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79" r:id="rId5"/>
    <p:sldId id="1138" r:id="rId6"/>
    <p:sldId id="1136" r:id="rId7"/>
    <p:sldId id="1139" r:id="rId8"/>
    <p:sldId id="1127" r:id="rId9"/>
    <p:sldId id="1126" r:id="rId10"/>
    <p:sldId id="1109" r:id="rId11"/>
    <p:sldId id="1128" r:id="rId12"/>
    <p:sldId id="285" r:id="rId13"/>
    <p:sldId id="297" r:id="rId14"/>
    <p:sldId id="1106" r:id="rId15"/>
    <p:sldId id="286" r:id="rId16"/>
    <p:sldId id="296" r:id="rId17"/>
    <p:sldId id="295" r:id="rId18"/>
    <p:sldId id="299" r:id="rId19"/>
    <p:sldId id="1129" r:id="rId20"/>
    <p:sldId id="298" r:id="rId21"/>
    <p:sldId id="1113" r:id="rId22"/>
    <p:sldId id="1093" r:id="rId23"/>
    <p:sldId id="1080" r:id="rId24"/>
    <p:sldId id="301" r:id="rId25"/>
    <p:sldId id="1095" r:id="rId26"/>
    <p:sldId id="1096" r:id="rId27"/>
    <p:sldId id="300" r:id="rId28"/>
    <p:sldId id="1100" r:id="rId29"/>
    <p:sldId id="1133" r:id="rId30"/>
    <p:sldId id="1131" r:id="rId31"/>
    <p:sldId id="354" r:id="rId32"/>
    <p:sldId id="1140" r:id="rId33"/>
    <p:sldId id="1099" r:id="rId34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73" autoAdjust="0"/>
    <p:restoredTop sz="94670"/>
  </p:normalViewPr>
  <p:slideViewPr>
    <p:cSldViewPr snapToGrid="0">
      <p:cViewPr varScale="1">
        <p:scale>
          <a:sx n="102" d="100"/>
          <a:sy n="102" d="100"/>
        </p:scale>
        <p:origin x="216" y="3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8AA19FA-41AE-4F2A-8228-3399FEB02D4B}" type="datetimeFigureOut">
              <a:rPr lang="it-IT" smtClean="0"/>
              <a:t>17/03/26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BE13A-2121-30A2-DC85-4DA0A7CF8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51C46DA-A4E3-CB69-B5AF-F5969D6F2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861C85-3C48-068E-0924-217A2FAA4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2E0216-42D3-DBBA-4692-CA01B5C95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76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77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22393-7B73-E3E3-822F-3F2D1976C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866C209-C171-2A17-7BC8-B750839E1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F894083-A890-2FE3-1D39-2CADE0F9E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7C2C5D-269F-3253-120B-2517FCB34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65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E8353-BFE3-7E96-A3BB-01FE1F5B2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B578ECB-1ED6-93E1-5049-EB41FD6A1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BCD0EAA-B2A0-8DF4-B828-2FC4D8FBD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617AA0-C0BB-91AF-E51A-51FF3D6E4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552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DF6E9-0742-CB88-55F6-950CC757D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C88756-4DB1-0C2D-8140-FF04A1EB0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B17F991-4EA3-5AE3-60AC-BCC826170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D33F55-252E-7F93-3338-A962D5867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252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0D5A0-9F49-D082-D009-412A70A20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4A26163-BF29-A7E2-DA2E-8B36EAED99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38B24A-BCD4-4ACF-3F3E-2F5B5018A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EE6DEC-17B7-B5CF-8124-B754F541D9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119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714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390C5-6884-A973-B12B-2E7112FA7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983FA9F-0C4D-9C8D-AFAC-D32056813F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5ADC66C-8ED6-2C46-8283-802D4EE5A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E32B28-AC98-181B-ACB2-081C6B524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794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595CB-354A-BFF3-5A75-20E12FD89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0B17D6E-353B-0CA8-C3F6-B55FDB8A6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AF6D6E2-AFF9-0A57-74F2-78434AB76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D05643-7CF3-9F78-9900-DC007D80F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19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2E1D69-7EF8-475F-9A66-8F0B74D5DC54}" type="datetime1">
              <a:rPr lang="it-IT" smtClean="0"/>
              <a:t>17/03/26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E6E60A7-934E-16B0-04A6-EF874487628E}"/>
              </a:ext>
            </a:extLst>
          </p:cNvPr>
          <p:cNvPicPr/>
          <p:nvPr userDrawn="1"/>
        </p:nvPicPr>
        <p:blipFill>
          <a:blip r:embed="rId3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0BFCC7C-8C58-60BA-FCEE-82D50DDD3F7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CE76D5-1363-B0E3-1D33-41AADE016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6DBEE0-A27F-225E-5E90-31C29A1A1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BFE872-A7E0-3A8B-0326-4D037EC4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AE6506A-00D5-ABFE-26DE-D4E0AD6A5AF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2864DA-2EE3-8B72-178C-B6393D7BC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DBECF07-1B6C-5AE7-E36F-4EBD79406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3051DC-1352-C74E-6CC3-A5E947A55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EB2F688B-C58C-C690-B3A5-EA3DC3F347D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537FB0-122B-54A1-D0B8-29B21F61E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AF6D3F4-3F2E-E8F1-1DF2-9C24076E3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5E09E0-91B4-18E9-E9E8-07BE2A86D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263B1A4A-EC73-EBFE-80B3-0A63C246CD63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704586-59CF-4888-2F19-AD16297FC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2D8ED97-4BEE-40FC-826D-7D6FDD924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1BF96B-D6F6-E2F5-2489-D2C5CE2D9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980E1C01-A77E-16BF-EC4B-DFABA1DC802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D71D4E-877A-9FD7-30DB-58BF372F0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39A091-5D00-181F-4511-FEA9AA7B2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E697FF-B5B5-DAE7-E86F-2FEE44152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0D64DA9-3184-E425-2F14-09F5B9347244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B4612E-B97B-7AEA-96F0-11DCC892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3BB756-BD2F-43D6-948C-C0917FD3F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4A5671A-3412-9A04-D19B-0374FE811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A6BAA98-4BA2-0844-4484-46E5BDABD48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9F2DF3D-1A2B-CC9B-B05E-92190FFDEB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072F27-275D-31C2-16B3-085C30AB8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F38E6-E1A4-0C70-080B-4436058E6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0A363E4-DDEC-7DE1-B177-FB02225AD62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A7DCEE4-5046-64E2-5C0F-676EDDD0D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2CF4E6-B513-5EA4-CC92-00CC044A6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2B6F0E-CFA2-0EC4-7838-4C13111E6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A5257136-2FED-5642-B342-6423D0D094E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3D8C9-9E0F-B077-98FA-3A0A4C112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79C1CB-9E10-737C-495B-CA28E009C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4328F8-6C78-AEB2-539B-E388784CF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70A456A-0FDE-2072-3AD0-B337ED1E39CA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7C4880B-19F4-97A1-DDDE-AD3E2E96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20AA9F-EBBA-603B-A16A-6E78D9E4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5FFDEC-114F-5509-1E6D-1A3B878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B96ADF9C-85E9-D28A-FB16-416C721CB9B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51A2E-F19C-1002-E4BF-DCF30C6E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19CB933-26AB-8E1D-8C37-6344EDC8A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8E82B1-CC9A-CBE9-8A67-8FED80651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81EF3C4-62A6-7EEA-E7AD-2E7B03E620B7}"/>
              </a:ext>
            </a:extLst>
          </p:cNvPr>
          <p:cNvPicPr/>
          <p:nvPr userDrawn="1"/>
        </p:nvPicPr>
        <p:blipFill>
          <a:blip r:embed="rId16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A45D12-536B-C576-C549-F19523F6C903}"/>
              </a:ext>
            </a:extLst>
          </p:cNvPr>
          <p:cNvSpPr txBox="1"/>
          <p:nvPr userDrawn="1"/>
        </p:nvSpPr>
        <p:spPr>
          <a:xfrm>
            <a:off x="7594761" y="6296308"/>
            <a:ext cx="1883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</a:t>
            </a:r>
            <a:b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Componente 2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Investimento 3.1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87A767-1E27-83E6-A62F-F8AF3E4F88A7}"/>
              </a:ext>
            </a:extLst>
          </p:cNvPr>
          <p:cNvSpPr txBox="1"/>
          <p:nvPr userDrawn="1"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STILES – IR0000034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CUP C33C22000640006</a:t>
            </a:r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rgbClr val="BB7537"/>
                </a:solidFill>
              </a:rPr>
              <a:t>STILES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15527"/>
            <a:ext cx="5188449" cy="847459"/>
          </a:xfrm>
        </p:spPr>
        <p:txBody>
          <a:bodyPr>
            <a:normAutofit fontScale="92500"/>
          </a:bodyPr>
          <a:lstStyle/>
          <a:p>
            <a:r>
              <a:rPr lang="it-IT" b="1" i="1" dirty="0">
                <a:solidFill>
                  <a:srgbClr val="002060"/>
                </a:solidFill>
              </a:rPr>
              <a:t>WP4301- </a:t>
            </a:r>
            <a:r>
              <a:rPr lang="it-IT" b="1" i="1" dirty="0" err="1">
                <a:solidFill>
                  <a:srgbClr val="002060"/>
                </a:solidFill>
              </a:rPr>
              <a:t>Laboratory</a:t>
            </a:r>
            <a:r>
              <a:rPr lang="it-IT" b="1" i="1" dirty="0">
                <a:solidFill>
                  <a:srgbClr val="002060"/>
                </a:solidFill>
              </a:rPr>
              <a:t> Plasma </a:t>
            </a:r>
            <a:r>
              <a:rPr lang="it-IT" b="1" i="1" dirty="0" err="1">
                <a:solidFill>
                  <a:srgbClr val="002060"/>
                </a:solidFill>
              </a:rPr>
              <a:t>Spectroscopy</a:t>
            </a:r>
            <a:endParaRPr lang="it-IT" b="1" i="1" dirty="0">
              <a:solidFill>
                <a:srgbClr val="002060"/>
              </a:solidFill>
            </a:endParaRPr>
          </a:p>
          <a:p>
            <a:r>
              <a:rPr lang="it-IT" b="1" i="1" dirty="0">
                <a:solidFill>
                  <a:srgbClr val="002060"/>
                </a:solidFill>
              </a:rPr>
              <a:t>@Catania </a:t>
            </a:r>
            <a:r>
              <a:rPr lang="it-IT" b="1" i="1" dirty="0" err="1">
                <a:solidFill>
                  <a:srgbClr val="002060"/>
                </a:solidFill>
              </a:rPr>
              <a:t>Astrophysical</a:t>
            </a:r>
            <a:r>
              <a:rPr lang="it-IT" b="1" i="1" dirty="0">
                <a:solidFill>
                  <a:srgbClr val="002060"/>
                </a:solidFill>
              </a:rPr>
              <a:t> </a:t>
            </a:r>
            <a:r>
              <a:rPr lang="it-IT" b="1" i="1" dirty="0" err="1">
                <a:solidFill>
                  <a:srgbClr val="002060"/>
                </a:solidFill>
              </a:rPr>
              <a:t>Observatory</a:t>
            </a:r>
            <a:endParaRPr lang="it-IT" b="1" i="1" dirty="0">
              <a:solidFill>
                <a:srgbClr val="002060"/>
              </a:solidFill>
            </a:endParaRPr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4DB21B72-C508-44FD-FC52-6F1A7E739EA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6713" b="16713"/>
          <a:stretch/>
        </p:blipFill>
        <p:spPr/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331779B-3F4D-573D-70F6-5A70CF22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271DB-EFDE-4F0D-B75B-D69B34E58201}" type="datetime1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17/03/26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F503183-32CC-50F5-2ED0-B496CE68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WP4301 –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Laboratory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Plasma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Spectroscopy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CE634FC-EE5F-CD56-277A-EF5D99A6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B172-409A-48BF-92CD-9E808051E234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BFD1D4-8062-0610-FE5F-7A823696657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4712" y="5861050"/>
            <a:ext cx="3795444" cy="482600"/>
          </a:xfrm>
        </p:spPr>
        <p:txBody>
          <a:bodyPr/>
          <a:lstStyle/>
          <a:p>
            <a:r>
              <a:rPr lang="it-IT" dirty="0" err="1"/>
              <a:t>Francesco.Leone@inaf.it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660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B7DB520-02B5-F08B-8FA7-4A9566353A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CCE56CB-8956-4005-CE61-7DA4D103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FDA87BC-A4F1-4F33-3E10-B09941C33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A98B6F0-CCB6-74A0-484A-3EDBB650F941}"/>
              </a:ext>
            </a:extLst>
          </p:cNvPr>
          <p:cNvSpPr txBox="1">
            <a:spLocks/>
          </p:cNvSpPr>
          <p:nvPr/>
        </p:nvSpPr>
        <p:spPr>
          <a:xfrm>
            <a:off x="113162" y="1169594"/>
            <a:ext cx="11921836" cy="49149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sz="2200" dirty="0" err="1"/>
              <a:t>Focused</a:t>
            </a:r>
            <a:r>
              <a:rPr lang="it-IT" sz="2200" dirty="0"/>
              <a:t> on </a:t>
            </a:r>
            <a:r>
              <a:rPr lang="it-IT" sz="2200" dirty="0" err="1"/>
              <a:t>spectroscopy</a:t>
            </a:r>
            <a:r>
              <a:rPr lang="it-IT" sz="2200" dirty="0"/>
              <a:t>, </a:t>
            </a:r>
            <a:r>
              <a:rPr lang="it-IT" sz="2200" dirty="0" err="1"/>
              <a:t>instead</a:t>
            </a:r>
            <a:r>
              <a:rPr lang="it-IT" sz="2200" dirty="0"/>
              <a:t> of an EBIT, </a:t>
            </a:r>
            <a:r>
              <a:rPr lang="it-IT" sz="2200" dirty="0" err="1"/>
              <a:t>we</a:t>
            </a:r>
            <a:r>
              <a:rPr lang="it-IT" sz="2200" dirty="0"/>
              <a:t> </a:t>
            </a:r>
            <a:r>
              <a:rPr lang="it-IT" sz="2200" dirty="0" err="1"/>
              <a:t>preferred</a:t>
            </a:r>
            <a:r>
              <a:rPr lang="it-IT" sz="2200" dirty="0"/>
              <a:t> an EBIS from </a:t>
            </a:r>
            <a:r>
              <a:rPr lang="it-IT" sz="2200" dirty="0" err="1"/>
              <a:t>which</a:t>
            </a:r>
            <a:r>
              <a:rPr lang="it-IT" sz="2200" dirty="0"/>
              <a:t> </a:t>
            </a:r>
            <a:r>
              <a:rPr lang="it-IT" sz="2200" dirty="0" err="1"/>
              <a:t>ions</a:t>
            </a:r>
            <a:r>
              <a:rPr lang="it-IT" sz="2200" dirty="0"/>
              <a:t> can be </a:t>
            </a:r>
            <a:r>
              <a:rPr lang="it-IT" sz="2200" dirty="0" err="1"/>
              <a:t>extracted</a:t>
            </a:r>
            <a:endParaRPr lang="it-IT" sz="2200" dirty="0"/>
          </a:p>
        </p:txBody>
      </p:sp>
      <p:pic>
        <p:nvPicPr>
          <p:cNvPr id="7" name="Immagine 6" descr="Immagine che contiene Ricambio auto, macchina&#10;&#10;Il contenuto generato dall'IA potrebbe non essere corretto.">
            <a:extLst>
              <a:ext uri="{FF2B5EF4-FFF2-40B4-BE49-F238E27FC236}">
                <a16:creationId xmlns:a16="http://schemas.microsoft.com/office/drawing/2014/main" id="{C92AFA35-8C45-9985-8431-F78E6DD82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473" y="2088954"/>
            <a:ext cx="6675726" cy="4260785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83866C47-0A4E-7CA8-D21F-BECA71630D4B}"/>
              </a:ext>
            </a:extLst>
          </p:cNvPr>
          <p:cNvGrpSpPr/>
          <p:nvPr/>
        </p:nvGrpSpPr>
        <p:grpSpPr>
          <a:xfrm>
            <a:off x="5258309" y="1795650"/>
            <a:ext cx="5136777" cy="3032983"/>
            <a:chOff x="5311588" y="1613647"/>
            <a:chExt cx="5136777" cy="3032983"/>
          </a:xfrm>
          <a:solidFill>
            <a:schemeClr val="bg1"/>
          </a:solidFill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0DA9767-A0AA-917F-9BDC-9B2A8F38CE7E}"/>
                </a:ext>
              </a:extLst>
            </p:cNvPr>
            <p:cNvSpPr/>
            <p:nvPr/>
          </p:nvSpPr>
          <p:spPr>
            <a:xfrm>
              <a:off x="5311588" y="1613647"/>
              <a:ext cx="5136777" cy="25414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293C6058-9D6A-2BDC-B5A6-007CE6862015}"/>
                </a:ext>
              </a:extLst>
            </p:cNvPr>
            <p:cNvSpPr/>
            <p:nvPr/>
          </p:nvSpPr>
          <p:spPr>
            <a:xfrm>
              <a:off x="5477437" y="3489511"/>
              <a:ext cx="4305300" cy="1157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magine 10" descr="Immagine che contiene arcobaleno, Policromia, schermata, arte&#10;&#10;Il contenuto generato dall'IA potrebbe non essere corretto.">
            <a:extLst>
              <a:ext uri="{FF2B5EF4-FFF2-40B4-BE49-F238E27FC236}">
                <a16:creationId xmlns:a16="http://schemas.microsoft.com/office/drawing/2014/main" id="{FA141088-5C2F-9187-DEE5-1CE0BECF7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19" y="4464673"/>
            <a:ext cx="3234391" cy="1710877"/>
          </a:xfrm>
          <a:prstGeom prst="rect">
            <a:avLst/>
          </a:prstGeom>
        </p:spPr>
      </p:pic>
      <p:pic>
        <p:nvPicPr>
          <p:cNvPr id="17" name="pasted-image.tiff">
            <a:extLst>
              <a:ext uri="{FF2B5EF4-FFF2-40B4-BE49-F238E27FC236}">
                <a16:creationId xmlns:a16="http://schemas.microsoft.com/office/drawing/2014/main" id="{CC2CB106-D0C5-4BFF-95D8-61C20F2C8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26" y="3105274"/>
            <a:ext cx="5327274" cy="317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magine 21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AF844533-7240-BA38-2C84-B3FB70EF0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93" y="1741483"/>
            <a:ext cx="5172070" cy="3082098"/>
          </a:xfrm>
          <a:prstGeom prst="rect">
            <a:avLst/>
          </a:prstGeom>
          <a:ln w="31750">
            <a:solidFill>
              <a:srgbClr val="FFC000"/>
            </a:solidFill>
          </a:ln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E21F9BD7-48E3-00FD-75AD-A7960675AFD3}"/>
              </a:ext>
            </a:extLst>
          </p:cNvPr>
          <p:cNvGrpSpPr/>
          <p:nvPr/>
        </p:nvGrpSpPr>
        <p:grpSpPr>
          <a:xfrm>
            <a:off x="6457419" y="1620141"/>
            <a:ext cx="3188674" cy="2764133"/>
            <a:chOff x="6457419" y="1620141"/>
            <a:chExt cx="3188674" cy="2764133"/>
          </a:xfrm>
        </p:grpSpPr>
        <p:pic>
          <p:nvPicPr>
            <p:cNvPr id="21" name="Immagine 20" descr="Immagine che contiene testo, diagramma, line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4337A597-CD76-8BBC-89E5-C24FE61B3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7419" y="1620141"/>
              <a:ext cx="3188674" cy="2764133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FCAA6759-4074-5915-5BF1-F33832480A2B}"/>
                </a:ext>
              </a:extLst>
            </p:cNvPr>
            <p:cNvSpPr/>
            <p:nvPr/>
          </p:nvSpPr>
          <p:spPr>
            <a:xfrm>
              <a:off x="7293770" y="1646752"/>
              <a:ext cx="221456" cy="2431804"/>
            </a:xfrm>
            <a:prstGeom prst="rect">
              <a:avLst/>
            </a:prstGeom>
            <a:solidFill>
              <a:srgbClr val="FF0000">
                <a:alpha val="4571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t-IT" dirty="0" err="1"/>
                <a:t>simultaneous</a:t>
              </a:r>
              <a:endParaRPr lang="it-IT" dirty="0"/>
            </a:p>
          </p:txBody>
        </p: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970FDA2E-970A-507A-2F4C-2A92D20568C3}"/>
              </a:ext>
            </a:extLst>
          </p:cNvPr>
          <p:cNvSpPr/>
          <p:nvPr/>
        </p:nvSpPr>
        <p:spPr>
          <a:xfrm rot="20782033">
            <a:off x="219982" y="3706353"/>
            <a:ext cx="8417319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Solution </a:t>
            </a:r>
            <a:r>
              <a:rPr lang="it-IT" sz="2400" dirty="0" err="1"/>
              <a:t>depends</a:t>
            </a:r>
            <a:r>
              <a:rPr lang="it-IT" sz="2400" dirty="0"/>
              <a:t> </a:t>
            </a:r>
            <a:r>
              <a:rPr lang="it-IT" sz="2400"/>
              <a:t>on unknown</a:t>
            </a:r>
            <a:r>
              <a:rPr lang="it-IT" sz="2400" dirty="0"/>
              <a:t> electron impact cross-</a:t>
            </a:r>
            <a:r>
              <a:rPr lang="it-IT" sz="2400" dirty="0" err="1"/>
              <a:t>sections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304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40EBC-452E-08F6-ED82-C15E6D842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44CDE2E-4F33-359E-C8F9-84A6144073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500BCB1-E3DC-B85C-CF09-C39C1818B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B749E4-D12D-F107-C322-89CBBA33E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61956E9E-C86C-634B-5703-26DC55284595}"/>
              </a:ext>
            </a:extLst>
          </p:cNvPr>
          <p:cNvSpPr txBox="1">
            <a:spLocks/>
          </p:cNvSpPr>
          <p:nvPr/>
        </p:nvSpPr>
        <p:spPr>
          <a:xfrm>
            <a:off x="113162" y="1169594"/>
            <a:ext cx="11696700" cy="49149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dirty="0" err="1"/>
              <a:t>Instead</a:t>
            </a:r>
            <a:r>
              <a:rPr lang="it-IT" dirty="0"/>
              <a:t> of an EBIT,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preferred</a:t>
            </a:r>
            <a:r>
              <a:rPr lang="it-IT" dirty="0"/>
              <a:t> an EBIS from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ions</a:t>
            </a:r>
            <a:r>
              <a:rPr lang="it-IT" dirty="0"/>
              <a:t> can be </a:t>
            </a:r>
            <a:r>
              <a:rPr lang="it-IT" dirty="0" err="1"/>
              <a:t>extracted</a:t>
            </a:r>
            <a:endParaRPr lang="it-IT" dirty="0"/>
          </a:p>
          <a:p>
            <a:r>
              <a:rPr lang="it-IT" dirty="0"/>
              <a:t>                                                                  </a:t>
            </a:r>
            <a:r>
              <a:rPr lang="it-IT" dirty="0" err="1"/>
              <a:t>equipped</a:t>
            </a:r>
            <a:r>
              <a:rPr lang="it-IT" dirty="0"/>
              <a:t> with</a:t>
            </a:r>
          </a:p>
        </p:txBody>
      </p:sp>
      <p:pic>
        <p:nvPicPr>
          <p:cNvPr id="7" name="Immagine 6" descr="Immagine che contiene Ricambio auto, macchina&#10;&#10;Il contenuto generato dall'IA potrebbe non essere corretto.">
            <a:extLst>
              <a:ext uri="{FF2B5EF4-FFF2-40B4-BE49-F238E27FC236}">
                <a16:creationId xmlns:a16="http://schemas.microsoft.com/office/drawing/2014/main" id="{535F5354-6F6D-A5B1-6FE1-2652854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473" y="2080349"/>
            <a:ext cx="6675726" cy="4260785"/>
          </a:xfrm>
          <a:prstGeom prst="rect">
            <a:avLst/>
          </a:prstGeom>
        </p:spPr>
      </p:pic>
      <p:sp>
        <p:nvSpPr>
          <p:cNvPr id="19" name="Freccia su 18">
            <a:extLst>
              <a:ext uri="{FF2B5EF4-FFF2-40B4-BE49-F238E27FC236}">
                <a16:creationId xmlns:a16="http://schemas.microsoft.com/office/drawing/2014/main" id="{003479EE-542F-14BC-DA02-AB54F029839E}"/>
              </a:ext>
            </a:extLst>
          </p:cNvPr>
          <p:cNvSpPr/>
          <p:nvPr/>
        </p:nvSpPr>
        <p:spPr>
          <a:xfrm rot="15220444">
            <a:off x="6421832" y="2992751"/>
            <a:ext cx="408647" cy="645862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dirty="0" err="1"/>
              <a:t>ions</a:t>
            </a:r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262EAEE-5884-AB2E-071D-FA9100E40FF4}"/>
              </a:ext>
            </a:extLst>
          </p:cNvPr>
          <p:cNvGrpSpPr/>
          <p:nvPr/>
        </p:nvGrpSpPr>
        <p:grpSpPr>
          <a:xfrm>
            <a:off x="7785847" y="1781735"/>
            <a:ext cx="3036376" cy="2044848"/>
            <a:chOff x="7785847" y="1781735"/>
            <a:chExt cx="3036376" cy="2044848"/>
          </a:xfrm>
          <a:solidFill>
            <a:schemeClr val="bg1"/>
          </a:solidFill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4407F729-432A-FBB9-5688-74FA7FC662E1}"/>
                </a:ext>
              </a:extLst>
            </p:cNvPr>
            <p:cNvSpPr/>
            <p:nvPr/>
          </p:nvSpPr>
          <p:spPr>
            <a:xfrm>
              <a:off x="7785847" y="1781735"/>
              <a:ext cx="2427194" cy="1485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70F1B5C3-B9F3-D9CC-0BA2-60B0408DCA26}"/>
                </a:ext>
              </a:extLst>
            </p:cNvPr>
            <p:cNvSpPr/>
            <p:nvPr/>
          </p:nvSpPr>
          <p:spPr>
            <a:xfrm rot="1746051">
              <a:off x="7798676" y="2340683"/>
              <a:ext cx="2770613" cy="1485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50FF2A06-BB04-92DB-4FC6-94C866D1054F}"/>
                </a:ext>
              </a:extLst>
            </p:cNvPr>
            <p:cNvSpPr/>
            <p:nvPr/>
          </p:nvSpPr>
          <p:spPr>
            <a:xfrm rot="1746051">
              <a:off x="8051610" y="2224628"/>
              <a:ext cx="2770613" cy="1485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CDF4B53E-C212-2CAA-DBA5-B67C6EDE8F99}"/>
              </a:ext>
            </a:extLst>
          </p:cNvPr>
          <p:cNvSpPr/>
          <p:nvPr/>
        </p:nvSpPr>
        <p:spPr>
          <a:xfrm>
            <a:off x="5400312" y="1576467"/>
            <a:ext cx="4355218" cy="3184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996D665-CA27-4491-A5AD-7BFA9C0CB290}"/>
              </a:ext>
            </a:extLst>
          </p:cNvPr>
          <p:cNvGrpSpPr/>
          <p:nvPr/>
        </p:nvGrpSpPr>
        <p:grpSpPr>
          <a:xfrm>
            <a:off x="510680" y="1558914"/>
            <a:ext cx="5450831" cy="2817327"/>
            <a:chOff x="-196674" y="1541731"/>
            <a:chExt cx="6174519" cy="3337432"/>
          </a:xfrm>
        </p:grpSpPr>
        <p:pic>
          <p:nvPicPr>
            <p:cNvPr id="18" name="Immagine 17" descr="Immagine che contiene testo, linea, Diagramm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51B1059A-86B1-1B0F-9D84-CB446ED3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96674" y="1541731"/>
              <a:ext cx="4933445" cy="3337432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115F5D09-42D1-E9A3-482E-300F15C37DF0}"/>
                </a:ext>
              </a:extLst>
            </p:cNvPr>
            <p:cNvSpPr/>
            <p:nvPr/>
          </p:nvSpPr>
          <p:spPr>
            <a:xfrm>
              <a:off x="3659370" y="2123955"/>
              <a:ext cx="2318475" cy="70606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/>
                <a:t>to </a:t>
              </a:r>
              <a:r>
                <a:rPr lang="it-IT" sz="1600" dirty="0" err="1"/>
                <a:t>measure</a:t>
              </a:r>
              <a:r>
                <a:rPr lang="it-IT" sz="1600" dirty="0"/>
                <a:t> </a:t>
              </a:r>
              <a:r>
                <a:rPr lang="it-IT" sz="1600" dirty="0" err="1"/>
                <a:t>their</a:t>
              </a:r>
              <a:endParaRPr lang="it-IT" sz="1600" dirty="0"/>
            </a:p>
            <a:p>
              <a:pPr algn="ctr"/>
              <a:r>
                <a:rPr lang="it-IT" sz="1600" dirty="0" err="1"/>
                <a:t>Charge</a:t>
              </a:r>
              <a:r>
                <a:rPr lang="it-IT" sz="1600" dirty="0"/>
                <a:t>-Distribution</a:t>
              </a:r>
            </a:p>
          </p:txBody>
        </p:sp>
      </p:grpSp>
      <p:sp>
        <p:nvSpPr>
          <p:cNvPr id="10" name="Freccia su 9">
            <a:extLst>
              <a:ext uri="{FF2B5EF4-FFF2-40B4-BE49-F238E27FC236}">
                <a16:creationId xmlns:a16="http://schemas.microsoft.com/office/drawing/2014/main" id="{67E105C6-81A1-55B0-9EC6-5E1AF2B6C7F4}"/>
              </a:ext>
            </a:extLst>
          </p:cNvPr>
          <p:cNvSpPr/>
          <p:nvPr/>
        </p:nvSpPr>
        <p:spPr>
          <a:xfrm rot="17865600">
            <a:off x="8999741" y="3673558"/>
            <a:ext cx="410661" cy="117226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dirty="0" err="1"/>
              <a:t>ions</a:t>
            </a:r>
            <a:endParaRPr lang="it-IT" dirty="0"/>
          </a:p>
        </p:txBody>
      </p:sp>
      <p:pic>
        <p:nvPicPr>
          <p:cNvPr id="9" name="pasted-image.tiff">
            <a:extLst>
              <a:ext uri="{FF2B5EF4-FFF2-40B4-BE49-F238E27FC236}">
                <a16:creationId xmlns:a16="http://schemas.microsoft.com/office/drawing/2014/main" id="{E056585B-3D7B-3B21-BD9E-29B519756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096" y="4334581"/>
            <a:ext cx="3311016" cy="1974174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231F837C-871B-CA89-1BAB-1BB88A80536A}"/>
              </a:ext>
            </a:extLst>
          </p:cNvPr>
          <p:cNvSpPr/>
          <p:nvPr/>
        </p:nvSpPr>
        <p:spPr>
          <a:xfrm>
            <a:off x="9044940" y="4633242"/>
            <a:ext cx="553024" cy="50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 descr="Immagine che contiene arcobaleno, Policromia, schermata, arte&#10;&#10;Il contenuto generato dall'IA potrebbe non essere corretto.">
            <a:extLst>
              <a:ext uri="{FF2B5EF4-FFF2-40B4-BE49-F238E27FC236}">
                <a16:creationId xmlns:a16="http://schemas.microsoft.com/office/drawing/2014/main" id="{9E6192AF-736B-F3DF-2C37-46AC5FB97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4472268"/>
            <a:ext cx="3234391" cy="1710877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FD7CF00E-93C2-96E9-0751-791CC1205E73}"/>
              </a:ext>
            </a:extLst>
          </p:cNvPr>
          <p:cNvSpPr/>
          <p:nvPr/>
        </p:nvSpPr>
        <p:spPr>
          <a:xfrm>
            <a:off x="83321" y="4465245"/>
            <a:ext cx="3037134" cy="8722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We</a:t>
            </a:r>
            <a:r>
              <a:rPr lang="it-IT" sz="1400" dirty="0"/>
              <a:t> </a:t>
            </a:r>
            <a:r>
              <a:rPr lang="it-IT" sz="1400" dirty="0" err="1"/>
              <a:t>change</a:t>
            </a:r>
            <a:r>
              <a:rPr lang="it-IT" sz="1400" dirty="0"/>
              <a:t> the </a:t>
            </a:r>
            <a:r>
              <a:rPr lang="it-IT" sz="1400" dirty="0" err="1"/>
              <a:t>charge-distribution</a:t>
            </a:r>
            <a:r>
              <a:rPr lang="it-IT" sz="1400" dirty="0"/>
              <a:t> </a:t>
            </a:r>
          </a:p>
          <a:p>
            <a:pPr algn="ctr"/>
            <a:r>
              <a:rPr lang="it-IT" sz="1400" dirty="0"/>
              <a:t>to </a:t>
            </a:r>
            <a:r>
              <a:rPr lang="it-IT" sz="1400" dirty="0" err="1"/>
              <a:t>uniquely</a:t>
            </a:r>
            <a:r>
              <a:rPr lang="it-IT" sz="1400" dirty="0"/>
              <a:t> </a:t>
            </a:r>
            <a:r>
              <a:rPr lang="it-IT" sz="1400" dirty="0" err="1"/>
              <a:t>identify</a:t>
            </a:r>
            <a:r>
              <a:rPr lang="it-IT" sz="1400" dirty="0"/>
              <a:t> the </a:t>
            </a:r>
            <a:r>
              <a:rPr lang="it-IT" sz="1400" dirty="0" err="1"/>
              <a:t>ion</a:t>
            </a:r>
            <a:r>
              <a:rPr lang="it-IT" sz="1400" dirty="0"/>
              <a:t> </a:t>
            </a:r>
            <a:r>
              <a:rPr lang="it-IT" sz="1400" dirty="0" err="1"/>
              <a:t>responsible</a:t>
            </a:r>
            <a:r>
              <a:rPr lang="it-IT" sz="1400" dirty="0"/>
              <a:t> for a </a:t>
            </a:r>
            <a:r>
              <a:rPr lang="it-IT" sz="1400" dirty="0" err="1"/>
              <a:t>spectral</a:t>
            </a:r>
            <a:r>
              <a:rPr lang="it-IT" sz="1400" dirty="0"/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106474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ECDEB89-86BF-E2C9-9AEC-E2DD6144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6858D87-17F3-8248-6172-0AF78E87F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9E67F8-DB50-FB2E-3A7F-BC41CCBD3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12" name="Immagine 11" descr="Immagine che contiene macchina, ingegneria, Impianto elettrico, Ingegneria elettronica&#10;&#10;Il contenuto generato dall'IA potrebbe non essere corretto.">
            <a:extLst>
              <a:ext uri="{FF2B5EF4-FFF2-40B4-BE49-F238E27FC236}">
                <a16:creationId xmlns:a16="http://schemas.microsoft.com/office/drawing/2014/main" id="{0A628053-EADC-A1F1-9929-A8C2EAED2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41" b="26700"/>
          <a:stretch>
            <a:fillRect/>
          </a:stretch>
        </p:blipFill>
        <p:spPr>
          <a:xfrm>
            <a:off x="1" y="1156715"/>
            <a:ext cx="12191999" cy="5190103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5B0F36E7-839E-15FD-8413-AFFC9781A3E3}"/>
              </a:ext>
            </a:extLst>
          </p:cNvPr>
          <p:cNvSpPr txBox="1">
            <a:spLocks/>
          </p:cNvSpPr>
          <p:nvPr/>
        </p:nvSpPr>
        <p:spPr>
          <a:xfrm>
            <a:off x="839322" y="5470122"/>
            <a:ext cx="5299437" cy="868252"/>
          </a:xfrm>
          <a:prstGeom prst="rect">
            <a:avLst/>
          </a:prstGeom>
          <a:solidFill>
            <a:srgbClr val="0070C0">
              <a:alpha val="30692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it-IT" b="1" i="1" dirty="0" err="1">
                <a:solidFill>
                  <a:srgbClr val="FFFF00"/>
                </a:solidFill>
              </a:rPr>
              <a:t>Charge</a:t>
            </a:r>
            <a:r>
              <a:rPr lang="it-IT" b="1" i="1" dirty="0">
                <a:solidFill>
                  <a:srgbClr val="FFFF00"/>
                </a:solidFill>
              </a:rPr>
              <a:t> state </a:t>
            </a:r>
            <a:r>
              <a:rPr lang="it-IT" b="1" i="1" dirty="0" err="1">
                <a:solidFill>
                  <a:srgbClr val="FFFF00"/>
                </a:solidFill>
              </a:rPr>
              <a:t>analyser</a:t>
            </a:r>
            <a:endParaRPr lang="it-IT" b="1" i="1" dirty="0">
              <a:solidFill>
                <a:srgbClr val="FFFF00"/>
              </a:solidFill>
            </a:endParaRPr>
          </a:p>
        </p:txBody>
      </p:sp>
      <p:sp>
        <p:nvSpPr>
          <p:cNvPr id="6" name="Freccia su 5">
            <a:extLst>
              <a:ext uri="{FF2B5EF4-FFF2-40B4-BE49-F238E27FC236}">
                <a16:creationId xmlns:a16="http://schemas.microsoft.com/office/drawing/2014/main" id="{AA9E35E8-E31A-17F2-1978-D10BA78A3356}"/>
              </a:ext>
            </a:extLst>
          </p:cNvPr>
          <p:cNvSpPr/>
          <p:nvPr/>
        </p:nvSpPr>
        <p:spPr>
          <a:xfrm rot="9000000">
            <a:off x="2176143" y="3941375"/>
            <a:ext cx="637071" cy="1344305"/>
          </a:xfrm>
          <a:prstGeom prst="upArrow">
            <a:avLst/>
          </a:prstGeom>
          <a:solidFill>
            <a:srgbClr val="7030A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 err="1"/>
              <a:t>ions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A2D77E-1269-A43F-AB6B-5615BCFD3BD6}"/>
              </a:ext>
            </a:extLst>
          </p:cNvPr>
          <p:cNvSpPr txBox="1"/>
          <p:nvPr/>
        </p:nvSpPr>
        <p:spPr>
          <a:xfrm rot="19891503">
            <a:off x="-1888670" y="1361778"/>
            <a:ext cx="1190391" cy="923330"/>
          </a:xfrm>
          <a:prstGeom prst="rect">
            <a:avLst/>
          </a:prstGeom>
          <a:noFill/>
          <a:scene3d>
            <a:camera prst="orthographicFront">
              <a:rot lat="360000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Magnetic</a:t>
            </a:r>
            <a:r>
              <a:rPr lang="it-IT" b="1" dirty="0">
                <a:solidFill>
                  <a:srgbClr val="002060"/>
                </a:solidFill>
              </a:rPr>
              <a:t> Quadrupole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EA43169-9840-8B75-4CDF-D2FD05BCD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5882">
            <a:off x="621337" y="2380436"/>
            <a:ext cx="2816800" cy="2816800"/>
          </a:xfrm>
          <a:prstGeom prst="rect">
            <a:avLst/>
          </a:prstGeom>
          <a:noFill/>
          <a:scene3d>
            <a:camera prst="orthographicFront">
              <a:rot lat="36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EB032A1-8397-30CD-C810-5FD89C34C3B4}"/>
              </a:ext>
            </a:extLst>
          </p:cNvPr>
          <p:cNvSpPr txBox="1"/>
          <p:nvPr/>
        </p:nvSpPr>
        <p:spPr>
          <a:xfrm rot="20310855">
            <a:off x="613362" y="3021803"/>
            <a:ext cx="2241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B050"/>
                </a:solidFill>
              </a:rPr>
              <a:t>Magnetic</a:t>
            </a:r>
            <a:r>
              <a:rPr lang="it-IT" dirty="0">
                <a:solidFill>
                  <a:srgbClr val="00B050"/>
                </a:solidFill>
              </a:rPr>
              <a:t> Quadrupole</a:t>
            </a:r>
          </a:p>
        </p:txBody>
      </p:sp>
      <p:sp>
        <p:nvSpPr>
          <p:cNvPr id="19" name="Freccia su 18">
            <a:extLst>
              <a:ext uri="{FF2B5EF4-FFF2-40B4-BE49-F238E27FC236}">
                <a16:creationId xmlns:a16="http://schemas.microsoft.com/office/drawing/2014/main" id="{417E63C8-11BF-D638-C45F-7B4233E87B54}"/>
              </a:ext>
            </a:extLst>
          </p:cNvPr>
          <p:cNvSpPr/>
          <p:nvPr/>
        </p:nvSpPr>
        <p:spPr>
          <a:xfrm rot="15693435">
            <a:off x="4440167" y="1165788"/>
            <a:ext cx="456355" cy="4233767"/>
          </a:xfrm>
          <a:prstGeom prst="upArrow">
            <a:avLst/>
          </a:prstGeom>
          <a:solidFill>
            <a:srgbClr val="7030A0">
              <a:alpha val="540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dirty="0" err="1"/>
              <a:t>ions</a:t>
            </a:r>
            <a:endParaRPr lang="it-IT" dirty="0"/>
          </a:p>
        </p:txBody>
      </p:sp>
      <p:pic>
        <p:nvPicPr>
          <p:cNvPr id="8" name="Immagine 7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55F68ED5-095E-D36D-D2C1-7BE45A21C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808" y="1240441"/>
            <a:ext cx="3236086" cy="1928422"/>
          </a:xfrm>
          <a:prstGeom prst="rect">
            <a:avLst/>
          </a:prstGeom>
          <a:ln w="31750">
            <a:solidFill>
              <a:srgbClr val="FFC000"/>
            </a:solidFill>
          </a:ln>
        </p:spPr>
      </p:pic>
      <p:sp>
        <p:nvSpPr>
          <p:cNvPr id="9" name="Titolo 7">
            <a:extLst>
              <a:ext uri="{FF2B5EF4-FFF2-40B4-BE49-F238E27FC236}">
                <a16:creationId xmlns:a16="http://schemas.microsoft.com/office/drawing/2014/main" id="{44832FA1-30A2-155D-5018-61D3AF15E608}"/>
              </a:ext>
            </a:extLst>
          </p:cNvPr>
          <p:cNvSpPr txBox="1">
            <a:spLocks/>
          </p:cNvSpPr>
          <p:nvPr/>
        </p:nvSpPr>
        <p:spPr>
          <a:xfrm rot="20498284">
            <a:off x="3770672" y="3727163"/>
            <a:ext cx="7662475" cy="431817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We can directly measure electron impact cross-sections</a:t>
            </a:r>
          </a:p>
        </p:txBody>
      </p:sp>
    </p:spTree>
    <p:extLst>
      <p:ext uri="{BB962C8B-B14F-4D97-AF65-F5344CB8AC3E}">
        <p14:creationId xmlns:p14="http://schemas.microsoft.com/office/powerpoint/2010/main" val="117718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CB95B52-350C-FE27-ADB2-57F9E9B9D7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7DD46D4-478B-326C-F598-8CB7AA42C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EBE577-D323-9CA2-97BD-D080CCD7F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3F80E88-FB4F-B8D2-363F-0A7C95C77820}"/>
              </a:ext>
            </a:extLst>
          </p:cNvPr>
          <p:cNvSpPr txBox="1">
            <a:spLocks/>
          </p:cNvSpPr>
          <p:nvPr/>
        </p:nvSpPr>
        <p:spPr>
          <a:xfrm>
            <a:off x="196270" y="1237129"/>
            <a:ext cx="6286154" cy="87269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r"/>
            <a:r>
              <a:rPr lang="it-IT" sz="2400" dirty="0"/>
              <a:t>The 20 </a:t>
            </a:r>
            <a:r>
              <a:rPr lang="it-IT" sz="2400" dirty="0" err="1"/>
              <a:t>keV</a:t>
            </a:r>
            <a:r>
              <a:rPr lang="it-IT" sz="2400" dirty="0"/>
              <a:t> electron gun</a:t>
            </a:r>
          </a:p>
          <a:p>
            <a:pPr algn="r"/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enough</a:t>
            </a:r>
            <a:r>
              <a:rPr lang="it-IT" sz="2400" dirty="0"/>
              <a:t> to </a:t>
            </a:r>
            <a:r>
              <a:rPr lang="it-IT" sz="2400" dirty="0" err="1"/>
              <a:t>fully</a:t>
            </a:r>
            <a:r>
              <a:rPr lang="it-IT" sz="2400" dirty="0"/>
              <a:t> </a:t>
            </a:r>
            <a:r>
              <a:rPr lang="it-IT" sz="2400" dirty="0" err="1"/>
              <a:t>ionise</a:t>
            </a:r>
            <a:r>
              <a:rPr lang="it-IT" sz="2400" dirty="0"/>
              <a:t> </a:t>
            </a:r>
            <a:r>
              <a:rPr lang="it-IT" sz="2400" dirty="0" err="1"/>
              <a:t>iron</a:t>
            </a:r>
            <a:endParaRPr lang="it-IT" sz="2400" dirty="0"/>
          </a:p>
        </p:txBody>
      </p:sp>
      <p:pic>
        <p:nvPicPr>
          <p:cNvPr id="6" name="Immagine 5" descr="Immagine che contiene testo, schermata, numero, Parallelo&#10;&#10;Il contenuto generato dall'IA potrebbe non essere corretto.">
            <a:extLst>
              <a:ext uri="{FF2B5EF4-FFF2-40B4-BE49-F238E27FC236}">
                <a16:creationId xmlns:a16="http://schemas.microsoft.com/office/drawing/2014/main" id="{106AF811-1DC9-28E2-22A3-A99FE83B33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816" b="7435"/>
          <a:stretch>
            <a:fillRect/>
          </a:stretch>
        </p:blipFill>
        <p:spPr>
          <a:xfrm>
            <a:off x="6551535" y="1163977"/>
            <a:ext cx="5640465" cy="5135079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FFD02C53-F1D6-CD3E-F6F5-C0CB18CF6EBF}"/>
              </a:ext>
            </a:extLst>
          </p:cNvPr>
          <p:cNvGrpSpPr/>
          <p:nvPr/>
        </p:nvGrpSpPr>
        <p:grpSpPr>
          <a:xfrm>
            <a:off x="196270" y="2553004"/>
            <a:ext cx="10515600" cy="3433951"/>
            <a:chOff x="196270" y="2348423"/>
            <a:chExt cx="10515600" cy="3433951"/>
          </a:xfrm>
        </p:grpSpPr>
        <p:sp>
          <p:nvSpPr>
            <p:cNvPr id="8" name="Titolo 1">
              <a:extLst>
                <a:ext uri="{FF2B5EF4-FFF2-40B4-BE49-F238E27FC236}">
                  <a16:creationId xmlns:a16="http://schemas.microsoft.com/office/drawing/2014/main" id="{40369FA3-E5DA-1FAA-A307-30B23DDC96EE}"/>
                </a:ext>
              </a:extLst>
            </p:cNvPr>
            <p:cNvSpPr txBox="1">
              <a:spLocks/>
            </p:cNvSpPr>
            <p:nvPr/>
          </p:nvSpPr>
          <p:spPr>
            <a:xfrm>
              <a:off x="196270" y="2348423"/>
              <a:ext cx="10515600" cy="897506"/>
            </a:xfrm>
            <a:prstGeom prst="rect">
              <a:avLst/>
            </a:prstGeom>
          </p:spPr>
          <p:txBody>
            <a:bodyPr/>
            <a:lstStyle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it-IT" sz="2800" b="1" kern="1200" dirty="0">
                  <a:solidFill>
                    <a:srgbClr val="B27F47"/>
                  </a:solidFill>
                  <a:latin typeface="Titillium Bd" pitchFamily="2" charset="77"/>
                  <a:ea typeface="+mn-ea"/>
                  <a:cs typeface="+mn-cs"/>
                </a:defRPr>
              </a:lvl1pPr>
            </a:lstStyle>
            <a:p>
              <a:r>
                <a:rPr lang="it-IT" sz="2400" dirty="0"/>
                <a:t>and reduce to He-like </a:t>
              </a:r>
              <a:r>
                <a:rPr lang="it-IT" sz="2400" dirty="0" err="1"/>
                <a:t>configuration</a:t>
              </a:r>
              <a:r>
                <a:rPr lang="it-IT" sz="2400" dirty="0"/>
                <a:t> </a:t>
              </a:r>
              <a:r>
                <a:rPr lang="it-IT" sz="2400" dirty="0" err="1"/>
                <a:t>all</a:t>
              </a:r>
              <a:r>
                <a:rPr lang="it-IT" sz="2400" dirty="0"/>
                <a:t> </a:t>
              </a:r>
              <a:r>
                <a:rPr lang="it-IT" sz="2400" dirty="0" err="1"/>
                <a:t>atoms</a:t>
              </a:r>
              <a:endParaRPr lang="it-IT" sz="2400" dirty="0"/>
            </a:p>
            <a:p>
              <a:r>
                <a:rPr lang="it-IT" sz="2400" dirty="0"/>
                <a:t>up to </a:t>
              </a:r>
              <a:r>
                <a:rPr lang="it-IT" sz="2400" dirty="0" err="1"/>
                <a:t>Tungsten</a:t>
              </a:r>
              <a:endParaRPr lang="it-IT" sz="2400" dirty="0"/>
            </a:p>
          </p:txBody>
        </p:sp>
        <p:pic>
          <p:nvPicPr>
            <p:cNvPr id="10" name="Immagine 9" descr="Immagine che contiene testo, Carattere, numero, linea&#10;&#10;Il contenuto generato dall'IA potrebbe non essere corretto.">
              <a:extLst>
                <a:ext uri="{FF2B5EF4-FFF2-40B4-BE49-F238E27FC236}">
                  <a16:creationId xmlns:a16="http://schemas.microsoft.com/office/drawing/2014/main" id="{399A9004-206F-EFF2-1EF1-3788DA799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72"/>
            <a:stretch>
              <a:fillRect/>
            </a:stretch>
          </p:blipFill>
          <p:spPr>
            <a:xfrm>
              <a:off x="265381" y="3120002"/>
              <a:ext cx="5930896" cy="2662372"/>
            </a:xfrm>
            <a:prstGeom prst="rect">
              <a:avLst/>
            </a:prstGeom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D243C4BD-41EC-84C8-4BC8-2B4200ABE418}"/>
              </a:ext>
            </a:extLst>
          </p:cNvPr>
          <p:cNvSpPr/>
          <p:nvPr/>
        </p:nvSpPr>
        <p:spPr>
          <a:xfrm>
            <a:off x="127159" y="1237129"/>
            <a:ext cx="1619667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ions</a:t>
            </a:r>
            <a:r>
              <a:rPr lang="it-IT" dirty="0"/>
              <a:t> ??</a:t>
            </a:r>
          </a:p>
        </p:txBody>
      </p:sp>
    </p:spTree>
    <p:extLst>
      <p:ext uri="{BB962C8B-B14F-4D97-AF65-F5344CB8AC3E}">
        <p14:creationId xmlns:p14="http://schemas.microsoft.com/office/powerpoint/2010/main" val="385240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D77F5-CB34-D16B-296F-6F34201DF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50954D2-D509-4B03-282C-4AE2B83A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717" y="5714468"/>
            <a:ext cx="3932237" cy="780114"/>
          </a:xfrm>
        </p:spPr>
        <p:txBody>
          <a:bodyPr>
            <a:normAutofit fontScale="90000"/>
          </a:bodyPr>
          <a:lstStyle/>
          <a:p>
            <a:r>
              <a:rPr lang="it-IT" sz="3300" dirty="0">
                <a:solidFill>
                  <a:srgbClr val="7030A0"/>
                </a:solidFill>
              </a:rPr>
              <a:t>Direct gas injection</a:t>
            </a:r>
            <a:br>
              <a:rPr lang="it-IT" dirty="0"/>
            </a:br>
            <a:endParaRPr lang="en-GB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469249A-A21B-5A83-9E74-6CBF1FB2D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8A2D319-21BF-E80B-6150-4B0AFACCF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6F67A9E-7355-6DAF-8B57-C40CF006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9" name="Segnaposto contenuto 8" descr="Immagine che contiene interno, Attrezzature mediche, macchina, muro&#10;&#10;Il contenuto generato dall'IA potrebbe non essere corretto.">
            <a:extLst>
              <a:ext uri="{FF2B5EF4-FFF2-40B4-BE49-F238E27FC236}">
                <a16:creationId xmlns:a16="http://schemas.microsoft.com/office/drawing/2014/main" id="{B5FE17D8-AE40-B1A2-35CA-874975F53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529" t="6972" b="31508"/>
          <a:stretch>
            <a:fillRect/>
          </a:stretch>
        </p:blipFill>
        <p:spPr>
          <a:xfrm>
            <a:off x="6480524" y="1188784"/>
            <a:ext cx="5554474" cy="5092321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B4B0F533-BCAD-9AEE-7C09-5AC7D6344135}"/>
              </a:ext>
            </a:extLst>
          </p:cNvPr>
          <p:cNvSpPr/>
          <p:nvPr/>
        </p:nvSpPr>
        <p:spPr>
          <a:xfrm>
            <a:off x="6746488" y="1188785"/>
            <a:ext cx="1357918" cy="1275636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FDD17B-D039-FC16-C399-685B04A73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4"/>
          <a:stretch>
            <a:fillRect/>
          </a:stretch>
        </p:blipFill>
        <p:spPr bwMode="auto">
          <a:xfrm>
            <a:off x="87752" y="2218168"/>
            <a:ext cx="5518721" cy="339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186D110-20D4-8E09-5AA2-31B691B4DF49}"/>
              </a:ext>
            </a:extLst>
          </p:cNvPr>
          <p:cNvSpPr/>
          <p:nvPr/>
        </p:nvSpPr>
        <p:spPr>
          <a:xfrm>
            <a:off x="87752" y="1642181"/>
            <a:ext cx="5554474" cy="514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 err="1">
                <a:solidFill>
                  <a:schemeClr val="bg1"/>
                </a:solidFill>
                <a:latin typeface="inherit"/>
              </a:rPr>
              <a:t>Which</a:t>
            </a:r>
            <a:r>
              <a:rPr lang="it-IT" altLang="it-IT" sz="2400" b="1" dirty="0">
                <a:solidFill>
                  <a:schemeClr val="bg1"/>
                </a:solidFill>
                <a:latin typeface="inherit"/>
              </a:rPr>
              <a:t> </a:t>
            </a:r>
            <a:r>
              <a:rPr lang="it-IT" altLang="it-IT" sz="2400" b="1" dirty="0" err="1">
                <a:solidFill>
                  <a:schemeClr val="bg1"/>
                </a:solidFill>
                <a:latin typeface="inherit"/>
              </a:rPr>
              <a:t>chemical</a:t>
            </a:r>
            <a:r>
              <a:rPr lang="it-IT" altLang="it-IT" sz="2400" b="1" dirty="0">
                <a:solidFill>
                  <a:schemeClr val="bg1"/>
                </a:solidFill>
                <a:latin typeface="inherit"/>
              </a:rPr>
              <a:t> </a:t>
            </a:r>
            <a:r>
              <a:rPr lang="it-IT" altLang="it-IT" sz="2400" b="1" dirty="0" err="1">
                <a:solidFill>
                  <a:schemeClr val="bg1"/>
                </a:solidFill>
                <a:latin typeface="inherit"/>
              </a:rPr>
              <a:t>elements</a:t>
            </a:r>
            <a:r>
              <a:rPr lang="it-IT" altLang="it-IT" sz="2400" b="1" dirty="0">
                <a:solidFill>
                  <a:schemeClr val="bg1"/>
                </a:solidFill>
                <a:latin typeface="inherit"/>
              </a:rPr>
              <a:t> can be </a:t>
            </a:r>
            <a:r>
              <a:rPr lang="it-IT" altLang="it-IT" sz="2400" b="1" dirty="0" err="1">
                <a:solidFill>
                  <a:schemeClr val="bg1"/>
                </a:solidFill>
                <a:latin typeface="inherit"/>
              </a:rPr>
              <a:t>ionized</a:t>
            </a:r>
            <a:r>
              <a:rPr lang="it-IT" altLang="it-IT" sz="2400" b="1" dirty="0">
                <a:solidFill>
                  <a:schemeClr val="bg1"/>
                </a:solidFill>
                <a:latin typeface="inherit"/>
              </a:rPr>
              <a:t>?</a:t>
            </a:r>
            <a:endParaRPr lang="it-IT" altLang="it-IT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itolo 4">
            <a:extLst>
              <a:ext uri="{FF2B5EF4-FFF2-40B4-BE49-F238E27FC236}">
                <a16:creationId xmlns:a16="http://schemas.microsoft.com/office/drawing/2014/main" id="{ACCFDEEC-55B7-6E47-13D1-CAEF7CC6DBD2}"/>
              </a:ext>
            </a:extLst>
          </p:cNvPr>
          <p:cNvSpPr txBox="1">
            <a:spLocks/>
          </p:cNvSpPr>
          <p:nvPr/>
        </p:nvSpPr>
        <p:spPr>
          <a:xfrm>
            <a:off x="197680" y="1215227"/>
            <a:ext cx="3932237" cy="514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sz="3200" dirty="0"/>
              <a:t>Feeding the EBIS:</a:t>
            </a:r>
          </a:p>
        </p:txBody>
      </p:sp>
    </p:spTree>
    <p:extLst>
      <p:ext uri="{BB962C8B-B14F-4D97-AF65-F5344CB8AC3E}">
        <p14:creationId xmlns:p14="http://schemas.microsoft.com/office/powerpoint/2010/main" val="393564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7C986-6F03-F81D-3676-0A070EB6E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0A89AB-D400-1A4F-D314-E1A9723717D3}"/>
              </a:ext>
            </a:extLst>
          </p:cNvPr>
          <p:cNvGrpSpPr/>
          <p:nvPr/>
        </p:nvGrpSpPr>
        <p:grpSpPr>
          <a:xfrm>
            <a:off x="3287099" y="3335210"/>
            <a:ext cx="3330834" cy="2845529"/>
            <a:chOff x="1061345" y="2763809"/>
            <a:chExt cx="3985899" cy="3309755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8228992-0219-3390-CE13-069A129BC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868" y="2813368"/>
              <a:ext cx="3932236" cy="3254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3AD3A9C-CEA6-A594-D972-A25261A80EF6}"/>
                </a:ext>
              </a:extLst>
            </p:cNvPr>
            <p:cNvSpPr txBox="1"/>
            <p:nvPr/>
          </p:nvSpPr>
          <p:spPr>
            <a:xfrm>
              <a:off x="3913468" y="2932014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89CB0A9-9937-6712-974A-2D4F3ED83CD3}"/>
                </a:ext>
              </a:extLst>
            </p:cNvPr>
            <p:cNvSpPr txBox="1"/>
            <p:nvPr/>
          </p:nvSpPr>
          <p:spPr>
            <a:xfrm>
              <a:off x="4355188" y="3122231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420ED28-ABF3-A5FD-C70D-D0BFBFC2BB4F}"/>
                </a:ext>
              </a:extLst>
            </p:cNvPr>
            <p:cNvSpPr txBox="1"/>
            <p:nvPr/>
          </p:nvSpPr>
          <p:spPr>
            <a:xfrm>
              <a:off x="4170568" y="3328717"/>
              <a:ext cx="2936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37968198-CE95-2B69-408A-10CECCB251DE}"/>
                </a:ext>
              </a:extLst>
            </p:cNvPr>
            <p:cNvSpPr txBox="1"/>
            <p:nvPr/>
          </p:nvSpPr>
          <p:spPr>
            <a:xfrm>
              <a:off x="3437656" y="3042534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3D5EFC81-F448-CC16-23C3-BAE7EE4CA473}"/>
                </a:ext>
              </a:extLst>
            </p:cNvPr>
            <p:cNvSpPr txBox="1"/>
            <p:nvPr/>
          </p:nvSpPr>
          <p:spPr>
            <a:xfrm>
              <a:off x="3605179" y="3279855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DC4C7691-833D-F8DA-7FDB-8E3C2B119970}"/>
                </a:ext>
              </a:extLst>
            </p:cNvPr>
            <p:cNvSpPr txBox="1"/>
            <p:nvPr/>
          </p:nvSpPr>
          <p:spPr>
            <a:xfrm>
              <a:off x="3344672" y="422045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B4EDA2C8-B574-8D56-A8E0-544F1E98C786}"/>
                </a:ext>
              </a:extLst>
            </p:cNvPr>
            <p:cNvSpPr txBox="1"/>
            <p:nvPr/>
          </p:nvSpPr>
          <p:spPr>
            <a:xfrm>
              <a:off x="3532434" y="448446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F0B12BC9-4D1E-011B-4219-DF95493B7607}"/>
                </a:ext>
              </a:extLst>
            </p:cNvPr>
            <p:cNvSpPr txBox="1"/>
            <p:nvPr/>
          </p:nvSpPr>
          <p:spPr>
            <a:xfrm>
              <a:off x="4080874" y="452850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B33B64CB-E807-1DE2-99B9-37960C982BBE}"/>
                </a:ext>
              </a:extLst>
            </p:cNvPr>
            <p:cNvSpPr txBox="1"/>
            <p:nvPr/>
          </p:nvSpPr>
          <p:spPr>
            <a:xfrm>
              <a:off x="4258528" y="4279882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C92A3B95-C15B-8D23-C728-1B982C26508C}"/>
                </a:ext>
              </a:extLst>
            </p:cNvPr>
            <p:cNvSpPr txBox="1"/>
            <p:nvPr/>
          </p:nvSpPr>
          <p:spPr>
            <a:xfrm>
              <a:off x="3820991" y="4136626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02F7134C-623A-23D7-0B5A-6AB22BE96746}"/>
                </a:ext>
              </a:extLst>
            </p:cNvPr>
            <p:cNvSpPr txBox="1"/>
            <p:nvPr/>
          </p:nvSpPr>
          <p:spPr>
            <a:xfrm>
              <a:off x="3810993" y="3744481"/>
              <a:ext cx="301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V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5D9B2569-B133-8367-3526-55DDC2ED5EFE}"/>
                </a:ext>
              </a:extLst>
            </p:cNvPr>
            <p:cNvSpPr txBox="1"/>
            <p:nvPr/>
          </p:nvSpPr>
          <p:spPr>
            <a:xfrm>
              <a:off x="1669875" y="5188958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7FD85B73-4DAC-A202-3A4F-991E84D64312}"/>
                </a:ext>
              </a:extLst>
            </p:cNvPr>
            <p:cNvSpPr txBox="1"/>
            <p:nvPr/>
          </p:nvSpPr>
          <p:spPr>
            <a:xfrm>
              <a:off x="1925120" y="5548796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1C3A2E79-F6DF-8094-8672-E68A41AF1810}"/>
                </a:ext>
              </a:extLst>
            </p:cNvPr>
            <p:cNvSpPr txBox="1"/>
            <p:nvPr/>
          </p:nvSpPr>
          <p:spPr>
            <a:xfrm>
              <a:off x="2262663" y="5670531"/>
              <a:ext cx="2936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D8B10D4D-F5B5-D778-FCEA-995D5E12F62F}"/>
                </a:ext>
              </a:extLst>
            </p:cNvPr>
            <p:cNvSpPr txBox="1"/>
            <p:nvPr/>
          </p:nvSpPr>
          <p:spPr>
            <a:xfrm>
              <a:off x="1478505" y="5405314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0F5E7789-9BAD-ACF2-A5DC-8741090B6847}"/>
                </a:ext>
              </a:extLst>
            </p:cNvPr>
            <p:cNvSpPr txBox="1"/>
            <p:nvPr/>
          </p:nvSpPr>
          <p:spPr>
            <a:xfrm>
              <a:off x="1697274" y="5621669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FEC7AB69-A863-E6DA-6465-903E5FAAC88C}"/>
                </a:ext>
              </a:extLst>
            </p:cNvPr>
            <p:cNvSpPr txBox="1"/>
            <p:nvPr/>
          </p:nvSpPr>
          <p:spPr>
            <a:xfrm>
              <a:off x="2005563" y="4929462"/>
              <a:ext cx="31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H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02317E04-DA2C-A661-B8B4-862A424ADCE5}"/>
                </a:ext>
              </a:extLst>
            </p:cNvPr>
            <p:cNvSpPr txBox="1"/>
            <p:nvPr/>
          </p:nvSpPr>
          <p:spPr>
            <a:xfrm>
              <a:off x="2419359" y="5490149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57B0DAF8-1F4F-F546-CA21-C759AEAD284B}"/>
                </a:ext>
              </a:extLst>
            </p:cNvPr>
            <p:cNvSpPr txBox="1"/>
            <p:nvPr/>
          </p:nvSpPr>
          <p:spPr>
            <a:xfrm>
              <a:off x="2217458" y="5223134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B898FE48-DCC1-8447-CF0F-08C18E602AD9}"/>
                </a:ext>
              </a:extLst>
            </p:cNvPr>
            <p:cNvSpPr txBox="1"/>
            <p:nvPr/>
          </p:nvSpPr>
          <p:spPr>
            <a:xfrm>
              <a:off x="1768184" y="3991593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5F86B330-B5B3-3FB8-23A2-DE100197C151}"/>
                </a:ext>
              </a:extLst>
            </p:cNvPr>
            <p:cNvSpPr txBox="1"/>
            <p:nvPr/>
          </p:nvSpPr>
          <p:spPr>
            <a:xfrm>
              <a:off x="2324025" y="403814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A53554FE-4C5D-88C6-F71F-134112F398A7}"/>
                </a:ext>
              </a:extLst>
            </p:cNvPr>
            <p:cNvSpPr txBox="1"/>
            <p:nvPr/>
          </p:nvSpPr>
          <p:spPr>
            <a:xfrm>
              <a:off x="2515248" y="4290342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757045CA-6E69-EBF3-B33A-041AA60B5833}"/>
                </a:ext>
              </a:extLst>
            </p:cNvPr>
            <p:cNvSpPr txBox="1"/>
            <p:nvPr/>
          </p:nvSpPr>
          <p:spPr>
            <a:xfrm>
              <a:off x="1585535" y="4213229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99C83AF0-FB9D-2BF2-C7FB-F7A21D5908EC}"/>
                </a:ext>
              </a:extLst>
            </p:cNvPr>
            <p:cNvSpPr txBox="1"/>
            <p:nvPr/>
          </p:nvSpPr>
          <p:spPr>
            <a:xfrm>
              <a:off x="2036529" y="4379208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AFE1ED54-A15C-A039-B8FC-3A0E455F66FC}"/>
                </a:ext>
              </a:extLst>
            </p:cNvPr>
            <p:cNvSpPr txBox="1"/>
            <p:nvPr/>
          </p:nvSpPr>
          <p:spPr>
            <a:xfrm>
              <a:off x="2028935" y="4623472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FFB10F22-E6D4-4B52-BF87-744A3592DE6E}"/>
                </a:ext>
              </a:extLst>
            </p:cNvPr>
            <p:cNvSpPr txBox="1"/>
            <p:nvPr/>
          </p:nvSpPr>
          <p:spPr>
            <a:xfrm>
              <a:off x="1158744" y="4288622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FC5C92C8-2CDF-12E8-D9D6-731CB5A4658F}"/>
                </a:ext>
              </a:extLst>
            </p:cNvPr>
            <p:cNvSpPr txBox="1"/>
            <p:nvPr/>
          </p:nvSpPr>
          <p:spPr>
            <a:xfrm>
              <a:off x="1498894" y="3861550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2FB89935-6AF2-6B35-E265-91F977975F4B}"/>
                </a:ext>
              </a:extLst>
            </p:cNvPr>
            <p:cNvSpPr txBox="1"/>
            <p:nvPr/>
          </p:nvSpPr>
          <p:spPr>
            <a:xfrm>
              <a:off x="2594586" y="3915284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56A93512-8C18-0C3C-0CAB-B83CECC3A9ED}"/>
                </a:ext>
              </a:extLst>
            </p:cNvPr>
            <p:cNvSpPr txBox="1"/>
            <p:nvPr/>
          </p:nvSpPr>
          <p:spPr>
            <a:xfrm>
              <a:off x="2897793" y="4402508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4FEBE973-1DEE-DF6D-A599-DEF922A3D393}"/>
                </a:ext>
              </a:extLst>
            </p:cNvPr>
            <p:cNvSpPr txBox="1"/>
            <p:nvPr/>
          </p:nvSpPr>
          <p:spPr>
            <a:xfrm>
              <a:off x="1385876" y="5015486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3681007B-0F46-0FAF-8C6F-8BFB83060EAD}"/>
                </a:ext>
              </a:extLst>
            </p:cNvPr>
            <p:cNvSpPr txBox="1"/>
            <p:nvPr/>
          </p:nvSpPr>
          <p:spPr>
            <a:xfrm>
              <a:off x="1061345" y="5420701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3759147E-A736-5247-CB9E-1C60DB3E4313}"/>
                </a:ext>
              </a:extLst>
            </p:cNvPr>
            <p:cNvSpPr txBox="1"/>
            <p:nvPr/>
          </p:nvSpPr>
          <p:spPr>
            <a:xfrm>
              <a:off x="1910689" y="5765787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BCB69FE6-3507-F788-E508-9F57EA265532}"/>
                </a:ext>
              </a:extLst>
            </p:cNvPr>
            <p:cNvSpPr txBox="1"/>
            <p:nvPr/>
          </p:nvSpPr>
          <p:spPr>
            <a:xfrm>
              <a:off x="2792548" y="5552730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70450802-1046-7CD1-4A55-346019C1FA49}"/>
                </a:ext>
              </a:extLst>
            </p:cNvPr>
            <p:cNvSpPr txBox="1"/>
            <p:nvPr/>
          </p:nvSpPr>
          <p:spPr>
            <a:xfrm>
              <a:off x="2487317" y="5089072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267282E4-AF25-B402-CE33-74A471735204}"/>
                </a:ext>
              </a:extLst>
            </p:cNvPr>
            <p:cNvSpPr txBox="1"/>
            <p:nvPr/>
          </p:nvSpPr>
          <p:spPr>
            <a:xfrm>
              <a:off x="1948911" y="4811919"/>
              <a:ext cx="330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Ti</a:t>
              </a:r>
            </a:p>
          </p:txBody>
        </p: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6595EF9F-9BBD-36B3-17DB-94AF30AA2E87}"/>
                </a:ext>
              </a:extLst>
            </p:cNvPr>
            <p:cNvSpPr txBox="1"/>
            <p:nvPr/>
          </p:nvSpPr>
          <p:spPr>
            <a:xfrm>
              <a:off x="3271259" y="4633939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B8E5BDDC-2278-4EB0-0F4D-AC05655CFEC0}"/>
                </a:ext>
              </a:extLst>
            </p:cNvPr>
            <p:cNvSpPr txBox="1"/>
            <p:nvPr/>
          </p:nvSpPr>
          <p:spPr>
            <a:xfrm>
              <a:off x="2941005" y="4151238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2E0D1699-ABDF-8579-7ACF-03CFD6E3A1B7}"/>
                </a:ext>
              </a:extLst>
            </p:cNvPr>
            <p:cNvSpPr txBox="1"/>
            <p:nvPr/>
          </p:nvSpPr>
          <p:spPr>
            <a:xfrm>
              <a:off x="4338997" y="4684742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687AF8EC-EE6D-CE1B-2E02-F754ADB7428C}"/>
                </a:ext>
              </a:extLst>
            </p:cNvPr>
            <p:cNvSpPr txBox="1"/>
            <p:nvPr/>
          </p:nvSpPr>
          <p:spPr>
            <a:xfrm>
              <a:off x="4675969" y="4269559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E8DF1B4F-5B17-7777-01C0-862848D4C820}"/>
                </a:ext>
              </a:extLst>
            </p:cNvPr>
            <p:cNvSpPr txBox="1"/>
            <p:nvPr/>
          </p:nvSpPr>
          <p:spPr>
            <a:xfrm>
              <a:off x="3360199" y="3445193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05A471A0-DFA7-A733-374A-CFB2A42DD5A1}"/>
                </a:ext>
              </a:extLst>
            </p:cNvPr>
            <p:cNvSpPr txBox="1"/>
            <p:nvPr/>
          </p:nvSpPr>
          <p:spPr>
            <a:xfrm>
              <a:off x="3021050" y="2966826"/>
              <a:ext cx="2968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101" name="CasellaDiTesto 100">
              <a:extLst>
                <a:ext uri="{FF2B5EF4-FFF2-40B4-BE49-F238E27FC236}">
                  <a16:creationId xmlns:a16="http://schemas.microsoft.com/office/drawing/2014/main" id="{31C09C21-C80F-CE4A-246F-6730CE12B7AD}"/>
                </a:ext>
              </a:extLst>
            </p:cNvPr>
            <p:cNvSpPr txBox="1"/>
            <p:nvPr/>
          </p:nvSpPr>
          <p:spPr>
            <a:xfrm>
              <a:off x="4439081" y="3535790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28972D1D-31C7-A068-8550-23C89BF5F2A7}"/>
                </a:ext>
              </a:extLst>
            </p:cNvPr>
            <p:cNvSpPr txBox="1"/>
            <p:nvPr/>
          </p:nvSpPr>
          <p:spPr>
            <a:xfrm>
              <a:off x="4750367" y="3116679"/>
              <a:ext cx="2968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DBBCC756-43EA-C22B-798B-84075A3E1611}"/>
                </a:ext>
              </a:extLst>
            </p:cNvPr>
            <p:cNvSpPr txBox="1"/>
            <p:nvPr/>
          </p:nvSpPr>
          <p:spPr>
            <a:xfrm>
              <a:off x="3913468" y="2763809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</p:grpSp>
      <p:sp>
        <p:nvSpPr>
          <p:cNvPr id="5" name="Titolo 4">
            <a:extLst>
              <a:ext uri="{FF2B5EF4-FFF2-40B4-BE49-F238E27FC236}">
                <a16:creationId xmlns:a16="http://schemas.microsoft.com/office/drawing/2014/main" id="{C9940CB8-9F0C-6248-9BE9-A9D1346D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2" y="1297179"/>
            <a:ext cx="3932237" cy="780114"/>
          </a:xfrm>
        </p:spPr>
        <p:txBody>
          <a:bodyPr/>
          <a:lstStyle/>
          <a:p>
            <a:r>
              <a:rPr lang="en-GB" dirty="0"/>
              <a:t>Feeding the EBIS: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597D0CC-74E2-E7A1-EBBE-BEC32FD6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454414-46F6-A73E-6523-E7C813E24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700F1C-B571-C358-B801-7C573A807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9" name="Segnaposto contenuto 8" descr="Immagine che contiene interno, Attrezzature mediche, macchina, muro&#10;&#10;Il contenuto generato dall'IA potrebbe non essere corretto.">
            <a:extLst>
              <a:ext uri="{FF2B5EF4-FFF2-40B4-BE49-F238E27FC236}">
                <a16:creationId xmlns:a16="http://schemas.microsoft.com/office/drawing/2014/main" id="{DE566DCA-B562-FC4B-83A0-6652E8038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0529" t="6972" b="31508"/>
          <a:stretch>
            <a:fillRect/>
          </a:stretch>
        </p:blipFill>
        <p:spPr>
          <a:xfrm>
            <a:off x="6679314" y="1188783"/>
            <a:ext cx="5554474" cy="5092321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7590808-0527-DA72-B26E-FDDDEA032B1E}"/>
              </a:ext>
            </a:extLst>
          </p:cNvPr>
          <p:cNvSpPr txBox="1">
            <a:spLocks/>
          </p:cNvSpPr>
          <p:nvPr/>
        </p:nvSpPr>
        <p:spPr>
          <a:xfrm>
            <a:off x="87752" y="174291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/>
              <a:t>MIVOC (Metal </a:t>
            </a:r>
            <a:r>
              <a:rPr lang="it-IT" sz="2400" dirty="0" err="1"/>
              <a:t>Ions</a:t>
            </a:r>
            <a:r>
              <a:rPr lang="it-IT" sz="2400" dirty="0"/>
              <a:t> from Volatile </a:t>
            </a:r>
            <a:r>
              <a:rPr lang="it-IT" sz="2400" dirty="0" err="1"/>
              <a:t>Compounds</a:t>
            </a:r>
            <a:r>
              <a:rPr lang="it-IT" sz="2400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000" dirty="0" err="1"/>
              <a:t>Liquids</a:t>
            </a:r>
            <a:r>
              <a:rPr lang="it-IT" sz="2000" dirty="0"/>
              <a:t> and </a:t>
            </a:r>
            <a:r>
              <a:rPr lang="it-IT" sz="2000" dirty="0" err="1"/>
              <a:t>solids</a:t>
            </a:r>
            <a:r>
              <a:rPr lang="it-IT" sz="2000" dirty="0"/>
              <a:t> </a:t>
            </a:r>
            <a:r>
              <a:rPr lang="it-IT" sz="2000" dirty="0" err="1"/>
              <a:t>sublimating</a:t>
            </a:r>
            <a:r>
              <a:rPr lang="it-IT" sz="2000" dirty="0"/>
              <a:t> in vacuum </a:t>
            </a:r>
            <a:r>
              <a:rPr lang="it-IT" sz="2000" dirty="0" err="1"/>
              <a:t>at</a:t>
            </a:r>
            <a:r>
              <a:rPr lang="it-IT" sz="2000" dirty="0"/>
              <a:t> room temperature</a:t>
            </a:r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59ACB2F9-CB12-E9EA-9A7D-B162FDB9159C}"/>
              </a:ext>
            </a:extLst>
          </p:cNvPr>
          <p:cNvSpPr/>
          <p:nvPr/>
        </p:nvSpPr>
        <p:spPr>
          <a:xfrm>
            <a:off x="8132064" y="2876463"/>
            <a:ext cx="621792" cy="14038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MIVOC</a:t>
            </a:r>
          </a:p>
        </p:txBody>
      </p:sp>
      <p:grpSp>
        <p:nvGrpSpPr>
          <p:cNvPr id="85" name="Gruppo 84">
            <a:extLst>
              <a:ext uri="{FF2B5EF4-FFF2-40B4-BE49-F238E27FC236}">
                <a16:creationId xmlns:a16="http://schemas.microsoft.com/office/drawing/2014/main" id="{7DF5F5A1-9F22-C27E-A85F-FC46A19CA52B}"/>
              </a:ext>
            </a:extLst>
          </p:cNvPr>
          <p:cNvGrpSpPr/>
          <p:nvPr/>
        </p:nvGrpSpPr>
        <p:grpSpPr>
          <a:xfrm>
            <a:off x="27951" y="2688509"/>
            <a:ext cx="3421289" cy="2934231"/>
            <a:chOff x="1088702" y="2763809"/>
            <a:chExt cx="3985287" cy="3318618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44A3A0D-B6DE-F749-BA55-A840B5702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868" y="2813368"/>
              <a:ext cx="3932236" cy="3254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11F3D0C0-A20C-01CE-8040-E3156966A48D}"/>
                </a:ext>
              </a:extLst>
            </p:cNvPr>
            <p:cNvSpPr/>
            <p:nvPr/>
          </p:nvSpPr>
          <p:spPr>
            <a:xfrm>
              <a:off x="1133862" y="2901296"/>
              <a:ext cx="1691950" cy="48958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Metallocenes</a:t>
              </a:r>
              <a:endParaRPr lang="it-IT" dirty="0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84A20B2-855A-9EC0-F6D3-BCD28FC0D2EE}"/>
                </a:ext>
              </a:extLst>
            </p:cNvPr>
            <p:cNvSpPr txBox="1"/>
            <p:nvPr/>
          </p:nvSpPr>
          <p:spPr>
            <a:xfrm>
              <a:off x="3913468" y="2932014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F50AA43-A5DC-AC63-5DD1-AB228AFABE52}"/>
                </a:ext>
              </a:extLst>
            </p:cNvPr>
            <p:cNvSpPr txBox="1"/>
            <p:nvPr/>
          </p:nvSpPr>
          <p:spPr>
            <a:xfrm>
              <a:off x="4355188" y="3122231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217F52A-011C-E9AE-B2D7-B926864D13FE}"/>
                </a:ext>
              </a:extLst>
            </p:cNvPr>
            <p:cNvSpPr txBox="1"/>
            <p:nvPr/>
          </p:nvSpPr>
          <p:spPr>
            <a:xfrm>
              <a:off x="4170568" y="3328717"/>
              <a:ext cx="2936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9DDE4C8-7A22-971E-D0FF-FEB086527951}"/>
                </a:ext>
              </a:extLst>
            </p:cNvPr>
            <p:cNvSpPr txBox="1"/>
            <p:nvPr/>
          </p:nvSpPr>
          <p:spPr>
            <a:xfrm>
              <a:off x="3437656" y="3042534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7A4C833-B593-E837-F8FD-BBFB30E8413A}"/>
                </a:ext>
              </a:extLst>
            </p:cNvPr>
            <p:cNvSpPr txBox="1"/>
            <p:nvPr/>
          </p:nvSpPr>
          <p:spPr>
            <a:xfrm>
              <a:off x="3605179" y="3279855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CD786401-5A3F-BAF7-5808-D90B23B8D77C}"/>
                </a:ext>
              </a:extLst>
            </p:cNvPr>
            <p:cNvSpPr txBox="1"/>
            <p:nvPr/>
          </p:nvSpPr>
          <p:spPr>
            <a:xfrm>
              <a:off x="3344672" y="422045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3BB354A0-0AA7-66E4-B036-4D2CC52D677C}"/>
                </a:ext>
              </a:extLst>
            </p:cNvPr>
            <p:cNvSpPr txBox="1"/>
            <p:nvPr/>
          </p:nvSpPr>
          <p:spPr>
            <a:xfrm>
              <a:off x="3532434" y="448446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E77AB0B5-1193-9655-912B-8DADFC209F51}"/>
                </a:ext>
              </a:extLst>
            </p:cNvPr>
            <p:cNvSpPr txBox="1"/>
            <p:nvPr/>
          </p:nvSpPr>
          <p:spPr>
            <a:xfrm>
              <a:off x="4080874" y="452850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CDD0D701-6E91-A438-F425-857E3AF97DC0}"/>
                </a:ext>
              </a:extLst>
            </p:cNvPr>
            <p:cNvSpPr txBox="1"/>
            <p:nvPr/>
          </p:nvSpPr>
          <p:spPr>
            <a:xfrm>
              <a:off x="4258528" y="4279882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6A3CD39C-AB2E-2269-2FAD-094E8BE9DAA1}"/>
                </a:ext>
              </a:extLst>
            </p:cNvPr>
            <p:cNvSpPr txBox="1"/>
            <p:nvPr/>
          </p:nvSpPr>
          <p:spPr>
            <a:xfrm>
              <a:off x="3820991" y="4136626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FC8B71C3-B0C8-1063-F901-C4FA7021BA09}"/>
                </a:ext>
              </a:extLst>
            </p:cNvPr>
            <p:cNvSpPr txBox="1"/>
            <p:nvPr/>
          </p:nvSpPr>
          <p:spPr>
            <a:xfrm>
              <a:off x="3810993" y="3744481"/>
              <a:ext cx="3788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Fe</a:t>
              </a: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5EF4AC97-CEF0-E456-417C-691C7D301A4B}"/>
                </a:ext>
              </a:extLst>
            </p:cNvPr>
            <p:cNvSpPr txBox="1"/>
            <p:nvPr/>
          </p:nvSpPr>
          <p:spPr>
            <a:xfrm>
              <a:off x="1669875" y="5188958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0C639908-E22D-E56B-4A0D-DBC49DE373C2}"/>
                </a:ext>
              </a:extLst>
            </p:cNvPr>
            <p:cNvSpPr txBox="1"/>
            <p:nvPr/>
          </p:nvSpPr>
          <p:spPr>
            <a:xfrm>
              <a:off x="1925120" y="5548796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FDBD2888-1B78-3C7C-255F-336D9BB153A0}"/>
                </a:ext>
              </a:extLst>
            </p:cNvPr>
            <p:cNvSpPr txBox="1"/>
            <p:nvPr/>
          </p:nvSpPr>
          <p:spPr>
            <a:xfrm>
              <a:off x="2262663" y="5670531"/>
              <a:ext cx="2936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0BEE8714-7400-E34F-F6DA-DAE2856DB713}"/>
                </a:ext>
              </a:extLst>
            </p:cNvPr>
            <p:cNvSpPr txBox="1"/>
            <p:nvPr/>
          </p:nvSpPr>
          <p:spPr>
            <a:xfrm>
              <a:off x="1478505" y="5405314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E6931C37-B44E-0D06-F81E-94615969A881}"/>
                </a:ext>
              </a:extLst>
            </p:cNvPr>
            <p:cNvSpPr txBox="1"/>
            <p:nvPr/>
          </p:nvSpPr>
          <p:spPr>
            <a:xfrm>
              <a:off x="1697274" y="5621669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38148805-A43D-D96E-574B-3F6F00E226EB}"/>
                </a:ext>
              </a:extLst>
            </p:cNvPr>
            <p:cNvSpPr txBox="1"/>
            <p:nvPr/>
          </p:nvSpPr>
          <p:spPr>
            <a:xfrm>
              <a:off x="2005563" y="4929462"/>
              <a:ext cx="31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H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6B93DE6E-63F6-4D68-A227-6E7E997AE3D6}"/>
                </a:ext>
              </a:extLst>
            </p:cNvPr>
            <p:cNvSpPr txBox="1"/>
            <p:nvPr/>
          </p:nvSpPr>
          <p:spPr>
            <a:xfrm>
              <a:off x="2419359" y="5490149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51442A89-2229-A93B-9541-9DCBAF4CF82B}"/>
                </a:ext>
              </a:extLst>
            </p:cNvPr>
            <p:cNvSpPr txBox="1"/>
            <p:nvPr/>
          </p:nvSpPr>
          <p:spPr>
            <a:xfrm>
              <a:off x="2217458" y="5223134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866F0AAF-16DA-EFED-6A1B-E5D8AC613715}"/>
                </a:ext>
              </a:extLst>
            </p:cNvPr>
            <p:cNvSpPr txBox="1"/>
            <p:nvPr/>
          </p:nvSpPr>
          <p:spPr>
            <a:xfrm>
              <a:off x="1768184" y="3991593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27CDC021-C45B-259F-E933-2FA8681575B6}"/>
                </a:ext>
              </a:extLst>
            </p:cNvPr>
            <p:cNvSpPr txBox="1"/>
            <p:nvPr/>
          </p:nvSpPr>
          <p:spPr>
            <a:xfrm>
              <a:off x="2324025" y="403814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0BB910A1-8801-7329-F841-84DA1C07150A}"/>
                </a:ext>
              </a:extLst>
            </p:cNvPr>
            <p:cNvSpPr txBox="1"/>
            <p:nvPr/>
          </p:nvSpPr>
          <p:spPr>
            <a:xfrm>
              <a:off x="2515248" y="4290342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9DB3BD7F-D312-496F-4A25-B3089437DB01}"/>
                </a:ext>
              </a:extLst>
            </p:cNvPr>
            <p:cNvSpPr txBox="1"/>
            <p:nvPr/>
          </p:nvSpPr>
          <p:spPr>
            <a:xfrm>
              <a:off x="1585535" y="4213229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C01646D5-D9A9-0D76-2CEB-231F3ACC1D8A}"/>
                </a:ext>
              </a:extLst>
            </p:cNvPr>
            <p:cNvSpPr txBox="1"/>
            <p:nvPr/>
          </p:nvSpPr>
          <p:spPr>
            <a:xfrm>
              <a:off x="2036529" y="4379208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1788D92B-847B-B975-FAEF-C54453F87D78}"/>
                </a:ext>
              </a:extLst>
            </p:cNvPr>
            <p:cNvSpPr txBox="1"/>
            <p:nvPr/>
          </p:nvSpPr>
          <p:spPr>
            <a:xfrm>
              <a:off x="2065410" y="4641198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B501C47B-4C78-0BAC-41D4-5DD74C1CAE7C}"/>
                </a:ext>
              </a:extLst>
            </p:cNvPr>
            <p:cNvSpPr txBox="1"/>
            <p:nvPr/>
          </p:nvSpPr>
          <p:spPr>
            <a:xfrm>
              <a:off x="1186100" y="4297485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2FD12AA9-0D4A-756E-0BC9-200F69017D0D}"/>
                </a:ext>
              </a:extLst>
            </p:cNvPr>
            <p:cNvSpPr txBox="1"/>
            <p:nvPr/>
          </p:nvSpPr>
          <p:spPr>
            <a:xfrm>
              <a:off x="1498894" y="3861550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0CCC3094-1E4C-49D6-357B-B92052F0EFBD}"/>
                </a:ext>
              </a:extLst>
            </p:cNvPr>
            <p:cNvSpPr txBox="1"/>
            <p:nvPr/>
          </p:nvSpPr>
          <p:spPr>
            <a:xfrm>
              <a:off x="2594586" y="3915284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D656D28D-4414-F5E8-4694-E3715D71B4D3}"/>
                </a:ext>
              </a:extLst>
            </p:cNvPr>
            <p:cNvSpPr txBox="1"/>
            <p:nvPr/>
          </p:nvSpPr>
          <p:spPr>
            <a:xfrm>
              <a:off x="2916030" y="4402508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B52FBA32-71B6-D6FD-87E3-4D5C482B3D8D}"/>
                </a:ext>
              </a:extLst>
            </p:cNvPr>
            <p:cNvSpPr txBox="1"/>
            <p:nvPr/>
          </p:nvSpPr>
          <p:spPr>
            <a:xfrm>
              <a:off x="1422351" y="5015486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0C215DCF-558E-3179-8B33-C69F0F67D2D1}"/>
                </a:ext>
              </a:extLst>
            </p:cNvPr>
            <p:cNvSpPr txBox="1"/>
            <p:nvPr/>
          </p:nvSpPr>
          <p:spPr>
            <a:xfrm>
              <a:off x="1088702" y="5420702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DA2C0A5B-1C4E-7FAD-AE52-5B153E90BEA3}"/>
                </a:ext>
              </a:extLst>
            </p:cNvPr>
            <p:cNvSpPr txBox="1"/>
            <p:nvPr/>
          </p:nvSpPr>
          <p:spPr>
            <a:xfrm>
              <a:off x="1938045" y="5774650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5B94BE52-63B9-02D7-BE1C-F2A235BC8ADE}"/>
                </a:ext>
              </a:extLst>
            </p:cNvPr>
            <p:cNvSpPr txBox="1"/>
            <p:nvPr/>
          </p:nvSpPr>
          <p:spPr>
            <a:xfrm>
              <a:off x="2810785" y="5588182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319B0B53-808C-D043-890E-E09F9D3E8DFE}"/>
                </a:ext>
              </a:extLst>
            </p:cNvPr>
            <p:cNvSpPr txBox="1"/>
            <p:nvPr/>
          </p:nvSpPr>
          <p:spPr>
            <a:xfrm>
              <a:off x="2505554" y="5106798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9A89D556-FC39-9312-9E4C-16A197834127}"/>
                </a:ext>
              </a:extLst>
            </p:cNvPr>
            <p:cNvSpPr txBox="1"/>
            <p:nvPr/>
          </p:nvSpPr>
          <p:spPr>
            <a:xfrm>
              <a:off x="1948911" y="4811919"/>
              <a:ext cx="364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Ni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13D96F99-CADD-266D-111C-5ECF48E5E9B8}"/>
                </a:ext>
              </a:extLst>
            </p:cNvPr>
            <p:cNvSpPr txBox="1"/>
            <p:nvPr/>
          </p:nvSpPr>
          <p:spPr>
            <a:xfrm>
              <a:off x="3271259" y="4633939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FE809FC1-D9A8-0A52-91D5-8AFE08083A00}"/>
                </a:ext>
              </a:extLst>
            </p:cNvPr>
            <p:cNvSpPr txBox="1"/>
            <p:nvPr/>
          </p:nvSpPr>
          <p:spPr>
            <a:xfrm>
              <a:off x="2941005" y="4151238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3D57F4E0-2ED9-4E76-0383-D41BC0CA2F0A}"/>
                </a:ext>
              </a:extLst>
            </p:cNvPr>
            <p:cNvSpPr txBox="1"/>
            <p:nvPr/>
          </p:nvSpPr>
          <p:spPr>
            <a:xfrm>
              <a:off x="4338997" y="4684742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BDB6AA88-C979-3F7B-FF82-E25F938AAE64}"/>
                </a:ext>
              </a:extLst>
            </p:cNvPr>
            <p:cNvSpPr txBox="1"/>
            <p:nvPr/>
          </p:nvSpPr>
          <p:spPr>
            <a:xfrm>
              <a:off x="4675969" y="4269559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4A996A45-BA36-5AA8-EF84-460BD81FE247}"/>
                </a:ext>
              </a:extLst>
            </p:cNvPr>
            <p:cNvSpPr txBox="1"/>
            <p:nvPr/>
          </p:nvSpPr>
          <p:spPr>
            <a:xfrm>
              <a:off x="3360199" y="3445193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DA1F3D3D-6AF4-B64D-B9E0-65AFCBFA582C}"/>
                </a:ext>
              </a:extLst>
            </p:cNvPr>
            <p:cNvSpPr txBox="1"/>
            <p:nvPr/>
          </p:nvSpPr>
          <p:spPr>
            <a:xfrm>
              <a:off x="3047796" y="2983731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B6810B63-B78C-EAB3-6510-82F9A5AE95BF}"/>
                </a:ext>
              </a:extLst>
            </p:cNvPr>
            <p:cNvSpPr txBox="1"/>
            <p:nvPr/>
          </p:nvSpPr>
          <p:spPr>
            <a:xfrm>
              <a:off x="4439081" y="3535790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025B3B3E-F687-B15D-D816-68EA8752A478}"/>
                </a:ext>
              </a:extLst>
            </p:cNvPr>
            <p:cNvSpPr txBox="1"/>
            <p:nvPr/>
          </p:nvSpPr>
          <p:spPr>
            <a:xfrm>
              <a:off x="4777113" y="3116679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C9104B60-3917-DC9A-70B6-81A5B557F106}"/>
                </a:ext>
              </a:extLst>
            </p:cNvPr>
            <p:cNvSpPr txBox="1"/>
            <p:nvPr/>
          </p:nvSpPr>
          <p:spPr>
            <a:xfrm>
              <a:off x="3913468" y="2763809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H</a:t>
              </a:r>
            </a:p>
          </p:txBody>
        </p:sp>
      </p:grpSp>
      <p:sp>
        <p:nvSpPr>
          <p:cNvPr id="86" name="Rettangolo 85">
            <a:extLst>
              <a:ext uri="{FF2B5EF4-FFF2-40B4-BE49-F238E27FC236}">
                <a16:creationId xmlns:a16="http://schemas.microsoft.com/office/drawing/2014/main" id="{E72EBC38-1EDB-B371-D60A-49F325468A4B}"/>
              </a:ext>
            </a:extLst>
          </p:cNvPr>
          <p:cNvSpPr/>
          <p:nvPr/>
        </p:nvSpPr>
        <p:spPr>
          <a:xfrm rot="19706479">
            <a:off x="1224941" y="3992534"/>
            <a:ext cx="3441979" cy="1096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dirty="0" err="1"/>
              <a:t>Iron-peak</a:t>
            </a:r>
            <a:r>
              <a:rPr lang="it-IT" sz="3000" dirty="0"/>
              <a:t> </a:t>
            </a:r>
            <a:r>
              <a:rPr lang="it-IT" sz="3000" dirty="0" err="1"/>
              <a:t>elements</a:t>
            </a:r>
            <a:endParaRPr lang="it-IT" sz="3000" dirty="0"/>
          </a:p>
        </p:txBody>
      </p:sp>
    </p:spTree>
    <p:extLst>
      <p:ext uri="{BB962C8B-B14F-4D97-AF65-F5344CB8AC3E}">
        <p14:creationId xmlns:p14="http://schemas.microsoft.com/office/powerpoint/2010/main" val="102029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461C3-DC77-2FEA-4668-DBDA8B265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9A864846-8367-CA72-7DDE-CC1ECA93EF03}"/>
              </a:ext>
            </a:extLst>
          </p:cNvPr>
          <p:cNvSpPr/>
          <p:nvPr/>
        </p:nvSpPr>
        <p:spPr>
          <a:xfrm>
            <a:off x="0" y="1152144"/>
            <a:ext cx="12192000" cy="51991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586089F-92C2-7571-21C2-FF46B209E3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3656302-970F-5332-80C8-E35E8A8D1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C592AE9-7967-8C57-4E95-E700FC509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9" name="Titolo 4">
            <a:extLst>
              <a:ext uri="{FF2B5EF4-FFF2-40B4-BE49-F238E27FC236}">
                <a16:creationId xmlns:a16="http://schemas.microsoft.com/office/drawing/2014/main" id="{21219E8E-E32D-8049-4E83-E00AA3696E5E}"/>
              </a:ext>
            </a:extLst>
          </p:cNvPr>
          <p:cNvSpPr txBox="1">
            <a:spLocks/>
          </p:cNvSpPr>
          <p:nvPr/>
        </p:nvSpPr>
        <p:spPr>
          <a:xfrm>
            <a:off x="-1" y="1189914"/>
            <a:ext cx="11844339" cy="780114"/>
          </a:xfrm>
          <a:prstGeom prst="rect">
            <a:avLst/>
          </a:prstGeom>
          <a:solidFill>
            <a:srgbClr val="7030A0"/>
          </a:solidFill>
          <a:effectLst>
            <a:outerShdw blurRad="50800" dist="50800" dir="5400000" algn="ctr" rotWithShape="0">
              <a:schemeClr val="accent4"/>
            </a:outerShdw>
          </a:effectLst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Feeding EBIS with the heaviest elements: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552B7E2-EC74-AF4F-0723-C3F9F944B091}"/>
              </a:ext>
            </a:extLst>
          </p:cNvPr>
          <p:cNvSpPr txBox="1"/>
          <p:nvPr/>
        </p:nvSpPr>
        <p:spPr>
          <a:xfrm>
            <a:off x="10139680" y="6766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0538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8FDDBD2-6305-FE2C-FD5F-CBCD070A331C}"/>
              </a:ext>
            </a:extLst>
          </p:cNvPr>
          <p:cNvSpPr/>
          <p:nvPr/>
        </p:nvSpPr>
        <p:spPr>
          <a:xfrm>
            <a:off x="0" y="1152144"/>
            <a:ext cx="12192000" cy="51991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6751A2-146E-B112-153D-8AB6B098DA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E04E011-A06A-49AA-2F4E-A7192B048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ACAFD02-1965-4560-BB57-C41F17F70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5" name="Immagine 4" descr="Immagine che contiene persona, unghia/chiodo, dito, Accessorio di moda&#10;&#10;Il contenuto generato dall'IA potrebbe non essere corretto.">
            <a:extLst>
              <a:ext uri="{FF2B5EF4-FFF2-40B4-BE49-F238E27FC236}">
                <a16:creationId xmlns:a16="http://schemas.microsoft.com/office/drawing/2014/main" id="{A395FD2B-9B04-FE7F-F31D-411519B97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57" y="1169421"/>
            <a:ext cx="9100143" cy="51188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357F91-7036-2D83-721B-280DA4DDA18A}"/>
              </a:ext>
            </a:extLst>
          </p:cNvPr>
          <p:cNvSpPr txBox="1"/>
          <p:nvPr/>
        </p:nvSpPr>
        <p:spPr>
          <a:xfrm>
            <a:off x="43857" y="2542032"/>
            <a:ext cx="47201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FFFF00"/>
                </a:solidFill>
              </a:rPr>
              <a:t>https://</a:t>
            </a:r>
            <a:r>
              <a:rPr lang="it-IT" sz="1600" dirty="0" err="1">
                <a:solidFill>
                  <a:srgbClr val="FFFF00"/>
                </a:solidFill>
              </a:rPr>
              <a:t>www.hzdr.de</a:t>
            </a:r>
            <a:r>
              <a:rPr lang="it-IT" sz="1600" dirty="0">
                <a:solidFill>
                  <a:srgbClr val="FFFF00"/>
                </a:solidFill>
              </a:rPr>
              <a:t>/</a:t>
            </a:r>
            <a:r>
              <a:rPr lang="it-IT" sz="1600" dirty="0" err="1">
                <a:solidFill>
                  <a:srgbClr val="FFFF00"/>
                </a:solidFill>
              </a:rPr>
              <a:t>db</a:t>
            </a:r>
            <a:r>
              <a:rPr lang="it-IT" sz="1600" dirty="0">
                <a:solidFill>
                  <a:srgbClr val="FFFF00"/>
                </a:solidFill>
              </a:rPr>
              <a:t>/</a:t>
            </a:r>
            <a:r>
              <a:rPr lang="it-IT" sz="1600" dirty="0" err="1">
                <a:solidFill>
                  <a:srgbClr val="FFFF00"/>
                </a:solidFill>
              </a:rPr>
              <a:t>Cms?pOid</a:t>
            </a:r>
            <a:r>
              <a:rPr lang="it-IT" sz="1600" dirty="0">
                <a:solidFill>
                  <a:srgbClr val="FFFF00"/>
                </a:solidFill>
              </a:rPr>
              <a:t>=59382&amp;pNid=0</a:t>
            </a:r>
          </a:p>
        </p:txBody>
      </p:sp>
      <p:pic>
        <p:nvPicPr>
          <p:cNvPr id="13" name="Immagine 12" descr="Immagine che contiene macchina, ingegneria, tubo, acciaio&#10;&#10;Il contenuto generato dall'IA potrebbe non essere corretto.">
            <a:extLst>
              <a:ext uri="{FF2B5EF4-FFF2-40B4-BE49-F238E27FC236}">
                <a16:creationId xmlns:a16="http://schemas.microsoft.com/office/drawing/2014/main" id="{6ED81024-65EB-5072-DA03-F34D53BA4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6" y="2848584"/>
            <a:ext cx="4572000" cy="3429000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040AD13C-6DE2-2483-F37E-64C3058E6D55}"/>
              </a:ext>
            </a:extLst>
          </p:cNvPr>
          <p:cNvGrpSpPr/>
          <p:nvPr/>
        </p:nvGrpSpPr>
        <p:grpSpPr>
          <a:xfrm>
            <a:off x="8850789" y="3005562"/>
            <a:ext cx="3086293" cy="2831376"/>
            <a:chOff x="8850789" y="3279882"/>
            <a:chExt cx="3086293" cy="2831376"/>
          </a:xfrm>
        </p:grpSpPr>
        <p:pic>
          <p:nvPicPr>
            <p:cNvPr id="12" name="Immagine 11" descr="Immagine che contiene Ambra, calore, candela, fiamma&#10;&#10;Il contenuto generato dall'IA potrebbe non essere corretto.">
              <a:extLst>
                <a:ext uri="{FF2B5EF4-FFF2-40B4-BE49-F238E27FC236}">
                  <a16:creationId xmlns:a16="http://schemas.microsoft.com/office/drawing/2014/main" id="{2917028F-C1BC-D6E7-6A4B-CA608D1B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50789" y="3279882"/>
              <a:ext cx="2831376" cy="2831376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E7E194A-3587-CD24-EB1A-48A9687EA043}"/>
                </a:ext>
              </a:extLst>
            </p:cNvPr>
            <p:cNvSpPr txBox="1"/>
            <p:nvPr/>
          </p:nvSpPr>
          <p:spPr>
            <a:xfrm>
              <a:off x="10696037" y="5705856"/>
              <a:ext cx="1241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</a:rPr>
                <a:t>T = 1500 °C</a:t>
              </a:r>
            </a:p>
          </p:txBody>
        </p:sp>
      </p:grpSp>
      <p:sp>
        <p:nvSpPr>
          <p:cNvPr id="18" name="Ovale 17">
            <a:extLst>
              <a:ext uri="{FF2B5EF4-FFF2-40B4-BE49-F238E27FC236}">
                <a16:creationId xmlns:a16="http://schemas.microsoft.com/office/drawing/2014/main" id="{AE200B30-6102-4FB1-C8B4-C5C50887ACD6}"/>
              </a:ext>
            </a:extLst>
          </p:cNvPr>
          <p:cNvSpPr/>
          <p:nvPr/>
        </p:nvSpPr>
        <p:spPr>
          <a:xfrm rot="408699">
            <a:off x="3250620" y="4049697"/>
            <a:ext cx="1305537" cy="1456088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B050"/>
                </a:solidFill>
              </a:rPr>
              <a:t>LMAIS</a:t>
            </a:r>
          </a:p>
        </p:txBody>
      </p:sp>
      <p:sp>
        <p:nvSpPr>
          <p:cNvPr id="19" name="Titolo 4">
            <a:extLst>
              <a:ext uri="{FF2B5EF4-FFF2-40B4-BE49-F238E27FC236}">
                <a16:creationId xmlns:a16="http://schemas.microsoft.com/office/drawing/2014/main" id="{D5E9432D-8B7E-5B38-9E21-0733B5695936}"/>
              </a:ext>
            </a:extLst>
          </p:cNvPr>
          <p:cNvSpPr txBox="1">
            <a:spLocks/>
          </p:cNvSpPr>
          <p:nvPr/>
        </p:nvSpPr>
        <p:spPr>
          <a:xfrm>
            <a:off x="-1" y="1189914"/>
            <a:ext cx="11844339" cy="780114"/>
          </a:xfrm>
          <a:prstGeom prst="rect">
            <a:avLst/>
          </a:prstGeom>
          <a:solidFill>
            <a:srgbClr val="7030A0"/>
          </a:solidFill>
          <a:effectLst>
            <a:outerShdw blurRad="50800" dist="50800" dir="5400000" algn="ctr" rotWithShape="0">
              <a:schemeClr val="accent4"/>
            </a:outerShdw>
          </a:effectLst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Feeding EBIS with the heaviest elements: </a:t>
            </a:r>
            <a:r>
              <a:rPr lang="it-IT" dirty="0">
                <a:solidFill>
                  <a:srgbClr val="92D050"/>
                </a:solidFill>
              </a:rPr>
              <a:t>LIQUID METAL ALLOY ION SOURCE</a:t>
            </a:r>
          </a:p>
          <a:p>
            <a:pPr algn="r"/>
            <a:r>
              <a:rPr lang="it-IT" dirty="0">
                <a:solidFill>
                  <a:srgbClr val="92D050"/>
                </a:solidFill>
              </a:rPr>
              <a:t>the melting temperature of a metal </a:t>
            </a:r>
            <a:r>
              <a:rPr lang="it-IT" dirty="0" err="1">
                <a:solidFill>
                  <a:srgbClr val="92D050"/>
                </a:solidFill>
              </a:rPr>
              <a:t>is</a:t>
            </a:r>
            <a:r>
              <a:rPr lang="it-IT" dirty="0">
                <a:solidFill>
                  <a:srgbClr val="92D050"/>
                </a:solidFill>
              </a:rPr>
              <a:t> </a:t>
            </a:r>
            <a:r>
              <a:rPr lang="it-IT" dirty="0" err="1">
                <a:solidFill>
                  <a:srgbClr val="92D050"/>
                </a:solidFill>
              </a:rPr>
              <a:t>lowered</a:t>
            </a:r>
            <a:r>
              <a:rPr lang="it-IT" dirty="0">
                <a:solidFill>
                  <a:srgbClr val="92D050"/>
                </a:solidFill>
              </a:rPr>
              <a:t> in </a:t>
            </a:r>
            <a:r>
              <a:rPr lang="it-IT" dirty="0" err="1">
                <a:solidFill>
                  <a:srgbClr val="92D050"/>
                </a:solidFill>
              </a:rPr>
              <a:t>alloys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6" name="Freccia su 5">
            <a:extLst>
              <a:ext uri="{FF2B5EF4-FFF2-40B4-BE49-F238E27FC236}">
                <a16:creationId xmlns:a16="http://schemas.microsoft.com/office/drawing/2014/main" id="{687F85BA-03A3-135A-C4BB-95D6084C7386}"/>
              </a:ext>
            </a:extLst>
          </p:cNvPr>
          <p:cNvSpPr/>
          <p:nvPr/>
        </p:nvSpPr>
        <p:spPr>
          <a:xfrm rot="16753247">
            <a:off x="2517393" y="4056151"/>
            <a:ext cx="793891" cy="1072416"/>
          </a:xfrm>
          <a:prstGeom prst="upArrow">
            <a:avLst>
              <a:gd name="adj1" fmla="val 57571"/>
              <a:gd name="adj2" fmla="val 50000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200" dirty="0" err="1"/>
              <a:t>Iow</a:t>
            </a:r>
            <a:r>
              <a:rPr lang="it-IT" dirty="0"/>
              <a:t> </a:t>
            </a:r>
            <a:r>
              <a:rPr lang="it-IT" sz="1200" dirty="0" err="1"/>
              <a:t>charge</a:t>
            </a:r>
            <a:r>
              <a:rPr lang="it-IT" dirty="0"/>
              <a:t> </a:t>
            </a:r>
            <a:r>
              <a:rPr lang="it-IT" sz="1200" dirty="0" err="1"/>
              <a:t>ions</a:t>
            </a:r>
            <a:endParaRPr lang="it-IT" sz="1200" dirty="0"/>
          </a:p>
        </p:txBody>
      </p:sp>
      <p:pic>
        <p:nvPicPr>
          <p:cNvPr id="10" name="Immagine 9" descr="Immagine che contiene Carattere, testo, logo, schermata&#10;&#10;Il contenuto generato dall'IA potrebbe non essere corretto.">
            <a:extLst>
              <a:ext uri="{FF2B5EF4-FFF2-40B4-BE49-F238E27FC236}">
                <a16:creationId xmlns:a16="http://schemas.microsoft.com/office/drawing/2014/main" id="{46D7D185-4761-336E-E97E-C30AB39DE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30" y="1651355"/>
            <a:ext cx="1771879" cy="890677"/>
          </a:xfrm>
          <a:prstGeom prst="rect">
            <a:avLst/>
          </a:prstGeom>
        </p:spPr>
      </p:pic>
      <p:pic>
        <p:nvPicPr>
          <p:cNvPr id="14" name="Immagine 13" descr="Immagine che contiene testo, schermata, diagramma, Piano&#10;&#10;Il contenuto generato dall'IA potrebbe non essere corretto.">
            <a:extLst>
              <a:ext uri="{FF2B5EF4-FFF2-40B4-BE49-F238E27FC236}">
                <a16:creationId xmlns:a16="http://schemas.microsoft.com/office/drawing/2014/main" id="{47A73E33-87F7-63CB-CC15-82226F6DD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094" y="2029916"/>
            <a:ext cx="7044266" cy="4305586"/>
          </a:xfrm>
          <a:prstGeom prst="rect">
            <a:avLst/>
          </a:prstGeom>
        </p:spPr>
      </p:pic>
      <p:sp>
        <p:nvSpPr>
          <p:cNvPr id="20" name="Freccia su 19">
            <a:extLst>
              <a:ext uri="{FF2B5EF4-FFF2-40B4-BE49-F238E27FC236}">
                <a16:creationId xmlns:a16="http://schemas.microsoft.com/office/drawing/2014/main" id="{C7A2603F-5E78-15F8-801E-248A7D90E6DA}"/>
              </a:ext>
            </a:extLst>
          </p:cNvPr>
          <p:cNvSpPr/>
          <p:nvPr/>
        </p:nvSpPr>
        <p:spPr>
          <a:xfrm rot="15547380">
            <a:off x="588062" y="3884386"/>
            <a:ext cx="678021" cy="1556131"/>
          </a:xfrm>
          <a:prstGeom prst="upArrow">
            <a:avLst>
              <a:gd name="adj1" fmla="val 73300"/>
              <a:gd name="adj2" fmla="val 59647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1200" dirty="0" err="1"/>
              <a:t>Iow</a:t>
            </a:r>
            <a:r>
              <a:rPr lang="it-IT" dirty="0"/>
              <a:t> </a:t>
            </a:r>
            <a:r>
              <a:rPr lang="it-IT" sz="1200" dirty="0" err="1"/>
              <a:t>charge</a:t>
            </a:r>
            <a:r>
              <a:rPr lang="it-IT" sz="1200" dirty="0"/>
              <a:t> </a:t>
            </a:r>
            <a:r>
              <a:rPr lang="it-IT" sz="1200" dirty="0" err="1"/>
              <a:t>ions</a:t>
            </a:r>
            <a:r>
              <a:rPr lang="it-IT" sz="1200" dirty="0"/>
              <a:t> to be </a:t>
            </a:r>
            <a:r>
              <a:rPr lang="it-IT" sz="1200" dirty="0" err="1"/>
              <a:t>further</a:t>
            </a:r>
            <a:r>
              <a:rPr lang="it-IT" sz="1200" dirty="0"/>
              <a:t> </a:t>
            </a:r>
            <a:r>
              <a:rPr lang="it-IT" sz="1200" dirty="0" err="1"/>
              <a:t>ionised</a:t>
            </a:r>
            <a:endParaRPr lang="it-IT" sz="1200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4186F07-7170-D4FD-BB55-62E47C334415}"/>
              </a:ext>
            </a:extLst>
          </p:cNvPr>
          <p:cNvGrpSpPr/>
          <p:nvPr/>
        </p:nvGrpSpPr>
        <p:grpSpPr>
          <a:xfrm>
            <a:off x="1402105" y="3423603"/>
            <a:ext cx="2033933" cy="1887566"/>
            <a:chOff x="1402105" y="3423603"/>
            <a:chExt cx="2033933" cy="1887566"/>
          </a:xfrm>
        </p:grpSpPr>
        <p:pic>
          <p:nvPicPr>
            <p:cNvPr id="8" name="Picture 2" descr="undefined">
              <a:extLst>
                <a:ext uri="{FF2B5EF4-FFF2-40B4-BE49-F238E27FC236}">
                  <a16:creationId xmlns:a16="http://schemas.microsoft.com/office/drawing/2014/main" id="{32166C81-3226-A447-69F9-20D720E22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alphaModFix am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7920">
              <a:off x="1402105" y="3423603"/>
              <a:ext cx="1854921" cy="1887566"/>
            </a:xfrm>
            <a:prstGeom prst="rect">
              <a:avLst/>
            </a:prstGeom>
            <a:noFill/>
            <a:scene3d>
              <a:camera prst="orthographicFront">
                <a:rot lat="420000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ED4E4C7-8A28-A696-3D4C-89CD0E47174C}"/>
                </a:ext>
              </a:extLst>
            </p:cNvPr>
            <p:cNvSpPr txBox="1"/>
            <p:nvPr/>
          </p:nvSpPr>
          <p:spPr>
            <a:xfrm rot="21106908">
              <a:off x="1511517" y="3912041"/>
              <a:ext cx="19245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>
                  <a:solidFill>
                    <a:srgbClr val="00B050"/>
                  </a:solidFill>
                </a:rPr>
                <a:t>Magnetic</a:t>
              </a:r>
              <a:r>
                <a:rPr lang="it-IT" sz="1200" b="1" dirty="0">
                  <a:solidFill>
                    <a:srgbClr val="00B050"/>
                  </a:solidFill>
                </a:rPr>
                <a:t> Quadrupole</a:t>
              </a:r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40F5503F-BD21-09C2-A7F8-E358A8E57E8F}"/>
              </a:ext>
            </a:extLst>
          </p:cNvPr>
          <p:cNvSpPr/>
          <p:nvPr/>
        </p:nvSpPr>
        <p:spPr>
          <a:xfrm>
            <a:off x="5826453" y="5392150"/>
            <a:ext cx="5746843" cy="46220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F040707-3D36-62D9-5F11-BF6965D4B281}"/>
              </a:ext>
            </a:extLst>
          </p:cNvPr>
          <p:cNvSpPr txBox="1"/>
          <p:nvPr/>
        </p:nvSpPr>
        <p:spPr>
          <a:xfrm>
            <a:off x="10139680" y="6766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67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6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A1513-453A-85D1-0F47-3DDE19732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D5B4D-FD34-8048-FEEB-6DB467DE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SPECTROGRAPHS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316184-7ACB-A23B-3A98-2C59056FFE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17C2D3-CBFD-37AF-CCE3-5731CAD90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E377CB-2D86-CC93-E770-E39930702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7634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6ECF20-FC73-9206-B8C6-C8EF2350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93BA90-D5F5-E07B-DC76-2F18FF244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D414DB-8219-4F42-CBAA-2BCDC939A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3987829-333F-F3B1-CD42-873932860091}"/>
              </a:ext>
            </a:extLst>
          </p:cNvPr>
          <p:cNvSpPr/>
          <p:nvPr/>
        </p:nvSpPr>
        <p:spPr>
          <a:xfrm>
            <a:off x="3710" y="1159527"/>
            <a:ext cx="12192000" cy="518062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D247DF72-A590-1F6F-1A42-E0D28FC45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2" y="1153264"/>
            <a:ext cx="10515600" cy="2021116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X-Ray </a:t>
            </a:r>
            <a:r>
              <a:rPr lang="it-IT" sz="2400" dirty="0" err="1">
                <a:solidFill>
                  <a:schemeClr val="bg1"/>
                </a:solidFill>
              </a:rPr>
              <a:t>Spectrograph</a:t>
            </a:r>
            <a:br>
              <a:rPr lang="it-IT" sz="2400" dirty="0">
                <a:solidFill>
                  <a:schemeClr val="bg1"/>
                </a:solidFill>
              </a:rPr>
            </a:b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b="1" dirty="0">
                <a:solidFill>
                  <a:schemeClr val="bg1"/>
                </a:solidFill>
              </a:rPr>
              <a:t>McPherson Model 251MX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sharing the Ultra High Vacuum (10</a:t>
            </a:r>
            <a:r>
              <a:rPr lang="it-IT" sz="2000" baseline="30000" dirty="0">
                <a:solidFill>
                  <a:schemeClr val="bg1"/>
                </a:solidFill>
              </a:rPr>
              <a:t>-10</a:t>
            </a:r>
            <a:r>
              <a:rPr lang="it-IT" sz="2000" dirty="0">
                <a:solidFill>
                  <a:schemeClr val="bg1"/>
                </a:solidFill>
              </a:rPr>
              <a:t> mbar) with no port-</a:t>
            </a:r>
            <a:r>
              <a:rPr lang="it-IT" sz="2000" dirty="0" err="1">
                <a:solidFill>
                  <a:schemeClr val="bg1"/>
                </a:solidFill>
              </a:rPr>
              <a:t>view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it-IT" sz="2000" dirty="0">
                <a:solidFill>
                  <a:schemeClr val="bg1"/>
                </a:solidFill>
              </a:rPr>
              <a:t> = 0.6 - 20 nm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Detector: Andor camera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CCB8AF2-BE81-1799-426B-25B425BB3521}"/>
              </a:ext>
            </a:extLst>
          </p:cNvPr>
          <p:cNvGrpSpPr/>
          <p:nvPr/>
        </p:nvGrpSpPr>
        <p:grpSpPr>
          <a:xfrm>
            <a:off x="43151" y="3976464"/>
            <a:ext cx="5586768" cy="2328523"/>
            <a:chOff x="76211" y="2784508"/>
            <a:chExt cx="6284318" cy="2768996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EA1766B0-ABDE-513B-AF74-E0EA0402882B}"/>
                </a:ext>
              </a:extLst>
            </p:cNvPr>
            <p:cNvGrpSpPr/>
            <p:nvPr/>
          </p:nvGrpSpPr>
          <p:grpSpPr>
            <a:xfrm>
              <a:off x="76211" y="2784508"/>
              <a:ext cx="6284318" cy="2768996"/>
              <a:chOff x="76211" y="2776781"/>
              <a:chExt cx="6284318" cy="2768996"/>
            </a:xfrm>
          </p:grpSpPr>
          <p:pic>
            <p:nvPicPr>
              <p:cNvPr id="15" name="Immagine 14" descr="Immagine che contiene testo, ricevuta, schermata, Carattere&#10;&#10;Il contenuto generato dall'IA potrebbe non essere corretto.">
                <a:extLst>
                  <a:ext uri="{FF2B5EF4-FFF2-40B4-BE49-F238E27FC236}">
                    <a16:creationId xmlns:a16="http://schemas.microsoft.com/office/drawing/2014/main" id="{33CB95F1-AD96-F0EE-8FEF-CE72EC1E80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46943"/>
              <a:stretch>
                <a:fillRect/>
              </a:stretch>
            </p:blipFill>
            <p:spPr>
              <a:xfrm>
                <a:off x="76211" y="2776781"/>
                <a:ext cx="6284318" cy="2768996"/>
              </a:xfrm>
              <a:prstGeom prst="rect">
                <a:avLst/>
              </a:prstGeom>
            </p:spPr>
          </p:pic>
          <p:pic>
            <p:nvPicPr>
              <p:cNvPr id="16" name="Immagine 15" descr="Immagine che contiene testo, schermata, Carattere, numero&#10;&#10;Il contenuto generato dall'IA potrebbe non essere corretto.">
                <a:extLst>
                  <a:ext uri="{FF2B5EF4-FFF2-40B4-BE49-F238E27FC236}">
                    <a16:creationId xmlns:a16="http://schemas.microsoft.com/office/drawing/2014/main" id="{5429EBE8-51A9-269D-9978-248EE6EF4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6003" y="3174067"/>
                <a:ext cx="3448102" cy="2365730"/>
              </a:xfrm>
              <a:prstGeom prst="rect">
                <a:avLst/>
              </a:prstGeom>
            </p:spPr>
          </p:pic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3950EC8-D16E-ACA6-456F-14EC954B8062}"/>
                </a:ext>
              </a:extLst>
            </p:cNvPr>
            <p:cNvSpPr txBox="1"/>
            <p:nvPr/>
          </p:nvSpPr>
          <p:spPr>
            <a:xfrm>
              <a:off x="5113185" y="4815841"/>
              <a:ext cx="743404" cy="3293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0.6 to 6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7400D07D-9FDF-3659-30FB-33080D08B884}"/>
                </a:ext>
              </a:extLst>
            </p:cNvPr>
            <p:cNvSpPr txBox="1"/>
            <p:nvPr/>
          </p:nvSpPr>
          <p:spPr>
            <a:xfrm>
              <a:off x="5026228" y="5220270"/>
              <a:ext cx="1053545" cy="3293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2044 to 207</a:t>
              </a:r>
            </a:p>
          </p:txBody>
        </p: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9D0B21F2-1163-97EC-BC14-EE631A7FFB8D}"/>
              </a:ext>
            </a:extLst>
          </p:cNvPr>
          <p:cNvSpPr/>
          <p:nvPr/>
        </p:nvSpPr>
        <p:spPr>
          <a:xfrm>
            <a:off x="6846746" y="4991766"/>
            <a:ext cx="5188252" cy="12380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dirty="0">
                <a:solidFill>
                  <a:schemeClr val="tx1"/>
                </a:solidFill>
              </a:rPr>
              <a:t>MOTIVATION</a:t>
            </a:r>
          </a:p>
          <a:p>
            <a:r>
              <a:rPr lang="it-IT" sz="2800" dirty="0">
                <a:solidFill>
                  <a:schemeClr val="tx1"/>
                </a:solidFill>
              </a:rPr>
              <a:t>Cross-check vs 251MX@EBIT@CfA</a:t>
            </a:r>
          </a:p>
        </p:txBody>
      </p:sp>
      <p:pic>
        <p:nvPicPr>
          <p:cNvPr id="2" name="Immagine 1" descr="Immagine che contiene macchina, ingegneria, interno, Macchina utensile&#10;&#10;Il contenuto generato dall'IA potrebbe non essere corretto.">
            <a:extLst>
              <a:ext uri="{FF2B5EF4-FFF2-40B4-BE49-F238E27FC236}">
                <a16:creationId xmlns:a16="http://schemas.microsoft.com/office/drawing/2014/main" id="{9FC6B4AD-D158-4E66-3762-D474F5392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5" t="13495" b="17939"/>
          <a:stretch>
            <a:fillRect/>
          </a:stretch>
        </p:blipFill>
        <p:spPr>
          <a:xfrm>
            <a:off x="6762355" y="1190484"/>
            <a:ext cx="5369052" cy="3711300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9A489C47-D112-D721-4BAD-A58A67511F75}"/>
              </a:ext>
            </a:extLst>
          </p:cNvPr>
          <p:cNvGrpSpPr/>
          <p:nvPr/>
        </p:nvGrpSpPr>
        <p:grpSpPr>
          <a:xfrm>
            <a:off x="1149120" y="1193853"/>
            <a:ext cx="10885878" cy="2758816"/>
            <a:chOff x="481502" y="1162835"/>
            <a:chExt cx="10885878" cy="2758816"/>
          </a:xfrm>
        </p:grpSpPr>
        <p:pic>
          <p:nvPicPr>
            <p:cNvPr id="17" name="Immagine 16" descr="Immagine che contiene linea, schermata, Diagramma, testo&#10;&#10;Il contenuto generato dall'IA potrebbe non essere corretto.">
              <a:extLst>
                <a:ext uri="{FF2B5EF4-FFF2-40B4-BE49-F238E27FC236}">
                  <a16:creationId xmlns:a16="http://schemas.microsoft.com/office/drawing/2014/main" id="{58D6CED2-D750-DB02-9F96-4E9C93884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026" y="1162835"/>
              <a:ext cx="5510354" cy="2758816"/>
            </a:xfrm>
            <a:prstGeom prst="rect">
              <a:avLst/>
            </a:prstGeom>
          </p:spPr>
        </p:pic>
        <p:pic>
          <p:nvPicPr>
            <p:cNvPr id="22" name="Immagine 21" descr="Immagine che contiene line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F4070DA7-BCE4-B6FA-F92B-C3625127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02" y="1162835"/>
              <a:ext cx="5355731" cy="2758816"/>
            </a:xfrm>
            <a:prstGeom prst="rect">
              <a:avLst/>
            </a:prstGeom>
          </p:spPr>
        </p:pic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BCEF152B-949B-B91C-F162-2BD98A50312E}"/>
                </a:ext>
              </a:extLst>
            </p:cNvPr>
            <p:cNvSpPr/>
            <p:nvPr/>
          </p:nvSpPr>
          <p:spPr>
            <a:xfrm>
              <a:off x="3232298" y="1286540"/>
              <a:ext cx="1350335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Iron</a:t>
              </a:r>
              <a:endParaRPr lang="it-IT" dirty="0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456DC5AA-03A7-554B-6AF8-277A5178B77C}"/>
                </a:ext>
              </a:extLst>
            </p:cNvPr>
            <p:cNvSpPr/>
            <p:nvPr/>
          </p:nvSpPr>
          <p:spPr>
            <a:xfrm>
              <a:off x="8686408" y="1286540"/>
              <a:ext cx="1350335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Magnesium</a:t>
              </a:r>
              <a:endParaRPr lang="it-IT" dirty="0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2F5BF330-161F-6BB3-7147-7D8AF09178C2}"/>
              </a:ext>
            </a:extLst>
          </p:cNvPr>
          <p:cNvSpPr/>
          <p:nvPr/>
        </p:nvSpPr>
        <p:spPr>
          <a:xfrm>
            <a:off x="2607469" y="5693569"/>
            <a:ext cx="2642782" cy="328612"/>
          </a:xfrm>
          <a:prstGeom prst="rect">
            <a:avLst/>
          </a:prstGeom>
          <a:solidFill>
            <a:schemeClr val="accent1">
              <a:alpha val="1956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BA97FDE-A454-BE29-6E2B-5AEBB63F88E3}"/>
              </a:ext>
            </a:extLst>
          </p:cNvPr>
          <p:cNvSpPr/>
          <p:nvPr/>
        </p:nvSpPr>
        <p:spPr>
          <a:xfrm>
            <a:off x="2607469" y="5052011"/>
            <a:ext cx="2642782" cy="328612"/>
          </a:xfrm>
          <a:prstGeom prst="rect">
            <a:avLst/>
          </a:prstGeom>
          <a:solidFill>
            <a:schemeClr val="accent1">
              <a:alpha val="1956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57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D1D8B-9EB2-B9FE-5997-633EA1E46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A4F4CF-D076-12B1-CCA7-1CB3AE0A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51" y="2039202"/>
            <a:ext cx="10515600" cy="544535"/>
          </a:xfrm>
        </p:spPr>
        <p:txBody>
          <a:bodyPr/>
          <a:lstStyle/>
          <a:p>
            <a:r>
              <a:rPr lang="it-IT" dirty="0"/>
              <a:t>GOAL: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FD25EA1-BF53-5264-8F95-432F9705D6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1AB73E-33F1-B7C2-44B4-E36119B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002AB6-8E67-71F6-8B1B-5DC67ECBC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4" name="Segnaposto contenuto 11">
            <a:extLst>
              <a:ext uri="{FF2B5EF4-FFF2-40B4-BE49-F238E27FC236}">
                <a16:creationId xmlns:a16="http://schemas.microsoft.com/office/drawing/2014/main" id="{8DF97B7A-8E2D-511B-B3E8-7A95F98E1284}"/>
              </a:ext>
            </a:extLst>
          </p:cNvPr>
          <p:cNvSpPr txBox="1">
            <a:spLocks/>
          </p:cNvSpPr>
          <p:nvPr/>
        </p:nvSpPr>
        <p:spPr>
          <a:xfrm>
            <a:off x="1230293" y="1968135"/>
            <a:ext cx="9610833" cy="5719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i="1" dirty="0" err="1">
                <a:solidFill>
                  <a:srgbClr val="0070C0"/>
                </a:solidFill>
              </a:rPr>
              <a:t>Exegesis</a:t>
            </a:r>
            <a:r>
              <a:rPr lang="it-IT" sz="2400" b="1" i="1" dirty="0">
                <a:solidFill>
                  <a:srgbClr val="0070C0"/>
                </a:solidFill>
              </a:rPr>
              <a:t> of </a:t>
            </a:r>
            <a:r>
              <a:rPr lang="it-IT" sz="2400" b="1" i="1" dirty="0" err="1">
                <a:solidFill>
                  <a:srgbClr val="0070C0"/>
                </a:solidFill>
              </a:rPr>
              <a:t>astrophysical</a:t>
            </a:r>
            <a:r>
              <a:rPr lang="it-IT" sz="2400" b="1" i="1" dirty="0">
                <a:solidFill>
                  <a:srgbClr val="0070C0"/>
                </a:solidFill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</a:rPr>
              <a:t>spectra</a:t>
            </a:r>
            <a:r>
              <a:rPr lang="it-IT" sz="2400" b="1" i="1" dirty="0">
                <a:solidFill>
                  <a:srgbClr val="0070C0"/>
                </a:solidFill>
              </a:rPr>
              <a:t> with </a:t>
            </a:r>
            <a:r>
              <a:rPr lang="it-IT" sz="2400" b="1" i="1" dirty="0" err="1">
                <a:solidFill>
                  <a:srgbClr val="0070C0"/>
                </a:solidFill>
              </a:rPr>
              <a:t>attention</a:t>
            </a:r>
            <a:r>
              <a:rPr lang="it-IT" sz="2400" b="1" i="1" dirty="0">
                <a:solidFill>
                  <a:srgbClr val="0070C0"/>
                </a:solidFill>
              </a:rPr>
              <a:t> to ANDES@ELT and </a:t>
            </a:r>
            <a:r>
              <a:rPr lang="it-IT" sz="2400" b="1" i="1" dirty="0" err="1">
                <a:solidFill>
                  <a:srgbClr val="0070C0"/>
                </a:solidFill>
              </a:rPr>
              <a:t>NewAthena</a:t>
            </a:r>
            <a:endParaRPr lang="it-IT" sz="2400" b="1" i="1" dirty="0">
              <a:solidFill>
                <a:srgbClr val="0070C0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64EDB6A5-F2B6-297A-16A3-0EAFCAFAF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B76D5A4D-0533-C8D1-E53A-85E075D57819}"/>
              </a:ext>
            </a:extLst>
          </p:cNvPr>
          <p:cNvSpPr txBox="1">
            <a:spLocks/>
          </p:cNvSpPr>
          <p:nvPr/>
        </p:nvSpPr>
        <p:spPr>
          <a:xfrm>
            <a:off x="0" y="1221376"/>
            <a:ext cx="10515600" cy="5445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Laboratory</a:t>
            </a:r>
            <a:r>
              <a:rPr lang="it-IT" dirty="0"/>
              <a:t> for Plasma </a:t>
            </a:r>
            <a:r>
              <a:rPr lang="it-IT" dirty="0" err="1"/>
              <a:t>Spectroscopy</a:t>
            </a:r>
            <a:r>
              <a:rPr lang="it-IT" dirty="0"/>
              <a:t> @ OACT</a:t>
            </a:r>
          </a:p>
        </p:txBody>
      </p:sp>
    </p:spTree>
    <p:extLst>
      <p:ext uri="{BB962C8B-B14F-4D97-AF65-F5344CB8AC3E}">
        <p14:creationId xmlns:p14="http://schemas.microsoft.com/office/powerpoint/2010/main" val="1068598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diagramma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F861EA5A-E0B1-0F00-BC28-E5926FF906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886"/>
          <a:stretch>
            <a:fillRect/>
          </a:stretch>
        </p:blipFill>
        <p:spPr>
          <a:xfrm>
            <a:off x="3311912" y="1153307"/>
            <a:ext cx="8880088" cy="5174064"/>
          </a:xfrm>
          <a:prstGeom prst="rect">
            <a:avLst/>
          </a:prstGeom>
        </p:spPr>
      </p:pic>
      <p:pic>
        <p:nvPicPr>
          <p:cNvPr id="10" name="Immagine 9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C0AC6EB2-429C-0A8C-F0B3-5200BE33B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8067"/>
            <a:ext cx="4070183" cy="2051615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836AF9FA-B1E8-3979-5FB6-0258F4CD0DF2}"/>
              </a:ext>
            </a:extLst>
          </p:cNvPr>
          <p:cNvGrpSpPr/>
          <p:nvPr/>
        </p:nvGrpSpPr>
        <p:grpSpPr>
          <a:xfrm>
            <a:off x="8058150" y="2275687"/>
            <a:ext cx="2048337" cy="1328051"/>
            <a:chOff x="7663855" y="1645749"/>
            <a:chExt cx="2363770" cy="1326051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697C3D6E-71D1-D746-4413-839A63E54729}"/>
                </a:ext>
              </a:extLst>
            </p:cNvPr>
            <p:cNvSpPr/>
            <p:nvPr/>
          </p:nvSpPr>
          <p:spPr>
            <a:xfrm>
              <a:off x="7663856" y="1645749"/>
              <a:ext cx="2363769" cy="1326051"/>
            </a:xfrm>
            <a:prstGeom prst="rect">
              <a:avLst/>
            </a:prstGeom>
            <a:solidFill>
              <a:srgbClr val="FFC00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solidFill>
                    <a:srgbClr val="FF0000"/>
                  </a:solidFill>
                </a:rPr>
                <a:t>                                                </a:t>
              </a: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r>
                <a:rPr lang="it-IT" sz="1200" b="1" dirty="0">
                  <a:solidFill>
                    <a:srgbClr val="FF0000"/>
                  </a:solidFill>
                </a:rPr>
                <a:t>                                </a:t>
              </a: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r"/>
              <a:r>
                <a:rPr lang="it-IT" sz="1200" b="1" dirty="0">
                  <a:solidFill>
                    <a:srgbClr val="FF0000"/>
                  </a:solidFill>
                </a:rPr>
                <a:t>                                                     </a:t>
              </a:r>
              <a:r>
                <a:rPr lang="it-IT" sz="1200" b="1" dirty="0">
                  <a:solidFill>
                    <a:srgbClr val="7030A0"/>
                  </a:solidFill>
                </a:rPr>
                <a:t>251MX</a:t>
              </a: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b="1" dirty="0">
                <a:solidFill>
                  <a:srgbClr val="FF0000"/>
                </a:solidFill>
              </a:endParaRPr>
            </a:p>
            <a:p>
              <a:pPr algn="ctr"/>
              <a:endParaRPr lang="it-IT" sz="1200" dirty="0"/>
            </a:p>
          </p:txBody>
        </p:sp>
        <p:cxnSp>
          <p:nvCxnSpPr>
            <p:cNvPr id="15" name="Connettore dritto 14">
              <a:extLst>
                <a:ext uri="{FF2B5EF4-FFF2-40B4-BE49-F238E27FC236}">
                  <a16:creationId xmlns:a16="http://schemas.microsoft.com/office/drawing/2014/main" id="{A94B1AD6-B77E-E7ED-F506-47E70571EBCC}"/>
                </a:ext>
              </a:extLst>
            </p:cNvPr>
            <p:cNvCxnSpPr>
              <a:cxnSpLocks/>
            </p:cNvCxnSpPr>
            <p:nvPr/>
          </p:nvCxnSpPr>
          <p:spPr>
            <a:xfrm>
              <a:off x="7663855" y="1645749"/>
              <a:ext cx="589440" cy="276596"/>
            </a:xfrm>
            <a:prstGeom prst="line">
              <a:avLst/>
            </a:prstGeom>
            <a:ln w="28575">
              <a:solidFill>
                <a:srgbClr val="7030A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ritto 15">
              <a:extLst>
                <a:ext uri="{FF2B5EF4-FFF2-40B4-BE49-F238E27FC236}">
                  <a16:creationId xmlns:a16="http://schemas.microsoft.com/office/drawing/2014/main" id="{B5FCC638-1542-E289-AF65-E4D78ADBF494}"/>
                </a:ext>
              </a:extLst>
            </p:cNvPr>
            <p:cNvCxnSpPr>
              <a:cxnSpLocks/>
            </p:cNvCxnSpPr>
            <p:nvPr/>
          </p:nvCxnSpPr>
          <p:spPr>
            <a:xfrm>
              <a:off x="8253295" y="1656048"/>
              <a:ext cx="1774330" cy="491040"/>
            </a:xfrm>
            <a:prstGeom prst="line">
              <a:avLst/>
            </a:prstGeom>
            <a:ln w="38100">
              <a:solidFill>
                <a:srgbClr val="7030A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ttore dritto 23">
            <a:extLst>
              <a:ext uri="{FF2B5EF4-FFF2-40B4-BE49-F238E27FC236}">
                <a16:creationId xmlns:a16="http://schemas.microsoft.com/office/drawing/2014/main" id="{9E8FFF25-44B3-9C40-1EBF-485A4731F380}"/>
              </a:ext>
            </a:extLst>
          </p:cNvPr>
          <p:cNvCxnSpPr>
            <a:cxnSpLocks/>
          </p:cNvCxnSpPr>
          <p:nvPr/>
        </p:nvCxnSpPr>
        <p:spPr>
          <a:xfrm flipV="1">
            <a:off x="8568932" y="2286002"/>
            <a:ext cx="0" cy="1304779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369F4BF-B7B7-63A7-BAF7-1D88EF43DC9C}"/>
              </a:ext>
            </a:extLst>
          </p:cNvPr>
          <p:cNvSpPr txBox="1"/>
          <p:nvPr/>
        </p:nvSpPr>
        <p:spPr>
          <a:xfrm rot="20685979">
            <a:off x="9430224" y="2191515"/>
            <a:ext cx="9797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solidFill>
                  <a:srgbClr val="C00000"/>
                </a:solidFill>
              </a:rPr>
              <a:t>NewAthena</a:t>
            </a:r>
            <a:r>
              <a:rPr lang="it-IT" sz="800" dirty="0">
                <a:solidFill>
                  <a:srgbClr val="C00000"/>
                </a:solidFill>
              </a:rPr>
              <a:t>/X-IFU</a:t>
            </a:r>
          </a:p>
        </p:txBody>
      </p:sp>
      <p:sp>
        <p:nvSpPr>
          <p:cNvPr id="7" name="Segnaposto data 4">
            <a:extLst>
              <a:ext uri="{FF2B5EF4-FFF2-40B4-BE49-F238E27FC236}">
                <a16:creationId xmlns:a16="http://schemas.microsoft.com/office/drawing/2014/main" id="{8AC7AF09-EADD-F16E-5E9D-795ABFC90D08}"/>
              </a:ext>
            </a:extLst>
          </p:cNvPr>
          <p:cNvSpPr txBox="1">
            <a:spLocks/>
          </p:cNvSpPr>
          <p:nvPr/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F9AF8D-982E-4695-97F0-27FB92086935}" type="datetime1">
              <a:rPr lang="it-IT" smtClean="0"/>
              <a:pPr/>
              <a:t>17/03/26</a:t>
            </a:fld>
            <a:endParaRPr lang="it-IT" dirty="0"/>
          </a:p>
        </p:txBody>
      </p:sp>
      <p:sp>
        <p:nvSpPr>
          <p:cNvPr id="8" name="Segnaposto piè di pagina 5">
            <a:extLst>
              <a:ext uri="{FF2B5EF4-FFF2-40B4-BE49-F238E27FC236}">
                <a16:creationId xmlns:a16="http://schemas.microsoft.com/office/drawing/2014/main" id="{B12336D6-B425-E971-F49B-0B2660F74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</p:spPr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32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CC10-5639-64C4-0CBF-6D5BCB4DA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883C45FF-F745-8E73-BC74-C53AF99FF09A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981C9341-9D56-D3E0-7818-A0583EA81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F8760D72-F8FD-6B5F-FD92-C190E0797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C7D583-D50A-9114-D814-9DD4DD5B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D6AA31-D0A1-4299-C3E5-6088B5EBD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7A6AD8-6CF3-9A78-1FEF-88930B84C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5B3B511-6F13-CBE8-83EC-0AAB3BFD1702}"/>
              </a:ext>
            </a:extLst>
          </p:cNvPr>
          <p:cNvSpPr/>
          <p:nvPr/>
        </p:nvSpPr>
        <p:spPr>
          <a:xfrm>
            <a:off x="0" y="1123133"/>
            <a:ext cx="12192000" cy="51937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Carattere, Elementi grafici, logo, design&#10;&#10;Il contenuto generato dall'IA potrebbe non essere corretto.">
            <a:extLst>
              <a:ext uri="{FF2B5EF4-FFF2-40B4-BE49-F238E27FC236}">
                <a16:creationId xmlns:a16="http://schemas.microsoft.com/office/drawing/2014/main" id="{2E3241BB-F044-E6C1-0BD6-C1053F2A7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685" y="2006052"/>
            <a:ext cx="1272041" cy="864655"/>
          </a:xfrm>
          <a:prstGeom prst="rect">
            <a:avLst/>
          </a:prstGeom>
        </p:spPr>
      </p:pic>
      <p:pic>
        <p:nvPicPr>
          <p:cNvPr id="4" name="Immagine 3" descr="Immagine che contiene macchina, ingegneria&#10;&#10;Il contenuto generato dall'IA potrebbe non essere corretto.">
            <a:extLst>
              <a:ext uri="{FF2B5EF4-FFF2-40B4-BE49-F238E27FC236}">
                <a16:creationId xmlns:a16="http://schemas.microsoft.com/office/drawing/2014/main" id="{E6104402-A19F-3A6E-3B92-69DF4B9BE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" y="3010953"/>
            <a:ext cx="5403872" cy="3314776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1FCF86D1-76D6-B614-AA5F-E40457714F82}"/>
              </a:ext>
            </a:extLst>
          </p:cNvPr>
          <p:cNvSpPr txBox="1">
            <a:spLocks/>
          </p:cNvSpPr>
          <p:nvPr/>
        </p:nvSpPr>
        <p:spPr>
          <a:xfrm>
            <a:off x="87752" y="1123133"/>
            <a:ext cx="5261488" cy="1281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>
                <a:solidFill>
                  <a:schemeClr val="bg1"/>
                </a:solidFill>
              </a:rPr>
              <a:t>IFS 125 HR from BRUKER</a:t>
            </a:r>
            <a:endParaRPr lang="it-IT" sz="2200" dirty="0">
              <a:solidFill>
                <a:schemeClr val="bg1"/>
              </a:solidFill>
            </a:endParaRPr>
          </a:p>
          <a:p>
            <a:r>
              <a:rPr lang="it-IT" sz="22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   </a:t>
            </a:r>
            <a:r>
              <a:rPr lang="it-IT" sz="2200" dirty="0">
                <a:solidFill>
                  <a:schemeClr val="bg1"/>
                </a:solidFill>
              </a:rPr>
              <a:t>= 800 - 50000 cm</a:t>
            </a:r>
            <a:r>
              <a:rPr lang="it-IT" sz="2200" baseline="30000" dirty="0">
                <a:solidFill>
                  <a:schemeClr val="bg1"/>
                </a:solidFill>
              </a:rPr>
              <a:t>-1 </a:t>
            </a:r>
            <a:r>
              <a:rPr lang="it-IT" sz="2200" dirty="0">
                <a:solidFill>
                  <a:schemeClr val="bg1"/>
                </a:solidFill>
              </a:rPr>
              <a:t>(= 200 nm – 12 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it-IT" sz="2200" dirty="0">
                <a:solidFill>
                  <a:schemeClr val="bg1"/>
                </a:solidFill>
              </a:rPr>
              <a:t>m)</a:t>
            </a:r>
            <a:r>
              <a:rPr lang="it-IT" sz="2200" b="1" dirty="0">
                <a:solidFill>
                  <a:schemeClr val="bg1"/>
                </a:solidFill>
              </a:rPr>
              <a:t> </a:t>
            </a:r>
            <a:br>
              <a:rPr lang="it-IT" sz="2200" b="1" dirty="0">
                <a:solidFill>
                  <a:schemeClr val="bg1"/>
                </a:solidFill>
              </a:rPr>
            </a:br>
            <a:r>
              <a:rPr lang="it-IT" sz="2200" dirty="0">
                <a:solidFill>
                  <a:schemeClr val="bg1"/>
                </a:solidFill>
              </a:rPr>
              <a:t>in vacuum (0.02 mbar)</a:t>
            </a:r>
            <a:endParaRPr lang="it-IT" sz="2200" baseline="30000" dirty="0">
              <a:solidFill>
                <a:schemeClr val="bg1"/>
              </a:solidFill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08012148-0670-41D2-6152-59154B7EB0C1}"/>
              </a:ext>
            </a:extLst>
          </p:cNvPr>
          <p:cNvGrpSpPr/>
          <p:nvPr/>
        </p:nvGrpSpPr>
        <p:grpSpPr>
          <a:xfrm>
            <a:off x="5428876" y="1175506"/>
            <a:ext cx="5188324" cy="4087057"/>
            <a:chOff x="4238301" y="3809062"/>
            <a:chExt cx="8314348" cy="6072475"/>
          </a:xfrm>
        </p:grpSpPr>
        <p:pic>
          <p:nvPicPr>
            <p:cNvPr id="15" name="Immagine 14" descr="Immagine che contiene testo, diagramma, line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B63DC6A8-5FCD-A112-D98E-BC683C4DA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8301" y="3809062"/>
              <a:ext cx="8314348" cy="6072475"/>
            </a:xfrm>
            <a:prstGeom prst="rect">
              <a:avLst/>
            </a:prstGeom>
          </p:spPr>
        </p:pic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4DE4FB62-7A42-DB0F-3D3A-0B5D36DFA018}"/>
                </a:ext>
              </a:extLst>
            </p:cNvPr>
            <p:cNvGrpSpPr/>
            <p:nvPr/>
          </p:nvGrpSpPr>
          <p:grpSpPr>
            <a:xfrm>
              <a:off x="5329219" y="5169118"/>
              <a:ext cx="3167156" cy="2346655"/>
              <a:chOff x="5361647" y="5144908"/>
              <a:chExt cx="3167156" cy="2346655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8CCB6E78-B373-6137-6B73-D855394D935D}"/>
                  </a:ext>
                </a:extLst>
              </p:cNvPr>
              <p:cNvSpPr/>
              <p:nvPr/>
            </p:nvSpPr>
            <p:spPr>
              <a:xfrm rot="19680000">
                <a:off x="5361647" y="5144908"/>
                <a:ext cx="871441" cy="296783"/>
              </a:xfrm>
              <a:prstGeom prst="rect">
                <a:avLst/>
              </a:prstGeom>
              <a:solidFill>
                <a:srgbClr val="FFFF00">
                  <a:alpha val="36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5CC4D651-57E5-882C-E52C-ED2178CB7187}"/>
                  </a:ext>
                </a:extLst>
              </p:cNvPr>
              <p:cNvSpPr/>
              <p:nvPr/>
            </p:nvSpPr>
            <p:spPr>
              <a:xfrm rot="19740000">
                <a:off x="7441704" y="7017500"/>
                <a:ext cx="1087099" cy="474063"/>
              </a:xfrm>
              <a:prstGeom prst="rect">
                <a:avLst/>
              </a:prstGeom>
              <a:solidFill>
                <a:srgbClr val="FFFF00">
                  <a:alpha val="36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57455D55-5F6E-C5C6-F6C7-069333735E0D}"/>
                  </a:ext>
                </a:extLst>
              </p:cNvPr>
              <p:cNvSpPr/>
              <p:nvPr/>
            </p:nvSpPr>
            <p:spPr>
              <a:xfrm rot="19655322">
                <a:off x="6727038" y="6531906"/>
                <a:ext cx="1076192" cy="281036"/>
              </a:xfrm>
              <a:prstGeom prst="rect">
                <a:avLst/>
              </a:prstGeom>
              <a:solidFill>
                <a:srgbClr val="FFFF00">
                  <a:alpha val="36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34882E1B-490B-B998-37F5-0B49E2059895}"/>
                  </a:ext>
                </a:extLst>
              </p:cNvPr>
              <p:cNvSpPr/>
              <p:nvPr/>
            </p:nvSpPr>
            <p:spPr>
              <a:xfrm rot="19740000">
                <a:off x="5790150" y="5409904"/>
                <a:ext cx="1069675" cy="290157"/>
              </a:xfrm>
              <a:prstGeom prst="rect">
                <a:avLst/>
              </a:prstGeom>
              <a:solidFill>
                <a:srgbClr val="FFFF00">
                  <a:alpha val="36000"/>
                </a:srgb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6" name="Titolo 1">
            <a:extLst>
              <a:ext uri="{FF2B5EF4-FFF2-40B4-BE49-F238E27FC236}">
                <a16:creationId xmlns:a16="http://schemas.microsoft.com/office/drawing/2014/main" id="{E1CF1495-0894-2C2C-B115-58D627FA5905}"/>
              </a:ext>
            </a:extLst>
          </p:cNvPr>
          <p:cNvSpPr txBox="1">
            <a:spLocks/>
          </p:cNvSpPr>
          <p:nvPr/>
        </p:nvSpPr>
        <p:spPr>
          <a:xfrm>
            <a:off x="58038" y="1878090"/>
            <a:ext cx="5261488" cy="1478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dirty="0" err="1">
                <a:solidFill>
                  <a:schemeClr val="bg1"/>
                </a:solidFill>
              </a:rPr>
              <a:t>d</a:t>
            </a:r>
            <a:r>
              <a:rPr lang="it-IT" sz="22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 </a:t>
            </a:r>
            <a:r>
              <a:rPr lang="it-IT" sz="2200" dirty="0">
                <a:solidFill>
                  <a:schemeClr val="bg1"/>
                </a:solidFill>
              </a:rPr>
              <a:t>= 0.0035 cm</a:t>
            </a:r>
            <a:r>
              <a:rPr lang="it-IT" sz="2200" baseline="30000" dirty="0">
                <a:solidFill>
                  <a:schemeClr val="bg1"/>
                </a:solidFill>
              </a:rPr>
              <a:t>-1</a:t>
            </a:r>
            <a:br>
              <a:rPr lang="it-IT" sz="2200" baseline="30000" dirty="0">
                <a:solidFill>
                  <a:schemeClr val="bg1"/>
                </a:solidFill>
              </a:rPr>
            </a:br>
            <a:r>
              <a:rPr lang="it-IT" sz="2200" dirty="0" err="1">
                <a:solidFill>
                  <a:schemeClr val="bg1"/>
                </a:solidFill>
              </a:rPr>
              <a:t>R</a:t>
            </a:r>
            <a:r>
              <a:rPr lang="it-IT" sz="2200" dirty="0">
                <a:solidFill>
                  <a:schemeClr val="bg1"/>
                </a:solidFill>
              </a:rPr>
              <a:t>   = </a:t>
            </a:r>
            <a:r>
              <a:rPr lang="it-IT" sz="22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 /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d</a:t>
            </a:r>
            <a:r>
              <a:rPr lang="it-IT" sz="22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 = 0.115 – 14 </a:t>
            </a:r>
            <a:r>
              <a:rPr lang="it-IT" sz="2200" dirty="0">
                <a:solidFill>
                  <a:schemeClr val="bg1"/>
                </a:solidFill>
              </a:rPr>
              <a:t>x 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10</a:t>
            </a:r>
            <a:r>
              <a:rPr lang="it-IT" sz="2200" baseline="30000" dirty="0">
                <a:solidFill>
                  <a:schemeClr val="bg1"/>
                </a:solidFill>
                <a:latin typeface="Symbol" pitchFamily="2" charset="2"/>
              </a:rPr>
              <a:t>6</a:t>
            </a:r>
            <a:endParaRPr lang="it-IT" sz="2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83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64987-EE4C-276B-154B-95ABA4D5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01B23265-235D-D5E0-29CE-A60C344E7915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8FD6207-BF17-9F55-B821-93E0CCFC7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062D3CF0-BB0B-CC26-9BE7-72537DDBC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FD8D5DA-0B13-C15D-6261-B5732938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728181-39C7-7192-DA66-E9C6C6FF8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FD599B-06E3-34C3-46ED-375FD4D43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FC6232B-85BB-E376-C940-990342E4D743}"/>
              </a:ext>
            </a:extLst>
          </p:cNvPr>
          <p:cNvSpPr/>
          <p:nvPr/>
        </p:nvSpPr>
        <p:spPr>
          <a:xfrm>
            <a:off x="0" y="1123133"/>
            <a:ext cx="12192000" cy="51937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3A52BBB3-4C86-1A5A-5591-C41582269519}"/>
              </a:ext>
            </a:extLst>
          </p:cNvPr>
          <p:cNvSpPr txBox="1">
            <a:spLocks/>
          </p:cNvSpPr>
          <p:nvPr/>
        </p:nvSpPr>
        <p:spPr>
          <a:xfrm>
            <a:off x="87752" y="1891081"/>
            <a:ext cx="5261488" cy="1478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dirty="0" err="1">
                <a:solidFill>
                  <a:schemeClr val="bg1"/>
                </a:solidFill>
              </a:rPr>
              <a:t>d</a:t>
            </a:r>
            <a:r>
              <a:rPr lang="it-IT" sz="22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 </a:t>
            </a:r>
            <a:r>
              <a:rPr lang="it-IT" sz="2200" dirty="0">
                <a:solidFill>
                  <a:schemeClr val="bg1"/>
                </a:solidFill>
              </a:rPr>
              <a:t>= 0.0035 cm</a:t>
            </a:r>
            <a:r>
              <a:rPr lang="it-IT" sz="2200" baseline="30000" dirty="0">
                <a:solidFill>
                  <a:schemeClr val="bg1"/>
                </a:solidFill>
              </a:rPr>
              <a:t>-1</a:t>
            </a:r>
            <a:br>
              <a:rPr lang="it-IT" sz="2200" baseline="30000" dirty="0">
                <a:solidFill>
                  <a:schemeClr val="bg1"/>
                </a:solidFill>
              </a:rPr>
            </a:br>
            <a:r>
              <a:rPr lang="it-IT" sz="2200" dirty="0" err="1">
                <a:solidFill>
                  <a:schemeClr val="bg1"/>
                </a:solidFill>
              </a:rPr>
              <a:t>R</a:t>
            </a:r>
            <a:r>
              <a:rPr lang="it-IT" sz="2200" dirty="0">
                <a:solidFill>
                  <a:schemeClr val="bg1"/>
                </a:solidFill>
              </a:rPr>
              <a:t>   = </a:t>
            </a:r>
            <a:r>
              <a:rPr lang="it-IT" sz="22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 /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d</a:t>
            </a:r>
            <a:r>
              <a:rPr lang="it-IT" sz="22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 = 0.115 – 14 </a:t>
            </a:r>
            <a:r>
              <a:rPr lang="it-IT" sz="2200" dirty="0">
                <a:solidFill>
                  <a:schemeClr val="bg1"/>
                </a:solidFill>
              </a:rPr>
              <a:t>x 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10</a:t>
            </a:r>
            <a:r>
              <a:rPr lang="it-IT" sz="2200" baseline="30000" dirty="0">
                <a:solidFill>
                  <a:schemeClr val="bg1"/>
                </a:solidFill>
                <a:latin typeface="Symbol" pitchFamily="2" charset="2"/>
              </a:rPr>
              <a:t>6</a:t>
            </a:r>
            <a:endParaRPr lang="it-IT" sz="2200" baseline="30000" dirty="0">
              <a:solidFill>
                <a:schemeClr val="bg1"/>
              </a:solidFill>
            </a:endParaRPr>
          </a:p>
        </p:txBody>
      </p:sp>
      <p:pic>
        <p:nvPicPr>
          <p:cNvPr id="11" name="Immagine 10" descr="Immagine che contiene interno, macchina, muro, Attrezzature mediche&#10;&#10;Il contenuto generato dall'IA potrebbe non essere corretto.">
            <a:extLst>
              <a:ext uri="{FF2B5EF4-FFF2-40B4-BE49-F238E27FC236}">
                <a16:creationId xmlns:a16="http://schemas.microsoft.com/office/drawing/2014/main" id="{EEF547E4-267A-192D-B6CA-E815EC5282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31" t="-11458" r="1200" b="11458"/>
          <a:stretch>
            <a:fillRect/>
          </a:stretch>
        </p:blipFill>
        <p:spPr>
          <a:xfrm>
            <a:off x="5903422" y="882823"/>
            <a:ext cx="6258143" cy="5092354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4955D3F-5ACC-B701-9F9D-11BAE1E9C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"/>
          <a:stretch>
            <a:fillRect/>
          </a:stretch>
        </p:blipFill>
        <p:spPr bwMode="auto">
          <a:xfrm>
            <a:off x="0" y="2967823"/>
            <a:ext cx="5903422" cy="335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29AA4E3D-7737-4755-0AF9-1BF6CC73FC66}"/>
              </a:ext>
            </a:extLst>
          </p:cNvPr>
          <p:cNvSpPr/>
          <p:nvPr/>
        </p:nvSpPr>
        <p:spPr>
          <a:xfrm>
            <a:off x="57317" y="2967824"/>
            <a:ext cx="2974480" cy="1032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MOTIVATION</a:t>
            </a:r>
          </a:p>
          <a:p>
            <a:pPr algn="ctr"/>
            <a:r>
              <a:rPr lang="it-IT" dirty="0" err="1">
                <a:solidFill>
                  <a:schemeClr val="tx1"/>
                </a:solidFill>
              </a:rPr>
              <a:t>Resolving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Hyperfine</a:t>
            </a:r>
            <a:r>
              <a:rPr lang="it-IT" dirty="0">
                <a:solidFill>
                  <a:schemeClr val="tx1"/>
                </a:solidFill>
              </a:rPr>
              <a:t> split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The </a:t>
            </a:r>
            <a:r>
              <a:rPr lang="it-IT" dirty="0" err="1">
                <a:solidFill>
                  <a:schemeClr val="tx1"/>
                </a:solidFill>
              </a:rPr>
              <a:t>only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direct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method</a:t>
            </a:r>
            <a:r>
              <a:rPr lang="it-IT" dirty="0">
                <a:solidFill>
                  <a:schemeClr val="tx1"/>
                </a:solidFill>
              </a:rPr>
              <a:t> to </a:t>
            </a:r>
            <a:r>
              <a:rPr lang="it-IT" dirty="0" err="1">
                <a:solidFill>
                  <a:schemeClr val="tx1"/>
                </a:solidFill>
              </a:rPr>
              <a:t>measure</a:t>
            </a:r>
            <a:r>
              <a:rPr lang="it-IT" dirty="0">
                <a:solidFill>
                  <a:schemeClr val="tx1"/>
                </a:solidFill>
              </a:rPr>
              <a:t> the </a:t>
            </a:r>
            <a:r>
              <a:rPr lang="it-IT" dirty="0" err="1">
                <a:solidFill>
                  <a:schemeClr val="tx1"/>
                </a:solidFill>
              </a:rPr>
              <a:t>Landè</a:t>
            </a:r>
            <a:r>
              <a:rPr lang="it-IT" dirty="0">
                <a:solidFill>
                  <a:schemeClr val="tx1"/>
                </a:solidFill>
              </a:rPr>
              <a:t> g-</a:t>
            </a:r>
            <a:r>
              <a:rPr lang="it-IT" dirty="0" err="1">
                <a:solidFill>
                  <a:schemeClr val="tx1"/>
                </a:solidFill>
              </a:rPr>
              <a:t>factors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ECE8126-3201-60BD-52EC-F36864C73408}"/>
              </a:ext>
            </a:extLst>
          </p:cNvPr>
          <p:cNvSpPr txBox="1">
            <a:spLocks/>
          </p:cNvSpPr>
          <p:nvPr/>
        </p:nvSpPr>
        <p:spPr>
          <a:xfrm>
            <a:off x="87752" y="1123133"/>
            <a:ext cx="5261488" cy="1281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b="1" dirty="0">
                <a:solidFill>
                  <a:schemeClr val="bg1"/>
                </a:solidFill>
              </a:rPr>
              <a:t>IFS 125 HR from BRUKER</a:t>
            </a:r>
            <a:endParaRPr lang="it-IT" sz="2200" dirty="0">
              <a:solidFill>
                <a:schemeClr val="bg1"/>
              </a:solidFill>
            </a:endParaRPr>
          </a:p>
          <a:p>
            <a:r>
              <a:rPr lang="it-IT" sz="22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   </a:t>
            </a:r>
            <a:r>
              <a:rPr lang="it-IT" sz="2200" dirty="0">
                <a:solidFill>
                  <a:schemeClr val="bg1"/>
                </a:solidFill>
              </a:rPr>
              <a:t>= 800 - 50000 cm</a:t>
            </a:r>
            <a:r>
              <a:rPr lang="it-IT" sz="2200" baseline="30000" dirty="0">
                <a:solidFill>
                  <a:schemeClr val="bg1"/>
                </a:solidFill>
              </a:rPr>
              <a:t>-1 </a:t>
            </a:r>
            <a:r>
              <a:rPr lang="it-IT" sz="2200" dirty="0">
                <a:solidFill>
                  <a:schemeClr val="bg1"/>
                </a:solidFill>
              </a:rPr>
              <a:t>(= 200 nm – 12 </a:t>
            </a:r>
            <a:r>
              <a:rPr lang="it-IT" sz="22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it-IT" sz="2200" dirty="0">
                <a:solidFill>
                  <a:schemeClr val="bg1"/>
                </a:solidFill>
              </a:rPr>
              <a:t>m)</a:t>
            </a:r>
            <a:r>
              <a:rPr lang="it-IT" sz="2200" b="1" dirty="0">
                <a:solidFill>
                  <a:schemeClr val="bg1"/>
                </a:solidFill>
              </a:rPr>
              <a:t> </a:t>
            </a:r>
            <a:br>
              <a:rPr lang="it-IT" sz="2200" b="1" dirty="0">
                <a:solidFill>
                  <a:schemeClr val="bg1"/>
                </a:solidFill>
              </a:rPr>
            </a:br>
            <a:r>
              <a:rPr lang="it-IT" sz="2200" dirty="0">
                <a:solidFill>
                  <a:schemeClr val="bg1"/>
                </a:solidFill>
              </a:rPr>
              <a:t>in vacuum (0.02 mbar)</a:t>
            </a:r>
            <a:endParaRPr lang="it-IT" sz="2200" baseline="30000" dirty="0">
              <a:solidFill>
                <a:schemeClr val="bg1"/>
              </a:solidFill>
            </a:endParaRPr>
          </a:p>
        </p:txBody>
      </p:sp>
      <p:pic>
        <p:nvPicPr>
          <p:cNvPr id="12" name="Immagine 11" descr="Immagine che contiene Carattere, Elementi grafici, logo, design&#10;&#10;Il contenuto generato dall'IA potrebbe non essere corretto.">
            <a:extLst>
              <a:ext uri="{FF2B5EF4-FFF2-40B4-BE49-F238E27FC236}">
                <a16:creationId xmlns:a16="http://schemas.microsoft.com/office/drawing/2014/main" id="{FF9DFB17-14F0-A9AD-1C0C-A1B145F00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685" y="2006052"/>
            <a:ext cx="1272041" cy="86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A7B0FF-73DE-86C2-56CB-C723F1E7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8967F4-45AE-7740-6C3F-62B4F05F3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Direct </a:t>
            </a:r>
            <a:r>
              <a:rPr lang="it-IT" dirty="0" err="1"/>
              <a:t>LifeTime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3CF272-F968-500F-275D-3A32C8C10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D0192AA-A3E9-0967-D913-AF951C84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4144"/>
            <a:ext cx="10229385" cy="532931"/>
          </a:xfrm>
        </p:spPr>
        <p:txBody>
          <a:bodyPr>
            <a:normAutofit/>
          </a:bodyPr>
          <a:lstStyle/>
          <a:p>
            <a:r>
              <a:rPr lang="it-IT" sz="2200" b="1" dirty="0"/>
              <a:t>A SPAD </a:t>
            </a:r>
            <a:r>
              <a:rPr lang="it-IT" sz="2200" dirty="0"/>
              <a:t>linear detector for a </a:t>
            </a:r>
            <a:r>
              <a:rPr lang="it-IT" sz="2200" dirty="0" err="1"/>
              <a:t>direct</a:t>
            </a:r>
            <a:r>
              <a:rPr lang="it-IT" sz="2200" b="1" dirty="0"/>
              <a:t> </a:t>
            </a:r>
            <a:r>
              <a:rPr lang="it-IT" sz="2200" b="1" dirty="0" err="1"/>
              <a:t>measure</a:t>
            </a:r>
            <a:r>
              <a:rPr lang="it-IT" sz="2200" b="1" dirty="0"/>
              <a:t> of Einstein </a:t>
            </a:r>
            <a:r>
              <a:rPr lang="it-IT" sz="2200" b="1" dirty="0" err="1"/>
              <a:t>coefficients</a:t>
            </a:r>
            <a:endParaRPr lang="it-IT" sz="2200" dirty="0"/>
          </a:p>
        </p:txBody>
      </p:sp>
      <p:pic>
        <p:nvPicPr>
          <p:cNvPr id="12" name="Immagine 9">
            <a:extLst>
              <a:ext uri="{FF2B5EF4-FFF2-40B4-BE49-F238E27FC236}">
                <a16:creationId xmlns:a16="http://schemas.microsoft.com/office/drawing/2014/main" id="{19E346D3-8175-9C35-D09E-AA30CE6D3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75" y="1172504"/>
            <a:ext cx="3835400" cy="511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Immagine che contiene testo, elettronica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F1BC9BE7-F6B8-EF28-3C61-9D25269FE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611" y="1816267"/>
            <a:ext cx="1938477" cy="1755556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EA92A625-C8B5-FD76-2CED-45C0E961E68B}"/>
              </a:ext>
            </a:extLst>
          </p:cNvPr>
          <p:cNvGrpSpPr/>
          <p:nvPr/>
        </p:nvGrpSpPr>
        <p:grpSpPr>
          <a:xfrm>
            <a:off x="2491996" y="1934710"/>
            <a:ext cx="5400000" cy="3901831"/>
            <a:chOff x="2422849" y="1972137"/>
            <a:chExt cx="5400000" cy="3901831"/>
          </a:xfrm>
        </p:grpSpPr>
        <p:pic>
          <p:nvPicPr>
            <p:cNvPr id="10" name="Immagine 9" descr="Immagine che contiene testo, schermata, numero, design&#10;&#10;Il contenuto generato dall'IA potrebbe non essere corretto.">
              <a:extLst>
                <a:ext uri="{FF2B5EF4-FFF2-40B4-BE49-F238E27FC236}">
                  <a16:creationId xmlns:a16="http://schemas.microsoft.com/office/drawing/2014/main" id="{E9E4D617-06D9-F28A-3446-7A418115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65314"/>
            <a:stretch>
              <a:fillRect/>
            </a:stretch>
          </p:blipFill>
          <p:spPr>
            <a:xfrm>
              <a:off x="2422850" y="1972137"/>
              <a:ext cx="5396079" cy="1495892"/>
            </a:xfrm>
            <a:prstGeom prst="rect">
              <a:avLst/>
            </a:prstGeom>
          </p:spPr>
        </p:pic>
        <p:pic>
          <p:nvPicPr>
            <p:cNvPr id="2" name="Immagine 1" descr="Immagine che contiene testo, schermata, numero, design&#10;&#10;Il contenuto generato dall'IA potrebbe non essere corretto.">
              <a:extLst>
                <a:ext uri="{FF2B5EF4-FFF2-40B4-BE49-F238E27FC236}">
                  <a16:creationId xmlns:a16="http://schemas.microsoft.com/office/drawing/2014/main" id="{6FFBB41A-9138-E48E-E710-C1AC0A47A199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 t="41883"/>
            <a:stretch>
              <a:fillRect/>
            </a:stretch>
          </p:blipFill>
          <p:spPr>
            <a:xfrm>
              <a:off x="2422849" y="3389968"/>
              <a:ext cx="5400000" cy="2484000"/>
            </a:xfrm>
            <a:prstGeom prst="rect">
              <a:avLst/>
            </a:prstGeom>
          </p:spPr>
        </p:pic>
      </p:grpSp>
      <p:pic>
        <p:nvPicPr>
          <p:cNvPr id="4" name="Immagine 3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B5DA86FA-1C82-C563-78A5-63E7EC131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2" y="3757792"/>
            <a:ext cx="2396511" cy="254207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208CB73-6CF2-A40E-5AD7-77384CE48092}"/>
              </a:ext>
            </a:extLst>
          </p:cNvPr>
          <p:cNvSpPr/>
          <p:nvPr/>
        </p:nvSpPr>
        <p:spPr>
          <a:xfrm>
            <a:off x="5787008" y="4810855"/>
            <a:ext cx="808104" cy="23763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9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E5EF66C-543A-A36D-FD62-E4B53DDCCA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744D66D-1479-7AC8-9421-89DD7BD10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Plasma Source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BBBD81-495F-9410-0E11-D10301A73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6E7970F-587F-3A13-826B-222E5789B5D5}"/>
              </a:ext>
            </a:extLst>
          </p:cNvPr>
          <p:cNvSpPr/>
          <p:nvPr/>
        </p:nvSpPr>
        <p:spPr>
          <a:xfrm>
            <a:off x="0" y="1143000"/>
            <a:ext cx="12192000" cy="521232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26">
            <a:extLst>
              <a:ext uri="{FF2B5EF4-FFF2-40B4-BE49-F238E27FC236}">
                <a16:creationId xmlns:a16="http://schemas.microsoft.com/office/drawing/2014/main" id="{3195F90E-8744-706A-08CF-66FE447EC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11" y="1172732"/>
            <a:ext cx="36654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600" b="1" dirty="0">
                <a:solidFill>
                  <a:schemeClr val="bg1"/>
                </a:solidFill>
              </a:rPr>
              <a:t>LASER-</a:t>
            </a:r>
            <a:r>
              <a:rPr lang="it-IT" altLang="it-IT" sz="2600" b="1" dirty="0" err="1">
                <a:solidFill>
                  <a:schemeClr val="bg1"/>
                </a:solidFill>
              </a:rPr>
              <a:t>Produced</a:t>
            </a:r>
            <a:r>
              <a:rPr lang="it-IT" altLang="it-IT" sz="2600" b="1" dirty="0">
                <a:solidFill>
                  <a:schemeClr val="bg1"/>
                </a:solidFill>
              </a:rPr>
              <a:t> Plasma</a:t>
            </a:r>
          </a:p>
        </p:txBody>
      </p:sp>
      <p:pic>
        <p:nvPicPr>
          <p:cNvPr id="7" name="Immagine 2" descr="Schermata 2020-07-22 alle 20.29.35.png">
            <a:extLst>
              <a:ext uri="{FF2B5EF4-FFF2-40B4-BE49-F238E27FC236}">
                <a16:creationId xmlns:a16="http://schemas.microsoft.com/office/drawing/2014/main" id="{94DF45D6-14DF-93A0-32D6-1787407C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978" y="1216155"/>
            <a:ext cx="3851270" cy="268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7" descr="Schermata 2020-07-22 alle 20.36.55.png">
            <a:extLst>
              <a:ext uri="{FF2B5EF4-FFF2-40B4-BE49-F238E27FC236}">
                <a16:creationId xmlns:a16="http://schemas.microsoft.com/office/drawing/2014/main" id="{BDE04324-38F8-4CEA-8FC6-84611FC4F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96" y="3906747"/>
            <a:ext cx="4813742" cy="241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1A74BD38-04FC-F6E6-B0C7-EEB506335C9B}"/>
              </a:ext>
            </a:extLst>
          </p:cNvPr>
          <p:cNvGrpSpPr/>
          <p:nvPr/>
        </p:nvGrpSpPr>
        <p:grpSpPr>
          <a:xfrm>
            <a:off x="87752" y="1653609"/>
            <a:ext cx="4354974" cy="2585323"/>
            <a:chOff x="59187" y="1641560"/>
            <a:chExt cx="4354974" cy="2585323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57BAE86-A5B2-9D3D-FD51-02EEF5AF10EB}"/>
                </a:ext>
              </a:extLst>
            </p:cNvPr>
            <p:cNvSpPr txBox="1"/>
            <p:nvPr/>
          </p:nvSpPr>
          <p:spPr>
            <a:xfrm>
              <a:off x="59187" y="1641560"/>
              <a:ext cx="4354974" cy="2585323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r>
                <a:rPr lang="it-IT" sz="1800" dirty="0" err="1"/>
                <a:t>Pulsed</a:t>
              </a:r>
              <a:r>
                <a:rPr lang="it-IT" sz="1800" dirty="0"/>
                <a:t> </a:t>
              </a:r>
              <a:r>
                <a:rPr lang="it-IT" sz="1800" dirty="0" err="1"/>
                <a:t>Nd:YAG</a:t>
              </a:r>
              <a:r>
                <a:rPr lang="it-IT" sz="1800" dirty="0"/>
                <a:t> </a:t>
              </a:r>
              <a:br>
                <a:rPr lang="it-IT" sz="1800" dirty="0"/>
              </a:br>
              <a:r>
                <a:rPr lang="it-IT" altLang="it-IT" sz="1800" dirty="0">
                  <a:solidFill>
                    <a:srgbClr val="222222"/>
                  </a:solidFill>
                  <a:latin typeface="Arial" panose="020B0604020202020204" pitchFamily="34" charset="0"/>
                </a:rPr>
                <a:t>Q-SMART 850:</a:t>
              </a:r>
            </a:p>
            <a:p>
              <a:endParaRPr lang="it-IT" altLang="it-IT" dirty="0">
                <a:solidFill>
                  <a:srgbClr val="222222"/>
                </a:solidFill>
                <a:latin typeface="Arial" panose="020B0604020202020204" pitchFamily="34" charset="0"/>
              </a:endParaRPr>
            </a:p>
            <a:p>
              <a:endParaRPr lang="it-IT" altLang="it-IT" sz="1800" dirty="0">
                <a:solidFill>
                  <a:srgbClr val="222222"/>
                </a:solidFill>
                <a:latin typeface="Arial" panose="020B0604020202020204" pitchFamily="34" charset="0"/>
              </a:endParaRPr>
            </a:p>
            <a:p>
              <a:endParaRPr lang="it-IT" altLang="it-IT" dirty="0">
                <a:solidFill>
                  <a:srgbClr val="222222"/>
                </a:solidFill>
                <a:latin typeface="Arial" panose="020B0604020202020204" pitchFamily="34" charset="0"/>
              </a:endParaRPr>
            </a:p>
            <a:p>
              <a:r>
                <a:rPr lang="it-IT" altLang="it-IT" sz="1800" dirty="0">
                  <a:solidFill>
                    <a:srgbClr val="222222"/>
                  </a:solidFill>
                  <a:latin typeface="Arial" panose="020B0604020202020204" pitchFamily="34" charset="0"/>
                </a:rPr>
                <a:t>850mJ@1064nm,</a:t>
              </a:r>
              <a:br>
                <a:rPr lang="it-IT" altLang="it-IT" sz="1800" dirty="0">
                  <a:solidFill>
                    <a:srgbClr val="222222"/>
                  </a:solidFill>
                  <a:latin typeface="Arial" panose="020B0604020202020204" pitchFamily="34" charset="0"/>
                </a:rPr>
              </a:br>
              <a:r>
                <a:rPr lang="it-IT" altLang="it-IT" sz="1800" dirty="0">
                  <a:solidFill>
                    <a:srgbClr val="222222"/>
                  </a:solidFill>
                  <a:latin typeface="Arial" panose="020B0604020202020204" pitchFamily="34" charset="0"/>
                </a:rPr>
                <a:t>10Hz,</a:t>
              </a:r>
            </a:p>
            <a:p>
              <a:r>
                <a:rPr lang="it-IT" altLang="it-IT" sz="1800" dirty="0">
                  <a:solidFill>
                    <a:srgbClr val="222222"/>
                  </a:solidFill>
                  <a:latin typeface="Arial" panose="020B0604020202020204" pitchFamily="34" charset="0"/>
                </a:rPr>
                <a:t>9mm </a:t>
              </a:r>
              <a:r>
                <a:rPr lang="it-IT" altLang="it-IT" sz="18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beam</a:t>
              </a:r>
              <a:r>
                <a:rPr lang="it-IT" altLang="it-IT" sz="1800" dirty="0">
                  <a:solidFill>
                    <a:srgbClr val="222222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18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diameter</a:t>
              </a:r>
              <a:r>
                <a:rPr lang="it-IT" altLang="it-IT" sz="1800" dirty="0">
                  <a:solidFill>
                    <a:srgbClr val="222222"/>
                  </a:solidFill>
                  <a:latin typeface="Arial" panose="020B0604020202020204" pitchFamily="34" charset="0"/>
                </a:rPr>
                <a:t>,</a:t>
              </a:r>
            </a:p>
            <a:p>
              <a:r>
                <a:rPr lang="it-IT" altLang="it-IT" dirty="0">
                  <a:solidFill>
                    <a:srgbClr val="222222"/>
                  </a:solidFill>
                  <a:latin typeface="Arial" panose="020B0604020202020204" pitchFamily="34" charset="0"/>
                </a:rPr>
                <a:t>6ns </a:t>
              </a:r>
              <a:r>
                <a:rPr lang="it-IT" altLang="it-IT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pulse</a:t>
              </a:r>
              <a:r>
                <a:rPr lang="it-IT" altLang="it-IT" dirty="0">
                  <a:solidFill>
                    <a:srgbClr val="222222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1800" dirty="0">
                  <a:solidFill>
                    <a:srgbClr val="222222"/>
                  </a:solidFill>
                  <a:latin typeface="Arial" panose="020B0604020202020204" pitchFamily="34" charset="0"/>
                </a:rPr>
                <a:t>duration</a:t>
              </a:r>
              <a:endParaRPr lang="it-IT" dirty="0"/>
            </a:p>
          </p:txBody>
        </p:sp>
        <p:pic>
          <p:nvPicPr>
            <p:cNvPr id="10" name="Segnaposto contenuto 5" descr="Immagine che contiene Carattere, logo, Elementi grafici, grafica&#10;&#10;Il contenuto generato dall'IA potrebbe non essere corretto.">
              <a:extLst>
                <a:ext uri="{FF2B5EF4-FFF2-40B4-BE49-F238E27FC236}">
                  <a16:creationId xmlns:a16="http://schemas.microsoft.com/office/drawing/2014/main" id="{989EDFBA-3992-8132-F404-0607E475F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9850" y="1732496"/>
              <a:ext cx="2261394" cy="1051180"/>
            </a:xfrm>
            <a:prstGeom prst="rect">
              <a:avLst/>
            </a:prstGeom>
          </p:spPr>
        </p:pic>
      </p:grpSp>
      <p:pic>
        <p:nvPicPr>
          <p:cNvPr id="11" name="Immagine 10" descr="Immagine che contiene macchina, Ricambio auto, Impianto elettrico, Ingegneria elettronica&#10;&#10;Il contenuto generato dall'IA potrebbe non essere corretto.">
            <a:extLst>
              <a:ext uri="{FF2B5EF4-FFF2-40B4-BE49-F238E27FC236}">
                <a16:creationId xmlns:a16="http://schemas.microsoft.com/office/drawing/2014/main" id="{D4761680-312B-BF3E-A8F1-57BD10C45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896" y="1205571"/>
            <a:ext cx="3535306" cy="2662724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EDFAE655-3692-D457-98F3-1276ABA35142}"/>
              </a:ext>
            </a:extLst>
          </p:cNvPr>
          <p:cNvSpPr/>
          <p:nvPr/>
        </p:nvSpPr>
        <p:spPr>
          <a:xfrm>
            <a:off x="87752" y="4361603"/>
            <a:ext cx="3870960" cy="1197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MOTIVATION</a:t>
            </a:r>
          </a:p>
          <a:p>
            <a:pPr marL="342900" indent="-342900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easy </a:t>
            </a:r>
            <a:r>
              <a:rPr lang="it-IT" sz="1600" dirty="0" err="1">
                <a:solidFill>
                  <a:schemeClr val="tx1"/>
                </a:solidFill>
              </a:rPr>
              <a:t>spectroscopy</a:t>
            </a:r>
            <a:r>
              <a:rPr lang="it-IT" sz="1600" dirty="0">
                <a:solidFill>
                  <a:schemeClr val="tx1"/>
                </a:solidFill>
              </a:rPr>
              <a:t> of low-</a:t>
            </a:r>
            <a:r>
              <a:rPr lang="it-IT" sz="1600" dirty="0" err="1">
                <a:solidFill>
                  <a:schemeClr val="tx1"/>
                </a:solidFill>
              </a:rPr>
              <a:t>charged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ions</a:t>
            </a:r>
            <a:endParaRPr lang="it-IT" sz="1600" dirty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it-IT" sz="1600" dirty="0" err="1">
                <a:solidFill>
                  <a:schemeClr val="tx1"/>
                </a:solidFill>
              </a:rPr>
              <a:t>expanding</a:t>
            </a:r>
            <a:r>
              <a:rPr lang="it-IT" sz="1600" dirty="0">
                <a:solidFill>
                  <a:schemeClr val="tx1"/>
                </a:solidFill>
              </a:rPr>
              <a:t> plasma</a:t>
            </a:r>
          </a:p>
        </p:txBody>
      </p:sp>
    </p:spTree>
    <p:extLst>
      <p:ext uri="{BB962C8B-B14F-4D97-AF65-F5344CB8AC3E}">
        <p14:creationId xmlns:p14="http://schemas.microsoft.com/office/powerpoint/2010/main" val="314942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BD40B4-08CB-CD8A-3E37-B2AB7F76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681258-9B01-1902-8011-A8EDB3D45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ULTRA-BROAD Band Laser </a:t>
            </a:r>
            <a:r>
              <a:rPr lang="it-IT" dirty="0" err="1"/>
              <a:t>Comb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2E98CB-345E-0E69-535A-965A9639F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710FF20-3F49-0D2C-629C-6F4499D27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2" y="1193699"/>
            <a:ext cx="5891018" cy="946050"/>
          </a:xfrm>
        </p:spPr>
        <p:txBody>
          <a:bodyPr>
            <a:normAutofit/>
          </a:bodyPr>
          <a:lstStyle/>
          <a:p>
            <a:r>
              <a:rPr lang="it-IT" sz="20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ULTRA-BROAD BAND LASER-COMB</a:t>
            </a:r>
            <a:br>
              <a:rPr lang="it-IT" sz="20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it-IT" sz="20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for GIANO + HARPSN @ TNG</a:t>
            </a:r>
            <a:br>
              <a:rPr lang="it-IT" sz="20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it-IT" sz="2000" i="1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based</a:t>
            </a:r>
            <a:r>
              <a:rPr lang="it-IT" sz="20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on a 10GHz </a:t>
            </a:r>
            <a:r>
              <a:rPr lang="it-IT" sz="2000" i="1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pulsated</a:t>
            </a:r>
            <a:r>
              <a:rPr lang="it-IT" sz="20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laser</a:t>
            </a:r>
          </a:p>
        </p:txBody>
      </p:sp>
      <p:pic>
        <p:nvPicPr>
          <p:cNvPr id="3" name="Immagine 2" descr="Immagine che contiene Impianto elettrico, elettronica, Ingegneria elettronica, cavo&#10;&#10;Il contenuto generato dall'IA potrebbe non essere corretto.">
            <a:extLst>
              <a:ext uri="{FF2B5EF4-FFF2-40B4-BE49-F238E27FC236}">
                <a16:creationId xmlns:a16="http://schemas.microsoft.com/office/drawing/2014/main" id="{0C0C0302-D866-2DED-85B7-B00497456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0"/>
          <a:stretch>
            <a:fillRect/>
          </a:stretch>
        </p:blipFill>
        <p:spPr>
          <a:xfrm>
            <a:off x="3633406" y="2199645"/>
            <a:ext cx="8478129" cy="4090803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FC625D34-8A1B-B0E6-4246-A9A05D0520EB}"/>
              </a:ext>
            </a:extLst>
          </p:cNvPr>
          <p:cNvSpPr txBox="1">
            <a:spLocks/>
          </p:cNvSpPr>
          <p:nvPr/>
        </p:nvSpPr>
        <p:spPr>
          <a:xfrm>
            <a:off x="4077972" y="1193699"/>
            <a:ext cx="5125501" cy="946050"/>
          </a:xfrm>
          <a:prstGeom prst="rect">
            <a:avLst/>
          </a:prstGeom>
          <a:solidFill>
            <a:schemeClr val="bg2">
              <a:lumMod val="90000"/>
              <a:alpha val="58056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sz="18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In </a:t>
            </a:r>
            <a:r>
              <a:rPr lang="it-IT" sz="1800" i="1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collaboration</a:t>
            </a:r>
            <a:r>
              <a:rPr lang="it-IT" sz="18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with:</a:t>
            </a:r>
          </a:p>
          <a:p>
            <a:r>
              <a:rPr lang="it-IT" sz="18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Istituto di Fotonica e Nanotecnologie -  CNR Milano</a:t>
            </a:r>
          </a:p>
          <a:p>
            <a:r>
              <a:rPr lang="it-IT" sz="18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Dipartimento di Fisica - Politecnico di Milano</a:t>
            </a:r>
          </a:p>
        </p:txBody>
      </p:sp>
      <p:pic>
        <p:nvPicPr>
          <p:cNvPr id="11" name="Immagine 10" descr="Immagine che contiene schizzo&#10;&#10;Il contenuto generato dall'IA potrebbe non essere corretto.">
            <a:extLst>
              <a:ext uri="{FF2B5EF4-FFF2-40B4-BE49-F238E27FC236}">
                <a16:creationId xmlns:a16="http://schemas.microsoft.com/office/drawing/2014/main" id="{96BA664F-E5AE-E64D-384A-683779A7D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5" y="2569499"/>
            <a:ext cx="6446864" cy="3594863"/>
          </a:xfrm>
          <a:prstGeom prst="rect">
            <a:avLst/>
          </a:prstGeom>
          <a:ln w="53975">
            <a:solidFill>
              <a:srgbClr val="002060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7B2912C-0E1C-67D9-77FD-7C5033D562C7}"/>
              </a:ext>
            </a:extLst>
          </p:cNvPr>
          <p:cNvSpPr/>
          <p:nvPr/>
        </p:nvSpPr>
        <p:spPr>
          <a:xfrm>
            <a:off x="4311804" y="3429000"/>
            <a:ext cx="1923095" cy="7314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Resolving</a:t>
            </a:r>
            <a:r>
              <a:rPr lang="it-IT" dirty="0"/>
              <a:t> power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25000</a:t>
            </a:r>
          </a:p>
        </p:txBody>
      </p:sp>
      <p:pic>
        <p:nvPicPr>
          <p:cNvPr id="12" name="Immagine 11" descr="Immagine che contiene Blu elettrico, Blu intenso, Blu cobalto, modello&#10;&#10;Il contenuto generato dall'IA potrebbe non essere corretto.">
            <a:extLst>
              <a:ext uri="{FF2B5EF4-FFF2-40B4-BE49-F238E27FC236}">
                <a16:creationId xmlns:a16="http://schemas.microsoft.com/office/drawing/2014/main" id="{3F67C551-AA4F-ED3F-8BEE-325D59E202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974"/>
          <a:stretch>
            <a:fillRect/>
          </a:stretch>
        </p:blipFill>
        <p:spPr>
          <a:xfrm>
            <a:off x="6692183" y="3578518"/>
            <a:ext cx="5342815" cy="2182946"/>
          </a:xfrm>
          <a:prstGeom prst="rect">
            <a:avLst/>
          </a:prstGeom>
          <a:ln w="50800">
            <a:solidFill>
              <a:srgbClr val="FFC000"/>
            </a:solidFill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C39F226-610C-10BA-4858-DC846055809E}"/>
              </a:ext>
            </a:extLst>
          </p:cNvPr>
          <p:cNvSpPr/>
          <p:nvPr/>
        </p:nvSpPr>
        <p:spPr>
          <a:xfrm>
            <a:off x="10422673" y="3633997"/>
            <a:ext cx="1612325" cy="387878"/>
          </a:xfrm>
          <a:prstGeom prst="rect">
            <a:avLst/>
          </a:prstGeom>
          <a:solidFill>
            <a:schemeClr val="accent4">
              <a:alpha val="5711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Case GIANO</a:t>
            </a:r>
          </a:p>
        </p:txBody>
      </p:sp>
      <p:sp>
        <p:nvSpPr>
          <p:cNvPr id="10" name="Freccia bidirezionale verticale 9">
            <a:extLst>
              <a:ext uri="{FF2B5EF4-FFF2-40B4-BE49-F238E27FC236}">
                <a16:creationId xmlns:a16="http://schemas.microsoft.com/office/drawing/2014/main" id="{03697EB4-01DC-CBBB-5B80-0B031663CE08}"/>
              </a:ext>
            </a:extLst>
          </p:cNvPr>
          <p:cNvSpPr/>
          <p:nvPr/>
        </p:nvSpPr>
        <p:spPr>
          <a:xfrm rot="5400000">
            <a:off x="3249549" y="2956941"/>
            <a:ext cx="484632" cy="4720590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/>
              <a:t>1200 nm</a:t>
            </a:r>
          </a:p>
        </p:txBody>
      </p:sp>
    </p:spTree>
    <p:extLst>
      <p:ext uri="{BB962C8B-B14F-4D97-AF65-F5344CB8AC3E}">
        <p14:creationId xmlns:p14="http://schemas.microsoft.com/office/powerpoint/2010/main" val="35271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352A8-6031-278D-741E-6145DE0D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991ED4-3093-7222-2C2C-FD5AE1566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4477" y="5965795"/>
            <a:ext cx="4234864" cy="365125"/>
          </a:xfrm>
        </p:spPr>
        <p:txBody>
          <a:bodyPr/>
          <a:lstStyle/>
          <a:p>
            <a:r>
              <a:rPr lang="it-IT" dirty="0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9D5183B-640C-313E-9681-8F7E776D8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3F43FF1-A54C-7727-554C-DE5A1ED611A0}"/>
              </a:ext>
            </a:extLst>
          </p:cNvPr>
          <p:cNvSpPr/>
          <p:nvPr/>
        </p:nvSpPr>
        <p:spPr>
          <a:xfrm>
            <a:off x="155497" y="1482286"/>
            <a:ext cx="10467898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Some </a:t>
            </a:r>
            <a:r>
              <a:rPr lang="it-IT" sz="3200" dirty="0" err="1"/>
              <a:t>few</a:t>
            </a:r>
            <a:r>
              <a:rPr lang="it-IT" sz="3200" dirty="0"/>
              <a:t> brief </a:t>
            </a:r>
            <a:r>
              <a:rPr lang="it-IT" sz="3200" dirty="0" err="1"/>
              <a:t>considerations</a:t>
            </a:r>
            <a:r>
              <a:rPr lang="it-IT" sz="3200" dirty="0"/>
              <a:t> on the </a:t>
            </a:r>
            <a:r>
              <a:rPr lang="it-IT" sz="3200" dirty="0" err="1"/>
              <a:t>laboratory</a:t>
            </a:r>
            <a:endParaRPr lang="it-IT" sz="3200" dirty="0"/>
          </a:p>
        </p:txBody>
      </p:sp>
      <p:sp>
        <p:nvSpPr>
          <p:cNvPr id="4" name="Segnaposto data 4">
            <a:extLst>
              <a:ext uri="{FF2B5EF4-FFF2-40B4-BE49-F238E27FC236}">
                <a16:creationId xmlns:a16="http://schemas.microsoft.com/office/drawing/2014/main" id="{521F8F35-2214-1ED6-92A1-0B5092F0924D}"/>
              </a:ext>
            </a:extLst>
          </p:cNvPr>
          <p:cNvSpPr txBox="1">
            <a:spLocks/>
          </p:cNvSpPr>
          <p:nvPr/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F9AF8D-982E-4695-97F0-27FB92086935}" type="datetime1">
              <a:rPr lang="it-IT" smtClean="0"/>
              <a:pPr/>
              <a:t>17/03/26</a:t>
            </a:fld>
            <a:endParaRPr lang="it-IT" dirty="0"/>
          </a:p>
        </p:txBody>
      </p:sp>
      <p:sp>
        <p:nvSpPr>
          <p:cNvPr id="9" name="Segnaposto piè di pagina 5">
            <a:extLst>
              <a:ext uri="{FF2B5EF4-FFF2-40B4-BE49-F238E27FC236}">
                <a16:creationId xmlns:a16="http://schemas.microsoft.com/office/drawing/2014/main" id="{A43C9C66-9C62-627D-16B9-4FA8273613E5}"/>
              </a:ext>
            </a:extLst>
          </p:cNvPr>
          <p:cNvSpPr txBox="1">
            <a:spLocks/>
          </p:cNvSpPr>
          <p:nvPr/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>
                <a:solidFill>
                  <a:prstClr val="white">
                    <a:alpha val="50000"/>
                  </a:prstClr>
                </a:solidFill>
              </a:rPr>
              <a:t>WP4301 – Laboratory Plasma 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0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225C08-BCFE-115C-5CF3-267CEA19D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100454-7FAA-A266-F574-90CF07A2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A7DB1B-69C5-3036-3A1C-AF34CC8C9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1CAE1C2-36E8-9E8A-5F9D-7B101D1E8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93" y="3708599"/>
            <a:ext cx="3872305" cy="254685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8C5D29AE-C969-8640-2982-B32C918F8C92}"/>
              </a:ext>
            </a:extLst>
          </p:cNvPr>
          <p:cNvSpPr txBox="1">
            <a:spLocks/>
          </p:cNvSpPr>
          <p:nvPr/>
        </p:nvSpPr>
        <p:spPr>
          <a:xfrm>
            <a:off x="6829416" y="1180170"/>
            <a:ext cx="5098940" cy="2546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sz="1800" dirty="0"/>
              <a:t>The </a:t>
            </a:r>
            <a:r>
              <a:rPr lang="it-IT" sz="1800" dirty="0" err="1"/>
              <a:t>Laboratory</a:t>
            </a:r>
            <a:r>
              <a:rPr lang="it-IT" sz="1800" dirty="0"/>
              <a:t> for Plasma </a:t>
            </a:r>
            <a:r>
              <a:rPr lang="it-IT" sz="1800" dirty="0" err="1"/>
              <a:t>Spectroscopy</a:t>
            </a:r>
            <a:r>
              <a:rPr lang="it-IT" sz="1800" dirty="0"/>
              <a:t> @ OACT</a:t>
            </a:r>
          </a:p>
          <a:p>
            <a:endParaRPr lang="it-IT" sz="1800" dirty="0"/>
          </a:p>
          <a:p>
            <a:r>
              <a:rPr lang="it-IT" sz="1800" dirty="0" err="1"/>
              <a:t>aligns</a:t>
            </a:r>
            <a:r>
              <a:rPr lang="it-IT" sz="1800" dirty="0"/>
              <a:t> INAF with </a:t>
            </a:r>
            <a:r>
              <a:rPr lang="it-IT" sz="1800" dirty="0" err="1"/>
              <a:t>prominent</a:t>
            </a:r>
            <a:r>
              <a:rPr lang="it-IT" sz="1800" dirty="0"/>
              <a:t> institutions </a:t>
            </a:r>
            <a:r>
              <a:rPr lang="it-IT" sz="1800" dirty="0" err="1"/>
              <a:t>such</a:t>
            </a:r>
            <a:r>
              <a:rPr lang="it-IT" sz="1800" dirty="0"/>
              <a:t> </a:t>
            </a:r>
            <a:r>
              <a:rPr lang="it-IT" sz="1800" dirty="0" err="1"/>
              <a:t>as</a:t>
            </a:r>
            <a:r>
              <a:rPr lang="it-IT" sz="1800" dirty="0"/>
              <a:t>  NIST, LLNL, </a:t>
            </a:r>
            <a:r>
              <a:rPr lang="it-IT" sz="1800" dirty="0" err="1"/>
              <a:t>CfA</a:t>
            </a:r>
            <a:r>
              <a:rPr lang="it-IT" sz="1800" dirty="0"/>
              <a:t> and JAXA</a:t>
            </a:r>
          </a:p>
          <a:p>
            <a:r>
              <a:rPr lang="it-IT" sz="1800" dirty="0"/>
              <a:t>In </a:t>
            </a:r>
            <a:r>
              <a:rPr lang="it-IT" sz="1800" dirty="0" err="1"/>
              <a:t>experimental</a:t>
            </a:r>
            <a:r>
              <a:rPr lang="it-IT" sz="1800" dirty="0"/>
              <a:t>  plasma </a:t>
            </a:r>
            <a:r>
              <a:rPr lang="it-IT" sz="1800" dirty="0" err="1"/>
              <a:t>physics</a:t>
            </a:r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and, </a:t>
            </a:r>
            <a:r>
              <a:rPr lang="it-IT" sz="1800" dirty="0" err="1"/>
              <a:t>grants</a:t>
            </a:r>
            <a:r>
              <a:rPr lang="it-IT" sz="1800" dirty="0"/>
              <a:t> </a:t>
            </a:r>
            <a:r>
              <a:rPr lang="it-IT" sz="1800" dirty="0" err="1"/>
              <a:t>autonomy</a:t>
            </a:r>
            <a:r>
              <a:rPr lang="it-IT" sz="1800" dirty="0"/>
              <a:t> in</a:t>
            </a:r>
          </a:p>
          <a:p>
            <a:r>
              <a:rPr lang="it-IT" sz="1800" dirty="0"/>
              <a:t>- </a:t>
            </a:r>
            <a:r>
              <a:rPr lang="it-IT" sz="1800" dirty="0" err="1"/>
              <a:t>taking</a:t>
            </a:r>
            <a:r>
              <a:rPr lang="it-IT" sz="1800" dirty="0"/>
              <a:t> </a:t>
            </a:r>
            <a:r>
              <a:rPr lang="it-IT" sz="1800" dirty="0" err="1"/>
              <a:t>measurements</a:t>
            </a:r>
            <a:r>
              <a:rPr lang="it-IT" sz="1800" dirty="0"/>
              <a:t> of </a:t>
            </a:r>
            <a:r>
              <a:rPr lang="it-IT" sz="1800" dirty="0" err="1"/>
              <a:t>atomic</a:t>
            </a:r>
            <a:r>
              <a:rPr lang="it-IT" sz="1800" dirty="0"/>
              <a:t> data</a:t>
            </a:r>
          </a:p>
          <a:p>
            <a:r>
              <a:rPr lang="it-IT" sz="1800" dirty="0"/>
              <a:t>- testing </a:t>
            </a:r>
            <a:r>
              <a:rPr lang="it-IT" sz="1800" dirty="0" err="1"/>
              <a:t>our</a:t>
            </a:r>
            <a:r>
              <a:rPr lang="it-IT" sz="1800" dirty="0"/>
              <a:t> </a:t>
            </a:r>
            <a:r>
              <a:rPr lang="it-IT" sz="1800" dirty="0" err="1"/>
              <a:t>own</a:t>
            </a:r>
            <a:r>
              <a:rPr lang="it-IT" sz="1800" dirty="0"/>
              <a:t> </a:t>
            </a:r>
            <a:r>
              <a:rPr lang="it-IT" sz="1800" dirty="0" err="1"/>
              <a:t>instrumentation</a:t>
            </a:r>
            <a:endParaRPr lang="it-IT" sz="180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E0B8344-60AB-DAC0-5728-50B366147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/>
          <a:stretch>
            <a:fillRect/>
          </a:stretch>
        </p:blipFill>
        <p:spPr>
          <a:xfrm>
            <a:off x="157002" y="1208438"/>
            <a:ext cx="5349883" cy="395535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E4F03B28-4C3D-AD23-757F-AC916E42E1CA}"/>
              </a:ext>
            </a:extLst>
          </p:cNvPr>
          <p:cNvSpPr/>
          <p:nvPr/>
        </p:nvSpPr>
        <p:spPr>
          <a:xfrm>
            <a:off x="157002" y="1820202"/>
            <a:ext cx="1371609" cy="216933"/>
          </a:xfrm>
          <a:prstGeom prst="rect">
            <a:avLst/>
          </a:prstGeom>
          <a:solidFill>
            <a:srgbClr val="FFFF00">
              <a:alpha val="3589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 descr="Immagine che contiene testo, Carattere, schermata, lettera&#10;&#10;Il contenuto generato dall'IA potrebbe non essere corretto.">
            <a:extLst>
              <a:ext uri="{FF2B5EF4-FFF2-40B4-BE49-F238E27FC236}">
                <a16:creationId xmlns:a16="http://schemas.microsoft.com/office/drawing/2014/main" id="{DD2AA2F4-5BD3-85FD-2025-D9A84CDBD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39" y="2271698"/>
            <a:ext cx="4234864" cy="3983752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96227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olo 1">
            <a:extLst>
              <a:ext uri="{FF2B5EF4-FFF2-40B4-BE49-F238E27FC236}">
                <a16:creationId xmlns:a16="http://schemas.microsoft.com/office/drawing/2014/main" id="{A86CEC2D-ED03-51F7-3188-4B1C65E4D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" y="2156805"/>
            <a:ext cx="7243762" cy="674805"/>
          </a:xfrm>
          <a:solidFill>
            <a:srgbClr val="C6D9F1"/>
          </a:solidFill>
        </p:spPr>
        <p:txBody>
          <a:bodyPr>
            <a:noAutofit/>
          </a:bodyPr>
          <a:lstStyle/>
          <a:p>
            <a:pPr algn="l" eaLnBrk="1" hangingPunct="1"/>
            <a:r>
              <a:rPr lang="it-IT" altLang="it-IT" sz="1800" dirty="0">
                <a:ea typeface="ＭＳ Ｐゴシック" panose="020B0600070205080204" pitchFamily="34" charset="-128"/>
              </a:rPr>
              <a:t>ANDES@ELT 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will</a:t>
            </a:r>
            <a:r>
              <a:rPr lang="it-IT" altLang="it-IT" sz="1800" dirty="0">
                <a:ea typeface="ＭＳ Ｐゴシック" panose="020B0600070205080204" pitchFamily="34" charset="-128"/>
              </a:rPr>
              <a:t> 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not</a:t>
            </a:r>
            <a:r>
              <a:rPr lang="it-IT" altLang="it-IT" sz="1800" dirty="0">
                <a:ea typeface="ＭＳ Ｐゴシック" panose="020B0600070205080204" pitchFamily="34" charset="-128"/>
              </a:rPr>
              <a:t> provide 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evidence</a:t>
            </a:r>
            <a:r>
              <a:rPr lang="it-IT" altLang="it-IT" sz="1800" dirty="0">
                <a:ea typeface="ＭＳ Ｐゴシック" panose="020B0600070205080204" pitchFamily="34" charset="-128"/>
              </a:rPr>
              <a:t> of </a:t>
            </a:r>
            <a:r>
              <a:rPr lang="it-IT" altLang="it-IT" sz="1800" i="1" dirty="0" err="1">
                <a:ea typeface="ＭＳ Ｐゴシック" panose="020B0600070205080204" pitchFamily="34" charset="-128"/>
              </a:rPr>
              <a:t>r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-process</a:t>
            </a:r>
            <a:r>
              <a:rPr lang="it-IT" altLang="it-IT" sz="1800" dirty="0">
                <a:ea typeface="ＭＳ Ｐゴシック" panose="020B0600070205080204" pitchFamily="34" charset="-128"/>
              </a:rPr>
              <a:t> in 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neutron</a:t>
            </a:r>
            <a:r>
              <a:rPr lang="it-IT" altLang="it-IT" sz="1800" dirty="0">
                <a:ea typeface="ＭＳ Ｐゴシック" panose="020B0600070205080204" pitchFamily="34" charset="-128"/>
              </a:rPr>
              <a:t> star 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mergers</a:t>
            </a:r>
            <a:br>
              <a:rPr lang="it-IT" altLang="it-IT" sz="1800" dirty="0">
                <a:ea typeface="ＭＳ Ｐゴシック" panose="020B0600070205080204" pitchFamily="34" charset="-128"/>
              </a:rPr>
            </a:br>
            <a:r>
              <a:rPr lang="it-IT" altLang="it-IT" sz="1800" dirty="0" err="1">
                <a:ea typeface="ＭＳ Ｐゴシック" panose="020B0600070205080204" pitchFamily="34" charset="-128"/>
              </a:rPr>
              <a:t>if</a:t>
            </a:r>
            <a:r>
              <a:rPr lang="it-IT" altLang="it-IT" sz="1800" dirty="0">
                <a:ea typeface="ＭＳ Ｐゴシック" panose="020B0600070205080204" pitchFamily="34" charset="-128"/>
              </a:rPr>
              <a:t> 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we</a:t>
            </a:r>
            <a:r>
              <a:rPr lang="it-IT" altLang="it-IT" sz="1800" dirty="0">
                <a:ea typeface="ＭＳ Ｐゴシック" panose="020B0600070205080204" pitchFamily="34" charset="-128"/>
              </a:rPr>
              <a:t> 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don’t</a:t>
            </a:r>
            <a:r>
              <a:rPr lang="it-IT" altLang="it-IT" sz="1800" dirty="0">
                <a:ea typeface="ＭＳ Ｐゴシック" panose="020B0600070205080204" pitchFamily="34" charset="-128"/>
              </a:rPr>
              <a:t> build an 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atomic</a:t>
            </a:r>
            <a:r>
              <a:rPr lang="it-IT" altLang="it-IT" sz="1800" dirty="0">
                <a:ea typeface="ＭＳ Ｐゴシック" panose="020B0600070205080204" pitchFamily="34" charset="-128"/>
              </a:rPr>
              <a:t> database of 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highly</a:t>
            </a:r>
            <a:r>
              <a:rPr lang="it-IT" altLang="it-IT" sz="1800" dirty="0">
                <a:ea typeface="ＭＳ Ｐゴシック" panose="020B0600070205080204" pitchFamily="34" charset="-128"/>
              </a:rPr>
              <a:t> 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ionised</a:t>
            </a:r>
            <a:r>
              <a:rPr lang="it-IT" altLang="it-IT" sz="1800" dirty="0">
                <a:ea typeface="ＭＳ Ｐゴシック" panose="020B0600070205080204" pitchFamily="34" charset="-128"/>
              </a:rPr>
              <a:t> heavy-</a:t>
            </a:r>
            <a:r>
              <a:rPr lang="it-IT" altLang="it-IT" sz="1800" dirty="0" err="1">
                <a:ea typeface="ＭＳ Ｐゴシック" panose="020B0600070205080204" pitchFamily="34" charset="-128"/>
              </a:rPr>
              <a:t>elements</a:t>
            </a:r>
            <a:endParaRPr lang="it-IT" altLang="it-IT" sz="1800" dirty="0">
              <a:ea typeface="ＭＳ Ｐゴシック" panose="020B0600070205080204" pitchFamily="34" charset="-128"/>
            </a:endParaRPr>
          </a:p>
        </p:txBody>
      </p:sp>
      <p:pic>
        <p:nvPicPr>
          <p:cNvPr id="21508" name="Immagine 1">
            <a:extLst>
              <a:ext uri="{FF2B5EF4-FFF2-40B4-BE49-F238E27FC236}">
                <a16:creationId xmlns:a16="http://schemas.microsoft.com/office/drawing/2014/main" id="{A55EF090-5B2D-0F09-9A35-AFE0D4FFD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38" y="15876"/>
            <a:ext cx="1033462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5">
            <a:extLst>
              <a:ext uri="{FF2B5EF4-FFF2-40B4-BE49-F238E27FC236}">
                <a16:creationId xmlns:a16="http://schemas.microsoft.com/office/drawing/2014/main" id="{E02EB5F2-F09A-E5E9-1FB0-A23E8746A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</p:spPr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Segnaposto data 1">
            <a:extLst>
              <a:ext uri="{FF2B5EF4-FFF2-40B4-BE49-F238E27FC236}">
                <a16:creationId xmlns:a16="http://schemas.microsoft.com/office/drawing/2014/main" id="{981B9A8B-C59D-B195-7BFA-FF3FCAAB3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</p:spPr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BCD9E795-CB72-6D47-AFFF-C3E25C170A75}"/>
              </a:ext>
            </a:extLst>
          </p:cNvPr>
          <p:cNvGrpSpPr/>
          <p:nvPr/>
        </p:nvGrpSpPr>
        <p:grpSpPr>
          <a:xfrm>
            <a:off x="49259" y="3040068"/>
            <a:ext cx="7435792" cy="3200463"/>
            <a:chOff x="3813931" y="2991243"/>
            <a:chExt cx="7435792" cy="3200463"/>
          </a:xfrm>
        </p:grpSpPr>
        <p:pic>
          <p:nvPicPr>
            <p:cNvPr id="4" name="Immagine 3" descr="Immagine che contiene testo, numero, Carattere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C4BAD97D-089D-3B2F-6CF5-BBA334AB0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1" t="358" r="179" b="25077"/>
            <a:stretch/>
          </p:blipFill>
          <p:spPr>
            <a:xfrm>
              <a:off x="3813931" y="2991243"/>
              <a:ext cx="7435792" cy="3200463"/>
            </a:xfrm>
            <a:prstGeom prst="rect">
              <a:avLst/>
            </a:prstGeom>
            <a:ln w="44450">
              <a:solidFill>
                <a:srgbClr val="002060"/>
              </a:solidFill>
            </a:ln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34601BD-1993-8948-364B-5284C23B2931}"/>
                </a:ext>
              </a:extLst>
            </p:cNvPr>
            <p:cNvSpPr/>
            <p:nvPr/>
          </p:nvSpPr>
          <p:spPr>
            <a:xfrm>
              <a:off x="3813931" y="5764366"/>
              <a:ext cx="877016" cy="42733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A9614CA-ABA6-A979-2004-27737603A913}"/>
                </a:ext>
              </a:extLst>
            </p:cNvPr>
            <p:cNvSpPr/>
            <p:nvPr/>
          </p:nvSpPr>
          <p:spPr>
            <a:xfrm>
              <a:off x="9497336" y="5764365"/>
              <a:ext cx="877016" cy="42733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Immagine 7" descr="Schermata 2022-05-13 alle 12.08.30.png">
            <a:extLst>
              <a:ext uri="{FF2B5EF4-FFF2-40B4-BE49-F238E27FC236}">
                <a16:creationId xmlns:a16="http://schemas.microsoft.com/office/drawing/2014/main" id="{821BEDD7-FDB0-3E3B-F9D9-56452E2A2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1197172"/>
            <a:ext cx="4929902" cy="910154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4" descr="Schermata 2022-02-05 alle 09.54.10.png">
            <a:extLst>
              <a:ext uri="{FF2B5EF4-FFF2-40B4-BE49-F238E27FC236}">
                <a16:creationId xmlns:a16="http://schemas.microsoft.com/office/drawing/2014/main" id="{836CF78A-C0E9-886A-856F-D6CE4EBDB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605" y="2135150"/>
            <a:ext cx="3249296" cy="4145449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8">
            <a:extLst>
              <a:ext uri="{FF2B5EF4-FFF2-40B4-BE49-F238E27FC236}">
                <a16:creationId xmlns:a16="http://schemas.microsoft.com/office/drawing/2014/main" id="{EC66791F-5238-1C0C-61F3-A6869EAF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2494208"/>
            <a:ext cx="709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err="1"/>
              <a:t>R</a:t>
            </a:r>
            <a:r>
              <a:rPr lang="it-IT" altLang="it-IT" sz="1600" dirty="0"/>
              <a:t>=500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6712C7B-6C7A-BBE3-8F3C-1FD62CCBDAEB}"/>
              </a:ext>
            </a:extLst>
          </p:cNvPr>
          <p:cNvSpPr txBox="1">
            <a:spLocks/>
          </p:cNvSpPr>
          <p:nvPr/>
        </p:nvSpPr>
        <p:spPr>
          <a:xfrm>
            <a:off x="18335" y="1169348"/>
            <a:ext cx="10680701" cy="645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sz="1800" dirty="0"/>
              <a:t>The </a:t>
            </a:r>
            <a:r>
              <a:rPr lang="it-IT" sz="1800" dirty="0" err="1"/>
              <a:t>Laboratory</a:t>
            </a:r>
            <a:r>
              <a:rPr lang="it-IT" sz="1800" dirty="0"/>
              <a:t> for Plasma </a:t>
            </a:r>
            <a:r>
              <a:rPr lang="it-IT" sz="1800" dirty="0" err="1"/>
              <a:t>Spectroscopy</a:t>
            </a:r>
            <a:r>
              <a:rPr lang="it-IT" sz="1800" dirty="0"/>
              <a:t> @ OACT</a:t>
            </a:r>
          </a:p>
          <a:p>
            <a:r>
              <a:rPr lang="it-IT" sz="1800" dirty="0"/>
              <a:t>for the challenges </a:t>
            </a:r>
            <a:r>
              <a:rPr lang="it-IT" sz="1800" dirty="0" err="1"/>
              <a:t>posed</a:t>
            </a:r>
            <a:r>
              <a:rPr lang="it-IT" sz="1800" dirty="0"/>
              <a:t> by the </a:t>
            </a:r>
            <a:r>
              <a:rPr lang="it-IT" sz="1800"/>
              <a:t>new high-resolution</a:t>
            </a:r>
            <a:r>
              <a:rPr lang="it-IT" sz="1800" dirty="0"/>
              <a:t> </a:t>
            </a:r>
            <a:r>
              <a:rPr lang="it-IT" sz="1800" dirty="0" err="1"/>
              <a:t>spectrographs</a:t>
            </a:r>
            <a:r>
              <a:rPr lang="it-IT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F81AFE-2A99-2C41-193E-AF09AF13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future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6C8E4C-6677-4196-D50B-A22A7A6412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9A1788-1494-7BCF-C4B1-9B541951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CADF59-B81B-D60A-FC19-F1EAED48F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0703E12-675A-2373-8699-35DFA1970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083" y="2002086"/>
            <a:ext cx="11778036" cy="34182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2800" dirty="0">
              <a:solidFill>
                <a:schemeClr val="bg1"/>
              </a:solidFill>
              <a:latin typeface="inheri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The plasma </a:t>
            </a:r>
            <a:r>
              <a:rPr lang="it-IT" altLang="it-IT" sz="2800" dirty="0" err="1">
                <a:solidFill>
                  <a:schemeClr val="bg1"/>
                </a:solidFill>
                <a:latin typeface="inherit"/>
              </a:rPr>
              <a:t>laboratory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inherit"/>
              </a:rPr>
              <a:t>is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 an INAF </a:t>
            </a:r>
            <a:r>
              <a:rPr lang="it-IT" altLang="it-IT" sz="2800" dirty="0" err="1">
                <a:solidFill>
                  <a:schemeClr val="bg1"/>
                </a:solidFill>
                <a:latin typeface="inherit"/>
              </a:rPr>
              <a:t>resource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 and </a:t>
            </a:r>
            <a:r>
              <a:rPr lang="it-IT" altLang="it-IT" sz="2800" dirty="0" err="1">
                <a:solidFill>
                  <a:schemeClr val="bg1"/>
                </a:solidFill>
                <a:latin typeface="inherit"/>
              </a:rPr>
              <a:t>is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 open to </a:t>
            </a:r>
            <a:r>
              <a:rPr lang="it-IT" altLang="it-IT" sz="2800" dirty="0" err="1">
                <a:solidFill>
                  <a:schemeClr val="bg1"/>
                </a:solidFill>
                <a:latin typeface="inherit"/>
              </a:rPr>
              <a:t>anyone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inherit"/>
              </a:rPr>
              <a:t>who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inherit"/>
              </a:rPr>
              <a:t>thinks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inherit"/>
              </a:rPr>
              <a:t>they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 </a:t>
            </a:r>
            <a:r>
              <a:rPr lang="it-IT" altLang="it-IT" sz="2800" dirty="0" err="1">
                <a:solidFill>
                  <a:schemeClr val="bg1"/>
                </a:solidFill>
                <a:latin typeface="inherit"/>
              </a:rPr>
              <a:t>could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 benefit from </a:t>
            </a:r>
            <a:r>
              <a:rPr lang="it-IT" altLang="it-IT" sz="2800" dirty="0" err="1">
                <a:solidFill>
                  <a:schemeClr val="bg1"/>
                </a:solidFill>
                <a:latin typeface="inherit"/>
              </a:rPr>
              <a:t>it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.  </a:t>
            </a:r>
            <a:endParaRPr lang="it-IT" altLang="it-IT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2800" dirty="0">
              <a:solidFill>
                <a:schemeClr val="bg1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The Lab</a:t>
            </a:r>
            <a:r>
              <a:rPr kumimoji="0" lang="it-IT" altLang="it-IT" sz="2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</a:t>
            </a:r>
            <a:r>
              <a:rPr kumimoji="0" lang="it-IT" altLang="it-IT" sz="28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is</a:t>
            </a:r>
            <a:r>
              <a:rPr kumimoji="0" lang="it-IT" altLang="it-IT" sz="2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</a:t>
            </a:r>
            <a:r>
              <a:rPr kumimoji="0" lang="it-IT" altLang="it-IT" sz="28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rather</a:t>
            </a:r>
            <a:r>
              <a:rPr kumimoji="0" lang="it-IT" altLang="it-IT" sz="2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</a:t>
            </a:r>
            <a:r>
              <a:rPr kumimoji="0" lang="it-IT" altLang="it-IT" sz="28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complex</a:t>
            </a:r>
            <a:r>
              <a:rPr kumimoji="0" lang="it-IT" altLang="it-IT" sz="2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and fragile: 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a</a:t>
            </a:r>
            <a:r>
              <a:rPr kumimoji="0" lang="it-IT" altLang="it-IT" sz="2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</a:t>
            </a:r>
            <a:r>
              <a:rPr kumimoji="0" lang="it-IT" altLang="it-IT" sz="2800" b="0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dedicated</a:t>
            </a:r>
            <a:r>
              <a:rPr kumimoji="0" lang="it-IT" altLang="it-IT" sz="2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</a:t>
            </a:r>
            <a:r>
              <a:rPr kumimoji="0" lang="it-IT" altLang="it-IT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researcher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and fundings </a:t>
            </a:r>
            <a:r>
              <a:rPr lang="it-IT" altLang="it-IT" sz="2800" dirty="0">
                <a:solidFill>
                  <a:schemeClr val="bg1"/>
                </a:solidFill>
                <a:latin typeface="inherit"/>
              </a:rPr>
              <a:t>for </a:t>
            </a:r>
            <a:r>
              <a:rPr lang="it-IT" altLang="it-IT" sz="2800" dirty="0" err="1">
                <a:solidFill>
                  <a:schemeClr val="bg1"/>
                </a:solidFill>
                <a:latin typeface="inherit"/>
              </a:rPr>
              <a:t>maintenance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are </a:t>
            </a:r>
            <a:r>
              <a:rPr kumimoji="0" lang="it-IT" altLang="it-IT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necessary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for </a:t>
            </a:r>
            <a:r>
              <a:rPr kumimoji="0" lang="it-IT" altLang="it-IT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its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</a:t>
            </a:r>
            <a:r>
              <a:rPr kumimoji="0" lang="it-IT" altLang="it-IT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operation</a:t>
            </a: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4B608-3BEB-0712-6E52-BACEEF6DD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9CAEC1-9EC6-2BDB-C991-55149750C0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8AC0BB-97E9-55D1-A521-E28503808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F310BE-C479-4D89-D814-1D1D0E959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4" name="Segnaposto contenuto 11">
            <a:extLst>
              <a:ext uri="{FF2B5EF4-FFF2-40B4-BE49-F238E27FC236}">
                <a16:creationId xmlns:a16="http://schemas.microsoft.com/office/drawing/2014/main" id="{F554341D-6977-CE3C-C8D5-6D39AE8E8BB9}"/>
              </a:ext>
            </a:extLst>
          </p:cNvPr>
          <p:cNvSpPr txBox="1">
            <a:spLocks/>
          </p:cNvSpPr>
          <p:nvPr/>
        </p:nvSpPr>
        <p:spPr>
          <a:xfrm>
            <a:off x="52255" y="1172062"/>
            <a:ext cx="4369570" cy="5719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i="1" dirty="0" err="1">
                <a:solidFill>
                  <a:srgbClr val="0070C0"/>
                </a:solidFill>
              </a:rPr>
              <a:t>Exegesis</a:t>
            </a:r>
            <a:r>
              <a:rPr lang="it-IT" sz="2400" b="1" i="1" dirty="0">
                <a:solidFill>
                  <a:srgbClr val="0070C0"/>
                </a:solidFill>
              </a:rPr>
              <a:t> of </a:t>
            </a:r>
            <a:r>
              <a:rPr lang="it-IT" sz="2400" b="1" i="1" dirty="0" err="1">
                <a:solidFill>
                  <a:srgbClr val="0070C0"/>
                </a:solidFill>
              </a:rPr>
              <a:t>astrophysical</a:t>
            </a:r>
            <a:r>
              <a:rPr lang="it-IT" sz="2400" b="1" i="1" dirty="0">
                <a:solidFill>
                  <a:srgbClr val="0070C0"/>
                </a:solidFill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</a:rPr>
              <a:t>spectra</a:t>
            </a:r>
            <a:endParaRPr lang="it-IT" sz="2400" b="1" i="1" dirty="0">
              <a:solidFill>
                <a:srgbClr val="0070C0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2332D6D0-3B8F-F841-08E1-9604323D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E9A21D23-629F-E365-4C61-E8DB4DF883BB}"/>
              </a:ext>
            </a:extLst>
          </p:cNvPr>
          <p:cNvGrpSpPr/>
          <p:nvPr/>
        </p:nvGrpSpPr>
        <p:grpSpPr>
          <a:xfrm>
            <a:off x="87752" y="1902726"/>
            <a:ext cx="4971928" cy="1698997"/>
            <a:chOff x="124125" y="3478946"/>
            <a:chExt cx="10428895" cy="3388793"/>
          </a:xfrm>
          <a:solidFill>
            <a:schemeClr val="bg1"/>
          </a:solidFill>
        </p:grpSpPr>
        <p:pic>
          <p:nvPicPr>
            <p:cNvPr id="44" name="Picture 1">
              <a:extLst>
                <a:ext uri="{FF2B5EF4-FFF2-40B4-BE49-F238E27FC236}">
                  <a16:creationId xmlns:a16="http://schemas.microsoft.com/office/drawing/2014/main" id="{80F7D13C-C0F6-B48F-2411-C1597DEFE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827" y="3478946"/>
              <a:ext cx="2210034" cy="736217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B25F3EA8-BC2E-A6ED-F3AB-E92D53658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92" y="4219053"/>
              <a:ext cx="1713962" cy="324300"/>
            </a:xfrm>
            <a:prstGeom prst="rect">
              <a:avLst/>
            </a:prstGeom>
            <a:grpFill/>
            <a:ln w="9360">
              <a:noFill/>
              <a:miter lim="800000"/>
              <a:headEnd/>
              <a:tailEnd/>
            </a:ln>
          </p:spPr>
        </p:pic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FC009C70-83D7-B660-BDDC-36EB0F6A5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3" y="4545166"/>
              <a:ext cx="2891407" cy="9084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0560B07F-D0D8-7964-3CB5-23440DDC4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25" y="5481077"/>
              <a:ext cx="3013677" cy="1386662"/>
            </a:xfrm>
            <a:prstGeom prst="rect">
              <a:avLst/>
            </a:prstGeom>
            <a:grpFill/>
            <a:ln w="9360">
              <a:noFill/>
              <a:miter lim="800000"/>
              <a:headEnd/>
              <a:tailEnd/>
            </a:ln>
          </p:spPr>
        </p:pic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5EAF7742-D2BC-4042-FF7B-52A0BBF03BA3}"/>
                </a:ext>
              </a:extLst>
            </p:cNvPr>
            <p:cNvGrpSpPr/>
            <p:nvPr/>
          </p:nvGrpSpPr>
          <p:grpSpPr>
            <a:xfrm>
              <a:off x="6383148" y="4133756"/>
              <a:ext cx="4169872" cy="2593411"/>
              <a:chOff x="5969650" y="4046273"/>
              <a:chExt cx="4169872" cy="2593411"/>
            </a:xfrm>
            <a:grpFill/>
          </p:grpSpPr>
          <p:pic>
            <p:nvPicPr>
              <p:cNvPr id="49" name="Picture 5">
                <a:extLst>
                  <a:ext uri="{FF2B5EF4-FFF2-40B4-BE49-F238E27FC236}">
                    <a16:creationId xmlns:a16="http://schemas.microsoft.com/office/drawing/2014/main" id="{6F2DB2A4-C1BF-54EA-7058-760BF33499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7388" y="4046273"/>
                <a:ext cx="4092134" cy="1469182"/>
              </a:xfrm>
              <a:prstGeom prst="rect">
                <a:avLst/>
              </a:prstGeom>
              <a:grpFill/>
              <a:ln w="9360">
                <a:noFill/>
                <a:miter lim="800000"/>
                <a:headEnd/>
                <a:tailEnd/>
              </a:ln>
            </p:spPr>
          </p:pic>
          <p:pic>
            <p:nvPicPr>
              <p:cNvPr id="50" name="Picture 7">
                <a:extLst>
                  <a:ext uri="{FF2B5EF4-FFF2-40B4-BE49-F238E27FC236}">
                    <a16:creationId xmlns:a16="http://schemas.microsoft.com/office/drawing/2014/main" id="{5D3F0BE8-5D88-8B0D-8FB7-6F6885ED50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9650" y="5412101"/>
                <a:ext cx="3986015" cy="1227583"/>
              </a:xfrm>
              <a:prstGeom prst="rect">
                <a:avLst/>
              </a:prstGeom>
              <a:grpFill/>
              <a:ln w="9360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986A5A4B-51CE-CD9D-2657-ECE2ACCC35E8}"/>
              </a:ext>
            </a:extLst>
          </p:cNvPr>
          <p:cNvGrpSpPr/>
          <p:nvPr/>
        </p:nvGrpSpPr>
        <p:grpSpPr>
          <a:xfrm>
            <a:off x="5170939" y="1172581"/>
            <a:ext cx="6930843" cy="5098824"/>
            <a:chOff x="5971922" y="1874426"/>
            <a:chExt cx="6063076" cy="4465056"/>
          </a:xfrm>
        </p:grpSpPr>
        <p:pic>
          <p:nvPicPr>
            <p:cNvPr id="52" name="Immagine 51" descr="Immagine che contiene testo, schermata, numero, Parallelo&#10;&#10;Il contenuto generato dall'IA potrebbe non essere corretto.">
              <a:extLst>
                <a:ext uri="{FF2B5EF4-FFF2-40B4-BE49-F238E27FC236}">
                  <a16:creationId xmlns:a16="http://schemas.microsoft.com/office/drawing/2014/main" id="{F4742938-D409-55E9-0D5F-918EA226B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922" y="1874426"/>
              <a:ext cx="6063076" cy="4465056"/>
            </a:xfrm>
            <a:prstGeom prst="rect">
              <a:avLst/>
            </a:prstGeom>
          </p:spPr>
        </p:pic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41E9C6E1-7A5B-F7FC-E79E-949F82F3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922" y="2658611"/>
              <a:ext cx="2400300" cy="266700"/>
            </a:xfrm>
            <a:prstGeom prst="rect">
              <a:avLst/>
            </a:prstGeom>
          </p:spPr>
        </p:pic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B226B334-2E89-7E2B-40AA-828DBCF74952}"/>
              </a:ext>
            </a:extLst>
          </p:cNvPr>
          <p:cNvGrpSpPr/>
          <p:nvPr/>
        </p:nvGrpSpPr>
        <p:grpSpPr>
          <a:xfrm>
            <a:off x="133243" y="3736451"/>
            <a:ext cx="5037696" cy="2465380"/>
            <a:chOff x="-1" y="2983234"/>
            <a:chExt cx="5767155" cy="3097521"/>
          </a:xfrm>
        </p:grpSpPr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D45DF820-54F2-C198-7723-2C03B4220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8" b="5783"/>
            <a:stretch>
              <a:fillRect/>
            </a:stretch>
          </p:blipFill>
          <p:spPr bwMode="auto">
            <a:xfrm>
              <a:off x="-1" y="2983234"/>
              <a:ext cx="5767155" cy="3097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6" name="Rettangolo 17">
              <a:extLst>
                <a:ext uri="{FF2B5EF4-FFF2-40B4-BE49-F238E27FC236}">
                  <a16:creationId xmlns:a16="http://schemas.microsoft.com/office/drawing/2014/main" id="{D2780872-1B60-7D13-D768-344C53291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5357" y="3350030"/>
              <a:ext cx="1109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000000"/>
                  </a:solidFill>
                  <a:sym typeface="Wingdings" charset="0"/>
                </a:rPr>
                <a:t>|B|= 5 </a:t>
              </a:r>
              <a:r>
                <a:rPr lang="it-IT" dirty="0" err="1">
                  <a:solidFill>
                    <a:srgbClr val="000000"/>
                  </a:solidFill>
                  <a:sym typeface="Wingdings" charset="0"/>
                </a:rPr>
                <a:t>kG</a:t>
              </a:r>
              <a:endParaRPr lang="it-IT" dirty="0"/>
            </a:p>
          </p:txBody>
        </p:sp>
        <p:grpSp>
          <p:nvGrpSpPr>
            <p:cNvPr id="57" name="Gruppo 56">
              <a:extLst>
                <a:ext uri="{FF2B5EF4-FFF2-40B4-BE49-F238E27FC236}">
                  <a16:creationId xmlns:a16="http://schemas.microsoft.com/office/drawing/2014/main" id="{098FF817-8D6A-8DC8-01A2-77D18D003EEF}"/>
                </a:ext>
              </a:extLst>
            </p:cNvPr>
            <p:cNvGrpSpPr/>
            <p:nvPr/>
          </p:nvGrpSpPr>
          <p:grpSpPr>
            <a:xfrm>
              <a:off x="157002" y="3350030"/>
              <a:ext cx="1681162" cy="573613"/>
              <a:chOff x="7114045" y="5299141"/>
              <a:chExt cx="1681162" cy="573613"/>
            </a:xfrm>
          </p:grpSpPr>
          <p:grpSp>
            <p:nvGrpSpPr>
              <p:cNvPr id="58" name="Gruppo 17">
                <a:extLst>
                  <a:ext uri="{FF2B5EF4-FFF2-40B4-BE49-F238E27FC236}">
                    <a16:creationId xmlns:a16="http://schemas.microsoft.com/office/drawing/2014/main" id="{78B4A200-3A93-2A6C-FF8D-9581F10756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28310" y="5595434"/>
                <a:ext cx="1465168" cy="277320"/>
                <a:chOff x="4709541" y="992597"/>
                <a:chExt cx="1465229" cy="207939"/>
              </a:xfrm>
            </p:grpSpPr>
            <p:cxnSp>
              <p:nvCxnSpPr>
                <p:cNvPr id="61" name="Connettore 1 21">
                  <a:extLst>
                    <a:ext uri="{FF2B5EF4-FFF2-40B4-BE49-F238E27FC236}">
                      <a16:creationId xmlns:a16="http://schemas.microsoft.com/office/drawing/2014/main" id="{9E6D9457-5CCA-18C6-E021-31A7514C25FE}"/>
                    </a:ext>
                  </a:extLst>
                </p:cNvPr>
                <p:cNvCxnSpPr/>
                <p:nvPr/>
              </p:nvCxnSpPr>
              <p:spPr bwMode="auto">
                <a:xfrm>
                  <a:off x="4709541" y="1105295"/>
                  <a:ext cx="38895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Shape 162">
                  <a:extLst>
                    <a:ext uri="{FF2B5EF4-FFF2-40B4-BE49-F238E27FC236}">
                      <a16:creationId xmlns:a16="http://schemas.microsoft.com/office/drawing/2014/main" id="{10D2E623-7A2D-5D72-0994-AE8899B44D28}"/>
                    </a:ext>
                  </a:extLst>
                </p:cNvPr>
                <p:cNvSpPr/>
                <p:nvPr/>
              </p:nvSpPr>
              <p:spPr bwMode="auto">
                <a:xfrm>
                  <a:off x="4903129" y="992597"/>
                  <a:ext cx="1271641" cy="20793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35719" tIns="35719" rIns="35719" bIns="35719" anchor="ctr">
                  <a:spAutoFit/>
                </a:bodyPr>
                <a:lstStyle>
                  <a:lvl1pPr algn="l" defTabSz="457200">
                    <a:defRPr sz="4400" b="1" i="1">
                      <a:solidFill>
                        <a:schemeClr val="accent1">
                          <a:hueOff val="40199"/>
                          <a:satOff val="4101"/>
                          <a:lumOff val="-20642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algn="ctr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600" b="0" dirty="0">
                      <a:solidFill>
                        <a:srgbClr val="FF0000"/>
                      </a:solidFill>
                      <a:latin typeface="+mn-lt"/>
                    </a:rPr>
                    <a:t>synthetic</a:t>
                  </a:r>
                  <a:endParaRPr sz="1600" b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59" name="Shape 162">
                <a:extLst>
                  <a:ext uri="{FF2B5EF4-FFF2-40B4-BE49-F238E27FC236}">
                    <a16:creationId xmlns:a16="http://schemas.microsoft.com/office/drawing/2014/main" id="{AE6C9E72-E4F8-9826-7836-44FB210AC915}"/>
                  </a:ext>
                </a:extLst>
              </p:cNvPr>
              <p:cNvSpPr/>
              <p:nvPr/>
            </p:nvSpPr>
            <p:spPr bwMode="auto">
              <a:xfrm>
                <a:off x="7114045" y="5299141"/>
                <a:ext cx="1681162" cy="2773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 algn="l" defTabSz="457200">
                  <a:defRPr sz="4400" b="1" i="1">
                    <a:solidFill>
                      <a:schemeClr val="accent1">
                        <a:hueOff val="40199"/>
                        <a:satOff val="4101"/>
                        <a:lumOff val="-20642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600" b="0" dirty="0">
                    <a:solidFill>
                      <a:schemeClr val="tx1"/>
                    </a:solidFill>
                    <a:latin typeface="+mn-lt"/>
                  </a:rPr>
                  <a:t>observed</a:t>
                </a:r>
                <a:endParaRPr sz="1600" b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60" name="Connettore 1 24">
                <a:extLst>
                  <a:ext uri="{FF2B5EF4-FFF2-40B4-BE49-F238E27FC236}">
                    <a16:creationId xmlns:a16="http://schemas.microsoft.com/office/drawing/2014/main" id="{15286987-8CA0-68B2-9376-52D749439C5B}"/>
                  </a:ext>
                </a:extLst>
              </p:cNvPr>
              <p:cNvCxnSpPr/>
              <p:nvPr/>
            </p:nvCxnSpPr>
            <p:spPr bwMode="auto">
              <a:xfrm>
                <a:off x="7123504" y="5458011"/>
                <a:ext cx="3841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9427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DEF78F-5859-4A91-6AF4-FD1B1A4BB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4477" y="5965795"/>
            <a:ext cx="4234864" cy="365125"/>
          </a:xfrm>
        </p:spPr>
        <p:txBody>
          <a:bodyPr/>
          <a:lstStyle/>
          <a:p>
            <a:r>
              <a:rPr lang="it-IT" dirty="0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3F05DF-D8FA-4F9A-C660-C12E6C3C9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785703B-532A-B753-20A0-B23AFD69D620}"/>
              </a:ext>
            </a:extLst>
          </p:cNvPr>
          <p:cNvSpPr/>
          <p:nvPr/>
        </p:nvSpPr>
        <p:spPr>
          <a:xfrm>
            <a:off x="906967" y="1843668"/>
            <a:ext cx="10281425" cy="41928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dirty="0"/>
              <a:t>My thanks go to</a:t>
            </a:r>
          </a:p>
          <a:p>
            <a:endParaRPr lang="it-IT" sz="2800" dirty="0"/>
          </a:p>
          <a:p>
            <a:r>
              <a:rPr lang="it-IT" sz="2800" dirty="0"/>
              <a:t>Adriano, </a:t>
            </a:r>
            <a:r>
              <a:rPr lang="it-IT" sz="2800" dirty="0" err="1"/>
              <a:t>who</a:t>
            </a:r>
            <a:r>
              <a:rPr lang="it-IT" sz="2800" dirty="0"/>
              <a:t> made </a:t>
            </a:r>
            <a:r>
              <a:rPr lang="it-IT" sz="2800" dirty="0" err="1"/>
              <a:t>all</a:t>
            </a:r>
            <a:r>
              <a:rPr lang="it-IT" sz="2800" dirty="0"/>
              <a:t> </a:t>
            </a:r>
            <a:r>
              <a:rPr lang="it-IT" sz="2800" dirty="0" err="1"/>
              <a:t>this</a:t>
            </a:r>
            <a:r>
              <a:rPr lang="it-IT" sz="2800" dirty="0"/>
              <a:t> </a:t>
            </a:r>
            <a:r>
              <a:rPr lang="it-IT" sz="2800" dirty="0" err="1"/>
              <a:t>possible</a:t>
            </a:r>
            <a:r>
              <a:rPr lang="it-IT" sz="2800" dirty="0"/>
              <a:t>, and Angela for </a:t>
            </a:r>
            <a:r>
              <a:rPr lang="it-IT" sz="2800" dirty="0" err="1"/>
              <a:t>leading</a:t>
            </a:r>
            <a:r>
              <a:rPr lang="it-IT" sz="2800" dirty="0"/>
              <a:t> the WP.</a:t>
            </a:r>
          </a:p>
          <a:p>
            <a:endParaRPr lang="it-IT" sz="2800" dirty="0"/>
          </a:p>
          <a:p>
            <a:r>
              <a:rPr lang="it-IT" sz="2800" dirty="0"/>
              <a:t>The </a:t>
            </a:r>
            <a:r>
              <a:rPr lang="it-IT" sz="2800" dirty="0" err="1"/>
              <a:t>entire</a:t>
            </a:r>
            <a:r>
              <a:rPr lang="it-IT" sz="2800" dirty="0"/>
              <a:t> </a:t>
            </a:r>
            <a:r>
              <a:rPr lang="it-IT" sz="2800" dirty="0" err="1"/>
              <a:t>administrative</a:t>
            </a:r>
            <a:r>
              <a:rPr lang="it-IT" sz="2800" dirty="0"/>
              <a:t> staff for </a:t>
            </a:r>
            <a:r>
              <a:rPr lang="it-IT" sz="2800" dirty="0" err="1"/>
              <a:t>their</a:t>
            </a:r>
            <a:r>
              <a:rPr lang="it-IT" sz="2800" dirty="0"/>
              <a:t> help.</a:t>
            </a:r>
          </a:p>
          <a:p>
            <a:endParaRPr lang="it-IT" sz="2800" dirty="0"/>
          </a:p>
          <a:p>
            <a:r>
              <a:rPr lang="it-IT" sz="2800" dirty="0"/>
              <a:t>I </a:t>
            </a:r>
            <a:r>
              <a:rPr lang="it-IT" sz="2800" dirty="0" err="1"/>
              <a:t>also</a:t>
            </a:r>
            <a:r>
              <a:rPr lang="it-IT" sz="2800" dirty="0"/>
              <a:t> thank </a:t>
            </a:r>
            <a:r>
              <a:rPr lang="it-IT" sz="2800" dirty="0" err="1"/>
              <a:t>all</a:t>
            </a:r>
            <a:r>
              <a:rPr lang="it-IT" sz="2800" dirty="0"/>
              <a:t> of </a:t>
            </a:r>
            <a:r>
              <a:rPr lang="it-IT" sz="2800" dirty="0" err="1"/>
              <a:t>you</a:t>
            </a:r>
            <a:r>
              <a:rPr lang="it-IT" sz="2800" dirty="0"/>
              <a:t> for </a:t>
            </a:r>
            <a:r>
              <a:rPr lang="it-IT" sz="2800" dirty="0" err="1"/>
              <a:t>your</a:t>
            </a:r>
            <a:r>
              <a:rPr lang="it-IT" sz="2800" dirty="0"/>
              <a:t> time.</a:t>
            </a:r>
          </a:p>
          <a:p>
            <a:endParaRPr lang="it-IT" sz="3200" dirty="0"/>
          </a:p>
        </p:txBody>
      </p:sp>
      <p:sp>
        <p:nvSpPr>
          <p:cNvPr id="2" name="Segnaposto contenuto 4">
            <a:extLst>
              <a:ext uri="{FF2B5EF4-FFF2-40B4-BE49-F238E27FC236}">
                <a16:creationId xmlns:a16="http://schemas.microsoft.com/office/drawing/2014/main" id="{A1F436FE-4BE8-313F-9C70-84FF282A1189}"/>
              </a:ext>
            </a:extLst>
          </p:cNvPr>
          <p:cNvSpPr txBox="1">
            <a:spLocks/>
          </p:cNvSpPr>
          <p:nvPr/>
        </p:nvSpPr>
        <p:spPr>
          <a:xfrm>
            <a:off x="7794760" y="5100700"/>
            <a:ext cx="3560956" cy="935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 err="1">
                <a:solidFill>
                  <a:srgbClr val="FFC000"/>
                </a:solidFill>
              </a:rPr>
              <a:t>If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you</a:t>
            </a:r>
            <a:r>
              <a:rPr lang="it-IT" sz="2000" dirty="0">
                <a:solidFill>
                  <a:srgbClr val="FFC000"/>
                </a:solidFill>
              </a:rPr>
              <a:t> are </a:t>
            </a:r>
            <a:r>
              <a:rPr lang="it-IT" sz="2000" dirty="0" err="1">
                <a:solidFill>
                  <a:srgbClr val="FFC000"/>
                </a:solidFill>
              </a:rPr>
              <a:t>interested</a:t>
            </a:r>
            <a:r>
              <a:rPr lang="it-IT" sz="2000" dirty="0">
                <a:solidFill>
                  <a:srgbClr val="FFC000"/>
                </a:solidFill>
              </a:rPr>
              <a:t>, </a:t>
            </a:r>
            <a:r>
              <a:rPr lang="it-IT" sz="2000" dirty="0" err="1">
                <a:solidFill>
                  <a:srgbClr val="FFC000"/>
                </a:solidFill>
              </a:rPr>
              <a:t>write</a:t>
            </a:r>
            <a:r>
              <a:rPr lang="it-IT" sz="2000" dirty="0">
                <a:solidFill>
                  <a:srgbClr val="FFC000"/>
                </a:solidFill>
              </a:rPr>
              <a:t> to</a:t>
            </a:r>
          </a:p>
          <a:p>
            <a:pPr marL="0" indent="0">
              <a:buNone/>
            </a:pPr>
            <a:r>
              <a:rPr lang="it-IT" sz="2400" dirty="0" err="1">
                <a:solidFill>
                  <a:srgbClr val="FFC000"/>
                </a:solidFill>
              </a:rPr>
              <a:t>francesco.leone@inaf.it</a:t>
            </a:r>
            <a:endParaRPr lang="it-IT" sz="2400" dirty="0">
              <a:solidFill>
                <a:srgbClr val="FFC000"/>
              </a:solidFill>
            </a:endParaRPr>
          </a:p>
        </p:txBody>
      </p:sp>
      <p:sp>
        <p:nvSpPr>
          <p:cNvPr id="4" name="Segnaposto data 4">
            <a:extLst>
              <a:ext uri="{FF2B5EF4-FFF2-40B4-BE49-F238E27FC236}">
                <a16:creationId xmlns:a16="http://schemas.microsoft.com/office/drawing/2014/main" id="{6DA783D1-4CA2-0878-DBD0-4F2D0AAA49C1}"/>
              </a:ext>
            </a:extLst>
          </p:cNvPr>
          <p:cNvSpPr txBox="1">
            <a:spLocks/>
          </p:cNvSpPr>
          <p:nvPr/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F9AF8D-982E-4695-97F0-27FB92086935}" type="datetime1">
              <a:rPr lang="it-IT" smtClean="0"/>
              <a:pPr/>
              <a:t>17/03/26</a:t>
            </a:fld>
            <a:endParaRPr lang="it-IT" dirty="0"/>
          </a:p>
        </p:txBody>
      </p:sp>
      <p:sp>
        <p:nvSpPr>
          <p:cNvPr id="9" name="Segnaposto piè di pagina 5">
            <a:extLst>
              <a:ext uri="{FF2B5EF4-FFF2-40B4-BE49-F238E27FC236}">
                <a16:creationId xmlns:a16="http://schemas.microsoft.com/office/drawing/2014/main" id="{23A0B87E-2A64-3840-CF23-627743B0E82A}"/>
              </a:ext>
            </a:extLst>
          </p:cNvPr>
          <p:cNvSpPr txBox="1">
            <a:spLocks/>
          </p:cNvSpPr>
          <p:nvPr/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>
                <a:solidFill>
                  <a:prstClr val="white">
                    <a:alpha val="50000"/>
                  </a:prstClr>
                </a:solidFill>
              </a:rPr>
              <a:t>WP4301 – Laboratory Plasma 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25802-0CDE-E8B1-5C3B-A6C7EABFC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8EA87F-2883-78AD-350B-84DCD3E6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51" y="2039202"/>
            <a:ext cx="10515600" cy="544535"/>
          </a:xfrm>
        </p:spPr>
        <p:txBody>
          <a:bodyPr/>
          <a:lstStyle/>
          <a:p>
            <a:r>
              <a:rPr lang="it-IT" dirty="0"/>
              <a:t>GOAL: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9D43494-A5E2-AF10-6FBF-961361F84A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C902C1-5753-4531-C7EC-E871987C3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80E4C0-7B76-19C3-7CBB-F4466234F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4" name="Segnaposto contenuto 11">
            <a:extLst>
              <a:ext uri="{FF2B5EF4-FFF2-40B4-BE49-F238E27FC236}">
                <a16:creationId xmlns:a16="http://schemas.microsoft.com/office/drawing/2014/main" id="{2D1A253A-4DFD-4099-EFA4-9649399CC65D}"/>
              </a:ext>
            </a:extLst>
          </p:cNvPr>
          <p:cNvSpPr txBox="1">
            <a:spLocks/>
          </p:cNvSpPr>
          <p:nvPr/>
        </p:nvSpPr>
        <p:spPr>
          <a:xfrm>
            <a:off x="1230293" y="1968135"/>
            <a:ext cx="9610833" cy="571931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i="1" dirty="0" err="1">
                <a:solidFill>
                  <a:srgbClr val="0070C0"/>
                </a:solidFill>
              </a:rPr>
              <a:t>Exegesis</a:t>
            </a:r>
            <a:r>
              <a:rPr lang="it-IT" sz="2400" b="1" i="1" dirty="0">
                <a:solidFill>
                  <a:srgbClr val="0070C0"/>
                </a:solidFill>
              </a:rPr>
              <a:t> of </a:t>
            </a:r>
            <a:r>
              <a:rPr lang="it-IT" sz="2400" b="1" i="1" dirty="0" err="1">
                <a:solidFill>
                  <a:srgbClr val="0070C0"/>
                </a:solidFill>
              </a:rPr>
              <a:t>astrophysical</a:t>
            </a:r>
            <a:r>
              <a:rPr lang="it-IT" sz="2400" b="1" i="1" dirty="0">
                <a:solidFill>
                  <a:srgbClr val="0070C0"/>
                </a:solidFill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</a:rPr>
              <a:t>spectra</a:t>
            </a:r>
            <a:r>
              <a:rPr lang="it-IT" sz="2400" b="1" i="1" dirty="0">
                <a:solidFill>
                  <a:srgbClr val="0070C0"/>
                </a:solidFill>
              </a:rPr>
              <a:t> with </a:t>
            </a:r>
            <a:r>
              <a:rPr lang="it-IT" sz="2400" b="1" i="1" dirty="0" err="1">
                <a:solidFill>
                  <a:srgbClr val="0070C0"/>
                </a:solidFill>
              </a:rPr>
              <a:t>attention</a:t>
            </a:r>
            <a:r>
              <a:rPr lang="it-IT" sz="2400" b="1" i="1" dirty="0">
                <a:solidFill>
                  <a:srgbClr val="0070C0"/>
                </a:solidFill>
              </a:rPr>
              <a:t> to ANDES@ELT and </a:t>
            </a:r>
            <a:r>
              <a:rPr lang="it-IT" sz="2400" b="1" i="1" dirty="0" err="1">
                <a:solidFill>
                  <a:srgbClr val="0070C0"/>
                </a:solidFill>
              </a:rPr>
              <a:t>NewAthena</a:t>
            </a:r>
            <a:endParaRPr lang="it-IT" sz="2400" b="1" i="1" dirty="0">
              <a:solidFill>
                <a:srgbClr val="0070C0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3A658D27-1384-ABF1-2EA8-FFCF4D6843AE}"/>
              </a:ext>
            </a:extLst>
          </p:cNvPr>
          <p:cNvSpPr txBox="1">
            <a:spLocks/>
          </p:cNvSpPr>
          <p:nvPr/>
        </p:nvSpPr>
        <p:spPr>
          <a:xfrm>
            <a:off x="87752" y="3314570"/>
            <a:ext cx="10515600" cy="5445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MOTIVATION: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22E2350A-89A2-C437-E3D1-7AA80C077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93B2CCA6-0D70-35BD-1104-59C0E40F1618}"/>
              </a:ext>
            </a:extLst>
          </p:cNvPr>
          <p:cNvSpPr txBox="1">
            <a:spLocks/>
          </p:cNvSpPr>
          <p:nvPr/>
        </p:nvSpPr>
        <p:spPr>
          <a:xfrm>
            <a:off x="0" y="1221376"/>
            <a:ext cx="10515600" cy="5445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Laboratory</a:t>
            </a:r>
            <a:r>
              <a:rPr lang="it-IT" dirty="0"/>
              <a:t> for Plasma </a:t>
            </a:r>
            <a:r>
              <a:rPr lang="it-IT" dirty="0" err="1"/>
              <a:t>Spectroscopy</a:t>
            </a:r>
            <a:r>
              <a:rPr lang="it-IT" dirty="0"/>
              <a:t> @ OACT</a:t>
            </a:r>
          </a:p>
        </p:txBody>
      </p:sp>
      <p:sp>
        <p:nvSpPr>
          <p:cNvPr id="13" name="Segnaposto contenuto 11">
            <a:extLst>
              <a:ext uri="{FF2B5EF4-FFF2-40B4-BE49-F238E27FC236}">
                <a16:creationId xmlns:a16="http://schemas.microsoft.com/office/drawing/2014/main" id="{5D9C8DE9-8379-9ABD-B247-26CB4F8E2CFA}"/>
              </a:ext>
            </a:extLst>
          </p:cNvPr>
          <p:cNvSpPr txBox="1">
            <a:spLocks/>
          </p:cNvSpPr>
          <p:nvPr/>
        </p:nvSpPr>
        <p:spPr>
          <a:xfrm>
            <a:off x="2323250" y="2956112"/>
            <a:ext cx="8764503" cy="13808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base">
              <a:lnSpc>
                <a:spcPct val="110000"/>
              </a:lnSpc>
              <a:spcAft>
                <a:spcPct val="0"/>
              </a:spcAft>
              <a:buNone/>
            </a:pPr>
            <a:r>
              <a:rPr lang="it-IT" altLang="it-IT" sz="2400" b="1" i="1" dirty="0" err="1">
                <a:solidFill>
                  <a:srgbClr val="0070C0"/>
                </a:solidFill>
              </a:rPr>
              <a:t>There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is</a:t>
            </a:r>
            <a:r>
              <a:rPr lang="it-IT" altLang="it-IT" sz="2400" b="1" i="1" dirty="0">
                <a:solidFill>
                  <a:srgbClr val="0070C0"/>
                </a:solidFill>
              </a:rPr>
              <a:t> a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scarcity</a:t>
            </a:r>
            <a:r>
              <a:rPr lang="it-IT" altLang="it-IT" sz="2400" b="1" i="1" dirty="0">
                <a:solidFill>
                  <a:srgbClr val="0070C0"/>
                </a:solidFill>
              </a:rPr>
              <a:t> of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experimental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atomic</a:t>
            </a:r>
            <a:r>
              <a:rPr lang="it-IT" altLang="it-IT" sz="2400" b="1" i="1" dirty="0">
                <a:solidFill>
                  <a:srgbClr val="0070C0"/>
                </a:solidFill>
              </a:rPr>
              <a:t> data</a:t>
            </a:r>
          </a:p>
          <a:p>
            <a:pPr marL="0" lvl="0" indent="0" fontAlgn="base">
              <a:lnSpc>
                <a:spcPct val="110000"/>
              </a:lnSpc>
              <a:spcAft>
                <a:spcPct val="0"/>
              </a:spcAft>
              <a:buNone/>
            </a:pPr>
            <a:r>
              <a:rPr lang="it-IT" altLang="it-IT" sz="2400" b="1" i="1" dirty="0">
                <a:solidFill>
                  <a:srgbClr val="0070C0"/>
                </a:solidFill>
              </a:rPr>
              <a:t>The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differences</a:t>
            </a:r>
            <a:r>
              <a:rPr lang="it-IT" altLang="it-IT" sz="2400" b="1" i="1" dirty="0">
                <a:solidFill>
                  <a:srgbClr val="0070C0"/>
                </a:solidFill>
              </a:rPr>
              <a:t> in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wavelengths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between</a:t>
            </a:r>
            <a:r>
              <a:rPr lang="it-IT" altLang="it-IT" sz="2400" b="1" i="1" dirty="0">
                <a:solidFill>
                  <a:srgbClr val="0070C0"/>
                </a:solidFill>
              </a:rPr>
              <a:t> ab-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initio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calculations</a:t>
            </a:r>
            <a:r>
              <a:rPr lang="it-IT" altLang="it-IT" sz="2400" b="1" i="1" dirty="0">
                <a:solidFill>
                  <a:srgbClr val="0070C0"/>
                </a:solidFill>
              </a:rPr>
              <a:t> and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experimental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values</a:t>
            </a:r>
            <a:r>
              <a:rPr lang="it-IT" altLang="it-IT" sz="2400" b="1" i="1" dirty="0">
                <a:solidFill>
                  <a:srgbClr val="0070C0"/>
                </a:solidFill>
              </a:rPr>
              <a:t> are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usually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larger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than</a:t>
            </a:r>
            <a:r>
              <a:rPr lang="it-IT" altLang="it-IT" sz="2400" b="1" i="1" dirty="0">
                <a:solidFill>
                  <a:srgbClr val="0070C0"/>
                </a:solidFill>
              </a:rPr>
              <a:t> 5%</a:t>
            </a:r>
          </a:p>
        </p:txBody>
      </p:sp>
    </p:spTree>
    <p:extLst>
      <p:ext uri="{BB962C8B-B14F-4D97-AF65-F5344CB8AC3E}">
        <p14:creationId xmlns:p14="http://schemas.microsoft.com/office/powerpoint/2010/main" val="232062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378CD-797F-6365-13D0-5FDFA202C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F93C506-3C78-314D-9DDD-A1885186A3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8C359B30-4375-A325-72B9-C9FFE9D21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E63DAF5-624C-99A7-E324-13FF74DB3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24" name="Immagine 6">
            <a:extLst>
              <a:ext uri="{FF2B5EF4-FFF2-40B4-BE49-F238E27FC236}">
                <a16:creationId xmlns:a16="http://schemas.microsoft.com/office/drawing/2014/main" id="{2BE0AEA7-2AF4-E7A3-73B4-5C9F4F90C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53" y="1873815"/>
            <a:ext cx="5051794" cy="41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contenuto 11">
            <a:extLst>
              <a:ext uri="{FF2B5EF4-FFF2-40B4-BE49-F238E27FC236}">
                <a16:creationId xmlns:a16="http://schemas.microsoft.com/office/drawing/2014/main" id="{37802B5C-C351-F2AC-2CE0-6506C66C8720}"/>
              </a:ext>
            </a:extLst>
          </p:cNvPr>
          <p:cNvSpPr txBox="1">
            <a:spLocks/>
          </p:cNvSpPr>
          <p:nvPr/>
        </p:nvSpPr>
        <p:spPr>
          <a:xfrm>
            <a:off x="71499" y="1252492"/>
            <a:ext cx="4266701" cy="4114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i="1" dirty="0">
                <a:solidFill>
                  <a:srgbClr val="0070C0"/>
                </a:solidFill>
              </a:rPr>
              <a:t>Cast a </a:t>
            </a:r>
            <a:r>
              <a:rPr lang="it-IT" b="1" i="1" dirty="0" err="1">
                <a:solidFill>
                  <a:srgbClr val="0070C0"/>
                </a:solidFill>
              </a:rPr>
              <a:t>cold</a:t>
            </a:r>
            <a:r>
              <a:rPr lang="it-IT" b="1" i="1" dirty="0">
                <a:solidFill>
                  <a:srgbClr val="0070C0"/>
                </a:solidFill>
              </a:rPr>
              <a:t> </a:t>
            </a:r>
            <a:r>
              <a:rPr lang="it-IT" b="1" i="1" dirty="0" err="1">
                <a:solidFill>
                  <a:srgbClr val="0070C0"/>
                </a:solidFill>
              </a:rPr>
              <a:t>eye</a:t>
            </a:r>
            <a:r>
              <a:rPr lang="it-IT" b="1" i="1" dirty="0">
                <a:solidFill>
                  <a:srgbClr val="0070C0"/>
                </a:solidFill>
              </a:rPr>
              <a:t> on </a:t>
            </a:r>
            <a:r>
              <a:rPr lang="it-IT" altLang="it-IT" b="1" i="1" dirty="0" err="1">
                <a:solidFill>
                  <a:srgbClr val="0070C0"/>
                </a:solidFill>
              </a:rPr>
              <a:t>scarcity</a:t>
            </a:r>
            <a:r>
              <a:rPr lang="it-IT" altLang="it-IT" b="1" i="1" dirty="0">
                <a:solidFill>
                  <a:srgbClr val="0070C0"/>
                </a:solidFill>
              </a:rPr>
              <a:t> </a:t>
            </a:r>
            <a:endParaRPr lang="it-IT" b="1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9929A8B0-75D3-6682-3F79-72C1EE0DA2A8}"/>
              </a:ext>
            </a:extLst>
          </p:cNvPr>
          <p:cNvSpPr txBox="1">
            <a:spLocks/>
          </p:cNvSpPr>
          <p:nvPr/>
        </p:nvSpPr>
        <p:spPr>
          <a:xfrm>
            <a:off x="7479538" y="1352805"/>
            <a:ext cx="2773822" cy="3814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altLang="it-IT" dirty="0" err="1">
                <a:ea typeface="ＭＳ Ｐゴシック" panose="020B0600070205080204" pitchFamily="34" charset="-128"/>
              </a:rPr>
              <a:t>Atomic</a:t>
            </a:r>
            <a:r>
              <a:rPr lang="it-IT" altLang="it-IT" dirty="0">
                <a:ea typeface="ＭＳ Ｐゴシック" panose="020B0600070205080204" pitchFamily="34" charset="-128"/>
              </a:rPr>
              <a:t> data in Space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E205CD9-42CB-DCA4-2346-8BD096C353F3}"/>
              </a:ext>
            </a:extLst>
          </p:cNvPr>
          <p:cNvSpPr/>
          <p:nvPr/>
        </p:nvSpPr>
        <p:spPr>
          <a:xfrm>
            <a:off x="87751" y="2942705"/>
            <a:ext cx="6767376" cy="33710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1F0042C-59E7-D7F1-E4A7-23A324693B93}"/>
              </a:ext>
            </a:extLst>
          </p:cNvPr>
          <p:cNvSpPr txBox="1"/>
          <p:nvPr/>
        </p:nvSpPr>
        <p:spPr>
          <a:xfrm>
            <a:off x="45887" y="2891402"/>
            <a:ext cx="7066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Mining the ‘’National Institute of Standards and Technology’’ database:</a:t>
            </a:r>
          </a:p>
          <a:p>
            <a:r>
              <a:rPr lang="it-IT" sz="1400" b="1" dirty="0" err="1">
                <a:solidFill>
                  <a:srgbClr val="0070C0"/>
                </a:solidFill>
              </a:rPr>
              <a:t>Number</a:t>
            </a:r>
            <a:r>
              <a:rPr lang="it-IT" sz="1400" b="1" dirty="0">
                <a:solidFill>
                  <a:srgbClr val="0070C0"/>
                </a:solidFill>
              </a:rPr>
              <a:t> of </a:t>
            </a:r>
            <a:r>
              <a:rPr lang="it-IT" sz="1400" b="1" dirty="0" err="1">
                <a:solidFill>
                  <a:srgbClr val="0070C0"/>
                </a:solidFill>
              </a:rPr>
              <a:t>experimental</a:t>
            </a:r>
            <a:r>
              <a:rPr lang="it-IT" sz="1400" b="1" dirty="0">
                <a:solidFill>
                  <a:srgbClr val="0070C0"/>
                </a:solidFill>
              </a:rPr>
              <a:t> </a:t>
            </a:r>
            <a:r>
              <a:rPr lang="it-IT" sz="1400" b="1" dirty="0" err="1">
                <a:solidFill>
                  <a:srgbClr val="0070C0"/>
                </a:solidFill>
              </a:rPr>
              <a:t>spectral</a:t>
            </a:r>
            <a:r>
              <a:rPr lang="it-IT" sz="1400" b="1" dirty="0">
                <a:solidFill>
                  <a:srgbClr val="0070C0"/>
                </a:solidFill>
              </a:rPr>
              <a:t> lines per </a:t>
            </a:r>
            <a:r>
              <a:rPr lang="it-IT" sz="1400" b="1" dirty="0" err="1">
                <a:solidFill>
                  <a:srgbClr val="0070C0"/>
                </a:solidFill>
              </a:rPr>
              <a:t>species</a:t>
            </a:r>
            <a:r>
              <a:rPr lang="it-IT" sz="1400" b="1" dirty="0">
                <a:solidFill>
                  <a:srgbClr val="0070C0"/>
                </a:solidFill>
              </a:rPr>
              <a:t> and </a:t>
            </a:r>
            <a:r>
              <a:rPr lang="it-IT" sz="1400" b="1" dirty="0" err="1">
                <a:solidFill>
                  <a:srgbClr val="0070C0"/>
                </a:solidFill>
              </a:rPr>
              <a:t>wavelength</a:t>
            </a:r>
            <a:endParaRPr lang="it-IT" sz="1400" b="1" dirty="0">
              <a:solidFill>
                <a:srgbClr val="0070C0"/>
              </a:solidFill>
            </a:endParaRPr>
          </a:p>
        </p:txBody>
      </p:sp>
      <p:pic>
        <p:nvPicPr>
          <p:cNvPr id="18" name="Immagine 17" descr="Immagine che contiene testo, numer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0E70E129-970F-3EAA-B3CD-7F023826E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" t="358" r="179" b="25077"/>
          <a:stretch/>
        </p:blipFill>
        <p:spPr>
          <a:xfrm>
            <a:off x="158995" y="3375399"/>
            <a:ext cx="6636994" cy="2856650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B1343B6E-1DBD-FABB-49DD-8FFAE35F9B66}"/>
              </a:ext>
            </a:extLst>
          </p:cNvPr>
          <p:cNvSpPr/>
          <p:nvPr/>
        </p:nvSpPr>
        <p:spPr>
          <a:xfrm>
            <a:off x="158995" y="5835917"/>
            <a:ext cx="6636994" cy="4031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22828A7-37A6-2560-14D1-100478864C5A}"/>
              </a:ext>
            </a:extLst>
          </p:cNvPr>
          <p:cNvSpPr/>
          <p:nvPr/>
        </p:nvSpPr>
        <p:spPr>
          <a:xfrm>
            <a:off x="925599" y="3880853"/>
            <a:ext cx="808104" cy="20635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6F271C83-9B28-AE47-8D56-257A31BE3F58}"/>
              </a:ext>
            </a:extLst>
          </p:cNvPr>
          <p:cNvSpPr/>
          <p:nvPr/>
        </p:nvSpPr>
        <p:spPr>
          <a:xfrm>
            <a:off x="97227" y="1835280"/>
            <a:ext cx="6783628" cy="9657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dirty="0"/>
              <a:t>In </a:t>
            </a:r>
            <a:r>
              <a:rPr lang="it-IT" sz="1400" dirty="0" err="1"/>
              <a:t>principle</a:t>
            </a:r>
            <a:r>
              <a:rPr lang="it-IT" sz="1400" dirty="0"/>
              <a:t>, </a:t>
            </a:r>
            <a:r>
              <a:rPr lang="it-IT" sz="1400" dirty="0" err="1"/>
              <a:t>any</a:t>
            </a:r>
            <a:r>
              <a:rPr lang="it-IT" sz="1400" dirty="0"/>
              <a:t> </a:t>
            </a:r>
            <a:r>
              <a:rPr lang="it-IT" sz="1400" dirty="0" err="1"/>
              <a:t>ion</a:t>
            </a:r>
            <a:r>
              <a:rPr lang="it-IT" sz="1400" dirty="0"/>
              <a:t> </a:t>
            </a:r>
            <a:r>
              <a:rPr lang="it-IT" sz="1400" dirty="0" err="1"/>
              <a:t>emits</a:t>
            </a:r>
            <a:r>
              <a:rPr lang="it-IT" sz="1400" dirty="0"/>
              <a:t> an </a:t>
            </a:r>
            <a:r>
              <a:rPr lang="it-IT" sz="1400" u="sng" dirty="0"/>
              <a:t>infinite</a:t>
            </a:r>
            <a:r>
              <a:rPr lang="it-IT" sz="1400" dirty="0"/>
              <a:t> </a:t>
            </a:r>
            <a:r>
              <a:rPr lang="it-IT" sz="1400" dirty="0" err="1"/>
              <a:t>number</a:t>
            </a:r>
            <a:r>
              <a:rPr lang="it-IT" sz="1400" dirty="0"/>
              <a:t> of </a:t>
            </a:r>
            <a:r>
              <a:rPr lang="it-IT" sz="1400" dirty="0" err="1"/>
              <a:t>spectral</a:t>
            </a:r>
            <a:r>
              <a:rPr lang="it-IT" sz="1400" dirty="0"/>
              <a:t> lines.</a:t>
            </a:r>
          </a:p>
          <a:p>
            <a:r>
              <a:rPr lang="it-IT" sz="1400" dirty="0" err="1"/>
              <a:t>Pls</a:t>
            </a:r>
            <a:r>
              <a:rPr lang="it-IT" sz="1400" dirty="0"/>
              <a:t>, </a:t>
            </a:r>
            <a:r>
              <a:rPr lang="it-IT" sz="1400" dirty="0" err="1"/>
              <a:t>remined</a:t>
            </a:r>
            <a:r>
              <a:rPr lang="it-IT" sz="1400" dirty="0"/>
              <a:t> </a:t>
            </a:r>
            <a:r>
              <a:rPr lang="it-IT" sz="1400" dirty="0" err="1"/>
              <a:t>that</a:t>
            </a:r>
            <a:r>
              <a:rPr lang="it-IT" sz="1400" dirty="0"/>
              <a:t> </a:t>
            </a:r>
            <a:r>
              <a:rPr lang="it-IT" sz="1400" dirty="0" err="1"/>
              <a:t>spectral</a:t>
            </a:r>
            <a:r>
              <a:rPr lang="it-IT" sz="1400" dirty="0"/>
              <a:t> </a:t>
            </a:r>
            <a:r>
              <a:rPr lang="it-IT" sz="1400" dirty="0" err="1"/>
              <a:t>emission</a:t>
            </a:r>
            <a:r>
              <a:rPr lang="it-IT" sz="1400" dirty="0"/>
              <a:t> from a</a:t>
            </a:r>
          </a:p>
          <a:p>
            <a:pPr marL="342900" indent="-342900">
              <a:buAutoNum type="arabicParenR"/>
            </a:pPr>
            <a:r>
              <a:rPr lang="it-IT" sz="1400" dirty="0" err="1"/>
              <a:t>Cold</a:t>
            </a:r>
            <a:r>
              <a:rPr lang="it-IT" sz="1400" dirty="0"/>
              <a:t> plasma </a:t>
            </a:r>
            <a:r>
              <a:rPr lang="it-IT" sz="1400" dirty="0" err="1"/>
              <a:t>is</a:t>
            </a:r>
            <a:r>
              <a:rPr lang="it-IT" sz="1400" dirty="0"/>
              <a:t> due to </a:t>
            </a:r>
            <a:r>
              <a:rPr lang="it-IT" sz="1400" dirty="0" err="1"/>
              <a:t>neutral</a:t>
            </a:r>
            <a:r>
              <a:rPr lang="it-IT" sz="1400" dirty="0"/>
              <a:t> and low-</a:t>
            </a:r>
            <a:r>
              <a:rPr lang="it-IT" sz="1400" dirty="0" err="1"/>
              <a:t>ionised</a:t>
            </a:r>
            <a:r>
              <a:rPr lang="it-IT" sz="1400" dirty="0"/>
              <a:t> </a:t>
            </a:r>
            <a:r>
              <a:rPr lang="it-IT" sz="1400" dirty="0" err="1"/>
              <a:t>atoms</a:t>
            </a:r>
            <a:r>
              <a:rPr lang="it-IT" sz="1400" dirty="0"/>
              <a:t>, </a:t>
            </a:r>
            <a:r>
              <a:rPr lang="it-IT" sz="1400" dirty="0" err="1"/>
              <a:t>mainly</a:t>
            </a:r>
            <a:r>
              <a:rPr lang="it-IT" sz="1400" dirty="0"/>
              <a:t> in the </a:t>
            </a:r>
            <a:r>
              <a:rPr lang="it-IT" sz="1400" dirty="0" err="1"/>
              <a:t>visible</a:t>
            </a:r>
            <a:r>
              <a:rPr lang="it-IT" sz="1400" dirty="0"/>
              <a:t> range</a:t>
            </a:r>
          </a:p>
          <a:p>
            <a:pPr marL="342900" indent="-342900">
              <a:buAutoNum type="arabicParenR"/>
            </a:pPr>
            <a:r>
              <a:rPr lang="it-IT" sz="1400" dirty="0"/>
              <a:t>Hot plasma </a:t>
            </a:r>
            <a:r>
              <a:rPr lang="it-IT" sz="1400" dirty="0" err="1"/>
              <a:t>is</a:t>
            </a:r>
            <a:r>
              <a:rPr lang="it-IT" sz="1400" dirty="0"/>
              <a:t> due to </a:t>
            </a:r>
            <a:r>
              <a:rPr lang="it-IT" sz="1400" dirty="0" err="1"/>
              <a:t>highly-ionised</a:t>
            </a:r>
            <a:r>
              <a:rPr lang="it-IT" sz="1400" dirty="0"/>
              <a:t> </a:t>
            </a:r>
            <a:r>
              <a:rPr lang="it-IT" sz="1400" dirty="0" err="1"/>
              <a:t>atoms</a:t>
            </a:r>
            <a:r>
              <a:rPr lang="it-IT" sz="1400" dirty="0"/>
              <a:t>, </a:t>
            </a:r>
            <a:r>
              <a:rPr lang="it-IT" sz="1400" dirty="0" err="1"/>
              <a:t>mainly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the </a:t>
            </a:r>
            <a:r>
              <a:rPr lang="it-IT" sz="1400" dirty="0" err="1"/>
              <a:t>shortest</a:t>
            </a:r>
            <a:r>
              <a:rPr lang="it-IT" sz="1400" dirty="0"/>
              <a:t> </a:t>
            </a:r>
            <a:r>
              <a:rPr lang="it-IT" sz="1400" dirty="0" err="1"/>
              <a:t>wavelengths</a:t>
            </a:r>
            <a:endParaRPr lang="it-IT" sz="1400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5837DC2-6A15-E597-34C3-C268D5508B4C}"/>
              </a:ext>
            </a:extLst>
          </p:cNvPr>
          <p:cNvSpPr/>
          <p:nvPr/>
        </p:nvSpPr>
        <p:spPr>
          <a:xfrm>
            <a:off x="7582266" y="3731994"/>
            <a:ext cx="2801829" cy="1792488"/>
          </a:xfrm>
          <a:prstGeom prst="rect">
            <a:avLst/>
          </a:prstGeom>
          <a:solidFill>
            <a:schemeClr val="accent6">
              <a:lumMod val="75000"/>
              <a:alpha val="362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AC7BCB9D-E7D7-3B61-728E-B4DE971BCC50}"/>
              </a:ext>
            </a:extLst>
          </p:cNvPr>
          <p:cNvSpPr/>
          <p:nvPr/>
        </p:nvSpPr>
        <p:spPr>
          <a:xfrm>
            <a:off x="7582266" y="1899582"/>
            <a:ext cx="3321370" cy="1832412"/>
          </a:xfrm>
          <a:prstGeom prst="rect">
            <a:avLst/>
          </a:prstGeom>
          <a:solidFill>
            <a:srgbClr val="FF0000">
              <a:alpha val="3625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itolo 1">
            <a:extLst>
              <a:ext uri="{FF2B5EF4-FFF2-40B4-BE49-F238E27FC236}">
                <a16:creationId xmlns:a16="http://schemas.microsoft.com/office/drawing/2014/main" id="{93D11D0D-861B-01E2-5123-C6DE9E27B6F8}"/>
              </a:ext>
            </a:extLst>
          </p:cNvPr>
          <p:cNvSpPr txBox="1">
            <a:spLocks/>
          </p:cNvSpPr>
          <p:nvPr/>
        </p:nvSpPr>
        <p:spPr>
          <a:xfrm rot="20551345">
            <a:off x="7746157" y="4230272"/>
            <a:ext cx="2773822" cy="5482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altLang="it-IT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known</a:t>
            </a:r>
            <a:r>
              <a:rPr lang="it-IT" altLang="it-IT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knowns</a:t>
            </a:r>
            <a:endParaRPr lang="it-IT" altLang="it-IT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r>
              <a:rPr lang="it-IT" altLang="it-IT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 the </a:t>
            </a:r>
            <a:r>
              <a:rPr lang="it-IT" altLang="it-IT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visible</a:t>
            </a:r>
            <a:r>
              <a:rPr lang="it-IT" altLang="it-IT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range</a:t>
            </a:r>
          </a:p>
        </p:txBody>
      </p:sp>
      <p:sp>
        <p:nvSpPr>
          <p:cNvPr id="33" name="Titolo 1">
            <a:extLst>
              <a:ext uri="{FF2B5EF4-FFF2-40B4-BE49-F238E27FC236}">
                <a16:creationId xmlns:a16="http://schemas.microsoft.com/office/drawing/2014/main" id="{47F001B7-AAB1-6447-E8E3-540EF2F14358}"/>
              </a:ext>
            </a:extLst>
          </p:cNvPr>
          <p:cNvSpPr txBox="1">
            <a:spLocks/>
          </p:cNvSpPr>
          <p:nvPr/>
        </p:nvSpPr>
        <p:spPr>
          <a:xfrm rot="20034622">
            <a:off x="7856040" y="2376101"/>
            <a:ext cx="2773822" cy="5482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altLang="it-IT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unknown</a:t>
            </a:r>
            <a:r>
              <a:rPr lang="it-IT" altLang="it-IT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knowns</a:t>
            </a:r>
            <a:endParaRPr lang="it-IT" altLang="it-IT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r>
              <a:rPr lang="it-IT" altLang="it-IT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at</a:t>
            </a:r>
            <a:r>
              <a:rPr lang="it-IT" altLang="it-IT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any</a:t>
            </a:r>
            <a:r>
              <a:rPr lang="it-IT" altLang="it-IT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wavelength</a:t>
            </a:r>
            <a:endParaRPr lang="it-IT" altLang="it-IT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A23BD21-99EF-0804-E651-8421ABEE5F6B}"/>
              </a:ext>
            </a:extLst>
          </p:cNvPr>
          <p:cNvSpPr/>
          <p:nvPr/>
        </p:nvSpPr>
        <p:spPr>
          <a:xfrm>
            <a:off x="939435" y="4084453"/>
            <a:ext cx="808104" cy="20635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10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8B929-72E6-4920-7EB6-5E7E25151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CE876B-BC6B-1AF1-EB84-BE2963BA4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51" y="2039202"/>
            <a:ext cx="10515600" cy="544535"/>
          </a:xfrm>
        </p:spPr>
        <p:txBody>
          <a:bodyPr/>
          <a:lstStyle/>
          <a:p>
            <a:r>
              <a:rPr lang="it-IT" dirty="0"/>
              <a:t>GOAL: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AEFC1A-71A2-6069-4375-37603030B3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1AA4FE-2427-57C5-5FAF-1F6CAA245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FDF6DE-2371-33C1-9206-5DBC770FF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4" name="Segnaposto contenuto 11">
            <a:extLst>
              <a:ext uri="{FF2B5EF4-FFF2-40B4-BE49-F238E27FC236}">
                <a16:creationId xmlns:a16="http://schemas.microsoft.com/office/drawing/2014/main" id="{6C2ECF45-C00C-26E7-4FE5-F071CBEC72CA}"/>
              </a:ext>
            </a:extLst>
          </p:cNvPr>
          <p:cNvSpPr txBox="1">
            <a:spLocks/>
          </p:cNvSpPr>
          <p:nvPr/>
        </p:nvSpPr>
        <p:spPr>
          <a:xfrm>
            <a:off x="1230293" y="1968135"/>
            <a:ext cx="4376180" cy="57193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i="1" dirty="0" err="1">
                <a:solidFill>
                  <a:srgbClr val="0070C0"/>
                </a:solidFill>
              </a:rPr>
              <a:t>Exegesis</a:t>
            </a:r>
            <a:r>
              <a:rPr lang="it-IT" sz="2400" b="1" i="1" dirty="0">
                <a:solidFill>
                  <a:srgbClr val="0070C0"/>
                </a:solidFill>
              </a:rPr>
              <a:t> of </a:t>
            </a:r>
            <a:r>
              <a:rPr lang="it-IT" sz="2400" b="1" i="1" dirty="0" err="1">
                <a:solidFill>
                  <a:srgbClr val="0070C0"/>
                </a:solidFill>
              </a:rPr>
              <a:t>astrophysical</a:t>
            </a:r>
            <a:r>
              <a:rPr lang="it-IT" sz="2400" b="1" i="1" dirty="0">
                <a:solidFill>
                  <a:srgbClr val="0070C0"/>
                </a:solidFill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</a:rPr>
              <a:t>spectra</a:t>
            </a:r>
            <a:endParaRPr lang="it-IT" sz="2400" b="1" i="1" dirty="0">
              <a:solidFill>
                <a:srgbClr val="0070C0"/>
              </a:solidFill>
            </a:endParaRPr>
          </a:p>
        </p:txBody>
      </p:sp>
      <p:sp>
        <p:nvSpPr>
          <p:cNvPr id="8" name="Segnaposto contenuto 11">
            <a:extLst>
              <a:ext uri="{FF2B5EF4-FFF2-40B4-BE49-F238E27FC236}">
                <a16:creationId xmlns:a16="http://schemas.microsoft.com/office/drawing/2014/main" id="{ADC7C725-E69D-8D7B-CDF7-16BC902EFAFF}"/>
              </a:ext>
            </a:extLst>
          </p:cNvPr>
          <p:cNvSpPr txBox="1">
            <a:spLocks/>
          </p:cNvSpPr>
          <p:nvPr/>
        </p:nvSpPr>
        <p:spPr>
          <a:xfrm>
            <a:off x="1813376" y="4844757"/>
            <a:ext cx="8045731" cy="926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9600" b="1" i="1" dirty="0">
                <a:solidFill>
                  <a:srgbClr val="0070C0"/>
                </a:solidFill>
              </a:rPr>
              <a:t>High-</a:t>
            </a:r>
            <a:r>
              <a:rPr lang="it-IT" sz="9600" b="1" i="1" dirty="0" err="1">
                <a:solidFill>
                  <a:srgbClr val="0070C0"/>
                </a:solidFill>
              </a:rPr>
              <a:t>resolution</a:t>
            </a:r>
            <a:r>
              <a:rPr lang="it-IT" sz="9600" b="1" i="1" dirty="0">
                <a:solidFill>
                  <a:srgbClr val="0070C0"/>
                </a:solidFill>
              </a:rPr>
              <a:t> </a:t>
            </a:r>
            <a:r>
              <a:rPr lang="it-IT" sz="9600" b="1" i="1" dirty="0" err="1">
                <a:solidFill>
                  <a:srgbClr val="0070C0"/>
                </a:solidFill>
              </a:rPr>
              <a:t>spectroscopy</a:t>
            </a:r>
            <a:r>
              <a:rPr lang="it-IT" sz="9600" b="1" i="1" dirty="0">
                <a:solidFill>
                  <a:srgbClr val="0070C0"/>
                </a:solidFill>
              </a:rPr>
              <a:t> of </a:t>
            </a:r>
            <a:r>
              <a:rPr lang="it-IT" sz="9600" b="1" i="1" dirty="0" err="1">
                <a:solidFill>
                  <a:srgbClr val="0070C0"/>
                </a:solidFill>
              </a:rPr>
              <a:t>each</a:t>
            </a:r>
            <a:r>
              <a:rPr lang="it-IT" sz="9600" b="1" i="1" dirty="0">
                <a:solidFill>
                  <a:srgbClr val="0070C0"/>
                </a:solidFill>
              </a:rPr>
              <a:t> atomic species, covering </a:t>
            </a:r>
            <a:r>
              <a:rPr lang="it-IT" sz="9600" b="1" i="1" dirty="0" err="1">
                <a:solidFill>
                  <a:srgbClr val="0070C0"/>
                </a:solidFill>
              </a:rPr>
              <a:t>all</a:t>
            </a:r>
            <a:r>
              <a:rPr lang="it-IT" sz="9600" b="1" i="1" dirty="0">
                <a:solidFill>
                  <a:srgbClr val="0070C0"/>
                </a:solidFill>
              </a:rPr>
              <a:t> </a:t>
            </a:r>
            <a:r>
              <a:rPr lang="it-IT" sz="9600" b="1" i="1" dirty="0" err="1">
                <a:solidFill>
                  <a:srgbClr val="0070C0"/>
                </a:solidFill>
              </a:rPr>
              <a:t>ionisation</a:t>
            </a:r>
            <a:r>
              <a:rPr lang="it-IT" sz="9600" b="1" i="1" dirty="0">
                <a:solidFill>
                  <a:srgbClr val="0070C0"/>
                </a:solidFill>
              </a:rPr>
              <a:t> states, one by one, </a:t>
            </a:r>
            <a:r>
              <a:rPr lang="it-IT" sz="9600" b="1" i="1" dirty="0" err="1">
                <a:solidFill>
                  <a:srgbClr val="0070C0"/>
                </a:solidFill>
              </a:rPr>
              <a:t>ideally</a:t>
            </a:r>
            <a:r>
              <a:rPr lang="it-IT" sz="9600" b="1" i="1" dirty="0">
                <a:solidFill>
                  <a:srgbClr val="0070C0"/>
                </a:solidFill>
              </a:rPr>
              <a:t> </a:t>
            </a:r>
            <a:r>
              <a:rPr lang="it-IT" sz="9600" b="1" i="1" dirty="0" err="1">
                <a:solidFill>
                  <a:srgbClr val="0070C0"/>
                </a:solidFill>
              </a:rPr>
              <a:t>at</a:t>
            </a:r>
            <a:r>
              <a:rPr lang="it-IT" sz="9600" b="1" i="1" dirty="0">
                <a:solidFill>
                  <a:srgbClr val="0070C0"/>
                </a:solidFill>
              </a:rPr>
              <a:t> </a:t>
            </a:r>
            <a:r>
              <a:rPr lang="it-IT" sz="9600" b="1" i="1" dirty="0" err="1">
                <a:solidFill>
                  <a:srgbClr val="0070C0"/>
                </a:solidFill>
              </a:rPr>
              <a:t>any</a:t>
            </a:r>
            <a:r>
              <a:rPr lang="it-IT" sz="9600" b="1" i="1" dirty="0">
                <a:solidFill>
                  <a:srgbClr val="0070C0"/>
                </a:solidFill>
              </a:rPr>
              <a:t> </a:t>
            </a:r>
            <a:r>
              <a:rPr lang="it-IT" sz="9600" b="1" i="1" dirty="0" err="1">
                <a:solidFill>
                  <a:srgbClr val="0070C0"/>
                </a:solidFill>
              </a:rPr>
              <a:t>wavelength</a:t>
            </a:r>
            <a:endParaRPr lang="it-IT" sz="9600" b="1" i="1" dirty="0">
              <a:solidFill>
                <a:srgbClr val="0070C0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CE8290D-9949-5957-B409-0906D57859CF}"/>
              </a:ext>
            </a:extLst>
          </p:cNvPr>
          <p:cNvSpPr txBox="1">
            <a:spLocks/>
          </p:cNvSpPr>
          <p:nvPr/>
        </p:nvSpPr>
        <p:spPr>
          <a:xfrm>
            <a:off x="112651" y="5035801"/>
            <a:ext cx="10515600" cy="5445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METHOD: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F958B5DA-81B5-BED7-7EAE-F4BBDE19C91E}"/>
              </a:ext>
            </a:extLst>
          </p:cNvPr>
          <p:cNvSpPr txBox="1">
            <a:spLocks/>
          </p:cNvSpPr>
          <p:nvPr/>
        </p:nvSpPr>
        <p:spPr>
          <a:xfrm>
            <a:off x="87752" y="3346458"/>
            <a:ext cx="10515600" cy="5445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MOTIVATION: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25DB4BDE-7702-39D4-303B-9103E4F05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73ACCE94-3424-184B-CE38-3CFE52361BED}"/>
              </a:ext>
            </a:extLst>
          </p:cNvPr>
          <p:cNvSpPr txBox="1">
            <a:spLocks/>
          </p:cNvSpPr>
          <p:nvPr/>
        </p:nvSpPr>
        <p:spPr>
          <a:xfrm>
            <a:off x="112651" y="1221376"/>
            <a:ext cx="10515600" cy="5445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Laboratory</a:t>
            </a:r>
            <a:r>
              <a:rPr lang="it-IT" dirty="0"/>
              <a:t> for Plasma </a:t>
            </a:r>
            <a:r>
              <a:rPr lang="it-IT" dirty="0" err="1"/>
              <a:t>Spectroscopy</a:t>
            </a:r>
            <a:r>
              <a:rPr lang="it-IT" dirty="0"/>
              <a:t> @ OACT</a:t>
            </a:r>
          </a:p>
        </p:txBody>
      </p:sp>
      <p:sp>
        <p:nvSpPr>
          <p:cNvPr id="13" name="Segnaposto contenuto 11">
            <a:extLst>
              <a:ext uri="{FF2B5EF4-FFF2-40B4-BE49-F238E27FC236}">
                <a16:creationId xmlns:a16="http://schemas.microsoft.com/office/drawing/2014/main" id="{4E7ABBDD-2D97-BEA1-3EB4-7C78CDBC2BBB}"/>
              </a:ext>
            </a:extLst>
          </p:cNvPr>
          <p:cNvSpPr txBox="1">
            <a:spLocks/>
          </p:cNvSpPr>
          <p:nvPr/>
        </p:nvSpPr>
        <p:spPr>
          <a:xfrm>
            <a:off x="2348952" y="2971099"/>
            <a:ext cx="8764503" cy="138083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base">
              <a:lnSpc>
                <a:spcPct val="110000"/>
              </a:lnSpc>
              <a:spcAft>
                <a:spcPct val="0"/>
              </a:spcAft>
              <a:buNone/>
            </a:pPr>
            <a:r>
              <a:rPr lang="it-IT" altLang="it-IT" sz="2400" b="1" i="1" dirty="0" err="1">
                <a:solidFill>
                  <a:srgbClr val="0070C0"/>
                </a:solidFill>
              </a:rPr>
              <a:t>There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is</a:t>
            </a:r>
            <a:r>
              <a:rPr lang="it-IT" altLang="it-IT" sz="2400" b="1" i="1" dirty="0">
                <a:solidFill>
                  <a:srgbClr val="0070C0"/>
                </a:solidFill>
              </a:rPr>
              <a:t> a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scarcity</a:t>
            </a:r>
            <a:r>
              <a:rPr lang="it-IT" altLang="it-IT" sz="2400" b="1" i="1" dirty="0">
                <a:solidFill>
                  <a:srgbClr val="0070C0"/>
                </a:solidFill>
              </a:rPr>
              <a:t> of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experimental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atomic</a:t>
            </a:r>
            <a:r>
              <a:rPr lang="it-IT" altLang="it-IT" sz="2400" b="1" i="1" dirty="0">
                <a:solidFill>
                  <a:srgbClr val="0070C0"/>
                </a:solidFill>
              </a:rPr>
              <a:t> data</a:t>
            </a:r>
          </a:p>
          <a:p>
            <a:pPr marL="0" lvl="0" indent="0" fontAlgn="base">
              <a:lnSpc>
                <a:spcPct val="110000"/>
              </a:lnSpc>
              <a:spcAft>
                <a:spcPct val="0"/>
              </a:spcAft>
              <a:buNone/>
            </a:pPr>
            <a:r>
              <a:rPr lang="it-IT" altLang="it-IT" sz="2400" b="1" i="1" dirty="0">
                <a:solidFill>
                  <a:srgbClr val="0070C0"/>
                </a:solidFill>
              </a:rPr>
              <a:t>The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differences</a:t>
            </a:r>
            <a:r>
              <a:rPr lang="it-IT" altLang="it-IT" sz="2400" b="1" i="1" dirty="0">
                <a:solidFill>
                  <a:srgbClr val="0070C0"/>
                </a:solidFill>
              </a:rPr>
              <a:t> in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wavelengths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between</a:t>
            </a:r>
            <a:r>
              <a:rPr lang="it-IT" altLang="it-IT" sz="2400" b="1" i="1" dirty="0">
                <a:solidFill>
                  <a:srgbClr val="0070C0"/>
                </a:solidFill>
              </a:rPr>
              <a:t> ab-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initio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calculations</a:t>
            </a:r>
            <a:r>
              <a:rPr lang="it-IT" altLang="it-IT" sz="2400" b="1" i="1" dirty="0">
                <a:solidFill>
                  <a:srgbClr val="0070C0"/>
                </a:solidFill>
              </a:rPr>
              <a:t> and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experimental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values</a:t>
            </a:r>
            <a:r>
              <a:rPr lang="it-IT" altLang="it-IT" sz="2400" b="1" i="1" dirty="0">
                <a:solidFill>
                  <a:srgbClr val="0070C0"/>
                </a:solidFill>
              </a:rPr>
              <a:t> are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usually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larger</a:t>
            </a:r>
            <a:r>
              <a:rPr lang="it-IT" altLang="it-IT" sz="2400" b="1" i="1" dirty="0">
                <a:solidFill>
                  <a:srgbClr val="0070C0"/>
                </a:solidFill>
              </a:rPr>
              <a:t>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than</a:t>
            </a:r>
            <a:r>
              <a:rPr lang="it-IT" altLang="it-IT" sz="2400" b="1" i="1" dirty="0">
                <a:solidFill>
                  <a:srgbClr val="0070C0"/>
                </a:solidFill>
              </a:rPr>
              <a:t> 5%</a:t>
            </a:r>
          </a:p>
        </p:txBody>
      </p:sp>
    </p:spTree>
    <p:extLst>
      <p:ext uri="{BB962C8B-B14F-4D97-AF65-F5344CB8AC3E}">
        <p14:creationId xmlns:p14="http://schemas.microsoft.com/office/powerpoint/2010/main" val="2905514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1C11D06-8587-5E69-1FCB-66635255C135}"/>
              </a:ext>
            </a:extLst>
          </p:cNvPr>
          <p:cNvSpPr/>
          <p:nvPr/>
        </p:nvSpPr>
        <p:spPr>
          <a:xfrm>
            <a:off x="5933688" y="1382179"/>
            <a:ext cx="4758693" cy="35433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C8D891-C5B5-309A-5A24-3028D1D972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4E8C1D-8A3E-020B-46F8-BF160AE55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03CDA-CD2E-5DAB-6718-90334F47F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664FD2B-7D7C-85FC-6F0F-59EF19C0E9E2}"/>
              </a:ext>
            </a:extLst>
          </p:cNvPr>
          <p:cNvSpPr/>
          <p:nvPr/>
        </p:nvSpPr>
        <p:spPr>
          <a:xfrm>
            <a:off x="5933688" y="4419582"/>
            <a:ext cx="1716194" cy="1869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id="{F538C89B-3C30-1F28-4369-432158FCD148}"/>
              </a:ext>
            </a:extLst>
          </p:cNvPr>
          <p:cNvSpPr/>
          <p:nvPr/>
        </p:nvSpPr>
        <p:spPr>
          <a:xfrm>
            <a:off x="7248293" y="4256279"/>
            <a:ext cx="944343" cy="357187"/>
          </a:xfrm>
          <a:custGeom>
            <a:avLst/>
            <a:gdLst>
              <a:gd name="csX0" fmla="*/ 0 w 692944"/>
              <a:gd name="csY0" fmla="*/ 0 h 357187"/>
              <a:gd name="csX1" fmla="*/ 35719 w 692944"/>
              <a:gd name="csY1" fmla="*/ 35719 h 357187"/>
              <a:gd name="csX2" fmla="*/ 50007 w 692944"/>
              <a:gd name="csY2" fmla="*/ 64294 h 357187"/>
              <a:gd name="csX3" fmla="*/ 64294 w 692944"/>
              <a:gd name="csY3" fmla="*/ 85725 h 357187"/>
              <a:gd name="csX4" fmla="*/ 78582 w 692944"/>
              <a:gd name="csY4" fmla="*/ 114300 h 357187"/>
              <a:gd name="csX5" fmla="*/ 135732 w 692944"/>
              <a:gd name="csY5" fmla="*/ 185737 h 357187"/>
              <a:gd name="csX6" fmla="*/ 171450 w 692944"/>
              <a:gd name="csY6" fmla="*/ 235744 h 357187"/>
              <a:gd name="csX7" fmla="*/ 178594 w 692944"/>
              <a:gd name="csY7" fmla="*/ 257175 h 357187"/>
              <a:gd name="csX8" fmla="*/ 200025 w 692944"/>
              <a:gd name="csY8" fmla="*/ 271462 h 357187"/>
              <a:gd name="csX9" fmla="*/ 264319 w 692944"/>
              <a:gd name="csY9" fmla="*/ 328612 h 357187"/>
              <a:gd name="csX10" fmla="*/ 314325 w 692944"/>
              <a:gd name="csY10" fmla="*/ 342900 h 357187"/>
              <a:gd name="csX11" fmla="*/ 357188 w 692944"/>
              <a:gd name="csY11" fmla="*/ 357187 h 357187"/>
              <a:gd name="csX12" fmla="*/ 392907 w 692944"/>
              <a:gd name="csY12" fmla="*/ 328612 h 357187"/>
              <a:gd name="csX13" fmla="*/ 442913 w 692944"/>
              <a:gd name="csY13" fmla="*/ 314325 h 357187"/>
              <a:gd name="csX14" fmla="*/ 535782 w 692944"/>
              <a:gd name="csY14" fmla="*/ 321469 h 357187"/>
              <a:gd name="csX15" fmla="*/ 578644 w 692944"/>
              <a:gd name="csY15" fmla="*/ 321469 h 357187"/>
              <a:gd name="csX16" fmla="*/ 692944 w 692944"/>
              <a:gd name="csY16" fmla="*/ 328612 h 3571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692944" h="357187">
                <a:moveTo>
                  <a:pt x="0" y="0"/>
                </a:moveTo>
                <a:cubicBezTo>
                  <a:pt x="11906" y="11906"/>
                  <a:pt x="25381" y="22428"/>
                  <a:pt x="35719" y="35719"/>
                </a:cubicBezTo>
                <a:cubicBezTo>
                  <a:pt x="42257" y="44125"/>
                  <a:pt x="44723" y="55048"/>
                  <a:pt x="50007" y="64294"/>
                </a:cubicBezTo>
                <a:cubicBezTo>
                  <a:pt x="54267" y="71748"/>
                  <a:pt x="60034" y="78271"/>
                  <a:pt x="64294" y="85725"/>
                </a:cubicBezTo>
                <a:cubicBezTo>
                  <a:pt x="69578" y="94971"/>
                  <a:pt x="73103" y="105168"/>
                  <a:pt x="78582" y="114300"/>
                </a:cubicBezTo>
                <a:cubicBezTo>
                  <a:pt x="105618" y="159359"/>
                  <a:pt x="102084" y="152089"/>
                  <a:pt x="135732" y="185737"/>
                </a:cubicBezTo>
                <a:cubicBezTo>
                  <a:pt x="185059" y="284394"/>
                  <a:pt x="113533" y="148867"/>
                  <a:pt x="171450" y="235744"/>
                </a:cubicBezTo>
                <a:cubicBezTo>
                  <a:pt x="175627" y="242009"/>
                  <a:pt x="173890" y="251295"/>
                  <a:pt x="178594" y="257175"/>
                </a:cubicBezTo>
                <a:cubicBezTo>
                  <a:pt x="183957" y="263879"/>
                  <a:pt x="193608" y="265758"/>
                  <a:pt x="200025" y="271462"/>
                </a:cubicBezTo>
                <a:cubicBezTo>
                  <a:pt x="224370" y="293102"/>
                  <a:pt x="236523" y="314714"/>
                  <a:pt x="264319" y="328612"/>
                </a:cubicBezTo>
                <a:cubicBezTo>
                  <a:pt x="276324" y="334614"/>
                  <a:pt x="302880" y="339466"/>
                  <a:pt x="314325" y="342900"/>
                </a:cubicBezTo>
                <a:cubicBezTo>
                  <a:pt x="328750" y="347228"/>
                  <a:pt x="357188" y="357187"/>
                  <a:pt x="357188" y="357187"/>
                </a:cubicBezTo>
                <a:cubicBezTo>
                  <a:pt x="428700" y="339311"/>
                  <a:pt x="355329" y="366190"/>
                  <a:pt x="392907" y="328612"/>
                </a:cubicBezTo>
                <a:cubicBezTo>
                  <a:pt x="396322" y="325197"/>
                  <a:pt x="442669" y="314386"/>
                  <a:pt x="442913" y="314325"/>
                </a:cubicBezTo>
                <a:cubicBezTo>
                  <a:pt x="473869" y="316706"/>
                  <a:pt x="504974" y="317618"/>
                  <a:pt x="535782" y="321469"/>
                </a:cubicBezTo>
                <a:cubicBezTo>
                  <a:pt x="577344" y="326664"/>
                  <a:pt x="537082" y="335322"/>
                  <a:pt x="578644" y="321469"/>
                </a:cubicBezTo>
                <a:cubicBezTo>
                  <a:pt x="678636" y="329160"/>
                  <a:pt x="640465" y="328612"/>
                  <a:pt x="692944" y="328612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8B17247C-9891-7F9E-05AE-9D9FBD2D173F}"/>
              </a:ext>
            </a:extLst>
          </p:cNvPr>
          <p:cNvSpPr>
            <a:spLocks noChangeAspect="1"/>
          </p:cNvSpPr>
          <p:nvPr/>
        </p:nvSpPr>
        <p:spPr>
          <a:xfrm>
            <a:off x="6386076" y="2565049"/>
            <a:ext cx="1664473" cy="84948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X-Ray </a:t>
            </a:r>
            <a:r>
              <a:rPr lang="it-IT" sz="1400" b="1" dirty="0" err="1"/>
              <a:t>Spectrograph</a:t>
            </a:r>
            <a:endParaRPr lang="it-IT" sz="1400" b="1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D654BE3-D44A-31A5-7524-D672094EBBC4}"/>
              </a:ext>
            </a:extLst>
          </p:cNvPr>
          <p:cNvSpPr/>
          <p:nvPr/>
        </p:nvSpPr>
        <p:spPr>
          <a:xfrm>
            <a:off x="6014813" y="1522045"/>
            <a:ext cx="1846660" cy="64075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Laser-</a:t>
            </a:r>
            <a:r>
              <a:rPr lang="it-IT" dirty="0" err="1"/>
              <a:t>Produced</a:t>
            </a:r>
            <a:r>
              <a:rPr lang="it-IT" dirty="0"/>
              <a:t> Plasma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EE65AB12-E2D1-906E-30C6-675697696488}"/>
              </a:ext>
            </a:extLst>
          </p:cNvPr>
          <p:cNvGrpSpPr/>
          <p:nvPr/>
        </p:nvGrpSpPr>
        <p:grpSpPr>
          <a:xfrm>
            <a:off x="8061541" y="1343356"/>
            <a:ext cx="3920757" cy="2360310"/>
            <a:chOff x="7612153" y="1199989"/>
            <a:chExt cx="3748321" cy="2432129"/>
          </a:xfrm>
        </p:grpSpPr>
        <p:pic>
          <p:nvPicPr>
            <p:cNvPr id="4" name="Immagine 3" descr="Immagine che contiene interno, macchina, ingegneria, Strumento scientifico&#10;&#10;Il contenuto generato dall'IA potrebbe non essere corretto.">
              <a:extLst>
                <a:ext uri="{FF2B5EF4-FFF2-40B4-BE49-F238E27FC236}">
                  <a16:creationId xmlns:a16="http://schemas.microsoft.com/office/drawing/2014/main" id="{8EEE044A-32ED-C482-BFB3-9AA24243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1" t="30736" r="22980" b="30216"/>
            <a:stretch>
              <a:fillRect/>
            </a:stretch>
          </p:blipFill>
          <p:spPr>
            <a:xfrm>
              <a:off x="7612153" y="1199989"/>
              <a:ext cx="3696601" cy="1797124"/>
            </a:xfrm>
            <a:prstGeom prst="rect">
              <a:avLst/>
            </a:prstGeom>
            <a:ln w="104775">
              <a:solidFill>
                <a:srgbClr val="7030A0"/>
              </a:solidFill>
            </a:ln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586192DA-5AA8-15F4-288B-FE253CF0575B}"/>
                </a:ext>
              </a:extLst>
            </p:cNvPr>
            <p:cNvSpPr txBox="1"/>
            <p:nvPr/>
          </p:nvSpPr>
          <p:spPr>
            <a:xfrm>
              <a:off x="9548385" y="2431789"/>
              <a:ext cx="1812089" cy="1200329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McPherson 251MX</a:t>
              </a:r>
            </a:p>
            <a:p>
              <a:r>
                <a:rPr lang="it-IT" dirty="0" err="1">
                  <a:solidFill>
                    <a:schemeClr val="bg1"/>
                  </a:solidFill>
                </a:rPr>
                <a:t>R</a:t>
              </a:r>
              <a:r>
                <a:rPr lang="it-IT" baseline="-25000" dirty="0" err="1">
                  <a:solidFill>
                    <a:schemeClr val="bg1"/>
                  </a:solidFill>
                </a:rPr>
                <a:t>max</a:t>
              </a:r>
              <a:r>
                <a:rPr lang="it-IT" dirty="0">
                  <a:solidFill>
                    <a:schemeClr val="bg1"/>
                  </a:solidFill>
                </a:rPr>
                <a:t>= 700</a:t>
              </a:r>
              <a:endParaRPr lang="it-IT" baseline="30000" dirty="0">
                <a:solidFill>
                  <a:schemeClr val="bg1"/>
                </a:solidFill>
              </a:endParaRPr>
            </a:p>
            <a:p>
              <a:r>
                <a:rPr lang="it-IT" dirty="0">
                  <a:solidFill>
                    <a:schemeClr val="bg1"/>
                  </a:solidFill>
                </a:rPr>
                <a:t>0.6 - 20 nm range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E20C335-0CD9-646E-42C4-5B884F95C598}"/>
              </a:ext>
            </a:extLst>
          </p:cNvPr>
          <p:cNvGrpSpPr/>
          <p:nvPr/>
        </p:nvGrpSpPr>
        <p:grpSpPr>
          <a:xfrm>
            <a:off x="1406451" y="3052558"/>
            <a:ext cx="5037179" cy="3089699"/>
            <a:chOff x="885399" y="2954391"/>
            <a:chExt cx="5037179" cy="3089699"/>
          </a:xfrm>
        </p:grpSpPr>
        <p:pic>
          <p:nvPicPr>
            <p:cNvPr id="2" name="Immagine 1" descr="Immagine che contiene interno, Attrezzature mediche, macchina, muro&#10;&#10;Il contenuto generato dall'IA potrebbe non essere corretto.">
              <a:extLst>
                <a:ext uri="{FF2B5EF4-FFF2-40B4-BE49-F238E27FC236}">
                  <a16:creationId xmlns:a16="http://schemas.microsoft.com/office/drawing/2014/main" id="{66B6CCAB-FE4F-E201-14F2-699DEFB2D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810" t="13870" r="719" b="46456"/>
            <a:stretch>
              <a:fillRect/>
            </a:stretch>
          </p:blipFill>
          <p:spPr>
            <a:xfrm>
              <a:off x="1349826" y="3340439"/>
              <a:ext cx="4572752" cy="2703651"/>
            </a:xfrm>
            <a:prstGeom prst="rect">
              <a:avLst/>
            </a:prstGeom>
            <a:ln w="111125">
              <a:solidFill>
                <a:srgbClr val="FFC000"/>
              </a:solidFill>
            </a:ln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8F054D41-D16A-EF02-E1C6-DDBE4994541B}"/>
                </a:ext>
              </a:extLst>
            </p:cNvPr>
            <p:cNvSpPr/>
            <p:nvPr/>
          </p:nvSpPr>
          <p:spPr>
            <a:xfrm>
              <a:off x="885399" y="2954391"/>
              <a:ext cx="1378745" cy="8660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DREEBIT EBIS-A</a:t>
              </a:r>
            </a:p>
          </p:txBody>
        </p:sp>
      </p:grpSp>
      <p:sp>
        <p:nvSpPr>
          <p:cNvPr id="26" name="Titolo 7">
            <a:extLst>
              <a:ext uri="{FF2B5EF4-FFF2-40B4-BE49-F238E27FC236}">
                <a16:creationId xmlns:a16="http://schemas.microsoft.com/office/drawing/2014/main" id="{DE1D5A68-2EFD-9C38-57AE-88C6E077B582}"/>
              </a:ext>
            </a:extLst>
          </p:cNvPr>
          <p:cNvSpPr txBox="1">
            <a:spLocks/>
          </p:cNvSpPr>
          <p:nvPr/>
        </p:nvSpPr>
        <p:spPr>
          <a:xfrm>
            <a:off x="58689" y="1189909"/>
            <a:ext cx="5821722" cy="890701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sz="1800" dirty="0">
                <a:solidFill>
                  <a:schemeClr val="bg1"/>
                </a:solidFill>
              </a:rPr>
              <a:t>The Plasma Laboratory @ OACT was created to</a:t>
            </a:r>
          </a:p>
          <a:p>
            <a:r>
              <a:rPr lang="en-GB" sz="1800" dirty="0">
                <a:solidFill>
                  <a:schemeClr val="bg1"/>
                </a:solidFill>
              </a:rPr>
              <a:t>- ionise atoms in controlled conditions and without risk</a:t>
            </a:r>
          </a:p>
          <a:p>
            <a:r>
              <a:rPr lang="en-GB" sz="1800" dirty="0">
                <a:solidFill>
                  <a:schemeClr val="bg1"/>
                </a:solidFill>
              </a:rPr>
              <a:t>- perform high-resolution spectroscopy, at all wavelengths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BB9390F2-AF9E-2E30-CCC9-7EFA69DE9884}"/>
              </a:ext>
            </a:extLst>
          </p:cNvPr>
          <p:cNvGrpSpPr/>
          <p:nvPr/>
        </p:nvGrpSpPr>
        <p:grpSpPr>
          <a:xfrm>
            <a:off x="7021332" y="3204801"/>
            <a:ext cx="5052654" cy="2976027"/>
            <a:chOff x="7021332" y="3204801"/>
            <a:chExt cx="5052654" cy="2976027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C57D1654-D4D3-F108-3EB1-48BF9AB9E2F4}"/>
                </a:ext>
              </a:extLst>
            </p:cNvPr>
            <p:cNvGrpSpPr/>
            <p:nvPr/>
          </p:nvGrpSpPr>
          <p:grpSpPr>
            <a:xfrm>
              <a:off x="7021332" y="4304833"/>
              <a:ext cx="5052654" cy="1875995"/>
              <a:chOff x="7089736" y="4323329"/>
              <a:chExt cx="5092056" cy="1887254"/>
            </a:xfrm>
          </p:grpSpPr>
          <p:pic>
            <p:nvPicPr>
              <p:cNvPr id="10" name="Immagine 9" descr="Immagine che contiene macchina, ingegneria&#10;&#10;Il contenuto generato dall'IA potrebbe non essere corretto.">
                <a:extLst>
                  <a:ext uri="{FF2B5EF4-FFF2-40B4-BE49-F238E27FC236}">
                    <a16:creationId xmlns:a16="http://schemas.microsoft.com/office/drawing/2014/main" id="{77ADCBE9-685E-9B33-E6C1-81EE01BC17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28956" y="4323329"/>
                <a:ext cx="3052836" cy="1872633"/>
              </a:xfrm>
              <a:prstGeom prst="rect">
                <a:avLst/>
              </a:prstGeom>
              <a:ln w="60325">
                <a:solidFill>
                  <a:srgbClr val="92D050"/>
                </a:solidFill>
              </a:ln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208795B-2905-85C4-B1A7-5787899FA72B}"/>
                  </a:ext>
                </a:extLst>
              </p:cNvPr>
              <p:cNvSpPr txBox="1"/>
              <p:nvPr/>
            </p:nvSpPr>
            <p:spPr>
              <a:xfrm>
                <a:off x="7089736" y="5281711"/>
                <a:ext cx="2200996" cy="92887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dirty="0" err="1">
                    <a:solidFill>
                      <a:schemeClr val="bg1"/>
                    </a:solidFill>
                  </a:rPr>
                  <a:t>Bruker</a:t>
                </a:r>
                <a:r>
                  <a:rPr lang="it-IT" dirty="0">
                    <a:solidFill>
                      <a:schemeClr val="bg1"/>
                    </a:solidFill>
                  </a:rPr>
                  <a:t> IFS 125 HR</a:t>
                </a:r>
              </a:p>
              <a:p>
                <a:r>
                  <a:rPr lang="it-IT" dirty="0" err="1">
                    <a:solidFill>
                      <a:schemeClr val="bg1"/>
                    </a:solidFill>
                  </a:rPr>
                  <a:t>R</a:t>
                </a:r>
                <a:r>
                  <a:rPr lang="it-IT" dirty="0">
                    <a:solidFill>
                      <a:schemeClr val="bg1"/>
                    </a:solidFill>
                  </a:rPr>
                  <a:t>(500 nm) = 5.7 10</a:t>
                </a:r>
                <a:r>
                  <a:rPr lang="it-IT" baseline="30000" dirty="0">
                    <a:solidFill>
                      <a:schemeClr val="bg1"/>
                    </a:solidFill>
                  </a:rPr>
                  <a:t>7</a:t>
                </a:r>
              </a:p>
              <a:p>
                <a:r>
                  <a:rPr lang="it-IT" dirty="0">
                    <a:solidFill>
                      <a:schemeClr val="bg1"/>
                    </a:solidFill>
                  </a:rPr>
                  <a:t>200  nm – 12 </a:t>
                </a:r>
                <a:r>
                  <a:rPr lang="it-IT" dirty="0">
                    <a:solidFill>
                      <a:schemeClr val="bg1"/>
                    </a:solidFill>
                    <a:latin typeface="Symbol" pitchFamily="2" charset="2"/>
                  </a:rPr>
                  <a:t>m</a:t>
                </a:r>
                <a:r>
                  <a:rPr lang="it-IT" dirty="0">
                    <a:solidFill>
                      <a:schemeClr val="bg1"/>
                    </a:solidFill>
                  </a:rPr>
                  <a:t> range</a:t>
                </a:r>
              </a:p>
            </p:txBody>
          </p:sp>
        </p:grp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A3AFADA6-E9EF-D79C-6E70-364240EF0C84}"/>
                </a:ext>
              </a:extLst>
            </p:cNvPr>
            <p:cNvGrpSpPr/>
            <p:nvPr/>
          </p:nvGrpSpPr>
          <p:grpSpPr>
            <a:xfrm>
              <a:off x="8175934" y="3204801"/>
              <a:ext cx="2396667" cy="1539919"/>
              <a:chOff x="8175934" y="3204801"/>
              <a:chExt cx="2396667" cy="1539919"/>
            </a:xfrm>
          </p:grpSpPr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464EBAED-EF4F-3C25-DB75-A8F01FE4CA59}"/>
                  </a:ext>
                </a:extLst>
              </p:cNvPr>
              <p:cNvSpPr/>
              <p:nvPr/>
            </p:nvSpPr>
            <p:spPr>
              <a:xfrm>
                <a:off x="8175934" y="3204801"/>
                <a:ext cx="405406" cy="153991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6E2830CD-AF79-1AB5-16D9-E6722B1311B6}"/>
                  </a:ext>
                </a:extLst>
              </p:cNvPr>
              <p:cNvSpPr/>
              <p:nvPr/>
            </p:nvSpPr>
            <p:spPr>
              <a:xfrm rot="16200000">
                <a:off x="9153632" y="2872969"/>
                <a:ext cx="441271" cy="239666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it-IT" sz="1200" b="1" dirty="0">
                    <a:solidFill>
                      <a:schemeClr val="bg1"/>
                    </a:solidFill>
                  </a:rPr>
                  <a:t>Fourier </a:t>
                </a:r>
                <a:r>
                  <a:rPr lang="it-IT" sz="1200" b="1" dirty="0" err="1">
                    <a:solidFill>
                      <a:schemeClr val="bg1"/>
                    </a:solidFill>
                  </a:rPr>
                  <a:t>Transform</a:t>
                </a:r>
                <a:r>
                  <a:rPr lang="it-IT" sz="1200" b="1" dirty="0">
                    <a:solidFill>
                      <a:schemeClr val="bg1"/>
                    </a:solidFill>
                  </a:rPr>
                  <a:t> </a:t>
                </a:r>
                <a:r>
                  <a:rPr lang="it-IT" sz="1200" b="1" dirty="0" err="1">
                    <a:solidFill>
                      <a:schemeClr val="bg1"/>
                    </a:solidFill>
                  </a:rPr>
                  <a:t>Spectrograph</a:t>
                </a:r>
                <a:endParaRPr lang="it-IT" sz="12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039D50E2-759D-71BB-7A81-B62E218E56B0}"/>
              </a:ext>
            </a:extLst>
          </p:cNvPr>
          <p:cNvSpPr/>
          <p:nvPr/>
        </p:nvSpPr>
        <p:spPr>
          <a:xfrm>
            <a:off x="6491793" y="3421861"/>
            <a:ext cx="1378745" cy="8660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Plasma Source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995BF61-A36B-0FBF-975F-DF5480594D05}"/>
              </a:ext>
            </a:extLst>
          </p:cNvPr>
          <p:cNvSpPr/>
          <p:nvPr/>
        </p:nvSpPr>
        <p:spPr>
          <a:xfrm>
            <a:off x="7092207" y="3314512"/>
            <a:ext cx="219456" cy="231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62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5" grpId="0" animBg="1"/>
      <p:bldP spid="17" grpId="0" animBg="1"/>
      <p:bldP spid="14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68A3-5659-C032-7FE4-991B65199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AD7767E-7183-9E6A-D054-D16F2147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2" y="1192787"/>
            <a:ext cx="2662699" cy="3532832"/>
          </a:xfrm>
        </p:spPr>
        <p:txBody>
          <a:bodyPr>
            <a:noAutofit/>
          </a:bodyPr>
          <a:lstStyle/>
          <a:p>
            <a:r>
              <a:rPr lang="en-GB" sz="2400" dirty="0"/>
              <a:t>We design the</a:t>
            </a:r>
            <a:br>
              <a:rPr lang="en-GB" sz="2400" dirty="0"/>
            </a:br>
            <a:br>
              <a:rPr lang="en-GB" sz="2400" i="1" dirty="0"/>
            </a:br>
            <a:r>
              <a:rPr lang="en-GB" sz="2400" i="1" dirty="0">
                <a:solidFill>
                  <a:srgbClr val="7030A0"/>
                </a:solidFill>
              </a:rPr>
              <a:t>Plasma Source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inspired by NIST</a:t>
            </a:r>
            <a:br>
              <a:rPr lang="en-GB" sz="2400" dirty="0"/>
            </a:br>
            <a:r>
              <a:rPr lang="en-GB" sz="2400" dirty="0"/>
              <a:t> </a:t>
            </a:r>
            <a:br>
              <a:rPr lang="en-GB" sz="2400" dirty="0"/>
            </a:br>
            <a:r>
              <a:rPr lang="en-GB" dirty="0">
                <a:solidFill>
                  <a:srgbClr val="002060"/>
                </a:solidFill>
              </a:rPr>
              <a:t>E</a:t>
            </a:r>
            <a:r>
              <a:rPr lang="en-GB" sz="2400" dirty="0"/>
              <a:t>lectron</a:t>
            </a:r>
            <a:br>
              <a:rPr lang="en-GB" sz="2400" dirty="0"/>
            </a:br>
            <a:r>
              <a:rPr lang="en-GB" dirty="0">
                <a:solidFill>
                  <a:srgbClr val="002060"/>
                </a:solidFill>
              </a:rPr>
              <a:t>B</a:t>
            </a:r>
            <a:r>
              <a:rPr lang="en-GB" sz="2400" dirty="0"/>
              <a:t>eam</a:t>
            </a:r>
            <a:br>
              <a:rPr lang="en-GB" sz="2400" dirty="0"/>
            </a:br>
            <a:r>
              <a:rPr lang="en-GB" dirty="0">
                <a:solidFill>
                  <a:srgbClr val="002060"/>
                </a:solidFill>
              </a:rPr>
              <a:t>I</a:t>
            </a:r>
            <a:r>
              <a:rPr lang="en-GB" sz="2400" dirty="0"/>
              <a:t>on</a:t>
            </a:r>
            <a:br>
              <a:rPr lang="en-GB" sz="2400" dirty="0"/>
            </a:br>
            <a:r>
              <a:rPr lang="en-GB" dirty="0">
                <a:solidFill>
                  <a:srgbClr val="002060"/>
                </a:solidFill>
              </a:rPr>
              <a:t>T</a:t>
            </a:r>
            <a:r>
              <a:rPr lang="en-GB" sz="2400" dirty="0"/>
              <a:t>rap</a:t>
            </a:r>
            <a:br>
              <a:rPr lang="en-GB" sz="2200" dirty="0"/>
            </a:br>
            <a:br>
              <a:rPr lang="en-GB" sz="2200" dirty="0"/>
            </a:br>
            <a:endParaRPr lang="en-GB" sz="2200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A6ADCE-913F-3BFC-FBBD-76FE62B807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815A67-FCB2-E9C0-D973-3935C3F33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EA0479-7F02-6B33-CB72-B16655421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4418DAA-38A3-2C50-FB98-8CBC88881D92}"/>
              </a:ext>
            </a:extLst>
          </p:cNvPr>
          <p:cNvSpPr txBox="1"/>
          <p:nvPr/>
        </p:nvSpPr>
        <p:spPr>
          <a:xfrm>
            <a:off x="4022299" y="-579442"/>
            <a:ext cx="1367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magnet</a:t>
            </a:r>
            <a:r>
              <a:rPr lang="it-IT" dirty="0"/>
              <a:t> coils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53CA329-11EE-B0C7-1FB8-28A99CFB80F9}"/>
              </a:ext>
            </a:extLst>
          </p:cNvPr>
          <p:cNvSpPr txBox="1"/>
          <p:nvPr/>
        </p:nvSpPr>
        <p:spPr>
          <a:xfrm>
            <a:off x="11874674" y="5907996"/>
            <a:ext cx="2980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     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1946CB9-9425-9056-32D2-FCC6B22D8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3" y="1192787"/>
            <a:ext cx="7562427" cy="5086432"/>
          </a:xfrm>
          <a:prstGeom prst="rect">
            <a:avLst/>
          </a:prstGeom>
        </p:spPr>
      </p:pic>
      <p:pic>
        <p:nvPicPr>
          <p:cNvPr id="2" name="Segnaposto contenuto 1" descr="Immagine che contiene testo, numer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1922E34C-38C0-D928-F2ED-729248417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2351" y="2444220"/>
            <a:ext cx="9791328" cy="383310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CE18D6D6-BD92-9ABE-6665-DC32D4398A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63501"/>
              </p:ext>
            </p:extLst>
          </p:nvPr>
        </p:nvGraphicFramePr>
        <p:xfrm>
          <a:off x="9696362" y="4510028"/>
          <a:ext cx="1488545" cy="1727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545">
                  <a:extLst>
                    <a:ext uri="{9D8B030D-6E8A-4147-A177-3AD203B41FA5}">
                      <a16:colId xmlns:a16="http://schemas.microsoft.com/office/drawing/2014/main" val="1010502880"/>
                    </a:ext>
                  </a:extLst>
                </a:gridCol>
              </a:tblGrid>
              <a:tr h="294788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/>
                        <a:t>T</a:t>
                      </a:r>
                      <a:r>
                        <a:rPr lang="it-IT" sz="1000" baseline="-25000" dirty="0" err="1"/>
                        <a:t>ion</a:t>
                      </a:r>
                      <a:r>
                        <a:rPr lang="it-IT" sz="1000" dirty="0"/>
                        <a:t>[MK]</a:t>
                      </a:r>
                      <a:endParaRPr lang="it-IT" sz="1000" baseline="30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617159"/>
                  </a:ext>
                </a:extLst>
              </a:tr>
              <a:tr h="179066">
                <a:tc>
                  <a:txBody>
                    <a:bodyPr/>
                    <a:lstStyle/>
                    <a:p>
                      <a:pPr algn="ctr" fontAlgn="ctr">
                        <a:lnSpc>
                          <a:spcPts val="560"/>
                        </a:lnSpc>
                      </a:pPr>
                      <a:r>
                        <a:rPr lang="it-IT" sz="800" b="1" dirty="0">
                          <a:solidFill>
                            <a:srgbClr val="FF0000"/>
                          </a:solidFill>
                        </a:rPr>
                        <a:t>0.15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055830"/>
                  </a:ext>
                </a:extLst>
              </a:tr>
              <a:tr h="179066">
                <a:tc>
                  <a:txBody>
                    <a:bodyPr/>
                    <a:lstStyle/>
                    <a:p>
                      <a:pPr algn="ctr" fontAlgn="ctr">
                        <a:lnSpc>
                          <a:spcPts val="560"/>
                        </a:lnSpc>
                      </a:pPr>
                      <a:r>
                        <a:rPr lang="it-IT" sz="800" b="1" dirty="0">
                          <a:solidFill>
                            <a:srgbClr val="FF0000"/>
                          </a:solidFill>
                        </a:rPr>
                        <a:t>0.41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650804"/>
                  </a:ext>
                </a:extLst>
              </a:tr>
              <a:tr h="179066">
                <a:tc>
                  <a:txBody>
                    <a:bodyPr/>
                    <a:lstStyle/>
                    <a:p>
                      <a:pPr algn="ctr" fontAlgn="ctr">
                        <a:lnSpc>
                          <a:spcPts val="560"/>
                        </a:lnSpc>
                      </a:pPr>
                      <a:r>
                        <a:rPr lang="it-IT" sz="800" b="1" dirty="0">
                          <a:solidFill>
                            <a:srgbClr val="FF0000"/>
                          </a:solidFill>
                        </a:rPr>
                        <a:t>0.64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299165"/>
                  </a:ext>
                </a:extLst>
              </a:tr>
              <a:tr h="179066">
                <a:tc>
                  <a:txBody>
                    <a:bodyPr/>
                    <a:lstStyle/>
                    <a:p>
                      <a:pPr algn="ctr" fontAlgn="ctr">
                        <a:lnSpc>
                          <a:spcPts val="560"/>
                        </a:lnSpc>
                      </a:pPr>
                      <a:r>
                        <a:rPr lang="it-IT" sz="800" b="1" dirty="0">
                          <a:solidFill>
                            <a:srgbClr val="FF0000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61193"/>
                  </a:ext>
                </a:extLst>
              </a:tr>
              <a:tr h="179066">
                <a:tc>
                  <a:txBody>
                    <a:bodyPr/>
                    <a:lstStyle/>
                    <a:p>
                      <a:pPr algn="ctr" fontAlgn="ctr">
                        <a:lnSpc>
                          <a:spcPts val="560"/>
                        </a:lnSpc>
                      </a:pPr>
                      <a:r>
                        <a:rPr lang="it-IT" sz="800" b="1" dirty="0">
                          <a:solidFill>
                            <a:srgbClr val="FF0000"/>
                          </a:solidFill>
                        </a:rPr>
                        <a:t>1.32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724459"/>
                  </a:ext>
                </a:extLst>
              </a:tr>
              <a:tr h="179066">
                <a:tc>
                  <a:txBody>
                    <a:bodyPr/>
                    <a:lstStyle/>
                    <a:p>
                      <a:pPr algn="ctr" fontAlgn="ctr">
                        <a:lnSpc>
                          <a:spcPts val="560"/>
                        </a:lnSpc>
                      </a:pPr>
                      <a:r>
                        <a:rPr lang="it-IT" sz="800" b="1" dirty="0">
                          <a:solidFill>
                            <a:srgbClr val="FF0000"/>
                          </a:solidFill>
                        </a:rPr>
                        <a:t>1.60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419638"/>
                  </a:ext>
                </a:extLst>
              </a:tr>
              <a:tr h="179066">
                <a:tc>
                  <a:txBody>
                    <a:bodyPr/>
                    <a:lstStyle/>
                    <a:p>
                      <a:pPr algn="ctr" fontAlgn="ctr">
                        <a:lnSpc>
                          <a:spcPts val="560"/>
                        </a:lnSpc>
                      </a:pPr>
                      <a:r>
                        <a:rPr lang="it-IT" sz="800" b="1" dirty="0">
                          <a:solidFill>
                            <a:srgbClr val="FF0000"/>
                          </a:solidFill>
                        </a:rPr>
                        <a:t>8.58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84530"/>
                  </a:ext>
                </a:extLst>
              </a:tr>
              <a:tr h="179066">
                <a:tc>
                  <a:txBody>
                    <a:bodyPr/>
                    <a:lstStyle/>
                    <a:p>
                      <a:pPr algn="ctr" fontAlgn="ctr">
                        <a:lnSpc>
                          <a:spcPts val="560"/>
                        </a:lnSpc>
                      </a:pPr>
                      <a:r>
                        <a:rPr lang="it-IT" sz="800" b="1" dirty="0">
                          <a:solidFill>
                            <a:srgbClr val="FF0000"/>
                          </a:solidFill>
                        </a:rPr>
                        <a:t>10.1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84360"/>
                  </a:ext>
                </a:extLst>
              </a:tr>
            </a:tbl>
          </a:graphicData>
        </a:graphic>
      </p:graphicFrame>
      <p:sp>
        <p:nvSpPr>
          <p:cNvPr id="11" name="Rettangolo 10">
            <a:extLst>
              <a:ext uri="{FF2B5EF4-FFF2-40B4-BE49-F238E27FC236}">
                <a16:creationId xmlns:a16="http://schemas.microsoft.com/office/drawing/2014/main" id="{41E0BA01-B289-93E9-EF53-DD19979F215D}"/>
              </a:ext>
            </a:extLst>
          </p:cNvPr>
          <p:cNvSpPr/>
          <p:nvPr/>
        </p:nvSpPr>
        <p:spPr>
          <a:xfrm>
            <a:off x="6222775" y="3115434"/>
            <a:ext cx="4131737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EBIT </a:t>
            </a:r>
            <a:r>
              <a:rPr lang="it-IT" dirty="0" err="1"/>
              <a:t>mimics</a:t>
            </a:r>
            <a:r>
              <a:rPr lang="it-IT" dirty="0"/>
              <a:t> </a:t>
            </a:r>
            <a:r>
              <a:rPr lang="it-IT" dirty="0" err="1"/>
              <a:t>million</a:t>
            </a:r>
            <a:r>
              <a:rPr lang="it-IT" dirty="0"/>
              <a:t>-degree </a:t>
            </a:r>
            <a:r>
              <a:rPr lang="it-IT" dirty="0" err="1"/>
              <a:t>temperatures</a:t>
            </a:r>
            <a:r>
              <a:rPr lang="it-IT" dirty="0"/>
              <a:t> in safe </a:t>
            </a:r>
            <a:r>
              <a:rPr lang="it-IT" dirty="0" err="1"/>
              <a:t>conditions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953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5C0241-EFEA-C510-1FA0-843E87C70E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17/03/26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A04BC9-6954-F7E4-CA9E-CA067DFC7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WP4301 –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Laboratory</a:t>
            </a:r>
            <a:r>
              <a:rPr lang="it-IT" dirty="0">
                <a:solidFill>
                  <a:prstClr val="white">
                    <a:alpha val="50000"/>
                  </a:prstClr>
                </a:solidFill>
              </a:rPr>
              <a:t> Plasma </a:t>
            </a:r>
            <a:r>
              <a:rPr lang="it-IT" dirty="0" err="1">
                <a:solidFill>
                  <a:prstClr val="white">
                    <a:alpha val="50000"/>
                  </a:prstClr>
                </a:solidFill>
              </a:rPr>
              <a:t>Spectroscopy</a:t>
            </a:r>
            <a:endParaRPr lang="it-IT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2C1697-7280-B089-40E7-E4A007A48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2" name="Immagine 1" descr="Immagine che contiene interno, Attrezzature mediche, macchina, muro&#10;&#10;Il contenuto generato dall'IA potrebbe non essere corretto.">
            <a:extLst>
              <a:ext uri="{FF2B5EF4-FFF2-40B4-BE49-F238E27FC236}">
                <a16:creationId xmlns:a16="http://schemas.microsoft.com/office/drawing/2014/main" id="{AAD3CB8E-2B19-AA91-D5D9-359B29D09C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10" t="13870" r="719" b="46456"/>
          <a:stretch>
            <a:fillRect/>
          </a:stretch>
        </p:blipFill>
        <p:spPr>
          <a:xfrm>
            <a:off x="3393231" y="1155035"/>
            <a:ext cx="8798769" cy="5202294"/>
          </a:xfrm>
          <a:prstGeom prst="rect">
            <a:avLst/>
          </a:prstGeom>
        </p:spPr>
      </p:pic>
      <p:sp>
        <p:nvSpPr>
          <p:cNvPr id="6" name="Shape 162">
            <a:extLst>
              <a:ext uri="{FF2B5EF4-FFF2-40B4-BE49-F238E27FC236}">
                <a16:creationId xmlns:a16="http://schemas.microsoft.com/office/drawing/2014/main" id="{4089C957-757A-56E5-8541-D7B8AC979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420" y="2461454"/>
            <a:ext cx="1398793" cy="15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  <a:cs typeface="Calibri" charset="0"/>
                <a:sym typeface="Calibri" charset="0"/>
              </a:rPr>
              <a:t>E</a:t>
            </a:r>
            <a:r>
              <a:rPr lang="it-IT" sz="2400" b="1" i="1" dirty="0">
                <a:solidFill>
                  <a:srgbClr val="002060"/>
                </a:solidFill>
                <a:cs typeface="Calibri" charset="0"/>
                <a:sym typeface="Calibri" charset="0"/>
              </a:rPr>
              <a:t>lectron</a:t>
            </a:r>
          </a:p>
          <a:p>
            <a:r>
              <a:rPr lang="it-IT" sz="2400" b="1" i="1" dirty="0" err="1">
                <a:solidFill>
                  <a:srgbClr val="FF0000"/>
                </a:solidFill>
                <a:cs typeface="Calibri" charset="0"/>
                <a:sym typeface="Calibri" charset="0"/>
              </a:rPr>
              <a:t>B</a:t>
            </a:r>
            <a:r>
              <a:rPr lang="it-IT" sz="2400" b="1" i="1" dirty="0" err="1">
                <a:solidFill>
                  <a:srgbClr val="002060"/>
                </a:solidFill>
                <a:cs typeface="Calibri" charset="0"/>
                <a:sym typeface="Calibri" charset="0"/>
              </a:rPr>
              <a:t>eam</a:t>
            </a:r>
            <a:endParaRPr lang="it-IT" sz="2400" b="1" i="1" dirty="0">
              <a:solidFill>
                <a:srgbClr val="002060"/>
              </a:solidFill>
              <a:cs typeface="Calibri" charset="0"/>
              <a:sym typeface="Calibri" charset="0"/>
            </a:endParaRPr>
          </a:p>
          <a:p>
            <a:r>
              <a:rPr lang="it-IT" sz="2400" b="1" i="1" dirty="0">
                <a:solidFill>
                  <a:srgbClr val="FF0000"/>
                </a:solidFill>
                <a:cs typeface="Calibri" charset="0"/>
                <a:sym typeface="Calibri" charset="0"/>
              </a:rPr>
              <a:t>I</a:t>
            </a:r>
            <a:r>
              <a:rPr lang="it-IT" sz="2400" b="1" i="1" dirty="0">
                <a:solidFill>
                  <a:srgbClr val="002060"/>
                </a:solidFill>
                <a:cs typeface="Calibri" charset="0"/>
                <a:sym typeface="Calibri" charset="0"/>
              </a:rPr>
              <a:t>on</a:t>
            </a:r>
          </a:p>
          <a:p>
            <a:r>
              <a:rPr lang="it-IT" sz="2400" b="1" i="1" dirty="0">
                <a:solidFill>
                  <a:srgbClr val="FF0000"/>
                </a:solidFill>
                <a:cs typeface="Calibri" charset="0"/>
                <a:sym typeface="Calibri" charset="0"/>
              </a:rPr>
              <a:t>S</a:t>
            </a:r>
            <a:r>
              <a:rPr lang="it-IT" sz="2400" b="1" i="1" dirty="0">
                <a:solidFill>
                  <a:srgbClr val="002060"/>
                </a:solidFill>
                <a:cs typeface="Calibri" charset="0"/>
                <a:sym typeface="Calibri" charset="0"/>
              </a:rPr>
              <a:t>ource</a:t>
            </a:r>
          </a:p>
        </p:txBody>
      </p:sp>
      <p:pic>
        <p:nvPicPr>
          <p:cNvPr id="10" name="Immagine 9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01010709-A2F3-A605-94A0-2D1278649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0"/>
          <a:stretch>
            <a:fillRect/>
          </a:stretch>
        </p:blipFill>
        <p:spPr>
          <a:xfrm>
            <a:off x="71319" y="3954409"/>
            <a:ext cx="3030636" cy="2362985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4DE71594-BF81-D934-661F-0EF67D07482A}"/>
              </a:ext>
            </a:extLst>
          </p:cNvPr>
          <p:cNvGrpSpPr/>
          <p:nvPr/>
        </p:nvGrpSpPr>
        <p:grpSpPr>
          <a:xfrm rot="21274891">
            <a:off x="6097890" y="2682840"/>
            <a:ext cx="3351874" cy="1920278"/>
            <a:chOff x="2130173" y="1987907"/>
            <a:chExt cx="6163790" cy="418257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E732650-942F-C9F8-35EE-64E13E363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4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173" y="1987907"/>
              <a:ext cx="6163790" cy="4182571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6AE933F-6D1F-67A9-4486-DE60DA2132C1}"/>
                </a:ext>
              </a:extLst>
            </p:cNvPr>
            <p:cNvSpPr txBox="1"/>
            <p:nvPr/>
          </p:nvSpPr>
          <p:spPr>
            <a:xfrm>
              <a:off x="3761344" y="2062382"/>
              <a:ext cx="2132047" cy="502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 err="1"/>
                <a:t>permanent</a:t>
              </a:r>
              <a:r>
                <a:rPr lang="it-IT" sz="900" dirty="0"/>
                <a:t> </a:t>
              </a:r>
              <a:r>
                <a:rPr lang="it-IT" sz="900" dirty="0" err="1"/>
                <a:t>magnets</a:t>
              </a:r>
              <a:endParaRPr lang="it-IT" sz="900" dirty="0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F4BA0A2-0814-CFC7-941B-48275ED56B12}"/>
                </a:ext>
              </a:extLst>
            </p:cNvPr>
            <p:cNvSpPr txBox="1"/>
            <p:nvPr/>
          </p:nvSpPr>
          <p:spPr>
            <a:xfrm>
              <a:off x="6146035" y="2044977"/>
              <a:ext cx="1663186" cy="502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 err="1"/>
                <a:t>neutral</a:t>
              </a:r>
              <a:r>
                <a:rPr lang="it-IT" sz="900" dirty="0"/>
                <a:t> </a:t>
              </a:r>
              <a:r>
                <a:rPr lang="it-IT" sz="900" dirty="0" err="1"/>
                <a:t>atoms</a:t>
              </a:r>
              <a:endParaRPr lang="it-IT" sz="900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5292F5B6-32F3-16CE-2B8B-13A300FE428C}"/>
                </a:ext>
              </a:extLst>
            </p:cNvPr>
            <p:cNvSpPr txBox="1"/>
            <p:nvPr/>
          </p:nvSpPr>
          <p:spPr>
            <a:xfrm>
              <a:off x="2204216" y="3437099"/>
              <a:ext cx="1428632" cy="502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/>
                <a:t>electron gun 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3B49C9A-3664-D5C7-4EC3-1BAE12705436}"/>
                </a:ext>
              </a:extLst>
            </p:cNvPr>
            <p:cNvSpPr txBox="1"/>
            <p:nvPr/>
          </p:nvSpPr>
          <p:spPr>
            <a:xfrm>
              <a:off x="2353435" y="4583150"/>
              <a:ext cx="1639262" cy="5299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electron </a:t>
              </a:r>
              <a:r>
                <a:rPr lang="it-IT" sz="900" dirty="0" err="1"/>
                <a:t>beam</a:t>
              </a:r>
              <a:endParaRPr lang="it-IT" sz="900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5A265A9-511F-F67B-C644-DABC067F08BC}"/>
                </a:ext>
              </a:extLst>
            </p:cNvPr>
            <p:cNvSpPr txBox="1"/>
            <p:nvPr/>
          </p:nvSpPr>
          <p:spPr>
            <a:xfrm>
              <a:off x="5271453" y="4922888"/>
              <a:ext cx="1385423" cy="5911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/>
                <a:t>drift </a:t>
              </a:r>
              <a:r>
                <a:rPr lang="it-IT" sz="900" dirty="0" err="1"/>
                <a:t>tubes</a:t>
              </a:r>
              <a:endParaRPr lang="it-IT" sz="900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29EA4B5-C34E-75D6-173D-9B180EE25155}"/>
                </a:ext>
              </a:extLst>
            </p:cNvPr>
            <p:cNvSpPr txBox="1"/>
            <p:nvPr/>
          </p:nvSpPr>
          <p:spPr>
            <a:xfrm>
              <a:off x="5271453" y="3340214"/>
              <a:ext cx="1284956" cy="5299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 err="1"/>
                <a:t>ion</a:t>
              </a:r>
              <a:r>
                <a:rPr lang="it-IT" sz="900" dirty="0"/>
                <a:t> cloud</a:t>
              </a:r>
            </a:p>
          </p:txBody>
        </p:sp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B346A62C-F49C-66E3-AD83-EF844436A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" y="1378575"/>
            <a:ext cx="2807436" cy="87101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AB860C-3B58-E609-5EF6-E2F32CCEEB14}"/>
              </a:ext>
            </a:extLst>
          </p:cNvPr>
          <p:cNvSpPr txBox="1"/>
          <p:nvPr/>
        </p:nvSpPr>
        <p:spPr>
          <a:xfrm>
            <a:off x="0" y="1115747"/>
            <a:ext cx="33598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In </a:t>
            </a:r>
            <a:r>
              <a:rPr lang="it-IT" sz="1200" b="1" dirty="0" err="1"/>
              <a:t>collaboration</a:t>
            </a:r>
            <a:r>
              <a:rPr lang="it-IT" sz="1200" b="1" dirty="0"/>
              <a:t> with the manufacturing company</a:t>
            </a:r>
          </a:p>
          <a:p>
            <a:endParaRPr lang="it-IT" sz="1200" b="1" dirty="0"/>
          </a:p>
          <a:p>
            <a:endParaRPr lang="it-IT" sz="1200" b="1" dirty="0"/>
          </a:p>
          <a:p>
            <a:endParaRPr lang="it-IT" sz="1200" b="1" dirty="0"/>
          </a:p>
          <a:p>
            <a:endParaRPr lang="it-IT" sz="1200" b="1" dirty="0"/>
          </a:p>
          <a:p>
            <a:endParaRPr lang="it-IT" sz="1200" b="1" dirty="0"/>
          </a:p>
          <a:p>
            <a:r>
              <a:rPr lang="it-IT" sz="1200" b="1" dirty="0" err="1"/>
              <a:t>We</a:t>
            </a:r>
            <a:r>
              <a:rPr lang="it-IT" sz="1200" b="1" dirty="0"/>
              <a:t> design the Plasma </a:t>
            </a:r>
            <a:r>
              <a:rPr lang="it-IT" sz="1200" b="1" dirty="0" err="1"/>
              <a:t>Laboratory</a:t>
            </a:r>
            <a:r>
              <a:rPr lang="it-IT" sz="1200" b="1" dirty="0"/>
              <a:t> </a:t>
            </a:r>
            <a:r>
              <a:rPr lang="it-IT" sz="1200" b="1" dirty="0" err="1"/>
              <a:t>based</a:t>
            </a:r>
            <a:r>
              <a:rPr lang="it-IT" sz="1200" b="1" dirty="0"/>
              <a:t> on an</a:t>
            </a:r>
          </a:p>
        </p:txBody>
      </p:sp>
    </p:spTree>
    <p:extLst>
      <p:ext uri="{BB962C8B-B14F-4D97-AF65-F5344CB8AC3E}">
        <p14:creationId xmlns:p14="http://schemas.microsoft.com/office/powerpoint/2010/main" val="58244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http://purl.org/dc/terms/"/>
    <ds:schemaRef ds:uri="http://www.w3.org/XML/1998/namespace"/>
    <ds:schemaRef ds:uri="http://purl.org/dc/dcmitype/"/>
    <ds:schemaRef ds:uri="33de9cbb-7065-497c-aaf6-21859a933a93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398c2fc-ef96-41f5-a6be-4e19eee013d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5567</TotalTime>
  <Words>1324</Words>
  <Application>Microsoft Macintosh PowerPoint</Application>
  <PresentationFormat>Widescreen</PresentationFormat>
  <Paragraphs>394</Paragraphs>
  <Slides>30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9" baseType="lpstr">
      <vt:lpstr>ＭＳ Ｐゴシック</vt:lpstr>
      <vt:lpstr>Arial</vt:lpstr>
      <vt:lpstr>Calibri</vt:lpstr>
      <vt:lpstr>inherit</vt:lpstr>
      <vt:lpstr>Symbol</vt:lpstr>
      <vt:lpstr>Titillium</vt:lpstr>
      <vt:lpstr>Titillium Bd</vt:lpstr>
      <vt:lpstr>Wingdings</vt:lpstr>
      <vt:lpstr>Tema di Office</vt:lpstr>
      <vt:lpstr>STILES</vt:lpstr>
      <vt:lpstr>GOAL:</vt:lpstr>
      <vt:lpstr>Presentazione standard di PowerPoint</vt:lpstr>
      <vt:lpstr>GOAL:</vt:lpstr>
      <vt:lpstr>Presentazione standard di PowerPoint</vt:lpstr>
      <vt:lpstr>GOAL:</vt:lpstr>
      <vt:lpstr>Presentazione standard di PowerPoint</vt:lpstr>
      <vt:lpstr>We design the  Plasma Source  inspired by NIST   Electron Beam Ion Trap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Direct gas injection </vt:lpstr>
      <vt:lpstr>Feeding the EBIS:</vt:lpstr>
      <vt:lpstr>Presentazione standard di PowerPoint</vt:lpstr>
      <vt:lpstr>Presentazione standard di PowerPoint</vt:lpstr>
      <vt:lpstr>THE SPECTROGRAPHS</vt:lpstr>
      <vt:lpstr>X-Ray Spectrograph  McPherson Model 251MX sharing the Ultra High Vacuum (10-10 mbar) with no port-view l = 0.6 - 20 nm Detector: Andor camera</vt:lpstr>
      <vt:lpstr>Presentazione standard di PowerPoint</vt:lpstr>
      <vt:lpstr>Presentazione standard di PowerPoint</vt:lpstr>
      <vt:lpstr>Presentazione standard di PowerPoint</vt:lpstr>
      <vt:lpstr>A SPAD linear detector for a direct measure of Einstein coefficients</vt:lpstr>
      <vt:lpstr>Presentazione standard di PowerPoint</vt:lpstr>
      <vt:lpstr>ULTRA-BROAD BAND LASER-COMB for GIANO + HARPSN @ TNG based on a 10GHz pulsated laser</vt:lpstr>
      <vt:lpstr>Presentazione standard di PowerPoint</vt:lpstr>
      <vt:lpstr>Presentazione standard di PowerPoint</vt:lpstr>
      <vt:lpstr>ANDES@ELT will not provide evidence of r-process in neutron star mergers if we don’t build an atomic database of highly ionised heavy-elements</vt:lpstr>
      <vt:lpstr>The future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Pompa Pacchi</dc:creator>
  <cp:lastModifiedBy>Francesco Leone</cp:lastModifiedBy>
  <cp:revision>169</cp:revision>
  <cp:lastPrinted>2023-08-29T09:47:03Z</cp:lastPrinted>
  <dcterms:created xsi:type="dcterms:W3CDTF">2022-10-26T09:11:02Z</dcterms:created>
  <dcterms:modified xsi:type="dcterms:W3CDTF">2026-03-17T10:55:45Z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