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536" r:id="rId5"/>
    <p:sldId id="541" r:id="rId6"/>
    <p:sldId id="311" r:id="rId7"/>
    <p:sldId id="533" r:id="rId8"/>
    <p:sldId id="535" r:id="rId9"/>
    <p:sldId id="534" r:id="rId10"/>
    <p:sldId id="309" r:id="rId11"/>
    <p:sldId id="310" r:id="rId12"/>
    <p:sldId id="531" r:id="rId13"/>
    <p:sldId id="298" r:id="rId14"/>
    <p:sldId id="299" r:id="rId15"/>
    <p:sldId id="300" r:id="rId16"/>
    <p:sldId id="301" r:id="rId17"/>
    <p:sldId id="302" r:id="rId18"/>
    <p:sldId id="304" r:id="rId19"/>
    <p:sldId id="303" r:id="rId20"/>
    <p:sldId id="305" r:id="rId21"/>
    <p:sldId id="306" r:id="rId22"/>
    <p:sldId id="307" r:id="rId23"/>
    <p:sldId id="308" r:id="rId24"/>
    <p:sldId id="538" r:id="rId25"/>
    <p:sldId id="386" r:id="rId26"/>
    <p:sldId id="518" r:id="rId27"/>
    <p:sldId id="539" r:id="rId28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37"/>
    <a:srgbClr val="C48E48"/>
    <a:srgbClr val="EFDBC3"/>
    <a:srgbClr val="FFFFFF"/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AFC9B-FDAB-4DCE-B600-4E63F4A1CB4D}" v="14" dt="2023-09-06T14:35:40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3" autoAdjust="0"/>
    <p:restoredTop sz="94660"/>
  </p:normalViewPr>
  <p:slideViewPr>
    <p:cSldViewPr snapToGrid="0">
      <p:cViewPr>
        <p:scale>
          <a:sx n="150" d="100"/>
          <a:sy n="150" d="100"/>
        </p:scale>
        <p:origin x="1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Pompa Pacchi" userId="07da78bb433810cd" providerId="LiveId" clId="{9ACAFC9B-FDAB-4DCE-B600-4E63F4A1CB4D}"/>
    <pc:docChg chg="undo custSel addSld modSld modMainMaster">
      <pc:chgData name="Francesco Pompa Pacchi" userId="07da78bb433810cd" providerId="LiveId" clId="{9ACAFC9B-FDAB-4DCE-B600-4E63F4A1CB4D}" dt="2023-09-06T14:38:26.378" v="337" actId="700"/>
      <pc:docMkLst>
        <pc:docMk/>
      </pc:docMkLst>
      <pc:sldChg chg="addSp delSp modSp mod modClrScheme chgLayout">
        <pc:chgData name="Francesco Pompa Pacchi" userId="07da78bb433810cd" providerId="LiveId" clId="{9ACAFC9B-FDAB-4DCE-B600-4E63F4A1CB4D}" dt="2023-09-06T14:37:24.498" v="323" actId="700"/>
        <pc:sldMkLst>
          <pc:docMk/>
          <pc:sldMk cId="2088851077" sldId="280"/>
        </pc:sldMkLst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2" creationId="{BF29614D-F2DF-9D4D-947E-7F6262E42B95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4" creationId="{F34FA977-365E-8084-656A-BE00836FDDB2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5" creationId="{3A60142F-E109-8093-7FBF-4BA2577E1055}"/>
          </ac:spMkLst>
        </pc:spChg>
        <pc:spChg chg="del">
          <ac:chgData name="Francesco Pompa Pacchi" userId="07da78bb433810cd" providerId="LiveId" clId="{9ACAFC9B-FDAB-4DCE-B600-4E63F4A1CB4D}" dt="2023-09-06T14:36:26.039" v="317" actId="478"/>
          <ac:spMkLst>
            <pc:docMk/>
            <pc:sldMk cId="2088851077" sldId="280"/>
            <ac:spMk id="6" creationId="{75FEC5D9-BE2C-47F7-8627-3DC64C1F8A42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7" creationId="{3AA68849-FE55-39F7-F246-993444446351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8" creationId="{776C1DAB-6281-3FF8-F9F2-E8B921963A64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9" creationId="{F07B29C3-211B-1A80-A717-B9D2C592DC0C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0" creationId="{25C08AEA-CAA7-BE4B-510F-2DBD9D9ECE41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1" creationId="{CAAA7C05-A904-476A-4508-4E301CAE08D8}"/>
          </ac:spMkLst>
        </pc:spChg>
        <pc:spChg chg="del">
          <ac:chgData name="Francesco Pompa Pacchi" userId="07da78bb433810cd" providerId="LiveId" clId="{9ACAFC9B-FDAB-4DCE-B600-4E63F4A1CB4D}" dt="2023-09-06T14:36:23.893" v="316" actId="478"/>
          <ac:spMkLst>
            <pc:docMk/>
            <pc:sldMk cId="2088851077" sldId="280"/>
            <ac:spMk id="13" creationId="{1477B1D9-6D3E-8C3D-E797-9125E28CE66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36.397" v="324" actId="700"/>
        <pc:sldMkLst>
          <pc:docMk/>
          <pc:sldMk cId="4113762423" sldId="281"/>
        </pc:sldMkLst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2" creationId="{9E68A98D-93DA-16D2-6566-6069D8804CFA}"/>
          </ac:spMkLst>
        </pc:spChg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3" creationId="{60A6B579-A5AC-BC7D-C079-3709E163E022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4" creationId="{E0CFE801-6F23-1F69-C9DA-2D64F9B2F155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5" creationId="{D8D832D7-3700-A775-D6C9-EB733DD0D4FE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6" creationId="{04C99514-5463-3914-4D8D-46181F2F8DC8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7" creationId="{1F901C5C-C8A4-DADA-F08A-22A83033AE8B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8" creationId="{E6C77D44-9C9C-D06F-8158-E74BF189CCF6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9" creationId="{37E6F057-6EF7-BFE6-5396-30C402F0C19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43.609" v="325" actId="700"/>
        <pc:sldMkLst>
          <pc:docMk/>
          <pc:sldMk cId="250716807" sldId="282"/>
        </pc:sldMkLst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2" creationId="{A261F1AB-8D59-0D35-38DF-5A65BDBD3904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3" creationId="{E1AADF71-3B67-B834-DD20-4EEC5679F15A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4" creationId="{45FF3B86-EFC0-23C5-093A-DB3B2F20EB2E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5" creationId="{3DAB11C3-0708-5849-0E6E-2FB6E26ABCC5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6" creationId="{4C1EBA39-830B-4074-284F-5759775E2750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7" creationId="{D18F8A67-36A5-7534-B47A-E22CA554BC85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8" creationId="{15655775-D4C3-08A9-9735-12B65F5DF6AE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9" creationId="{D6FDA265-F109-30DA-1674-CC24F221C3A6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0" creationId="{05645B75-73BB-23E9-6E4A-43CD90745848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1" creationId="{3E292E16-C055-0837-C5FA-BF06D653A896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2" creationId="{915E8FA5-2B06-D7B6-AF26-937C05D3E715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3" creationId="{BB3E63D4-5A59-72A8-854B-E8906FD97670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0.880" v="327" actId="700"/>
        <pc:sldMkLst>
          <pc:docMk/>
          <pc:sldMk cId="318510640" sldId="283"/>
        </pc:sldMkLst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2" creationId="{39E8777F-4E12-E814-7D70-6D6F0FAA15C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3" creationId="{9B4B8513-FDA9-30DA-6022-B449527786F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4" creationId="{F00FE981-6888-4B40-80EB-6D9FD287A987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5" creationId="{58B36407-8250-99D3-EE51-A13CBF6ADB61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6" creationId="{5C2990ED-B67F-BF3A-DB1C-A2B1F7500A36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7" creationId="{5007335D-1189-6058-4C9A-E906FD139D3D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8" creationId="{9D174A1E-2A46-CD08-D420-9BD613032E02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9" creationId="{D5510881-24B9-4A21-BB98-DAC85938989F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0" creationId="{4A11ECA7-EDD5-9509-80A5-86F66EA6B0C0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1" creationId="{039B10E8-59CB-38A3-86F8-496CD4449715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6.556" v="329" actId="700"/>
        <pc:sldMkLst>
          <pc:docMk/>
          <pc:sldMk cId="1690445600" sldId="284"/>
        </pc:sldMkLst>
        <pc:spChg chg="del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2" creationId="{10759FA5-175A-33A1-0143-1296CB7F45C3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3" creationId="{2FA22B65-4835-FD83-9304-1C6779C74950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4" creationId="{7D279496-AF55-D2FE-08C1-1A3DBF04BA1C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5" creationId="{20241769-E870-3D54-4581-AD4F9C3A0C4D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6" creationId="{6F3304D3-1AFD-3F2C-0F70-926715A83E08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7" creationId="{4AE4861E-9A6E-D8DF-689B-56A8CCEF6C45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8" creationId="{A394968C-40A1-C956-1383-8906DF32B11A}"/>
          </ac:spMkLst>
        </pc:spChg>
        <pc:spChg chg="add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9" creationId="{230785A4-BBE3-8612-90C1-8A3258C97159}"/>
          </ac:spMkLst>
        </pc:spChg>
      </pc:sldChg>
      <pc:sldChg chg="delSp modSp new mod modClrScheme chgLayout">
        <pc:chgData name="Francesco Pompa Pacchi" userId="07da78bb433810cd" providerId="LiveId" clId="{9ACAFC9B-FDAB-4DCE-B600-4E63F4A1CB4D}" dt="2023-09-06T14:38:02.569" v="331" actId="700"/>
        <pc:sldMkLst>
          <pc:docMk/>
          <pc:sldMk cId="582445159" sldId="285"/>
        </pc:sldMkLst>
        <pc:spChg chg="del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2" creationId="{4C10F20B-7EA3-154F-9887-5E553884984A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3" creationId="{D35C0241-EFEA-C510-1FA0-843E87C70E60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4" creationId="{89A04BC9-6954-F7E4-CA9E-CA067DFC72E5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5" creationId="{BF2C1697-7280-B089-40E7-E4A007A48EBC}"/>
          </ac:spMkLst>
        </pc:spChg>
      </pc:sldChg>
      <pc:sldChg chg="addSp modSp new mod modClrScheme chgLayout">
        <pc:chgData name="Francesco Pompa Pacchi" userId="07da78bb433810cd" providerId="LiveId" clId="{9ACAFC9B-FDAB-4DCE-B600-4E63F4A1CB4D}" dt="2023-09-06T14:38:10.898" v="333" actId="700"/>
        <pc:sldMkLst>
          <pc:docMk/>
          <pc:sldMk cId="1177180735" sldId="286"/>
        </pc:sldMkLst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2" creationId="{DECDEB89-86BF-E2C9-9AEC-E2DD6144E3C4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3" creationId="{76858D87-17F3-8248-6172-0AF78E87F4DE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4" creationId="{AF9E67F8-DB50-FB2E-3A7F-BC41CCBD3F45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5" creationId="{BA896FDC-23E3-2E4A-034D-3726A03DBA1D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6" creationId="{E8B0238E-5E8D-015F-72CC-16F8AEC47BB2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7" creationId="{37E87EC0-6E3F-2564-EEED-016DC53FCD38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0.173" v="335" actId="700"/>
        <pc:sldMkLst>
          <pc:docMk/>
          <pc:sldMk cId="1086535859" sldId="287"/>
        </pc:sldMkLst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2" creationId="{A826EB81-E945-6CD6-0584-976DA69073DE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3" creationId="{FA63812E-53A8-9C1D-A1CB-712F59AC4318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4" creationId="{653460C3-550E-9BB9-BAA5-E78B3D1223A0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5" creationId="{8A0D8C88-053F-79F4-5F1D-A0D8322AD50F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6" creationId="{7DF36848-AD48-0BAD-810C-4D8EC7A8F402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7" creationId="{CB479FC0-9023-32B7-17FE-50139768DB1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8" creationId="{AF74F08A-C823-B01D-6982-90CFD1551B2F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9" creationId="{21C1B386-334A-B767-1432-EED3FF6FC5A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10" creationId="{63BD3E70-5EBF-D8AA-7E9B-5EA9B384A81A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6.378" v="337" actId="700"/>
        <pc:sldMkLst>
          <pc:docMk/>
          <pc:sldMk cId="4194262224" sldId="288"/>
        </pc:sldMkLst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2" creationId="{4BA2449E-1F7E-8815-4FA0-E2E2D32BB8C3}"/>
          </ac:spMkLst>
        </pc:spChg>
        <pc:spChg chg="del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3" creationId="{FC457D23-1B1A-2016-444D-F7017F034340}"/>
          </ac:spMkLst>
        </pc:spChg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4" creationId="{5D66B542-0687-EF36-56D7-05CC5A4C683A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5" creationId="{0A352035-61F4-1DB5-615C-6E1A92E3E190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6" creationId="{93B483ED-2D42-1C69-0383-3C0C8F977D85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7" creationId="{9B4A5E66-64FF-01D2-8F12-0B5657A08FE7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8" creationId="{5135A167-7535-CF13-DBC7-2C42AE5C690D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9" creationId="{EFF74685-EECF-CE86-40E3-91CA8D2BD3CF}"/>
          </ac:spMkLst>
        </pc:spChg>
      </pc:sldChg>
      <pc:sldMasterChg chg="addSp delSp modSp mod modSldLayout">
        <pc:chgData name="Francesco Pompa Pacchi" userId="07da78bb433810cd" providerId="LiveId" clId="{9ACAFC9B-FDAB-4DCE-B600-4E63F4A1CB4D}" dt="2023-09-06T14:35:40.745" v="315"/>
        <pc:sldMasterMkLst>
          <pc:docMk/>
          <pc:sldMasterMk cId="3591437458" sldId="2147483648"/>
        </pc:sldMasterMkLst>
        <pc:spChg chg="add del mod">
          <ac:chgData name="Francesco Pompa Pacchi" userId="07da78bb433810cd" providerId="LiveId" clId="{9ACAFC9B-FDAB-4DCE-B600-4E63F4A1CB4D}" dt="2023-09-06T14:33:43.468" v="299" actId="14100"/>
          <ac:spMkLst>
            <pc:docMk/>
            <pc:sldMasterMk cId="3591437458" sldId="2147483648"/>
            <ac:spMk id="4" creationId="{65169399-BC99-4040-8272-2E03FED919DC}"/>
          </ac:spMkLst>
        </pc:spChg>
        <pc:spChg chg="add del mod">
          <ac:chgData name="Francesco Pompa Pacchi" userId="07da78bb433810cd" providerId="LiveId" clId="{9ACAFC9B-FDAB-4DCE-B600-4E63F4A1CB4D}" dt="2023-09-06T14:33:52.008" v="301" actId="14100"/>
          <ac:spMkLst>
            <pc:docMk/>
            <pc:sldMasterMk cId="3591437458" sldId="2147483648"/>
            <ac:spMk id="5" creationId="{4937EE08-80FA-4652-929B-0973683787A9}"/>
          </ac:spMkLst>
        </pc:spChg>
        <pc:spChg chg="add del mod">
          <ac:chgData name="Francesco Pompa Pacchi" userId="07da78bb433810cd" providerId="LiveId" clId="{9ACAFC9B-FDAB-4DCE-B600-4E63F4A1CB4D}" dt="2023-09-06T14:33:30.295" v="244" actId="1038"/>
          <ac:spMkLst>
            <pc:docMk/>
            <pc:sldMasterMk cId="3591437458" sldId="2147483648"/>
            <ac:spMk id="6" creationId="{C90B07AC-22DD-4854-AF1C-98DD868E26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0" creationId="{97A4EA9B-A49D-23BE-A0FC-BCAE09FCD7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1" creationId="{29F425F6-02D0-12B4-9992-05126E57572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2" creationId="{9C06FFD4-6282-C104-A0F5-5D393CE3180D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3" creationId="{D9B16353-30A9-2293-A117-23CF09E2E2E1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4" creationId="{43479140-05C1-C927-C8E2-0A34711DD498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5" creationId="{ECA45D12-536B-C576-C549-F19523F6C903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6" creationId="{0387A767-1E27-83E6-A62F-F8AF3E4F88A7}"/>
          </ac:spMkLst>
        </pc:spChg>
        <pc:picChg chg="add del">
          <ac:chgData name="Francesco Pompa Pacchi" userId="07da78bb433810cd" providerId="LiveId" clId="{9ACAFC9B-FDAB-4DCE-B600-4E63F4A1CB4D}" dt="2023-09-06T13:59:22.741" v="12" actId="478"/>
          <ac:picMkLst>
            <pc:docMk/>
            <pc:sldMasterMk cId="3591437458" sldId="2147483648"/>
            <ac:picMk id="8" creationId="{838A3F9A-B0DF-455D-9D22-F973C5829AD4}"/>
          </ac:picMkLst>
        </pc:picChg>
        <pc:sldLayoutChg chg="addSp delSp modSp mod">
          <pc:chgData name="Francesco Pompa Pacchi" userId="07da78bb433810cd" providerId="LiveId" clId="{9ACAFC9B-FDAB-4DCE-B600-4E63F4A1CB4D}" dt="2023-09-06T14:34:21.464" v="304" actId="478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Francesco Pompa Pacchi" userId="07da78bb433810cd" providerId="LiveId" clId="{9ACAFC9B-FDAB-4DCE-B600-4E63F4A1CB4D}" dt="2023-09-06T14:32:53.130" v="71" actId="1035"/>
            <ac:spMkLst>
              <pc:docMk/>
              <pc:sldMasterMk cId="3591437458" sldId="2147483648"/>
              <pc:sldLayoutMk cId="668521014" sldId="2147483649"/>
              <ac:spMk id="5" creationId="{325040DB-8460-4471-A536-03EED8D2ECE0}"/>
            </ac:spMkLst>
          </pc:spChg>
          <pc:spChg chg="del">
            <ac:chgData name="Francesco Pompa Pacchi" userId="07da78bb433810cd" providerId="LiveId" clId="{9ACAFC9B-FDAB-4DCE-B600-4E63F4A1CB4D}" dt="2023-09-06T14:34:18.616" v="303" actId="478"/>
            <ac:spMkLst>
              <pc:docMk/>
              <pc:sldMasterMk cId="3591437458" sldId="2147483648"/>
              <pc:sldLayoutMk cId="668521014" sldId="2147483649"/>
              <ac:spMk id="11" creationId="{177E2263-3959-B7F0-EFFE-F3AF5ADE3687}"/>
            </ac:spMkLst>
          </pc:spChg>
          <pc:spChg chg="add del mod">
            <ac:chgData name="Francesco Pompa Pacchi" userId="07da78bb433810cd" providerId="LiveId" clId="{9ACAFC9B-FDAB-4DCE-B600-4E63F4A1CB4D}" dt="2023-09-06T14:34:21.464" v="304" actId="478"/>
            <ac:spMkLst>
              <pc:docMk/>
              <pc:sldMasterMk cId="3591437458" sldId="2147483648"/>
              <pc:sldLayoutMk cId="668521014" sldId="2147483649"/>
              <ac:spMk id="12" creationId="{2AD4E24C-2A0F-5DDB-14FD-D3C7D6963A2D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2.152" v="305"/>
          <pc:sldLayoutMkLst>
            <pc:docMk/>
            <pc:sldMasterMk cId="3591437458" sldId="2147483648"/>
            <pc:sldLayoutMk cId="2778974981" sldId="2147483650"/>
          </pc:sldLayoutMkLst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4" creationId="{B1E677E2-EEEB-4625-AFD0-BA41ADF9EC3A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5" creationId="{17FDC0B7-3FBE-491C-8FE8-55BD53B99BCD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6" creationId="{6863BC19-E814-447A-9737-03C21E843360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7" creationId="{88704586-59CF-4888-2F19-AD16297FCC25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9" creationId="{92D8ED97-4BEE-40FC-826D-7D6FDD924012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10" creationId="{C91BF96B-D6F6-E2F5-2489-D2C5CE2D9181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8.118" v="306"/>
          <pc:sldLayoutMkLst>
            <pc:docMk/>
            <pc:sldMasterMk cId="3591437458" sldId="2147483648"/>
            <pc:sldLayoutMk cId="3038443378" sldId="2147483651"/>
          </pc:sldLayoutMkLst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3" creationId="{4FD71D4E-877A-9FD7-30DB-58BF372F0DD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4" creationId="{33263CD4-4668-4FC6-9FA0-9C78C434250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5" creationId="{62280035-87ED-481F-BA20-EE60B0190F75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6" creationId="{3B3D36F7-444C-4BBE-9901-9D7D2895045E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7" creationId="{BE39A091-5D00-181F-4511-FEA9AA7B272B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11" creationId="{C8E697FF-B5B5-DAE7-E86F-2FEE441526D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0.243" v="307"/>
          <pc:sldLayoutMkLst>
            <pc:docMk/>
            <pc:sldMasterMk cId="3591437458" sldId="2147483648"/>
            <pc:sldLayoutMk cId="1222053526" sldId="2147483652"/>
          </pc:sldLayoutMkLst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5" creationId="{B8B81DAE-08F7-4455-BD6C-BE39F64CE254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6" creationId="{5DED7E12-FA56-48FD-AA8A-F0F91A8E3DB8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7" creationId="{DB05207B-2CAE-431E-B6E5-F19E2A9F58F8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8" creationId="{E9B4612E-B97B-7AEA-96F0-11DCC892FEE1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0" creationId="{EF3BB756-BD2F-43D6-948C-C0917FD3F66F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1" creationId="{44A5671A-3412-9A04-D19B-0374FE81151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2.706" v="308"/>
          <pc:sldLayoutMkLst>
            <pc:docMk/>
            <pc:sldMasterMk cId="3591437458" sldId="2147483648"/>
            <pc:sldLayoutMk cId="134094954" sldId="2147483653"/>
          </pc:sldLayoutMkLst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3" creationId="{29F2DF3D-1A2B-CC9B-B05E-92190FFDEB08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4" creationId="{AC072F27-275D-31C2-16B3-085C30AB82AF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5" creationId="{0C1F38E6-E1A4-0C70-080B-4436058E646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7" creationId="{69DA399C-1B0C-440F-B657-67652B399CD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8" creationId="{5B255F85-46AF-4BA1-AF87-BD384DE93224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9" creationId="{E402AF58-9572-47BE-A27E-675094BA3F36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5.575" v="309"/>
          <pc:sldLayoutMkLst>
            <pc:docMk/>
            <pc:sldMasterMk cId="3591437458" sldId="2147483648"/>
            <pc:sldLayoutMk cId="1890870898" sldId="2147483654"/>
          </pc:sldLayoutMkLst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3" creationId="{A7EABCFE-413D-4F1C-BAAC-CBBB0BF41604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4" creationId="{674F461C-019F-49AF-A23C-B47D0FC8E452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5" creationId="{6EE70EE3-9A44-439E-9280-9267337E5A31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6" creationId="{0A7DCEE4-5046-64E2-5C0F-676EDDD0DA3D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8" creationId="{582CF4E6-B513-5EA4-CC92-00CC044A6028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9" creationId="{1A2B6F0E-CFA2-0EC4-7838-4C13111E675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8.039" v="310"/>
          <pc:sldLayoutMkLst>
            <pc:docMk/>
            <pc:sldMasterMk cId="3591437458" sldId="2147483648"/>
            <pc:sldLayoutMk cId="723981908" sldId="2147483655"/>
          </pc:sldLayoutMkLst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2" creationId="{18F67D12-C271-44F1-A874-5C28BCD38B1E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3" creationId="{B2DA6622-24D6-47F0-9FF2-EB2FC437D361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4" creationId="{20351582-F7D0-499A-8765-179B26F43FDD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5" creationId="{FFE3D8C9-9E0F-B077-98FA-3A0A4C1123C7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7" creationId="{1E79C1CB-9E10-737C-495B-CA28E009CF1C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8" creationId="{F94328F8-6C78-AEB2-539B-E388784CF9A9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0.618" v="311"/>
          <pc:sldLayoutMkLst>
            <pc:docMk/>
            <pc:sldMasterMk cId="3591437458" sldId="2147483648"/>
            <pc:sldLayoutMk cId="3756111496" sldId="2147483656"/>
          </pc:sldLayoutMkLst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5" creationId="{63A1C334-8129-4545-8C84-46DA06B03D8B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6" creationId="{3188F4DD-001E-4B6C-BAD4-62C2A6952B28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7" creationId="{31106F97-3F23-4DEE-B190-0481C29793AA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9" creationId="{C7C4880B-19F4-97A1-DDDE-AD3E2E96D95C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0" creationId="{F320AA9F-EBBA-603B-A16A-6E78D9E46C19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1" creationId="{E25FFDEC-114F-5509-1E6D-1A3B878DFAF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3.048" v="312"/>
          <pc:sldLayoutMkLst>
            <pc:docMk/>
            <pc:sldMasterMk cId="3591437458" sldId="2147483648"/>
            <pc:sldLayoutMk cId="1108499084" sldId="2147483657"/>
          </pc:sldLayoutMkLst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4" creationId="{4F851A2E-F19C-1002-E4BF-DCF30C6E86B2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5" creationId="{6EAB0AD8-6FDF-4622-85A4-51A8E967EC8D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6" creationId="{634D2E99-DBA0-4970-ABF3-9596AA57D33E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7" creationId="{8FADE91F-FFB0-4E6D-8AF8-6FBDBC0DE59D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0" creationId="{619CB933-26AB-8E1D-8C37-6344EDC8A7B8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1" creationId="{A48E82B1-CC9A-CBE9-8A67-8FED80651CFE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5.954" v="313"/>
          <pc:sldLayoutMkLst>
            <pc:docMk/>
            <pc:sldMasterMk cId="3591437458" sldId="2147483648"/>
            <pc:sldLayoutMk cId="3297685786" sldId="2147483658"/>
          </pc:sldLayoutMkLst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4" creationId="{409E3090-1E92-4CFB-9491-E0F885599797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5" creationId="{DFD25BC3-9F27-484C-9378-EEFF57FBB926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6" creationId="{0555A28A-D94D-4C1E-9701-B2E9F89D9F6B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7" creationId="{58CE76D5-1363-B0E3-1D33-41AADE016C6C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9" creationId="{6E6DBEE0-A27F-225E-5E90-31C29A1A1449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10" creationId="{F2BFE872-A7E0-3A8B-0326-4D037EC4C1C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8.374" v="314"/>
          <pc:sldLayoutMkLst>
            <pc:docMk/>
            <pc:sldMasterMk cId="3591437458" sldId="2147483648"/>
            <pc:sldLayoutMk cId="64661494" sldId="2147483659"/>
          </pc:sldLayoutMkLst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4" creationId="{BDE9D5CD-1CAE-47E9-9CA5-BEAB47994C3F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5" creationId="{859C3418-3EDC-4379-99CA-291BB22DBA11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6" creationId="{F375C136-5125-40ED-9798-0847DBFB37DB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7" creationId="{D02864DA-2EE3-8B72-178C-B6393D7BCA9C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9" creationId="{4DBECF07-1B6C-5AE7-E36F-4EBD794065D4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10" creationId="{BA3051DC-1352-C74E-6CC3-A5E947A55E5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40.745" v="315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4" creationId="{B0F22038-E401-9B59-43A1-1AFFB7DF452F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5" creationId="{0F960FDE-D97A-7471-78F1-CE28AF30207D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6" creationId="{F67E22B4-7DF0-794F-F8A7-5684B7EAD56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7" creationId="{C2537FB0-122B-54A1-D0B8-29B21F61E4AF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9" creationId="{CAF6D3F4-3F2E-E8F1-1DF2-9C24076E3D2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10" creationId="{815E09E0-91B4-18E9-E9E8-07BE2A86D28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11/03/2026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3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Planned</a:t>
            </a:r>
            <a:r>
              <a:rPr lang="it-IT" dirty="0"/>
              <a:t>: Include la differenza tra l’offerta economica in risposta al bando di gara (</a:t>
            </a:r>
            <a:r>
              <a:rPr lang="it-IT" dirty="0" err="1"/>
              <a:t>Original</a:t>
            </a:r>
            <a:r>
              <a:rPr lang="it-IT" dirty="0"/>
              <a:t>) e la Variazione (</a:t>
            </a:r>
            <a:r>
              <a:rPr lang="it-IT" dirty="0" err="1"/>
              <a:t>Variation</a:t>
            </a:r>
            <a:r>
              <a:rPr lang="it-IT" dirty="0"/>
              <a:t>) dovuta al fatto che l’installazione ed i relativi costi di sicurezza sono stati rimossi a causa della indisponibilità del sito in cui la camera anecoica doveva essere installata</a:t>
            </a:r>
          </a:p>
          <a:p>
            <a:r>
              <a:rPr lang="it-IT" dirty="0"/>
              <a:t>Payments: la tabella descrive le milestone di pagamento. La differenza con il ‘</a:t>
            </a:r>
            <a:r>
              <a:rPr lang="it-IT" dirty="0" err="1"/>
              <a:t>Planned</a:t>
            </a:r>
            <a:r>
              <a:rPr lang="it-IT" dirty="0"/>
              <a:t>’ (278.784,36 - 277,250,00) è dovuta agli extra costi, principalmente legati agli interessi.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16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3FDF-7C45-4418-EE34-26B0D92BE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3F84D1-D5DA-12FD-CF3F-75B86B6D0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602078-3285-690C-384D-08BC805F7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Planned</a:t>
            </a:r>
            <a:r>
              <a:rPr lang="it-IT" dirty="0"/>
              <a:t>: Include la differenza tra l’offerta economica in risposta al bando di gara (</a:t>
            </a:r>
            <a:r>
              <a:rPr lang="it-IT" dirty="0" err="1"/>
              <a:t>Original</a:t>
            </a:r>
            <a:r>
              <a:rPr lang="it-IT" dirty="0"/>
              <a:t>) e la Variazione (</a:t>
            </a:r>
            <a:r>
              <a:rPr lang="it-IT" dirty="0" err="1"/>
              <a:t>Variation</a:t>
            </a:r>
            <a:r>
              <a:rPr lang="it-IT" dirty="0"/>
              <a:t>) dovuta al fatto che l’installazione ed i relativi costi di sicurezza sono stati rimossi a causa della indisponibilità del sito in cui la camera anecoica doveva essere installata</a:t>
            </a:r>
          </a:p>
          <a:p>
            <a:r>
              <a:rPr lang="it-IT" dirty="0"/>
              <a:t>Payments: la tabella descrive le milestone di pagamento. La differenza con il ‘</a:t>
            </a:r>
            <a:r>
              <a:rPr lang="it-IT" dirty="0" err="1"/>
              <a:t>Planned</a:t>
            </a:r>
            <a:r>
              <a:rPr lang="it-IT" dirty="0"/>
              <a:t>’ (278.784,36 - 277,250,00) è dovuta agli extra costi, principalmente legati agli interessi.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AD9FBA-8253-63E4-C896-F3D1EA220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62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F580CC3-6DE9-485D-AE14-6A3064EC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E435A03-1C5D-4DF7-8FDC-ED67A30ACBC7}"/>
              </a:ext>
            </a:extLst>
          </p:cNvPr>
          <p:cNvGrpSpPr/>
          <p:nvPr userDrawn="1"/>
        </p:nvGrpSpPr>
        <p:grpSpPr>
          <a:xfrm>
            <a:off x="9463885" y="97339"/>
            <a:ext cx="2617431" cy="934212"/>
            <a:chOff x="9445302" y="80093"/>
            <a:chExt cx="2617431" cy="934212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8FFF1C7-13E3-449B-8B2E-D1C2C3AF81E2}"/>
                </a:ext>
              </a:extLst>
            </p:cNvPr>
            <p:cNvSpPr/>
            <p:nvPr/>
          </p:nvSpPr>
          <p:spPr>
            <a:xfrm>
              <a:off x="9445303" y="80093"/>
              <a:ext cx="2617430" cy="934212"/>
            </a:xfrm>
            <a:prstGeom prst="rect">
              <a:avLst/>
            </a:prstGeom>
            <a:solidFill>
              <a:srgbClr val="2A65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283EA1B0-A73D-4D6F-8197-DA9B26DFA850}"/>
                </a:ext>
              </a:extLst>
            </p:cNvPr>
            <p:cNvGrpSpPr/>
            <p:nvPr/>
          </p:nvGrpSpPr>
          <p:grpSpPr>
            <a:xfrm>
              <a:off x="9445302" y="158826"/>
              <a:ext cx="2617431" cy="780114"/>
              <a:chOff x="9458121" y="158826"/>
              <a:chExt cx="2617431" cy="780114"/>
            </a:xfrm>
          </p:grpSpPr>
          <p:pic>
            <p:nvPicPr>
              <p:cNvPr id="17" name="Immagine 16" descr="Immagine che contiene testo, Carattere, logo, simbolo&#10;&#10;Descrizione generata automaticamente">
                <a:extLst>
                  <a:ext uri="{FF2B5EF4-FFF2-40B4-BE49-F238E27FC236}">
                    <a16:creationId xmlns:a16="http://schemas.microsoft.com/office/drawing/2014/main" id="{D3F88BCA-D8B7-4926-8467-62562E66A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3863" y="344255"/>
                <a:ext cx="1301689" cy="445932"/>
              </a:xfrm>
              <a:prstGeom prst="rect">
                <a:avLst/>
              </a:prstGeom>
            </p:spPr>
          </p:pic>
          <p:pic>
            <p:nvPicPr>
              <p:cNvPr id="18" name="image1.png" descr="Immagine che contiene testo, schermata, Carattere, Elementi grafici&#10;&#10;Descrizione generata automaticamente">
                <a:extLst>
                  <a:ext uri="{FF2B5EF4-FFF2-40B4-BE49-F238E27FC236}">
                    <a16:creationId xmlns:a16="http://schemas.microsoft.com/office/drawing/2014/main" id="{ABF6D248-35D7-47A8-B459-A93B97FDD575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58121" y="158826"/>
                <a:ext cx="1309579" cy="780114"/>
              </a:xfrm>
              <a:prstGeom prst="rect">
                <a:avLst/>
              </a:prstGeom>
              <a:ln/>
            </p:spPr>
          </p:pic>
        </p:grp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E09919-6CBE-4C41-8790-E6B17D28E6EE}"/>
              </a:ext>
            </a:extLst>
          </p:cNvPr>
          <p:cNvSpPr txBox="1"/>
          <p:nvPr userDrawn="1"/>
        </p:nvSpPr>
        <p:spPr>
          <a:xfrm>
            <a:off x="1371608" y="6458811"/>
            <a:ext cx="42348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noProof="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C. Franceschet (AI#6202) &amp; R. </a:t>
            </a:r>
            <a:r>
              <a:rPr lang="en-US" sz="1400" noProof="0" dirty="0" err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Nesti</a:t>
            </a:r>
            <a:r>
              <a:rPr lang="en-US" sz="1400" noProof="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 (AI#6201)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200E7E-75E5-43B8-B163-0BF416EA9840}"/>
              </a:ext>
            </a:extLst>
          </p:cNvPr>
          <p:cNvSpPr txBox="1"/>
          <p:nvPr userDrawn="1"/>
        </p:nvSpPr>
        <p:spPr>
          <a:xfrm>
            <a:off x="84715" y="6458810"/>
            <a:ext cx="119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r">
              <a:defRPr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defRPr>
            </a:lvl1pPr>
          </a:lstStyle>
          <a:p>
            <a:pPr lvl="0" algn="l"/>
            <a:r>
              <a:rPr lang="en-US" dirty="0"/>
              <a:t>17/03/2026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microsoft.com/office/2007/relationships/hdphoto" Target="../media/hdphoto1.wdp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6B1AD-1467-2879-2960-59AFCDDC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6D37-12AA-4E27-3B1A-5028CE485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F96E0-A410-6A48-083E-48C835F92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879437"/>
            <a:ext cx="3452445" cy="1655762"/>
          </a:xfrm>
        </p:spPr>
        <p:txBody>
          <a:bodyPr>
            <a:normAutofit/>
          </a:bodyPr>
          <a:lstStyle/>
          <a:p>
            <a:r>
              <a:rPr lang="en-US" noProof="0" dirty="0"/>
              <a:t>Anechoic chambers for full range radiation pattern characterization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3D3FFD-23D0-F081-EEF2-8D2CD0F334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noProof="0" dirty="0"/>
              <a:t>March 17</a:t>
            </a:r>
            <a:r>
              <a:rPr lang="en-US" baseline="30000" noProof="0" dirty="0"/>
              <a:t>th</a:t>
            </a:r>
            <a:r>
              <a:rPr lang="en-US" noProof="0" dirty="0"/>
              <a:t>, 2026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907AB7-5D7F-76C7-D77C-7D855A14C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8" y="2106202"/>
            <a:ext cx="5712432" cy="37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gnaposto numero diapositiva 6">
            <a:extLst>
              <a:ext uri="{FF2B5EF4-FFF2-40B4-BE49-F238E27FC236}">
                <a16:creationId xmlns:a16="http://schemas.microsoft.com/office/drawing/2014/main" id="{5C99EE34-84A7-4FC3-8DB6-8F6F9C369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341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AI#6202 – High Frequency Test Ranges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76C1DAB-6281-3FF8-F9F2-E8B921963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33801"/>
            <a:ext cx="10515600" cy="2387600"/>
          </a:xfrm>
        </p:spPr>
        <p:txBody>
          <a:bodyPr numCol="2">
            <a:noAutofit/>
          </a:bodyPr>
          <a:lstStyle/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IR0000034_PRO020	75 GHz – 750 GHz VNA extender modules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IR0000034_PRO021	VNA with </a:t>
            </a:r>
            <a:r>
              <a:rPr lang="en-US" sz="1100" noProof="0" dirty="0" err="1"/>
              <a:t>TestSet</a:t>
            </a:r>
            <a:endParaRPr lang="en-US" sz="1100" noProof="0" dirty="0"/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IR0000034_PRO041	Spectrum analyzer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IR0000034_PRO042	Microwave absorber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IR0000034_PRO043	CATR RX positioner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IR0000034_PRO044	Optical table for NF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IR0000034_PRO045	Compact Antenna Test Range (first tender)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IR0000034_PRO199	CATR air‑conditioning and climatic chamber for NF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IR0000034_PRO216	NF positioners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IR0000034_PRO217	</a:t>
            </a:r>
            <a:r>
              <a:rPr lang="en-US" sz="1100" noProof="0" dirty="0" err="1"/>
              <a:t>Ticra</a:t>
            </a:r>
            <a:r>
              <a:rPr lang="en-US" sz="1100" noProof="0" dirty="0"/>
              <a:t> Tools license 2023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IR0000034_PRO218	</a:t>
            </a:r>
            <a:r>
              <a:rPr lang="en-US" sz="1100" noProof="0" dirty="0" err="1"/>
              <a:t>Ticra</a:t>
            </a:r>
            <a:r>
              <a:rPr lang="en-US" sz="1100" noProof="0" dirty="0"/>
              <a:t> Tools license 2024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IR0000034_PRO219	</a:t>
            </a:r>
            <a:r>
              <a:rPr lang="en-US" sz="1100" noProof="0" dirty="0" err="1"/>
              <a:t>Ticra</a:t>
            </a:r>
            <a:r>
              <a:rPr lang="en-US" sz="1100" noProof="0" dirty="0"/>
              <a:t> Tools license 2025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IR0000034_PRO227	CST Studio 2023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IR0000034_PRO228	CST Studio 2024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IR0000034_PRO319	Compact Antenna Test Range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IR0000034_PRO330	Passive components for NF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IR0000034_PRO360	CATR completion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1100" noProof="0" dirty="0"/>
              <a:t>IR0000034_PRO00516	Up/Down conversion system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07B29C3-211B-1A80-A717-B9D2C592D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20 procedures (total budget 2,149,641.83 € VAT included)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1" name="Segnaposto contenuto 7">
            <a:extLst>
              <a:ext uri="{FF2B5EF4-FFF2-40B4-BE49-F238E27FC236}">
                <a16:creationId xmlns:a16="http://schemas.microsoft.com/office/drawing/2014/main" id="{A215CDAE-22BD-4707-A1D3-17AB7B897216}"/>
              </a:ext>
            </a:extLst>
          </p:cNvPr>
          <p:cNvSpPr txBox="1">
            <a:spLocks/>
          </p:cNvSpPr>
          <p:nvPr/>
        </p:nvSpPr>
        <p:spPr>
          <a:xfrm>
            <a:off x="838200" y="2496619"/>
            <a:ext cx="10515600" cy="1237181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noProof="0" dirty="0"/>
              <a:t>2 procedures for recruiting TD personnel (204.118,13 €)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2000" noProof="0" dirty="0"/>
              <a:t>IR0000034_PRO013	(C. Franceschet)</a:t>
            </a:r>
          </a:p>
          <a:p>
            <a:pPr lvl="1">
              <a:lnSpc>
                <a:spcPct val="120000"/>
              </a:lnSpc>
              <a:tabLst>
                <a:tab pos="2152650" algn="l"/>
              </a:tabLst>
            </a:pPr>
            <a:r>
              <a:rPr lang="en-US" sz="2000" noProof="0" dirty="0"/>
              <a:t>IR0000034_PRO037	(D. Capelli)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18 procurement procedures for identifying suppliers of goods, services, and works (1.945.523,70 €)</a:t>
            </a:r>
          </a:p>
        </p:txBody>
      </p:sp>
      <p:pic>
        <p:nvPicPr>
          <p:cNvPr id="13" name="Immagine 12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1314926A-DD8B-4774-90A9-65E02CADE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05" y="2760320"/>
            <a:ext cx="4509568" cy="45720"/>
          </a:xfrm>
          <a:prstGeom prst="rect">
            <a:avLst/>
          </a:prstGeom>
        </p:spPr>
      </p:pic>
      <p:pic>
        <p:nvPicPr>
          <p:cNvPr id="14" name="Immagine 13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5E348428-F953-4DCD-AF11-15F006A36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04" y="3594673"/>
            <a:ext cx="7754996" cy="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8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3100"/>
                <a:ext cx="10515600" cy="4233863"/>
              </a:xfrm>
            </p:spPr>
            <p:txBody>
              <a:bodyPr>
                <a:normAutofit fontScale="85000" lnSpcReduction="20000"/>
              </a:bodyPr>
              <a:lstStyle/>
              <a:p>
                <a:pPr marL="285750" indent="-285750"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Technical specifications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Monolithic dual-reflector CATR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1.9 m  1.7 m projected aperture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b="0" noProof="0" dirty="0" err="1">
                    <a:sym typeface="Symbol" panose="05050102010706020507" pitchFamily="18" charset="2"/>
                  </a:rPr>
                  <a:t>r.m.s.</a:t>
                </a:r>
                <a:r>
                  <a:rPr lang="en-US" sz="1600" b="0" noProof="0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∼5 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𝜇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1600" noProof="0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</m:e>
                      <m:sub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𝑚𝑎𝑥</m:t>
                        </m:r>
                      </m:sub>
                    </m:sSub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∼600 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𝐺𝐻𝑧</m:t>
                    </m:r>
                    <m:r>
                      <a:rPr lang="en-US" sz="1600" i="1" noProof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1600" noProof="0" dirty="0">
                    <a:sym typeface="Symbol" panose="05050102010706020507" pitchFamily="18" charset="2"/>
                  </a:rPr>
                  <a:t>(/100)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X-pol &lt; -45 dB on principal axes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Amplitude/phase ripples @40 GHz: </a:t>
                </a: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&lt;0.3 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𝑑</m:t>
                    </m:r>
                    <m:sSub>
                      <m:sSubPr>
                        <m:ctrlP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𝐵</m:t>
                        </m:r>
                      </m:e>
                      <m:sub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𝑝𝑝</m:t>
                        </m:r>
                      </m:sub>
                    </m:sSub>
                  </m:oMath>
                </a14:m>
                <a:r>
                  <a:rPr lang="en-US" sz="1600" noProof="0" dirty="0">
                    <a:sym typeface="Symbol" panose="05050102010706020507" pitchFamily="18" charset="2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&lt;2</m:t>
                    </m:r>
                    <m:sSub>
                      <m:sSubPr>
                        <m:ctrlP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°</m:t>
                        </m:r>
                      </m:e>
                      <m:sub>
                        <m:r>
                          <a:rPr lang="en-US" sz="16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𝑝𝑝</m:t>
                        </m:r>
                      </m:sub>
                    </m:sSub>
                  </m:oMath>
                </a14:m>
                <a:endParaRPr lang="en-US" sz="1600" noProof="0" dirty="0">
                  <a:sym typeface="Symbol" panose="05050102010706020507" pitchFamily="18" charset="2"/>
                </a:endParaRPr>
              </a:p>
              <a:p>
                <a:pPr marL="285750" indent="-285750"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Motion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Azimuth, elevation, polarization, center of phase</a:t>
                </a:r>
              </a:p>
              <a:p>
                <a:pPr marL="285750" indent="-285750"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Software development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6-axis control &amp; signal </a:t>
                </a:r>
                <a:r>
                  <a:rPr lang="en-US" sz="1600" noProof="0" dirty="0" err="1">
                    <a:sym typeface="Symbol" panose="05050102010706020507" pitchFamily="18" charset="2"/>
                  </a:rPr>
                  <a:t>acq</a:t>
                </a:r>
                <a:r>
                  <a:rPr lang="en-US" sz="1600" noProof="0" dirty="0">
                    <a:sym typeface="Symbol" panose="05050102010706020507" pitchFamily="18" charset="2"/>
                  </a:rPr>
                  <a:t>. and pre-processing (WIP)</a:t>
                </a:r>
              </a:p>
              <a:p>
                <a:pPr marL="285750" indent="-285750"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Environment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8 m  4 m  3.3 m anechoic chamber</a:t>
                </a:r>
              </a:p>
              <a:p>
                <a:pPr marL="742939" lvl="1" indent="-285750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Controlled temperature (± 2°C) and RH (&lt; 50%)</a:t>
                </a:r>
              </a:p>
            </p:txBody>
          </p:sp>
        </mc:Choice>
        <mc:Fallback xmlns="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3100"/>
                <a:ext cx="10515600" cy="4233863"/>
              </a:xfrm>
              <a:blipFill>
                <a:blip r:embed="rId2"/>
                <a:stretch>
                  <a:fillRect l="-290" t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9C97803-D7AD-413F-8456-21C3F9A797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66" y="1335635"/>
            <a:ext cx="6228632" cy="47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60"/>
            <a:ext cx="5257799" cy="45200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i="1" noProof="0" dirty="0">
                <a:sym typeface="Symbol" panose="05050102010706020507" pitchFamily="18" charset="2"/>
              </a:rPr>
              <a:t>Side-fed Offset Cassegrain </a:t>
            </a:r>
            <a:r>
              <a:rPr lang="en-US" sz="1600" noProof="0" dirty="0">
                <a:sym typeface="Symbol" panose="05050102010706020507" pitchFamily="18" charset="2"/>
              </a:rPr>
              <a:t>with 4.4 m equivalent focal length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12</a:t>
            </a:fld>
            <a:endParaRPr lang="en-US" noProof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FBE6A61-1A82-4963-B7D1-CE6ABF664EEC}"/>
              </a:ext>
            </a:extLst>
          </p:cNvPr>
          <p:cNvGrpSpPr/>
          <p:nvPr/>
        </p:nvGrpSpPr>
        <p:grpSpPr>
          <a:xfrm>
            <a:off x="6788151" y="1395582"/>
            <a:ext cx="4914900" cy="4768681"/>
            <a:chOff x="6636938" y="1448951"/>
            <a:chExt cx="5272843" cy="5115975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1B58606-81A7-4AFC-B571-C50994638492}"/>
                </a:ext>
              </a:extLst>
            </p:cNvPr>
            <p:cNvSpPr txBox="1"/>
            <p:nvPr/>
          </p:nvSpPr>
          <p:spPr>
            <a:xfrm>
              <a:off x="6636938" y="1448951"/>
              <a:ext cx="5272843" cy="3103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noProof="0" dirty="0">
                  <a:sym typeface="Symbol" panose="05050102010706020507" pitchFamily="18" charset="2"/>
                </a:rPr>
                <a:t>Study of spurious reflections/diffractions inside the anechoic chamber (in progress)</a:t>
              </a: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endParaRPr lang="en-US" sz="1400" noProof="0" dirty="0">
                <a:sym typeface="Symbol" panose="05050102010706020507" pitchFamily="18" charset="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noProof="0" dirty="0">
                  <a:sym typeface="Symbol" panose="05050102010706020507" pitchFamily="18" charset="2"/>
                </a:rPr>
                <a:t>Study of the coupling of the </a:t>
              </a:r>
              <a:r>
                <a:rPr lang="en-US" sz="1400" i="1" noProof="0" dirty="0">
                  <a:sym typeface="Symbol" panose="05050102010706020507" pitchFamily="18" charset="2"/>
                </a:rPr>
                <a:t>real </a:t>
              </a:r>
              <a:r>
                <a:rPr lang="en-US" sz="1400" noProof="0" dirty="0">
                  <a:sym typeface="Symbol" panose="05050102010706020507" pitchFamily="18" charset="2"/>
                </a:rPr>
                <a:t>wavefront with the AUT (post processing – in progress)</a:t>
              </a:r>
              <a:endParaRPr lang="en-US" sz="1400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0F0760C-FFB0-4443-B262-114E5DF1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599" y="4598849"/>
              <a:ext cx="3530002" cy="19660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52717B6A-97AA-4652-8BAA-08DA7943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640" y="2206225"/>
              <a:ext cx="3463917" cy="1534089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EBB5EAC8-BDE6-4300-8D92-F46E90026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2546973"/>
            <a:ext cx="5387337" cy="3712203"/>
          </a:xfrm>
          <a:prstGeom prst="rect">
            <a:avLst/>
          </a:prstGeom>
        </p:spPr>
      </p:pic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2705D218-4B40-4D9E-B8F1-FEED4FE286B0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Optical design</a:t>
            </a:r>
          </a:p>
        </p:txBody>
      </p:sp>
    </p:spTree>
    <p:extLst>
      <p:ext uri="{BB962C8B-B14F-4D97-AF65-F5344CB8AC3E}">
        <p14:creationId xmlns:p14="http://schemas.microsoft.com/office/powerpoint/2010/main" val="314097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2303332"/>
                <a:ext cx="5429250" cy="3872386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Study of several linear and shaped profiles resulted in a serration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cos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sz="2000" noProof="0" dirty="0">
                    <a:sym typeface="Symbol" panose="05050102010706020507" pitchFamily="18" charset="2"/>
                  </a:rPr>
                  <a:t> profile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Development of a code for drawing parametrized profiles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Number of “petals” per side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h/D ratio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𝛼</m:t>
                    </m:r>
                  </m:oMath>
                </a14:m>
                <a:r>
                  <a:rPr lang="en-US" sz="1600" noProof="0" dirty="0">
                    <a:sym typeface="Symbol" panose="05050102010706020507" pitchFamily="18" charset="2"/>
                  </a:rPr>
                  <a:t> parameter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Tip position modulation factor (angle)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Simulation of more than 50 profiles to minimize the impact of diffraction in the Quiet Zone in terms of amplitude/phase ripples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Optimization of amplitude taper due to the feedhorn illumination (still in progress)</a:t>
                </a:r>
              </a:p>
            </p:txBody>
          </p:sp>
        </mc:Choice>
        <mc:Fallback xmlns="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2303332"/>
                <a:ext cx="5429250" cy="3872386"/>
              </a:xfrm>
              <a:blipFill>
                <a:blip r:embed="rId2"/>
                <a:stretch>
                  <a:fillRect l="-562" t="-630" r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2705D218-4B40-4D9E-B8F1-FEED4FE286B0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Parametric design of the serrations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D9F1F0E-9C78-4A9B-A705-A1264C9FF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66" y="1474038"/>
            <a:ext cx="5535784" cy="4599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601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2705D218-4B40-4D9E-B8F1-FEED4FE286B0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Amplitude cuts in the Quiet Zone at 20.35 GHz &amp; 40 GHz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40EEFFE-48A8-4607-8B41-4207904F4188}"/>
              </a:ext>
            </a:extLst>
          </p:cNvPr>
          <p:cNvGrpSpPr/>
          <p:nvPr/>
        </p:nvGrpSpPr>
        <p:grpSpPr>
          <a:xfrm>
            <a:off x="713071" y="2555958"/>
            <a:ext cx="10640729" cy="2811272"/>
            <a:chOff x="713071" y="2555958"/>
            <a:chExt cx="10640729" cy="2811272"/>
          </a:xfrm>
        </p:grpSpPr>
        <p:pic>
          <p:nvPicPr>
            <p:cNvPr id="14" name="Segnaposto contenuto 10">
              <a:extLst>
                <a:ext uri="{FF2B5EF4-FFF2-40B4-BE49-F238E27FC236}">
                  <a16:creationId xmlns:a16="http://schemas.microsoft.com/office/drawing/2014/main" id="{C7E071E5-C196-4EDD-8A8D-432B6CC72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071" y="2555958"/>
              <a:ext cx="5008122" cy="2811272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15E986A-878E-4A93-91E9-BB35B7144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5676" y="2555958"/>
              <a:ext cx="5008124" cy="2811272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E870DF0-D88F-4519-9E34-63ABCE7AAF8F}"/>
                </a:ext>
              </a:extLst>
            </p:cNvPr>
            <p:cNvSpPr txBox="1"/>
            <p:nvPr/>
          </p:nvSpPr>
          <p:spPr>
            <a:xfrm>
              <a:off x="2916608" y="2721613"/>
              <a:ext cx="1144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20.35 GHz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772AC802-317D-4FB8-BADE-3A4BBA942570}"/>
                </a:ext>
              </a:extLst>
            </p:cNvPr>
            <p:cNvSpPr txBox="1"/>
            <p:nvPr/>
          </p:nvSpPr>
          <p:spPr>
            <a:xfrm>
              <a:off x="8561758" y="2721613"/>
              <a:ext cx="10342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40.0 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43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2705D218-4B40-4D9E-B8F1-FEED4FE286B0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Phase cuts in the Quiet Zone at 20.35 GHz &amp; 40 GHz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CC8A924-00AA-496D-8718-17EE75774F05}"/>
              </a:ext>
            </a:extLst>
          </p:cNvPr>
          <p:cNvGrpSpPr/>
          <p:nvPr/>
        </p:nvGrpSpPr>
        <p:grpSpPr>
          <a:xfrm>
            <a:off x="1055150" y="2557106"/>
            <a:ext cx="10714233" cy="3066611"/>
            <a:chOff x="1055150" y="2557106"/>
            <a:chExt cx="10714233" cy="306661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DFE229A-7633-4C64-9796-D95D5D54F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50" y="2557106"/>
              <a:ext cx="5108885" cy="306103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9E1B170-AD68-4239-B5B7-4012B5B74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059" y="2562686"/>
              <a:ext cx="5044324" cy="3061031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D6C06C4-1DD9-4445-ADEF-CFAA90D08513}"/>
                </a:ext>
              </a:extLst>
            </p:cNvPr>
            <p:cNvSpPr txBox="1"/>
            <p:nvPr/>
          </p:nvSpPr>
          <p:spPr>
            <a:xfrm>
              <a:off x="2916608" y="2721613"/>
              <a:ext cx="1144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20.35 GHz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94BB444-FAF7-49D5-B0EA-6517CBF16ED0}"/>
                </a:ext>
              </a:extLst>
            </p:cNvPr>
            <p:cNvSpPr txBox="1"/>
            <p:nvPr/>
          </p:nvSpPr>
          <p:spPr>
            <a:xfrm>
              <a:off x="8561758" y="2721613"/>
              <a:ext cx="10342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40.0 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31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16</a:t>
            </a:fld>
            <a:endParaRPr lang="en-US" noProof="0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2272CC0-823C-4FAC-AF4E-DD727D89B31D}"/>
              </a:ext>
            </a:extLst>
          </p:cNvPr>
          <p:cNvGrpSpPr/>
          <p:nvPr/>
        </p:nvGrpSpPr>
        <p:grpSpPr>
          <a:xfrm>
            <a:off x="1612202" y="1866900"/>
            <a:ext cx="9107229" cy="4341483"/>
            <a:chOff x="1362864" y="1214756"/>
            <a:chExt cx="11154600" cy="5317478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068EB4CD-74B5-47DE-A606-5655AAD3624E}"/>
                </a:ext>
              </a:extLst>
            </p:cNvPr>
            <p:cNvGrpSpPr/>
            <p:nvPr/>
          </p:nvGrpSpPr>
          <p:grpSpPr>
            <a:xfrm>
              <a:off x="1362864" y="1214756"/>
              <a:ext cx="3586815" cy="5310766"/>
              <a:chOff x="827710" y="1015265"/>
              <a:chExt cx="3857625" cy="5711738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9F5CE33A-2C4E-4BEC-BA8D-8826A307C7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7710" y="1015265"/>
                <a:ext cx="3857625" cy="571173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FDE4EBB-A323-4EBE-8F42-B3AA52F0F230}"/>
                  </a:ext>
                </a:extLst>
              </p:cNvPr>
              <p:cNvSpPr txBox="1"/>
              <p:nvPr/>
            </p:nvSpPr>
            <p:spPr>
              <a:xfrm>
                <a:off x="827710" y="1277297"/>
                <a:ext cx="3857625" cy="365323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 w="6350">
                <a:solidFill>
                  <a:schemeClr val="bg1"/>
                </a:solidFill>
              </a:ln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200" noProof="0" dirty="0">
                    <a:solidFill>
                      <a:schemeClr val="bg1"/>
                    </a:solidFill>
                  </a:rPr>
                  <a:t>Modified anechoic chamber…</a:t>
                </a:r>
              </a:p>
            </p:txBody>
          </p:sp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1C632057-F935-41EC-BB7A-5ED383CBD2C5}"/>
                </a:ext>
              </a:extLst>
            </p:cNvPr>
            <p:cNvGrpSpPr/>
            <p:nvPr/>
          </p:nvGrpSpPr>
          <p:grpSpPr>
            <a:xfrm>
              <a:off x="5584952" y="1216187"/>
              <a:ext cx="3157674" cy="2251816"/>
              <a:chOff x="5595471" y="1147538"/>
              <a:chExt cx="3157674" cy="2251816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C17E32F4-D98B-4624-908C-D7127F0C3D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75982" y="1147538"/>
                <a:ext cx="3005864" cy="225181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55C6680-9CC4-4987-9D0D-952486D229A9}"/>
                  </a:ext>
                </a:extLst>
              </p:cNvPr>
              <p:cNvSpPr txBox="1"/>
              <p:nvPr/>
            </p:nvSpPr>
            <p:spPr>
              <a:xfrm>
                <a:off x="5595471" y="3034714"/>
                <a:ext cx="3157674" cy="276999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 w="6350">
                <a:solidFill>
                  <a:schemeClr val="bg1"/>
                </a:solidFill>
              </a:ln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200" noProof="0" dirty="0">
                    <a:solidFill>
                      <a:schemeClr val="bg1"/>
                    </a:solidFill>
                  </a:rPr>
                  <a:t>Main reflector…</a:t>
                </a:r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C9C16410-0DF3-4CF6-8C54-F26A2104A2BE}"/>
                </a:ext>
              </a:extLst>
            </p:cNvPr>
            <p:cNvGrpSpPr/>
            <p:nvPr/>
          </p:nvGrpSpPr>
          <p:grpSpPr>
            <a:xfrm>
              <a:off x="9359787" y="1216187"/>
              <a:ext cx="3157676" cy="2251816"/>
              <a:chOff x="9373296" y="1147538"/>
              <a:chExt cx="3157676" cy="2251816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3A885984-51B5-4549-A14F-6924BFE09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6697" y="1147538"/>
                <a:ext cx="2995340" cy="225181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16757FF-06E0-4DFA-BB61-8E1D2DC4D069}"/>
                  </a:ext>
                </a:extLst>
              </p:cNvPr>
              <p:cNvSpPr txBox="1"/>
              <p:nvPr/>
            </p:nvSpPr>
            <p:spPr>
              <a:xfrm>
                <a:off x="9373296" y="3034714"/>
                <a:ext cx="3157676" cy="276999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 w="6350">
                <a:solidFill>
                  <a:schemeClr val="bg1"/>
                </a:solidFill>
              </a:ln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200" noProof="0" dirty="0">
                    <a:solidFill>
                      <a:schemeClr val="bg1"/>
                    </a:solidFill>
                  </a:rPr>
                  <a:t>… and sub-reflector!</a:t>
                </a:r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FA0EF7A-874D-42A1-8626-B2A673628D20}"/>
                </a:ext>
              </a:extLst>
            </p:cNvPr>
            <p:cNvGrpSpPr/>
            <p:nvPr/>
          </p:nvGrpSpPr>
          <p:grpSpPr>
            <a:xfrm>
              <a:off x="5584951" y="3647710"/>
              <a:ext cx="3157674" cy="2877812"/>
              <a:chOff x="5843120" y="3446788"/>
              <a:chExt cx="3157674" cy="2877812"/>
            </a:xfrm>
          </p:grpSpPr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D3E75C08-9CE2-458F-96D7-1E0BF1859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3631" y="3446788"/>
                <a:ext cx="3005864" cy="28778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FC442CF9-3781-4A77-B470-AC956A898341}"/>
                      </a:ext>
                    </a:extLst>
                  </p:cNvPr>
                  <p:cNvSpPr txBox="1"/>
                  <p:nvPr/>
                </p:nvSpPr>
                <p:spPr>
                  <a:xfrm>
                    <a:off x="5843120" y="5912341"/>
                    <a:ext cx="3157674" cy="276999"/>
                  </a:xfrm>
                  <a:prstGeom prst="rect">
                    <a:avLst/>
                  </a:prstGeom>
                  <a:solidFill>
                    <a:srgbClr val="FFFFFF">
                      <a:alpha val="20000"/>
                    </a:srgbClr>
                  </a:solidFill>
                  <a:ln w="6350">
                    <a:solidFill>
                      <a:schemeClr val="bg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1200" noProof="0" dirty="0">
                        <a:solidFill>
                          <a:schemeClr val="bg1"/>
                        </a:solidFill>
                      </a:rPr>
                      <a:t>Sub-reflector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200" b="0" i="1" noProof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noProof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1200" b="0" i="1" noProof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oMath>
                    </a14:m>
                    <a:r>
                      <a:rPr lang="en-US" sz="1200" noProof="0" dirty="0">
                        <a:solidFill>
                          <a:schemeClr val="bg1"/>
                        </a:solidFill>
                      </a:rPr>
                      <a:t> serrations</a:t>
                    </a:r>
                  </a:p>
                </p:txBody>
              </p:sp>
            </mc:Choice>
            <mc:Fallback xmlns=""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FC442CF9-3781-4A77-B470-AC956A8983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3120" y="5912341"/>
                    <a:ext cx="315767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9474"/>
                    </a:stretch>
                  </a:blipFill>
                  <a:ln w="63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7827432D-26AF-444F-BE56-2280E928EB9E}"/>
                </a:ext>
              </a:extLst>
            </p:cNvPr>
            <p:cNvGrpSpPr/>
            <p:nvPr/>
          </p:nvGrpSpPr>
          <p:grpSpPr>
            <a:xfrm>
              <a:off x="9359789" y="3654422"/>
              <a:ext cx="3157675" cy="2877812"/>
              <a:chOff x="9359789" y="3654422"/>
              <a:chExt cx="3157675" cy="2877812"/>
            </a:xfrm>
          </p:grpSpPr>
          <p:pic>
            <p:nvPicPr>
              <p:cNvPr id="25" name="Immagine 24" descr="Immagine che contiene ruota, pneumatico, Veicolo terrestre, Autofficina&#10;&#10;Il contenuto generato dall'IA potrebbe non essere corretto.">
                <a:extLst>
                  <a:ext uri="{FF2B5EF4-FFF2-40B4-BE49-F238E27FC236}">
                    <a16:creationId xmlns:a16="http://schemas.microsoft.com/office/drawing/2014/main" id="{0D431321-B430-4AF8-8E7B-E0E87F65F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02658" y="3654422"/>
                <a:ext cx="3005864" cy="28778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DBDBDD5-6A70-4171-BB89-BB47C39887DF}"/>
                  </a:ext>
                </a:extLst>
              </p:cNvPr>
              <p:cNvSpPr txBox="1"/>
              <p:nvPr/>
            </p:nvSpPr>
            <p:spPr>
              <a:xfrm>
                <a:off x="9359789" y="6113263"/>
                <a:ext cx="3157675" cy="276999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 w="6350">
                <a:solidFill>
                  <a:schemeClr val="bg1"/>
                </a:solidFill>
              </a:ln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200" noProof="0" dirty="0">
                    <a:solidFill>
                      <a:schemeClr val="bg1"/>
                    </a:solidFill>
                  </a:rPr>
                  <a:t>CATR installation</a:t>
                </a:r>
              </a:p>
            </p:txBody>
          </p:sp>
        </p:grpSp>
      </p:grpSp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60F76FA6-3C02-49D2-9F69-D7A77F351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34899" y="3898813"/>
            <a:ext cx="754270" cy="408048"/>
          </a:xfrm>
          <a:prstGeom prst="rect">
            <a:avLst/>
          </a:prstGeom>
        </p:spPr>
      </p:pic>
      <p:sp>
        <p:nvSpPr>
          <p:cNvPr id="36" name="Segnaposto testo 40">
            <a:extLst>
              <a:ext uri="{FF2B5EF4-FFF2-40B4-BE49-F238E27FC236}">
                <a16:creationId xmlns:a16="http://schemas.microsoft.com/office/drawing/2014/main" id="{424AD580-4929-4E6F-BAE3-8C18F217D44C}"/>
              </a:ext>
            </a:extLst>
          </p:cNvPr>
          <p:cNvSpPr txBox="1">
            <a:spLocks/>
          </p:cNvSpPr>
          <p:nvPr/>
        </p:nvSpPr>
        <p:spPr>
          <a:xfrm>
            <a:off x="87752" y="6110034"/>
            <a:ext cx="1352550" cy="185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i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Credits: Media Lario </a:t>
            </a:r>
            <a:r>
              <a:rPr lang="en-US" sz="800" i="1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S.r.l</a:t>
            </a:r>
            <a:r>
              <a:rPr lang="en-US" sz="800" i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95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60F76FA6-3C02-49D2-9F69-D7A77F351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4899" y="3898813"/>
            <a:ext cx="754270" cy="408048"/>
          </a:xfrm>
          <a:prstGeom prst="rect">
            <a:avLst/>
          </a:prstGeom>
        </p:spPr>
      </p:pic>
      <p:pic>
        <p:nvPicPr>
          <p:cNvPr id="37" name="Segnaposto immagine 2" descr="Immagine che contiene vestiti, calzature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0E4424DC-565E-44E1-83FC-6D38A02C01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696" y="1517650"/>
            <a:ext cx="5376030" cy="445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Immagine 37" descr="Immagine che contiene muro, interno, arredo, computer&#10;&#10;Il contenuto generato dall'IA potrebbe non essere corretto.">
            <a:extLst>
              <a:ext uri="{FF2B5EF4-FFF2-40B4-BE49-F238E27FC236}">
                <a16:creationId xmlns:a16="http://schemas.microsoft.com/office/drawing/2014/main" id="{047F140C-9ACC-410F-B632-1432E0224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4199"/>
            <a:ext cx="4406176" cy="3304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9543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60F76FA6-3C02-49D2-9F69-D7A77F351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4899" y="3898813"/>
            <a:ext cx="754270" cy="40804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41F09AEC-2623-46FC-8861-3BA32ACC4152}"/>
              </a:ext>
            </a:extLst>
          </p:cNvPr>
          <p:cNvGrpSpPr/>
          <p:nvPr/>
        </p:nvGrpSpPr>
        <p:grpSpPr>
          <a:xfrm>
            <a:off x="838200" y="1904728"/>
            <a:ext cx="2750880" cy="4286524"/>
            <a:chOff x="1371608" y="1525215"/>
            <a:chExt cx="2928812" cy="4563785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B0CCB3F5-3B53-428A-929B-BE66496C3FD6}"/>
                </a:ext>
              </a:extLst>
            </p:cNvPr>
            <p:cNvGrpSpPr/>
            <p:nvPr/>
          </p:nvGrpSpPr>
          <p:grpSpPr>
            <a:xfrm>
              <a:off x="1371608" y="1525215"/>
              <a:ext cx="2928812" cy="2196608"/>
              <a:chOff x="1555605" y="1189799"/>
              <a:chExt cx="3462221" cy="25966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Immagine 13" descr="Immagine che contiene dispositivo, macchina, Macchina utensile, interno&#10;&#10;Il contenuto generato dall'IA potrebbe non essere corretto.">
                <a:extLst>
                  <a:ext uri="{FF2B5EF4-FFF2-40B4-BE49-F238E27FC236}">
                    <a16:creationId xmlns:a16="http://schemas.microsoft.com/office/drawing/2014/main" id="{F56FEE41-FB7F-45E6-ABA1-730828BAA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606" y="1189799"/>
                <a:ext cx="3462220" cy="2596665"/>
              </a:xfrm>
              <a:prstGeom prst="rect">
                <a:avLst/>
              </a:prstGeom>
            </p:spPr>
          </p:pic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D09A46A-3287-4E3B-947B-E4619BE126BD}"/>
                  </a:ext>
                </a:extLst>
              </p:cNvPr>
              <p:cNvSpPr txBox="1"/>
              <p:nvPr/>
            </p:nvSpPr>
            <p:spPr>
              <a:xfrm>
                <a:off x="1555605" y="1344103"/>
                <a:ext cx="3462220" cy="34862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noProof="0" dirty="0"/>
                  <a:t>Main reflector fine adjustment</a:t>
                </a:r>
              </a:p>
            </p:txBody>
          </p: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7440826-606C-4F42-A215-9DC0701FC8CF}"/>
                </a:ext>
              </a:extLst>
            </p:cNvPr>
            <p:cNvGrpSpPr/>
            <p:nvPr/>
          </p:nvGrpSpPr>
          <p:grpSpPr>
            <a:xfrm>
              <a:off x="1371608" y="3892392"/>
              <a:ext cx="2928812" cy="2196608"/>
              <a:chOff x="1555604" y="4043987"/>
              <a:chExt cx="3462221" cy="25966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7" name="Immagine 16" descr="Immagine che contiene muro, barca, interno, pialla/aereo&#10;&#10;Il contenuto generato dall'IA potrebbe non essere corretto.">
                <a:extLst>
                  <a:ext uri="{FF2B5EF4-FFF2-40B4-BE49-F238E27FC236}">
                    <a16:creationId xmlns:a16="http://schemas.microsoft.com/office/drawing/2014/main" id="{401BFC80-8CE8-4BB7-89AA-7F5CBD3F6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604" y="4043987"/>
                <a:ext cx="3462221" cy="2596665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CC62FA9-D136-4F19-B6B4-5D2B17B37757}"/>
                  </a:ext>
                </a:extLst>
              </p:cNvPr>
              <p:cNvSpPr txBox="1"/>
              <p:nvPr/>
            </p:nvSpPr>
            <p:spPr>
              <a:xfrm>
                <a:off x="1555605" y="4177512"/>
                <a:ext cx="3462220" cy="34862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noProof="0" dirty="0"/>
                  <a:t>Main reflector serrations</a:t>
                </a:r>
              </a:p>
            </p:txBody>
          </p:sp>
        </p:grp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4E50475-9A19-455C-9CDA-C056E8C2E868}"/>
              </a:ext>
            </a:extLst>
          </p:cNvPr>
          <p:cNvGrpSpPr/>
          <p:nvPr/>
        </p:nvGrpSpPr>
        <p:grpSpPr>
          <a:xfrm>
            <a:off x="3994266" y="1892038"/>
            <a:ext cx="3224413" cy="4299214"/>
            <a:chOff x="5369453" y="1189800"/>
            <a:chExt cx="4086181" cy="54482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Immagine 19" descr="Immagine che contiene interno, Alluminio, ingegneria, metallo&#10;&#10;Il contenuto generato dall'IA potrebbe non essere corretto.">
              <a:extLst>
                <a:ext uri="{FF2B5EF4-FFF2-40B4-BE49-F238E27FC236}">
                  <a16:creationId xmlns:a16="http://schemas.microsoft.com/office/drawing/2014/main" id="{BBA09080-3939-4C53-AA32-A26D3D08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88426" y="1870830"/>
              <a:ext cx="5448237" cy="4086178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F505B7E-AD29-498B-BCD6-E5580A00EF2E}"/>
                </a:ext>
              </a:extLst>
            </p:cNvPr>
            <p:cNvSpPr txBox="1"/>
            <p:nvPr/>
          </p:nvSpPr>
          <p:spPr>
            <a:xfrm>
              <a:off x="5369453" y="1326857"/>
              <a:ext cx="4086178" cy="35103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>
                  <a:solidFill>
                    <a:schemeClr val="bg1"/>
                  </a:solidFill>
                </a:rPr>
                <a:t>Back of the main reflector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816C9F9-01A2-4400-8931-AED3B646A89C}"/>
              </a:ext>
            </a:extLst>
          </p:cNvPr>
          <p:cNvSpPr txBox="1"/>
          <p:nvPr/>
        </p:nvSpPr>
        <p:spPr>
          <a:xfrm>
            <a:off x="7397749" y="1943100"/>
            <a:ext cx="441211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noProof="0" dirty="0">
                <a:latin typeface="Titillium"/>
              </a:rPr>
              <a:t>The two reflectors are machined on the back with a mesh pattern for lightweighting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noProof="0" dirty="0">
              <a:latin typeface="Titilliu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noProof="0" dirty="0">
                <a:latin typeface="Titillium"/>
              </a:rPr>
              <a:t>The weight of each reflector including its support structure is </a:t>
            </a:r>
            <a:r>
              <a:rPr lang="en-US" sz="2000" noProof="0" dirty="0">
                <a:latin typeface="Titillium"/>
                <a:sym typeface="Symbol" panose="05050102010706020507" pitchFamily="18" charset="2"/>
              </a:rPr>
              <a:t></a:t>
            </a:r>
            <a:r>
              <a:rPr lang="en-US" sz="2000" noProof="0" dirty="0">
                <a:latin typeface="Titillium"/>
              </a:rPr>
              <a:t>800 kg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noProof="0" dirty="0">
              <a:latin typeface="Titillium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noProof="0" dirty="0">
                <a:latin typeface="Titillium"/>
              </a:rPr>
              <a:t>We built reinforced concrete plinths under the floor to ensure load-bearing capacity and stable alignment over time</a:t>
            </a:r>
          </a:p>
        </p:txBody>
      </p:sp>
    </p:spTree>
    <p:extLst>
      <p:ext uri="{BB962C8B-B14F-4D97-AF65-F5344CB8AC3E}">
        <p14:creationId xmlns:p14="http://schemas.microsoft.com/office/powerpoint/2010/main" val="10523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BF51900-D8DD-49B3-C7FA-027739D872F4}"/>
              </a:ext>
            </a:extLst>
          </p:cNvPr>
          <p:cNvGrpSpPr/>
          <p:nvPr/>
        </p:nvGrpSpPr>
        <p:grpSpPr>
          <a:xfrm>
            <a:off x="8771694" y="1205187"/>
            <a:ext cx="2708305" cy="5077898"/>
            <a:chOff x="8505497" y="1298392"/>
            <a:chExt cx="2708305" cy="5077898"/>
          </a:xfrm>
        </p:grpSpPr>
        <p:pic>
          <p:nvPicPr>
            <p:cNvPr id="3" name="Immagine 2" descr="Immagine che contiene elettronico&#10;&#10;Descrizione generata automaticamente">
              <a:extLst>
                <a:ext uri="{FF2B5EF4-FFF2-40B4-BE49-F238E27FC236}">
                  <a16:creationId xmlns:a16="http://schemas.microsoft.com/office/drawing/2014/main" id="{B8F6B5DD-5355-A81B-D82D-3D26C07BC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4774" y="5051307"/>
              <a:ext cx="2649750" cy="1324983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DFF30BB-97C2-B0A0-B43D-E0A3F8D38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787" y="1298392"/>
              <a:ext cx="2615725" cy="1997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401A5A24-E45E-761C-7C03-15F44BCD47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497" y="3277933"/>
              <a:ext cx="2708305" cy="110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FCADE1C-4293-8DA0-9317-581FF2F148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497" y="3985979"/>
              <a:ext cx="2708305" cy="110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Compact Antenna Test Range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0780"/>
            <a:ext cx="10746526" cy="391783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Complete the hardware &amp; software</a:t>
            </a:r>
            <a:endParaRPr lang="en-US" sz="1600" noProof="0" dirty="0">
              <a:sym typeface="Symbol" panose="05050102010706020507" pitchFamily="18" charset="2"/>
            </a:endParaRP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Conductive gap-filler between reflectors and serrations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Polishing of reflector surface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Cable routing (TX &amp; AUT local oscillators, IF signals, etc.)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Complete the development of launchers/horns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Verification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Dynamic range up to 600 GHz, signal degradation inside chamber, etc.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Mechanical repeatability of positioners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Post processing</a:t>
            </a:r>
          </a:p>
          <a:p>
            <a:pPr marL="742939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Study of antenna pattern correction (APC) techniques from literature and simulation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2705D218-4B40-4D9E-B8F1-FEED4FE286B0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Work to be done before “turning on” the system…</a:t>
            </a:r>
          </a:p>
        </p:txBody>
      </p:sp>
      <p:pic>
        <p:nvPicPr>
          <p:cNvPr id="21" name="Immagine 20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D778E982-4947-4E42-B7EC-41E77A230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33" y="2576831"/>
            <a:ext cx="3705626" cy="45719"/>
          </a:xfrm>
          <a:prstGeom prst="rect">
            <a:avLst/>
          </a:prstGeom>
        </p:spPr>
      </p:pic>
      <p:pic>
        <p:nvPicPr>
          <p:cNvPr id="23" name="Immagine 22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6AC15A33-FF54-4EFD-8E65-57D5F1C46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33" y="4497475"/>
            <a:ext cx="1223073" cy="45719"/>
          </a:xfrm>
          <a:prstGeom prst="rect">
            <a:avLst/>
          </a:prstGeom>
        </p:spPr>
      </p:pic>
      <p:pic>
        <p:nvPicPr>
          <p:cNvPr id="24" name="Immagine 23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9D2425CA-6F2D-4ACF-B4FF-55AB86409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33" y="5704272"/>
            <a:ext cx="1688818" cy="4571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2F565EF-FD0C-9F7F-F539-9BBBAEF51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694" y="1205188"/>
            <a:ext cx="2697569" cy="504000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09CF41F-66B2-7CDA-7749-81E7679A7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33">
            <a:off x="6775321" y="808941"/>
            <a:ext cx="2295496" cy="21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STILES Proposal: Upgrading Next‑Generation Anechoic Chamber Capabilities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FF74685-EECF-CE86-40E3-91CA8D2BD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750"/>
            <a:ext cx="5100066" cy="40612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INAF Arcetri Astrophysical Observatory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AI#6201 – Anechoic Chamber</a:t>
            </a:r>
          </a:p>
          <a:p>
            <a:pPr>
              <a:lnSpc>
                <a:spcPct val="120000"/>
              </a:lnSpc>
            </a:pPr>
            <a:r>
              <a:rPr lang="en-US" sz="1400" noProof="0" dirty="0"/>
              <a:t>This activity consists in deploying a state-of-the-art anechoic chamber at the </a:t>
            </a:r>
            <a:r>
              <a:rPr lang="en-US" sz="1400" i="1" noProof="0" dirty="0"/>
              <a:t>Arcetri Astrophysical Observatory </a:t>
            </a:r>
            <a:r>
              <a:rPr lang="en-US" sz="1400" noProof="0" dirty="0"/>
              <a:t>(OAA), with operational coverage </a:t>
            </a:r>
            <a:r>
              <a:rPr lang="en-US" sz="1400" b="1" noProof="0" dirty="0"/>
              <a:t>from VHF/UHF bands up to 110 GHz</a:t>
            </a:r>
          </a:p>
          <a:p>
            <a:pPr lvl="1">
              <a:lnSpc>
                <a:spcPct val="120000"/>
              </a:lnSpc>
            </a:pPr>
            <a:r>
              <a:rPr lang="en-US" sz="1200" noProof="0" dirty="0"/>
              <a:t>Refurbish old disused buildings on the OAA hill</a:t>
            </a:r>
          </a:p>
          <a:p>
            <a:pPr lvl="1">
              <a:lnSpc>
                <a:spcPct val="120000"/>
              </a:lnSpc>
            </a:pPr>
            <a:r>
              <a:rPr lang="en-US" sz="1200" noProof="0" dirty="0"/>
              <a:t>Install a fully operational shielded anechoic chamber (8 m × 4 m × 4 m) to overcome the current </a:t>
            </a:r>
            <a:r>
              <a:rPr lang="en-US" sz="1200" noProof="0" dirty="0">
                <a:sym typeface="Symbol" panose="05050102010706020507" pitchFamily="18" charset="2"/>
              </a:rPr>
              <a:t></a:t>
            </a:r>
            <a:r>
              <a:rPr lang="en-US" sz="1200" noProof="0" dirty="0"/>
              <a:t>2 GHz limitation imposed by the reduced size of the existing chamber</a:t>
            </a:r>
          </a:p>
          <a:p>
            <a:pPr lvl="1">
              <a:lnSpc>
                <a:spcPct val="120000"/>
              </a:lnSpc>
            </a:pPr>
            <a:r>
              <a:rPr lang="en-US" sz="1200" noProof="0" dirty="0"/>
              <a:t>Upgrade the nearby mechanical workshop for in‑house fabrication of custom mechanical components supporting operations</a:t>
            </a:r>
          </a:p>
          <a:p>
            <a:pPr>
              <a:lnSpc>
                <a:spcPct val="120000"/>
              </a:lnSpc>
            </a:pPr>
            <a:r>
              <a:rPr lang="en-US" sz="1400" noProof="0" dirty="0"/>
              <a:t>Participants are 2 staff technologists and 1 staff technician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AFE7A005-E40C-49B7-A77F-44ACD8579775}"/>
              </a:ext>
            </a:extLst>
          </p:cNvPr>
          <p:cNvSpPr txBox="1">
            <a:spLocks/>
          </p:cNvSpPr>
          <p:nvPr/>
        </p:nvSpPr>
        <p:spPr>
          <a:xfrm>
            <a:off x="6253735" y="2115750"/>
            <a:ext cx="5100065" cy="4061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Università </a:t>
            </a:r>
            <a:r>
              <a:rPr lang="en-US" sz="1900" b="1" noProof="0" dirty="0" err="1">
                <a:solidFill>
                  <a:srgbClr val="B27F47"/>
                </a:solidFill>
                <a:latin typeface="Titillium Bd" pitchFamily="2" charset="77"/>
              </a:rPr>
              <a:t>degli</a:t>
            </a: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 </a:t>
            </a:r>
            <a:r>
              <a:rPr lang="en-US" sz="1900" b="1" noProof="0" dirty="0" err="1">
                <a:solidFill>
                  <a:srgbClr val="B27F47"/>
                </a:solidFill>
                <a:latin typeface="Titillium Bd" pitchFamily="2" charset="77"/>
              </a:rPr>
              <a:t>Studi</a:t>
            </a: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 di Milano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900" b="1" noProof="0" dirty="0">
                <a:solidFill>
                  <a:srgbClr val="B27F47"/>
                </a:solidFill>
                <a:latin typeface="Titillium Bd" pitchFamily="2" charset="77"/>
              </a:rPr>
              <a:t>AI#6202 – High Frequency Test Ranges</a:t>
            </a:r>
            <a:endParaRPr lang="en-US" sz="1900" noProof="0" dirty="0"/>
          </a:p>
          <a:p>
            <a:pPr>
              <a:lnSpc>
                <a:spcPct val="120000"/>
              </a:lnSpc>
            </a:pPr>
            <a:r>
              <a:rPr lang="en-US" sz="1400" noProof="0" dirty="0"/>
              <a:t>This activity aims to upgrade the antenna test facilities at the </a:t>
            </a:r>
            <a:r>
              <a:rPr lang="en-US" sz="1400" i="1" noProof="0" dirty="0"/>
              <a:t>University of Milan </a:t>
            </a:r>
            <a:r>
              <a:rPr lang="en-US" sz="1400" noProof="0" dirty="0"/>
              <a:t>(UniMi), extending their operational frequency range </a:t>
            </a:r>
            <a:r>
              <a:rPr lang="en-US" sz="1400" b="1" noProof="0" dirty="0"/>
              <a:t>from </a:t>
            </a:r>
            <a:r>
              <a:rPr lang="en-US" sz="1400" b="1" noProof="0" dirty="0">
                <a:sym typeface="Symbol" panose="05050102010706020507" pitchFamily="18" charset="2"/>
              </a:rPr>
              <a:t></a:t>
            </a:r>
            <a:r>
              <a:rPr lang="en-US" sz="1400" b="1" noProof="0" dirty="0"/>
              <a:t>10 GHz up to 750 GHz</a:t>
            </a:r>
          </a:p>
          <a:p>
            <a:pPr lvl="1">
              <a:lnSpc>
                <a:spcPct val="120000"/>
              </a:lnSpc>
            </a:pPr>
            <a:r>
              <a:rPr lang="en-US" sz="1200" noProof="0" dirty="0"/>
              <a:t>Replace the current CATR with a much-improved dual-reflector CATR up to 600 GHz to perform high precision tests on electrically large antennas</a:t>
            </a:r>
          </a:p>
          <a:p>
            <a:pPr lvl="1">
              <a:lnSpc>
                <a:spcPct val="120000"/>
              </a:lnSpc>
            </a:pPr>
            <a:r>
              <a:rPr lang="en-US" sz="1200" noProof="0" dirty="0"/>
              <a:t>Install a thermally-controlled Planar Near-Field antenna measurement system up to 750 GHz</a:t>
            </a:r>
          </a:p>
          <a:p>
            <a:pPr>
              <a:lnSpc>
                <a:spcPct val="120000"/>
              </a:lnSpc>
            </a:pPr>
            <a:r>
              <a:rPr lang="en-US" sz="1400" noProof="0" dirty="0"/>
              <a:t>Participants are 1 professor and 2 TD technician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6190933-C7D4-4FF8-B1D0-11DA32A6BA11}"/>
              </a:ext>
            </a:extLst>
          </p:cNvPr>
          <p:cNvCxnSpPr/>
          <p:nvPr/>
        </p:nvCxnSpPr>
        <p:spPr>
          <a:xfrm>
            <a:off x="6096000" y="2115750"/>
            <a:ext cx="0" cy="3830249"/>
          </a:xfrm>
          <a:prstGeom prst="line">
            <a:avLst/>
          </a:prstGeom>
          <a:ln w="12700">
            <a:solidFill>
              <a:srgbClr val="C48E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Immagine 20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DC8FF5B5-82BC-4CF5-A7FF-6DBA618D8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47" y="2466727"/>
            <a:ext cx="3970926" cy="45720"/>
          </a:xfrm>
          <a:prstGeom prst="rect">
            <a:avLst/>
          </a:prstGeom>
        </p:spPr>
      </p:pic>
      <p:pic>
        <p:nvPicPr>
          <p:cNvPr id="22" name="Immagine 21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CEA0A5F9-ED1D-4E89-8A7F-922E8984B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80" y="2489586"/>
            <a:ext cx="322917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67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Near-field Measurement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3100"/>
                <a:ext cx="10515600" cy="4233863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indent="-285750">
                  <a:lnSpc>
                    <a:spcPct val="10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Technical specifications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400 mm x 400 mm planar scanner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Nominal f</a:t>
                </a:r>
                <a:r>
                  <a:rPr lang="en-US" sz="1600" baseline="-25000" noProof="0" dirty="0">
                    <a:sym typeface="Symbol" panose="05050102010706020507" pitchFamily="18" charset="2"/>
                  </a:rPr>
                  <a:t>max</a:t>
                </a:r>
                <a:r>
                  <a:rPr lang="en-US" sz="1600" noProof="0" dirty="0">
                    <a:sym typeface="Symbol" panose="05050102010706020507" pitchFamily="18" charset="2"/>
                  </a:rPr>
                  <a:t> = 400 GHz (/50)  750 GHz (/25)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Motion</a:t>
                </a:r>
              </a:p>
              <a:p>
                <a:pPr marL="1200127" lvl="2" indent="-285750">
                  <a:lnSpc>
                    <a:spcPct val="100000"/>
                  </a:lnSpc>
                </a:pPr>
                <a:r>
                  <a:rPr lang="en-US" sz="1400" noProof="0" dirty="0">
                    <a:sym typeface="Symbol" panose="05050102010706020507" pitchFamily="18" charset="2"/>
                  </a:rPr>
                  <a:t>XY-axes (R.M.S. </a:t>
                </a:r>
                <a14:m>
                  <m:oMath xmlns:m="http://schemas.openxmlformats.org/officeDocument/2006/math"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~15 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𝜇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</m:oMath>
                </a14:m>
                <a:r>
                  <a:rPr lang="en-US" sz="1400" noProof="0" dirty="0">
                    <a:sym typeface="Symbol" panose="05050102010706020507" pitchFamily="18" charset="2"/>
                  </a:rPr>
                  <a:t>)</a:t>
                </a:r>
              </a:p>
              <a:p>
                <a:pPr marL="1200127" lvl="2" indent="-285750">
                  <a:lnSpc>
                    <a:spcPct val="100000"/>
                  </a:lnSpc>
                </a:pPr>
                <a:r>
                  <a:rPr lang="en-US" sz="1400" noProof="0" dirty="0">
                    <a:sym typeface="Symbol" panose="05050102010706020507" pitchFamily="18" charset="2"/>
                  </a:rPr>
                  <a:t>Z-axis (100 mm travel)</a:t>
                </a:r>
              </a:p>
              <a:p>
                <a:pPr marL="1200127" lvl="2" indent="-285750">
                  <a:lnSpc>
                    <a:spcPct val="100000"/>
                  </a:lnSpc>
                </a:pPr>
                <a:r>
                  <a:rPr lang="en-US" sz="1400" noProof="0" dirty="0">
                    <a:sym typeface="Symbol" panose="05050102010706020507" pitchFamily="18" charset="2"/>
                  </a:rPr>
                  <a:t>Polarization axis</a:t>
                </a:r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Software development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NF2FF routines verified at simulation level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Motion/acquisition software integration being completed</a:t>
                </a:r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noProof="0" dirty="0">
                    <a:sym typeface="Symbol" panose="05050102010706020507" pitchFamily="18" charset="2"/>
                  </a:rPr>
                  <a:t>Environment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Climatic chamber w/ temperature (±0.3°C) and RH (±5%) control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Possible upgrade to ISO-8</a:t>
                </a:r>
              </a:p>
              <a:p>
                <a:pPr marL="742939" lvl="1" indent="-285750">
                  <a:lnSpc>
                    <a:spcPct val="100000"/>
                  </a:lnSpc>
                </a:pPr>
                <a:r>
                  <a:rPr lang="en-US" sz="1600" noProof="0" dirty="0">
                    <a:sym typeface="Symbol" panose="05050102010706020507" pitchFamily="18" charset="2"/>
                  </a:rPr>
                  <a:t>Optical table with passive isolation (2.5 m  1.2 m)</a:t>
                </a:r>
              </a:p>
            </p:txBody>
          </p:sp>
        </mc:Choice>
        <mc:Fallback xmlns="">
          <p:sp>
            <p:nvSpPr>
              <p:cNvPr id="9" name="Segnaposto contenuto 8">
                <a:extLst>
                  <a:ext uri="{FF2B5EF4-FFF2-40B4-BE49-F238E27FC236}">
                    <a16:creationId xmlns:a16="http://schemas.microsoft.com/office/drawing/2014/main" id="{EFF74685-EECF-CE86-40E3-91CA8D2BD3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3100"/>
                <a:ext cx="10515600" cy="4233863"/>
              </a:xfrm>
              <a:blipFill>
                <a:blip r:embed="rId2"/>
                <a:stretch>
                  <a:fillRect l="-464" t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20</a:t>
            </a:fld>
            <a:endParaRPr lang="en-US" noProof="0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337C888-31A6-4DFA-B831-75932E36C775}"/>
              </a:ext>
            </a:extLst>
          </p:cNvPr>
          <p:cNvGrpSpPr/>
          <p:nvPr/>
        </p:nvGrpSpPr>
        <p:grpSpPr>
          <a:xfrm>
            <a:off x="7262773" y="1270000"/>
            <a:ext cx="4547089" cy="4969740"/>
            <a:chOff x="7854501" y="1821069"/>
            <a:chExt cx="4032699" cy="4407538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6A2745AB-0C52-496F-A1D3-5B5B6A828FED}"/>
                </a:ext>
              </a:extLst>
            </p:cNvPr>
            <p:cNvGrpSpPr/>
            <p:nvPr/>
          </p:nvGrpSpPr>
          <p:grpSpPr>
            <a:xfrm>
              <a:off x="7854501" y="1821069"/>
              <a:ext cx="4032699" cy="4407538"/>
              <a:chOff x="6481705" y="1015855"/>
              <a:chExt cx="5155747" cy="5634973"/>
            </a:xfrm>
          </p:grpSpPr>
          <p:pic>
            <p:nvPicPr>
              <p:cNvPr id="17" name="Immagine 16" descr="Immagine che contiene muro, interno, intonaco, apparecchio&#10;&#10;Descrizione generata automaticamente">
                <a:extLst>
                  <a:ext uri="{FF2B5EF4-FFF2-40B4-BE49-F238E27FC236}">
                    <a16:creationId xmlns:a16="http://schemas.microsoft.com/office/drawing/2014/main" id="{C902031F-52CC-4950-9961-25C0E2096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5023" y="1015855"/>
                <a:ext cx="3544516" cy="265838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A939249A-848B-400B-97A2-51A661ECE0EE}"/>
                  </a:ext>
                </a:extLst>
              </p:cNvPr>
              <p:cNvGrpSpPr/>
              <p:nvPr/>
            </p:nvGrpSpPr>
            <p:grpSpPr>
              <a:xfrm>
                <a:off x="6481705" y="3772047"/>
                <a:ext cx="5117834" cy="2878781"/>
                <a:chOff x="6426105" y="865808"/>
                <a:chExt cx="5117834" cy="2878781"/>
              </a:xfrm>
            </p:grpSpPr>
            <p:pic>
              <p:nvPicPr>
                <p:cNvPr id="20" name="Immagine 19" descr="Immagine che contiene interno, muro, testo, intonaco&#10;&#10;Descrizione generata automaticamente">
                  <a:extLst>
                    <a:ext uri="{FF2B5EF4-FFF2-40B4-BE49-F238E27FC236}">
                      <a16:creationId xmlns:a16="http://schemas.microsoft.com/office/drawing/2014/main" id="{A78D713E-D486-4F46-AD49-908CABA67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6105" y="865808"/>
                  <a:ext cx="5117834" cy="287878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FBE360AD-1A05-45BD-ACAD-072A103E913F}"/>
                    </a:ext>
                  </a:extLst>
                </p:cNvPr>
                <p:cNvSpPr txBox="1"/>
                <p:nvPr/>
              </p:nvSpPr>
              <p:spPr>
                <a:xfrm>
                  <a:off x="6428677" y="3244334"/>
                  <a:ext cx="5112689" cy="304319"/>
                </a:xfrm>
                <a:prstGeom prst="rect">
                  <a:avLst/>
                </a:prstGeom>
                <a:solidFill>
                  <a:srgbClr val="FFFFFF">
                    <a:alpha val="20000"/>
                  </a:srgbClr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noProof="0" dirty="0">
                      <a:solidFill>
                        <a:schemeClr val="bg1"/>
                      </a:solidFill>
                    </a:rPr>
                    <a:t>Near-field climatic chamber</a:t>
                  </a:r>
                </a:p>
              </p:txBody>
            </p:sp>
          </p:grp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FAFE34E-44BF-4CC8-B1F9-AB8E4F7BAD52}"/>
                  </a:ext>
                </a:extLst>
              </p:cNvPr>
              <p:cNvSpPr txBox="1"/>
              <p:nvPr/>
            </p:nvSpPr>
            <p:spPr>
              <a:xfrm>
                <a:off x="9401804" y="2396445"/>
                <a:ext cx="2235648" cy="481838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noProof="0" dirty="0"/>
                  <a:t>Near-field Test Range </a:t>
                </a:r>
              </a:p>
              <a:p>
                <a:pPr algn="r"/>
                <a:r>
                  <a:rPr lang="en-US" sz="1050" i="1" noProof="0" dirty="0"/>
                  <a:t>up to 750 GHz</a:t>
                </a:r>
              </a:p>
            </p:txBody>
          </p: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4975B38-028B-4C0A-A10E-1B068D0C2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04336" y="2271662"/>
              <a:ext cx="2057901" cy="11575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8F7CD9AB-8218-459F-9684-26CC0890A3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109" y="1269999"/>
            <a:ext cx="4513653" cy="496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4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F1DE97-4063-4D2A-980D-56D52E0F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Radiation pattern measurements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551EB2C-1B9F-462C-9E1A-65B79B48E7FC}"/>
              </a:ext>
            </a:extLst>
          </p:cNvPr>
          <p:cNvGrpSpPr/>
          <p:nvPr/>
        </p:nvGrpSpPr>
        <p:grpSpPr>
          <a:xfrm>
            <a:off x="4549106" y="1823289"/>
            <a:ext cx="3168972" cy="2034999"/>
            <a:chOff x="846746" y="4189321"/>
            <a:chExt cx="3340770" cy="21453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4F36F44-21EC-4ABA-BAD4-7FD38AF27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6746" y="4189321"/>
              <a:ext cx="3340770" cy="2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FC68C49-4727-4F2B-9EA1-7E1D6E4A9BB5}"/>
                </a:ext>
              </a:extLst>
            </p:cNvPr>
            <p:cNvSpPr txBox="1"/>
            <p:nvPr/>
          </p:nvSpPr>
          <p:spPr>
            <a:xfrm>
              <a:off x="846747" y="5943113"/>
              <a:ext cx="3340738" cy="29201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/>
                <a:t>Sardinia Radio Telescope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5430D0B5-C117-4EED-8618-9105AD1802D2}"/>
              </a:ext>
            </a:extLst>
          </p:cNvPr>
          <p:cNvGrpSpPr/>
          <p:nvPr/>
        </p:nvGrpSpPr>
        <p:grpSpPr>
          <a:xfrm>
            <a:off x="637789" y="4014294"/>
            <a:ext cx="3245915" cy="2312764"/>
            <a:chOff x="484328" y="4014294"/>
            <a:chExt cx="3245915" cy="231276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600D1E5-42A0-4D02-8E27-8786DD79C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28" y="4187835"/>
              <a:ext cx="3245915" cy="2139223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DAF9576-0B96-4BDD-80E4-5B2FC9C8C3D2}"/>
                </a:ext>
              </a:extLst>
            </p:cNvPr>
            <p:cNvSpPr txBox="1"/>
            <p:nvPr/>
          </p:nvSpPr>
          <p:spPr>
            <a:xfrm>
              <a:off x="741314" y="4014294"/>
              <a:ext cx="288431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noProof="0" dirty="0"/>
                <a:t>49 radiation patterns at 43 GHz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CDC5D83-424B-439F-958B-49BAA2E01242}"/>
              </a:ext>
            </a:extLst>
          </p:cNvPr>
          <p:cNvGrpSpPr/>
          <p:nvPr/>
        </p:nvGrpSpPr>
        <p:grpSpPr>
          <a:xfrm>
            <a:off x="4280744" y="4018542"/>
            <a:ext cx="3404237" cy="2308516"/>
            <a:chOff x="4063334" y="4018542"/>
            <a:chExt cx="3404237" cy="2308516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A5BF1BCE-4579-48B5-9B54-1AFF9AAED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3" r="4686" b="10403"/>
            <a:stretch/>
          </p:blipFill>
          <p:spPr bwMode="auto">
            <a:xfrm>
              <a:off x="4063334" y="4249554"/>
              <a:ext cx="3404237" cy="2077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D377200-FB7C-4AEF-AEE5-2982E6C70F3C}"/>
                </a:ext>
              </a:extLst>
            </p:cNvPr>
            <p:cNvSpPr txBox="1"/>
            <p:nvPr/>
          </p:nvSpPr>
          <p:spPr>
            <a:xfrm>
              <a:off x="4482040" y="4018542"/>
              <a:ext cx="288091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noProof="0" dirty="0"/>
                <a:t>19 radiation patterns at 41.5 GHz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FA6C2AB-52B7-4170-A2DD-F30FE57D3236}"/>
              </a:ext>
            </a:extLst>
          </p:cNvPr>
          <p:cNvGrpSpPr/>
          <p:nvPr/>
        </p:nvGrpSpPr>
        <p:grpSpPr>
          <a:xfrm>
            <a:off x="716707" y="1823289"/>
            <a:ext cx="3267739" cy="2139881"/>
            <a:chOff x="4462130" y="2359059"/>
            <a:chExt cx="3267739" cy="213988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852DFBF-1918-4342-AAA6-3B8FD3DB3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130" y="2359059"/>
              <a:ext cx="3267739" cy="213988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D0A93EC-27A0-42E0-889D-2605A5AD77D7}"/>
                </a:ext>
              </a:extLst>
            </p:cNvPr>
            <p:cNvSpPr txBox="1"/>
            <p:nvPr/>
          </p:nvSpPr>
          <p:spPr>
            <a:xfrm>
              <a:off x="4471759" y="4032102"/>
              <a:ext cx="3180646" cy="2769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/>
                <a:t>LSPE/Strip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F84DDDF-7C9B-4285-B8FC-AEDFA4958498}"/>
              </a:ext>
            </a:extLst>
          </p:cNvPr>
          <p:cNvGrpSpPr/>
          <p:nvPr/>
        </p:nvGrpSpPr>
        <p:grpSpPr>
          <a:xfrm>
            <a:off x="7916271" y="4014294"/>
            <a:ext cx="3700425" cy="2312764"/>
            <a:chOff x="7526215" y="4014294"/>
            <a:chExt cx="3700425" cy="2312764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A46D3592-DC7D-4497-891B-2A56FC5BB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8" b="7880"/>
            <a:stretch/>
          </p:blipFill>
          <p:spPr>
            <a:xfrm>
              <a:off x="7526215" y="4219331"/>
              <a:ext cx="3700425" cy="2107727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54FB55D-2A37-4B5E-9D45-51A35AAFB8C6}"/>
                </a:ext>
              </a:extLst>
            </p:cNvPr>
            <p:cNvSpPr txBox="1"/>
            <p:nvPr/>
          </p:nvSpPr>
          <p:spPr>
            <a:xfrm>
              <a:off x="7845936" y="4014294"/>
              <a:ext cx="32191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noProof="0" dirty="0"/>
                <a:t>Co-polar and cross-polar pattern @13 GHz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9F6422A3-9108-40F3-A84B-FB5DAC8A594E}"/>
              </a:ext>
            </a:extLst>
          </p:cNvPr>
          <p:cNvGrpSpPr/>
          <p:nvPr/>
        </p:nvGrpSpPr>
        <p:grpSpPr>
          <a:xfrm>
            <a:off x="8285141" y="1823289"/>
            <a:ext cx="3137989" cy="2035000"/>
            <a:chOff x="7890134" y="1823289"/>
            <a:chExt cx="3137989" cy="203500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C69C8A0-D97E-4CC1-B9E2-4D4593FB7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0134" y="1823289"/>
              <a:ext cx="3137988" cy="2035000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B25A085-9E85-4A23-AD5C-D999849F5642}"/>
                </a:ext>
              </a:extLst>
            </p:cNvPr>
            <p:cNvSpPr txBox="1"/>
            <p:nvPr/>
          </p:nvSpPr>
          <p:spPr>
            <a:xfrm>
              <a:off x="7890135" y="3486892"/>
              <a:ext cx="3137988" cy="2769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/>
                <a:t>Tenerife Microwave Spectrometer (TMS)</a:t>
              </a:r>
            </a:p>
          </p:txBody>
        </p:sp>
      </p:grpSp>
      <p:sp>
        <p:nvSpPr>
          <p:cNvPr id="33" name="Segnaposto numero diapositiva 6">
            <a:extLst>
              <a:ext uri="{FF2B5EF4-FFF2-40B4-BE49-F238E27FC236}">
                <a16:creationId xmlns:a16="http://schemas.microsoft.com/office/drawing/2014/main" id="{DFFD4771-6792-4864-9142-F1E6A50FE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en-US" noProof="0" smtClean="0"/>
              <a:pPr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9645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D155F18-0811-CC0D-7067-13B181B7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Radiation pattern measurements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C36A94E-5B4F-46A2-D025-30D88CCD71B8}"/>
              </a:ext>
            </a:extLst>
          </p:cNvPr>
          <p:cNvGrpSpPr/>
          <p:nvPr/>
        </p:nvGrpSpPr>
        <p:grpSpPr>
          <a:xfrm>
            <a:off x="665245" y="2666693"/>
            <a:ext cx="5890942" cy="3669370"/>
            <a:chOff x="5858935" y="2871429"/>
            <a:chExt cx="6114742" cy="380877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8FDC2DFC-06B6-0E26-01FB-214B220F5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" r="1770"/>
            <a:stretch/>
          </p:blipFill>
          <p:spPr>
            <a:xfrm>
              <a:off x="5858935" y="2871429"/>
              <a:ext cx="6114742" cy="3808771"/>
            </a:xfrm>
            <a:prstGeom prst="rect">
              <a:avLst/>
            </a:prstGeom>
          </p:spPr>
        </p:pic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DADFE38B-185A-5B37-B787-2CD155399219}"/>
                </a:ext>
              </a:extLst>
            </p:cNvPr>
            <p:cNvSpPr txBox="1"/>
            <p:nvPr/>
          </p:nvSpPr>
          <p:spPr>
            <a:xfrm>
              <a:off x="6436891" y="3149923"/>
              <a:ext cx="2408327" cy="2555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1346200" algn="ctr"/>
                  <a:tab pos="3856038" algn="ctr"/>
                  <a:tab pos="6902450" algn="ctr"/>
                  <a:tab pos="9598025" algn="ctr"/>
                </a:tabLst>
              </a:pPr>
              <a:r>
                <a:rPr lang="en-US" sz="1000" b="1" noProof="0" dirty="0"/>
                <a:t>LiteBIRD MHFT BB1, H-plane at 100 GHz</a:t>
              </a:r>
            </a:p>
          </p:txBody>
        </p:sp>
      </p:grpSp>
      <p:sp>
        <p:nvSpPr>
          <p:cNvPr id="63" name="Segnaposto contenuto 2">
            <a:extLst>
              <a:ext uri="{FF2B5EF4-FFF2-40B4-BE49-F238E27FC236}">
                <a16:creationId xmlns:a16="http://schemas.microsoft.com/office/drawing/2014/main" id="{D4A6FE62-6DED-D26F-B2C8-F723AC435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251"/>
            <a:ext cx="10515600" cy="4451957"/>
          </a:xfrm>
        </p:spPr>
        <p:txBody>
          <a:bodyPr>
            <a:normAutofit/>
          </a:bodyPr>
          <a:lstStyle/>
          <a:p>
            <a:r>
              <a:rPr lang="en-US" sz="1600" i="1" noProof="0" dirty="0"/>
              <a:t>Breadboard </a:t>
            </a:r>
            <a:r>
              <a:rPr lang="en-US" sz="1600" noProof="0" dirty="0"/>
              <a:t>model “BB1” of the LiteBIRD MHFT instrument</a:t>
            </a:r>
          </a:p>
          <a:p>
            <a:pPr lvl="1"/>
            <a:r>
              <a:rPr lang="en-US" sz="1200" noProof="0" dirty="0"/>
              <a:t>Frequency band: 90-110 GHz (W-band)</a:t>
            </a:r>
          </a:p>
          <a:p>
            <a:pPr lvl="1"/>
            <a:r>
              <a:rPr lang="en-US" sz="1200" noProof="0" dirty="0"/>
              <a:t>Measurement-simulation agreement at the level of </a:t>
            </a:r>
            <a:r>
              <a:rPr lang="en-US" sz="1200" noProof="0" dirty="0">
                <a:sym typeface="Symbol" panose="05050102010706020507" pitchFamily="18" charset="2"/>
              </a:rPr>
              <a:t></a:t>
            </a:r>
            <a:r>
              <a:rPr lang="en-US" sz="1200" noProof="0" dirty="0"/>
              <a:t>0.1 dB down to near sidelobes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EF6313-2CBB-341E-1E46-454EAE45EE87}"/>
              </a:ext>
            </a:extLst>
          </p:cNvPr>
          <p:cNvGrpSpPr/>
          <p:nvPr/>
        </p:nvGrpSpPr>
        <p:grpSpPr>
          <a:xfrm>
            <a:off x="6999006" y="1416058"/>
            <a:ext cx="4990744" cy="4633192"/>
            <a:chOff x="3942176" y="-1491"/>
            <a:chExt cx="7390456" cy="6860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Immagine 2" descr="Immagine che contiene ingranaggio&#10;&#10;Descrizione generata automaticamente">
              <a:extLst>
                <a:ext uri="{FF2B5EF4-FFF2-40B4-BE49-F238E27FC236}">
                  <a16:creationId xmlns:a16="http://schemas.microsoft.com/office/drawing/2014/main" id="{27398774-1A45-2F1A-B3B2-AEF15A4FD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1591" y="-1491"/>
              <a:ext cx="3481041" cy="2251633"/>
            </a:xfrm>
            <a:prstGeom prst="rect">
              <a:avLst/>
            </a:prstGeom>
            <a:effectLst/>
          </p:spPr>
        </p:pic>
        <p:pic>
          <p:nvPicPr>
            <p:cNvPr id="4" name="Immagine 3" descr="Immagine che contiene interni&#10;&#10;Descrizione generata automaticamente">
              <a:extLst>
                <a:ext uri="{FF2B5EF4-FFF2-40B4-BE49-F238E27FC236}">
                  <a16:creationId xmlns:a16="http://schemas.microsoft.com/office/drawing/2014/main" id="{AC77477D-29AC-FC1A-291B-79CD8673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441990" y="1498695"/>
              <a:ext cx="6857992" cy="3857620"/>
            </a:xfrm>
            <a:prstGeom prst="rect">
              <a:avLst/>
            </a:prstGeom>
            <a:effectLst/>
          </p:spPr>
        </p:pic>
        <p:pic>
          <p:nvPicPr>
            <p:cNvPr id="6" name="Immagine 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ABAC6160-C6CB-7027-CC68-F4AFBAF3B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1591" y="4607857"/>
              <a:ext cx="3481041" cy="2251634"/>
            </a:xfrm>
            <a:prstGeom prst="rect">
              <a:avLst/>
            </a:prstGeom>
            <a:effectLst/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B5E1948-2849-D54C-F4B5-03704423F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1591" y="2303183"/>
              <a:ext cx="3481041" cy="2251633"/>
            </a:xfrm>
            <a:prstGeom prst="rect">
              <a:avLst/>
            </a:prstGeom>
            <a:effectLst/>
          </p:spPr>
        </p:pic>
      </p:grpSp>
      <p:sp>
        <p:nvSpPr>
          <p:cNvPr id="17" name="Segnaposto numero diapositiva 6">
            <a:extLst>
              <a:ext uri="{FF2B5EF4-FFF2-40B4-BE49-F238E27FC236}">
                <a16:creationId xmlns:a16="http://schemas.microsoft.com/office/drawing/2014/main" id="{FB9B0008-88C4-4645-8B55-4DC669E20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en-US" noProof="0" smtClean="0"/>
              <a:pPr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527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61A20-F328-A229-E040-30C4F1AD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845269E0-186A-5DC1-0890-5D4E53C1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607464"/>
          </a:xfrm>
        </p:spPr>
        <p:txBody>
          <a:bodyPr/>
          <a:lstStyle/>
          <a:p>
            <a:r>
              <a:rPr lang="en-US" noProof="0" dirty="0"/>
              <a:t>Anechoic chambers for full range radiation pattern characterization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A8EE811C-020C-592C-2BF9-9D42BC0A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0780"/>
            <a:ext cx="10746526" cy="391783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SKA – Square </a:t>
            </a:r>
            <a:r>
              <a:rPr lang="en-US" sz="2000" noProof="0" dirty="0" err="1">
                <a:sym typeface="Symbol" panose="05050102010706020507" pitchFamily="18" charset="2"/>
              </a:rPr>
              <a:t>Kilometre</a:t>
            </a:r>
            <a:r>
              <a:rPr lang="en-US" sz="2000" noProof="0" dirty="0">
                <a:sym typeface="Symbol" panose="05050102010706020507" pitchFamily="18" charset="2"/>
              </a:rPr>
              <a:t> Array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SKA-Low: 50 MHz – 350 MHz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SKA-Mid: 350 MHz – 15.4 GHz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ALMA – Atacama Large Millimeter/submillimeter Array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10 bands in the range 35 – 950 GHz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LiteBIRD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1600" noProof="0" dirty="0">
                <a:sym typeface="Symbol" panose="05050102010706020507" pitchFamily="18" charset="2"/>
              </a:rPr>
              <a:t>15 bands in the range 30 – 450 GHz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Many other INAF and UniMi projects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noProof="0" dirty="0">
                <a:sym typeface="Symbol" panose="05050102010706020507" pitchFamily="18" charset="2"/>
              </a:rPr>
              <a:t>Service to industry and institutions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962752-FF86-524A-2AC7-53CCD8A5A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A13F92D8-0F2F-946B-A55A-2BCD3F516FCB}"/>
              </a:ext>
            </a:extLst>
          </p:cNvPr>
          <p:cNvSpPr txBox="1">
            <a:spLocks/>
          </p:cNvSpPr>
          <p:nvPr/>
        </p:nvSpPr>
        <p:spPr>
          <a:xfrm>
            <a:off x="838200" y="1802621"/>
            <a:ext cx="10515600" cy="452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000" b="1" noProof="0" dirty="0">
                <a:solidFill>
                  <a:srgbClr val="B27F47"/>
                </a:solidFill>
                <a:latin typeface="Titillium Bd" pitchFamily="2" charset="77"/>
              </a:rPr>
              <a:t>AI#6201 &amp; AI#6202 will operate from 30 MHz to 750 GHz</a:t>
            </a:r>
          </a:p>
        </p:txBody>
      </p:sp>
      <p:pic>
        <p:nvPicPr>
          <p:cNvPr id="21" name="Immagine 20" descr="Immagine che contiene rosso, schermata, arte&#10;&#10;Descrizione generata automaticamente">
            <a:extLst>
              <a:ext uri="{FF2B5EF4-FFF2-40B4-BE49-F238E27FC236}">
                <a16:creationId xmlns:a16="http://schemas.microsoft.com/office/drawing/2014/main" id="{0146EC0D-EFD5-0EDB-D25B-65FCFF27B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06" y="2129933"/>
            <a:ext cx="2180615" cy="45719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18617CA-A7C8-BAD3-458A-7A285CDC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71" y="1991087"/>
            <a:ext cx="4117909" cy="2251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952CAF-BB3C-B349-199E-4C361950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869" y="3671131"/>
            <a:ext cx="3621993" cy="236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26DD5D-21E8-1E3F-1264-3535B0BD5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81" y="4429902"/>
            <a:ext cx="2873279" cy="209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78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6B1AD-1467-2879-2960-59AFCDDC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6D37-12AA-4E27-3B1A-5028CE485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F96E0-A410-6A48-083E-48C835F92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879437"/>
            <a:ext cx="3452445" cy="1655762"/>
          </a:xfrm>
        </p:spPr>
        <p:txBody>
          <a:bodyPr>
            <a:normAutofit/>
          </a:bodyPr>
          <a:lstStyle/>
          <a:p>
            <a:r>
              <a:rPr lang="en-US" noProof="0" dirty="0">
                <a:solidFill>
                  <a:srgbClr val="BB7537"/>
                </a:solidFill>
              </a:rPr>
              <a:t>Anechoic chambers for full range radiation pattern characterization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907AB7-5D7F-76C7-D77C-7D855A14C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C48E48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8" y="2106202"/>
            <a:ext cx="5712432" cy="3754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numero diapositiva 6">
            <a:extLst>
              <a:ext uri="{FF2B5EF4-FFF2-40B4-BE49-F238E27FC236}">
                <a16:creationId xmlns:a16="http://schemas.microsoft.com/office/drawing/2014/main" id="{BA9B4DF3-C4D4-4EA8-9B8F-C45B66260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075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AI#6201</a:t>
            </a:r>
            <a:r>
              <a:rPr lang="en-US" sz="2800" b="1" noProof="0" dirty="0">
                <a:solidFill>
                  <a:srgbClr val="B27F47"/>
                </a:solidFill>
                <a:latin typeface="Titillium Bd" pitchFamily="2" charset="77"/>
              </a:rPr>
              <a:t> – Anechoic Chamber</a:t>
            </a:r>
            <a:endParaRPr lang="en-US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6" name="Google Shape;412;g2bf3083416c_3_3">
            <a:extLst>
              <a:ext uri="{FF2B5EF4-FFF2-40B4-BE49-F238E27FC236}">
                <a16:creationId xmlns:a16="http://schemas.microsoft.com/office/drawing/2014/main" id="{EB5FECC3-87C8-4616-AC10-73702BB500F8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7" y="2556577"/>
            <a:ext cx="4753337" cy="344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13;g2bf3083416c_3_3">
            <a:extLst>
              <a:ext uri="{FF2B5EF4-FFF2-40B4-BE49-F238E27FC236}">
                <a16:creationId xmlns:a16="http://schemas.microsoft.com/office/drawing/2014/main" id="{4C3B8C4D-A5B8-43CA-AB46-D692DEA19B2A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71" y="4271474"/>
            <a:ext cx="2708277" cy="18642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414;g2bf3083416c_3_3">
            <a:extLst>
              <a:ext uri="{FF2B5EF4-FFF2-40B4-BE49-F238E27FC236}">
                <a16:creationId xmlns:a16="http://schemas.microsoft.com/office/drawing/2014/main" id="{BF590E36-10F2-458B-9728-CC63CFC236F8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4656" y="4271475"/>
            <a:ext cx="2708277" cy="18642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Google Shape;416;g2bf3083416c_3_3">
            <a:extLst>
              <a:ext uri="{FF2B5EF4-FFF2-40B4-BE49-F238E27FC236}">
                <a16:creationId xmlns:a16="http://schemas.microsoft.com/office/drawing/2014/main" id="{81A9FB4A-6939-44FD-A14F-288BF2A561DD}"/>
              </a:ext>
            </a:extLst>
          </p:cNvPr>
          <p:cNvSpPr txBox="1"/>
          <p:nvPr/>
        </p:nvSpPr>
        <p:spPr>
          <a:xfrm>
            <a:off x="5740549" y="3270200"/>
            <a:ext cx="2956799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noProof="0" dirty="0">
                <a:latin typeface="Titillium"/>
              </a:rPr>
              <a:t>Far-Field Measurement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The AUT rotates in azimuth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The test antenna is fixed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Measurement: amplitude</a:t>
            </a:r>
          </a:p>
        </p:txBody>
      </p:sp>
      <p:sp>
        <p:nvSpPr>
          <p:cNvPr id="20" name="Google Shape;417;g2bf3083416c_3_3">
            <a:extLst>
              <a:ext uri="{FF2B5EF4-FFF2-40B4-BE49-F238E27FC236}">
                <a16:creationId xmlns:a16="http://schemas.microsoft.com/office/drawing/2014/main" id="{A52536BF-F240-4D1D-AECC-443DB83ACE6C}"/>
              </a:ext>
            </a:extLst>
          </p:cNvPr>
          <p:cNvSpPr txBox="1"/>
          <p:nvPr/>
        </p:nvSpPr>
        <p:spPr>
          <a:xfrm>
            <a:off x="8755269" y="3264325"/>
            <a:ext cx="3205993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noProof="0" dirty="0">
                <a:latin typeface="Titillium"/>
              </a:rPr>
              <a:t>Near-Field Measurement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The AUT is fixed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The test antenna probes the near AUT field</a:t>
            </a:r>
          </a:p>
          <a:p>
            <a:pPr marL="3238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Titillium"/>
              </a:rPr>
              <a:t>Measurement: amplitude and phase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65599F2-A2B3-C2E8-9288-BB8EE6442F96}"/>
              </a:ext>
            </a:extLst>
          </p:cNvPr>
          <p:cNvGrpSpPr/>
          <p:nvPr/>
        </p:nvGrpSpPr>
        <p:grpSpPr>
          <a:xfrm>
            <a:off x="277737" y="1929398"/>
            <a:ext cx="5154212" cy="4300085"/>
            <a:chOff x="87751" y="2002039"/>
            <a:chExt cx="5518722" cy="430008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009860A-75D9-4A90-96CE-762B80F93590}"/>
                </a:ext>
              </a:extLst>
            </p:cNvPr>
            <p:cNvSpPr/>
            <p:nvPr/>
          </p:nvSpPr>
          <p:spPr>
            <a:xfrm>
              <a:off x="87752" y="2002039"/>
              <a:ext cx="5518721" cy="430008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B43C3010-4F93-AE7F-DCC6-ACBD59FE2607}"/>
                </a:ext>
              </a:extLst>
            </p:cNvPr>
            <p:cNvSpPr/>
            <p:nvPr/>
          </p:nvSpPr>
          <p:spPr>
            <a:xfrm>
              <a:off x="87751" y="2002039"/>
              <a:ext cx="5518721" cy="345401"/>
            </a:xfrm>
            <a:prstGeom prst="rect">
              <a:avLst/>
            </a:prstGeom>
            <a:solidFill>
              <a:srgbClr val="2A65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What is an anechoic chamber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3AC0729-8B2B-DC42-E91B-6932405FF562}"/>
              </a:ext>
            </a:extLst>
          </p:cNvPr>
          <p:cNvGrpSpPr/>
          <p:nvPr/>
        </p:nvGrpSpPr>
        <p:grpSpPr>
          <a:xfrm>
            <a:off x="5647598" y="1304624"/>
            <a:ext cx="6313664" cy="1531479"/>
            <a:chOff x="5647598" y="1335635"/>
            <a:chExt cx="6198525" cy="1531479"/>
          </a:xfrm>
        </p:grpSpPr>
        <p:sp>
          <p:nvSpPr>
            <p:cNvPr id="22" name="Google Shape;415;g2bf3083416c_3_3">
              <a:extLst>
                <a:ext uri="{FF2B5EF4-FFF2-40B4-BE49-F238E27FC236}">
                  <a16:creationId xmlns:a16="http://schemas.microsoft.com/office/drawing/2014/main" id="{BEF21796-C6E8-4DC6-B418-52420A28E27E}"/>
                </a:ext>
              </a:extLst>
            </p:cNvPr>
            <p:cNvSpPr txBox="1"/>
            <p:nvPr/>
          </p:nvSpPr>
          <p:spPr>
            <a:xfrm>
              <a:off x="5647600" y="1686077"/>
              <a:ext cx="6198522" cy="1181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00050" indent="-285750"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sz="1600" noProof="0" dirty="0">
                  <a:solidFill>
                    <a:schemeClr val="dk1"/>
                  </a:solidFill>
                  <a:latin typeface="Titillium"/>
                </a:rPr>
                <a:t>Past and future activities</a:t>
              </a:r>
            </a:p>
            <a:p>
              <a:pPr marL="857250" lvl="1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noProof="0" dirty="0">
                  <a:solidFill>
                    <a:schemeClr val="dk1"/>
                  </a:solidFill>
                  <a:latin typeface="Titillium"/>
                </a:rPr>
                <a:t>National facilities feed tests: Medicina, Noto, SRT;</a:t>
              </a:r>
            </a:p>
            <a:p>
              <a:pPr marL="857250" lvl="1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noProof="0" dirty="0">
                  <a:solidFill>
                    <a:schemeClr val="dk1"/>
                  </a:solidFill>
                  <a:latin typeface="Titillium"/>
                </a:rPr>
                <a:t>International projects: SKA, ALMA;</a:t>
              </a:r>
            </a:p>
            <a:p>
              <a:pPr marL="857250" lvl="1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noProof="0" dirty="0">
                  <a:solidFill>
                    <a:schemeClr val="dk1"/>
                  </a:solidFill>
                  <a:latin typeface="Titillium"/>
                </a:rPr>
                <a:t>External Services</a:t>
              </a:r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EA0EB0B6-9AEF-D920-CE2F-0FED13C8687D}"/>
                </a:ext>
              </a:extLst>
            </p:cNvPr>
            <p:cNvGrpSpPr/>
            <p:nvPr/>
          </p:nvGrpSpPr>
          <p:grpSpPr>
            <a:xfrm>
              <a:off x="5647598" y="1335635"/>
              <a:ext cx="6198525" cy="1531479"/>
              <a:chOff x="5918155" y="1335635"/>
              <a:chExt cx="5518722" cy="1531479"/>
            </a:xfrm>
          </p:grpSpPr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5433C230-3A8A-47C4-B10D-D1EC01C3E96C}"/>
                  </a:ext>
                </a:extLst>
              </p:cNvPr>
              <p:cNvSpPr/>
              <p:nvPr/>
            </p:nvSpPr>
            <p:spPr>
              <a:xfrm>
                <a:off x="5918156" y="1335635"/>
                <a:ext cx="5518721" cy="153147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8B94C31-2262-90AB-8D23-CC304FCE3283}"/>
                  </a:ext>
                </a:extLst>
              </p:cNvPr>
              <p:cNvSpPr/>
              <p:nvPr/>
            </p:nvSpPr>
            <p:spPr>
              <a:xfrm>
                <a:off x="5918155" y="1340676"/>
                <a:ext cx="5518721" cy="345401"/>
              </a:xfrm>
              <a:prstGeom prst="rect">
                <a:avLst/>
              </a:prstGeom>
              <a:solidFill>
                <a:srgbClr val="2A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dirty="0"/>
                  <a:t>Use: Antenna Beam Measurements</a:t>
                </a:r>
              </a:p>
            </p:txBody>
          </p:sp>
        </p:grp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741A038-A4BC-F0BB-77E1-77A0DDCAC9A1}"/>
              </a:ext>
            </a:extLst>
          </p:cNvPr>
          <p:cNvGrpSpPr/>
          <p:nvPr/>
        </p:nvGrpSpPr>
        <p:grpSpPr>
          <a:xfrm>
            <a:off x="5647598" y="2980802"/>
            <a:ext cx="6313664" cy="3248681"/>
            <a:chOff x="5647600" y="3053443"/>
            <a:chExt cx="6456648" cy="3248681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A1878E0F-3DB7-4019-B862-FBFBE0F2801C}"/>
                </a:ext>
              </a:extLst>
            </p:cNvPr>
            <p:cNvSpPr/>
            <p:nvPr/>
          </p:nvSpPr>
          <p:spPr>
            <a:xfrm>
              <a:off x="5647600" y="3053443"/>
              <a:ext cx="6456648" cy="324868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9529DFF-0F58-A117-9FB8-889204D6D89C}"/>
                </a:ext>
              </a:extLst>
            </p:cNvPr>
            <p:cNvSpPr/>
            <p:nvPr/>
          </p:nvSpPr>
          <p:spPr>
            <a:xfrm>
              <a:off x="5647600" y="3053443"/>
              <a:ext cx="6456648" cy="345401"/>
            </a:xfrm>
            <a:prstGeom prst="rect">
              <a:avLst/>
            </a:prstGeom>
            <a:solidFill>
              <a:srgbClr val="2A65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/>
                <a:t>How it works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21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AI#6201</a:t>
            </a:r>
            <a:r>
              <a:rPr lang="en-US" sz="2800" b="1" noProof="0" dirty="0">
                <a:solidFill>
                  <a:srgbClr val="B27F47"/>
                </a:solidFill>
                <a:latin typeface="Titillium Bd" pitchFamily="2" charset="77"/>
              </a:rPr>
              <a:t> – Anechoic Chamber</a:t>
            </a:r>
            <a:endParaRPr lang="en-US" noProof="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07B29C3-211B-1A80-A717-B9D2C592D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STILES grant CUP C33C22000640006: Budget: 425 k€ (VAT included)</a:t>
            </a:r>
          </a:p>
          <a:p>
            <a:endParaRPr lang="en-US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graphicFrame>
        <p:nvGraphicFramePr>
          <p:cNvPr id="11" name="Tabella 31">
            <a:extLst>
              <a:ext uri="{FF2B5EF4-FFF2-40B4-BE49-F238E27FC236}">
                <a16:creationId xmlns:a16="http://schemas.microsoft.com/office/drawing/2014/main" id="{E5360A3C-1564-450F-A09B-0E68F16C1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250228"/>
              </p:ext>
            </p:extLst>
          </p:nvPr>
        </p:nvGraphicFramePr>
        <p:xfrm>
          <a:off x="1106887" y="2568824"/>
          <a:ext cx="5540566" cy="335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476">
                  <a:extLst>
                    <a:ext uri="{9D8B030D-6E8A-4147-A177-3AD203B41FA5}">
                      <a16:colId xmlns:a16="http://schemas.microsoft.com/office/drawing/2014/main" val="2506839162"/>
                    </a:ext>
                  </a:extLst>
                </a:gridCol>
                <a:gridCol w="1426381">
                  <a:extLst>
                    <a:ext uri="{9D8B030D-6E8A-4147-A177-3AD203B41FA5}">
                      <a16:colId xmlns:a16="http://schemas.microsoft.com/office/drawing/2014/main" val="2996138791"/>
                    </a:ext>
                  </a:extLst>
                </a:gridCol>
                <a:gridCol w="1243709">
                  <a:extLst>
                    <a:ext uri="{9D8B030D-6E8A-4147-A177-3AD203B41FA5}">
                      <a16:colId xmlns:a16="http://schemas.microsoft.com/office/drawing/2014/main" val="3349701550"/>
                    </a:ext>
                  </a:extLst>
                </a:gridCol>
              </a:tblGrid>
              <a:tr h="2765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Planned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1826"/>
                  </a:ext>
                </a:extLst>
              </a:tr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chemeClr val="bg1"/>
                          </a:solidFill>
                        </a:rPr>
                        <a:t>Original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chemeClr val="bg1"/>
                          </a:solidFill>
                        </a:rPr>
                        <a:t>Variation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130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Anechoic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168.500,00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168.500,00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68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Planar Scanner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42.290,00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42.290,00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35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Computer/Workstation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3.280,00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3.280,00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40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Accessories (software, cabling, etc.)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63.180,00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63.180,00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308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 costs</a:t>
                      </a:r>
                    </a:p>
                  </a:txBody>
                  <a:tcPr>
                    <a:solidFill>
                      <a:srgbClr val="C48E4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3.450,00</a:t>
                      </a:r>
                    </a:p>
                  </a:txBody>
                  <a:tcPr>
                    <a:solidFill>
                      <a:srgbClr val="C48E4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0,00</a:t>
                      </a:r>
                    </a:p>
                  </a:txBody>
                  <a:tcPr>
                    <a:solidFill>
                      <a:srgbClr val="C48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38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Installation and on-site activity</a:t>
                      </a:r>
                    </a:p>
                  </a:txBody>
                  <a:tcPr anchor="ctr">
                    <a:solidFill>
                      <a:srgbClr val="C48E4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35.640,00</a:t>
                      </a:r>
                    </a:p>
                  </a:txBody>
                  <a:tcPr anchor="ctr">
                    <a:solidFill>
                      <a:srgbClr val="C48E4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>
                          <a:solidFill>
                            <a:schemeClr val="bg1"/>
                          </a:solidFill>
                        </a:rPr>
                        <a:t>0,00</a:t>
                      </a:r>
                    </a:p>
                  </a:txBody>
                  <a:tcPr anchor="ctr">
                    <a:solidFill>
                      <a:srgbClr val="C48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316,340,00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277.250,00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815548"/>
                  </a:ext>
                </a:extLst>
              </a:tr>
            </a:tbl>
          </a:graphicData>
        </a:graphic>
      </p:graphicFrame>
      <p:graphicFrame>
        <p:nvGraphicFramePr>
          <p:cNvPr id="13" name="Tabella 31">
            <a:extLst>
              <a:ext uri="{FF2B5EF4-FFF2-40B4-BE49-F238E27FC236}">
                <a16:creationId xmlns:a16="http://schemas.microsoft.com/office/drawing/2014/main" id="{78CA37D2-D4AF-4912-893D-30B43B2AB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61813"/>
              </p:ext>
            </p:extLst>
          </p:nvPr>
        </p:nvGraphicFramePr>
        <p:xfrm>
          <a:off x="6763118" y="2577108"/>
          <a:ext cx="4296857" cy="335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476">
                  <a:extLst>
                    <a:ext uri="{9D8B030D-6E8A-4147-A177-3AD203B41FA5}">
                      <a16:colId xmlns:a16="http://schemas.microsoft.com/office/drawing/2014/main" val="2506839162"/>
                    </a:ext>
                  </a:extLst>
                </a:gridCol>
                <a:gridCol w="1426381">
                  <a:extLst>
                    <a:ext uri="{9D8B030D-6E8A-4147-A177-3AD203B41FA5}">
                      <a16:colId xmlns:a16="http://schemas.microsoft.com/office/drawing/2014/main" val="2996138791"/>
                    </a:ext>
                  </a:extLst>
                </a:gridCol>
              </a:tblGrid>
              <a:tr h="2765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Payments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02687"/>
                  </a:ext>
                </a:extLst>
              </a:tr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chemeClr val="bg1"/>
                          </a:solidFill>
                        </a:rPr>
                        <a:t>Milestones</a:t>
                      </a:r>
                    </a:p>
                  </a:txBody>
                  <a:tcP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chemeClr val="bg1"/>
                          </a:solidFill>
                        </a:rPr>
                        <a:t>Payment</a:t>
                      </a:r>
                    </a:p>
                  </a:txBody>
                  <a:tcP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130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Advance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64.052,35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68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KM1: Planar Scanner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62.310,67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35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KM2: Software + Workstation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62.310,67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40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KM3: Anechoic Chamber Shipment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62.310,67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308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KM4: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noProof="0" dirty="0"/>
                        <a:t>27.800,00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38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48E4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48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278.784,36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815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28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3660F-69E6-359C-0BAC-4805E864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B98245A-356B-FB23-3EDB-A3D0F4C3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AI#6201 – Anechoic Chamber Design: view inside OAA building (map)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B87EF3-9968-0CCE-7217-49F83EE58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5E8FA8-5FCC-24A4-580B-1C28F58BF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493" y="1897481"/>
            <a:ext cx="8859013" cy="42846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F51CF2-0F14-DA5D-E31E-FE8511AB981F}"/>
              </a:ext>
            </a:extLst>
          </p:cNvPr>
          <p:cNvSpPr txBox="1"/>
          <p:nvPr/>
        </p:nvSpPr>
        <p:spPr>
          <a:xfrm>
            <a:off x="345013" y="2523729"/>
            <a:ext cx="209677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chemeClr val="bg1">
                    <a:lumMod val="65000"/>
                  </a:schemeClr>
                </a:solidFill>
              </a:rPr>
              <a:t>Planar Scanner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FBCF83D-D742-86D1-787C-E27682B47F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41792" y="2723784"/>
            <a:ext cx="4782706" cy="89803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48D4419-E61A-92DD-E540-37A3C30033CA}"/>
              </a:ext>
            </a:extLst>
          </p:cNvPr>
          <p:cNvSpPr txBox="1"/>
          <p:nvPr/>
        </p:nvSpPr>
        <p:spPr>
          <a:xfrm>
            <a:off x="345013" y="3703563"/>
            <a:ext cx="241343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0070C0"/>
                </a:solidFill>
              </a:rPr>
              <a:t>Anechoic chamber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CCBB31B-2858-B671-5D15-A8ACF6611BD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758452" y="3903618"/>
            <a:ext cx="4375804" cy="14368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8F525E5-9C49-3409-8DA3-B7AB24AFF491}"/>
              </a:ext>
            </a:extLst>
          </p:cNvPr>
          <p:cNvSpPr txBox="1"/>
          <p:nvPr/>
        </p:nvSpPr>
        <p:spPr>
          <a:xfrm>
            <a:off x="345013" y="1880170"/>
            <a:ext cx="5261460" cy="400110"/>
          </a:xfrm>
          <a:prstGeom prst="rect">
            <a:avLst/>
          </a:prstGeom>
          <a:solidFill>
            <a:schemeClr val="bg1"/>
          </a:solidFill>
          <a:ln>
            <a:solidFill>
              <a:srgbClr val="CCAE75"/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CCAE75"/>
                </a:solidFill>
              </a:rPr>
              <a:t>Measurement and control Instrumentation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C73DDC0-CA17-144B-018F-C5886D0F9B1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606473" y="2080225"/>
            <a:ext cx="400051" cy="470300"/>
          </a:xfrm>
          <a:prstGeom prst="straightConnector1">
            <a:avLst/>
          </a:prstGeom>
          <a:ln w="38100">
            <a:solidFill>
              <a:srgbClr val="CCAE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C71ABD3-D78D-B885-B6C8-761CC2E7C797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666493" y="4626401"/>
            <a:ext cx="4531660" cy="486960"/>
          </a:xfrm>
          <a:prstGeom prst="straightConnector1">
            <a:avLst/>
          </a:prstGeom>
          <a:ln w="38100">
            <a:solidFill>
              <a:srgbClr val="ED61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1D5129-9364-7936-88BE-D081FD330B0E}"/>
              </a:ext>
            </a:extLst>
          </p:cNvPr>
          <p:cNvSpPr txBox="1"/>
          <p:nvPr/>
        </p:nvSpPr>
        <p:spPr>
          <a:xfrm>
            <a:off x="345012" y="4913306"/>
            <a:ext cx="1321481" cy="400110"/>
          </a:xfrm>
          <a:prstGeom prst="rect">
            <a:avLst/>
          </a:prstGeom>
          <a:solidFill>
            <a:schemeClr val="bg1"/>
          </a:solidFill>
          <a:ln>
            <a:solidFill>
              <a:srgbClr val="ED6164"/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ED6164"/>
                </a:solidFill>
              </a:rPr>
              <a:t>Controller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2D7B47-325F-2810-AC71-39D2778746E7}"/>
              </a:ext>
            </a:extLst>
          </p:cNvPr>
          <p:cNvSpPr txBox="1"/>
          <p:nvPr/>
        </p:nvSpPr>
        <p:spPr>
          <a:xfrm>
            <a:off x="10525506" y="2587750"/>
            <a:ext cx="1447134" cy="707886"/>
          </a:xfrm>
          <a:prstGeom prst="rect">
            <a:avLst/>
          </a:prstGeom>
          <a:solidFill>
            <a:schemeClr val="bg1"/>
          </a:solidFill>
          <a:ln>
            <a:solidFill>
              <a:srgbClr val="8EA46B"/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8EA46B"/>
                </a:solidFill>
              </a:rPr>
              <a:t>Auxiliary Rotator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B0FEEBB-4CDA-9400-140C-A5FAF58883F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671632" y="2941693"/>
            <a:ext cx="1853874" cy="612029"/>
          </a:xfrm>
          <a:prstGeom prst="straightConnector1">
            <a:avLst/>
          </a:prstGeom>
          <a:ln w="38100">
            <a:solidFill>
              <a:srgbClr val="8EA4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68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KM1: Planar Scanner </a:t>
            </a:r>
            <a:r>
              <a:rPr lang="en-US" noProof="0" dirty="0" err="1"/>
              <a:t>Movitec</a:t>
            </a:r>
            <a:r>
              <a:rPr lang="en-US" noProof="0" dirty="0"/>
              <a:t> and Controller ELCO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784FE083-73B5-4991-AEFE-D8CB13F59FAF}"/>
              </a:ext>
            </a:extLst>
          </p:cNvPr>
          <p:cNvSpPr txBox="1">
            <a:spLocks/>
          </p:cNvSpPr>
          <p:nvPr/>
        </p:nvSpPr>
        <p:spPr>
          <a:xfrm>
            <a:off x="4431715" y="2465943"/>
            <a:ext cx="4289268" cy="9630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rgbClr val="B27F47"/>
                </a:solidFill>
                <a:latin typeface="Titillium Bd" pitchFamily="2" charset="77"/>
              </a:rPr>
              <a:t>Installation and test:</a:t>
            </a:r>
            <a:br>
              <a:rPr lang="en-US" b="1" noProof="0" dirty="0">
                <a:solidFill>
                  <a:srgbClr val="B27F47"/>
                </a:solidFill>
                <a:latin typeface="Titillium Bd" pitchFamily="2" charset="77"/>
              </a:rPr>
            </a:br>
            <a:r>
              <a:rPr lang="en-US" b="1" noProof="0" dirty="0">
                <a:solidFill>
                  <a:srgbClr val="B27F47"/>
                </a:solidFill>
                <a:latin typeface="Titillium Bd" pitchFamily="2" charset="77"/>
              </a:rPr>
              <a:t>4 September 2025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8C8DCD-AEC4-4EF4-B807-541F6280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6" y="2060264"/>
            <a:ext cx="3534937" cy="4135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84E13E6-6776-4823-841E-85E5CEAA6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15" y="4260193"/>
            <a:ext cx="4320610" cy="1935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7819613-F0DD-42C2-B9C8-A7005AD71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57" y="1379119"/>
            <a:ext cx="2525805" cy="4816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3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KM2: Software and Workstation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id="{E2CFEA39-C98E-42C4-B2C7-2AFDC07662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46" y="3820173"/>
            <a:ext cx="3597266" cy="238566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2.png">
            <a:extLst>
              <a:ext uri="{FF2B5EF4-FFF2-40B4-BE49-F238E27FC236}">
                <a16:creationId xmlns:a16="http://schemas.microsoft.com/office/drawing/2014/main" id="{930C8C88-6FF0-4838-88F2-794EF56DF5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2391" y="3823816"/>
            <a:ext cx="3565172" cy="238566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5.png">
            <a:extLst>
              <a:ext uri="{FF2B5EF4-FFF2-40B4-BE49-F238E27FC236}">
                <a16:creationId xmlns:a16="http://schemas.microsoft.com/office/drawing/2014/main" id="{3404F092-B88E-41DE-B9F5-92BD9DD9A3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7242" y="3820172"/>
            <a:ext cx="3631402" cy="238566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B3698E44-8BC3-421B-B466-C43785407B53}"/>
              </a:ext>
            </a:extLst>
          </p:cNvPr>
          <p:cNvSpPr txBox="1">
            <a:spLocks/>
          </p:cNvSpPr>
          <p:nvPr/>
        </p:nvSpPr>
        <p:spPr>
          <a:xfrm>
            <a:off x="838200" y="2115750"/>
            <a:ext cx="7454163" cy="1003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noProof="0" dirty="0">
                <a:solidFill>
                  <a:srgbClr val="B27F47"/>
                </a:solidFill>
                <a:latin typeface="Titillium Bd" pitchFamily="2" charset="77"/>
              </a:rPr>
              <a:t>Installation and test:</a:t>
            </a:r>
          </a:p>
          <a:p>
            <a:pPr marL="0" indent="0">
              <a:buNone/>
            </a:pPr>
            <a:r>
              <a:rPr lang="en-US" sz="2400" b="1" noProof="0" dirty="0">
                <a:solidFill>
                  <a:srgbClr val="B27F47"/>
                </a:solidFill>
                <a:latin typeface="Titillium Bd" pitchFamily="2" charset="77"/>
              </a:rPr>
              <a:t>13, 14 and 15 October 2025 </a:t>
            </a:r>
          </a:p>
        </p:txBody>
      </p:sp>
      <p:pic>
        <p:nvPicPr>
          <p:cNvPr id="18" name="Immagine 17" descr="Immagine che contiene testo, elettronica, schermata, software&#10;&#10;Il contenuto generato dall'IA potrebbe non essere corretto.">
            <a:extLst>
              <a:ext uri="{FF2B5EF4-FFF2-40B4-BE49-F238E27FC236}">
                <a16:creationId xmlns:a16="http://schemas.microsoft.com/office/drawing/2014/main" id="{738E05A8-39A0-4C6E-B90A-4399B0C16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10" y="1335636"/>
            <a:ext cx="2992666" cy="24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135A167-7535-CF13-DBC7-2C42AE5C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KM3: Anechoic chamber delivery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B3698E44-8BC3-421B-B466-C43785407B53}"/>
              </a:ext>
            </a:extLst>
          </p:cNvPr>
          <p:cNvSpPr txBox="1">
            <a:spLocks/>
          </p:cNvSpPr>
          <p:nvPr/>
        </p:nvSpPr>
        <p:spPr>
          <a:xfrm>
            <a:off x="838200" y="2690490"/>
            <a:ext cx="5733054" cy="78011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rgbClr val="B27F47"/>
                </a:solidFill>
                <a:latin typeface="Titillium Bd" pitchFamily="2" charset="77"/>
              </a:rPr>
              <a:t>Delivery at Medicina site:</a:t>
            </a:r>
          </a:p>
          <a:p>
            <a:pPr marL="0" indent="0">
              <a:buNone/>
            </a:pPr>
            <a:r>
              <a:rPr lang="en-US" b="1" noProof="0" dirty="0">
                <a:solidFill>
                  <a:srgbClr val="B27F47"/>
                </a:solidFill>
                <a:latin typeface="Titillium Bd" pitchFamily="2" charset="77"/>
              </a:rPr>
              <a:t>5 November 2025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1B292D-AC39-41FB-A676-0041431B69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60214" y="4445169"/>
            <a:ext cx="1925141" cy="1728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CFF2494-D547-4056-9B36-ED0DEC40AA8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687040" y="4442697"/>
            <a:ext cx="1930086" cy="1728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4132A3-112A-49C3-A48B-610A6095BA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37350" y="4347057"/>
            <a:ext cx="4273532" cy="192514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802E756-A336-404A-A625-C5EF35B41A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2605" y="2793033"/>
            <a:ext cx="4798695" cy="215963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888F3A2-F846-45C7-8E97-9D0EE60914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0575" y="2791445"/>
            <a:ext cx="4801870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7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interni, cucina, stanza, tavolo&#10;&#10;Descrizione generata automaticamente">
            <a:extLst>
              <a:ext uri="{FF2B5EF4-FFF2-40B4-BE49-F238E27FC236}">
                <a16:creationId xmlns:a16="http://schemas.microsoft.com/office/drawing/2014/main" id="{9E030C9B-B8C5-44E3-A592-E827246B7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" y="2178827"/>
            <a:ext cx="11049000" cy="3728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132BBF-621C-4755-BFDA-41EDC4A7C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3" y="5365680"/>
            <a:ext cx="786818" cy="4496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E22DC7-930D-45BF-AE5C-55BC53BFFF92}"/>
              </a:ext>
            </a:extLst>
          </p:cNvPr>
          <p:cNvSpPr txBox="1"/>
          <p:nvPr/>
        </p:nvSpPr>
        <p:spPr>
          <a:xfrm>
            <a:off x="2455818" y="4389947"/>
            <a:ext cx="1599550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/>
            </a:lvl1pPr>
          </a:lstStyle>
          <a:p>
            <a:r>
              <a:rPr lang="en-US" sz="1200" noProof="0" dirty="0"/>
              <a:t>The small anechoic chamber “Barbie”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7823BF3-CB8E-4533-9574-60ED05AF9192}"/>
              </a:ext>
            </a:extLst>
          </p:cNvPr>
          <p:cNvSpPr txBox="1"/>
          <p:nvPr/>
        </p:nvSpPr>
        <p:spPr>
          <a:xfrm>
            <a:off x="5462972" y="2286666"/>
            <a:ext cx="1450138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/>
            </a:lvl1pPr>
          </a:lstStyle>
          <a:p>
            <a:r>
              <a:rPr lang="en-US" sz="1200" noProof="0" dirty="0"/>
              <a:t>The big anechoic chamber “Ken”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2696808-B066-4C7C-A8BF-D00A19FDDE80}"/>
              </a:ext>
            </a:extLst>
          </p:cNvPr>
          <p:cNvSpPr txBox="1"/>
          <p:nvPr/>
        </p:nvSpPr>
        <p:spPr>
          <a:xfrm>
            <a:off x="8193637" y="4494231"/>
            <a:ext cx="1946784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noProof="0" dirty="0"/>
              <a:t>Measurements of waveguide components</a:t>
            </a:r>
          </a:p>
        </p:txBody>
      </p:sp>
      <p:sp>
        <p:nvSpPr>
          <p:cNvPr id="34" name="Titolo 33">
            <a:extLst>
              <a:ext uri="{FF2B5EF4-FFF2-40B4-BE49-F238E27FC236}">
                <a16:creationId xmlns:a16="http://schemas.microsoft.com/office/drawing/2014/main" id="{BCB665DC-856B-4CEC-B1D8-2E4F393A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AI#6202 – High Frequency Test Ranges</a:t>
            </a:r>
            <a:endParaRPr lang="en-US" noProof="0" dirty="0"/>
          </a:p>
        </p:txBody>
      </p:sp>
      <p:sp>
        <p:nvSpPr>
          <p:cNvPr id="18" name="Segnaposto numero diapositiva 6">
            <a:extLst>
              <a:ext uri="{FF2B5EF4-FFF2-40B4-BE49-F238E27FC236}">
                <a16:creationId xmlns:a16="http://schemas.microsoft.com/office/drawing/2014/main" id="{E568DFD2-9BCB-4E78-A3BA-798B4A588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538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173</TotalTime>
  <Words>1608</Words>
  <Application>Microsoft Office PowerPoint</Application>
  <PresentationFormat>Widescreen</PresentationFormat>
  <Paragraphs>266</Paragraphs>
  <Slides>24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Titillium</vt:lpstr>
      <vt:lpstr>Titillium Bd</vt:lpstr>
      <vt:lpstr>Wingdings</vt:lpstr>
      <vt:lpstr>Tema di Office</vt:lpstr>
      <vt:lpstr>STILES</vt:lpstr>
      <vt:lpstr>STILES Proposal: Upgrading Next‑Generation Anechoic Chamber Capabilities</vt:lpstr>
      <vt:lpstr>AI#6201 – Anechoic Chamber</vt:lpstr>
      <vt:lpstr>AI#6201 – Anechoic Chamber</vt:lpstr>
      <vt:lpstr>AI#6201 – Anechoic Chamber Design: view inside OAA building (map)</vt:lpstr>
      <vt:lpstr>KM1: Planar Scanner Movitec and Controller ELCO</vt:lpstr>
      <vt:lpstr>KM2: Software and Workstation</vt:lpstr>
      <vt:lpstr>KM3: Anechoic chamber delivery</vt:lpstr>
      <vt:lpstr>AI#6202 – High Frequency Test Ranges</vt:lpstr>
      <vt:lpstr>AI#6202 – High Frequency Test Ranges</vt:lpstr>
      <vt:lpstr>Compact Antenna Test Range</vt:lpstr>
      <vt:lpstr>Compact Antenna Test Range</vt:lpstr>
      <vt:lpstr>Compact Antenna Test Range</vt:lpstr>
      <vt:lpstr>Compact Antenna Test Range</vt:lpstr>
      <vt:lpstr>Compact Antenna Test Range</vt:lpstr>
      <vt:lpstr>Compact Antenna Test Range</vt:lpstr>
      <vt:lpstr>Compact Antenna Test Range</vt:lpstr>
      <vt:lpstr>Compact Antenna Test Range</vt:lpstr>
      <vt:lpstr>Compact Antenna Test Range</vt:lpstr>
      <vt:lpstr>Near-field Measurement System</vt:lpstr>
      <vt:lpstr>Radiation pattern measurements</vt:lpstr>
      <vt:lpstr>Radiation pattern measurements</vt:lpstr>
      <vt:lpstr>Anechoic chambers for full range radiation pattern characterization</vt:lpstr>
      <vt:lpstr>STILES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Cristian Franceschet</cp:lastModifiedBy>
  <cp:revision>87</cp:revision>
  <cp:lastPrinted>2023-08-29T09:47:03Z</cp:lastPrinted>
  <dcterms:created xsi:type="dcterms:W3CDTF">2022-10-26T09:11:02Z</dcterms:created>
  <dcterms:modified xsi:type="dcterms:W3CDTF">2026-03-11T10:53:34Z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