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458" r:id="rId3"/>
    <p:sldId id="485" r:id="rId4"/>
    <p:sldId id="462" r:id="rId5"/>
    <p:sldId id="474" r:id="rId6"/>
    <p:sldId id="475" r:id="rId7"/>
    <p:sldId id="476" r:id="rId8"/>
    <p:sldId id="477" r:id="rId9"/>
    <p:sldId id="486" r:id="rId10"/>
    <p:sldId id="257" r:id="rId11"/>
    <p:sldId id="444" r:id="rId12"/>
    <p:sldId id="469" r:id="rId13"/>
    <p:sldId id="472" r:id="rId14"/>
    <p:sldId id="473" r:id="rId15"/>
    <p:sldId id="471" r:id="rId16"/>
    <p:sldId id="470" r:id="rId17"/>
    <p:sldId id="457" r:id="rId18"/>
    <p:sldId id="452" r:id="rId19"/>
    <p:sldId id="453" r:id="rId20"/>
    <p:sldId id="489" r:id="rId21"/>
    <p:sldId id="465" r:id="rId22"/>
    <p:sldId id="451" r:id="rId23"/>
    <p:sldId id="478" r:id="rId24"/>
    <p:sldId id="479" r:id="rId25"/>
    <p:sldId id="264" r:id="rId26"/>
    <p:sldId id="487" r:id="rId27"/>
    <p:sldId id="488" r:id="rId28"/>
    <p:sldId id="464" r:id="rId29"/>
    <p:sldId id="467" r:id="rId30"/>
    <p:sldId id="466" r:id="rId31"/>
    <p:sldId id="468" r:id="rId32"/>
    <p:sldId id="483" r:id="rId33"/>
    <p:sldId id="480" r:id="rId34"/>
    <p:sldId id="482" r:id="rId35"/>
    <p:sldId id="481" r:id="rId36"/>
  </p:sldIdLst>
  <p:sldSz cx="12192000" cy="6858000"/>
  <p:notesSz cx="7104063" cy="10234613"/>
  <p:embeddedFontLst>
    <p:embeddedFont>
      <p:font typeface="Titillium" pitchFamily="2" charset="77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6" roundtripDataSignature="AMtx7mhVRDIcIWK47kCQ6tdYU6Dq3wac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B6747D-F466-4BED-A463-B00AD2D7E645}">
  <a:tblStyle styleId="{ABB6747D-F466-4BED-A463-B00AD2D7E64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685238F-9329-4A63-8EC8-FBA4DCF5133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A48EEAB-81DD-4EE4-851A-EF0BE1B0F1DE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75"/>
    <p:restoredTop sz="96301"/>
  </p:normalViewPr>
  <p:slideViewPr>
    <p:cSldViewPr snapToGrid="0">
      <p:cViewPr varScale="1">
        <p:scale>
          <a:sx n="102" d="100"/>
          <a:sy n="102" d="100"/>
        </p:scale>
        <p:origin x="208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96" Type="http://customschemas.google.com/relationships/presentationmetadata" Target="metadata"/><Relationship Id="rId200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9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19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197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it-IT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>
          <a:extLst>
            <a:ext uri="{FF2B5EF4-FFF2-40B4-BE49-F238E27FC236}">
              <a16:creationId xmlns:a16="http://schemas.microsoft.com/office/drawing/2014/main" id="{B3791B2F-E517-9882-BB11-3CD1922A1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4:notes">
            <a:extLst>
              <a:ext uri="{FF2B5EF4-FFF2-40B4-BE49-F238E27FC236}">
                <a16:creationId xmlns:a16="http://schemas.microsoft.com/office/drawing/2014/main" id="{73CC62D5-0178-DA94-E027-E7ACA049CA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244:notes">
            <a:extLst>
              <a:ext uri="{FF2B5EF4-FFF2-40B4-BE49-F238E27FC236}">
                <a16:creationId xmlns:a16="http://schemas.microsoft.com/office/drawing/2014/main" id="{406B3974-13D8-7D5A-3D26-88A1A2E49B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5577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4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p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>
          <a:extLst>
            <a:ext uri="{FF2B5EF4-FFF2-40B4-BE49-F238E27FC236}">
              <a16:creationId xmlns:a16="http://schemas.microsoft.com/office/drawing/2014/main" id="{5A92AD37-7D48-3FCC-78A6-4008CFDAD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46:notes">
            <a:extLst>
              <a:ext uri="{FF2B5EF4-FFF2-40B4-BE49-F238E27FC236}">
                <a16:creationId xmlns:a16="http://schemas.microsoft.com/office/drawing/2014/main" id="{B599B961-25B2-D858-5004-33FB1235A2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p246:notes">
            <a:extLst>
              <a:ext uri="{FF2B5EF4-FFF2-40B4-BE49-F238E27FC236}">
                <a16:creationId xmlns:a16="http://schemas.microsoft.com/office/drawing/2014/main" id="{D061A92F-BCA4-BD2E-9858-110FF46645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8310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>
          <a:extLst>
            <a:ext uri="{FF2B5EF4-FFF2-40B4-BE49-F238E27FC236}">
              <a16:creationId xmlns:a16="http://schemas.microsoft.com/office/drawing/2014/main" id="{5D564402-10E8-A008-8F17-9115CB9FD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46:notes">
            <a:extLst>
              <a:ext uri="{FF2B5EF4-FFF2-40B4-BE49-F238E27FC236}">
                <a16:creationId xmlns:a16="http://schemas.microsoft.com/office/drawing/2014/main" id="{5D4ED330-5FE3-6263-6B2A-F5DB912870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p246:notes">
            <a:extLst>
              <a:ext uri="{FF2B5EF4-FFF2-40B4-BE49-F238E27FC236}">
                <a16:creationId xmlns:a16="http://schemas.microsoft.com/office/drawing/2014/main" id="{1EA584C4-CADC-3E18-DBF9-A13E568081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2710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it-IT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it-IT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29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5"/>
          <p:cNvPicPr preferRelativeResize="0"/>
          <p:nvPr/>
        </p:nvPicPr>
        <p:blipFill rotWithShape="1">
          <a:blip r:embed="rId2">
            <a:alphaModFix/>
          </a:blip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5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1422404" y="6450240"/>
            <a:ext cx="4417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7" name="Google Shape;27;p55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T"/>
          </a:p>
        </p:txBody>
      </p:sp>
      <p:sp>
        <p:nvSpPr>
          <p:cNvPr id="28" name="Google Shape;28;p55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55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fronto">
  <p:cSld name="1_Confronto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9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189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89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0" name="Google Shape;150;p189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9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89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9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uto con didascalia">
  <p:cSld name="1_Contenuto con didascalia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0"/>
          <p:cNvSpPr txBox="1">
            <a:spLocks noGrp="1"/>
          </p:cNvSpPr>
          <p:nvPr>
            <p:ph type="body"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32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8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4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0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0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0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0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6" name="Google Shape;156;p190"/>
          <p:cNvSpPr txBox="1">
            <a:spLocks noGrp="1"/>
          </p:cNvSpPr>
          <p:nvPr>
            <p:ph type="body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9pPr>
          </a:lstStyle>
          <a:p>
            <a:endParaRPr/>
          </a:p>
        </p:txBody>
      </p:sp>
      <p:sp>
        <p:nvSpPr>
          <p:cNvPr id="157" name="Google Shape;157;p190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8" name="Google Shape;158;p190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0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0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90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magine con didascalia">
  <p:cSld name="1_Immagine con didascalia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1"/>
          <p:cNvSpPr>
            <a:spLocks noGrp="1"/>
          </p:cNvSpPr>
          <p:nvPr>
            <p:ph type="pic" idx="2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191"/>
          <p:cNvSpPr txBox="1">
            <a:spLocks noGrp="1"/>
          </p:cNvSpPr>
          <p:nvPr>
            <p:ph type="body" idx="1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9pPr>
          </a:lstStyle>
          <a:p>
            <a:endParaRPr/>
          </a:p>
        </p:txBody>
      </p:sp>
      <p:sp>
        <p:nvSpPr>
          <p:cNvPr id="165" name="Google Shape;165;p191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p191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1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91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91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titolo">
  <p:cSld name="2_Diapositiva titolo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2"/>
          <p:cNvSpPr/>
          <p:nvPr/>
        </p:nvSpPr>
        <p:spPr>
          <a:xfrm>
            <a:off x="0" y="1310759"/>
            <a:ext cx="12202758" cy="50386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92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92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192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92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92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77" name="Google Shape;177;p192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192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9" name="Google Shape;179;p192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olo e contenuto">
  <p:cSld name="3_Titolo e contenuto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3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93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193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93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93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86" name="Google Shape;186;p193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7" name="Google Shape;187;p193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ntestazione sezione">
  <p:cSld name="2_Intestazione sezion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4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94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94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92" name="Google Shape;192;p194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4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94"/>
          <p:cNvSpPr>
            <a:spLocks noGrp="1"/>
          </p:cNvSpPr>
          <p:nvPr>
            <p:ph type="pic" idx="2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  <p:pic>
        <p:nvPicPr>
          <p:cNvPr id="195" name="Google Shape;195;p194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ue contenuti">
  <p:cSld name="2_Due contenuti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5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95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195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195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5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95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03" name="Google Shape;203;p195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fronto">
  <p:cSld name="2_Confronto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6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96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96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08" name="Google Shape;208;p19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96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96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196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2" name="Google Shape;212;p196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uto con didascalia">
  <p:cSld name="2_Contenuto con didascalia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7"/>
          <p:cNvSpPr txBox="1">
            <a:spLocks noGrp="1"/>
          </p:cNvSpPr>
          <p:nvPr>
            <p:ph type="body"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32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8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4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0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0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0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0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5" name="Google Shape;215;p197"/>
          <p:cNvSpPr txBox="1">
            <a:spLocks noGrp="1"/>
          </p:cNvSpPr>
          <p:nvPr>
            <p:ph type="body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9pPr>
          </a:lstStyle>
          <a:p>
            <a:endParaRPr/>
          </a:p>
        </p:txBody>
      </p:sp>
      <p:sp>
        <p:nvSpPr>
          <p:cNvPr id="216" name="Google Shape;216;p197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97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97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19" name="Google Shape;219;p19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197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magine con didascalia">
  <p:cSld name="2_Immagine con didascalia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8"/>
          <p:cNvSpPr>
            <a:spLocks noGrp="1"/>
          </p:cNvSpPr>
          <p:nvPr>
            <p:ph type="pic" idx="2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198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98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98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26" name="Google Shape;226;p198"/>
          <p:cNvSpPr txBox="1">
            <a:spLocks noGrp="1"/>
          </p:cNvSpPr>
          <p:nvPr>
            <p:ph type="body" idx="1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000"/>
            </a:lvl9pPr>
          </a:lstStyle>
          <a:p>
            <a:endParaRPr/>
          </a:p>
        </p:txBody>
      </p:sp>
      <p:sp>
        <p:nvSpPr>
          <p:cNvPr id="227" name="Google Shape;227;p19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8" name="Google Shape;228;p198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" name="Google Shape;33;p56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6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6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2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2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2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5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5"/>
          <p:cNvSpPr txBox="1">
            <a:spLocks noGrp="1"/>
          </p:cNvSpPr>
          <p:nvPr>
            <p:ph type="body" idx="1"/>
          </p:nvPr>
        </p:nvSpPr>
        <p:spPr>
          <a:xfrm rot="5400000">
            <a:off x="4153087" y="-1023750"/>
            <a:ext cx="388582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0" name="Google Shape;100;p65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65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5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5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6"/>
          <p:cNvSpPr txBox="1">
            <a:spLocks noGrp="1"/>
          </p:cNvSpPr>
          <p:nvPr>
            <p:ph type="title"/>
          </p:nvPr>
        </p:nvSpPr>
        <p:spPr>
          <a:xfrm rot="5400000">
            <a:off x="7618686" y="2441849"/>
            <a:ext cx="484132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6"/>
          <p:cNvSpPr txBox="1">
            <a:spLocks noGrp="1"/>
          </p:cNvSpPr>
          <p:nvPr>
            <p:ph type="body" idx="1"/>
          </p:nvPr>
        </p:nvSpPr>
        <p:spPr>
          <a:xfrm rot="5400000">
            <a:off x="2284687" y="-110851"/>
            <a:ext cx="484132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7" name="Google Shape;107;p66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6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6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6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titolo">
  <p:cSld name="1_Diapositiva titolo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5"/>
          <p:cNvSpPr/>
          <p:nvPr/>
        </p:nvSpPr>
        <p:spPr>
          <a:xfrm>
            <a:off x="0" y="1310759"/>
            <a:ext cx="12202758" cy="50386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85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5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185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5"/>
          <p:cNvSpPr txBox="1">
            <a:spLocks noGrp="1"/>
          </p:cNvSpPr>
          <p:nvPr>
            <p:ph type="ftr" idx="11"/>
          </p:nvPr>
        </p:nvSpPr>
        <p:spPr>
          <a:xfrm>
            <a:off x="1422404" y="6450240"/>
            <a:ext cx="4417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5"/>
          <p:cNvSpPr txBox="1">
            <a:spLocks noGrp="1"/>
          </p:cNvSpPr>
          <p:nvPr>
            <p:ph type="sldNum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18" name="Google Shape;118;p185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85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0" name="Google Shape;120;p185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olo e contenuto">
  <p:cSld name="2_Titolo e contenuto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6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6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86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5" name="Google Shape;125;p186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6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6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6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estazione sezione">
  <p:cSld name="1_Intestazione sezion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7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7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>
            <a:endParaRPr/>
          </a:p>
        </p:txBody>
      </p:sp>
      <p:sp>
        <p:nvSpPr>
          <p:cNvPr id="132" name="Google Shape;132;p187"/>
          <p:cNvSpPr>
            <a:spLocks noGrp="1"/>
          </p:cNvSpPr>
          <p:nvPr>
            <p:ph type="pic" idx="2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  <p:pic>
        <p:nvPicPr>
          <p:cNvPr id="133" name="Google Shape;133;p187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7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87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87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ue contenuti">
  <p:cSld name="1_Due contenuti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88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88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1" name="Google Shape;141;p188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88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8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8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5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54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4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4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54"/>
          <p:cNvSpPr txBox="1">
            <a:spLocks noGrp="1"/>
          </p:cNvSpPr>
          <p:nvPr>
            <p:ph type="ftr" idx="11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54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7" name="Google Shape;17;p54" descr="Immagine che contiene testo, schermata, Carattere, Elementi grafici&#10;&#10;Descrizione generata automaticamente"/>
          <p:cNvPicPr preferRelativeResize="0"/>
          <p:nvPr/>
        </p:nvPicPr>
        <p:blipFill rotWithShape="1">
          <a:blip r:embed="rId23">
            <a:alphaModFix/>
          </a:blip>
          <a:srcRect t="11940" b="15206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54"/>
          <p:cNvSpPr txBox="1"/>
          <p:nvPr/>
        </p:nvSpPr>
        <p:spPr>
          <a:xfrm>
            <a:off x="7281949" y="6296308"/>
            <a:ext cx="219617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PNRR </a:t>
            </a:r>
            <a:b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lang="it-IT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Componente 2</a:t>
            </a:r>
            <a:b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Investimento 3.1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54"/>
          <p:cNvSpPr txBox="1"/>
          <p:nvPr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STILES – IR000034</a:t>
            </a:r>
            <a:b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CUP C33C22000640006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"/>
          <p:cNvSpPr txBox="1">
            <a:spLocks noGrp="1"/>
          </p:cNvSpPr>
          <p:nvPr>
            <p:ph type="ctrTitle"/>
          </p:nvPr>
        </p:nvSpPr>
        <p:spPr>
          <a:xfrm>
            <a:off x="460036" y="2068373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B7537"/>
              </a:buClr>
              <a:buSzPts val="4500"/>
              <a:buFont typeface="Arial"/>
              <a:buNone/>
            </a:pPr>
            <a:r>
              <a:rPr lang="it-IT" dirty="0">
                <a:solidFill>
                  <a:srgbClr val="BB7537"/>
                </a:solidFill>
                <a:latin typeface="Titillium" pitchFamily="2" charset="77"/>
              </a:rPr>
              <a:t>STILES:</a:t>
            </a:r>
            <a:br>
              <a:rPr lang="it-IT" dirty="0">
                <a:solidFill>
                  <a:srgbClr val="BB7537"/>
                </a:solidFill>
                <a:latin typeface="Titillium" pitchFamily="2" charset="77"/>
              </a:rPr>
            </a:br>
            <a:r>
              <a:rPr lang="it-IT" dirty="0">
                <a:solidFill>
                  <a:srgbClr val="BB7537"/>
                </a:solidFill>
                <a:latin typeface="Titillium" pitchFamily="2" charset="77"/>
              </a:rPr>
              <a:t>Goals, </a:t>
            </a:r>
            <a:r>
              <a:rPr lang="it-IT" dirty="0" err="1">
                <a:solidFill>
                  <a:srgbClr val="BB7537"/>
                </a:solidFill>
                <a:latin typeface="Titillium" pitchFamily="2" charset="77"/>
              </a:rPr>
              <a:t>results</a:t>
            </a:r>
            <a:r>
              <a:rPr lang="it-IT" dirty="0">
                <a:solidFill>
                  <a:srgbClr val="BB7537"/>
                </a:solidFill>
                <a:latin typeface="Titillium" pitchFamily="2" charset="77"/>
              </a:rPr>
              <a:t> and future </a:t>
            </a:r>
            <a:r>
              <a:rPr lang="it-IT" dirty="0" err="1">
                <a:solidFill>
                  <a:srgbClr val="BB7537"/>
                </a:solidFill>
                <a:latin typeface="Titillium" pitchFamily="2" charset="77"/>
              </a:rPr>
              <a:t>endeavours</a:t>
            </a:r>
            <a:r>
              <a:rPr lang="it-IT" dirty="0">
                <a:solidFill>
                  <a:srgbClr val="BB7537"/>
                </a:solidFill>
                <a:latin typeface="Titillium" pitchFamily="2" charset="77"/>
              </a:rPr>
              <a:t>.</a:t>
            </a:r>
            <a:endParaRPr dirty="0">
              <a:latin typeface="Titillium" pitchFamily="2" charset="77"/>
            </a:endParaRPr>
          </a:p>
        </p:txBody>
      </p:sp>
      <p:pic>
        <p:nvPicPr>
          <p:cNvPr id="356" name="Google Shape;356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6713" b="16712"/>
          <a:stretch/>
        </p:blipFill>
        <p:spPr>
          <a:xfrm>
            <a:off x="7570330" y="2422369"/>
            <a:ext cx="4039780" cy="265539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"/>
          <p:cNvSpPr txBox="1">
            <a:spLocks noGrp="1"/>
          </p:cNvSpPr>
          <p:nvPr>
            <p:ph type="dt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dirty="0">
                <a:solidFill>
                  <a:srgbClr val="FFFFFF"/>
                </a:solidFill>
              </a:rPr>
              <a:t>16/03/26</a:t>
            </a:r>
            <a:endParaRPr lang="en-US"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"/>
          <p:cNvSpPr txBox="1">
            <a:spLocks noGrp="1"/>
          </p:cNvSpPr>
          <p:nvPr>
            <p:ph type="sldNum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1" descr="A large array of satellite dishes with Karl G. Jansky Very Large Array in the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5481" y="2245093"/>
            <a:ext cx="3302876" cy="33028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4940B-4DA5-674F-622C-581584B2E8A7}"/>
              </a:ext>
            </a:extLst>
          </p:cNvPr>
          <p:cNvSpPr txBox="1"/>
          <p:nvPr/>
        </p:nvSpPr>
        <p:spPr>
          <a:xfrm>
            <a:off x="551275" y="4622031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latin typeface="Titillium" pitchFamily="2" charset="77"/>
              </a:rPr>
              <a:t>Adriano Fontana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4"/>
          <p:cNvSpPr txBox="1">
            <a:spLocks noGrp="1"/>
          </p:cNvSpPr>
          <p:nvPr>
            <p:ph type="title"/>
          </p:nvPr>
        </p:nvSpPr>
        <p:spPr>
          <a:xfrm>
            <a:off x="805874" y="136204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 dirty="0">
                <a:latin typeface="Titillium" pitchFamily="2" charset="77"/>
              </a:rPr>
              <a:t>STILES: </a:t>
            </a:r>
            <a:r>
              <a:rPr lang="it-IT" dirty="0" err="1">
                <a:latin typeface="Titillium" pitchFamily="2" charset="77"/>
              </a:rPr>
              <a:t>STrengthening</a:t>
            </a:r>
            <a:r>
              <a:rPr lang="it-IT" dirty="0">
                <a:latin typeface="Titillium" pitchFamily="2" charset="77"/>
              </a:rPr>
              <a:t> the </a:t>
            </a:r>
            <a:r>
              <a:rPr lang="it-IT" dirty="0" err="1">
                <a:latin typeface="Titillium" pitchFamily="2" charset="77"/>
              </a:rPr>
              <a:t>Italian</a:t>
            </a:r>
            <a:r>
              <a:rPr lang="it-IT" dirty="0">
                <a:latin typeface="Titillium" pitchFamily="2" charset="77"/>
              </a:rPr>
              <a:t> Leadership in ELT &amp; SKA</a:t>
            </a:r>
            <a:br>
              <a:rPr lang="it-IT" dirty="0">
                <a:latin typeface="Titillium" pitchFamily="2" charset="77"/>
              </a:rPr>
            </a:br>
            <a:br>
              <a:rPr lang="it-IT" dirty="0">
                <a:latin typeface="Titillium" pitchFamily="2" charset="77"/>
              </a:rPr>
            </a:br>
            <a:endParaRPr dirty="0">
              <a:latin typeface="Titillium" pitchFamily="2" charset="77"/>
            </a:endParaRPr>
          </a:p>
        </p:txBody>
      </p:sp>
      <p:sp>
        <p:nvSpPr>
          <p:cNvPr id="366" name="Google Shape;366;p244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  <p:sp>
        <p:nvSpPr>
          <p:cNvPr id="372" name="Google Shape;372;p244"/>
          <p:cNvSpPr txBox="1"/>
          <p:nvPr/>
        </p:nvSpPr>
        <p:spPr>
          <a:xfrm>
            <a:off x="513764" y="2142160"/>
            <a:ext cx="11164472" cy="34265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STILES’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Titillium" pitchFamily="2" charset="77"/>
                <a:sym typeface="Arial"/>
              </a:rPr>
              <a:t>main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goals:</a:t>
            </a:r>
          </a:p>
          <a:p>
            <a:pPr marL="457200" indent="-457200" algn="ctr">
              <a:lnSpc>
                <a:spcPct val="150000"/>
              </a:lnSpc>
              <a:buSzPts val="2400"/>
              <a:buFont typeface="+mj-lt"/>
              <a:buAutoNum type="arabicPeriod"/>
            </a:pPr>
            <a:r>
              <a:rPr lang="it-IT" sz="2400" dirty="0">
                <a:latin typeface="Titillium" pitchFamily="2" charset="77"/>
              </a:rPr>
              <a:t>Design and procure </a:t>
            </a:r>
            <a:r>
              <a:rPr lang="it-IT" sz="2400" dirty="0" err="1">
                <a:solidFill>
                  <a:srgbClr val="FF0000"/>
                </a:solidFill>
                <a:latin typeface="Titillium" pitchFamily="2" charset="77"/>
              </a:rPr>
              <a:t>telescope</a:t>
            </a:r>
            <a:r>
              <a:rPr lang="it-IT" sz="2400" dirty="0">
                <a:solidFill>
                  <a:srgbClr val="FF0000"/>
                </a:solidFill>
                <a:latin typeface="Titillium" pitchFamily="2" charset="77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Titillium" pitchFamily="2" charset="77"/>
              </a:rPr>
              <a:t>instrumentation</a:t>
            </a:r>
            <a:r>
              <a:rPr lang="it-IT" sz="2400" dirty="0">
                <a:solidFill>
                  <a:srgbClr val="FF0000"/>
                </a:solidFill>
                <a:latin typeface="Titillium" pitchFamily="2" charset="77"/>
              </a:rPr>
              <a:t> for ELT, SKA </a:t>
            </a:r>
            <a:r>
              <a:rPr lang="it-IT" sz="2400" dirty="0">
                <a:latin typeface="Titillium" pitchFamily="2" charset="77"/>
              </a:rPr>
              <a:t>and </a:t>
            </a:r>
            <a:r>
              <a:rPr lang="it-IT" sz="2400" dirty="0" err="1">
                <a:latin typeface="Titillium" pitchFamily="2" charset="77"/>
              </a:rPr>
              <a:t>their</a:t>
            </a:r>
            <a:r>
              <a:rPr lang="it-IT" sz="2400" dirty="0">
                <a:latin typeface="Titillium" pitchFamily="2" charset="77"/>
              </a:rPr>
              <a:t> </a:t>
            </a:r>
            <a:r>
              <a:rPr lang="it-IT" sz="2400" dirty="0" err="1">
                <a:latin typeface="Titillium" pitchFamily="2" charset="77"/>
              </a:rPr>
              <a:t>pathfinders</a:t>
            </a:r>
            <a:r>
              <a:rPr lang="it-IT" sz="2400" dirty="0">
                <a:latin typeface="Titillium" pitchFamily="2" charset="77"/>
              </a:rPr>
              <a:t>,</a:t>
            </a:r>
          </a:p>
          <a:p>
            <a:pPr marL="457200" indent="-457200" algn="ctr">
              <a:lnSpc>
                <a:spcPct val="150000"/>
              </a:lnSpc>
              <a:buSzPts val="2400"/>
              <a:buFont typeface="+mj-lt"/>
              <a:buAutoNum type="arabicPeriod"/>
            </a:pPr>
            <a:r>
              <a:rPr lang="it-IT" sz="2400" dirty="0" err="1">
                <a:latin typeface="Titillium" pitchFamily="2" charset="77"/>
              </a:rPr>
              <a:t>I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Titillium" pitchFamily="2" charset="77"/>
                <a:sym typeface="Arial"/>
              </a:rPr>
              <a:t>mplement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a set of </a:t>
            </a:r>
            <a:r>
              <a:rPr lang="it-IT" sz="2400" b="0" i="0" u="none" strike="noStrike" cap="none" dirty="0">
                <a:solidFill>
                  <a:srgbClr val="FF0000"/>
                </a:solidFill>
                <a:latin typeface="Titillium" pitchFamily="2" charset="77"/>
                <a:sym typeface="Arial"/>
              </a:rPr>
              <a:t>facilities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and </a:t>
            </a:r>
            <a:r>
              <a:rPr lang="it-IT" sz="2400" b="0" i="0" u="none" strike="noStrike" cap="none" dirty="0" err="1">
                <a:solidFill>
                  <a:srgbClr val="FF0000"/>
                </a:solidFill>
                <a:latin typeface="Titillium" pitchFamily="2" charset="77"/>
                <a:sym typeface="Arial"/>
              </a:rPr>
              <a:t>laboratories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Titillium" pitchFamily="2" charset="77"/>
                <a:sym typeface="Arial"/>
              </a:rPr>
              <a:t>dedicated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to R&amp;D and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Titillium" pitchFamily="2" charset="77"/>
                <a:sym typeface="Arial"/>
              </a:rPr>
              <a:t>instrument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Titillium" pitchFamily="2" charset="77"/>
                <a:sym typeface="Arial"/>
              </a:rPr>
              <a:t>characterization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for </a:t>
            </a:r>
            <a:r>
              <a:rPr lang="it-IT" sz="2400" b="0" i="0" u="none" strike="noStrike" cap="none" dirty="0">
                <a:solidFill>
                  <a:srgbClr val="FF0000"/>
                </a:solidFill>
                <a:latin typeface="Titillium" pitchFamily="2" charset="77"/>
                <a:sym typeface="Arial"/>
              </a:rPr>
              <a:t>optical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and </a:t>
            </a:r>
            <a:r>
              <a:rPr lang="it-IT" sz="2400" b="0" i="0" u="none" strike="noStrike" cap="none" dirty="0">
                <a:solidFill>
                  <a:srgbClr val="FF0000"/>
                </a:solidFill>
                <a:latin typeface="Titillium" pitchFamily="2" charset="77"/>
                <a:sym typeface="Arial"/>
              </a:rPr>
              <a:t>radio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Titillium" pitchFamily="2" charset="77"/>
                <a:sym typeface="Arial"/>
              </a:rPr>
              <a:t>astronomy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, </a:t>
            </a:r>
          </a:p>
          <a:p>
            <a:pPr marL="457200" marR="0" lvl="0" indent="-4572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+mj-lt"/>
              <a:buAutoNum type="arabicPeriod"/>
            </a:pPr>
            <a:r>
              <a:rPr lang="it-IT" sz="2400" dirty="0">
                <a:solidFill>
                  <a:srgbClr val="FF0000"/>
                </a:solidFill>
                <a:latin typeface="Titillium" pitchFamily="2" charset="77"/>
              </a:rPr>
              <a:t>T</a:t>
            </a:r>
            <a:r>
              <a:rPr lang="it-IT" sz="2400" b="0" i="0" u="none" strike="noStrike" cap="none" dirty="0">
                <a:solidFill>
                  <a:srgbClr val="FF0000"/>
                </a:solidFill>
                <a:latin typeface="Titillium" pitchFamily="2" charset="77"/>
                <a:sym typeface="Arial"/>
              </a:rPr>
              <a:t>rain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the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Titillium" pitchFamily="2" charset="77"/>
                <a:sym typeface="Arial"/>
              </a:rPr>
              <a:t>next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generation of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Titillium" pitchFamily="2" charset="77"/>
                <a:sym typeface="Arial"/>
              </a:rPr>
              <a:t>researchers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and </a:t>
            </a:r>
          </a:p>
          <a:p>
            <a:pPr marL="457200" marR="0" lvl="0" indent="-4572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+mj-lt"/>
              <a:buAutoNum type="arabicPeriod"/>
            </a:pPr>
            <a:r>
              <a:rPr lang="it-IT" sz="2400" dirty="0">
                <a:latin typeface="Titillium" pitchFamily="2" charset="77"/>
              </a:rPr>
              <a:t>-F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oster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Titillium" pitchFamily="2" charset="77"/>
                <a:sym typeface="Arial"/>
              </a:rPr>
              <a:t>technology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transfer and </a:t>
            </a:r>
            <a:r>
              <a:rPr lang="it-IT" sz="2400" b="0" i="0" u="none" strike="noStrike" cap="none" dirty="0">
                <a:solidFill>
                  <a:srgbClr val="FF0000"/>
                </a:solidFill>
                <a:latin typeface="Titillium" pitchFamily="2" charset="77"/>
                <a:sym typeface="Arial"/>
              </a:rPr>
              <a:t>industrial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Titillium" pitchFamily="2" charset="77"/>
                <a:sym typeface="Arial"/>
              </a:rPr>
              <a:t>collaboration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with </a:t>
            </a:r>
            <a:r>
              <a:rPr lang="it-IT" sz="2400" dirty="0" err="1">
                <a:latin typeface="Titillium" pitchFamily="2" charset="77"/>
              </a:rPr>
              <a:t>I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Titillium" pitchFamily="2" charset="77"/>
                <a:sym typeface="Arial"/>
              </a:rPr>
              <a:t>talian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Titillium" pitchFamily="2" charset="77"/>
                <a:sym typeface="Arial"/>
              </a:rPr>
              <a:t> companies.</a:t>
            </a:r>
            <a:endParaRPr sz="1400" b="0" i="0" u="none" strike="noStrike" cap="none" dirty="0">
              <a:solidFill>
                <a:srgbClr val="000000"/>
              </a:solidFill>
              <a:latin typeface="Titillium" pitchFamily="2" charset="77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B6093-1DD0-5A9A-6F34-AF6E339AE4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11</a:t>
            </a:fld>
            <a:endParaRPr lang="it-IT"/>
          </a:p>
        </p:txBody>
      </p:sp>
      <p:sp>
        <p:nvSpPr>
          <p:cNvPr id="3" name="Universita’ interessate:…">
            <a:extLst>
              <a:ext uri="{FF2B5EF4-FFF2-40B4-BE49-F238E27FC236}">
                <a16:creationId xmlns:a16="http://schemas.microsoft.com/office/drawing/2014/main" id="{7A25BDD6-D3FA-4866-C3E7-AC85AC7D0666}"/>
              </a:ext>
            </a:extLst>
          </p:cNvPr>
          <p:cNvSpPr txBox="1"/>
          <p:nvPr/>
        </p:nvSpPr>
        <p:spPr>
          <a:xfrm>
            <a:off x="515904" y="1736513"/>
            <a:ext cx="7373813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739900">
              <a:spcBef>
                <a:spcPts val="800"/>
              </a:spcBef>
              <a:defRPr sz="3000"/>
            </a:pPr>
            <a:r>
              <a:rPr lang="en-US" sz="2400" dirty="0">
                <a:latin typeface="Titillium" pitchFamily="2" charset="77"/>
              </a:rPr>
              <a:t>12 INAF Institutes + </a:t>
            </a:r>
          </a:p>
          <a:p>
            <a:pPr algn="l" defTabSz="1739900">
              <a:spcBef>
                <a:spcPts val="800"/>
              </a:spcBef>
              <a:defRPr sz="3000"/>
            </a:pPr>
            <a:r>
              <a:rPr lang="en-US" sz="2400" dirty="0">
                <a:latin typeface="Titillium" pitchFamily="2" charset="77"/>
              </a:rPr>
              <a:t>7 </a:t>
            </a:r>
            <a:r>
              <a:rPr sz="2400" dirty="0">
                <a:latin typeface="Titillium" pitchFamily="2" charset="77"/>
              </a:rPr>
              <a:t>Universit</a:t>
            </a:r>
            <a:r>
              <a:rPr lang="en-US" sz="2400" dirty="0">
                <a:latin typeface="Titillium" pitchFamily="2" charset="77"/>
              </a:rPr>
              <a:t>ies</a:t>
            </a:r>
            <a:endParaRPr sz="2400" dirty="0">
              <a:latin typeface="Titillium" pitchFamily="2" charset="77"/>
            </a:endParaRPr>
          </a:p>
          <a:p>
            <a:pPr marL="428625" indent="-428625" algn="l" defTabSz="1739900">
              <a:spcBef>
                <a:spcPts val="800"/>
              </a:spcBef>
              <a:buSzPct val="80000"/>
              <a:buBlip>
                <a:blip r:embed="rId2"/>
              </a:buBlip>
              <a:defRPr sz="3000"/>
            </a:pPr>
            <a:r>
              <a:rPr sz="2400" dirty="0">
                <a:latin typeface="Titillium" pitchFamily="2" charset="77"/>
              </a:rPr>
              <a:t>Milano </a:t>
            </a:r>
            <a:r>
              <a:rPr sz="2400" dirty="0" err="1">
                <a:latin typeface="Titillium" pitchFamily="2" charset="77"/>
              </a:rPr>
              <a:t>Statale</a:t>
            </a:r>
            <a:r>
              <a:rPr sz="2400" dirty="0">
                <a:latin typeface="Titillium" pitchFamily="2" charset="77"/>
              </a:rPr>
              <a:t> (Radio detectors and instrumentation)</a:t>
            </a:r>
          </a:p>
          <a:p>
            <a:pPr marL="428625" indent="-428625" algn="l" defTabSz="1739900">
              <a:spcBef>
                <a:spcPts val="800"/>
              </a:spcBef>
              <a:buSzPct val="80000"/>
              <a:buBlip>
                <a:blip r:embed="rId2"/>
              </a:buBlip>
              <a:defRPr sz="3000"/>
            </a:pPr>
            <a:r>
              <a:rPr sz="2400" dirty="0">
                <a:latin typeface="Titillium" pitchFamily="2" charset="77"/>
              </a:rPr>
              <a:t>Bologna (Optical lab)</a:t>
            </a:r>
          </a:p>
          <a:p>
            <a:pPr marL="428625" indent="-428625" algn="l" defTabSz="1739900">
              <a:spcBef>
                <a:spcPts val="800"/>
              </a:spcBef>
              <a:buSzPct val="80000"/>
              <a:buBlip>
                <a:blip r:embed="rId2"/>
              </a:buBlip>
              <a:defRPr sz="3000"/>
            </a:pPr>
            <a:r>
              <a:rPr sz="2400" dirty="0">
                <a:latin typeface="Titillium" pitchFamily="2" charset="77"/>
              </a:rPr>
              <a:t>Roma La Sapienza (Machine Learning)</a:t>
            </a:r>
          </a:p>
          <a:p>
            <a:pPr marL="428625" indent="-428625" algn="l" defTabSz="1739900">
              <a:spcBef>
                <a:spcPts val="800"/>
              </a:spcBef>
              <a:buSzPct val="80000"/>
              <a:buBlip>
                <a:blip r:embed="rId2"/>
              </a:buBlip>
              <a:defRPr sz="3000"/>
            </a:pPr>
            <a:r>
              <a:rPr sz="2400" dirty="0">
                <a:latin typeface="Titillium" pitchFamily="2" charset="77"/>
              </a:rPr>
              <a:t>Roma Tor </a:t>
            </a:r>
            <a:r>
              <a:rPr sz="2400" dirty="0" err="1">
                <a:latin typeface="Titillium" pitchFamily="2" charset="77"/>
              </a:rPr>
              <a:t>Vergata</a:t>
            </a:r>
            <a:r>
              <a:rPr sz="2400" dirty="0">
                <a:latin typeface="Titillium" pitchFamily="2" charset="77"/>
              </a:rPr>
              <a:t> (Exo Lab)</a:t>
            </a:r>
          </a:p>
          <a:p>
            <a:pPr marL="320625" indent="-320625" algn="l" defTabSz="1739900">
              <a:spcBef>
                <a:spcPts val="800"/>
              </a:spcBef>
              <a:buSzPct val="80000"/>
              <a:buBlip>
                <a:blip r:embed="rId2"/>
              </a:buBlip>
              <a:defRPr sz="3000"/>
            </a:pPr>
            <a:r>
              <a:rPr lang="en-US" sz="2400" dirty="0">
                <a:latin typeface="Titillium" pitchFamily="2" charset="77"/>
              </a:rPr>
              <a:t>  </a:t>
            </a:r>
            <a:r>
              <a:rPr sz="2400" dirty="0">
                <a:latin typeface="Titillium" pitchFamily="2" charset="77"/>
              </a:rPr>
              <a:t>Napoli Federico II (Computing and machine learning)</a:t>
            </a:r>
          </a:p>
          <a:p>
            <a:pPr marL="428625" indent="-428625" algn="l" defTabSz="1739900">
              <a:spcBef>
                <a:spcPts val="800"/>
              </a:spcBef>
              <a:buSzPct val="80000"/>
              <a:buBlip>
                <a:blip r:embed="rId2"/>
              </a:buBlip>
              <a:defRPr sz="3000"/>
            </a:pPr>
            <a:r>
              <a:rPr sz="2400" dirty="0">
                <a:latin typeface="Titillium" pitchFamily="2" charset="77"/>
              </a:rPr>
              <a:t>Palermo (SW </a:t>
            </a:r>
            <a:r>
              <a:rPr lang="en-US" sz="2400" dirty="0">
                <a:latin typeface="Titillium" pitchFamily="2" charset="77"/>
              </a:rPr>
              <a:t>for data analysis</a:t>
            </a:r>
            <a:r>
              <a:rPr sz="2400" dirty="0">
                <a:latin typeface="Titillium" pitchFamily="2" charset="77"/>
              </a:rPr>
              <a:t>)</a:t>
            </a:r>
            <a:endParaRPr lang="en-US" sz="2400" dirty="0">
              <a:latin typeface="Titillium" pitchFamily="2" charset="77"/>
            </a:endParaRPr>
          </a:p>
          <a:p>
            <a:pPr marL="428625" indent="-428625" algn="l" defTabSz="1739900">
              <a:spcBef>
                <a:spcPts val="800"/>
              </a:spcBef>
              <a:buSzPct val="80000"/>
              <a:buBlip>
                <a:blip r:embed="rId2"/>
              </a:buBlip>
              <a:defRPr sz="3000"/>
            </a:pPr>
            <a:r>
              <a:rPr lang="en-IT" sz="2400" dirty="0">
                <a:latin typeface="Titillium" pitchFamily="2" charset="77"/>
              </a:rPr>
              <a:t>Catania (Radio Lab)</a:t>
            </a:r>
            <a:endParaRPr sz="2400" dirty="0">
              <a:latin typeface="Titillium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08646-0029-7D83-95DE-A040B6B22384}"/>
              </a:ext>
            </a:extLst>
          </p:cNvPr>
          <p:cNvSpPr>
            <a:spLocks noGrp="1"/>
          </p:cNvSpPr>
          <p:nvPr/>
        </p:nvSpPr>
        <p:spPr>
          <a:xfrm>
            <a:off x="2127095" y="1258783"/>
            <a:ext cx="793781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T" dirty="0"/>
              <a:t>The participants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5ABF0-E4C9-0981-AC66-A81303A2E9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82" t="7526" r="28720"/>
          <a:stretch>
            <a:fillRect/>
          </a:stretch>
        </p:blipFill>
        <p:spPr>
          <a:xfrm>
            <a:off x="8051470" y="1632066"/>
            <a:ext cx="3983528" cy="445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9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E163C5-783A-9ED2-E215-64B5A70407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12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2BEA7-DFA9-8E57-5C8D-5A0409B8A1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5" t="5278" r="7153" b="82777"/>
          <a:stretch>
            <a:fillRect/>
          </a:stretch>
        </p:blipFill>
        <p:spPr>
          <a:xfrm>
            <a:off x="294669" y="3429000"/>
            <a:ext cx="11153906" cy="21702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8C222F2-EA7D-687A-45EA-736B8B30FB29}"/>
              </a:ext>
            </a:extLst>
          </p:cNvPr>
          <p:cNvSpPr>
            <a:spLocks noGrp="1"/>
          </p:cNvSpPr>
          <p:nvPr/>
        </p:nvSpPr>
        <p:spPr>
          <a:xfrm>
            <a:off x="2127095" y="1258783"/>
            <a:ext cx="793781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T" dirty="0"/>
              <a:t>Telescope instruments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743381-5652-004F-4483-6EBAA14F3CB4}"/>
              </a:ext>
            </a:extLst>
          </p:cNvPr>
          <p:cNvSpPr txBox="1"/>
          <p:nvPr/>
        </p:nvSpPr>
        <p:spPr>
          <a:xfrm>
            <a:off x="2292716" y="1770797"/>
            <a:ext cx="7606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 dirty="0">
                <a:latin typeface="Titillium" pitchFamily="2" charset="77"/>
              </a:rPr>
              <a:t>Directly grants </a:t>
            </a:r>
            <a:r>
              <a:rPr lang="en-IT" sz="2400" b="1" dirty="0">
                <a:latin typeface="Titillium" pitchFamily="2" charset="77"/>
              </a:rPr>
              <a:t>scientific return </a:t>
            </a:r>
            <a:r>
              <a:rPr lang="en-IT" sz="2400" dirty="0">
                <a:latin typeface="Titillium" pitchFamily="2" charset="77"/>
              </a:rPr>
              <a:t>for the Italian community:</a:t>
            </a:r>
          </a:p>
          <a:p>
            <a:pPr marL="285750" indent="-285750" algn="ctr">
              <a:buFontTx/>
              <a:buChar char="-"/>
            </a:pPr>
            <a:r>
              <a:rPr lang="en-GB" sz="2400" dirty="0">
                <a:latin typeface="Titillium" pitchFamily="2" charset="77"/>
              </a:rPr>
              <a:t>N</a:t>
            </a:r>
            <a:r>
              <a:rPr lang="en-IT" sz="2400" dirty="0">
                <a:latin typeface="Titillium" pitchFamily="2" charset="77"/>
              </a:rPr>
              <a:t>ew observational capabilities</a:t>
            </a:r>
          </a:p>
          <a:p>
            <a:pPr marL="285750" indent="-285750" algn="ctr">
              <a:buFontTx/>
              <a:buChar char="-"/>
            </a:pPr>
            <a:r>
              <a:rPr lang="en-IT" sz="2400" dirty="0">
                <a:latin typeface="Titillium" pitchFamily="2" charset="77"/>
              </a:rPr>
              <a:t>GTO: ~16 ELT nights, 5% Meerkat time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0A2EFE-CDEA-D5E2-0D50-F7402F18F871}"/>
              </a:ext>
            </a:extLst>
          </p:cNvPr>
          <p:cNvSpPr/>
          <p:nvPr/>
        </p:nvSpPr>
        <p:spPr>
          <a:xfrm>
            <a:off x="2058161" y="3810815"/>
            <a:ext cx="2921330" cy="3295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42E54C-D760-7673-BFA4-551A92FB3C4B}"/>
              </a:ext>
            </a:extLst>
          </p:cNvPr>
          <p:cNvSpPr/>
          <p:nvPr/>
        </p:nvSpPr>
        <p:spPr>
          <a:xfrm>
            <a:off x="2314470" y="4782065"/>
            <a:ext cx="2408712" cy="487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8603ADB-EFAD-C383-6E0C-2088ECC31E6E}"/>
              </a:ext>
            </a:extLst>
          </p:cNvPr>
          <p:cNvSpPr/>
          <p:nvPr/>
        </p:nvSpPr>
        <p:spPr>
          <a:xfrm>
            <a:off x="1727064" y="4464448"/>
            <a:ext cx="3313638" cy="3295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98C00B-F5F8-1643-998D-C4FA8F991668}"/>
              </a:ext>
            </a:extLst>
          </p:cNvPr>
          <p:cNvSpPr txBox="1"/>
          <p:nvPr/>
        </p:nvSpPr>
        <p:spPr>
          <a:xfrm>
            <a:off x="11079390" y="379490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rgbClr val="FF0000"/>
                </a:solidFill>
                <a:latin typeface="Titillium" pitchFamily="2" charset="77"/>
              </a:rPr>
              <a:t>9.5M€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E6FBC4-6C30-4B18-1AF8-DF4FECFEBCBA}"/>
              </a:ext>
            </a:extLst>
          </p:cNvPr>
          <p:cNvSpPr txBox="1"/>
          <p:nvPr/>
        </p:nvSpPr>
        <p:spPr>
          <a:xfrm>
            <a:off x="11080891" y="441273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rgbClr val="FF0000"/>
                </a:solidFill>
                <a:latin typeface="Titillium" pitchFamily="2" charset="77"/>
              </a:rPr>
              <a:t>11.5M€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7A3DB1-EECA-31C4-68F9-E8CF401F710F}"/>
              </a:ext>
            </a:extLst>
          </p:cNvPr>
          <p:cNvSpPr txBox="1"/>
          <p:nvPr/>
        </p:nvSpPr>
        <p:spPr>
          <a:xfrm>
            <a:off x="11130282" y="479398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rgbClr val="FF0000"/>
                </a:solidFill>
                <a:latin typeface="Titillium" pitchFamily="2" charset="77"/>
              </a:rPr>
              <a:t>0.65M€</a:t>
            </a:r>
          </a:p>
        </p:txBody>
      </p:sp>
    </p:spTree>
    <p:extLst>
      <p:ext uri="{BB962C8B-B14F-4D97-AF65-F5344CB8AC3E}">
        <p14:creationId xmlns:p14="http://schemas.microsoft.com/office/powerpoint/2010/main" val="1883501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88BB4-C487-E141-6F26-97DC9C444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370B4A-21E1-0687-D878-6EFB6AE0A4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13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FC3F0-9E38-C35F-24D7-A791D3DD20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21" t="4875" r="6626" b="47070"/>
          <a:stretch>
            <a:fillRect/>
          </a:stretch>
        </p:blipFill>
        <p:spPr>
          <a:xfrm>
            <a:off x="5319563" y="1130626"/>
            <a:ext cx="6972299" cy="53848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06B9B6D-F053-06C9-5A7C-B751C9EE1B21}"/>
              </a:ext>
            </a:extLst>
          </p:cNvPr>
          <p:cNvSpPr>
            <a:spLocks noGrp="1"/>
          </p:cNvSpPr>
          <p:nvPr/>
        </p:nvSpPr>
        <p:spPr>
          <a:xfrm>
            <a:off x="494831" y="1281228"/>
            <a:ext cx="793781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T" dirty="0"/>
              <a:t>R&amp;D laboratories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18DD6-1C25-BB4C-4687-C848F6F1906E}"/>
              </a:ext>
            </a:extLst>
          </p:cNvPr>
          <p:cNvSpPr txBox="1"/>
          <p:nvPr/>
        </p:nvSpPr>
        <p:spPr>
          <a:xfrm>
            <a:off x="258767" y="2487918"/>
            <a:ext cx="5060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>
                <a:latin typeface="Titillium" pitchFamily="2" charset="77"/>
              </a:rPr>
              <a:t>Laboratories for the R&amp;D designed for specific instrument developments.</a:t>
            </a:r>
            <a:br>
              <a:rPr lang="en-IT" sz="2400" dirty="0">
                <a:latin typeface="Titillium" pitchFamily="2" charset="77"/>
              </a:rPr>
            </a:br>
            <a:endParaRPr lang="en-IT" sz="2400" dirty="0">
              <a:latin typeface="Titillium" pitchFamily="2" charset="77"/>
            </a:endParaRPr>
          </a:p>
          <a:p>
            <a:r>
              <a:rPr lang="en-IT" sz="2400" dirty="0">
                <a:latin typeface="Titillium" pitchFamily="2" charset="77"/>
              </a:rPr>
              <a:t>Essential to develop ELT&amp;SKA instrumentation.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FE699F-8E9C-E638-2BEF-C62FFC85E191}"/>
              </a:ext>
            </a:extLst>
          </p:cNvPr>
          <p:cNvSpPr/>
          <p:nvPr/>
        </p:nvSpPr>
        <p:spPr>
          <a:xfrm>
            <a:off x="6023929" y="2487918"/>
            <a:ext cx="2408712" cy="393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227F4-0198-9815-0C71-A405E8F2022A}"/>
              </a:ext>
            </a:extLst>
          </p:cNvPr>
          <p:cNvSpPr txBox="1"/>
          <p:nvPr/>
        </p:nvSpPr>
        <p:spPr>
          <a:xfrm>
            <a:off x="10709165" y="2512413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rgbClr val="FF0000"/>
                </a:solidFill>
                <a:latin typeface="Titillium" pitchFamily="2" charset="77"/>
              </a:rPr>
              <a:t>2.9M€</a:t>
            </a:r>
          </a:p>
        </p:txBody>
      </p:sp>
    </p:spTree>
    <p:extLst>
      <p:ext uri="{BB962C8B-B14F-4D97-AF65-F5344CB8AC3E}">
        <p14:creationId xmlns:p14="http://schemas.microsoft.com/office/powerpoint/2010/main" val="2963300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F0F85-D7E2-7861-3529-AF51A81D4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D25076-F709-204E-BBD4-52A536DD9D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14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FFB57-9650-63B6-D26B-0368DF654C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64" t="5619" r="7965" b="67367"/>
          <a:stretch>
            <a:fillRect/>
          </a:stretch>
        </p:blipFill>
        <p:spPr>
          <a:xfrm>
            <a:off x="1435420" y="2231656"/>
            <a:ext cx="9321159" cy="41984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2A5E9D4-ED2A-CAB4-C9AF-F298708ACCBB}"/>
              </a:ext>
            </a:extLst>
          </p:cNvPr>
          <p:cNvSpPr>
            <a:spLocks noGrp="1"/>
          </p:cNvSpPr>
          <p:nvPr/>
        </p:nvSpPr>
        <p:spPr>
          <a:xfrm>
            <a:off x="2127095" y="1214940"/>
            <a:ext cx="793781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T" dirty="0"/>
              <a:t>National Testing Facilities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C5C66-8438-EE34-B725-41DE2C230669}"/>
              </a:ext>
            </a:extLst>
          </p:cNvPr>
          <p:cNvSpPr txBox="1"/>
          <p:nvPr/>
        </p:nvSpPr>
        <p:spPr>
          <a:xfrm>
            <a:off x="877573" y="1651690"/>
            <a:ext cx="1043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dirty="0">
                <a:latin typeface="Titillium" pitchFamily="2" charset="77"/>
              </a:rPr>
              <a:t>Buildings! + Testing &amp; Characterization facilities of broad usage/impact.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E66918-D6F6-21EE-6EB7-6F31DBD58F1D}"/>
              </a:ext>
            </a:extLst>
          </p:cNvPr>
          <p:cNvSpPr/>
          <p:nvPr/>
        </p:nvSpPr>
        <p:spPr>
          <a:xfrm>
            <a:off x="6095999" y="2147588"/>
            <a:ext cx="1133857" cy="43873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7BC7D-3E4D-366A-C16D-1856BD10449E}"/>
              </a:ext>
            </a:extLst>
          </p:cNvPr>
          <p:cNvSpPr txBox="1"/>
          <p:nvPr/>
        </p:nvSpPr>
        <p:spPr>
          <a:xfrm>
            <a:off x="6305127" y="1973838"/>
            <a:ext cx="691215" cy="369332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rgbClr val="FF0000"/>
                </a:solidFill>
                <a:latin typeface="Titillium" pitchFamily="2" charset="77"/>
              </a:rPr>
              <a:t>4 M€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31361E-765B-8DF3-EBA3-16A3B6FEFC3B}"/>
              </a:ext>
            </a:extLst>
          </p:cNvPr>
          <p:cNvSpPr/>
          <p:nvPr/>
        </p:nvSpPr>
        <p:spPr>
          <a:xfrm>
            <a:off x="2569276" y="3547743"/>
            <a:ext cx="2990276" cy="6219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F7B8A-0E5E-75EE-A23F-C4B32BBA56D3}"/>
              </a:ext>
            </a:extLst>
          </p:cNvPr>
          <p:cNvSpPr txBox="1"/>
          <p:nvPr/>
        </p:nvSpPr>
        <p:spPr>
          <a:xfrm>
            <a:off x="10630326" y="367403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rgbClr val="FF0000"/>
                </a:solidFill>
                <a:latin typeface="Titillium" pitchFamily="2" charset="77"/>
              </a:rPr>
              <a:t>2.1 M€</a:t>
            </a:r>
          </a:p>
        </p:txBody>
      </p:sp>
    </p:spTree>
    <p:extLst>
      <p:ext uri="{BB962C8B-B14F-4D97-AF65-F5344CB8AC3E}">
        <p14:creationId xmlns:p14="http://schemas.microsoft.com/office/powerpoint/2010/main" val="3971839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3A826-CEF6-3895-24CD-7A55F4459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1D9759-E0F4-F652-4AC8-47E8F0A19B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15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41C0B-920E-7B00-4D84-87A057A5B1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5" t="5278" r="6760" b="78611"/>
          <a:stretch>
            <a:fillRect/>
          </a:stretch>
        </p:blipFill>
        <p:spPr>
          <a:xfrm>
            <a:off x="363625" y="2503296"/>
            <a:ext cx="11464749" cy="29952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EF1220-0FD0-6167-053E-8CDB5F62401F}"/>
              </a:ext>
            </a:extLst>
          </p:cNvPr>
          <p:cNvSpPr>
            <a:spLocks noGrp="1"/>
          </p:cNvSpPr>
          <p:nvPr/>
        </p:nvSpPr>
        <p:spPr>
          <a:xfrm>
            <a:off x="2127095" y="1258783"/>
            <a:ext cx="793781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T" dirty="0"/>
              <a:t>Exo laboratories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E49C9-37EC-3778-B1D5-4BEA0AFF1A7E}"/>
              </a:ext>
            </a:extLst>
          </p:cNvPr>
          <p:cNvSpPr txBox="1"/>
          <p:nvPr/>
        </p:nvSpPr>
        <p:spPr>
          <a:xfrm>
            <a:off x="551078" y="1770797"/>
            <a:ext cx="11089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 dirty="0">
                <a:latin typeface="Titillium" pitchFamily="2" charset="77"/>
              </a:rPr>
              <a:t>Lab simulation of astrophysical environments (exo-planets and high-energy plasma). </a:t>
            </a:r>
          </a:p>
          <a:p>
            <a:pPr algn="ctr"/>
            <a:r>
              <a:rPr lang="en-IT" sz="2400" dirty="0">
                <a:latin typeface="Titillium" pitchFamily="2" charset="77"/>
              </a:rPr>
              <a:t>Essential also to interpret ELT data</a:t>
            </a:r>
          </a:p>
        </p:txBody>
      </p:sp>
    </p:spTree>
    <p:extLst>
      <p:ext uri="{BB962C8B-B14F-4D97-AF65-F5344CB8AC3E}">
        <p14:creationId xmlns:p14="http://schemas.microsoft.com/office/powerpoint/2010/main" val="4085223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0FD7B-8FFB-0736-2A96-A8BF945EA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6F1A5-C094-B8BD-B22E-03F102B2E1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16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B07C6-1E2F-4FF3-64FF-B3E8A263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36" t="4757" r="7497" b="63854"/>
          <a:stretch>
            <a:fillRect/>
          </a:stretch>
        </p:blipFill>
        <p:spPr>
          <a:xfrm>
            <a:off x="1718982" y="2370961"/>
            <a:ext cx="8345923" cy="42481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910332-A622-B20E-C247-C855A180FBB0}"/>
              </a:ext>
            </a:extLst>
          </p:cNvPr>
          <p:cNvSpPr>
            <a:spLocks noGrp="1"/>
          </p:cNvSpPr>
          <p:nvPr/>
        </p:nvSpPr>
        <p:spPr>
          <a:xfrm>
            <a:off x="2127095" y="1258783"/>
            <a:ext cx="793781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T" dirty="0"/>
              <a:t>Information Technology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F0BF3-5BF9-D5EB-E52D-74C03617C74C}"/>
              </a:ext>
            </a:extLst>
          </p:cNvPr>
          <p:cNvSpPr txBox="1"/>
          <p:nvPr/>
        </p:nvSpPr>
        <p:spPr>
          <a:xfrm>
            <a:off x="2677439" y="1770797"/>
            <a:ext cx="6837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 dirty="0">
                <a:latin typeface="Titillium" pitchFamily="2" charset="77"/>
              </a:rPr>
              <a:t>Computing facilities for optical and radio astronomy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4BB054-58AB-9704-18E5-7AC4386666BC}"/>
              </a:ext>
            </a:extLst>
          </p:cNvPr>
          <p:cNvSpPr txBox="1"/>
          <p:nvPr/>
        </p:nvSpPr>
        <p:spPr>
          <a:xfrm>
            <a:off x="9906378" y="286275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rgbClr val="FF0000"/>
                </a:solidFill>
                <a:latin typeface="Titillium" pitchFamily="2" charset="77"/>
              </a:rPr>
              <a:t>6 M€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85BDF5-492C-68DC-399D-E80D383C92A8}"/>
              </a:ext>
            </a:extLst>
          </p:cNvPr>
          <p:cNvSpPr/>
          <p:nvPr/>
        </p:nvSpPr>
        <p:spPr>
          <a:xfrm>
            <a:off x="2677438" y="2744476"/>
            <a:ext cx="2613889" cy="487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F416BA-1407-121F-D9B5-A8A4E2755A0E}"/>
              </a:ext>
            </a:extLst>
          </p:cNvPr>
          <p:cNvSpPr/>
          <p:nvPr/>
        </p:nvSpPr>
        <p:spPr>
          <a:xfrm>
            <a:off x="2985030" y="3232087"/>
            <a:ext cx="2408712" cy="393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E72C5-645F-4E89-EA38-F8F5E70B5DB1}"/>
              </a:ext>
            </a:extLst>
          </p:cNvPr>
          <p:cNvSpPr txBox="1"/>
          <p:nvPr/>
        </p:nvSpPr>
        <p:spPr>
          <a:xfrm>
            <a:off x="9835971" y="3178411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rgbClr val="FF0000"/>
                </a:solidFill>
                <a:latin typeface="Titillium" pitchFamily="2" charset="77"/>
              </a:rPr>
              <a:t>1.3 M€</a:t>
            </a:r>
          </a:p>
        </p:txBody>
      </p:sp>
    </p:spTree>
    <p:extLst>
      <p:ext uri="{BB962C8B-B14F-4D97-AF65-F5344CB8AC3E}">
        <p14:creationId xmlns:p14="http://schemas.microsoft.com/office/powerpoint/2010/main" val="3470649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6506AC-DFF0-C731-5275-1543B8ADD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46" y="1944074"/>
            <a:ext cx="5195987" cy="3129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6F95F3-D454-7EC6-8E49-842AA699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044" y="1944075"/>
            <a:ext cx="5181633" cy="31290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F11911-E56A-9194-7EAC-C39C701349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17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031D2-99B4-FFAB-0171-2E12BEE7F7F9}"/>
              </a:ext>
            </a:extLst>
          </p:cNvPr>
          <p:cNvSpPr txBox="1"/>
          <p:nvPr/>
        </p:nvSpPr>
        <p:spPr>
          <a:xfrm>
            <a:off x="144711" y="5520812"/>
            <a:ext cx="11902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 u="sng" dirty="0">
                <a:latin typeface="Titillium" pitchFamily="2" charset="77"/>
              </a:rPr>
              <a:t>Most investments are above the scale that can be obtained with standard funding proposal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BC9974-F388-F916-2EE2-183EA0B0792A}"/>
              </a:ext>
            </a:extLst>
          </p:cNvPr>
          <p:cNvSpPr/>
          <p:nvPr/>
        </p:nvSpPr>
        <p:spPr>
          <a:xfrm>
            <a:off x="7669826" y="2450592"/>
            <a:ext cx="4004828" cy="2622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404BC2-0B7E-9DF4-3DF8-6547B02EF5A0}"/>
              </a:ext>
            </a:extLst>
          </p:cNvPr>
          <p:cNvSpPr/>
          <p:nvPr/>
        </p:nvSpPr>
        <p:spPr>
          <a:xfrm>
            <a:off x="1743194" y="2674995"/>
            <a:ext cx="3874190" cy="2441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9FCD1-AB56-31C4-1A7A-9C3A1C6FDC38}"/>
              </a:ext>
            </a:extLst>
          </p:cNvPr>
          <p:cNvSpPr txBox="1"/>
          <p:nvPr/>
        </p:nvSpPr>
        <p:spPr>
          <a:xfrm>
            <a:off x="2573420" y="1167764"/>
            <a:ext cx="7045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dirty="0">
                <a:latin typeface="Titillium" pitchFamily="2" charset="77"/>
              </a:rPr>
              <a:t>60.224.009€ in Instruments and Laboratories</a:t>
            </a:r>
          </a:p>
        </p:txBody>
      </p:sp>
    </p:spTree>
    <p:extLst>
      <p:ext uri="{BB962C8B-B14F-4D97-AF65-F5344CB8AC3E}">
        <p14:creationId xmlns:p14="http://schemas.microsoft.com/office/powerpoint/2010/main" val="1443597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861DA5-1E29-6910-5A51-FB59BCF2EF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18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DF98C-B5D2-7E73-BDEB-71B0BE3670FB}"/>
              </a:ext>
            </a:extLst>
          </p:cNvPr>
          <p:cNvSpPr txBox="1"/>
          <p:nvPr/>
        </p:nvSpPr>
        <p:spPr>
          <a:xfrm>
            <a:off x="2421135" y="1167764"/>
            <a:ext cx="7350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dirty="0">
                <a:latin typeface="Titillium" pitchFamily="2" charset="77"/>
              </a:rPr>
              <a:t>60.224.009€ in Instruments and Laboratories</a:t>
            </a:r>
            <a:r>
              <a:rPr lang="en-IT" sz="2800" baseline="30000" dirty="0">
                <a:latin typeface="Titillium" pitchFamily="2" charset="77"/>
              </a:rPr>
              <a:t>(*)</a:t>
            </a:r>
            <a:endParaRPr lang="en-IT" sz="2800" dirty="0">
              <a:latin typeface="Titill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5B78A-CBC3-0DF1-69AB-A65D8C597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1796615"/>
            <a:ext cx="72644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01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BD2E19-5E52-8FB1-2B59-62C512B69C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19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26C26-49A9-05F8-ABD8-DE1B90463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50" y="1737957"/>
            <a:ext cx="7226300" cy="427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A5FC2D-09BB-A17A-0A92-7368723BC07C}"/>
              </a:ext>
            </a:extLst>
          </p:cNvPr>
          <p:cNvSpPr txBox="1"/>
          <p:nvPr/>
        </p:nvSpPr>
        <p:spPr>
          <a:xfrm>
            <a:off x="2460409" y="1167764"/>
            <a:ext cx="7271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dirty="0">
                <a:latin typeface="Titillium" pitchFamily="2" charset="77"/>
              </a:rPr>
              <a:t>60.224.009€ in Instruments and Laboratories</a:t>
            </a:r>
            <a:r>
              <a:rPr lang="en-IT" sz="2800" baseline="30000" dirty="0">
                <a:latin typeface="Titillium" pitchFamily="2" charset="77"/>
              </a:rPr>
              <a:t>(*)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D1B8-20E4-E2BF-0014-87555F0C5EE7}"/>
              </a:ext>
            </a:extLst>
          </p:cNvPr>
          <p:cNvSpPr txBox="1"/>
          <p:nvPr/>
        </p:nvSpPr>
        <p:spPr>
          <a:xfrm>
            <a:off x="275572" y="5910941"/>
            <a:ext cx="3725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(*) Values updated at the 3rd project revision</a:t>
            </a:r>
          </a:p>
        </p:txBody>
      </p:sp>
    </p:spTree>
    <p:extLst>
      <p:ext uri="{BB962C8B-B14F-4D97-AF65-F5344CB8AC3E}">
        <p14:creationId xmlns:p14="http://schemas.microsoft.com/office/powerpoint/2010/main" val="252435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44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sp>
        <p:nvSpPr>
          <p:cNvPr id="373" name="Google Shape;373;p244"/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0D38B-61BF-5BB2-D348-9B12CBE2E839}"/>
              </a:ext>
            </a:extLst>
          </p:cNvPr>
          <p:cNvSpPr txBox="1"/>
          <p:nvPr/>
        </p:nvSpPr>
        <p:spPr>
          <a:xfrm>
            <a:off x="4077115" y="1386182"/>
            <a:ext cx="3972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i="1" dirty="0">
                <a:latin typeface="Titillium" pitchFamily="2" charset="77"/>
              </a:rPr>
              <a:t>It all started on Dec 23, 2021…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DC198-AA1D-DE94-25CE-97CB9E8E2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6AF81-99C6-3748-6AF8-9969ED552B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20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F3C84-86E3-493F-0913-5E60053525C9}"/>
              </a:ext>
            </a:extLst>
          </p:cNvPr>
          <p:cNvSpPr txBox="1"/>
          <p:nvPr/>
        </p:nvSpPr>
        <p:spPr>
          <a:xfrm>
            <a:off x="4036164" y="1167764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dirty="0">
                <a:latin typeface="Titillium" pitchFamily="2" charset="77"/>
              </a:rPr>
              <a:t>5.219.069€ in Personnel</a:t>
            </a:r>
            <a:r>
              <a:rPr lang="en-IT" sz="2800" baseline="30000" dirty="0">
                <a:latin typeface="Titillium" pitchFamily="2" charset="77"/>
              </a:rPr>
              <a:t>(*)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921C4-8357-EF83-F6B1-A38C241CCA46}"/>
              </a:ext>
            </a:extLst>
          </p:cNvPr>
          <p:cNvSpPr txBox="1"/>
          <p:nvPr/>
        </p:nvSpPr>
        <p:spPr>
          <a:xfrm>
            <a:off x="275572" y="5910941"/>
            <a:ext cx="3725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(*) Values updated at the 3rd project revision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D2F5E-7C07-B550-8F7D-913CD3BCA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1854836"/>
            <a:ext cx="61341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94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5D58F6-DA01-111E-C29F-0D3387C526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21</a:t>
            </a:fld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38EBB5-89DC-4C2F-AE54-D28A7C5049B2}"/>
              </a:ext>
            </a:extLst>
          </p:cNvPr>
          <p:cNvSpPr txBox="1"/>
          <p:nvPr/>
        </p:nvSpPr>
        <p:spPr>
          <a:xfrm>
            <a:off x="856958" y="1512827"/>
            <a:ext cx="3283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latin typeface="Titillium" pitchFamily="2" charset="77"/>
              </a:rPr>
              <a:t>It has been a lot of fun…</a:t>
            </a:r>
          </a:p>
          <a:p>
            <a:endParaRPr lang="en-IT" sz="2400" dirty="0"/>
          </a:p>
        </p:txBody>
      </p:sp>
      <p:pic>
        <p:nvPicPr>
          <p:cNvPr id="4" name="Picture 3" descr="A group of men looking at a machine&#10;&#10;Description automatically generated">
            <a:extLst>
              <a:ext uri="{FF2B5EF4-FFF2-40B4-BE49-F238E27FC236}">
                <a16:creationId xmlns:a16="http://schemas.microsoft.com/office/drawing/2014/main" id="{323A66A6-E2EF-0155-A195-8DF6EC8B6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9"/>
          <a:stretch/>
        </p:blipFill>
        <p:spPr>
          <a:xfrm>
            <a:off x="615035" y="2343825"/>
            <a:ext cx="3778469" cy="32674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985002-D04C-0364-5935-69CF751B709D}"/>
              </a:ext>
            </a:extLst>
          </p:cNvPr>
          <p:cNvGrpSpPr/>
          <p:nvPr/>
        </p:nvGrpSpPr>
        <p:grpSpPr>
          <a:xfrm>
            <a:off x="7491111" y="1466660"/>
            <a:ext cx="2654300" cy="4208165"/>
            <a:chOff x="7491111" y="1466660"/>
            <a:chExt cx="2654300" cy="42081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B5C210-D9B0-5632-A60E-0A89577B4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1111" y="1928325"/>
              <a:ext cx="2654300" cy="37465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511738-902A-EB31-BB5A-A39BBBA1D30B}"/>
                </a:ext>
              </a:extLst>
            </p:cNvPr>
            <p:cNvSpPr txBox="1"/>
            <p:nvPr/>
          </p:nvSpPr>
          <p:spPr>
            <a:xfrm>
              <a:off x="7663235" y="1466660"/>
              <a:ext cx="24821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T" sz="2400" dirty="0">
                  <a:latin typeface="Titillium" pitchFamily="2" charset="77"/>
                </a:rPr>
                <a:t>……not always…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41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719DE-8632-C71C-2997-D4E5055D8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0E2FD6-241F-55A8-170D-488DF425E4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22</a:t>
            </a:fld>
            <a:endParaRPr lang="it-IT"/>
          </a:p>
        </p:txBody>
      </p:sp>
      <p:pic>
        <p:nvPicPr>
          <p:cNvPr id="5" name="Picture 4" descr="A person sitting at a desk in a room with a large metal object&#10;&#10;AI-generated content may be incorrect.">
            <a:extLst>
              <a:ext uri="{FF2B5EF4-FFF2-40B4-BE49-F238E27FC236}">
                <a16:creationId xmlns:a16="http://schemas.microsoft.com/office/drawing/2014/main" id="{E24F99AA-A513-4896-38C1-8D3FF961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25" y="400913"/>
            <a:ext cx="4286808" cy="3261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1E1E5-2DFB-4253-9AC5-77EC16FA0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6624"/>
            <a:ext cx="4037449" cy="3028087"/>
          </a:xfrm>
          <a:prstGeom prst="rect">
            <a:avLst/>
          </a:prstGeom>
        </p:spPr>
      </p:pic>
      <p:pic>
        <p:nvPicPr>
          <p:cNvPr id="10" name="Picture 9" descr="A room with a large white machine&#10;&#10;AI-generated content may be incorrect.">
            <a:extLst>
              <a:ext uri="{FF2B5EF4-FFF2-40B4-BE49-F238E27FC236}">
                <a16:creationId xmlns:a16="http://schemas.microsoft.com/office/drawing/2014/main" id="{415BAEFE-8396-D2F0-89E2-F1B03B486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105" y="327995"/>
            <a:ext cx="4073246" cy="3054935"/>
          </a:xfrm>
          <a:prstGeom prst="rect">
            <a:avLst/>
          </a:prstGeom>
        </p:spPr>
      </p:pic>
      <p:pic>
        <p:nvPicPr>
          <p:cNvPr id="12" name="Picture 11" descr="A close-up of a machine&#10;&#10;AI-generated content may be incorrect.">
            <a:extLst>
              <a:ext uri="{FF2B5EF4-FFF2-40B4-BE49-F238E27FC236}">
                <a16:creationId xmlns:a16="http://schemas.microsoft.com/office/drawing/2014/main" id="{4ABDBF51-E703-4074-FA1A-E9F92DCA8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67408" y="2339209"/>
            <a:ext cx="4107821" cy="3080866"/>
          </a:xfrm>
          <a:prstGeom prst="rect">
            <a:avLst/>
          </a:prstGeom>
        </p:spPr>
      </p:pic>
      <p:pic>
        <p:nvPicPr>
          <p:cNvPr id="14" name="Picture 13" descr="A large white server cabinet&#10;&#10;AI-generated content may be incorrect.">
            <a:extLst>
              <a:ext uri="{FF2B5EF4-FFF2-40B4-BE49-F238E27FC236}">
                <a16:creationId xmlns:a16="http://schemas.microsoft.com/office/drawing/2014/main" id="{C83BF545-9A4F-DD2C-9B1D-053EB917E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1" y="683289"/>
            <a:ext cx="2181749" cy="2908998"/>
          </a:xfrm>
          <a:prstGeom prst="rect">
            <a:avLst/>
          </a:prstGeom>
        </p:spPr>
      </p:pic>
      <p:pic>
        <p:nvPicPr>
          <p:cNvPr id="15" name="Picture 14" descr="A building with trees in the background&#10;&#10;Description automatically generated">
            <a:extLst>
              <a:ext uri="{FF2B5EF4-FFF2-40B4-BE49-F238E27FC236}">
                <a16:creationId xmlns:a16="http://schemas.microsoft.com/office/drawing/2014/main" id="{D0D2D36E-F8E4-AFD1-5C2C-9C7EC77E2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1752" y="3303432"/>
            <a:ext cx="4334365" cy="2976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4AB1CE-2DC0-1B8E-D666-ED645644C081}"/>
              </a:ext>
            </a:extLst>
          </p:cNvPr>
          <p:cNvSpPr txBox="1"/>
          <p:nvPr/>
        </p:nvSpPr>
        <p:spPr>
          <a:xfrm>
            <a:off x="1784475" y="-137696"/>
            <a:ext cx="9273694" cy="107721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3200" dirty="0">
                <a:solidFill>
                  <a:schemeClr val="bg1"/>
                </a:solidFill>
                <a:latin typeface="Titillium" pitchFamily="2" charset="77"/>
              </a:rPr>
              <a:t>We made it!</a:t>
            </a:r>
          </a:p>
          <a:p>
            <a:pPr algn="ctr"/>
            <a:r>
              <a:rPr lang="en-IT" sz="3200" dirty="0">
                <a:solidFill>
                  <a:schemeClr val="bg1"/>
                </a:solidFill>
                <a:latin typeface="Titillium" pitchFamily="2" charset="77"/>
              </a:rPr>
              <a:t>All goals (should be) met within the April 30 deadline.</a:t>
            </a:r>
          </a:p>
        </p:txBody>
      </p:sp>
    </p:spTree>
    <p:extLst>
      <p:ext uri="{BB962C8B-B14F-4D97-AF65-F5344CB8AC3E}">
        <p14:creationId xmlns:p14="http://schemas.microsoft.com/office/powerpoint/2010/main" val="2631389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69542-CD2F-5C46-A729-233CE0600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E7F15-B546-E00A-33E7-B1405592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044" y="1262484"/>
            <a:ext cx="5391912" cy="780114"/>
          </a:xfrm>
        </p:spPr>
        <p:txBody>
          <a:bodyPr>
            <a:normAutofit/>
          </a:bodyPr>
          <a:lstStyle/>
          <a:p>
            <a:r>
              <a:rPr lang="en-IT" dirty="0"/>
              <a:t>Looking further into 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DB190-0DD3-3BCE-DB51-CBF3677779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23</a:t>
            </a:fld>
            <a:endParaRPr lang="it-IT"/>
          </a:p>
        </p:txBody>
      </p:sp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868271B7-24C9-008E-5DC9-0739C782F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08" y="2042598"/>
            <a:ext cx="3493281" cy="384260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TILEMI sviluppa il concetto originale di STILES in tre direzioni (seguendo i dettami del bando):…">
            <a:extLst>
              <a:ext uri="{FF2B5EF4-FFF2-40B4-BE49-F238E27FC236}">
                <a16:creationId xmlns:a16="http://schemas.microsoft.com/office/drawing/2014/main" id="{BBDC8862-30B1-CBE4-3282-04690CA89CF0}"/>
              </a:ext>
            </a:extLst>
          </p:cNvPr>
          <p:cNvSpPr txBox="1"/>
          <p:nvPr/>
        </p:nvSpPr>
        <p:spPr>
          <a:xfrm>
            <a:off x="4065605" y="2496820"/>
            <a:ext cx="7722187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r>
              <a:rPr lang="en-GB" sz="2400" dirty="0">
                <a:latin typeface="Titillium" pitchFamily="2" charset="77"/>
                <a:ea typeface="Damascus Bold"/>
                <a:cs typeface="Damascus Bold"/>
                <a:sym typeface="Damascus Bold"/>
              </a:rPr>
              <a:t>STILEMI develops the original concept of STILES in three directions (driven by the call):</a:t>
            </a:r>
          </a:p>
          <a:p>
            <a:pPr algn="just"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endParaRPr lang="en-GB" sz="2400" dirty="0">
              <a:latin typeface="Titillium" pitchFamily="2" charset="77"/>
              <a:ea typeface="Damascus Bold"/>
              <a:cs typeface="Damascus Bold"/>
              <a:sym typeface="Damascus Bold"/>
            </a:endParaRP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r>
              <a:rPr lang="en-GB" sz="2400" dirty="0">
                <a:latin typeface="Titillium" pitchFamily="2" charset="77"/>
                <a:ea typeface="Damascus Bold"/>
                <a:cs typeface="Damascus Bold"/>
                <a:sym typeface="Damascus Bold"/>
              </a:rPr>
              <a:t>Focus on a few high-impact facilities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r>
              <a:rPr lang="en-GB" sz="2400" b="1" dirty="0">
                <a:latin typeface="Titillium" pitchFamily="2" charset="77"/>
                <a:ea typeface="Damascus Bold"/>
                <a:cs typeface="Damascus Bold"/>
                <a:sym typeface="Damascus Bold"/>
              </a:rPr>
              <a:t>Extensive co-development and co-use with industries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r>
              <a:rPr lang="en-GB" sz="2400" b="1" dirty="0">
                <a:latin typeface="Titillium" pitchFamily="2" charset="77"/>
                <a:ea typeface="Damascus Bold"/>
                <a:cs typeface="Damascus Bold"/>
                <a:sym typeface="Damascus Bold"/>
              </a:rPr>
              <a:t>Technology Transfer and Staff Training</a:t>
            </a:r>
            <a:endParaRPr sz="2400" b="1" dirty="0"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6062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4D92D-8C9C-0802-5CF0-EDDFC6E11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C321-2949-319B-6D7E-2AC45DF1F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044" y="1262484"/>
            <a:ext cx="5391912" cy="780114"/>
          </a:xfrm>
        </p:spPr>
        <p:txBody>
          <a:bodyPr>
            <a:normAutofit/>
          </a:bodyPr>
          <a:lstStyle/>
          <a:p>
            <a:r>
              <a:rPr lang="en-IT" dirty="0"/>
              <a:t>Looking further into 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AA5F8-8EEB-7169-BD03-4F94980A16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24</a:t>
            </a:fld>
            <a:endParaRPr lang="it-IT"/>
          </a:p>
        </p:txBody>
      </p:sp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B8D70B40-6B20-3E04-9813-EC5DAA522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7" y="1262484"/>
            <a:ext cx="1288668" cy="141753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TILEMI sviluppa il concetto originale di STILES in tre direzioni (seguendo i dettami del bando):…">
            <a:extLst>
              <a:ext uri="{FF2B5EF4-FFF2-40B4-BE49-F238E27FC236}">
                <a16:creationId xmlns:a16="http://schemas.microsoft.com/office/drawing/2014/main" id="{36B39126-B87C-593C-24C5-17539CC3E856}"/>
              </a:ext>
            </a:extLst>
          </p:cNvPr>
          <p:cNvSpPr txBox="1"/>
          <p:nvPr/>
        </p:nvSpPr>
        <p:spPr>
          <a:xfrm>
            <a:off x="4065605" y="2437923"/>
            <a:ext cx="7722187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r>
              <a:rPr lang="en-GB" sz="2400" dirty="0">
                <a:latin typeface="Titillium" pitchFamily="2" charset="77"/>
                <a:ea typeface="Damascus Bold"/>
                <a:cs typeface="Damascus Bold"/>
                <a:sym typeface="Damascus Bold"/>
              </a:rPr>
              <a:t>STILEMI develops the original concept of STILES in four broad areas:</a:t>
            </a:r>
          </a:p>
          <a:p>
            <a:pPr algn="just"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endParaRPr lang="en-GB" sz="2400" dirty="0">
              <a:latin typeface="Titillium" pitchFamily="2" charset="77"/>
              <a:ea typeface="Damascus Bold"/>
              <a:cs typeface="Damascus Bold"/>
              <a:sym typeface="Damascus Bold"/>
            </a:endParaRP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r>
              <a:rPr lang="en-GB" sz="2400" dirty="0">
                <a:latin typeface="Titillium" pitchFamily="2" charset="77"/>
                <a:ea typeface="Damascus Bold"/>
                <a:cs typeface="Damascus Bold"/>
                <a:sym typeface="Damascus Bold"/>
              </a:rPr>
              <a:t>System Engineering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r>
              <a:rPr lang="en-GB" sz="2400" dirty="0">
                <a:latin typeface="Titillium" pitchFamily="2" charset="77"/>
                <a:ea typeface="Damascus Bold"/>
                <a:cs typeface="Damascus Bold"/>
                <a:sym typeface="Damascus Bold"/>
              </a:rPr>
              <a:t>Facilities for Testing in Extreme Environments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r>
              <a:rPr lang="en-GB" sz="2400" dirty="0">
                <a:latin typeface="Titillium" pitchFamily="2" charset="77"/>
                <a:ea typeface="Damascus Bold"/>
                <a:cs typeface="Damascus Bold"/>
                <a:sym typeface="Damascus Bold"/>
              </a:rPr>
              <a:t>Advanced Radio Frequency Facilities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r>
              <a:rPr lang="en-GB" sz="2400" dirty="0">
                <a:latin typeface="Titillium" pitchFamily="2" charset="77"/>
                <a:ea typeface="Damascus Bold"/>
                <a:cs typeface="Damascus Bold"/>
                <a:sym typeface="Damascus Bold"/>
              </a:rPr>
              <a:t>Optical Test Benches</a:t>
            </a:r>
          </a:p>
        </p:txBody>
      </p:sp>
      <p:sp>
        <p:nvSpPr>
          <p:cNvPr id="3" name="Sottotitolo">
            <a:extLst>
              <a:ext uri="{FF2B5EF4-FFF2-40B4-BE49-F238E27FC236}">
                <a16:creationId xmlns:a16="http://schemas.microsoft.com/office/drawing/2014/main" id="{0314C238-DCFB-3495-3A45-6D4F3B5EE345}"/>
              </a:ext>
            </a:extLst>
          </p:cNvPr>
          <p:cNvSpPr txBox="1"/>
          <p:nvPr/>
        </p:nvSpPr>
        <p:spPr>
          <a:xfrm>
            <a:off x="3824525" y="6502685"/>
            <a:ext cx="566181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9241" indent="-459241" algn="just">
              <a:spcBef>
                <a:spcPts val="1800"/>
              </a:spcBef>
              <a:buSzPct val="100000"/>
              <a:buAutoNum type="arabicParenR"/>
              <a:defRPr sz="2500">
                <a:solidFill>
                  <a:srgbClr val="204F8A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pPr>
            <a:endParaRPr dirty="0"/>
          </a:p>
        </p:txBody>
      </p:sp>
      <p:pic>
        <p:nvPicPr>
          <p:cNvPr id="7" name="Immagine 1" descr="Immagine 1">
            <a:extLst>
              <a:ext uri="{FF2B5EF4-FFF2-40B4-BE49-F238E27FC236}">
                <a16:creationId xmlns:a16="http://schemas.microsoft.com/office/drawing/2014/main" id="{6CBB09DA-2325-7948-88E1-8583EAE2B0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22" r="12128" b="5092"/>
          <a:stretch>
            <a:fillRect/>
          </a:stretch>
        </p:blipFill>
        <p:spPr>
          <a:xfrm>
            <a:off x="404208" y="2680018"/>
            <a:ext cx="3245146" cy="2445820"/>
          </a:xfrm>
          <a:prstGeom prst="rect">
            <a:avLst/>
          </a:prstGeom>
          <a:ln w="15875">
            <a:solidFill>
              <a:srgbClr val="204F8A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002FC-F297-A4B9-7231-8B89791AF2EE}"/>
              </a:ext>
            </a:extLst>
          </p:cNvPr>
          <p:cNvSpPr txBox="1"/>
          <p:nvPr/>
        </p:nvSpPr>
        <p:spPr>
          <a:xfrm>
            <a:off x="2356033" y="5521163"/>
            <a:ext cx="747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latin typeface="Titillium" pitchFamily="2" charset="77"/>
              </a:rPr>
              <a:t>Funded with 18.5M€.  Starting sometines in spring 26…</a:t>
            </a:r>
          </a:p>
        </p:txBody>
      </p:sp>
    </p:spTree>
    <p:extLst>
      <p:ext uri="{BB962C8B-B14F-4D97-AF65-F5344CB8AC3E}">
        <p14:creationId xmlns:p14="http://schemas.microsoft.com/office/powerpoint/2010/main" val="3999844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6"/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  <p:pic>
        <p:nvPicPr>
          <p:cNvPr id="429" name="Google Shape;429;p246" descr="A group of men standing in a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8482" y="1097881"/>
            <a:ext cx="5703518" cy="450125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46"/>
          <p:cNvSpPr txBox="1">
            <a:spLocks noGrp="1"/>
          </p:cNvSpPr>
          <p:nvPr>
            <p:ph type="title"/>
          </p:nvPr>
        </p:nvSpPr>
        <p:spPr>
          <a:xfrm>
            <a:off x="462419" y="1247954"/>
            <a:ext cx="5049033" cy="7801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 dirty="0"/>
              <a:t>Thanks#1: the STILES </a:t>
            </a:r>
            <a:br>
              <a:rPr lang="it-IT" dirty="0"/>
            </a:br>
            <a:r>
              <a:rPr lang="it-IT" dirty="0"/>
              <a:t>Project Office</a:t>
            </a:r>
            <a:endParaRPr dirty="0"/>
          </a:p>
        </p:txBody>
      </p:sp>
      <p:sp>
        <p:nvSpPr>
          <p:cNvPr id="2" name="Google Shape;437;p68">
            <a:extLst>
              <a:ext uri="{FF2B5EF4-FFF2-40B4-BE49-F238E27FC236}">
                <a16:creationId xmlns:a16="http://schemas.microsoft.com/office/drawing/2014/main" id="{E9D337E6-CFC3-DAFC-58DB-833CB4E74327}"/>
              </a:ext>
            </a:extLst>
          </p:cNvPr>
          <p:cNvSpPr txBox="1"/>
          <p:nvPr/>
        </p:nvSpPr>
        <p:spPr>
          <a:xfrm>
            <a:off x="462419" y="2028068"/>
            <a:ext cx="53496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Francesco Pompa Pacchi</a:t>
            </a:r>
            <a:r>
              <a:rPr lang="it-IT" sz="2000" dirty="0">
                <a:latin typeface="Titillium" pitchFamily="2" charset="77"/>
                <a:ea typeface="Calibri"/>
              </a:rPr>
              <a:t>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Program Manager </a:t>
            </a:r>
            <a:endParaRPr sz="2000" b="0" i="0" u="none" strike="noStrike" cap="none" dirty="0">
              <a:solidFill>
                <a:srgbClr val="000000"/>
              </a:solidFill>
              <a:latin typeface="Titillium" pitchFamily="2" charset="77"/>
              <a:sym typeface="Arial"/>
            </a:endParaRPr>
          </a:p>
        </p:txBody>
      </p:sp>
      <p:sp>
        <p:nvSpPr>
          <p:cNvPr id="3" name="Google Shape;439;p68">
            <a:extLst>
              <a:ext uri="{FF2B5EF4-FFF2-40B4-BE49-F238E27FC236}">
                <a16:creationId xmlns:a16="http://schemas.microsoft.com/office/drawing/2014/main" id="{89137445-554E-9339-D7DA-AC0E64B8A3A2}"/>
              </a:ext>
            </a:extLst>
          </p:cNvPr>
          <p:cNvSpPr txBox="1"/>
          <p:nvPr/>
        </p:nvSpPr>
        <p:spPr>
          <a:xfrm>
            <a:off x="462419" y="2908639"/>
            <a:ext cx="57035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Franco Di Pangrazio</a:t>
            </a:r>
            <a:r>
              <a:rPr lang="it-IT" sz="2000" dirty="0">
                <a:latin typeface="Titillium" pitchFamily="2" charset="77"/>
                <a:ea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Deputy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 Program Manager</a:t>
            </a:r>
            <a:endParaRPr sz="2000" b="0" i="0" u="none" strike="noStrike" cap="none" dirty="0">
              <a:solidFill>
                <a:srgbClr val="000000"/>
              </a:solidFill>
              <a:latin typeface="Titillium" pitchFamily="2" charset="77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Rendicontazione e Tool informatici </a:t>
            </a:r>
            <a:endParaRPr sz="2000" b="0" i="0" u="none" strike="noStrike" cap="none" dirty="0">
              <a:solidFill>
                <a:srgbClr val="000000"/>
              </a:solidFill>
              <a:latin typeface="Titillium" pitchFamily="2" charset="77"/>
              <a:sym typeface="Arial"/>
            </a:endParaRPr>
          </a:p>
        </p:txBody>
      </p:sp>
      <p:sp>
        <p:nvSpPr>
          <p:cNvPr id="4" name="Google Shape;440;p68">
            <a:extLst>
              <a:ext uri="{FF2B5EF4-FFF2-40B4-BE49-F238E27FC236}">
                <a16:creationId xmlns:a16="http://schemas.microsoft.com/office/drawing/2014/main" id="{7639D0D8-1C5C-39BF-37D2-EA3A5C6C8689}"/>
              </a:ext>
            </a:extLst>
          </p:cNvPr>
          <p:cNvSpPr txBox="1"/>
          <p:nvPr/>
        </p:nvSpPr>
        <p:spPr>
          <a:xfrm>
            <a:off x="462419" y="3625924"/>
            <a:ext cx="534965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Ugo Di </a:t>
            </a:r>
            <a:r>
              <a:rPr lang="it-IT" sz="2000" b="1" i="0" u="none" strike="noStrike" cap="none" dirty="0" err="1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Giammatteo</a:t>
            </a:r>
            <a:r>
              <a:rPr lang="it-IT" sz="2000" dirty="0">
                <a:latin typeface="Titillium" pitchFamily="2" charset="77"/>
                <a:ea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Deputy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 Program Manager</a:t>
            </a:r>
            <a:endParaRPr sz="2000" b="0" i="0" u="none" strike="noStrike" cap="none" dirty="0">
              <a:solidFill>
                <a:srgbClr val="000000"/>
              </a:solidFill>
              <a:latin typeface="Titillium" pitchFamily="2" charset="77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Supporto Affidamenti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Complessi (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Morfeo&amp;Meerkat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) </a:t>
            </a:r>
            <a:endParaRPr sz="2000" b="0" i="0" u="none" strike="noStrike" cap="none" dirty="0">
              <a:solidFill>
                <a:srgbClr val="000000"/>
              </a:solidFill>
              <a:latin typeface="Titillium" pitchFamily="2" charset="77"/>
              <a:sym typeface="Arial"/>
            </a:endParaRPr>
          </a:p>
        </p:txBody>
      </p:sp>
      <p:sp>
        <p:nvSpPr>
          <p:cNvPr id="5" name="Google Shape;441;p68">
            <a:extLst>
              <a:ext uri="{FF2B5EF4-FFF2-40B4-BE49-F238E27FC236}">
                <a16:creationId xmlns:a16="http://schemas.microsoft.com/office/drawing/2014/main" id="{C7E3A67D-4413-DA89-5DFD-D9E3711FCE36}"/>
              </a:ext>
            </a:extLst>
          </p:cNvPr>
          <p:cNvSpPr txBox="1"/>
          <p:nvPr/>
        </p:nvSpPr>
        <p:spPr>
          <a:xfrm>
            <a:off x="462419" y="5368269"/>
            <a:ext cx="514513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Nicola Pescatore</a:t>
            </a:r>
            <a:r>
              <a:rPr lang="it-IT" sz="2000" dirty="0">
                <a:latin typeface="Titillium" pitchFamily="2" charset="77"/>
                <a:ea typeface="Calibri"/>
              </a:rPr>
              <a:t>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Junior Project Manager</a:t>
            </a:r>
            <a:endParaRPr sz="2000" b="0" i="0" u="none" strike="noStrike" cap="none" dirty="0">
              <a:solidFill>
                <a:srgbClr val="000000"/>
              </a:solidFill>
              <a:latin typeface="Titillium" pitchFamily="2" charset="77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Supporto Affidamenti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e Rendicontazione</a:t>
            </a:r>
            <a:endParaRPr sz="2000" b="0" i="0" u="none" strike="noStrike" cap="none" dirty="0">
              <a:solidFill>
                <a:srgbClr val="000000"/>
              </a:solidFill>
              <a:latin typeface="Titillium" pitchFamily="2" charset="77"/>
              <a:sym typeface="Arial"/>
            </a:endParaRPr>
          </a:p>
        </p:txBody>
      </p:sp>
      <p:sp>
        <p:nvSpPr>
          <p:cNvPr id="6" name="Google Shape;442;p68">
            <a:extLst>
              <a:ext uri="{FF2B5EF4-FFF2-40B4-BE49-F238E27FC236}">
                <a16:creationId xmlns:a16="http://schemas.microsoft.com/office/drawing/2014/main" id="{FA1D4F04-2BCC-7BD2-746F-BC783BC2E374}"/>
              </a:ext>
            </a:extLst>
          </p:cNvPr>
          <p:cNvSpPr txBox="1"/>
          <p:nvPr/>
        </p:nvSpPr>
        <p:spPr>
          <a:xfrm>
            <a:off x="462419" y="4650985"/>
            <a:ext cx="546912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Dario Rotondo</a:t>
            </a:r>
            <a:r>
              <a:rPr lang="it-IT" sz="2000" dirty="0">
                <a:latin typeface="Titillium" pitchFamily="2" charset="77"/>
                <a:ea typeface="Calibri"/>
              </a:rPr>
              <a:t>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Junior Project Manager</a:t>
            </a:r>
            <a:endParaRPr sz="2000" b="0" i="0" u="none" strike="noStrike" cap="none" dirty="0">
              <a:solidFill>
                <a:srgbClr val="000000"/>
              </a:solidFill>
              <a:latin typeface="Titillium" pitchFamily="2" charset="77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Affidamenti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e Rendicontazione</a:t>
            </a:r>
            <a:endParaRPr sz="2000" b="0" i="0" u="none" strike="noStrike" cap="none" dirty="0">
              <a:solidFill>
                <a:srgbClr val="000000"/>
              </a:solidFill>
              <a:latin typeface="Titillium" pitchFamily="2" charset="77"/>
              <a:sym typeface="Arial"/>
            </a:endParaRPr>
          </a:p>
        </p:txBody>
      </p:sp>
      <p:sp>
        <p:nvSpPr>
          <p:cNvPr id="7" name="Google Shape;437;p68">
            <a:extLst>
              <a:ext uri="{FF2B5EF4-FFF2-40B4-BE49-F238E27FC236}">
                <a16:creationId xmlns:a16="http://schemas.microsoft.com/office/drawing/2014/main" id="{2A0ABDF5-8259-B90E-5437-F35CBF0DAF68}"/>
              </a:ext>
            </a:extLst>
          </p:cNvPr>
          <p:cNvSpPr txBox="1"/>
          <p:nvPr/>
        </p:nvSpPr>
        <p:spPr>
          <a:xfrm>
            <a:off x="462419" y="2499131"/>
            <a:ext cx="52411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Chiara Guccione </a:t>
            </a:r>
            <a:r>
              <a:rPr lang="it-IT" sz="2000" dirty="0">
                <a:latin typeface="Titillium" pitchFamily="2" charset="77"/>
                <a:ea typeface="Calibri"/>
                <a:cs typeface="Calibri"/>
                <a:sym typeface="Calibri"/>
              </a:rPr>
              <a:t>R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esponsabile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Titillium" pitchFamily="2" charset="77"/>
                <a:ea typeface="Calibri"/>
                <a:cs typeface="Calibri"/>
                <a:sym typeface="Calibri"/>
              </a:rPr>
              <a:t>Amministativa</a:t>
            </a:r>
            <a:endParaRPr sz="2000" b="0" i="0" u="none" strike="noStrike" cap="none" dirty="0">
              <a:solidFill>
                <a:srgbClr val="000000"/>
              </a:solidFill>
              <a:latin typeface="Titillium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>
          <a:extLst>
            <a:ext uri="{FF2B5EF4-FFF2-40B4-BE49-F238E27FC236}">
              <a16:creationId xmlns:a16="http://schemas.microsoft.com/office/drawing/2014/main" id="{938DD6F3-480D-3CBF-30F6-9DCF46973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6">
            <a:extLst>
              <a:ext uri="{FF2B5EF4-FFF2-40B4-BE49-F238E27FC236}">
                <a16:creationId xmlns:a16="http://schemas.microsoft.com/office/drawing/2014/main" id="{CCCF0B90-B7DC-33CD-B1BA-18F9C0FBC22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  <p:sp>
        <p:nvSpPr>
          <p:cNvPr id="426" name="Google Shape;426;p246">
            <a:extLst>
              <a:ext uri="{FF2B5EF4-FFF2-40B4-BE49-F238E27FC236}">
                <a16:creationId xmlns:a16="http://schemas.microsoft.com/office/drawing/2014/main" id="{6E2BD20D-2C61-D841-72F2-0128DFF5D2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419" y="1247954"/>
            <a:ext cx="5049033" cy="7801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 dirty="0"/>
              <a:t>Thanks#2: the STILES team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6149E-63AF-1122-0EF7-432EE74A4176}"/>
              </a:ext>
            </a:extLst>
          </p:cNvPr>
          <p:cNvSpPr txBox="1"/>
          <p:nvPr/>
        </p:nvSpPr>
        <p:spPr>
          <a:xfrm>
            <a:off x="1735671" y="2151237"/>
            <a:ext cx="87206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latin typeface="Titillium" pitchFamily="2" charset="77"/>
              </a:rPr>
              <a:t>8 Work Package Leader </a:t>
            </a:r>
            <a:r>
              <a:rPr lang="en-IT" sz="2400" dirty="0">
                <a:latin typeface="Titillium" pitchFamily="2" charset="77"/>
              </a:rPr>
              <a:t>(</a:t>
            </a:r>
            <a:r>
              <a:rPr lang="en-GB" sz="2400" dirty="0">
                <a:latin typeface="Titillium" pitchFamily="2" charset="77"/>
              </a:rPr>
              <a:t>Bolli, </a:t>
            </a:r>
            <a:r>
              <a:rPr lang="en-GB" sz="2400" dirty="0" err="1">
                <a:latin typeface="Titillium" pitchFamily="2" charset="77"/>
              </a:rPr>
              <a:t>Bonaglia</a:t>
            </a:r>
            <a:r>
              <a:rPr lang="en-GB" sz="2400" dirty="0">
                <a:latin typeface="Titillium" pitchFamily="2" charset="77"/>
              </a:rPr>
              <a:t>, Brescia, </a:t>
            </a:r>
            <a:r>
              <a:rPr lang="en-GB" sz="2400" dirty="0" err="1">
                <a:latin typeface="Titillium" pitchFamily="2" charset="77"/>
              </a:rPr>
              <a:t>Ciaravella</a:t>
            </a:r>
            <a:r>
              <a:rPr lang="en-GB" sz="2400" dirty="0">
                <a:latin typeface="Titillium" pitchFamily="2" charset="77"/>
              </a:rPr>
              <a:t>, </a:t>
            </a:r>
            <a:r>
              <a:rPr lang="en-GB" sz="2400" dirty="0" err="1">
                <a:latin typeface="Titillium" pitchFamily="2" charset="77"/>
              </a:rPr>
              <a:t>Ciliegi</a:t>
            </a:r>
            <a:r>
              <a:rPr lang="en-GB" sz="2400" dirty="0">
                <a:latin typeface="Titillium" pitchFamily="2" charset="77"/>
              </a:rPr>
              <a:t>, </a:t>
            </a:r>
          </a:p>
          <a:p>
            <a:r>
              <a:rPr lang="en-GB" sz="2400" dirty="0" err="1">
                <a:latin typeface="Titillium" pitchFamily="2" charset="77"/>
              </a:rPr>
              <a:t>Prandoni</a:t>
            </a:r>
            <a:r>
              <a:rPr lang="en-GB" sz="2400" dirty="0">
                <a:latin typeface="Titillium" pitchFamily="2" charset="77"/>
              </a:rPr>
              <a:t>, </a:t>
            </a:r>
            <a:r>
              <a:rPr lang="en-GB" sz="2400" dirty="0" err="1">
                <a:latin typeface="Titillium" pitchFamily="2" charset="77"/>
              </a:rPr>
              <a:t>Schillirò</a:t>
            </a:r>
            <a:r>
              <a:rPr lang="en-GB" sz="2400" dirty="0">
                <a:latin typeface="Titillium" pitchFamily="2" charset="77"/>
              </a:rPr>
              <a:t>, Viotto)</a:t>
            </a:r>
            <a:br>
              <a:rPr lang="en-GB" sz="2400" b="1" dirty="0">
                <a:latin typeface="Titillium" pitchFamily="2" charset="77"/>
              </a:rPr>
            </a:br>
            <a:endParaRPr lang="en-IT" sz="2400" b="1" dirty="0">
              <a:latin typeface="Titillium" pitchFamily="2" charset="77"/>
            </a:endParaRPr>
          </a:p>
          <a:p>
            <a:r>
              <a:rPr lang="en-IT" sz="2400" b="1" dirty="0">
                <a:latin typeface="Titillium" pitchFamily="2" charset="77"/>
              </a:rPr>
              <a:t>59 Activity Leader</a:t>
            </a:r>
          </a:p>
          <a:p>
            <a:endParaRPr lang="en-IT" sz="2400" b="1" dirty="0">
              <a:latin typeface="Titillium" pitchFamily="2" charset="77"/>
            </a:endParaRPr>
          </a:p>
          <a:p>
            <a:r>
              <a:rPr lang="en-IT" sz="2400" b="1" dirty="0">
                <a:latin typeface="Titillium" pitchFamily="2" charset="77"/>
              </a:rPr>
              <a:t>~50+  Scientists and technicians involved in the project</a:t>
            </a:r>
            <a:endParaRPr lang="en-IT" sz="2400" dirty="0"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4008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>
          <a:extLst>
            <a:ext uri="{FF2B5EF4-FFF2-40B4-BE49-F238E27FC236}">
              <a16:creationId xmlns:a16="http://schemas.microsoft.com/office/drawing/2014/main" id="{D67CA9FA-1D33-6C17-2918-F3A380A16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6">
            <a:extLst>
              <a:ext uri="{FF2B5EF4-FFF2-40B4-BE49-F238E27FC236}">
                <a16:creationId xmlns:a16="http://schemas.microsoft.com/office/drawing/2014/main" id="{58303EFD-79DF-74BE-7F6D-65988632EBF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27</a:t>
            </a:fld>
            <a:endParaRPr/>
          </a:p>
        </p:txBody>
      </p:sp>
      <p:sp>
        <p:nvSpPr>
          <p:cNvPr id="426" name="Google Shape;426;p246">
            <a:extLst>
              <a:ext uri="{FF2B5EF4-FFF2-40B4-BE49-F238E27FC236}">
                <a16:creationId xmlns:a16="http://schemas.microsoft.com/office/drawing/2014/main" id="{5E09230F-704F-619A-C371-EBED1242AF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419" y="1247954"/>
            <a:ext cx="8305800" cy="7801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 dirty="0"/>
              <a:t>Thanks#3: the INAF/University </a:t>
            </a:r>
            <a:r>
              <a:rPr lang="it-IT" dirty="0" err="1"/>
              <a:t>administrations</a:t>
            </a:r>
            <a:r>
              <a:rPr lang="it-IT" dirty="0"/>
              <a:t>.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C6DAF-3A6B-192E-7316-269D352590EA}"/>
              </a:ext>
            </a:extLst>
          </p:cNvPr>
          <p:cNvSpPr txBox="1"/>
          <p:nvPr/>
        </p:nvSpPr>
        <p:spPr>
          <a:xfrm>
            <a:off x="462419" y="2028068"/>
            <a:ext cx="8140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latin typeface="Titillium" pitchFamily="2" charset="77"/>
              </a:rPr>
              <a:t>The INAF Program Office </a:t>
            </a:r>
            <a:r>
              <a:rPr lang="en-IT" sz="2400" dirty="0">
                <a:latin typeface="Titillium" pitchFamily="2" charset="77"/>
              </a:rPr>
              <a:t>(Fierro, Argentati, Bertinelli, Manuli)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DC30FB-FDA1-2B47-14C5-B10381EF9663}"/>
              </a:ext>
            </a:extLst>
          </p:cNvPr>
          <p:cNvSpPr txBox="1"/>
          <p:nvPr/>
        </p:nvSpPr>
        <p:spPr>
          <a:xfrm>
            <a:off x="462418" y="2846582"/>
            <a:ext cx="11324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>
                <a:latin typeface="Titillium" pitchFamily="2" charset="77"/>
              </a:rPr>
              <a:t>The INAF Headquarters </a:t>
            </a:r>
            <a:r>
              <a:rPr lang="en-IT" sz="2400" dirty="0">
                <a:latin typeface="Titillium" pitchFamily="2" charset="77"/>
              </a:rPr>
              <a:t>(DG: Telesio, Riondino, Schettini, Semola; DS: Zerbi, Pagano, Gualano)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04EE65-3986-0DE9-8B53-74D430DC29BD}"/>
              </a:ext>
            </a:extLst>
          </p:cNvPr>
          <p:cNvSpPr txBox="1"/>
          <p:nvPr/>
        </p:nvSpPr>
        <p:spPr>
          <a:xfrm>
            <a:off x="462418" y="4034429"/>
            <a:ext cx="7225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latin typeface="Titillium" pitchFamily="2" charset="77"/>
              </a:rPr>
              <a:t>19 Institute/Dept. Directors and their administrations</a:t>
            </a:r>
            <a:endParaRPr lang="en-IT" sz="2400" dirty="0"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022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3BC89-DF68-64B2-80D3-0C84BCF1C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044" y="1262484"/>
            <a:ext cx="5391912" cy="780114"/>
          </a:xfrm>
        </p:spPr>
        <p:txBody>
          <a:bodyPr/>
          <a:lstStyle/>
          <a:p>
            <a:r>
              <a:rPr lang="en-IT" dirty="0"/>
              <a:t>What have we accomplished?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DAA48-39A9-2F4E-1242-EA990740CB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28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4B7029-FA33-3368-FED8-902D4FF5714A}"/>
              </a:ext>
            </a:extLst>
          </p:cNvPr>
          <p:cNvSpPr txBox="1">
            <a:spLocks/>
          </p:cNvSpPr>
          <p:nvPr/>
        </p:nvSpPr>
        <p:spPr>
          <a:xfrm>
            <a:off x="3400044" y="2299030"/>
            <a:ext cx="5391912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T" dirty="0"/>
              <a:t>Nothing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7A487B56-0B43-633B-3A1D-CC935411AAF3}"/>
              </a:ext>
            </a:extLst>
          </p:cNvPr>
          <p:cNvSpPr txBox="1"/>
          <p:nvPr/>
        </p:nvSpPr>
        <p:spPr>
          <a:xfrm>
            <a:off x="620145" y="3429000"/>
            <a:ext cx="111897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T" sz="2400" dirty="0">
                <a:solidFill>
                  <a:schemeClr val="tx1"/>
                </a:solidFill>
                <a:latin typeface="Titillium" pitchFamily="2" charset="77"/>
              </a:rPr>
              <a:t>STILES is an </a:t>
            </a:r>
            <a:r>
              <a:rPr lang="en-IT" sz="2400" b="1" i="1" dirty="0">
                <a:solidFill>
                  <a:schemeClr val="tx1"/>
                </a:solidFill>
                <a:latin typeface="Titillium" pitchFamily="2" charset="77"/>
              </a:rPr>
              <a:t>enabling</a:t>
            </a:r>
            <a:r>
              <a:rPr lang="en-IT" sz="2400" i="1" dirty="0">
                <a:solidFill>
                  <a:schemeClr val="tx1"/>
                </a:solidFill>
                <a:latin typeface="Titillium" pitchFamily="2" charset="77"/>
              </a:rPr>
              <a:t> </a:t>
            </a:r>
            <a:r>
              <a:rPr lang="en-IT" sz="2400" dirty="0">
                <a:solidFill>
                  <a:schemeClr val="tx1"/>
                </a:solidFill>
                <a:latin typeface="Titillium" pitchFamily="2" charset="77"/>
              </a:rPr>
              <a:t>project </a:t>
            </a:r>
            <a:r>
              <a:rPr lang="en-GB" sz="2400" dirty="0">
                <a:solidFill>
                  <a:schemeClr val="tx1"/>
                </a:solidFill>
                <a:latin typeface="Titillium" pitchFamily="2" charset="77"/>
              </a:rPr>
              <a:t>conceived to </a:t>
            </a:r>
            <a:r>
              <a:rPr lang="en-GB" sz="2400" b="1" dirty="0">
                <a:solidFill>
                  <a:schemeClr val="tx1"/>
                </a:solidFill>
                <a:latin typeface="Titillium" pitchFamily="2" charset="77"/>
              </a:rPr>
              <a:t>deliver results in the next decades</a:t>
            </a:r>
            <a:r>
              <a:rPr lang="en-IT" sz="2400" dirty="0">
                <a:solidFill>
                  <a:schemeClr val="tx1"/>
                </a:solidFill>
                <a:latin typeface="Titillium" pitchFamily="2" charset="77"/>
              </a:rPr>
              <a:t>.</a:t>
            </a:r>
          </a:p>
          <a:p>
            <a:endParaRPr lang="en-IT" sz="2400" b="1" dirty="0">
              <a:solidFill>
                <a:schemeClr val="tx1"/>
              </a:solidFill>
              <a:latin typeface="Titillium" pitchFamily="2" charset="77"/>
            </a:endParaRPr>
          </a:p>
          <a:p>
            <a:r>
              <a:rPr lang="en-GB" sz="2400" i="1" dirty="0">
                <a:solidFill>
                  <a:schemeClr val="tx1"/>
                </a:solidFill>
                <a:latin typeface="Titillium" pitchFamily="2" charset="77"/>
              </a:rPr>
              <a:t>“… a comprehensive and transformational program with the ultimate goal of establishing a firm Italian leadership in the technological developments and scientific exploitation of ELT and SKA”</a:t>
            </a:r>
          </a:p>
        </p:txBody>
      </p:sp>
    </p:spTree>
    <p:extLst>
      <p:ext uri="{BB962C8B-B14F-4D97-AF65-F5344CB8AC3E}">
        <p14:creationId xmlns:p14="http://schemas.microsoft.com/office/powerpoint/2010/main" val="24645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B97CA-5465-4209-670E-FD0F59D516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29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238AE-E775-E2DE-A6DF-8F2C68E5D0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140"/>
          <a:stretch>
            <a:fillRect/>
          </a:stretch>
        </p:blipFill>
        <p:spPr>
          <a:xfrm>
            <a:off x="0" y="1499190"/>
            <a:ext cx="6263539" cy="4774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C00259-C323-E5AF-E441-DF42CDA809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817"/>
          <a:stretch>
            <a:fillRect/>
          </a:stretch>
        </p:blipFill>
        <p:spPr>
          <a:xfrm>
            <a:off x="6425513" y="1499190"/>
            <a:ext cx="7319255" cy="47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71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>
          <a:extLst>
            <a:ext uri="{FF2B5EF4-FFF2-40B4-BE49-F238E27FC236}">
              <a16:creationId xmlns:a16="http://schemas.microsoft.com/office/drawing/2014/main" id="{3738D4AD-0039-8DF5-CB52-44940C9C9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44">
            <a:extLst>
              <a:ext uri="{FF2B5EF4-FFF2-40B4-BE49-F238E27FC236}">
                <a16:creationId xmlns:a16="http://schemas.microsoft.com/office/drawing/2014/main" id="{6D8F1F14-B904-C3F2-3098-1940C7BF36B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  <p:pic>
        <p:nvPicPr>
          <p:cNvPr id="370" name="Google Shape;370;p244" descr="Image">
            <a:extLst>
              <a:ext uri="{FF2B5EF4-FFF2-40B4-BE49-F238E27FC236}">
                <a16:creationId xmlns:a16="http://schemas.microsoft.com/office/drawing/2014/main" id="{019A0E37-9E86-B132-AA34-4C70B12730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4120"/>
          <a:stretch>
            <a:fillRect/>
          </a:stretch>
        </p:blipFill>
        <p:spPr>
          <a:xfrm>
            <a:off x="-154039" y="3248240"/>
            <a:ext cx="6708283" cy="176191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44">
            <a:extLst>
              <a:ext uri="{FF2B5EF4-FFF2-40B4-BE49-F238E27FC236}">
                <a16:creationId xmlns:a16="http://schemas.microsoft.com/office/drawing/2014/main" id="{B0E7E42E-02C1-E444-22D7-DD960023572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A08E2-897A-82A8-4C56-4E33052412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039"/>
          <a:stretch>
            <a:fillRect/>
          </a:stretch>
        </p:blipFill>
        <p:spPr>
          <a:xfrm>
            <a:off x="572851" y="1977870"/>
            <a:ext cx="7008527" cy="1543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3BDCE-A840-B1A8-F843-A69F70D054D4}"/>
              </a:ext>
            </a:extLst>
          </p:cNvPr>
          <p:cNvSpPr txBox="1"/>
          <p:nvPr/>
        </p:nvSpPr>
        <p:spPr>
          <a:xfrm>
            <a:off x="4077115" y="1386182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i="1" dirty="0">
                <a:latin typeface="Titillium" pitchFamily="2" charset="77"/>
              </a:rPr>
              <a:t>Call came out on Dec 28, 2021…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A52BD-8577-2237-6F5D-0A6770B12637}"/>
              </a:ext>
            </a:extLst>
          </p:cNvPr>
          <p:cNvSpPr txBox="1"/>
          <p:nvPr/>
        </p:nvSpPr>
        <p:spPr>
          <a:xfrm>
            <a:off x="6138740" y="2463410"/>
            <a:ext cx="5830442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2400" dirty="0">
                <a:solidFill>
                  <a:srgbClr val="FF0000"/>
                </a:solidFill>
                <a:latin typeface="Titillium" pitchFamily="2" charset="77"/>
              </a:rPr>
              <a:t>Keywords:</a:t>
            </a:r>
          </a:p>
          <a:p>
            <a:r>
              <a:rPr lang="en-IT" sz="2400" dirty="0">
                <a:solidFill>
                  <a:srgbClr val="FF0000"/>
                </a:solidFill>
                <a:latin typeface="Titillium" pitchFamily="2" charset="77"/>
              </a:rPr>
              <a:t>- Strenghtening of Research Infrastructures</a:t>
            </a:r>
          </a:p>
          <a:p>
            <a:r>
              <a:rPr lang="en-IT" sz="2400" dirty="0">
                <a:solidFill>
                  <a:srgbClr val="FF0000"/>
                </a:solidFill>
                <a:latin typeface="Titillium" pitchFamily="2" charset="77"/>
              </a:rPr>
              <a:t>- Expected financial envelope: &gt;50M€</a:t>
            </a:r>
          </a:p>
          <a:p>
            <a:r>
              <a:rPr lang="en-IT" sz="2400" dirty="0">
                <a:solidFill>
                  <a:srgbClr val="FF0000"/>
                </a:solidFill>
                <a:latin typeface="Titillium" pitchFamily="2" charset="77"/>
              </a:rPr>
              <a:t>- Stringent time limit: Dec25 (</a:t>
            </a:r>
            <a:r>
              <a:rPr lang="en-IT" sz="2400" dirty="0">
                <a:solidFill>
                  <a:srgbClr val="FF0000"/>
                </a:solidFill>
                <a:latin typeface="Titillium" pitchFamily="2" charset="77"/>
                <a:sym typeface="Wingdings" pitchFamily="2" charset="2"/>
              </a:rPr>
              <a:t>Apr26)</a:t>
            </a:r>
            <a:endParaRPr lang="en-IT" sz="2400" dirty="0">
              <a:solidFill>
                <a:srgbClr val="FF0000"/>
              </a:solidFill>
              <a:latin typeface="Titillium" pitchFamily="2" charset="77"/>
            </a:endParaRPr>
          </a:p>
          <a:p>
            <a:r>
              <a:rPr lang="en-IT" sz="2400" dirty="0">
                <a:solidFill>
                  <a:srgbClr val="FF0000"/>
                </a:solidFill>
                <a:latin typeface="Titillium" pitchFamily="2" charset="77"/>
              </a:rPr>
              <a:t>- 40% in southern regions</a:t>
            </a:r>
          </a:p>
        </p:txBody>
      </p:sp>
      <p:sp>
        <p:nvSpPr>
          <p:cNvPr id="371" name="Google Shape;371;p244">
            <a:extLst>
              <a:ext uri="{FF2B5EF4-FFF2-40B4-BE49-F238E27FC236}">
                <a16:creationId xmlns:a16="http://schemas.microsoft.com/office/drawing/2014/main" id="{CC1B8208-611C-925B-7E25-454FCA9A5174}"/>
              </a:ext>
            </a:extLst>
          </p:cNvPr>
          <p:cNvSpPr/>
          <p:nvPr/>
        </p:nvSpPr>
        <p:spPr>
          <a:xfrm>
            <a:off x="673212" y="3400988"/>
            <a:ext cx="5243786" cy="890395"/>
          </a:xfrm>
          <a:prstGeom prst="ellipse">
            <a:avLst/>
          </a:prstGeom>
          <a:noFill/>
          <a:ln w="63500" cap="flat" cmpd="sng">
            <a:solidFill>
              <a:srgbClr val="FF26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742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AF763E-FA3A-8E4D-BF0C-95FF747E52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30</a:t>
            </a:fld>
            <a:endParaRPr lang="it-IT"/>
          </a:p>
        </p:txBody>
      </p:sp>
      <p:pic>
        <p:nvPicPr>
          <p:cNvPr id="4" name="Picture 3" descr="A group of people sitting at tables in a room with computers&#10;&#10;AI-generated content may be incorrect.">
            <a:extLst>
              <a:ext uri="{FF2B5EF4-FFF2-40B4-BE49-F238E27FC236}">
                <a16:creationId xmlns:a16="http://schemas.microsoft.com/office/drawing/2014/main" id="{621E3A58-9CF4-5E87-E498-2F947A17E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838"/>
            <a:ext cx="7772400" cy="5829300"/>
          </a:xfrm>
          <a:prstGeom prst="rect">
            <a:avLst/>
          </a:prstGeom>
        </p:spPr>
      </p:pic>
      <p:pic>
        <p:nvPicPr>
          <p:cNvPr id="6" name="Picture 5" descr="A group of people sitting at desks in front of a projector screen&#10;&#10;AI-generated content may be incorrect.">
            <a:extLst>
              <a:ext uri="{FF2B5EF4-FFF2-40B4-BE49-F238E27FC236}">
                <a16:creationId xmlns:a16="http://schemas.microsoft.com/office/drawing/2014/main" id="{A935EFF5-CF9D-2832-3061-865963DF53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693" t="30141" r="10761" b="48787"/>
          <a:stretch>
            <a:fillRect/>
          </a:stretch>
        </p:blipFill>
        <p:spPr>
          <a:xfrm>
            <a:off x="8414720" y="4752752"/>
            <a:ext cx="2218064" cy="1706205"/>
          </a:xfrm>
          <a:prstGeom prst="rect">
            <a:avLst/>
          </a:prstGeom>
        </p:spPr>
      </p:pic>
      <p:pic>
        <p:nvPicPr>
          <p:cNvPr id="8" name="Picture 7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FCF9764A-E744-BC46-6BAF-9D38D1F4A0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387" t="28943" r="2484" b="48659"/>
          <a:stretch>
            <a:fillRect/>
          </a:stretch>
        </p:blipFill>
        <p:spPr>
          <a:xfrm>
            <a:off x="8208334" y="778883"/>
            <a:ext cx="2424450" cy="1687870"/>
          </a:xfrm>
          <a:prstGeom prst="rect">
            <a:avLst/>
          </a:prstGeom>
        </p:spPr>
      </p:pic>
      <p:pic>
        <p:nvPicPr>
          <p:cNvPr id="14" name="Picture 13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51EE834E-DFEA-51B5-94A1-67C1388141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602" t="14837" r="1329" b="52150"/>
          <a:stretch>
            <a:fillRect/>
          </a:stretch>
        </p:blipFill>
        <p:spPr>
          <a:xfrm>
            <a:off x="8075526" y="2466753"/>
            <a:ext cx="2337069" cy="192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63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a device&#10;&#10;AI-generated content may be incorrect.">
            <a:extLst>
              <a:ext uri="{FF2B5EF4-FFF2-40B4-BE49-F238E27FC236}">
                <a16:creationId xmlns:a16="http://schemas.microsoft.com/office/drawing/2014/main" id="{65014C2E-AE82-F8E3-9223-293C35B68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1411"/>
            <a:ext cx="3620022" cy="27063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74E9EF-4720-5F34-8EBB-BCC0E07601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31</a:t>
            </a:fld>
            <a:endParaRPr lang="it-IT"/>
          </a:p>
        </p:txBody>
      </p:sp>
      <p:pic>
        <p:nvPicPr>
          <p:cNvPr id="7" name="Picture 6" descr="A group of people sitting at a table with laptops&#10;&#10;AI-generated content may be incorrect.">
            <a:extLst>
              <a:ext uri="{FF2B5EF4-FFF2-40B4-BE49-F238E27FC236}">
                <a16:creationId xmlns:a16="http://schemas.microsoft.com/office/drawing/2014/main" id="{4FDDAE85-1A02-BCFD-19D6-6AC76F01A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51411"/>
            <a:ext cx="5713862" cy="4271793"/>
          </a:xfrm>
          <a:prstGeom prst="rect">
            <a:avLst/>
          </a:prstGeom>
        </p:spPr>
      </p:pic>
      <p:pic>
        <p:nvPicPr>
          <p:cNvPr id="3" name="Picture 2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C474D521-1D63-19B9-E5E1-08799EFAC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379"/>
          <a:stretch>
            <a:fillRect/>
          </a:stretch>
        </p:blipFill>
        <p:spPr>
          <a:xfrm rot="5400000">
            <a:off x="4052603" y="3823351"/>
            <a:ext cx="2984177" cy="29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0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DE418-1BF4-D431-0EC3-5E2A53D5B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BABAF4-27FA-4120-A065-065736EE0B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32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36F0A-FAC4-D749-1920-281D61C003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82" b="15640"/>
          <a:stretch>
            <a:fillRect/>
          </a:stretch>
        </p:blipFill>
        <p:spPr>
          <a:xfrm>
            <a:off x="0" y="0"/>
            <a:ext cx="12192000" cy="72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04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AEC67-2698-16E3-5D06-02EF79CA6D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33</a:t>
            </a:fld>
            <a:endParaRPr lang="it-IT"/>
          </a:p>
        </p:txBody>
      </p:sp>
      <p:pic>
        <p:nvPicPr>
          <p:cNvPr id="1026" name="Picture 2" descr="Forms response chart. Question title: Did the school significantly contribute to improve your knowledge on technologies in astronomy? . Number of responses: 13 responses.">
            <a:extLst>
              <a:ext uri="{FF2B5EF4-FFF2-40B4-BE49-F238E27FC236}">
                <a16:creationId xmlns:a16="http://schemas.microsoft.com/office/drawing/2014/main" id="{8228A424-31EB-5954-78BE-647D68845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" y="1226856"/>
            <a:ext cx="7742899" cy="325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ms response chart. Question title: Was the school helpful for your studies and/or for your next study/career choices? . Number of responses: 13 responses.">
            <a:extLst>
              <a:ext uri="{FF2B5EF4-FFF2-40B4-BE49-F238E27FC236}">
                <a16:creationId xmlns:a16="http://schemas.microsoft.com/office/drawing/2014/main" id="{ABF2419B-3C23-AA82-7C3F-235DEBC3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00" y="2645286"/>
            <a:ext cx="7742900" cy="36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823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A954F-717C-0AD2-4477-E0AC1D59B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8C9FA5-BE9D-4ACF-2216-98A0C37BEE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34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0065D-8F2B-A508-F778-66A9192A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898"/>
          <a:stretch>
            <a:fillRect/>
          </a:stretch>
        </p:blipFill>
        <p:spPr>
          <a:xfrm>
            <a:off x="1461451" y="1161418"/>
            <a:ext cx="9536401" cy="55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56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7FD8A6-B526-94F9-EAD6-2215A5E3F7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99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9C37-BDCD-5756-D992-A1464FE3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19" y="1335636"/>
            <a:ext cx="10515600" cy="780114"/>
          </a:xfrm>
        </p:spPr>
        <p:txBody>
          <a:bodyPr>
            <a:normAutofit fontScale="90000"/>
          </a:bodyPr>
          <a:lstStyle/>
          <a:p>
            <a:r>
              <a:rPr lang="en-IT" dirty="0"/>
              <a:t>Extremely Large Telescope</a:t>
            </a:r>
            <a:br>
              <a:rPr lang="en-IT" dirty="0"/>
            </a:b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5B18E-E652-0723-E894-9A83579DFE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/>
          </a:p>
        </p:txBody>
      </p:sp>
      <p:pic>
        <p:nvPicPr>
          <p:cNvPr id="6" name="Picture 5" descr="A collage of a telescope&#10;&#10;Description automatically generated">
            <a:extLst>
              <a:ext uri="{FF2B5EF4-FFF2-40B4-BE49-F238E27FC236}">
                <a16:creationId xmlns:a16="http://schemas.microsoft.com/office/drawing/2014/main" id="{E326F6BA-AE5B-4EED-65A5-8DE63841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623"/>
          <a:stretch>
            <a:fillRect/>
          </a:stretch>
        </p:blipFill>
        <p:spPr>
          <a:xfrm>
            <a:off x="641970" y="2198848"/>
            <a:ext cx="4095652" cy="37670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F543564-2806-BA9D-80D6-C66BF394E74F}"/>
              </a:ext>
            </a:extLst>
          </p:cNvPr>
          <p:cNvSpPr txBox="1">
            <a:spLocks/>
          </p:cNvSpPr>
          <p:nvPr/>
        </p:nvSpPr>
        <p:spPr>
          <a:xfrm>
            <a:off x="5954751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Font typeface="Arial"/>
              <a:buNone/>
              <a:defRPr sz="2800" b="1" i="0" u="none" strike="noStrike" cap="non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T" sz="2500" dirty="0"/>
              <a:t>Square </a:t>
            </a:r>
          </a:p>
          <a:p>
            <a:r>
              <a:rPr lang="en-IT" sz="2500" dirty="0"/>
              <a:t>Kilometer </a:t>
            </a:r>
          </a:p>
          <a:p>
            <a:r>
              <a:rPr lang="en-IT" sz="2500" dirty="0"/>
              <a:t>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F544A-96AC-4377-89A6-B999DF8B5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99"/>
          <a:stretch>
            <a:fillRect/>
          </a:stretch>
        </p:blipFill>
        <p:spPr>
          <a:xfrm>
            <a:off x="5954751" y="2544400"/>
            <a:ext cx="4669086" cy="3575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79BCED-C148-3FE7-55A0-03B75B7AA8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199"/>
          <a:stretch>
            <a:fillRect/>
          </a:stretch>
        </p:blipFill>
        <p:spPr>
          <a:xfrm>
            <a:off x="8389009" y="1335636"/>
            <a:ext cx="4114026" cy="315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2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2EC92-EDDE-773B-6D2E-9212916E2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095" y="1346787"/>
            <a:ext cx="7937810" cy="780114"/>
          </a:xfrm>
        </p:spPr>
        <p:txBody>
          <a:bodyPr/>
          <a:lstStyle/>
          <a:p>
            <a:pPr algn="ctr"/>
            <a:r>
              <a:rPr lang="en-IT" dirty="0"/>
              <a:t>ELT and SKA will lead the field for decades…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62A09-9065-BF1E-F713-8F71F0DF81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5</a:t>
            </a:fld>
            <a:endParaRPr lang="it-IT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1DDACA-3464-05E7-B082-CFA49D12AF01}"/>
              </a:ext>
            </a:extLst>
          </p:cNvPr>
          <p:cNvSpPr txBox="1">
            <a:spLocks/>
          </p:cNvSpPr>
          <p:nvPr/>
        </p:nvSpPr>
        <p:spPr>
          <a:xfrm>
            <a:off x="838200" y="1736844"/>
            <a:ext cx="10515600" cy="76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IT" sz="2400">
                <a:latin typeface="Titillium" pitchFamily="2" charset="77"/>
              </a:rPr>
              <a:t>They will be the subject of an intense development for many decades. </a:t>
            </a:r>
            <a:endParaRPr lang="en-IT" sz="2400" dirty="0"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0840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5AE58-3094-F5E1-44D6-456AA96B7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1C636-4638-5B27-E7CA-E63D791B2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6</a:t>
            </a:fld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F184E-A20D-968D-27F0-5306EA6C12D2}"/>
              </a:ext>
            </a:extLst>
          </p:cNvPr>
          <p:cNvSpPr txBox="1"/>
          <p:nvPr/>
        </p:nvSpPr>
        <p:spPr>
          <a:xfrm>
            <a:off x="759004" y="4974605"/>
            <a:ext cx="110508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2400" u="sng" dirty="0">
                <a:latin typeface="Titillium" pitchFamily="2" charset="77"/>
              </a:rPr>
              <a:t>No instrument currently under construction will approach the ultimate limits. </a:t>
            </a:r>
          </a:p>
          <a:p>
            <a:pPr algn="ctr"/>
            <a:r>
              <a:rPr lang="en-IT" sz="2400" dirty="0"/>
              <a:t>Understanding the telescope </a:t>
            </a:r>
            <a:r>
              <a:rPr lang="en-IT" sz="2400" i="1" dirty="0"/>
              <a:t>and </a:t>
            </a:r>
            <a:r>
              <a:rPr lang="en-IT" sz="2400" dirty="0"/>
              <a:t>developing new technologies is mandatory before we can design (e.g.) the exo-planet finder (PCS)</a:t>
            </a:r>
          </a:p>
        </p:txBody>
      </p:sp>
      <p:pic>
        <p:nvPicPr>
          <p:cNvPr id="5" name="Picture 4" descr="A collage of a telescope&#10;&#10;Description automatically generated">
            <a:extLst>
              <a:ext uri="{FF2B5EF4-FFF2-40B4-BE49-F238E27FC236}">
                <a16:creationId xmlns:a16="http://schemas.microsoft.com/office/drawing/2014/main" id="{FDD7D3BA-623C-ECD0-F243-A911F78FFB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623"/>
          <a:stretch>
            <a:fillRect/>
          </a:stretch>
        </p:blipFill>
        <p:spPr>
          <a:xfrm>
            <a:off x="287941" y="1186199"/>
            <a:ext cx="1305033" cy="120032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0CEB01-6261-E8CB-059D-F8E881CA9AB4}"/>
              </a:ext>
            </a:extLst>
          </p:cNvPr>
          <p:cNvGrpSpPr/>
          <p:nvPr/>
        </p:nvGrpSpPr>
        <p:grpSpPr>
          <a:xfrm>
            <a:off x="2575931" y="2445030"/>
            <a:ext cx="6892034" cy="2529575"/>
            <a:chOff x="2575931" y="2445030"/>
            <a:chExt cx="6892034" cy="25295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6F51F8-79AA-80A6-A837-3740E260A720}"/>
                </a:ext>
              </a:extLst>
            </p:cNvPr>
            <p:cNvSpPr txBox="1"/>
            <p:nvPr/>
          </p:nvSpPr>
          <p:spPr>
            <a:xfrm>
              <a:off x="2902453" y="2445030"/>
              <a:ext cx="2807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400" dirty="0"/>
                <a:t>FWHM = 1.22 </a:t>
              </a:r>
              <a:r>
                <a:rPr lang="el-GR" sz="2400" dirty="0"/>
                <a:t>λ </a:t>
              </a:r>
              <a:r>
                <a:rPr lang="en-US" sz="2400" dirty="0"/>
                <a:t>/ D</a:t>
              </a:r>
              <a:endParaRPr lang="en-IT" sz="24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868774-B158-904E-66A5-C44D7E4FB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3235" r="7201"/>
            <a:stretch>
              <a:fillRect/>
            </a:stretch>
          </p:blipFill>
          <p:spPr>
            <a:xfrm>
              <a:off x="2575931" y="2816610"/>
              <a:ext cx="2994496" cy="1876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F25237-B8A3-6EC4-2C0F-59EF99E96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2540" y="2535114"/>
              <a:ext cx="2435425" cy="2439491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9E1E000-694E-C90A-DFA1-0BD49465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095" y="1346787"/>
            <a:ext cx="7937810" cy="780114"/>
          </a:xfrm>
        </p:spPr>
        <p:txBody>
          <a:bodyPr/>
          <a:lstStyle/>
          <a:p>
            <a:pPr algn="ctr"/>
            <a:r>
              <a:rPr lang="en-IT" dirty="0"/>
              <a:t>ELT and SKA will lead the field for decades…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99C92E-94D9-ED02-D78F-7AE45695CBB0}"/>
              </a:ext>
            </a:extLst>
          </p:cNvPr>
          <p:cNvSpPr txBox="1">
            <a:spLocks/>
          </p:cNvSpPr>
          <p:nvPr/>
        </p:nvSpPr>
        <p:spPr>
          <a:xfrm>
            <a:off x="838200" y="1736844"/>
            <a:ext cx="10515600" cy="76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IT" sz="2400">
                <a:latin typeface="Titillium" pitchFamily="2" charset="77"/>
              </a:rPr>
              <a:t>They will be the subject of an intense development for many decades. </a:t>
            </a:r>
            <a:endParaRPr lang="en-IT" sz="2400" dirty="0"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067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F0D31-FB61-BD3E-0351-92FAC1229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3CD0F-7638-2054-F119-3BF618F90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095" y="1346787"/>
            <a:ext cx="7937810" cy="780114"/>
          </a:xfrm>
        </p:spPr>
        <p:txBody>
          <a:bodyPr/>
          <a:lstStyle/>
          <a:p>
            <a:pPr algn="ctr"/>
            <a:r>
              <a:rPr lang="en-IT" dirty="0"/>
              <a:t>ELT and SKA will lead the field for decades…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97189-40D7-09EA-369F-05A16FEE38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7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2B650-4DF0-7A31-01FC-C4EF0424B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99"/>
          <a:stretch>
            <a:fillRect/>
          </a:stretch>
        </p:blipFill>
        <p:spPr>
          <a:xfrm>
            <a:off x="130837" y="1198483"/>
            <a:ext cx="1412547" cy="1081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4B1250-212F-574D-7A4D-AFB3D2AA65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199"/>
          <a:stretch>
            <a:fillRect/>
          </a:stretch>
        </p:blipFill>
        <p:spPr>
          <a:xfrm>
            <a:off x="10648616" y="1196844"/>
            <a:ext cx="1410367" cy="1080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F1E5D4-B2F1-4A37-6D18-B13D957C4BCF}"/>
              </a:ext>
            </a:extLst>
          </p:cNvPr>
          <p:cNvGrpSpPr/>
          <p:nvPr/>
        </p:nvGrpSpPr>
        <p:grpSpPr>
          <a:xfrm>
            <a:off x="1156881" y="2452060"/>
            <a:ext cx="10956108" cy="1607674"/>
            <a:chOff x="1156881" y="2452060"/>
            <a:chExt cx="10956108" cy="1607674"/>
          </a:xfrm>
        </p:grpSpPr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4A2F30C2-5AA1-E8C2-6A09-029EA0848338}"/>
                </a:ext>
              </a:extLst>
            </p:cNvPr>
            <p:cNvSpPr/>
            <p:nvPr/>
          </p:nvSpPr>
          <p:spPr>
            <a:xfrm>
              <a:off x="1582255" y="2452060"/>
              <a:ext cx="6184192" cy="46616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23591850-9C73-BF81-F326-1F042BF6027A}"/>
                </a:ext>
              </a:extLst>
            </p:cNvPr>
            <p:cNvSpPr/>
            <p:nvPr/>
          </p:nvSpPr>
          <p:spPr>
            <a:xfrm>
              <a:off x="8295637" y="2469989"/>
              <a:ext cx="1016040" cy="466164"/>
            </a:xfrm>
            <a:prstGeom prst="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4000">
                  <a:schemeClr val="accent1">
                    <a:lumMod val="45000"/>
                    <a:lumOff val="55000"/>
                  </a:schemeClr>
                </a:gs>
                <a:gs pos="24000">
                  <a:schemeClr val="accent1">
                    <a:lumMod val="45000"/>
                    <a:lumOff val="55000"/>
                  </a:schemeClr>
                </a:gs>
                <a:gs pos="5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63585F-0FD5-4F28-80EA-0A6B34EF3A13}"/>
                </a:ext>
              </a:extLst>
            </p:cNvPr>
            <p:cNvSpPr txBox="1"/>
            <p:nvPr/>
          </p:nvSpPr>
          <p:spPr>
            <a:xfrm>
              <a:off x="1156881" y="2820301"/>
              <a:ext cx="1569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 sz="1800" dirty="0"/>
                <a:t>AA0.5</a:t>
              </a:r>
            </a:p>
            <a:p>
              <a:pPr algn="ctr"/>
              <a:r>
                <a:rPr lang="en-IT" sz="1800" dirty="0"/>
                <a:t>Low: 2024/07</a:t>
              </a:r>
              <a:br>
                <a:rPr lang="en-IT" sz="1800" dirty="0"/>
              </a:br>
              <a:r>
                <a:rPr lang="en-IT" sz="1800" dirty="0"/>
                <a:t>Mid: 2025/11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DD0030-ACA4-3766-EE7D-F2BC716DAA2B}"/>
                </a:ext>
              </a:extLst>
            </p:cNvPr>
            <p:cNvSpPr txBox="1"/>
            <p:nvPr/>
          </p:nvSpPr>
          <p:spPr>
            <a:xfrm>
              <a:off x="3088142" y="2791081"/>
              <a:ext cx="1569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 sz="1800" dirty="0"/>
                <a:t>AA1</a:t>
              </a:r>
            </a:p>
            <a:p>
              <a:pPr algn="ctr"/>
              <a:r>
                <a:rPr lang="en-IT" sz="1800" dirty="0"/>
                <a:t>Low: 2026/01</a:t>
              </a:r>
              <a:br>
                <a:rPr lang="en-IT" sz="1800" dirty="0"/>
              </a:br>
              <a:r>
                <a:rPr lang="en-IT" sz="1800" dirty="0"/>
                <a:t>Mid: 2027/01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0BC347-BC4F-68BB-A267-F6604A18E895}"/>
                </a:ext>
              </a:extLst>
            </p:cNvPr>
            <p:cNvSpPr txBox="1"/>
            <p:nvPr/>
          </p:nvSpPr>
          <p:spPr>
            <a:xfrm>
              <a:off x="4822979" y="2820301"/>
              <a:ext cx="1569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 sz="1800" dirty="0"/>
                <a:t>AA2</a:t>
              </a:r>
            </a:p>
            <a:p>
              <a:pPr algn="ctr"/>
              <a:r>
                <a:rPr lang="en-IT" sz="1800" dirty="0"/>
                <a:t>Low: 2026/11</a:t>
              </a:r>
              <a:br>
                <a:rPr lang="en-IT" sz="1800" dirty="0"/>
              </a:br>
              <a:r>
                <a:rPr lang="en-IT" sz="1800" dirty="0"/>
                <a:t>Mid: 2027/12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9F82F7-7DC0-6D72-D346-80646EDF5086}"/>
                </a:ext>
              </a:extLst>
            </p:cNvPr>
            <p:cNvSpPr txBox="1"/>
            <p:nvPr/>
          </p:nvSpPr>
          <p:spPr>
            <a:xfrm>
              <a:off x="6897399" y="2859405"/>
              <a:ext cx="15696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 sz="1800" dirty="0"/>
                <a:t>AA*</a:t>
              </a:r>
            </a:p>
            <a:p>
              <a:pPr algn="ctr"/>
              <a:r>
                <a:rPr lang="en-IT" sz="1800" dirty="0"/>
                <a:t>Low: 2028/05</a:t>
              </a:r>
              <a:br>
                <a:rPr lang="en-IT" sz="1800" dirty="0"/>
              </a:br>
              <a:r>
                <a:rPr lang="en-IT" sz="1800" dirty="0"/>
                <a:t>Mid: 2028/09</a:t>
              </a:r>
            </a:p>
            <a:p>
              <a:pPr algn="ctr"/>
              <a:endParaRPr lang="en-IT" sz="1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F2C447-22D8-A97B-D8A1-B4DAFE110A4A}"/>
                </a:ext>
              </a:extLst>
            </p:cNvPr>
            <p:cNvSpPr txBox="1"/>
            <p:nvPr/>
          </p:nvSpPr>
          <p:spPr>
            <a:xfrm>
              <a:off x="8988511" y="2918225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 sz="1800" dirty="0"/>
                <a:t>AA4</a:t>
              </a:r>
            </a:p>
            <a:p>
              <a:pPr algn="ctr"/>
              <a:r>
                <a:rPr lang="en-IT" sz="1800" dirty="0"/>
                <a:t>TBD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F74B4851-874C-30B6-5BB1-DC7E6CDFD596}"/>
                </a:ext>
              </a:extLst>
            </p:cNvPr>
            <p:cNvSpPr/>
            <p:nvPr/>
          </p:nvSpPr>
          <p:spPr>
            <a:xfrm>
              <a:off x="9840867" y="2469989"/>
              <a:ext cx="1782729" cy="466164"/>
            </a:xfrm>
            <a:prstGeom prst="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F02E3F-DEED-8D0B-1B7E-97E0F640E84A}"/>
                </a:ext>
              </a:extLst>
            </p:cNvPr>
            <p:cNvSpPr txBox="1"/>
            <p:nvPr/>
          </p:nvSpPr>
          <p:spPr>
            <a:xfrm>
              <a:off x="11081938" y="2975747"/>
              <a:ext cx="10310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 sz="1800" dirty="0"/>
                <a:t>Phase 2</a:t>
              </a:r>
            </a:p>
            <a:p>
              <a:pPr algn="ctr"/>
              <a:r>
                <a:rPr lang="en-IT" sz="1800" dirty="0"/>
                <a:t>?</a:t>
              </a:r>
            </a:p>
            <a:p>
              <a:pPr algn="ctr"/>
              <a:endParaRPr lang="en-IT" sz="18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B0EC96-DB9A-970A-AA50-EF57352C171C}"/>
              </a:ext>
            </a:extLst>
          </p:cNvPr>
          <p:cNvGrpSpPr/>
          <p:nvPr/>
        </p:nvGrpSpPr>
        <p:grpSpPr>
          <a:xfrm>
            <a:off x="88753" y="3675779"/>
            <a:ext cx="12014494" cy="2647733"/>
            <a:chOff x="88753" y="3675779"/>
            <a:chExt cx="12014494" cy="2647733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83DF2D96-AEE2-64BB-2F66-1E062E135163}"/>
                </a:ext>
              </a:extLst>
            </p:cNvPr>
            <p:cNvGrpSpPr/>
            <p:nvPr/>
          </p:nvGrpSpPr>
          <p:grpSpPr>
            <a:xfrm>
              <a:off x="837110" y="3675779"/>
              <a:ext cx="5922071" cy="2073993"/>
              <a:chOff x="2136816" y="3746122"/>
              <a:chExt cx="6497830" cy="2275632"/>
            </a:xfrm>
          </p:grpSpPr>
          <p:grpSp>
            <p:nvGrpSpPr>
              <p:cNvPr id="32" name="Google Shape;402;p25">
                <a:extLst>
                  <a:ext uri="{FF2B5EF4-FFF2-40B4-BE49-F238E27FC236}">
                    <a16:creationId xmlns:a16="http://schemas.microsoft.com/office/drawing/2014/main" id="{41303D19-F51D-88E5-8371-39FCC9D8A9B1}"/>
                  </a:ext>
                </a:extLst>
              </p:cNvPr>
              <p:cNvGrpSpPr/>
              <p:nvPr/>
            </p:nvGrpSpPr>
            <p:grpSpPr>
              <a:xfrm>
                <a:off x="2136816" y="4053432"/>
                <a:ext cx="6497830" cy="1968322"/>
                <a:chOff x="0" y="0"/>
                <a:chExt cx="8218017" cy="2489400"/>
              </a:xfrm>
            </p:grpSpPr>
            <p:sp>
              <p:nvSpPr>
                <p:cNvPr id="33" name="Google Shape;403;p25">
                  <a:extLst>
                    <a:ext uri="{FF2B5EF4-FFF2-40B4-BE49-F238E27FC236}">
                      <a16:creationId xmlns:a16="http://schemas.microsoft.com/office/drawing/2014/main" id="{4E289B12-4AEB-8916-02CF-7B20085BA843}"/>
                    </a:ext>
                  </a:extLst>
                </p:cNvPr>
                <p:cNvSpPr/>
                <p:nvPr/>
              </p:nvSpPr>
              <p:spPr>
                <a:xfrm>
                  <a:off x="3624949" y="66426"/>
                  <a:ext cx="4407000" cy="2362200"/>
                </a:xfrm>
                <a:prstGeom prst="roundRect">
                  <a:avLst>
                    <a:gd name="adj" fmla="val 8515"/>
                  </a:avLst>
                </a:prstGeom>
                <a:solidFill>
                  <a:srgbClr val="DEEBF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33787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233787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404;p25">
                  <a:extLst>
                    <a:ext uri="{FF2B5EF4-FFF2-40B4-BE49-F238E27FC236}">
                      <a16:creationId xmlns:a16="http://schemas.microsoft.com/office/drawing/2014/main" id="{60EB48EE-71F8-E1BD-34C1-8371E667F19A}"/>
                    </a:ext>
                  </a:extLst>
                </p:cNvPr>
                <p:cNvSpPr/>
                <p:nvPr/>
              </p:nvSpPr>
              <p:spPr>
                <a:xfrm>
                  <a:off x="130628" y="55542"/>
                  <a:ext cx="2667900" cy="2373000"/>
                </a:xfrm>
                <a:prstGeom prst="roundRect">
                  <a:avLst>
                    <a:gd name="adj" fmla="val 8515"/>
                  </a:avLst>
                </a:prstGeom>
                <a:solidFill>
                  <a:srgbClr val="DEEBF7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33787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233787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405;p25">
                  <a:extLst>
                    <a:ext uri="{FF2B5EF4-FFF2-40B4-BE49-F238E27FC236}">
                      <a16:creationId xmlns:a16="http://schemas.microsoft.com/office/drawing/2014/main" id="{7370278C-CE16-80DC-865C-B2A3D3786191}"/>
                    </a:ext>
                  </a:extLst>
                </p:cNvPr>
                <p:cNvSpPr/>
                <p:nvPr/>
              </p:nvSpPr>
              <p:spPr>
                <a:xfrm>
                  <a:off x="4872089" y="193667"/>
                  <a:ext cx="3051900" cy="1769400"/>
                </a:xfrm>
                <a:prstGeom prst="roundRect">
                  <a:avLst>
                    <a:gd name="adj" fmla="val 7342"/>
                  </a:avLst>
                </a:prstGeom>
                <a:noFill/>
                <a:ln w="19050" cap="flat" cmpd="sng">
                  <a:solidFill>
                    <a:srgbClr val="7878DE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0" tIns="45700" rIns="45700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33787"/>
                    </a:buClr>
                    <a:buSzPts val="3600"/>
                    <a:buFont typeface="Arial"/>
                    <a:buNone/>
                  </a:pPr>
                  <a:endParaRPr sz="3600" b="0" i="0" u="none" strike="noStrike" cap="none">
                    <a:solidFill>
                      <a:srgbClr val="23378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" name="Google Shape;406;p25" descr="Picture 2">
                  <a:extLst>
                    <a:ext uri="{FF2B5EF4-FFF2-40B4-BE49-F238E27FC236}">
                      <a16:creationId xmlns:a16="http://schemas.microsoft.com/office/drawing/2014/main" id="{B8233525-BAD1-9121-BA4B-4B28AC020B2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14982" y="709299"/>
                  <a:ext cx="762715" cy="738111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262699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</p:pic>
            <p:grpSp>
              <p:nvGrpSpPr>
                <p:cNvPr id="37" name="Google Shape;407;p25">
                  <a:extLst>
                    <a:ext uri="{FF2B5EF4-FFF2-40B4-BE49-F238E27FC236}">
                      <a16:creationId xmlns:a16="http://schemas.microsoft.com/office/drawing/2014/main" id="{A3E079AF-5694-0A09-37B3-36839418D3B9}"/>
                    </a:ext>
                  </a:extLst>
                </p:cNvPr>
                <p:cNvGrpSpPr/>
                <p:nvPr/>
              </p:nvGrpSpPr>
              <p:grpSpPr>
                <a:xfrm>
                  <a:off x="3134789" y="1034651"/>
                  <a:ext cx="73682" cy="73684"/>
                  <a:chOff x="-1" y="62"/>
                  <a:chExt cx="73682" cy="73684"/>
                </a:xfrm>
              </p:grpSpPr>
              <p:cxnSp>
                <p:nvCxnSpPr>
                  <p:cNvPr id="127" name="Google Shape;408;p25">
                    <a:extLst>
                      <a:ext uri="{FF2B5EF4-FFF2-40B4-BE49-F238E27FC236}">
                        <a16:creationId xmlns:a16="http://schemas.microsoft.com/office/drawing/2014/main" id="{87DB2382-A4FE-9B12-A5BE-68DEC0BF11D8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13013" y="1146"/>
                    <a:ext cx="44400" cy="726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8" name="Google Shape;409;p25">
                    <a:extLst>
                      <a:ext uri="{FF2B5EF4-FFF2-40B4-BE49-F238E27FC236}">
                        <a16:creationId xmlns:a16="http://schemas.microsoft.com/office/drawing/2014/main" id="{3A52BCB9-2A37-286B-DA1A-F73F5D620A9D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-1" y="62"/>
                    <a:ext cx="44400" cy="72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9" name="Google Shape;410;p25">
                    <a:extLst>
                      <a:ext uri="{FF2B5EF4-FFF2-40B4-BE49-F238E27FC236}">
                        <a16:creationId xmlns:a16="http://schemas.microsoft.com/office/drawing/2014/main" id="{F881A637-D085-553A-9855-821D4346992D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29281" y="62"/>
                    <a:ext cx="44400" cy="72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8" name="Google Shape;411;p25">
                  <a:extLst>
                    <a:ext uri="{FF2B5EF4-FFF2-40B4-BE49-F238E27FC236}">
                      <a16:creationId xmlns:a16="http://schemas.microsoft.com/office/drawing/2014/main" id="{CD802E19-AA48-839A-A5ED-5231C7FECD11}"/>
                    </a:ext>
                  </a:extLst>
                </p:cNvPr>
                <p:cNvSpPr/>
                <p:nvPr/>
              </p:nvSpPr>
              <p:spPr>
                <a:xfrm>
                  <a:off x="1744982" y="193667"/>
                  <a:ext cx="3044700" cy="1769400"/>
                </a:xfrm>
                <a:prstGeom prst="roundRect">
                  <a:avLst>
                    <a:gd name="adj" fmla="val 7342"/>
                  </a:avLst>
                </a:prstGeom>
                <a:noFill/>
                <a:ln w="19050" cap="flat" cmpd="sng">
                  <a:solidFill>
                    <a:srgbClr val="FF6699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0" tIns="45700" rIns="45700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33787"/>
                    </a:buClr>
                    <a:buSzPts val="3600"/>
                    <a:buFont typeface="Arial"/>
                    <a:buNone/>
                  </a:pPr>
                  <a:endParaRPr sz="3600" b="0" i="0" u="none" strike="noStrike" cap="none">
                    <a:solidFill>
                      <a:srgbClr val="23378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Google Shape;412;p25">
                  <a:extLst>
                    <a:ext uri="{FF2B5EF4-FFF2-40B4-BE49-F238E27FC236}">
                      <a16:creationId xmlns:a16="http://schemas.microsoft.com/office/drawing/2014/main" id="{8E5D479F-31F1-FFC0-B7D9-4B4339E71A35}"/>
                    </a:ext>
                  </a:extLst>
                </p:cNvPr>
                <p:cNvSpPr/>
                <p:nvPr/>
              </p:nvSpPr>
              <p:spPr>
                <a:xfrm>
                  <a:off x="217731" y="193667"/>
                  <a:ext cx="1439100" cy="1769400"/>
                </a:xfrm>
                <a:prstGeom prst="roundRect">
                  <a:avLst>
                    <a:gd name="adj" fmla="val 7342"/>
                  </a:avLst>
                </a:prstGeom>
                <a:noFill/>
                <a:ln w="19050" cap="flat" cmpd="sng">
                  <a:solidFill>
                    <a:srgbClr val="00B050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0" tIns="45700" rIns="45700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33787"/>
                    </a:buClr>
                    <a:buSzPts val="3600"/>
                    <a:buFont typeface="Arial"/>
                    <a:buNone/>
                  </a:pPr>
                  <a:endParaRPr sz="3600" b="0" i="0" u="none" strike="noStrike" cap="none">
                    <a:solidFill>
                      <a:srgbClr val="23378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413;p25">
                  <a:extLst>
                    <a:ext uri="{FF2B5EF4-FFF2-40B4-BE49-F238E27FC236}">
                      <a16:creationId xmlns:a16="http://schemas.microsoft.com/office/drawing/2014/main" id="{C0AE752E-F09E-37C1-F72F-CAD9235ECA12}"/>
                    </a:ext>
                  </a:extLst>
                </p:cNvPr>
                <p:cNvSpPr txBox="1"/>
                <p:nvPr/>
              </p:nvSpPr>
              <p:spPr>
                <a:xfrm>
                  <a:off x="457907" y="242917"/>
                  <a:ext cx="1052700" cy="2892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it-IT" sz="105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Antenna &amp; LNA</a:t>
                  </a:r>
                  <a:endParaRPr sz="11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414;p25">
                  <a:extLst>
                    <a:ext uri="{FF2B5EF4-FFF2-40B4-BE49-F238E27FC236}">
                      <a16:creationId xmlns:a16="http://schemas.microsoft.com/office/drawing/2014/main" id="{24E75501-6346-5E09-5680-42832DBBC919}"/>
                    </a:ext>
                  </a:extLst>
                </p:cNvPr>
                <p:cNvSpPr txBox="1"/>
                <p:nvPr/>
              </p:nvSpPr>
              <p:spPr>
                <a:xfrm>
                  <a:off x="2848928" y="242917"/>
                  <a:ext cx="631500" cy="280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it-IT" sz="10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Receiver</a:t>
                  </a: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415;p25">
                  <a:extLst>
                    <a:ext uri="{FF2B5EF4-FFF2-40B4-BE49-F238E27FC236}">
                      <a16:creationId xmlns:a16="http://schemas.microsoft.com/office/drawing/2014/main" id="{42650A22-D958-8197-8C31-EDB052C678FF}"/>
                    </a:ext>
                  </a:extLst>
                </p:cNvPr>
                <p:cNvSpPr txBox="1"/>
                <p:nvPr/>
              </p:nvSpPr>
              <p:spPr>
                <a:xfrm>
                  <a:off x="3067201" y="850890"/>
                  <a:ext cx="354900" cy="2454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it-IT" sz="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RFoF</a:t>
                  </a: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416;p25">
                  <a:extLst>
                    <a:ext uri="{FF2B5EF4-FFF2-40B4-BE49-F238E27FC236}">
                      <a16:creationId xmlns:a16="http://schemas.microsoft.com/office/drawing/2014/main" id="{DA49BC66-8A8B-EF9F-B168-E0E69B3FB7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073900" cy="2489400"/>
                </a:xfrm>
                <a:prstGeom prst="roundRect">
                  <a:avLst>
                    <a:gd name="adj" fmla="val 7342"/>
                  </a:avLst>
                </a:prstGeom>
                <a:noFill/>
                <a:ln w="19050" cap="flat" cmpd="sng">
                  <a:solidFill>
                    <a:srgbClr val="FF00FF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0" tIns="45700" rIns="45700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33787"/>
                    </a:buClr>
                    <a:buSzPts val="3600"/>
                    <a:buFont typeface="Arial"/>
                    <a:buNone/>
                  </a:pPr>
                  <a:endParaRPr sz="3600" b="0" i="0" u="none" strike="noStrike" cap="none">
                    <a:solidFill>
                      <a:srgbClr val="23378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17;p25">
                  <a:extLst>
                    <a:ext uri="{FF2B5EF4-FFF2-40B4-BE49-F238E27FC236}">
                      <a16:creationId xmlns:a16="http://schemas.microsoft.com/office/drawing/2014/main" id="{3ADEB8BF-16F1-4149-C64A-9763C8489C81}"/>
                    </a:ext>
                  </a:extLst>
                </p:cNvPr>
                <p:cNvSpPr txBox="1"/>
                <p:nvPr/>
              </p:nvSpPr>
              <p:spPr>
                <a:xfrm>
                  <a:off x="4837401" y="2055311"/>
                  <a:ext cx="1249500" cy="280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808080"/>
                    </a:buClr>
                    <a:buSzPts val="1200"/>
                    <a:buFont typeface="Arial"/>
                    <a:buNone/>
                  </a:pPr>
                  <a:r>
                    <a:rPr lang="it-IT" sz="1000" b="1" i="0" u="none" strike="noStrike" cap="none">
                      <a:solidFill>
                        <a:srgbClr val="80808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Processing Facility</a:t>
                  </a: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418;p25">
                  <a:extLst>
                    <a:ext uri="{FF2B5EF4-FFF2-40B4-BE49-F238E27FC236}">
                      <a16:creationId xmlns:a16="http://schemas.microsoft.com/office/drawing/2014/main" id="{4C1ACCA9-5C19-2F98-B434-9F8D5DF69B82}"/>
                    </a:ext>
                  </a:extLst>
                </p:cNvPr>
                <p:cNvSpPr txBox="1"/>
                <p:nvPr/>
              </p:nvSpPr>
              <p:spPr>
                <a:xfrm>
                  <a:off x="389133" y="1506013"/>
                  <a:ext cx="574800" cy="3857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it-IT" sz="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Antenna </a:t>
                  </a: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it-IT" sz="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structure</a:t>
                  </a: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419;p25">
                  <a:extLst>
                    <a:ext uri="{FF2B5EF4-FFF2-40B4-BE49-F238E27FC236}">
                      <a16:creationId xmlns:a16="http://schemas.microsoft.com/office/drawing/2014/main" id="{89138999-9739-836B-7C0B-A59F98E8E40E}"/>
                    </a:ext>
                  </a:extLst>
                </p:cNvPr>
                <p:cNvSpPr/>
                <p:nvPr/>
              </p:nvSpPr>
              <p:spPr>
                <a:xfrm>
                  <a:off x="7474760" y="519914"/>
                  <a:ext cx="383400" cy="11169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7F7F7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0" tIns="45700" rIns="45700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33787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23378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7" name="Google Shape;420;p25">
                  <a:extLst>
                    <a:ext uri="{FF2B5EF4-FFF2-40B4-BE49-F238E27FC236}">
                      <a16:creationId xmlns:a16="http://schemas.microsoft.com/office/drawing/2014/main" id="{E141AB94-7351-BFBD-7A1A-CA4630B674CF}"/>
                    </a:ext>
                  </a:extLst>
                </p:cNvPr>
                <p:cNvGrpSpPr/>
                <p:nvPr/>
              </p:nvGrpSpPr>
              <p:grpSpPr>
                <a:xfrm>
                  <a:off x="7575962" y="676127"/>
                  <a:ext cx="246300" cy="804600"/>
                  <a:chOff x="-17788" y="0"/>
                  <a:chExt cx="246300" cy="804600"/>
                </a:xfrm>
              </p:grpSpPr>
              <p:sp>
                <p:nvSpPr>
                  <p:cNvPr id="125" name="Google Shape;421;p25">
                    <a:extLst>
                      <a:ext uri="{FF2B5EF4-FFF2-40B4-BE49-F238E27FC236}">
                        <a16:creationId xmlns:a16="http://schemas.microsoft.com/office/drawing/2014/main" id="{8D00E223-03B5-26FB-93FE-B494588971F2}"/>
                      </a:ext>
                    </a:extLst>
                  </p:cNvPr>
                  <p:cNvSpPr/>
                  <p:nvPr/>
                </p:nvSpPr>
                <p:spPr>
                  <a:xfrm>
                    <a:off x="6243" y="0"/>
                    <a:ext cx="216000" cy="804600"/>
                  </a:xfrm>
                  <a:prstGeom prst="rect">
                    <a:avLst/>
                  </a:prstGeom>
                  <a:solidFill>
                    <a:srgbClr val="DF6A33"/>
                  </a:solidFill>
                  <a:ln w="12700" cap="flat" cmpd="sng">
                    <a:solidFill>
                      <a:srgbClr val="80808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" name="Google Shape;422;p25">
                    <a:extLst>
                      <a:ext uri="{FF2B5EF4-FFF2-40B4-BE49-F238E27FC236}">
                        <a16:creationId xmlns:a16="http://schemas.microsoft.com/office/drawing/2014/main" id="{C130F877-5741-E487-D672-F9B453853531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-244738" y="279020"/>
                    <a:ext cx="700200" cy="246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000"/>
                      <a:buFont typeface="Arial"/>
                      <a:buNone/>
                    </a:pPr>
                    <a:r>
                      <a:rPr lang="it-IT" sz="10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Network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8" name="Google Shape;423;p25">
                  <a:extLst>
                    <a:ext uri="{FF2B5EF4-FFF2-40B4-BE49-F238E27FC236}">
                      <a16:creationId xmlns:a16="http://schemas.microsoft.com/office/drawing/2014/main" id="{1A402942-F504-97EE-796B-AD27211D322C}"/>
                    </a:ext>
                  </a:extLst>
                </p:cNvPr>
                <p:cNvGrpSpPr/>
                <p:nvPr/>
              </p:nvGrpSpPr>
              <p:grpSpPr>
                <a:xfrm>
                  <a:off x="7600130" y="428772"/>
                  <a:ext cx="140769" cy="198743"/>
                  <a:chOff x="137" y="12150"/>
                  <a:chExt cx="140769" cy="198743"/>
                </a:xfrm>
              </p:grpSpPr>
              <p:cxnSp>
                <p:nvCxnSpPr>
                  <p:cNvPr id="123" name="Google Shape;424;p25">
                    <a:extLst>
                      <a:ext uri="{FF2B5EF4-FFF2-40B4-BE49-F238E27FC236}">
                        <a16:creationId xmlns:a16="http://schemas.microsoft.com/office/drawing/2014/main" id="{4E4C690C-4E48-D7FF-1813-295759178F58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137" y="210593"/>
                    <a:ext cx="139500" cy="3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triangle" w="med" len="med"/>
                  </a:ln>
                </p:spPr>
              </p:cxnSp>
              <p:cxnSp>
                <p:nvCxnSpPr>
                  <p:cNvPr id="124" name="Google Shape;425;p25">
                    <a:extLst>
                      <a:ext uri="{FF2B5EF4-FFF2-40B4-BE49-F238E27FC236}">
                        <a16:creationId xmlns:a16="http://schemas.microsoft.com/office/drawing/2014/main" id="{2D4EC008-99A2-2AEC-A581-777CE1571FC4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140906" y="12150"/>
                    <a:ext cx="0" cy="198300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oval" w="med" len="med"/>
                  </a:ln>
                </p:spPr>
              </p:cxnSp>
            </p:grpSp>
            <p:grpSp>
              <p:nvGrpSpPr>
                <p:cNvPr id="49" name="Google Shape;426;p25">
                  <a:extLst>
                    <a:ext uri="{FF2B5EF4-FFF2-40B4-BE49-F238E27FC236}">
                      <a16:creationId xmlns:a16="http://schemas.microsoft.com/office/drawing/2014/main" id="{A9C5F17F-CCB2-83FA-CE49-CE10870888CF}"/>
                    </a:ext>
                  </a:extLst>
                </p:cNvPr>
                <p:cNvGrpSpPr/>
                <p:nvPr/>
              </p:nvGrpSpPr>
              <p:grpSpPr>
                <a:xfrm>
                  <a:off x="7616509" y="1540367"/>
                  <a:ext cx="128770" cy="176999"/>
                  <a:chOff x="12137" y="144"/>
                  <a:chExt cx="128770" cy="176999"/>
                </a:xfrm>
              </p:grpSpPr>
              <p:cxnSp>
                <p:nvCxnSpPr>
                  <p:cNvPr id="121" name="Google Shape;427;p25">
                    <a:extLst>
                      <a:ext uri="{FF2B5EF4-FFF2-40B4-BE49-F238E27FC236}">
                        <a16:creationId xmlns:a16="http://schemas.microsoft.com/office/drawing/2014/main" id="{DA2A31EF-DCA5-308A-D89D-0541CA080659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12137" y="144"/>
                    <a:ext cx="127500" cy="3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oval" w="med" len="med"/>
                  </a:ln>
                </p:spPr>
              </p:cxnSp>
              <p:cxnSp>
                <p:nvCxnSpPr>
                  <p:cNvPr id="122" name="Google Shape;428;p25">
                    <a:extLst>
                      <a:ext uri="{FF2B5EF4-FFF2-40B4-BE49-F238E27FC236}">
                        <a16:creationId xmlns:a16="http://schemas.microsoft.com/office/drawing/2014/main" id="{4AA2964F-402C-0698-4ACD-9F589E223049}"/>
                      </a:ext>
                    </a:extLst>
                  </p:cNvPr>
                  <p:cNvCxnSpPr/>
                  <p:nvPr/>
                </p:nvCxnSpPr>
                <p:spPr>
                  <a:xfrm>
                    <a:off x="140907" y="443"/>
                    <a:ext cx="0" cy="176700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triangle" w="med" len="med"/>
                  </a:ln>
                </p:spPr>
              </p:cxnSp>
            </p:grpSp>
            <p:cxnSp>
              <p:nvCxnSpPr>
                <p:cNvPr id="50" name="Google Shape;429;p25">
                  <a:extLst>
                    <a:ext uri="{FF2B5EF4-FFF2-40B4-BE49-F238E27FC236}">
                      <a16:creationId xmlns:a16="http://schemas.microsoft.com/office/drawing/2014/main" id="{EEE29BF0-48E6-3F23-C205-4A1C0C5424C4}"/>
                    </a:ext>
                  </a:extLst>
                </p:cNvPr>
                <p:cNvCxnSpPr/>
                <p:nvPr/>
              </p:nvCxnSpPr>
              <p:spPr>
                <a:xfrm>
                  <a:off x="7816017" y="1078354"/>
                  <a:ext cx="402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sp>
              <p:nvSpPr>
                <p:cNvPr id="51" name="Google Shape;430;p25">
                  <a:extLst>
                    <a:ext uri="{FF2B5EF4-FFF2-40B4-BE49-F238E27FC236}">
                      <a16:creationId xmlns:a16="http://schemas.microsoft.com/office/drawing/2014/main" id="{F28E7929-BCE8-5A71-2627-E538945F822F}"/>
                    </a:ext>
                  </a:extLst>
                </p:cNvPr>
                <p:cNvSpPr/>
                <p:nvPr/>
              </p:nvSpPr>
              <p:spPr>
                <a:xfrm>
                  <a:off x="3747565" y="510081"/>
                  <a:ext cx="3678900" cy="11364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80808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0" tIns="45700" rIns="45700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33787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23378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2" name="Google Shape;431;p25">
                  <a:extLst>
                    <a:ext uri="{FF2B5EF4-FFF2-40B4-BE49-F238E27FC236}">
                      <a16:creationId xmlns:a16="http://schemas.microsoft.com/office/drawing/2014/main" id="{9EFEF4E6-02FC-FEA3-FF5C-2D6F603F7393}"/>
                    </a:ext>
                  </a:extLst>
                </p:cNvPr>
                <p:cNvGrpSpPr/>
                <p:nvPr/>
              </p:nvGrpSpPr>
              <p:grpSpPr>
                <a:xfrm>
                  <a:off x="3909305" y="980750"/>
                  <a:ext cx="243900" cy="195300"/>
                  <a:chOff x="0" y="0"/>
                  <a:chExt cx="243900" cy="195300"/>
                </a:xfrm>
              </p:grpSpPr>
              <p:sp>
                <p:nvSpPr>
                  <p:cNvPr id="119" name="Google Shape;432;p25">
                    <a:extLst>
                      <a:ext uri="{FF2B5EF4-FFF2-40B4-BE49-F238E27FC236}">
                        <a16:creationId xmlns:a16="http://schemas.microsoft.com/office/drawing/2014/main" id="{08C94D7D-6BF4-E145-AE6B-9F6F3DF6F98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43900" cy="195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" name="Google Shape;433;p25">
                    <a:extLst>
                      <a:ext uri="{FF2B5EF4-FFF2-40B4-BE49-F238E27FC236}">
                        <a16:creationId xmlns:a16="http://schemas.microsoft.com/office/drawing/2014/main" id="{87403D97-18AC-8CC4-EC3C-3C46FE0BF341}"/>
                      </a:ext>
                    </a:extLst>
                  </p:cNvPr>
                  <p:cNvSpPr txBox="1"/>
                  <p:nvPr/>
                </p:nvSpPr>
                <p:spPr>
                  <a:xfrm>
                    <a:off x="14291" y="34103"/>
                    <a:ext cx="2154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33787"/>
                      </a:buClr>
                      <a:buSzPts val="800"/>
                      <a:buFont typeface="Arial"/>
                      <a:buNone/>
                    </a:pPr>
                    <a:r>
                      <a:rPr lang="it-IT" sz="800" b="0" i="0" u="none" strike="noStrike" cap="none">
                        <a:solidFill>
                          <a:srgbClr val="233787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o/e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3" name="Google Shape;434;p25">
                  <a:extLst>
                    <a:ext uri="{FF2B5EF4-FFF2-40B4-BE49-F238E27FC236}">
                      <a16:creationId xmlns:a16="http://schemas.microsoft.com/office/drawing/2014/main" id="{29655A1B-B9BB-DA25-0369-40CC34251E43}"/>
                    </a:ext>
                  </a:extLst>
                </p:cNvPr>
                <p:cNvSpPr/>
                <p:nvPr/>
              </p:nvSpPr>
              <p:spPr>
                <a:xfrm rot="5400000">
                  <a:off x="4335175" y="898354"/>
                  <a:ext cx="360000" cy="3600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Arial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4" name="Google Shape;435;p25">
                  <a:extLst>
                    <a:ext uri="{FF2B5EF4-FFF2-40B4-BE49-F238E27FC236}">
                      <a16:creationId xmlns:a16="http://schemas.microsoft.com/office/drawing/2014/main" id="{EAC707DD-C31D-7F24-B0B3-AD1E69C330C7}"/>
                    </a:ext>
                  </a:extLst>
                </p:cNvPr>
                <p:cNvGrpSpPr/>
                <p:nvPr/>
              </p:nvGrpSpPr>
              <p:grpSpPr>
                <a:xfrm>
                  <a:off x="4411729" y="1034473"/>
                  <a:ext cx="90205" cy="87761"/>
                  <a:chOff x="8" y="5"/>
                  <a:chExt cx="90205" cy="87761"/>
                </a:xfrm>
              </p:grpSpPr>
              <p:grpSp>
                <p:nvGrpSpPr>
                  <p:cNvPr id="108" name="Google Shape;436;p25">
                    <a:extLst>
                      <a:ext uri="{FF2B5EF4-FFF2-40B4-BE49-F238E27FC236}">
                        <a16:creationId xmlns:a16="http://schemas.microsoft.com/office/drawing/2014/main" id="{5342E08B-769E-8D28-D57C-42EC19E6D889}"/>
                      </a:ext>
                    </a:extLst>
                  </p:cNvPr>
                  <p:cNvGrpSpPr/>
                  <p:nvPr/>
                </p:nvGrpSpPr>
                <p:grpSpPr>
                  <a:xfrm>
                    <a:off x="1593" y="5"/>
                    <a:ext cx="88620" cy="41957"/>
                    <a:chOff x="8" y="6"/>
                    <a:chExt cx="88620" cy="41957"/>
                  </a:xfrm>
                </p:grpSpPr>
                <p:sp>
                  <p:nvSpPr>
                    <p:cNvPr id="117" name="Google Shape;437;p25">
                      <a:extLst>
                        <a:ext uri="{FF2B5EF4-FFF2-40B4-BE49-F238E27FC236}">
                          <a16:creationId xmlns:a16="http://schemas.microsoft.com/office/drawing/2014/main" id="{D0AC05AF-EF19-24FF-2A2B-126579C6D925}"/>
                        </a:ext>
                      </a:extLst>
                    </p:cNvPr>
                    <p:cNvSpPr/>
                    <p:nvPr/>
                  </p:nvSpPr>
                  <p:spPr>
                    <a:xfrm rot="33416" flipH="1">
                      <a:off x="114" y="221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8" name="Google Shape;438;p25">
                      <a:extLst>
                        <a:ext uri="{FF2B5EF4-FFF2-40B4-BE49-F238E27FC236}">
                          <a16:creationId xmlns:a16="http://schemas.microsoft.com/office/drawing/2014/main" id="{BDB396C3-4508-E55F-7C15-A4401922C02F}"/>
                        </a:ext>
                      </a:extLst>
                    </p:cNvPr>
                    <p:cNvSpPr/>
                    <p:nvPr/>
                  </p:nvSpPr>
                  <p:spPr>
                    <a:xfrm rot="10766584">
                      <a:off x="44078" y="19716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09" name="Google Shape;439;p25">
                    <a:extLst>
                      <a:ext uri="{FF2B5EF4-FFF2-40B4-BE49-F238E27FC236}">
                        <a16:creationId xmlns:a16="http://schemas.microsoft.com/office/drawing/2014/main" id="{6F0B0EC9-B26A-DCD3-1762-B410CFB6C654}"/>
                      </a:ext>
                    </a:extLst>
                  </p:cNvPr>
                  <p:cNvGrpSpPr/>
                  <p:nvPr/>
                </p:nvGrpSpPr>
                <p:grpSpPr>
                  <a:xfrm>
                    <a:off x="8" y="20898"/>
                    <a:ext cx="88620" cy="41957"/>
                    <a:chOff x="8" y="6"/>
                    <a:chExt cx="88620" cy="41957"/>
                  </a:xfrm>
                </p:grpSpPr>
                <p:sp>
                  <p:nvSpPr>
                    <p:cNvPr id="115" name="Google Shape;440;p25">
                      <a:extLst>
                        <a:ext uri="{FF2B5EF4-FFF2-40B4-BE49-F238E27FC236}">
                          <a16:creationId xmlns:a16="http://schemas.microsoft.com/office/drawing/2014/main" id="{5C794593-F43F-B06F-8679-678C7E7E60C1}"/>
                        </a:ext>
                      </a:extLst>
                    </p:cNvPr>
                    <p:cNvSpPr/>
                    <p:nvPr/>
                  </p:nvSpPr>
                  <p:spPr>
                    <a:xfrm rot="33416" flipH="1">
                      <a:off x="114" y="221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" name="Google Shape;441;p25">
                      <a:extLst>
                        <a:ext uri="{FF2B5EF4-FFF2-40B4-BE49-F238E27FC236}">
                          <a16:creationId xmlns:a16="http://schemas.microsoft.com/office/drawing/2014/main" id="{05C8BEED-5C78-7E58-3A6C-CA35EE03A2E2}"/>
                        </a:ext>
                      </a:extLst>
                    </p:cNvPr>
                    <p:cNvSpPr/>
                    <p:nvPr/>
                  </p:nvSpPr>
                  <p:spPr>
                    <a:xfrm rot="10766584">
                      <a:off x="44078" y="19716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10" name="Google Shape;442;p25">
                    <a:extLst>
                      <a:ext uri="{FF2B5EF4-FFF2-40B4-BE49-F238E27FC236}">
                        <a16:creationId xmlns:a16="http://schemas.microsoft.com/office/drawing/2014/main" id="{79BF3075-D1E8-4A85-ADAC-5C797F1BBFA7}"/>
                      </a:ext>
                    </a:extLst>
                  </p:cNvPr>
                  <p:cNvGrpSpPr/>
                  <p:nvPr/>
                </p:nvGrpSpPr>
                <p:grpSpPr>
                  <a:xfrm>
                    <a:off x="8" y="45809"/>
                    <a:ext cx="88620" cy="41957"/>
                    <a:chOff x="8" y="6"/>
                    <a:chExt cx="88620" cy="41957"/>
                  </a:xfrm>
                </p:grpSpPr>
                <p:sp>
                  <p:nvSpPr>
                    <p:cNvPr id="113" name="Google Shape;443;p25">
                      <a:extLst>
                        <a:ext uri="{FF2B5EF4-FFF2-40B4-BE49-F238E27FC236}">
                          <a16:creationId xmlns:a16="http://schemas.microsoft.com/office/drawing/2014/main" id="{DF43EFBA-1EA1-C09F-DBAD-9E7A9B406529}"/>
                        </a:ext>
                      </a:extLst>
                    </p:cNvPr>
                    <p:cNvSpPr/>
                    <p:nvPr/>
                  </p:nvSpPr>
                  <p:spPr>
                    <a:xfrm rot="33416" flipH="1">
                      <a:off x="114" y="221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4" name="Google Shape;444;p25">
                      <a:extLst>
                        <a:ext uri="{FF2B5EF4-FFF2-40B4-BE49-F238E27FC236}">
                          <a16:creationId xmlns:a16="http://schemas.microsoft.com/office/drawing/2014/main" id="{01BA35C4-7E0A-D9CB-648A-4AB5E71099BF}"/>
                        </a:ext>
                      </a:extLst>
                    </p:cNvPr>
                    <p:cNvSpPr/>
                    <p:nvPr/>
                  </p:nvSpPr>
                  <p:spPr>
                    <a:xfrm rot="10766584">
                      <a:off x="44078" y="19716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cxnSp>
                <p:nvCxnSpPr>
                  <p:cNvPr id="111" name="Google Shape;445;p25">
                    <a:extLst>
                      <a:ext uri="{FF2B5EF4-FFF2-40B4-BE49-F238E27FC236}">
                        <a16:creationId xmlns:a16="http://schemas.microsoft.com/office/drawing/2014/main" id="{5A7B681B-09A2-8408-004C-6A59BB9F08E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9965" y="34321"/>
                    <a:ext cx="6900" cy="12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446;p25">
                    <a:extLst>
                      <a:ext uri="{FF2B5EF4-FFF2-40B4-BE49-F238E27FC236}">
                        <a16:creationId xmlns:a16="http://schemas.microsoft.com/office/drawing/2014/main" id="{798368C8-50D4-7C11-62EC-F61AC27FE22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1462" y="38338"/>
                    <a:ext cx="7500" cy="12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55" name="Google Shape;447;p25">
                  <a:extLst>
                    <a:ext uri="{FF2B5EF4-FFF2-40B4-BE49-F238E27FC236}">
                      <a16:creationId xmlns:a16="http://schemas.microsoft.com/office/drawing/2014/main" id="{CB160DB1-AC86-3685-1076-E7BA46714151}"/>
                    </a:ext>
                  </a:extLst>
                </p:cNvPr>
                <p:cNvCxnSpPr/>
                <p:nvPr/>
              </p:nvCxnSpPr>
              <p:spPr>
                <a:xfrm>
                  <a:off x="4153315" y="1078354"/>
                  <a:ext cx="181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grpSp>
              <p:nvGrpSpPr>
                <p:cNvPr id="56" name="Google Shape;448;p25">
                  <a:extLst>
                    <a:ext uri="{FF2B5EF4-FFF2-40B4-BE49-F238E27FC236}">
                      <a16:creationId xmlns:a16="http://schemas.microsoft.com/office/drawing/2014/main" id="{F16E838B-8D31-7FF6-C538-6EB19E61F65E}"/>
                    </a:ext>
                  </a:extLst>
                </p:cNvPr>
                <p:cNvGrpSpPr/>
                <p:nvPr/>
              </p:nvGrpSpPr>
              <p:grpSpPr>
                <a:xfrm>
                  <a:off x="5098261" y="898354"/>
                  <a:ext cx="360000" cy="360001"/>
                  <a:chOff x="0" y="27845"/>
                  <a:chExt cx="360000" cy="360001"/>
                </a:xfrm>
              </p:grpSpPr>
              <p:sp>
                <p:nvSpPr>
                  <p:cNvPr id="106" name="Google Shape;449;p25">
                    <a:extLst>
                      <a:ext uri="{FF2B5EF4-FFF2-40B4-BE49-F238E27FC236}">
                        <a16:creationId xmlns:a16="http://schemas.microsoft.com/office/drawing/2014/main" id="{FA74503D-21DB-13A4-9179-173055DFC82A}"/>
                      </a:ext>
                    </a:extLst>
                  </p:cNvPr>
                  <p:cNvSpPr/>
                  <p:nvPr/>
                </p:nvSpPr>
                <p:spPr>
                  <a:xfrm>
                    <a:off x="0" y="27845"/>
                    <a:ext cx="360000" cy="360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8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" name="Google Shape;450;p25">
                    <a:extLst>
                      <a:ext uri="{FF2B5EF4-FFF2-40B4-BE49-F238E27FC236}">
                        <a16:creationId xmlns:a16="http://schemas.microsoft.com/office/drawing/2014/main" id="{00567A6A-8749-FFE9-D125-47020293E788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0" y="27846"/>
                    <a:ext cx="360000" cy="360000"/>
                  </a:xfrm>
                  <a:prstGeom prst="triangle">
                    <a:avLst>
                      <a:gd name="adj" fmla="val 50000"/>
                    </a:avLst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8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cxnSp>
              <p:nvCxnSpPr>
                <p:cNvPr id="57" name="Google Shape;451;p25">
                  <a:extLst>
                    <a:ext uri="{FF2B5EF4-FFF2-40B4-BE49-F238E27FC236}">
                      <a16:creationId xmlns:a16="http://schemas.microsoft.com/office/drawing/2014/main" id="{A5B0095E-D694-F46B-7DE1-CC918B882E3D}"/>
                    </a:ext>
                  </a:extLst>
                </p:cNvPr>
                <p:cNvCxnSpPr/>
                <p:nvPr/>
              </p:nvCxnSpPr>
              <p:spPr>
                <a:xfrm>
                  <a:off x="4695174" y="1078354"/>
                  <a:ext cx="403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grpSp>
              <p:nvGrpSpPr>
                <p:cNvPr id="58" name="Google Shape;452;p25">
                  <a:extLst>
                    <a:ext uri="{FF2B5EF4-FFF2-40B4-BE49-F238E27FC236}">
                      <a16:creationId xmlns:a16="http://schemas.microsoft.com/office/drawing/2014/main" id="{3FB27812-5934-0FAC-617A-559650AEF195}"/>
                    </a:ext>
                  </a:extLst>
                </p:cNvPr>
                <p:cNvGrpSpPr/>
                <p:nvPr/>
              </p:nvGrpSpPr>
              <p:grpSpPr>
                <a:xfrm>
                  <a:off x="5580929" y="592354"/>
                  <a:ext cx="360000" cy="972000"/>
                  <a:chOff x="-1" y="0"/>
                  <a:chExt cx="360000" cy="972000"/>
                </a:xfrm>
              </p:grpSpPr>
              <p:sp>
                <p:nvSpPr>
                  <p:cNvPr id="104" name="Google Shape;453;p25">
                    <a:extLst>
                      <a:ext uri="{FF2B5EF4-FFF2-40B4-BE49-F238E27FC236}">
                        <a16:creationId xmlns:a16="http://schemas.microsoft.com/office/drawing/2014/main" id="{5CCE29C1-8F6B-6D1E-2C4F-770EBAF27F8C}"/>
                      </a:ext>
                    </a:extLst>
                  </p:cNvPr>
                  <p:cNvSpPr/>
                  <p:nvPr/>
                </p:nvSpPr>
                <p:spPr>
                  <a:xfrm>
                    <a:off x="-1" y="0"/>
                    <a:ext cx="360000" cy="972000"/>
                  </a:xfrm>
                  <a:prstGeom prst="rect">
                    <a:avLst/>
                  </a:prstGeom>
                  <a:solidFill>
                    <a:srgbClr val="FFCCFF"/>
                  </a:solidFill>
                  <a:ln w="12700" cap="flat" cmpd="sng">
                    <a:solidFill>
                      <a:srgbClr val="80808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" name="Google Shape;454;p25">
                    <a:extLst>
                      <a:ext uri="{FF2B5EF4-FFF2-40B4-BE49-F238E27FC236}">
                        <a16:creationId xmlns:a16="http://schemas.microsoft.com/office/drawing/2014/main" id="{1FA5DAA0-4759-5FB4-79BB-FFCD575E0355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-262845" y="362869"/>
                    <a:ext cx="867900" cy="246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lang="it-IT"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Spectral filters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9" name="Google Shape;455;p25">
                  <a:extLst>
                    <a:ext uri="{FF2B5EF4-FFF2-40B4-BE49-F238E27FC236}">
                      <a16:creationId xmlns:a16="http://schemas.microsoft.com/office/drawing/2014/main" id="{28D853D2-E6E6-39F2-6818-443C08333EAB}"/>
                    </a:ext>
                  </a:extLst>
                </p:cNvPr>
                <p:cNvGrpSpPr/>
                <p:nvPr/>
              </p:nvGrpSpPr>
              <p:grpSpPr>
                <a:xfrm>
                  <a:off x="6127250" y="592354"/>
                  <a:ext cx="403682" cy="972000"/>
                  <a:chOff x="-3182" y="0"/>
                  <a:chExt cx="403682" cy="972000"/>
                </a:xfrm>
              </p:grpSpPr>
              <p:sp>
                <p:nvSpPr>
                  <p:cNvPr id="102" name="Google Shape;456;p25">
                    <a:extLst>
                      <a:ext uri="{FF2B5EF4-FFF2-40B4-BE49-F238E27FC236}">
                        <a16:creationId xmlns:a16="http://schemas.microsoft.com/office/drawing/2014/main" id="{9175A672-68D8-C870-DA65-BE5CD709942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00500" cy="972000"/>
                  </a:xfrm>
                  <a:prstGeom prst="rect">
                    <a:avLst/>
                  </a:prstGeom>
                  <a:solidFill>
                    <a:srgbClr val="CCC1DA"/>
                  </a:solidFill>
                  <a:ln w="12700" cap="flat" cmpd="sng">
                    <a:solidFill>
                      <a:srgbClr val="80808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" name="Google Shape;457;p25">
                    <a:extLst>
                      <a:ext uri="{FF2B5EF4-FFF2-40B4-BE49-F238E27FC236}">
                        <a16:creationId xmlns:a16="http://schemas.microsoft.com/office/drawing/2014/main" id="{A4F14DEE-32D8-C022-0816-0E560098112F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-237032" y="285919"/>
                    <a:ext cx="867900" cy="400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lang="it-IT" sz="1000" b="0" i="0" u="none" strike="noStrike" cap="none" dirty="0" err="1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Tile</a:t>
                    </a:r>
                    <a:r>
                      <a:rPr lang="it-IT" sz="10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 </a:t>
                    </a:r>
                    <a:r>
                      <a:rPr lang="it-IT" sz="1000" b="0" i="0" u="none" strike="noStrike" cap="none" dirty="0" err="1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Beamforming</a:t>
                    </a:r>
                    <a:endParaRPr sz="1400" b="0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0" name="Google Shape;458;p25">
                  <a:extLst>
                    <a:ext uri="{FF2B5EF4-FFF2-40B4-BE49-F238E27FC236}">
                      <a16:creationId xmlns:a16="http://schemas.microsoft.com/office/drawing/2014/main" id="{F3391F26-5B6D-B92B-69F9-357B496FEB8D}"/>
                    </a:ext>
                  </a:extLst>
                </p:cNvPr>
                <p:cNvGrpSpPr/>
                <p:nvPr/>
              </p:nvGrpSpPr>
              <p:grpSpPr>
                <a:xfrm>
                  <a:off x="6638866" y="592354"/>
                  <a:ext cx="422683" cy="972000"/>
                  <a:chOff x="16805" y="0"/>
                  <a:chExt cx="422683" cy="972000"/>
                </a:xfrm>
              </p:grpSpPr>
              <p:sp>
                <p:nvSpPr>
                  <p:cNvPr id="100" name="Google Shape;459;p25">
                    <a:extLst>
                      <a:ext uri="{FF2B5EF4-FFF2-40B4-BE49-F238E27FC236}">
                        <a16:creationId xmlns:a16="http://schemas.microsoft.com/office/drawing/2014/main" id="{D30670F9-7FED-46D5-E914-543270704CC3}"/>
                      </a:ext>
                    </a:extLst>
                  </p:cNvPr>
                  <p:cNvSpPr/>
                  <p:nvPr/>
                </p:nvSpPr>
                <p:spPr>
                  <a:xfrm>
                    <a:off x="16805" y="0"/>
                    <a:ext cx="360000" cy="9720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4F81BD"/>
                  </a:solidFill>
                  <a:ln w="25400" cap="flat" cmpd="sng">
                    <a:solidFill>
                      <a:srgbClr val="3A5E8A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" name="Google Shape;460;p25">
                    <a:extLst>
                      <a:ext uri="{FF2B5EF4-FFF2-40B4-BE49-F238E27FC236}">
                        <a16:creationId xmlns:a16="http://schemas.microsoft.com/office/drawing/2014/main" id="{9D91B647-EB3E-21F5-034D-A705DC8E9DFC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-180871" y="273776"/>
                    <a:ext cx="819900" cy="42081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000"/>
                      <a:buFont typeface="Arial"/>
                      <a:buNone/>
                    </a:pPr>
                    <a:r>
                      <a:rPr lang="it-IT" sz="10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Part Station </a:t>
                    </a:r>
                    <a:r>
                      <a:rPr lang="it-IT" sz="800" b="0" i="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beamforming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1" name="Google Shape;461;p25">
                  <a:extLst>
                    <a:ext uri="{FF2B5EF4-FFF2-40B4-BE49-F238E27FC236}">
                      <a16:creationId xmlns:a16="http://schemas.microsoft.com/office/drawing/2014/main" id="{6E78FB12-6CAE-AFC1-9C50-7CDED0716317}"/>
                    </a:ext>
                  </a:extLst>
                </p:cNvPr>
                <p:cNvGrpSpPr/>
                <p:nvPr/>
              </p:nvGrpSpPr>
              <p:grpSpPr>
                <a:xfrm>
                  <a:off x="7129102" y="980750"/>
                  <a:ext cx="205200" cy="195300"/>
                  <a:chOff x="0" y="0"/>
                  <a:chExt cx="205200" cy="195300"/>
                </a:xfrm>
              </p:grpSpPr>
              <p:sp>
                <p:nvSpPr>
                  <p:cNvPr id="98" name="Google Shape;462;p25">
                    <a:extLst>
                      <a:ext uri="{FF2B5EF4-FFF2-40B4-BE49-F238E27FC236}">
                        <a16:creationId xmlns:a16="http://schemas.microsoft.com/office/drawing/2014/main" id="{FC1EACF4-99B4-4149-FAD7-936BEB5E318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05200" cy="195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" name="Google Shape;463;p25">
                    <a:extLst>
                      <a:ext uri="{FF2B5EF4-FFF2-40B4-BE49-F238E27FC236}">
                        <a16:creationId xmlns:a16="http://schemas.microsoft.com/office/drawing/2014/main" id="{5CABFD6F-8A35-DB1C-A54F-5EFC81D49A0F}"/>
                      </a:ext>
                    </a:extLst>
                  </p:cNvPr>
                  <p:cNvSpPr txBox="1"/>
                  <p:nvPr/>
                </p:nvSpPr>
                <p:spPr>
                  <a:xfrm>
                    <a:off x="14291" y="34103"/>
                    <a:ext cx="176400" cy="107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33787"/>
                      </a:buClr>
                      <a:buSzPts val="700"/>
                      <a:buFont typeface="Arial"/>
                      <a:buNone/>
                    </a:pPr>
                    <a:r>
                      <a:rPr lang="it-IT" sz="700" b="0" i="0" u="none" strike="noStrike" cap="none">
                        <a:solidFill>
                          <a:srgbClr val="233787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e/o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cxnSp>
              <p:nvCxnSpPr>
                <p:cNvPr id="62" name="Google Shape;464;p25">
                  <a:extLst>
                    <a:ext uri="{FF2B5EF4-FFF2-40B4-BE49-F238E27FC236}">
                      <a16:creationId xmlns:a16="http://schemas.microsoft.com/office/drawing/2014/main" id="{539D87B4-57BE-06BF-CCE2-DA13FFEB2B2B}"/>
                    </a:ext>
                  </a:extLst>
                </p:cNvPr>
                <p:cNvCxnSpPr/>
                <p:nvPr/>
              </p:nvCxnSpPr>
              <p:spPr>
                <a:xfrm>
                  <a:off x="5458261" y="1078354"/>
                  <a:ext cx="122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63" name="Google Shape;465;p25">
                  <a:extLst>
                    <a:ext uri="{FF2B5EF4-FFF2-40B4-BE49-F238E27FC236}">
                      <a16:creationId xmlns:a16="http://schemas.microsoft.com/office/drawing/2014/main" id="{AC10EE37-EF5E-355E-D7BB-510C488D3711}"/>
                    </a:ext>
                  </a:extLst>
                </p:cNvPr>
                <p:cNvCxnSpPr/>
                <p:nvPr/>
              </p:nvCxnSpPr>
              <p:spPr>
                <a:xfrm>
                  <a:off x="5940930" y="1078354"/>
                  <a:ext cx="189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64" name="Google Shape;466;p25">
                  <a:extLst>
                    <a:ext uri="{FF2B5EF4-FFF2-40B4-BE49-F238E27FC236}">
                      <a16:creationId xmlns:a16="http://schemas.microsoft.com/office/drawing/2014/main" id="{F6461C58-F379-EE74-6D0A-77136BD95289}"/>
                    </a:ext>
                  </a:extLst>
                </p:cNvPr>
                <p:cNvCxnSpPr/>
                <p:nvPr/>
              </p:nvCxnSpPr>
              <p:spPr>
                <a:xfrm>
                  <a:off x="6530856" y="1078354"/>
                  <a:ext cx="10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65" name="Google Shape;467;p25">
                  <a:extLst>
                    <a:ext uri="{FF2B5EF4-FFF2-40B4-BE49-F238E27FC236}">
                      <a16:creationId xmlns:a16="http://schemas.microsoft.com/office/drawing/2014/main" id="{BF4B0611-665F-F533-4465-9F569B8CC26A}"/>
                    </a:ext>
                  </a:extLst>
                </p:cNvPr>
                <p:cNvCxnSpPr/>
                <p:nvPr/>
              </p:nvCxnSpPr>
              <p:spPr>
                <a:xfrm>
                  <a:off x="6998868" y="1078354"/>
                  <a:ext cx="130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sp>
              <p:nvSpPr>
                <p:cNvPr id="66" name="Google Shape;468;p25">
                  <a:extLst>
                    <a:ext uri="{FF2B5EF4-FFF2-40B4-BE49-F238E27FC236}">
                      <a16:creationId xmlns:a16="http://schemas.microsoft.com/office/drawing/2014/main" id="{1531B7F5-0D3D-F81D-1238-E55801FAC21D}"/>
                    </a:ext>
                  </a:extLst>
                </p:cNvPr>
                <p:cNvSpPr txBox="1"/>
                <p:nvPr/>
              </p:nvSpPr>
              <p:spPr>
                <a:xfrm>
                  <a:off x="5750195" y="242917"/>
                  <a:ext cx="1159500" cy="2892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it-IT" sz="10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Signal Processing</a:t>
                  </a: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469;p25">
                  <a:extLst>
                    <a:ext uri="{FF2B5EF4-FFF2-40B4-BE49-F238E27FC236}">
                      <a16:creationId xmlns:a16="http://schemas.microsoft.com/office/drawing/2014/main" id="{BE3140F2-285A-55C1-C7E4-EB2009069219}"/>
                    </a:ext>
                  </a:extLst>
                </p:cNvPr>
                <p:cNvSpPr txBox="1"/>
                <p:nvPr/>
              </p:nvSpPr>
              <p:spPr>
                <a:xfrm>
                  <a:off x="5179030" y="961566"/>
                  <a:ext cx="301500" cy="2279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lang="it-IT" sz="7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ADC</a:t>
                  </a: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8" name="Google Shape;470;p25">
                  <a:extLst>
                    <a:ext uri="{FF2B5EF4-FFF2-40B4-BE49-F238E27FC236}">
                      <a16:creationId xmlns:a16="http://schemas.microsoft.com/office/drawing/2014/main" id="{E546FD66-E65A-A9CB-FF1D-DFCC6FFE7FF5}"/>
                    </a:ext>
                  </a:extLst>
                </p:cNvPr>
                <p:cNvCxnSpPr/>
                <p:nvPr/>
              </p:nvCxnSpPr>
              <p:spPr>
                <a:xfrm rot="10800000" flipH="1">
                  <a:off x="5990796" y="795470"/>
                  <a:ext cx="139500" cy="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69" name="Google Shape;471;p25">
                  <a:extLst>
                    <a:ext uri="{FF2B5EF4-FFF2-40B4-BE49-F238E27FC236}">
                      <a16:creationId xmlns:a16="http://schemas.microsoft.com/office/drawing/2014/main" id="{D04DF029-05AC-664A-4A55-27B8DAD51626}"/>
                    </a:ext>
                  </a:extLst>
                </p:cNvPr>
                <p:cNvCxnSpPr/>
                <p:nvPr/>
              </p:nvCxnSpPr>
              <p:spPr>
                <a:xfrm rot="10800000" flipH="1">
                  <a:off x="5990796" y="1328870"/>
                  <a:ext cx="139500" cy="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70" name="Google Shape;472;p25">
                  <a:extLst>
                    <a:ext uri="{FF2B5EF4-FFF2-40B4-BE49-F238E27FC236}">
                      <a16:creationId xmlns:a16="http://schemas.microsoft.com/office/drawing/2014/main" id="{4640052F-D003-F629-3ED8-C2C4E4B9BDAD}"/>
                    </a:ext>
                  </a:extLst>
                </p:cNvPr>
                <p:cNvCxnSpPr/>
                <p:nvPr/>
              </p:nvCxnSpPr>
              <p:spPr>
                <a:xfrm>
                  <a:off x="7334173" y="1078354"/>
                  <a:ext cx="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grpSp>
              <p:nvGrpSpPr>
                <p:cNvPr id="71" name="Google Shape;473;p25">
                  <a:extLst>
                    <a:ext uri="{FF2B5EF4-FFF2-40B4-BE49-F238E27FC236}">
                      <a16:creationId xmlns:a16="http://schemas.microsoft.com/office/drawing/2014/main" id="{EB7DF75F-EEC5-DA81-2EA3-7A7EC7977D3E}"/>
                    </a:ext>
                  </a:extLst>
                </p:cNvPr>
                <p:cNvGrpSpPr/>
                <p:nvPr/>
              </p:nvGrpSpPr>
              <p:grpSpPr>
                <a:xfrm>
                  <a:off x="3909305" y="562857"/>
                  <a:ext cx="1620600" cy="232500"/>
                  <a:chOff x="0" y="0"/>
                  <a:chExt cx="1620600" cy="232500"/>
                </a:xfrm>
              </p:grpSpPr>
              <p:sp>
                <p:nvSpPr>
                  <p:cNvPr id="96" name="Google Shape;474;p25">
                    <a:extLst>
                      <a:ext uri="{FF2B5EF4-FFF2-40B4-BE49-F238E27FC236}">
                        <a16:creationId xmlns:a16="http://schemas.microsoft.com/office/drawing/2014/main" id="{624787FF-C513-D4C3-B8D4-7C0473A46C7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620600" cy="2325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2F0D9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475;p25">
                    <a:extLst>
                      <a:ext uri="{FF2B5EF4-FFF2-40B4-BE49-F238E27FC236}">
                        <a16:creationId xmlns:a16="http://schemas.microsoft.com/office/drawing/2014/main" id="{0472BB3A-5070-9739-8BB4-A9CD6BC0C0F2}"/>
                      </a:ext>
                    </a:extLst>
                  </p:cNvPr>
                  <p:cNvSpPr txBox="1"/>
                  <p:nvPr/>
                </p:nvSpPr>
                <p:spPr>
                  <a:xfrm>
                    <a:off x="16110" y="52734"/>
                    <a:ext cx="15885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it-IT" sz="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Tile Processing module, TPM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2" name="Google Shape;476;p25">
                  <a:extLst>
                    <a:ext uri="{FF2B5EF4-FFF2-40B4-BE49-F238E27FC236}">
                      <a16:creationId xmlns:a16="http://schemas.microsoft.com/office/drawing/2014/main" id="{465DA55D-1E9D-11D8-9DDE-11C800ADFEC7}"/>
                    </a:ext>
                  </a:extLst>
                </p:cNvPr>
                <p:cNvSpPr/>
                <p:nvPr/>
              </p:nvSpPr>
              <p:spPr>
                <a:xfrm>
                  <a:off x="1151578" y="510081"/>
                  <a:ext cx="1569600" cy="11364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7F7F7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0" tIns="45700" rIns="45700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33787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23378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477;p25">
                  <a:extLst>
                    <a:ext uri="{FF2B5EF4-FFF2-40B4-BE49-F238E27FC236}">
                      <a16:creationId xmlns:a16="http://schemas.microsoft.com/office/drawing/2014/main" id="{6EA82DCA-AC78-C803-AC24-94C38238D701}"/>
                    </a:ext>
                  </a:extLst>
                </p:cNvPr>
                <p:cNvSpPr/>
                <p:nvPr/>
              </p:nvSpPr>
              <p:spPr>
                <a:xfrm rot="5400000">
                  <a:off x="1247803" y="898354"/>
                  <a:ext cx="360000" cy="3600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EEBF7"/>
                </a:soli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endParaRPr sz="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74" name="Google Shape;478;p25">
                  <a:extLst>
                    <a:ext uri="{FF2B5EF4-FFF2-40B4-BE49-F238E27FC236}">
                      <a16:creationId xmlns:a16="http://schemas.microsoft.com/office/drawing/2014/main" id="{AF1BBF23-0B1B-2656-E2E8-4DC2B6CE0EA7}"/>
                    </a:ext>
                  </a:extLst>
                </p:cNvPr>
                <p:cNvCxnSpPr/>
                <p:nvPr/>
              </p:nvCxnSpPr>
              <p:spPr>
                <a:xfrm>
                  <a:off x="1607802" y="1078354"/>
                  <a:ext cx="263700" cy="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sp>
              <p:nvSpPr>
                <p:cNvPr id="75" name="Google Shape;479;p25">
                  <a:extLst>
                    <a:ext uri="{FF2B5EF4-FFF2-40B4-BE49-F238E27FC236}">
                      <a16:creationId xmlns:a16="http://schemas.microsoft.com/office/drawing/2014/main" id="{C882157F-F5D4-8220-D15C-59072556FFE4}"/>
                    </a:ext>
                  </a:extLst>
                </p:cNvPr>
                <p:cNvSpPr txBox="1"/>
                <p:nvPr/>
              </p:nvSpPr>
              <p:spPr>
                <a:xfrm>
                  <a:off x="1227514" y="961566"/>
                  <a:ext cx="292200" cy="2279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lang="it-IT" sz="7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LNA</a:t>
                  </a: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6" name="Google Shape;480;p25">
                  <a:extLst>
                    <a:ext uri="{FF2B5EF4-FFF2-40B4-BE49-F238E27FC236}">
                      <a16:creationId xmlns:a16="http://schemas.microsoft.com/office/drawing/2014/main" id="{CF8F041F-49A7-BFD1-BF9D-56DF1F38F55B}"/>
                    </a:ext>
                  </a:extLst>
                </p:cNvPr>
                <p:cNvGrpSpPr/>
                <p:nvPr/>
              </p:nvGrpSpPr>
              <p:grpSpPr>
                <a:xfrm>
                  <a:off x="2417958" y="980750"/>
                  <a:ext cx="243900" cy="195300"/>
                  <a:chOff x="0" y="0"/>
                  <a:chExt cx="243900" cy="195300"/>
                </a:xfrm>
              </p:grpSpPr>
              <p:sp>
                <p:nvSpPr>
                  <p:cNvPr id="94" name="Google Shape;481;p25">
                    <a:extLst>
                      <a:ext uri="{FF2B5EF4-FFF2-40B4-BE49-F238E27FC236}">
                        <a16:creationId xmlns:a16="http://schemas.microsoft.com/office/drawing/2014/main" id="{1A85919E-11D3-397D-2D95-FAFAAD67B05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43900" cy="195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" name="Google Shape;482;p25">
                    <a:extLst>
                      <a:ext uri="{FF2B5EF4-FFF2-40B4-BE49-F238E27FC236}">
                        <a16:creationId xmlns:a16="http://schemas.microsoft.com/office/drawing/2014/main" id="{F9A3DF08-234E-3471-AD95-5826F0160471}"/>
                      </a:ext>
                    </a:extLst>
                  </p:cNvPr>
                  <p:cNvSpPr txBox="1"/>
                  <p:nvPr/>
                </p:nvSpPr>
                <p:spPr>
                  <a:xfrm>
                    <a:off x="14291" y="29068"/>
                    <a:ext cx="215400" cy="153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33787"/>
                      </a:buClr>
                      <a:buSzPts val="1000"/>
                      <a:buFont typeface="Arial"/>
                      <a:buNone/>
                    </a:pPr>
                    <a:r>
                      <a:rPr lang="it-IT" sz="1000" b="0" i="0" u="none" strike="noStrike" cap="none">
                        <a:solidFill>
                          <a:srgbClr val="233787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e/o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7" name="Google Shape;483;p25">
                  <a:extLst>
                    <a:ext uri="{FF2B5EF4-FFF2-40B4-BE49-F238E27FC236}">
                      <a16:creationId xmlns:a16="http://schemas.microsoft.com/office/drawing/2014/main" id="{832308B1-87C4-5303-8F19-4F385B28F64E}"/>
                    </a:ext>
                  </a:extLst>
                </p:cNvPr>
                <p:cNvSpPr/>
                <p:nvPr/>
              </p:nvSpPr>
              <p:spPr>
                <a:xfrm rot="5400000">
                  <a:off x="1871390" y="898354"/>
                  <a:ext cx="360000" cy="3600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Arial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8" name="Google Shape;484;p25">
                  <a:extLst>
                    <a:ext uri="{FF2B5EF4-FFF2-40B4-BE49-F238E27FC236}">
                      <a16:creationId xmlns:a16="http://schemas.microsoft.com/office/drawing/2014/main" id="{528D1232-840A-3471-518E-C15392F5D9E8}"/>
                    </a:ext>
                  </a:extLst>
                </p:cNvPr>
                <p:cNvGrpSpPr/>
                <p:nvPr/>
              </p:nvGrpSpPr>
              <p:grpSpPr>
                <a:xfrm>
                  <a:off x="1944317" y="1034473"/>
                  <a:ext cx="90205" cy="87761"/>
                  <a:chOff x="8" y="5"/>
                  <a:chExt cx="90205" cy="87761"/>
                </a:xfrm>
              </p:grpSpPr>
              <p:grpSp>
                <p:nvGrpSpPr>
                  <p:cNvPr id="83" name="Google Shape;485;p25">
                    <a:extLst>
                      <a:ext uri="{FF2B5EF4-FFF2-40B4-BE49-F238E27FC236}">
                        <a16:creationId xmlns:a16="http://schemas.microsoft.com/office/drawing/2014/main" id="{088D83CB-228D-73A2-F5F5-0C46EDF082CB}"/>
                      </a:ext>
                    </a:extLst>
                  </p:cNvPr>
                  <p:cNvGrpSpPr/>
                  <p:nvPr/>
                </p:nvGrpSpPr>
                <p:grpSpPr>
                  <a:xfrm>
                    <a:off x="1593" y="5"/>
                    <a:ext cx="88620" cy="41957"/>
                    <a:chOff x="8" y="6"/>
                    <a:chExt cx="88620" cy="41957"/>
                  </a:xfrm>
                </p:grpSpPr>
                <p:sp>
                  <p:nvSpPr>
                    <p:cNvPr id="92" name="Google Shape;486;p25">
                      <a:extLst>
                        <a:ext uri="{FF2B5EF4-FFF2-40B4-BE49-F238E27FC236}">
                          <a16:creationId xmlns:a16="http://schemas.microsoft.com/office/drawing/2014/main" id="{AB12E13E-E13C-D062-6EDD-6C984567206C}"/>
                        </a:ext>
                      </a:extLst>
                    </p:cNvPr>
                    <p:cNvSpPr/>
                    <p:nvPr/>
                  </p:nvSpPr>
                  <p:spPr>
                    <a:xfrm rot="33416" flipH="1">
                      <a:off x="114" y="221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" name="Google Shape;487;p25">
                      <a:extLst>
                        <a:ext uri="{FF2B5EF4-FFF2-40B4-BE49-F238E27FC236}">
                          <a16:creationId xmlns:a16="http://schemas.microsoft.com/office/drawing/2014/main" id="{B20ED334-0D0E-8BE9-3FAB-FD4D83524DF2}"/>
                        </a:ext>
                      </a:extLst>
                    </p:cNvPr>
                    <p:cNvSpPr/>
                    <p:nvPr/>
                  </p:nvSpPr>
                  <p:spPr>
                    <a:xfrm rot="10766584">
                      <a:off x="44078" y="19716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84" name="Google Shape;488;p25">
                    <a:extLst>
                      <a:ext uri="{FF2B5EF4-FFF2-40B4-BE49-F238E27FC236}">
                        <a16:creationId xmlns:a16="http://schemas.microsoft.com/office/drawing/2014/main" id="{B88C47D5-AD89-CA23-BB5B-66C3B1C3B25E}"/>
                      </a:ext>
                    </a:extLst>
                  </p:cNvPr>
                  <p:cNvGrpSpPr/>
                  <p:nvPr/>
                </p:nvGrpSpPr>
                <p:grpSpPr>
                  <a:xfrm>
                    <a:off x="8" y="20898"/>
                    <a:ext cx="88620" cy="41957"/>
                    <a:chOff x="8" y="6"/>
                    <a:chExt cx="88620" cy="41957"/>
                  </a:xfrm>
                </p:grpSpPr>
                <p:sp>
                  <p:nvSpPr>
                    <p:cNvPr id="90" name="Google Shape;489;p25">
                      <a:extLst>
                        <a:ext uri="{FF2B5EF4-FFF2-40B4-BE49-F238E27FC236}">
                          <a16:creationId xmlns:a16="http://schemas.microsoft.com/office/drawing/2014/main" id="{A2AF0A0A-89A8-7DE1-24ED-EC4C11A7107F}"/>
                        </a:ext>
                      </a:extLst>
                    </p:cNvPr>
                    <p:cNvSpPr/>
                    <p:nvPr/>
                  </p:nvSpPr>
                  <p:spPr>
                    <a:xfrm rot="33416" flipH="1">
                      <a:off x="114" y="221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" name="Google Shape;490;p25">
                      <a:extLst>
                        <a:ext uri="{FF2B5EF4-FFF2-40B4-BE49-F238E27FC236}">
                          <a16:creationId xmlns:a16="http://schemas.microsoft.com/office/drawing/2014/main" id="{DE1C3086-4AA6-042A-18AB-A4F9842A0DC8}"/>
                        </a:ext>
                      </a:extLst>
                    </p:cNvPr>
                    <p:cNvSpPr/>
                    <p:nvPr/>
                  </p:nvSpPr>
                  <p:spPr>
                    <a:xfrm rot="10766584">
                      <a:off x="44078" y="19716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85" name="Google Shape;491;p25">
                    <a:extLst>
                      <a:ext uri="{FF2B5EF4-FFF2-40B4-BE49-F238E27FC236}">
                        <a16:creationId xmlns:a16="http://schemas.microsoft.com/office/drawing/2014/main" id="{B16DB98E-A73C-09B8-51F8-68A5F769DA76}"/>
                      </a:ext>
                    </a:extLst>
                  </p:cNvPr>
                  <p:cNvGrpSpPr/>
                  <p:nvPr/>
                </p:nvGrpSpPr>
                <p:grpSpPr>
                  <a:xfrm>
                    <a:off x="8" y="45809"/>
                    <a:ext cx="88620" cy="41957"/>
                    <a:chOff x="8" y="6"/>
                    <a:chExt cx="88620" cy="41957"/>
                  </a:xfrm>
                </p:grpSpPr>
                <p:sp>
                  <p:nvSpPr>
                    <p:cNvPr id="88" name="Google Shape;492;p25">
                      <a:extLst>
                        <a:ext uri="{FF2B5EF4-FFF2-40B4-BE49-F238E27FC236}">
                          <a16:creationId xmlns:a16="http://schemas.microsoft.com/office/drawing/2014/main" id="{6F6A52B8-05B4-5965-2183-873A45C625F6}"/>
                        </a:ext>
                      </a:extLst>
                    </p:cNvPr>
                    <p:cNvSpPr/>
                    <p:nvPr/>
                  </p:nvSpPr>
                  <p:spPr>
                    <a:xfrm rot="33416" flipH="1">
                      <a:off x="114" y="221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" name="Google Shape;493;p25">
                      <a:extLst>
                        <a:ext uri="{FF2B5EF4-FFF2-40B4-BE49-F238E27FC236}">
                          <a16:creationId xmlns:a16="http://schemas.microsoft.com/office/drawing/2014/main" id="{F4E877AE-C496-0D23-35CE-3448BDA2B660}"/>
                        </a:ext>
                      </a:extLst>
                    </p:cNvPr>
                    <p:cNvSpPr/>
                    <p:nvPr/>
                  </p:nvSpPr>
                  <p:spPr>
                    <a:xfrm rot="10766584">
                      <a:off x="44078" y="19716"/>
                      <a:ext cx="44444" cy="22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598" extrusionOk="0">
                          <a:moveTo>
                            <a:pt x="0" y="20199"/>
                          </a:moveTo>
                          <a:cubicBezTo>
                            <a:pt x="2265" y="7656"/>
                            <a:pt x="6314" y="-2"/>
                            <a:pt x="10679" y="0"/>
                          </a:cubicBezTo>
                          <a:cubicBezTo>
                            <a:pt x="15217" y="0"/>
                            <a:pt x="19397" y="8266"/>
                            <a:pt x="21600" y="21598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45700" tIns="45700" rIns="45700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cxnSp>
                <p:nvCxnSpPr>
                  <p:cNvPr id="86" name="Google Shape;494;p25">
                    <a:extLst>
                      <a:ext uri="{FF2B5EF4-FFF2-40B4-BE49-F238E27FC236}">
                        <a16:creationId xmlns:a16="http://schemas.microsoft.com/office/drawing/2014/main" id="{F132FD82-8B8B-65A3-3CF0-2046E1CC085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9965" y="34321"/>
                    <a:ext cx="6900" cy="12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7" name="Google Shape;495;p25">
                    <a:extLst>
                      <a:ext uri="{FF2B5EF4-FFF2-40B4-BE49-F238E27FC236}">
                        <a16:creationId xmlns:a16="http://schemas.microsoft.com/office/drawing/2014/main" id="{34D7DAF0-9764-A3F1-EBEC-4B23B41147E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1462" y="38338"/>
                    <a:ext cx="7500" cy="12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79" name="Google Shape;496;p25">
                  <a:extLst>
                    <a:ext uri="{FF2B5EF4-FFF2-40B4-BE49-F238E27FC236}">
                      <a16:creationId xmlns:a16="http://schemas.microsoft.com/office/drawing/2014/main" id="{AE3BF5DC-3CEA-BB51-0729-41C646867C9E}"/>
                    </a:ext>
                  </a:extLst>
                </p:cNvPr>
                <p:cNvCxnSpPr/>
                <p:nvPr/>
              </p:nvCxnSpPr>
              <p:spPr>
                <a:xfrm>
                  <a:off x="2231390" y="1078354"/>
                  <a:ext cx="186600" cy="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80" name="Google Shape;497;p25">
                  <a:extLst>
                    <a:ext uri="{FF2B5EF4-FFF2-40B4-BE49-F238E27FC236}">
                      <a16:creationId xmlns:a16="http://schemas.microsoft.com/office/drawing/2014/main" id="{C360582E-6392-5120-95BE-E10A949B41C1}"/>
                    </a:ext>
                  </a:extLst>
                </p:cNvPr>
                <p:cNvCxnSpPr/>
                <p:nvPr/>
              </p:nvCxnSpPr>
              <p:spPr>
                <a:xfrm>
                  <a:off x="1074278" y="1078354"/>
                  <a:ext cx="176700" cy="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 type="oval" w="med" len="med"/>
                  <a:tailEnd type="triangle" w="med" len="med"/>
                </a:ln>
              </p:spPr>
            </p:cxnSp>
            <p:cxnSp>
              <p:nvCxnSpPr>
                <p:cNvPr id="81" name="Google Shape;498;p25">
                  <a:extLst>
                    <a:ext uri="{FF2B5EF4-FFF2-40B4-BE49-F238E27FC236}">
                      <a16:creationId xmlns:a16="http://schemas.microsoft.com/office/drawing/2014/main" id="{CD49BB69-48AE-389C-495E-614D67EC363C}"/>
                    </a:ext>
                  </a:extLst>
                </p:cNvPr>
                <p:cNvCxnSpPr/>
                <p:nvPr/>
              </p:nvCxnSpPr>
              <p:spPr>
                <a:xfrm>
                  <a:off x="2661968" y="1078354"/>
                  <a:ext cx="1247400" cy="0"/>
                </a:xfrm>
                <a:prstGeom prst="straightConnector1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80414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sp>
              <p:nvSpPr>
                <p:cNvPr id="82" name="Google Shape;499;p25">
                  <a:extLst>
                    <a:ext uri="{FF2B5EF4-FFF2-40B4-BE49-F238E27FC236}">
                      <a16:creationId xmlns:a16="http://schemas.microsoft.com/office/drawing/2014/main" id="{409685EA-447E-BD15-F850-FC157C752EDB}"/>
                    </a:ext>
                  </a:extLst>
                </p:cNvPr>
                <p:cNvSpPr txBox="1"/>
                <p:nvPr/>
              </p:nvSpPr>
              <p:spPr>
                <a:xfrm>
                  <a:off x="1026702" y="2055311"/>
                  <a:ext cx="643200" cy="2805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808080"/>
                    </a:buClr>
                    <a:buSzPts val="1200"/>
                    <a:buFont typeface="Arial"/>
                    <a:buNone/>
                  </a:pPr>
                  <a:r>
                    <a:rPr lang="it-IT" sz="1000" b="1" i="0" u="none" strike="noStrike" cap="none">
                      <a:solidFill>
                        <a:srgbClr val="80808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Antenna</a:t>
                  </a: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9B09500-0C4F-35D1-43D2-8E1D951B5000}"/>
                  </a:ext>
                </a:extLst>
              </p:cNvPr>
              <p:cNvCxnSpPr/>
              <p:nvPr/>
            </p:nvCxnSpPr>
            <p:spPr>
              <a:xfrm flipH="1">
                <a:off x="5900879" y="3931398"/>
                <a:ext cx="846620" cy="65072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71DC66D0-475F-F911-A6E1-C704526304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52966" y="4053432"/>
                <a:ext cx="714982" cy="82980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09164DE1-84B1-5D5A-02C1-9A63EEFDE0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4569" y="3926288"/>
                <a:ext cx="298022" cy="89812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684019C-48DF-AE6E-5414-FCE6835010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489" y="3746122"/>
                <a:ext cx="397087" cy="89812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611DE10-1066-5617-6FE0-C820F39D263F}"/>
                </a:ext>
              </a:extLst>
            </p:cNvPr>
            <p:cNvCxnSpPr>
              <a:cxnSpLocks/>
            </p:cNvCxnSpPr>
            <p:nvPr/>
          </p:nvCxnSpPr>
          <p:spPr>
            <a:xfrm>
              <a:off x="171958" y="5161246"/>
              <a:ext cx="87063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CBF2133-246A-6B8F-13DD-BC47EFE2A38F}"/>
                </a:ext>
              </a:extLst>
            </p:cNvPr>
            <p:cNvSpPr txBox="1"/>
            <p:nvPr/>
          </p:nvSpPr>
          <p:spPr>
            <a:xfrm>
              <a:off x="88753" y="5369405"/>
              <a:ext cx="172938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T" dirty="0">
                  <a:latin typeface="Titillium" pitchFamily="2" charset="77"/>
                </a:rPr>
                <a:t>Italian contributions to the SKA construction and development </a:t>
              </a:r>
              <a:endParaRPr lang="en-IT" dirty="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F4B1BAD6-7721-F111-9FF5-9AC1F740DA00}"/>
                </a:ext>
              </a:extLst>
            </p:cNvPr>
            <p:cNvSpPr txBox="1"/>
            <p:nvPr/>
          </p:nvSpPr>
          <p:spPr>
            <a:xfrm>
              <a:off x="6990321" y="4003727"/>
              <a:ext cx="5112926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T" sz="2000" dirty="0">
                  <a:latin typeface="Titillium" pitchFamily="2" charset="77"/>
                </a:rPr>
                <a:t>Key future techonologies:</a:t>
              </a:r>
              <a:br>
                <a:rPr lang="en-IT" sz="2000" dirty="0">
                  <a:latin typeface="Titillium" pitchFamily="2" charset="77"/>
                </a:rPr>
              </a:br>
              <a:r>
                <a:rPr lang="en-IT" sz="2000" dirty="0">
                  <a:latin typeface="Titillium" pitchFamily="2" charset="77"/>
                </a:rPr>
                <a:t>- </a:t>
              </a:r>
              <a:r>
                <a:rPr lang="en-GB" sz="2000" dirty="0">
                  <a:latin typeface="Titillium" pitchFamily="2" charset="77"/>
                </a:rPr>
                <a:t>Phased Array Feeds (PAFs)</a:t>
              </a:r>
            </a:p>
            <a:p>
              <a:r>
                <a:rPr lang="en-GB" sz="2000" dirty="0">
                  <a:latin typeface="Titillium" pitchFamily="2" charset="77"/>
                </a:rPr>
                <a:t>- Medium Frequency Aperture Arrays (MFAAs)</a:t>
              </a:r>
            </a:p>
            <a:p>
              <a:r>
                <a:rPr lang="en-GB" sz="2000" dirty="0">
                  <a:latin typeface="Titillium" pitchFamily="2" charset="77"/>
                </a:rPr>
                <a:t>- Wide Band Single Pixel Feeds (WBSPFs)</a:t>
              </a:r>
            </a:p>
            <a:p>
              <a:r>
                <a:rPr lang="en-GB" sz="2000" dirty="0">
                  <a:latin typeface="Titillium" pitchFamily="2" charset="77"/>
                </a:rPr>
                <a:t>- Front End and Analogue/Digital Systems</a:t>
              </a:r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18472B7-6836-12D5-FED3-689EFA1377CA}"/>
              </a:ext>
            </a:extLst>
          </p:cNvPr>
          <p:cNvSpPr txBox="1">
            <a:spLocks/>
          </p:cNvSpPr>
          <p:nvPr/>
        </p:nvSpPr>
        <p:spPr>
          <a:xfrm>
            <a:off x="838200" y="1736844"/>
            <a:ext cx="10515600" cy="76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IT" sz="2400">
                <a:latin typeface="Titillium" pitchFamily="2" charset="77"/>
              </a:rPr>
              <a:t>They will be the subject of an intense development for many decades. </a:t>
            </a:r>
            <a:endParaRPr lang="en-IT" sz="2400" dirty="0"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71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FBA33-AB1C-21DE-43F7-E13894D74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97C81-CB0F-04FD-AFF7-4CD654C2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60" y="1240120"/>
            <a:ext cx="10515600" cy="780114"/>
          </a:xfrm>
        </p:spPr>
        <p:txBody>
          <a:bodyPr>
            <a:normAutofit/>
          </a:bodyPr>
          <a:lstStyle/>
          <a:p>
            <a:pPr algn="ctr"/>
            <a:r>
              <a:rPr lang="en-IT" dirty="0"/>
              <a:t>Turning the concept into reality: a bottom-up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C5F60-4E2A-AF5D-241D-D0B4CAB518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8</a:t>
            </a:fld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1D557-F377-6585-F113-D7A805B17654}"/>
              </a:ext>
            </a:extLst>
          </p:cNvPr>
          <p:cNvSpPr txBox="1"/>
          <p:nvPr/>
        </p:nvSpPr>
        <p:spPr>
          <a:xfrm>
            <a:off x="65759" y="1665448"/>
            <a:ext cx="4202009" cy="163121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IT" sz="2000" b="1" dirty="0">
                <a:latin typeface="Titillium" pitchFamily="2" charset="77"/>
              </a:rPr>
              <a:t>“Editors”</a:t>
            </a:r>
          </a:p>
          <a:p>
            <a:r>
              <a:rPr lang="en-IT" sz="2000" dirty="0">
                <a:latin typeface="Titillium" pitchFamily="2" charset="77"/>
              </a:rPr>
              <a:t>Adriano Fontana</a:t>
            </a:r>
          </a:p>
          <a:p>
            <a:r>
              <a:rPr lang="en-GB" sz="2000" dirty="0">
                <a:latin typeface="Titillium" pitchFamily="2" charset="77"/>
              </a:rPr>
              <a:t>Angela </a:t>
            </a:r>
            <a:r>
              <a:rPr lang="en-GB" sz="2000" dirty="0" err="1">
                <a:latin typeface="Titillium" pitchFamily="2" charset="77"/>
              </a:rPr>
              <a:t>Ciaravella</a:t>
            </a:r>
            <a:endParaRPr lang="en-GB" sz="2000" dirty="0">
              <a:latin typeface="Titillium" pitchFamily="2" charset="77"/>
            </a:endParaRPr>
          </a:p>
          <a:p>
            <a:r>
              <a:rPr lang="en-GB" sz="2000" dirty="0">
                <a:latin typeface="Titillium" pitchFamily="2" charset="77"/>
              </a:rPr>
              <a:t>Isabella </a:t>
            </a:r>
            <a:r>
              <a:rPr lang="en-GB" sz="2000" dirty="0" err="1">
                <a:latin typeface="Titillium" pitchFamily="2" charset="77"/>
              </a:rPr>
              <a:t>Prandoni</a:t>
            </a:r>
            <a:endParaRPr lang="en-GB" sz="2000" dirty="0">
              <a:latin typeface="Titillium" pitchFamily="2" charset="77"/>
            </a:endParaRPr>
          </a:p>
          <a:p>
            <a:r>
              <a:rPr lang="en-IT" sz="2000" dirty="0">
                <a:latin typeface="Titillium" pitchFamily="2" charset="77"/>
              </a:rPr>
              <a:t>Lorella Galliani</a:t>
            </a:r>
          </a:p>
          <a:p>
            <a:r>
              <a:rPr lang="en-IT" sz="2000" dirty="0">
                <a:latin typeface="Titillium" pitchFamily="2" charset="77"/>
              </a:rPr>
              <a:t>Serena Benatti</a:t>
            </a:r>
          </a:p>
          <a:p>
            <a:r>
              <a:rPr lang="en-IT" sz="2000" dirty="0">
                <a:latin typeface="Titillium" pitchFamily="2" charset="77"/>
              </a:rPr>
              <a:t>Ugo Di Giammatteo</a:t>
            </a:r>
          </a:p>
          <a:p>
            <a:r>
              <a:rPr lang="en-GB" sz="2000" dirty="0">
                <a:latin typeface="Titillium" pitchFamily="2" charset="77"/>
              </a:rPr>
              <a:t>Valentina Viotto</a:t>
            </a:r>
            <a:endParaRPr lang="en-IT" sz="2000" dirty="0">
              <a:latin typeface="Titill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C2BF1-9EC0-34BB-7999-07480917011D}"/>
              </a:ext>
            </a:extLst>
          </p:cNvPr>
          <p:cNvSpPr txBox="1"/>
          <p:nvPr/>
        </p:nvSpPr>
        <p:spPr>
          <a:xfrm>
            <a:off x="7594306" y="1751597"/>
            <a:ext cx="4671942" cy="163121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IT" sz="2000" b="1" dirty="0">
                <a:latin typeface="Titillium" pitchFamily="2" charset="77"/>
              </a:rPr>
              <a:t>The “Editorial Board”</a:t>
            </a:r>
          </a:p>
          <a:p>
            <a:r>
              <a:rPr lang="en-IT" sz="2000" dirty="0">
                <a:latin typeface="Titillium" pitchFamily="2" charset="77"/>
              </a:rPr>
              <a:t>Adriano Fontana</a:t>
            </a:r>
          </a:p>
          <a:p>
            <a:r>
              <a:rPr lang="en-IT" sz="2000" dirty="0">
                <a:latin typeface="Titillium" pitchFamily="2" charset="77"/>
              </a:rPr>
              <a:t>Federica Govoni</a:t>
            </a:r>
          </a:p>
          <a:p>
            <a:r>
              <a:rPr lang="en-IT" sz="2000" dirty="0">
                <a:latin typeface="Titillium" pitchFamily="2" charset="77"/>
              </a:rPr>
              <a:t>Giovanni Pareschi</a:t>
            </a:r>
          </a:p>
          <a:p>
            <a:r>
              <a:rPr lang="en-IT" sz="2000" dirty="0">
                <a:latin typeface="Titillium" pitchFamily="2" charset="77"/>
              </a:rPr>
              <a:t>Grazia Umana</a:t>
            </a:r>
          </a:p>
          <a:p>
            <a:r>
              <a:rPr lang="en-IT" sz="2000" dirty="0">
                <a:latin typeface="Titillium" pitchFamily="2" charset="77"/>
              </a:rPr>
              <a:t>Isabella Prandoni</a:t>
            </a:r>
          </a:p>
          <a:p>
            <a:r>
              <a:rPr lang="en-IT" sz="2000" dirty="0">
                <a:latin typeface="Titillium" pitchFamily="2" charset="77"/>
              </a:rPr>
              <a:t>Roberto Ragazzoni</a:t>
            </a:r>
          </a:p>
          <a:p>
            <a:r>
              <a:rPr lang="en-IT" sz="2000" dirty="0">
                <a:latin typeface="Titillium" pitchFamily="2" charset="77"/>
              </a:rPr>
              <a:t>Simone Esposito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87B56-0B43-633B-3A1D-CC935411AAF3}"/>
              </a:ext>
            </a:extLst>
          </p:cNvPr>
          <p:cNvSpPr txBox="1"/>
          <p:nvPr/>
        </p:nvSpPr>
        <p:spPr>
          <a:xfrm>
            <a:off x="5189341" y="5111541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chemeClr val="accent2">
                    <a:lumMod val="75000"/>
                  </a:schemeClr>
                </a:solidFill>
                <a:latin typeface="Titillium" pitchFamily="2" charset="77"/>
              </a:rPr>
              <a:t>79 Activities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2ECEF3-2F20-6871-8C37-A727FF3EF367}"/>
              </a:ext>
            </a:extLst>
          </p:cNvPr>
          <p:cNvSpPr/>
          <p:nvPr/>
        </p:nvSpPr>
        <p:spPr>
          <a:xfrm>
            <a:off x="4092210" y="2020234"/>
            <a:ext cx="1385338" cy="7323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000" b="1" dirty="0">
                <a:solidFill>
                  <a:schemeClr val="tx1"/>
                </a:solidFill>
                <a:latin typeface="Titillium" pitchFamily="2" charset="77"/>
              </a:rPr>
              <a:t>Editors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A10FE8-B70D-EE74-4546-F47EAE9B9340}"/>
              </a:ext>
            </a:extLst>
          </p:cNvPr>
          <p:cNvSpPr/>
          <p:nvPr/>
        </p:nvSpPr>
        <p:spPr>
          <a:xfrm>
            <a:off x="895806" y="4327220"/>
            <a:ext cx="853440" cy="297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84EFA6B-4521-D2AD-D3EE-8FFF2B404E43}"/>
              </a:ext>
            </a:extLst>
          </p:cNvPr>
          <p:cNvSpPr/>
          <p:nvPr/>
        </p:nvSpPr>
        <p:spPr>
          <a:xfrm>
            <a:off x="9290197" y="4327219"/>
            <a:ext cx="853440" cy="297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1760222-EA1A-FFC7-9D7F-1E685F5BA8C9}"/>
              </a:ext>
            </a:extLst>
          </p:cNvPr>
          <p:cNvSpPr/>
          <p:nvPr/>
        </p:nvSpPr>
        <p:spPr>
          <a:xfrm>
            <a:off x="7673069" y="4327219"/>
            <a:ext cx="853440" cy="297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E73D73B-8D71-B6FA-4A61-D7AB36392443}"/>
              </a:ext>
            </a:extLst>
          </p:cNvPr>
          <p:cNvSpPr/>
          <p:nvPr/>
        </p:nvSpPr>
        <p:spPr>
          <a:xfrm>
            <a:off x="3568659" y="4327220"/>
            <a:ext cx="853440" cy="297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103EDCB-F714-04D1-EB4B-50CD4C1471EB}"/>
              </a:ext>
            </a:extLst>
          </p:cNvPr>
          <p:cNvSpPr/>
          <p:nvPr/>
        </p:nvSpPr>
        <p:spPr>
          <a:xfrm>
            <a:off x="2258702" y="4327220"/>
            <a:ext cx="853440" cy="297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21F3827-AB4A-F9E9-32E0-D69DB3B2BF54}"/>
              </a:ext>
            </a:extLst>
          </p:cNvPr>
          <p:cNvSpPr/>
          <p:nvPr/>
        </p:nvSpPr>
        <p:spPr>
          <a:xfrm>
            <a:off x="9861230" y="5193515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08AD64-194D-3990-0B41-1CB79959E7F1}"/>
              </a:ext>
            </a:extLst>
          </p:cNvPr>
          <p:cNvSpPr/>
          <p:nvPr/>
        </p:nvSpPr>
        <p:spPr>
          <a:xfrm>
            <a:off x="8866587" y="5193515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A3DB308-1547-2628-4198-35EF7DC44950}"/>
              </a:ext>
            </a:extLst>
          </p:cNvPr>
          <p:cNvSpPr/>
          <p:nvPr/>
        </p:nvSpPr>
        <p:spPr>
          <a:xfrm>
            <a:off x="7727630" y="5193515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CC39DFC-481A-7758-8C38-4285602C099E}"/>
              </a:ext>
            </a:extLst>
          </p:cNvPr>
          <p:cNvSpPr/>
          <p:nvPr/>
        </p:nvSpPr>
        <p:spPr>
          <a:xfrm>
            <a:off x="4149832" y="5193516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C0378F-43DC-6F0F-EEF7-0F68A13C7B90}"/>
              </a:ext>
            </a:extLst>
          </p:cNvPr>
          <p:cNvSpPr/>
          <p:nvPr/>
        </p:nvSpPr>
        <p:spPr>
          <a:xfrm>
            <a:off x="3238770" y="5193516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0960EE5-953F-54F0-C948-7EFFE82872D7}"/>
              </a:ext>
            </a:extLst>
          </p:cNvPr>
          <p:cNvSpPr/>
          <p:nvPr/>
        </p:nvSpPr>
        <p:spPr>
          <a:xfrm>
            <a:off x="2254738" y="5193516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4E57550-85D9-12DD-185E-A1BF79859E28}"/>
              </a:ext>
            </a:extLst>
          </p:cNvPr>
          <p:cNvSpPr/>
          <p:nvPr/>
        </p:nvSpPr>
        <p:spPr>
          <a:xfrm>
            <a:off x="895806" y="5193516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E9CD9242-DEA7-3B70-6716-76C0E2D70E7C}"/>
              </a:ext>
            </a:extLst>
          </p:cNvPr>
          <p:cNvCxnSpPr>
            <a:stCxn id="22" idx="0"/>
            <a:endCxn id="16" idx="2"/>
          </p:cNvCxnSpPr>
          <p:nvPr/>
        </p:nvCxnSpPr>
        <p:spPr>
          <a:xfrm rot="5400000" flipH="1" flipV="1">
            <a:off x="2399150" y="4907244"/>
            <a:ext cx="568580" cy="3964"/>
          </a:xfrm>
          <a:prstGeom prst="bentConnector3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B70FAB55-E9B1-7A09-C299-73743D361455}"/>
              </a:ext>
            </a:extLst>
          </p:cNvPr>
          <p:cNvCxnSpPr>
            <a:cxnSpLocks/>
            <a:stCxn id="21" idx="0"/>
            <a:endCxn id="15" idx="2"/>
          </p:cNvCxnSpPr>
          <p:nvPr/>
        </p:nvCxnSpPr>
        <p:spPr>
          <a:xfrm rot="5400000" flipH="1" flipV="1">
            <a:off x="3546144" y="4744282"/>
            <a:ext cx="568580" cy="329889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83F65C02-F69B-85D6-6EFF-F43054FAE89B}"/>
              </a:ext>
            </a:extLst>
          </p:cNvPr>
          <p:cNvCxnSpPr>
            <a:cxnSpLocks/>
            <a:stCxn id="20" idx="0"/>
            <a:endCxn id="15" idx="2"/>
          </p:cNvCxnSpPr>
          <p:nvPr/>
        </p:nvCxnSpPr>
        <p:spPr>
          <a:xfrm rot="16200000" flipV="1">
            <a:off x="4001676" y="4618639"/>
            <a:ext cx="568580" cy="581173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12F8604F-9B7A-029F-8FEB-0A3878913A2A}"/>
              </a:ext>
            </a:extLst>
          </p:cNvPr>
          <p:cNvCxnSpPr>
            <a:cxnSpLocks/>
            <a:stCxn id="23" idx="0"/>
            <a:endCxn id="12" idx="2"/>
          </p:cNvCxnSpPr>
          <p:nvPr/>
        </p:nvCxnSpPr>
        <p:spPr>
          <a:xfrm rot="5400000" flipH="1" flipV="1">
            <a:off x="1038236" y="4909226"/>
            <a:ext cx="568580" cy="12700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C6CC5DA0-8C01-0005-765A-316464BAD7B5}"/>
              </a:ext>
            </a:extLst>
          </p:cNvPr>
          <p:cNvCxnSpPr>
            <a:cxnSpLocks/>
            <a:stCxn id="19" idx="0"/>
            <a:endCxn id="14" idx="2"/>
          </p:cNvCxnSpPr>
          <p:nvPr/>
        </p:nvCxnSpPr>
        <p:spPr>
          <a:xfrm rot="16200000" flipV="1">
            <a:off x="7842780" y="4881944"/>
            <a:ext cx="568580" cy="54561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10D3FD6F-80D5-D2F8-D3AA-4C5E8A933D9F}"/>
              </a:ext>
            </a:extLst>
          </p:cNvPr>
          <p:cNvCxnSpPr>
            <a:cxnSpLocks/>
            <a:stCxn id="18" idx="0"/>
            <a:endCxn id="13" idx="2"/>
          </p:cNvCxnSpPr>
          <p:nvPr/>
        </p:nvCxnSpPr>
        <p:spPr>
          <a:xfrm rot="5400000" flipH="1" flipV="1">
            <a:off x="9220822" y="4697420"/>
            <a:ext cx="568580" cy="423610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E9914F5A-98EA-A0D5-A818-D6DEFAC229C6}"/>
              </a:ext>
            </a:extLst>
          </p:cNvPr>
          <p:cNvCxnSpPr>
            <a:cxnSpLocks/>
            <a:stCxn id="17" idx="0"/>
            <a:endCxn id="13" idx="2"/>
          </p:cNvCxnSpPr>
          <p:nvPr/>
        </p:nvCxnSpPr>
        <p:spPr>
          <a:xfrm rot="16200000" flipV="1">
            <a:off x="9718144" y="4623708"/>
            <a:ext cx="568580" cy="571033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F7A92DF-8E7B-FAD7-63B4-36FC075608A8}"/>
              </a:ext>
            </a:extLst>
          </p:cNvPr>
          <p:cNvSpPr txBox="1"/>
          <p:nvPr/>
        </p:nvSpPr>
        <p:spPr>
          <a:xfrm>
            <a:off x="4753496" y="4245244"/>
            <a:ext cx="285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2400" b="1" dirty="0">
                <a:solidFill>
                  <a:schemeClr val="accent1">
                    <a:lumMod val="50000"/>
                  </a:schemeClr>
                </a:solidFill>
                <a:latin typeface="Titillium" pitchFamily="2" charset="77"/>
              </a:rPr>
              <a:t>59 Activity Leaders</a:t>
            </a:r>
          </a:p>
        </p:txBody>
      </p: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8CF8DA68-519F-0384-BCF0-D2517BB78412}"/>
              </a:ext>
            </a:extLst>
          </p:cNvPr>
          <p:cNvCxnSpPr>
            <a:cxnSpLocks/>
            <a:stCxn id="12" idx="0"/>
            <a:endCxn id="11" idx="2"/>
          </p:cNvCxnSpPr>
          <p:nvPr/>
        </p:nvCxnSpPr>
        <p:spPr>
          <a:xfrm rot="5400000" flipH="1" flipV="1">
            <a:off x="2266369" y="1808711"/>
            <a:ext cx="1574667" cy="3462353"/>
          </a:xfrm>
          <a:prstGeom prst="bentConnector3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EB0414CC-ACA6-7A1F-8E66-F463A2239D24}"/>
              </a:ext>
            </a:extLst>
          </p:cNvPr>
          <p:cNvCxnSpPr>
            <a:cxnSpLocks/>
            <a:stCxn id="16" idx="0"/>
            <a:endCxn id="11" idx="2"/>
          </p:cNvCxnSpPr>
          <p:nvPr/>
        </p:nvCxnSpPr>
        <p:spPr>
          <a:xfrm rot="5400000" flipH="1" flipV="1">
            <a:off x="2947817" y="2490159"/>
            <a:ext cx="1574667" cy="209945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FD0193E2-64B3-7C75-C83B-EEE1F2D1B73F}"/>
              </a:ext>
            </a:extLst>
          </p:cNvPr>
          <p:cNvCxnSpPr>
            <a:cxnSpLocks/>
            <a:stCxn id="15" idx="0"/>
            <a:endCxn id="11" idx="2"/>
          </p:cNvCxnSpPr>
          <p:nvPr/>
        </p:nvCxnSpPr>
        <p:spPr>
          <a:xfrm rot="5400000" flipH="1" flipV="1">
            <a:off x="3602796" y="3145137"/>
            <a:ext cx="1574667" cy="789500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240DD589-61AC-53F2-C9DC-3D3E99CF14CC}"/>
              </a:ext>
            </a:extLst>
          </p:cNvPr>
          <p:cNvCxnSpPr>
            <a:cxnSpLocks/>
            <a:stCxn id="14" idx="0"/>
            <a:endCxn id="11" idx="2"/>
          </p:cNvCxnSpPr>
          <p:nvPr/>
        </p:nvCxnSpPr>
        <p:spPr>
          <a:xfrm rot="16200000" flipV="1">
            <a:off x="5655001" y="1882431"/>
            <a:ext cx="1574666" cy="3314910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53E6102C-9E46-BDE4-E17E-F8080D6FA76D}"/>
              </a:ext>
            </a:extLst>
          </p:cNvPr>
          <p:cNvCxnSpPr>
            <a:cxnSpLocks/>
            <a:stCxn id="13" idx="0"/>
            <a:endCxn id="11" idx="2"/>
          </p:cNvCxnSpPr>
          <p:nvPr/>
        </p:nvCxnSpPr>
        <p:spPr>
          <a:xfrm rot="16200000" flipV="1">
            <a:off x="6463565" y="1073867"/>
            <a:ext cx="1574666" cy="4932038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938CCBFD-3584-B84D-E4EB-9AFD465FC43A}"/>
              </a:ext>
            </a:extLst>
          </p:cNvPr>
          <p:cNvSpPr/>
          <p:nvPr/>
        </p:nvSpPr>
        <p:spPr>
          <a:xfrm>
            <a:off x="5929655" y="1692547"/>
            <a:ext cx="1385338" cy="7323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000" b="1" dirty="0">
                <a:solidFill>
                  <a:schemeClr val="tx1"/>
                </a:solidFill>
                <a:latin typeface="Titillium" pitchFamily="2" charset="77"/>
              </a:rPr>
              <a:t>Editorial Board</a:t>
            </a:r>
          </a:p>
        </p:txBody>
      </p:sp>
      <p:cxnSp>
        <p:nvCxnSpPr>
          <p:cNvPr id="86" name="Elbow Connector 85">
            <a:extLst>
              <a:ext uri="{FF2B5EF4-FFF2-40B4-BE49-F238E27FC236}">
                <a16:creationId xmlns:a16="http://schemas.microsoft.com/office/drawing/2014/main" id="{CC553577-B7AE-4B97-3E04-0F43EB499678}"/>
              </a:ext>
            </a:extLst>
          </p:cNvPr>
          <p:cNvCxnSpPr>
            <a:cxnSpLocks/>
            <a:stCxn id="11" idx="3"/>
            <a:endCxn id="85" idx="1"/>
          </p:cNvCxnSpPr>
          <p:nvPr/>
        </p:nvCxnSpPr>
        <p:spPr>
          <a:xfrm flipV="1">
            <a:off x="5477548" y="2058707"/>
            <a:ext cx="452107" cy="327687"/>
          </a:xfrm>
          <a:prstGeom prst="bentConnector3">
            <a:avLst>
              <a:gd name="adj1" fmla="val 50000"/>
            </a:avLst>
          </a:prstGeom>
          <a:ln cap="flat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0069A3C-4386-4BBA-1291-F1637ADC8AB9}"/>
              </a:ext>
            </a:extLst>
          </p:cNvPr>
          <p:cNvSpPr txBox="1"/>
          <p:nvPr/>
        </p:nvSpPr>
        <p:spPr>
          <a:xfrm>
            <a:off x="3598728" y="5694292"/>
            <a:ext cx="8132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 dirty="0">
                <a:solidFill>
                  <a:schemeClr val="tx1"/>
                </a:solidFill>
                <a:latin typeface="Titillium" pitchFamily="2" charset="77"/>
              </a:rPr>
              <a:t>Proposal: 91.5M€, 257 pages… </a:t>
            </a:r>
            <a:r>
              <a:rPr lang="en-IT" sz="2800" b="1" i="1" dirty="0">
                <a:solidFill>
                  <a:schemeClr val="tx1"/>
                </a:solidFill>
                <a:latin typeface="Titillium" pitchFamily="2" charset="77"/>
              </a:rPr>
              <a:t>prepared in 50 days!</a:t>
            </a:r>
          </a:p>
        </p:txBody>
      </p:sp>
    </p:spTree>
    <p:extLst>
      <p:ext uri="{BB962C8B-B14F-4D97-AF65-F5344CB8AC3E}">
        <p14:creationId xmlns:p14="http://schemas.microsoft.com/office/powerpoint/2010/main" val="3944761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EE5A5-67DE-D69B-326C-EF4528E13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3AAC-91E5-581C-AD83-8C183AFFD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60" y="1240120"/>
            <a:ext cx="10515600" cy="780114"/>
          </a:xfrm>
        </p:spPr>
        <p:txBody>
          <a:bodyPr>
            <a:normAutofit/>
          </a:bodyPr>
          <a:lstStyle/>
          <a:p>
            <a:pPr algn="ctr"/>
            <a:r>
              <a:rPr lang="en-IT" dirty="0"/>
              <a:t>The final project after approval &amp; negotiation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D860E-88AA-E9E5-447C-0F865F9C0F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9</a:t>
            </a:fld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BB7F5-3C5B-0C13-417F-CC3C1E87DECB}"/>
              </a:ext>
            </a:extLst>
          </p:cNvPr>
          <p:cNvSpPr txBox="1"/>
          <p:nvPr/>
        </p:nvSpPr>
        <p:spPr>
          <a:xfrm>
            <a:off x="5189341" y="5111541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chemeClr val="accent2">
                    <a:lumMod val="75000"/>
                  </a:schemeClr>
                </a:solidFill>
                <a:latin typeface="Titillium" pitchFamily="2" charset="77"/>
              </a:rPr>
              <a:t>61 Activities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8EDA0F4-12B5-D014-E6AE-9CFA507BDB58}"/>
              </a:ext>
            </a:extLst>
          </p:cNvPr>
          <p:cNvSpPr/>
          <p:nvPr/>
        </p:nvSpPr>
        <p:spPr>
          <a:xfrm>
            <a:off x="1749246" y="2786737"/>
            <a:ext cx="1385338" cy="7323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000" b="1" dirty="0">
                <a:solidFill>
                  <a:schemeClr val="tx1"/>
                </a:solidFill>
                <a:latin typeface="Titillium" pitchFamily="2" charset="77"/>
              </a:rPr>
              <a:t>WP Leader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0F673D2-5C8D-ED6E-73AD-AE83B8D16478}"/>
              </a:ext>
            </a:extLst>
          </p:cNvPr>
          <p:cNvSpPr/>
          <p:nvPr/>
        </p:nvSpPr>
        <p:spPr>
          <a:xfrm>
            <a:off x="895806" y="4327220"/>
            <a:ext cx="853440" cy="297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49C7F7E-7B06-76E7-3B3D-CF4BDB80B5E9}"/>
              </a:ext>
            </a:extLst>
          </p:cNvPr>
          <p:cNvSpPr/>
          <p:nvPr/>
        </p:nvSpPr>
        <p:spPr>
          <a:xfrm>
            <a:off x="9290197" y="4327219"/>
            <a:ext cx="853440" cy="297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D84EEAE-591C-4C05-5659-3659B98A3667}"/>
              </a:ext>
            </a:extLst>
          </p:cNvPr>
          <p:cNvSpPr/>
          <p:nvPr/>
        </p:nvSpPr>
        <p:spPr>
          <a:xfrm>
            <a:off x="7865355" y="4342090"/>
            <a:ext cx="853440" cy="297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77B0CC1-A816-E41D-7A42-6CC0AC10A3CC}"/>
              </a:ext>
            </a:extLst>
          </p:cNvPr>
          <p:cNvSpPr/>
          <p:nvPr/>
        </p:nvSpPr>
        <p:spPr>
          <a:xfrm>
            <a:off x="3568659" y="4327220"/>
            <a:ext cx="853440" cy="297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F0688F7-F4CC-89CA-E199-9456BF26064E}"/>
              </a:ext>
            </a:extLst>
          </p:cNvPr>
          <p:cNvSpPr/>
          <p:nvPr/>
        </p:nvSpPr>
        <p:spPr>
          <a:xfrm>
            <a:off x="2258702" y="4327220"/>
            <a:ext cx="853440" cy="297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67974A3-AD82-23A4-8D54-D2240946EA4B}"/>
              </a:ext>
            </a:extLst>
          </p:cNvPr>
          <p:cNvSpPr/>
          <p:nvPr/>
        </p:nvSpPr>
        <p:spPr>
          <a:xfrm>
            <a:off x="9861230" y="5193515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039579-A1FB-6911-02AB-7374D45151C7}"/>
              </a:ext>
            </a:extLst>
          </p:cNvPr>
          <p:cNvSpPr/>
          <p:nvPr/>
        </p:nvSpPr>
        <p:spPr>
          <a:xfrm>
            <a:off x="8866587" y="5193515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BF72431-45AF-634B-B157-8AD61EF6AFC5}"/>
              </a:ext>
            </a:extLst>
          </p:cNvPr>
          <p:cNvSpPr/>
          <p:nvPr/>
        </p:nvSpPr>
        <p:spPr>
          <a:xfrm>
            <a:off x="7856912" y="5199866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B8DA3E4-5412-FF69-D81F-32CE9E866BD1}"/>
              </a:ext>
            </a:extLst>
          </p:cNvPr>
          <p:cNvSpPr/>
          <p:nvPr/>
        </p:nvSpPr>
        <p:spPr>
          <a:xfrm>
            <a:off x="4149832" y="5193516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2EADC15-1194-2AFE-0780-052A108E0592}"/>
              </a:ext>
            </a:extLst>
          </p:cNvPr>
          <p:cNvSpPr/>
          <p:nvPr/>
        </p:nvSpPr>
        <p:spPr>
          <a:xfrm>
            <a:off x="3238770" y="5193516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9C28E51-AB64-500E-98B5-1E3232B3B6EE}"/>
              </a:ext>
            </a:extLst>
          </p:cNvPr>
          <p:cNvSpPr/>
          <p:nvPr/>
        </p:nvSpPr>
        <p:spPr>
          <a:xfrm>
            <a:off x="2254738" y="5193516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8B9CA38-B9B9-D947-1EA5-2EB9913B1E0C}"/>
              </a:ext>
            </a:extLst>
          </p:cNvPr>
          <p:cNvSpPr/>
          <p:nvPr/>
        </p:nvSpPr>
        <p:spPr>
          <a:xfrm>
            <a:off x="895806" y="5193516"/>
            <a:ext cx="853440" cy="297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927C6B80-D861-5F75-D5A6-012A03B5C3EA}"/>
              </a:ext>
            </a:extLst>
          </p:cNvPr>
          <p:cNvCxnSpPr>
            <a:stCxn id="22" idx="0"/>
            <a:endCxn id="16" idx="2"/>
          </p:cNvCxnSpPr>
          <p:nvPr/>
        </p:nvCxnSpPr>
        <p:spPr>
          <a:xfrm rot="5400000" flipH="1" flipV="1">
            <a:off x="2399150" y="4907244"/>
            <a:ext cx="568580" cy="3964"/>
          </a:xfrm>
          <a:prstGeom prst="bentConnector3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ADB9C64-FCE5-FB4E-F43C-D31BA9E929A9}"/>
              </a:ext>
            </a:extLst>
          </p:cNvPr>
          <p:cNvCxnSpPr>
            <a:cxnSpLocks/>
            <a:stCxn id="21" idx="0"/>
            <a:endCxn id="15" idx="2"/>
          </p:cNvCxnSpPr>
          <p:nvPr/>
        </p:nvCxnSpPr>
        <p:spPr>
          <a:xfrm rot="5400000" flipH="1" flipV="1">
            <a:off x="3546144" y="4744282"/>
            <a:ext cx="568580" cy="329889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FEEA482E-DF38-0F7B-0F00-4039F44E960A}"/>
              </a:ext>
            </a:extLst>
          </p:cNvPr>
          <p:cNvCxnSpPr>
            <a:cxnSpLocks/>
            <a:stCxn id="20" idx="0"/>
            <a:endCxn id="15" idx="2"/>
          </p:cNvCxnSpPr>
          <p:nvPr/>
        </p:nvCxnSpPr>
        <p:spPr>
          <a:xfrm rot="16200000" flipV="1">
            <a:off x="4001676" y="4618639"/>
            <a:ext cx="568580" cy="581173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D268829C-4E5D-BF67-D32D-0A1073B80C95}"/>
              </a:ext>
            </a:extLst>
          </p:cNvPr>
          <p:cNvCxnSpPr>
            <a:cxnSpLocks/>
            <a:stCxn id="23" idx="0"/>
            <a:endCxn id="12" idx="2"/>
          </p:cNvCxnSpPr>
          <p:nvPr/>
        </p:nvCxnSpPr>
        <p:spPr>
          <a:xfrm rot="5400000" flipH="1" flipV="1">
            <a:off x="1038236" y="4909226"/>
            <a:ext cx="568580" cy="12700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A83F5099-4C7E-FEF8-972E-A6E3EA894AC8}"/>
              </a:ext>
            </a:extLst>
          </p:cNvPr>
          <p:cNvCxnSpPr>
            <a:cxnSpLocks/>
            <a:stCxn id="19" idx="0"/>
            <a:endCxn id="14" idx="2"/>
          </p:cNvCxnSpPr>
          <p:nvPr/>
        </p:nvCxnSpPr>
        <p:spPr>
          <a:xfrm rot="5400000" flipH="1" flipV="1">
            <a:off x="8007823" y="4915615"/>
            <a:ext cx="560060" cy="8443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46DE337F-4414-12EA-DD47-5A48B4BEE907}"/>
              </a:ext>
            </a:extLst>
          </p:cNvPr>
          <p:cNvCxnSpPr>
            <a:cxnSpLocks/>
            <a:stCxn id="18" idx="0"/>
            <a:endCxn id="13" idx="2"/>
          </p:cNvCxnSpPr>
          <p:nvPr/>
        </p:nvCxnSpPr>
        <p:spPr>
          <a:xfrm rot="5400000" flipH="1" flipV="1">
            <a:off x="9220822" y="4697420"/>
            <a:ext cx="568580" cy="423610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C07B8D32-15FE-F3B8-7875-BC6B16D0E926}"/>
              </a:ext>
            </a:extLst>
          </p:cNvPr>
          <p:cNvCxnSpPr>
            <a:cxnSpLocks/>
            <a:stCxn id="17" idx="0"/>
            <a:endCxn id="13" idx="2"/>
          </p:cNvCxnSpPr>
          <p:nvPr/>
        </p:nvCxnSpPr>
        <p:spPr>
          <a:xfrm rot="16200000" flipV="1">
            <a:off x="9718144" y="4623708"/>
            <a:ext cx="568580" cy="571033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F07327B-C017-8BEA-E147-A574AECA5CC1}"/>
              </a:ext>
            </a:extLst>
          </p:cNvPr>
          <p:cNvSpPr txBox="1"/>
          <p:nvPr/>
        </p:nvSpPr>
        <p:spPr>
          <a:xfrm>
            <a:off x="4753496" y="4245244"/>
            <a:ext cx="285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2400" b="1" dirty="0">
                <a:solidFill>
                  <a:schemeClr val="accent1">
                    <a:lumMod val="50000"/>
                  </a:schemeClr>
                </a:solidFill>
                <a:latin typeface="Titillium" pitchFamily="2" charset="77"/>
              </a:rPr>
              <a:t>54 Activity Leaders</a:t>
            </a:r>
          </a:p>
        </p:txBody>
      </p: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714220BE-F3CC-4A3B-4651-C7CFF2AE065B}"/>
              </a:ext>
            </a:extLst>
          </p:cNvPr>
          <p:cNvCxnSpPr>
            <a:cxnSpLocks/>
            <a:stCxn id="12" idx="0"/>
            <a:endCxn id="11" idx="2"/>
          </p:cNvCxnSpPr>
          <p:nvPr/>
        </p:nvCxnSpPr>
        <p:spPr>
          <a:xfrm rot="5400000" flipH="1" flipV="1">
            <a:off x="1478138" y="3363444"/>
            <a:ext cx="808164" cy="1119389"/>
          </a:xfrm>
          <a:prstGeom prst="bentConnector3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3AA38968-2DDC-5877-CB13-B1382F2FEE53}"/>
              </a:ext>
            </a:extLst>
          </p:cNvPr>
          <p:cNvCxnSpPr>
            <a:cxnSpLocks/>
            <a:stCxn id="16" idx="0"/>
            <a:endCxn id="11" idx="2"/>
          </p:cNvCxnSpPr>
          <p:nvPr/>
        </p:nvCxnSpPr>
        <p:spPr>
          <a:xfrm rot="16200000" flipV="1">
            <a:off x="2159587" y="3801384"/>
            <a:ext cx="808164" cy="243507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D7E12915-CD80-D28A-2F52-649996345029}"/>
              </a:ext>
            </a:extLst>
          </p:cNvPr>
          <p:cNvCxnSpPr>
            <a:cxnSpLocks/>
            <a:stCxn id="15" idx="0"/>
            <a:endCxn id="50" idx="2"/>
          </p:cNvCxnSpPr>
          <p:nvPr/>
        </p:nvCxnSpPr>
        <p:spPr>
          <a:xfrm rot="5400000" flipH="1" flipV="1">
            <a:off x="3815592" y="3698843"/>
            <a:ext cx="808164" cy="448590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CE373BE7-4889-6002-CB48-96F657F1787B}"/>
              </a:ext>
            </a:extLst>
          </p:cNvPr>
          <p:cNvCxnSpPr>
            <a:cxnSpLocks/>
            <a:stCxn id="14" idx="0"/>
            <a:endCxn id="41" idx="2"/>
          </p:cNvCxnSpPr>
          <p:nvPr/>
        </p:nvCxnSpPr>
        <p:spPr>
          <a:xfrm rot="16200000" flipV="1">
            <a:off x="7798056" y="3848070"/>
            <a:ext cx="823034" cy="165005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8D036209-5D58-6786-AE6E-463681C933E6}"/>
              </a:ext>
            </a:extLst>
          </p:cNvPr>
          <p:cNvSpPr/>
          <p:nvPr/>
        </p:nvSpPr>
        <p:spPr>
          <a:xfrm>
            <a:off x="4950422" y="1692548"/>
            <a:ext cx="2004895" cy="7323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000" b="1" dirty="0">
                <a:solidFill>
                  <a:schemeClr val="tx1"/>
                </a:solidFill>
                <a:latin typeface="Titillium" pitchFamily="2" charset="77"/>
              </a:rPr>
              <a:t>PI + Project Office</a:t>
            </a:r>
          </a:p>
        </p:txBody>
      </p:sp>
      <p:cxnSp>
        <p:nvCxnSpPr>
          <p:cNvPr id="86" name="Elbow Connector 85">
            <a:extLst>
              <a:ext uri="{FF2B5EF4-FFF2-40B4-BE49-F238E27FC236}">
                <a16:creationId xmlns:a16="http://schemas.microsoft.com/office/drawing/2014/main" id="{2425A125-8663-E719-E286-271191224904}"/>
              </a:ext>
            </a:extLst>
          </p:cNvPr>
          <p:cNvCxnSpPr>
            <a:cxnSpLocks/>
            <a:stCxn id="11" idx="0"/>
            <a:endCxn id="85" idx="2"/>
          </p:cNvCxnSpPr>
          <p:nvPr/>
        </p:nvCxnSpPr>
        <p:spPr>
          <a:xfrm rot="5400000" flipH="1" flipV="1">
            <a:off x="4016457" y="850325"/>
            <a:ext cx="361870" cy="3510955"/>
          </a:xfrm>
          <a:prstGeom prst="bentConnector3">
            <a:avLst>
              <a:gd name="adj1" fmla="val 50000"/>
            </a:avLst>
          </a:prstGeom>
          <a:ln cap="flat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56D09B6A-24C8-4F3E-1921-3A10146CD45B}"/>
              </a:ext>
            </a:extLst>
          </p:cNvPr>
          <p:cNvSpPr txBox="1"/>
          <p:nvPr/>
        </p:nvSpPr>
        <p:spPr>
          <a:xfrm>
            <a:off x="4580118" y="5694292"/>
            <a:ext cx="2667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 dirty="0">
                <a:solidFill>
                  <a:schemeClr val="tx1"/>
                </a:solidFill>
                <a:latin typeface="Titillium" pitchFamily="2" charset="77"/>
              </a:rPr>
              <a:t>Accepted: 70M€</a:t>
            </a:r>
            <a:endParaRPr lang="en-IT" sz="2800" b="1" i="1" dirty="0">
              <a:solidFill>
                <a:schemeClr val="tx1"/>
              </a:solidFill>
              <a:latin typeface="Titillium" pitchFamily="2" charset="7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B046A4-3135-5C12-AB5B-C246B2737DA0}"/>
              </a:ext>
            </a:extLst>
          </p:cNvPr>
          <p:cNvCxnSpPr/>
          <p:nvPr/>
        </p:nvCxnSpPr>
        <p:spPr>
          <a:xfrm>
            <a:off x="9031266" y="3858016"/>
            <a:ext cx="1803748" cy="183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1DD3E5-8EDE-26B6-40E6-C2176C78F5C7}"/>
              </a:ext>
            </a:extLst>
          </p:cNvPr>
          <p:cNvCxnSpPr>
            <a:cxnSpLocks/>
          </p:cNvCxnSpPr>
          <p:nvPr/>
        </p:nvCxnSpPr>
        <p:spPr>
          <a:xfrm flipH="1">
            <a:off x="9031266" y="3858016"/>
            <a:ext cx="1683404" cy="183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09D8E33-699B-E26F-3F87-99D837EF3AD7}"/>
              </a:ext>
            </a:extLst>
          </p:cNvPr>
          <p:cNvSpPr/>
          <p:nvPr/>
        </p:nvSpPr>
        <p:spPr>
          <a:xfrm>
            <a:off x="7434401" y="2786737"/>
            <a:ext cx="1385338" cy="7323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000" b="1" dirty="0">
                <a:solidFill>
                  <a:schemeClr val="tx1"/>
                </a:solidFill>
                <a:latin typeface="Titillium" pitchFamily="2" charset="77"/>
              </a:rPr>
              <a:t>WP Leader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BD57EFBF-80BD-D0F2-292C-09EA984BB921}"/>
              </a:ext>
            </a:extLst>
          </p:cNvPr>
          <p:cNvSpPr/>
          <p:nvPr/>
        </p:nvSpPr>
        <p:spPr>
          <a:xfrm>
            <a:off x="3751300" y="2786737"/>
            <a:ext cx="1385338" cy="7323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000" b="1" dirty="0">
                <a:solidFill>
                  <a:schemeClr val="tx1"/>
                </a:solidFill>
                <a:latin typeface="Titillium" pitchFamily="2" charset="77"/>
              </a:rPr>
              <a:t>WP Leader</a:t>
            </a: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9C9E9368-2E5E-652A-F50B-AD501BF266DE}"/>
              </a:ext>
            </a:extLst>
          </p:cNvPr>
          <p:cNvCxnSpPr>
            <a:cxnSpLocks/>
            <a:stCxn id="41" idx="0"/>
            <a:endCxn id="85" idx="2"/>
          </p:cNvCxnSpPr>
          <p:nvPr/>
        </p:nvCxnSpPr>
        <p:spPr>
          <a:xfrm rot="16200000" flipV="1">
            <a:off x="6859035" y="1518702"/>
            <a:ext cx="361870" cy="2174200"/>
          </a:xfrm>
          <a:prstGeom prst="bentConnector3">
            <a:avLst>
              <a:gd name="adj1" fmla="val 50000"/>
            </a:avLst>
          </a:prstGeom>
          <a:ln cap="flat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A5231BCD-40C8-07E0-8E6F-2105FB3E52D9}"/>
              </a:ext>
            </a:extLst>
          </p:cNvPr>
          <p:cNvCxnSpPr>
            <a:cxnSpLocks/>
            <a:stCxn id="50" idx="0"/>
            <a:endCxn id="85" idx="2"/>
          </p:cNvCxnSpPr>
          <p:nvPr/>
        </p:nvCxnSpPr>
        <p:spPr>
          <a:xfrm rot="5400000" flipH="1" flipV="1">
            <a:off x="5017484" y="1851352"/>
            <a:ext cx="361870" cy="1508901"/>
          </a:xfrm>
          <a:prstGeom prst="bentConnector3">
            <a:avLst>
              <a:gd name="adj1" fmla="val 50000"/>
            </a:avLst>
          </a:prstGeom>
          <a:ln cap="flat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071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9625</TotalTime>
  <Words>1037</Words>
  <Application>Microsoft Macintosh PowerPoint</Application>
  <PresentationFormat>Widescreen</PresentationFormat>
  <Paragraphs>213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Wingdings</vt:lpstr>
      <vt:lpstr>Arial</vt:lpstr>
      <vt:lpstr>Calibri</vt:lpstr>
      <vt:lpstr>Titillium</vt:lpstr>
      <vt:lpstr>Tema di Office</vt:lpstr>
      <vt:lpstr>STILES: Goals, results and future endeavours.</vt:lpstr>
      <vt:lpstr>PowerPoint Presentation</vt:lpstr>
      <vt:lpstr>PowerPoint Presentation</vt:lpstr>
      <vt:lpstr>Extremely Large Telescope </vt:lpstr>
      <vt:lpstr>ELT and SKA will lead the field for decades… </vt:lpstr>
      <vt:lpstr>ELT and SKA will lead the field for decades… </vt:lpstr>
      <vt:lpstr>ELT and SKA will lead the field for decades… </vt:lpstr>
      <vt:lpstr>Turning the concept into reality: a bottom-up process</vt:lpstr>
      <vt:lpstr>The final project after approval &amp; negotiation</vt:lpstr>
      <vt:lpstr>STILES: STrengthening the Italian Leadership in ELT &amp; SKA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further into the future</vt:lpstr>
      <vt:lpstr>Looking further into the future</vt:lpstr>
      <vt:lpstr>Thanks#1: the STILES  Project Office</vt:lpstr>
      <vt:lpstr>Thanks#2: the STILES team</vt:lpstr>
      <vt:lpstr>Thanks#3: the INAF/University administrations.</vt:lpstr>
      <vt:lpstr>What have we accomplished?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STILES</dc:title>
  <dc:creator>Francesco Pompa Pacchi</dc:creator>
  <cp:lastModifiedBy>Adriano Fontana</cp:lastModifiedBy>
  <cp:revision>43</cp:revision>
  <cp:lastPrinted>2026-03-15T11:25:29Z</cp:lastPrinted>
  <dcterms:created xsi:type="dcterms:W3CDTF">2022-10-26T09:11:02Z</dcterms:created>
  <dcterms:modified xsi:type="dcterms:W3CDTF">2026-03-15T20:05:39Z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