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6858000" cx="12192000"/>
  <p:notesSz cx="7104050" cy="10234600"/>
  <p:embeddedFontLst>
    <p:embeddedFont>
      <p:font typeface="Play"/>
      <p:regular r:id="rId35"/>
      <p:bold r:id="rId36"/>
    </p:embeddedFont>
    <p:embeddedFont>
      <p:font typeface="Quicksand"/>
      <p:regular r:id="rId37"/>
      <p:bold r:id="rId38"/>
    </p:embeddedFont>
    <p:embeddedFont>
      <p:font typeface="Helvetica Neue"/>
      <p:regular r:id="rId39"/>
      <p:bold r:id="rId40"/>
      <p:italic r:id="rId41"/>
      <p:boldItalic r:id="rId42"/>
    </p:embeddedFont>
    <p:embeddedFont>
      <p:font typeface="Helvetica Neue Light"/>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ipCfeIqmD8B7XwjkVtO+10MlHo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6.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8.xml"/><Relationship Id="rId44" Type="http://schemas.openxmlformats.org/officeDocument/2006/relationships/font" Target="fonts/HelveticaNeueLight-bold.fntdata"/><Relationship Id="rId21" Type="http://schemas.openxmlformats.org/officeDocument/2006/relationships/slide" Target="slides/slide17.xml"/><Relationship Id="rId43" Type="http://schemas.openxmlformats.org/officeDocument/2006/relationships/font" Target="fonts/HelveticaNeueLight-regular.fntdata"/><Relationship Id="rId24" Type="http://schemas.openxmlformats.org/officeDocument/2006/relationships/slide" Target="slides/slide20.xml"/><Relationship Id="rId46" Type="http://schemas.openxmlformats.org/officeDocument/2006/relationships/font" Target="fonts/HelveticaNeueLight-boldItalic.fntdata"/><Relationship Id="rId23" Type="http://schemas.openxmlformats.org/officeDocument/2006/relationships/slide" Target="slides/slide19.xml"/><Relationship Id="rId45" Type="http://schemas.openxmlformats.org/officeDocument/2006/relationships/font" Target="fonts/HelveticaNeueLigh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Play-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Quicksand-regular.fntdata"/><Relationship Id="rId14" Type="http://schemas.openxmlformats.org/officeDocument/2006/relationships/slide" Target="slides/slide10.xml"/><Relationship Id="rId36" Type="http://schemas.openxmlformats.org/officeDocument/2006/relationships/font" Target="fonts/Play-bold.fntdata"/><Relationship Id="rId17" Type="http://schemas.openxmlformats.org/officeDocument/2006/relationships/slide" Target="slides/slide13.xml"/><Relationship Id="rId39" Type="http://schemas.openxmlformats.org/officeDocument/2006/relationships/font" Target="fonts/HelveticaNeue-regular.fntdata"/><Relationship Id="rId16" Type="http://schemas.openxmlformats.org/officeDocument/2006/relationships/slide" Target="slides/slide12.xml"/><Relationship Id="rId38" Type="http://schemas.openxmlformats.org/officeDocument/2006/relationships/font" Target="fonts/Quicksand-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8427" cy="513508"/>
          </a:xfrm>
          <a:prstGeom prst="rect">
            <a:avLst/>
          </a:prstGeom>
          <a:noFill/>
          <a:ln>
            <a:noFill/>
          </a:ln>
        </p:spPr>
        <p:txBody>
          <a:bodyPr anchorCtr="0" anchor="t" bIns="49525" lIns="99075" spcFirstLastPara="1" rIns="99075" wrap="square" tIns="495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992" y="0"/>
            <a:ext cx="3078427" cy="513508"/>
          </a:xfrm>
          <a:prstGeom prst="rect">
            <a:avLst/>
          </a:prstGeom>
          <a:noFill/>
          <a:ln>
            <a:noFill/>
          </a:ln>
        </p:spPr>
        <p:txBody>
          <a:bodyPr anchorCtr="0" anchor="t" bIns="49525" lIns="99075" spcFirstLastPara="1" rIns="99075" wrap="square" tIns="495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21107"/>
            <a:ext cx="3078427" cy="513507"/>
          </a:xfrm>
          <a:prstGeom prst="rect">
            <a:avLst/>
          </a:prstGeom>
          <a:noFill/>
          <a:ln>
            <a:noFill/>
          </a:ln>
        </p:spPr>
        <p:txBody>
          <a:bodyPr anchorCtr="0" anchor="b" bIns="49525" lIns="99075" spcFirstLastPara="1" rIns="99075" wrap="square" tIns="495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notes"/>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SzPts val="1400"/>
              <a:buNone/>
            </a:pPr>
            <a:r>
              <a:t/>
            </a:r>
            <a:endParaRPr/>
          </a:p>
        </p:txBody>
      </p:sp>
      <p:sp>
        <p:nvSpPr>
          <p:cNvPr id="118" name="Google Shape;118;p1: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2" name="Google Shape;202;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2" name="Google Shape;21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cd8c4729fa_0_25: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3cd8c4729fa_0_25: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15000"/>
              </a:lnSpc>
              <a:spcBef>
                <a:spcPts val="0"/>
              </a:spcBef>
              <a:spcAft>
                <a:spcPts val="0"/>
              </a:spcAft>
              <a:buClr>
                <a:schemeClr val="dk1"/>
              </a:buClr>
              <a:buSzPts val="1100"/>
              <a:buFont typeface="Arial"/>
              <a:buNone/>
            </a:pPr>
            <a:r>
              <a:rPr lang="en"/>
              <a:t>The boosted adaptive optics performances will be reached by adding a </a:t>
            </a:r>
            <a:r>
              <a:rPr b="1" lang="en"/>
              <a:t>second stage of correction, called SAXO+</a:t>
            </a:r>
            <a:endParaRPr b="1"/>
          </a:p>
          <a:p>
            <a:pPr indent="0" lvl="0" marL="0" rtl="0" algn="l">
              <a:lnSpc>
                <a:spcPct val="115000"/>
              </a:lnSpc>
              <a:spcBef>
                <a:spcPts val="0"/>
              </a:spcBef>
              <a:spcAft>
                <a:spcPts val="0"/>
              </a:spcAft>
              <a:buClr>
                <a:schemeClr val="dk1"/>
              </a:buClr>
              <a:buSzPts val="1100"/>
              <a:buFont typeface="Arial"/>
              <a:buNone/>
            </a:pPr>
            <a:r>
              <a:rPr lang="en"/>
              <a:t>It will measure the residual wavefront error coming from SAXO with a pyramid wavefront sensor working in the Near Infrared coupled with a very sensitive camera.</a:t>
            </a:r>
            <a:endParaRPr/>
          </a:p>
          <a:p>
            <a:pPr indent="0" lvl="0" marL="0" rtl="0" algn="l">
              <a:lnSpc>
                <a:spcPct val="115000"/>
              </a:lnSpc>
              <a:spcBef>
                <a:spcPts val="0"/>
              </a:spcBef>
              <a:spcAft>
                <a:spcPts val="0"/>
              </a:spcAft>
              <a:buClr>
                <a:schemeClr val="dk1"/>
              </a:buClr>
              <a:buSzPts val="1100"/>
              <a:buFont typeface="Arial"/>
              <a:buNone/>
            </a:pPr>
            <a:r>
              <a:rPr lang="en"/>
              <a:t>This choice will improve the limiting magnitude up to H 11.7 and more.</a:t>
            </a:r>
            <a:endParaRPr/>
          </a:p>
          <a:p>
            <a:pPr indent="0" lvl="0" marL="0" rtl="0" algn="l">
              <a:lnSpc>
                <a:spcPct val="115000"/>
              </a:lnSpc>
              <a:spcBef>
                <a:spcPts val="0"/>
              </a:spcBef>
              <a:spcAft>
                <a:spcPts val="0"/>
              </a:spcAft>
              <a:buClr>
                <a:schemeClr val="dk1"/>
              </a:buClr>
              <a:buSzPts val="1100"/>
              <a:buFont typeface="Arial"/>
              <a:buNone/>
            </a:pPr>
            <a:r>
              <a:rPr lang="en"/>
              <a:t>A recent modification has been done in the design in order to implement a slightly different deformable mirror. In order to reach the scientific requirements in fact, the yield of the deformable mirror is critical. Broken actuators translates in a contrast degradation. The previously selected mirror, with 28 actuators on the diameter, was not available with a 100% actuators yield. </a:t>
            </a:r>
            <a:endParaRPr/>
          </a:p>
          <a:p>
            <a:pPr indent="0" lvl="0" marL="0" rtl="0" algn="l">
              <a:lnSpc>
                <a:spcPct val="100000"/>
              </a:lnSpc>
              <a:spcBef>
                <a:spcPts val="0"/>
              </a:spcBef>
              <a:spcAft>
                <a:spcPts val="0"/>
              </a:spcAft>
              <a:buSzPts val="1400"/>
              <a:buNone/>
            </a:pPr>
            <a:r>
              <a:t/>
            </a:r>
            <a:endParaRPr/>
          </a:p>
        </p:txBody>
      </p:sp>
      <p:sp>
        <p:nvSpPr>
          <p:cNvPr id="221" name="Google Shape;221;g3cd8c4729fa_0_25: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ce164c81aa_0_0:notes"/>
          <p:cNvSpPr txBox="1"/>
          <p:nvPr>
            <p:ph idx="1" type="body"/>
          </p:nvPr>
        </p:nvSpPr>
        <p:spPr>
          <a:xfrm>
            <a:off x="710388" y="4861431"/>
            <a:ext cx="5683200" cy="4605600"/>
          </a:xfrm>
          <a:prstGeom prst="rect">
            <a:avLst/>
          </a:prstGeom>
          <a:noFill/>
          <a:ln>
            <a:noFill/>
          </a:ln>
        </p:spPr>
        <p:txBody>
          <a:bodyPr anchorCtr="0" anchor="t" bIns="48600" lIns="97250" spcFirstLastPara="1" rIns="97250" wrap="square" tIns="48600">
            <a:noAutofit/>
          </a:bodyPr>
          <a:lstStyle/>
          <a:p>
            <a:pPr indent="0" lvl="0" marL="0" rtl="0" algn="l">
              <a:lnSpc>
                <a:spcPct val="100000"/>
              </a:lnSpc>
              <a:spcBef>
                <a:spcPts val="0"/>
              </a:spcBef>
              <a:spcAft>
                <a:spcPts val="0"/>
              </a:spcAft>
              <a:buSzPts val="1500"/>
              <a:buNone/>
            </a:pPr>
            <a:r>
              <a:rPr lang="en"/>
              <a:t>. Bright stars, go faster, therefore potentially closer/deeper in contrast </a:t>
            </a:r>
            <a:r>
              <a:rPr b="1" lang="en" sz="1300">
                <a:latin typeface="Helvetica Neue"/>
                <a:ea typeface="Helvetica Neue"/>
                <a:cs typeface="Helvetica Neue"/>
                <a:sym typeface="Helvetica Neue"/>
              </a:rPr>
              <a:t>Trade-off-1 (SAXO+):</a:t>
            </a:r>
            <a:r>
              <a:rPr lang="en" sz="1300">
                <a:latin typeface="Helvetica Neue Light"/>
                <a:ea typeface="Helvetica Neue Light"/>
                <a:cs typeface="Helvetica Neue Light"/>
                <a:sym typeface="Helvetica Neue Light"/>
              </a:rPr>
              <a:t>  2</a:t>
            </a:r>
            <a:r>
              <a:rPr baseline="30000" lang="en" sz="1300">
                <a:latin typeface="Helvetica Neue Light"/>
                <a:ea typeface="Helvetica Neue Light"/>
                <a:cs typeface="Helvetica Neue Light"/>
                <a:sym typeface="Helvetica Neue Light"/>
              </a:rPr>
              <a:t>nd</a:t>
            </a:r>
            <a:r>
              <a:rPr lang="en" sz="1300">
                <a:latin typeface="Helvetica Neue Light"/>
                <a:ea typeface="Helvetica Neue Light"/>
                <a:cs typeface="Helvetica Neue Light"/>
                <a:sym typeface="Helvetica Neue Light"/>
              </a:rPr>
              <a:t> stage AO (3 kHz) IR path (IR WFS) </a:t>
            </a:r>
            <a:endParaRPr sz="1300">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SzPts val="1500"/>
              <a:buNone/>
            </a:pPr>
            <a:r>
              <a:rPr lang="en" sz="1300"/>
              <a:t>. Plot:</a:t>
            </a:r>
            <a:endParaRPr sz="1300"/>
          </a:p>
          <a:p>
            <a:pPr indent="0" lvl="0" marL="0" rtl="0" algn="l">
              <a:lnSpc>
                <a:spcPct val="100000"/>
              </a:lnSpc>
              <a:spcBef>
                <a:spcPts val="0"/>
              </a:spcBef>
              <a:spcAft>
                <a:spcPts val="0"/>
              </a:spcAft>
              <a:buSzPts val="1500"/>
              <a:buNone/>
            </a:pPr>
            <a:r>
              <a:rPr lang="en"/>
              <a:t>. Go down to the snowline</a:t>
            </a:r>
            <a:endParaRPr/>
          </a:p>
          <a:p>
            <a:pPr indent="0" lvl="0" marL="0" rtl="0" algn="l">
              <a:lnSpc>
                <a:spcPct val="100000"/>
              </a:lnSpc>
              <a:spcBef>
                <a:spcPts val="0"/>
              </a:spcBef>
              <a:spcAft>
                <a:spcPts val="0"/>
              </a:spcAft>
              <a:buSzPts val="1500"/>
              <a:buNone/>
            </a:pPr>
            <a:r>
              <a:t/>
            </a:r>
            <a:endParaRPr/>
          </a:p>
          <a:p>
            <a:pPr indent="0" lvl="0" marL="0" rtl="0" algn="l">
              <a:lnSpc>
                <a:spcPct val="100000"/>
              </a:lnSpc>
              <a:spcBef>
                <a:spcPts val="0"/>
              </a:spcBef>
              <a:spcAft>
                <a:spcPts val="0"/>
              </a:spcAft>
              <a:buClr>
                <a:schemeClr val="dk1"/>
              </a:buClr>
              <a:buSzPts val="1900"/>
              <a:buFont typeface="Arial"/>
              <a:buNone/>
            </a:pPr>
            <a:r>
              <a:rPr b="1" lang="en" sz="1600">
                <a:latin typeface="Helvetica Neue"/>
                <a:ea typeface="Helvetica Neue"/>
                <a:cs typeface="Helvetica Neue"/>
                <a:sym typeface="Helvetica Neue"/>
              </a:rPr>
              <a:t>(*)</a:t>
            </a:r>
            <a:r>
              <a:rPr lang="en" sz="1600">
                <a:latin typeface="Helvetica Neue Light"/>
                <a:ea typeface="Helvetica Neue Light"/>
                <a:cs typeface="Helvetica Neue Light"/>
                <a:sym typeface="Helvetica Neue Light"/>
              </a:rPr>
              <a:t> Gaia will observe 450 (and 1200), young (≤ 500 Myr) stars  at distances closer than 50 pc (and 150 pc, resp.)</a:t>
            </a:r>
            <a:endParaRPr sz="1600">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SzPts val="1500"/>
              <a:buNone/>
            </a:pPr>
            <a:r>
              <a:t/>
            </a:r>
            <a:endParaRPr/>
          </a:p>
        </p:txBody>
      </p:sp>
      <p:sp>
        <p:nvSpPr>
          <p:cNvPr id="233" name="Google Shape;233;g3ce164c81aa_0_0:notes"/>
          <p:cNvSpPr/>
          <p:nvPr>
            <p:ph idx="2" type="sldImg"/>
          </p:nvPr>
        </p:nvSpPr>
        <p:spPr>
          <a:xfrm>
            <a:off x="745693" y="767585"/>
            <a:ext cx="5613300" cy="3837900"/>
          </a:xfrm>
          <a:custGeom>
            <a:rect b="b" l="l" r="r" t="t"/>
            <a:pathLst>
              <a:path extrusionOk="0" h="120000" w="120000">
                <a:moveTo>
                  <a:pt x="0" y="0"/>
                </a:moveTo>
                <a:lnTo>
                  <a:pt x="120000" y="0"/>
                </a:lnTo>
                <a:lnTo>
                  <a:pt x="120000" y="120000"/>
                </a:lnTo>
                <a:lnTo>
                  <a:pt x="0" y="120000"/>
                </a:lnTo>
                <a:close/>
              </a:path>
            </a:pathLst>
          </a:custGeom>
          <a:noFill/>
          <a:ln cap="flat" cmpd="sng" w="135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ce164c81aa_0_14:notes"/>
          <p:cNvSpPr txBox="1"/>
          <p:nvPr>
            <p:ph idx="1" type="body"/>
          </p:nvPr>
        </p:nvSpPr>
        <p:spPr>
          <a:xfrm>
            <a:off x="710388" y="4861431"/>
            <a:ext cx="5683200" cy="4605600"/>
          </a:xfrm>
          <a:prstGeom prst="rect">
            <a:avLst/>
          </a:prstGeom>
          <a:noFill/>
          <a:ln>
            <a:noFill/>
          </a:ln>
        </p:spPr>
        <p:txBody>
          <a:bodyPr anchorCtr="0" anchor="t" bIns="48600" lIns="97250" spcFirstLastPara="1" rIns="97250" wrap="square" tIns="48600">
            <a:noAutofit/>
          </a:bodyPr>
          <a:lstStyle/>
          <a:p>
            <a:pPr indent="0" lvl="0" marL="0" rtl="0" algn="l">
              <a:lnSpc>
                <a:spcPct val="100000"/>
              </a:lnSpc>
              <a:spcBef>
                <a:spcPts val="0"/>
              </a:spcBef>
              <a:spcAft>
                <a:spcPts val="0"/>
              </a:spcAft>
              <a:buSzPts val="1500"/>
              <a:buNone/>
            </a:pPr>
            <a:r>
              <a:rPr lang="en" sz="1300">
                <a:latin typeface="Arial"/>
                <a:ea typeface="Arial"/>
                <a:cs typeface="Arial"/>
                <a:sym typeface="Arial"/>
              </a:rPr>
              <a:t> We mean carrying out  surveys for protoplanets, in emission </a:t>
            </a:r>
            <a:r>
              <a:rPr i="1" lang="en" sz="1300">
                <a:latin typeface="Arial"/>
                <a:ea typeface="Arial"/>
                <a:cs typeface="Arial"/>
                <a:sym typeface="Arial"/>
              </a:rPr>
              <a:t>or in accretion (Paβ)</a:t>
            </a:r>
            <a:r>
              <a:rPr lang="en" sz="1300">
                <a:latin typeface="Arial"/>
                <a:ea typeface="Arial"/>
                <a:cs typeface="Arial"/>
                <a:sym typeface="Arial"/>
              </a:rPr>
              <a:t>... wispit2 B 57 au with a mass ~ 6 Mjup (mag R~</a:t>
            </a:r>
            <a:r>
              <a:rPr b="1" lang="en">
                <a:solidFill>
                  <a:srgbClr val="010101"/>
                </a:solidFill>
                <a:latin typeface="Times New Roman"/>
                <a:ea typeface="Times New Roman"/>
                <a:cs typeface="Times New Roman"/>
                <a:sym typeface="Times New Roman"/>
              </a:rPr>
              <a:t>11; H~8.5) also PDS70A G=11.7</a:t>
            </a:r>
            <a:endParaRPr sz="1300">
              <a:latin typeface="Arial"/>
              <a:ea typeface="Arial"/>
              <a:cs typeface="Arial"/>
              <a:sym typeface="Arial"/>
            </a:endParaRPr>
          </a:p>
          <a:p>
            <a:pPr indent="0" lvl="0" marL="0" rtl="0" algn="l">
              <a:lnSpc>
                <a:spcPct val="100000"/>
              </a:lnSpc>
              <a:spcBef>
                <a:spcPts val="0"/>
              </a:spcBef>
              <a:spcAft>
                <a:spcPts val="0"/>
              </a:spcAft>
              <a:buSzPts val="1500"/>
              <a:buNone/>
            </a:pPr>
            <a:r>
              <a:t/>
            </a:r>
            <a:endParaRPr sz="1300">
              <a:latin typeface="Arial"/>
              <a:ea typeface="Arial"/>
              <a:cs typeface="Arial"/>
              <a:sym typeface="Arial"/>
            </a:endParaRPr>
          </a:p>
          <a:p>
            <a:pPr indent="0" lvl="0" marL="0" rtl="0" algn="l">
              <a:lnSpc>
                <a:spcPct val="100000"/>
              </a:lnSpc>
              <a:spcBef>
                <a:spcPts val="0"/>
              </a:spcBef>
              <a:spcAft>
                <a:spcPts val="0"/>
              </a:spcAft>
              <a:buSzPts val="1500"/>
              <a:buNone/>
            </a:pPr>
            <a:r>
              <a:rPr lang="en" sz="1300">
                <a:latin typeface="Arial"/>
                <a:ea typeface="Arial"/>
                <a:cs typeface="Arial"/>
                <a:sym typeface="Arial"/>
              </a:rPr>
              <a:t> fainter/redder</a:t>
            </a:r>
            <a:endParaRPr sz="1300">
              <a:latin typeface="Arial"/>
              <a:ea typeface="Arial"/>
              <a:cs typeface="Arial"/>
              <a:sym typeface="Arial"/>
            </a:endParaRPr>
          </a:p>
          <a:p>
            <a:pPr indent="0" lvl="0" marL="0" rtl="0" algn="l">
              <a:lnSpc>
                <a:spcPct val="100000"/>
              </a:lnSpc>
              <a:spcBef>
                <a:spcPts val="0"/>
              </a:spcBef>
              <a:spcAft>
                <a:spcPts val="0"/>
              </a:spcAft>
              <a:buSzPts val="1500"/>
              <a:buNone/>
            </a:pPr>
            <a:r>
              <a:rPr lang="en" sz="1300">
                <a:latin typeface="Arial"/>
                <a:ea typeface="Arial"/>
                <a:cs typeface="Arial"/>
                <a:sym typeface="Arial"/>
              </a:rPr>
              <a:t>. acces bulk of the members of SFRs (Tauruis, Lupus, ScoCen…) </a:t>
            </a:r>
            <a:endParaRPr sz="1300">
              <a:latin typeface="Arial"/>
              <a:ea typeface="Arial"/>
              <a:cs typeface="Arial"/>
              <a:sym typeface="Arial"/>
            </a:endParaRPr>
          </a:p>
          <a:p>
            <a:pPr indent="0" lvl="0" marL="0" rtl="0" algn="l">
              <a:lnSpc>
                <a:spcPct val="100000"/>
              </a:lnSpc>
              <a:spcBef>
                <a:spcPts val="0"/>
              </a:spcBef>
              <a:spcAft>
                <a:spcPts val="0"/>
              </a:spcAft>
              <a:buSzPts val="1500"/>
              <a:buNone/>
            </a:pPr>
            <a:r>
              <a:rPr lang="en" sz="1300">
                <a:latin typeface="Arial"/>
                <a:ea typeface="Arial"/>
                <a:cs typeface="Arial"/>
                <a:sym typeface="Arial"/>
              </a:rPr>
              <a:t>  </a:t>
            </a:r>
            <a:endParaRPr sz="1300">
              <a:latin typeface="Arial"/>
              <a:ea typeface="Arial"/>
              <a:cs typeface="Arial"/>
              <a:sym typeface="Arial"/>
            </a:endParaRPr>
          </a:p>
          <a:p>
            <a:pPr indent="0" lvl="0" marL="0" rtl="0" algn="l">
              <a:lnSpc>
                <a:spcPct val="100000"/>
              </a:lnSpc>
              <a:spcBef>
                <a:spcPts val="0"/>
              </a:spcBef>
              <a:spcAft>
                <a:spcPts val="0"/>
              </a:spcAft>
              <a:buSzPts val="1500"/>
              <a:buNone/>
            </a:pPr>
            <a:r>
              <a:rPr b="1" lang="en" sz="1300">
                <a:latin typeface="Arial"/>
                <a:ea typeface="Arial"/>
                <a:cs typeface="Arial"/>
                <a:sym typeface="Arial"/>
              </a:rPr>
              <a:t>Trade-off-2 (SAXO+):</a:t>
            </a:r>
            <a:r>
              <a:rPr lang="en" sz="1300">
                <a:latin typeface="Arial"/>
                <a:ea typeface="Arial"/>
                <a:cs typeface="Arial"/>
                <a:sym typeface="Arial"/>
              </a:rPr>
              <a:t> photons sharing between science and 2</a:t>
            </a:r>
            <a:r>
              <a:rPr baseline="30000" lang="en" sz="1300">
                <a:latin typeface="Arial"/>
                <a:ea typeface="Arial"/>
                <a:cs typeface="Arial"/>
                <a:sym typeface="Arial"/>
              </a:rPr>
              <a:t>nd</a:t>
            </a:r>
            <a:r>
              <a:rPr lang="en" sz="1300">
                <a:latin typeface="Arial"/>
                <a:ea typeface="Arial"/>
                <a:cs typeface="Arial"/>
                <a:sym typeface="Arial"/>
              </a:rPr>
              <a:t> stage AO, Pyramid-WFS (more sensitive) </a:t>
            </a:r>
            <a:endParaRPr sz="1300">
              <a:latin typeface="Arial"/>
              <a:ea typeface="Arial"/>
              <a:cs typeface="Arial"/>
              <a:sym typeface="Arial"/>
            </a:endParaRPr>
          </a:p>
        </p:txBody>
      </p:sp>
      <p:sp>
        <p:nvSpPr>
          <p:cNvPr id="245" name="Google Shape;245;g3ce164c81aa_0_14:notes"/>
          <p:cNvSpPr/>
          <p:nvPr>
            <p:ph idx="2" type="sldImg"/>
          </p:nvPr>
        </p:nvSpPr>
        <p:spPr>
          <a:xfrm>
            <a:off x="745693" y="767585"/>
            <a:ext cx="5613300" cy="3837900"/>
          </a:xfrm>
          <a:custGeom>
            <a:rect b="b" l="l" r="r" t="t"/>
            <a:pathLst>
              <a:path extrusionOk="0" h="120000" w="120000">
                <a:moveTo>
                  <a:pt x="0" y="0"/>
                </a:moveTo>
                <a:lnTo>
                  <a:pt x="120000" y="0"/>
                </a:lnTo>
                <a:lnTo>
                  <a:pt x="120000" y="120000"/>
                </a:lnTo>
                <a:lnTo>
                  <a:pt x="0" y="120000"/>
                </a:lnTo>
                <a:close/>
              </a:path>
            </a:pathLst>
          </a:custGeom>
          <a:noFill/>
          <a:ln cap="flat" cmpd="sng" w="135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This is the </a:t>
            </a:r>
            <a:r>
              <a:rPr b="1" lang="en"/>
              <a:t>schedule of the project</a:t>
            </a:r>
            <a:r>
              <a:rPr lang="en"/>
              <a:t>:</a:t>
            </a:r>
            <a:endParaRPr/>
          </a:p>
          <a:p>
            <a:pPr indent="0" lvl="0" marL="0" rtl="0" algn="l">
              <a:lnSpc>
                <a:spcPct val="115000"/>
              </a:lnSpc>
              <a:spcBef>
                <a:spcPts val="0"/>
              </a:spcBef>
              <a:spcAft>
                <a:spcPts val="0"/>
              </a:spcAft>
              <a:buClr>
                <a:schemeClr val="dk1"/>
              </a:buClr>
              <a:buSzPts val="1100"/>
              <a:buFont typeface="Arial"/>
              <a:buNone/>
            </a:pPr>
            <a:r>
              <a:rPr lang="en"/>
              <a:t>the kick off happened about three years ago, in summer 2024 we have obtained the official approval from ESO and summer 2025 we have passed the final design review.</a:t>
            </a:r>
            <a:endParaRPr/>
          </a:p>
          <a:p>
            <a:pPr indent="0" lvl="0" marL="0" rtl="0" algn="l">
              <a:lnSpc>
                <a:spcPct val="115000"/>
              </a:lnSpc>
              <a:spcBef>
                <a:spcPts val="0"/>
              </a:spcBef>
              <a:spcAft>
                <a:spcPts val="0"/>
              </a:spcAft>
              <a:buClr>
                <a:schemeClr val="dk1"/>
              </a:buClr>
              <a:buSzPts val="1100"/>
              <a:buFont typeface="Arial"/>
              <a:buNone/>
            </a:pPr>
            <a:r>
              <a:rPr lang="en"/>
              <a:t>The red line points where we are now:</a:t>
            </a:r>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t>
            </a:r>
            <a:r>
              <a:rPr lang="en"/>
              <a:t>We are waiting for the last components to be delivered and</a:t>
            </a:r>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t>
            </a:r>
            <a:r>
              <a:rPr lang="en"/>
              <a:t>The integration activity has started</a:t>
            </a:r>
            <a:endParaRPr/>
          </a:p>
          <a:p>
            <a:pPr indent="0" lvl="0" marL="0" rtl="0" algn="l">
              <a:lnSpc>
                <a:spcPct val="115000"/>
              </a:lnSpc>
              <a:spcBef>
                <a:spcPts val="0"/>
              </a:spcBef>
              <a:spcAft>
                <a:spcPts val="0"/>
              </a:spcAft>
              <a:buClr>
                <a:schemeClr val="dk1"/>
              </a:buClr>
              <a:buSzPts val="1100"/>
              <a:buFont typeface="Arial"/>
              <a:buNone/>
            </a:pPr>
            <a:r>
              <a:rPr lang="en"/>
              <a:t>This activity is splitted in three fase:</a:t>
            </a:r>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t>
            </a:r>
            <a:r>
              <a:rPr lang="en"/>
              <a:t>the electro-mechanics (mechanics + motors) is integrated at IPAG</a:t>
            </a:r>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t>
            </a:r>
            <a:r>
              <a:rPr lang="en"/>
              <a:t>The bench is then sent to Bologna for the integration of the optics and the Camera + deformable mirror</a:t>
            </a:r>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t>
            </a:r>
            <a:r>
              <a:rPr lang="en"/>
              <a:t>And the full instrument will be then sent to CRAL, in LYON, for the final integration with the RTC and testing before final delivery to Chile in early 2028</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260" name="Google Shape;26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cd8c4729fa_0_2: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3cd8c4729fa_0_2: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15000"/>
              </a:lnSpc>
              <a:spcBef>
                <a:spcPts val="0"/>
              </a:spcBef>
              <a:spcAft>
                <a:spcPts val="0"/>
              </a:spcAft>
              <a:buClr>
                <a:schemeClr val="dk1"/>
              </a:buClr>
              <a:buSzPts val="1100"/>
              <a:buFont typeface="Arial"/>
              <a:buNone/>
            </a:pPr>
            <a:r>
              <a:rPr b="1" lang="en"/>
              <a:t>INAF </a:t>
            </a:r>
            <a:r>
              <a:rPr lang="en"/>
              <a:t>collaborates in </a:t>
            </a:r>
            <a:r>
              <a:rPr b="1" lang="en"/>
              <a:t>many Work packages </a:t>
            </a:r>
            <a:r>
              <a:rPr lang="en"/>
              <a:t>and cover </a:t>
            </a:r>
            <a:r>
              <a:rPr b="1" lang="en"/>
              <a:t>roles of responsibility</a:t>
            </a:r>
            <a:r>
              <a:rPr lang="en"/>
              <a:t>. Raffaele Gratton (OAPD) is one of the CO-Is and Emiliano Diolaiti (OAS) is the AO system engineer.</a:t>
            </a:r>
            <a:endParaRPr/>
          </a:p>
          <a:p>
            <a:pPr indent="0" lvl="0" marL="0" rtl="0" algn="l">
              <a:lnSpc>
                <a:spcPct val="115000"/>
              </a:lnSpc>
              <a:spcBef>
                <a:spcPts val="0"/>
              </a:spcBef>
              <a:spcAft>
                <a:spcPts val="0"/>
              </a:spcAft>
              <a:buClr>
                <a:schemeClr val="dk1"/>
              </a:buClr>
              <a:buSzPts val="1100"/>
              <a:buFont typeface="Arial"/>
              <a:buNone/>
            </a:pPr>
            <a:r>
              <a:rPr lang="en"/>
              <a:t>Laura Schreiber (OAS) is responsible, in collaboration with IPAG, of the SAXO+ sub-system as an opto-mechanical and electrical system.</a:t>
            </a:r>
            <a:endParaRPr/>
          </a:p>
          <a:p>
            <a:pPr indent="0" lvl="0" marL="0" rtl="0" algn="l">
              <a:lnSpc>
                <a:spcPct val="115000"/>
              </a:lnSpc>
              <a:spcBef>
                <a:spcPts val="0"/>
              </a:spcBef>
              <a:spcAft>
                <a:spcPts val="0"/>
              </a:spcAft>
              <a:buClr>
                <a:schemeClr val="dk1"/>
              </a:buClr>
              <a:buSzPts val="1100"/>
              <a:buFont typeface="Arial"/>
              <a:buNone/>
            </a:pPr>
            <a:r>
              <a:rPr lang="en"/>
              <a:t>We have seen that INAF also </a:t>
            </a:r>
            <a:r>
              <a:rPr b="1" lang="en"/>
              <a:t>contributes to the procurement of some hardware key components</a:t>
            </a:r>
            <a:r>
              <a:rPr lang="en"/>
              <a:t>, in particular the DM, that represents about the 20% of the cost of the instrument. </a:t>
            </a:r>
            <a:endParaRPr/>
          </a:p>
          <a:p>
            <a:pPr indent="0" lvl="0" marL="0" rtl="0" algn="l">
              <a:lnSpc>
                <a:spcPct val="100000"/>
              </a:lnSpc>
              <a:spcBef>
                <a:spcPts val="0"/>
              </a:spcBef>
              <a:spcAft>
                <a:spcPts val="0"/>
              </a:spcAft>
              <a:buSzPts val="1400"/>
              <a:buNone/>
            </a:pPr>
            <a:r>
              <a:t/>
            </a:r>
            <a:endParaRPr/>
          </a:p>
        </p:txBody>
      </p:sp>
      <p:sp>
        <p:nvSpPr>
          <p:cNvPr id="271" name="Google Shape;271;g3cd8c4729fa_0_2: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
              <a:t>. in terms of instrumentation roadmap . here all instruments with priority given to planetary formation &amp; exoplanets cases</a:t>
            </a:r>
            <a:endParaRPr/>
          </a:p>
          <a:p>
            <a:pPr indent="0" lvl="0" marL="0" rtl="0" algn="l">
              <a:lnSpc>
                <a:spcPct val="100000"/>
              </a:lnSpc>
              <a:spcBef>
                <a:spcPts val="0"/>
              </a:spcBef>
              <a:spcAft>
                <a:spcPts val="0"/>
              </a:spcAft>
              <a:buClr>
                <a:schemeClr val="dk1"/>
              </a:buClr>
              <a:buSzPts val="1400"/>
              <a:buFont typeface="Arial"/>
              <a:buNone/>
            </a:pPr>
            <a:r>
              <a:rPr lang="en"/>
              <a:t>. MORFEO-MICADO &amp; HARMONI, gral instruments, BUT</a:t>
            </a:r>
            <a:endParaRPr/>
          </a:p>
          <a:p>
            <a:pPr indent="0" lvl="0" marL="0" rtl="0" algn="l">
              <a:lnSpc>
                <a:spcPct val="100000"/>
              </a:lnSpc>
              <a:spcBef>
                <a:spcPts val="0"/>
              </a:spcBef>
              <a:spcAft>
                <a:spcPts val="0"/>
              </a:spcAft>
              <a:buClr>
                <a:schemeClr val="dk1"/>
              </a:buClr>
              <a:buSzPts val="1400"/>
              <a:buFont typeface="Arial"/>
              <a:buNone/>
            </a:pPr>
            <a:r>
              <a:rPr lang="en"/>
              <a:t>. METIS, real first instrument devoted to this science cases</a:t>
            </a:r>
            <a:endParaRPr/>
          </a:p>
          <a:p>
            <a:pPr indent="0" lvl="0" marL="0" rtl="0" algn="l">
              <a:lnSpc>
                <a:spcPct val="100000"/>
              </a:lnSpc>
              <a:spcBef>
                <a:spcPts val="0"/>
              </a:spcBef>
              <a:spcAft>
                <a:spcPts val="0"/>
              </a:spcAft>
              <a:buClr>
                <a:schemeClr val="dk1"/>
              </a:buClr>
              <a:buSzPts val="1400"/>
              <a:buFont typeface="Arial"/>
              <a:buNone/>
            </a:pPr>
            <a:r>
              <a:rPr lang="en"/>
              <a:t>. Then ANDES, PCS</a:t>
            </a:r>
            <a:endParaRPr/>
          </a:p>
        </p:txBody>
      </p:sp>
      <p:sp>
        <p:nvSpPr>
          <p:cNvPr id="284" name="Google Shape;284;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
              <a:t>1. Important to note that ELT is part of general efforts from Ground/space to to study exoplanets </a:t>
            </a:r>
            <a:endParaRPr/>
          </a:p>
          <a:p>
            <a:pPr indent="0" lvl="0" marL="0" rtl="0" algn="l">
              <a:lnSpc>
                <a:spcPct val="100000"/>
              </a:lnSpc>
              <a:spcBef>
                <a:spcPts val="0"/>
              </a:spcBef>
              <a:spcAft>
                <a:spcPts val="0"/>
              </a:spcAft>
              <a:buClr>
                <a:schemeClr val="dk1"/>
              </a:buClr>
              <a:buSzPts val="1400"/>
              <a:buFont typeface="Arial"/>
              <a:buNone/>
            </a:pPr>
            <a:r>
              <a:rPr lang="en"/>
              <a:t>. space: gaia, jwst, </a:t>
            </a:r>
            <a:r>
              <a:rPr b="1" lang="en"/>
              <a:t>roman</a:t>
            </a:r>
            <a:r>
              <a:rPr lang="en"/>
              <a:t> plato/ariel</a:t>
            </a:r>
            <a:endParaRPr/>
          </a:p>
          <a:p>
            <a:pPr indent="0" lvl="0" marL="0" rtl="0" algn="l">
              <a:lnSpc>
                <a:spcPct val="100000"/>
              </a:lnSpc>
              <a:spcBef>
                <a:spcPts val="0"/>
              </a:spcBef>
              <a:spcAft>
                <a:spcPts val="0"/>
              </a:spcAft>
              <a:buClr>
                <a:schemeClr val="dk1"/>
              </a:buClr>
              <a:buSzPts val="1400"/>
              <a:buFont typeface="Arial"/>
              <a:buNone/>
            </a:pPr>
            <a:r>
              <a:rPr lang="en"/>
              <a:t>. ground: ALMA, RV, transit, VLT/VLTI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
              <a:t>2. Will arrive with a perfect timing to exploit the synergies with these space/ground-based observatoires (ex Gaia DR4/5)</a:t>
            </a:r>
            <a:endParaRPr/>
          </a:p>
        </p:txBody>
      </p:sp>
      <p:sp>
        <p:nvSpPr>
          <p:cNvPr id="299" name="Google Shape;299;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
              <a:t>. Explore the dust component.</a:t>
            </a:r>
            <a:endParaRPr/>
          </a:p>
          <a:p>
            <a:pPr indent="0" lvl="0" marL="0" rtl="0" algn="l">
              <a:lnSpc>
                <a:spcPct val="100000"/>
              </a:lnSpc>
              <a:spcBef>
                <a:spcPts val="0"/>
              </a:spcBef>
              <a:spcAft>
                <a:spcPts val="0"/>
              </a:spcAft>
              <a:buClr>
                <a:schemeClr val="dk1"/>
              </a:buClr>
              <a:buSzPts val="1400"/>
              <a:buFont typeface="Arial"/>
              <a:buNone/>
            </a:pPr>
            <a:r>
              <a:rPr lang="en"/>
              <a:t>. METIS simulations of the young disk MWC758 at Lp</a:t>
            </a:r>
            <a:endParaRPr/>
          </a:p>
          <a:p>
            <a:pPr indent="0" lvl="0" marL="0" rtl="0" algn="l">
              <a:lnSpc>
                <a:spcPct val="100000"/>
              </a:lnSpc>
              <a:spcBef>
                <a:spcPts val="0"/>
              </a:spcBef>
              <a:spcAft>
                <a:spcPts val="0"/>
              </a:spcAft>
              <a:buClr>
                <a:schemeClr val="dk1"/>
              </a:buClr>
              <a:buSzPts val="1400"/>
              <a:buFont typeface="Arial"/>
              <a:buNone/>
            </a:pPr>
            <a:r>
              <a:rPr lang="en"/>
              <a:t>. PErspectives to explore dust properties, drift, dust traps and protoplanets &gt; Antoine</a:t>
            </a:r>
            <a:endParaRPr/>
          </a:p>
        </p:txBody>
      </p:sp>
      <p:sp>
        <p:nvSpPr>
          <p:cNvPr id="382" name="Google Shape;382;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7" name="Google Shape;1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Beta Pic as become one of the few benchmark</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systems for studies of planet formation, in which a debris disk</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t>
            </a:r>
            <a:r>
              <a:rPr lang="en">
                <a:solidFill>
                  <a:srgbClr val="0000FF"/>
                </a:solidFill>
                <a:latin typeface="Arial"/>
                <a:ea typeface="Arial"/>
                <a:cs typeface="Arial"/>
                <a:sym typeface="Arial"/>
              </a:rPr>
              <a:t>Smith &amp; Terrile 1984</a:t>
            </a:r>
            <a:r>
              <a:rPr lang="en">
                <a:latin typeface="Arial"/>
                <a:ea typeface="Arial"/>
                <a:cs typeface="Arial"/>
                <a:sym typeface="Arial"/>
              </a:rPr>
              <a:t>), extrasolar comets </a:t>
            </a:r>
            <a:r>
              <a:rPr lang="en">
                <a:solidFill>
                  <a:srgbClr val="0000FF"/>
                </a:solidFill>
                <a:latin typeface="Arial"/>
                <a:ea typeface="Arial"/>
                <a:cs typeface="Arial"/>
                <a:sym typeface="Arial"/>
              </a:rPr>
              <a:t>Ferlet et al. </a:t>
            </a:r>
            <a:r>
              <a:rPr lang="en">
                <a:latin typeface="Arial"/>
                <a:ea typeface="Arial"/>
                <a:cs typeface="Arial"/>
                <a:sym typeface="Arial"/>
              </a:rPr>
              <a:t>(</a:t>
            </a:r>
            <a:r>
              <a:rPr lang="en">
                <a:solidFill>
                  <a:srgbClr val="0000FF"/>
                </a:solidFill>
                <a:latin typeface="Arial"/>
                <a:ea typeface="Arial"/>
                <a:cs typeface="Arial"/>
                <a:sym typeface="Arial"/>
              </a:rPr>
              <a:t>1987</a:t>
            </a:r>
            <a:r>
              <a:rPr lang="en">
                <a:latin typeface="Arial"/>
                <a:ea typeface="Arial"/>
                <a:cs typeface="Arial"/>
                <a:sym typeface="Arial"/>
              </a:rPr>
              <a:t>);</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solidFill>
                  <a:srgbClr val="0000FF"/>
                </a:solidFill>
                <a:latin typeface="Arial"/>
                <a:ea typeface="Arial"/>
                <a:cs typeface="Arial"/>
                <a:sym typeface="Arial"/>
              </a:rPr>
              <a:t>Beust et al. </a:t>
            </a:r>
            <a:r>
              <a:rPr lang="en">
                <a:latin typeface="Arial"/>
                <a:ea typeface="Arial"/>
                <a:cs typeface="Arial"/>
                <a:sym typeface="Arial"/>
              </a:rPr>
              <a:t>(</a:t>
            </a:r>
            <a:r>
              <a:rPr lang="en">
                <a:solidFill>
                  <a:srgbClr val="0000FF"/>
                </a:solidFill>
                <a:latin typeface="Arial"/>
                <a:ea typeface="Arial"/>
                <a:cs typeface="Arial"/>
                <a:sym typeface="Arial"/>
              </a:rPr>
              <a:t>1990</a:t>
            </a:r>
            <a:r>
              <a:rPr lang="en">
                <a:latin typeface="Arial"/>
                <a:ea typeface="Arial"/>
                <a:cs typeface="Arial"/>
                <a:sym typeface="Arial"/>
              </a:rPr>
              <a:t>); </a:t>
            </a:r>
            <a:r>
              <a:rPr lang="en">
                <a:solidFill>
                  <a:srgbClr val="0000FF"/>
                </a:solidFill>
                <a:latin typeface="Arial"/>
                <a:ea typeface="Arial"/>
                <a:cs typeface="Arial"/>
                <a:sym typeface="Arial"/>
              </a:rPr>
              <a:t>Kiefer et al. </a:t>
            </a:r>
            <a:r>
              <a:rPr lang="en">
                <a:latin typeface="Arial"/>
                <a:ea typeface="Arial"/>
                <a:cs typeface="Arial"/>
                <a:sym typeface="Arial"/>
              </a:rPr>
              <a:t>(</a:t>
            </a:r>
            <a:r>
              <a:rPr lang="en">
                <a:solidFill>
                  <a:srgbClr val="0000FF"/>
                </a:solidFill>
                <a:latin typeface="Arial"/>
                <a:ea typeface="Arial"/>
                <a:cs typeface="Arial"/>
                <a:sym typeface="Arial"/>
              </a:rPr>
              <a:t>2014</a:t>
            </a:r>
            <a:r>
              <a:rPr lang="en">
                <a:latin typeface="Arial"/>
                <a:ea typeface="Arial"/>
                <a:cs typeface="Arial"/>
                <a:sym typeface="Arial"/>
              </a:rPr>
              <a:t>), and even two extrasolar</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giant planets (βPic b </a:t>
            </a:r>
            <a:r>
              <a:rPr lang="en">
                <a:solidFill>
                  <a:srgbClr val="0000FF"/>
                </a:solidFill>
                <a:latin typeface="Arial"/>
                <a:ea typeface="Arial"/>
                <a:cs typeface="Arial"/>
                <a:sym typeface="Arial"/>
              </a:rPr>
              <a:t>Lagrange et al. 2009</a:t>
            </a:r>
            <a:r>
              <a:rPr lang="en">
                <a:latin typeface="Arial"/>
                <a:ea typeface="Arial"/>
                <a:cs typeface="Arial"/>
                <a:sym typeface="Arial"/>
              </a:rPr>
              <a:t>, </a:t>
            </a:r>
            <a:r>
              <a:rPr lang="en">
                <a:solidFill>
                  <a:srgbClr val="0000FF"/>
                </a:solidFill>
                <a:latin typeface="Arial"/>
                <a:ea typeface="Arial"/>
                <a:cs typeface="Arial"/>
                <a:sym typeface="Arial"/>
              </a:rPr>
              <a:t>2010 </a:t>
            </a:r>
            <a:r>
              <a:rPr lang="en">
                <a:latin typeface="Arial"/>
                <a:ea typeface="Arial"/>
                <a:cs typeface="Arial"/>
                <a:sym typeface="Arial"/>
              </a:rPr>
              <a:t>and c </a:t>
            </a:r>
            <a:r>
              <a:rPr lang="en">
                <a:solidFill>
                  <a:srgbClr val="0000FF"/>
                </a:solidFill>
                <a:latin typeface="Arial"/>
                <a:ea typeface="Arial"/>
                <a:cs typeface="Arial"/>
                <a:sym typeface="Arial"/>
              </a:rPr>
              <a:t>Lagrange</a:t>
            </a:r>
            <a:endParaRPr>
              <a:solidFill>
                <a:srgbClr val="0000FF"/>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solidFill>
                  <a:srgbClr val="0000FF"/>
                </a:solidFill>
                <a:latin typeface="Arial"/>
                <a:ea typeface="Arial"/>
                <a:cs typeface="Arial"/>
                <a:sym typeface="Arial"/>
              </a:rPr>
              <a:t>et al. 2019</a:t>
            </a:r>
            <a:r>
              <a:rPr lang="en">
                <a:latin typeface="Arial"/>
                <a:ea typeface="Arial"/>
                <a:cs typeface="Arial"/>
                <a:sym typeface="Arial"/>
              </a:rPr>
              <a:t>; </a:t>
            </a:r>
            <a:r>
              <a:rPr lang="en">
                <a:solidFill>
                  <a:srgbClr val="0000FF"/>
                </a:solidFill>
                <a:latin typeface="Arial"/>
                <a:ea typeface="Arial"/>
                <a:cs typeface="Arial"/>
                <a:sym typeface="Arial"/>
              </a:rPr>
              <a:t>Nowak et al. 2020</a:t>
            </a:r>
            <a:r>
              <a:rPr lang="en">
                <a:latin typeface="Arial"/>
                <a:ea typeface="Arial"/>
                <a:cs typeface="Arial"/>
                <a:sym typeface="Arial"/>
              </a:rPr>
              <a:t>) have been found. It is a naked-</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eye (mV = 3.86) A-type star on the zero-age main sequence.</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rPr>
              <a:t> Case Bpic (inner warp, planet c), simulation MICADO</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rPr>
              <a:t>. role of c for driving exocometray activity in that system, connection to all structures (cat tail)</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395" name="Google Shape;39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
                <a:solidFill>
                  <a:schemeClr val="dk1"/>
                </a:solidFill>
              </a:rPr>
              <a:t>. Case Bpic (inner warp, planet c), simulation MICADO</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rPr>
              <a:t>. role of c for driving exocometray activity in that system, connection to all structures (cat tail)</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16" name="Google Shape;416;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
                <a:solidFill>
                  <a:schemeClr val="dk1"/>
                </a:solidFill>
              </a:rPr>
              <a:t>. Case Bpic (inner warp, planet c), simulation MICADO</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rPr>
              <a:t>. role of c for driving exocometray activity in that system, connection to all structures (cat tail)</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50" name="Google Shape;450;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 Rich ground/space instruments, different techniques</a:t>
            </a:r>
            <a:endParaRPr/>
          </a:p>
          <a:p>
            <a:pPr indent="0" lvl="0" marL="0" rtl="0" algn="l">
              <a:lnSpc>
                <a:spcPct val="115000"/>
              </a:lnSpc>
              <a:spcBef>
                <a:spcPts val="0"/>
              </a:spcBef>
              <a:spcAft>
                <a:spcPts val="0"/>
              </a:spcAft>
              <a:buClr>
                <a:schemeClr val="dk1"/>
              </a:buClr>
              <a:buSzPts val="1100"/>
              <a:buFont typeface="Arial"/>
              <a:buNone/>
            </a:pPr>
            <a:r>
              <a:rPr lang="en"/>
              <a:t>- Transition from systematic survey phase to characterization</a:t>
            </a:r>
            <a:endParaRPr/>
          </a:p>
          <a:p>
            <a:pPr indent="0" lvl="0" marL="0" rtl="0" algn="l">
              <a:lnSpc>
                <a:spcPct val="115000"/>
              </a:lnSpc>
              <a:spcBef>
                <a:spcPts val="0"/>
              </a:spcBef>
              <a:spcAft>
                <a:spcPts val="0"/>
              </a:spcAft>
              <a:buClr>
                <a:schemeClr val="dk1"/>
              </a:buClr>
              <a:buSzPts val="1100"/>
              <a:buFont typeface="Arial"/>
              <a:buNone/>
            </a:pPr>
            <a:r>
              <a:rPr lang="en"/>
              <a:t>- Project timeline: SPHERE → SPHERE+ (extreme AO, spectral) → first light ELT → PCS</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83" name="Google Shape;483;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 Rich ground/space instruments, different techniques</a:t>
            </a:r>
            <a:endParaRPr/>
          </a:p>
          <a:p>
            <a:pPr indent="0" lvl="0" marL="0" rtl="0" algn="l">
              <a:lnSpc>
                <a:spcPct val="115000"/>
              </a:lnSpc>
              <a:spcBef>
                <a:spcPts val="0"/>
              </a:spcBef>
              <a:spcAft>
                <a:spcPts val="0"/>
              </a:spcAft>
              <a:buClr>
                <a:schemeClr val="dk1"/>
              </a:buClr>
              <a:buSzPts val="1100"/>
              <a:buFont typeface="Arial"/>
              <a:buNone/>
            </a:pPr>
            <a:r>
              <a:rPr lang="en"/>
              <a:t>- Transition from systematic survey phase to characterization</a:t>
            </a:r>
            <a:endParaRPr/>
          </a:p>
          <a:p>
            <a:pPr indent="0" lvl="0" marL="0" rtl="0" algn="l">
              <a:lnSpc>
                <a:spcPct val="115000"/>
              </a:lnSpc>
              <a:spcBef>
                <a:spcPts val="0"/>
              </a:spcBef>
              <a:spcAft>
                <a:spcPts val="0"/>
              </a:spcAft>
              <a:buClr>
                <a:schemeClr val="dk1"/>
              </a:buClr>
              <a:buSzPts val="1100"/>
              <a:buFont typeface="Arial"/>
              <a:buNone/>
            </a:pPr>
            <a:r>
              <a:rPr lang="en"/>
              <a:t>- Project timeline: SPHERE → SPHERE+ (extreme AO, spectral) → first light ELT → PCS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Regarding my research projects:</a:t>
            </a:r>
            <a:endParaRPr/>
          </a:p>
          <a:p>
            <a:pPr indent="0" lvl="0" marL="0" rtl="0" algn="l">
              <a:lnSpc>
                <a:spcPct val="115000"/>
              </a:lnSpc>
              <a:spcBef>
                <a:spcPts val="0"/>
              </a:spcBef>
              <a:spcAft>
                <a:spcPts val="0"/>
              </a:spcAft>
              <a:buClr>
                <a:schemeClr val="dk1"/>
              </a:buClr>
              <a:buSzPts val="1100"/>
              <a:buFont typeface="Arial"/>
              <a:buNone/>
            </a:pPr>
            <a:r>
              <a:rPr lang="en"/>
              <a:t>They fit into a rich ground- and space-based dynamic for the study of exoplanets using different techniques:</a:t>
            </a:r>
            <a:endParaRPr/>
          </a:p>
          <a:p>
            <a:pPr indent="0" lvl="0" marL="0" rtl="0" algn="l">
              <a:lnSpc>
                <a:spcPct val="115000"/>
              </a:lnSpc>
              <a:spcBef>
                <a:spcPts val="0"/>
              </a:spcBef>
              <a:spcAft>
                <a:spcPts val="0"/>
              </a:spcAft>
              <a:buClr>
                <a:schemeClr val="dk1"/>
              </a:buClr>
              <a:buSzPts val="1100"/>
              <a:buFont typeface="Arial"/>
              <a:buNone/>
            </a:pPr>
            <a:r>
              <a:rPr lang="en"/>
              <a:t>- Radial velocities: ESPRESSO, NIRPS, CRIRES+</a:t>
            </a:r>
            <a:endParaRPr/>
          </a:p>
          <a:p>
            <a:pPr indent="0" lvl="0" marL="0" rtl="0" algn="l">
              <a:lnSpc>
                <a:spcPct val="115000"/>
              </a:lnSpc>
              <a:spcBef>
                <a:spcPts val="0"/>
              </a:spcBef>
              <a:spcAft>
                <a:spcPts val="0"/>
              </a:spcAft>
              <a:buClr>
                <a:schemeClr val="dk1"/>
              </a:buClr>
              <a:buSzPts val="1100"/>
              <a:buFont typeface="Arial"/>
              <a:buNone/>
            </a:pPr>
            <a:r>
              <a:rPr lang="en"/>
              <a:t>- Astrometry: Gaia</a:t>
            </a:r>
            <a:endParaRPr/>
          </a:p>
          <a:p>
            <a:pPr indent="0" lvl="0" marL="0" rtl="0" algn="l">
              <a:lnSpc>
                <a:spcPct val="115000"/>
              </a:lnSpc>
              <a:spcBef>
                <a:spcPts val="0"/>
              </a:spcBef>
              <a:spcAft>
                <a:spcPts val="0"/>
              </a:spcAft>
              <a:buClr>
                <a:schemeClr val="dk1"/>
              </a:buClr>
              <a:buSzPts val="1100"/>
              <a:buFont typeface="Arial"/>
              <a:buNone/>
            </a:pPr>
            <a:r>
              <a:rPr lang="en"/>
              <a:t>- Transits: PLATO</a:t>
            </a:r>
            <a:endParaRPr/>
          </a:p>
          <a:p>
            <a:pPr indent="0" lvl="0" marL="0" rtl="0" algn="l">
              <a:lnSpc>
                <a:spcPct val="115000"/>
              </a:lnSpc>
              <a:spcBef>
                <a:spcPts val="0"/>
              </a:spcBef>
              <a:spcAft>
                <a:spcPts val="0"/>
              </a:spcAft>
              <a:buClr>
                <a:schemeClr val="dk1"/>
              </a:buClr>
              <a:buSzPts val="1100"/>
              <a:buFont typeface="Arial"/>
              <a:buNone/>
            </a:pPr>
            <a:r>
              <a:rPr lang="en"/>
              <a:t>- Direct imaging: SPHERE+ (VLT ~2030) and on the ELT</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Moving from a phase of systematic surveys to much more targeted characterization (JWST — ~100 hours on one target, ELT).</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96" name="Google Shape;496;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12" name="Google Shape;512;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b="1" lang="en">
                <a:latin typeface="Arial"/>
                <a:ea typeface="Arial"/>
                <a:cs typeface="Arial"/>
                <a:sym typeface="Arial"/>
              </a:rPr>
              <a:t>New and old instruments and t</a:t>
            </a:r>
            <a:r>
              <a:rPr b="1" i="0" lang="en" sz="1200">
                <a:solidFill>
                  <a:schemeClr val="dk1"/>
                </a:solidFill>
                <a:latin typeface="Arial"/>
                <a:ea typeface="Arial"/>
                <a:cs typeface="Arial"/>
                <a:sym typeface="Arial"/>
              </a:rPr>
              <a:t>heir high contrast mode</a:t>
            </a:r>
            <a:r>
              <a:rPr b="0" i="0" lang="en" sz="1200" u="none" strike="noStrike">
                <a:solidFill>
                  <a:schemeClr val="dk1"/>
                </a:solidFill>
                <a:latin typeface="Arial"/>
                <a:ea typeface="Arial"/>
                <a:cs typeface="Arial"/>
                <a:sym typeface="Arial"/>
              </a:rPr>
              <a:t>. </a:t>
            </a:r>
            <a:r>
              <a:rPr b="1" i="0" lang="en" sz="1200">
                <a:solidFill>
                  <a:schemeClr val="dk1"/>
                </a:solidFill>
                <a:latin typeface="Arial"/>
                <a:ea typeface="Arial"/>
                <a:cs typeface="Arial"/>
                <a:sym typeface="Arial"/>
              </a:rPr>
              <a:t>With access to contrasts from 10</a:t>
            </a:r>
            <a:r>
              <a:rPr b="1" baseline="30000" i="0" lang="en" sz="1200">
                <a:solidFill>
                  <a:schemeClr val="dk1"/>
                </a:solidFill>
                <a:latin typeface="Arial"/>
                <a:ea typeface="Arial"/>
                <a:cs typeface="Arial"/>
                <a:sym typeface="Arial"/>
              </a:rPr>
              <a:t>6</a:t>
            </a:r>
            <a:r>
              <a:rPr b="1" i="0" lang="en" sz="1200">
                <a:solidFill>
                  <a:schemeClr val="dk1"/>
                </a:solidFill>
                <a:latin typeface="Arial"/>
                <a:ea typeface="Arial"/>
                <a:cs typeface="Arial"/>
                <a:sym typeface="Arial"/>
              </a:rPr>
              <a:t>to 10</a:t>
            </a:r>
            <a:r>
              <a:rPr b="1" baseline="30000" i="0" lang="en" sz="1200">
                <a:solidFill>
                  <a:schemeClr val="dk1"/>
                </a:solidFill>
                <a:latin typeface="Arial"/>
                <a:ea typeface="Arial"/>
                <a:cs typeface="Arial"/>
                <a:sym typeface="Arial"/>
              </a:rPr>
              <a:t>7</a:t>
            </a:r>
            <a:r>
              <a:rPr b="1" i="0" lang="en" sz="1200">
                <a:solidFill>
                  <a:schemeClr val="dk1"/>
                </a:solidFill>
                <a:latin typeface="Arial"/>
                <a:ea typeface="Arial"/>
                <a:cs typeface="Arial"/>
                <a:sym typeface="Arial"/>
              </a:rPr>
              <a:t> for angular resolutions of the order of 50 to 100 mas</a:t>
            </a:r>
            <a:r>
              <a:rPr b="0" i="0" lang="en" sz="1200" u="none" strike="noStrike">
                <a:solidFill>
                  <a:schemeClr val="dk1"/>
                </a:solidFill>
                <a:latin typeface="Arial"/>
                <a:ea typeface="Arial"/>
                <a:cs typeface="Arial"/>
                <a:sym typeface="Arial"/>
              </a:rPr>
              <a:t>, direct imaging can: i/ be combined with velocimetry and astrometry techniques to study systematically the same planets and thus constrain mass and luminosity which constrain the formation history of these giant exoplanets, ii/ allow a finer characterization of the physics and atmospheres of the planets giant ice creams of the Saturn and Neptune type with separations greater than a few uas.</a:t>
            </a:r>
            <a:endParaRPr/>
          </a:p>
        </p:txBody>
      </p:sp>
      <p:sp>
        <p:nvSpPr>
          <p:cNvPr id="520" name="Google Shape;52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300"/>
              <a:buFont typeface="Calibri"/>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cfcdcd43c0_1_1: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3cfcdcd43c0_1_1: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SzPts val="1400"/>
              <a:buNone/>
            </a:pPr>
            <a:r>
              <a:t/>
            </a:r>
            <a:endParaRPr/>
          </a:p>
        </p:txBody>
      </p:sp>
      <p:sp>
        <p:nvSpPr>
          <p:cNvPr id="531" name="Google Shape;531;g3cfcdcd43c0_1_1: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5:notes"/>
          <p:cNvSpPr txBox="1"/>
          <p:nvPr>
            <p:ph idx="1" type="body"/>
          </p:nvPr>
        </p:nvSpPr>
        <p:spPr>
          <a:xfrm>
            <a:off x="710407" y="4925407"/>
            <a:ext cx="5683250" cy="4029879"/>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539" name="Google Shape;539;p35: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t>
            </a:r>
            <a:r>
              <a:rPr b="1" lang="en"/>
              <a:t>MORE CONTRAST</a:t>
            </a:r>
            <a:r>
              <a:rPr lang="en"/>
              <a:t>, to go closer to the star,</a:t>
            </a:r>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t>
            </a:r>
            <a:r>
              <a:rPr lang="en"/>
              <a:t>and </a:t>
            </a:r>
            <a:r>
              <a:rPr b="1" lang="en"/>
              <a:t>MORE SENSITIVITY </a:t>
            </a:r>
            <a:r>
              <a:rPr lang="en"/>
              <a:t>to go fainter and farer for the observation of planets in formation and disks.</a:t>
            </a:r>
            <a:endParaRPr/>
          </a:p>
          <a:p>
            <a:pPr indent="0" lvl="0" marL="0" rtl="0" algn="l">
              <a:lnSpc>
                <a:spcPct val="115000"/>
              </a:lnSpc>
              <a:spcBef>
                <a:spcPts val="0"/>
              </a:spcBef>
              <a:spcAft>
                <a:spcPts val="0"/>
              </a:spcAft>
              <a:buClr>
                <a:schemeClr val="dk1"/>
              </a:buClr>
              <a:buSzPts val="1100"/>
              <a:buFont typeface="Arial"/>
              <a:buNone/>
            </a:pPr>
            <a:r>
              <a:rPr lang="en"/>
              <a:t>It is possible </a:t>
            </a:r>
            <a:r>
              <a:rPr b="1" lang="en"/>
              <a:t>to dig in the contrast curve </a:t>
            </a:r>
            <a:r>
              <a:rPr lang="en"/>
              <a:t>by accelerating the xAO system</a:t>
            </a:r>
            <a:endParaRPr/>
          </a:p>
          <a:p>
            <a:pPr indent="0" lvl="0" marL="0" rtl="0" algn="l">
              <a:lnSpc>
                <a:spcPct val="115000"/>
              </a:lnSpc>
              <a:spcBef>
                <a:spcPts val="0"/>
              </a:spcBef>
              <a:spcAft>
                <a:spcPts val="0"/>
              </a:spcAft>
              <a:buClr>
                <a:schemeClr val="dk1"/>
              </a:buClr>
              <a:buSzPts val="1100"/>
              <a:buFont typeface="Arial"/>
              <a:buNone/>
            </a:pPr>
            <a:r>
              <a:rPr lang="en"/>
              <a:t>The temporal error, that is the delay of the correction w.r.t. to the turbulence evolution, is in fact the major contributor to the residual wavefront error after the cure of SAXO.</a:t>
            </a:r>
            <a:endParaRPr/>
          </a:p>
          <a:p>
            <a:pPr indent="0" lvl="0" marL="0" rtl="0" algn="l">
              <a:lnSpc>
                <a:spcPct val="115000"/>
              </a:lnSpc>
              <a:spcBef>
                <a:spcPts val="0"/>
              </a:spcBef>
              <a:spcAft>
                <a:spcPts val="0"/>
              </a:spcAft>
              <a:buClr>
                <a:schemeClr val="dk1"/>
              </a:buClr>
              <a:buSzPts val="1100"/>
              <a:buFont typeface="Arial"/>
              <a:buNone/>
            </a:pPr>
            <a:r>
              <a:rPr lang="en"/>
              <a:t>On the other hand, to improve the sensitivity and overcome the limits of SPHERE (that is around R=13) a possibility is to </a:t>
            </a:r>
            <a:r>
              <a:rPr b="1" lang="en"/>
              <a:t>implement a more sensitive WFS that works in the infrared</a:t>
            </a:r>
            <a:r>
              <a:rPr lang="en"/>
              <a:t>, in order to benefit from the SAXO correction.</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551" name="Google Shape;55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4" name="Google Shape;1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cd8c4729fa_0_53: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3cd8c4729fa_0_53: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SzPts val="1400"/>
              <a:buNone/>
            </a:pPr>
            <a:r>
              <a:t/>
            </a:r>
            <a:endParaRPr/>
          </a:p>
        </p:txBody>
      </p:sp>
      <p:sp>
        <p:nvSpPr>
          <p:cNvPr id="562" name="Google Shape;562;g3cd8c4729fa_0_53: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cdc5e15f2f_0_3: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3cdc5e15f2f_0_3: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SzPts val="1400"/>
              <a:buNone/>
            </a:pPr>
            <a:r>
              <a:t/>
            </a:r>
            <a:endParaRPr/>
          </a:p>
        </p:txBody>
      </p:sp>
      <p:sp>
        <p:nvSpPr>
          <p:cNvPr id="146" name="Google Shape;146;g3cdc5e15f2f_0_3: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53" name="Google Shape;15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Exoplanets with masses error and radii error less than 25%. Symbol size is proportional to mass.</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Colors correspond to equilibrium temperatures calculated with Bond albedos of 0.3 and redistribution factors</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of 4. Colors are loosely binned according to physical processes: planets with icy surfaces should they have</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any water (0-273 K), planets that allow for liquid water (273-373 K), planets that are in runaway greenhouse</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below the critical point of water (373-670K), hot planets that cannot have water clouds (670-1200K) and</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magnetic effects on their atmospheres are negligible, hot planets where magnetic effects like ohmic dissipation</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are important, very hot planets where magnetic effects are less important (due to full ionization and freezing</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Arial"/>
                <a:ea typeface="Arial"/>
                <a:cs typeface="Arial"/>
                <a:sym typeface="Arial"/>
              </a:rPr>
              <a:t>to magnetic field)</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
                <a:solidFill>
                  <a:schemeClr val="dk1"/>
                </a:solidFill>
              </a:rPr>
              <a:t>. Revealing various categories of planets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rPr lang="en">
                <a:solidFill>
                  <a:schemeClr val="dk1"/>
                </a:solidFill>
              </a:rPr>
              <a:t>HJs from first RV</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rPr lang="en">
                <a:solidFill>
                  <a:schemeClr val="dk1"/>
                </a:solidFill>
              </a:rPr>
              <a:t>Mini Neptunes family</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rPr lang="en">
                <a:solidFill>
                  <a:schemeClr val="dk1"/>
                </a:solidFill>
              </a:rPr>
              <a:t>Super-Earths (delimited by the radius valley at 1.4-1.8 Rearth</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rPr lang="en">
                <a:solidFill>
                  <a:schemeClr val="dk1"/>
                </a:solidFill>
              </a:rPr>
              <a:t>Warm/temperate giant planets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rPr lang="en">
                <a:solidFill>
                  <a:schemeClr val="dk1"/>
                </a:solidFill>
              </a:rPr>
              <a:t>Young Giant planets</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en">
                <a:solidFill>
                  <a:schemeClr val="dk1"/>
                </a:solidFill>
              </a:rPr>
              <a:t>. Some complexity/multi-dimensional aspects hidden in that plot: Stellar Mass, Metalicity, Environment, Age</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165" name="Google Shape;16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76" name="Google Shape;17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cd8c4729fa_15_7: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3cd8c4729fa_15_7:notes"/>
          <p:cNvSpPr txBox="1"/>
          <p:nvPr>
            <p:ph idx="1" type="body"/>
          </p:nvPr>
        </p:nvSpPr>
        <p:spPr>
          <a:xfrm>
            <a:off x="710407" y="4925407"/>
            <a:ext cx="5683200" cy="4029900"/>
          </a:xfrm>
          <a:prstGeom prst="rect">
            <a:avLst/>
          </a:prstGeom>
          <a:noFill/>
          <a:ln>
            <a:noFill/>
          </a:ln>
        </p:spPr>
        <p:txBody>
          <a:bodyPr anchorCtr="0" anchor="t" bIns="49525" lIns="99075" spcFirstLastPara="1" rIns="99075" wrap="square" tIns="49525">
            <a:noAutofit/>
          </a:bodyPr>
          <a:lstStyle/>
          <a:p>
            <a:pPr indent="0" lvl="0" marL="0" rtl="0" algn="l">
              <a:lnSpc>
                <a:spcPct val="100000"/>
              </a:lnSpc>
              <a:spcBef>
                <a:spcPts val="0"/>
              </a:spcBef>
              <a:spcAft>
                <a:spcPts val="0"/>
              </a:spcAft>
              <a:buSzPts val="1400"/>
              <a:buNone/>
            </a:pPr>
            <a:r>
              <a:t/>
            </a:r>
            <a:endParaRPr/>
          </a:p>
        </p:txBody>
      </p:sp>
      <p:sp>
        <p:nvSpPr>
          <p:cNvPr id="185" name="Google Shape;185;g3cd8c4729fa_15_7:notes"/>
          <p:cNvSpPr txBox="1"/>
          <p:nvPr>
            <p:ph idx="12" type="sldNum"/>
          </p:nvPr>
        </p:nvSpPr>
        <p:spPr>
          <a:xfrm>
            <a:off x="4023992" y="9721107"/>
            <a:ext cx="3078300" cy="513600"/>
          </a:xfrm>
          <a:prstGeom prst="rect">
            <a:avLst/>
          </a:prstGeom>
          <a:noFill/>
          <a:ln>
            <a:noFill/>
          </a:ln>
        </p:spPr>
        <p:txBody>
          <a:bodyPr anchorCtr="0" anchor="b" bIns="49525" lIns="99075" spcFirstLastPara="1" rIns="99075" wrap="square" tIns="495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0" name="Google Shape;19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20" name="Shape 20"/>
        <p:cNvGrpSpPr/>
        <p:nvPr/>
      </p:nvGrpSpPr>
      <p:grpSpPr>
        <a:xfrm>
          <a:off x="0" y="0"/>
          <a:ext cx="0" cy="0"/>
          <a:chOff x="0" y="0"/>
          <a:chExt cx="0" cy="0"/>
        </a:xfrm>
      </p:grpSpPr>
      <p:pic>
        <p:nvPicPr>
          <p:cNvPr id="21" name="Google Shape;21;p23"/>
          <p:cNvPicPr preferRelativeResize="0"/>
          <p:nvPr/>
        </p:nvPicPr>
        <p:blipFill rotWithShape="1">
          <a:blip r:embed="rId2">
            <a:alphaModFix/>
          </a:blip>
          <a:srcRect b="9003" l="0" r="0" t="0"/>
          <a:stretch/>
        </p:blipFill>
        <p:spPr>
          <a:xfrm>
            <a:off x="0" y="1310759"/>
            <a:ext cx="12202758" cy="5038670"/>
          </a:xfrm>
          <a:prstGeom prst="rect">
            <a:avLst/>
          </a:prstGeom>
          <a:noFill/>
          <a:ln>
            <a:noFill/>
          </a:ln>
        </p:spPr>
      </p:pic>
      <p:sp>
        <p:nvSpPr>
          <p:cNvPr id="22" name="Google Shape;22;p23"/>
          <p:cNvSpPr txBox="1"/>
          <p:nvPr>
            <p:ph type="ctrTitle"/>
          </p:nvPr>
        </p:nvSpPr>
        <p:spPr>
          <a:xfrm>
            <a:off x="838200" y="1335636"/>
            <a:ext cx="3795445" cy="241443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B27F47"/>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 type="subTitle"/>
          </p:nvPr>
        </p:nvSpPr>
        <p:spPr>
          <a:xfrm>
            <a:off x="838200" y="3879437"/>
            <a:ext cx="3795445"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23"/>
          <p:cNvSpPr txBox="1"/>
          <p:nvPr>
            <p:ph idx="10" type="dt"/>
          </p:nvPr>
        </p:nvSpPr>
        <p:spPr>
          <a:xfrm>
            <a:off x="154713" y="6430138"/>
            <a:ext cx="1267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3"/>
          <p:cNvSpPr txBox="1"/>
          <p:nvPr>
            <p:ph idx="11" type="ftr"/>
          </p:nvPr>
        </p:nvSpPr>
        <p:spPr>
          <a:xfrm>
            <a:off x="1422404" y="6450240"/>
            <a:ext cx="4417287"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3"/>
          <p:cNvSpPr txBox="1"/>
          <p:nvPr>
            <p:ph idx="12" type="sldNum"/>
          </p:nvPr>
        </p:nvSpPr>
        <p:spPr>
          <a:xfrm>
            <a:off x="11610110" y="6430138"/>
            <a:ext cx="48490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7" name="Google Shape;27;p23"/>
          <p:cNvSpPr/>
          <p:nvPr>
            <p:ph idx="2" type="pic"/>
          </p:nvPr>
        </p:nvSpPr>
        <p:spPr>
          <a:xfrm>
            <a:off x="5188449" y="2106202"/>
            <a:ext cx="5712431" cy="3754848"/>
          </a:xfrm>
          <a:prstGeom prst="rect">
            <a:avLst/>
          </a:prstGeom>
          <a:noFill/>
          <a:ln>
            <a:noFill/>
          </a:ln>
        </p:spPr>
      </p:sp>
      <p:sp>
        <p:nvSpPr>
          <p:cNvPr id="28" name="Google Shape;28;p23"/>
          <p:cNvSpPr txBox="1"/>
          <p:nvPr>
            <p:ph idx="3" type="body"/>
          </p:nvPr>
        </p:nvSpPr>
        <p:spPr>
          <a:xfrm>
            <a:off x="838200" y="5681663"/>
            <a:ext cx="3795444" cy="482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Immagine che contiene testo, schermata, Carattere, Elementi grafici&#10;&#10;Descrizione generata automaticamente" id="29" name="Google Shape;29;p23"/>
          <p:cNvPicPr preferRelativeResize="0"/>
          <p:nvPr/>
        </p:nvPicPr>
        <p:blipFill rotWithShape="1">
          <a:blip r:embed="rId3">
            <a:alphaModFix/>
          </a:blip>
          <a:srcRect b="15207" l="0" r="0" t="11940"/>
          <a:stretch/>
        </p:blipFill>
        <p:spPr>
          <a:xfrm>
            <a:off x="9790545" y="219625"/>
            <a:ext cx="1930140" cy="7801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p:cSld name="Contenuto con didascalia">
    <p:spTree>
      <p:nvGrpSpPr>
        <p:cNvPr id="86" name="Shape 86"/>
        <p:cNvGrpSpPr/>
        <p:nvPr/>
      </p:nvGrpSpPr>
      <p:grpSpPr>
        <a:xfrm>
          <a:off x="0" y="0"/>
          <a:ext cx="0" cy="0"/>
          <a:chOff x="0" y="0"/>
          <a:chExt cx="0" cy="0"/>
        </a:xfrm>
      </p:grpSpPr>
      <p:sp>
        <p:nvSpPr>
          <p:cNvPr id="87" name="Google Shape;87;p31"/>
          <p:cNvSpPr txBox="1"/>
          <p:nvPr>
            <p:ph idx="1" type="body"/>
          </p:nvPr>
        </p:nvSpPr>
        <p:spPr>
          <a:xfrm>
            <a:off x="5183188" y="1335636"/>
            <a:ext cx="6172200" cy="4841327"/>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8" name="Google Shape;88;p31"/>
          <p:cNvSpPr txBox="1"/>
          <p:nvPr>
            <p:ph idx="2" type="body"/>
          </p:nvPr>
        </p:nvSpPr>
        <p:spPr>
          <a:xfrm>
            <a:off x="839788" y="2496619"/>
            <a:ext cx="3932237" cy="36803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9" name="Google Shape;89;p31"/>
          <p:cNvSpPr txBox="1"/>
          <p:nvPr>
            <p:ph type="title"/>
          </p:nvPr>
        </p:nvSpPr>
        <p:spPr>
          <a:xfrm>
            <a:off x="838200" y="1335636"/>
            <a:ext cx="3932237"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Immagine che contiene testo, schermata, Carattere, Elementi grafici&#10;&#10;Descrizione generata automaticamente" id="90" name="Google Shape;90;p31"/>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91" name="Google Shape;91;p31"/>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1"/>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1"/>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p:cSld name="Immagine con didascalia">
    <p:spTree>
      <p:nvGrpSpPr>
        <p:cNvPr id="94" name="Shape 94"/>
        <p:cNvGrpSpPr/>
        <p:nvPr/>
      </p:nvGrpSpPr>
      <p:grpSpPr>
        <a:xfrm>
          <a:off x="0" y="0"/>
          <a:ext cx="0" cy="0"/>
          <a:chOff x="0" y="0"/>
          <a:chExt cx="0" cy="0"/>
        </a:xfrm>
      </p:grpSpPr>
      <p:sp>
        <p:nvSpPr>
          <p:cNvPr id="95" name="Google Shape;95;p32"/>
          <p:cNvSpPr/>
          <p:nvPr>
            <p:ph idx="2" type="pic"/>
          </p:nvPr>
        </p:nvSpPr>
        <p:spPr>
          <a:xfrm>
            <a:off x="5183188" y="1335636"/>
            <a:ext cx="6172200" cy="4841327"/>
          </a:xfrm>
          <a:prstGeom prst="rect">
            <a:avLst/>
          </a:prstGeom>
          <a:noFill/>
          <a:ln>
            <a:noFill/>
          </a:ln>
        </p:spPr>
      </p:sp>
      <p:sp>
        <p:nvSpPr>
          <p:cNvPr id="96" name="Google Shape;96;p32"/>
          <p:cNvSpPr txBox="1"/>
          <p:nvPr>
            <p:ph idx="1" type="body"/>
          </p:nvPr>
        </p:nvSpPr>
        <p:spPr>
          <a:xfrm>
            <a:off x="839788" y="2496619"/>
            <a:ext cx="3932237" cy="36803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7" name="Google Shape;97;p32"/>
          <p:cNvSpPr txBox="1"/>
          <p:nvPr>
            <p:ph type="title"/>
          </p:nvPr>
        </p:nvSpPr>
        <p:spPr>
          <a:xfrm>
            <a:off x="838200" y="1335636"/>
            <a:ext cx="3932237"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Immagine che contiene testo, schermata, Carattere, Elementi grafici&#10;&#10;Descrizione generata automaticamente" id="98" name="Google Shape;98;p32"/>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99" name="Google Shape;99;p32"/>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2"/>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2"/>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02" name="Shape 102"/>
        <p:cNvGrpSpPr/>
        <p:nvPr/>
      </p:nvGrpSpPr>
      <p:grpSpPr>
        <a:xfrm>
          <a:off x="0" y="0"/>
          <a:ext cx="0" cy="0"/>
          <a:chOff x="0" y="0"/>
          <a:chExt cx="0" cy="0"/>
        </a:xfrm>
      </p:grpSpPr>
      <p:sp>
        <p:nvSpPr>
          <p:cNvPr id="103" name="Google Shape;103;p33"/>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3"/>
          <p:cNvSpPr txBox="1"/>
          <p:nvPr>
            <p:ph idx="1" type="body"/>
          </p:nvPr>
        </p:nvSpPr>
        <p:spPr>
          <a:xfrm rot="5400000">
            <a:off x="4153087" y="-1023750"/>
            <a:ext cx="3885826"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Immagine che contiene testo, schermata, Carattere, Elementi grafici&#10;&#10;Descrizione generata automaticamente" id="105" name="Google Shape;105;p33"/>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106" name="Google Shape;106;p33"/>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33"/>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3"/>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itleAndTx">
  <p:cSld name="VERTICAL_TITLE_AND_VERTICAL_TEXT">
    <p:spTree>
      <p:nvGrpSpPr>
        <p:cNvPr id="109" name="Shape 109"/>
        <p:cNvGrpSpPr/>
        <p:nvPr/>
      </p:nvGrpSpPr>
      <p:grpSpPr>
        <a:xfrm>
          <a:off x="0" y="0"/>
          <a:ext cx="0" cy="0"/>
          <a:chOff x="0" y="0"/>
          <a:chExt cx="0" cy="0"/>
        </a:xfrm>
      </p:grpSpPr>
      <p:sp>
        <p:nvSpPr>
          <p:cNvPr id="110" name="Google Shape;110;p34"/>
          <p:cNvSpPr txBox="1"/>
          <p:nvPr>
            <p:ph type="title"/>
          </p:nvPr>
        </p:nvSpPr>
        <p:spPr>
          <a:xfrm rot="5400000">
            <a:off x="7618686" y="2441849"/>
            <a:ext cx="4841328" cy="2628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4"/>
          <p:cNvSpPr txBox="1"/>
          <p:nvPr>
            <p:ph idx="1" type="body"/>
          </p:nvPr>
        </p:nvSpPr>
        <p:spPr>
          <a:xfrm rot="5400000">
            <a:off x="2284687" y="-110851"/>
            <a:ext cx="4841327"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Immagine che contiene testo, schermata, Carattere, Elementi grafici&#10;&#10;Descrizione generata automaticamente" id="112" name="Google Shape;112;p34"/>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113" name="Google Shape;113;p34"/>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34"/>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4"/>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30" name="Shape 30"/>
        <p:cNvGrpSpPr/>
        <p:nvPr/>
      </p:nvGrpSpPr>
      <p:grpSpPr>
        <a:xfrm>
          <a:off x="0" y="0"/>
          <a:ext cx="0" cy="0"/>
          <a:chOff x="0" y="0"/>
          <a:chExt cx="0" cy="0"/>
        </a:xfrm>
      </p:grpSpPr>
      <p:sp>
        <p:nvSpPr>
          <p:cNvPr id="31" name="Google Shape;31;p24"/>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Immagine che contiene testo, schermata, Carattere, Elementi grafici&#10;&#10;Descrizione generata automaticamente" id="32" name="Google Shape;32;p24"/>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33" name="Google Shape;33;p24"/>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4"/>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 name="Google Shape;3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0" name="Google Shape;4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1" name="Google Shape;4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42" name="Shape 42"/>
        <p:cNvGrpSpPr/>
        <p:nvPr/>
      </p:nvGrpSpPr>
      <p:grpSpPr>
        <a:xfrm>
          <a:off x="0" y="0"/>
          <a:ext cx="0" cy="0"/>
          <a:chOff x="0" y="0"/>
          <a:chExt cx="0" cy="0"/>
        </a:xfrm>
      </p:grpSpPr>
      <p:pic>
        <p:nvPicPr>
          <p:cNvPr descr="Immagine che contiene testo, schermata, Carattere, Elementi grafici&#10;&#10;Descrizione generata automaticamente" id="43" name="Google Shape;43;p26"/>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44" name="Google Shape;44;p26"/>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6"/>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6"/>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47" name="Shape 47"/>
        <p:cNvGrpSpPr/>
        <p:nvPr/>
      </p:nvGrpSpPr>
      <p:grpSpPr>
        <a:xfrm>
          <a:off x="0" y="0"/>
          <a:ext cx="0" cy="0"/>
          <a:chOff x="0" y="0"/>
          <a:chExt cx="0" cy="0"/>
        </a:xfrm>
      </p:grpSpPr>
      <p:sp>
        <p:nvSpPr>
          <p:cNvPr id="48" name="Google Shape;48;g3ce164c81aa_0_132"/>
          <p:cNvSpPr txBox="1"/>
          <p:nvPr>
            <p:ph type="title"/>
          </p:nvPr>
        </p:nvSpPr>
        <p:spPr>
          <a:xfrm>
            <a:off x="609600" y="274638"/>
            <a:ext cx="10972800" cy="1143300"/>
          </a:xfrm>
          <a:prstGeom prst="rect">
            <a:avLst/>
          </a:prstGeom>
          <a:noFill/>
          <a:ln>
            <a:noFill/>
          </a:ln>
        </p:spPr>
        <p:txBody>
          <a:bodyPr anchorCtr="0" anchor="ctr" bIns="60925" lIns="121900" spcFirstLastPara="1" rIns="121900" wrap="square" tIns="60925">
            <a:normAutofit/>
          </a:bodyPr>
          <a:lstStyle>
            <a:lvl1pPr lvl="0" algn="ctr">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9" name="Google Shape;49;g3ce164c81aa_0_132"/>
          <p:cNvSpPr txBox="1"/>
          <p:nvPr>
            <p:ph idx="1" type="body"/>
          </p:nvPr>
        </p:nvSpPr>
        <p:spPr>
          <a:xfrm>
            <a:off x="609600" y="1600200"/>
            <a:ext cx="10972800" cy="4526100"/>
          </a:xfrm>
          <a:prstGeom prst="rect">
            <a:avLst/>
          </a:prstGeom>
          <a:noFill/>
          <a:ln>
            <a:noFill/>
          </a:ln>
        </p:spPr>
        <p:txBody>
          <a:bodyPr anchorCtr="0" anchor="t" bIns="60925" lIns="121900" spcFirstLastPara="1" rIns="121900" wrap="square" tIns="60925">
            <a:normAutofit/>
          </a:bodyPr>
          <a:lstStyle>
            <a:lvl1pPr indent="-381000" lvl="0" marL="457200" algn="l">
              <a:lnSpc>
                <a:spcPct val="100000"/>
              </a:lnSpc>
              <a:spcBef>
                <a:spcPts val="500"/>
              </a:spcBef>
              <a:spcAft>
                <a:spcPts val="0"/>
              </a:spcAft>
              <a:buClr>
                <a:schemeClr val="dk1"/>
              </a:buClr>
              <a:buSzPts val="2400"/>
              <a:buChar char="•"/>
              <a:defRPr/>
            </a:lvl1pPr>
            <a:lvl2pPr indent="-381000" lvl="1" marL="914400" algn="l">
              <a:lnSpc>
                <a:spcPct val="100000"/>
              </a:lnSpc>
              <a:spcBef>
                <a:spcPts val="500"/>
              </a:spcBef>
              <a:spcAft>
                <a:spcPts val="0"/>
              </a:spcAft>
              <a:buClr>
                <a:schemeClr val="dk1"/>
              </a:buClr>
              <a:buSzPts val="2400"/>
              <a:buChar char="–"/>
              <a:defRPr/>
            </a:lvl2pPr>
            <a:lvl3pPr indent="-381000" lvl="2" marL="1371600" algn="l">
              <a:lnSpc>
                <a:spcPct val="100000"/>
              </a:lnSpc>
              <a:spcBef>
                <a:spcPts val="500"/>
              </a:spcBef>
              <a:spcAft>
                <a:spcPts val="0"/>
              </a:spcAft>
              <a:buClr>
                <a:schemeClr val="dk1"/>
              </a:buClr>
              <a:buSzPts val="2400"/>
              <a:buChar char="•"/>
              <a:defRPr/>
            </a:lvl3pPr>
            <a:lvl4pPr indent="-381000" lvl="3" marL="1828800" algn="l">
              <a:lnSpc>
                <a:spcPct val="100000"/>
              </a:lnSpc>
              <a:spcBef>
                <a:spcPts val="500"/>
              </a:spcBef>
              <a:spcAft>
                <a:spcPts val="0"/>
              </a:spcAft>
              <a:buClr>
                <a:schemeClr val="dk1"/>
              </a:buClr>
              <a:buSzPts val="2400"/>
              <a:buChar char="–"/>
              <a:defRPr/>
            </a:lvl4pPr>
            <a:lvl5pPr indent="-381000" lvl="4" marL="2286000" algn="l">
              <a:lnSpc>
                <a:spcPct val="100000"/>
              </a:lnSpc>
              <a:spcBef>
                <a:spcPts val="500"/>
              </a:spcBef>
              <a:spcAft>
                <a:spcPts val="0"/>
              </a:spcAft>
              <a:buClr>
                <a:schemeClr val="dk1"/>
              </a:buClr>
              <a:buSzPts val="2400"/>
              <a:buChar char="»"/>
              <a:defRPr/>
            </a:lvl5pPr>
            <a:lvl6pPr indent="-381000" lvl="5" marL="2743200" algn="l">
              <a:lnSpc>
                <a:spcPct val="100000"/>
              </a:lnSpc>
              <a:spcBef>
                <a:spcPts val="500"/>
              </a:spcBef>
              <a:spcAft>
                <a:spcPts val="0"/>
              </a:spcAft>
              <a:buClr>
                <a:schemeClr val="dk1"/>
              </a:buClr>
              <a:buSzPts val="2400"/>
              <a:buChar char="•"/>
              <a:defRPr/>
            </a:lvl6pPr>
            <a:lvl7pPr indent="-381000" lvl="6" marL="3200400" algn="l">
              <a:lnSpc>
                <a:spcPct val="100000"/>
              </a:lnSpc>
              <a:spcBef>
                <a:spcPts val="500"/>
              </a:spcBef>
              <a:spcAft>
                <a:spcPts val="0"/>
              </a:spcAft>
              <a:buClr>
                <a:schemeClr val="dk1"/>
              </a:buClr>
              <a:buSzPts val="2400"/>
              <a:buChar char="•"/>
              <a:defRPr/>
            </a:lvl7pPr>
            <a:lvl8pPr indent="-381000" lvl="7" marL="3657600" algn="l">
              <a:lnSpc>
                <a:spcPct val="100000"/>
              </a:lnSpc>
              <a:spcBef>
                <a:spcPts val="500"/>
              </a:spcBef>
              <a:spcAft>
                <a:spcPts val="0"/>
              </a:spcAft>
              <a:buClr>
                <a:schemeClr val="dk1"/>
              </a:buClr>
              <a:buSzPts val="2400"/>
              <a:buChar char="•"/>
              <a:defRPr/>
            </a:lvl8pPr>
            <a:lvl9pPr indent="-381000" lvl="8" marL="4114800" algn="l">
              <a:lnSpc>
                <a:spcPct val="100000"/>
              </a:lnSpc>
              <a:spcBef>
                <a:spcPts val="500"/>
              </a:spcBef>
              <a:spcAft>
                <a:spcPts val="0"/>
              </a:spcAft>
              <a:buClr>
                <a:schemeClr val="dk1"/>
              </a:buClr>
              <a:buSzPts val="2400"/>
              <a:buChar char="•"/>
              <a:defRPr/>
            </a:lvl9pPr>
          </a:lstStyle>
          <a:p/>
        </p:txBody>
      </p:sp>
      <p:sp>
        <p:nvSpPr>
          <p:cNvPr id="50" name="Google Shape;50;g3ce164c81aa_0_132"/>
          <p:cNvSpPr txBox="1"/>
          <p:nvPr>
            <p:ph idx="10" type="dt"/>
          </p:nvPr>
        </p:nvSpPr>
        <p:spPr>
          <a:xfrm>
            <a:off x="609600" y="6356350"/>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1" name="Google Shape;51;g3ce164c81aa_0_132"/>
          <p:cNvSpPr txBox="1"/>
          <p:nvPr>
            <p:ph idx="11" type="ftr"/>
          </p:nvPr>
        </p:nvSpPr>
        <p:spPr>
          <a:xfrm>
            <a:off x="4165600" y="6356350"/>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2" name="Google Shape;52;g3ce164c81aa_0_132"/>
          <p:cNvSpPr txBox="1"/>
          <p:nvPr>
            <p:ph idx="12" type="sldNum"/>
          </p:nvPr>
        </p:nvSpPr>
        <p:spPr>
          <a:xfrm>
            <a:off x="8737600" y="6356350"/>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53" name="Shape 53"/>
        <p:cNvGrpSpPr/>
        <p:nvPr/>
      </p:nvGrpSpPr>
      <p:grpSpPr>
        <a:xfrm>
          <a:off x="0" y="0"/>
          <a:ext cx="0" cy="0"/>
          <a:chOff x="0" y="0"/>
          <a:chExt cx="0" cy="0"/>
        </a:xfrm>
      </p:grpSpPr>
      <p:sp>
        <p:nvSpPr>
          <p:cNvPr id="54" name="Google Shape;54;p27"/>
          <p:cNvSpPr txBox="1"/>
          <p:nvPr>
            <p:ph type="title"/>
          </p:nvPr>
        </p:nvSpPr>
        <p:spPr>
          <a:xfrm>
            <a:off x="838200" y="1335635"/>
            <a:ext cx="10515600" cy="5445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7"/>
          <p:cNvSpPr txBox="1"/>
          <p:nvPr>
            <p:ph idx="1" type="body"/>
          </p:nvPr>
        </p:nvSpPr>
        <p:spPr>
          <a:xfrm>
            <a:off x="838200" y="2496619"/>
            <a:ext cx="10515600" cy="368034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7"/>
          <p:cNvSpPr txBox="1"/>
          <p:nvPr>
            <p:ph idx="2" type="body"/>
          </p:nvPr>
        </p:nvSpPr>
        <p:spPr>
          <a:xfrm>
            <a:off x="838200" y="1931597"/>
            <a:ext cx="10515600" cy="45200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B27F47"/>
              </a:buClr>
              <a:buSzPts val="2400"/>
              <a:buChar char="•"/>
              <a:defRPr b="1" sz="2400">
                <a:solidFill>
                  <a:srgbClr val="B27F4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Immagine che contiene testo, schermata, Carattere, Elementi grafici&#10;&#10;Descrizione generata automaticamente" id="57" name="Google Shape;57;p27"/>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58" name="Google Shape;58;p27"/>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7"/>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7"/>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p:cSld name="Intestazione sezione">
    <p:spTree>
      <p:nvGrpSpPr>
        <p:cNvPr id="61" name="Shape 61"/>
        <p:cNvGrpSpPr/>
        <p:nvPr/>
      </p:nvGrpSpPr>
      <p:grpSpPr>
        <a:xfrm>
          <a:off x="0" y="0"/>
          <a:ext cx="0" cy="0"/>
          <a:chOff x="0" y="0"/>
          <a:chExt cx="0" cy="0"/>
        </a:xfrm>
      </p:grpSpPr>
      <p:sp>
        <p:nvSpPr>
          <p:cNvPr id="62" name="Google Shape;62;p28"/>
          <p:cNvSpPr txBox="1"/>
          <p:nvPr>
            <p:ph type="ctrTitle"/>
          </p:nvPr>
        </p:nvSpPr>
        <p:spPr>
          <a:xfrm>
            <a:off x="838200" y="1335636"/>
            <a:ext cx="4925602" cy="241443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B27F47"/>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8"/>
          <p:cNvSpPr txBox="1"/>
          <p:nvPr>
            <p:ph idx="1" type="subTitle"/>
          </p:nvPr>
        </p:nvSpPr>
        <p:spPr>
          <a:xfrm>
            <a:off x="838200" y="3879437"/>
            <a:ext cx="4925602"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4" name="Google Shape;64;p28"/>
          <p:cNvSpPr/>
          <p:nvPr>
            <p:ph idx="2" type="pic"/>
          </p:nvPr>
        </p:nvSpPr>
        <p:spPr>
          <a:xfrm>
            <a:off x="6096000" y="1335636"/>
            <a:ext cx="5257800" cy="4525414"/>
          </a:xfrm>
          <a:prstGeom prst="rect">
            <a:avLst/>
          </a:prstGeom>
          <a:noFill/>
          <a:ln>
            <a:noFill/>
          </a:ln>
        </p:spPr>
      </p:sp>
      <p:pic>
        <p:nvPicPr>
          <p:cNvPr descr="Immagine che contiene testo, schermata, Carattere, Elementi grafici&#10;&#10;Descrizione generata automaticamente" id="65" name="Google Shape;65;p28"/>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66" name="Google Shape;66;p28"/>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8"/>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8"/>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p:cSld name="Due contenuti">
    <p:spTree>
      <p:nvGrpSpPr>
        <p:cNvPr id="69" name="Shape 69"/>
        <p:cNvGrpSpPr/>
        <p:nvPr/>
      </p:nvGrpSpPr>
      <p:grpSpPr>
        <a:xfrm>
          <a:off x="0" y="0"/>
          <a:ext cx="0" cy="0"/>
          <a:chOff x="0" y="0"/>
          <a:chExt cx="0" cy="0"/>
        </a:xfrm>
      </p:grpSpPr>
      <p:sp>
        <p:nvSpPr>
          <p:cNvPr id="70" name="Google Shape;70;p29"/>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29"/>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Immagine che contiene testo, schermata, Carattere, Elementi grafici&#10;&#10;Descrizione generata automaticamente" id="73" name="Google Shape;73;p29"/>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74" name="Google Shape;74;p29"/>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9"/>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p:cSld name="Confronto">
    <p:spTree>
      <p:nvGrpSpPr>
        <p:cNvPr id="77" name="Shape 77"/>
        <p:cNvGrpSpPr/>
        <p:nvPr/>
      </p:nvGrpSpPr>
      <p:grpSpPr>
        <a:xfrm>
          <a:off x="0" y="0"/>
          <a:ext cx="0" cy="0"/>
          <a:chOff x="0" y="0"/>
          <a:chExt cx="0" cy="0"/>
        </a:xfrm>
      </p:grpSpPr>
      <p:sp>
        <p:nvSpPr>
          <p:cNvPr id="78" name="Google Shape;78;p30"/>
          <p:cNvSpPr txBox="1"/>
          <p:nvPr>
            <p:ph type="title"/>
          </p:nvPr>
        </p:nvSpPr>
        <p:spPr>
          <a:xfrm>
            <a:off x="838200" y="1335636"/>
            <a:ext cx="10515600" cy="540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0"/>
          <p:cNvSpPr txBox="1"/>
          <p:nvPr>
            <p:ph idx="1" type="body"/>
          </p:nvPr>
        </p:nvSpPr>
        <p:spPr>
          <a:xfrm>
            <a:off x="838200" y="1931597"/>
            <a:ext cx="10515600" cy="45200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B27F47"/>
              </a:buClr>
              <a:buSzPts val="2400"/>
              <a:buChar char="•"/>
              <a:defRPr b="1" sz="2400">
                <a:solidFill>
                  <a:srgbClr val="B27F4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30"/>
          <p:cNvSpPr txBox="1"/>
          <p:nvPr>
            <p:ph idx="2"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0"/>
          <p:cNvSpPr txBox="1"/>
          <p:nvPr>
            <p:ph idx="3"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Immagine che contiene testo, schermata, Carattere, Elementi grafici&#10;&#10;Descrizione generata automaticamente" id="82" name="Google Shape;82;p30"/>
          <p:cNvPicPr preferRelativeResize="0"/>
          <p:nvPr/>
        </p:nvPicPr>
        <p:blipFill rotWithShape="1">
          <a:blip r:embed="rId2">
            <a:alphaModFix/>
          </a:blip>
          <a:srcRect b="15207" l="0" r="0" t="11940"/>
          <a:stretch/>
        </p:blipFill>
        <p:spPr>
          <a:xfrm>
            <a:off x="9790545" y="219625"/>
            <a:ext cx="1930140" cy="780114"/>
          </a:xfrm>
          <a:prstGeom prst="rect">
            <a:avLst/>
          </a:prstGeom>
          <a:noFill/>
          <a:ln>
            <a:noFill/>
          </a:ln>
        </p:spPr>
      </p:pic>
      <p:sp>
        <p:nvSpPr>
          <p:cNvPr id="83" name="Google Shape;83;p30"/>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0"/>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0"/>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7.jpg"/><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theme" Target="../theme/theme1.xml"/><Relationship Id="rId16" Type="http://schemas.openxmlformats.org/officeDocument/2006/relationships/slideLayout" Target="../slideLayouts/slideLayout13.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22"/>
          <p:cNvPicPr preferRelativeResize="0"/>
          <p:nvPr/>
        </p:nvPicPr>
        <p:blipFill rotWithShape="1">
          <a:blip r:embed="rId1">
            <a:alphaModFix/>
          </a:blip>
          <a:srcRect b="0" l="0" r="0" t="0"/>
          <a:stretch/>
        </p:blipFill>
        <p:spPr>
          <a:xfrm>
            <a:off x="0" y="6352350"/>
            <a:ext cx="12192000" cy="520700"/>
          </a:xfrm>
          <a:prstGeom prst="rect">
            <a:avLst/>
          </a:prstGeom>
          <a:noFill/>
          <a:ln>
            <a:noFill/>
          </a:ln>
        </p:spPr>
      </p:pic>
      <p:pic>
        <p:nvPicPr>
          <p:cNvPr id="11" name="Google Shape;11;p22"/>
          <p:cNvPicPr preferRelativeResize="0"/>
          <p:nvPr/>
        </p:nvPicPr>
        <p:blipFill rotWithShape="1">
          <a:blip r:embed="rId2">
            <a:alphaModFix/>
          </a:blip>
          <a:srcRect b="0" l="0" r="0" t="0"/>
          <a:stretch/>
        </p:blipFill>
        <p:spPr>
          <a:xfrm>
            <a:off x="0" y="-25841"/>
            <a:ext cx="12192000" cy="1219200"/>
          </a:xfrm>
          <a:prstGeom prst="rect">
            <a:avLst/>
          </a:prstGeom>
          <a:noFill/>
          <a:ln>
            <a:noFill/>
          </a:ln>
        </p:spPr>
      </p:pic>
      <p:sp>
        <p:nvSpPr>
          <p:cNvPr id="12" name="Google Shape;12;p22"/>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B27F47"/>
              </a:buClr>
              <a:buSzPts val="2800"/>
              <a:buFont typeface="Arial"/>
              <a:buNone/>
              <a:defRPr b="1" i="0" sz="2800" u="none" cap="none" strike="noStrike">
                <a:solidFill>
                  <a:srgbClr val="B27F47"/>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22"/>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0" type="dt"/>
          </p:nvPr>
        </p:nvSpPr>
        <p:spPr>
          <a:xfrm>
            <a:off x="87752" y="6430138"/>
            <a:ext cx="1196104"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Google Shape;15;p22"/>
          <p:cNvSpPr txBox="1"/>
          <p:nvPr>
            <p:ph idx="11" type="ftr"/>
          </p:nvPr>
        </p:nvSpPr>
        <p:spPr>
          <a:xfrm>
            <a:off x="1371609" y="6430138"/>
            <a:ext cx="4234864"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 name="Google Shape;16;p22"/>
          <p:cNvSpPr txBox="1"/>
          <p:nvPr>
            <p:ph idx="12" type="sldNum"/>
          </p:nvPr>
        </p:nvSpPr>
        <p:spPr>
          <a:xfrm>
            <a:off x="11584726" y="6430138"/>
            <a:ext cx="450272"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descr="Immagine che contiene testo, schermata, Carattere, Elementi grafici&#10;&#10;Descrizione generata automaticamente" id="17" name="Google Shape;17;p22"/>
          <p:cNvPicPr preferRelativeResize="0"/>
          <p:nvPr/>
        </p:nvPicPr>
        <p:blipFill rotWithShape="1">
          <a:blip r:embed="rId3">
            <a:alphaModFix/>
          </a:blip>
          <a:srcRect b="15207" l="0" r="0" t="11940"/>
          <a:stretch/>
        </p:blipFill>
        <p:spPr>
          <a:xfrm>
            <a:off x="9790545" y="219625"/>
            <a:ext cx="1930140" cy="780114"/>
          </a:xfrm>
          <a:prstGeom prst="rect">
            <a:avLst/>
          </a:prstGeom>
          <a:noFill/>
          <a:ln>
            <a:noFill/>
          </a:ln>
        </p:spPr>
      </p:pic>
      <p:sp>
        <p:nvSpPr>
          <p:cNvPr id="18" name="Google Shape;18;p22"/>
          <p:cNvSpPr txBox="1"/>
          <p:nvPr/>
        </p:nvSpPr>
        <p:spPr>
          <a:xfrm>
            <a:off x="7594761" y="6296308"/>
            <a:ext cx="1883367" cy="60016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FFFF"/>
              </a:buClr>
              <a:buSzPts val="1100"/>
              <a:buFont typeface="Arial"/>
              <a:buNone/>
            </a:pPr>
            <a:r>
              <a:rPr b="0" i="0" lang="en" sz="1100" u="none" cap="none" strike="noStrike">
                <a:solidFill>
                  <a:srgbClr val="FFFFFF"/>
                </a:solidFill>
                <a:latin typeface="Arial"/>
                <a:ea typeface="Arial"/>
                <a:cs typeface="Arial"/>
                <a:sym typeface="Arial"/>
              </a:rPr>
              <a:t>PNRR </a:t>
            </a:r>
            <a:br>
              <a:rPr b="0" i="0" lang="en" sz="1100" u="none" cap="none" strike="noStrike">
                <a:solidFill>
                  <a:srgbClr val="FFFFFF"/>
                </a:solidFill>
                <a:latin typeface="Arial"/>
                <a:ea typeface="Arial"/>
                <a:cs typeface="Arial"/>
                <a:sym typeface="Arial"/>
              </a:rPr>
            </a:br>
            <a:r>
              <a:rPr b="0" i="0" lang="en" sz="1100" u="none" cap="none" strike="noStrike">
                <a:solidFill>
                  <a:srgbClr val="FFFFFF"/>
                </a:solidFill>
                <a:latin typeface="Arial"/>
                <a:ea typeface="Arial"/>
                <a:cs typeface="Arial"/>
                <a:sym typeface="Arial"/>
              </a:rPr>
              <a:t>Missione 4 </a:t>
            </a:r>
            <a:r>
              <a:rPr b="1" i="0" lang="en" sz="1100" u="none" cap="none" strike="noStrike">
                <a:solidFill>
                  <a:srgbClr val="FFFFFF"/>
                </a:solidFill>
                <a:latin typeface="Arial"/>
                <a:ea typeface="Arial"/>
                <a:cs typeface="Arial"/>
                <a:sym typeface="Arial"/>
              </a:rPr>
              <a:t>• </a:t>
            </a:r>
            <a:r>
              <a:rPr b="0" i="0" lang="en" sz="1100" u="none" cap="none" strike="noStrike">
                <a:solidFill>
                  <a:srgbClr val="FFFFFF"/>
                </a:solidFill>
                <a:latin typeface="Arial"/>
                <a:ea typeface="Arial"/>
                <a:cs typeface="Arial"/>
                <a:sym typeface="Arial"/>
              </a:rPr>
              <a:t>Componente 2</a:t>
            </a:r>
            <a:br>
              <a:rPr b="0" i="0" lang="en" sz="1100" u="none" cap="none" strike="noStrike">
                <a:solidFill>
                  <a:srgbClr val="FFFFFF"/>
                </a:solidFill>
                <a:latin typeface="Arial"/>
                <a:ea typeface="Arial"/>
                <a:cs typeface="Arial"/>
                <a:sym typeface="Arial"/>
              </a:rPr>
            </a:br>
            <a:r>
              <a:rPr b="0" i="0" lang="en" sz="1100" u="none" cap="none" strike="noStrike">
                <a:solidFill>
                  <a:srgbClr val="FFFFFF"/>
                </a:solidFill>
                <a:latin typeface="Arial"/>
                <a:ea typeface="Arial"/>
                <a:cs typeface="Arial"/>
                <a:sym typeface="Arial"/>
              </a:rPr>
              <a:t>Investimento 3.1</a:t>
            </a:r>
            <a:endParaRPr b="0" i="0" sz="1400" u="none" cap="none" strike="noStrike">
              <a:solidFill>
                <a:srgbClr val="000000"/>
              </a:solidFill>
              <a:latin typeface="Arial"/>
              <a:ea typeface="Arial"/>
              <a:cs typeface="Arial"/>
              <a:sym typeface="Arial"/>
            </a:endParaRPr>
          </a:p>
        </p:txBody>
      </p:sp>
      <p:sp>
        <p:nvSpPr>
          <p:cNvPr id="19" name="Google Shape;19;p22"/>
          <p:cNvSpPr txBox="1"/>
          <p:nvPr/>
        </p:nvSpPr>
        <p:spPr>
          <a:xfrm>
            <a:off x="9529917" y="6401844"/>
            <a:ext cx="198365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Arial"/>
              <a:buNone/>
            </a:pPr>
            <a:r>
              <a:rPr b="0" i="0" lang="en" sz="1100" u="none" cap="none" strike="noStrike">
                <a:solidFill>
                  <a:srgbClr val="FFFFFF"/>
                </a:solidFill>
                <a:latin typeface="Arial"/>
                <a:ea typeface="Arial"/>
                <a:cs typeface="Arial"/>
                <a:sym typeface="Arial"/>
              </a:rPr>
              <a:t>STILES – IR0000034</a:t>
            </a:r>
            <a:br>
              <a:rPr b="0" i="0" lang="en" sz="1100" u="none" cap="none" strike="noStrike">
                <a:solidFill>
                  <a:srgbClr val="FFFFFF"/>
                </a:solidFill>
                <a:latin typeface="Arial"/>
                <a:ea typeface="Arial"/>
                <a:cs typeface="Arial"/>
                <a:sym typeface="Arial"/>
              </a:rPr>
            </a:br>
            <a:r>
              <a:rPr b="0" i="0" lang="en" sz="1100" u="none" cap="none" strike="noStrike">
                <a:solidFill>
                  <a:srgbClr val="FFFFFF"/>
                </a:solidFill>
                <a:latin typeface="Arial"/>
                <a:ea typeface="Arial"/>
                <a:cs typeface="Arial"/>
                <a:sym typeface="Arial"/>
              </a:rPr>
              <a:t>CUP C33C22000640006</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20" Type="http://schemas.openxmlformats.org/officeDocument/2006/relationships/image" Target="../media/image50.png"/><Relationship Id="rId11" Type="http://schemas.openxmlformats.org/officeDocument/2006/relationships/image" Target="../media/image39.png"/><Relationship Id="rId10" Type="http://schemas.openxmlformats.org/officeDocument/2006/relationships/image" Target="../media/image42.png"/><Relationship Id="rId21" Type="http://schemas.openxmlformats.org/officeDocument/2006/relationships/image" Target="../media/image51.png"/><Relationship Id="rId13" Type="http://schemas.openxmlformats.org/officeDocument/2006/relationships/image" Target="../media/image40.png"/><Relationship Id="rId12"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4.png"/><Relationship Id="rId15" Type="http://schemas.openxmlformats.org/officeDocument/2006/relationships/image" Target="../media/image46.png"/><Relationship Id="rId14" Type="http://schemas.openxmlformats.org/officeDocument/2006/relationships/image" Target="../media/image44.png"/><Relationship Id="rId17" Type="http://schemas.openxmlformats.org/officeDocument/2006/relationships/image" Target="../media/image48.png"/><Relationship Id="rId16" Type="http://schemas.openxmlformats.org/officeDocument/2006/relationships/image" Target="../media/image45.png"/><Relationship Id="rId5" Type="http://schemas.openxmlformats.org/officeDocument/2006/relationships/image" Target="../media/image35.png"/><Relationship Id="rId19" Type="http://schemas.openxmlformats.org/officeDocument/2006/relationships/image" Target="../media/image49.png"/><Relationship Id="rId6" Type="http://schemas.openxmlformats.org/officeDocument/2006/relationships/image" Target="../media/image37.png"/><Relationship Id="rId18" Type="http://schemas.openxmlformats.org/officeDocument/2006/relationships/image" Target="../media/image47.png"/><Relationship Id="rId7" Type="http://schemas.openxmlformats.org/officeDocument/2006/relationships/image" Target="../media/image41.png"/><Relationship Id="rId8"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3.jp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3.jp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8.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8.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drive.google.com/file/d/1J218CLEipNAkiSc6HmDrFNSwC8DSFDvu/view" TargetMode="External"/><Relationship Id="rId4" Type="http://schemas.openxmlformats.org/officeDocument/2006/relationships/image" Target="../media/image63.jpg"/><Relationship Id="rId5" Type="http://schemas.openxmlformats.org/officeDocument/2006/relationships/hyperlink" Target="http://drive.google.com/file/d/1MJwOKjbQoEEvMj4GyuusbGh343wlHPeF/view" TargetMode="External"/><Relationship Id="rId6" Type="http://schemas.openxmlformats.org/officeDocument/2006/relationships/image" Target="../media/image6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
          <p:cNvSpPr txBox="1"/>
          <p:nvPr>
            <p:ph type="ctrTitle"/>
          </p:nvPr>
        </p:nvSpPr>
        <p:spPr>
          <a:xfrm>
            <a:off x="250450" y="1605875"/>
            <a:ext cx="6292500" cy="2640000"/>
          </a:xfrm>
          <a:prstGeom prst="rect">
            <a:avLst/>
          </a:prstGeom>
          <a:noFill/>
          <a:ln>
            <a:noFill/>
          </a:ln>
          <a:effectLst>
            <a:outerShdw blurRad="57150" rotWithShape="0" algn="bl" dir="5400000" dist="19050">
              <a:srgbClr val="000000">
                <a:alpha val="50196"/>
              </a:srgbClr>
            </a:outerShdw>
          </a:effectLst>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F0000"/>
              </a:buClr>
              <a:buSzPts val="4800"/>
              <a:buFont typeface="Arial"/>
              <a:buNone/>
            </a:pPr>
            <a:r>
              <a:rPr lang="en">
                <a:solidFill>
                  <a:srgbClr val="0000FF"/>
                </a:solidFill>
              </a:rPr>
              <a:t>Imaging Exoplanets:</a:t>
            </a:r>
            <a:br>
              <a:rPr lang="en">
                <a:solidFill>
                  <a:srgbClr val="0000FF"/>
                </a:solidFill>
              </a:rPr>
            </a:br>
            <a:r>
              <a:rPr lang="en">
                <a:solidFill>
                  <a:srgbClr val="0000FF"/>
                </a:solidFill>
              </a:rPr>
              <a:t>status, challenges and future perspectives</a:t>
            </a:r>
            <a:endParaRPr>
              <a:solidFill>
                <a:srgbClr val="0000FF"/>
              </a:solidFill>
            </a:endParaRPr>
          </a:p>
        </p:txBody>
      </p:sp>
      <p:sp>
        <p:nvSpPr>
          <p:cNvPr id="121" name="Google Shape;121;p1"/>
          <p:cNvSpPr txBox="1"/>
          <p:nvPr>
            <p:ph idx="1" type="subTitle"/>
          </p:nvPr>
        </p:nvSpPr>
        <p:spPr>
          <a:xfrm>
            <a:off x="124368" y="4850307"/>
            <a:ext cx="5365500" cy="1296900"/>
          </a:xfrm>
          <a:prstGeom prst="rect">
            <a:avLst/>
          </a:prstGeom>
          <a:solidFill>
            <a:srgbClr val="434343"/>
          </a:solidFill>
          <a:ln cap="flat" cmpd="sng" w="9525">
            <a:solidFill>
              <a:srgbClr val="43AFE2"/>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8181"/>
              </a:lnSpc>
              <a:spcBef>
                <a:spcPts val="0"/>
              </a:spcBef>
              <a:spcAft>
                <a:spcPts val="0"/>
              </a:spcAft>
              <a:buClr>
                <a:schemeClr val="dk1"/>
              </a:buClr>
              <a:buSzPts val="1320"/>
              <a:buNone/>
            </a:pPr>
            <a:r>
              <a:rPr b="1" i="1" lang="en" sz="2500">
                <a:solidFill>
                  <a:srgbClr val="00FFFF"/>
                </a:solidFill>
                <a:latin typeface="Quicksand"/>
                <a:ea typeface="Quicksand"/>
                <a:cs typeface="Quicksand"/>
                <a:sym typeface="Quicksand"/>
              </a:rPr>
              <a:t>Valentina D’Orazi, Gaël Chauvin, Emiliano Diolaiti, Raffaele Gratton, Laura Schreiber</a:t>
            </a:r>
            <a:endParaRPr b="1" i="1" sz="2500">
              <a:solidFill>
                <a:srgbClr val="00FFFF"/>
              </a:solidFill>
              <a:latin typeface="Quicksand"/>
              <a:ea typeface="Quicksand"/>
              <a:cs typeface="Quicksand"/>
              <a:sym typeface="Quicksand"/>
            </a:endParaRPr>
          </a:p>
          <a:p>
            <a:pPr indent="0" lvl="0" marL="0" rtl="0" algn="ctr">
              <a:lnSpc>
                <a:spcPct val="90000"/>
              </a:lnSpc>
              <a:spcBef>
                <a:spcPts val="1000"/>
              </a:spcBef>
              <a:spcAft>
                <a:spcPts val="0"/>
              </a:spcAft>
              <a:buClr>
                <a:schemeClr val="dk1"/>
              </a:buClr>
              <a:buSzPts val="1320"/>
              <a:buNone/>
            </a:pPr>
            <a:r>
              <a:t/>
            </a:r>
            <a:endParaRPr b="1" i="1" sz="2500">
              <a:solidFill>
                <a:srgbClr val="00FFFF"/>
              </a:solidFill>
              <a:latin typeface="Quicksand"/>
              <a:ea typeface="Quicksand"/>
              <a:cs typeface="Quicksand"/>
              <a:sym typeface="Quicksand"/>
            </a:endParaRPr>
          </a:p>
        </p:txBody>
      </p:sp>
      <p:sp>
        <p:nvSpPr>
          <p:cNvPr id="122" name="Google Shape;122;p1"/>
          <p:cNvSpPr txBox="1"/>
          <p:nvPr>
            <p:ph idx="3" type="body"/>
          </p:nvPr>
        </p:nvSpPr>
        <p:spPr>
          <a:xfrm>
            <a:off x="250448" y="6513998"/>
            <a:ext cx="5529000" cy="48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b="1" lang="en" sz="1300">
                <a:solidFill>
                  <a:schemeClr val="lt1"/>
                </a:solidFill>
              </a:rPr>
              <a:t>Workshop STILES –Napoli 17th March 2026</a:t>
            </a:r>
            <a:endParaRPr b="1" sz="1300">
              <a:solidFill>
                <a:schemeClr val="lt1"/>
              </a:solidFill>
            </a:endParaRPr>
          </a:p>
          <a:p>
            <a:pPr indent="0" lvl="0" marL="0" rtl="0" algn="l">
              <a:lnSpc>
                <a:spcPct val="90000"/>
              </a:lnSpc>
              <a:spcBef>
                <a:spcPts val="0"/>
              </a:spcBef>
              <a:spcAft>
                <a:spcPts val="0"/>
              </a:spcAft>
              <a:buClr>
                <a:srgbClr val="0070C0"/>
              </a:buClr>
              <a:buSzPts val="1800"/>
              <a:buNone/>
            </a:pPr>
            <a:r>
              <a:t/>
            </a:r>
            <a:endParaRPr>
              <a:solidFill>
                <a:schemeClr val="lt1"/>
              </a:solidFill>
            </a:endParaRPr>
          </a:p>
        </p:txBody>
      </p:sp>
      <p:sp>
        <p:nvSpPr>
          <p:cNvPr id="123" name="Google Shape;123;p1"/>
          <p:cNvSpPr txBox="1"/>
          <p:nvPr>
            <p:ph idx="12" type="sldNum"/>
          </p:nvPr>
        </p:nvSpPr>
        <p:spPr>
          <a:xfrm>
            <a:off x="11610110" y="6430138"/>
            <a:ext cx="484909"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fld id="{00000000-1234-1234-1234-123412341234}" type="slidenum">
              <a:rPr b="0" i="0" lang="en" sz="1400" u="none" cap="none" strike="noStrike">
                <a:solidFill>
                  <a:srgbClr val="FFFFFF"/>
                </a:solidFill>
                <a:latin typeface="Arial"/>
                <a:ea typeface="Arial"/>
                <a:cs typeface="Arial"/>
                <a:sym typeface="Arial"/>
              </a:rPr>
              <a:t>‹#›</a:t>
            </a:fld>
            <a:endParaRPr b="0" i="0" sz="1400" u="none" cap="none" strike="noStrike">
              <a:solidFill>
                <a:srgbClr val="FFFFFF"/>
              </a:solidFill>
              <a:latin typeface="Arial"/>
              <a:ea typeface="Arial"/>
              <a:cs typeface="Arial"/>
              <a:sym typeface="Arial"/>
            </a:endParaRPr>
          </a:p>
        </p:txBody>
      </p:sp>
      <p:pic>
        <p:nvPicPr>
          <p:cNvPr descr="migliora" id="124" name="Google Shape;124;p1"/>
          <p:cNvPicPr preferRelativeResize="0"/>
          <p:nvPr/>
        </p:nvPicPr>
        <p:blipFill rotWithShape="1">
          <a:blip r:embed="rId3">
            <a:alphaModFix/>
          </a:blip>
          <a:srcRect b="0" l="0" r="0" t="0"/>
          <a:stretch/>
        </p:blipFill>
        <p:spPr>
          <a:xfrm>
            <a:off x="6042774" y="1741149"/>
            <a:ext cx="4812625" cy="4263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8" title="CPI.jpg"/>
          <p:cNvPicPr preferRelativeResize="0"/>
          <p:nvPr/>
        </p:nvPicPr>
        <p:blipFill rotWithShape="1">
          <a:blip r:embed="rId3">
            <a:alphaModFix/>
          </a:blip>
          <a:srcRect b="0" l="0" r="0" t="0"/>
          <a:stretch/>
        </p:blipFill>
        <p:spPr>
          <a:xfrm>
            <a:off x="286525" y="1877975"/>
            <a:ext cx="6706225" cy="3870325"/>
          </a:xfrm>
          <a:prstGeom prst="rect">
            <a:avLst/>
          </a:prstGeom>
          <a:noFill/>
          <a:ln>
            <a:noFill/>
          </a:ln>
        </p:spPr>
      </p:pic>
      <p:sp>
        <p:nvSpPr>
          <p:cNvPr id="205" name="Google Shape;205;p8"/>
          <p:cNvSpPr txBox="1"/>
          <p:nvPr/>
        </p:nvSpPr>
        <p:spPr>
          <a:xfrm>
            <a:off x="387221" y="1010124"/>
            <a:ext cx="4761900" cy="68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000"/>
              <a:buFont typeface="Calibri"/>
              <a:buNone/>
            </a:pPr>
            <a:r>
              <a:rPr b="1" i="0" lang="en" sz="4000" u="none" cap="none" strike="noStrike">
                <a:solidFill>
                  <a:schemeClr val="dk1"/>
                </a:solidFill>
                <a:latin typeface="Calibri"/>
                <a:ea typeface="Calibri"/>
                <a:cs typeface="Calibri"/>
                <a:sym typeface="Calibri"/>
              </a:rPr>
              <a:t>SPHERE at VLT</a:t>
            </a:r>
            <a:endParaRPr b="1" i="0" sz="4000" u="none" cap="none" strike="noStrike">
              <a:solidFill>
                <a:schemeClr val="dk1"/>
              </a:solidFill>
              <a:latin typeface="Calibri"/>
              <a:ea typeface="Calibri"/>
              <a:cs typeface="Calibri"/>
              <a:sym typeface="Calibri"/>
            </a:endParaRPr>
          </a:p>
        </p:txBody>
      </p:sp>
      <p:pic>
        <p:nvPicPr>
          <p:cNvPr id="206" name="Google Shape;206;p8" title="SHARK-NIR.jpg"/>
          <p:cNvPicPr preferRelativeResize="0"/>
          <p:nvPr/>
        </p:nvPicPr>
        <p:blipFill rotWithShape="1">
          <a:blip r:embed="rId4">
            <a:alphaModFix/>
          </a:blip>
          <a:srcRect b="0" l="0" r="0" t="0"/>
          <a:stretch/>
        </p:blipFill>
        <p:spPr>
          <a:xfrm>
            <a:off x="7211600" y="3615875"/>
            <a:ext cx="4693802" cy="2640272"/>
          </a:xfrm>
          <a:prstGeom prst="rect">
            <a:avLst/>
          </a:prstGeom>
          <a:noFill/>
          <a:ln>
            <a:noFill/>
          </a:ln>
        </p:spPr>
      </p:pic>
      <p:pic>
        <p:nvPicPr>
          <p:cNvPr id="207" name="Google Shape;207;p8" title="images-4.jpeg"/>
          <p:cNvPicPr preferRelativeResize="0"/>
          <p:nvPr/>
        </p:nvPicPr>
        <p:blipFill rotWithShape="1">
          <a:blip r:embed="rId5">
            <a:alphaModFix/>
          </a:blip>
          <a:srcRect b="0" l="0" r="0" t="0"/>
          <a:stretch/>
        </p:blipFill>
        <p:spPr>
          <a:xfrm>
            <a:off x="7211587" y="1629500"/>
            <a:ext cx="4693850" cy="1986383"/>
          </a:xfrm>
          <a:prstGeom prst="rect">
            <a:avLst/>
          </a:prstGeom>
          <a:noFill/>
          <a:ln>
            <a:noFill/>
          </a:ln>
        </p:spPr>
      </p:pic>
      <p:sp>
        <p:nvSpPr>
          <p:cNvPr id="208" name="Google Shape;208;p8"/>
          <p:cNvSpPr txBox="1"/>
          <p:nvPr/>
        </p:nvSpPr>
        <p:spPr>
          <a:xfrm>
            <a:off x="5884605" y="959874"/>
            <a:ext cx="4693800" cy="78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000"/>
              <a:buFont typeface="Calibri"/>
              <a:buNone/>
            </a:pPr>
            <a:r>
              <a:rPr b="1" i="0" lang="en" sz="4000" u="none" cap="none" strike="noStrike">
                <a:solidFill>
                  <a:schemeClr val="dk1"/>
                </a:solidFill>
                <a:latin typeface="Calibri"/>
                <a:ea typeface="Calibri"/>
                <a:cs typeface="Calibri"/>
                <a:sym typeface="Calibri"/>
              </a:rPr>
              <a:t>SHARKs at LBT</a:t>
            </a:r>
            <a:endParaRPr b="1" i="0" sz="4000" u="none" cap="none" strike="noStrike">
              <a:solidFill>
                <a:schemeClr val="dk1"/>
              </a:solidFill>
              <a:latin typeface="Calibri"/>
              <a:ea typeface="Calibri"/>
              <a:cs typeface="Calibri"/>
              <a:sym typeface="Calibri"/>
            </a:endParaRPr>
          </a:p>
        </p:txBody>
      </p:sp>
      <p:sp>
        <p:nvSpPr>
          <p:cNvPr id="209" name="Google Shape;209;p8"/>
          <p:cNvSpPr txBox="1"/>
          <p:nvPr/>
        </p:nvSpPr>
        <p:spPr>
          <a:xfrm>
            <a:off x="71275" y="6430250"/>
            <a:ext cx="58845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9"/>
          <p:cNvSpPr txBox="1"/>
          <p:nvPr>
            <p:ph type="title"/>
          </p:nvPr>
        </p:nvSpPr>
        <p:spPr>
          <a:xfrm>
            <a:off x="134150" y="726500"/>
            <a:ext cx="11922000" cy="2320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Play"/>
              <a:buNone/>
            </a:pPr>
            <a:r>
              <a:rPr lang="en">
                <a:solidFill>
                  <a:srgbClr val="9900FF"/>
                </a:solidFill>
              </a:rPr>
              <a:t>Current facilities on 8-m class telescope: </a:t>
            </a:r>
            <a:endParaRPr>
              <a:solidFill>
                <a:srgbClr val="9900FF"/>
              </a:solidFill>
            </a:endParaRPr>
          </a:p>
          <a:p>
            <a:pPr indent="0" lvl="0" marL="0" rtl="0" algn="l">
              <a:lnSpc>
                <a:spcPct val="90000"/>
              </a:lnSpc>
              <a:spcBef>
                <a:spcPts val="0"/>
              </a:spcBef>
              <a:spcAft>
                <a:spcPts val="0"/>
              </a:spcAft>
              <a:buClr>
                <a:schemeClr val="dk1"/>
              </a:buClr>
              <a:buSzPts val="2800"/>
              <a:buFont typeface="Play"/>
              <a:buNone/>
            </a:pPr>
            <a:r>
              <a:rPr lang="en">
                <a:solidFill>
                  <a:srgbClr val="9900FF"/>
                </a:solidFill>
              </a:rPr>
              <a:t>SPHERE@VLT /SHARKS@LBT/GPI@Gemini/SCExAO@Subaru</a:t>
            </a:r>
            <a:br>
              <a:rPr lang="en">
                <a:solidFill>
                  <a:srgbClr val="9900FF"/>
                </a:solidFill>
              </a:rPr>
            </a:br>
            <a:r>
              <a:rPr lang="en">
                <a:solidFill>
                  <a:srgbClr val="9900FF"/>
                </a:solidFill>
              </a:rPr>
              <a:t>→ </a:t>
            </a:r>
            <a:r>
              <a:rPr b="1" lang="en">
                <a:solidFill>
                  <a:srgbClr val="9900FF"/>
                </a:solidFill>
              </a:rPr>
              <a:t>Contrast ratios  of ~10</a:t>
            </a:r>
            <a:r>
              <a:rPr b="1" baseline="30000" lang="en">
                <a:solidFill>
                  <a:srgbClr val="9900FF"/>
                </a:solidFill>
              </a:rPr>
              <a:t>-4</a:t>
            </a:r>
            <a:r>
              <a:rPr b="1" lang="en">
                <a:solidFill>
                  <a:srgbClr val="9900FF"/>
                </a:solidFill>
              </a:rPr>
              <a:t> / 10</a:t>
            </a:r>
            <a:r>
              <a:rPr b="1" baseline="30000" lang="en">
                <a:solidFill>
                  <a:srgbClr val="9900FF"/>
                </a:solidFill>
              </a:rPr>
              <a:t>-6</a:t>
            </a:r>
            <a:r>
              <a:rPr b="1" lang="en">
                <a:solidFill>
                  <a:srgbClr val="9900FF"/>
                </a:solidFill>
              </a:rPr>
              <a:t> between  ~0.25-0.5 arcsec</a:t>
            </a:r>
            <a:br>
              <a:rPr b="1" lang="en">
                <a:solidFill>
                  <a:srgbClr val="9900FF"/>
                </a:solidFill>
              </a:rPr>
            </a:br>
            <a:endParaRPr>
              <a:solidFill>
                <a:srgbClr val="9900FF"/>
              </a:solidFill>
            </a:endParaRPr>
          </a:p>
        </p:txBody>
      </p:sp>
      <p:pic>
        <p:nvPicPr>
          <p:cNvPr descr="A group of graphs showing different colors&#10;&#10;AI-generated content may be incorrect." id="215" name="Google Shape;215;p9"/>
          <p:cNvPicPr preferRelativeResize="0"/>
          <p:nvPr/>
        </p:nvPicPr>
        <p:blipFill rotWithShape="1">
          <a:blip r:embed="rId3">
            <a:alphaModFix/>
          </a:blip>
          <a:srcRect b="0" l="0" r="0" t="0"/>
          <a:stretch/>
        </p:blipFill>
        <p:spPr>
          <a:xfrm>
            <a:off x="711637" y="2452500"/>
            <a:ext cx="8074689" cy="3749425"/>
          </a:xfrm>
          <a:prstGeom prst="rect">
            <a:avLst/>
          </a:prstGeom>
          <a:noFill/>
          <a:ln>
            <a:noFill/>
          </a:ln>
        </p:spPr>
      </p:pic>
      <p:sp>
        <p:nvSpPr>
          <p:cNvPr id="216" name="Google Shape;216;p9"/>
          <p:cNvSpPr txBox="1"/>
          <p:nvPr/>
        </p:nvSpPr>
        <p:spPr>
          <a:xfrm>
            <a:off x="9335727" y="6017275"/>
            <a:ext cx="272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Asensio-Torres+ 2021</a:t>
            </a:r>
            <a:endParaRPr b="0" i="0" sz="1800" u="none" cap="none" strike="noStrike">
              <a:solidFill>
                <a:schemeClr val="dk1"/>
              </a:solidFill>
              <a:latin typeface="Calibri"/>
              <a:ea typeface="Calibri"/>
              <a:cs typeface="Calibri"/>
              <a:sym typeface="Calibri"/>
            </a:endParaRPr>
          </a:p>
        </p:txBody>
      </p:sp>
      <p:sp>
        <p:nvSpPr>
          <p:cNvPr id="217" name="Google Shape;217;p9"/>
          <p:cNvSpPr txBox="1"/>
          <p:nvPr/>
        </p:nvSpPr>
        <p:spPr>
          <a:xfrm>
            <a:off x="134150" y="6386575"/>
            <a:ext cx="54606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3cd8c4729fa_0_25"/>
          <p:cNvSpPr txBox="1"/>
          <p:nvPr>
            <p:ph type="title"/>
          </p:nvPr>
        </p:nvSpPr>
        <p:spPr>
          <a:xfrm>
            <a:off x="838200" y="1335636"/>
            <a:ext cx="10515600" cy="780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rPr lang="en" sz="6000"/>
              <a:t>SAXO+</a:t>
            </a:r>
            <a:endParaRPr sz="6000"/>
          </a:p>
        </p:txBody>
      </p:sp>
      <p:sp>
        <p:nvSpPr>
          <p:cNvPr id="224" name="Google Shape;224;g3cd8c4729fa_0_25"/>
          <p:cNvSpPr txBox="1"/>
          <p:nvPr>
            <p:ph idx="12" type="sldNum"/>
          </p:nvPr>
        </p:nvSpPr>
        <p:spPr>
          <a:xfrm>
            <a:off x="11584726" y="6430138"/>
            <a:ext cx="4503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
        <p:nvSpPr>
          <p:cNvPr id="225" name="Google Shape;225;g3cd8c4729fa_0_25"/>
          <p:cNvSpPr txBox="1"/>
          <p:nvPr/>
        </p:nvSpPr>
        <p:spPr>
          <a:xfrm>
            <a:off x="471875" y="2233338"/>
            <a:ext cx="7327800" cy="40791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50000"/>
              </a:lnSpc>
              <a:spcBef>
                <a:spcPts val="1000"/>
              </a:spcBef>
              <a:spcAft>
                <a:spcPts val="0"/>
              </a:spcAft>
              <a:buClr>
                <a:schemeClr val="dk1"/>
              </a:buClr>
              <a:buSzPts val="2200"/>
              <a:buFont typeface="Arial"/>
              <a:buChar char="●"/>
            </a:pPr>
            <a:r>
              <a:rPr b="0" i="0" lang="en" sz="2200" u="none" cap="none" strike="noStrike">
                <a:solidFill>
                  <a:schemeClr val="dk1"/>
                </a:solidFill>
                <a:latin typeface="Arial"/>
                <a:ea typeface="Arial"/>
                <a:cs typeface="Arial"/>
                <a:sym typeface="Arial"/>
              </a:rPr>
              <a:t>2</a:t>
            </a:r>
            <a:r>
              <a:rPr b="0" baseline="30000" i="0" lang="en" sz="2200" u="none" cap="none" strike="noStrike">
                <a:solidFill>
                  <a:schemeClr val="dk1"/>
                </a:solidFill>
                <a:latin typeface="Arial"/>
                <a:ea typeface="Arial"/>
                <a:cs typeface="Arial"/>
                <a:sym typeface="Arial"/>
              </a:rPr>
              <a:t>nd</a:t>
            </a:r>
            <a:r>
              <a:rPr b="0" i="0" lang="en" sz="2200" u="none" cap="none" strike="noStrike">
                <a:solidFill>
                  <a:schemeClr val="dk1"/>
                </a:solidFill>
                <a:latin typeface="Arial"/>
                <a:ea typeface="Arial"/>
                <a:cs typeface="Arial"/>
                <a:sym typeface="Arial"/>
              </a:rPr>
              <a:t> stage correction AO</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0" i="0" lang="en" sz="2200" u="none" cap="none" strike="noStrike">
                <a:solidFill>
                  <a:schemeClr val="dk1"/>
                </a:solidFill>
                <a:latin typeface="Arial"/>
                <a:ea typeface="Arial"/>
                <a:cs typeface="Arial"/>
                <a:sym typeface="Arial"/>
              </a:rPr>
              <a:t>NIR Pyramid Wavefront sensor 50X50 sub-apertures</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0" i="0" lang="en" sz="2200" u="none" cap="none" strike="noStrike">
                <a:solidFill>
                  <a:schemeClr val="dk1"/>
                </a:solidFill>
                <a:latin typeface="Arial"/>
                <a:ea typeface="Arial"/>
                <a:cs typeface="Arial"/>
                <a:sym typeface="Arial"/>
              </a:rPr>
              <a:t>Up to 2.7 KHz (goal 3KHz) correction frequency</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0" i="0" lang="en" sz="2200" u="none" cap="none" strike="noStrike">
                <a:solidFill>
                  <a:schemeClr val="dk1"/>
                </a:solidFill>
                <a:latin typeface="Arial"/>
                <a:ea typeface="Arial"/>
                <a:cs typeface="Arial"/>
                <a:sym typeface="Arial"/>
              </a:rPr>
              <a:t>Wavelength range (common path) 0.95 – 2.32 µm</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0" i="0" lang="en" sz="2200" u="none" cap="none" strike="noStrike">
                <a:solidFill>
                  <a:schemeClr val="dk1"/>
                </a:solidFill>
                <a:latin typeface="Arial"/>
                <a:ea typeface="Arial"/>
                <a:cs typeface="Arial"/>
                <a:sym typeface="Arial"/>
              </a:rPr>
              <a:t>Wavelength range (WFS path) 0.95 – 1.1 µm/ 0.95 – 1.45 µm</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0" i="0" lang="en" sz="2200" u="none" cap="none" strike="noStrike">
                <a:solidFill>
                  <a:schemeClr val="dk1"/>
                </a:solidFill>
                <a:latin typeface="Arial"/>
                <a:ea typeface="Arial"/>
                <a:cs typeface="Arial"/>
                <a:sym typeface="Arial"/>
              </a:rPr>
              <a:t>DM with 28X28 actuators across the pupil diameter</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0" i="0" lang="en" sz="2200" u="none" cap="none" strike="noStrike">
                <a:solidFill>
                  <a:schemeClr val="dk1"/>
                </a:solidFill>
                <a:latin typeface="Arial"/>
                <a:ea typeface="Arial"/>
                <a:cs typeface="Arial"/>
                <a:sym typeface="Arial"/>
              </a:rPr>
              <a:t>Guide star up to mag H 11.7+ (mag R 16.8)</a:t>
            </a:r>
            <a:endParaRPr b="0" i="0" sz="2200" u="none" cap="none" strike="noStrike">
              <a:solidFill>
                <a:schemeClr val="dk1"/>
              </a:solidFill>
              <a:latin typeface="Arial"/>
              <a:ea typeface="Arial"/>
              <a:cs typeface="Arial"/>
              <a:sym typeface="Arial"/>
            </a:endParaRPr>
          </a:p>
        </p:txBody>
      </p:sp>
      <p:pic>
        <p:nvPicPr>
          <p:cNvPr id="226" name="Google Shape;226;g3cd8c4729fa_0_25"/>
          <p:cNvPicPr preferRelativeResize="0"/>
          <p:nvPr/>
        </p:nvPicPr>
        <p:blipFill rotWithShape="1">
          <a:blip r:embed="rId3">
            <a:alphaModFix/>
          </a:blip>
          <a:srcRect b="0" l="0" r="0" t="0"/>
          <a:stretch/>
        </p:blipFill>
        <p:spPr>
          <a:xfrm>
            <a:off x="8133900" y="1148225"/>
            <a:ext cx="3171500" cy="2659954"/>
          </a:xfrm>
          <a:prstGeom prst="rect">
            <a:avLst/>
          </a:prstGeom>
          <a:noFill/>
          <a:ln>
            <a:noFill/>
          </a:ln>
        </p:spPr>
      </p:pic>
      <p:sp>
        <p:nvSpPr>
          <p:cNvPr id="227" name="Google Shape;227;g3cd8c4729fa_0_25"/>
          <p:cNvSpPr txBox="1"/>
          <p:nvPr/>
        </p:nvSpPr>
        <p:spPr>
          <a:xfrm>
            <a:off x="9418188" y="1148225"/>
            <a:ext cx="27738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Seeing 0.7’’, mag H 5.1, 9 m/s</a:t>
            </a:r>
            <a:endParaRPr b="0" i="0" sz="1300" u="none" cap="none" strike="noStrike">
              <a:solidFill>
                <a:schemeClr val="dk1"/>
              </a:solidFill>
              <a:latin typeface="Arial"/>
              <a:ea typeface="Arial"/>
              <a:cs typeface="Arial"/>
              <a:sym typeface="Arial"/>
            </a:endParaRPr>
          </a:p>
        </p:txBody>
      </p:sp>
      <p:pic>
        <p:nvPicPr>
          <p:cNvPr id="228" name="Google Shape;228;g3cd8c4729fa_0_25"/>
          <p:cNvPicPr preferRelativeResize="0"/>
          <p:nvPr/>
        </p:nvPicPr>
        <p:blipFill rotWithShape="1">
          <a:blip r:embed="rId4">
            <a:alphaModFix/>
          </a:blip>
          <a:srcRect b="0" l="0" r="0" t="0"/>
          <a:stretch/>
        </p:blipFill>
        <p:spPr>
          <a:xfrm>
            <a:off x="8133900" y="3730825"/>
            <a:ext cx="3301601" cy="2570600"/>
          </a:xfrm>
          <a:prstGeom prst="rect">
            <a:avLst/>
          </a:prstGeom>
          <a:noFill/>
          <a:ln>
            <a:noFill/>
          </a:ln>
        </p:spPr>
      </p:pic>
      <p:sp>
        <p:nvSpPr>
          <p:cNvPr id="229" name="Google Shape;229;g3cd8c4729fa_0_25"/>
          <p:cNvSpPr txBox="1"/>
          <p:nvPr/>
        </p:nvSpPr>
        <p:spPr>
          <a:xfrm>
            <a:off x="9476200" y="3596550"/>
            <a:ext cx="2773800" cy="3849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Seeing 0.7’’, mag H 9.4, 5.5 m/s</a:t>
            </a:r>
            <a:endParaRPr b="0" i="0" sz="1300" u="none" cap="none" strike="noStrike">
              <a:solidFill>
                <a:schemeClr val="dk1"/>
              </a:solidFill>
              <a:latin typeface="Arial"/>
              <a:ea typeface="Arial"/>
              <a:cs typeface="Arial"/>
              <a:sym typeface="Arial"/>
            </a:endParaRPr>
          </a:p>
        </p:txBody>
      </p:sp>
      <p:sp>
        <p:nvSpPr>
          <p:cNvPr id="230" name="Google Shape;230;g3cd8c4729fa_0_25"/>
          <p:cNvSpPr txBox="1"/>
          <p:nvPr/>
        </p:nvSpPr>
        <p:spPr>
          <a:xfrm>
            <a:off x="156825" y="6430150"/>
            <a:ext cx="44343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g3ce164c81aa_0_0"/>
          <p:cNvPicPr preferRelativeResize="0"/>
          <p:nvPr/>
        </p:nvPicPr>
        <p:blipFill rotWithShape="1">
          <a:blip r:embed="rId3">
            <a:alphaModFix/>
          </a:blip>
          <a:srcRect b="0" l="0" r="0" t="0"/>
          <a:stretch/>
        </p:blipFill>
        <p:spPr>
          <a:xfrm>
            <a:off x="2268550" y="1669900"/>
            <a:ext cx="8102277" cy="3596149"/>
          </a:xfrm>
          <a:prstGeom prst="rect">
            <a:avLst/>
          </a:prstGeom>
          <a:noFill/>
          <a:ln>
            <a:noFill/>
          </a:ln>
        </p:spPr>
      </p:pic>
      <p:sp>
        <p:nvSpPr>
          <p:cNvPr id="236" name="Google Shape;236;g3ce164c81aa_0_0"/>
          <p:cNvSpPr/>
          <p:nvPr/>
        </p:nvSpPr>
        <p:spPr>
          <a:xfrm>
            <a:off x="3579840" y="96771"/>
            <a:ext cx="5118000" cy="341700"/>
          </a:xfrm>
          <a:prstGeom prst="rect">
            <a:avLst/>
          </a:prstGeom>
          <a:noFill/>
          <a:ln>
            <a:noFill/>
          </a:ln>
        </p:spPr>
        <p:txBody>
          <a:bodyPr anchorCtr="0" anchor="t" bIns="60000" lIns="120000" spcFirstLastPara="1" rIns="120000" wrap="square" tIns="600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237" name="Google Shape;237;g3ce164c81aa_0_0"/>
          <p:cNvSpPr/>
          <p:nvPr/>
        </p:nvSpPr>
        <p:spPr>
          <a:xfrm>
            <a:off x="261383" y="1164783"/>
            <a:ext cx="11182800" cy="710100"/>
          </a:xfrm>
          <a:prstGeom prst="rect">
            <a:avLst/>
          </a:prstGeom>
          <a:noFill/>
          <a:ln>
            <a:noFill/>
          </a:ln>
        </p:spPr>
        <p:txBody>
          <a:bodyPr anchorCtr="0" anchor="t" bIns="60000" lIns="120000" spcFirstLastPara="1" rIns="120000" wrap="square" tIns="60000">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B27F47"/>
                </a:solidFill>
                <a:latin typeface="Helvetica Neue"/>
                <a:ea typeface="Helvetica Neue"/>
                <a:cs typeface="Helvetica Neue"/>
                <a:sym typeface="Helvetica Neue"/>
              </a:rPr>
              <a:t>Demographics of young Jupiters down to the snow line</a:t>
            </a:r>
            <a:endParaRPr b="1" i="0" sz="2700" u="none" cap="none" strike="noStrike">
              <a:solidFill>
                <a:srgbClr val="B27F47"/>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3200"/>
              <a:buFont typeface="Arial"/>
              <a:buNone/>
            </a:pPr>
            <a:r>
              <a:t/>
            </a:r>
            <a:endParaRPr b="0" i="0" sz="27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3200"/>
              <a:buFont typeface="Arial"/>
              <a:buNone/>
            </a:pPr>
            <a:r>
              <a:t/>
            </a:r>
            <a:endParaRPr b="0" i="0" sz="2700" u="none" cap="none" strike="noStrike">
              <a:solidFill>
                <a:srgbClr val="000000"/>
              </a:solidFill>
              <a:latin typeface="Helvetica Neue Light"/>
              <a:ea typeface="Helvetica Neue Light"/>
              <a:cs typeface="Helvetica Neue Light"/>
              <a:sym typeface="Helvetica Neue Light"/>
            </a:endParaRPr>
          </a:p>
        </p:txBody>
      </p:sp>
      <p:sp>
        <p:nvSpPr>
          <p:cNvPr id="238" name="Google Shape;238;g3ce164c81aa_0_0"/>
          <p:cNvSpPr txBox="1"/>
          <p:nvPr/>
        </p:nvSpPr>
        <p:spPr>
          <a:xfrm>
            <a:off x="505717" y="5135992"/>
            <a:ext cx="11472000" cy="112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Helvetica Neue Light"/>
                <a:ea typeface="Helvetica Neue Light"/>
                <a:cs typeface="Helvetica Neue Light"/>
                <a:sym typeface="Helvetica Neue Light"/>
              </a:rPr>
              <a:t>Sample: Young (&lt; 500 Myr), nearby (&lt; 150 pc) stars</a:t>
            </a:r>
            <a:endParaRPr b="0" i="0" sz="19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Helvetica Neue Light"/>
                <a:ea typeface="Helvetica Neue Light"/>
                <a:cs typeface="Helvetica Neue Light"/>
                <a:sym typeface="Helvetica Neue Light"/>
              </a:rPr>
              <a:t>Synergies: Gaia (DR4/DR5), RV, expected bulk of RV planet population</a:t>
            </a:r>
            <a:endParaRPr b="0" i="0" sz="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FF0000"/>
                </a:solidFill>
                <a:latin typeface="Helvetica Neue"/>
                <a:ea typeface="Helvetica Neue"/>
                <a:cs typeface="Helvetica Neue"/>
                <a:sym typeface="Helvetica Neue"/>
              </a:rPr>
              <a:t>Deeper/Closer in contrast (10</a:t>
            </a:r>
            <a:r>
              <a:rPr b="1" baseline="30000" i="0" lang="en" sz="1900" u="none" cap="none" strike="noStrike">
                <a:solidFill>
                  <a:srgbClr val="FF0000"/>
                </a:solidFill>
                <a:latin typeface="Helvetica Neue"/>
                <a:ea typeface="Helvetica Neue"/>
                <a:cs typeface="Helvetica Neue"/>
                <a:sym typeface="Helvetica Neue"/>
              </a:rPr>
              <a:t>-5</a:t>
            </a:r>
            <a:r>
              <a:rPr b="1" i="0" lang="en" sz="1900" u="none" cap="none" strike="noStrike">
                <a:solidFill>
                  <a:srgbClr val="FF0000"/>
                </a:solidFill>
                <a:latin typeface="Helvetica Neue"/>
                <a:ea typeface="Helvetica Neue"/>
                <a:cs typeface="Helvetica Neue"/>
                <a:sym typeface="Helvetica Neue"/>
              </a:rPr>
              <a:t>  at 100mas, 5σ) on bright (R &lt; 9.5) targets at H-band </a:t>
            </a:r>
            <a:endParaRPr b="1" i="0" sz="1900" u="none" cap="none" strike="noStrike">
              <a:solidFill>
                <a:srgbClr val="FF0000"/>
              </a:solidFill>
              <a:latin typeface="Arial"/>
              <a:ea typeface="Arial"/>
              <a:cs typeface="Arial"/>
              <a:sym typeface="Arial"/>
            </a:endParaRPr>
          </a:p>
        </p:txBody>
      </p:sp>
      <p:sp>
        <p:nvSpPr>
          <p:cNvPr id="239" name="Google Shape;239;g3ce164c81aa_0_0"/>
          <p:cNvSpPr txBox="1"/>
          <p:nvPr/>
        </p:nvSpPr>
        <p:spPr>
          <a:xfrm>
            <a:off x="10495475" y="4639725"/>
            <a:ext cx="38100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Helvetica Neue Light"/>
                <a:ea typeface="Helvetica Neue Light"/>
                <a:cs typeface="Helvetica Neue Light"/>
                <a:sym typeface="Helvetica Neue Light"/>
              </a:rPr>
              <a:t>  </a:t>
            </a:r>
            <a:endParaRPr b="0" i="0" sz="1900" u="none" cap="none" strike="noStrike">
              <a:solidFill>
                <a:srgbClr val="000000"/>
              </a:solidFill>
              <a:latin typeface="Helvetica Neue Light"/>
              <a:ea typeface="Helvetica Neue Light"/>
              <a:cs typeface="Helvetica Neue Light"/>
              <a:sym typeface="Helvetica Neue Light"/>
            </a:endParaRPr>
          </a:p>
          <a:p>
            <a:pPr indent="609600" lvl="0" marL="6096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0" name="Google Shape;240;g3ce164c81aa_0_0"/>
          <p:cNvSpPr/>
          <p:nvPr/>
        </p:nvSpPr>
        <p:spPr>
          <a:xfrm rot="3005046">
            <a:off x="3902858" y="2979701"/>
            <a:ext cx="179534" cy="1195244"/>
          </a:xfrm>
          <a:prstGeom prst="downArrow">
            <a:avLst>
              <a:gd fmla="val 50000" name="adj1"/>
              <a:gd fmla="val 50000" name="adj2"/>
            </a:avLst>
          </a:prstGeom>
          <a:solidFill>
            <a:schemeClr val="accent1"/>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241" name="Google Shape;241;g3ce164c81aa_0_0"/>
          <p:cNvSpPr txBox="1"/>
          <p:nvPr/>
        </p:nvSpPr>
        <p:spPr>
          <a:xfrm>
            <a:off x="7706275" y="4393038"/>
            <a:ext cx="15381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 sz="1300" u="none" cap="none" strike="noStrike">
                <a:solidFill>
                  <a:srgbClr val="4F81BD"/>
                </a:solidFill>
                <a:latin typeface="Helvetica Neue Light"/>
                <a:ea typeface="Helvetica Neue Light"/>
                <a:cs typeface="Helvetica Neue Light"/>
                <a:sym typeface="Helvetica Neue Light"/>
              </a:rPr>
              <a:t>Vigan et al. (2021)</a:t>
            </a:r>
            <a:endParaRPr b="0" i="0" sz="1300" u="none" cap="none" strike="noStrike">
              <a:solidFill>
                <a:srgbClr val="4F81BD"/>
              </a:solidFill>
              <a:latin typeface="Helvetica Neue Light"/>
              <a:ea typeface="Helvetica Neue Light"/>
              <a:cs typeface="Helvetica Neue Light"/>
              <a:sym typeface="Helvetica Neue Light"/>
            </a:endParaRPr>
          </a:p>
        </p:txBody>
      </p:sp>
      <p:sp>
        <p:nvSpPr>
          <p:cNvPr id="242" name="Google Shape;242;g3ce164c81aa_0_0"/>
          <p:cNvSpPr/>
          <p:nvPr/>
        </p:nvSpPr>
        <p:spPr>
          <a:xfrm rot="3005046">
            <a:off x="7577708" y="3045851"/>
            <a:ext cx="179534" cy="1195244"/>
          </a:xfrm>
          <a:prstGeom prst="downArrow">
            <a:avLst>
              <a:gd fmla="val 50000" name="adj1"/>
              <a:gd fmla="val 50000" name="adj2"/>
            </a:avLst>
          </a:prstGeom>
          <a:solidFill>
            <a:schemeClr val="accent1"/>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g3ce164c81aa_0_14"/>
          <p:cNvPicPr preferRelativeResize="0"/>
          <p:nvPr/>
        </p:nvPicPr>
        <p:blipFill rotWithShape="1">
          <a:blip r:embed="rId3">
            <a:alphaModFix/>
          </a:blip>
          <a:srcRect b="5619" l="1556" r="24326" t="9123"/>
          <a:stretch/>
        </p:blipFill>
        <p:spPr>
          <a:xfrm>
            <a:off x="1035275" y="1845075"/>
            <a:ext cx="7345626" cy="3370475"/>
          </a:xfrm>
          <a:prstGeom prst="rect">
            <a:avLst/>
          </a:prstGeom>
          <a:noFill/>
          <a:ln>
            <a:noFill/>
          </a:ln>
        </p:spPr>
      </p:pic>
      <p:sp>
        <p:nvSpPr>
          <p:cNvPr id="248" name="Google Shape;248;g3ce164c81aa_0_14"/>
          <p:cNvSpPr/>
          <p:nvPr/>
        </p:nvSpPr>
        <p:spPr>
          <a:xfrm>
            <a:off x="3579840" y="96771"/>
            <a:ext cx="5118000" cy="341700"/>
          </a:xfrm>
          <a:prstGeom prst="rect">
            <a:avLst/>
          </a:prstGeom>
          <a:noFill/>
          <a:ln>
            <a:noFill/>
          </a:ln>
        </p:spPr>
        <p:txBody>
          <a:bodyPr anchorCtr="0" anchor="t" bIns="60000" lIns="120000" spcFirstLastPara="1" rIns="120000" wrap="square" tIns="600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249" name="Google Shape;249;g3ce164c81aa_0_14"/>
          <p:cNvSpPr/>
          <p:nvPr/>
        </p:nvSpPr>
        <p:spPr>
          <a:xfrm>
            <a:off x="347646" y="1134983"/>
            <a:ext cx="11182800" cy="710100"/>
          </a:xfrm>
          <a:prstGeom prst="rect">
            <a:avLst/>
          </a:prstGeom>
          <a:noFill/>
          <a:ln>
            <a:noFill/>
          </a:ln>
        </p:spPr>
        <p:txBody>
          <a:bodyPr anchorCtr="0" anchor="t" bIns="60000" lIns="120000" spcFirstLastPara="1" rIns="120000" wrap="square" tIns="60000">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AB40"/>
                </a:solidFill>
                <a:latin typeface="Arial"/>
                <a:ea typeface="Arial"/>
                <a:cs typeface="Arial"/>
                <a:sym typeface="Arial"/>
              </a:rPr>
              <a:t>Discovering protoplanets &amp; planet-forming disk diversity</a:t>
            </a:r>
            <a:endParaRPr b="1" i="0" sz="2700" u="none" cap="none" strike="noStrike">
              <a:solidFill>
                <a:srgbClr val="FFAB40"/>
              </a:solidFill>
              <a:latin typeface="Arial"/>
              <a:ea typeface="Arial"/>
              <a:cs typeface="Arial"/>
              <a:sym typeface="Arial"/>
            </a:endParaRPr>
          </a:p>
          <a:p>
            <a:pPr indent="0" lvl="0" marL="609600" marR="0" rtl="0" algn="l">
              <a:lnSpc>
                <a:spcPct val="100000"/>
              </a:lnSpc>
              <a:spcBef>
                <a:spcPts val="0"/>
              </a:spcBef>
              <a:spcAft>
                <a:spcPts val="0"/>
              </a:spcAft>
              <a:buClr>
                <a:srgbClr val="000000"/>
              </a:buClr>
              <a:buSzPts val="2700"/>
              <a:buFont typeface="Arial"/>
              <a:buNone/>
            </a:pPr>
            <a:r>
              <a:t/>
            </a:r>
            <a:endParaRPr b="0" i="0" sz="2700" u="none" cap="none" strike="noStrike">
              <a:solidFill>
                <a:schemeClr val="accent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3200"/>
              <a:buFont typeface="Arial"/>
              <a:buNone/>
            </a:pPr>
            <a:r>
              <a:t/>
            </a:r>
            <a:endParaRPr b="0" i="0" sz="27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3200"/>
              <a:buFont typeface="Arial"/>
              <a:buNone/>
            </a:pPr>
            <a:r>
              <a:t/>
            </a:r>
            <a:endParaRPr b="0" i="0" sz="2700" u="none" cap="none" strike="noStrike">
              <a:solidFill>
                <a:srgbClr val="000000"/>
              </a:solidFill>
              <a:latin typeface="Helvetica Neue Light"/>
              <a:ea typeface="Helvetica Neue Light"/>
              <a:cs typeface="Helvetica Neue Light"/>
              <a:sym typeface="Helvetica Neue Light"/>
            </a:endParaRPr>
          </a:p>
        </p:txBody>
      </p:sp>
      <p:sp>
        <p:nvSpPr>
          <p:cNvPr id="250" name="Google Shape;250;g3ce164c81aa_0_14"/>
          <p:cNvSpPr txBox="1"/>
          <p:nvPr/>
        </p:nvSpPr>
        <p:spPr>
          <a:xfrm>
            <a:off x="402842" y="5372215"/>
            <a:ext cx="11472000" cy="1369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900"/>
              <a:buFont typeface="Arial"/>
              <a:buNone/>
            </a:pPr>
            <a:r>
              <a:rPr b="0" i="0" lang="en" sz="1900" u="none" cap="none" strike="noStrike">
                <a:solidFill>
                  <a:schemeClr val="dk1"/>
                </a:solidFill>
                <a:latin typeface="Arial"/>
                <a:ea typeface="Arial"/>
                <a:cs typeface="Arial"/>
                <a:sym typeface="Arial"/>
              </a:rPr>
              <a:t>Sample: Faint members from SFRs (400+)</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900"/>
              <a:buFont typeface="Arial"/>
              <a:buNone/>
            </a:pPr>
            <a:r>
              <a:rPr b="0" i="0" lang="en" sz="1900" u="none" cap="none" strike="noStrike">
                <a:solidFill>
                  <a:schemeClr val="dk1"/>
                </a:solidFill>
                <a:latin typeface="Arial"/>
                <a:ea typeface="Arial"/>
                <a:cs typeface="Arial"/>
                <a:sym typeface="Arial"/>
              </a:rPr>
              <a:t>Synergies: ALMA, Gravity, ERIS(+)</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900"/>
              <a:buFont typeface="Arial"/>
              <a:buNone/>
            </a:pPr>
            <a:r>
              <a:rPr b="1" i="0" lang="en" sz="1900" u="none" cap="none" strike="noStrike">
                <a:solidFill>
                  <a:srgbClr val="FF0000"/>
                </a:solidFill>
                <a:latin typeface="Arial"/>
                <a:ea typeface="Arial"/>
                <a:cs typeface="Arial"/>
                <a:sym typeface="Arial"/>
              </a:rPr>
              <a:t>Accessing fainter/redder targets</a:t>
            </a:r>
            <a:r>
              <a:rPr b="0" i="0" lang="en" sz="1600" u="none" cap="none" strike="noStrike">
                <a:solidFill>
                  <a:srgbClr val="FF0000"/>
                </a:solidFill>
                <a:latin typeface="Arial"/>
                <a:ea typeface="Arial"/>
                <a:cs typeface="Arial"/>
                <a:sym typeface="Arial"/>
              </a:rPr>
              <a:t> (R &lt; 14 mag, R - J = 2 - 5 mag) </a:t>
            </a:r>
            <a:endParaRPr b="0" i="0" sz="16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600" u="none" cap="none" strike="noStrike">
              <a:solidFill>
                <a:srgbClr val="000000"/>
              </a:solidFill>
              <a:latin typeface="Arial"/>
              <a:ea typeface="Arial"/>
              <a:cs typeface="Arial"/>
              <a:sym typeface="Arial"/>
            </a:endParaRPr>
          </a:p>
        </p:txBody>
      </p:sp>
      <p:sp>
        <p:nvSpPr>
          <p:cNvPr id="251" name="Google Shape;251;g3ce164c81aa_0_14"/>
          <p:cNvSpPr txBox="1"/>
          <p:nvPr/>
        </p:nvSpPr>
        <p:spPr>
          <a:xfrm>
            <a:off x="6387325" y="4997275"/>
            <a:ext cx="2631900" cy="646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 sz="1300" u="none" cap="none" strike="noStrike">
                <a:solidFill>
                  <a:srgbClr val="4F81BD"/>
                </a:solidFill>
                <a:latin typeface="Helvetica Neue Light"/>
                <a:ea typeface="Helvetica Neue Light"/>
                <a:cs typeface="Helvetica Neue Light"/>
                <a:sym typeface="Helvetica Neue Light"/>
              </a:rPr>
              <a:t>Keppler et al. (2018), </a:t>
            </a:r>
            <a:endParaRPr b="0" i="0" sz="1300" u="none" cap="none" strike="noStrike">
              <a:solidFill>
                <a:srgbClr val="4F81BD"/>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600"/>
              <a:buFont typeface="Arial"/>
              <a:buNone/>
            </a:pPr>
            <a:r>
              <a:rPr b="0" i="0" lang="en" sz="1300" u="none" cap="none" strike="noStrike">
                <a:solidFill>
                  <a:srgbClr val="4F81BD"/>
                </a:solidFill>
                <a:latin typeface="Helvetica Neue Light"/>
                <a:ea typeface="Helvetica Neue Light"/>
                <a:cs typeface="Helvetica Neue Light"/>
                <a:sym typeface="Helvetica Neue Light"/>
              </a:rPr>
              <a:t>Haffert et al. (2019)</a:t>
            </a:r>
            <a:endParaRPr b="0" i="0" sz="1300" u="none" cap="none" strike="noStrike">
              <a:solidFill>
                <a:srgbClr val="4F81BD"/>
              </a:solidFill>
              <a:latin typeface="Helvetica Neue Light"/>
              <a:ea typeface="Helvetica Neue Light"/>
              <a:cs typeface="Helvetica Neue Light"/>
              <a:sym typeface="Helvetica Neue Light"/>
            </a:endParaRPr>
          </a:p>
        </p:txBody>
      </p:sp>
      <p:pic>
        <p:nvPicPr>
          <p:cNvPr id="252" name="Google Shape;252;g3ce164c81aa_0_14"/>
          <p:cNvPicPr preferRelativeResize="0"/>
          <p:nvPr/>
        </p:nvPicPr>
        <p:blipFill rotWithShape="1">
          <a:blip r:embed="rId4">
            <a:alphaModFix/>
          </a:blip>
          <a:srcRect b="0" l="0" r="0" t="0"/>
          <a:stretch/>
        </p:blipFill>
        <p:spPr>
          <a:xfrm>
            <a:off x="10444824" y="1191550"/>
            <a:ext cx="1644774" cy="1644744"/>
          </a:xfrm>
          <a:prstGeom prst="rect">
            <a:avLst/>
          </a:prstGeom>
          <a:noFill/>
          <a:ln>
            <a:noFill/>
          </a:ln>
        </p:spPr>
      </p:pic>
      <p:sp>
        <p:nvSpPr>
          <p:cNvPr id="253" name="Google Shape;253;g3ce164c81aa_0_14"/>
          <p:cNvSpPr txBox="1"/>
          <p:nvPr/>
        </p:nvSpPr>
        <p:spPr>
          <a:xfrm>
            <a:off x="2874906" y="5082025"/>
            <a:ext cx="1188000" cy="477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Helvetica Neue"/>
                <a:ea typeface="Helvetica Neue"/>
                <a:cs typeface="Helvetica Neue"/>
                <a:sym typeface="Helvetica Neue"/>
              </a:rPr>
              <a:t>R (mag)</a:t>
            </a:r>
            <a:endParaRPr b="0" i="0" sz="1500" u="none" cap="none" strike="noStrike">
              <a:solidFill>
                <a:schemeClr val="dk1"/>
              </a:solidFill>
              <a:latin typeface="Helvetica Neue"/>
              <a:ea typeface="Helvetica Neue"/>
              <a:cs typeface="Helvetica Neue"/>
              <a:sym typeface="Helvetica Neue"/>
            </a:endParaRPr>
          </a:p>
        </p:txBody>
      </p:sp>
      <p:cxnSp>
        <p:nvCxnSpPr>
          <p:cNvPr id="254" name="Google Shape;254;g3ce164c81aa_0_14"/>
          <p:cNvCxnSpPr/>
          <p:nvPr/>
        </p:nvCxnSpPr>
        <p:spPr>
          <a:xfrm>
            <a:off x="2631676" y="3118897"/>
            <a:ext cx="9900" cy="447300"/>
          </a:xfrm>
          <a:prstGeom prst="straightConnector1">
            <a:avLst/>
          </a:prstGeom>
          <a:noFill/>
          <a:ln cap="flat" cmpd="sng" w="12700">
            <a:solidFill>
              <a:srgbClr val="FFFF00"/>
            </a:solidFill>
            <a:prstDash val="solid"/>
            <a:round/>
            <a:headEnd len="sm" w="sm" type="none"/>
            <a:tailEnd len="med" w="med" type="triangle"/>
          </a:ln>
        </p:spPr>
      </p:cxnSp>
      <p:sp>
        <p:nvSpPr>
          <p:cNvPr id="255" name="Google Shape;255;g3ce164c81aa_0_14"/>
          <p:cNvSpPr txBox="1"/>
          <p:nvPr/>
        </p:nvSpPr>
        <p:spPr>
          <a:xfrm>
            <a:off x="2074701" y="2751150"/>
            <a:ext cx="1037400" cy="477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FFFF00"/>
                </a:solidFill>
                <a:highlight>
                  <a:schemeClr val="dk1"/>
                </a:highlight>
                <a:latin typeface="Helvetica Neue"/>
                <a:ea typeface="Helvetica Neue"/>
                <a:cs typeface="Helvetica Neue"/>
                <a:sym typeface="Helvetica Neue"/>
              </a:rPr>
              <a:t>PDS70</a:t>
            </a:r>
            <a:endParaRPr b="0" i="0" sz="1500" u="none" cap="none" strike="noStrike">
              <a:solidFill>
                <a:srgbClr val="FFFF00"/>
              </a:solidFill>
              <a:highlight>
                <a:schemeClr val="dk1"/>
              </a:highlight>
              <a:latin typeface="Helvetica Neue"/>
              <a:ea typeface="Helvetica Neue"/>
              <a:cs typeface="Helvetica Neue"/>
              <a:sym typeface="Helvetica Neue"/>
            </a:endParaRPr>
          </a:p>
        </p:txBody>
      </p:sp>
      <p:pic>
        <p:nvPicPr>
          <p:cNvPr id="256" name="Google Shape;256;g3ce164c81aa_0_14" title="Screenshot 2026-03-09 at 18.01.14.png"/>
          <p:cNvPicPr preferRelativeResize="0"/>
          <p:nvPr/>
        </p:nvPicPr>
        <p:blipFill rotWithShape="1">
          <a:blip r:embed="rId5">
            <a:alphaModFix/>
          </a:blip>
          <a:srcRect b="0" l="0" r="0" t="0"/>
          <a:stretch/>
        </p:blipFill>
        <p:spPr>
          <a:xfrm>
            <a:off x="8782950" y="3112890"/>
            <a:ext cx="3306650" cy="3235425"/>
          </a:xfrm>
          <a:prstGeom prst="rect">
            <a:avLst/>
          </a:prstGeom>
          <a:noFill/>
          <a:ln>
            <a:noFill/>
          </a:ln>
        </p:spPr>
      </p:pic>
      <p:sp>
        <p:nvSpPr>
          <p:cNvPr id="257" name="Google Shape;257;g3ce164c81aa_0_14"/>
          <p:cNvSpPr txBox="1"/>
          <p:nvPr/>
        </p:nvSpPr>
        <p:spPr>
          <a:xfrm>
            <a:off x="10444825" y="2862725"/>
            <a:ext cx="1277400" cy="44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F81BD"/>
                </a:solidFill>
                <a:latin typeface="Arial"/>
                <a:ea typeface="Arial"/>
                <a:cs typeface="Arial"/>
                <a:sym typeface="Arial"/>
              </a:rPr>
              <a:t>Close+ 2025</a:t>
            </a:r>
            <a:endParaRPr b="0" i="0" sz="1400" u="none" cap="none" strike="noStrike">
              <a:solidFill>
                <a:srgbClr val="4F81BD"/>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11"/>
          <p:cNvPicPr preferRelativeResize="0"/>
          <p:nvPr/>
        </p:nvPicPr>
        <p:blipFill rotWithShape="1">
          <a:blip r:embed="rId3">
            <a:alphaModFix/>
          </a:blip>
          <a:srcRect b="0" l="0" r="0" t="0"/>
          <a:stretch/>
        </p:blipFill>
        <p:spPr>
          <a:xfrm>
            <a:off x="433588" y="2060075"/>
            <a:ext cx="9232525" cy="4023049"/>
          </a:xfrm>
          <a:prstGeom prst="rect">
            <a:avLst/>
          </a:prstGeom>
          <a:noFill/>
          <a:ln>
            <a:noFill/>
          </a:ln>
        </p:spPr>
      </p:pic>
      <p:sp>
        <p:nvSpPr>
          <p:cNvPr id="263" name="Google Shape;263;p11"/>
          <p:cNvSpPr txBox="1"/>
          <p:nvPr>
            <p:ph type="title"/>
          </p:nvPr>
        </p:nvSpPr>
        <p:spPr>
          <a:xfrm>
            <a:off x="838200" y="1335636"/>
            <a:ext cx="10515600" cy="780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
              <a:t>SAXO+ Schedule</a:t>
            </a:r>
            <a:endParaRPr/>
          </a:p>
        </p:txBody>
      </p:sp>
      <p:pic>
        <p:nvPicPr>
          <p:cNvPr id="264" name="Google Shape;264;p11"/>
          <p:cNvPicPr preferRelativeResize="0"/>
          <p:nvPr/>
        </p:nvPicPr>
        <p:blipFill rotWithShape="1">
          <a:blip r:embed="rId4">
            <a:alphaModFix/>
          </a:blip>
          <a:srcRect b="0" l="0" r="0" t="0"/>
          <a:stretch/>
        </p:blipFill>
        <p:spPr>
          <a:xfrm>
            <a:off x="8407925" y="3182025"/>
            <a:ext cx="3316725" cy="1840425"/>
          </a:xfrm>
          <a:prstGeom prst="rect">
            <a:avLst/>
          </a:prstGeom>
          <a:noFill/>
          <a:ln>
            <a:noFill/>
          </a:ln>
        </p:spPr>
      </p:pic>
      <p:sp>
        <p:nvSpPr>
          <p:cNvPr id="265" name="Google Shape;265;p11"/>
          <p:cNvSpPr txBox="1"/>
          <p:nvPr/>
        </p:nvSpPr>
        <p:spPr>
          <a:xfrm>
            <a:off x="4961050" y="1566300"/>
            <a:ext cx="159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FF0000"/>
                </a:solidFill>
                <a:latin typeface="Arial"/>
                <a:ea typeface="Arial"/>
                <a:cs typeface="Arial"/>
                <a:sym typeface="Arial"/>
              </a:rPr>
              <a:t>Today</a:t>
            </a:r>
            <a:endParaRPr b="0" i="0" sz="2800" u="none" cap="none" strike="noStrike">
              <a:solidFill>
                <a:srgbClr val="FF0000"/>
              </a:solidFill>
              <a:latin typeface="Arial"/>
              <a:ea typeface="Arial"/>
              <a:cs typeface="Arial"/>
              <a:sym typeface="Arial"/>
            </a:endParaRPr>
          </a:p>
        </p:txBody>
      </p:sp>
      <p:cxnSp>
        <p:nvCxnSpPr>
          <p:cNvPr id="266" name="Google Shape;266;p11"/>
          <p:cNvCxnSpPr/>
          <p:nvPr/>
        </p:nvCxnSpPr>
        <p:spPr>
          <a:xfrm>
            <a:off x="5585850" y="3803875"/>
            <a:ext cx="2818800" cy="0"/>
          </a:xfrm>
          <a:prstGeom prst="straightConnector1">
            <a:avLst/>
          </a:prstGeom>
          <a:noFill/>
          <a:ln cap="flat" cmpd="sng" w="9525">
            <a:solidFill>
              <a:schemeClr val="dk2"/>
            </a:solidFill>
            <a:prstDash val="solid"/>
            <a:round/>
            <a:headEnd len="sm" w="sm" type="none"/>
            <a:tailEnd len="med" w="med" type="triangle"/>
          </a:ln>
        </p:spPr>
      </p:cxnSp>
      <p:sp>
        <p:nvSpPr>
          <p:cNvPr id="267" name="Google Shape;267;p11"/>
          <p:cNvSpPr txBox="1"/>
          <p:nvPr/>
        </p:nvSpPr>
        <p:spPr>
          <a:xfrm>
            <a:off x="114050" y="6416000"/>
            <a:ext cx="52611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cd8c4729fa_0_2"/>
          <p:cNvSpPr txBox="1"/>
          <p:nvPr>
            <p:ph type="title"/>
          </p:nvPr>
        </p:nvSpPr>
        <p:spPr>
          <a:xfrm>
            <a:off x="838200" y="1335636"/>
            <a:ext cx="10515600" cy="780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
              <a:t>INAF contribution</a:t>
            </a:r>
            <a:endParaRPr/>
          </a:p>
        </p:txBody>
      </p:sp>
      <p:sp>
        <p:nvSpPr>
          <p:cNvPr id="274" name="Google Shape;274;g3cd8c4729fa_0_2"/>
          <p:cNvSpPr txBox="1"/>
          <p:nvPr>
            <p:ph idx="12" type="sldNum"/>
          </p:nvPr>
        </p:nvSpPr>
        <p:spPr>
          <a:xfrm>
            <a:off x="11584726" y="6430138"/>
            <a:ext cx="4503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
        <p:nvSpPr>
          <p:cNvPr id="275" name="Google Shape;275;g3cd8c4729fa_0_2"/>
          <p:cNvSpPr txBox="1"/>
          <p:nvPr/>
        </p:nvSpPr>
        <p:spPr>
          <a:xfrm>
            <a:off x="760800" y="1895700"/>
            <a:ext cx="11034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1600"/>
              <a:buFont typeface="Arial"/>
              <a:buNone/>
            </a:pPr>
            <a:r>
              <a:rPr b="0" i="0" lang="en" sz="1600" u="none" cap="none" strike="noStrike">
                <a:solidFill>
                  <a:schemeClr val="dk1"/>
                </a:solidFill>
                <a:latin typeface="Arial"/>
                <a:ea typeface="Arial"/>
                <a:cs typeface="Arial"/>
                <a:sym typeface="Arial"/>
              </a:rPr>
              <a:t>System AO engineer, WP leader deputy, CO-I, Contribution to many work packages, perform AIT at subsystem level, contributes to the procurement of hardware components (PNRR STILES-2301 e 5101, see presentation E. Pinna)</a:t>
            </a:r>
            <a:endParaRPr b="0" i="0" sz="1600" u="none" cap="none" strike="noStrike">
              <a:solidFill>
                <a:schemeClr val="dk1"/>
              </a:solidFill>
              <a:latin typeface="Arial"/>
              <a:ea typeface="Arial"/>
              <a:cs typeface="Arial"/>
              <a:sym typeface="Arial"/>
            </a:endParaRPr>
          </a:p>
        </p:txBody>
      </p:sp>
      <p:pic>
        <p:nvPicPr>
          <p:cNvPr id="276" name="Google Shape;276;g3cd8c4729fa_0_2"/>
          <p:cNvPicPr preferRelativeResize="0"/>
          <p:nvPr/>
        </p:nvPicPr>
        <p:blipFill rotWithShape="1">
          <a:blip r:embed="rId3">
            <a:alphaModFix/>
          </a:blip>
          <a:srcRect b="0" l="0" r="0" t="0"/>
          <a:stretch/>
        </p:blipFill>
        <p:spPr>
          <a:xfrm>
            <a:off x="677125" y="2735750"/>
            <a:ext cx="4288251" cy="3156200"/>
          </a:xfrm>
          <a:prstGeom prst="rect">
            <a:avLst/>
          </a:prstGeom>
          <a:noFill/>
          <a:ln>
            <a:noFill/>
          </a:ln>
        </p:spPr>
      </p:pic>
      <p:pic>
        <p:nvPicPr>
          <p:cNvPr id="277" name="Google Shape;277;g3cd8c4729fa_0_2"/>
          <p:cNvPicPr preferRelativeResize="0"/>
          <p:nvPr/>
        </p:nvPicPr>
        <p:blipFill rotWithShape="1">
          <a:blip r:embed="rId4">
            <a:alphaModFix/>
          </a:blip>
          <a:srcRect b="0" l="0" r="0" t="0"/>
          <a:stretch/>
        </p:blipFill>
        <p:spPr>
          <a:xfrm>
            <a:off x="5550551" y="2634600"/>
            <a:ext cx="6139489" cy="3490738"/>
          </a:xfrm>
          <a:prstGeom prst="rect">
            <a:avLst/>
          </a:prstGeom>
          <a:noFill/>
          <a:ln>
            <a:noFill/>
          </a:ln>
        </p:spPr>
      </p:pic>
      <p:sp>
        <p:nvSpPr>
          <p:cNvPr id="278" name="Google Shape;278;g3cd8c4729fa_0_2"/>
          <p:cNvSpPr/>
          <p:nvPr/>
        </p:nvSpPr>
        <p:spPr>
          <a:xfrm>
            <a:off x="9118525" y="3714600"/>
            <a:ext cx="322200" cy="99000"/>
          </a:xfrm>
          <a:prstGeom prst="lef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3cd8c4729fa_0_2"/>
          <p:cNvSpPr txBox="1"/>
          <p:nvPr/>
        </p:nvSpPr>
        <p:spPr>
          <a:xfrm>
            <a:off x="9539639" y="3572104"/>
            <a:ext cx="26028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Funded by STILES 2301</a:t>
            </a:r>
            <a:endParaRPr b="0" i="0" sz="1500" u="none" cap="none" strike="noStrike">
              <a:solidFill>
                <a:schemeClr val="dk1"/>
              </a:solidFill>
              <a:latin typeface="Arial"/>
              <a:ea typeface="Arial"/>
              <a:cs typeface="Arial"/>
              <a:sym typeface="Arial"/>
            </a:endParaRPr>
          </a:p>
        </p:txBody>
      </p:sp>
      <p:sp>
        <p:nvSpPr>
          <p:cNvPr id="280" name="Google Shape;280;g3cd8c4729fa_0_2"/>
          <p:cNvSpPr txBox="1"/>
          <p:nvPr/>
        </p:nvSpPr>
        <p:spPr>
          <a:xfrm>
            <a:off x="185350" y="6321725"/>
            <a:ext cx="46767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12"/>
          <p:cNvPicPr preferRelativeResize="0"/>
          <p:nvPr/>
        </p:nvPicPr>
        <p:blipFill rotWithShape="1">
          <a:blip r:embed="rId3">
            <a:alphaModFix/>
          </a:blip>
          <a:srcRect b="0" l="0" r="0" t="0"/>
          <a:stretch/>
        </p:blipFill>
        <p:spPr>
          <a:xfrm>
            <a:off x="1907415" y="1242125"/>
            <a:ext cx="8387184" cy="5098425"/>
          </a:xfrm>
          <a:prstGeom prst="rect">
            <a:avLst/>
          </a:prstGeom>
          <a:noFill/>
          <a:ln>
            <a:noFill/>
          </a:ln>
        </p:spPr>
      </p:pic>
      <p:sp>
        <p:nvSpPr>
          <p:cNvPr id="287" name="Google Shape;287;p12"/>
          <p:cNvSpPr txBox="1"/>
          <p:nvPr/>
        </p:nvSpPr>
        <p:spPr>
          <a:xfrm>
            <a:off x="10230455" y="2029150"/>
            <a:ext cx="998100" cy="451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Light"/>
              <a:buNone/>
            </a:pPr>
            <a:r>
              <a:rPr b="0" i="0" lang="en" sz="1333" u="none" cap="none" strike="noStrike">
                <a:solidFill>
                  <a:srgbClr val="000000"/>
                </a:solidFill>
                <a:latin typeface="Helvetica Neue Light"/>
                <a:ea typeface="Helvetica Neue Light"/>
                <a:cs typeface="Helvetica Neue Light"/>
                <a:sym typeface="Helvetica Neue Light"/>
              </a:rPr>
              <a:t>2029</a:t>
            </a:r>
            <a:endParaRPr b="0" i="0" sz="1333" u="none" cap="none" strike="noStrike">
              <a:solidFill>
                <a:srgbClr val="000000"/>
              </a:solidFill>
              <a:latin typeface="Helvetica Neue Light"/>
              <a:ea typeface="Helvetica Neue Light"/>
              <a:cs typeface="Helvetica Neue Light"/>
              <a:sym typeface="Helvetica Neue Light"/>
            </a:endParaRPr>
          </a:p>
        </p:txBody>
      </p:sp>
      <p:sp>
        <p:nvSpPr>
          <p:cNvPr id="288" name="Google Shape;288;p12"/>
          <p:cNvSpPr txBox="1"/>
          <p:nvPr/>
        </p:nvSpPr>
        <p:spPr>
          <a:xfrm>
            <a:off x="10230455" y="2456278"/>
            <a:ext cx="998100" cy="451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Light"/>
              <a:buNone/>
            </a:pPr>
            <a:r>
              <a:rPr b="0" i="0" lang="en" sz="1333" u="none" cap="none" strike="noStrike">
                <a:solidFill>
                  <a:srgbClr val="000000"/>
                </a:solidFill>
                <a:latin typeface="Helvetica Neue Light"/>
                <a:ea typeface="Helvetica Neue Light"/>
                <a:cs typeface="Helvetica Neue Light"/>
                <a:sym typeface="Helvetica Neue Light"/>
              </a:rPr>
              <a:t>2031</a:t>
            </a:r>
            <a:endParaRPr b="0" i="0" sz="1333" u="none" cap="none" strike="noStrike">
              <a:solidFill>
                <a:srgbClr val="000000"/>
              </a:solidFill>
              <a:latin typeface="Helvetica Neue Light"/>
              <a:ea typeface="Helvetica Neue Light"/>
              <a:cs typeface="Helvetica Neue Light"/>
              <a:sym typeface="Helvetica Neue Light"/>
            </a:endParaRPr>
          </a:p>
        </p:txBody>
      </p:sp>
      <p:sp>
        <p:nvSpPr>
          <p:cNvPr id="289" name="Google Shape;289;p12"/>
          <p:cNvSpPr txBox="1"/>
          <p:nvPr/>
        </p:nvSpPr>
        <p:spPr>
          <a:xfrm>
            <a:off x="10230455" y="2994131"/>
            <a:ext cx="998100" cy="451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Light"/>
              <a:buNone/>
            </a:pPr>
            <a:r>
              <a:rPr b="0" i="0" lang="en" sz="1333" u="none" cap="none" strike="noStrike">
                <a:solidFill>
                  <a:srgbClr val="000000"/>
                </a:solidFill>
                <a:latin typeface="Helvetica Neue Light"/>
                <a:ea typeface="Helvetica Neue Light"/>
                <a:cs typeface="Helvetica Neue Light"/>
                <a:sym typeface="Helvetica Neue Light"/>
              </a:rPr>
              <a:t>2031</a:t>
            </a:r>
            <a:endParaRPr b="0" i="0" sz="1333" u="none" cap="none" strike="noStrike">
              <a:solidFill>
                <a:srgbClr val="000000"/>
              </a:solidFill>
              <a:latin typeface="Helvetica Neue Light"/>
              <a:ea typeface="Helvetica Neue Light"/>
              <a:cs typeface="Helvetica Neue Light"/>
              <a:sym typeface="Helvetica Neue Light"/>
            </a:endParaRPr>
          </a:p>
        </p:txBody>
      </p:sp>
      <p:sp>
        <p:nvSpPr>
          <p:cNvPr id="290" name="Google Shape;290;p12"/>
          <p:cNvSpPr txBox="1"/>
          <p:nvPr/>
        </p:nvSpPr>
        <p:spPr>
          <a:xfrm>
            <a:off x="10230455" y="3959112"/>
            <a:ext cx="998100" cy="451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Light"/>
              <a:buNone/>
            </a:pPr>
            <a:r>
              <a:rPr b="0" i="0" lang="en" sz="1333" u="none" cap="none" strike="noStrike">
                <a:solidFill>
                  <a:srgbClr val="000000"/>
                </a:solidFill>
                <a:latin typeface="Helvetica Neue Light"/>
                <a:ea typeface="Helvetica Neue Light"/>
                <a:cs typeface="Helvetica Neue Light"/>
                <a:sym typeface="Helvetica Neue Light"/>
              </a:rPr>
              <a:t>2029</a:t>
            </a:r>
            <a:endParaRPr b="0" i="0" sz="1333" u="none" cap="none" strike="noStrike">
              <a:solidFill>
                <a:srgbClr val="000000"/>
              </a:solidFill>
              <a:latin typeface="Helvetica Neue Light"/>
              <a:ea typeface="Helvetica Neue Light"/>
              <a:cs typeface="Helvetica Neue Light"/>
              <a:sym typeface="Helvetica Neue Light"/>
            </a:endParaRPr>
          </a:p>
        </p:txBody>
      </p:sp>
      <p:sp>
        <p:nvSpPr>
          <p:cNvPr id="291" name="Google Shape;291;p12"/>
          <p:cNvSpPr txBox="1"/>
          <p:nvPr/>
        </p:nvSpPr>
        <p:spPr>
          <a:xfrm>
            <a:off x="10230455" y="4774257"/>
            <a:ext cx="998100" cy="451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Light"/>
              <a:buNone/>
            </a:pPr>
            <a:r>
              <a:rPr b="0" i="0" lang="en" sz="1333" u="none" cap="none" strike="noStrike">
                <a:solidFill>
                  <a:srgbClr val="000000"/>
                </a:solidFill>
                <a:latin typeface="Helvetica Neue Light"/>
                <a:ea typeface="Helvetica Neue Light"/>
                <a:cs typeface="Helvetica Neue Light"/>
                <a:sym typeface="Helvetica Neue Light"/>
              </a:rPr>
              <a:t>2032</a:t>
            </a:r>
            <a:endParaRPr b="0" i="0" sz="1333" u="none" cap="none" strike="noStrike">
              <a:solidFill>
                <a:srgbClr val="000000"/>
              </a:solidFill>
              <a:latin typeface="Helvetica Neue Light"/>
              <a:ea typeface="Helvetica Neue Light"/>
              <a:cs typeface="Helvetica Neue Light"/>
              <a:sym typeface="Helvetica Neue Light"/>
            </a:endParaRPr>
          </a:p>
        </p:txBody>
      </p:sp>
      <p:sp>
        <p:nvSpPr>
          <p:cNvPr id="292" name="Google Shape;292;p12"/>
          <p:cNvSpPr txBox="1"/>
          <p:nvPr/>
        </p:nvSpPr>
        <p:spPr>
          <a:xfrm>
            <a:off x="10230455" y="5260258"/>
            <a:ext cx="998100" cy="451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Light"/>
              <a:buNone/>
            </a:pPr>
            <a:r>
              <a:rPr b="0" i="0" lang="en" sz="1333" u="none" cap="none" strike="noStrike">
                <a:solidFill>
                  <a:srgbClr val="000000"/>
                </a:solidFill>
                <a:latin typeface="Helvetica Neue Light"/>
                <a:ea typeface="Helvetica Neue Light"/>
                <a:cs typeface="Helvetica Neue Light"/>
                <a:sym typeface="Helvetica Neue Light"/>
              </a:rPr>
              <a:t>2032</a:t>
            </a:r>
            <a:endParaRPr b="0" i="0" sz="1333" u="none" cap="none" strike="noStrike">
              <a:solidFill>
                <a:srgbClr val="000000"/>
              </a:solidFill>
              <a:latin typeface="Helvetica Neue Light"/>
              <a:ea typeface="Helvetica Neue Light"/>
              <a:cs typeface="Helvetica Neue Light"/>
              <a:sym typeface="Helvetica Neue Light"/>
            </a:endParaRPr>
          </a:p>
        </p:txBody>
      </p:sp>
      <p:sp>
        <p:nvSpPr>
          <p:cNvPr id="293" name="Google Shape;293;p12"/>
          <p:cNvSpPr txBox="1"/>
          <p:nvPr/>
        </p:nvSpPr>
        <p:spPr>
          <a:xfrm>
            <a:off x="10230505" y="5689433"/>
            <a:ext cx="998100" cy="451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Light"/>
              <a:buNone/>
            </a:pPr>
            <a:r>
              <a:rPr b="0" i="0" lang="en" sz="1333" u="none" cap="none" strike="noStrike">
                <a:solidFill>
                  <a:srgbClr val="000000"/>
                </a:solidFill>
                <a:latin typeface="Helvetica Neue Light"/>
                <a:ea typeface="Helvetica Neue Light"/>
                <a:cs typeface="Helvetica Neue Light"/>
                <a:sym typeface="Helvetica Neue Light"/>
              </a:rPr>
              <a:t>2036</a:t>
            </a:r>
            <a:endParaRPr b="0" i="0" sz="1333" u="none" cap="none" strike="noStrike">
              <a:solidFill>
                <a:srgbClr val="000000"/>
              </a:solidFill>
              <a:latin typeface="Helvetica Neue Light"/>
              <a:ea typeface="Helvetica Neue Light"/>
              <a:cs typeface="Helvetica Neue Light"/>
              <a:sym typeface="Helvetica Neue Light"/>
            </a:endParaRPr>
          </a:p>
        </p:txBody>
      </p:sp>
      <p:sp>
        <p:nvSpPr>
          <p:cNvPr id="294" name="Google Shape;294;p12"/>
          <p:cNvSpPr txBox="1"/>
          <p:nvPr/>
        </p:nvSpPr>
        <p:spPr>
          <a:xfrm>
            <a:off x="538959" y="5586525"/>
            <a:ext cx="1561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0" i="0" lang="en" sz="1800" u="none" cap="none" strike="noStrike">
                <a:solidFill>
                  <a:srgbClr val="FF0000"/>
                </a:solidFill>
                <a:latin typeface="Arial"/>
                <a:ea typeface="Arial"/>
                <a:cs typeface="Arial"/>
                <a:sym typeface="Arial"/>
              </a:rPr>
              <a:t>©️ Chauvin</a:t>
            </a:r>
            <a:endParaRPr b="0" i="0" sz="1800" u="none" cap="none" strike="noStrike">
              <a:solidFill>
                <a:srgbClr val="FF0000"/>
              </a:solidFill>
              <a:latin typeface="Calibri"/>
              <a:ea typeface="Calibri"/>
              <a:cs typeface="Calibri"/>
              <a:sym typeface="Calibri"/>
            </a:endParaRPr>
          </a:p>
        </p:txBody>
      </p:sp>
      <p:sp>
        <p:nvSpPr>
          <p:cNvPr id="295" name="Google Shape;295;p12"/>
          <p:cNvSpPr txBox="1"/>
          <p:nvPr/>
        </p:nvSpPr>
        <p:spPr>
          <a:xfrm>
            <a:off x="142575" y="6416000"/>
            <a:ext cx="43200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13"/>
          <p:cNvPicPr preferRelativeResize="0"/>
          <p:nvPr/>
        </p:nvPicPr>
        <p:blipFill rotWithShape="1">
          <a:blip r:embed="rId3">
            <a:alphaModFix/>
          </a:blip>
          <a:srcRect b="0" l="0" r="0" t="0"/>
          <a:stretch/>
        </p:blipFill>
        <p:spPr>
          <a:xfrm>
            <a:off x="3479723" y="2525877"/>
            <a:ext cx="336876" cy="309057"/>
          </a:xfrm>
          <a:prstGeom prst="rect">
            <a:avLst/>
          </a:prstGeom>
          <a:noFill/>
          <a:ln>
            <a:noFill/>
          </a:ln>
        </p:spPr>
      </p:pic>
      <p:pic>
        <p:nvPicPr>
          <p:cNvPr id="302" name="Google Shape;302;p13"/>
          <p:cNvPicPr preferRelativeResize="0"/>
          <p:nvPr/>
        </p:nvPicPr>
        <p:blipFill rotWithShape="1">
          <a:blip r:embed="rId4">
            <a:alphaModFix/>
          </a:blip>
          <a:srcRect b="19894" l="23638" r="23420" t="12017"/>
          <a:stretch/>
        </p:blipFill>
        <p:spPr>
          <a:xfrm>
            <a:off x="1164850" y="1640698"/>
            <a:ext cx="336204" cy="330711"/>
          </a:xfrm>
          <a:prstGeom prst="rect">
            <a:avLst/>
          </a:prstGeom>
          <a:noFill/>
          <a:ln>
            <a:noFill/>
          </a:ln>
        </p:spPr>
      </p:pic>
      <p:sp>
        <p:nvSpPr>
          <p:cNvPr id="303" name="Google Shape;303;p13"/>
          <p:cNvSpPr/>
          <p:nvPr/>
        </p:nvSpPr>
        <p:spPr>
          <a:xfrm>
            <a:off x="1175485" y="1670749"/>
            <a:ext cx="310400" cy="252400"/>
          </a:xfrm>
          <a:prstGeom prst="ellipse">
            <a:avLst/>
          </a:prstGeom>
          <a:noFill/>
          <a:ln cap="flat" cmpd="sng" w="9525">
            <a:solidFill>
              <a:srgbClr val="4285F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rgbClr val="0070C0"/>
              </a:solidFill>
              <a:highlight>
                <a:srgbClr val="0070C0"/>
              </a:highlight>
              <a:latin typeface="Arial"/>
              <a:ea typeface="Arial"/>
              <a:cs typeface="Arial"/>
              <a:sym typeface="Arial"/>
            </a:endParaRPr>
          </a:p>
        </p:txBody>
      </p:sp>
      <p:sp>
        <p:nvSpPr>
          <p:cNvPr id="304" name="Google Shape;304;p13"/>
          <p:cNvSpPr txBox="1"/>
          <p:nvPr/>
        </p:nvSpPr>
        <p:spPr>
          <a:xfrm>
            <a:off x="6657719" y="3703160"/>
            <a:ext cx="4544800" cy="244000"/>
          </a:xfrm>
          <a:prstGeom prst="rect">
            <a:avLst/>
          </a:prstGeom>
          <a:gradFill>
            <a:gsLst>
              <a:gs pos="0">
                <a:srgbClr val="FF9900"/>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cxnSp>
        <p:nvCxnSpPr>
          <p:cNvPr id="305" name="Google Shape;305;p13"/>
          <p:cNvCxnSpPr/>
          <p:nvPr/>
        </p:nvCxnSpPr>
        <p:spPr>
          <a:xfrm flipH="1" rot="10800000">
            <a:off x="5486527" y="1312600"/>
            <a:ext cx="12400" cy="5034400"/>
          </a:xfrm>
          <a:prstGeom prst="straightConnector1">
            <a:avLst/>
          </a:prstGeom>
          <a:noFill/>
          <a:ln cap="flat" cmpd="sng" w="9525">
            <a:solidFill>
              <a:srgbClr val="1F497D"/>
            </a:solidFill>
            <a:prstDash val="dot"/>
            <a:round/>
            <a:headEnd len="sm" w="sm" type="none"/>
            <a:tailEnd len="sm" w="sm" type="none"/>
          </a:ln>
        </p:spPr>
      </p:cxnSp>
      <p:cxnSp>
        <p:nvCxnSpPr>
          <p:cNvPr id="306" name="Google Shape;306;p13"/>
          <p:cNvCxnSpPr/>
          <p:nvPr/>
        </p:nvCxnSpPr>
        <p:spPr>
          <a:xfrm flipH="1" rot="10800000">
            <a:off x="11189889" y="1312600"/>
            <a:ext cx="12400" cy="5034400"/>
          </a:xfrm>
          <a:prstGeom prst="straightConnector1">
            <a:avLst/>
          </a:prstGeom>
          <a:noFill/>
          <a:ln cap="flat" cmpd="sng" w="9525">
            <a:solidFill>
              <a:srgbClr val="1F497D"/>
            </a:solidFill>
            <a:prstDash val="dot"/>
            <a:round/>
            <a:headEnd len="sm" w="sm" type="none"/>
            <a:tailEnd len="sm" w="sm" type="none"/>
          </a:ln>
        </p:spPr>
      </p:cxnSp>
      <p:cxnSp>
        <p:nvCxnSpPr>
          <p:cNvPr id="307" name="Google Shape;307;p13"/>
          <p:cNvCxnSpPr/>
          <p:nvPr/>
        </p:nvCxnSpPr>
        <p:spPr>
          <a:xfrm flipH="1" rot="10800000">
            <a:off x="2146483" y="1312613"/>
            <a:ext cx="12400" cy="5034400"/>
          </a:xfrm>
          <a:prstGeom prst="straightConnector1">
            <a:avLst/>
          </a:prstGeom>
          <a:noFill/>
          <a:ln cap="flat" cmpd="sng" w="9525">
            <a:solidFill>
              <a:srgbClr val="1F497D"/>
            </a:solidFill>
            <a:prstDash val="dot"/>
            <a:round/>
            <a:headEnd len="sm" w="sm" type="none"/>
            <a:tailEnd len="sm" w="sm" type="none"/>
          </a:ln>
        </p:spPr>
      </p:cxnSp>
      <p:cxnSp>
        <p:nvCxnSpPr>
          <p:cNvPr id="308" name="Google Shape;308;p13"/>
          <p:cNvCxnSpPr/>
          <p:nvPr/>
        </p:nvCxnSpPr>
        <p:spPr>
          <a:xfrm flipH="1" rot="10800000">
            <a:off x="977695" y="6419213"/>
            <a:ext cx="10340400" cy="21200"/>
          </a:xfrm>
          <a:prstGeom prst="straightConnector1">
            <a:avLst/>
          </a:prstGeom>
          <a:noFill/>
          <a:ln cap="flat" cmpd="sng" w="38100">
            <a:solidFill>
              <a:srgbClr val="000000"/>
            </a:solidFill>
            <a:prstDash val="solid"/>
            <a:round/>
            <a:headEnd len="sm" w="sm" type="none"/>
            <a:tailEnd len="med" w="med" type="stealth"/>
          </a:ln>
        </p:spPr>
      </p:cxnSp>
      <p:sp>
        <p:nvSpPr>
          <p:cNvPr id="309" name="Google Shape;309;p13"/>
          <p:cNvSpPr/>
          <p:nvPr/>
        </p:nvSpPr>
        <p:spPr>
          <a:xfrm>
            <a:off x="679900" y="6462200"/>
            <a:ext cx="11820000" cy="271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600"/>
              <a:buFont typeface="Helvetica Neue"/>
              <a:buNone/>
            </a:pPr>
            <a:r>
              <a:rPr b="1" i="1" lang="en" sz="1600" u="none" cap="none" strike="noStrike">
                <a:solidFill>
                  <a:srgbClr val="000000"/>
                </a:solidFill>
                <a:latin typeface="Helvetica Neue"/>
                <a:ea typeface="Helvetica Neue"/>
                <a:cs typeface="Helvetica Neue"/>
                <a:sym typeface="Helvetica Neue"/>
              </a:rPr>
              <a:t>2022		2024	</a:t>
            </a:r>
            <a:r>
              <a:rPr b="1" i="1" lang="en" sz="1600" u="none" cap="none" strike="noStrike">
                <a:solidFill>
                  <a:schemeClr val="dk1"/>
                </a:solidFill>
                <a:latin typeface="Helvetica Neue"/>
                <a:ea typeface="Helvetica Neue"/>
                <a:cs typeface="Helvetica Neue"/>
                <a:sym typeface="Helvetica Neue"/>
              </a:rPr>
              <a:t>         </a:t>
            </a:r>
            <a:r>
              <a:rPr b="1" i="1" lang="en" sz="1600" u="none" cap="none" strike="noStrike">
                <a:solidFill>
                  <a:srgbClr val="000000"/>
                </a:solidFill>
                <a:latin typeface="Helvetica Neue"/>
                <a:ea typeface="Helvetica Neue"/>
                <a:cs typeface="Helvetica Neue"/>
                <a:sym typeface="Helvetica Neue"/>
              </a:rPr>
              <a:t>2026	</a:t>
            </a:r>
            <a:r>
              <a:rPr b="1" i="1" lang="en" sz="1600" u="none" cap="none" strike="noStrike">
                <a:solidFill>
                  <a:schemeClr val="dk1"/>
                </a:solidFill>
                <a:latin typeface="Helvetica Neue"/>
                <a:ea typeface="Helvetica Neue"/>
                <a:cs typeface="Helvetica Neue"/>
                <a:sym typeface="Helvetica Neue"/>
              </a:rPr>
              <a:t>       </a:t>
            </a:r>
            <a:r>
              <a:rPr b="1" i="1" lang="en" sz="1600" u="none" cap="none" strike="noStrike">
                <a:solidFill>
                  <a:srgbClr val="000000"/>
                </a:solidFill>
                <a:latin typeface="Helvetica Neue"/>
                <a:ea typeface="Helvetica Neue"/>
                <a:cs typeface="Helvetica Neue"/>
                <a:sym typeface="Helvetica Neue"/>
              </a:rPr>
              <a:t>2028	</a:t>
            </a:r>
            <a:r>
              <a:rPr b="1" i="1" lang="en" sz="1600" u="none" cap="none" strike="noStrike">
                <a:solidFill>
                  <a:schemeClr val="dk1"/>
                </a:solidFill>
                <a:latin typeface="Helvetica Neue"/>
                <a:ea typeface="Helvetica Neue"/>
                <a:cs typeface="Helvetica Neue"/>
                <a:sym typeface="Helvetica Neue"/>
              </a:rPr>
              <a:t>     </a:t>
            </a:r>
            <a:r>
              <a:rPr b="1" i="1" lang="en" sz="1600" u="none" cap="none" strike="noStrike">
                <a:solidFill>
                  <a:srgbClr val="000000"/>
                </a:solidFill>
                <a:latin typeface="Helvetica Neue"/>
                <a:ea typeface="Helvetica Neue"/>
                <a:cs typeface="Helvetica Neue"/>
                <a:sym typeface="Helvetica Neue"/>
              </a:rPr>
              <a:t>2030	</a:t>
            </a:r>
            <a:r>
              <a:rPr b="1" i="1" lang="en" sz="1600" u="none" cap="none" strike="noStrike">
                <a:solidFill>
                  <a:schemeClr val="dk1"/>
                </a:solidFill>
                <a:latin typeface="Helvetica Neue"/>
                <a:ea typeface="Helvetica Neue"/>
                <a:cs typeface="Helvetica Neue"/>
                <a:sym typeface="Helvetica Neue"/>
              </a:rPr>
              <a:t>    </a:t>
            </a:r>
            <a:r>
              <a:rPr b="1" i="1" lang="en" sz="1600" u="none" cap="none" strike="noStrike">
                <a:solidFill>
                  <a:srgbClr val="000000"/>
                </a:solidFill>
                <a:latin typeface="Helvetica Neue"/>
                <a:ea typeface="Helvetica Neue"/>
                <a:cs typeface="Helvetica Neue"/>
                <a:sym typeface="Helvetica Neue"/>
              </a:rPr>
              <a:t>2032	</a:t>
            </a:r>
            <a:r>
              <a:rPr b="1" i="1" lang="en" sz="1600" u="none" cap="none" strike="noStrike">
                <a:solidFill>
                  <a:schemeClr val="dk1"/>
                </a:solidFill>
                <a:latin typeface="Helvetica Neue"/>
                <a:ea typeface="Helvetica Neue"/>
                <a:cs typeface="Helvetica Neue"/>
                <a:sym typeface="Helvetica Neue"/>
              </a:rPr>
              <a:t>  </a:t>
            </a:r>
            <a:r>
              <a:rPr b="1" i="1" lang="en" sz="1600" u="none" cap="none" strike="noStrike">
                <a:solidFill>
                  <a:srgbClr val="000000"/>
                </a:solidFill>
                <a:latin typeface="Helvetica Neue"/>
                <a:ea typeface="Helvetica Neue"/>
                <a:cs typeface="Helvetica Neue"/>
                <a:sym typeface="Helvetica Neue"/>
              </a:rPr>
              <a:t>2034	           2036	</a:t>
            </a:r>
            <a:r>
              <a:rPr b="1" i="1" lang="en" sz="1600" u="none" cap="none" strike="noStrike">
                <a:solidFill>
                  <a:schemeClr val="dk1"/>
                </a:solidFill>
                <a:latin typeface="Helvetica Neue"/>
                <a:ea typeface="Helvetica Neue"/>
                <a:cs typeface="Helvetica Neue"/>
                <a:sym typeface="Helvetica Neue"/>
              </a:rPr>
              <a:t>         </a:t>
            </a:r>
            <a:r>
              <a:rPr b="1" i="1" lang="en" sz="1600" u="none" cap="none" strike="noStrike">
                <a:solidFill>
                  <a:srgbClr val="000000"/>
                </a:solidFill>
                <a:latin typeface="Helvetica Neue"/>
                <a:ea typeface="Helvetica Neue"/>
                <a:cs typeface="Helvetica Neue"/>
                <a:sym typeface="Helvetica Neue"/>
              </a:rPr>
              <a:t>2038	</a:t>
            </a:r>
            <a:r>
              <a:rPr b="1" i="1" lang="en" sz="1600" u="none" cap="none" strike="noStrike">
                <a:solidFill>
                  <a:schemeClr val="dk1"/>
                </a:solidFill>
                <a:latin typeface="Helvetica Neue"/>
                <a:ea typeface="Helvetica Neue"/>
                <a:cs typeface="Helvetica Neue"/>
                <a:sym typeface="Helvetica Neue"/>
              </a:rPr>
              <a:t>        </a:t>
            </a:r>
            <a:r>
              <a:rPr b="1" i="1" lang="en" sz="1600" u="none" cap="none" strike="noStrike">
                <a:solidFill>
                  <a:srgbClr val="000000"/>
                </a:solidFill>
                <a:latin typeface="Helvetica Neue"/>
                <a:ea typeface="Helvetica Neue"/>
                <a:cs typeface="Helvetica Neue"/>
                <a:sym typeface="Helvetica Neue"/>
              </a:rPr>
              <a:t>2040	</a:t>
            </a:r>
            <a:endParaRPr b="1" i="1" sz="1600" u="none" cap="none" strike="noStrike">
              <a:solidFill>
                <a:srgbClr val="000000"/>
              </a:solidFill>
              <a:latin typeface="Helvetica Neue"/>
              <a:ea typeface="Helvetica Neue"/>
              <a:cs typeface="Helvetica Neue"/>
              <a:sym typeface="Helvetica Neue"/>
            </a:endParaRPr>
          </a:p>
        </p:txBody>
      </p:sp>
      <p:pic>
        <p:nvPicPr>
          <p:cNvPr id="310" name="Google Shape;310;p13"/>
          <p:cNvPicPr preferRelativeResize="0"/>
          <p:nvPr/>
        </p:nvPicPr>
        <p:blipFill rotWithShape="1">
          <a:blip r:embed="rId5">
            <a:alphaModFix/>
          </a:blip>
          <a:srcRect b="0" l="0" r="0" t="0"/>
          <a:stretch/>
        </p:blipFill>
        <p:spPr>
          <a:xfrm>
            <a:off x="1266400" y="4927677"/>
            <a:ext cx="319003" cy="271647"/>
          </a:xfrm>
          <a:prstGeom prst="rect">
            <a:avLst/>
          </a:prstGeom>
          <a:noFill/>
          <a:ln>
            <a:noFill/>
          </a:ln>
        </p:spPr>
      </p:pic>
      <p:pic>
        <p:nvPicPr>
          <p:cNvPr id="311" name="Google Shape;311;p13"/>
          <p:cNvPicPr preferRelativeResize="0"/>
          <p:nvPr/>
        </p:nvPicPr>
        <p:blipFill rotWithShape="1">
          <a:blip r:embed="rId6">
            <a:alphaModFix/>
          </a:blip>
          <a:srcRect b="22858" l="23258" r="23713" t="22647"/>
          <a:stretch/>
        </p:blipFill>
        <p:spPr>
          <a:xfrm>
            <a:off x="3779494" y="5498707"/>
            <a:ext cx="362905" cy="314039"/>
          </a:xfrm>
          <a:prstGeom prst="rect">
            <a:avLst/>
          </a:prstGeom>
          <a:noFill/>
          <a:ln>
            <a:noFill/>
          </a:ln>
        </p:spPr>
      </p:pic>
      <p:sp>
        <p:nvSpPr>
          <p:cNvPr id="312" name="Google Shape;312;p13"/>
          <p:cNvSpPr txBox="1"/>
          <p:nvPr/>
        </p:nvSpPr>
        <p:spPr>
          <a:xfrm>
            <a:off x="1679484" y="4956393"/>
            <a:ext cx="9821200" cy="244000"/>
          </a:xfrm>
          <a:prstGeom prst="rect">
            <a:avLst/>
          </a:prstGeom>
          <a:gradFill>
            <a:gsLst>
              <a:gs pos="0">
                <a:srgbClr val="FF0000">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13" name="Google Shape;313;p13"/>
          <p:cNvSpPr txBox="1"/>
          <p:nvPr/>
        </p:nvSpPr>
        <p:spPr>
          <a:xfrm>
            <a:off x="4287452" y="5548616"/>
            <a:ext cx="2409200" cy="244000"/>
          </a:xfrm>
          <a:prstGeom prst="rect">
            <a:avLst/>
          </a:prstGeom>
          <a:gradFill>
            <a:gsLst>
              <a:gs pos="0">
                <a:srgbClr val="FF0000">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pic>
        <p:nvPicPr>
          <p:cNvPr id="314" name="Google Shape;314;p13"/>
          <p:cNvPicPr preferRelativeResize="0"/>
          <p:nvPr/>
        </p:nvPicPr>
        <p:blipFill rotWithShape="1">
          <a:blip r:embed="rId7">
            <a:alphaModFix/>
          </a:blip>
          <a:srcRect b="0" l="0" r="0" t="0"/>
          <a:stretch/>
        </p:blipFill>
        <p:spPr>
          <a:xfrm>
            <a:off x="9952435" y="5533998"/>
            <a:ext cx="310400" cy="284036"/>
          </a:xfrm>
          <a:prstGeom prst="rect">
            <a:avLst/>
          </a:prstGeom>
          <a:noFill/>
          <a:ln>
            <a:noFill/>
          </a:ln>
        </p:spPr>
      </p:pic>
      <p:sp>
        <p:nvSpPr>
          <p:cNvPr id="315" name="Google Shape;315;p13"/>
          <p:cNvSpPr txBox="1"/>
          <p:nvPr/>
        </p:nvSpPr>
        <p:spPr>
          <a:xfrm>
            <a:off x="10423396" y="5548616"/>
            <a:ext cx="796400" cy="244000"/>
          </a:xfrm>
          <a:prstGeom prst="rect">
            <a:avLst/>
          </a:prstGeom>
          <a:gradFill>
            <a:gsLst>
              <a:gs pos="0">
                <a:srgbClr val="FF0000">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16" name="Google Shape;316;p13"/>
          <p:cNvSpPr txBox="1"/>
          <p:nvPr/>
        </p:nvSpPr>
        <p:spPr>
          <a:xfrm>
            <a:off x="1605159" y="4900644"/>
            <a:ext cx="6213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JWST</a:t>
            </a:r>
            <a:endParaRPr b="0" i="1" sz="1200" u="none" cap="none" strike="noStrike">
              <a:solidFill>
                <a:srgbClr val="FFFFFF"/>
              </a:solidFill>
              <a:latin typeface="Helvetica Neue"/>
              <a:ea typeface="Helvetica Neue"/>
              <a:cs typeface="Helvetica Neue"/>
              <a:sym typeface="Helvetica Neue"/>
            </a:endParaRPr>
          </a:p>
        </p:txBody>
      </p:sp>
      <p:pic>
        <p:nvPicPr>
          <p:cNvPr id="317" name="Google Shape;317;p13"/>
          <p:cNvPicPr preferRelativeResize="0"/>
          <p:nvPr/>
        </p:nvPicPr>
        <p:blipFill rotWithShape="1">
          <a:blip r:embed="rId8">
            <a:alphaModFix/>
          </a:blip>
          <a:srcRect b="0" l="0" r="0" t="0"/>
          <a:stretch/>
        </p:blipFill>
        <p:spPr>
          <a:xfrm>
            <a:off x="3282575" y="5205683"/>
            <a:ext cx="318995" cy="271668"/>
          </a:xfrm>
          <a:prstGeom prst="rect">
            <a:avLst/>
          </a:prstGeom>
          <a:noFill/>
          <a:ln>
            <a:noFill/>
          </a:ln>
        </p:spPr>
      </p:pic>
      <p:sp>
        <p:nvSpPr>
          <p:cNvPr id="318" name="Google Shape;318;p13"/>
          <p:cNvSpPr txBox="1"/>
          <p:nvPr/>
        </p:nvSpPr>
        <p:spPr>
          <a:xfrm>
            <a:off x="3648551" y="5234411"/>
            <a:ext cx="4422400" cy="244000"/>
          </a:xfrm>
          <a:prstGeom prst="rect">
            <a:avLst/>
          </a:prstGeom>
          <a:gradFill>
            <a:gsLst>
              <a:gs pos="0">
                <a:srgbClr val="FF0000">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19" name="Google Shape;319;p13"/>
          <p:cNvSpPr txBox="1"/>
          <p:nvPr/>
        </p:nvSpPr>
        <p:spPr>
          <a:xfrm>
            <a:off x="3584777" y="5161152"/>
            <a:ext cx="993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PLATO</a:t>
            </a:r>
            <a:endParaRPr b="0" i="1" sz="1200" u="none" cap="none" strike="noStrike">
              <a:solidFill>
                <a:srgbClr val="FFFFFF"/>
              </a:solidFill>
              <a:latin typeface="Helvetica Neue"/>
              <a:ea typeface="Helvetica Neue"/>
              <a:cs typeface="Helvetica Neue"/>
              <a:sym typeface="Helvetica Neue"/>
            </a:endParaRPr>
          </a:p>
        </p:txBody>
      </p:sp>
      <p:pic>
        <p:nvPicPr>
          <p:cNvPr id="320" name="Google Shape;320;p13"/>
          <p:cNvPicPr preferRelativeResize="0"/>
          <p:nvPr/>
        </p:nvPicPr>
        <p:blipFill rotWithShape="1">
          <a:blip r:embed="rId9">
            <a:alphaModFix/>
          </a:blip>
          <a:srcRect b="0" l="0" r="0" t="0"/>
          <a:stretch/>
        </p:blipFill>
        <p:spPr>
          <a:xfrm>
            <a:off x="4748984" y="5838922"/>
            <a:ext cx="300216" cy="255679"/>
          </a:xfrm>
          <a:prstGeom prst="rect">
            <a:avLst/>
          </a:prstGeom>
          <a:noFill/>
          <a:ln>
            <a:noFill/>
          </a:ln>
        </p:spPr>
      </p:pic>
      <p:sp>
        <p:nvSpPr>
          <p:cNvPr id="321" name="Google Shape;321;p13"/>
          <p:cNvSpPr txBox="1"/>
          <p:nvPr/>
        </p:nvSpPr>
        <p:spPr>
          <a:xfrm>
            <a:off x="5216601" y="5868244"/>
            <a:ext cx="3103200" cy="244000"/>
          </a:xfrm>
          <a:prstGeom prst="rect">
            <a:avLst/>
          </a:prstGeom>
          <a:gradFill>
            <a:gsLst>
              <a:gs pos="0">
                <a:srgbClr val="FF0000">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22" name="Google Shape;322;p13"/>
          <p:cNvSpPr txBox="1"/>
          <p:nvPr/>
        </p:nvSpPr>
        <p:spPr>
          <a:xfrm>
            <a:off x="5158073" y="5793813"/>
            <a:ext cx="993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ARIEL</a:t>
            </a:r>
            <a:endParaRPr b="0" i="1" sz="1200" u="none" cap="none" strike="noStrike">
              <a:solidFill>
                <a:srgbClr val="FFFFFF"/>
              </a:solidFill>
              <a:latin typeface="Helvetica Neue"/>
              <a:ea typeface="Helvetica Neue"/>
              <a:cs typeface="Helvetica Neue"/>
              <a:sym typeface="Helvetica Neue"/>
            </a:endParaRPr>
          </a:p>
        </p:txBody>
      </p:sp>
      <p:sp>
        <p:nvSpPr>
          <p:cNvPr id="323" name="Google Shape;323;p13"/>
          <p:cNvSpPr txBox="1"/>
          <p:nvPr/>
        </p:nvSpPr>
        <p:spPr>
          <a:xfrm>
            <a:off x="10551801" y="5920769"/>
            <a:ext cx="668000" cy="244000"/>
          </a:xfrm>
          <a:prstGeom prst="rect">
            <a:avLst/>
          </a:prstGeom>
          <a:gradFill>
            <a:gsLst>
              <a:gs pos="0">
                <a:srgbClr val="FF0000">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24" name="Google Shape;324;p13"/>
          <p:cNvSpPr txBox="1"/>
          <p:nvPr/>
        </p:nvSpPr>
        <p:spPr>
          <a:xfrm>
            <a:off x="10501067" y="5837900"/>
            <a:ext cx="7964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LIFE</a:t>
            </a:r>
            <a:endParaRPr b="0" i="1" sz="1200" u="none" cap="none" strike="noStrike">
              <a:solidFill>
                <a:srgbClr val="FFFFFF"/>
              </a:solidFill>
              <a:latin typeface="Helvetica Neue"/>
              <a:ea typeface="Helvetica Neue"/>
              <a:cs typeface="Helvetica Neue"/>
              <a:sym typeface="Helvetica Neue"/>
            </a:endParaRPr>
          </a:p>
        </p:txBody>
      </p:sp>
      <p:sp>
        <p:nvSpPr>
          <p:cNvPr id="325" name="Google Shape;325;p13"/>
          <p:cNvSpPr txBox="1"/>
          <p:nvPr/>
        </p:nvSpPr>
        <p:spPr>
          <a:xfrm>
            <a:off x="10393925" y="5496100"/>
            <a:ext cx="993600" cy="41039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067"/>
              <a:buFont typeface="Helvetica Neue"/>
              <a:buNone/>
            </a:pPr>
            <a:r>
              <a:rPr b="0" i="1" lang="en" sz="1067" u="none" cap="none" strike="noStrike">
                <a:solidFill>
                  <a:srgbClr val="FFFFFF"/>
                </a:solidFill>
                <a:latin typeface="Helvetica Neue"/>
                <a:ea typeface="Helvetica Neue"/>
                <a:cs typeface="Helvetica Neue"/>
                <a:sym typeface="Helvetica Neue"/>
              </a:rPr>
              <a:t>HWO</a:t>
            </a:r>
            <a:endParaRPr b="0" i="1" sz="1067" u="none" cap="none" strike="noStrike">
              <a:solidFill>
                <a:srgbClr val="FFFFFF"/>
              </a:solidFill>
              <a:latin typeface="Helvetica Neue"/>
              <a:ea typeface="Helvetica Neue"/>
              <a:cs typeface="Helvetica Neue"/>
              <a:sym typeface="Helvetica Neue"/>
            </a:endParaRPr>
          </a:p>
        </p:txBody>
      </p:sp>
      <p:pic>
        <p:nvPicPr>
          <p:cNvPr id="326" name="Google Shape;326;p13"/>
          <p:cNvPicPr preferRelativeResize="0"/>
          <p:nvPr/>
        </p:nvPicPr>
        <p:blipFill rotWithShape="1">
          <a:blip r:embed="rId10">
            <a:alphaModFix/>
          </a:blip>
          <a:srcRect b="0" l="0" r="0" t="0"/>
          <a:stretch/>
        </p:blipFill>
        <p:spPr>
          <a:xfrm>
            <a:off x="1170325" y="1971409"/>
            <a:ext cx="321025" cy="268492"/>
          </a:xfrm>
          <a:prstGeom prst="rect">
            <a:avLst/>
          </a:prstGeom>
          <a:noFill/>
          <a:ln>
            <a:noFill/>
          </a:ln>
        </p:spPr>
      </p:pic>
      <p:sp>
        <p:nvSpPr>
          <p:cNvPr id="327" name="Google Shape;327;p13"/>
          <p:cNvSpPr txBox="1"/>
          <p:nvPr/>
        </p:nvSpPr>
        <p:spPr>
          <a:xfrm>
            <a:off x="1679484" y="1979165"/>
            <a:ext cx="9821200" cy="244000"/>
          </a:xfrm>
          <a:prstGeom prst="rect">
            <a:avLst/>
          </a:prstGeom>
          <a:gradFill>
            <a:gsLst>
              <a:gs pos="0">
                <a:srgbClr val="3C78D8">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28" name="Google Shape;328;p13"/>
          <p:cNvSpPr txBox="1"/>
          <p:nvPr/>
        </p:nvSpPr>
        <p:spPr>
          <a:xfrm>
            <a:off x="1698668" y="1923400"/>
            <a:ext cx="7813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1" i="1" lang="en" sz="1200" u="none" cap="none" strike="noStrike">
                <a:solidFill>
                  <a:srgbClr val="FFFFFF"/>
                </a:solidFill>
                <a:latin typeface="Helvetica Neue"/>
                <a:ea typeface="Helvetica Neue"/>
                <a:cs typeface="Helvetica Neue"/>
                <a:sym typeface="Helvetica Neue"/>
              </a:rPr>
              <a:t>VLT/VLTI:</a:t>
            </a:r>
            <a:r>
              <a:rPr b="0" i="1" lang="en" sz="1200" u="none" cap="none" strike="noStrike">
                <a:solidFill>
                  <a:srgbClr val="FFFFFF"/>
                </a:solidFill>
                <a:latin typeface="Helvetica Neue"/>
                <a:ea typeface="Helvetica Neue"/>
                <a:cs typeface="Helvetica Neue"/>
                <a:sym typeface="Helvetica Neue"/>
              </a:rPr>
              <a:t> MUSE, ESPRESSO, SPHERE, ERIS, CRIRES+, HiRISE, X-Shooter, GRAVITY, MATISSE… ASGARD </a:t>
            </a:r>
            <a:endParaRPr b="0" i="1" sz="1200" u="none" cap="none" strike="noStrike">
              <a:solidFill>
                <a:srgbClr val="FFFFFF"/>
              </a:solidFill>
              <a:latin typeface="Helvetica Neue"/>
              <a:ea typeface="Helvetica Neue"/>
              <a:cs typeface="Helvetica Neue"/>
              <a:sym typeface="Helvetica Neue"/>
            </a:endParaRPr>
          </a:p>
        </p:txBody>
      </p:sp>
      <p:sp>
        <p:nvSpPr>
          <p:cNvPr id="329" name="Google Shape;329;p13"/>
          <p:cNvSpPr txBox="1"/>
          <p:nvPr/>
        </p:nvSpPr>
        <p:spPr>
          <a:xfrm>
            <a:off x="2614093" y="2276888"/>
            <a:ext cx="8539200" cy="244000"/>
          </a:xfrm>
          <a:prstGeom prst="rect">
            <a:avLst/>
          </a:prstGeom>
          <a:gradFill>
            <a:gsLst>
              <a:gs pos="0">
                <a:srgbClr val="3C78D8">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30" name="Google Shape;330;p13"/>
          <p:cNvSpPr txBox="1"/>
          <p:nvPr/>
        </p:nvSpPr>
        <p:spPr>
          <a:xfrm>
            <a:off x="3874841" y="2558824"/>
            <a:ext cx="4752800" cy="244000"/>
          </a:xfrm>
          <a:prstGeom prst="rect">
            <a:avLst/>
          </a:prstGeom>
          <a:gradFill>
            <a:gsLst>
              <a:gs pos="0">
                <a:srgbClr val="3C78D8">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31" name="Google Shape;331;p13"/>
          <p:cNvSpPr txBox="1"/>
          <p:nvPr/>
        </p:nvSpPr>
        <p:spPr>
          <a:xfrm>
            <a:off x="3816589" y="2503075"/>
            <a:ext cx="27388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SPHERE+ (PCS Pathfinder)</a:t>
            </a:r>
            <a:endParaRPr b="0" i="1" sz="1200" u="none" cap="none" strike="noStrike">
              <a:solidFill>
                <a:srgbClr val="FFFFFF"/>
              </a:solidFill>
              <a:latin typeface="Helvetica Neue"/>
              <a:ea typeface="Helvetica Neue"/>
              <a:cs typeface="Helvetica Neue"/>
              <a:sym typeface="Helvetica Neue"/>
            </a:endParaRPr>
          </a:p>
        </p:txBody>
      </p:sp>
      <p:pic>
        <p:nvPicPr>
          <p:cNvPr id="332" name="Google Shape;332;p13"/>
          <p:cNvPicPr preferRelativeResize="0"/>
          <p:nvPr/>
        </p:nvPicPr>
        <p:blipFill rotWithShape="1">
          <a:blip r:embed="rId11">
            <a:alphaModFix/>
          </a:blip>
          <a:srcRect b="0" l="0" r="0" t="0"/>
          <a:stretch/>
        </p:blipFill>
        <p:spPr>
          <a:xfrm>
            <a:off x="2238418" y="2276900"/>
            <a:ext cx="296127" cy="271669"/>
          </a:xfrm>
          <a:prstGeom prst="rect">
            <a:avLst/>
          </a:prstGeom>
          <a:noFill/>
          <a:ln>
            <a:noFill/>
          </a:ln>
        </p:spPr>
      </p:pic>
      <p:sp>
        <p:nvSpPr>
          <p:cNvPr id="333" name="Google Shape;333;p13"/>
          <p:cNvSpPr txBox="1"/>
          <p:nvPr/>
        </p:nvSpPr>
        <p:spPr>
          <a:xfrm>
            <a:off x="2633633" y="2221133"/>
            <a:ext cx="38980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GRAVITY+ </a:t>
            </a:r>
            <a:endParaRPr b="0" i="1" sz="1200" u="none" cap="none" strike="noStrike">
              <a:solidFill>
                <a:srgbClr val="FFFFFF"/>
              </a:solidFill>
              <a:latin typeface="Helvetica Neue"/>
              <a:ea typeface="Helvetica Neue"/>
              <a:cs typeface="Helvetica Neue"/>
              <a:sym typeface="Helvetica Neue"/>
            </a:endParaRPr>
          </a:p>
        </p:txBody>
      </p:sp>
      <p:pic>
        <p:nvPicPr>
          <p:cNvPr id="334" name="Google Shape;334;p13"/>
          <p:cNvPicPr preferRelativeResize="0"/>
          <p:nvPr/>
        </p:nvPicPr>
        <p:blipFill rotWithShape="1">
          <a:blip r:embed="rId12">
            <a:alphaModFix/>
          </a:blip>
          <a:srcRect b="0" l="0" r="0" t="0"/>
          <a:stretch/>
        </p:blipFill>
        <p:spPr>
          <a:xfrm>
            <a:off x="4885772" y="2952053"/>
            <a:ext cx="217144" cy="214207"/>
          </a:xfrm>
          <a:prstGeom prst="rect">
            <a:avLst/>
          </a:prstGeom>
          <a:noFill/>
          <a:ln>
            <a:noFill/>
          </a:ln>
        </p:spPr>
      </p:pic>
      <p:sp>
        <p:nvSpPr>
          <p:cNvPr id="335" name="Google Shape;335;p13"/>
          <p:cNvSpPr txBox="1"/>
          <p:nvPr/>
        </p:nvSpPr>
        <p:spPr>
          <a:xfrm>
            <a:off x="5228165" y="2915165"/>
            <a:ext cx="5962000" cy="244000"/>
          </a:xfrm>
          <a:prstGeom prst="rect">
            <a:avLst/>
          </a:prstGeom>
          <a:gradFill>
            <a:gsLst>
              <a:gs pos="0">
                <a:srgbClr val="FF9900"/>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36" name="Google Shape;336;p13"/>
          <p:cNvSpPr txBox="1"/>
          <p:nvPr/>
        </p:nvSpPr>
        <p:spPr>
          <a:xfrm>
            <a:off x="5247337" y="2859404"/>
            <a:ext cx="27388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MORFEO-MICADO</a:t>
            </a:r>
            <a:endParaRPr b="0" i="1" sz="1200" u="none" cap="none" strike="noStrike">
              <a:solidFill>
                <a:srgbClr val="FFFFFF"/>
              </a:solidFill>
              <a:latin typeface="Helvetica Neue"/>
              <a:ea typeface="Helvetica Neue"/>
              <a:cs typeface="Helvetica Neue"/>
              <a:sym typeface="Helvetica Neue"/>
            </a:endParaRPr>
          </a:p>
        </p:txBody>
      </p:sp>
      <p:pic>
        <p:nvPicPr>
          <p:cNvPr id="337" name="Google Shape;337;p13"/>
          <p:cNvPicPr preferRelativeResize="0"/>
          <p:nvPr/>
        </p:nvPicPr>
        <p:blipFill rotWithShape="1">
          <a:blip r:embed="rId13">
            <a:alphaModFix/>
          </a:blip>
          <a:srcRect b="0" l="0" r="0" t="0"/>
          <a:stretch/>
        </p:blipFill>
        <p:spPr>
          <a:xfrm>
            <a:off x="4690568" y="3213634"/>
            <a:ext cx="388200" cy="180700"/>
          </a:xfrm>
          <a:prstGeom prst="rect">
            <a:avLst/>
          </a:prstGeom>
          <a:noFill/>
          <a:ln>
            <a:noFill/>
          </a:ln>
        </p:spPr>
      </p:pic>
      <p:sp>
        <p:nvSpPr>
          <p:cNvPr id="338" name="Google Shape;338;p13"/>
          <p:cNvSpPr txBox="1"/>
          <p:nvPr/>
        </p:nvSpPr>
        <p:spPr>
          <a:xfrm>
            <a:off x="5213656" y="3179385"/>
            <a:ext cx="5962000" cy="244000"/>
          </a:xfrm>
          <a:prstGeom prst="rect">
            <a:avLst/>
          </a:prstGeom>
          <a:gradFill>
            <a:gsLst>
              <a:gs pos="0">
                <a:srgbClr val="FF9900"/>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39" name="Google Shape;339;p13"/>
          <p:cNvSpPr txBox="1"/>
          <p:nvPr/>
        </p:nvSpPr>
        <p:spPr>
          <a:xfrm>
            <a:off x="5244915" y="3121071"/>
            <a:ext cx="27388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METIS</a:t>
            </a:r>
            <a:endParaRPr b="0" i="1" sz="1200" u="none" cap="none" strike="noStrike">
              <a:solidFill>
                <a:srgbClr val="FFFFFF"/>
              </a:solidFill>
              <a:latin typeface="Helvetica Neue"/>
              <a:ea typeface="Helvetica Neue"/>
              <a:cs typeface="Helvetica Neue"/>
              <a:sym typeface="Helvetica Neue"/>
            </a:endParaRPr>
          </a:p>
        </p:txBody>
      </p:sp>
      <p:sp>
        <p:nvSpPr>
          <p:cNvPr id="340" name="Google Shape;340;p13"/>
          <p:cNvSpPr txBox="1"/>
          <p:nvPr/>
        </p:nvSpPr>
        <p:spPr>
          <a:xfrm>
            <a:off x="9354889" y="3991091"/>
            <a:ext cx="1823200" cy="244000"/>
          </a:xfrm>
          <a:prstGeom prst="rect">
            <a:avLst/>
          </a:prstGeom>
          <a:gradFill>
            <a:gsLst>
              <a:gs pos="0">
                <a:srgbClr val="FF9900"/>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41" name="Google Shape;341;p13"/>
          <p:cNvSpPr txBox="1"/>
          <p:nvPr/>
        </p:nvSpPr>
        <p:spPr>
          <a:xfrm>
            <a:off x="9343875" y="3935340"/>
            <a:ext cx="15920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PCS</a:t>
            </a:r>
            <a:endParaRPr b="0" i="1" sz="1200" u="none" cap="none" strike="noStrike">
              <a:solidFill>
                <a:srgbClr val="FFFFFF"/>
              </a:solidFill>
              <a:latin typeface="Helvetica Neue"/>
              <a:ea typeface="Helvetica Neue"/>
              <a:cs typeface="Helvetica Neue"/>
              <a:sym typeface="Helvetica Neue"/>
            </a:endParaRPr>
          </a:p>
        </p:txBody>
      </p:sp>
      <p:sp>
        <p:nvSpPr>
          <p:cNvPr id="342" name="Google Shape;342;p13"/>
          <p:cNvSpPr txBox="1"/>
          <p:nvPr/>
        </p:nvSpPr>
        <p:spPr>
          <a:xfrm>
            <a:off x="1679500" y="1383733"/>
            <a:ext cx="9821200" cy="244000"/>
          </a:xfrm>
          <a:prstGeom prst="rect">
            <a:avLst/>
          </a:prstGeom>
          <a:gradFill>
            <a:gsLst>
              <a:gs pos="0">
                <a:srgbClr val="D0E0E3"/>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43" name="Google Shape;343;p13"/>
          <p:cNvSpPr txBox="1"/>
          <p:nvPr/>
        </p:nvSpPr>
        <p:spPr>
          <a:xfrm>
            <a:off x="1698667" y="1327967"/>
            <a:ext cx="6213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1" i="1" lang="en" sz="1200" u="none" cap="none" strike="noStrike">
                <a:solidFill>
                  <a:srgbClr val="FFFFFF"/>
                </a:solidFill>
                <a:latin typeface="Helvetica Neue"/>
                <a:ea typeface="Helvetica Neue"/>
                <a:cs typeface="Helvetica Neue"/>
                <a:sym typeface="Helvetica Neue"/>
              </a:rPr>
              <a:t>ALMA</a:t>
            </a:r>
            <a:endParaRPr b="1" i="1" sz="1200" u="none" cap="none" strike="noStrike">
              <a:solidFill>
                <a:srgbClr val="FFFFFF"/>
              </a:solidFill>
              <a:latin typeface="Helvetica Neue"/>
              <a:ea typeface="Helvetica Neue"/>
              <a:cs typeface="Helvetica Neue"/>
              <a:sym typeface="Helvetica Neue"/>
            </a:endParaRPr>
          </a:p>
        </p:txBody>
      </p:sp>
      <p:pic>
        <p:nvPicPr>
          <p:cNvPr id="344" name="Google Shape;344;p13"/>
          <p:cNvPicPr preferRelativeResize="0"/>
          <p:nvPr/>
        </p:nvPicPr>
        <p:blipFill rotWithShape="1">
          <a:blip r:embed="rId14">
            <a:alphaModFix/>
          </a:blip>
          <a:srcRect b="23710" l="24376" r="21870" t="17351"/>
          <a:stretch/>
        </p:blipFill>
        <p:spPr>
          <a:xfrm>
            <a:off x="1170267" y="1344268"/>
            <a:ext cx="321167" cy="297889"/>
          </a:xfrm>
          <a:prstGeom prst="rect">
            <a:avLst/>
          </a:prstGeom>
          <a:noFill/>
          <a:ln>
            <a:noFill/>
          </a:ln>
        </p:spPr>
      </p:pic>
      <p:pic>
        <p:nvPicPr>
          <p:cNvPr id="345" name="Google Shape;345;p13"/>
          <p:cNvPicPr preferRelativeResize="0"/>
          <p:nvPr/>
        </p:nvPicPr>
        <p:blipFill rotWithShape="1">
          <a:blip r:embed="rId15">
            <a:alphaModFix/>
          </a:blip>
          <a:srcRect b="0" l="0" r="0" t="0"/>
          <a:stretch/>
        </p:blipFill>
        <p:spPr>
          <a:xfrm>
            <a:off x="9004599" y="4006851"/>
            <a:ext cx="236901" cy="212495"/>
          </a:xfrm>
          <a:prstGeom prst="rect">
            <a:avLst/>
          </a:prstGeom>
          <a:noFill/>
          <a:ln>
            <a:noFill/>
          </a:ln>
        </p:spPr>
      </p:pic>
      <p:cxnSp>
        <p:nvCxnSpPr>
          <p:cNvPr id="346" name="Google Shape;346;p13"/>
          <p:cNvCxnSpPr/>
          <p:nvPr/>
        </p:nvCxnSpPr>
        <p:spPr>
          <a:xfrm flipH="1" rot="10800000">
            <a:off x="1015307" y="6362281"/>
            <a:ext cx="163600" cy="139600"/>
          </a:xfrm>
          <a:prstGeom prst="straightConnector1">
            <a:avLst/>
          </a:prstGeom>
          <a:noFill/>
          <a:ln cap="flat" cmpd="sng" w="28575">
            <a:solidFill>
              <a:srgbClr val="000000"/>
            </a:solidFill>
            <a:prstDash val="solid"/>
            <a:round/>
            <a:headEnd len="sm" w="sm" type="none"/>
            <a:tailEnd len="sm" w="sm" type="none"/>
          </a:ln>
        </p:spPr>
      </p:cxnSp>
      <p:cxnSp>
        <p:nvCxnSpPr>
          <p:cNvPr id="347" name="Google Shape;347;p13"/>
          <p:cNvCxnSpPr/>
          <p:nvPr/>
        </p:nvCxnSpPr>
        <p:spPr>
          <a:xfrm flipH="1" rot="10800000">
            <a:off x="2137280" y="6362281"/>
            <a:ext cx="163600" cy="139600"/>
          </a:xfrm>
          <a:prstGeom prst="straightConnector1">
            <a:avLst/>
          </a:prstGeom>
          <a:noFill/>
          <a:ln cap="flat" cmpd="sng" w="28575">
            <a:solidFill>
              <a:srgbClr val="000000"/>
            </a:solidFill>
            <a:prstDash val="solid"/>
            <a:round/>
            <a:headEnd len="sm" w="sm" type="none"/>
            <a:tailEnd len="sm" w="sm" type="none"/>
          </a:ln>
        </p:spPr>
      </p:cxnSp>
      <p:cxnSp>
        <p:nvCxnSpPr>
          <p:cNvPr id="348" name="Google Shape;348;p13"/>
          <p:cNvCxnSpPr/>
          <p:nvPr/>
        </p:nvCxnSpPr>
        <p:spPr>
          <a:xfrm flipH="1" rot="10800000">
            <a:off x="3259253" y="6362281"/>
            <a:ext cx="163600" cy="139600"/>
          </a:xfrm>
          <a:prstGeom prst="straightConnector1">
            <a:avLst/>
          </a:prstGeom>
          <a:noFill/>
          <a:ln cap="flat" cmpd="sng" w="28575">
            <a:solidFill>
              <a:srgbClr val="000000"/>
            </a:solidFill>
            <a:prstDash val="solid"/>
            <a:round/>
            <a:headEnd len="sm" w="sm" type="none"/>
            <a:tailEnd len="sm" w="sm" type="none"/>
          </a:ln>
        </p:spPr>
      </p:cxnSp>
      <p:cxnSp>
        <p:nvCxnSpPr>
          <p:cNvPr id="349" name="Google Shape;349;p13"/>
          <p:cNvCxnSpPr/>
          <p:nvPr/>
        </p:nvCxnSpPr>
        <p:spPr>
          <a:xfrm flipH="1" rot="10800000">
            <a:off x="4381225" y="6362281"/>
            <a:ext cx="163600" cy="139600"/>
          </a:xfrm>
          <a:prstGeom prst="straightConnector1">
            <a:avLst/>
          </a:prstGeom>
          <a:noFill/>
          <a:ln cap="flat" cmpd="sng" w="28575">
            <a:solidFill>
              <a:srgbClr val="000000"/>
            </a:solidFill>
            <a:prstDash val="solid"/>
            <a:round/>
            <a:headEnd len="sm" w="sm" type="none"/>
            <a:tailEnd len="sm" w="sm" type="none"/>
          </a:ln>
        </p:spPr>
      </p:cxnSp>
      <p:cxnSp>
        <p:nvCxnSpPr>
          <p:cNvPr id="350" name="Google Shape;350;p13"/>
          <p:cNvCxnSpPr/>
          <p:nvPr/>
        </p:nvCxnSpPr>
        <p:spPr>
          <a:xfrm flipH="1" rot="10800000">
            <a:off x="5409701" y="6362281"/>
            <a:ext cx="163600" cy="139600"/>
          </a:xfrm>
          <a:prstGeom prst="straightConnector1">
            <a:avLst/>
          </a:prstGeom>
          <a:noFill/>
          <a:ln cap="flat" cmpd="sng" w="28575">
            <a:solidFill>
              <a:srgbClr val="000000"/>
            </a:solidFill>
            <a:prstDash val="solid"/>
            <a:round/>
            <a:headEnd len="sm" w="sm" type="none"/>
            <a:tailEnd len="sm" w="sm" type="none"/>
          </a:ln>
        </p:spPr>
      </p:cxnSp>
      <p:cxnSp>
        <p:nvCxnSpPr>
          <p:cNvPr id="351" name="Google Shape;351;p13"/>
          <p:cNvCxnSpPr/>
          <p:nvPr/>
        </p:nvCxnSpPr>
        <p:spPr>
          <a:xfrm flipH="1" rot="10800000">
            <a:off x="6531675" y="6362281"/>
            <a:ext cx="163600" cy="139600"/>
          </a:xfrm>
          <a:prstGeom prst="straightConnector1">
            <a:avLst/>
          </a:prstGeom>
          <a:noFill/>
          <a:ln cap="flat" cmpd="sng" w="28575">
            <a:solidFill>
              <a:srgbClr val="000000"/>
            </a:solidFill>
            <a:prstDash val="solid"/>
            <a:round/>
            <a:headEnd len="sm" w="sm" type="none"/>
            <a:tailEnd len="sm" w="sm" type="none"/>
          </a:ln>
        </p:spPr>
      </p:cxnSp>
      <p:cxnSp>
        <p:nvCxnSpPr>
          <p:cNvPr id="352" name="Google Shape;352;p13"/>
          <p:cNvCxnSpPr/>
          <p:nvPr/>
        </p:nvCxnSpPr>
        <p:spPr>
          <a:xfrm flipH="1" rot="10800000">
            <a:off x="7747145" y="6362281"/>
            <a:ext cx="163600" cy="139600"/>
          </a:xfrm>
          <a:prstGeom prst="straightConnector1">
            <a:avLst/>
          </a:prstGeom>
          <a:noFill/>
          <a:ln cap="flat" cmpd="sng" w="28575">
            <a:solidFill>
              <a:srgbClr val="000000"/>
            </a:solidFill>
            <a:prstDash val="solid"/>
            <a:round/>
            <a:headEnd len="sm" w="sm" type="none"/>
            <a:tailEnd len="sm" w="sm" type="none"/>
          </a:ln>
        </p:spPr>
      </p:cxnSp>
      <p:cxnSp>
        <p:nvCxnSpPr>
          <p:cNvPr id="353" name="Google Shape;353;p13"/>
          <p:cNvCxnSpPr/>
          <p:nvPr/>
        </p:nvCxnSpPr>
        <p:spPr>
          <a:xfrm flipH="1" rot="10800000">
            <a:off x="8869117" y="6362281"/>
            <a:ext cx="163600" cy="139600"/>
          </a:xfrm>
          <a:prstGeom prst="straightConnector1">
            <a:avLst/>
          </a:prstGeom>
          <a:noFill/>
          <a:ln cap="flat" cmpd="sng" w="28575">
            <a:solidFill>
              <a:srgbClr val="000000"/>
            </a:solidFill>
            <a:prstDash val="solid"/>
            <a:round/>
            <a:headEnd len="sm" w="sm" type="none"/>
            <a:tailEnd len="sm" w="sm" type="none"/>
          </a:ln>
        </p:spPr>
      </p:cxnSp>
      <p:cxnSp>
        <p:nvCxnSpPr>
          <p:cNvPr id="354" name="Google Shape;354;p13"/>
          <p:cNvCxnSpPr/>
          <p:nvPr/>
        </p:nvCxnSpPr>
        <p:spPr>
          <a:xfrm flipH="1" rot="10800000">
            <a:off x="9991091" y="6362281"/>
            <a:ext cx="163600" cy="139600"/>
          </a:xfrm>
          <a:prstGeom prst="straightConnector1">
            <a:avLst/>
          </a:prstGeom>
          <a:noFill/>
          <a:ln cap="flat" cmpd="sng" w="28575">
            <a:solidFill>
              <a:srgbClr val="000000"/>
            </a:solidFill>
            <a:prstDash val="solid"/>
            <a:round/>
            <a:headEnd len="sm" w="sm" type="none"/>
            <a:tailEnd len="sm" w="sm" type="none"/>
          </a:ln>
        </p:spPr>
      </p:cxnSp>
      <p:sp>
        <p:nvSpPr>
          <p:cNvPr id="355" name="Google Shape;355;p13"/>
          <p:cNvSpPr txBox="1"/>
          <p:nvPr/>
        </p:nvSpPr>
        <p:spPr>
          <a:xfrm>
            <a:off x="968557" y="843267"/>
            <a:ext cx="6731600" cy="61551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400"/>
              <a:buFont typeface="Helvetica Neue"/>
              <a:buNone/>
            </a:pPr>
            <a:r>
              <a:rPr b="1" i="1" lang="en" sz="2400" u="none" cap="none" strike="noStrike">
                <a:solidFill>
                  <a:srgbClr val="000000"/>
                </a:solidFill>
                <a:latin typeface="Helvetica Neue"/>
                <a:ea typeface="Helvetica Neue"/>
                <a:cs typeface="Helvetica Neue"/>
                <a:sym typeface="Helvetica Neue"/>
              </a:rPr>
              <a:t>Ground</a:t>
            </a:r>
            <a:endParaRPr b="1" i="1" sz="2400" u="none" cap="none" strike="noStrike">
              <a:solidFill>
                <a:srgbClr val="000000"/>
              </a:solidFill>
              <a:latin typeface="Helvetica Neue"/>
              <a:ea typeface="Helvetica Neue"/>
              <a:cs typeface="Helvetica Neue"/>
              <a:sym typeface="Helvetica Neue"/>
            </a:endParaRPr>
          </a:p>
        </p:txBody>
      </p:sp>
      <p:sp>
        <p:nvSpPr>
          <p:cNvPr id="356" name="Google Shape;356;p13"/>
          <p:cNvSpPr txBox="1"/>
          <p:nvPr/>
        </p:nvSpPr>
        <p:spPr>
          <a:xfrm>
            <a:off x="1015291" y="4107001"/>
            <a:ext cx="6731600" cy="61551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400"/>
              <a:buFont typeface="Helvetica Neue"/>
              <a:buNone/>
            </a:pPr>
            <a:r>
              <a:rPr b="1" i="1" lang="en" sz="2400" u="none" cap="none" strike="noStrike">
                <a:solidFill>
                  <a:srgbClr val="000000"/>
                </a:solidFill>
                <a:latin typeface="Helvetica Neue"/>
                <a:ea typeface="Helvetica Neue"/>
                <a:cs typeface="Helvetica Neue"/>
                <a:sym typeface="Helvetica Neue"/>
              </a:rPr>
              <a:t>Space</a:t>
            </a:r>
            <a:endParaRPr b="1" i="1" sz="2400" u="none" cap="none" strike="noStrike">
              <a:solidFill>
                <a:srgbClr val="000000"/>
              </a:solidFill>
              <a:latin typeface="Helvetica Neue"/>
              <a:ea typeface="Helvetica Neue"/>
              <a:cs typeface="Helvetica Neue"/>
              <a:sym typeface="Helvetica Neue"/>
            </a:endParaRPr>
          </a:p>
        </p:txBody>
      </p:sp>
      <p:cxnSp>
        <p:nvCxnSpPr>
          <p:cNvPr id="357" name="Google Shape;357;p13"/>
          <p:cNvCxnSpPr/>
          <p:nvPr/>
        </p:nvCxnSpPr>
        <p:spPr>
          <a:xfrm>
            <a:off x="1062056" y="1212392"/>
            <a:ext cx="1084000" cy="800"/>
          </a:xfrm>
          <a:prstGeom prst="straightConnector1">
            <a:avLst/>
          </a:prstGeom>
          <a:noFill/>
          <a:ln cap="flat" cmpd="sng" w="9525">
            <a:solidFill>
              <a:srgbClr val="1F497D"/>
            </a:solidFill>
            <a:prstDash val="solid"/>
            <a:round/>
            <a:headEnd len="sm" w="sm" type="none"/>
            <a:tailEnd len="sm" w="sm" type="none"/>
          </a:ln>
        </p:spPr>
      </p:cxnSp>
      <p:sp>
        <p:nvSpPr>
          <p:cNvPr id="358" name="Google Shape;358;p13"/>
          <p:cNvSpPr txBox="1"/>
          <p:nvPr/>
        </p:nvSpPr>
        <p:spPr>
          <a:xfrm>
            <a:off x="6302439" y="3439697"/>
            <a:ext cx="4872800" cy="244000"/>
          </a:xfrm>
          <a:prstGeom prst="rect">
            <a:avLst/>
          </a:prstGeom>
          <a:gradFill>
            <a:gsLst>
              <a:gs pos="0">
                <a:srgbClr val="FF9900"/>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59" name="Google Shape;359;p13"/>
          <p:cNvSpPr txBox="1"/>
          <p:nvPr/>
        </p:nvSpPr>
        <p:spPr>
          <a:xfrm>
            <a:off x="6291427" y="3383948"/>
            <a:ext cx="18232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HARMONI</a:t>
            </a:r>
            <a:endParaRPr b="0" i="1" sz="1200" u="none" cap="none" strike="noStrike">
              <a:solidFill>
                <a:srgbClr val="FFFFFF"/>
              </a:solidFill>
              <a:latin typeface="Helvetica Neue"/>
              <a:ea typeface="Helvetica Neue"/>
              <a:cs typeface="Helvetica Neue"/>
              <a:sym typeface="Helvetica Neue"/>
            </a:endParaRPr>
          </a:p>
        </p:txBody>
      </p:sp>
      <p:pic>
        <p:nvPicPr>
          <p:cNvPr id="360" name="Google Shape;360;p13"/>
          <p:cNvPicPr preferRelativeResize="0"/>
          <p:nvPr/>
        </p:nvPicPr>
        <p:blipFill rotWithShape="1">
          <a:blip r:embed="rId16">
            <a:alphaModFix/>
          </a:blip>
          <a:srcRect b="11142" l="20771" r="53200" t="10492"/>
          <a:stretch/>
        </p:blipFill>
        <p:spPr>
          <a:xfrm>
            <a:off x="10061675" y="5873287"/>
            <a:ext cx="333988" cy="304213"/>
          </a:xfrm>
          <a:prstGeom prst="rect">
            <a:avLst/>
          </a:prstGeom>
          <a:noFill/>
          <a:ln>
            <a:noFill/>
          </a:ln>
        </p:spPr>
      </p:pic>
      <p:pic>
        <p:nvPicPr>
          <p:cNvPr id="361" name="Google Shape;361;p13"/>
          <p:cNvPicPr preferRelativeResize="0"/>
          <p:nvPr/>
        </p:nvPicPr>
        <p:blipFill rotWithShape="1">
          <a:blip r:embed="rId17">
            <a:alphaModFix/>
          </a:blip>
          <a:srcRect b="0" l="0" r="0" t="0"/>
          <a:stretch/>
        </p:blipFill>
        <p:spPr>
          <a:xfrm>
            <a:off x="1266407" y="4648634"/>
            <a:ext cx="318995" cy="271647"/>
          </a:xfrm>
          <a:prstGeom prst="rect">
            <a:avLst/>
          </a:prstGeom>
          <a:noFill/>
          <a:ln>
            <a:noFill/>
          </a:ln>
        </p:spPr>
      </p:pic>
      <p:sp>
        <p:nvSpPr>
          <p:cNvPr id="362" name="Google Shape;362;p13"/>
          <p:cNvSpPr txBox="1"/>
          <p:nvPr/>
        </p:nvSpPr>
        <p:spPr>
          <a:xfrm>
            <a:off x="1679484" y="4677352"/>
            <a:ext cx="2994000" cy="244000"/>
          </a:xfrm>
          <a:prstGeom prst="rect">
            <a:avLst/>
          </a:prstGeom>
          <a:gradFill>
            <a:gsLst>
              <a:gs pos="0">
                <a:srgbClr val="FF0000">
                  <a:alpha val="64313"/>
                </a:srgbClr>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63" name="Google Shape;363;p13"/>
          <p:cNvSpPr txBox="1"/>
          <p:nvPr/>
        </p:nvSpPr>
        <p:spPr>
          <a:xfrm>
            <a:off x="1605159" y="4602921"/>
            <a:ext cx="993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GAIA</a:t>
            </a:r>
            <a:endParaRPr b="0" i="1" sz="1200" u="none" cap="none" strike="noStrike">
              <a:solidFill>
                <a:srgbClr val="FFFFFF"/>
              </a:solidFill>
              <a:latin typeface="Helvetica Neue"/>
              <a:ea typeface="Helvetica Neue"/>
              <a:cs typeface="Helvetica Neue"/>
              <a:sym typeface="Helvetica Neue"/>
            </a:endParaRPr>
          </a:p>
        </p:txBody>
      </p:sp>
      <p:sp>
        <p:nvSpPr>
          <p:cNvPr id="364" name="Google Shape;364;p13"/>
          <p:cNvSpPr txBox="1"/>
          <p:nvPr/>
        </p:nvSpPr>
        <p:spPr>
          <a:xfrm>
            <a:off x="1679484" y="1681443"/>
            <a:ext cx="9821200" cy="244000"/>
          </a:xfrm>
          <a:prstGeom prst="rect">
            <a:avLst/>
          </a:prstGeom>
          <a:gradFill>
            <a:gsLst>
              <a:gs pos="0">
                <a:srgbClr val="B6D7A8"/>
              </a:gs>
              <a:gs pos="100000">
                <a:srgbClr val="FFFFFF">
                  <a:alpha val="64313"/>
                </a:srgbClr>
              </a:gs>
            </a:gsLst>
            <a:lin ang="0" scaled="0"/>
          </a:gra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67"/>
              <a:buFont typeface="Calibri"/>
              <a:buNone/>
            </a:pPr>
            <a:r>
              <a:t/>
            </a:r>
            <a:endParaRPr b="0" i="1" sz="267" u="none" cap="none" strike="noStrike">
              <a:solidFill>
                <a:srgbClr val="FFFFFF"/>
              </a:solidFill>
              <a:latin typeface="Calibri"/>
              <a:ea typeface="Calibri"/>
              <a:cs typeface="Calibri"/>
              <a:sym typeface="Calibri"/>
            </a:endParaRPr>
          </a:p>
        </p:txBody>
      </p:sp>
      <p:sp>
        <p:nvSpPr>
          <p:cNvPr id="365" name="Google Shape;365;p13"/>
          <p:cNvSpPr txBox="1"/>
          <p:nvPr/>
        </p:nvSpPr>
        <p:spPr>
          <a:xfrm>
            <a:off x="1698656" y="1625693"/>
            <a:ext cx="69288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1" i="1" lang="en" sz="1200" u="none" cap="none" strike="noStrike">
                <a:solidFill>
                  <a:srgbClr val="FFFFFF"/>
                </a:solidFill>
                <a:latin typeface="Helvetica Neue"/>
                <a:ea typeface="Helvetica Neue"/>
                <a:cs typeface="Helvetica Neue"/>
                <a:sym typeface="Helvetica Neue"/>
              </a:rPr>
              <a:t>EPRV:</a:t>
            </a:r>
            <a:r>
              <a:rPr b="0" i="1" lang="en" sz="1200" u="none" cap="none" strike="noStrike">
                <a:solidFill>
                  <a:srgbClr val="FFFFFF"/>
                </a:solidFill>
                <a:latin typeface="Helvetica Neue"/>
                <a:ea typeface="Helvetica Neue"/>
                <a:cs typeface="Helvetica Neue"/>
                <a:sym typeface="Helvetica Neue"/>
              </a:rPr>
              <a:t> HARPS, HARPS-N, HARPS3, CARMENES, SPIROU, NIRPS, GIANO-B, EXPRES…</a:t>
            </a:r>
            <a:endParaRPr b="0" i="1" sz="1200" u="none" cap="none" strike="noStrike">
              <a:solidFill>
                <a:srgbClr val="FFFFFF"/>
              </a:solidFill>
              <a:latin typeface="Helvetica Neue"/>
              <a:ea typeface="Helvetica Neue"/>
              <a:cs typeface="Helvetica Neue"/>
              <a:sym typeface="Helvetica Neue"/>
            </a:endParaRPr>
          </a:p>
        </p:txBody>
      </p:sp>
      <p:pic>
        <p:nvPicPr>
          <p:cNvPr id="366" name="Google Shape;366;p13"/>
          <p:cNvPicPr preferRelativeResize="0"/>
          <p:nvPr/>
        </p:nvPicPr>
        <p:blipFill rotWithShape="1">
          <a:blip r:embed="rId18">
            <a:alphaModFix/>
          </a:blip>
          <a:srcRect b="27223" l="9376" r="7275" t="16552"/>
          <a:stretch/>
        </p:blipFill>
        <p:spPr>
          <a:xfrm>
            <a:off x="4422466" y="2953067"/>
            <a:ext cx="425133" cy="180700"/>
          </a:xfrm>
          <a:prstGeom prst="rect">
            <a:avLst/>
          </a:prstGeom>
          <a:noFill/>
          <a:ln>
            <a:noFill/>
          </a:ln>
        </p:spPr>
      </p:pic>
      <p:pic>
        <p:nvPicPr>
          <p:cNvPr id="367" name="Google Shape;367;p13"/>
          <p:cNvPicPr preferRelativeResize="0"/>
          <p:nvPr/>
        </p:nvPicPr>
        <p:blipFill rotWithShape="1">
          <a:blip r:embed="rId19">
            <a:alphaModFix/>
          </a:blip>
          <a:srcRect b="0" l="0" r="0" t="0"/>
          <a:stretch/>
        </p:blipFill>
        <p:spPr>
          <a:xfrm>
            <a:off x="6335004" y="3719822"/>
            <a:ext cx="275371" cy="219213"/>
          </a:xfrm>
          <a:prstGeom prst="rect">
            <a:avLst/>
          </a:prstGeom>
          <a:noFill/>
          <a:ln>
            <a:noFill/>
          </a:ln>
        </p:spPr>
      </p:pic>
      <p:sp>
        <p:nvSpPr>
          <p:cNvPr id="368" name="Google Shape;368;p13"/>
          <p:cNvSpPr txBox="1"/>
          <p:nvPr/>
        </p:nvSpPr>
        <p:spPr>
          <a:xfrm>
            <a:off x="6646705" y="3647397"/>
            <a:ext cx="1823200" cy="451302"/>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333"/>
              <a:buFont typeface="Calibri"/>
              <a:buNone/>
            </a:pPr>
            <a:r>
              <a:rPr b="0" i="1" lang="en" sz="1333" u="none" cap="none" strike="noStrike">
                <a:solidFill>
                  <a:srgbClr val="FFFFFF"/>
                </a:solidFill>
                <a:latin typeface="Calibri"/>
                <a:ea typeface="Calibri"/>
                <a:cs typeface="Calibri"/>
                <a:sym typeface="Calibri"/>
              </a:rPr>
              <a:t>ANDES</a:t>
            </a:r>
            <a:endParaRPr b="0" i="1" sz="1333" u="none" cap="none" strike="noStrike">
              <a:solidFill>
                <a:srgbClr val="FFFFFF"/>
              </a:solidFill>
              <a:latin typeface="Calibri"/>
              <a:ea typeface="Calibri"/>
              <a:cs typeface="Calibri"/>
              <a:sym typeface="Calibri"/>
            </a:endParaRPr>
          </a:p>
        </p:txBody>
      </p:sp>
      <p:pic>
        <p:nvPicPr>
          <p:cNvPr id="369" name="Google Shape;369;p13"/>
          <p:cNvPicPr preferRelativeResize="0"/>
          <p:nvPr/>
        </p:nvPicPr>
        <p:blipFill rotWithShape="1">
          <a:blip r:embed="rId20">
            <a:alphaModFix/>
          </a:blip>
          <a:srcRect b="7" l="0" r="0" t="21584"/>
          <a:stretch/>
        </p:blipFill>
        <p:spPr>
          <a:xfrm>
            <a:off x="5772803" y="3445756"/>
            <a:ext cx="425127" cy="180705"/>
          </a:xfrm>
          <a:prstGeom prst="rect">
            <a:avLst/>
          </a:prstGeom>
          <a:noFill/>
          <a:ln>
            <a:noFill/>
          </a:ln>
        </p:spPr>
      </p:pic>
      <p:sp>
        <p:nvSpPr>
          <p:cNvPr id="370" name="Google Shape;370;p13"/>
          <p:cNvSpPr txBox="1"/>
          <p:nvPr/>
        </p:nvSpPr>
        <p:spPr>
          <a:xfrm>
            <a:off x="4749508" y="3701867"/>
            <a:ext cx="14484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200"/>
              <a:buFont typeface="Helvetica Neue"/>
              <a:buNone/>
            </a:pPr>
            <a:r>
              <a:rPr b="0" i="1" lang="en" sz="1200" u="none" cap="none" strike="noStrike">
                <a:solidFill>
                  <a:srgbClr val="000000"/>
                </a:solidFill>
                <a:latin typeface="Helvetica Neue"/>
                <a:ea typeface="Helvetica Neue"/>
                <a:cs typeface="Helvetica Neue"/>
                <a:sym typeface="Helvetica Neue"/>
              </a:rPr>
              <a:t>First Light</a:t>
            </a:r>
            <a:endParaRPr b="0" i="0" sz="1200" u="none" cap="none" strike="noStrike">
              <a:solidFill>
                <a:srgbClr val="000000"/>
              </a:solidFill>
              <a:latin typeface="Helvetica Neue"/>
              <a:ea typeface="Helvetica Neue"/>
              <a:cs typeface="Helvetica Neue"/>
              <a:sym typeface="Helvetica Neue"/>
            </a:endParaRPr>
          </a:p>
        </p:txBody>
      </p:sp>
      <p:sp>
        <p:nvSpPr>
          <p:cNvPr id="371" name="Google Shape;371;p13"/>
          <p:cNvSpPr txBox="1"/>
          <p:nvPr/>
        </p:nvSpPr>
        <p:spPr>
          <a:xfrm>
            <a:off x="4410796" y="3634613"/>
            <a:ext cx="920400" cy="615513"/>
          </a:xfrm>
          <a:prstGeom prst="rect">
            <a:avLst/>
          </a:prstGeom>
          <a:noFill/>
          <a:ln>
            <a:noFill/>
          </a:ln>
        </p:spPr>
        <p:txBody>
          <a:bodyPr anchorCtr="0" anchor="t" bIns="121900" lIns="121900" spcFirstLastPara="1" rIns="121900" wrap="square" tIns="121900">
            <a:spAutoFit/>
          </a:bodyPr>
          <a:lstStyle/>
          <a:p>
            <a:pPr indent="-330188" lvl="0" marL="609585" marR="0" rtl="0" algn="l">
              <a:lnSpc>
                <a:spcPct val="100000"/>
              </a:lnSpc>
              <a:spcBef>
                <a:spcPts val="0"/>
              </a:spcBef>
              <a:spcAft>
                <a:spcPts val="0"/>
              </a:spcAft>
              <a:buClr>
                <a:srgbClr val="000000"/>
              </a:buClr>
              <a:buSzPts val="1200"/>
              <a:buFont typeface="Calibri"/>
              <a:buNone/>
            </a:pPr>
            <a:r>
              <a:t/>
            </a:r>
            <a:endParaRPr b="0" i="0" sz="2400" u="none" cap="none" strike="noStrike">
              <a:solidFill>
                <a:srgbClr val="000000"/>
              </a:solidFill>
              <a:latin typeface="Arial"/>
              <a:ea typeface="Arial"/>
              <a:cs typeface="Arial"/>
              <a:sym typeface="Arial"/>
            </a:endParaRPr>
          </a:p>
        </p:txBody>
      </p:sp>
      <p:sp>
        <p:nvSpPr>
          <p:cNvPr id="372" name="Google Shape;372;p13"/>
          <p:cNvSpPr txBox="1"/>
          <p:nvPr/>
        </p:nvSpPr>
        <p:spPr>
          <a:xfrm>
            <a:off x="4223096" y="5496089"/>
            <a:ext cx="993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FFFF"/>
              </a:buClr>
              <a:buSzPts val="1200"/>
              <a:buFont typeface="Helvetica Neue"/>
              <a:buNone/>
            </a:pPr>
            <a:r>
              <a:rPr b="0" i="1" lang="en" sz="1200" u="none" cap="none" strike="noStrike">
                <a:solidFill>
                  <a:srgbClr val="FFFFFF"/>
                </a:solidFill>
                <a:latin typeface="Helvetica Neue"/>
                <a:ea typeface="Helvetica Neue"/>
                <a:cs typeface="Helvetica Neue"/>
                <a:sym typeface="Helvetica Neue"/>
              </a:rPr>
              <a:t>Roman</a:t>
            </a:r>
            <a:endParaRPr b="0" i="1" sz="1200" u="none" cap="none" strike="noStrike">
              <a:solidFill>
                <a:srgbClr val="FFFFFF"/>
              </a:solidFill>
              <a:latin typeface="Helvetica Neue"/>
              <a:ea typeface="Helvetica Neue"/>
              <a:cs typeface="Helvetica Neue"/>
              <a:sym typeface="Helvetica Neue"/>
            </a:endParaRPr>
          </a:p>
        </p:txBody>
      </p:sp>
      <p:grpSp>
        <p:nvGrpSpPr>
          <p:cNvPr id="373" name="Google Shape;373;p13"/>
          <p:cNvGrpSpPr/>
          <p:nvPr/>
        </p:nvGrpSpPr>
        <p:grpSpPr>
          <a:xfrm>
            <a:off x="3759269" y="3210735"/>
            <a:ext cx="796411" cy="702341"/>
            <a:chOff x="2495201" y="2951277"/>
            <a:chExt cx="726475" cy="719023"/>
          </a:xfrm>
        </p:grpSpPr>
        <p:pic>
          <p:nvPicPr>
            <p:cNvPr id="374" name="Google Shape;374;p13"/>
            <p:cNvPicPr preferRelativeResize="0"/>
            <p:nvPr/>
          </p:nvPicPr>
          <p:blipFill rotWithShape="1">
            <a:blip r:embed="rId21">
              <a:alphaModFix/>
            </a:blip>
            <a:srcRect b="0" l="0" r="0" t="0"/>
            <a:stretch/>
          </p:blipFill>
          <p:spPr>
            <a:xfrm>
              <a:off x="2495201" y="2951277"/>
              <a:ext cx="726475" cy="718355"/>
            </a:xfrm>
            <a:prstGeom prst="rect">
              <a:avLst/>
            </a:prstGeom>
            <a:noFill/>
            <a:ln>
              <a:noFill/>
            </a:ln>
          </p:spPr>
        </p:pic>
        <p:sp>
          <p:nvSpPr>
            <p:cNvPr id="375" name="Google Shape;375;p13"/>
            <p:cNvSpPr/>
            <p:nvPr/>
          </p:nvSpPr>
          <p:spPr>
            <a:xfrm>
              <a:off x="2512100" y="2951800"/>
              <a:ext cx="692700" cy="718500"/>
            </a:xfrm>
            <a:prstGeom prst="ellipse">
              <a:avLst/>
            </a:prstGeom>
            <a:noFill/>
            <a:ln cap="flat" cmpd="sng" w="28575">
              <a:solidFill>
                <a:srgbClr val="FFAB4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grpSp>
      <p:sp>
        <p:nvSpPr>
          <p:cNvPr id="376" name="Google Shape;376;p13"/>
          <p:cNvSpPr txBox="1"/>
          <p:nvPr/>
        </p:nvSpPr>
        <p:spPr>
          <a:xfrm>
            <a:off x="3147753" y="3006607"/>
            <a:ext cx="1274800" cy="574412"/>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FFAB40"/>
              </a:buClr>
              <a:buSzPts val="2133"/>
              <a:buFont typeface="Helvetica Neue"/>
              <a:buNone/>
            </a:pPr>
            <a:r>
              <a:rPr b="1" i="1" lang="en" sz="2133" u="none" cap="none" strike="noStrike">
                <a:solidFill>
                  <a:srgbClr val="FFAB40"/>
                </a:solidFill>
                <a:latin typeface="Helvetica Neue"/>
                <a:ea typeface="Helvetica Neue"/>
                <a:cs typeface="Helvetica Neue"/>
                <a:sym typeface="Helvetica Neue"/>
              </a:rPr>
              <a:t>ELT</a:t>
            </a:r>
            <a:endParaRPr b="1" i="0" sz="2400" u="none" cap="none" strike="noStrike">
              <a:solidFill>
                <a:srgbClr val="FFAB40"/>
              </a:solidFill>
              <a:latin typeface="Helvetica Neue"/>
              <a:ea typeface="Helvetica Neue"/>
              <a:cs typeface="Helvetica Neue"/>
              <a:sym typeface="Helvetica Neue"/>
            </a:endParaRPr>
          </a:p>
        </p:txBody>
      </p:sp>
      <p:cxnSp>
        <p:nvCxnSpPr>
          <p:cNvPr id="377" name="Google Shape;377;p13"/>
          <p:cNvCxnSpPr/>
          <p:nvPr/>
        </p:nvCxnSpPr>
        <p:spPr>
          <a:xfrm>
            <a:off x="1074856" y="4488992"/>
            <a:ext cx="1084000" cy="800"/>
          </a:xfrm>
          <a:prstGeom prst="straightConnector1">
            <a:avLst/>
          </a:prstGeom>
          <a:noFill/>
          <a:ln cap="flat" cmpd="sng" w="9525">
            <a:solidFill>
              <a:srgbClr val="1F497D"/>
            </a:solidFill>
            <a:prstDash val="solid"/>
            <a:round/>
            <a:headEnd len="sm" w="sm" type="none"/>
            <a:tailEnd len="sm" w="sm" type="none"/>
          </a:ln>
        </p:spPr>
      </p:cxnSp>
      <p:sp>
        <p:nvSpPr>
          <p:cNvPr id="378" name="Google Shape;378;p13"/>
          <p:cNvSpPr txBox="1"/>
          <p:nvPr/>
        </p:nvSpPr>
        <p:spPr>
          <a:xfrm>
            <a:off x="9947026" y="1067919"/>
            <a:ext cx="1448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0" i="0" lang="en" sz="1800" u="none" cap="none" strike="noStrike">
                <a:solidFill>
                  <a:srgbClr val="FF0000"/>
                </a:solidFill>
                <a:latin typeface="Arial"/>
                <a:ea typeface="Arial"/>
                <a:cs typeface="Arial"/>
                <a:sym typeface="Arial"/>
              </a:rPr>
              <a:t>©️ Chauvin</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4"/>
          <p:cNvSpPr/>
          <p:nvPr/>
        </p:nvSpPr>
        <p:spPr>
          <a:xfrm>
            <a:off x="426321" y="116425"/>
            <a:ext cx="5671200" cy="851700"/>
          </a:xfrm>
          <a:prstGeom prst="rect">
            <a:avLst/>
          </a:prstGeom>
          <a:solidFill>
            <a:srgbClr val="4A86E8"/>
          </a:solidFill>
          <a:ln>
            <a:noFill/>
          </a:ln>
        </p:spPr>
        <p:txBody>
          <a:bodyPr anchorCtr="0" anchor="t" bIns="60000" lIns="120000" spcFirstLastPara="1" rIns="120000" wrap="square" tIns="60000">
            <a:noAutofit/>
          </a:bodyPr>
          <a:lstStyle/>
          <a:p>
            <a:pPr indent="0" lvl="0" marL="0" marR="0" rtl="0" algn="l">
              <a:lnSpc>
                <a:spcPct val="100000"/>
              </a:lnSpc>
              <a:spcBef>
                <a:spcPts val="0"/>
              </a:spcBef>
              <a:spcAft>
                <a:spcPts val="0"/>
              </a:spcAft>
              <a:buClr>
                <a:srgbClr val="000000"/>
              </a:buClr>
              <a:buSzPts val="4267"/>
              <a:buFont typeface="Play"/>
              <a:buNone/>
            </a:pPr>
            <a:r>
              <a:rPr b="1" i="0" lang="en" sz="4267" u="none" cap="none" strike="noStrike">
                <a:solidFill>
                  <a:srgbClr val="FFAB40"/>
                </a:solidFill>
                <a:latin typeface="Play"/>
                <a:ea typeface="Play"/>
                <a:cs typeface="Play"/>
                <a:sym typeface="Play"/>
              </a:rPr>
              <a:t>Planet-forming disks</a:t>
            </a:r>
            <a:endParaRPr b="1" i="0" sz="4267" u="none" cap="none" strike="noStrike">
              <a:solidFill>
                <a:srgbClr val="FFAB40"/>
              </a:solidFill>
              <a:latin typeface="Play"/>
              <a:ea typeface="Play"/>
              <a:cs typeface="Play"/>
              <a:sym typeface="Play"/>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Helvetica Neue Light"/>
              <a:ea typeface="Helvetica Neue Light"/>
              <a:cs typeface="Helvetica Neue Light"/>
              <a:sym typeface="Helvetica Neue Light"/>
            </a:endParaRPr>
          </a:p>
        </p:txBody>
      </p:sp>
      <p:sp>
        <p:nvSpPr>
          <p:cNvPr id="385" name="Google Shape;385;p14"/>
          <p:cNvSpPr txBox="1"/>
          <p:nvPr/>
        </p:nvSpPr>
        <p:spPr>
          <a:xfrm>
            <a:off x="229100" y="1353700"/>
            <a:ext cx="11703600" cy="4832700"/>
          </a:xfrm>
          <a:prstGeom prst="rect">
            <a:avLst/>
          </a:prstGeom>
          <a:noFill/>
          <a:ln cap="flat" cmpd="sng" w="9525">
            <a:solidFill>
              <a:srgbClr val="000000"/>
            </a:solidFill>
            <a:prstDash val="solid"/>
            <a:round/>
            <a:headEnd len="sm" w="sm" type="none"/>
            <a:tailEnd len="sm" w="sm" type="none"/>
          </a:ln>
        </p:spPr>
        <p:txBody>
          <a:bodyPr anchorCtr="0" anchor="t" bIns="60925" lIns="121900" spcFirstLastPara="1" rIns="169300" wrap="square" tIns="0">
            <a:noAutofit/>
          </a:bodyPr>
          <a:lstStyle/>
          <a:p>
            <a:pPr indent="0" lvl="0" marL="0" marR="0" rtl="0" algn="l">
              <a:lnSpc>
                <a:spcPct val="100000"/>
              </a:lnSpc>
              <a:spcBef>
                <a:spcPts val="0"/>
              </a:spcBef>
              <a:spcAft>
                <a:spcPts val="0"/>
              </a:spcAft>
              <a:buClr>
                <a:schemeClr val="dk1"/>
              </a:buClr>
              <a:buSzPts val="2400"/>
              <a:buFont typeface="Arial"/>
              <a:buNone/>
            </a:pPr>
            <a:r>
              <a:rPr b="0" i="0" lang="en" sz="2400" u="none" cap="none" strike="noStrike">
                <a:solidFill>
                  <a:schemeClr val="dk1"/>
                </a:solidFill>
                <a:latin typeface="Arial"/>
                <a:ea typeface="Arial"/>
                <a:cs typeface="Arial"/>
                <a:sym typeface="Arial"/>
              </a:rPr>
              <a:t>S</a:t>
            </a:r>
            <a:r>
              <a:rPr b="0" i="0" lang="en" sz="2400" u="none" cap="none" strike="noStrike">
                <a:solidFill>
                  <a:srgbClr val="000000"/>
                </a:solidFill>
                <a:latin typeface="Arial"/>
                <a:ea typeface="Arial"/>
                <a:cs typeface="Arial"/>
                <a:sym typeface="Arial"/>
              </a:rPr>
              <a:t>ub-structures </a:t>
            </a:r>
            <a:r>
              <a:rPr b="0" i="0" lang="en" sz="2400" u="none" cap="none" strike="noStrike">
                <a:solidFill>
                  <a:schemeClr val="dk1"/>
                </a:solidFill>
                <a:latin typeface="Arial"/>
                <a:ea typeface="Arial"/>
                <a:cs typeface="Arial"/>
                <a:sym typeface="Arial"/>
              </a:rPr>
              <a:t>(dust component)</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Spirals, Rings, Gaps, Shadows,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vortices (VLT/I, ALMA, SKA synergy)</a:t>
            </a:r>
            <a:endParaRPr b="0" i="0" sz="2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2000"/>
              <a:buFont typeface="Calibri"/>
              <a:buNone/>
            </a:pPr>
            <a:r>
              <a:t/>
            </a:r>
            <a:endParaRPr b="0" i="0" sz="20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2000"/>
              <a:buFont typeface="Calibri"/>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500" u="none" cap="none" strike="noStrike">
                <a:solidFill>
                  <a:srgbClr val="000000"/>
                </a:solidFill>
                <a:latin typeface="Arial"/>
                <a:ea typeface="Arial"/>
                <a:cs typeface="Arial"/>
                <a:sym typeface="Arial"/>
              </a:rPr>
              <a:t>high-contrast imaging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500" u="none" cap="none" strike="noStrike">
                <a:solidFill>
                  <a:srgbClr val="000000"/>
                </a:solidFill>
                <a:latin typeface="Arial"/>
                <a:ea typeface="Arial"/>
                <a:cs typeface="Arial"/>
                <a:sym typeface="Arial"/>
              </a:rPr>
              <a:t>L-band 3.8 µm, Herbig-star (MWC 758, ~150 pc)</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 sz="2500" u="none" cap="none" strike="noStrike">
                <a:solidFill>
                  <a:srgbClr val="000000"/>
                </a:solidFill>
                <a:latin typeface="Arial"/>
                <a:ea typeface="Arial"/>
                <a:cs typeface="Arial"/>
                <a:sym typeface="Arial"/>
              </a:rPr>
              <a:t>Jupiter footprint at 30 au, very competitive with JWST</a:t>
            </a:r>
            <a:endParaRPr b="0" i="0" sz="18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400"/>
              <a:buFont typeface="Arial"/>
              <a:buNone/>
            </a:pPr>
            <a:r>
              <a:t/>
            </a:r>
            <a:endParaRPr b="0" i="0" sz="25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2000"/>
              <a:buFont typeface="Calibri"/>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Arial"/>
              <a:ea typeface="Arial"/>
              <a:cs typeface="Arial"/>
              <a:sym typeface="Arial"/>
            </a:endParaRPr>
          </a:p>
        </p:txBody>
      </p:sp>
      <p:pic>
        <p:nvPicPr>
          <p:cNvPr descr="Fig6_v3_magma_r2__metis.pdf" id="386" name="Google Shape;386;p14"/>
          <p:cNvPicPr preferRelativeResize="0"/>
          <p:nvPr/>
        </p:nvPicPr>
        <p:blipFill rotWithShape="1">
          <a:blip r:embed="rId3">
            <a:alphaModFix/>
          </a:blip>
          <a:srcRect b="0" l="0" r="0" t="5427"/>
          <a:stretch/>
        </p:blipFill>
        <p:spPr>
          <a:xfrm>
            <a:off x="8996675" y="3436400"/>
            <a:ext cx="2753849" cy="2750050"/>
          </a:xfrm>
          <a:prstGeom prst="rect">
            <a:avLst/>
          </a:prstGeom>
          <a:noFill/>
          <a:ln>
            <a:noFill/>
          </a:ln>
          <a:effectLst>
            <a:outerShdw blurRad="177800" rotWithShape="0" dir="2700000" dist="101600">
              <a:srgbClr val="000000">
                <a:alpha val="74901"/>
              </a:srgbClr>
            </a:outerShdw>
          </a:effectLst>
        </p:spPr>
      </p:pic>
      <p:sp>
        <p:nvSpPr>
          <p:cNvPr id="387" name="Google Shape;387;p14"/>
          <p:cNvSpPr txBox="1"/>
          <p:nvPr/>
        </p:nvSpPr>
        <p:spPr>
          <a:xfrm>
            <a:off x="5285776" y="5501550"/>
            <a:ext cx="3833400" cy="684900"/>
          </a:xfrm>
          <a:prstGeom prst="rect">
            <a:avLst/>
          </a:prstGeom>
          <a:noFill/>
          <a:ln>
            <a:noFill/>
          </a:ln>
        </p:spPr>
        <p:txBody>
          <a:bodyPr anchorCtr="0" anchor="t" bIns="95225" lIns="95225" spcFirstLastPara="1" rIns="95225" wrap="square" tIns="95225">
            <a:spAutoFit/>
          </a:bodyPr>
          <a:lstStyle/>
          <a:p>
            <a:pPr indent="0" lvl="1" marL="0" marR="0" rtl="0" algn="l">
              <a:lnSpc>
                <a:spcPct val="100000"/>
              </a:lnSpc>
              <a:spcBef>
                <a:spcPts val="0"/>
              </a:spcBef>
              <a:spcAft>
                <a:spcPts val="0"/>
              </a:spcAft>
              <a:buClr>
                <a:srgbClr val="FF0000"/>
              </a:buClr>
              <a:buSzPts val="1600"/>
              <a:buFont typeface="Avenir"/>
              <a:buNone/>
            </a:pPr>
            <a:r>
              <a:rPr b="0" i="0" lang="en" sz="1600" u="none" cap="none" strike="noStrike">
                <a:solidFill>
                  <a:srgbClr val="FF0000"/>
                </a:solidFill>
                <a:latin typeface="Avenir"/>
                <a:ea typeface="Avenir"/>
                <a:cs typeface="Avenir"/>
                <a:sym typeface="Avenir"/>
              </a:rPr>
              <a:t>METIS simulation.  Credits: C. Baruteau &amp; V. Christiaens</a:t>
            </a:r>
            <a:endParaRPr b="0" i="0" sz="1600" u="none" cap="none" strike="noStrike">
              <a:solidFill>
                <a:srgbClr val="FF0000"/>
              </a:solidFill>
              <a:latin typeface="Arial"/>
              <a:ea typeface="Arial"/>
              <a:cs typeface="Arial"/>
              <a:sym typeface="Arial"/>
            </a:endParaRPr>
          </a:p>
        </p:txBody>
      </p:sp>
      <p:pic>
        <p:nvPicPr>
          <p:cNvPr descr="A blue circle with white circles&#10;&#10;AI-generated content may be incorrect." id="388" name="Google Shape;388;p14"/>
          <p:cNvPicPr preferRelativeResize="0"/>
          <p:nvPr/>
        </p:nvPicPr>
        <p:blipFill rotWithShape="1">
          <a:blip r:embed="rId4">
            <a:alphaModFix/>
          </a:blip>
          <a:srcRect b="0" l="0" r="0" t="0"/>
          <a:stretch/>
        </p:blipFill>
        <p:spPr>
          <a:xfrm>
            <a:off x="5508461" y="1127075"/>
            <a:ext cx="6569416" cy="2138325"/>
          </a:xfrm>
          <a:prstGeom prst="rect">
            <a:avLst/>
          </a:prstGeom>
          <a:noFill/>
          <a:ln>
            <a:noFill/>
          </a:ln>
        </p:spPr>
      </p:pic>
      <p:sp>
        <p:nvSpPr>
          <p:cNvPr id="389" name="Google Shape;389;p14"/>
          <p:cNvSpPr txBox="1"/>
          <p:nvPr/>
        </p:nvSpPr>
        <p:spPr>
          <a:xfrm>
            <a:off x="5031578" y="3150709"/>
            <a:ext cx="5007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0" i="0" lang="en" sz="1800" u="none" cap="none" strike="noStrike">
                <a:solidFill>
                  <a:srgbClr val="FF0000"/>
                </a:solidFill>
                <a:latin typeface="Arial"/>
                <a:ea typeface="Arial"/>
                <a:cs typeface="Arial"/>
                <a:sym typeface="Arial"/>
              </a:rPr>
              <a:t>Vega Pallauta+, in prep. [LBT]</a:t>
            </a:r>
            <a:endParaRPr b="0" i="0" sz="1800" u="none" cap="none" strike="noStrike">
              <a:solidFill>
                <a:schemeClr val="dk1"/>
              </a:solidFill>
              <a:latin typeface="Calibri"/>
              <a:ea typeface="Calibri"/>
              <a:cs typeface="Calibri"/>
              <a:sym typeface="Calibri"/>
            </a:endParaRPr>
          </a:p>
        </p:txBody>
      </p:sp>
      <p:pic>
        <p:nvPicPr>
          <p:cNvPr id="390" name="Google Shape;390;p14"/>
          <p:cNvPicPr preferRelativeResize="0"/>
          <p:nvPr/>
        </p:nvPicPr>
        <p:blipFill rotWithShape="1">
          <a:blip r:embed="rId5">
            <a:alphaModFix/>
          </a:blip>
          <a:srcRect b="0" l="0" r="-19875" t="-7608"/>
          <a:stretch/>
        </p:blipFill>
        <p:spPr>
          <a:xfrm>
            <a:off x="306875" y="2890688"/>
            <a:ext cx="2671550" cy="1076625"/>
          </a:xfrm>
          <a:prstGeom prst="rect">
            <a:avLst/>
          </a:prstGeom>
          <a:noFill/>
          <a:ln>
            <a:noFill/>
          </a:ln>
        </p:spPr>
      </p:pic>
      <p:sp>
        <p:nvSpPr>
          <p:cNvPr id="391" name="Google Shape;391;p14"/>
          <p:cNvSpPr txBox="1"/>
          <p:nvPr/>
        </p:nvSpPr>
        <p:spPr>
          <a:xfrm>
            <a:off x="156825" y="6387500"/>
            <a:ext cx="41490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
          <p:cNvSpPr/>
          <p:nvPr>
            <p:ph type="title"/>
          </p:nvPr>
        </p:nvSpPr>
        <p:spPr>
          <a:xfrm>
            <a:off x="100218" y="2546851"/>
            <a:ext cx="4681800" cy="2994000"/>
          </a:xfrm>
          <a:prstGeom prst="ellipse">
            <a:avLst/>
          </a:prstGeom>
          <a:solidFill>
            <a:srgbClr val="B27F47"/>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2340"/>
              <a:buFont typeface="Play"/>
              <a:buNone/>
            </a:pPr>
            <a:r>
              <a:rPr lang="en" sz="2268">
                <a:solidFill>
                  <a:srgbClr val="0000FF"/>
                </a:solidFill>
              </a:rPr>
              <a:t>The Ultimate Inquiry</a:t>
            </a:r>
            <a:endParaRPr sz="2268">
              <a:solidFill>
                <a:srgbClr val="0000FF"/>
              </a:solidFill>
            </a:endParaRPr>
          </a:p>
          <a:p>
            <a:pPr indent="0" lvl="0" marL="0" rtl="0" algn="ctr">
              <a:lnSpc>
                <a:spcPct val="90000"/>
              </a:lnSpc>
              <a:spcBef>
                <a:spcPts val="0"/>
              </a:spcBef>
              <a:spcAft>
                <a:spcPts val="0"/>
              </a:spcAft>
              <a:buClr>
                <a:srgbClr val="FFFFFF"/>
              </a:buClr>
              <a:buSzPts val="2340"/>
              <a:buFont typeface="Play"/>
              <a:buNone/>
            </a:pPr>
            <a:r>
              <a:rPr lang="en" sz="2268">
                <a:solidFill>
                  <a:srgbClr val="0000FF"/>
                </a:solidFill>
              </a:rPr>
              <a:t>→ </a:t>
            </a:r>
            <a:r>
              <a:rPr lang="en" sz="2250">
                <a:solidFill>
                  <a:srgbClr val="4A86E8"/>
                </a:solidFill>
              </a:rPr>
              <a:t> </a:t>
            </a:r>
            <a:endParaRPr sz="2250">
              <a:solidFill>
                <a:srgbClr val="4A86E8"/>
              </a:solidFill>
            </a:endParaRPr>
          </a:p>
          <a:p>
            <a:pPr indent="0" lvl="0" marL="0" rtl="0" algn="ctr">
              <a:lnSpc>
                <a:spcPct val="90000"/>
              </a:lnSpc>
              <a:spcBef>
                <a:spcPts val="0"/>
              </a:spcBef>
              <a:spcAft>
                <a:spcPts val="0"/>
              </a:spcAft>
              <a:buClr>
                <a:srgbClr val="FFFFFF"/>
              </a:buClr>
              <a:buSzPts val="2340"/>
              <a:buFont typeface="Play"/>
              <a:buNone/>
            </a:pPr>
            <a:r>
              <a:rPr lang="en" sz="2970">
                <a:solidFill>
                  <a:schemeClr val="lt1"/>
                </a:solidFill>
              </a:rPr>
              <a:t>Habitability of Rocky Planets and the Possibility of Life</a:t>
            </a:r>
            <a:endParaRPr sz="2970">
              <a:solidFill>
                <a:schemeClr val="lt1"/>
              </a:solidFill>
            </a:endParaRPr>
          </a:p>
        </p:txBody>
      </p:sp>
      <p:pic>
        <p:nvPicPr>
          <p:cNvPr descr="A diagram of the solar system&#10;&#10;AI-generated content may be incorrect." id="130" name="Google Shape;130;p2"/>
          <p:cNvPicPr preferRelativeResize="0"/>
          <p:nvPr/>
        </p:nvPicPr>
        <p:blipFill rotWithShape="1">
          <a:blip r:embed="rId3">
            <a:alphaModFix/>
          </a:blip>
          <a:srcRect b="21464" l="0" r="0" t="0"/>
          <a:stretch/>
        </p:blipFill>
        <p:spPr>
          <a:xfrm>
            <a:off x="4942492" y="1678750"/>
            <a:ext cx="7235249" cy="4289825"/>
          </a:xfrm>
          <a:prstGeom prst="rect">
            <a:avLst/>
          </a:prstGeom>
          <a:noFill/>
          <a:ln>
            <a:noFill/>
          </a:ln>
        </p:spPr>
      </p:pic>
      <p:sp>
        <p:nvSpPr>
          <p:cNvPr id="131" name="Google Shape;131;p2"/>
          <p:cNvSpPr txBox="1"/>
          <p:nvPr/>
        </p:nvSpPr>
        <p:spPr>
          <a:xfrm>
            <a:off x="100225" y="6416000"/>
            <a:ext cx="56172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15"/>
          <p:cNvPicPr preferRelativeResize="0"/>
          <p:nvPr/>
        </p:nvPicPr>
        <p:blipFill rotWithShape="1">
          <a:blip r:embed="rId3">
            <a:alphaModFix/>
          </a:blip>
          <a:srcRect b="0" l="0" r="0" t="0"/>
          <a:stretch/>
        </p:blipFill>
        <p:spPr>
          <a:xfrm>
            <a:off x="390425" y="3227675"/>
            <a:ext cx="11480450" cy="3106875"/>
          </a:xfrm>
          <a:prstGeom prst="rect">
            <a:avLst/>
          </a:prstGeom>
          <a:noFill/>
          <a:ln>
            <a:noFill/>
          </a:ln>
        </p:spPr>
      </p:pic>
      <p:cxnSp>
        <p:nvCxnSpPr>
          <p:cNvPr id="398" name="Google Shape;398;p15"/>
          <p:cNvCxnSpPr/>
          <p:nvPr/>
        </p:nvCxnSpPr>
        <p:spPr>
          <a:xfrm>
            <a:off x="9728885" y="6245043"/>
            <a:ext cx="456800" cy="0"/>
          </a:xfrm>
          <a:prstGeom prst="straightConnector1">
            <a:avLst/>
          </a:prstGeom>
          <a:noFill/>
          <a:ln cap="flat" cmpd="sng" w="9525">
            <a:solidFill>
              <a:srgbClr val="FFFFFF"/>
            </a:solidFill>
            <a:prstDash val="solid"/>
            <a:round/>
            <a:headEnd len="sm" w="sm" type="none"/>
            <a:tailEnd len="sm" w="sm" type="none"/>
          </a:ln>
        </p:spPr>
      </p:cxnSp>
      <p:sp>
        <p:nvSpPr>
          <p:cNvPr id="399" name="Google Shape;399;p15"/>
          <p:cNvSpPr/>
          <p:nvPr/>
        </p:nvSpPr>
        <p:spPr>
          <a:xfrm>
            <a:off x="9550975" y="5816991"/>
            <a:ext cx="9900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0.5”</a:t>
            </a:r>
            <a:endParaRPr b="0" i="0" sz="2133" u="none" cap="none" strike="noStrike">
              <a:solidFill>
                <a:srgbClr val="FFFFFF"/>
              </a:solidFill>
              <a:latin typeface="Helvetica Neue Light"/>
              <a:ea typeface="Helvetica Neue Light"/>
              <a:cs typeface="Helvetica Neue Light"/>
              <a:sym typeface="Helvetica Neue Light"/>
            </a:endParaRPr>
          </a:p>
        </p:txBody>
      </p:sp>
      <p:cxnSp>
        <p:nvCxnSpPr>
          <p:cNvPr id="400" name="Google Shape;400;p15"/>
          <p:cNvCxnSpPr/>
          <p:nvPr/>
        </p:nvCxnSpPr>
        <p:spPr>
          <a:xfrm>
            <a:off x="962531" y="5024809"/>
            <a:ext cx="456800" cy="0"/>
          </a:xfrm>
          <a:prstGeom prst="straightConnector1">
            <a:avLst/>
          </a:prstGeom>
          <a:noFill/>
          <a:ln cap="flat" cmpd="sng" w="9525">
            <a:solidFill>
              <a:srgbClr val="FFFFFF"/>
            </a:solidFill>
            <a:prstDash val="solid"/>
            <a:round/>
            <a:headEnd len="sm" w="sm" type="none"/>
            <a:tailEnd len="sm" w="sm" type="none"/>
          </a:ln>
        </p:spPr>
      </p:cxnSp>
      <p:sp>
        <p:nvSpPr>
          <p:cNvPr id="401" name="Google Shape;401;p15"/>
          <p:cNvSpPr/>
          <p:nvPr/>
        </p:nvSpPr>
        <p:spPr>
          <a:xfrm>
            <a:off x="778299" y="4386456"/>
            <a:ext cx="16952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midplane</a:t>
            </a:r>
            <a:endParaRPr b="0" i="0" sz="2133" u="none" cap="none" strike="noStrike">
              <a:solidFill>
                <a:srgbClr val="FFFFFF"/>
              </a:solidFill>
              <a:latin typeface="Helvetica Neue Light"/>
              <a:ea typeface="Helvetica Neue Light"/>
              <a:cs typeface="Helvetica Neue Light"/>
              <a:sym typeface="Helvetica Neue Light"/>
            </a:endParaRPr>
          </a:p>
        </p:txBody>
      </p:sp>
      <p:cxnSp>
        <p:nvCxnSpPr>
          <p:cNvPr id="402" name="Google Shape;402;p15"/>
          <p:cNvCxnSpPr/>
          <p:nvPr/>
        </p:nvCxnSpPr>
        <p:spPr>
          <a:xfrm flipH="1" rot="10800000">
            <a:off x="1845464" y="5264215"/>
            <a:ext cx="552800" cy="86000"/>
          </a:xfrm>
          <a:prstGeom prst="straightConnector1">
            <a:avLst/>
          </a:prstGeom>
          <a:noFill/>
          <a:ln cap="flat" cmpd="sng" w="9525">
            <a:solidFill>
              <a:srgbClr val="FFFFFF"/>
            </a:solidFill>
            <a:prstDash val="solid"/>
            <a:round/>
            <a:headEnd len="sm" w="sm" type="none"/>
            <a:tailEnd len="sm" w="sm" type="none"/>
          </a:ln>
        </p:spPr>
      </p:cxnSp>
      <p:sp>
        <p:nvSpPr>
          <p:cNvPr id="403" name="Google Shape;403;p15"/>
          <p:cNvSpPr/>
          <p:nvPr/>
        </p:nvSpPr>
        <p:spPr>
          <a:xfrm>
            <a:off x="1845451" y="5393427"/>
            <a:ext cx="9900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warp</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04" name="Google Shape;404;p15"/>
          <p:cNvSpPr/>
          <p:nvPr/>
        </p:nvSpPr>
        <p:spPr>
          <a:xfrm>
            <a:off x="6363581" y="5191736"/>
            <a:ext cx="13124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b</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05" name="Google Shape;405;p15"/>
          <p:cNvSpPr/>
          <p:nvPr/>
        </p:nvSpPr>
        <p:spPr>
          <a:xfrm>
            <a:off x="491216" y="3508297"/>
            <a:ext cx="43052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SPHERE/SHINE - β Pictoris</a:t>
            </a:r>
            <a:endParaRPr b="0" i="0" sz="2133" u="none" cap="none" strike="noStrike">
              <a:solidFill>
                <a:srgbClr val="FFFFFF"/>
              </a:solidFill>
              <a:latin typeface="Helvetica Neue Light"/>
              <a:ea typeface="Helvetica Neue Light"/>
              <a:cs typeface="Helvetica Neue Light"/>
              <a:sym typeface="Helvetica Neue Light"/>
            </a:endParaRPr>
          </a:p>
        </p:txBody>
      </p:sp>
      <p:cxnSp>
        <p:nvCxnSpPr>
          <p:cNvPr id="406" name="Google Shape;406;p15"/>
          <p:cNvCxnSpPr/>
          <p:nvPr/>
        </p:nvCxnSpPr>
        <p:spPr>
          <a:xfrm flipH="1" rot="10800000">
            <a:off x="11202051" y="6270017"/>
            <a:ext cx="216800" cy="246800"/>
          </a:xfrm>
          <a:prstGeom prst="straightConnector1">
            <a:avLst/>
          </a:prstGeom>
          <a:noFill/>
          <a:ln cap="flat" cmpd="sng" w="9525">
            <a:solidFill>
              <a:srgbClr val="FFFFFF"/>
            </a:solidFill>
            <a:prstDash val="solid"/>
            <a:round/>
            <a:headEnd len="sm" w="sm" type="none"/>
            <a:tailEnd len="sm" w="sm" type="none"/>
          </a:ln>
        </p:spPr>
      </p:cxnSp>
      <p:cxnSp>
        <p:nvCxnSpPr>
          <p:cNvPr id="407" name="Google Shape;407;p15"/>
          <p:cNvCxnSpPr/>
          <p:nvPr/>
        </p:nvCxnSpPr>
        <p:spPr>
          <a:xfrm>
            <a:off x="11168459" y="6050417"/>
            <a:ext cx="240800" cy="210000"/>
          </a:xfrm>
          <a:prstGeom prst="straightConnector1">
            <a:avLst/>
          </a:prstGeom>
          <a:noFill/>
          <a:ln cap="flat" cmpd="sng" w="9525">
            <a:solidFill>
              <a:srgbClr val="FFFFFF"/>
            </a:solidFill>
            <a:prstDash val="solid"/>
            <a:round/>
            <a:headEnd len="sm" w="sm" type="none"/>
            <a:tailEnd len="sm" w="sm" type="none"/>
          </a:ln>
        </p:spPr>
      </p:cxnSp>
      <p:sp>
        <p:nvSpPr>
          <p:cNvPr id="408" name="Google Shape;408;p15"/>
          <p:cNvSpPr/>
          <p:nvPr/>
        </p:nvSpPr>
        <p:spPr>
          <a:xfrm>
            <a:off x="10778256" y="5735299"/>
            <a:ext cx="4236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N</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09" name="Google Shape;409;p15"/>
          <p:cNvSpPr/>
          <p:nvPr/>
        </p:nvSpPr>
        <p:spPr>
          <a:xfrm>
            <a:off x="10836304" y="6334555"/>
            <a:ext cx="3772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E</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10" name="Google Shape;410;p15"/>
          <p:cNvSpPr/>
          <p:nvPr/>
        </p:nvSpPr>
        <p:spPr>
          <a:xfrm>
            <a:off x="8560975" y="5935834"/>
            <a:ext cx="9900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10 au</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11" name="Google Shape;411;p15"/>
          <p:cNvSpPr txBox="1"/>
          <p:nvPr/>
        </p:nvSpPr>
        <p:spPr>
          <a:xfrm>
            <a:off x="673281" y="1016611"/>
            <a:ext cx="10163023" cy="2516638"/>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2400"/>
              <a:buFont typeface="Helvetica Neue Light"/>
              <a:buNone/>
            </a:pPr>
            <a:r>
              <a:rPr b="0" i="0" lang="en" sz="2400" u="none" cap="none" strike="noStrike">
                <a:solidFill>
                  <a:schemeClr val="dk1"/>
                </a:solidFill>
                <a:latin typeface="Arial"/>
                <a:ea typeface="Arial"/>
                <a:cs typeface="Arial"/>
                <a:sym typeface="Arial"/>
              </a:rPr>
              <a:t>β Pic (A6V), 23 Myr-old planetary system </a:t>
            </a:r>
            <a:endParaRPr b="0" i="0" sz="2400" u="none" cap="none" strike="noStrike">
              <a:solidFill>
                <a:schemeClr val="dk1"/>
              </a:solidFill>
              <a:latin typeface="Arial"/>
              <a:ea typeface="Arial"/>
              <a:cs typeface="Arial"/>
              <a:sym typeface="Arial"/>
            </a:endParaRPr>
          </a:p>
          <a:p>
            <a:pPr indent="-423323" lvl="0" marL="609585" marR="0" rtl="0" algn="l">
              <a:lnSpc>
                <a:spcPct val="115000"/>
              </a:lnSpc>
              <a:spcBef>
                <a:spcPts val="0"/>
              </a:spcBef>
              <a:spcAft>
                <a:spcPts val="0"/>
              </a:spcAft>
              <a:buClr>
                <a:schemeClr val="dk1"/>
              </a:buClr>
              <a:buSzPts val="1400"/>
              <a:buFont typeface="Arial"/>
              <a:buChar char="●"/>
            </a:pPr>
            <a:r>
              <a:rPr b="0" i="0" lang="en" sz="2400" u="none" cap="none" strike="noStrike">
                <a:solidFill>
                  <a:schemeClr val="dk1"/>
                </a:solidFill>
                <a:latin typeface="Arial"/>
                <a:ea typeface="Arial"/>
                <a:cs typeface="Arial"/>
                <a:sym typeface="Arial"/>
              </a:rPr>
              <a:t>β Pic b, 13 M</a:t>
            </a:r>
            <a:r>
              <a:rPr b="0" baseline="-25000" i="0" lang="en" sz="2400" u="none" cap="none" strike="noStrike">
                <a:solidFill>
                  <a:schemeClr val="dk1"/>
                </a:solidFill>
                <a:latin typeface="Arial"/>
                <a:ea typeface="Arial"/>
                <a:cs typeface="Arial"/>
                <a:sym typeface="Arial"/>
              </a:rPr>
              <a:t>Jup</a:t>
            </a:r>
            <a:r>
              <a:rPr b="0" i="0" lang="en" sz="2400" u="none" cap="none" strike="noStrike">
                <a:solidFill>
                  <a:schemeClr val="dk1"/>
                </a:solidFill>
                <a:latin typeface="Arial"/>
                <a:ea typeface="Arial"/>
                <a:cs typeface="Arial"/>
                <a:sym typeface="Arial"/>
              </a:rPr>
              <a:t> planet at 9au (</a:t>
            </a:r>
            <a:r>
              <a:rPr b="0" i="1" lang="en" sz="2400" u="none" cap="none" strike="noStrike">
                <a:solidFill>
                  <a:schemeClr val="dk1"/>
                </a:solidFill>
                <a:latin typeface="Arial"/>
                <a:ea typeface="Arial"/>
                <a:cs typeface="Arial"/>
                <a:sym typeface="Arial"/>
              </a:rPr>
              <a:t>e</a:t>
            </a:r>
            <a:r>
              <a:rPr b="0" i="0" lang="en" sz="2400" u="none" cap="none" strike="noStrike">
                <a:solidFill>
                  <a:schemeClr val="dk1"/>
                </a:solidFill>
                <a:latin typeface="Arial"/>
                <a:ea typeface="Arial"/>
                <a:cs typeface="Arial"/>
                <a:sym typeface="Arial"/>
              </a:rPr>
              <a:t> = 0.1), </a:t>
            </a:r>
            <a:r>
              <a:rPr b="0" i="0" lang="en" sz="1600" u="none" cap="none" strike="noStrike">
                <a:solidFill>
                  <a:schemeClr val="accent1"/>
                </a:solidFill>
                <a:latin typeface="Arial"/>
                <a:ea typeface="Arial"/>
                <a:cs typeface="Arial"/>
                <a:sym typeface="Arial"/>
              </a:rPr>
              <a:t>Lagrange et al. (2019)</a:t>
            </a:r>
            <a:endParaRPr b="0" i="0" sz="1600" u="none" cap="none" strike="noStrike">
              <a:solidFill>
                <a:schemeClr val="accent1"/>
              </a:solidFill>
              <a:latin typeface="Arial"/>
              <a:ea typeface="Arial"/>
              <a:cs typeface="Arial"/>
              <a:sym typeface="Arial"/>
            </a:endParaRPr>
          </a:p>
          <a:p>
            <a:pPr indent="-423323" lvl="0" marL="609585" marR="0" rtl="0" algn="l">
              <a:lnSpc>
                <a:spcPct val="115000"/>
              </a:lnSpc>
              <a:spcBef>
                <a:spcPts val="0"/>
              </a:spcBef>
              <a:spcAft>
                <a:spcPts val="0"/>
              </a:spcAft>
              <a:buClr>
                <a:schemeClr val="dk1"/>
              </a:buClr>
              <a:buSzPts val="1400"/>
              <a:buFont typeface="Arial"/>
              <a:buChar char="●"/>
            </a:pPr>
            <a:r>
              <a:rPr b="0" i="0" lang="en" sz="2400" u="none" cap="none" strike="noStrike">
                <a:solidFill>
                  <a:schemeClr val="dk1"/>
                </a:solidFill>
                <a:latin typeface="Arial"/>
                <a:ea typeface="Arial"/>
                <a:cs typeface="Arial"/>
                <a:sym typeface="Arial"/>
              </a:rPr>
              <a:t>Edge-on debris disk, </a:t>
            </a:r>
            <a:r>
              <a:rPr b="0" i="0" lang="en" sz="1600" u="none" cap="none" strike="noStrike">
                <a:solidFill>
                  <a:schemeClr val="accent1"/>
                </a:solidFill>
                <a:latin typeface="Arial"/>
                <a:ea typeface="Arial"/>
                <a:cs typeface="Arial"/>
                <a:sym typeface="Arial"/>
              </a:rPr>
              <a:t>Smith &amp; Terrile (1984)</a:t>
            </a:r>
            <a:endParaRPr b="0" i="0" sz="2400" u="none" cap="none" strike="noStrike">
              <a:solidFill>
                <a:schemeClr val="dk1"/>
              </a:solidFill>
              <a:latin typeface="Arial"/>
              <a:ea typeface="Arial"/>
              <a:cs typeface="Arial"/>
              <a:sym typeface="Arial"/>
            </a:endParaRPr>
          </a:p>
          <a:p>
            <a:pPr indent="-423323" lvl="0" marL="609585" marR="0" rtl="0" algn="l">
              <a:lnSpc>
                <a:spcPct val="115000"/>
              </a:lnSpc>
              <a:spcBef>
                <a:spcPts val="0"/>
              </a:spcBef>
              <a:spcAft>
                <a:spcPts val="0"/>
              </a:spcAft>
              <a:buClr>
                <a:schemeClr val="dk1"/>
              </a:buClr>
              <a:buSzPts val="1400"/>
              <a:buFont typeface="Arial"/>
              <a:buChar char="●"/>
            </a:pPr>
            <a:r>
              <a:rPr b="0" i="0" lang="en" sz="2400" u="none" cap="none" strike="noStrike">
                <a:solidFill>
                  <a:schemeClr val="dk1"/>
                </a:solidFill>
                <a:latin typeface="Arial"/>
                <a:ea typeface="Arial"/>
                <a:cs typeface="Arial"/>
                <a:sym typeface="Arial"/>
              </a:rPr>
              <a:t>SPHERE/GRAVITY monitoring, </a:t>
            </a:r>
            <a:r>
              <a:rPr b="0" i="0" lang="en" sz="1600" u="none" cap="none" strike="noStrike">
                <a:solidFill>
                  <a:schemeClr val="accent1"/>
                </a:solidFill>
                <a:latin typeface="Arial"/>
                <a:ea typeface="Arial"/>
                <a:cs typeface="Arial"/>
                <a:sym typeface="Arial"/>
              </a:rPr>
              <a:t>Nowak et al. (2020)</a:t>
            </a:r>
            <a:endParaRPr b="0" i="0" sz="1600" u="none" cap="none" strike="noStrike">
              <a:solidFill>
                <a:schemeClr val="accent1"/>
              </a:solidFill>
              <a:latin typeface="Arial"/>
              <a:ea typeface="Arial"/>
              <a:cs typeface="Arial"/>
              <a:sym typeface="Arial"/>
            </a:endParaRPr>
          </a:p>
          <a:p>
            <a:pPr indent="-423323" lvl="0" marL="609585" marR="0" rtl="0" algn="l">
              <a:lnSpc>
                <a:spcPct val="115000"/>
              </a:lnSpc>
              <a:spcBef>
                <a:spcPts val="0"/>
              </a:spcBef>
              <a:spcAft>
                <a:spcPts val="0"/>
              </a:spcAft>
              <a:buClr>
                <a:schemeClr val="dk1"/>
              </a:buClr>
              <a:buSzPts val="1400"/>
              <a:buFont typeface="Arial"/>
              <a:buChar char="●"/>
            </a:pPr>
            <a:r>
              <a:rPr b="0" i="0" lang="en" sz="2400" u="none" cap="none" strike="noStrike">
                <a:solidFill>
                  <a:schemeClr val="dk1"/>
                </a:solidFill>
                <a:latin typeface="Arial"/>
                <a:ea typeface="Arial"/>
                <a:cs typeface="Arial"/>
                <a:sym typeface="Arial"/>
              </a:rPr>
              <a:t>Second planet c detected by RV/GRAVITY </a:t>
            </a:r>
            <a:endParaRPr b="0" i="0" sz="2400" u="none" cap="none" strike="noStrike">
              <a:solidFill>
                <a:srgbClr val="000000"/>
              </a:solidFill>
              <a:latin typeface="Arial"/>
              <a:ea typeface="Arial"/>
              <a:cs typeface="Arial"/>
              <a:sym typeface="Arial"/>
            </a:endParaRPr>
          </a:p>
        </p:txBody>
      </p:sp>
      <p:sp>
        <p:nvSpPr>
          <p:cNvPr id="412" name="Google Shape;412;p15"/>
          <p:cNvSpPr/>
          <p:nvPr/>
        </p:nvSpPr>
        <p:spPr>
          <a:xfrm>
            <a:off x="390425" y="109725"/>
            <a:ext cx="6484500" cy="851700"/>
          </a:xfrm>
          <a:prstGeom prst="rect">
            <a:avLst/>
          </a:prstGeom>
          <a:solidFill>
            <a:schemeClr val="accent1"/>
          </a:solidFill>
          <a:ln>
            <a:noFill/>
          </a:ln>
        </p:spPr>
        <p:txBody>
          <a:bodyPr anchorCtr="0" anchor="t" bIns="60000" lIns="120000" spcFirstLastPara="1" rIns="120000" wrap="square" tIns="60000">
            <a:noAutofit/>
          </a:bodyPr>
          <a:lstStyle/>
          <a:p>
            <a:pPr indent="0" lvl="0" marL="0" marR="0" rtl="0" algn="l">
              <a:lnSpc>
                <a:spcPct val="100000"/>
              </a:lnSpc>
              <a:spcBef>
                <a:spcPts val="0"/>
              </a:spcBef>
              <a:spcAft>
                <a:spcPts val="0"/>
              </a:spcAft>
              <a:buClr>
                <a:schemeClr val="dk1"/>
              </a:buClr>
              <a:buSzPts val="4267"/>
              <a:buFont typeface="Helvetica Neue"/>
              <a:buNone/>
            </a:pPr>
            <a:r>
              <a:rPr b="1" i="0" lang="en" sz="4267" u="none" cap="none" strike="noStrike">
                <a:solidFill>
                  <a:srgbClr val="FFAB40"/>
                </a:solidFill>
                <a:latin typeface="Helvetica Neue"/>
                <a:ea typeface="Helvetica Neue"/>
                <a:cs typeface="Helvetica Neue"/>
                <a:sym typeface="Helvetica Neue"/>
              </a:rPr>
              <a:t>Exoplanetary systems</a:t>
            </a:r>
            <a:endParaRPr b="1" i="0" sz="4267" u="none" cap="none" strike="noStrike">
              <a:solidFill>
                <a:srgbClr val="FFAB4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267"/>
              <a:buFont typeface="Calibri"/>
              <a:buNone/>
            </a:pPr>
            <a:r>
              <a:t/>
            </a:r>
            <a:endParaRPr b="0" i="0" sz="4267"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16"/>
          <p:cNvPicPr preferRelativeResize="0"/>
          <p:nvPr/>
        </p:nvPicPr>
        <p:blipFill rotWithShape="1">
          <a:blip r:embed="rId3">
            <a:alphaModFix/>
          </a:blip>
          <a:srcRect b="0" l="0" r="0" t="0"/>
          <a:stretch/>
        </p:blipFill>
        <p:spPr>
          <a:xfrm>
            <a:off x="390434" y="3429001"/>
            <a:ext cx="11392333" cy="3283951"/>
          </a:xfrm>
          <a:prstGeom prst="rect">
            <a:avLst/>
          </a:prstGeom>
          <a:noFill/>
          <a:ln>
            <a:noFill/>
          </a:ln>
        </p:spPr>
      </p:pic>
      <p:cxnSp>
        <p:nvCxnSpPr>
          <p:cNvPr id="419" name="Google Shape;419;p16"/>
          <p:cNvCxnSpPr/>
          <p:nvPr/>
        </p:nvCxnSpPr>
        <p:spPr>
          <a:xfrm>
            <a:off x="9728885" y="6245043"/>
            <a:ext cx="456800" cy="0"/>
          </a:xfrm>
          <a:prstGeom prst="straightConnector1">
            <a:avLst/>
          </a:prstGeom>
          <a:noFill/>
          <a:ln cap="flat" cmpd="sng" w="9525">
            <a:solidFill>
              <a:srgbClr val="FFFFFF"/>
            </a:solidFill>
            <a:prstDash val="solid"/>
            <a:round/>
            <a:headEnd len="sm" w="sm" type="none"/>
            <a:tailEnd len="sm" w="sm" type="none"/>
          </a:ln>
        </p:spPr>
      </p:cxnSp>
      <p:sp>
        <p:nvSpPr>
          <p:cNvPr id="420" name="Google Shape;420;p16"/>
          <p:cNvSpPr/>
          <p:nvPr/>
        </p:nvSpPr>
        <p:spPr>
          <a:xfrm>
            <a:off x="9550975" y="5816991"/>
            <a:ext cx="9900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0.5”</a:t>
            </a:r>
            <a:endParaRPr b="0" i="0" sz="2133" u="none" cap="none" strike="noStrike">
              <a:solidFill>
                <a:srgbClr val="FFFFFF"/>
              </a:solidFill>
              <a:latin typeface="Helvetica Neue Light"/>
              <a:ea typeface="Helvetica Neue Light"/>
              <a:cs typeface="Helvetica Neue Light"/>
              <a:sym typeface="Helvetica Neue Light"/>
            </a:endParaRPr>
          </a:p>
        </p:txBody>
      </p:sp>
      <p:cxnSp>
        <p:nvCxnSpPr>
          <p:cNvPr id="421" name="Google Shape;421;p16"/>
          <p:cNvCxnSpPr/>
          <p:nvPr/>
        </p:nvCxnSpPr>
        <p:spPr>
          <a:xfrm>
            <a:off x="962531" y="5024809"/>
            <a:ext cx="456800" cy="0"/>
          </a:xfrm>
          <a:prstGeom prst="straightConnector1">
            <a:avLst/>
          </a:prstGeom>
          <a:noFill/>
          <a:ln cap="flat" cmpd="sng" w="9525">
            <a:solidFill>
              <a:srgbClr val="FFFFFF"/>
            </a:solidFill>
            <a:prstDash val="solid"/>
            <a:round/>
            <a:headEnd len="sm" w="sm" type="none"/>
            <a:tailEnd len="sm" w="sm" type="none"/>
          </a:ln>
        </p:spPr>
      </p:cxnSp>
      <p:sp>
        <p:nvSpPr>
          <p:cNvPr id="422" name="Google Shape;422;p16"/>
          <p:cNvSpPr/>
          <p:nvPr/>
        </p:nvSpPr>
        <p:spPr>
          <a:xfrm>
            <a:off x="778299" y="4386456"/>
            <a:ext cx="16952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midplane</a:t>
            </a:r>
            <a:endParaRPr b="0" i="0" sz="2133" u="none" cap="none" strike="noStrike">
              <a:solidFill>
                <a:srgbClr val="FFFFFF"/>
              </a:solidFill>
              <a:latin typeface="Helvetica Neue Light"/>
              <a:ea typeface="Helvetica Neue Light"/>
              <a:cs typeface="Helvetica Neue Light"/>
              <a:sym typeface="Helvetica Neue Light"/>
            </a:endParaRPr>
          </a:p>
        </p:txBody>
      </p:sp>
      <p:cxnSp>
        <p:nvCxnSpPr>
          <p:cNvPr id="423" name="Google Shape;423;p16"/>
          <p:cNvCxnSpPr/>
          <p:nvPr/>
        </p:nvCxnSpPr>
        <p:spPr>
          <a:xfrm flipH="1" rot="10800000">
            <a:off x="1845464" y="5264215"/>
            <a:ext cx="552800" cy="86000"/>
          </a:xfrm>
          <a:prstGeom prst="straightConnector1">
            <a:avLst/>
          </a:prstGeom>
          <a:noFill/>
          <a:ln cap="flat" cmpd="sng" w="9525">
            <a:solidFill>
              <a:srgbClr val="FFFFFF"/>
            </a:solidFill>
            <a:prstDash val="solid"/>
            <a:round/>
            <a:headEnd len="sm" w="sm" type="none"/>
            <a:tailEnd len="sm" w="sm" type="none"/>
          </a:ln>
        </p:spPr>
      </p:cxnSp>
      <p:sp>
        <p:nvSpPr>
          <p:cNvPr id="424" name="Google Shape;424;p16"/>
          <p:cNvSpPr/>
          <p:nvPr/>
        </p:nvSpPr>
        <p:spPr>
          <a:xfrm>
            <a:off x="1845451" y="5393427"/>
            <a:ext cx="9900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warp</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25" name="Google Shape;425;p16"/>
          <p:cNvSpPr/>
          <p:nvPr/>
        </p:nvSpPr>
        <p:spPr>
          <a:xfrm>
            <a:off x="6363581" y="5191736"/>
            <a:ext cx="13124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b</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26" name="Google Shape;426;p16"/>
          <p:cNvSpPr/>
          <p:nvPr/>
        </p:nvSpPr>
        <p:spPr>
          <a:xfrm>
            <a:off x="491216" y="3508297"/>
            <a:ext cx="43052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SPHERE/SHINE - β Pictoris</a:t>
            </a:r>
            <a:endParaRPr b="0" i="0" sz="2133" u="none" cap="none" strike="noStrike">
              <a:solidFill>
                <a:srgbClr val="FFFFFF"/>
              </a:solidFill>
              <a:latin typeface="Helvetica Neue Light"/>
              <a:ea typeface="Helvetica Neue Light"/>
              <a:cs typeface="Helvetica Neue Light"/>
              <a:sym typeface="Helvetica Neue Light"/>
            </a:endParaRPr>
          </a:p>
        </p:txBody>
      </p:sp>
      <p:cxnSp>
        <p:nvCxnSpPr>
          <p:cNvPr id="427" name="Google Shape;427;p16"/>
          <p:cNvCxnSpPr/>
          <p:nvPr/>
        </p:nvCxnSpPr>
        <p:spPr>
          <a:xfrm flipH="1" rot="10800000">
            <a:off x="11202051" y="6270017"/>
            <a:ext cx="216800" cy="246800"/>
          </a:xfrm>
          <a:prstGeom prst="straightConnector1">
            <a:avLst/>
          </a:prstGeom>
          <a:noFill/>
          <a:ln cap="flat" cmpd="sng" w="9525">
            <a:solidFill>
              <a:srgbClr val="FFFFFF"/>
            </a:solidFill>
            <a:prstDash val="solid"/>
            <a:round/>
            <a:headEnd len="sm" w="sm" type="none"/>
            <a:tailEnd len="sm" w="sm" type="none"/>
          </a:ln>
        </p:spPr>
      </p:cxnSp>
      <p:cxnSp>
        <p:nvCxnSpPr>
          <p:cNvPr id="428" name="Google Shape;428;p16"/>
          <p:cNvCxnSpPr/>
          <p:nvPr/>
        </p:nvCxnSpPr>
        <p:spPr>
          <a:xfrm>
            <a:off x="11168459" y="6050417"/>
            <a:ext cx="240800" cy="210000"/>
          </a:xfrm>
          <a:prstGeom prst="straightConnector1">
            <a:avLst/>
          </a:prstGeom>
          <a:noFill/>
          <a:ln cap="flat" cmpd="sng" w="9525">
            <a:solidFill>
              <a:srgbClr val="FFFFFF"/>
            </a:solidFill>
            <a:prstDash val="solid"/>
            <a:round/>
            <a:headEnd len="sm" w="sm" type="none"/>
            <a:tailEnd len="sm" w="sm" type="none"/>
          </a:ln>
        </p:spPr>
      </p:cxnSp>
      <p:sp>
        <p:nvSpPr>
          <p:cNvPr id="429" name="Google Shape;429;p16"/>
          <p:cNvSpPr/>
          <p:nvPr/>
        </p:nvSpPr>
        <p:spPr>
          <a:xfrm>
            <a:off x="10778256" y="5735299"/>
            <a:ext cx="4236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N</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30" name="Google Shape;430;p16"/>
          <p:cNvSpPr/>
          <p:nvPr/>
        </p:nvSpPr>
        <p:spPr>
          <a:xfrm>
            <a:off x="10836304" y="6334555"/>
            <a:ext cx="3772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E</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31" name="Google Shape;431;p16"/>
          <p:cNvSpPr/>
          <p:nvPr/>
        </p:nvSpPr>
        <p:spPr>
          <a:xfrm>
            <a:off x="9550975" y="6179359"/>
            <a:ext cx="9900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10 au</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32" name="Google Shape;432;p16"/>
          <p:cNvSpPr txBox="1"/>
          <p:nvPr/>
        </p:nvSpPr>
        <p:spPr>
          <a:xfrm>
            <a:off x="615233" y="1473033"/>
            <a:ext cx="11195600" cy="24168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2400"/>
              <a:buFont typeface="Helvetica Neue Light"/>
              <a:buNone/>
            </a:pPr>
            <a:r>
              <a:rPr b="0" i="0" lang="en" sz="2400" u="none" cap="none" strike="noStrike">
                <a:solidFill>
                  <a:schemeClr val="dk1"/>
                </a:solidFill>
                <a:latin typeface="Helvetica Neue Light"/>
                <a:ea typeface="Helvetica Neue Light"/>
                <a:cs typeface="Helvetica Neue Light"/>
                <a:sym typeface="Helvetica Neue Light"/>
              </a:rPr>
              <a:t>COMPASS/MISTHIC (Baudoz/Huby - MICADO cons.):</a:t>
            </a:r>
            <a:endParaRPr b="0" i="0" sz="2400" u="none" cap="none" strike="noStrike">
              <a:solidFill>
                <a:schemeClr val="dk1"/>
              </a:solidFill>
              <a:latin typeface="Helvetica Neue Light"/>
              <a:ea typeface="Helvetica Neue Light"/>
              <a:cs typeface="Helvetica Neue Light"/>
              <a:sym typeface="Helvetica Neue Light"/>
            </a:endParaRPr>
          </a:p>
          <a:p>
            <a:pPr indent="-423323" lvl="0" marL="609585" marR="0" rtl="0" algn="l">
              <a:lnSpc>
                <a:spcPct val="115000"/>
              </a:lnSpc>
              <a:spcBef>
                <a:spcPts val="0"/>
              </a:spcBef>
              <a:spcAft>
                <a:spcPts val="0"/>
              </a:spcAft>
              <a:buClr>
                <a:schemeClr val="dk1"/>
              </a:buClr>
              <a:buSzPts val="1400"/>
              <a:buFont typeface="Helvetica Neue Light"/>
              <a:buChar char="●"/>
            </a:pPr>
            <a:r>
              <a:rPr b="0" i="0" lang="en" sz="2400" u="none" cap="none" strike="noStrike">
                <a:solidFill>
                  <a:schemeClr val="dk1"/>
                </a:solidFill>
                <a:latin typeface="Helvetica Neue Light"/>
                <a:ea typeface="Helvetica Neue Light"/>
                <a:cs typeface="Helvetica Neue Light"/>
                <a:sym typeface="Helvetica Neue Light"/>
              </a:rPr>
              <a:t>β Pic c, 9 M</a:t>
            </a:r>
            <a:r>
              <a:rPr b="0" baseline="-25000" i="0" lang="en" sz="2400" u="none" cap="none" strike="noStrike">
                <a:solidFill>
                  <a:schemeClr val="dk1"/>
                </a:solidFill>
                <a:latin typeface="Helvetica Neue Light"/>
                <a:ea typeface="Helvetica Neue Light"/>
                <a:cs typeface="Helvetica Neue Light"/>
                <a:sym typeface="Helvetica Neue Light"/>
              </a:rPr>
              <a:t>Jup</a:t>
            </a:r>
            <a:r>
              <a:rPr b="0" i="0" lang="en" sz="2400" u="none" cap="none" strike="noStrike">
                <a:solidFill>
                  <a:schemeClr val="dk1"/>
                </a:solidFill>
                <a:latin typeface="Helvetica Neue Light"/>
                <a:ea typeface="Helvetica Neue Light"/>
                <a:cs typeface="Helvetica Neue Light"/>
                <a:sym typeface="Helvetica Neue Light"/>
              </a:rPr>
              <a:t> planet at 2.7au (</a:t>
            </a:r>
            <a:r>
              <a:rPr b="0" i="1" lang="en" sz="2400" u="none" cap="none" strike="noStrike">
                <a:solidFill>
                  <a:schemeClr val="dk1"/>
                </a:solidFill>
                <a:latin typeface="Helvetica Neue Light"/>
                <a:ea typeface="Helvetica Neue Light"/>
                <a:cs typeface="Helvetica Neue Light"/>
                <a:sym typeface="Helvetica Neue Light"/>
              </a:rPr>
              <a:t>e</a:t>
            </a:r>
            <a:r>
              <a:rPr b="0" i="0" lang="en" sz="2400" u="none" cap="none" strike="noStrike">
                <a:solidFill>
                  <a:schemeClr val="dk1"/>
                </a:solidFill>
                <a:latin typeface="Helvetica Neue Light"/>
                <a:ea typeface="Helvetica Neue Light"/>
                <a:cs typeface="Helvetica Neue Light"/>
                <a:sym typeface="Helvetica Neue Light"/>
              </a:rPr>
              <a:t> = 0.24)</a:t>
            </a:r>
            <a:endParaRPr b="0" i="0" sz="2400" u="none" cap="none" strike="noStrike">
              <a:solidFill>
                <a:schemeClr val="dk1"/>
              </a:solidFill>
              <a:latin typeface="Helvetica Neue Light"/>
              <a:ea typeface="Helvetica Neue Light"/>
              <a:cs typeface="Helvetica Neue Light"/>
              <a:sym typeface="Helvetica Neue Light"/>
            </a:endParaRPr>
          </a:p>
          <a:p>
            <a:pPr indent="-423323" lvl="0" marL="609585" marR="0" rtl="0" algn="l">
              <a:lnSpc>
                <a:spcPct val="115000"/>
              </a:lnSpc>
              <a:spcBef>
                <a:spcPts val="0"/>
              </a:spcBef>
              <a:spcAft>
                <a:spcPts val="0"/>
              </a:spcAft>
              <a:buClr>
                <a:schemeClr val="dk1"/>
              </a:buClr>
              <a:buSzPts val="1400"/>
              <a:buFont typeface="Helvetica Neue Light"/>
              <a:buChar char="●"/>
            </a:pPr>
            <a:r>
              <a:rPr b="0" i="0" lang="en" sz="2400" u="none" cap="none" strike="noStrike">
                <a:solidFill>
                  <a:schemeClr val="dk1"/>
                </a:solidFill>
                <a:latin typeface="Helvetica Neue Light"/>
                <a:ea typeface="Helvetica Neue Light"/>
                <a:cs typeface="Helvetica Neue Light"/>
                <a:sym typeface="Helvetica Neue Light"/>
              </a:rPr>
              <a:t>MICADO ADI sequence (1hr-meridian),  </a:t>
            </a:r>
            <a:endParaRPr b="0" i="0" sz="2400" u="none" cap="none" strike="noStrike">
              <a:solidFill>
                <a:schemeClr val="dk1"/>
              </a:solidFill>
              <a:latin typeface="Helvetica Neue Light"/>
              <a:ea typeface="Helvetica Neue Light"/>
              <a:cs typeface="Helvetica Neue Light"/>
              <a:sym typeface="Helvetica Neue Light"/>
            </a:endParaRPr>
          </a:p>
          <a:p>
            <a:pPr indent="0" lvl="0" marL="609585" marR="0" rtl="0" algn="l">
              <a:lnSpc>
                <a:spcPct val="115000"/>
              </a:lnSpc>
              <a:spcBef>
                <a:spcPts val="0"/>
              </a:spcBef>
              <a:spcAft>
                <a:spcPts val="0"/>
              </a:spcAft>
              <a:buClr>
                <a:schemeClr val="dk1"/>
              </a:buClr>
              <a:buSzPts val="2400"/>
              <a:buFont typeface="Helvetica Neue Light"/>
              <a:buNone/>
            </a:pPr>
            <a:r>
              <a:rPr b="0" i="0" lang="en" sz="2400" u="none" cap="none" strike="noStrike">
                <a:solidFill>
                  <a:schemeClr val="dk1"/>
                </a:solidFill>
                <a:latin typeface="Helvetica Neue Light"/>
                <a:ea typeface="Helvetica Neue Light"/>
                <a:cs typeface="Helvetica Neue Light"/>
                <a:sym typeface="Helvetica Neue Light"/>
              </a:rPr>
              <a:t>Telescope, SCAO, NCPA, Corono... </a:t>
            </a:r>
            <a:endParaRPr b="0" i="0" sz="2400" u="none" cap="none" strike="noStrike">
              <a:solidFill>
                <a:srgbClr val="000000"/>
              </a:solidFill>
              <a:latin typeface="Helvetica Neue Light"/>
              <a:ea typeface="Helvetica Neue Light"/>
              <a:cs typeface="Helvetica Neue Light"/>
              <a:sym typeface="Helvetica Neue Light"/>
            </a:endParaRPr>
          </a:p>
        </p:txBody>
      </p:sp>
      <p:pic>
        <p:nvPicPr>
          <p:cNvPr id="433" name="Google Shape;433;p16"/>
          <p:cNvPicPr preferRelativeResize="0"/>
          <p:nvPr/>
        </p:nvPicPr>
        <p:blipFill rotWithShape="1">
          <a:blip r:embed="rId4">
            <a:alphaModFix/>
          </a:blip>
          <a:srcRect b="0" l="0" r="0" t="0"/>
          <a:stretch/>
        </p:blipFill>
        <p:spPr>
          <a:xfrm>
            <a:off x="7400967" y="716836"/>
            <a:ext cx="3948868" cy="3832267"/>
          </a:xfrm>
          <a:prstGeom prst="rect">
            <a:avLst/>
          </a:prstGeom>
          <a:noFill/>
          <a:ln cap="flat" cmpd="sng" w="9525">
            <a:solidFill>
              <a:srgbClr val="F3F3F3"/>
            </a:solidFill>
            <a:prstDash val="solid"/>
            <a:round/>
            <a:headEnd len="sm" w="sm" type="none"/>
            <a:tailEnd len="sm" w="sm" type="none"/>
          </a:ln>
        </p:spPr>
      </p:pic>
      <p:sp>
        <p:nvSpPr>
          <p:cNvPr id="434" name="Google Shape;434;p16"/>
          <p:cNvSpPr/>
          <p:nvPr/>
        </p:nvSpPr>
        <p:spPr>
          <a:xfrm>
            <a:off x="7411881" y="722921"/>
            <a:ext cx="3759200" cy="397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MICADO - β Pictoris b &amp; c</a:t>
            </a:r>
            <a:endParaRPr b="0" i="0" sz="2133"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K-band</a:t>
            </a:r>
            <a:endParaRPr b="0" i="0" sz="2133"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p:txBody>
      </p:sp>
      <p:cxnSp>
        <p:nvCxnSpPr>
          <p:cNvPr id="435" name="Google Shape;435;p16"/>
          <p:cNvCxnSpPr/>
          <p:nvPr/>
        </p:nvCxnSpPr>
        <p:spPr>
          <a:xfrm>
            <a:off x="9425381" y="1852900"/>
            <a:ext cx="1626400" cy="20800"/>
          </a:xfrm>
          <a:prstGeom prst="straightConnector1">
            <a:avLst/>
          </a:prstGeom>
          <a:noFill/>
          <a:ln cap="flat" cmpd="sng" w="9525">
            <a:solidFill>
              <a:srgbClr val="FFFFFF"/>
            </a:solidFill>
            <a:prstDash val="solid"/>
            <a:round/>
            <a:headEnd len="sm" w="sm" type="none"/>
            <a:tailEnd len="sm" w="sm" type="none"/>
          </a:ln>
        </p:spPr>
      </p:cxnSp>
      <p:cxnSp>
        <p:nvCxnSpPr>
          <p:cNvPr id="436" name="Google Shape;436;p16"/>
          <p:cNvCxnSpPr/>
          <p:nvPr/>
        </p:nvCxnSpPr>
        <p:spPr>
          <a:xfrm>
            <a:off x="10835347" y="1844203"/>
            <a:ext cx="0" cy="102000"/>
          </a:xfrm>
          <a:prstGeom prst="straightConnector1">
            <a:avLst/>
          </a:prstGeom>
          <a:noFill/>
          <a:ln cap="flat" cmpd="sng" w="9525">
            <a:solidFill>
              <a:srgbClr val="FFFFFF"/>
            </a:solidFill>
            <a:prstDash val="solid"/>
            <a:round/>
            <a:headEnd len="sm" w="sm" type="none"/>
            <a:tailEnd len="sm" w="sm" type="none"/>
          </a:ln>
        </p:spPr>
      </p:cxnSp>
      <p:cxnSp>
        <p:nvCxnSpPr>
          <p:cNvPr id="437" name="Google Shape;437;p16"/>
          <p:cNvCxnSpPr/>
          <p:nvPr/>
        </p:nvCxnSpPr>
        <p:spPr>
          <a:xfrm>
            <a:off x="9736957" y="1844203"/>
            <a:ext cx="0" cy="102000"/>
          </a:xfrm>
          <a:prstGeom prst="straightConnector1">
            <a:avLst/>
          </a:prstGeom>
          <a:noFill/>
          <a:ln cap="flat" cmpd="sng" w="9525">
            <a:solidFill>
              <a:srgbClr val="FFFFFF"/>
            </a:solidFill>
            <a:prstDash val="solid"/>
            <a:round/>
            <a:headEnd len="sm" w="sm" type="none"/>
            <a:tailEnd len="sm" w="sm" type="none"/>
          </a:ln>
        </p:spPr>
      </p:cxnSp>
      <p:sp>
        <p:nvSpPr>
          <p:cNvPr id="438" name="Google Shape;438;p16"/>
          <p:cNvSpPr txBox="1"/>
          <p:nvPr/>
        </p:nvSpPr>
        <p:spPr>
          <a:xfrm>
            <a:off x="9487087" y="1482317"/>
            <a:ext cx="834400" cy="61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FFFF"/>
              </a:buClr>
              <a:buSzPts val="1600"/>
              <a:buFont typeface="Helvetica Neue Light"/>
              <a:buNone/>
            </a:pPr>
            <a:r>
              <a:rPr b="0" i="0" lang="en" sz="1600" u="none" cap="none" strike="noStrike">
                <a:solidFill>
                  <a:srgbClr val="FFFFFF"/>
                </a:solidFill>
                <a:latin typeface="Helvetica Neue Light"/>
                <a:ea typeface="Helvetica Neue Light"/>
                <a:cs typeface="Helvetica Neue Light"/>
                <a:sym typeface="Helvetica Neue Light"/>
              </a:rPr>
              <a:t>2.7 au</a:t>
            </a:r>
            <a:endParaRPr b="0" i="0" sz="1600" u="none" cap="none" strike="noStrike">
              <a:solidFill>
                <a:srgbClr val="FFFFFF"/>
              </a:solidFill>
              <a:latin typeface="Helvetica Neue Light"/>
              <a:ea typeface="Helvetica Neue Light"/>
              <a:cs typeface="Helvetica Neue Light"/>
              <a:sym typeface="Helvetica Neue Light"/>
            </a:endParaRPr>
          </a:p>
        </p:txBody>
      </p:sp>
      <p:sp>
        <p:nvSpPr>
          <p:cNvPr id="439" name="Google Shape;439;p16"/>
          <p:cNvSpPr txBox="1"/>
          <p:nvPr/>
        </p:nvSpPr>
        <p:spPr>
          <a:xfrm>
            <a:off x="10500984" y="1482317"/>
            <a:ext cx="834400" cy="61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FFFF"/>
              </a:buClr>
              <a:buSzPts val="1600"/>
              <a:buFont typeface="Helvetica Neue Light"/>
              <a:buNone/>
            </a:pPr>
            <a:r>
              <a:rPr b="0" i="0" lang="en" sz="1600" u="none" cap="none" strike="noStrike">
                <a:solidFill>
                  <a:srgbClr val="FFFFFF"/>
                </a:solidFill>
                <a:latin typeface="Helvetica Neue Light"/>
                <a:ea typeface="Helvetica Neue Light"/>
                <a:cs typeface="Helvetica Neue Light"/>
                <a:sym typeface="Helvetica Neue Light"/>
              </a:rPr>
              <a:t>8.9 au</a:t>
            </a:r>
            <a:endParaRPr b="0" i="0" sz="1600" u="none" cap="none" strike="noStrike">
              <a:solidFill>
                <a:srgbClr val="FFFFFF"/>
              </a:solidFill>
              <a:latin typeface="Helvetica Neue Light"/>
              <a:ea typeface="Helvetica Neue Light"/>
              <a:cs typeface="Helvetica Neue Light"/>
              <a:sym typeface="Helvetica Neue Light"/>
            </a:endParaRPr>
          </a:p>
        </p:txBody>
      </p:sp>
      <p:sp>
        <p:nvSpPr>
          <p:cNvPr id="440" name="Google Shape;440;p16"/>
          <p:cNvSpPr/>
          <p:nvPr/>
        </p:nvSpPr>
        <p:spPr>
          <a:xfrm>
            <a:off x="10757843" y="2861057"/>
            <a:ext cx="1146400" cy="397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b</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41" name="Google Shape;441;p16"/>
          <p:cNvSpPr/>
          <p:nvPr/>
        </p:nvSpPr>
        <p:spPr>
          <a:xfrm>
            <a:off x="9574961" y="2861057"/>
            <a:ext cx="1146400" cy="397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c</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42" name="Google Shape;442;p16"/>
          <p:cNvSpPr/>
          <p:nvPr/>
        </p:nvSpPr>
        <p:spPr>
          <a:xfrm>
            <a:off x="5594367" y="4532333"/>
            <a:ext cx="1003200" cy="1022800"/>
          </a:xfrm>
          <a:prstGeom prst="rect">
            <a:avLst/>
          </a:prstGeom>
          <a:no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Calibri"/>
              <a:buNone/>
            </a:pPr>
            <a:r>
              <a:t/>
            </a:r>
            <a:endParaRPr b="0" i="0" sz="1867" u="none" cap="none" strike="noStrike">
              <a:solidFill>
                <a:srgbClr val="000000"/>
              </a:solidFill>
              <a:latin typeface="Arial"/>
              <a:ea typeface="Arial"/>
              <a:cs typeface="Arial"/>
              <a:sym typeface="Arial"/>
            </a:endParaRPr>
          </a:p>
        </p:txBody>
      </p:sp>
      <p:cxnSp>
        <p:nvCxnSpPr>
          <p:cNvPr id="443" name="Google Shape;443;p16"/>
          <p:cNvCxnSpPr>
            <a:endCxn id="434" idx="1"/>
          </p:cNvCxnSpPr>
          <p:nvPr/>
        </p:nvCxnSpPr>
        <p:spPr>
          <a:xfrm flipH="1" rot="10800000">
            <a:off x="5599581" y="921721"/>
            <a:ext cx="1812300" cy="3582300"/>
          </a:xfrm>
          <a:prstGeom prst="straightConnector1">
            <a:avLst/>
          </a:prstGeom>
          <a:noFill/>
          <a:ln cap="flat" cmpd="sng" w="9525">
            <a:solidFill>
              <a:schemeClr val="dk2"/>
            </a:solidFill>
            <a:prstDash val="solid"/>
            <a:round/>
            <a:headEnd len="sm" w="sm" type="none"/>
            <a:tailEnd len="sm" w="sm" type="none"/>
          </a:ln>
        </p:spPr>
      </p:cxnSp>
      <p:cxnSp>
        <p:nvCxnSpPr>
          <p:cNvPr id="444" name="Google Shape;444;p16"/>
          <p:cNvCxnSpPr/>
          <p:nvPr/>
        </p:nvCxnSpPr>
        <p:spPr>
          <a:xfrm flipH="1" rot="10800000">
            <a:off x="6601167" y="4532700"/>
            <a:ext cx="4755600" cy="1044000"/>
          </a:xfrm>
          <a:prstGeom prst="straightConnector1">
            <a:avLst/>
          </a:prstGeom>
          <a:noFill/>
          <a:ln cap="flat" cmpd="sng" w="9525">
            <a:solidFill>
              <a:schemeClr val="dk2"/>
            </a:solidFill>
            <a:prstDash val="solid"/>
            <a:round/>
            <a:headEnd len="sm" w="sm" type="none"/>
            <a:tailEnd len="sm" w="sm" type="none"/>
          </a:ln>
        </p:spPr>
      </p:cxnSp>
      <p:sp>
        <p:nvSpPr>
          <p:cNvPr id="445" name="Google Shape;445;p16"/>
          <p:cNvSpPr txBox="1"/>
          <p:nvPr/>
        </p:nvSpPr>
        <p:spPr>
          <a:xfrm>
            <a:off x="571467" y="968033"/>
            <a:ext cx="11283200" cy="407200"/>
          </a:xfrm>
          <a:prstGeom prst="rect">
            <a:avLst/>
          </a:prstGeom>
          <a:noFill/>
          <a:ln>
            <a:noFill/>
          </a:ln>
        </p:spPr>
        <p:txBody>
          <a:bodyPr anchorCtr="0" anchor="t" bIns="60925" lIns="121900" spcFirstLastPara="1" rIns="169300" wrap="square" tIns="60925">
            <a:noAutofit/>
          </a:bodyPr>
          <a:lstStyle/>
          <a:p>
            <a:pPr indent="0" lvl="0" marL="0" marR="0" rtl="0" algn="l">
              <a:lnSpc>
                <a:spcPct val="150000"/>
              </a:lnSpc>
              <a:spcBef>
                <a:spcPts val="0"/>
              </a:spcBef>
              <a:spcAft>
                <a:spcPts val="0"/>
              </a:spcAft>
              <a:buClr>
                <a:schemeClr val="dk1"/>
              </a:buClr>
              <a:buSzPts val="2667"/>
              <a:buFont typeface="Helvetica Neue Light"/>
              <a:buNone/>
            </a:pPr>
            <a:r>
              <a:rPr b="0" i="0" lang="en" sz="2667" u="none" cap="none" strike="noStrike">
                <a:solidFill>
                  <a:schemeClr val="dk1"/>
                </a:solidFill>
                <a:latin typeface="Helvetica Neue Light"/>
                <a:ea typeface="Helvetica Neue Light"/>
                <a:cs typeface="Helvetica Neue Light"/>
                <a:sym typeface="Helvetica Neue Light"/>
              </a:rPr>
              <a:t>Planet(s) &amp; belts</a:t>
            </a:r>
            <a:endParaRPr b="0" i="0" sz="2667"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5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2667"/>
              <a:buFont typeface="Calibri"/>
              <a:buNone/>
            </a:pPr>
            <a:r>
              <a:t/>
            </a:r>
            <a:endParaRPr b="0" i="0" sz="2667"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733"/>
              <a:buFont typeface="Calibri"/>
              <a:buNone/>
            </a:pPr>
            <a:r>
              <a:t/>
            </a:r>
            <a:endParaRPr b="0" i="0" sz="3733" u="none" cap="none" strike="noStrike">
              <a:solidFill>
                <a:srgbClr val="000000"/>
              </a:solidFill>
              <a:latin typeface="Calibri"/>
              <a:ea typeface="Calibri"/>
              <a:cs typeface="Calibri"/>
              <a:sym typeface="Calibri"/>
            </a:endParaRPr>
          </a:p>
        </p:txBody>
      </p:sp>
      <p:sp>
        <p:nvSpPr>
          <p:cNvPr id="446" name="Google Shape;446;p16"/>
          <p:cNvSpPr/>
          <p:nvPr/>
        </p:nvSpPr>
        <p:spPr>
          <a:xfrm>
            <a:off x="390425" y="109725"/>
            <a:ext cx="6484500" cy="851700"/>
          </a:xfrm>
          <a:prstGeom prst="rect">
            <a:avLst/>
          </a:prstGeom>
          <a:solidFill>
            <a:schemeClr val="accent1"/>
          </a:solidFill>
          <a:ln>
            <a:noFill/>
          </a:ln>
        </p:spPr>
        <p:txBody>
          <a:bodyPr anchorCtr="0" anchor="t" bIns="60000" lIns="120000" spcFirstLastPara="1" rIns="120000" wrap="square" tIns="60000">
            <a:noAutofit/>
          </a:bodyPr>
          <a:lstStyle/>
          <a:p>
            <a:pPr indent="0" lvl="0" marL="0" marR="0" rtl="0" algn="l">
              <a:lnSpc>
                <a:spcPct val="100000"/>
              </a:lnSpc>
              <a:spcBef>
                <a:spcPts val="0"/>
              </a:spcBef>
              <a:spcAft>
                <a:spcPts val="0"/>
              </a:spcAft>
              <a:buClr>
                <a:schemeClr val="dk1"/>
              </a:buClr>
              <a:buSzPts val="4267"/>
              <a:buFont typeface="Helvetica Neue"/>
              <a:buNone/>
            </a:pPr>
            <a:r>
              <a:rPr b="1" i="0" lang="en" sz="4267" u="none" cap="none" strike="noStrike">
                <a:solidFill>
                  <a:srgbClr val="FFAB40"/>
                </a:solidFill>
                <a:latin typeface="Arial"/>
                <a:ea typeface="Arial"/>
                <a:cs typeface="Arial"/>
                <a:sym typeface="Arial"/>
              </a:rPr>
              <a:t>Exoplanetary systems</a:t>
            </a:r>
            <a:endParaRPr b="1" i="0" sz="4267" u="none" cap="none" strike="noStrike">
              <a:solidFill>
                <a:srgbClr val="FFAB4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267"/>
              <a:buFont typeface="Calibri"/>
              <a:buNone/>
            </a:pPr>
            <a:r>
              <a:t/>
            </a:r>
            <a:endParaRPr b="0" i="0" sz="4267"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17"/>
          <p:cNvPicPr preferRelativeResize="0"/>
          <p:nvPr/>
        </p:nvPicPr>
        <p:blipFill rotWithShape="1">
          <a:blip r:embed="rId3">
            <a:alphaModFix/>
          </a:blip>
          <a:srcRect b="0" l="0" r="0" t="0"/>
          <a:stretch/>
        </p:blipFill>
        <p:spPr>
          <a:xfrm>
            <a:off x="390434" y="3429001"/>
            <a:ext cx="11392333" cy="3283951"/>
          </a:xfrm>
          <a:prstGeom prst="rect">
            <a:avLst/>
          </a:prstGeom>
          <a:noFill/>
          <a:ln>
            <a:noFill/>
          </a:ln>
        </p:spPr>
      </p:pic>
      <p:cxnSp>
        <p:nvCxnSpPr>
          <p:cNvPr id="453" name="Google Shape;453;p17"/>
          <p:cNvCxnSpPr/>
          <p:nvPr/>
        </p:nvCxnSpPr>
        <p:spPr>
          <a:xfrm>
            <a:off x="9728885" y="6245043"/>
            <a:ext cx="456800" cy="0"/>
          </a:xfrm>
          <a:prstGeom prst="straightConnector1">
            <a:avLst/>
          </a:prstGeom>
          <a:noFill/>
          <a:ln cap="flat" cmpd="sng" w="9525">
            <a:solidFill>
              <a:srgbClr val="FFFFFF"/>
            </a:solidFill>
            <a:prstDash val="solid"/>
            <a:round/>
            <a:headEnd len="sm" w="sm" type="none"/>
            <a:tailEnd len="sm" w="sm" type="none"/>
          </a:ln>
        </p:spPr>
      </p:cxnSp>
      <p:sp>
        <p:nvSpPr>
          <p:cNvPr id="454" name="Google Shape;454;p17"/>
          <p:cNvSpPr/>
          <p:nvPr/>
        </p:nvSpPr>
        <p:spPr>
          <a:xfrm>
            <a:off x="9550975" y="5816991"/>
            <a:ext cx="9900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0.5”</a:t>
            </a:r>
            <a:endParaRPr b="0" i="0" sz="2133" u="none" cap="none" strike="noStrike">
              <a:solidFill>
                <a:srgbClr val="FFFFFF"/>
              </a:solidFill>
              <a:latin typeface="Helvetica Neue Light"/>
              <a:ea typeface="Helvetica Neue Light"/>
              <a:cs typeface="Helvetica Neue Light"/>
              <a:sym typeface="Helvetica Neue Light"/>
            </a:endParaRPr>
          </a:p>
        </p:txBody>
      </p:sp>
      <p:cxnSp>
        <p:nvCxnSpPr>
          <p:cNvPr id="455" name="Google Shape;455;p17"/>
          <p:cNvCxnSpPr/>
          <p:nvPr/>
        </p:nvCxnSpPr>
        <p:spPr>
          <a:xfrm>
            <a:off x="962531" y="5024809"/>
            <a:ext cx="456800" cy="0"/>
          </a:xfrm>
          <a:prstGeom prst="straightConnector1">
            <a:avLst/>
          </a:prstGeom>
          <a:noFill/>
          <a:ln cap="flat" cmpd="sng" w="9525">
            <a:solidFill>
              <a:srgbClr val="FFFFFF"/>
            </a:solidFill>
            <a:prstDash val="solid"/>
            <a:round/>
            <a:headEnd len="sm" w="sm" type="none"/>
            <a:tailEnd len="sm" w="sm" type="none"/>
          </a:ln>
        </p:spPr>
      </p:cxnSp>
      <p:sp>
        <p:nvSpPr>
          <p:cNvPr id="456" name="Google Shape;456;p17"/>
          <p:cNvSpPr/>
          <p:nvPr/>
        </p:nvSpPr>
        <p:spPr>
          <a:xfrm>
            <a:off x="778299" y="4386456"/>
            <a:ext cx="16952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midplane</a:t>
            </a:r>
            <a:endParaRPr b="0" i="0" sz="2133" u="none" cap="none" strike="noStrike">
              <a:solidFill>
                <a:srgbClr val="FFFFFF"/>
              </a:solidFill>
              <a:latin typeface="Helvetica Neue Light"/>
              <a:ea typeface="Helvetica Neue Light"/>
              <a:cs typeface="Helvetica Neue Light"/>
              <a:sym typeface="Helvetica Neue Light"/>
            </a:endParaRPr>
          </a:p>
        </p:txBody>
      </p:sp>
      <p:cxnSp>
        <p:nvCxnSpPr>
          <p:cNvPr id="457" name="Google Shape;457;p17"/>
          <p:cNvCxnSpPr/>
          <p:nvPr/>
        </p:nvCxnSpPr>
        <p:spPr>
          <a:xfrm flipH="1" rot="10800000">
            <a:off x="1845464" y="5264215"/>
            <a:ext cx="552800" cy="86000"/>
          </a:xfrm>
          <a:prstGeom prst="straightConnector1">
            <a:avLst/>
          </a:prstGeom>
          <a:noFill/>
          <a:ln cap="flat" cmpd="sng" w="9525">
            <a:solidFill>
              <a:srgbClr val="FFFFFF"/>
            </a:solidFill>
            <a:prstDash val="solid"/>
            <a:round/>
            <a:headEnd len="sm" w="sm" type="none"/>
            <a:tailEnd len="sm" w="sm" type="none"/>
          </a:ln>
        </p:spPr>
      </p:cxnSp>
      <p:sp>
        <p:nvSpPr>
          <p:cNvPr id="458" name="Google Shape;458;p17"/>
          <p:cNvSpPr/>
          <p:nvPr/>
        </p:nvSpPr>
        <p:spPr>
          <a:xfrm>
            <a:off x="1845451" y="5393427"/>
            <a:ext cx="9900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warp</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59" name="Google Shape;459;p17"/>
          <p:cNvSpPr/>
          <p:nvPr/>
        </p:nvSpPr>
        <p:spPr>
          <a:xfrm>
            <a:off x="6363581" y="5191736"/>
            <a:ext cx="13124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b</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60" name="Google Shape;460;p17"/>
          <p:cNvSpPr/>
          <p:nvPr/>
        </p:nvSpPr>
        <p:spPr>
          <a:xfrm>
            <a:off x="491216" y="3508297"/>
            <a:ext cx="43052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SPHERE/SHINE - β Pictoris</a:t>
            </a:r>
            <a:endParaRPr b="0" i="0" sz="2133" u="none" cap="none" strike="noStrike">
              <a:solidFill>
                <a:srgbClr val="FFFFFF"/>
              </a:solidFill>
              <a:latin typeface="Helvetica Neue Light"/>
              <a:ea typeface="Helvetica Neue Light"/>
              <a:cs typeface="Helvetica Neue Light"/>
              <a:sym typeface="Helvetica Neue Light"/>
            </a:endParaRPr>
          </a:p>
        </p:txBody>
      </p:sp>
      <p:cxnSp>
        <p:nvCxnSpPr>
          <p:cNvPr id="461" name="Google Shape;461;p17"/>
          <p:cNvCxnSpPr/>
          <p:nvPr/>
        </p:nvCxnSpPr>
        <p:spPr>
          <a:xfrm flipH="1" rot="10800000">
            <a:off x="11202051" y="6270017"/>
            <a:ext cx="216800" cy="246800"/>
          </a:xfrm>
          <a:prstGeom prst="straightConnector1">
            <a:avLst/>
          </a:prstGeom>
          <a:noFill/>
          <a:ln cap="flat" cmpd="sng" w="9525">
            <a:solidFill>
              <a:srgbClr val="FFFFFF"/>
            </a:solidFill>
            <a:prstDash val="solid"/>
            <a:round/>
            <a:headEnd len="sm" w="sm" type="none"/>
            <a:tailEnd len="sm" w="sm" type="none"/>
          </a:ln>
        </p:spPr>
      </p:cxnSp>
      <p:cxnSp>
        <p:nvCxnSpPr>
          <p:cNvPr id="462" name="Google Shape;462;p17"/>
          <p:cNvCxnSpPr/>
          <p:nvPr/>
        </p:nvCxnSpPr>
        <p:spPr>
          <a:xfrm>
            <a:off x="11168459" y="6050417"/>
            <a:ext cx="240800" cy="210000"/>
          </a:xfrm>
          <a:prstGeom prst="straightConnector1">
            <a:avLst/>
          </a:prstGeom>
          <a:noFill/>
          <a:ln cap="flat" cmpd="sng" w="9525">
            <a:solidFill>
              <a:srgbClr val="FFFFFF"/>
            </a:solidFill>
            <a:prstDash val="solid"/>
            <a:round/>
            <a:headEnd len="sm" w="sm" type="none"/>
            <a:tailEnd len="sm" w="sm" type="none"/>
          </a:ln>
        </p:spPr>
      </p:cxnSp>
      <p:sp>
        <p:nvSpPr>
          <p:cNvPr id="463" name="Google Shape;463;p17"/>
          <p:cNvSpPr/>
          <p:nvPr/>
        </p:nvSpPr>
        <p:spPr>
          <a:xfrm>
            <a:off x="10778256" y="5735299"/>
            <a:ext cx="4236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N</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64" name="Google Shape;464;p17"/>
          <p:cNvSpPr/>
          <p:nvPr/>
        </p:nvSpPr>
        <p:spPr>
          <a:xfrm>
            <a:off x="10836304" y="6334555"/>
            <a:ext cx="3772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E</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65" name="Google Shape;465;p17"/>
          <p:cNvSpPr/>
          <p:nvPr/>
        </p:nvSpPr>
        <p:spPr>
          <a:xfrm>
            <a:off x="9550975" y="6179359"/>
            <a:ext cx="990000" cy="439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10 au</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66" name="Google Shape;466;p17"/>
          <p:cNvSpPr txBox="1"/>
          <p:nvPr/>
        </p:nvSpPr>
        <p:spPr>
          <a:xfrm>
            <a:off x="430925" y="1293165"/>
            <a:ext cx="6403500" cy="1883400"/>
          </a:xfrm>
          <a:prstGeom prst="rect">
            <a:avLst/>
          </a:prstGeom>
          <a:noFill/>
          <a:ln>
            <a:noFill/>
          </a:ln>
        </p:spPr>
        <p:txBody>
          <a:bodyPr anchorCtr="0" anchor="t" bIns="121900" lIns="121900" spcFirstLastPara="1" rIns="121900" wrap="square" tIns="121900">
            <a:noAutofit/>
          </a:bodyPr>
          <a:lstStyle/>
          <a:p>
            <a:pPr indent="-423323" lvl="0" marL="609585" marR="0" rtl="0" algn="l">
              <a:lnSpc>
                <a:spcPct val="115000"/>
              </a:lnSpc>
              <a:spcBef>
                <a:spcPts val="0"/>
              </a:spcBef>
              <a:spcAft>
                <a:spcPts val="0"/>
              </a:spcAft>
              <a:buClr>
                <a:schemeClr val="dk1"/>
              </a:buClr>
              <a:buSzPts val="1400"/>
              <a:buFont typeface="Arial"/>
              <a:buChar char="●"/>
            </a:pPr>
            <a:r>
              <a:rPr b="0" i="0" lang="en" sz="2400" u="none" cap="none" strike="noStrike">
                <a:solidFill>
                  <a:schemeClr val="dk1"/>
                </a:solidFill>
                <a:latin typeface="Arial"/>
                <a:ea typeface="Arial"/>
                <a:cs typeface="Arial"/>
                <a:sym typeface="Arial"/>
              </a:rPr>
              <a:t>Connecting Planet(s) physical properties (orbit, mass) &amp; structures of debris disks </a:t>
            </a:r>
            <a:endParaRPr b="0" i="0" sz="2400" u="none" cap="none" strike="noStrike">
              <a:solidFill>
                <a:schemeClr val="dk1"/>
              </a:solidFill>
              <a:latin typeface="Arial"/>
              <a:ea typeface="Arial"/>
              <a:cs typeface="Arial"/>
              <a:sym typeface="Arial"/>
            </a:endParaRPr>
          </a:p>
          <a:p>
            <a:pPr indent="-423322" lvl="0" marL="609584" marR="0" rtl="0" algn="l">
              <a:lnSpc>
                <a:spcPct val="115000"/>
              </a:lnSpc>
              <a:spcBef>
                <a:spcPts val="0"/>
              </a:spcBef>
              <a:spcAft>
                <a:spcPts val="0"/>
              </a:spcAft>
              <a:buClr>
                <a:schemeClr val="dk1"/>
              </a:buClr>
              <a:buSzPts val="1400"/>
              <a:buFont typeface="Arial"/>
              <a:buChar char="●"/>
            </a:pPr>
            <a:r>
              <a:rPr b="0" i="0" lang="en" sz="2400" u="none" cap="none" strike="noStrike">
                <a:solidFill>
                  <a:schemeClr val="dk1"/>
                </a:solidFill>
                <a:latin typeface="Arial"/>
                <a:ea typeface="Arial"/>
                <a:cs typeface="Arial"/>
                <a:sym typeface="Arial"/>
              </a:rPr>
              <a:t>Global dynamical stability &amp; evolution</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Helvetica Neue Light"/>
              <a:ea typeface="Helvetica Neue Light"/>
              <a:cs typeface="Helvetica Neue Light"/>
              <a:sym typeface="Helvetica Neue Light"/>
            </a:endParaRPr>
          </a:p>
        </p:txBody>
      </p:sp>
      <p:pic>
        <p:nvPicPr>
          <p:cNvPr id="467" name="Google Shape;467;p17"/>
          <p:cNvPicPr preferRelativeResize="0"/>
          <p:nvPr/>
        </p:nvPicPr>
        <p:blipFill rotWithShape="1">
          <a:blip r:embed="rId4">
            <a:alphaModFix/>
          </a:blip>
          <a:srcRect b="0" l="0" r="0" t="0"/>
          <a:stretch/>
        </p:blipFill>
        <p:spPr>
          <a:xfrm>
            <a:off x="7400967" y="716836"/>
            <a:ext cx="3948868" cy="3832267"/>
          </a:xfrm>
          <a:prstGeom prst="rect">
            <a:avLst/>
          </a:prstGeom>
          <a:noFill/>
          <a:ln cap="flat" cmpd="sng" w="9525">
            <a:solidFill>
              <a:srgbClr val="F3F3F3"/>
            </a:solidFill>
            <a:prstDash val="solid"/>
            <a:round/>
            <a:headEnd len="sm" w="sm" type="none"/>
            <a:tailEnd len="sm" w="sm" type="none"/>
          </a:ln>
        </p:spPr>
      </p:pic>
      <p:sp>
        <p:nvSpPr>
          <p:cNvPr id="468" name="Google Shape;468;p17"/>
          <p:cNvSpPr/>
          <p:nvPr/>
        </p:nvSpPr>
        <p:spPr>
          <a:xfrm>
            <a:off x="7411881" y="722921"/>
            <a:ext cx="3759200" cy="397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MICADO - β Pictoris b &amp; c</a:t>
            </a:r>
            <a:endParaRPr b="0" i="0" sz="2133"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K-band</a:t>
            </a:r>
            <a:endParaRPr b="0" i="0" sz="2133"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FFFFFF"/>
              </a:solidFill>
              <a:latin typeface="Helvetica Neue Light"/>
              <a:ea typeface="Helvetica Neue Light"/>
              <a:cs typeface="Helvetica Neue Light"/>
              <a:sym typeface="Helvetica Neue Light"/>
            </a:endParaRPr>
          </a:p>
        </p:txBody>
      </p:sp>
      <p:cxnSp>
        <p:nvCxnSpPr>
          <p:cNvPr id="469" name="Google Shape;469;p17"/>
          <p:cNvCxnSpPr/>
          <p:nvPr/>
        </p:nvCxnSpPr>
        <p:spPr>
          <a:xfrm>
            <a:off x="9425381" y="1852900"/>
            <a:ext cx="1626400" cy="20800"/>
          </a:xfrm>
          <a:prstGeom prst="straightConnector1">
            <a:avLst/>
          </a:prstGeom>
          <a:noFill/>
          <a:ln cap="flat" cmpd="sng" w="9525">
            <a:solidFill>
              <a:srgbClr val="FFFFFF"/>
            </a:solidFill>
            <a:prstDash val="solid"/>
            <a:round/>
            <a:headEnd len="sm" w="sm" type="none"/>
            <a:tailEnd len="sm" w="sm" type="none"/>
          </a:ln>
        </p:spPr>
      </p:cxnSp>
      <p:cxnSp>
        <p:nvCxnSpPr>
          <p:cNvPr id="470" name="Google Shape;470;p17"/>
          <p:cNvCxnSpPr/>
          <p:nvPr/>
        </p:nvCxnSpPr>
        <p:spPr>
          <a:xfrm>
            <a:off x="10835347" y="1844203"/>
            <a:ext cx="0" cy="102000"/>
          </a:xfrm>
          <a:prstGeom prst="straightConnector1">
            <a:avLst/>
          </a:prstGeom>
          <a:noFill/>
          <a:ln cap="flat" cmpd="sng" w="9525">
            <a:solidFill>
              <a:srgbClr val="FFFFFF"/>
            </a:solidFill>
            <a:prstDash val="solid"/>
            <a:round/>
            <a:headEnd len="sm" w="sm" type="none"/>
            <a:tailEnd len="sm" w="sm" type="none"/>
          </a:ln>
        </p:spPr>
      </p:cxnSp>
      <p:cxnSp>
        <p:nvCxnSpPr>
          <p:cNvPr id="471" name="Google Shape;471;p17"/>
          <p:cNvCxnSpPr/>
          <p:nvPr/>
        </p:nvCxnSpPr>
        <p:spPr>
          <a:xfrm>
            <a:off x="9736957" y="1844203"/>
            <a:ext cx="0" cy="102000"/>
          </a:xfrm>
          <a:prstGeom prst="straightConnector1">
            <a:avLst/>
          </a:prstGeom>
          <a:noFill/>
          <a:ln cap="flat" cmpd="sng" w="9525">
            <a:solidFill>
              <a:srgbClr val="FFFFFF"/>
            </a:solidFill>
            <a:prstDash val="solid"/>
            <a:round/>
            <a:headEnd len="sm" w="sm" type="none"/>
            <a:tailEnd len="sm" w="sm" type="none"/>
          </a:ln>
        </p:spPr>
      </p:cxnSp>
      <p:sp>
        <p:nvSpPr>
          <p:cNvPr id="472" name="Google Shape;472;p17"/>
          <p:cNvSpPr txBox="1"/>
          <p:nvPr/>
        </p:nvSpPr>
        <p:spPr>
          <a:xfrm>
            <a:off x="9487087" y="1482317"/>
            <a:ext cx="834400" cy="61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FFFF"/>
              </a:buClr>
              <a:buSzPts val="1600"/>
              <a:buFont typeface="Helvetica Neue Light"/>
              <a:buNone/>
            </a:pPr>
            <a:r>
              <a:rPr b="0" i="0" lang="en" sz="1600" u="none" cap="none" strike="noStrike">
                <a:solidFill>
                  <a:srgbClr val="FFFFFF"/>
                </a:solidFill>
                <a:latin typeface="Helvetica Neue Light"/>
                <a:ea typeface="Helvetica Neue Light"/>
                <a:cs typeface="Helvetica Neue Light"/>
                <a:sym typeface="Helvetica Neue Light"/>
              </a:rPr>
              <a:t>2.7 au</a:t>
            </a:r>
            <a:endParaRPr b="0" i="0" sz="1600" u="none" cap="none" strike="noStrike">
              <a:solidFill>
                <a:srgbClr val="FFFFFF"/>
              </a:solidFill>
              <a:latin typeface="Helvetica Neue Light"/>
              <a:ea typeface="Helvetica Neue Light"/>
              <a:cs typeface="Helvetica Neue Light"/>
              <a:sym typeface="Helvetica Neue Light"/>
            </a:endParaRPr>
          </a:p>
        </p:txBody>
      </p:sp>
      <p:sp>
        <p:nvSpPr>
          <p:cNvPr id="473" name="Google Shape;473;p17"/>
          <p:cNvSpPr txBox="1"/>
          <p:nvPr/>
        </p:nvSpPr>
        <p:spPr>
          <a:xfrm>
            <a:off x="10500984" y="1482317"/>
            <a:ext cx="834400" cy="61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FFFFF"/>
              </a:buClr>
              <a:buSzPts val="1600"/>
              <a:buFont typeface="Helvetica Neue Light"/>
              <a:buNone/>
            </a:pPr>
            <a:r>
              <a:rPr b="0" i="0" lang="en" sz="1600" u="none" cap="none" strike="noStrike">
                <a:solidFill>
                  <a:srgbClr val="FFFFFF"/>
                </a:solidFill>
                <a:latin typeface="Helvetica Neue Light"/>
                <a:ea typeface="Helvetica Neue Light"/>
                <a:cs typeface="Helvetica Neue Light"/>
                <a:sym typeface="Helvetica Neue Light"/>
              </a:rPr>
              <a:t>8.9 au</a:t>
            </a:r>
            <a:endParaRPr b="0" i="0" sz="1600" u="none" cap="none" strike="noStrike">
              <a:solidFill>
                <a:srgbClr val="FFFFFF"/>
              </a:solidFill>
              <a:latin typeface="Helvetica Neue Light"/>
              <a:ea typeface="Helvetica Neue Light"/>
              <a:cs typeface="Helvetica Neue Light"/>
              <a:sym typeface="Helvetica Neue Light"/>
            </a:endParaRPr>
          </a:p>
        </p:txBody>
      </p:sp>
      <p:sp>
        <p:nvSpPr>
          <p:cNvPr id="474" name="Google Shape;474;p17"/>
          <p:cNvSpPr/>
          <p:nvPr/>
        </p:nvSpPr>
        <p:spPr>
          <a:xfrm>
            <a:off x="10757843" y="2861057"/>
            <a:ext cx="1146400" cy="397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b</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75" name="Google Shape;475;p17"/>
          <p:cNvSpPr/>
          <p:nvPr/>
        </p:nvSpPr>
        <p:spPr>
          <a:xfrm>
            <a:off x="9574961" y="2861057"/>
            <a:ext cx="1146400" cy="397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FFFFFF"/>
              </a:buClr>
              <a:buSzPts val="2133"/>
              <a:buFont typeface="Helvetica Neue Light"/>
              <a:buNone/>
            </a:pPr>
            <a:r>
              <a:rPr b="0" i="0" lang="en" sz="2133" u="none" cap="none" strike="noStrike">
                <a:solidFill>
                  <a:srgbClr val="FFFFFF"/>
                </a:solidFill>
                <a:latin typeface="Helvetica Neue Light"/>
                <a:ea typeface="Helvetica Neue Light"/>
                <a:cs typeface="Helvetica Neue Light"/>
                <a:sym typeface="Helvetica Neue Light"/>
              </a:rPr>
              <a:t>c</a:t>
            </a:r>
            <a:endParaRPr b="0" i="0" sz="2133" u="none" cap="none" strike="noStrike">
              <a:solidFill>
                <a:srgbClr val="FFFFFF"/>
              </a:solidFill>
              <a:latin typeface="Helvetica Neue Light"/>
              <a:ea typeface="Helvetica Neue Light"/>
              <a:cs typeface="Helvetica Neue Light"/>
              <a:sym typeface="Helvetica Neue Light"/>
            </a:endParaRPr>
          </a:p>
        </p:txBody>
      </p:sp>
      <p:sp>
        <p:nvSpPr>
          <p:cNvPr id="476" name="Google Shape;476;p17"/>
          <p:cNvSpPr/>
          <p:nvPr/>
        </p:nvSpPr>
        <p:spPr>
          <a:xfrm>
            <a:off x="5594367" y="4532333"/>
            <a:ext cx="1003200" cy="1022800"/>
          </a:xfrm>
          <a:prstGeom prst="rect">
            <a:avLst/>
          </a:prstGeom>
          <a:no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867"/>
              <a:buFont typeface="Calibri"/>
              <a:buNone/>
            </a:pPr>
            <a:r>
              <a:t/>
            </a:r>
            <a:endParaRPr b="0" i="0" sz="1867" u="none" cap="none" strike="noStrike">
              <a:solidFill>
                <a:srgbClr val="000000"/>
              </a:solidFill>
              <a:latin typeface="Arial"/>
              <a:ea typeface="Arial"/>
              <a:cs typeface="Arial"/>
              <a:sym typeface="Arial"/>
            </a:endParaRPr>
          </a:p>
        </p:txBody>
      </p:sp>
      <p:cxnSp>
        <p:nvCxnSpPr>
          <p:cNvPr id="477" name="Google Shape;477;p17"/>
          <p:cNvCxnSpPr>
            <a:endCxn id="468" idx="1"/>
          </p:cNvCxnSpPr>
          <p:nvPr/>
        </p:nvCxnSpPr>
        <p:spPr>
          <a:xfrm flipH="1" rot="10800000">
            <a:off x="5599581" y="921721"/>
            <a:ext cx="1812300" cy="3582300"/>
          </a:xfrm>
          <a:prstGeom prst="straightConnector1">
            <a:avLst/>
          </a:prstGeom>
          <a:noFill/>
          <a:ln cap="flat" cmpd="sng" w="9525">
            <a:solidFill>
              <a:schemeClr val="dk2"/>
            </a:solidFill>
            <a:prstDash val="solid"/>
            <a:round/>
            <a:headEnd len="sm" w="sm" type="none"/>
            <a:tailEnd len="sm" w="sm" type="none"/>
          </a:ln>
        </p:spPr>
      </p:cxnSp>
      <p:cxnSp>
        <p:nvCxnSpPr>
          <p:cNvPr id="478" name="Google Shape;478;p17"/>
          <p:cNvCxnSpPr/>
          <p:nvPr/>
        </p:nvCxnSpPr>
        <p:spPr>
          <a:xfrm flipH="1" rot="10800000">
            <a:off x="6601167" y="4532700"/>
            <a:ext cx="4755600" cy="1044000"/>
          </a:xfrm>
          <a:prstGeom prst="straightConnector1">
            <a:avLst/>
          </a:prstGeom>
          <a:noFill/>
          <a:ln cap="flat" cmpd="sng" w="9525">
            <a:solidFill>
              <a:schemeClr val="dk2"/>
            </a:solidFill>
            <a:prstDash val="solid"/>
            <a:round/>
            <a:headEnd len="sm" w="sm" type="none"/>
            <a:tailEnd len="sm" w="sm" type="none"/>
          </a:ln>
        </p:spPr>
      </p:cxnSp>
      <p:sp>
        <p:nvSpPr>
          <p:cNvPr id="479" name="Google Shape;479;p17"/>
          <p:cNvSpPr/>
          <p:nvPr/>
        </p:nvSpPr>
        <p:spPr>
          <a:xfrm>
            <a:off x="390425" y="109725"/>
            <a:ext cx="6484500" cy="851700"/>
          </a:xfrm>
          <a:prstGeom prst="rect">
            <a:avLst/>
          </a:prstGeom>
          <a:solidFill>
            <a:schemeClr val="accent1"/>
          </a:solidFill>
          <a:ln>
            <a:noFill/>
          </a:ln>
        </p:spPr>
        <p:txBody>
          <a:bodyPr anchorCtr="0" anchor="t" bIns="60000" lIns="120000" spcFirstLastPara="1" rIns="120000" wrap="square" tIns="60000">
            <a:noAutofit/>
          </a:bodyPr>
          <a:lstStyle/>
          <a:p>
            <a:pPr indent="0" lvl="0" marL="0" marR="0" rtl="0" algn="l">
              <a:lnSpc>
                <a:spcPct val="100000"/>
              </a:lnSpc>
              <a:spcBef>
                <a:spcPts val="0"/>
              </a:spcBef>
              <a:spcAft>
                <a:spcPts val="0"/>
              </a:spcAft>
              <a:buClr>
                <a:schemeClr val="dk1"/>
              </a:buClr>
              <a:buSzPts val="4267"/>
              <a:buFont typeface="Helvetica Neue"/>
              <a:buNone/>
            </a:pPr>
            <a:r>
              <a:rPr b="1" i="0" lang="en" sz="4267" u="none" cap="none" strike="noStrike">
                <a:solidFill>
                  <a:schemeClr val="accent2"/>
                </a:solidFill>
                <a:latin typeface="Helvetica Neue"/>
                <a:ea typeface="Helvetica Neue"/>
                <a:cs typeface="Helvetica Neue"/>
                <a:sym typeface="Helvetica Neue"/>
              </a:rPr>
              <a:t>Exoplanetary systems</a:t>
            </a:r>
            <a:endParaRPr b="1" i="0" sz="4267" u="none" cap="none" strike="noStrike">
              <a:solidFill>
                <a:schemeClr val="accent2"/>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267"/>
              <a:buFont typeface="Calibri"/>
              <a:buNone/>
            </a:pPr>
            <a:r>
              <a:t/>
            </a:r>
            <a:endParaRPr b="0" i="0" sz="4267"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18"/>
          <p:cNvSpPr/>
          <p:nvPr/>
        </p:nvSpPr>
        <p:spPr>
          <a:xfrm>
            <a:off x="435950" y="174275"/>
            <a:ext cx="11183400" cy="851700"/>
          </a:xfrm>
          <a:prstGeom prst="rect">
            <a:avLst/>
          </a:prstGeom>
          <a:solidFill>
            <a:schemeClr val="accent1"/>
          </a:solidFill>
          <a:ln>
            <a:noFill/>
          </a:ln>
        </p:spPr>
        <p:txBody>
          <a:bodyPr anchorCtr="0" anchor="t" bIns="60000" lIns="120000" spcFirstLastPara="1" rIns="120000" wrap="square" tIns="60000">
            <a:noAutofit/>
          </a:bodyPr>
          <a:lstStyle/>
          <a:p>
            <a:pPr indent="0" lvl="0" marL="0" marR="0" rtl="0" algn="l">
              <a:lnSpc>
                <a:spcPct val="100000"/>
              </a:lnSpc>
              <a:spcBef>
                <a:spcPts val="0"/>
              </a:spcBef>
              <a:spcAft>
                <a:spcPts val="0"/>
              </a:spcAft>
              <a:buClr>
                <a:srgbClr val="000000"/>
              </a:buClr>
              <a:buSzPts val="4267"/>
              <a:buFont typeface="Helvetica Neue"/>
              <a:buNone/>
            </a:pPr>
            <a:r>
              <a:rPr b="1" i="0" lang="en" sz="4267" u="none" cap="none" strike="noStrike">
                <a:solidFill>
                  <a:srgbClr val="000000"/>
                </a:solidFill>
                <a:latin typeface="Helvetica Neue"/>
                <a:ea typeface="Helvetica Neue"/>
                <a:cs typeface="Helvetica Neue"/>
                <a:sym typeface="Helvetica Neue"/>
              </a:rPr>
              <a:t>Rocky planets to Habitable Worlds &amp; Life</a:t>
            </a:r>
            <a:endParaRPr b="1" i="0" sz="4267"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Helvetica Neue Light"/>
              <a:ea typeface="Helvetica Neue Light"/>
              <a:cs typeface="Helvetica Neue Light"/>
              <a:sym typeface="Helvetica Neue Light"/>
            </a:endParaRPr>
          </a:p>
        </p:txBody>
      </p:sp>
      <p:pic>
        <p:nvPicPr>
          <p:cNvPr id="486" name="Google Shape;486;p18"/>
          <p:cNvPicPr preferRelativeResize="0"/>
          <p:nvPr/>
        </p:nvPicPr>
        <p:blipFill rotWithShape="1">
          <a:blip r:embed="rId3">
            <a:alphaModFix/>
          </a:blip>
          <a:srcRect b="0" l="0" r="0" t="0"/>
          <a:stretch/>
        </p:blipFill>
        <p:spPr>
          <a:xfrm>
            <a:off x="1901952" y="508000"/>
            <a:ext cx="8486987" cy="6365240"/>
          </a:xfrm>
          <a:prstGeom prst="rect">
            <a:avLst/>
          </a:prstGeom>
          <a:noFill/>
          <a:ln>
            <a:noFill/>
          </a:ln>
        </p:spPr>
      </p:pic>
      <p:sp>
        <p:nvSpPr>
          <p:cNvPr id="487" name="Google Shape;487;p18"/>
          <p:cNvSpPr/>
          <p:nvPr/>
        </p:nvSpPr>
        <p:spPr>
          <a:xfrm>
            <a:off x="2972567" y="1262867"/>
            <a:ext cx="1356000" cy="3244400"/>
          </a:xfrm>
          <a:prstGeom prst="roundRect">
            <a:avLst>
              <a:gd fmla="val 16667" name="adj"/>
            </a:avLst>
          </a:prstGeom>
          <a:solidFill>
            <a:srgbClr val="6D9EEB">
              <a:alpha val="19215"/>
            </a:srgbClr>
          </a:solidFill>
          <a:ln cap="flat" cmpd="sng" w="9525">
            <a:solidFill>
              <a:srgbClr val="1F497D"/>
            </a:solidFill>
            <a:prstDash val="solid"/>
            <a:round/>
            <a:headEnd len="sm" w="sm" type="none"/>
            <a:tailEnd len="sm" w="sm" type="none"/>
          </a:ln>
        </p:spPr>
        <p:txBody>
          <a:bodyPr anchorCtr="0" anchor="ctr" bIns="121900" lIns="121900" spcFirstLastPara="1" rIns="121900" wrap="square" tIns="121900">
            <a:noAutofit/>
          </a:bodyPr>
          <a:lstStyle/>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609585" lvl="0" marL="1219170"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p:txBody>
      </p:sp>
      <p:sp>
        <p:nvSpPr>
          <p:cNvPr id="488" name="Google Shape;488;p18"/>
          <p:cNvSpPr/>
          <p:nvPr/>
        </p:nvSpPr>
        <p:spPr>
          <a:xfrm>
            <a:off x="5570367" y="1262867"/>
            <a:ext cx="3965200" cy="2166000"/>
          </a:xfrm>
          <a:prstGeom prst="roundRect">
            <a:avLst>
              <a:gd fmla="val 16667" name="adj"/>
            </a:avLst>
          </a:prstGeom>
          <a:solidFill>
            <a:srgbClr val="6D9EEB">
              <a:alpha val="19607"/>
            </a:srgbClr>
          </a:solidFill>
          <a:ln cap="flat" cmpd="sng" w="9525">
            <a:solidFill>
              <a:srgbClr val="1F497D"/>
            </a:solidFill>
            <a:prstDash val="solid"/>
            <a:round/>
            <a:headEnd len="sm" w="sm" type="none"/>
            <a:tailEnd len="sm" w="sm" type="none"/>
          </a:ln>
        </p:spPr>
        <p:txBody>
          <a:bodyPr anchorCtr="0" anchor="ctr" bIns="121900" lIns="121900" spcFirstLastPara="1" rIns="121900" wrap="square" tIns="121900">
            <a:noAutofit/>
          </a:bodyPr>
          <a:lstStyle/>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609585" lvl="0" marL="1219170" marR="0" rtl="0" algn="l">
              <a:lnSpc>
                <a:spcPct val="100000"/>
              </a:lnSpc>
              <a:spcBef>
                <a:spcPts val="0"/>
              </a:spcBef>
              <a:spcAft>
                <a:spcPts val="0"/>
              </a:spcAft>
              <a:buClr>
                <a:schemeClr val="dk1"/>
              </a:buClr>
              <a:buSzPts val="1867"/>
              <a:buFont typeface="Calibri"/>
              <a:buNone/>
            </a:pPr>
            <a:r>
              <a:t/>
            </a:r>
            <a:endParaRPr b="0" i="0" sz="1867" u="none" cap="none" strike="noStrike">
              <a:solidFill>
                <a:srgbClr val="000000"/>
              </a:solidFill>
              <a:latin typeface="Helvetica Neue Light"/>
              <a:ea typeface="Helvetica Neue Light"/>
              <a:cs typeface="Helvetica Neue Light"/>
              <a:sym typeface="Helvetica Neue Light"/>
            </a:endParaRPr>
          </a:p>
        </p:txBody>
      </p:sp>
      <p:pic>
        <p:nvPicPr>
          <p:cNvPr id="489" name="Google Shape;489;p18"/>
          <p:cNvPicPr preferRelativeResize="0"/>
          <p:nvPr/>
        </p:nvPicPr>
        <p:blipFill rotWithShape="1">
          <a:blip r:embed="rId4">
            <a:alphaModFix/>
          </a:blip>
          <a:srcRect b="0" l="0" r="0" t="0"/>
          <a:stretch/>
        </p:blipFill>
        <p:spPr>
          <a:xfrm>
            <a:off x="8961800" y="2971481"/>
            <a:ext cx="399544" cy="406431"/>
          </a:xfrm>
          <a:prstGeom prst="rect">
            <a:avLst/>
          </a:prstGeom>
          <a:noFill/>
          <a:ln>
            <a:noFill/>
          </a:ln>
        </p:spPr>
      </p:pic>
      <p:sp>
        <p:nvSpPr>
          <p:cNvPr id="490" name="Google Shape;490;p18"/>
          <p:cNvSpPr txBox="1"/>
          <p:nvPr/>
        </p:nvSpPr>
        <p:spPr>
          <a:xfrm>
            <a:off x="6357800" y="2861967"/>
            <a:ext cx="3000000" cy="656421"/>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a:buNone/>
            </a:pPr>
            <a:r>
              <a:rPr b="1" i="0" lang="en" sz="1333" u="none" cap="none" strike="noStrike">
                <a:solidFill>
                  <a:srgbClr val="000000"/>
                </a:solidFill>
                <a:latin typeface="Helvetica Neue"/>
                <a:ea typeface="Helvetica Neue"/>
                <a:cs typeface="Helvetica Neue"/>
                <a:sym typeface="Helvetica Neue"/>
              </a:rPr>
              <a:t>Young</a:t>
            </a:r>
            <a:r>
              <a:rPr b="0" i="0" lang="en" sz="1333" u="none" cap="none" strike="noStrike">
                <a:solidFill>
                  <a:srgbClr val="000000"/>
                </a:solidFill>
                <a:latin typeface="Helvetica Neue"/>
                <a:ea typeface="Helvetica Neue"/>
                <a:cs typeface="Helvetica Neue"/>
                <a:sym typeface="Helvetica Neue"/>
              </a:rPr>
              <a:t> Jupiters (Emitted Light)</a:t>
            </a:r>
            <a:endParaRPr b="0" i="0" sz="1333"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333"/>
              <a:buFont typeface="Helvetica Neue"/>
              <a:buNone/>
            </a:pPr>
            <a:r>
              <a:rPr b="0" i="0" lang="en" sz="1333" u="none" cap="none" strike="noStrike">
                <a:solidFill>
                  <a:srgbClr val="000000"/>
                </a:solidFill>
                <a:latin typeface="Helvetica Neue"/>
                <a:ea typeface="Helvetica Neue"/>
                <a:cs typeface="Helvetica Neue"/>
                <a:sym typeface="Helvetica Neue"/>
              </a:rPr>
              <a:t>MICADO/HARMONI/METIS</a:t>
            </a:r>
            <a:endParaRPr b="0" i="0" sz="1333" u="none" cap="none" strike="noStrike">
              <a:solidFill>
                <a:srgbClr val="000000"/>
              </a:solidFill>
              <a:latin typeface="Helvetica Neue"/>
              <a:ea typeface="Helvetica Neue"/>
              <a:cs typeface="Helvetica Neue"/>
              <a:sym typeface="Helvetica Neue"/>
            </a:endParaRPr>
          </a:p>
        </p:txBody>
      </p:sp>
      <p:pic>
        <p:nvPicPr>
          <p:cNvPr id="491" name="Google Shape;491;p18"/>
          <p:cNvPicPr preferRelativeResize="0"/>
          <p:nvPr/>
        </p:nvPicPr>
        <p:blipFill rotWithShape="1">
          <a:blip r:embed="rId4">
            <a:alphaModFix/>
          </a:blip>
          <a:srcRect b="0" l="0" r="0" t="0"/>
          <a:stretch/>
        </p:blipFill>
        <p:spPr>
          <a:xfrm>
            <a:off x="3780200" y="3987481"/>
            <a:ext cx="399544" cy="406431"/>
          </a:xfrm>
          <a:prstGeom prst="rect">
            <a:avLst/>
          </a:prstGeom>
          <a:noFill/>
          <a:ln>
            <a:noFill/>
          </a:ln>
        </p:spPr>
      </p:pic>
      <p:sp>
        <p:nvSpPr>
          <p:cNvPr id="492" name="Google Shape;492;p18"/>
          <p:cNvSpPr txBox="1"/>
          <p:nvPr/>
        </p:nvSpPr>
        <p:spPr>
          <a:xfrm rot="-5399791">
            <a:off x="88833" y="854834"/>
            <a:ext cx="6584400" cy="861542"/>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a:buNone/>
            </a:pPr>
            <a:r>
              <a:rPr b="1" i="0" lang="en" sz="1333" u="none" cap="none" strike="noStrike">
                <a:solidFill>
                  <a:srgbClr val="000000"/>
                </a:solidFill>
                <a:latin typeface="Helvetica Neue"/>
                <a:ea typeface="Helvetica Neue"/>
                <a:cs typeface="Helvetica Neue"/>
                <a:sym typeface="Helvetica Neue"/>
              </a:rPr>
              <a:t>super-Earths(?), mini-Neptunes, HJs</a:t>
            </a:r>
            <a:endParaRPr b="1" i="0" sz="1333"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333"/>
              <a:buFont typeface="Helvetica Neue"/>
              <a:buNone/>
            </a:pPr>
            <a:r>
              <a:rPr b="0" i="0" lang="en" sz="1333" u="none" cap="none" strike="noStrike">
                <a:solidFill>
                  <a:srgbClr val="000000"/>
                </a:solidFill>
                <a:latin typeface="Helvetica Neue"/>
                <a:ea typeface="Helvetica Neue"/>
                <a:cs typeface="Helvetica Neue"/>
                <a:sym typeface="Helvetica Neue"/>
              </a:rPr>
              <a:t>(Transmitted/emitted Light)</a:t>
            </a:r>
            <a:endParaRPr b="0" i="0" sz="1333"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333"/>
              <a:buFont typeface="Helvetica Neue"/>
              <a:buNone/>
            </a:pPr>
            <a:r>
              <a:rPr b="0" i="0" lang="en" sz="1333" u="none" cap="none" strike="noStrike">
                <a:solidFill>
                  <a:srgbClr val="000000"/>
                </a:solidFill>
                <a:latin typeface="Helvetica Neue"/>
                <a:ea typeface="Helvetica Neue"/>
                <a:cs typeface="Helvetica Neue"/>
                <a:sym typeface="Helvetica Neue"/>
              </a:rPr>
              <a:t> HDS - MICADO/METIS/ANDES</a:t>
            </a:r>
            <a:endParaRPr b="0" i="0" sz="1333"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7" name="Shape 497"/>
        <p:cNvGrpSpPr/>
        <p:nvPr/>
      </p:nvGrpSpPr>
      <p:grpSpPr>
        <a:xfrm>
          <a:off x="0" y="0"/>
          <a:ext cx="0" cy="0"/>
          <a:chOff x="0" y="0"/>
          <a:chExt cx="0" cy="0"/>
        </a:xfrm>
      </p:grpSpPr>
      <p:pic>
        <p:nvPicPr>
          <p:cNvPr id="498" name="Google Shape;498;p19"/>
          <p:cNvPicPr preferRelativeResize="0"/>
          <p:nvPr/>
        </p:nvPicPr>
        <p:blipFill rotWithShape="1">
          <a:blip r:embed="rId3">
            <a:alphaModFix/>
          </a:blip>
          <a:srcRect b="0" l="0" r="0" t="0"/>
          <a:stretch/>
        </p:blipFill>
        <p:spPr>
          <a:xfrm>
            <a:off x="1901952" y="508000"/>
            <a:ext cx="8486989" cy="6365242"/>
          </a:xfrm>
          <a:prstGeom prst="rect">
            <a:avLst/>
          </a:prstGeom>
          <a:noFill/>
          <a:ln>
            <a:noFill/>
          </a:ln>
        </p:spPr>
      </p:pic>
      <p:sp>
        <p:nvSpPr>
          <p:cNvPr id="499" name="Google Shape;499;p19"/>
          <p:cNvSpPr/>
          <p:nvPr/>
        </p:nvSpPr>
        <p:spPr>
          <a:xfrm>
            <a:off x="2972567" y="1262867"/>
            <a:ext cx="1356000" cy="3244400"/>
          </a:xfrm>
          <a:prstGeom prst="roundRect">
            <a:avLst>
              <a:gd fmla="val 16667" name="adj"/>
            </a:avLst>
          </a:prstGeom>
          <a:solidFill>
            <a:srgbClr val="6D9EEB">
              <a:alpha val="19215"/>
            </a:srgbClr>
          </a:solidFill>
          <a:ln cap="flat" cmpd="sng" w="9525">
            <a:solidFill>
              <a:srgbClr val="1F497D"/>
            </a:solidFill>
            <a:prstDash val="solid"/>
            <a:round/>
            <a:headEnd len="sm" w="sm" type="none"/>
            <a:tailEnd len="sm" w="sm" type="none"/>
          </a:ln>
        </p:spPr>
        <p:txBody>
          <a:bodyPr anchorCtr="0" anchor="ctr" bIns="121900" lIns="121900" spcFirstLastPara="1" rIns="121900" wrap="square" tIns="121900">
            <a:noAutofit/>
          </a:bodyPr>
          <a:lstStyle/>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609585" lvl="0" marL="1219170"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p:txBody>
      </p:sp>
      <p:sp>
        <p:nvSpPr>
          <p:cNvPr id="500" name="Google Shape;500;p19"/>
          <p:cNvSpPr/>
          <p:nvPr/>
        </p:nvSpPr>
        <p:spPr>
          <a:xfrm>
            <a:off x="5570367" y="1262867"/>
            <a:ext cx="3965200" cy="2166000"/>
          </a:xfrm>
          <a:prstGeom prst="roundRect">
            <a:avLst>
              <a:gd fmla="val 16667" name="adj"/>
            </a:avLst>
          </a:prstGeom>
          <a:solidFill>
            <a:srgbClr val="6D9EEB">
              <a:alpha val="19607"/>
            </a:srgbClr>
          </a:solidFill>
          <a:ln cap="flat" cmpd="sng" w="9525">
            <a:solidFill>
              <a:srgbClr val="1F497D"/>
            </a:solidFill>
            <a:prstDash val="solid"/>
            <a:round/>
            <a:headEnd len="sm" w="sm" type="none"/>
            <a:tailEnd len="sm" w="sm" type="none"/>
          </a:ln>
        </p:spPr>
        <p:txBody>
          <a:bodyPr anchorCtr="0" anchor="ctr" bIns="121900" lIns="121900" spcFirstLastPara="1" rIns="121900" wrap="square" tIns="121900">
            <a:noAutofit/>
          </a:bodyPr>
          <a:lstStyle/>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609585" lvl="0" marL="1219170" marR="0" rtl="0" algn="l">
              <a:lnSpc>
                <a:spcPct val="100000"/>
              </a:lnSpc>
              <a:spcBef>
                <a:spcPts val="0"/>
              </a:spcBef>
              <a:spcAft>
                <a:spcPts val="0"/>
              </a:spcAft>
              <a:buClr>
                <a:schemeClr val="dk1"/>
              </a:buClr>
              <a:buSzPts val="1867"/>
              <a:buFont typeface="Calibri"/>
              <a:buNone/>
            </a:pPr>
            <a:r>
              <a:t/>
            </a:r>
            <a:endParaRPr b="0" i="0" sz="1867" u="none" cap="none" strike="noStrike">
              <a:solidFill>
                <a:srgbClr val="000000"/>
              </a:solidFill>
              <a:latin typeface="Helvetica Neue Light"/>
              <a:ea typeface="Helvetica Neue Light"/>
              <a:cs typeface="Helvetica Neue Light"/>
              <a:sym typeface="Helvetica Neue Light"/>
            </a:endParaRPr>
          </a:p>
        </p:txBody>
      </p:sp>
      <p:pic>
        <p:nvPicPr>
          <p:cNvPr id="501" name="Google Shape;501;p19"/>
          <p:cNvPicPr preferRelativeResize="0"/>
          <p:nvPr/>
        </p:nvPicPr>
        <p:blipFill rotWithShape="1">
          <a:blip r:embed="rId4">
            <a:alphaModFix/>
          </a:blip>
          <a:srcRect b="0" l="0" r="0" t="0"/>
          <a:stretch/>
        </p:blipFill>
        <p:spPr>
          <a:xfrm>
            <a:off x="8961800" y="2971481"/>
            <a:ext cx="399544" cy="406431"/>
          </a:xfrm>
          <a:prstGeom prst="rect">
            <a:avLst/>
          </a:prstGeom>
          <a:noFill/>
          <a:ln>
            <a:noFill/>
          </a:ln>
        </p:spPr>
      </p:pic>
      <p:sp>
        <p:nvSpPr>
          <p:cNvPr id="502" name="Google Shape;502;p19"/>
          <p:cNvSpPr txBox="1"/>
          <p:nvPr/>
        </p:nvSpPr>
        <p:spPr>
          <a:xfrm>
            <a:off x="6357800" y="2861967"/>
            <a:ext cx="3000000" cy="656421"/>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a:buNone/>
            </a:pPr>
            <a:r>
              <a:rPr b="1" i="0" lang="en" sz="1333" u="none" cap="none" strike="noStrike">
                <a:solidFill>
                  <a:srgbClr val="000000"/>
                </a:solidFill>
                <a:latin typeface="Helvetica Neue"/>
                <a:ea typeface="Helvetica Neue"/>
                <a:cs typeface="Helvetica Neue"/>
                <a:sym typeface="Helvetica Neue"/>
              </a:rPr>
              <a:t>Young</a:t>
            </a:r>
            <a:r>
              <a:rPr b="0" i="0" lang="en" sz="1333" u="none" cap="none" strike="noStrike">
                <a:solidFill>
                  <a:srgbClr val="000000"/>
                </a:solidFill>
                <a:latin typeface="Helvetica Neue"/>
                <a:ea typeface="Helvetica Neue"/>
                <a:cs typeface="Helvetica Neue"/>
                <a:sym typeface="Helvetica Neue"/>
              </a:rPr>
              <a:t> Jupiters (Emitted Light)</a:t>
            </a:r>
            <a:endParaRPr b="0" i="0" sz="1333"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333"/>
              <a:buFont typeface="Helvetica Neue"/>
              <a:buNone/>
            </a:pPr>
            <a:r>
              <a:rPr b="0" i="0" lang="en" sz="1333" u="none" cap="none" strike="noStrike">
                <a:solidFill>
                  <a:srgbClr val="000000"/>
                </a:solidFill>
                <a:latin typeface="Helvetica Neue"/>
                <a:ea typeface="Helvetica Neue"/>
                <a:cs typeface="Helvetica Neue"/>
                <a:sym typeface="Helvetica Neue"/>
              </a:rPr>
              <a:t>MICADO/HARMONI/METIS</a:t>
            </a:r>
            <a:endParaRPr b="0" i="0" sz="1333" u="none" cap="none" strike="noStrike">
              <a:solidFill>
                <a:srgbClr val="000000"/>
              </a:solidFill>
              <a:latin typeface="Helvetica Neue"/>
              <a:ea typeface="Helvetica Neue"/>
              <a:cs typeface="Helvetica Neue"/>
              <a:sym typeface="Helvetica Neue"/>
            </a:endParaRPr>
          </a:p>
        </p:txBody>
      </p:sp>
      <p:pic>
        <p:nvPicPr>
          <p:cNvPr id="503" name="Google Shape;503;p19"/>
          <p:cNvPicPr preferRelativeResize="0"/>
          <p:nvPr/>
        </p:nvPicPr>
        <p:blipFill rotWithShape="1">
          <a:blip r:embed="rId4">
            <a:alphaModFix/>
          </a:blip>
          <a:srcRect b="0" l="0" r="0" t="0"/>
          <a:stretch/>
        </p:blipFill>
        <p:spPr>
          <a:xfrm>
            <a:off x="3780200" y="3987481"/>
            <a:ext cx="399544" cy="406431"/>
          </a:xfrm>
          <a:prstGeom prst="rect">
            <a:avLst/>
          </a:prstGeom>
          <a:noFill/>
          <a:ln>
            <a:noFill/>
          </a:ln>
        </p:spPr>
      </p:pic>
      <p:sp>
        <p:nvSpPr>
          <p:cNvPr id="504" name="Google Shape;504;p19"/>
          <p:cNvSpPr txBox="1"/>
          <p:nvPr/>
        </p:nvSpPr>
        <p:spPr>
          <a:xfrm rot="-5399791">
            <a:off x="88833" y="854834"/>
            <a:ext cx="6584400" cy="861542"/>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33"/>
              <a:buFont typeface="Helvetica Neue"/>
              <a:buNone/>
            </a:pPr>
            <a:r>
              <a:rPr b="1" i="0" lang="en" sz="1333" u="none" cap="none" strike="noStrike">
                <a:solidFill>
                  <a:srgbClr val="000000"/>
                </a:solidFill>
                <a:latin typeface="Helvetica Neue"/>
                <a:ea typeface="Helvetica Neue"/>
                <a:cs typeface="Helvetica Neue"/>
                <a:sym typeface="Helvetica Neue"/>
              </a:rPr>
              <a:t>super-Earths(?), mini-Neptunes, HJs</a:t>
            </a:r>
            <a:endParaRPr b="1" i="0" sz="1333"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333"/>
              <a:buFont typeface="Helvetica Neue"/>
              <a:buNone/>
            </a:pPr>
            <a:r>
              <a:rPr b="0" i="0" lang="en" sz="1333" u="none" cap="none" strike="noStrike">
                <a:solidFill>
                  <a:srgbClr val="000000"/>
                </a:solidFill>
                <a:latin typeface="Helvetica Neue"/>
                <a:ea typeface="Helvetica Neue"/>
                <a:cs typeface="Helvetica Neue"/>
                <a:sym typeface="Helvetica Neue"/>
              </a:rPr>
              <a:t>(Transmitted/emitted Light)</a:t>
            </a:r>
            <a:endParaRPr b="0" i="0" sz="1333"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333"/>
              <a:buFont typeface="Helvetica Neue"/>
              <a:buNone/>
            </a:pPr>
            <a:r>
              <a:rPr b="0" i="0" lang="en" sz="1333" u="none" cap="none" strike="noStrike">
                <a:solidFill>
                  <a:srgbClr val="000000"/>
                </a:solidFill>
                <a:latin typeface="Helvetica Neue"/>
                <a:ea typeface="Helvetica Neue"/>
                <a:cs typeface="Helvetica Neue"/>
                <a:sym typeface="Helvetica Neue"/>
              </a:rPr>
              <a:t> HDS - MICADO/METIS/ANDES</a:t>
            </a:r>
            <a:endParaRPr b="0" i="0" sz="1333" u="none" cap="none" strike="noStrike">
              <a:solidFill>
                <a:srgbClr val="000000"/>
              </a:solidFill>
              <a:latin typeface="Helvetica Neue"/>
              <a:ea typeface="Helvetica Neue"/>
              <a:cs typeface="Helvetica Neue"/>
              <a:sym typeface="Helvetica Neue"/>
            </a:endParaRPr>
          </a:p>
        </p:txBody>
      </p:sp>
      <p:sp>
        <p:nvSpPr>
          <p:cNvPr id="505" name="Google Shape;505;p19"/>
          <p:cNvSpPr/>
          <p:nvPr/>
        </p:nvSpPr>
        <p:spPr>
          <a:xfrm>
            <a:off x="4188097" y="1262867"/>
            <a:ext cx="1839200" cy="3412400"/>
          </a:xfrm>
          <a:prstGeom prst="roundRect">
            <a:avLst>
              <a:gd fmla="val 16667" name="adj"/>
            </a:avLst>
          </a:prstGeom>
          <a:solidFill>
            <a:srgbClr val="2ED5D9">
              <a:alpha val="21568"/>
            </a:srgbClr>
          </a:solidFill>
          <a:ln cap="flat" cmpd="sng" w="9525">
            <a:solidFill>
              <a:srgbClr val="1F497D"/>
            </a:solidFill>
            <a:prstDash val="solid"/>
            <a:round/>
            <a:headEnd len="sm" w="sm" type="none"/>
            <a:tailEnd len="sm" w="sm" type="none"/>
          </a:ln>
        </p:spPr>
        <p:txBody>
          <a:bodyPr anchorCtr="0" anchor="ctr" bIns="121900" lIns="121900" spcFirstLastPara="1" rIns="121900" wrap="square" tIns="121900">
            <a:noAutofit/>
          </a:bodyPr>
          <a:lstStyle/>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0" lvl="0" marL="1828754"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a:p>
            <a:pPr indent="609585" lvl="0" marL="1219170" marR="0" rtl="0" algn="l">
              <a:lnSpc>
                <a:spcPct val="100000"/>
              </a:lnSpc>
              <a:spcBef>
                <a:spcPts val="0"/>
              </a:spcBef>
              <a:spcAft>
                <a:spcPts val="0"/>
              </a:spcAft>
              <a:buClr>
                <a:schemeClr val="dk1"/>
              </a:buClr>
              <a:buSzPts val="1867"/>
              <a:buFont typeface="Calibri"/>
              <a:buNone/>
            </a:pPr>
            <a:r>
              <a:t/>
            </a:r>
            <a:endParaRPr b="1" i="0" sz="1867" u="none" cap="none" strike="noStrike">
              <a:solidFill>
                <a:srgbClr val="000000"/>
              </a:solidFill>
              <a:latin typeface="Calibri"/>
              <a:ea typeface="Calibri"/>
              <a:cs typeface="Calibri"/>
              <a:sym typeface="Calibri"/>
            </a:endParaRPr>
          </a:p>
        </p:txBody>
      </p:sp>
      <p:sp>
        <p:nvSpPr>
          <p:cNvPr id="506" name="Google Shape;506;p19"/>
          <p:cNvSpPr txBox="1"/>
          <p:nvPr/>
        </p:nvSpPr>
        <p:spPr>
          <a:xfrm>
            <a:off x="3239200" y="4138121"/>
            <a:ext cx="3148400" cy="656421"/>
          </a:xfrm>
          <a:prstGeom prst="rect">
            <a:avLst/>
          </a:prstGeom>
          <a:noFill/>
          <a:ln>
            <a:noFill/>
          </a:ln>
        </p:spPr>
        <p:txBody>
          <a:bodyPr anchorCtr="0" anchor="t" bIns="121900" lIns="121900" spcFirstLastPara="1" rIns="121900" wrap="square" tIns="121900">
            <a:spAutoFit/>
          </a:bodyPr>
          <a:lstStyle/>
          <a:p>
            <a:pPr indent="0" lvl="0" marL="1219170" marR="0" rtl="0" algn="l">
              <a:lnSpc>
                <a:spcPct val="100000"/>
              </a:lnSpc>
              <a:spcBef>
                <a:spcPts val="0"/>
              </a:spcBef>
              <a:spcAft>
                <a:spcPts val="0"/>
              </a:spcAft>
              <a:buClr>
                <a:srgbClr val="000000"/>
              </a:buClr>
              <a:buSzPts val="1333"/>
              <a:buFont typeface="Calibri"/>
              <a:buNone/>
            </a:pPr>
            <a:r>
              <a:rPr b="1" i="0" lang="en" sz="1333" u="none" cap="none" strike="noStrike">
                <a:solidFill>
                  <a:srgbClr val="000000"/>
                </a:solidFill>
                <a:latin typeface="Calibri"/>
                <a:ea typeface="Calibri"/>
                <a:cs typeface="Calibri"/>
                <a:sym typeface="Calibri"/>
              </a:rPr>
              <a:t>temp. Sup-Earths</a:t>
            </a:r>
            <a:endParaRPr b="1" i="0" sz="1333" u="none" cap="none" strike="noStrike">
              <a:solidFill>
                <a:srgbClr val="000000"/>
              </a:solidFill>
              <a:latin typeface="Calibri"/>
              <a:ea typeface="Calibri"/>
              <a:cs typeface="Calibri"/>
              <a:sym typeface="Calibri"/>
            </a:endParaRPr>
          </a:p>
          <a:p>
            <a:pPr indent="0" lvl="0" marL="1219170" marR="0" rtl="0" algn="l">
              <a:lnSpc>
                <a:spcPct val="100000"/>
              </a:lnSpc>
              <a:spcBef>
                <a:spcPts val="0"/>
              </a:spcBef>
              <a:spcAft>
                <a:spcPts val="0"/>
              </a:spcAft>
              <a:buClr>
                <a:srgbClr val="000000"/>
              </a:buClr>
              <a:buSzPts val="1333"/>
              <a:buFont typeface="Calibri"/>
              <a:buNone/>
            </a:pPr>
            <a:r>
              <a:rPr b="0" i="0" lang="en" sz="1333" u="none" cap="none" strike="noStrike">
                <a:solidFill>
                  <a:srgbClr val="000000"/>
                </a:solidFill>
                <a:latin typeface="Calibri"/>
                <a:ea typeface="Calibri"/>
                <a:cs typeface="Calibri"/>
                <a:sym typeface="Calibri"/>
              </a:rPr>
              <a:t>METIS/ANDES/PCS</a:t>
            </a:r>
            <a:endParaRPr b="0" i="0" sz="1333" u="none" cap="none" strike="noStrike">
              <a:solidFill>
                <a:srgbClr val="000000"/>
              </a:solidFill>
              <a:latin typeface="Calibri"/>
              <a:ea typeface="Calibri"/>
              <a:cs typeface="Calibri"/>
              <a:sym typeface="Calibri"/>
            </a:endParaRPr>
          </a:p>
        </p:txBody>
      </p:sp>
      <p:sp>
        <p:nvSpPr>
          <p:cNvPr id="507" name="Google Shape;507;p19"/>
          <p:cNvSpPr txBox="1"/>
          <p:nvPr/>
        </p:nvSpPr>
        <p:spPr>
          <a:xfrm>
            <a:off x="4064000" y="2946401"/>
            <a:ext cx="2206400" cy="984845"/>
          </a:xfrm>
          <a:prstGeom prst="rect">
            <a:avLst/>
          </a:prstGeom>
          <a:solidFill>
            <a:srgbClr val="FCFAFA">
              <a:alpha val="69411"/>
            </a:srgbClr>
          </a:solid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400"/>
              <a:buFont typeface="Helvetica Neue Light"/>
              <a:buNone/>
            </a:pPr>
            <a:r>
              <a:rPr b="0" i="0" lang="en" sz="2400" u="none" cap="none" strike="noStrike">
                <a:solidFill>
                  <a:srgbClr val="000000"/>
                </a:solidFill>
                <a:latin typeface="Helvetica Neue Light"/>
                <a:ea typeface="Helvetica Neue Light"/>
                <a:cs typeface="Helvetica Neue Light"/>
                <a:sym typeface="Helvetica Neue Light"/>
              </a:rPr>
              <a:t>ELT Reflected light-imaging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08" name="Google Shape;508;p19"/>
          <p:cNvSpPr/>
          <p:nvPr/>
        </p:nvSpPr>
        <p:spPr>
          <a:xfrm>
            <a:off x="435950" y="174275"/>
            <a:ext cx="11183400" cy="851700"/>
          </a:xfrm>
          <a:prstGeom prst="rect">
            <a:avLst/>
          </a:prstGeom>
          <a:solidFill>
            <a:schemeClr val="accent1"/>
          </a:solidFill>
          <a:ln>
            <a:noFill/>
          </a:ln>
        </p:spPr>
        <p:txBody>
          <a:bodyPr anchorCtr="0" anchor="t" bIns="60000" lIns="120000" spcFirstLastPara="1" rIns="120000" wrap="square" tIns="60000">
            <a:noAutofit/>
          </a:bodyPr>
          <a:lstStyle/>
          <a:p>
            <a:pPr indent="0" lvl="0" marL="0" marR="0" rtl="0" algn="l">
              <a:lnSpc>
                <a:spcPct val="100000"/>
              </a:lnSpc>
              <a:spcBef>
                <a:spcPts val="0"/>
              </a:spcBef>
              <a:spcAft>
                <a:spcPts val="0"/>
              </a:spcAft>
              <a:buClr>
                <a:srgbClr val="000000"/>
              </a:buClr>
              <a:buSzPts val="4267"/>
              <a:buFont typeface="Helvetica Neue"/>
              <a:buNone/>
            </a:pPr>
            <a:r>
              <a:rPr b="1" i="0" lang="en" sz="4267" u="none" cap="none" strike="noStrike">
                <a:solidFill>
                  <a:srgbClr val="000000"/>
                </a:solidFill>
                <a:latin typeface="Helvetica Neue"/>
                <a:ea typeface="Helvetica Neue"/>
                <a:cs typeface="Helvetica Neue"/>
                <a:sym typeface="Helvetica Neue"/>
              </a:rPr>
              <a:t>Rocky planets to Habitable Worlds &amp; Life</a:t>
            </a:r>
            <a:endParaRPr b="1" i="0" sz="4267"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grpSp>
        <p:nvGrpSpPr>
          <p:cNvPr id="514" name="Google Shape;514;p20"/>
          <p:cNvGrpSpPr/>
          <p:nvPr/>
        </p:nvGrpSpPr>
        <p:grpSpPr>
          <a:xfrm>
            <a:off x="1671942" y="1275031"/>
            <a:ext cx="8848113" cy="4949722"/>
            <a:chOff x="1279200" y="1301225"/>
            <a:chExt cx="9213905" cy="5154350"/>
          </a:xfrm>
        </p:grpSpPr>
        <p:pic>
          <p:nvPicPr>
            <p:cNvPr id="515" name="Google Shape;515;p20"/>
            <p:cNvPicPr preferRelativeResize="0"/>
            <p:nvPr/>
          </p:nvPicPr>
          <p:blipFill rotWithShape="1">
            <a:blip r:embed="rId3">
              <a:alphaModFix/>
            </a:blip>
            <a:srcRect b="1124" l="0" r="0" t="1124"/>
            <a:stretch/>
          </p:blipFill>
          <p:spPr>
            <a:xfrm>
              <a:off x="1279200" y="1301225"/>
              <a:ext cx="9213905" cy="5154350"/>
            </a:xfrm>
            <a:prstGeom prst="rect">
              <a:avLst/>
            </a:prstGeom>
            <a:noFill/>
            <a:ln>
              <a:noFill/>
            </a:ln>
          </p:spPr>
        </p:pic>
        <p:sp>
          <p:nvSpPr>
            <p:cNvPr id="516" name="Google Shape;516;p20"/>
            <p:cNvSpPr/>
            <p:nvPr/>
          </p:nvSpPr>
          <p:spPr>
            <a:xfrm>
              <a:off x="9401400" y="6053275"/>
              <a:ext cx="1091700" cy="402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87800" lIns="87800" spcFirstLastPara="1" rIns="87800" wrap="square" tIns="87800">
              <a:noAutofit/>
            </a:bodyPr>
            <a:lstStyle/>
            <a:p>
              <a:pPr indent="0" lvl="0" marL="0" marR="0" rtl="0" algn="ctr">
                <a:lnSpc>
                  <a:spcPct val="100000"/>
                </a:lnSpc>
                <a:spcBef>
                  <a:spcPts val="0"/>
                </a:spcBef>
                <a:spcAft>
                  <a:spcPts val="0"/>
                </a:spcAft>
                <a:buClr>
                  <a:srgbClr val="000000"/>
                </a:buClr>
                <a:buSzPts val="1344"/>
                <a:buFont typeface="Arial"/>
                <a:buNone/>
              </a:pPr>
              <a:r>
                <a:t/>
              </a:r>
              <a:endParaRPr b="0" i="0" sz="1344" u="none" cap="none" strike="noStrik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sp>
        <p:nvSpPr>
          <p:cNvPr id="523" name="Google Shape;523;p21"/>
          <p:cNvSpPr/>
          <p:nvPr/>
        </p:nvSpPr>
        <p:spPr>
          <a:xfrm flipH="1" rot="-5400000">
            <a:off x="2666617" y="-2666188"/>
            <a:ext cx="6858000" cy="12191233"/>
          </a:xfrm>
          <a:prstGeom prst="rect">
            <a:avLst/>
          </a:prstGeom>
          <a:gradFill>
            <a:gsLst>
              <a:gs pos="0">
                <a:schemeClr val="accent1"/>
              </a:gs>
              <a:gs pos="8000">
                <a:schemeClr val="accent1"/>
              </a:gs>
              <a:gs pos="100000">
                <a:srgbClr val="0A3041"/>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sp>
        <p:nvSpPr>
          <p:cNvPr id="524" name="Google Shape;524;p21"/>
          <p:cNvSpPr/>
          <p:nvPr/>
        </p:nvSpPr>
        <p:spPr>
          <a:xfrm flipH="1" rot="10800000">
            <a:off x="-2311" y="0"/>
            <a:ext cx="9070846" cy="6857572"/>
          </a:xfrm>
          <a:prstGeom prst="rect">
            <a:avLst/>
          </a:prstGeom>
          <a:gradFill>
            <a:gsLst>
              <a:gs pos="0">
                <a:srgbClr val="000000">
                  <a:alpha val="52156"/>
                </a:srgbClr>
              </a:gs>
              <a:gs pos="8000">
                <a:srgbClr val="000000">
                  <a:alpha val="52156"/>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sp>
        <p:nvSpPr>
          <p:cNvPr id="525" name="Google Shape;525;p21"/>
          <p:cNvSpPr/>
          <p:nvPr/>
        </p:nvSpPr>
        <p:spPr>
          <a:xfrm flipH="1" rot="-5400000">
            <a:off x="3649491" y="-1685840"/>
            <a:ext cx="4894564" cy="12193546"/>
          </a:xfrm>
          <a:prstGeom prst="rect">
            <a:avLst/>
          </a:prstGeom>
          <a:gradFill>
            <a:gsLst>
              <a:gs pos="0">
                <a:srgbClr val="D86CCC">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pic>
        <p:nvPicPr>
          <p:cNvPr id="526" name="Google Shape;526;p21" title="figure3.jpeg"/>
          <p:cNvPicPr preferRelativeResize="0"/>
          <p:nvPr/>
        </p:nvPicPr>
        <p:blipFill rotWithShape="1">
          <a:blip r:embed="rId3">
            <a:alphaModFix/>
          </a:blip>
          <a:srcRect b="0" l="0" r="0" t="0"/>
          <a:stretch/>
        </p:blipFill>
        <p:spPr>
          <a:xfrm>
            <a:off x="1524000" y="0"/>
            <a:ext cx="9144003" cy="6858002"/>
          </a:xfrm>
          <a:prstGeom prst="rect">
            <a:avLst/>
          </a:prstGeom>
          <a:noFill/>
          <a:ln>
            <a:noFill/>
          </a:ln>
        </p:spPr>
      </p:pic>
      <p:sp>
        <p:nvSpPr>
          <p:cNvPr id="527" name="Google Shape;527;p21"/>
          <p:cNvSpPr txBox="1"/>
          <p:nvPr/>
        </p:nvSpPr>
        <p:spPr>
          <a:xfrm>
            <a:off x="1976475" y="225500"/>
            <a:ext cx="2321400" cy="59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©Chauvin</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3cfcdcd43c0_1_1"/>
          <p:cNvSpPr txBox="1"/>
          <p:nvPr>
            <p:ph idx="12" type="sldNum"/>
          </p:nvPr>
        </p:nvSpPr>
        <p:spPr>
          <a:xfrm>
            <a:off x="11584726" y="6430138"/>
            <a:ext cx="4503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
        <p:nvSpPr>
          <p:cNvPr id="534" name="Google Shape;534;g3cfcdcd43c0_1_1"/>
          <p:cNvSpPr txBox="1"/>
          <p:nvPr/>
        </p:nvSpPr>
        <p:spPr>
          <a:xfrm>
            <a:off x="6364250" y="2460500"/>
            <a:ext cx="5486100" cy="377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chemeClr val="dk1"/>
                </a:solidFill>
                <a:latin typeface="Arial"/>
                <a:ea typeface="Arial"/>
                <a:cs typeface="Arial"/>
                <a:sym typeface="Arial"/>
              </a:rPr>
              <a:t>Looking forward to </a:t>
            </a:r>
            <a:r>
              <a:rPr b="1" i="0" lang="en" sz="4300" u="none" cap="none" strike="noStrike">
                <a:solidFill>
                  <a:schemeClr val="accent2"/>
                </a:solidFill>
                <a:latin typeface="Arial"/>
                <a:ea typeface="Arial"/>
                <a:cs typeface="Arial"/>
                <a:sym typeface="Arial"/>
              </a:rPr>
              <a:t>Roman CGI</a:t>
            </a:r>
            <a:endParaRPr b="1" i="0" sz="43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accent2"/>
              </a:buClr>
              <a:buSzPts val="2800"/>
              <a:buFont typeface="Arial"/>
              <a:buChar char="❏"/>
            </a:pPr>
            <a:r>
              <a:rPr b="0" i="0" lang="en" sz="2800" u="none" cap="none" strike="noStrike">
                <a:solidFill>
                  <a:schemeClr val="accent2"/>
                </a:solidFill>
                <a:latin typeface="Arial"/>
                <a:ea typeface="Arial"/>
                <a:cs typeface="Arial"/>
                <a:sym typeface="Arial"/>
              </a:rPr>
              <a:t>RV planets (reflected light targets down to Jupiter analogs)</a:t>
            </a:r>
            <a:endParaRPr b="0" i="0" sz="2800" u="none" cap="none" strike="noStrike">
              <a:solidFill>
                <a:schemeClr val="accent2"/>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Arial"/>
              <a:buChar char="❏"/>
            </a:pPr>
            <a:r>
              <a:rPr b="0" i="0" lang="en" sz="2800" u="none" cap="none" strike="noStrike">
                <a:solidFill>
                  <a:schemeClr val="dk1"/>
                </a:solidFill>
                <a:latin typeface="Arial"/>
                <a:ea typeface="Arial"/>
                <a:cs typeface="Arial"/>
                <a:sym typeface="Arial"/>
              </a:rPr>
              <a:t> Massive self-luminous giants</a:t>
            </a:r>
            <a:endParaRPr b="0" i="0" sz="2800" u="none" cap="none" strike="noStrike">
              <a:solidFill>
                <a:schemeClr val="dk1"/>
              </a:solidFill>
              <a:latin typeface="Arial"/>
              <a:ea typeface="Arial"/>
              <a:cs typeface="Arial"/>
              <a:sym typeface="Arial"/>
            </a:endParaRPr>
          </a:p>
        </p:txBody>
      </p:sp>
      <p:pic>
        <p:nvPicPr>
          <p:cNvPr id="535" name="Google Shape;535;g3cfcdcd43c0_1_1" title="flux_ratio_doc.png"/>
          <p:cNvPicPr preferRelativeResize="0"/>
          <p:nvPr/>
        </p:nvPicPr>
        <p:blipFill rotWithShape="1">
          <a:blip r:embed="rId3">
            <a:alphaModFix/>
          </a:blip>
          <a:srcRect b="0" l="0" r="2018" t="0"/>
          <a:stretch/>
        </p:blipFill>
        <p:spPr>
          <a:xfrm>
            <a:off x="152400" y="1129509"/>
            <a:ext cx="6030448" cy="5207899"/>
          </a:xfrm>
          <a:prstGeom prst="rect">
            <a:avLst/>
          </a:prstGeom>
          <a:noFill/>
          <a:ln>
            <a:noFill/>
          </a:ln>
        </p:spPr>
      </p:pic>
      <p:pic>
        <p:nvPicPr>
          <p:cNvPr id="536" name="Google Shape;536;g3cfcdcd43c0_1_1" title="Screenshot 2026-03-14 at 16.40.41.png"/>
          <p:cNvPicPr preferRelativeResize="0"/>
          <p:nvPr/>
        </p:nvPicPr>
        <p:blipFill rotWithShape="1">
          <a:blip r:embed="rId4">
            <a:alphaModFix/>
          </a:blip>
          <a:srcRect b="0" l="0" r="0" t="0"/>
          <a:stretch/>
        </p:blipFill>
        <p:spPr>
          <a:xfrm>
            <a:off x="10139303" y="1232174"/>
            <a:ext cx="1984548" cy="1228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35"/>
          <p:cNvSpPr txBox="1"/>
          <p:nvPr>
            <p:ph type="title"/>
          </p:nvPr>
        </p:nvSpPr>
        <p:spPr>
          <a:xfrm>
            <a:off x="609600" y="937473"/>
            <a:ext cx="10972800" cy="1143300"/>
          </a:xfrm>
          <a:prstGeom prst="rect">
            <a:avLst/>
          </a:prstGeom>
          <a:noFill/>
          <a:ln>
            <a:noFill/>
          </a:ln>
        </p:spPr>
        <p:txBody>
          <a:bodyPr anchorCtr="0" anchor="ctr" bIns="60925" lIns="121900" spcFirstLastPara="1" rIns="121900" wrap="square" tIns="60925">
            <a:normAutofit/>
          </a:bodyPr>
          <a:lstStyle/>
          <a:p>
            <a:pPr indent="0" lvl="0" marL="0" rtl="0" algn="ctr">
              <a:lnSpc>
                <a:spcPct val="100000"/>
              </a:lnSpc>
              <a:spcBef>
                <a:spcPts val="0"/>
              </a:spcBef>
              <a:spcAft>
                <a:spcPts val="0"/>
              </a:spcAft>
              <a:buClr>
                <a:schemeClr val="dk1"/>
              </a:buClr>
              <a:buSzPts val="2400"/>
              <a:buNone/>
            </a:pPr>
            <a:r>
              <a:rPr lang="en" sz="5000">
                <a:solidFill>
                  <a:schemeClr val="accent2"/>
                </a:solidFill>
              </a:rPr>
              <a:t>Direct imaging (2008–2040+)</a:t>
            </a:r>
            <a:endParaRPr sz="5000">
              <a:solidFill>
                <a:schemeClr val="accent2"/>
              </a:solidFill>
            </a:endParaRPr>
          </a:p>
        </p:txBody>
      </p:sp>
      <p:sp>
        <p:nvSpPr>
          <p:cNvPr id="542" name="Google Shape;542;p35"/>
          <p:cNvSpPr txBox="1"/>
          <p:nvPr/>
        </p:nvSpPr>
        <p:spPr>
          <a:xfrm>
            <a:off x="10548300" y="4568700"/>
            <a:ext cx="1643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200"/>
              <a:buFont typeface="Arial"/>
              <a:buNone/>
            </a:pPr>
            <a:r>
              <a:rPr b="0" i="0" lang="en" sz="1200" u="none" cap="none" strike="noStrike">
                <a:solidFill>
                  <a:srgbClr val="FF0000"/>
                </a:solidFill>
                <a:latin typeface="Calibri"/>
                <a:ea typeface="Calibri"/>
                <a:cs typeface="Calibri"/>
                <a:sym typeface="Calibri"/>
              </a:rPr>
              <a:t>Corey Spohn (NASA Goddard)</a:t>
            </a:r>
            <a:endParaRPr/>
          </a:p>
          <a:p>
            <a:pPr indent="0" lvl="0" marL="0" marR="0" rtl="0" algn="l">
              <a:lnSpc>
                <a:spcPct val="100000"/>
              </a:lnSpc>
              <a:spcBef>
                <a:spcPts val="0"/>
              </a:spcBef>
              <a:spcAft>
                <a:spcPts val="0"/>
              </a:spcAft>
              <a:buClr>
                <a:srgbClr val="FF0000"/>
              </a:buClr>
              <a:buSzPts val="1200"/>
              <a:buFont typeface="Arial"/>
              <a:buNone/>
            </a:pPr>
            <a:r>
              <a:rPr b="0" i="0" lang="en" sz="1200" u="none" cap="none" strike="noStrike">
                <a:solidFill>
                  <a:srgbClr val="FF0000"/>
                </a:solidFill>
                <a:latin typeface="Calibri"/>
                <a:ea typeface="Calibri"/>
                <a:cs typeface="Calibri"/>
                <a:sym typeface="Calibri"/>
              </a:rPr>
              <a:t>Realistic astrophysical fluxes from ExoVista</a:t>
            </a:r>
            <a:endParaRPr b="0" i="0" sz="12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FF0000"/>
              </a:buClr>
              <a:buSzPts val="1200"/>
              <a:buFont typeface="Arial"/>
              <a:buNone/>
            </a:pPr>
            <a:r>
              <a:rPr b="0" i="0" lang="en" sz="1200" u="none" cap="none" strike="noStrike">
                <a:solidFill>
                  <a:srgbClr val="FF0000"/>
                </a:solidFill>
                <a:latin typeface="Calibri"/>
                <a:ea typeface="Calibri"/>
                <a:cs typeface="Calibri"/>
                <a:sym typeface="Calibri"/>
              </a:rPr>
              <a:t>Coronagraph PSFs from EAC1’s AAVC; CDS pipeline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0000"/>
              </a:solidFill>
              <a:latin typeface="Calibri"/>
              <a:ea typeface="Calibri"/>
              <a:cs typeface="Calibri"/>
              <a:sym typeface="Calibri"/>
            </a:endParaRPr>
          </a:p>
        </p:txBody>
      </p:sp>
      <p:sp>
        <p:nvSpPr>
          <p:cNvPr id="543" name="Google Shape;543;p35"/>
          <p:cNvSpPr txBox="1"/>
          <p:nvPr/>
        </p:nvSpPr>
        <p:spPr>
          <a:xfrm>
            <a:off x="411350" y="1982869"/>
            <a:ext cx="33039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Arial"/>
              <a:buNone/>
            </a:pPr>
            <a:r>
              <a:rPr b="1" i="0" lang="en" sz="2400" u="none" cap="none" strike="noStrike">
                <a:solidFill>
                  <a:srgbClr val="0070C0"/>
                </a:solidFill>
              </a:rPr>
              <a:t>HR 8799 (5-9 M</a:t>
            </a:r>
            <a:r>
              <a:rPr b="1" baseline="-25000" lang="en" sz="3100">
                <a:solidFill>
                  <a:srgbClr val="0070C0"/>
                </a:solidFill>
              </a:rPr>
              <a:t>♃</a:t>
            </a:r>
            <a:r>
              <a:rPr b="1" i="0" lang="en" sz="2400" u="none" cap="none" strike="noStrike">
                <a:solidFill>
                  <a:srgbClr val="0070C0"/>
                </a:solidFill>
              </a:rPr>
              <a:t>)</a:t>
            </a:r>
            <a:endParaRPr b="1">
              <a:solidFill>
                <a:srgbClr val="0070C0"/>
              </a:solidFill>
            </a:endParaRPr>
          </a:p>
        </p:txBody>
      </p:sp>
      <p:sp>
        <p:nvSpPr>
          <p:cNvPr id="544" name="Google Shape;544;p35"/>
          <p:cNvSpPr txBox="1"/>
          <p:nvPr/>
        </p:nvSpPr>
        <p:spPr>
          <a:xfrm>
            <a:off x="6837302" y="2080775"/>
            <a:ext cx="5354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Arial"/>
              <a:buNone/>
            </a:pPr>
            <a:r>
              <a:rPr b="1" i="0" lang="en" sz="2400" u="none" cap="none" strike="noStrike">
                <a:solidFill>
                  <a:srgbClr val="0070C0"/>
                </a:solidFill>
              </a:rPr>
              <a:t>Exo-Earths and biosignatures</a:t>
            </a:r>
            <a:endParaRPr b="1">
              <a:solidFill>
                <a:srgbClr val="0070C0"/>
              </a:solidFill>
            </a:endParaRPr>
          </a:p>
        </p:txBody>
      </p:sp>
      <p:sp>
        <p:nvSpPr>
          <p:cNvPr id="545" name="Google Shape;545;p35"/>
          <p:cNvSpPr txBox="1"/>
          <p:nvPr>
            <p:ph idx="12" type="sldNum"/>
          </p:nvPr>
        </p:nvSpPr>
        <p:spPr>
          <a:xfrm>
            <a:off x="8737600" y="6356350"/>
            <a:ext cx="2844900" cy="365100"/>
          </a:xfrm>
          <a:prstGeom prst="rect">
            <a:avLst/>
          </a:prstGeom>
          <a:noFill/>
          <a:ln>
            <a:noFill/>
          </a:ln>
        </p:spPr>
        <p:txBody>
          <a:bodyPr anchorCtr="0" anchor="ctr" bIns="60925" lIns="121900" spcFirstLastPara="1" rIns="121900" wrap="square" tIns="60925">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46" name="Google Shape;546;p35" title="anim6b-nonprop.mp4">
            <a:hlinkClick r:id="rId3"/>
          </p:cNvPr>
          <p:cNvPicPr preferRelativeResize="0"/>
          <p:nvPr/>
        </p:nvPicPr>
        <p:blipFill>
          <a:blip r:embed="rId4">
            <a:alphaModFix/>
          </a:blip>
          <a:stretch>
            <a:fillRect/>
          </a:stretch>
        </p:blipFill>
        <p:spPr>
          <a:xfrm>
            <a:off x="411350" y="2590900"/>
            <a:ext cx="3910666" cy="3620975"/>
          </a:xfrm>
          <a:prstGeom prst="rect">
            <a:avLst/>
          </a:prstGeom>
          <a:noFill/>
          <a:ln>
            <a:noFill/>
          </a:ln>
        </p:spPr>
      </p:pic>
      <p:pic>
        <p:nvPicPr>
          <p:cNvPr id="547" name="Google Shape;547;p35" title="rgb_animation_speckles_yuv.mp4">
            <a:hlinkClick r:id="rId5"/>
          </p:cNvPr>
          <p:cNvPicPr preferRelativeResize="0"/>
          <p:nvPr/>
        </p:nvPicPr>
        <p:blipFill>
          <a:blip r:embed="rId6">
            <a:alphaModFix/>
          </a:blip>
          <a:stretch>
            <a:fillRect/>
          </a:stretch>
        </p:blipFill>
        <p:spPr>
          <a:xfrm>
            <a:off x="6929701" y="2686948"/>
            <a:ext cx="3524924" cy="3524924"/>
          </a:xfrm>
          <a:prstGeom prst="rect">
            <a:avLst/>
          </a:prstGeom>
          <a:noFill/>
          <a:ln>
            <a:noFill/>
          </a:ln>
        </p:spPr>
      </p:pic>
      <p:sp>
        <p:nvSpPr>
          <p:cNvPr id="548" name="Google Shape;548;p35"/>
          <p:cNvSpPr txBox="1"/>
          <p:nvPr/>
        </p:nvSpPr>
        <p:spPr>
          <a:xfrm>
            <a:off x="411350" y="6211875"/>
            <a:ext cx="2108700" cy="9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rPr>
              <a:t>©J.B.Ruffio</a:t>
            </a:r>
            <a:endParaRPr sz="2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2" name="Shape 552"/>
        <p:cNvGrpSpPr/>
        <p:nvPr/>
      </p:nvGrpSpPr>
      <p:grpSpPr>
        <a:xfrm>
          <a:off x="0" y="0"/>
          <a:ext cx="0" cy="0"/>
          <a:chOff x="0" y="0"/>
          <a:chExt cx="0" cy="0"/>
        </a:xfrm>
      </p:grpSpPr>
      <p:sp>
        <p:nvSpPr>
          <p:cNvPr id="553" name="Google Shape;553;p10"/>
          <p:cNvSpPr txBox="1"/>
          <p:nvPr>
            <p:ph type="title"/>
          </p:nvPr>
        </p:nvSpPr>
        <p:spPr>
          <a:xfrm>
            <a:off x="838200" y="1335636"/>
            <a:ext cx="10515600" cy="780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
              <a:t>Pushing the limits of the XAO correction</a:t>
            </a:r>
            <a:endParaRPr/>
          </a:p>
        </p:txBody>
      </p:sp>
      <p:sp>
        <p:nvSpPr>
          <p:cNvPr id="554" name="Google Shape;554;p10"/>
          <p:cNvSpPr txBox="1"/>
          <p:nvPr/>
        </p:nvSpPr>
        <p:spPr>
          <a:xfrm>
            <a:off x="852425" y="2097675"/>
            <a:ext cx="5143800" cy="4484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Deeper/closer → contrast improvement</a:t>
            </a:r>
            <a:endParaRPr b="0" i="0" sz="1600" u="none" cap="none" strike="noStrike">
              <a:solidFill>
                <a:schemeClr val="dk1"/>
              </a:solidFill>
              <a:latin typeface="Arial"/>
              <a:ea typeface="Arial"/>
              <a:cs typeface="Arial"/>
              <a:sym typeface="Arial"/>
            </a:endParaRPr>
          </a:p>
          <a:p>
            <a:pPr indent="-342900" lvl="0" marL="457200" marR="0" rtl="0" algn="l">
              <a:lnSpc>
                <a:spcPct val="90000"/>
              </a:lnSpc>
              <a:spcBef>
                <a:spcPts val="1000"/>
              </a:spcBef>
              <a:spcAft>
                <a:spcPts val="0"/>
              </a:spcAft>
              <a:buClr>
                <a:schemeClr val="dk1"/>
              </a:buClr>
              <a:buSzPts val="1800"/>
              <a:buFont typeface="Arial"/>
              <a:buChar char="●"/>
            </a:pPr>
            <a:r>
              <a:rPr b="0" i="0" lang="en" sz="1600" u="none" cap="none" strike="noStrike">
                <a:solidFill>
                  <a:schemeClr val="dk1"/>
                </a:solidFill>
                <a:latin typeface="Arial"/>
                <a:ea typeface="Arial"/>
                <a:cs typeface="Arial"/>
                <a:sym typeface="Arial"/>
              </a:rPr>
              <a:t>To study young Jupiters close to the star (3-10 au)</a:t>
            </a:r>
            <a:endParaRPr b="0" i="0" sz="1600" u="none" cap="none" strike="noStrike">
              <a:solidFill>
                <a:schemeClr val="dk1"/>
              </a:solidFill>
              <a:latin typeface="Arial"/>
              <a:ea typeface="Arial"/>
              <a:cs typeface="Arial"/>
              <a:sym typeface="Arial"/>
            </a:endParaRPr>
          </a:p>
          <a:p>
            <a:pPr indent="-330200" lvl="0" marL="457200" marR="0" rtl="0" algn="l">
              <a:lnSpc>
                <a:spcPct val="90000"/>
              </a:lnSpc>
              <a:spcBef>
                <a:spcPts val="0"/>
              </a:spcBef>
              <a:spcAft>
                <a:spcPts val="0"/>
              </a:spcAft>
              <a:buClr>
                <a:schemeClr val="dk1"/>
              </a:buClr>
              <a:buSzPts val="1600"/>
              <a:buFont typeface="Arial"/>
              <a:buChar char="●"/>
            </a:pPr>
            <a:r>
              <a:rPr b="1" i="0" lang="en" sz="1600" u="none" cap="none" strike="noStrike">
                <a:solidFill>
                  <a:schemeClr val="dk1"/>
                </a:solidFill>
                <a:latin typeface="Arial"/>
                <a:ea typeface="Arial"/>
                <a:cs typeface="Arial"/>
                <a:sym typeface="Arial"/>
              </a:rPr>
              <a:t>Increase the frequency of the xAO system</a:t>
            </a:r>
            <a:r>
              <a:rPr b="0" i="0" lang="en" sz="1600" u="none" cap="none" strike="noStrike">
                <a:solidFill>
                  <a:schemeClr val="dk1"/>
                </a:solidFill>
                <a:latin typeface="Arial"/>
                <a:ea typeface="Arial"/>
                <a:cs typeface="Arial"/>
                <a:sym typeface="Arial"/>
              </a:rPr>
              <a:t> up to almost 3 KHz</a:t>
            </a:r>
            <a:endParaRPr b="0" i="0" sz="1600" u="none" cap="none" strike="noStrike">
              <a:solidFill>
                <a:schemeClr val="dk1"/>
              </a:solidFill>
              <a:latin typeface="Arial"/>
              <a:ea typeface="Arial"/>
              <a:cs typeface="Arial"/>
              <a:sym typeface="Arial"/>
            </a:endParaRPr>
          </a:p>
          <a:p>
            <a:pPr indent="-330200" lvl="0" marL="457200" marR="0" rtl="0" algn="l">
              <a:lnSpc>
                <a:spcPct val="9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Improve the correction of non-common path aberrations and coronagraphic rejection</a:t>
            </a:r>
            <a:endParaRPr b="0" i="0" sz="16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800"/>
              <a:buFont typeface="Arial"/>
              <a:buNone/>
            </a:pPr>
            <a:r>
              <a:rPr b="1" i="0" lang="en" sz="1800" u="none" cap="none" strike="noStrike">
                <a:solidFill>
                  <a:schemeClr val="dk1"/>
                </a:solidFill>
                <a:latin typeface="Arial"/>
                <a:ea typeface="Arial"/>
                <a:cs typeface="Arial"/>
                <a:sym typeface="Arial"/>
              </a:rPr>
              <a:t>Fainter  → sensitivity improvement</a:t>
            </a:r>
            <a:endParaRPr b="1" i="0" sz="1800" u="none" cap="none" strike="noStrike">
              <a:solidFill>
                <a:schemeClr val="dk1"/>
              </a:solidFill>
              <a:latin typeface="Arial"/>
              <a:ea typeface="Arial"/>
              <a:cs typeface="Arial"/>
              <a:sym typeface="Arial"/>
            </a:endParaRPr>
          </a:p>
          <a:p>
            <a:pPr indent="-330200" lvl="0" marL="457200" marR="0" rtl="0" algn="l">
              <a:lnSpc>
                <a:spcPct val="90000"/>
              </a:lnSpc>
              <a:spcBef>
                <a:spcPts val="100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Discovering protoplanets &amp; planet-forming disk diversity</a:t>
            </a:r>
            <a:endParaRPr b="0" i="0" sz="1600" u="none" cap="none" strike="noStrike">
              <a:solidFill>
                <a:schemeClr val="dk1"/>
              </a:solidFill>
              <a:latin typeface="Arial"/>
              <a:ea typeface="Arial"/>
              <a:cs typeface="Arial"/>
              <a:sym typeface="Arial"/>
            </a:endParaRPr>
          </a:p>
          <a:p>
            <a:pPr indent="-330200" lvl="0" marL="457200" marR="0" rtl="0" algn="l">
              <a:lnSpc>
                <a:spcPct val="9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Wavefront sensing in the NIR benefits from first stage correction</a:t>
            </a:r>
            <a:endParaRPr b="0" i="0" sz="1600" u="none" cap="none" strike="noStrike">
              <a:solidFill>
                <a:schemeClr val="dk1"/>
              </a:solidFill>
              <a:latin typeface="Arial"/>
              <a:ea typeface="Arial"/>
              <a:cs typeface="Arial"/>
              <a:sym typeface="Arial"/>
            </a:endParaRPr>
          </a:p>
          <a:p>
            <a:pPr indent="-330200" lvl="0" marL="457200" marR="0" rtl="0" algn="l">
              <a:lnSpc>
                <a:spcPct val="90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Implement a more sensitive wavefront sensor in combination with a very low noise camera</a:t>
            </a:r>
            <a:endParaRPr b="0" i="0" sz="16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1" i="0" sz="1600" u="none" cap="none" strike="noStrike">
              <a:solidFill>
                <a:srgbClr val="404041"/>
              </a:solidFill>
              <a:latin typeface="Arial"/>
              <a:ea typeface="Arial"/>
              <a:cs typeface="Arial"/>
              <a:sym typeface="Arial"/>
            </a:endParaRPr>
          </a:p>
        </p:txBody>
      </p:sp>
      <p:sp>
        <p:nvSpPr>
          <p:cNvPr id="555" name="Google Shape;555;p10"/>
          <p:cNvSpPr/>
          <p:nvPr/>
        </p:nvSpPr>
        <p:spPr>
          <a:xfrm>
            <a:off x="5674050" y="3934525"/>
            <a:ext cx="1152300" cy="408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10"/>
          <p:cNvSpPr txBox="1"/>
          <p:nvPr/>
        </p:nvSpPr>
        <p:spPr>
          <a:xfrm>
            <a:off x="5581150" y="3455275"/>
            <a:ext cx="147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dk1"/>
                </a:solidFill>
                <a:latin typeface="Arial"/>
                <a:ea typeface="Arial"/>
                <a:cs typeface="Arial"/>
                <a:sym typeface="Arial"/>
              </a:rPr>
              <a:t>SAXO+</a:t>
            </a:r>
            <a:endParaRPr b="0" i="0" sz="2800" u="none" cap="none" strike="noStrike">
              <a:solidFill>
                <a:schemeClr val="dk1"/>
              </a:solidFill>
              <a:latin typeface="Arial"/>
              <a:ea typeface="Arial"/>
              <a:cs typeface="Arial"/>
              <a:sym typeface="Arial"/>
            </a:endParaRPr>
          </a:p>
        </p:txBody>
      </p:sp>
      <p:pic>
        <p:nvPicPr>
          <p:cNvPr id="557" name="Google Shape;557;p10"/>
          <p:cNvPicPr preferRelativeResize="0"/>
          <p:nvPr/>
        </p:nvPicPr>
        <p:blipFill rotWithShape="1">
          <a:blip r:embed="rId3">
            <a:alphaModFix/>
          </a:blip>
          <a:srcRect b="0" l="0" r="0" t="0"/>
          <a:stretch/>
        </p:blipFill>
        <p:spPr>
          <a:xfrm>
            <a:off x="7086550" y="2214725"/>
            <a:ext cx="4902326" cy="3577750"/>
          </a:xfrm>
          <a:prstGeom prst="rect">
            <a:avLst/>
          </a:prstGeom>
          <a:noFill/>
          <a:ln>
            <a:noFill/>
          </a:ln>
        </p:spPr>
      </p:pic>
      <p:sp>
        <p:nvSpPr>
          <p:cNvPr id="558" name="Google Shape;558;p10"/>
          <p:cNvSpPr txBox="1"/>
          <p:nvPr/>
        </p:nvSpPr>
        <p:spPr>
          <a:xfrm>
            <a:off x="128325" y="6373225"/>
            <a:ext cx="47622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pic>
        <p:nvPicPr>
          <p:cNvPr descr="A different types of planets&#10;&#10;AI-generated content may be incorrect." id="137" name="Google Shape;137;p3"/>
          <p:cNvPicPr preferRelativeResize="0"/>
          <p:nvPr/>
        </p:nvPicPr>
        <p:blipFill rotWithShape="1">
          <a:blip r:embed="rId3">
            <a:alphaModFix/>
          </a:blip>
          <a:srcRect b="8891" l="811" r="5568" t="10532"/>
          <a:stretch/>
        </p:blipFill>
        <p:spPr>
          <a:xfrm>
            <a:off x="3600000" y="10"/>
            <a:ext cx="8928000" cy="6857990"/>
          </a:xfrm>
          <a:prstGeom prst="rect">
            <a:avLst/>
          </a:prstGeom>
          <a:noFill/>
          <a:ln>
            <a:noFill/>
          </a:ln>
        </p:spPr>
      </p:pic>
      <p:sp>
        <p:nvSpPr>
          <p:cNvPr id="138" name="Google Shape;138;p3"/>
          <p:cNvSpPr/>
          <p:nvPr/>
        </p:nvSpPr>
        <p:spPr>
          <a:xfrm>
            <a:off x="2" y="0"/>
            <a:ext cx="9756600" cy="6858000"/>
          </a:xfrm>
          <a:prstGeom prst="rect">
            <a:avLst/>
          </a:prstGeom>
          <a:gradFill>
            <a:gsLst>
              <a:gs pos="0">
                <a:srgbClr val="000000">
                  <a:alpha val="0"/>
                </a:srgbClr>
              </a:gs>
              <a:gs pos="19000">
                <a:srgbClr val="000000">
                  <a:alpha val="38039"/>
                </a:srgbClr>
              </a:gs>
              <a:gs pos="35000">
                <a:srgbClr val="000000">
                  <a:alpha val="78039"/>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sp>
        <p:nvSpPr>
          <p:cNvPr id="139" name="Google Shape;139;p3"/>
          <p:cNvSpPr txBox="1"/>
          <p:nvPr>
            <p:ph type="title"/>
          </p:nvPr>
        </p:nvSpPr>
        <p:spPr>
          <a:xfrm>
            <a:off x="424815" y="180304"/>
            <a:ext cx="6349472" cy="1688936"/>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Play"/>
              <a:buNone/>
            </a:pPr>
            <a:r>
              <a:rPr lang="en" sz="6000">
                <a:solidFill>
                  <a:schemeClr val="lt1"/>
                </a:solidFill>
              </a:rPr>
              <a:t>Outstanding</a:t>
            </a:r>
            <a:r>
              <a:rPr b="1" lang="en" sz="6000">
                <a:solidFill>
                  <a:schemeClr val="lt1"/>
                </a:solidFill>
              </a:rPr>
              <a:t> questions</a:t>
            </a:r>
            <a:endParaRPr/>
          </a:p>
        </p:txBody>
      </p:sp>
      <p:sp>
        <p:nvSpPr>
          <p:cNvPr id="140" name="Google Shape;140;p3"/>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1" name="Google Shape;141;p3"/>
          <p:cNvSpPr/>
          <p:nvPr/>
        </p:nvSpPr>
        <p:spPr>
          <a:xfrm>
            <a:off x="428244" y="2443480"/>
            <a:ext cx="3300984" cy="9144"/>
          </a:xfrm>
          <a:prstGeom prst="rect">
            <a:avLst/>
          </a:prstGeom>
          <a:solidFill>
            <a:schemeClr val="dk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2" name="Google Shape;142;p3"/>
          <p:cNvSpPr/>
          <p:nvPr/>
        </p:nvSpPr>
        <p:spPr>
          <a:xfrm>
            <a:off x="424825" y="2021975"/>
            <a:ext cx="11973900" cy="45219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lt1"/>
              </a:solidFill>
              <a:latin typeface="Arial"/>
              <a:ea typeface="Arial"/>
              <a:cs typeface="Arial"/>
              <a:sym typeface="Arial"/>
            </a:endParaRPr>
          </a:p>
          <a:p>
            <a:pPr indent="-387350" lvl="0" marL="457200" marR="0" rtl="0" algn="l">
              <a:lnSpc>
                <a:spcPct val="100000"/>
              </a:lnSpc>
              <a:spcBef>
                <a:spcPts val="600"/>
              </a:spcBef>
              <a:spcAft>
                <a:spcPts val="0"/>
              </a:spcAft>
              <a:buClr>
                <a:schemeClr val="lt1"/>
              </a:buClr>
              <a:buSzPts val="2500"/>
              <a:buFont typeface="Arial"/>
              <a:buChar char="●"/>
            </a:pPr>
            <a:r>
              <a:rPr b="0" i="0" lang="en" sz="2500" u="none" cap="none" strike="noStrike">
                <a:solidFill>
                  <a:schemeClr val="lt1"/>
                </a:solidFill>
                <a:latin typeface="Arial"/>
                <a:ea typeface="Arial"/>
                <a:cs typeface="Arial"/>
                <a:sym typeface="Arial"/>
              </a:rPr>
              <a:t>How do planets form?</a:t>
            </a:r>
            <a:endParaRPr b="0" i="0" sz="2500" u="none" cap="none" strike="noStrike">
              <a:solidFill>
                <a:schemeClr val="dk1"/>
              </a:solidFill>
              <a:latin typeface="Arial"/>
              <a:ea typeface="Arial"/>
              <a:cs typeface="Arial"/>
              <a:sym typeface="Arial"/>
            </a:endParaRPr>
          </a:p>
          <a:p>
            <a:pPr indent="0" lvl="0" marL="457200" marR="0" rtl="0" algn="l">
              <a:lnSpc>
                <a:spcPct val="100000"/>
              </a:lnSpc>
              <a:spcBef>
                <a:spcPts val="600"/>
              </a:spcBef>
              <a:spcAft>
                <a:spcPts val="0"/>
              </a:spcAft>
              <a:buClr>
                <a:srgbClr val="000000"/>
              </a:buClr>
              <a:buSzPts val="2500"/>
              <a:buFont typeface="Arial"/>
              <a:buNone/>
            </a:pPr>
            <a:r>
              <a:t/>
            </a:r>
            <a:endParaRPr b="0" i="0" sz="2500" u="none" cap="none" strike="noStrike">
              <a:solidFill>
                <a:schemeClr val="lt1"/>
              </a:solidFill>
              <a:latin typeface="Arial"/>
              <a:ea typeface="Arial"/>
              <a:cs typeface="Arial"/>
              <a:sym typeface="Arial"/>
            </a:endParaRPr>
          </a:p>
          <a:p>
            <a:pPr indent="-387350" lvl="0" marL="457200" marR="0" rtl="0" algn="l">
              <a:lnSpc>
                <a:spcPct val="100000"/>
              </a:lnSpc>
              <a:spcBef>
                <a:spcPts val="600"/>
              </a:spcBef>
              <a:spcAft>
                <a:spcPts val="0"/>
              </a:spcAft>
              <a:buClr>
                <a:schemeClr val="lt1"/>
              </a:buClr>
              <a:buSzPts val="2500"/>
              <a:buFont typeface="Arial"/>
              <a:buChar char="●"/>
            </a:pPr>
            <a:r>
              <a:rPr b="0" i="0" lang="en" sz="2500" u="none" cap="none" strike="noStrike">
                <a:solidFill>
                  <a:schemeClr val="lt1"/>
                </a:solidFill>
                <a:latin typeface="Arial"/>
                <a:ea typeface="Arial"/>
                <a:cs typeface="Arial"/>
                <a:sym typeface="Arial"/>
              </a:rPr>
              <a:t>What different types of planets and systems are there?</a:t>
            </a:r>
            <a:endParaRPr b="0" i="0" sz="2500" u="none" cap="none" strike="noStrike">
              <a:solidFill>
                <a:schemeClr val="dk1"/>
              </a:solidFill>
              <a:latin typeface="Arial"/>
              <a:ea typeface="Arial"/>
              <a:cs typeface="Arial"/>
              <a:sym typeface="Arial"/>
            </a:endParaRPr>
          </a:p>
          <a:p>
            <a:pPr indent="0" lvl="0" marL="457200" marR="0" rtl="0" algn="l">
              <a:lnSpc>
                <a:spcPct val="100000"/>
              </a:lnSpc>
              <a:spcBef>
                <a:spcPts val="600"/>
              </a:spcBef>
              <a:spcAft>
                <a:spcPts val="0"/>
              </a:spcAft>
              <a:buClr>
                <a:srgbClr val="000000"/>
              </a:buClr>
              <a:buSzPts val="2500"/>
              <a:buFont typeface="Arial"/>
              <a:buNone/>
            </a:pPr>
            <a:r>
              <a:t/>
            </a:r>
            <a:endParaRPr b="0" i="0" sz="2500" u="none" cap="none" strike="noStrike">
              <a:solidFill>
                <a:schemeClr val="lt1"/>
              </a:solidFill>
              <a:latin typeface="Arial"/>
              <a:ea typeface="Arial"/>
              <a:cs typeface="Arial"/>
              <a:sym typeface="Arial"/>
            </a:endParaRPr>
          </a:p>
          <a:p>
            <a:pPr indent="-387350" lvl="0" marL="457200" marR="0" rtl="0" algn="l">
              <a:lnSpc>
                <a:spcPct val="100000"/>
              </a:lnSpc>
              <a:spcBef>
                <a:spcPts val="600"/>
              </a:spcBef>
              <a:spcAft>
                <a:spcPts val="0"/>
              </a:spcAft>
              <a:buClr>
                <a:schemeClr val="lt1"/>
              </a:buClr>
              <a:buSzPts val="2500"/>
              <a:buFont typeface="Arial"/>
              <a:buChar char="●"/>
            </a:pPr>
            <a:r>
              <a:rPr b="0" i="0" lang="en" sz="2500" u="none" cap="none" strike="noStrike">
                <a:solidFill>
                  <a:schemeClr val="lt1"/>
                </a:solidFill>
                <a:latin typeface="Arial"/>
                <a:ea typeface="Arial"/>
                <a:cs typeface="Arial"/>
                <a:sym typeface="Arial"/>
              </a:rPr>
              <a:t>How does our Solar System compare?</a:t>
            </a:r>
            <a:endParaRPr b="0" i="0" sz="2500" u="none" cap="none" strike="noStrike">
              <a:solidFill>
                <a:schemeClr val="dk1"/>
              </a:solidFill>
              <a:latin typeface="Arial"/>
              <a:ea typeface="Arial"/>
              <a:cs typeface="Arial"/>
              <a:sym typeface="Arial"/>
            </a:endParaRPr>
          </a:p>
          <a:p>
            <a:pPr indent="0" lvl="0" marL="457200" marR="0" rtl="0" algn="l">
              <a:lnSpc>
                <a:spcPct val="100000"/>
              </a:lnSpc>
              <a:spcBef>
                <a:spcPts val="600"/>
              </a:spcBef>
              <a:spcAft>
                <a:spcPts val="0"/>
              </a:spcAft>
              <a:buClr>
                <a:srgbClr val="000000"/>
              </a:buClr>
              <a:buSzPts val="2500"/>
              <a:buFont typeface="Arial"/>
              <a:buNone/>
            </a:pPr>
            <a:r>
              <a:t/>
            </a:r>
            <a:endParaRPr b="0" i="0" sz="2500" u="none" cap="none" strike="noStrike">
              <a:solidFill>
                <a:schemeClr val="lt1"/>
              </a:solidFill>
              <a:latin typeface="Arial"/>
              <a:ea typeface="Arial"/>
              <a:cs typeface="Arial"/>
              <a:sym typeface="Arial"/>
            </a:endParaRPr>
          </a:p>
          <a:p>
            <a:pPr indent="-387350" lvl="0" marL="457200" marR="0" rtl="0" algn="l">
              <a:lnSpc>
                <a:spcPct val="100000"/>
              </a:lnSpc>
              <a:spcBef>
                <a:spcPts val="600"/>
              </a:spcBef>
              <a:spcAft>
                <a:spcPts val="0"/>
              </a:spcAft>
              <a:buClr>
                <a:schemeClr val="lt1"/>
              </a:buClr>
              <a:buSzPts val="2500"/>
              <a:buFont typeface="Arial"/>
              <a:buChar char="●"/>
            </a:pPr>
            <a:r>
              <a:rPr b="0" i="0" lang="en" sz="2500" u="none" cap="none" strike="noStrike">
                <a:solidFill>
                  <a:schemeClr val="lt1"/>
                </a:solidFill>
                <a:latin typeface="Arial"/>
                <a:ea typeface="Arial"/>
                <a:cs typeface="Arial"/>
                <a:sym typeface="Arial"/>
              </a:rPr>
              <a:t>What are planets made of?</a:t>
            </a:r>
            <a:endParaRPr b="0" i="0" sz="2500" u="none" cap="none" strike="noStrike">
              <a:solidFill>
                <a:schemeClr val="dk1"/>
              </a:solidFill>
              <a:latin typeface="Arial"/>
              <a:ea typeface="Arial"/>
              <a:cs typeface="Arial"/>
              <a:sym typeface="Arial"/>
            </a:endParaRPr>
          </a:p>
          <a:p>
            <a:pPr indent="0" lvl="0" marL="457200" marR="0" rtl="0" algn="l">
              <a:lnSpc>
                <a:spcPct val="100000"/>
              </a:lnSpc>
              <a:spcBef>
                <a:spcPts val="600"/>
              </a:spcBef>
              <a:spcAft>
                <a:spcPts val="0"/>
              </a:spcAft>
              <a:buClr>
                <a:srgbClr val="000000"/>
              </a:buClr>
              <a:buSzPts val="2500"/>
              <a:buFont typeface="Arial"/>
              <a:buNone/>
            </a:pPr>
            <a:r>
              <a:t/>
            </a:r>
            <a:endParaRPr b="0" i="0" sz="2500" u="none" cap="none" strike="noStrike">
              <a:solidFill>
                <a:schemeClr val="lt1"/>
              </a:solidFill>
              <a:latin typeface="Arial"/>
              <a:ea typeface="Arial"/>
              <a:cs typeface="Arial"/>
              <a:sym typeface="Arial"/>
            </a:endParaRPr>
          </a:p>
          <a:p>
            <a:pPr indent="0" lvl="0" marL="1371600" marR="0" rtl="0" algn="l">
              <a:lnSpc>
                <a:spcPct val="100000"/>
              </a:lnSpc>
              <a:spcBef>
                <a:spcPts val="600"/>
              </a:spcBef>
              <a:spcAft>
                <a:spcPts val="0"/>
              </a:spcAft>
              <a:buClr>
                <a:srgbClr val="000000"/>
              </a:buClr>
              <a:buSzPts val="3000"/>
              <a:buFont typeface="Arial"/>
              <a:buNone/>
            </a:pPr>
            <a:r>
              <a:rPr b="1" i="0" lang="en" sz="3000" u="sng" cap="none" strike="noStrike">
                <a:solidFill>
                  <a:srgbClr val="FFFF00"/>
                </a:solidFill>
                <a:latin typeface="Arial"/>
                <a:ea typeface="Arial"/>
                <a:cs typeface="Arial"/>
                <a:sym typeface="Arial"/>
              </a:rPr>
              <a:t>→ Can we find signs of conditions that support life?</a:t>
            </a:r>
            <a:endParaRPr b="1" i="0" sz="3000" u="sng" cap="none" strike="noStrike">
              <a:solidFill>
                <a:srgbClr val="FFFF00"/>
              </a:solidFill>
              <a:latin typeface="Arial"/>
              <a:ea typeface="Arial"/>
              <a:cs typeface="Arial"/>
              <a:sym typeface="Arial"/>
            </a:endParaRPr>
          </a:p>
          <a:p>
            <a:pPr indent="0" lvl="0" marL="457200" marR="0" rtl="0" algn="l">
              <a:lnSpc>
                <a:spcPct val="100000"/>
              </a:lnSpc>
              <a:spcBef>
                <a:spcPts val="600"/>
              </a:spcBef>
              <a:spcAft>
                <a:spcPts val="0"/>
              </a:spcAft>
              <a:buClr>
                <a:srgbClr val="000000"/>
              </a:buClr>
              <a:buSzPts val="2500"/>
              <a:buFont typeface="Arial"/>
              <a:buNone/>
            </a:pPr>
            <a:r>
              <a:t/>
            </a:r>
            <a:endParaRPr b="0" i="0" sz="25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3" name="Shape 563"/>
        <p:cNvGrpSpPr/>
        <p:nvPr/>
      </p:nvGrpSpPr>
      <p:grpSpPr>
        <a:xfrm>
          <a:off x="0" y="0"/>
          <a:ext cx="0" cy="0"/>
          <a:chOff x="0" y="0"/>
          <a:chExt cx="0" cy="0"/>
        </a:xfrm>
      </p:grpSpPr>
      <p:sp>
        <p:nvSpPr>
          <p:cNvPr id="564" name="Google Shape;564;g3cd8c4729fa_0_53"/>
          <p:cNvSpPr txBox="1"/>
          <p:nvPr>
            <p:ph type="title"/>
          </p:nvPr>
        </p:nvSpPr>
        <p:spPr>
          <a:xfrm>
            <a:off x="838200" y="1335636"/>
            <a:ext cx="10515600" cy="780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
              <a:t>SAXO+ on sky: what the MOU says</a:t>
            </a:r>
            <a:endParaRPr/>
          </a:p>
        </p:txBody>
      </p:sp>
      <p:sp>
        <p:nvSpPr>
          <p:cNvPr id="565" name="Google Shape;565;g3cd8c4729fa_0_53"/>
          <p:cNvSpPr txBox="1"/>
          <p:nvPr>
            <p:ph idx="12" type="sldNum"/>
          </p:nvPr>
        </p:nvSpPr>
        <p:spPr>
          <a:xfrm>
            <a:off x="11584726" y="6430138"/>
            <a:ext cx="4503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
        <p:nvSpPr>
          <p:cNvPr id="566" name="Google Shape;566;g3cd8c4729fa_0_53"/>
          <p:cNvSpPr txBox="1"/>
          <p:nvPr/>
        </p:nvSpPr>
        <p:spPr>
          <a:xfrm>
            <a:off x="879025" y="2063200"/>
            <a:ext cx="10039200" cy="40431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90000"/>
              </a:lnSpc>
              <a:spcBef>
                <a:spcPts val="1000"/>
              </a:spcBef>
              <a:spcAft>
                <a:spcPts val="0"/>
              </a:spcAft>
              <a:buClr>
                <a:schemeClr val="dk1"/>
              </a:buClr>
              <a:buSzPts val="1800"/>
              <a:buFont typeface="Arial"/>
              <a:buChar char="●"/>
            </a:pPr>
            <a:r>
              <a:rPr b="0" i="0" lang="en" sz="1800" u="none" cap="none" strike="noStrike">
                <a:solidFill>
                  <a:schemeClr val="dk1"/>
                </a:solidFill>
                <a:latin typeface="Arial"/>
                <a:ea typeface="Arial"/>
                <a:cs typeface="Arial"/>
                <a:sym typeface="Arial"/>
              </a:rPr>
              <a:t>The time envelope for integration activities should not exceed 40 days for AIV, 20 nights for commissioning, and 10 nights for initial technical tests. In addition, SAXO+ will be kept as a platform for further technical tests of up to 5 nights per semester (activities to be agreed by ESO) for at least 3 years after installation if the commissioning confirms no detrimental side effects on the science operation of SPHERE (June 2027 – June 2030).</a:t>
            </a:r>
            <a:endParaRPr b="0" i="0" sz="1800" u="none" cap="none" strike="noStrike">
              <a:solidFill>
                <a:schemeClr val="dk1"/>
              </a:solidFill>
              <a:latin typeface="Arial"/>
              <a:ea typeface="Arial"/>
              <a:cs typeface="Arial"/>
              <a:sym typeface="Arial"/>
            </a:endParaRPr>
          </a:p>
          <a:p>
            <a:pPr indent="0" lvl="0" marL="457200" marR="0" rtl="0" algn="l">
              <a:lnSpc>
                <a:spcPct val="9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marR="0" rtl="0" algn="l">
              <a:lnSpc>
                <a:spcPct val="90000"/>
              </a:lnSpc>
              <a:spcBef>
                <a:spcPts val="1000"/>
              </a:spcBef>
              <a:spcAft>
                <a:spcPts val="0"/>
              </a:spcAft>
              <a:buClr>
                <a:srgbClr val="000000"/>
              </a:buClr>
              <a:buSzPts val="1800"/>
              <a:buFont typeface="Arial"/>
              <a:buChar char="●"/>
            </a:pPr>
            <a:r>
              <a:rPr b="0" i="0" lang="en" sz="1800" u="none" cap="none" strike="noStrike">
                <a:solidFill>
                  <a:schemeClr val="dk1"/>
                </a:solidFill>
                <a:latin typeface="Arial"/>
                <a:ea typeface="Arial"/>
                <a:cs typeface="Arial"/>
                <a:sym typeface="Arial"/>
              </a:rPr>
              <a:t>if SAXO+ provides a compelling science benefit compared to the current SPHERE, ESO intends offering the new instrument mode to the scientific community following its standard process and under the condition it can be operated by PAO. </a:t>
            </a:r>
            <a:r>
              <a:rPr b="0" i="0" lang="en" sz="1800" u="none" cap="none" strike="noStrike">
                <a:solidFill>
                  <a:srgbClr val="FF0000"/>
                </a:solidFill>
                <a:latin typeface="Arial"/>
                <a:ea typeface="Arial"/>
                <a:cs typeface="Arial"/>
                <a:sym typeface="Arial"/>
              </a:rPr>
              <a:t>Any offering of the instrument mode to the community shall be subject to the signature of an amendment to the current MoU which shall also include granting of Guarantee Observing Time (GTO) with SPHERE upgraded with SAXO+ to compensate for the investments of the SAXO+ Consortium Members in hardware.</a:t>
            </a:r>
            <a:endParaRPr b="0" i="0" sz="1800" u="none" cap="none" strike="noStrike">
              <a:solidFill>
                <a:srgbClr val="FF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3cdc5e15f2f_0_3"/>
          <p:cNvSpPr txBox="1"/>
          <p:nvPr>
            <p:ph idx="12" type="sldNum"/>
          </p:nvPr>
        </p:nvSpPr>
        <p:spPr>
          <a:xfrm>
            <a:off x="11584726" y="6430138"/>
            <a:ext cx="4503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
        <p:nvSpPr>
          <p:cNvPr id="149" name="Google Shape;149;g3cdc5e15f2f_0_3"/>
          <p:cNvSpPr txBox="1"/>
          <p:nvPr/>
        </p:nvSpPr>
        <p:spPr>
          <a:xfrm>
            <a:off x="225525" y="1629950"/>
            <a:ext cx="4854900" cy="3786600"/>
          </a:xfrm>
          <a:prstGeom prst="rect">
            <a:avLst/>
          </a:prstGeom>
          <a:noFill/>
          <a:ln>
            <a:noFill/>
          </a:ln>
        </p:spPr>
        <p:txBody>
          <a:bodyPr anchorCtr="0" anchor="t" bIns="91425" lIns="91425" spcFirstLastPara="1" rIns="91425" wrap="square" tIns="91425">
            <a:spAutoFit/>
          </a:bodyPr>
          <a:lstStyle/>
          <a:p>
            <a:pPr indent="0" lvl="0" marL="457200" marR="0" rtl="0" algn="l">
              <a:lnSpc>
                <a:spcPct val="90000"/>
              </a:lnSpc>
              <a:spcBef>
                <a:spcPts val="600"/>
              </a:spcBef>
              <a:spcAft>
                <a:spcPts val="0"/>
              </a:spcAft>
              <a:buClr>
                <a:srgbClr val="000000"/>
              </a:buClr>
              <a:buSzPts val="5200"/>
              <a:buFont typeface="Arial"/>
              <a:buNone/>
            </a:pPr>
            <a:r>
              <a:rPr b="1" i="1" lang="en" sz="5200" u="none" cap="none" strike="noStrike">
                <a:solidFill>
                  <a:srgbClr val="B45F06"/>
                </a:solidFill>
                <a:latin typeface="Verdana"/>
                <a:ea typeface="Verdana"/>
                <a:cs typeface="Verdana"/>
                <a:sym typeface="Verdana"/>
              </a:rPr>
              <a:t>What tools are required to accomplish this goal?</a:t>
            </a:r>
            <a:endParaRPr b="1" i="1" sz="5200" u="none" cap="none" strike="noStrike">
              <a:solidFill>
                <a:srgbClr val="B45F06"/>
              </a:solidFill>
              <a:latin typeface="Verdana"/>
              <a:ea typeface="Verdana"/>
              <a:cs typeface="Verdana"/>
              <a:sym typeface="Verdana"/>
            </a:endParaRPr>
          </a:p>
        </p:txBody>
      </p:sp>
      <p:pic>
        <p:nvPicPr>
          <p:cNvPr descr="rimuovi l'uomo e la donna seduti al computer" id="150" name="Google Shape;150;g3cdc5e15f2f_0_3"/>
          <p:cNvPicPr preferRelativeResize="0"/>
          <p:nvPr/>
        </p:nvPicPr>
        <p:blipFill rotWithShape="1">
          <a:blip r:embed="rId3">
            <a:alphaModFix/>
          </a:blip>
          <a:srcRect b="0" l="0" r="0" t="0"/>
          <a:stretch/>
        </p:blipFill>
        <p:spPr>
          <a:xfrm>
            <a:off x="5765825" y="1182875"/>
            <a:ext cx="5107475" cy="5107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pic>
        <p:nvPicPr>
          <p:cNvPr descr="A different types of planets&#10;&#10;AI-generated content may be incorrect." id="156" name="Google Shape;156;p4"/>
          <p:cNvPicPr preferRelativeResize="0"/>
          <p:nvPr/>
        </p:nvPicPr>
        <p:blipFill rotWithShape="1">
          <a:blip r:embed="rId3">
            <a:alphaModFix/>
          </a:blip>
          <a:srcRect b="8891" l="811" r="5568" t="10532"/>
          <a:stretch/>
        </p:blipFill>
        <p:spPr>
          <a:xfrm>
            <a:off x="3600000" y="10"/>
            <a:ext cx="8928000" cy="6857990"/>
          </a:xfrm>
          <a:prstGeom prst="rect">
            <a:avLst/>
          </a:prstGeom>
          <a:noFill/>
          <a:ln>
            <a:noFill/>
          </a:ln>
        </p:spPr>
      </p:pic>
      <p:sp>
        <p:nvSpPr>
          <p:cNvPr id="157" name="Google Shape;157;p4"/>
          <p:cNvSpPr/>
          <p:nvPr/>
        </p:nvSpPr>
        <p:spPr>
          <a:xfrm>
            <a:off x="2" y="0"/>
            <a:ext cx="9756601" cy="6858000"/>
          </a:xfrm>
          <a:prstGeom prst="rect">
            <a:avLst/>
          </a:prstGeom>
          <a:gradFill>
            <a:gsLst>
              <a:gs pos="0">
                <a:srgbClr val="000000">
                  <a:alpha val="0"/>
                </a:srgbClr>
              </a:gs>
              <a:gs pos="19000">
                <a:srgbClr val="000000">
                  <a:alpha val="38039"/>
                </a:srgbClr>
              </a:gs>
              <a:gs pos="35000">
                <a:srgbClr val="000000">
                  <a:alpha val="78039"/>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sp>
        <p:nvSpPr>
          <p:cNvPr id="158" name="Google Shape;158;p4"/>
          <p:cNvSpPr txBox="1"/>
          <p:nvPr>
            <p:ph type="title"/>
          </p:nvPr>
        </p:nvSpPr>
        <p:spPr>
          <a:xfrm>
            <a:off x="424815" y="540913"/>
            <a:ext cx="9131309" cy="199618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Play"/>
              <a:buNone/>
            </a:pPr>
            <a:r>
              <a:rPr lang="en" sz="6000">
                <a:solidFill>
                  <a:schemeClr val="lt1"/>
                </a:solidFill>
              </a:rPr>
              <a:t>Key </a:t>
            </a:r>
            <a:r>
              <a:rPr b="1" lang="en" sz="6000">
                <a:solidFill>
                  <a:schemeClr val="lt1"/>
                </a:solidFill>
              </a:rPr>
              <a:t>Observables </a:t>
            </a:r>
            <a:br>
              <a:rPr b="1" lang="en" sz="6000">
                <a:solidFill>
                  <a:schemeClr val="lt1"/>
                </a:solidFill>
              </a:rPr>
            </a:br>
            <a:endParaRPr b="1" sz="6000">
              <a:solidFill>
                <a:schemeClr val="lt1"/>
              </a:solidFill>
            </a:endParaRPr>
          </a:p>
        </p:txBody>
      </p:sp>
      <p:sp>
        <p:nvSpPr>
          <p:cNvPr id="159" name="Google Shape;159;p4"/>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0" name="Google Shape;160;p4"/>
          <p:cNvSpPr/>
          <p:nvPr/>
        </p:nvSpPr>
        <p:spPr>
          <a:xfrm>
            <a:off x="428244" y="2443480"/>
            <a:ext cx="3300984" cy="9144"/>
          </a:xfrm>
          <a:prstGeom prst="rect">
            <a:avLst/>
          </a:prstGeom>
          <a:solidFill>
            <a:schemeClr val="dk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1" name="Google Shape;161;p4"/>
          <p:cNvSpPr/>
          <p:nvPr/>
        </p:nvSpPr>
        <p:spPr>
          <a:xfrm>
            <a:off x="424815" y="2714548"/>
            <a:ext cx="7328267" cy="3762159"/>
          </a:xfrm>
          <a:prstGeom prst="rect">
            <a:avLst/>
          </a:prstGeom>
          <a:noFill/>
          <a:ln>
            <a:noFill/>
          </a:ln>
        </p:spPr>
        <p:txBody>
          <a:bodyPr anchorCtr="0" anchor="t" bIns="45700" lIns="91425" spcFirstLastPara="1" rIns="91425" wrap="square" tIns="45700">
            <a:noAutofit/>
          </a:bodyPr>
          <a:lstStyle/>
          <a:p>
            <a:pPr indent="-222250" lvl="0" marL="0" marR="0" rtl="0" algn="l">
              <a:lnSpc>
                <a:spcPct val="90000"/>
              </a:lnSpc>
              <a:spcBef>
                <a:spcPts val="0"/>
              </a:spcBef>
              <a:spcAft>
                <a:spcPts val="0"/>
              </a:spcAft>
              <a:buClr>
                <a:schemeClr val="lt1"/>
              </a:buClr>
              <a:buSzPts val="3500"/>
              <a:buFont typeface="Arial"/>
              <a:buChar char="•"/>
            </a:pPr>
            <a:r>
              <a:rPr b="0" i="0" lang="en" sz="3500" u="none" cap="none" strike="noStrike">
                <a:solidFill>
                  <a:schemeClr val="lt1"/>
                </a:solidFill>
                <a:latin typeface="Arial"/>
                <a:ea typeface="Arial"/>
                <a:cs typeface="Arial"/>
                <a:sym typeface="Arial"/>
              </a:rPr>
              <a:t>Protoplanetary disks (initial condition of planet formation)</a:t>
            </a:r>
            <a:endParaRPr b="0" i="0" sz="1800" u="none" cap="none" strike="noStrike">
              <a:solidFill>
                <a:schemeClr val="dk1"/>
              </a:solidFill>
              <a:latin typeface="Calibri"/>
              <a:ea typeface="Calibri"/>
              <a:cs typeface="Calibri"/>
              <a:sym typeface="Calibri"/>
            </a:endParaRPr>
          </a:p>
          <a:p>
            <a:pPr indent="-222250" lvl="0" marL="0" marR="0" rtl="0" algn="l">
              <a:lnSpc>
                <a:spcPct val="90000"/>
              </a:lnSpc>
              <a:spcBef>
                <a:spcPts val="600"/>
              </a:spcBef>
              <a:spcAft>
                <a:spcPts val="0"/>
              </a:spcAft>
              <a:buClr>
                <a:srgbClr val="FFFF00"/>
              </a:buClr>
              <a:buSzPts val="3500"/>
              <a:buFont typeface="Arial"/>
              <a:buChar char="•"/>
            </a:pPr>
            <a:r>
              <a:rPr b="0" i="0" lang="en" sz="3500" u="none" cap="none" strike="noStrike">
                <a:solidFill>
                  <a:srgbClr val="FFFF00"/>
                </a:solidFill>
                <a:latin typeface="Arial"/>
                <a:ea typeface="Arial"/>
                <a:cs typeface="Arial"/>
                <a:sym typeface="Arial"/>
              </a:rPr>
              <a:t>Exoplanets –demographics and architecture</a:t>
            </a:r>
            <a:endParaRPr b="0" i="0" sz="1800" u="none" cap="none" strike="noStrike">
              <a:solidFill>
                <a:schemeClr val="dk1"/>
              </a:solidFill>
              <a:latin typeface="Calibri"/>
              <a:ea typeface="Calibri"/>
              <a:cs typeface="Calibri"/>
              <a:sym typeface="Calibri"/>
            </a:endParaRPr>
          </a:p>
          <a:p>
            <a:pPr indent="-222250" lvl="0" marL="0" marR="0" rtl="0" algn="l">
              <a:lnSpc>
                <a:spcPct val="90000"/>
              </a:lnSpc>
              <a:spcBef>
                <a:spcPts val="600"/>
              </a:spcBef>
              <a:spcAft>
                <a:spcPts val="0"/>
              </a:spcAft>
              <a:buClr>
                <a:schemeClr val="lt1"/>
              </a:buClr>
              <a:buSzPts val="3500"/>
              <a:buFont typeface="Arial"/>
              <a:buChar char="•"/>
            </a:pPr>
            <a:r>
              <a:rPr b="0" i="0" lang="en" sz="3500" u="none" cap="none" strike="noStrike">
                <a:solidFill>
                  <a:schemeClr val="lt1"/>
                </a:solidFill>
                <a:latin typeface="Arial"/>
                <a:ea typeface="Arial"/>
                <a:cs typeface="Arial"/>
                <a:sym typeface="Arial"/>
              </a:rPr>
              <a:t>Exoplanetary Atmospheres</a:t>
            </a:r>
            <a:endParaRPr b="0" i="0" sz="1800" u="none" cap="none" strike="noStrike">
              <a:solidFill>
                <a:schemeClr val="dk1"/>
              </a:solidFill>
              <a:latin typeface="Calibri"/>
              <a:ea typeface="Calibri"/>
              <a:cs typeface="Calibri"/>
              <a:sym typeface="Calibri"/>
            </a:endParaRPr>
          </a:p>
          <a:p>
            <a:pPr indent="-222250" lvl="0" marL="0" marR="0" rtl="0" algn="l">
              <a:lnSpc>
                <a:spcPct val="90000"/>
              </a:lnSpc>
              <a:spcBef>
                <a:spcPts val="600"/>
              </a:spcBef>
              <a:spcAft>
                <a:spcPts val="0"/>
              </a:spcAft>
              <a:buClr>
                <a:srgbClr val="FFFF00"/>
              </a:buClr>
              <a:buSzPts val="3500"/>
              <a:buFont typeface="Arial"/>
              <a:buChar char="•"/>
            </a:pPr>
            <a:r>
              <a:rPr b="0" i="0" lang="en" sz="3500" u="none" cap="none" strike="noStrike">
                <a:solidFill>
                  <a:srgbClr val="FFFF00"/>
                </a:solidFill>
                <a:latin typeface="Arial"/>
                <a:ea typeface="Arial"/>
                <a:cs typeface="Arial"/>
                <a:sym typeface="Arial"/>
              </a:rPr>
              <a:t>Rocky planets – Habitable planets – Life</a:t>
            </a:r>
            <a:endParaRPr b="0" i="0" sz="3500" u="none" cap="none" strike="noStrike">
              <a:solidFill>
                <a:srgbClr val="FFFF00"/>
              </a:solidFill>
              <a:latin typeface="Arial"/>
              <a:ea typeface="Arial"/>
              <a:cs typeface="Arial"/>
              <a:sym typeface="Arial"/>
            </a:endParaRPr>
          </a:p>
          <a:p>
            <a:pPr indent="222250" lvl="0" marL="0" marR="0" rtl="0" algn="l">
              <a:lnSpc>
                <a:spcPct val="90000"/>
              </a:lnSpc>
              <a:spcBef>
                <a:spcPts val="600"/>
              </a:spcBef>
              <a:spcAft>
                <a:spcPts val="0"/>
              </a:spcAft>
              <a:buClr>
                <a:schemeClr val="dk1"/>
              </a:buClr>
              <a:buSzPts val="3500"/>
              <a:buFont typeface="Arial"/>
              <a:buNone/>
            </a:pPr>
            <a:r>
              <a:t/>
            </a:r>
            <a:endParaRPr b="0" i="0" sz="3500" u="none" cap="none" strike="noStrike">
              <a:solidFill>
                <a:schemeClr val="lt1"/>
              </a:solidFill>
              <a:latin typeface="Arial"/>
              <a:ea typeface="Arial"/>
              <a:cs typeface="Arial"/>
              <a:sym typeface="Arial"/>
            </a:endParaRPr>
          </a:p>
          <a:p>
            <a:pPr indent="222250" lvl="0" marL="0" marR="0" rtl="0" algn="l">
              <a:lnSpc>
                <a:spcPct val="90000"/>
              </a:lnSpc>
              <a:spcBef>
                <a:spcPts val="600"/>
              </a:spcBef>
              <a:spcAft>
                <a:spcPts val="0"/>
              </a:spcAft>
              <a:buClr>
                <a:schemeClr val="dk1"/>
              </a:buClr>
              <a:buSzPts val="3500"/>
              <a:buFont typeface="Arial"/>
              <a:buNone/>
            </a:pPr>
            <a:r>
              <a:t/>
            </a:r>
            <a:endParaRPr b="0" i="0" sz="35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5"/>
          <p:cNvPicPr preferRelativeResize="0"/>
          <p:nvPr/>
        </p:nvPicPr>
        <p:blipFill rotWithShape="1">
          <a:blip r:embed="rId3">
            <a:alphaModFix/>
          </a:blip>
          <a:srcRect b="2059" l="-670" r="670" t="-1532"/>
          <a:stretch/>
        </p:blipFill>
        <p:spPr>
          <a:xfrm>
            <a:off x="5660350" y="1239950"/>
            <a:ext cx="6458824" cy="4686854"/>
          </a:xfrm>
          <a:prstGeom prst="rect">
            <a:avLst/>
          </a:prstGeom>
          <a:noFill/>
          <a:ln>
            <a:noFill/>
          </a:ln>
        </p:spPr>
      </p:pic>
      <p:sp>
        <p:nvSpPr>
          <p:cNvPr id="168" name="Google Shape;168;p5"/>
          <p:cNvSpPr/>
          <p:nvPr/>
        </p:nvSpPr>
        <p:spPr>
          <a:xfrm rot="6097846">
            <a:off x="-747355" y="1201312"/>
            <a:ext cx="4808302" cy="4088666"/>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43AFE2">
                  <a:alpha val="0"/>
                </a:srgbClr>
              </a:gs>
              <a:gs pos="39000">
                <a:srgbClr val="43AFE2">
                  <a:alpha val="0"/>
                </a:srgbClr>
              </a:gs>
              <a:gs pos="100000">
                <a:srgbClr val="0F4861">
                  <a:alpha val="25882"/>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sp>
        <p:nvSpPr>
          <p:cNvPr id="169" name="Google Shape;169;p5"/>
          <p:cNvSpPr/>
          <p:nvPr/>
        </p:nvSpPr>
        <p:spPr>
          <a:xfrm>
            <a:off x="327900" y="1353400"/>
            <a:ext cx="6116700" cy="1155900"/>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600"/>
              </a:spcAft>
              <a:buClr>
                <a:srgbClr val="FFFFFF"/>
              </a:buClr>
              <a:buSzPts val="4000"/>
              <a:buFont typeface="Play"/>
              <a:buNone/>
            </a:pPr>
            <a:r>
              <a:rPr b="0" i="0" lang="en" sz="4000" u="none" cap="none" strike="noStrike">
                <a:solidFill>
                  <a:srgbClr val="4285F4"/>
                </a:solidFill>
                <a:latin typeface="Play"/>
                <a:ea typeface="Play"/>
                <a:cs typeface="Play"/>
                <a:sym typeface="Play"/>
              </a:rPr>
              <a:t>The Diversity of Exoplanets   </a:t>
            </a:r>
            <a:endParaRPr b="0" i="0" sz="1800" u="none" cap="none" strike="noStrike">
              <a:solidFill>
                <a:srgbClr val="4285F4"/>
              </a:solidFill>
              <a:latin typeface="Calibri"/>
              <a:ea typeface="Calibri"/>
              <a:cs typeface="Calibri"/>
              <a:sym typeface="Calibri"/>
            </a:endParaRPr>
          </a:p>
        </p:txBody>
      </p:sp>
      <p:pic>
        <p:nvPicPr>
          <p:cNvPr id="170" name="Google Shape;170;p5" title="Screenshot 2026-03-06 at 15.58.23.png"/>
          <p:cNvPicPr preferRelativeResize="0"/>
          <p:nvPr/>
        </p:nvPicPr>
        <p:blipFill rotWithShape="1">
          <a:blip r:embed="rId4">
            <a:alphaModFix/>
          </a:blip>
          <a:srcRect b="0" l="0" r="0" t="0"/>
          <a:stretch/>
        </p:blipFill>
        <p:spPr>
          <a:xfrm>
            <a:off x="456200" y="2651950"/>
            <a:ext cx="5204148" cy="3683223"/>
          </a:xfrm>
          <a:prstGeom prst="rect">
            <a:avLst/>
          </a:prstGeom>
          <a:noFill/>
          <a:ln>
            <a:noFill/>
          </a:ln>
        </p:spPr>
      </p:pic>
      <p:sp>
        <p:nvSpPr>
          <p:cNvPr id="171" name="Google Shape;171;p5"/>
          <p:cNvSpPr txBox="1"/>
          <p:nvPr/>
        </p:nvSpPr>
        <p:spPr>
          <a:xfrm>
            <a:off x="1953325" y="2965625"/>
            <a:ext cx="2409600" cy="74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Valencia+ 2025</a:t>
            </a:r>
            <a:endParaRPr b="0" i="0" sz="1300" u="none" cap="none" strike="noStrike">
              <a:solidFill>
                <a:schemeClr val="dk1"/>
              </a:solidFill>
              <a:latin typeface="Arial"/>
              <a:ea typeface="Arial"/>
              <a:cs typeface="Arial"/>
              <a:sym typeface="Arial"/>
            </a:endParaRPr>
          </a:p>
        </p:txBody>
      </p:sp>
      <p:sp>
        <p:nvSpPr>
          <p:cNvPr id="172" name="Google Shape;172;p5"/>
          <p:cNvSpPr txBox="1"/>
          <p:nvPr/>
        </p:nvSpPr>
        <p:spPr>
          <a:xfrm>
            <a:off x="10508025" y="1574900"/>
            <a:ext cx="1839300" cy="54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©Chauvin</a:t>
            </a:r>
            <a:endParaRPr b="0" i="0" sz="1400" u="none" cap="none" strike="noStrike">
              <a:solidFill>
                <a:schemeClr val="dk1"/>
              </a:solidFill>
              <a:latin typeface="Arial"/>
              <a:ea typeface="Arial"/>
              <a:cs typeface="Arial"/>
              <a:sym typeface="Arial"/>
            </a:endParaRPr>
          </a:p>
        </p:txBody>
      </p:sp>
      <p:sp>
        <p:nvSpPr>
          <p:cNvPr id="173" name="Google Shape;173;p5"/>
          <p:cNvSpPr txBox="1"/>
          <p:nvPr/>
        </p:nvSpPr>
        <p:spPr>
          <a:xfrm>
            <a:off x="156800" y="6401750"/>
            <a:ext cx="39870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diagram of different colored squares&#10;&#10;AI-generated content may be incorrect." id="178" name="Google Shape;178;p6"/>
          <p:cNvPicPr preferRelativeResize="0"/>
          <p:nvPr/>
        </p:nvPicPr>
        <p:blipFill rotWithShape="1">
          <a:blip r:embed="rId3">
            <a:alphaModFix/>
          </a:blip>
          <a:srcRect b="0" l="0" r="0" t="0"/>
          <a:stretch/>
        </p:blipFill>
        <p:spPr>
          <a:xfrm>
            <a:off x="810875" y="1224875"/>
            <a:ext cx="7645325" cy="4995751"/>
          </a:xfrm>
          <a:prstGeom prst="rect">
            <a:avLst/>
          </a:prstGeom>
          <a:noFill/>
          <a:ln>
            <a:noFill/>
          </a:ln>
        </p:spPr>
      </p:pic>
      <p:pic>
        <p:nvPicPr>
          <p:cNvPr descr="solo l'omino senza sfondo di torre eiffel , rimuovi stile francese e la tour efffei" id="179" name="Google Shape;179;p6"/>
          <p:cNvPicPr preferRelativeResize="0"/>
          <p:nvPr/>
        </p:nvPicPr>
        <p:blipFill rotWithShape="1">
          <a:blip r:embed="rId4">
            <a:alphaModFix/>
          </a:blip>
          <a:srcRect b="0" l="0" r="0" t="0"/>
          <a:stretch/>
        </p:blipFill>
        <p:spPr>
          <a:xfrm rot="608296">
            <a:off x="6865380" y="1480106"/>
            <a:ext cx="4605437" cy="4605416"/>
          </a:xfrm>
          <a:prstGeom prst="rect">
            <a:avLst/>
          </a:prstGeom>
          <a:noFill/>
          <a:ln>
            <a:noFill/>
          </a:ln>
        </p:spPr>
      </p:pic>
      <p:sp>
        <p:nvSpPr>
          <p:cNvPr id="180" name="Google Shape;180;p6"/>
          <p:cNvSpPr/>
          <p:nvPr/>
        </p:nvSpPr>
        <p:spPr>
          <a:xfrm>
            <a:off x="4776350" y="1383000"/>
            <a:ext cx="4049100" cy="741300"/>
          </a:xfrm>
          <a:prstGeom prst="flowChartConnector">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6"/>
          <p:cNvSpPr txBox="1"/>
          <p:nvPr/>
        </p:nvSpPr>
        <p:spPr>
          <a:xfrm>
            <a:off x="142575" y="6387475"/>
            <a:ext cx="3892500" cy="36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Workshop STILES –Napoli 17th March 2026</a:t>
            </a:r>
            <a:endParaRPr b="0" i="0" sz="13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sostituisci Saturno con Nettuno" id="187" name="Google Shape;187;g3cd8c4729fa_15_7"/>
          <p:cNvPicPr preferRelativeResize="0"/>
          <p:nvPr/>
        </p:nvPicPr>
        <p:blipFill rotWithShape="1">
          <a:blip r:embed="rId3">
            <a:alphaModFix/>
          </a:blip>
          <a:srcRect b="0" l="0" r="0" t="0"/>
          <a:stretch/>
        </p:blipFill>
        <p:spPr>
          <a:xfrm>
            <a:off x="1936575" y="1266000"/>
            <a:ext cx="8558975" cy="4881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sp>
        <p:nvSpPr>
          <p:cNvPr id="193" name="Google Shape;193;p7"/>
          <p:cNvSpPr/>
          <p:nvPr/>
        </p:nvSpPr>
        <p:spPr>
          <a:xfrm>
            <a:off x="0" y="0"/>
            <a:ext cx="12188952"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Arial"/>
              <a:ea typeface="Arial"/>
              <a:cs typeface="Arial"/>
              <a:sym typeface="Arial"/>
            </a:endParaRPr>
          </a:p>
        </p:txBody>
      </p:sp>
      <p:pic>
        <p:nvPicPr>
          <p:cNvPr descr="A group of statues of women in ancient greek ruins with Erechtheion in the background&#10;&#10;AI-generated content may be incorrect." id="194" name="Google Shape;194;p7"/>
          <p:cNvPicPr preferRelativeResize="0"/>
          <p:nvPr/>
        </p:nvPicPr>
        <p:blipFill rotWithShape="1">
          <a:blip r:embed="rId3">
            <a:alphaModFix amt="40000"/>
          </a:blip>
          <a:srcRect b="10937" l="0" r="0" t="10937"/>
          <a:stretch/>
        </p:blipFill>
        <p:spPr>
          <a:xfrm>
            <a:off x="20" y="10"/>
            <a:ext cx="12191981" cy="6857990"/>
          </a:xfrm>
          <a:prstGeom prst="rect">
            <a:avLst/>
          </a:prstGeom>
          <a:noFill/>
          <a:ln>
            <a:noFill/>
          </a:ln>
        </p:spPr>
      </p:pic>
      <p:sp>
        <p:nvSpPr>
          <p:cNvPr id="195" name="Google Shape;195;p7"/>
          <p:cNvSpPr txBox="1"/>
          <p:nvPr>
            <p:ph type="title"/>
          </p:nvPr>
        </p:nvSpPr>
        <p:spPr>
          <a:xfrm>
            <a:off x="838343"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6000"/>
              <a:buFont typeface="Play"/>
              <a:buNone/>
            </a:pPr>
            <a:r>
              <a:rPr b="1" lang="en" sz="6000">
                <a:solidFill>
                  <a:srgbClr val="FFFFFF"/>
                </a:solidFill>
                <a:latin typeface="Play"/>
                <a:ea typeface="Play"/>
                <a:cs typeface="Play"/>
                <a:sym typeface="Play"/>
              </a:rPr>
              <a:t>Requirements</a:t>
            </a:r>
            <a:endParaRPr/>
          </a:p>
        </p:txBody>
      </p:sp>
      <p:sp>
        <p:nvSpPr>
          <p:cNvPr id="196" name="Google Shape;196;p7"/>
          <p:cNvSpPr txBox="1"/>
          <p:nvPr/>
        </p:nvSpPr>
        <p:spPr>
          <a:xfrm>
            <a:off x="592009" y="1385688"/>
            <a:ext cx="5063692" cy="5472312"/>
          </a:xfrm>
          <a:prstGeom prst="rect">
            <a:avLst/>
          </a:prstGeom>
          <a:blipFill rotWithShape="1">
            <a:blip r:embed="rId4">
              <a:alphaModFix/>
            </a:blip>
            <a:stretch>
              <a:fillRect b="0" l="-2749"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 sz="1800" u="none" cap="none" strike="noStrike">
                <a:solidFill>
                  <a:schemeClr val="dk1"/>
                </a:solidFill>
                <a:latin typeface="Arial"/>
                <a:ea typeface="Arial"/>
                <a:cs typeface="Arial"/>
                <a:sym typeface="Arial"/>
              </a:rPr>
              <a:t> </a:t>
            </a:r>
            <a:endParaRPr b="0" i="0" sz="1800" u="none" cap="none" strike="noStrike">
              <a:solidFill>
                <a:schemeClr val="dk1"/>
              </a:solidFill>
              <a:latin typeface="Calibri"/>
              <a:ea typeface="Calibri"/>
              <a:cs typeface="Calibri"/>
              <a:sym typeface="Calibri"/>
            </a:endParaRPr>
          </a:p>
        </p:txBody>
      </p:sp>
      <p:sp>
        <p:nvSpPr>
          <p:cNvPr id="197" name="Google Shape;197;p7"/>
          <p:cNvSpPr txBox="1"/>
          <p:nvPr/>
        </p:nvSpPr>
        <p:spPr>
          <a:xfrm>
            <a:off x="8152482" y="1961002"/>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id="198" name="Google Shape;198;p7"/>
          <p:cNvPicPr preferRelativeResize="0"/>
          <p:nvPr/>
        </p:nvPicPr>
        <p:blipFill rotWithShape="1">
          <a:blip r:embed="rId5">
            <a:alphaModFix/>
          </a:blip>
          <a:srcRect b="0" l="0" r="0" t="0"/>
          <a:stretch/>
        </p:blipFill>
        <p:spPr>
          <a:xfrm>
            <a:off x="5902035" y="1309488"/>
            <a:ext cx="6068292" cy="53568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2022-10-26T09:11:02Z</dcterms:created>
  <dc:creator>Francesco Pompa Pacchi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