
<file path=[Content_Types].xml><?xml version="1.0" encoding="utf-8"?>
<Types xmlns="http://schemas.openxmlformats.org/package/2006/content-types">
  <Default Extension="png" ContentType="image/png"/>
  <Default Extension="webm" ContentType="video/webm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AJLpYYBKjuXnj+nDhc/9h8HbT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4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ce97de2b17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3ce97de2b17_0_26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3ce97de2b17_0_268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ce97de2b17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3ce97de2b17_0_27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g3ce97de2b17_0_275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ce97de2b1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3ce97de2b17_0_4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3" name="Google Shape;353;g3ce97de2b17_0_4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ce97de2b17_0_14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g3ce97de2b17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ce97de2b17_0_15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g3ce97de2b17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ce97de2b17_0_16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g3ce97de2b1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ce97de2b1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3ce97de2b17_0_3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g3ce97de2b17_0_3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ce97de2b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3ce97de2b17_0_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g3ce97de2b17_0_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ce97de2b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3ce97de2b17_0_1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3ce97de2b17_0_1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ce843d9c5d_1_28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225" tIns="49600" rIns="99225" bIns="4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184" name="Google Shape;184;g3ce843d9c5d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35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e843d9c5d_1_29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225" tIns="49600" rIns="99225" bIns="4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196" name="Google Shape;196;g3ce843d9c5d_1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35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ce843d9c5d_1_30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225" tIns="49600" rIns="99225" bIns="4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209" name="Google Shape;209;g3ce843d9c5d_1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35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cf6a263e2a_0_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3cf6a263e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00" cy="345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cf6a263e2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3cf6a263e2a_0_1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g3cf6a263e2a_0_1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cf6a263e2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3cf6a263e2a_0_2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cf6a263e2a_0_2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ce97de2b1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3ce97de2b17_0_2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3ce97de2b17_0_25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2"/>
          <p:cNvPicPr preferRelativeResize="0"/>
          <p:nvPr/>
        </p:nvPicPr>
        <p:blipFill rotWithShape="1">
          <a:blip r:embed="rId2">
            <a:alphaModFix/>
          </a:blip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2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7" name="Google Shape;27;p12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12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12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20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0" name="Google Shape;100;p22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2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7" name="Google Shape;107;p23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3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ce843d9c5d_1_336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3ce843d9c5d_1_336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3ce843d9c5d_1_336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g3ce843d9c5d_1_336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1" b="15205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ce843d9c5d_1_336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ce843d9c5d_1_336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ce843d9c5d_1_33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3ce843d9c5d_1_326"/>
          <p:cNvPicPr preferRelativeResize="0"/>
          <p:nvPr/>
        </p:nvPicPr>
        <p:blipFill rotWithShape="1">
          <a:blip r:embed="rId2">
            <a:alphaModFix/>
          </a:blip>
          <a:srcRect b="9000"/>
          <a:stretch/>
        </p:blipFill>
        <p:spPr>
          <a:xfrm>
            <a:off x="0" y="1310759"/>
            <a:ext cx="12202756" cy="503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3ce843d9c5d_1_326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600" cy="2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3ce843d9c5d_1_326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6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g3ce843d9c5d_1_326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ce843d9c5d_1_326"/>
          <p:cNvSpPr txBox="1">
            <a:spLocks noGrp="1"/>
          </p:cNvSpPr>
          <p:nvPr>
            <p:ph type="ftr" idx="11"/>
          </p:nvPr>
        </p:nvSpPr>
        <p:spPr>
          <a:xfrm>
            <a:off x="1422404" y="6450240"/>
            <a:ext cx="441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3ce843d9c5d_1_326"/>
          <p:cNvSpPr txBox="1">
            <a:spLocks noGrp="1"/>
          </p:cNvSpPr>
          <p:nvPr>
            <p:ph type="sldNum" idx="12"/>
          </p:nvPr>
        </p:nvSpPr>
        <p:spPr>
          <a:xfrm>
            <a:off x="11610110" y="6430138"/>
            <a:ext cx="48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37" name="Google Shape;137;g3ce843d9c5d_1_326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300" cy="375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g3ce843d9c5d_1_326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6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39" name="Google Shape;139;g3ce843d9c5d_1_326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t="11941" b="15205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ce843d9c5d_1_344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3ce843d9c5d_1_344"/>
          <p:cNvSpPr txBox="1">
            <a:spLocks noGrp="1"/>
          </p:cNvSpPr>
          <p:nvPr>
            <p:ph type="body" idx="1"/>
          </p:nvPr>
        </p:nvSpPr>
        <p:spPr>
          <a:xfrm rot="5400000">
            <a:off x="4153050" y="-1023713"/>
            <a:ext cx="38859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43" name="Google Shape;143;g3ce843d9c5d_1_344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1" b="15205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ce843d9c5d_1_344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3ce843d9c5d_1_344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ce843d9c5d_1_34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ce843d9c5d_1_351"/>
          <p:cNvSpPr txBox="1">
            <a:spLocks noGrp="1"/>
          </p:cNvSpPr>
          <p:nvPr>
            <p:ph type="title"/>
          </p:nvPr>
        </p:nvSpPr>
        <p:spPr>
          <a:xfrm rot="5400000">
            <a:off x="7618800" y="2441735"/>
            <a:ext cx="48411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ce843d9c5d_1_351"/>
          <p:cNvSpPr txBox="1">
            <a:spLocks noGrp="1"/>
          </p:cNvSpPr>
          <p:nvPr>
            <p:ph type="body" idx="1"/>
          </p:nvPr>
        </p:nvSpPr>
        <p:spPr>
          <a:xfrm rot="5400000">
            <a:off x="2284801" y="-110965"/>
            <a:ext cx="48411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50" name="Google Shape;150;g3ce843d9c5d_1_351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1" b="15205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ce843d9c5d_1_351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3ce843d9c5d_1_351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ce843d9c5d_1_351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f6a263e2a_0_13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cf6a263e2a_0_132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7" name="Google Shape;157;g3cf6a263e2a_0_132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1" b="15205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cf6a263e2a_0_132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3cf6a263e2a_0_132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3cf6a263e2a_0_132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21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13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8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54" name="Google Shape;54;p14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15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16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7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19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7" name="Google Shape;17;p11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16">
            <a:alphaModFix/>
          </a:blip>
          <a:srcRect t="11940" b="15207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1"/>
          <p:cNvSpPr txBox="1"/>
          <p:nvPr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PNRR 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Componente 2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Investimento 3.1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1"/>
          <p:cNvSpPr txBox="1"/>
          <p:nvPr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STILES – IR0000034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CUP C33C22000640006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ce843d9c5d_1_3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ce843d9c5d_1_3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3ce843d9c5d_1_31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g3ce843d9c5d_1_315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g3ce843d9c5d_1_315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g3ce843d9c5d_1_315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g3ce843d9c5d_1_315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19" name="Google Shape;119;g3ce843d9c5d_1_315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9">
            <a:alphaModFix/>
          </a:blip>
          <a:srcRect t="11941" b="15205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ce843d9c5d_1_315"/>
          <p:cNvSpPr txBox="1"/>
          <p:nvPr/>
        </p:nvSpPr>
        <p:spPr>
          <a:xfrm>
            <a:off x="7594761" y="6296308"/>
            <a:ext cx="1883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PNRR 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Componente 2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Investimento 3.1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3ce843d9c5d_1_315"/>
          <p:cNvSpPr txBox="1"/>
          <p:nvPr/>
        </p:nvSpPr>
        <p:spPr>
          <a:xfrm>
            <a:off x="9529917" y="6401844"/>
            <a:ext cx="1983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STILES – IR0000034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CUP C33C22000640006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webm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video" Target="../media/media2.webm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xGzf_3mon4?si=CK_FlAt7elZiXy_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>
            <a:spLocks noGrp="1"/>
          </p:cNvSpPr>
          <p:nvPr>
            <p:ph type="ctrTitle"/>
          </p:nvPr>
        </p:nvSpPr>
        <p:spPr>
          <a:xfrm>
            <a:off x="270326" y="1335625"/>
            <a:ext cx="4363200" cy="2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7537"/>
              </a:buClr>
              <a:buSzPts val="4050"/>
              <a:buFont typeface="Arial"/>
              <a:buNone/>
            </a:pPr>
            <a:r>
              <a:rPr lang="it-IT" sz="4150">
                <a:solidFill>
                  <a:srgbClr val="BB7537"/>
                </a:solidFill>
              </a:rPr>
              <a:t>STILES Facilities for Extreme Adaptive Optics</a:t>
            </a:r>
            <a:endParaRPr sz="4150"/>
          </a:p>
        </p:txBody>
      </p:sp>
      <p:sp>
        <p:nvSpPr>
          <p:cNvPr id="166" name="Google Shape;166;p1"/>
          <p:cNvSpPr txBox="1">
            <a:spLocks noGrp="1"/>
          </p:cNvSpPr>
          <p:nvPr>
            <p:ph type="subTitle" idx="1"/>
          </p:nvPr>
        </p:nvSpPr>
        <p:spPr>
          <a:xfrm>
            <a:off x="99875" y="3829750"/>
            <a:ext cx="4533600" cy="20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772"/>
              <a:buNone/>
            </a:pPr>
            <a:r>
              <a:rPr lang="it-IT" sz="1742"/>
              <a:t>Presented by </a:t>
            </a:r>
            <a:br>
              <a:rPr lang="it-IT" sz="1742"/>
            </a:br>
            <a:r>
              <a:rPr lang="it-IT" sz="1742"/>
              <a:t>Enrico Pinna OAA (5103)</a:t>
            </a:r>
            <a:br>
              <a:rPr lang="it-IT" sz="1742"/>
            </a:br>
            <a:r>
              <a:rPr lang="it-IT" sz="1742" i="1"/>
              <a:t>on behalf of</a:t>
            </a:r>
            <a:r>
              <a:rPr lang="it-IT" sz="1742"/>
              <a:t/>
            </a:r>
            <a:br>
              <a:rPr lang="it-IT" sz="1742"/>
            </a:br>
            <a:r>
              <a:rPr lang="it-IT" sz="1742"/>
              <a:t>Emiliano Diolaiti - OAS (2301 - 5101) </a:t>
            </a:r>
            <a:br>
              <a:rPr lang="it-IT" sz="1742"/>
            </a:br>
            <a:r>
              <a:rPr lang="it-IT" sz="1742"/>
              <a:t>Marco Bonaglia - OAA (5102)</a:t>
            </a:r>
            <a:br>
              <a:rPr lang="it-IT" sz="1742"/>
            </a:br>
            <a:r>
              <a:rPr lang="it-IT" sz="1742"/>
              <a:t>Alessandro Barucci - OAA (6101)</a:t>
            </a:r>
            <a:endParaRPr sz="1742"/>
          </a:p>
        </p:txBody>
      </p:sp>
      <p:pic>
        <p:nvPicPr>
          <p:cNvPr id="167" name="Google Shape;167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713" b="16713"/>
          <a:stretch/>
        </p:blipFill>
        <p:spPr>
          <a:xfrm>
            <a:off x="5188450" y="2106200"/>
            <a:ext cx="3362000" cy="22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 dirty="0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 dirty="0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 dirty="0">
                <a:solidFill>
                  <a:srgbClr val="FFFFFF"/>
                </a:solidFill>
              </a:rPr>
              <a:t>6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 dirty="0">
                <a:solidFill>
                  <a:srgbClr val="FFFFFF"/>
                </a:solidFill>
              </a:rPr>
              <a:t>Workshop STILES: risultati e prospettive future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70" name="Google Shape;170;p1"/>
          <p:cNvSpPr txBox="1">
            <a:spLocks noGrp="1"/>
          </p:cNvSpPr>
          <p:nvPr>
            <p:ph type="sldNum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0550" y="3005277"/>
            <a:ext cx="4674349" cy="326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g3ce97de2b17_0_268"/>
          <p:cNvGrpSpPr/>
          <p:nvPr/>
        </p:nvGrpSpPr>
        <p:grpSpPr>
          <a:xfrm>
            <a:off x="2415144" y="2266983"/>
            <a:ext cx="4815403" cy="2570602"/>
            <a:chOff x="264894" y="2013528"/>
            <a:chExt cx="4815403" cy="2570602"/>
          </a:xfrm>
        </p:grpSpPr>
        <p:grpSp>
          <p:nvGrpSpPr>
            <p:cNvPr id="282" name="Google Shape;282;g3ce97de2b17_0_268"/>
            <p:cNvGrpSpPr/>
            <p:nvPr/>
          </p:nvGrpSpPr>
          <p:grpSpPr>
            <a:xfrm>
              <a:off x="264894" y="2013528"/>
              <a:ext cx="4815403" cy="2514445"/>
              <a:chOff x="1259875" y="13266001"/>
              <a:chExt cx="13042802" cy="6810523"/>
            </a:xfrm>
          </p:grpSpPr>
          <p:pic>
            <p:nvPicPr>
              <p:cNvPr id="283" name="Google Shape;283;g3ce97de2b17_0_26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259875" y="13266001"/>
                <a:ext cx="13042802" cy="68105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4" name="Google Shape;284;g3ce97de2b17_0_268"/>
              <p:cNvSpPr txBox="1"/>
              <p:nvPr/>
            </p:nvSpPr>
            <p:spPr>
              <a:xfrm>
                <a:off x="6596750" y="13430250"/>
                <a:ext cx="2217900" cy="46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775" tIns="33775" rIns="33775" bIns="337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38"/>
                  <a:buFont typeface="Arial"/>
                  <a:buNone/>
                </a:pPr>
                <a:r>
                  <a:rPr lang="it-IT" sz="738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input light source</a:t>
                </a:r>
                <a:endParaRPr sz="738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g3ce97de2b17_0_268"/>
              <p:cNvSpPr txBox="1"/>
              <p:nvPr/>
            </p:nvSpPr>
            <p:spPr>
              <a:xfrm>
                <a:off x="9048750" y="17760800"/>
                <a:ext cx="870900" cy="46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775" tIns="33775" rIns="33775" bIns="337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38"/>
                  <a:buFont typeface="Arial"/>
                  <a:buNone/>
                </a:pPr>
                <a:r>
                  <a:rPr lang="it-IT" sz="738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OAPs</a:t>
                </a:r>
                <a:endParaRPr sz="738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6" name="Google Shape;286;g3ce97de2b17_0_268"/>
              <p:cNvCxnSpPr>
                <a:stCxn id="285" idx="0"/>
              </p:cNvCxnSpPr>
              <p:nvPr/>
            </p:nvCxnSpPr>
            <p:spPr>
              <a:xfrm rot="10800000">
                <a:off x="9130200" y="15476600"/>
                <a:ext cx="354000" cy="2284200"/>
              </a:xfrm>
              <a:prstGeom prst="straightConnector1">
                <a:avLst/>
              </a:prstGeom>
              <a:noFill/>
              <a:ln w="14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87" name="Google Shape;287;g3ce97de2b17_0_268"/>
              <p:cNvCxnSpPr>
                <a:stCxn id="285" idx="3"/>
              </p:cNvCxnSpPr>
              <p:nvPr/>
            </p:nvCxnSpPr>
            <p:spPr>
              <a:xfrm>
                <a:off x="9919650" y="17992100"/>
                <a:ext cx="2816700" cy="29100"/>
              </a:xfrm>
              <a:prstGeom prst="straightConnector1">
                <a:avLst/>
              </a:prstGeom>
              <a:noFill/>
              <a:ln w="14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88" name="Google Shape;288;g3ce97de2b17_0_268"/>
              <p:cNvCxnSpPr>
                <a:stCxn id="285" idx="1"/>
              </p:cNvCxnSpPr>
              <p:nvPr/>
            </p:nvCxnSpPr>
            <p:spPr>
              <a:xfrm rot="10800000">
                <a:off x="5102550" y="17517800"/>
                <a:ext cx="3946200" cy="474300"/>
              </a:xfrm>
              <a:prstGeom prst="straightConnector1">
                <a:avLst/>
              </a:prstGeom>
              <a:noFill/>
              <a:ln w="14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89" name="Google Shape;289;g3ce97de2b17_0_268"/>
              <p:cNvCxnSpPr>
                <a:stCxn id="285" idx="1"/>
              </p:cNvCxnSpPr>
              <p:nvPr/>
            </p:nvCxnSpPr>
            <p:spPr>
              <a:xfrm flipH="1">
                <a:off x="5470050" y="17992100"/>
                <a:ext cx="3578700" cy="1267500"/>
              </a:xfrm>
              <a:prstGeom prst="straightConnector1">
                <a:avLst/>
              </a:prstGeom>
              <a:noFill/>
              <a:ln w="14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90" name="Google Shape;290;g3ce97de2b17_0_268"/>
              <p:cNvSpPr txBox="1"/>
              <p:nvPr/>
            </p:nvSpPr>
            <p:spPr>
              <a:xfrm>
                <a:off x="1700875" y="14922350"/>
                <a:ext cx="870900" cy="46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775" tIns="33775" rIns="33775" bIns="337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38"/>
                  <a:buFont typeface="Arial"/>
                  <a:buNone/>
                </a:pPr>
                <a:r>
                  <a:rPr lang="it-IT" sz="738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PTT</a:t>
                </a:r>
                <a:endParaRPr sz="738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g3ce97de2b17_0_268"/>
              <p:cNvSpPr txBox="1"/>
              <p:nvPr/>
            </p:nvSpPr>
            <p:spPr>
              <a:xfrm>
                <a:off x="1368068" y="17082532"/>
                <a:ext cx="613200" cy="59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775" tIns="33775" rIns="33775" bIns="337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38"/>
                  <a:buFont typeface="Arial"/>
                  <a:buNone/>
                </a:pPr>
                <a:r>
                  <a:rPr lang="it-IT" sz="738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DM</a:t>
                </a:r>
                <a:endParaRPr sz="738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g3ce97de2b17_0_268"/>
              <p:cNvSpPr txBox="1"/>
              <p:nvPr/>
            </p:nvSpPr>
            <p:spPr>
              <a:xfrm rot="750400">
                <a:off x="5396764" y="17975505"/>
                <a:ext cx="1600068" cy="4627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775" tIns="33775" rIns="33775" bIns="337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38"/>
                  <a:buFont typeface="Arial"/>
                  <a:buNone/>
                </a:pPr>
                <a:r>
                  <a:rPr lang="it-IT" sz="738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output beam</a:t>
                </a:r>
                <a:endParaRPr sz="738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g3ce97de2b17_0_268"/>
              <p:cNvSpPr/>
              <p:nvPr/>
            </p:nvSpPr>
            <p:spPr>
              <a:xfrm>
                <a:off x="9489275" y="13580275"/>
                <a:ext cx="4179000" cy="3048000"/>
              </a:xfrm>
              <a:prstGeom prst="roundRect">
                <a:avLst>
                  <a:gd name="adj" fmla="val 8204"/>
                </a:avLst>
              </a:prstGeom>
              <a:noFill/>
              <a:ln w="14050" cap="flat" cmpd="sng">
                <a:solidFill>
                  <a:srgbClr val="00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33775" tIns="33775" rIns="33775" bIns="337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16"/>
                  <a:buFont typeface="Arial"/>
                  <a:buNone/>
                </a:pPr>
                <a:endParaRPr sz="51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g3ce97de2b17_0_268"/>
              <p:cNvSpPr txBox="1"/>
              <p:nvPr/>
            </p:nvSpPr>
            <p:spPr>
              <a:xfrm>
                <a:off x="11202100" y="14604225"/>
                <a:ext cx="2217900" cy="46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775" tIns="33775" rIns="33775" bIns="337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38"/>
                  <a:buFont typeface="Arial"/>
                  <a:buNone/>
                </a:pPr>
                <a:r>
                  <a:rPr lang="it-IT" sz="738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internal metrology</a:t>
                </a:r>
                <a:endParaRPr sz="738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5" name="Google Shape;295;g3ce97de2b17_0_268"/>
            <p:cNvSpPr/>
            <p:nvPr/>
          </p:nvSpPr>
          <p:spPr>
            <a:xfrm rot="753931">
              <a:off x="2576017" y="3924915"/>
              <a:ext cx="1218998" cy="532998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Petalometer under test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6" name="Google Shape;296;g3ce97de2b17_0_268"/>
            <p:cNvCxnSpPr>
              <a:endCxn id="295" idx="1"/>
            </p:cNvCxnSpPr>
            <p:nvPr/>
          </p:nvCxnSpPr>
          <p:spPr>
            <a:xfrm>
              <a:off x="2098916" y="3947814"/>
              <a:ext cx="491700" cy="111000"/>
            </a:xfrm>
            <a:prstGeom prst="straightConnector1">
              <a:avLst/>
            </a:prstGeom>
            <a:noFill/>
            <a:ln w="9525" cap="flat" cmpd="sng">
              <a:solidFill>
                <a:srgbClr val="248CFA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7" name="Google Shape;297;g3ce97de2b17_0_268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sp>
        <p:nvSpPr>
          <p:cNvPr id="303" name="Google Shape;303;g3ce97de2b17_0_268"/>
          <p:cNvSpPr txBox="1"/>
          <p:nvPr/>
        </p:nvSpPr>
        <p:spPr>
          <a:xfrm>
            <a:off x="2415700" y="1726583"/>
            <a:ext cx="63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Procurement and manufacturing completed.</a:t>
            </a:r>
            <a:endParaRPr sz="2000" b="0" i="1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99982" y="1681641"/>
            <a:ext cx="5630018" cy="4535698"/>
            <a:chOff x="6199982" y="1681641"/>
            <a:chExt cx="5630018" cy="4535698"/>
          </a:xfrm>
        </p:grpSpPr>
        <p:pic>
          <p:nvPicPr>
            <p:cNvPr id="299" name="Google Shape;299;g3ce97de2b17_0_2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25800" y="2112786"/>
              <a:ext cx="1848696" cy="32852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0" name="Google Shape;300;g3ce97de2b17_0_268"/>
            <p:cNvCxnSpPr/>
            <p:nvPr/>
          </p:nvCxnSpPr>
          <p:spPr>
            <a:xfrm flipH="1">
              <a:off x="6199982" y="2330513"/>
              <a:ext cx="3624300" cy="3009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04" name="Google Shape;304;g3ce97de2b17_0_268"/>
            <p:cNvSpPr txBox="1"/>
            <p:nvPr/>
          </p:nvSpPr>
          <p:spPr>
            <a:xfrm>
              <a:off x="9670300" y="5386039"/>
              <a:ext cx="21597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custom 6x</a:t>
              </a:r>
              <a:b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phasing sensors</a:t>
              </a:r>
              <a:b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wide capture range</a:t>
              </a:r>
              <a:endPara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3ce97de2b17_0_268"/>
            <p:cNvSpPr txBox="1"/>
            <p:nvPr/>
          </p:nvSpPr>
          <p:spPr>
            <a:xfrm>
              <a:off x="9890350" y="1681641"/>
              <a:ext cx="1719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it-IT" sz="1700" b="1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 “Revolver”</a:t>
              </a:r>
              <a:endPara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42400" y="3233535"/>
            <a:ext cx="6104800" cy="2864326"/>
            <a:chOff x="3342400" y="3233535"/>
            <a:chExt cx="6104800" cy="2864326"/>
          </a:xfrm>
        </p:grpSpPr>
        <p:pic>
          <p:nvPicPr>
            <p:cNvPr id="298" name="Google Shape;298;g3ce97de2b17_0_268"/>
            <p:cNvPicPr preferRelativeResize="0"/>
            <p:nvPr/>
          </p:nvPicPr>
          <p:blipFill rotWithShape="1">
            <a:blip r:embed="rId5">
              <a:alphaModFix/>
            </a:blip>
            <a:srcRect l="8876" t="7698"/>
            <a:stretch/>
          </p:blipFill>
          <p:spPr>
            <a:xfrm flipH="1">
              <a:off x="6193627" y="4222000"/>
              <a:ext cx="3253573" cy="185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g3ce97de2b17_0_268"/>
            <p:cNvSpPr txBox="1"/>
            <p:nvPr/>
          </p:nvSpPr>
          <p:spPr>
            <a:xfrm>
              <a:off x="3342400" y="5266561"/>
              <a:ext cx="28512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Fast interferometer for tip-tilt and fine phasing </a:t>
              </a:r>
              <a:b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it-IT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(1 lambda range)</a:t>
              </a:r>
              <a:endPara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3ce97de2b17_0_268"/>
            <p:cNvSpPr txBox="1"/>
            <p:nvPr/>
          </p:nvSpPr>
          <p:spPr>
            <a:xfrm>
              <a:off x="3908200" y="4885375"/>
              <a:ext cx="1719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it-IT" sz="1700" b="1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4D AccuFiz</a:t>
              </a:r>
              <a:endPara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9" name="Google Shape;309;g3ce97de2b17_0_268"/>
            <p:cNvCxnSpPr/>
            <p:nvPr/>
          </p:nvCxnSpPr>
          <p:spPr>
            <a:xfrm rot="10800000">
              <a:off x="6397682" y="3233535"/>
              <a:ext cx="1125900" cy="10020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3" name="Group 2"/>
          <p:cNvGrpSpPr/>
          <p:nvPr/>
        </p:nvGrpSpPr>
        <p:grpSpPr>
          <a:xfrm>
            <a:off x="31714" y="1749675"/>
            <a:ext cx="2787600" cy="4624361"/>
            <a:chOff x="31714" y="1749675"/>
            <a:chExt cx="2787600" cy="4624361"/>
          </a:xfrm>
        </p:grpSpPr>
        <p:sp>
          <p:nvSpPr>
            <p:cNvPr id="308" name="Google Shape;308;g3ce97de2b17_0_268"/>
            <p:cNvSpPr txBox="1"/>
            <p:nvPr/>
          </p:nvSpPr>
          <p:spPr>
            <a:xfrm>
              <a:off x="96325" y="1749675"/>
              <a:ext cx="21597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it-IT" sz="1700" b="1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Petalmirror</a:t>
              </a:r>
              <a:endPara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1714" y="2181250"/>
              <a:ext cx="2787600" cy="4192786"/>
              <a:chOff x="31714" y="2181250"/>
              <a:chExt cx="2787600" cy="4192786"/>
            </a:xfrm>
          </p:grpSpPr>
          <p:pic>
            <p:nvPicPr>
              <p:cNvPr id="280" name="Google Shape;280;g3ce97de2b17_0_26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5400000">
                <a:off x="585637" y="2353525"/>
                <a:ext cx="1181101" cy="866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1" name="Google Shape;301;g3ce97de2b17_0_268"/>
              <p:cNvPicPr preferRelativeResize="0"/>
              <p:nvPr/>
            </p:nvPicPr>
            <p:blipFill rotWithShape="1">
              <a:blip r:embed="rId7">
                <a:alphaModFix/>
              </a:blip>
              <a:srcRect l="8187" t="25765" r="18515" b="14455"/>
              <a:stretch/>
            </p:blipFill>
            <p:spPr>
              <a:xfrm>
                <a:off x="587550" y="3457625"/>
                <a:ext cx="1389175" cy="20134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11" name="Google Shape;311;g3ce97de2b17_0_268"/>
              <p:cNvCxnSpPr/>
              <p:nvPr/>
            </p:nvCxnSpPr>
            <p:spPr>
              <a:xfrm rot="10800000" flipH="1">
                <a:off x="2031175" y="3270775"/>
                <a:ext cx="643200" cy="4452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312" name="Google Shape;312;g3ce97de2b17_0_268"/>
              <p:cNvSpPr txBox="1"/>
              <p:nvPr/>
            </p:nvSpPr>
            <p:spPr>
              <a:xfrm>
                <a:off x="31714" y="5542736"/>
                <a:ext cx="2787600" cy="83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Custom opto-mechatronics:</a:t>
                </a:r>
                <a:br>
                  <a:rPr lang="it-IT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it-IT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 rigid segments with piezo actutors for tip-tilt-piston </a:t>
                </a:r>
                <a:endParaRPr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13" name="Google Shape;313;g3ce97de2b17_0_268"/>
              <p:cNvCxnSpPr/>
              <p:nvPr/>
            </p:nvCxnSpPr>
            <p:spPr>
              <a:xfrm>
                <a:off x="1663125" y="2438500"/>
                <a:ext cx="0" cy="77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314" name="Google Shape;314;g3ce97de2b17_0_268"/>
              <p:cNvSpPr txBox="1"/>
              <p:nvPr/>
            </p:nvSpPr>
            <p:spPr>
              <a:xfrm rot="-5400000">
                <a:off x="1322475" y="2485450"/>
                <a:ext cx="10239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500">
                    <a:solidFill>
                      <a:schemeClr val="dk1"/>
                    </a:solidFill>
                  </a:rPr>
                  <a:t>100 mm</a:t>
                </a:r>
                <a:endParaRPr sz="1500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315" name="Google Shape;315;g3ce97de2b17_0_268"/>
          <p:cNvSpPr txBox="1">
            <a:spLocks noGrp="1"/>
          </p:cNvSpPr>
          <p:nvPr>
            <p:ph type="title"/>
          </p:nvPr>
        </p:nvSpPr>
        <p:spPr>
          <a:xfrm>
            <a:off x="838200" y="1335629"/>
            <a:ext cx="10515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-IT" sz="2820"/>
              <a:t>ATT5103 - Petalometer bench  </a:t>
            </a:r>
            <a:r>
              <a:rPr lang="it-IT" sz="2100"/>
              <a:t>[lead by E. Pinna - INAF OAA]</a:t>
            </a:r>
            <a:endParaRPr sz="2100"/>
          </a:p>
        </p:txBody>
      </p:sp>
      <p:sp>
        <p:nvSpPr>
          <p:cNvPr id="316" name="Google Shape;316;g3ce97de2b17_0_268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ce97de2b17_0_268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53425" y="2508325"/>
            <a:ext cx="3993775" cy="1574126"/>
            <a:chOff x="5453425" y="2508325"/>
            <a:chExt cx="3993775" cy="1574126"/>
          </a:xfrm>
        </p:grpSpPr>
        <p:pic>
          <p:nvPicPr>
            <p:cNvPr id="302" name="Google Shape;302;g3ce97de2b17_0_268"/>
            <p:cNvPicPr preferRelativeResize="0"/>
            <p:nvPr/>
          </p:nvPicPr>
          <p:blipFill rotWithShape="1">
            <a:blip r:embed="rId8">
              <a:alphaModFix/>
            </a:blip>
            <a:srcRect l="7758" t="13247" b="22166"/>
            <a:stretch/>
          </p:blipFill>
          <p:spPr>
            <a:xfrm>
              <a:off x="7473925" y="2508325"/>
              <a:ext cx="1265054" cy="15741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0" name="Google Shape;310;g3ce97de2b17_0_268"/>
            <p:cNvCxnSpPr>
              <a:stCxn id="302" idx="1"/>
            </p:cNvCxnSpPr>
            <p:nvPr/>
          </p:nvCxnSpPr>
          <p:spPr>
            <a:xfrm flipH="1">
              <a:off x="7041025" y="3295389"/>
              <a:ext cx="432900" cy="3465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18" name="Google Shape;318;g3ce97de2b17_0_268"/>
            <p:cNvSpPr txBox="1"/>
            <p:nvPr/>
          </p:nvSpPr>
          <p:spPr>
            <a:xfrm>
              <a:off x="8581100" y="3447575"/>
              <a:ext cx="866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>
                  <a:solidFill>
                    <a:schemeClr val="dk1"/>
                  </a:solidFill>
                </a:rPr>
                <a:t>OAP </a:t>
              </a:r>
              <a:endParaRPr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>
                  <a:solidFill>
                    <a:schemeClr val="dk1"/>
                  </a:solidFill>
                </a:rPr>
                <a:t>100mm</a:t>
              </a:r>
              <a:endPara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9" name="Google Shape;319;g3ce97de2b17_0_268"/>
            <p:cNvCxnSpPr>
              <a:stCxn id="302" idx="1"/>
              <a:endCxn id="293" idx="1"/>
            </p:cNvCxnSpPr>
            <p:nvPr/>
          </p:nvCxnSpPr>
          <p:spPr>
            <a:xfrm rot="10800000">
              <a:off x="5453425" y="2945589"/>
              <a:ext cx="2020500" cy="349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3ce97de2b17_0_2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30581" y="2198560"/>
            <a:ext cx="3849183" cy="216704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3ce97de2b17_0_275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sp>
        <p:nvSpPr>
          <p:cNvPr id="328" name="Google Shape;328;g3ce97de2b17_0_275"/>
          <p:cNvSpPr txBox="1"/>
          <p:nvPr/>
        </p:nvSpPr>
        <p:spPr>
          <a:xfrm>
            <a:off x="2415700" y="1726575"/>
            <a:ext cx="6930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Petalmirror and internal metrology system are operative</a:t>
            </a:r>
            <a:endParaRPr sz="2000" b="0" i="1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ce97de2b17_0_275" descr="blob:https://web.whatsapp.com/2487e74f-3ba9-4c8c-8c6a-e6183afd0b8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ce97de2b17_0_275" descr="blob:https://web.whatsapp.com/2487e74f-3ba9-4c8c-8c6a-e6183afd0b8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3ce97de2b17_0_275"/>
          <p:cNvSpPr txBox="1"/>
          <p:nvPr/>
        </p:nvSpPr>
        <p:spPr>
          <a:xfrm>
            <a:off x="26968" y="4629820"/>
            <a:ext cx="1719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4D AccuFiz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3ce97de2b17_0_275"/>
          <p:cNvSpPr txBox="1"/>
          <p:nvPr/>
        </p:nvSpPr>
        <p:spPr>
          <a:xfrm>
            <a:off x="14891" y="1807859"/>
            <a:ext cx="22418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Tilt correction - unphased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3ce97de2b17_0_275"/>
          <p:cNvSpPr txBox="1"/>
          <p:nvPr/>
        </p:nvSpPr>
        <p:spPr>
          <a:xfrm>
            <a:off x="2574677" y="3732351"/>
            <a:ext cx="12270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ce97de2b17_0_275"/>
          <p:cNvSpPr txBox="1">
            <a:spLocks noGrp="1"/>
          </p:cNvSpPr>
          <p:nvPr>
            <p:ph type="body" idx="1"/>
          </p:nvPr>
        </p:nvSpPr>
        <p:spPr>
          <a:xfrm>
            <a:off x="4696732" y="4903082"/>
            <a:ext cx="7495268" cy="163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it-IT" sz="1600" b="1" dirty="0"/>
              <a:t>Soon in the lab:</a:t>
            </a:r>
            <a:endParaRPr dirty="0"/>
          </a:p>
          <a:p>
            <a:pPr marL="342900" lvl="0" indent="-342900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Char char="•"/>
            </a:pPr>
            <a:r>
              <a:rPr lang="it-IT" sz="1600" dirty="0"/>
              <a:t>Integration of the off-axis parabolas and the super-continuum laser source</a:t>
            </a:r>
            <a:endParaRPr dirty="0"/>
          </a:p>
          <a:p>
            <a:pPr marL="342900" lvl="0" indent="-342900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Char char="•"/>
            </a:pPr>
            <a:r>
              <a:rPr lang="it-IT" sz="1600" dirty="0"/>
              <a:t>Ready to host the petalometer prototypes </a:t>
            </a:r>
            <a:r>
              <a:rPr lang="it-IT" sz="1600" dirty="0" smtClean="0"/>
              <a:t>(</a:t>
            </a:r>
            <a:r>
              <a:rPr lang="it-IT" sz="1600" dirty="0"/>
              <a:t>MORFEO, ANDES and more)</a:t>
            </a:r>
            <a:endParaRPr sz="1600" dirty="0"/>
          </a:p>
        </p:txBody>
      </p:sp>
      <p:sp>
        <p:nvSpPr>
          <p:cNvPr id="342" name="Google Shape;342;g3ce97de2b17_0_275"/>
          <p:cNvSpPr txBox="1">
            <a:spLocks noGrp="1"/>
          </p:cNvSpPr>
          <p:nvPr>
            <p:ph type="title"/>
          </p:nvPr>
        </p:nvSpPr>
        <p:spPr>
          <a:xfrm>
            <a:off x="838200" y="1335629"/>
            <a:ext cx="10515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-IT" sz="2820"/>
              <a:t>ATT5103 - Petalometer bench  </a:t>
            </a:r>
            <a:r>
              <a:rPr lang="it-IT" sz="2100"/>
              <a:t>[lead by E. Pinna - INAF OAA]</a:t>
            </a:r>
            <a:endParaRPr sz="2100"/>
          </a:p>
        </p:txBody>
      </p:sp>
      <p:sp>
        <p:nvSpPr>
          <p:cNvPr id="344" name="Google Shape;344;g3ce97de2b17_0_275"/>
          <p:cNvSpPr txBox="1"/>
          <p:nvPr/>
        </p:nvSpPr>
        <p:spPr>
          <a:xfrm>
            <a:off x="-208450" y="1813525"/>
            <a:ext cx="600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02055" y="1799430"/>
            <a:ext cx="4432964" cy="3138184"/>
            <a:chOff x="7602055" y="1799430"/>
            <a:chExt cx="4432964" cy="3138184"/>
          </a:xfrm>
        </p:grpSpPr>
        <p:sp>
          <p:nvSpPr>
            <p:cNvPr id="333" name="Google Shape;333;g3ce97de2b17_0_275"/>
            <p:cNvSpPr txBox="1"/>
            <p:nvPr/>
          </p:nvSpPr>
          <p:spPr>
            <a:xfrm>
              <a:off x="9960027" y="1799430"/>
              <a:ext cx="1719600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t-IT" sz="2400" b="1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Revolver</a:t>
              </a:r>
              <a:endPara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4" name="Google Shape;334;g3ce97de2b17_0_27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05591" y="2182661"/>
              <a:ext cx="1945315" cy="1698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g3ce97de2b17_0_275"/>
            <p:cNvPicPr preferRelativeResize="0"/>
            <p:nvPr/>
          </p:nvPicPr>
          <p:blipFill rotWithShape="1">
            <a:blip r:embed="rId9">
              <a:alphaModFix/>
            </a:blip>
            <a:srcRect l="8042" r="7304"/>
            <a:stretch/>
          </p:blipFill>
          <p:spPr>
            <a:xfrm>
              <a:off x="9786986" y="3366706"/>
              <a:ext cx="2248033" cy="1493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g3ce97de2b17_0_275"/>
            <p:cNvSpPr txBox="1"/>
            <p:nvPr/>
          </p:nvSpPr>
          <p:spPr>
            <a:xfrm>
              <a:off x="7711803" y="3957032"/>
              <a:ext cx="1227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Unphased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3ce97de2b17_0_275"/>
            <p:cNvSpPr txBox="1"/>
            <p:nvPr/>
          </p:nvSpPr>
          <p:spPr>
            <a:xfrm>
              <a:off x="8991941" y="4629814"/>
              <a:ext cx="1227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Phased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0" name="Google Shape;340;g3ce97de2b17_0_275" descr="https://lh3.googleusercontent.com/pw/AP1GczN0GnMBHWefCp4JT7o8bCJxydptej9_1MianFgKCCTXZ5Bl71t50bXmg4GokZPY6ZDZkC7xtXVdubMgzbEdJg2RXpNAZ-oe5XiQ-s6kpJNrAwzabiw-sGUrz530zNjxdgY9IautCNILux9eYGzHX5-M=w1759-h990-s-no-gm?authuser=0"/>
            <p:cNvPicPr preferRelativeResize="0"/>
            <p:nvPr/>
          </p:nvPicPr>
          <p:blipFill rotWithShape="1">
            <a:blip r:embed="rId10">
              <a:alphaModFix/>
            </a:blip>
            <a:srcRect l="28355" r="8907" b="34872"/>
            <a:stretch/>
          </p:blipFill>
          <p:spPr>
            <a:xfrm>
              <a:off x="9978988" y="2267586"/>
              <a:ext cx="1612864" cy="94233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3" name="Google Shape;343;g3ce97de2b17_0_275"/>
            <p:cNvCxnSpPr/>
            <p:nvPr/>
          </p:nvCxnSpPr>
          <p:spPr>
            <a:xfrm>
              <a:off x="7910675" y="3918850"/>
              <a:ext cx="1261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45" name="Google Shape;345;g3ce97de2b17_0_275"/>
            <p:cNvCxnSpPr/>
            <p:nvPr/>
          </p:nvCxnSpPr>
          <p:spPr>
            <a:xfrm rot="10800000" flipH="1">
              <a:off x="7805600" y="2721763"/>
              <a:ext cx="3900" cy="1027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46" name="Google Shape;346;g3ce97de2b17_0_275"/>
            <p:cNvSpPr txBox="1"/>
            <p:nvPr/>
          </p:nvSpPr>
          <p:spPr>
            <a:xfrm>
              <a:off x="9106600" y="3718750"/>
              <a:ext cx="479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solidFill>
                    <a:schemeClr val="dk1"/>
                  </a:solidFill>
                </a:rPr>
                <a:t>𝝺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7" name="Google Shape;347;g3ce97de2b17_0_275"/>
            <p:cNvSpPr txBox="1"/>
            <p:nvPr/>
          </p:nvSpPr>
          <p:spPr>
            <a:xfrm rot="-5400000">
              <a:off x="7435105" y="2292543"/>
              <a:ext cx="672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>
                  <a:solidFill>
                    <a:schemeClr val="dk1"/>
                  </a:solidFill>
                </a:rPr>
                <a:t>Space</a:t>
              </a:r>
              <a:endParaRPr sz="1000">
                <a:solidFill>
                  <a:schemeClr val="dk1"/>
                </a:solidFill>
              </a:endParaRPr>
            </a:p>
          </p:txBody>
        </p:sp>
      </p:grpSp>
      <p:sp>
        <p:nvSpPr>
          <p:cNvPr id="348" name="Google Shape;348;g3ce97de2b17_0_275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ce97de2b17_0_275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" name="Screencast from 09-03-2026 12_22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6452" t="8501" r="6252" b="13983"/>
          <a:stretch/>
        </p:blipFill>
        <p:spPr>
          <a:xfrm>
            <a:off x="1930626" y="4036205"/>
            <a:ext cx="2368583" cy="2279355"/>
          </a:xfrm>
          <a:prstGeom prst="rect">
            <a:avLst/>
          </a:prstGeom>
        </p:spPr>
      </p:pic>
      <p:pic>
        <p:nvPicPr>
          <p:cNvPr id="3" name="Screencast from 09-03-2026 12_25_4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5720" t="8038" r="6612" b="13893"/>
          <a:stretch/>
        </p:blipFill>
        <p:spPr>
          <a:xfrm>
            <a:off x="25112" y="2132132"/>
            <a:ext cx="2372548" cy="22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4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ce97de2b17_0_40"/>
          <p:cNvSpPr txBox="1">
            <a:spLocks noGrp="1"/>
          </p:cNvSpPr>
          <p:nvPr>
            <p:ph type="title"/>
          </p:nvPr>
        </p:nvSpPr>
        <p:spPr>
          <a:xfrm>
            <a:off x="396675" y="1335625"/>
            <a:ext cx="114102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820"/>
              <a:t>ATT6101 - Abetti Building Renovation    </a:t>
            </a:r>
            <a:r>
              <a:rPr lang="it-IT" sz="2100"/>
              <a:t> [lead by A. Barucci - INAF OAA]</a:t>
            </a:r>
            <a:endParaRPr sz="2100"/>
          </a:p>
        </p:txBody>
      </p:sp>
      <p:sp>
        <p:nvSpPr>
          <p:cNvPr id="356" name="Google Shape;356;g3ce97de2b17_0_40"/>
          <p:cNvSpPr txBox="1">
            <a:spLocks noGrp="1"/>
          </p:cNvSpPr>
          <p:nvPr>
            <p:ph type="body" idx="1"/>
          </p:nvPr>
        </p:nvSpPr>
        <p:spPr>
          <a:xfrm>
            <a:off x="396675" y="2521217"/>
            <a:ext cx="6266968" cy="351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/>
              <a:t>Project Budget Amount: </a:t>
            </a:r>
            <a:r>
              <a:rPr lang="it-IT" sz="1600" dirty="0">
                <a:solidFill>
                  <a:schemeClr val="dk1"/>
                </a:solidFill>
              </a:rPr>
              <a:t>1.400 Keuro - </a:t>
            </a:r>
            <a:r>
              <a:rPr lang="it-IT" sz="1600" b="1" dirty="0">
                <a:solidFill>
                  <a:schemeClr val="dk1"/>
                </a:solidFill>
              </a:rPr>
              <a:t>Building: 1100 Keuro</a:t>
            </a:r>
            <a:endParaRPr sz="1600" b="1" dirty="0"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</a:rPr>
              <a:t>Design, other stuff, VAT + taxes etc: </a:t>
            </a:r>
            <a:r>
              <a:rPr lang="it-IT" sz="1600" b="1" dirty="0">
                <a:solidFill>
                  <a:schemeClr val="dk1"/>
                </a:solidFill>
              </a:rPr>
              <a:t>300 Keuro </a:t>
            </a:r>
            <a:endParaRPr sz="1600" b="1" dirty="0"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b="1" dirty="0"/>
              <a:t>Condominium building management</a:t>
            </a:r>
            <a:r>
              <a:rPr lang="it-IT" sz="1600" dirty="0"/>
              <a:t>:  INAF and UNIFI</a:t>
            </a:r>
            <a:br>
              <a:rPr lang="it-IT" sz="1600" dirty="0"/>
            </a:br>
            <a:r>
              <a:rPr lang="it-IT" sz="1600" dirty="0"/>
              <a:t>(signed agreement for collaboration)</a:t>
            </a:r>
            <a:endParaRPr sz="1600"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it-IT" sz="1600" dirty="0"/>
              <a:t>Net surface: </a:t>
            </a:r>
            <a:r>
              <a:rPr lang="it-IT" sz="1600" b="1" dirty="0"/>
              <a:t>420 m</a:t>
            </a:r>
            <a:r>
              <a:rPr lang="it-IT" sz="1600" b="1" baseline="30000" dirty="0"/>
              <a:t>2</a:t>
            </a:r>
            <a:r>
              <a:rPr lang="it-IT" sz="1600" b="1" dirty="0"/>
              <a:t> </a:t>
            </a:r>
            <a:r>
              <a:rPr lang="it-IT" sz="1600" dirty="0"/>
              <a:t>on 3 floors</a:t>
            </a:r>
            <a:endParaRPr sz="2400"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it-IT" sz="1600" dirty="0"/>
              <a:t>Decarbonized building (HVAC all-electric)</a:t>
            </a:r>
            <a:endParaRPr sz="2400"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</a:rPr>
              <a:t>Self-generated electricity from photovoltaic panels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57" name="Google Shape;357;g3ce97de2b17_0_40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-IT" sz="2000"/>
              <a:t>Restoration and renovation of the 'Villino Abetti’ – Civil work project</a:t>
            </a:r>
            <a:endParaRPr sz="2000"/>
          </a:p>
        </p:txBody>
      </p:sp>
      <p:sp>
        <p:nvSpPr>
          <p:cNvPr id="358" name="Google Shape;358;g3ce97de2b17_0_40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  <p:pic>
        <p:nvPicPr>
          <p:cNvPr id="359" name="Google Shape;359;g3ce97de2b17_0_40"/>
          <p:cNvPicPr preferRelativeResize="0"/>
          <p:nvPr/>
        </p:nvPicPr>
        <p:blipFill rotWithShape="1">
          <a:blip r:embed="rId3">
            <a:alphaModFix/>
          </a:blip>
          <a:srcRect l="52061" t="1581" r="884" b="60214"/>
          <a:stretch/>
        </p:blipFill>
        <p:spPr>
          <a:xfrm>
            <a:off x="7969990" y="4462151"/>
            <a:ext cx="3545735" cy="17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3ce97de2b17_0_40"/>
          <p:cNvPicPr preferRelativeResize="0"/>
          <p:nvPr/>
        </p:nvPicPr>
        <p:blipFill rotWithShape="1">
          <a:blip r:embed="rId3">
            <a:alphaModFix/>
          </a:blip>
          <a:srcRect l="442" t="1317" r="51619" b="60874"/>
          <a:stretch/>
        </p:blipFill>
        <p:spPr>
          <a:xfrm>
            <a:off x="6807939" y="2496625"/>
            <a:ext cx="3612412" cy="169713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3ce97de2b17_0_40"/>
          <p:cNvSpPr/>
          <p:nvPr/>
        </p:nvSpPr>
        <p:spPr>
          <a:xfrm rot="5400000">
            <a:off x="6807939" y="4336825"/>
            <a:ext cx="1085850" cy="108585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gradFill>
            <a:gsLst>
              <a:gs pos="0">
                <a:srgbClr val="92AAEA"/>
              </a:gs>
              <a:gs pos="50000">
                <a:srgbClr val="BDCAF0"/>
              </a:gs>
              <a:gs pos="100000">
                <a:srgbClr val="DEE4F7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3ce97de2b17_0_40"/>
          <p:cNvSpPr txBox="1"/>
          <p:nvPr/>
        </p:nvSpPr>
        <p:spPr>
          <a:xfrm>
            <a:off x="10445700" y="2647775"/>
            <a:ext cx="119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dk1"/>
                </a:solidFill>
              </a:rPr>
              <a:t>Original status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63" name="Google Shape;363;g3ce97de2b17_0_40"/>
          <p:cNvSpPr txBox="1"/>
          <p:nvPr/>
        </p:nvSpPr>
        <p:spPr>
          <a:xfrm>
            <a:off x="6752825" y="5499925"/>
            <a:ext cx="119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</a:rPr>
              <a:t>Finalized (rendering)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64" name="Google Shape;364;g3ce97de2b17_0_40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3ce97de2b17_0_40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 dirty="0">
                <a:solidFill>
                  <a:srgbClr val="FFFFFF"/>
                </a:solidFill>
              </a:rPr>
              <a:t>Workshop STILES: risultati e prospettive future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ce97de2b17_0_147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  <p:pic>
        <p:nvPicPr>
          <p:cNvPr id="371" name="Google Shape;371;g3ce97de2b17_0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38" y="2352548"/>
            <a:ext cx="5311674" cy="365658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ce97de2b17_0_147"/>
          <p:cNvSpPr txBox="1"/>
          <p:nvPr/>
        </p:nvSpPr>
        <p:spPr>
          <a:xfrm>
            <a:off x="6462774" y="1908524"/>
            <a:ext cx="208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rPr>
              <a:t>First floor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g3ce97de2b17_0_147"/>
          <p:cNvGrpSpPr/>
          <p:nvPr/>
        </p:nvGrpSpPr>
        <p:grpSpPr>
          <a:xfrm>
            <a:off x="3825517" y="3446460"/>
            <a:ext cx="6809634" cy="2771937"/>
            <a:chOff x="4301700" y="2813100"/>
            <a:chExt cx="7170300" cy="2918750"/>
          </a:xfrm>
        </p:grpSpPr>
        <p:cxnSp>
          <p:nvCxnSpPr>
            <p:cNvPr id="374" name="Google Shape;374;g3ce97de2b17_0_147"/>
            <p:cNvCxnSpPr/>
            <p:nvPr/>
          </p:nvCxnSpPr>
          <p:spPr>
            <a:xfrm rot="10800000" flipH="1">
              <a:off x="4301700" y="2813100"/>
              <a:ext cx="2006100" cy="917100"/>
            </a:xfrm>
            <a:prstGeom prst="straightConnector1">
              <a:avLst/>
            </a:prstGeom>
            <a:noFill/>
            <a:ln w="1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5" name="Google Shape;375;g3ce97de2b17_0_147"/>
            <p:cNvCxnSpPr/>
            <p:nvPr/>
          </p:nvCxnSpPr>
          <p:spPr>
            <a:xfrm>
              <a:off x="4366050" y="5197550"/>
              <a:ext cx="1935000" cy="534300"/>
            </a:xfrm>
            <a:prstGeom prst="straightConnector1">
              <a:avLst/>
            </a:prstGeom>
            <a:noFill/>
            <a:ln w="1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376" name="Google Shape;376;g3ce97de2b17_0_147"/>
            <p:cNvPicPr preferRelativeResize="0"/>
            <p:nvPr/>
          </p:nvPicPr>
          <p:blipFill rotWithShape="1">
            <a:blip r:embed="rId4">
              <a:alphaModFix/>
            </a:blip>
            <a:srcRect b="6951"/>
            <a:stretch/>
          </p:blipFill>
          <p:spPr>
            <a:xfrm>
              <a:off x="6309600" y="2821875"/>
              <a:ext cx="5162400" cy="2902024"/>
            </a:xfrm>
            <a:prstGeom prst="rect">
              <a:avLst/>
            </a:prstGeom>
            <a:noFill/>
            <a:ln w="1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77" name="Google Shape;377;g3ce97de2b17_0_147"/>
          <p:cNvSpPr/>
          <p:nvPr/>
        </p:nvSpPr>
        <p:spPr>
          <a:xfrm>
            <a:off x="4377325" y="2532737"/>
            <a:ext cx="72810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Huge, panoramic terrace for conferences and social gatherings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Large meeting and conference room  </a:t>
            </a: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ce97de2b17_0_147"/>
          <p:cNvSpPr txBox="1">
            <a:spLocks noGrp="1"/>
          </p:cNvSpPr>
          <p:nvPr>
            <p:ph type="title" idx="4294967295"/>
          </p:nvPr>
        </p:nvSpPr>
        <p:spPr>
          <a:xfrm>
            <a:off x="396675" y="1335625"/>
            <a:ext cx="114102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820"/>
              <a:t>ATT6101 - Abetti Building Renovation    </a:t>
            </a:r>
            <a:r>
              <a:rPr lang="it-IT" sz="2100"/>
              <a:t> [lead by A. Barucci - INAF OAA]</a:t>
            </a:r>
            <a:endParaRPr sz="2100"/>
          </a:p>
        </p:txBody>
      </p:sp>
      <p:sp>
        <p:nvSpPr>
          <p:cNvPr id="379" name="Google Shape;379;g3ce97de2b17_0_147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ce97de2b17_0_147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ce97de2b17_0_15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  <p:pic>
        <p:nvPicPr>
          <p:cNvPr id="386" name="Google Shape;386;g3ce97de2b17_0_156"/>
          <p:cNvPicPr preferRelativeResize="0"/>
          <p:nvPr/>
        </p:nvPicPr>
        <p:blipFill rotWithShape="1">
          <a:blip r:embed="rId3">
            <a:alphaModFix/>
          </a:blip>
          <a:srcRect b="1507"/>
          <a:stretch/>
        </p:blipFill>
        <p:spPr>
          <a:xfrm>
            <a:off x="1371600" y="1685675"/>
            <a:ext cx="7655600" cy="46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ce97de2b17_0_156"/>
          <p:cNvSpPr txBox="1"/>
          <p:nvPr/>
        </p:nvSpPr>
        <p:spPr>
          <a:xfrm>
            <a:off x="6576177" y="2158946"/>
            <a:ext cx="27216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rPr>
              <a:t>Ground floor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3ce97de2b17_0_156"/>
          <p:cNvSpPr/>
          <p:nvPr/>
        </p:nvSpPr>
        <p:spPr>
          <a:xfrm>
            <a:off x="6576187" y="2761521"/>
            <a:ext cx="47487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N. 3 optical labs:  2 INAF + 1 UNIFI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N. 10 office workstations</a:t>
            </a: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3ce97de2b17_0_156"/>
          <p:cNvSpPr txBox="1">
            <a:spLocks noGrp="1"/>
          </p:cNvSpPr>
          <p:nvPr>
            <p:ph type="title" idx="4294967295"/>
          </p:nvPr>
        </p:nvSpPr>
        <p:spPr>
          <a:xfrm>
            <a:off x="396675" y="1335625"/>
            <a:ext cx="114102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820"/>
              <a:t>ATT6101 - Abetti Building Renovation    </a:t>
            </a:r>
            <a:r>
              <a:rPr lang="it-IT" sz="2100"/>
              <a:t> [lead by A. Barucci - INAF OAA]</a:t>
            </a:r>
            <a:endParaRPr sz="2100"/>
          </a:p>
        </p:txBody>
      </p:sp>
      <p:sp>
        <p:nvSpPr>
          <p:cNvPr id="390" name="Google Shape;390;g3ce97de2b17_0_156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3ce97de2b17_0_156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ce97de2b17_0_16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  <p:sp>
        <p:nvSpPr>
          <p:cNvPr id="397" name="Google Shape;397;g3ce97de2b17_0_164"/>
          <p:cNvSpPr txBox="1"/>
          <p:nvPr/>
        </p:nvSpPr>
        <p:spPr>
          <a:xfrm>
            <a:off x="7984183" y="1962307"/>
            <a:ext cx="30714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rPr>
              <a:t>Basement floor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g3ce97de2b17_0_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075" y="2220951"/>
            <a:ext cx="4374650" cy="386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3ce97de2b17_0_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8700" y="3367755"/>
            <a:ext cx="3876025" cy="2733771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0" name="Google Shape;400;g3ce97de2b17_0_164"/>
          <p:cNvSpPr/>
          <p:nvPr/>
        </p:nvSpPr>
        <p:spPr>
          <a:xfrm>
            <a:off x="5077776" y="2220950"/>
            <a:ext cx="5554500" cy="14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Kitchen and cafeteria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Lifting platform for people with reduced mobility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Restrooms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Service room</a:t>
            </a: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1" name="Google Shape;401;g3ce97de2b17_0_164"/>
          <p:cNvCxnSpPr/>
          <p:nvPr/>
        </p:nvCxnSpPr>
        <p:spPr>
          <a:xfrm rot="10800000" flipH="1">
            <a:off x="4429125" y="3362122"/>
            <a:ext cx="3291600" cy="1217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2" name="Google Shape;402;g3ce97de2b17_0_164"/>
          <p:cNvCxnSpPr/>
          <p:nvPr/>
        </p:nvCxnSpPr>
        <p:spPr>
          <a:xfrm>
            <a:off x="4429125" y="6101520"/>
            <a:ext cx="3279600" cy="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3" name="Google Shape;403;g3ce97de2b17_0_164"/>
          <p:cNvSpPr txBox="1">
            <a:spLocks noGrp="1"/>
          </p:cNvSpPr>
          <p:nvPr>
            <p:ph type="title" idx="4294967295"/>
          </p:nvPr>
        </p:nvSpPr>
        <p:spPr>
          <a:xfrm>
            <a:off x="396675" y="1335625"/>
            <a:ext cx="114102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820"/>
              <a:t>ATT6101 - Abetti Building Renovation    </a:t>
            </a:r>
            <a:r>
              <a:rPr lang="it-IT" sz="2100"/>
              <a:t> [lead by A. Barucci - INAF OAA]</a:t>
            </a:r>
            <a:endParaRPr sz="2100"/>
          </a:p>
        </p:txBody>
      </p:sp>
      <p:sp>
        <p:nvSpPr>
          <p:cNvPr id="404" name="Google Shape;404;g3ce97de2b17_0_164"/>
          <p:cNvSpPr txBox="1">
            <a:spLocks noGrp="1"/>
          </p:cNvSpPr>
          <p:nvPr>
            <p:ph type="dt" idx="10"/>
          </p:nvPr>
        </p:nvSpPr>
        <p:spPr>
          <a:xfrm>
            <a:off x="2133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3ce97de2b17_0_164"/>
          <p:cNvSpPr txBox="1">
            <a:spLocks noGrp="1"/>
          </p:cNvSpPr>
          <p:nvPr>
            <p:ph type="ftr" idx="11"/>
          </p:nvPr>
        </p:nvSpPr>
        <p:spPr>
          <a:xfrm>
            <a:off x="14809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ce97de2b17_0_32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  <p:sp>
        <p:nvSpPr>
          <p:cNvPr id="412" name="Google Shape;412;g3ce97de2b17_0_32"/>
          <p:cNvSpPr/>
          <p:nvPr/>
        </p:nvSpPr>
        <p:spPr>
          <a:xfrm>
            <a:off x="8361742" y="4950264"/>
            <a:ext cx="3589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Expected completion of works:    20/04/26</a:t>
            </a:r>
            <a:endParaRPr sz="2300">
              <a:solidFill>
                <a:schemeClr val="accent1"/>
              </a:solidFill>
            </a:endParaRPr>
          </a:p>
        </p:txBody>
      </p:sp>
      <p:pic>
        <p:nvPicPr>
          <p:cNvPr id="413" name="Google Shape;413;g3ce97de2b17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9075" y="4402150"/>
            <a:ext cx="3984302" cy="179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ce97de2b17_0_32"/>
          <p:cNvPicPr preferRelativeResize="0"/>
          <p:nvPr/>
        </p:nvPicPr>
        <p:blipFill rotWithShape="1">
          <a:blip r:embed="rId4">
            <a:alphaModFix/>
          </a:blip>
          <a:srcRect l="9114" t="2046" r="58346" b="61540"/>
          <a:stretch/>
        </p:blipFill>
        <p:spPr>
          <a:xfrm>
            <a:off x="139900" y="2371477"/>
            <a:ext cx="2601224" cy="173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ce97de2b17_0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474" y="4402150"/>
            <a:ext cx="2258066" cy="1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ce97de2b17_0_32"/>
          <p:cNvSpPr/>
          <p:nvPr/>
        </p:nvSpPr>
        <p:spPr>
          <a:xfrm>
            <a:off x="2868975" y="3574900"/>
            <a:ext cx="1310100" cy="10317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2AAEA"/>
              </a:gs>
              <a:gs pos="50000">
                <a:srgbClr val="BDCAF0"/>
              </a:gs>
              <a:gs pos="100000">
                <a:srgbClr val="DEE4F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g3ce97de2b17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6925" y="2136085"/>
            <a:ext cx="3984323" cy="179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3ce97de2b17_0_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1100" y="2907725"/>
            <a:ext cx="4260152" cy="191790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3ce97de2b17_0_32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ce97de2b17_0_32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1" name="Google Shape;421;g3ce97de2b17_0_32"/>
          <p:cNvSpPr txBox="1">
            <a:spLocks noGrp="1"/>
          </p:cNvSpPr>
          <p:nvPr>
            <p:ph type="title"/>
          </p:nvPr>
        </p:nvSpPr>
        <p:spPr>
          <a:xfrm>
            <a:off x="396675" y="1335625"/>
            <a:ext cx="114102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820"/>
              <a:t>ATT6101 - Abetti Building Renovation    </a:t>
            </a:r>
            <a:r>
              <a:rPr lang="it-IT" sz="2100"/>
              <a:t> [lead by A. Barucci - INAF OAA]</a:t>
            </a:r>
            <a:endParaRPr sz="2100"/>
          </a:p>
        </p:txBody>
      </p:sp>
      <p:sp>
        <p:nvSpPr>
          <p:cNvPr id="13" name="Google Shape;362;g3ce97de2b17_0_40"/>
          <p:cNvSpPr txBox="1"/>
          <p:nvPr/>
        </p:nvSpPr>
        <p:spPr>
          <a:xfrm>
            <a:off x="506767" y="2007699"/>
            <a:ext cx="236220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dk1"/>
                </a:solidFill>
              </a:rPr>
              <a:t>Original status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4" name="Google Shape;362;g3ce97de2b17_0_40"/>
          <p:cNvSpPr txBox="1"/>
          <p:nvPr/>
        </p:nvSpPr>
        <p:spPr>
          <a:xfrm>
            <a:off x="8497782" y="2436336"/>
            <a:ext cx="236220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 smtClean="0">
                <a:solidFill>
                  <a:schemeClr val="dk1"/>
                </a:solidFill>
              </a:rPr>
              <a:t>Today</a:t>
            </a: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ce97de2b17_0_0"/>
          <p:cNvSpPr txBox="1">
            <a:spLocks noGrp="1"/>
          </p:cNvSpPr>
          <p:nvPr>
            <p:ph type="body" idx="1"/>
          </p:nvPr>
        </p:nvSpPr>
        <p:spPr>
          <a:xfrm>
            <a:off x="478675" y="2807875"/>
            <a:ext cx="11034900" cy="24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15"/>
              <a:buNone/>
            </a:pPr>
            <a:r>
              <a:rPr lang="it-IT" sz="7194"/>
              <a:t>END</a:t>
            </a:r>
            <a:endParaRPr sz="7194"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15"/>
              <a:buNone/>
            </a:pPr>
            <a:r>
              <a:rPr lang="it-IT" sz="7194"/>
              <a:t>…a new beginning</a:t>
            </a:r>
            <a:endParaRPr sz="7194"/>
          </a:p>
        </p:txBody>
      </p:sp>
      <p:sp>
        <p:nvSpPr>
          <p:cNvPr id="428" name="Google Shape;428;g3ce97de2b17_0_0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  <p:sp>
        <p:nvSpPr>
          <p:cNvPr id="429" name="Google Shape;429;g3ce97de2b17_0_0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ce97de2b17_0_0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ce97de2b17_0_17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it-IT"/>
              <a:t>OUTLINE</a:t>
            </a:r>
            <a:endParaRPr/>
          </a:p>
        </p:txBody>
      </p:sp>
      <p:sp>
        <p:nvSpPr>
          <p:cNvPr id="178" name="Google Shape;178;g3ce97de2b17_0_17"/>
          <p:cNvSpPr txBox="1">
            <a:spLocks noGrp="1"/>
          </p:cNvSpPr>
          <p:nvPr>
            <p:ph type="body" idx="1"/>
          </p:nvPr>
        </p:nvSpPr>
        <p:spPr>
          <a:xfrm>
            <a:off x="838200" y="2100899"/>
            <a:ext cx="11000700" cy="3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7894" algn="l" rtl="0">
              <a:lnSpc>
                <a:spcPct val="200000"/>
              </a:lnSpc>
              <a:spcBef>
                <a:spcPts val="1100"/>
              </a:spcBef>
              <a:spcAft>
                <a:spcPts val="0"/>
              </a:spcAft>
              <a:buSzPts val="2824"/>
              <a:buChar char="•"/>
            </a:pPr>
            <a:r>
              <a:rPr lang="it-IT" sz="2000" dirty="0"/>
              <a:t>Activity 2301  SPHERE+  SAXO+			lead by E. Diolaiti  	@OAS</a:t>
            </a:r>
            <a:endParaRPr sz="2000" dirty="0"/>
          </a:p>
          <a:p>
            <a:pPr marL="457200" lvl="0" indent="-407894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24"/>
              <a:buChar char="•"/>
            </a:pPr>
            <a:r>
              <a:rPr lang="it-IT" sz="2000" dirty="0"/>
              <a:t>Activity 5101  Optical-IR &amp; AO lab			lead by E. Diolaiti  	@OAS</a:t>
            </a:r>
            <a:endParaRPr sz="2000" dirty="0"/>
          </a:p>
          <a:p>
            <a:pPr marL="457200" lvl="0" indent="-407894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24"/>
              <a:buChar char="•"/>
            </a:pPr>
            <a:r>
              <a:rPr lang="it-IT" sz="2000" dirty="0"/>
              <a:t>Activity 5102  AO Cascading testbench	</a:t>
            </a:r>
            <a:r>
              <a:rPr lang="it-IT" sz="2000" dirty="0" smtClean="0"/>
              <a:t>	lead </a:t>
            </a:r>
            <a:r>
              <a:rPr lang="it-IT" sz="2000" dirty="0"/>
              <a:t>by M. Bonaglia </a:t>
            </a:r>
            <a:r>
              <a:rPr lang="it-IT" sz="2000" dirty="0" smtClean="0"/>
              <a:t>	@</a:t>
            </a:r>
            <a:r>
              <a:rPr lang="it-IT" sz="2000" dirty="0"/>
              <a:t>OAA</a:t>
            </a:r>
            <a:endParaRPr sz="2000" dirty="0"/>
          </a:p>
          <a:p>
            <a:pPr marL="457200" lvl="0" indent="-407894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24"/>
              <a:buChar char="•"/>
            </a:pPr>
            <a:r>
              <a:rPr lang="it-IT" sz="2000" dirty="0"/>
              <a:t>Activity 5103  Petalometer testbench		lead by E. Pinna 	@OAA</a:t>
            </a:r>
            <a:endParaRPr sz="2000" dirty="0"/>
          </a:p>
          <a:p>
            <a:pPr marL="457200" lvl="0" indent="-407894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24"/>
              <a:buChar char="•"/>
            </a:pPr>
            <a:r>
              <a:rPr lang="it-IT" sz="2000" dirty="0"/>
              <a:t>Activity 6101  Abetti building renovation	</a:t>
            </a:r>
            <a:r>
              <a:rPr lang="it-IT" sz="2000" dirty="0" smtClean="0"/>
              <a:t>	lead </a:t>
            </a:r>
            <a:r>
              <a:rPr lang="it-IT" sz="2000" dirty="0"/>
              <a:t>by A. Barucci 	@OAA</a:t>
            </a:r>
            <a:endParaRPr sz="2000" dirty="0"/>
          </a:p>
        </p:txBody>
      </p:sp>
      <p:sp>
        <p:nvSpPr>
          <p:cNvPr id="179" name="Google Shape;179;g3ce97de2b17_0_17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sp>
        <p:nvSpPr>
          <p:cNvPr id="180" name="Google Shape;180;g3ce97de2b17_0_17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ce97de2b17_0_17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ce843d9c5d_1_284"/>
          <p:cNvSpPr txBox="1">
            <a:spLocks noGrp="1"/>
          </p:cNvSpPr>
          <p:nvPr>
            <p:ph type="title"/>
          </p:nvPr>
        </p:nvSpPr>
        <p:spPr>
          <a:xfrm>
            <a:off x="1513800" y="1261050"/>
            <a:ext cx="91644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/>
              <a:t>ATT2301 SPHERE+_SAXO+   </a:t>
            </a:r>
            <a:r>
              <a:rPr lang="it-IT" sz="2100"/>
              <a:t>[lead by E. Diolaiti - INAF OAS]</a:t>
            </a:r>
            <a:endParaRPr sz="2100"/>
          </a:p>
        </p:txBody>
      </p:sp>
      <p:sp>
        <p:nvSpPr>
          <p:cNvPr id="187" name="Google Shape;187;g3ce843d9c5d_1_284"/>
          <p:cNvSpPr txBox="1">
            <a:spLocks noGrp="1"/>
          </p:cNvSpPr>
          <p:nvPr>
            <p:ph type="body" idx="1"/>
          </p:nvPr>
        </p:nvSpPr>
        <p:spPr>
          <a:xfrm>
            <a:off x="87750" y="2151050"/>
            <a:ext cx="8815800" cy="301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None/>
            </a:pPr>
            <a:r>
              <a:rPr lang="it-IT" sz="2000" b="1" dirty="0"/>
              <a:t>SAXO+</a:t>
            </a:r>
            <a:endParaRPr sz="2000" b="1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dirty="0"/>
              <a:t>Adaptive Optics module for the </a:t>
            </a:r>
            <a:r>
              <a:rPr lang="it-IT" sz="1440" b="1" dirty="0"/>
              <a:t>SPHERE instrument</a:t>
            </a:r>
            <a:r>
              <a:rPr lang="it-IT" sz="1440" dirty="0"/>
              <a:t> (Spectro-Polarimetric High contrast imager for Exoplanets Research) already operating on Very Large Telescope</a:t>
            </a:r>
            <a:endParaRPr sz="2370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dirty="0"/>
              <a:t>SAXO+ aims to improve the performance of the SPHERE’s adaptive optics system by compensating for </a:t>
            </a:r>
            <a:r>
              <a:rPr lang="it-IT" sz="1440" b="1" dirty="0"/>
              <a:t>high temporal frequency residuals</a:t>
            </a:r>
            <a:endParaRPr sz="2370" b="1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dirty="0"/>
              <a:t>SAXO+ is a </a:t>
            </a:r>
            <a:r>
              <a:rPr lang="it-IT" sz="1440" b="1" dirty="0"/>
              <a:t>precursor for</a:t>
            </a:r>
            <a:r>
              <a:rPr lang="it-IT" sz="1440" dirty="0"/>
              <a:t> the ELT’s exoPlanet imaging Camera and Spectrograph (</a:t>
            </a:r>
            <a:r>
              <a:rPr lang="it-IT" sz="1440" b="1" dirty="0"/>
              <a:t>PCS</a:t>
            </a:r>
            <a:r>
              <a:rPr lang="it-IT" sz="1440" dirty="0"/>
              <a:t>) </a:t>
            </a:r>
            <a:endParaRPr sz="2370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dirty="0"/>
              <a:t>Two-stage </a:t>
            </a:r>
            <a:r>
              <a:rPr lang="it-IT" sz="1440" b="1" dirty="0"/>
              <a:t>«cascaded»</a:t>
            </a:r>
            <a:r>
              <a:rPr lang="it-IT" sz="1440" dirty="0"/>
              <a:t> adaptive optics architecture</a:t>
            </a:r>
            <a:endParaRPr sz="2370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b="1" dirty="0"/>
              <a:t>Near-infrared pyramid</a:t>
            </a:r>
            <a:r>
              <a:rPr lang="it-IT" sz="1440" dirty="0"/>
              <a:t> wavefront sensor (0.95-1.1 µm / 0.95-1.45 µm) with tip-tilt modulation</a:t>
            </a:r>
            <a:endParaRPr sz="2370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dirty="0"/>
              <a:t>Adaptive optics </a:t>
            </a:r>
            <a:r>
              <a:rPr lang="it-IT" sz="1440" b="1" dirty="0"/>
              <a:t>mirror with 28x28 actuators</a:t>
            </a:r>
            <a:r>
              <a:rPr lang="it-IT" sz="1440" dirty="0"/>
              <a:t> across the pupil</a:t>
            </a:r>
            <a:endParaRPr sz="2370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dirty="0"/>
              <a:t>Adaptive optics loop </a:t>
            </a:r>
            <a:r>
              <a:rPr lang="it-IT" sz="1440" b="1" dirty="0"/>
              <a:t>frequency 2.7 kHz</a:t>
            </a:r>
            <a:r>
              <a:rPr lang="it-IT" sz="1440" dirty="0"/>
              <a:t> (goal 3 kHz)</a:t>
            </a:r>
            <a:endParaRPr sz="2370" dirty="0"/>
          </a:p>
          <a:p>
            <a:pPr marL="647700" lvl="0" indent="-4425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70"/>
              <a:buChar char="•"/>
            </a:pPr>
            <a:r>
              <a:rPr lang="it-IT" sz="1440" dirty="0"/>
              <a:t>Opto-electro-mechanical structure subject to very </a:t>
            </a:r>
            <a:r>
              <a:rPr lang="it-IT" sz="1440" b="1" dirty="0"/>
              <a:t>tight</a:t>
            </a:r>
            <a:r>
              <a:rPr lang="it-IT" sz="1440" dirty="0"/>
              <a:t> performance and interface</a:t>
            </a:r>
            <a:r>
              <a:rPr lang="it-IT" sz="1440" b="1" dirty="0"/>
              <a:t> requirements</a:t>
            </a:r>
            <a:endParaRPr sz="2370" b="1" dirty="0"/>
          </a:p>
          <a:p>
            <a:pPr marL="190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sz="1440" dirty="0"/>
          </a:p>
          <a:p>
            <a:pPr marL="45720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sz="1440" dirty="0"/>
          </a:p>
        </p:txBody>
      </p:sp>
      <p:sp>
        <p:nvSpPr>
          <p:cNvPr id="188" name="Google Shape;188;g3ce843d9c5d_1_284"/>
          <p:cNvSpPr txBox="1">
            <a:spLocks noGrp="1"/>
          </p:cNvSpPr>
          <p:nvPr>
            <p:ph type="body" idx="2"/>
          </p:nvPr>
        </p:nvSpPr>
        <p:spPr>
          <a:xfrm>
            <a:off x="1322550" y="1805550"/>
            <a:ext cx="95469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400"/>
              <a:buNone/>
            </a:pPr>
            <a:r>
              <a:rPr lang="it-IT" sz="2000"/>
              <a:t>Objective: support the development of the SAXO+ adaptive optics module</a:t>
            </a:r>
            <a:endParaRPr sz="2000"/>
          </a:p>
        </p:txBody>
      </p:sp>
      <p:sp>
        <p:nvSpPr>
          <p:cNvPr id="189" name="Google Shape;189;g3ce843d9c5d_1_28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fld id="{00000000-1234-1234-1234-123412341234}" type="slidenum"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g3ce843d9c5d_1_284" descr="Immagine che contiene giocattolo, Set per costruzioni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0952" y="2976950"/>
            <a:ext cx="3071648" cy="32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ce843d9c5d_1_284"/>
          <p:cNvSpPr txBox="1"/>
          <p:nvPr/>
        </p:nvSpPr>
        <p:spPr>
          <a:xfrm>
            <a:off x="9035025" y="2383700"/>
            <a:ext cx="30000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905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40" i="1">
                <a:solidFill>
                  <a:schemeClr val="dk1"/>
                </a:solidFill>
              </a:rPr>
              <a:t>Context and science goals presented by Valentina D’Orazi</a:t>
            </a:r>
            <a:endParaRPr sz="1440" i="1">
              <a:solidFill>
                <a:schemeClr val="dk1"/>
              </a:solidFill>
            </a:endParaRPr>
          </a:p>
        </p:txBody>
      </p:sp>
      <p:sp>
        <p:nvSpPr>
          <p:cNvPr id="192" name="Google Shape;192;g3ce843d9c5d_1_284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ce843d9c5d_1_284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 dirty="0">
                <a:solidFill>
                  <a:srgbClr val="FFFFFF"/>
                </a:solidFill>
              </a:rPr>
              <a:t>Workshop STILES: risultati e prospettive future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ce843d9c5d_1_294"/>
          <p:cNvSpPr txBox="1">
            <a:spLocks noGrp="1"/>
          </p:cNvSpPr>
          <p:nvPr>
            <p:ph type="body" idx="1"/>
          </p:nvPr>
        </p:nvSpPr>
        <p:spPr>
          <a:xfrm>
            <a:off x="241469" y="2431165"/>
            <a:ext cx="5403900" cy="19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-IT" sz="1800" dirty="0"/>
              <a:t>Supply awarded through open procedure</a:t>
            </a:r>
            <a:endParaRPr sz="3000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-IT" sz="1800" dirty="0"/>
              <a:t>Selected supplier:</a:t>
            </a:r>
            <a:endParaRPr sz="3000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Boston Micromachines Corporation (USA)</a:t>
            </a:r>
            <a:endParaRPr sz="3000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-IT" sz="1800" dirty="0"/>
              <a:t>Delivery:</a:t>
            </a:r>
            <a:endParaRPr sz="3000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December 2025 / February 2026</a:t>
            </a:r>
            <a:endParaRPr sz="1800" dirty="0"/>
          </a:p>
        </p:txBody>
      </p:sp>
      <p:sp>
        <p:nvSpPr>
          <p:cNvPr id="199" name="Google Shape;199;g3ce843d9c5d_1_294"/>
          <p:cNvSpPr txBox="1">
            <a:spLocks noGrp="1"/>
          </p:cNvSpPr>
          <p:nvPr>
            <p:ph type="body" idx="2"/>
          </p:nvPr>
        </p:nvSpPr>
        <p:spPr>
          <a:xfrm>
            <a:off x="1872150" y="1792800"/>
            <a:ext cx="84477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4130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400"/>
              <a:buNone/>
            </a:pPr>
            <a:r>
              <a:rPr lang="it-IT" sz="2000"/>
              <a:t>STILES has funded the purchase of the adaptive mirror for SAXO+</a:t>
            </a:r>
            <a:endParaRPr sz="2000"/>
          </a:p>
        </p:txBody>
      </p:sp>
      <p:sp>
        <p:nvSpPr>
          <p:cNvPr id="200" name="Google Shape;200;g3ce843d9c5d_1_29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fld id="{00000000-1234-1234-1234-123412341234}" type="slidenum"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3ce843d9c5d_1_294"/>
          <p:cNvPicPr preferRelativeResize="0"/>
          <p:nvPr/>
        </p:nvPicPr>
        <p:blipFill rotWithShape="1">
          <a:blip r:embed="rId3">
            <a:alphaModFix/>
          </a:blip>
          <a:srcRect l="22505" t="-374" b="19080"/>
          <a:stretch/>
        </p:blipFill>
        <p:spPr>
          <a:xfrm rot="5400000">
            <a:off x="5740854" y="3010681"/>
            <a:ext cx="3464501" cy="272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ce843d9c5d_1_294"/>
          <p:cNvPicPr preferRelativeResize="0"/>
          <p:nvPr/>
        </p:nvPicPr>
        <p:blipFill rotWithShape="1">
          <a:blip r:embed="rId4">
            <a:alphaModFix/>
          </a:blip>
          <a:srcRect l="9404"/>
          <a:stretch/>
        </p:blipFill>
        <p:spPr>
          <a:xfrm rot="5400000">
            <a:off x="8672242" y="2952595"/>
            <a:ext cx="3433097" cy="284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ce843d9c5d_1_294"/>
          <p:cNvPicPr preferRelativeResize="0"/>
          <p:nvPr/>
        </p:nvPicPr>
        <p:blipFill rotWithShape="1">
          <a:blip r:embed="rId5">
            <a:alphaModFix/>
          </a:blip>
          <a:srcRect l="29063" t="31261" b="6492"/>
          <a:stretch/>
        </p:blipFill>
        <p:spPr>
          <a:xfrm rot="5400000">
            <a:off x="3908393" y="4037061"/>
            <a:ext cx="2496976" cy="16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ce843d9c5d_1_294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3ce843d9c5d_1_294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6" name="Google Shape;206;g3ce843d9c5d_1_294"/>
          <p:cNvSpPr txBox="1">
            <a:spLocks noGrp="1"/>
          </p:cNvSpPr>
          <p:nvPr>
            <p:ph type="title"/>
          </p:nvPr>
        </p:nvSpPr>
        <p:spPr>
          <a:xfrm>
            <a:off x="1513800" y="1261050"/>
            <a:ext cx="91644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/>
              <a:t>ATT2301 SPHERE+_SAXO+   </a:t>
            </a:r>
            <a:r>
              <a:rPr lang="it-IT" sz="2100"/>
              <a:t>[lead by E. Diolaiti - INAF OAS]</a:t>
            </a:r>
            <a:endParaRPr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ce843d9c5d_1_306"/>
          <p:cNvSpPr txBox="1">
            <a:spLocks noGrp="1"/>
          </p:cNvSpPr>
          <p:nvPr>
            <p:ph type="title"/>
          </p:nvPr>
        </p:nvSpPr>
        <p:spPr>
          <a:xfrm>
            <a:off x="838200" y="1262668"/>
            <a:ext cx="110409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9"/>
              <a:buNone/>
            </a:pPr>
            <a:r>
              <a:rPr lang="it-IT"/>
              <a:t>ATT5101 Opt-IR &amp; AO Lab     </a:t>
            </a:r>
            <a:r>
              <a:rPr lang="it-IT" sz="2100"/>
              <a:t>[lead by E. Diolaiti - INAF OAS]</a:t>
            </a:r>
            <a:endParaRPr sz="2100"/>
          </a:p>
        </p:txBody>
      </p:sp>
      <p:sp>
        <p:nvSpPr>
          <p:cNvPr id="212" name="Google Shape;212;g3ce843d9c5d_1_306"/>
          <p:cNvSpPr txBox="1">
            <a:spLocks noGrp="1"/>
          </p:cNvSpPr>
          <p:nvPr>
            <p:ph type="body" idx="1"/>
          </p:nvPr>
        </p:nvSpPr>
        <p:spPr>
          <a:xfrm>
            <a:off x="1422399" y="2511291"/>
            <a:ext cx="8259293" cy="3618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 sz="1700" dirty="0"/>
              <a:t>First application: integration and verification of SAXO+ (ATT2301)</a:t>
            </a:r>
            <a:endParaRPr sz="2900" dirty="0"/>
          </a:p>
          <a:p>
            <a:pPr marL="2413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700" dirty="0"/>
          </a:p>
          <a:p>
            <a:pPr marL="2413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 sz="1700" dirty="0"/>
              <a:t>Purchased equipment:</a:t>
            </a:r>
            <a:endParaRPr sz="1700" dirty="0"/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it-IT" sz="1700" dirty="0"/>
              <a:t>Coordinate Measuring Machine (FaroArm)</a:t>
            </a:r>
            <a:endParaRPr sz="2900" dirty="0"/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it-IT" sz="1700" dirty="0"/>
              <a:t>Alignment telescope (Taylor Hobson)</a:t>
            </a:r>
            <a:endParaRPr sz="2900" dirty="0"/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it-IT" sz="1700" dirty="0"/>
              <a:t>Wavefront sensor (Imagine Optic)</a:t>
            </a:r>
            <a:endParaRPr sz="2900" dirty="0"/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it-IT" sz="1700" dirty="0"/>
              <a:t>Optical benches and optical lab equipment</a:t>
            </a:r>
            <a:endParaRPr sz="2900" dirty="0"/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it-IT" sz="1700" dirty="0"/>
              <a:t>Components for the implementation of a cryogenic </a:t>
            </a:r>
            <a:r>
              <a:rPr lang="it-IT" sz="1700" dirty="0" smtClean="0"/>
              <a:t>chamber</a:t>
            </a:r>
            <a:br>
              <a:rPr lang="it-IT" sz="1700" dirty="0" smtClean="0"/>
            </a:br>
            <a:r>
              <a:rPr lang="it-IT" sz="1700" dirty="0" smtClean="0"/>
              <a:t> </a:t>
            </a:r>
            <a:r>
              <a:rPr lang="it-IT" sz="1700" dirty="0"/>
              <a:t>for the verification of optics in cryogenic conditions</a:t>
            </a:r>
            <a:endParaRPr sz="2900" dirty="0"/>
          </a:p>
        </p:txBody>
      </p:sp>
      <p:sp>
        <p:nvSpPr>
          <p:cNvPr id="213" name="Google Shape;213;g3ce843d9c5d_1_306"/>
          <p:cNvSpPr txBox="1">
            <a:spLocks noGrp="1"/>
          </p:cNvSpPr>
          <p:nvPr>
            <p:ph type="body" idx="2"/>
          </p:nvPr>
        </p:nvSpPr>
        <p:spPr>
          <a:xfrm>
            <a:off x="788613" y="1807277"/>
            <a:ext cx="105156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41300" lvl="0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400"/>
              <a:buNone/>
            </a:pPr>
            <a:r>
              <a:rPr lang="it-IT" sz="2000" dirty="0"/>
              <a:t>Objective: strengthening INAF OAS laboratories for the development of optical-infrared instrumentation and adaptive optics technologies</a:t>
            </a:r>
            <a:endParaRPr sz="2000" dirty="0"/>
          </a:p>
        </p:txBody>
      </p:sp>
      <p:sp>
        <p:nvSpPr>
          <p:cNvPr id="214" name="Google Shape;214;g3ce843d9c5d_1_30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fld id="{00000000-1234-1234-1234-123412341234}" type="slidenum"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3ce843d9c5d_1_306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ce843d9c5d_1_306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cf6a263e2a_0_0"/>
          <p:cNvSpPr txBox="1">
            <a:spLocks noGrp="1"/>
          </p:cNvSpPr>
          <p:nvPr>
            <p:ph type="title"/>
          </p:nvPr>
        </p:nvSpPr>
        <p:spPr>
          <a:xfrm>
            <a:off x="838200" y="1335629"/>
            <a:ext cx="105156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/>
              <a:t>ATT5102 - Cascading testbench    </a:t>
            </a:r>
            <a:r>
              <a:rPr lang="it-IT" sz="2100"/>
              <a:t>[lead by M. Bonaglia - INAF OAA]</a:t>
            </a:r>
            <a:endParaRPr/>
          </a:p>
        </p:txBody>
      </p:sp>
      <p:sp>
        <p:nvSpPr>
          <p:cNvPr id="222" name="Google Shape;222;g3cf6a263e2a_0_0"/>
          <p:cNvSpPr txBox="1">
            <a:spLocks noGrp="1"/>
          </p:cNvSpPr>
          <p:nvPr>
            <p:ph type="body" idx="1"/>
          </p:nvPr>
        </p:nvSpPr>
        <p:spPr>
          <a:xfrm>
            <a:off x="297725" y="2566025"/>
            <a:ext cx="6175200" cy="3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it-IT" sz="1700" dirty="0"/>
              <a:t>The detection of exoplanets in “direct imaging” is a complex task for Adaptive Optics: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it-IT" sz="1700" dirty="0"/>
              <a:t>the </a:t>
            </a:r>
            <a:r>
              <a:rPr lang="it-IT" sz="1700" b="1" dirty="0"/>
              <a:t>intensity</a:t>
            </a:r>
            <a:r>
              <a:rPr lang="it-IT" sz="1700" dirty="0"/>
              <a:t> </a:t>
            </a:r>
            <a:r>
              <a:rPr lang="it-IT" sz="1700" b="1" dirty="0"/>
              <a:t>contrast</a:t>
            </a:r>
            <a:r>
              <a:rPr lang="it-IT" sz="1700" dirty="0"/>
              <a:t> bwt the star’s direct light and the one reflected by the planet is typically in the order of 1e-6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it-IT" sz="1700" dirty="0"/>
              <a:t>the </a:t>
            </a:r>
            <a:r>
              <a:rPr lang="it-IT" sz="1700" b="1" dirty="0"/>
              <a:t>angular separation</a:t>
            </a:r>
            <a:r>
              <a:rPr lang="it-IT" sz="1700" dirty="0"/>
              <a:t> btw the star and the exoplanet is less than 0.1”</a:t>
            </a: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1700" dirty="0"/>
              <a:t>With the hardware purchased within ATT5102 we can integrate in Arcetri a testbench dedicated to bring the research on Extremely Adaptive Optics (ExAO) techniques from numerical simulations to real hardware!</a:t>
            </a:r>
            <a:endParaRPr sz="1700" dirty="0"/>
          </a:p>
        </p:txBody>
      </p:sp>
      <p:sp>
        <p:nvSpPr>
          <p:cNvPr id="223" name="Google Shape;223;g3cf6a263e2a_0_0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pic>
        <p:nvPicPr>
          <p:cNvPr id="224" name="Google Shape;224;g3cf6a263e2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9375" y="1938913"/>
            <a:ext cx="3320800" cy="25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cf6a263e2a_0_0"/>
          <p:cNvSpPr/>
          <p:nvPr/>
        </p:nvSpPr>
        <p:spPr>
          <a:xfrm>
            <a:off x="6972975" y="3172000"/>
            <a:ext cx="506400" cy="223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cf6a263e2a_0_0"/>
          <p:cNvSpPr/>
          <p:nvPr/>
        </p:nvSpPr>
        <p:spPr>
          <a:xfrm rot="10800000" flipH="1">
            <a:off x="6918875" y="3882500"/>
            <a:ext cx="1488000" cy="716700"/>
          </a:xfrm>
          <a:prstGeom prst="bentArrow">
            <a:avLst>
              <a:gd name="adj1" fmla="val 25000"/>
              <a:gd name="adj2" fmla="val 16094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3cf6a263e2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9516" y="4734300"/>
            <a:ext cx="5802484" cy="16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cf6a263e2a_0_0"/>
          <p:cNvSpPr txBox="1"/>
          <p:nvPr/>
        </p:nvSpPr>
        <p:spPr>
          <a:xfrm>
            <a:off x="587700" y="1827125"/>
            <a:ext cx="5802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41300" marR="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400"/>
              <a:buFont typeface="Arial"/>
              <a:buNone/>
            </a:pPr>
            <a:r>
              <a:rPr lang="it-IT" sz="2000" b="1">
                <a:solidFill>
                  <a:srgbClr val="B27F47"/>
                </a:solidFill>
              </a:rPr>
              <a:t> Testing XAO techniques for “direct imaging” of exoplanets with ELTs</a:t>
            </a:r>
            <a:endParaRPr sz="2000" b="1">
              <a:solidFill>
                <a:srgbClr val="B27F47"/>
              </a:solidFill>
            </a:endParaRPr>
          </a:p>
        </p:txBody>
      </p:sp>
      <p:sp>
        <p:nvSpPr>
          <p:cNvPr id="229" name="Google Shape;229;g3cf6a263e2a_0_0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cf6a263e2a_0_0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cf6a263e2a_0_12"/>
          <p:cNvSpPr txBox="1">
            <a:spLocks noGrp="1"/>
          </p:cNvSpPr>
          <p:nvPr>
            <p:ph type="body" idx="1"/>
          </p:nvPr>
        </p:nvSpPr>
        <p:spPr>
          <a:xfrm>
            <a:off x="131124" y="2115625"/>
            <a:ext cx="6258725" cy="3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8107"/>
              <a:buNone/>
            </a:pPr>
            <a:r>
              <a:rPr lang="it-IT" sz="1400" dirty="0"/>
              <a:t>Key items purchased:</a:t>
            </a:r>
            <a:endParaRPr sz="1400" dirty="0"/>
          </a:p>
          <a:p>
            <a:pPr marL="457200" lvl="0" indent="-317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it-IT" sz="1400" b="1" dirty="0"/>
              <a:t>2 deformable mirrors </a:t>
            </a:r>
            <a:r>
              <a:rPr lang="it-IT" sz="1400" dirty="0"/>
              <a:t>(DM) 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with </a:t>
            </a:r>
            <a:r>
              <a:rPr lang="it-IT" sz="1400" dirty="0"/>
              <a:t>voice-coil technology (ALPAO</a:t>
            </a:r>
            <a:r>
              <a:rPr lang="it-IT" sz="1400" dirty="0" smtClean="0"/>
              <a:t>): 820 </a:t>
            </a:r>
            <a:r>
              <a:rPr lang="it-IT" sz="1400" dirty="0"/>
              <a:t>and 468 actuators </a:t>
            </a:r>
            <a:endParaRPr sz="1400" dirty="0"/>
          </a:p>
          <a:p>
            <a:pPr marL="457200" lvl="0" indent="-3171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it-IT" sz="1400" b="1" dirty="0" smtClean="0"/>
              <a:t>Twymann-Green </a:t>
            </a:r>
            <a:r>
              <a:rPr lang="it-IT" sz="1400" b="1" dirty="0"/>
              <a:t>interferometer</a:t>
            </a:r>
            <a:r>
              <a:rPr lang="it-IT" sz="1400" dirty="0"/>
              <a:t> 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to </a:t>
            </a:r>
            <a:r>
              <a:rPr lang="it-IT" sz="1400" dirty="0"/>
              <a:t>calibrate and debug the optical system</a:t>
            </a:r>
            <a:endParaRPr sz="1400" dirty="0"/>
          </a:p>
          <a:p>
            <a:pPr marL="457200" lvl="0" indent="-3171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it-IT" sz="1400" b="1" dirty="0"/>
              <a:t>2 high speed visible detectors </a:t>
            </a:r>
            <a:r>
              <a:rPr lang="it-IT" sz="1400" dirty="0"/>
              <a:t>(FLI C-blue</a:t>
            </a:r>
            <a:r>
              <a:rPr lang="it-IT" sz="1400" dirty="0" smtClean="0"/>
              <a:t>)</a:t>
            </a:r>
            <a:br>
              <a:rPr lang="it-IT" sz="1400" dirty="0" smtClean="0"/>
            </a:br>
            <a:r>
              <a:rPr lang="it-IT" sz="1400" dirty="0" smtClean="0"/>
              <a:t> </a:t>
            </a:r>
            <a:r>
              <a:rPr lang="it-IT" sz="1400" dirty="0"/>
              <a:t>to be integrated in the pyramid wavefront sensors (PWFS)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8107"/>
              <a:buNone/>
            </a:pPr>
            <a:r>
              <a:rPr lang="it-IT" sz="1400" dirty="0"/>
              <a:t>Bench design:</a:t>
            </a:r>
            <a:endParaRPr sz="1400" dirty="0"/>
          </a:p>
          <a:p>
            <a:pPr marL="457200" lvl="0" indent="-317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it-IT" sz="1400" dirty="0" smtClean="0"/>
              <a:t>2 </a:t>
            </a:r>
            <a:r>
              <a:rPr lang="it-IT" sz="1400" dirty="0"/>
              <a:t>parabolic mirrors (λ/8 surf. error) provide an achromatic optical system </a:t>
            </a:r>
            <a:endParaRPr sz="1400" dirty="0"/>
          </a:p>
          <a:p>
            <a:pPr marL="457200" lvl="0" indent="-3171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it-IT" sz="1400" dirty="0" smtClean="0"/>
              <a:t>DMs </a:t>
            </a:r>
            <a:r>
              <a:rPr lang="it-IT" sz="1400" dirty="0"/>
              <a:t>are placed in pupil-conjugate planes</a:t>
            </a:r>
            <a:endParaRPr sz="1400" dirty="0"/>
          </a:p>
          <a:p>
            <a:pPr marL="457200" lvl="0" indent="-3171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it-IT" sz="1400" dirty="0"/>
              <a:t>2 PWFS with tilt modulation (LBT/FLAO-SOUL like) are placed downstream of each DM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8107"/>
              <a:buNone/>
            </a:pPr>
            <a:r>
              <a:rPr lang="it-IT" sz="1400" dirty="0"/>
              <a:t>Everything is doubled!</a:t>
            </a:r>
            <a:endParaRPr sz="1400" dirty="0"/>
          </a:p>
        </p:txBody>
      </p:sp>
      <p:sp>
        <p:nvSpPr>
          <p:cNvPr id="237" name="Google Shape;237;g3cf6a263e2a_0_12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pic>
        <p:nvPicPr>
          <p:cNvPr id="238" name="Google Shape;238;g3cf6a263e2a_0_12"/>
          <p:cNvPicPr preferRelativeResize="0"/>
          <p:nvPr/>
        </p:nvPicPr>
        <p:blipFill rotWithShape="1">
          <a:blip r:embed="rId3">
            <a:alphaModFix/>
          </a:blip>
          <a:srcRect r="3717"/>
          <a:stretch/>
        </p:blipFill>
        <p:spPr>
          <a:xfrm>
            <a:off x="6389850" y="2217075"/>
            <a:ext cx="5466251" cy="3453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cf6a263e2a_0_12"/>
          <p:cNvSpPr txBox="1">
            <a:spLocks noGrp="1"/>
          </p:cNvSpPr>
          <p:nvPr>
            <p:ph type="title"/>
          </p:nvPr>
        </p:nvSpPr>
        <p:spPr>
          <a:xfrm>
            <a:off x="838200" y="1335629"/>
            <a:ext cx="105156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/>
              <a:t>ATT5102 - Cascading testbench    </a:t>
            </a:r>
            <a:r>
              <a:rPr lang="it-IT" sz="2100"/>
              <a:t>[lead by M. Bonaglia - INAF OAA]</a:t>
            </a:r>
            <a:endParaRPr/>
          </a:p>
        </p:txBody>
      </p:sp>
      <p:sp>
        <p:nvSpPr>
          <p:cNvPr id="240" name="Google Shape;240;g3cf6a263e2a_0_12"/>
          <p:cNvSpPr txBox="1"/>
          <p:nvPr/>
        </p:nvSpPr>
        <p:spPr>
          <a:xfrm>
            <a:off x="587250" y="1755375"/>
            <a:ext cx="580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41300" marR="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B27F47"/>
                </a:solidFill>
              </a:rPr>
              <a:t> Bill of Materials</a:t>
            </a:r>
            <a:endParaRPr sz="2000" b="1" dirty="0">
              <a:solidFill>
                <a:srgbClr val="B27F47"/>
              </a:solidFill>
            </a:endParaRPr>
          </a:p>
        </p:txBody>
      </p:sp>
      <p:sp>
        <p:nvSpPr>
          <p:cNvPr id="241" name="Google Shape;241;g3cf6a263e2a_0_12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cf6a263e2a_0_12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f6a263e2a_0_20"/>
          <p:cNvSpPr txBox="1">
            <a:spLocks noGrp="1"/>
          </p:cNvSpPr>
          <p:nvPr>
            <p:ph type="body" idx="1"/>
          </p:nvPr>
        </p:nvSpPr>
        <p:spPr>
          <a:xfrm>
            <a:off x="53974" y="2040265"/>
            <a:ext cx="5956200" cy="3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363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8107"/>
              <a:buChar char="•"/>
            </a:pPr>
            <a:r>
              <a:rPr lang="it-IT" sz="1400" dirty="0"/>
              <a:t>The bench integration started in a </a:t>
            </a:r>
            <a:r>
              <a:rPr lang="it-IT" sz="1400" b="1" dirty="0"/>
              <a:t>temporary location</a:t>
            </a:r>
            <a:r>
              <a:rPr lang="it-IT" sz="1400" dirty="0"/>
              <a:t>, waiting for Villino Abetti renovation (see later in this presentation)</a:t>
            </a:r>
            <a:br>
              <a:rPr lang="it-IT" sz="1400" dirty="0"/>
            </a:br>
            <a:endParaRPr sz="1400" dirty="0"/>
          </a:p>
          <a:p>
            <a:pPr marL="457200" lvl="0" indent="-3336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Char char="•"/>
            </a:pPr>
            <a:r>
              <a:rPr lang="it-IT" sz="1400" dirty="0"/>
              <a:t>The </a:t>
            </a:r>
            <a:r>
              <a:rPr lang="it-IT" sz="1400" b="1" dirty="0"/>
              <a:t>first relay is fully integrated </a:t>
            </a:r>
            <a:r>
              <a:rPr lang="it-IT" sz="1400" dirty="0"/>
              <a:t>and functional:</a:t>
            </a:r>
            <a:br>
              <a:rPr lang="it-IT" sz="1400" dirty="0"/>
            </a:br>
            <a:r>
              <a:rPr lang="it-IT" sz="1400" dirty="0"/>
              <a:t>	 parabolic mirrors + ALPAO  DM820 +  Pyramid WFS</a:t>
            </a:r>
            <a:br>
              <a:rPr lang="it-IT" sz="1400" dirty="0"/>
            </a:br>
            <a:endParaRPr sz="1400" dirty="0"/>
          </a:p>
          <a:p>
            <a:pPr marL="457200" lvl="0" indent="-3336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Char char="•"/>
            </a:pPr>
            <a:r>
              <a:rPr lang="it-IT" sz="1400" dirty="0"/>
              <a:t>Currently we are working for:</a:t>
            </a:r>
            <a:endParaRPr sz="1400" dirty="0"/>
          </a:p>
          <a:p>
            <a:pPr marL="914400" lvl="1" indent="-3336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AutoNum type="alphaLcPeriod"/>
            </a:pPr>
            <a:r>
              <a:rPr lang="it-IT" sz="1400" dirty="0"/>
              <a:t>integrate </a:t>
            </a:r>
            <a:r>
              <a:rPr lang="it-IT" sz="1400" b="1" dirty="0"/>
              <a:t>the high level functionalities </a:t>
            </a:r>
            <a:r>
              <a:rPr lang="it-IT" sz="1400" dirty="0"/>
              <a:t>for the AO loop (interaction matrices DM←→PWFS, closed loop)</a:t>
            </a:r>
            <a:endParaRPr sz="1400" dirty="0"/>
          </a:p>
          <a:p>
            <a:pPr marL="914400" lvl="1" indent="-3336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AutoNum type="alphaLcPeriod"/>
            </a:pPr>
            <a:r>
              <a:rPr lang="it-IT" sz="1400" dirty="0"/>
              <a:t>“join” the bench hardware with the </a:t>
            </a:r>
            <a:r>
              <a:rPr lang="it-IT" sz="1400" b="1" dirty="0"/>
              <a:t>SPECULA</a:t>
            </a:r>
            <a:r>
              <a:rPr lang="it-IT" sz="1400" dirty="0"/>
              <a:t> simulation software with a dual goal: </a:t>
            </a:r>
            <a:br>
              <a:rPr lang="it-IT" sz="1400" dirty="0"/>
            </a:br>
            <a:r>
              <a:rPr lang="it-IT" sz="1400" dirty="0"/>
              <a:t>1) verify in the lab the performances estimated with numerical simulations (digital twin)</a:t>
            </a:r>
            <a:br>
              <a:rPr lang="it-IT" sz="1400" dirty="0"/>
            </a:br>
            <a:r>
              <a:rPr lang="it-IT" sz="1400" dirty="0"/>
              <a:t>2) control the entire AO loop with SPECULA</a:t>
            </a:r>
            <a:endParaRPr sz="14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8107"/>
              <a:buNone/>
            </a:pPr>
            <a:r>
              <a:rPr lang="it-IT" sz="1400" u="sng" dirty="0"/>
              <a:t>As far as today the bench is ready to host</a:t>
            </a:r>
            <a:br>
              <a:rPr lang="it-IT" sz="1400" u="sng" dirty="0"/>
            </a:br>
            <a:r>
              <a:rPr lang="it-IT" sz="1400" u="sng" dirty="0"/>
              <a:t> students’ research activities (MSc and PhD)!</a:t>
            </a:r>
            <a:endParaRPr sz="1400" u="sng" dirty="0"/>
          </a:p>
        </p:txBody>
      </p:sp>
      <p:sp>
        <p:nvSpPr>
          <p:cNvPr id="249" name="Google Shape;249;g3cf6a263e2a_0_20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  <p:sp>
        <p:nvSpPr>
          <p:cNvPr id="250" name="Google Shape;250;g3cf6a263e2a_0_20"/>
          <p:cNvSpPr txBox="1"/>
          <p:nvPr/>
        </p:nvSpPr>
        <p:spPr>
          <a:xfrm>
            <a:off x="6603074" y="5578807"/>
            <a:ext cx="4194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are also on </a:t>
            </a:r>
            <a:r>
              <a:rPr lang="it-IT"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 INAF TV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b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https://youtu.be/BxGzf_3mon4?si=CK_FlAt7elZiXy_k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3cf6a263e2a_0_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9224" y="5519700"/>
            <a:ext cx="783558" cy="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3cf6a263e2a_0_20" title="Cascading_bench.png"/>
          <p:cNvPicPr preferRelativeResize="0"/>
          <p:nvPr/>
        </p:nvPicPr>
        <p:blipFill rotWithShape="1">
          <a:blip r:embed="rId5">
            <a:alphaModFix/>
          </a:blip>
          <a:srcRect r="7459"/>
          <a:stretch/>
        </p:blipFill>
        <p:spPr>
          <a:xfrm>
            <a:off x="6065949" y="1855275"/>
            <a:ext cx="6126051" cy="372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cf6a263e2a_0_20"/>
          <p:cNvSpPr txBox="1">
            <a:spLocks noGrp="1"/>
          </p:cNvSpPr>
          <p:nvPr>
            <p:ph type="title"/>
          </p:nvPr>
        </p:nvSpPr>
        <p:spPr>
          <a:xfrm>
            <a:off x="838200" y="1335629"/>
            <a:ext cx="105156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/>
              <a:t>ATT5102 - Cascading testbench    </a:t>
            </a:r>
            <a:r>
              <a:rPr lang="it-IT" sz="2100"/>
              <a:t>[lead by M. Bonaglia - INAF OAA]</a:t>
            </a:r>
            <a:endParaRPr/>
          </a:p>
        </p:txBody>
      </p:sp>
      <p:sp>
        <p:nvSpPr>
          <p:cNvPr id="254" name="Google Shape;254;g3cf6a263e2a_0_20"/>
          <p:cNvSpPr txBox="1"/>
          <p:nvPr/>
        </p:nvSpPr>
        <p:spPr>
          <a:xfrm>
            <a:off x="587250" y="1755375"/>
            <a:ext cx="580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41300" marR="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B27F47"/>
                </a:solidFill>
              </a:rPr>
              <a:t> State of the art</a:t>
            </a:r>
            <a:endParaRPr sz="2000" b="1">
              <a:solidFill>
                <a:srgbClr val="B27F47"/>
              </a:solidFill>
            </a:endParaRPr>
          </a:p>
        </p:txBody>
      </p:sp>
      <p:sp>
        <p:nvSpPr>
          <p:cNvPr id="255" name="Google Shape;255;g3cf6a263e2a_0_20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cf6a263e2a_0_20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ce97de2b17_0_25"/>
          <p:cNvSpPr txBox="1">
            <a:spLocks noGrp="1"/>
          </p:cNvSpPr>
          <p:nvPr>
            <p:ph type="title"/>
          </p:nvPr>
        </p:nvSpPr>
        <p:spPr>
          <a:xfrm>
            <a:off x="838200" y="1335629"/>
            <a:ext cx="10515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-IT" sz="2820"/>
              <a:t>ATT5103 - Petalometer bench  </a:t>
            </a:r>
            <a:r>
              <a:rPr lang="it-IT" sz="2100"/>
              <a:t>[lead by E. Pinna - INAF OAA]</a:t>
            </a:r>
            <a:endParaRPr sz="2100"/>
          </a:p>
        </p:txBody>
      </p:sp>
      <p:sp>
        <p:nvSpPr>
          <p:cNvPr id="263" name="Google Shape;263;g3ce97de2b17_0_25"/>
          <p:cNvSpPr txBox="1">
            <a:spLocks noGrp="1"/>
          </p:cNvSpPr>
          <p:nvPr>
            <p:ph type="body" idx="1"/>
          </p:nvPr>
        </p:nvSpPr>
        <p:spPr>
          <a:xfrm>
            <a:off x="1298553" y="2006365"/>
            <a:ext cx="6222444" cy="28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it-IT" sz="1600" dirty="0"/>
              <a:t>High contrast with </a:t>
            </a:r>
            <a:r>
              <a:rPr lang="it-IT" sz="1600" b="1" dirty="0"/>
              <a:t>large segmented pupil</a:t>
            </a:r>
            <a:r>
              <a:rPr lang="it-IT" sz="1600" dirty="0"/>
              <a:t> is one of the open challenge for ELT.</a:t>
            </a:r>
            <a:endParaRPr sz="1600" dirty="0"/>
          </a:p>
          <a:p>
            <a:pPr marL="0" lvl="0" indent="0" algn="just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it-IT" sz="1600" dirty="0"/>
              <a:t>A number of sensors and techniques have been proposed by the community to address it.</a:t>
            </a:r>
            <a:endParaRPr sz="1600" dirty="0"/>
          </a:p>
          <a:p>
            <a:pPr marL="0" lvl="0" indent="0" algn="just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it-IT" sz="1600" dirty="0"/>
              <a:t>The </a:t>
            </a:r>
            <a:r>
              <a:rPr lang="it-IT" sz="1600" i="1" dirty="0"/>
              <a:t>Petalometer bench </a:t>
            </a:r>
            <a:r>
              <a:rPr lang="it-IT" sz="1600" dirty="0"/>
              <a:t>is a </a:t>
            </a:r>
            <a:r>
              <a:rPr lang="it-IT" sz="1600" b="1" dirty="0"/>
              <a:t>facility</a:t>
            </a:r>
            <a:r>
              <a:rPr lang="it-IT" sz="1600" dirty="0"/>
              <a:t> aimed to their </a:t>
            </a:r>
            <a:r>
              <a:rPr lang="it-IT" sz="1600" b="1" dirty="0"/>
              <a:t>laboratory validation</a:t>
            </a:r>
            <a:r>
              <a:rPr lang="it-IT" sz="1600" dirty="0"/>
              <a:t>, being this a key step for the success of several ELT instruments.</a:t>
            </a:r>
            <a:endParaRPr sz="1600" dirty="0"/>
          </a:p>
          <a:p>
            <a:pPr marL="0" lvl="0" indent="0" algn="just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600" dirty="0"/>
          </a:p>
        </p:txBody>
      </p:sp>
      <p:sp>
        <p:nvSpPr>
          <p:cNvPr id="264" name="Google Shape;264;g3ce97de2b17_0_25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  <p:grpSp>
        <p:nvGrpSpPr>
          <p:cNvPr id="265" name="Google Shape;265;g3ce97de2b17_0_25"/>
          <p:cNvGrpSpPr/>
          <p:nvPr/>
        </p:nvGrpSpPr>
        <p:grpSpPr>
          <a:xfrm>
            <a:off x="544318" y="3290335"/>
            <a:ext cx="11572281" cy="3052120"/>
            <a:chOff x="947325" y="3472493"/>
            <a:chExt cx="10650972" cy="2809132"/>
          </a:xfrm>
        </p:grpSpPr>
        <p:pic>
          <p:nvPicPr>
            <p:cNvPr id="266" name="Google Shape;266;g3ce97de2b17_0_25"/>
            <p:cNvPicPr preferRelativeResize="0"/>
            <p:nvPr/>
          </p:nvPicPr>
          <p:blipFill rotWithShape="1">
            <a:blip r:embed="rId3">
              <a:alphaModFix/>
            </a:blip>
            <a:srcRect b="12427"/>
            <a:stretch/>
          </p:blipFill>
          <p:spPr>
            <a:xfrm>
              <a:off x="4355875" y="4438424"/>
              <a:ext cx="3252076" cy="1757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g3ce97de2b17_0_25"/>
            <p:cNvPicPr preferRelativeResize="0"/>
            <p:nvPr/>
          </p:nvPicPr>
          <p:blipFill rotWithShape="1">
            <a:blip r:embed="rId4">
              <a:alphaModFix/>
            </a:blip>
            <a:srcRect r="36330" b="12381"/>
            <a:stretch/>
          </p:blipFill>
          <p:spPr>
            <a:xfrm>
              <a:off x="947325" y="4438425"/>
              <a:ext cx="2170199" cy="184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g3ce97de2b17_0_25"/>
            <p:cNvPicPr preferRelativeResize="0"/>
            <p:nvPr/>
          </p:nvPicPr>
          <p:blipFill rotWithShape="1">
            <a:blip r:embed="rId5">
              <a:alphaModFix/>
            </a:blip>
            <a:srcRect l="14008" r="37771" b="12381"/>
            <a:stretch/>
          </p:blipFill>
          <p:spPr>
            <a:xfrm>
              <a:off x="3117525" y="4438425"/>
              <a:ext cx="1643602" cy="184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g3ce97de2b17_0_25"/>
            <p:cNvPicPr preferRelativeResize="0"/>
            <p:nvPr/>
          </p:nvPicPr>
          <p:blipFill rotWithShape="1">
            <a:blip r:embed="rId6">
              <a:alphaModFix/>
            </a:blip>
            <a:srcRect l="12335" b="12427"/>
            <a:stretch/>
          </p:blipFill>
          <p:spPr>
            <a:xfrm>
              <a:off x="6302350" y="4438425"/>
              <a:ext cx="2851026" cy="1757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g3ce97de2b17_0_25"/>
            <p:cNvPicPr preferRelativeResize="0"/>
            <p:nvPr/>
          </p:nvPicPr>
          <p:blipFill rotWithShape="1">
            <a:blip r:embed="rId7">
              <a:alphaModFix/>
            </a:blip>
            <a:srcRect l="14659" r="12397" b="12427"/>
            <a:stretch/>
          </p:blipFill>
          <p:spPr>
            <a:xfrm>
              <a:off x="7875889" y="3472493"/>
              <a:ext cx="3722408" cy="27581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g3ce97de2b17_0_25"/>
          <p:cNvSpPr txBox="1">
            <a:spLocks noGrp="1"/>
          </p:cNvSpPr>
          <p:nvPr>
            <p:ph type="body" idx="1"/>
          </p:nvPr>
        </p:nvSpPr>
        <p:spPr>
          <a:xfrm>
            <a:off x="8159340" y="2140830"/>
            <a:ext cx="2945700" cy="1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The challenge:</a:t>
            </a:r>
            <a:br>
              <a:rPr lang="it-IT" sz="1800" b="1"/>
            </a:br>
            <a:r>
              <a:rPr lang="it-IT" sz="1800"/>
              <a:t>control the differential piston of M4’s petal</a:t>
            </a:r>
            <a:endParaRPr sz="180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272" name="Google Shape;272;g3ce97de2b17_0_25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17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it-IT">
                <a:solidFill>
                  <a:srgbClr val="FFFFFF"/>
                </a:solidFill>
              </a:rPr>
              <a:t>3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it-IT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ce97de2b17_0_25"/>
          <p:cNvSpPr txBox="1">
            <a:spLocks noGrp="1"/>
          </p:cNvSpPr>
          <p:nvPr>
            <p:ph type="ftr" idx="11"/>
          </p:nvPr>
        </p:nvSpPr>
        <p:spPr>
          <a:xfrm>
            <a:off x="1422399" y="6450247"/>
            <a:ext cx="58095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it-IT">
                <a:solidFill>
                  <a:srgbClr val="FFFFFF"/>
                </a:solidFill>
              </a:rPr>
              <a:t>Workshop STILES: risultati e prospettive future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4" name="Google Shape;274;g3ce97de2b17_0_25"/>
          <p:cNvSpPr txBox="1"/>
          <p:nvPr/>
        </p:nvSpPr>
        <p:spPr>
          <a:xfrm rot="-5399402">
            <a:off x="-232933" y="5132822"/>
            <a:ext cx="172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dk1"/>
                </a:solidFill>
              </a:rPr>
              <a:t>ELT pupil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1015</Words>
  <Application>Microsoft Office PowerPoint</Application>
  <PresentationFormat>Widescreen</PresentationFormat>
  <Paragraphs>193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Tema di Office</vt:lpstr>
      <vt:lpstr>Tema di Office</vt:lpstr>
      <vt:lpstr>STILES Facilities for Extreme Adaptive Optics</vt:lpstr>
      <vt:lpstr>OUTLINE</vt:lpstr>
      <vt:lpstr>ATT2301 SPHERE+_SAXO+   [lead by E. Diolaiti - INAF OAS]</vt:lpstr>
      <vt:lpstr>ATT2301 SPHERE+_SAXO+   [lead by E. Diolaiti - INAF OAS]</vt:lpstr>
      <vt:lpstr>ATT5101 Opt-IR &amp; AO Lab     [lead by E. Diolaiti - INAF OAS]</vt:lpstr>
      <vt:lpstr>ATT5102 - Cascading testbench    [lead by M. Bonaglia - INAF OAA]</vt:lpstr>
      <vt:lpstr>ATT5102 - Cascading testbench    [lead by M. Bonaglia - INAF OAA]</vt:lpstr>
      <vt:lpstr>ATT5102 - Cascading testbench    [lead by M. Bonaglia - INAF OAA]</vt:lpstr>
      <vt:lpstr>ATT5103 - Petalometer bench  [lead by E. Pinna - INAF OAA]</vt:lpstr>
      <vt:lpstr>ATT5103 - Petalometer bench  [lead by E. Pinna - INAF OAA]</vt:lpstr>
      <vt:lpstr>ATT5103 - Petalometer bench  [lead by E. Pinna - INAF OAA]</vt:lpstr>
      <vt:lpstr>ATT6101 - Abetti Building Renovation     [lead by A. Barucci - INAF OAA]</vt:lpstr>
      <vt:lpstr>ATT6101 - Abetti Building Renovation     [lead by A. Barucci - INAF OAA]</vt:lpstr>
      <vt:lpstr>ATT6101 - Abetti Building Renovation     [lead by A. Barucci - INAF OAA]</vt:lpstr>
      <vt:lpstr>ATT6101 - Abetti Building Renovation     [lead by A. Barucci - INAF OAA]</vt:lpstr>
      <vt:lpstr>ATT6101 - Abetti Building Renovation     [lead by A. Barucci - INAF OAA]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STILES Facilities for Extreme Adaptive Optics</dc:title>
  <dc:creator>Francesco Pompa Pacchi</dc:creator>
  <cp:lastModifiedBy>Enrico Pinna</cp:lastModifiedBy>
  <cp:revision>7</cp:revision>
  <dcterms:created xsi:type="dcterms:W3CDTF">2022-10-26T09:11:02Z</dcterms:created>
  <dcterms:modified xsi:type="dcterms:W3CDTF">2026-03-13T09:31:37Z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