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979" r:id="rId1"/>
    <p:sldMasterId id="2147483987" r:id="rId2"/>
    <p:sldMasterId id="2147483999" r:id="rId3"/>
  </p:sldMasterIdLst>
  <p:notesMasterIdLst>
    <p:notesMasterId r:id="rId22"/>
  </p:notesMasterIdLst>
  <p:handoutMasterIdLst>
    <p:handoutMasterId r:id="rId23"/>
  </p:handoutMasterIdLst>
  <p:sldIdLst>
    <p:sldId id="257" r:id="rId4"/>
    <p:sldId id="1473" r:id="rId5"/>
    <p:sldId id="283" r:id="rId6"/>
    <p:sldId id="1506" r:id="rId7"/>
    <p:sldId id="461" r:id="rId8"/>
    <p:sldId id="263" r:id="rId9"/>
    <p:sldId id="383" r:id="rId10"/>
    <p:sldId id="1464" r:id="rId11"/>
    <p:sldId id="798" r:id="rId12"/>
    <p:sldId id="1469" r:id="rId13"/>
    <p:sldId id="1489" r:id="rId14"/>
    <p:sldId id="1487" r:id="rId15"/>
    <p:sldId id="1476" r:id="rId16"/>
    <p:sldId id="1471" r:id="rId17"/>
    <p:sldId id="1508" r:id="rId18"/>
    <p:sldId id="1495" r:id="rId19"/>
    <p:sldId id="1502" r:id="rId20"/>
    <p:sldId id="1503" r:id="rId21"/>
  </p:sldIdLst>
  <p:sldSz cx="24384000" cy="13716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jeNs6lt7pke15t4OFJhj1FuUD6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0D6F"/>
    <a:srgbClr val="4114A1"/>
    <a:srgbClr val="003D61"/>
    <a:srgbClr val="000F31"/>
    <a:srgbClr val="000C26"/>
    <a:srgbClr val="001D62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5"/>
    <p:restoredTop sz="94422"/>
  </p:normalViewPr>
  <p:slideViewPr>
    <p:cSldViewPr snapToGrid="0" snapToObjects="1">
      <p:cViewPr varScale="1">
        <p:scale>
          <a:sx n="58" d="100"/>
          <a:sy n="58" d="100"/>
        </p:scale>
        <p:origin x="75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3" Type="http://customschemas.google.com/relationships/presentationmetadata" Target="meta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5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72979F-B5C7-5341-9805-54E0866F20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05C3D6-D944-1B4D-AB23-7C2D9F0F10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6CF61-EE3D-AB40-89D8-53D4A74192FB}" type="datetimeFigureOut">
              <a:rPr lang="it-IT" smtClean="0"/>
              <a:t>10/02/26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BF8FB-0E0A-7944-9BC2-08255502A8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6DDB19-7C0D-6C44-9C02-BC67B5B768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8C391-3804-174C-8E62-21E40967F55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198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opportunity</a:t>
            </a:r>
            <a:r>
              <a:rPr lang="it-IT" dirty="0"/>
              <a:t> to </a:t>
            </a:r>
          </a:p>
          <a:p>
            <a:r>
              <a:rPr lang="it-IT" dirty="0" err="1"/>
              <a:t>presentation</a:t>
            </a:r>
            <a:r>
              <a:rPr lang="it-IT" dirty="0"/>
              <a:t> </a:t>
            </a:r>
            <a:r>
              <a:rPr lang="it-IT" dirty="0" err="1"/>
              <a:t>relying</a:t>
            </a:r>
            <a:r>
              <a:rPr lang="it-IT" dirty="0"/>
              <a:t> on </a:t>
            </a:r>
            <a:r>
              <a:rPr lang="it-IT" dirty="0" err="1"/>
              <a:t>study</a:t>
            </a:r>
            <a:r>
              <a:rPr lang="it-IT" dirty="0"/>
              <a:t> </a:t>
            </a:r>
            <a:r>
              <a:rPr lang="it-IT" dirty="0" err="1"/>
              <a:t>recently</a:t>
            </a:r>
            <a:r>
              <a:rPr lang="it-IT" dirty="0"/>
              <a:t> </a:t>
            </a:r>
            <a:r>
              <a:rPr lang="it-IT" dirty="0" err="1"/>
              <a:t>published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WP</a:t>
            </a:r>
          </a:p>
        </p:txBody>
      </p:sp>
    </p:spTree>
    <p:extLst>
      <p:ext uri="{BB962C8B-B14F-4D97-AF65-F5344CB8AC3E}">
        <p14:creationId xmlns:p14="http://schemas.microsoft.com/office/powerpoint/2010/main" val="1404188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CTA, KM3net and </a:t>
            </a:r>
            <a:r>
              <a:rPr lang="it-IT" dirty="0" err="1"/>
              <a:t>Icecube</a:t>
            </a:r>
            <a:endParaRPr lang="it-IT" dirty="0"/>
          </a:p>
          <a:p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acceleration</a:t>
            </a:r>
            <a:r>
              <a:rPr lang="it-IT" dirty="0"/>
              <a:t> =&gt; </a:t>
            </a:r>
            <a:r>
              <a:rPr lang="it-IT" dirty="0" err="1"/>
              <a:t>mostly</a:t>
            </a:r>
            <a:r>
              <a:rPr lang="it-IT" dirty="0"/>
              <a:t> </a:t>
            </a:r>
            <a:r>
              <a:rPr lang="it-IT" dirty="0" err="1"/>
              <a:t>sources</a:t>
            </a:r>
            <a:r>
              <a:rPr lang="it-IT" dirty="0"/>
              <a:t> with (</a:t>
            </a:r>
            <a:r>
              <a:rPr lang="it-IT" dirty="0" err="1"/>
              <a:t>relativistic</a:t>
            </a:r>
            <a:r>
              <a:rPr lang="it-IT" dirty="0"/>
              <a:t>) shocks</a:t>
            </a:r>
          </a:p>
          <a:p>
            <a:r>
              <a:rPr lang="it-IT" dirty="0" err="1"/>
              <a:t>Hadron</a:t>
            </a:r>
            <a:r>
              <a:rPr lang="it-IT" dirty="0"/>
              <a:t> vs </a:t>
            </a:r>
            <a:r>
              <a:rPr lang="it-IT" dirty="0" err="1"/>
              <a:t>lepton</a:t>
            </a:r>
            <a:r>
              <a:rPr lang="it-IT" dirty="0"/>
              <a:t>: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acceleration</a:t>
            </a:r>
            <a:r>
              <a:rPr lang="it-IT" dirty="0"/>
              <a:t>, </a:t>
            </a:r>
            <a:r>
              <a:rPr lang="it-IT" dirty="0" err="1"/>
              <a:t>hadron</a:t>
            </a:r>
            <a:r>
              <a:rPr lang="it-IT" dirty="0"/>
              <a:t> =&gt; </a:t>
            </a:r>
            <a:r>
              <a:rPr lang="it-IT" dirty="0" err="1"/>
              <a:t>secondary</a:t>
            </a:r>
            <a:r>
              <a:rPr lang="it-IT" dirty="0"/>
              <a:t> </a:t>
            </a:r>
            <a:r>
              <a:rPr lang="it-IT" dirty="0" err="1"/>
              <a:t>particles</a:t>
            </a:r>
            <a:r>
              <a:rPr lang="it-IT" dirty="0"/>
              <a:t> </a:t>
            </a:r>
            <a:r>
              <a:rPr lang="it-IT" dirty="0" err="1"/>
              <a:t>pions</a:t>
            </a:r>
            <a:r>
              <a:rPr lang="it-IT" dirty="0"/>
              <a:t> -&gt; gamma </a:t>
            </a:r>
            <a:r>
              <a:rPr lang="it-IT" dirty="0" err="1"/>
              <a:t>rays</a:t>
            </a:r>
            <a:r>
              <a:rPr lang="it-IT" dirty="0"/>
              <a:t> </a:t>
            </a:r>
          </a:p>
          <a:p>
            <a:r>
              <a:rPr lang="it-IT" dirty="0"/>
              <a:t>X-</a:t>
            </a:r>
            <a:r>
              <a:rPr lang="it-IT" dirty="0" err="1"/>
              <a:t>rays</a:t>
            </a:r>
            <a:r>
              <a:rPr lang="it-IT" dirty="0"/>
              <a:t>: </a:t>
            </a:r>
            <a:r>
              <a:rPr lang="it-IT" dirty="0" err="1"/>
              <a:t>diagnostic</a:t>
            </a:r>
            <a:r>
              <a:rPr lang="it-IT" dirty="0"/>
              <a:t> of the «</a:t>
            </a:r>
            <a:r>
              <a:rPr lang="it-IT" dirty="0" err="1"/>
              <a:t>target»environment</a:t>
            </a:r>
            <a:r>
              <a:rPr lang="it-IT" dirty="0"/>
              <a:t> (</a:t>
            </a:r>
            <a:r>
              <a:rPr lang="it-IT" dirty="0" err="1"/>
              <a:t>density</a:t>
            </a:r>
            <a:r>
              <a:rPr lang="it-IT" dirty="0"/>
              <a:t>, </a:t>
            </a:r>
            <a:r>
              <a:rPr lang="it-IT" dirty="0" err="1"/>
              <a:t>morphology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9863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Counterparts</a:t>
            </a:r>
            <a:r>
              <a:rPr lang="it-IT" dirty="0"/>
              <a:t> </a:t>
            </a:r>
            <a:r>
              <a:rPr lang="it-IT" dirty="0" err="1"/>
              <a:t>tp</a:t>
            </a:r>
            <a:r>
              <a:rPr lang="it-IT" dirty="0"/>
              <a:t> neutrino sources</a:t>
            </a:r>
          </a:p>
        </p:txBody>
      </p:sp>
    </p:spTree>
    <p:extLst>
      <p:ext uri="{BB962C8B-B14F-4D97-AF65-F5344CB8AC3E}">
        <p14:creationId xmlns:p14="http://schemas.microsoft.com/office/powerpoint/2010/main" val="517708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Athena ESA  Science Study Team and Supported by AHEAD2020</a:t>
            </a:r>
          </a:p>
          <a:p>
            <a:r>
              <a:rPr lang="en-US" dirty="0"/>
              <a:t>Formal contact with projects/consortia facilities, list of authors</a:t>
            </a:r>
          </a:p>
        </p:txBody>
      </p:sp>
    </p:spTree>
    <p:extLst>
      <p:ext uri="{BB962C8B-B14F-4D97-AF65-F5344CB8AC3E}">
        <p14:creationId xmlns:p14="http://schemas.microsoft.com/office/powerpoint/2010/main" val="3479922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Extending</a:t>
            </a:r>
            <a:r>
              <a:rPr lang="it-IT" dirty="0"/>
              <a:t> the EM </a:t>
            </a:r>
            <a:r>
              <a:rPr lang="it-IT" dirty="0" err="1"/>
              <a:t>horizon</a:t>
            </a:r>
            <a:endParaRPr lang="it-IT" dirty="0"/>
          </a:p>
          <a:p>
            <a:r>
              <a:rPr lang="it-IT" dirty="0" err="1"/>
              <a:t>Strucutured</a:t>
            </a:r>
            <a:r>
              <a:rPr lang="it-IT" dirty="0"/>
              <a:t> jet </a:t>
            </a:r>
            <a:r>
              <a:rPr lang="it-IT" dirty="0" err="1"/>
              <a:t>modelling</a:t>
            </a:r>
            <a:r>
              <a:rPr lang="it-IT" dirty="0"/>
              <a:t> of a GW-like event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seen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viewing</a:t>
            </a:r>
            <a:r>
              <a:rPr lang="it-IT" dirty="0"/>
              <a:t> </a:t>
            </a:r>
            <a:r>
              <a:rPr lang="it-IT" dirty="0" err="1"/>
              <a:t>angles</a:t>
            </a:r>
            <a:r>
              <a:rPr lang="it-IT" dirty="0"/>
              <a:t> with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Troja et al 2019)</a:t>
            </a:r>
          </a:p>
          <a:p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evolution</a:t>
            </a:r>
            <a:r>
              <a:rPr lang="it-IT" dirty="0"/>
              <a:t> model </a:t>
            </a:r>
            <a:r>
              <a:rPr lang="it-IT" dirty="0" err="1"/>
              <a:t>dependant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overall</a:t>
            </a:r>
            <a:r>
              <a:rPr lang="it-IT" dirty="0"/>
              <a:t> </a:t>
            </a:r>
            <a:r>
              <a:rPr lang="it-IT" dirty="0" err="1"/>
              <a:t>behaviout</a:t>
            </a:r>
            <a:r>
              <a:rPr lang="it-IT" dirty="0"/>
              <a:t> </a:t>
            </a:r>
            <a:r>
              <a:rPr lang="it-IT" dirty="0" err="1"/>
              <a:t>good</a:t>
            </a:r>
            <a:r>
              <a:rPr lang="it-IT" dirty="0"/>
              <a:t> </a:t>
            </a:r>
            <a:r>
              <a:rPr lang="it-IT" dirty="0" err="1"/>
              <a:t>enough</a:t>
            </a:r>
            <a:r>
              <a:rPr lang="it-IT" dirty="0"/>
              <a:t> to </a:t>
            </a:r>
            <a:r>
              <a:rPr lang="it-IT" dirty="0" err="1"/>
              <a:t>assess</a:t>
            </a:r>
            <a:endParaRPr lang="it-IT" dirty="0"/>
          </a:p>
          <a:p>
            <a:r>
              <a:rPr lang="it-IT" dirty="0"/>
              <a:t>10 </a:t>
            </a:r>
            <a:r>
              <a:rPr lang="it-IT" dirty="0" err="1"/>
              <a:t>fold</a:t>
            </a:r>
            <a:r>
              <a:rPr lang="it-IT" dirty="0"/>
              <a:t> </a:t>
            </a:r>
            <a:r>
              <a:rPr lang="it-IT" dirty="0" err="1"/>
              <a:t>improvement</a:t>
            </a:r>
            <a:r>
              <a:rPr lang="it-IT" dirty="0"/>
              <a:t> in </a:t>
            </a:r>
            <a:r>
              <a:rPr lang="it-IT" dirty="0" err="1"/>
              <a:t>sensitivity</a:t>
            </a:r>
            <a:r>
              <a:rPr lang="it-IT" dirty="0"/>
              <a:t> =&gt; angle, </a:t>
            </a:r>
            <a:r>
              <a:rPr lang="it-IT" dirty="0" err="1"/>
              <a:t>distance</a:t>
            </a:r>
            <a:r>
              <a:rPr lang="it-IT" dirty="0"/>
              <a:t>, late time</a:t>
            </a:r>
          </a:p>
        </p:txBody>
      </p:sp>
    </p:spTree>
    <p:extLst>
      <p:ext uri="{BB962C8B-B14F-4D97-AF65-F5344CB8AC3E}">
        <p14:creationId xmlns:p14="http://schemas.microsoft.com/office/powerpoint/2010/main" val="2893509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b8b68d68a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b8b68d68a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dirty="0" err="1">
                <a:latin typeface="Calibri" charset="0"/>
                <a:ea typeface="MS PGothic" charset="0"/>
              </a:rPr>
              <a:t>Z</a:t>
            </a:r>
            <a:r>
              <a:rPr lang="it-IT" dirty="0">
                <a:latin typeface="Calibri" charset="0"/>
                <a:ea typeface="MS PGothic" charset="0"/>
              </a:rPr>
              <a:t>= 20 circa 300Myrs</a:t>
            </a:r>
          </a:p>
          <a:p>
            <a:pPr eaLnBrk="1" hangingPunct="1"/>
            <a:r>
              <a:rPr lang="it-IT" dirty="0">
                <a:latin typeface="Calibri" charset="0"/>
                <a:ea typeface="MS PGothic" charset="0"/>
              </a:rPr>
              <a:t>I</a:t>
            </a:r>
            <a:r>
              <a:rPr lang="it-IT" baseline="0" dirty="0">
                <a:latin typeface="Calibri" charset="0"/>
                <a:ea typeface="MS PGothic" charset="0"/>
              </a:rPr>
              <a:t> primi</a:t>
            </a:r>
            <a:endParaRPr lang="it-IT" dirty="0">
              <a:latin typeface="Calibri" charset="0"/>
              <a:ea typeface="MS PGothic" charset="0"/>
            </a:endParaRPr>
          </a:p>
          <a:p>
            <a:pPr eaLnBrk="1" hangingPunct="1"/>
            <a:endParaRPr lang="it-IT" dirty="0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53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98450" y="863600"/>
            <a:ext cx="6138863" cy="3454400"/>
          </a:xfrm>
          <a:ln/>
        </p:spPr>
      </p:sp>
      <p:sp>
        <p:nvSpPr>
          <p:cNvPr id="47106" name="Segnaposto note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" charset="0"/>
                <a:ea typeface="MS PGothic" charset="0"/>
              </a:rPr>
              <a:t>E’ </a:t>
            </a:r>
            <a:r>
              <a:rPr lang="en-US" dirty="0" err="1">
                <a:latin typeface="Times" charset="0"/>
                <a:ea typeface="MS PGothic" charset="0"/>
              </a:rPr>
              <a:t>una</a:t>
            </a:r>
            <a:r>
              <a:rPr lang="en-US" dirty="0">
                <a:latin typeface="Times" charset="0"/>
                <a:ea typeface="MS PGothic" charset="0"/>
              </a:rPr>
              <a:t> facility per </a:t>
            </a:r>
            <a:r>
              <a:rPr lang="en-US" dirty="0" err="1">
                <a:latin typeface="Times" charset="0"/>
                <a:ea typeface="MS PGothic" charset="0"/>
              </a:rPr>
              <a:t>tutta</a:t>
            </a:r>
            <a:r>
              <a:rPr lang="en-US" dirty="0">
                <a:latin typeface="Times" charset="0"/>
                <a:ea typeface="MS PGothic" charset="0"/>
              </a:rPr>
              <a:t> </a:t>
            </a:r>
            <a:r>
              <a:rPr lang="en-US" dirty="0" err="1">
                <a:latin typeface="Times" charset="0"/>
                <a:ea typeface="MS PGothic" charset="0"/>
              </a:rPr>
              <a:t>l’astronomia</a:t>
            </a:r>
            <a:r>
              <a:rPr lang="en-US" dirty="0">
                <a:latin typeface="Times" charset="0"/>
                <a:ea typeface="MS PGothic" charset="0"/>
              </a:rPr>
              <a:t>, non solo X</a:t>
            </a:r>
          </a:p>
          <a:p>
            <a:r>
              <a:rPr lang="en-US" dirty="0">
                <a:latin typeface="Times" charset="0"/>
                <a:ea typeface="MS PGothic" charset="0"/>
              </a:rPr>
              <a:t>Synergy studies with ELT, ALMA and SKA</a:t>
            </a:r>
          </a:p>
          <a:p>
            <a:r>
              <a:rPr lang="en-US" dirty="0">
                <a:latin typeface="Times" charset="0"/>
                <a:ea typeface="MS PGothic" charset="0"/>
              </a:rPr>
              <a:t>Science: Hot and energetic universe, here MM</a:t>
            </a:r>
          </a:p>
        </p:txBody>
      </p:sp>
    </p:spTree>
    <p:extLst>
      <p:ext uri="{BB962C8B-B14F-4D97-AF65-F5344CB8AC3E}">
        <p14:creationId xmlns:p14="http://schemas.microsoft.com/office/powerpoint/2010/main" val="628535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8F594-47D9-D5BC-6D84-3251C208C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egnaposto immagine diapositiva 1">
            <a:extLst>
              <a:ext uri="{FF2B5EF4-FFF2-40B4-BE49-F238E27FC236}">
                <a16:creationId xmlns:a16="http://schemas.microsoft.com/office/drawing/2014/main" id="{6E1C4529-5200-89E6-65D6-B8ED5BB70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98450" y="863600"/>
            <a:ext cx="6138863" cy="3454400"/>
          </a:xfrm>
          <a:ln/>
        </p:spPr>
      </p:sp>
      <p:sp>
        <p:nvSpPr>
          <p:cNvPr id="52226" name="Segnaposto note 2">
            <a:extLst>
              <a:ext uri="{FF2B5EF4-FFF2-40B4-BE49-F238E27FC236}">
                <a16:creationId xmlns:a16="http://schemas.microsoft.com/office/drawing/2014/main" id="{F423F192-D45B-2933-9792-8B14213F3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>
                <a:latin typeface="Times" charset="0"/>
                <a:ea typeface="MS PGothic" charset="0"/>
              </a:rPr>
              <a:t>Ruolo</a:t>
            </a:r>
            <a:r>
              <a:rPr lang="en-US" dirty="0">
                <a:latin typeface="Times" charset="0"/>
                <a:ea typeface="MS PGothic" charset="0"/>
              </a:rPr>
              <a:t> </a:t>
            </a:r>
            <a:r>
              <a:rPr lang="en-US" dirty="0" err="1">
                <a:latin typeface="Times" charset="0"/>
                <a:ea typeface="MS PGothic" charset="0"/>
              </a:rPr>
              <a:t>italiano</a:t>
            </a:r>
            <a:r>
              <a:rPr lang="en-US" dirty="0">
                <a:latin typeface="Times" charset="0"/>
                <a:ea typeface="MS PGothic" charset="0"/>
              </a:rPr>
              <a:t> </a:t>
            </a:r>
            <a:r>
              <a:rPr lang="en-US" dirty="0" err="1">
                <a:latin typeface="Times" charset="0"/>
                <a:ea typeface="MS PGothic" charset="0"/>
              </a:rPr>
              <a:t>istituti</a:t>
            </a:r>
            <a:r>
              <a:rPr lang="en-US" dirty="0">
                <a:latin typeface="Times" charset="0"/>
                <a:ea typeface="MS PGothic" charset="0"/>
              </a:rPr>
              <a:t> e </a:t>
            </a:r>
            <a:r>
              <a:rPr lang="en-US" dirty="0" err="1">
                <a:latin typeface="Times" charset="0"/>
                <a:ea typeface="MS PGothic" charset="0"/>
              </a:rPr>
              <a:t>industrie</a:t>
            </a:r>
            <a:r>
              <a:rPr lang="en-US" dirty="0">
                <a:latin typeface="Times" charset="0"/>
                <a:ea typeface="MS PGothic" charset="0"/>
              </a:rPr>
              <a:t>: 15 </a:t>
            </a:r>
            <a:r>
              <a:rPr lang="en-US" dirty="0" err="1">
                <a:latin typeface="Times" charset="0"/>
                <a:ea typeface="MS PGothic" charset="0"/>
              </a:rPr>
              <a:t>minuti</a:t>
            </a:r>
            <a:r>
              <a:rPr lang="en-US" dirty="0">
                <a:latin typeface="Times" charset="0"/>
                <a:ea typeface="MS PGothic" charset="0"/>
              </a:rPr>
              <a:t>, 10 slides max</a:t>
            </a:r>
            <a:endParaRPr lang="it-IT" dirty="0">
              <a:latin typeface="Times" charset="0"/>
              <a:ea typeface="MS PGothic" charset="0"/>
            </a:endParaRPr>
          </a:p>
          <a:p>
            <a:r>
              <a:rPr lang="it-IT" dirty="0">
                <a:latin typeface="Times" charset="0"/>
                <a:ea typeface="MS PGothic" charset="0"/>
              </a:rPr>
              <a:t>-	Partecipazione nei vari </a:t>
            </a:r>
            <a:r>
              <a:rPr lang="it-IT" dirty="0" err="1">
                <a:latin typeface="Times" charset="0"/>
                <a:ea typeface="MS PGothic" charset="0"/>
              </a:rPr>
              <a:t>wg</a:t>
            </a:r>
            <a:endParaRPr lang="it-IT" dirty="0">
              <a:latin typeface="Times" charset="0"/>
              <a:ea typeface="MS PGothic" charset="0"/>
            </a:endParaRPr>
          </a:p>
          <a:p>
            <a:r>
              <a:rPr lang="it-IT" dirty="0">
                <a:latin typeface="Times" charset="0"/>
                <a:ea typeface="MS PGothic" charset="0"/>
              </a:rPr>
              <a:t>-	Industrial prime-</a:t>
            </a:r>
            <a:r>
              <a:rPr lang="it-IT" dirty="0" err="1">
                <a:latin typeface="Times" charset="0"/>
                <a:ea typeface="MS PGothic" charset="0"/>
              </a:rPr>
              <a:t>ship</a:t>
            </a:r>
            <a:r>
              <a:rPr lang="it-IT" dirty="0">
                <a:latin typeface="Times" charset="0"/>
                <a:ea typeface="MS PGothic" charset="0"/>
              </a:rPr>
              <a:t>: TAS (quella</a:t>
            </a:r>
            <a:r>
              <a:rPr lang="it-IT" baseline="0" dirty="0">
                <a:latin typeface="Times" charset="0"/>
                <a:ea typeface="MS PGothic" charset="0"/>
              </a:rPr>
              <a:t> Italia su strumenti e ottiche), sugli </a:t>
            </a:r>
            <a:r>
              <a:rPr lang="it-IT" baseline="0" dirty="0" err="1">
                <a:latin typeface="Times" charset="0"/>
                <a:ea typeface="MS PGothic" charset="0"/>
              </a:rPr>
              <a:t>strumetni</a:t>
            </a:r>
            <a:r>
              <a:rPr lang="it-IT" baseline="0" dirty="0">
                <a:latin typeface="Times" charset="0"/>
                <a:ea typeface="MS PGothic" charset="0"/>
              </a:rPr>
              <a:t> ad alta </a:t>
            </a:r>
            <a:r>
              <a:rPr lang="it-IT" baseline="0" dirty="0" err="1">
                <a:latin typeface="Times" charset="0"/>
                <a:ea typeface="MS PGothic" charset="0"/>
              </a:rPr>
              <a:t>tech</a:t>
            </a:r>
            <a:r>
              <a:rPr lang="it-IT" baseline="0" dirty="0">
                <a:latin typeface="Times" charset="0"/>
                <a:ea typeface="MS PGothic" charset="0"/>
              </a:rPr>
              <a:t>: CGS/FBK, TAS </a:t>
            </a:r>
            <a:r>
              <a:rPr lang="it-IT" baseline="0" dirty="0" err="1">
                <a:latin typeface="Times" charset="0"/>
                <a:ea typeface="MS PGothic" charset="0"/>
              </a:rPr>
              <a:t>oottiche</a:t>
            </a:r>
            <a:r>
              <a:rPr lang="it-IT" baseline="0" dirty="0">
                <a:latin typeface="Times" charset="0"/>
                <a:ea typeface="MS PGothic" charset="0"/>
              </a:rPr>
              <a:t>: </a:t>
            </a:r>
            <a:r>
              <a:rPr lang="it-IT" baseline="0" dirty="0" err="1">
                <a:latin typeface="Times" charset="0"/>
                <a:ea typeface="MS PGothic" charset="0"/>
              </a:rPr>
              <a:t>Medilario</a:t>
            </a:r>
            <a:endParaRPr lang="it-IT" dirty="0">
              <a:latin typeface="Times" charset="0"/>
              <a:ea typeface="MS PGothic" charset="0"/>
            </a:endParaRPr>
          </a:p>
          <a:p>
            <a:r>
              <a:rPr lang="it-IT" dirty="0">
                <a:latin typeface="Times" charset="0"/>
                <a:ea typeface="MS PGothic" charset="0"/>
              </a:rPr>
              <a:t>-	Definire senza </a:t>
            </a:r>
            <a:r>
              <a:rPr lang="it-IT" dirty="0" err="1">
                <a:latin typeface="Times" charset="0"/>
                <a:ea typeface="MS PGothic" charset="0"/>
              </a:rPr>
              <a:t>ambiguita’</a:t>
            </a:r>
            <a:r>
              <a:rPr lang="it-IT" dirty="0">
                <a:latin typeface="Times" charset="0"/>
                <a:ea typeface="MS PGothic" charset="0"/>
              </a:rPr>
              <a:t>  i contributi italiani consolidati: Scienza e XMS(</a:t>
            </a:r>
            <a:r>
              <a:rPr lang="it-IT" dirty="0" err="1">
                <a:latin typeface="Times" charset="0"/>
                <a:ea typeface="MS PGothic" charset="0"/>
              </a:rPr>
              <a:t>CoPI-ship</a:t>
            </a:r>
            <a:r>
              <a:rPr lang="it-IT" dirty="0">
                <a:latin typeface="Times" charset="0"/>
                <a:ea typeface="MS PGothic" charset="0"/>
              </a:rPr>
              <a:t>) </a:t>
            </a:r>
          </a:p>
          <a:p>
            <a:r>
              <a:rPr lang="it-IT" dirty="0">
                <a:latin typeface="Times" charset="0"/>
                <a:ea typeface="MS PGothic" charset="0"/>
              </a:rPr>
              <a:t>-	XMS: consorzio istituti, contributi italiani(</a:t>
            </a:r>
            <a:r>
              <a:rPr lang="it-IT" dirty="0" err="1">
                <a:latin typeface="Times" charset="0"/>
                <a:ea typeface="MS PGothic" charset="0"/>
              </a:rPr>
              <a:t>CoPI-ship</a:t>
            </a:r>
            <a:r>
              <a:rPr lang="it-IT" dirty="0">
                <a:latin typeface="Times" charset="0"/>
                <a:ea typeface="MS PGothic" charset="0"/>
              </a:rPr>
              <a:t>: sensore TES </a:t>
            </a:r>
            <a:r>
              <a:rPr lang="it-IT" dirty="0" err="1">
                <a:latin typeface="Times" charset="0"/>
                <a:ea typeface="MS PGothic" charset="0"/>
              </a:rPr>
              <a:t>ac</a:t>
            </a:r>
            <a:r>
              <a:rPr lang="it-IT" dirty="0">
                <a:latin typeface="Times" charset="0"/>
                <a:ea typeface="MS PGothic" charset="0"/>
              </a:rPr>
              <a:t>, simulazioni, elettronica criogenica e digitale, filtri, </a:t>
            </a:r>
            <a:r>
              <a:rPr lang="it-IT" dirty="0" err="1">
                <a:latin typeface="Times" charset="0"/>
                <a:ea typeface="MS PGothic" charset="0"/>
              </a:rPr>
              <a:t>instrument</a:t>
            </a:r>
            <a:r>
              <a:rPr lang="it-IT" dirty="0">
                <a:latin typeface="Times" charset="0"/>
                <a:ea typeface="MS PGothic" charset="0"/>
              </a:rPr>
              <a:t> control </a:t>
            </a:r>
            <a:r>
              <a:rPr lang="it-IT" dirty="0" err="1">
                <a:latin typeface="Times" charset="0"/>
                <a:ea typeface="MS PGothic" charset="0"/>
              </a:rPr>
              <a:t>unit</a:t>
            </a:r>
            <a:r>
              <a:rPr lang="it-IT" dirty="0">
                <a:latin typeface="Times" charset="0"/>
                <a:ea typeface="MS PGothic" charset="0"/>
              </a:rPr>
              <a:t>)  </a:t>
            </a:r>
          </a:p>
          <a:p>
            <a:r>
              <a:rPr lang="it-IT" dirty="0">
                <a:latin typeface="Times" charset="0"/>
                <a:ea typeface="MS PGothic" charset="0"/>
              </a:rPr>
              <a:t>-	</a:t>
            </a:r>
            <a:r>
              <a:rPr lang="it-IT" dirty="0" err="1">
                <a:latin typeface="Times" charset="0"/>
                <a:ea typeface="MS PGothic" charset="0"/>
              </a:rPr>
              <a:t>convolgimento</a:t>
            </a:r>
            <a:r>
              <a:rPr lang="it-IT" dirty="0">
                <a:latin typeface="Times" charset="0"/>
                <a:ea typeface="MS PGothic" charset="0"/>
              </a:rPr>
              <a:t> industriale a XMS (integrazione meccanica, termica e elettrica sensore,  elettronica analogica e digitale, ICU,)</a:t>
            </a:r>
          </a:p>
          <a:p>
            <a:r>
              <a:rPr lang="it-IT" dirty="0">
                <a:latin typeface="Times" charset="0"/>
                <a:ea typeface="MS PGothic" charset="0"/>
              </a:rPr>
              <a:t>-	Eventuale partecipazione a SOC a livello di nazioni,  per trasferimento know-how dello strumento a partecipazione italiano, eventualmente tramite ASDC o istituti (investiamo risorse in gran parte esistenti) ; allargamento ruolo su XMS se back up europeo</a:t>
            </a:r>
          </a:p>
          <a:p>
            <a:r>
              <a:rPr lang="it-IT" dirty="0">
                <a:latin typeface="Times" charset="0"/>
                <a:ea typeface="MS PGothic" charset="0"/>
              </a:rPr>
              <a:t>-	Altre aree potenziali :  WFI?, analisi/supporto calibrazioni ottiche ? Attenzione nel non dare pero la impressione che la baseline sia poco solida </a:t>
            </a:r>
          </a:p>
          <a:p>
            <a:endParaRPr lang="it-IT" dirty="0">
              <a:latin typeface="Times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525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FACTOR OF 10 IN AREA</a:t>
            </a:r>
          </a:p>
          <a:p>
            <a:r>
              <a:rPr lang="en-IT" dirty="0"/>
              <a:t>FACTOR OF 100 IN IMAGING XIFU</a:t>
            </a:r>
          </a:p>
          <a:p>
            <a:r>
              <a:rPr lang="en-IT" dirty="0"/>
              <a:t>WFI: COMBINATION OF LARGE FOV AND AREA</a:t>
            </a:r>
          </a:p>
        </p:txBody>
      </p:sp>
    </p:spTree>
    <p:extLst>
      <p:ext uri="{BB962C8B-B14F-4D97-AF65-F5344CB8AC3E}">
        <p14:creationId xmlns:p14="http://schemas.microsoft.com/office/powerpoint/2010/main" val="3893517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B35C4-2EB9-2E6F-F8AF-4FCD1FEDD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40121B-DD1B-9091-B70F-1849C04C3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CB030D-998C-0237-F54C-36EBF0BBC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Extending</a:t>
            </a:r>
            <a:r>
              <a:rPr lang="it-IT" dirty="0"/>
              <a:t> the EM </a:t>
            </a:r>
            <a:r>
              <a:rPr lang="it-IT" dirty="0" err="1"/>
              <a:t>horizon</a:t>
            </a:r>
            <a:endParaRPr lang="it-IT" dirty="0"/>
          </a:p>
          <a:p>
            <a:r>
              <a:rPr lang="it-IT" dirty="0" err="1"/>
              <a:t>Strucutured</a:t>
            </a:r>
            <a:r>
              <a:rPr lang="it-IT" dirty="0"/>
              <a:t> jet </a:t>
            </a:r>
            <a:r>
              <a:rPr lang="it-IT" dirty="0" err="1"/>
              <a:t>modelling</a:t>
            </a:r>
            <a:r>
              <a:rPr lang="it-IT" dirty="0"/>
              <a:t> of a GW-like event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seen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viewing</a:t>
            </a:r>
            <a:r>
              <a:rPr lang="it-IT" dirty="0"/>
              <a:t> </a:t>
            </a:r>
            <a:r>
              <a:rPr lang="it-IT" dirty="0" err="1"/>
              <a:t>angles</a:t>
            </a:r>
            <a:r>
              <a:rPr lang="it-IT" dirty="0"/>
              <a:t> with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Troja et al 2019)</a:t>
            </a:r>
          </a:p>
          <a:p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evolution</a:t>
            </a:r>
            <a:r>
              <a:rPr lang="it-IT" dirty="0"/>
              <a:t> model </a:t>
            </a:r>
            <a:r>
              <a:rPr lang="it-IT" dirty="0" err="1"/>
              <a:t>dependant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overall</a:t>
            </a:r>
            <a:r>
              <a:rPr lang="it-IT" dirty="0"/>
              <a:t> </a:t>
            </a:r>
            <a:r>
              <a:rPr lang="it-IT" dirty="0" err="1"/>
              <a:t>behaviout</a:t>
            </a:r>
            <a:r>
              <a:rPr lang="it-IT" dirty="0"/>
              <a:t> </a:t>
            </a:r>
            <a:r>
              <a:rPr lang="it-IT" dirty="0" err="1"/>
              <a:t>good</a:t>
            </a:r>
            <a:r>
              <a:rPr lang="it-IT" dirty="0"/>
              <a:t> </a:t>
            </a:r>
            <a:r>
              <a:rPr lang="it-IT" dirty="0" err="1"/>
              <a:t>enough</a:t>
            </a:r>
            <a:r>
              <a:rPr lang="it-IT" dirty="0"/>
              <a:t> to </a:t>
            </a:r>
            <a:r>
              <a:rPr lang="it-IT" dirty="0" err="1"/>
              <a:t>assess</a:t>
            </a:r>
            <a:endParaRPr lang="it-IT" dirty="0"/>
          </a:p>
          <a:p>
            <a:r>
              <a:rPr lang="it-IT" dirty="0"/>
              <a:t>10 </a:t>
            </a:r>
            <a:r>
              <a:rPr lang="it-IT" dirty="0" err="1"/>
              <a:t>fold</a:t>
            </a:r>
            <a:r>
              <a:rPr lang="it-IT" dirty="0"/>
              <a:t> </a:t>
            </a:r>
            <a:r>
              <a:rPr lang="it-IT" dirty="0" err="1"/>
              <a:t>improvement</a:t>
            </a:r>
            <a:r>
              <a:rPr lang="it-IT" dirty="0"/>
              <a:t> in </a:t>
            </a:r>
            <a:r>
              <a:rPr lang="it-IT" dirty="0" err="1"/>
              <a:t>sensitivity</a:t>
            </a:r>
            <a:r>
              <a:rPr lang="it-IT" dirty="0"/>
              <a:t> =&gt; angle, </a:t>
            </a:r>
            <a:r>
              <a:rPr lang="it-IT" dirty="0" err="1"/>
              <a:t>distance</a:t>
            </a:r>
            <a:r>
              <a:rPr lang="it-IT" dirty="0"/>
              <a:t>, late time</a:t>
            </a:r>
          </a:p>
        </p:txBody>
      </p:sp>
    </p:spTree>
    <p:extLst>
      <p:ext uri="{BB962C8B-B14F-4D97-AF65-F5344CB8AC3E}">
        <p14:creationId xmlns:p14="http://schemas.microsoft.com/office/powerpoint/2010/main" val="627410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219200" y="1550611"/>
            <a:ext cx="21945600" cy="1484594"/>
          </a:xfrm>
        </p:spPr>
        <p:txBody>
          <a:bodyPr anchor="t"/>
          <a:lstStyle>
            <a:lvl1pPr>
              <a:defRPr sz="4246" spc="554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803401" y="3136900"/>
            <a:ext cx="21529179" cy="8689300"/>
          </a:xfrm>
        </p:spPr>
        <p:txBody>
          <a:bodyPr/>
          <a:lstStyle>
            <a:lvl1pPr algn="l">
              <a:defRPr lang="en-GB" sz="2769" kern="1200" dirty="0" smtClean="0">
                <a:solidFill>
                  <a:srgbClr val="E4E4E4"/>
                </a:solidFill>
                <a:latin typeface="Century Gothic"/>
                <a:ea typeface="+mn-ea"/>
                <a:cs typeface="Century Gothic"/>
              </a:defRPr>
            </a:lvl1pPr>
            <a:lvl2pPr algn="l">
              <a:defRPr lang="en-GB" sz="2585" kern="1200" dirty="0" smtClean="0">
                <a:solidFill>
                  <a:schemeClr val="bg1">
                    <a:lumMod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algn="l">
              <a:defRPr lang="en-GB" sz="2769" kern="1200" dirty="0" smtClean="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3pPr>
            <a:lvl4pPr algn="l">
              <a:defRPr lang="en-GB" sz="2769" kern="1200" dirty="0" smtClean="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4pPr>
            <a:lvl5pPr algn="l">
              <a:defRPr lang="en-US" sz="2769" kern="1200" dirty="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1219200" y="12449457"/>
            <a:ext cx="21945600" cy="614098"/>
          </a:xfrm>
        </p:spPr>
        <p:txBody>
          <a:bodyPr anchor="ctr"/>
          <a:lstStyle>
            <a:lvl1pPr algn="ctr">
              <a:defRPr sz="221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2265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6D624-904F-D146-A5AB-4E47CDF0B21D}" type="datetime1">
              <a:rPr lang="en-US"/>
              <a:pPr>
                <a:defRPr/>
              </a:pPr>
              <a:t>2/10/26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85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2D5EB-EC53-FF4F-9D26-FE2079028C31}" type="datetime1">
              <a:rPr lang="en-US"/>
              <a:pPr>
                <a:defRPr/>
              </a:pPr>
              <a:t>2/10/26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75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20" y="546100"/>
            <a:ext cx="8022493" cy="2324100"/>
          </a:xfrm>
        </p:spPr>
        <p:txBody>
          <a:bodyPr anchor="b"/>
          <a:lstStyle>
            <a:lvl1pPr algn="l">
              <a:defRPr sz="3692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70" y="546217"/>
            <a:ext cx="13630033" cy="11706226"/>
          </a:xfrm>
        </p:spPr>
        <p:txBody>
          <a:bodyPr/>
          <a:lstStyle>
            <a:lvl1pPr>
              <a:defRPr sz="5908"/>
            </a:lvl1pPr>
            <a:lvl2pPr>
              <a:defRPr sz="5169"/>
            </a:lvl2pPr>
            <a:lvl3pPr>
              <a:defRPr sz="4431"/>
            </a:lvl3pPr>
            <a:lvl4pPr>
              <a:defRPr sz="3692"/>
            </a:lvl4pPr>
            <a:lvl5pPr>
              <a:defRPr sz="3692"/>
            </a:lvl5pPr>
            <a:lvl6pPr>
              <a:defRPr sz="3692"/>
            </a:lvl6pPr>
            <a:lvl7pPr>
              <a:defRPr sz="3692"/>
            </a:lvl7pPr>
            <a:lvl8pPr>
              <a:defRPr sz="3692"/>
            </a:lvl8pPr>
            <a:lvl9pPr>
              <a:defRPr sz="369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20" y="2870207"/>
            <a:ext cx="8022493" cy="9382126"/>
          </a:xfrm>
        </p:spPr>
        <p:txBody>
          <a:bodyPr/>
          <a:lstStyle>
            <a:lvl1pPr marL="0" indent="0">
              <a:buNone/>
              <a:defRPr sz="2585"/>
            </a:lvl1pPr>
            <a:lvl2pPr marL="844062" indent="0">
              <a:buNone/>
              <a:defRPr sz="2215"/>
            </a:lvl2pPr>
            <a:lvl3pPr marL="1688123" indent="0">
              <a:buNone/>
              <a:defRPr sz="1846"/>
            </a:lvl3pPr>
            <a:lvl4pPr marL="2532185" indent="0">
              <a:buNone/>
              <a:defRPr sz="1662"/>
            </a:lvl4pPr>
            <a:lvl5pPr marL="3376247" indent="0">
              <a:buNone/>
              <a:defRPr sz="1662"/>
            </a:lvl5pPr>
            <a:lvl6pPr marL="4220308" indent="0">
              <a:buNone/>
              <a:defRPr sz="1662"/>
            </a:lvl6pPr>
            <a:lvl7pPr marL="5064370" indent="0">
              <a:buNone/>
              <a:defRPr sz="1662"/>
            </a:lvl7pPr>
            <a:lvl8pPr marL="5908430" indent="0">
              <a:buNone/>
              <a:defRPr sz="1662"/>
            </a:lvl8pPr>
            <a:lvl9pPr marL="6752492" indent="0">
              <a:buNone/>
              <a:defRPr sz="166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328BC-8FD5-584F-84A9-95D265D3030A}" type="datetime1">
              <a:rPr lang="en-US"/>
              <a:pPr>
                <a:defRPr/>
              </a:pPr>
              <a:t>2/10/26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511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109" y="9601200"/>
            <a:ext cx="14630400" cy="1133476"/>
          </a:xfrm>
        </p:spPr>
        <p:txBody>
          <a:bodyPr anchor="b"/>
          <a:lstStyle>
            <a:lvl1pPr algn="l">
              <a:defRPr sz="3692" b="1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109" y="1225550"/>
            <a:ext cx="14630400" cy="8229600"/>
          </a:xfrm>
        </p:spPr>
        <p:txBody>
          <a:bodyPr rtlCol="0">
            <a:normAutofit/>
          </a:bodyPr>
          <a:lstStyle>
            <a:lvl1pPr marL="0" indent="0">
              <a:buNone/>
              <a:defRPr sz="5908"/>
            </a:lvl1pPr>
            <a:lvl2pPr marL="844062" indent="0">
              <a:buNone/>
              <a:defRPr sz="5169"/>
            </a:lvl2pPr>
            <a:lvl3pPr marL="1688123" indent="0">
              <a:buNone/>
              <a:defRPr sz="4431"/>
            </a:lvl3pPr>
            <a:lvl4pPr marL="2532185" indent="0">
              <a:buNone/>
              <a:defRPr sz="3692"/>
            </a:lvl4pPr>
            <a:lvl5pPr marL="3376247" indent="0">
              <a:buNone/>
              <a:defRPr sz="3692"/>
            </a:lvl5pPr>
            <a:lvl6pPr marL="4220308" indent="0">
              <a:buNone/>
              <a:defRPr sz="3692"/>
            </a:lvl6pPr>
            <a:lvl7pPr marL="5064370" indent="0">
              <a:buNone/>
              <a:defRPr sz="3692"/>
            </a:lvl7pPr>
            <a:lvl8pPr marL="5908430" indent="0">
              <a:buNone/>
              <a:defRPr sz="3692"/>
            </a:lvl8pPr>
            <a:lvl9pPr marL="6752492" indent="0">
              <a:buNone/>
              <a:defRPr sz="3692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109" y="10734676"/>
            <a:ext cx="14630400" cy="1609724"/>
          </a:xfrm>
        </p:spPr>
        <p:txBody>
          <a:bodyPr/>
          <a:lstStyle>
            <a:lvl1pPr marL="0" indent="0">
              <a:buNone/>
              <a:defRPr sz="2585"/>
            </a:lvl1pPr>
            <a:lvl2pPr marL="844062" indent="0">
              <a:buNone/>
              <a:defRPr sz="2215"/>
            </a:lvl2pPr>
            <a:lvl3pPr marL="1688123" indent="0">
              <a:buNone/>
              <a:defRPr sz="1846"/>
            </a:lvl3pPr>
            <a:lvl4pPr marL="2532185" indent="0">
              <a:buNone/>
              <a:defRPr sz="1662"/>
            </a:lvl4pPr>
            <a:lvl5pPr marL="3376247" indent="0">
              <a:buNone/>
              <a:defRPr sz="1662"/>
            </a:lvl5pPr>
            <a:lvl6pPr marL="4220308" indent="0">
              <a:buNone/>
              <a:defRPr sz="1662"/>
            </a:lvl6pPr>
            <a:lvl7pPr marL="5064370" indent="0">
              <a:buNone/>
              <a:defRPr sz="1662"/>
            </a:lvl7pPr>
            <a:lvl8pPr marL="5908430" indent="0">
              <a:buNone/>
              <a:defRPr sz="1662"/>
            </a:lvl8pPr>
            <a:lvl9pPr marL="6752492" indent="0">
              <a:buNone/>
              <a:defRPr sz="166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B14BA-8CC6-3C4C-A958-1B3952C8B1A5}" type="datetime1">
              <a:rPr lang="en-US"/>
              <a:pPr>
                <a:defRPr/>
              </a:pPr>
              <a:t>2/10/26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166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D080-D44C-454B-9FBE-6334A6BBC017}" type="datetime1">
              <a:rPr lang="en-US"/>
              <a:pPr>
                <a:defRPr/>
              </a:pPr>
              <a:t>2/10/26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389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393"/>
            <a:ext cx="5486400" cy="11703050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20" y="549393"/>
            <a:ext cx="16084061" cy="117030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F00B-9D43-E544-854C-86F97EC5B800}" type="datetime1">
              <a:rPr lang="en-US"/>
              <a:pPr>
                <a:defRPr/>
              </a:pPr>
              <a:t>2/10/26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530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2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4798" y="3928534"/>
            <a:ext cx="14395452" cy="4842928"/>
          </a:xfrm>
        </p:spPr>
        <p:txBody>
          <a:bodyPr anchor="b">
            <a:normAutofit/>
          </a:bodyPr>
          <a:lstStyle>
            <a:lvl1pPr algn="r">
              <a:defRPr sz="96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4798" y="8771465"/>
            <a:ext cx="14395452" cy="2810934"/>
          </a:xfrm>
        </p:spPr>
        <p:txBody>
          <a:bodyPr anchor="t">
            <a:normAutofit/>
          </a:bodyPr>
          <a:lstStyle>
            <a:lvl1pPr marL="0" indent="0" algn="r">
              <a:buNone/>
              <a:defRPr sz="3600" cap="all">
                <a:solidFill>
                  <a:schemeClr val="tx1"/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865116" y="11741151"/>
            <a:ext cx="3200400" cy="75565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24798" y="11741151"/>
            <a:ext cx="9787916" cy="7556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17917" y="11741151"/>
            <a:ext cx="1102334" cy="755650"/>
          </a:xfrm>
        </p:spPr>
        <p:txBody>
          <a:bodyPr/>
          <a:lstStyle/>
          <a:p>
            <a:fld id="{86CB4B4D-7CA3-9044-876B-883B54F8677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698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77650" cy="13712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L.Piro, AHEAD2020&amp;Athena: Conference on GW from the Moon. Cascina, Oct14,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098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77650" cy="13712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6617162"/>
            <a:ext cx="20262854" cy="2937600"/>
          </a:xfrm>
        </p:spPr>
        <p:txBody>
          <a:bodyPr anchor="b"/>
          <a:lstStyle>
            <a:lvl1pPr algn="l">
              <a:defRPr sz="80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598" y="9554762"/>
            <a:ext cx="20262856" cy="1720800"/>
          </a:xfrm>
        </p:spPr>
        <p:txBody>
          <a:bodyPr anchor="t">
            <a:normAutofit/>
          </a:bodyPr>
          <a:lstStyle>
            <a:lvl1pPr marL="0" indent="0" algn="l">
              <a:buNone/>
              <a:defRPr sz="4000" cap="all">
                <a:solidFill>
                  <a:schemeClr val="tx1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900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77650" cy="13712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4" y="4284134"/>
            <a:ext cx="9990668" cy="7298268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43790" y="4284135"/>
            <a:ext cx="9990664" cy="7298266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179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219200" y="1550611"/>
            <a:ext cx="21945600" cy="1484594"/>
          </a:xfrm>
        </p:spPr>
        <p:txBody>
          <a:bodyPr anchor="t"/>
          <a:lstStyle>
            <a:lvl1pPr>
              <a:defRPr sz="4246" spc="554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219200" y="3153329"/>
            <a:ext cx="21945600" cy="819394"/>
          </a:xfrm>
        </p:spPr>
        <p:txBody>
          <a:bodyPr/>
          <a:lstStyle>
            <a:lvl1pPr algn="ctr">
              <a:defRPr lang="en-GB" sz="2769" kern="1200" dirty="0" smtClean="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1219200" y="12449457"/>
            <a:ext cx="21945600" cy="614098"/>
          </a:xfrm>
        </p:spPr>
        <p:txBody>
          <a:bodyPr anchor="ctr"/>
          <a:lstStyle>
            <a:lvl1pPr algn="ctr">
              <a:defRPr sz="221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1219200" y="4900626"/>
            <a:ext cx="10502981" cy="6823048"/>
          </a:xfrm>
        </p:spPr>
        <p:txBody>
          <a:bodyPr/>
          <a:lstStyle>
            <a:lvl1pPr algn="ctr">
              <a:defRPr lang="en-GB" sz="2769" kern="1200" dirty="0" smtClean="0">
                <a:solidFill>
                  <a:srgbClr val="E4E4E4"/>
                </a:solidFill>
                <a:latin typeface="Century Gothic"/>
                <a:ea typeface="+mn-ea"/>
                <a:cs typeface="Century Gothic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12661819" y="4900626"/>
            <a:ext cx="10502981" cy="6823048"/>
          </a:xfrm>
        </p:spPr>
        <p:txBody>
          <a:bodyPr/>
          <a:lstStyle>
            <a:lvl1pPr algn="ctr">
              <a:defRPr lang="en-GB" sz="2769" kern="1200" dirty="0" smtClean="0">
                <a:solidFill>
                  <a:srgbClr val="E4E4E4"/>
                </a:solidFill>
                <a:latin typeface="Century Gothic"/>
                <a:ea typeface="+mn-ea"/>
                <a:cs typeface="Century Gothic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8725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340" y="4436534"/>
            <a:ext cx="9418108" cy="1152524"/>
          </a:xfrm>
        </p:spPr>
        <p:txBody>
          <a:bodyPr anchor="b">
            <a:noAutofit/>
          </a:bodyPr>
          <a:lstStyle>
            <a:lvl1pPr marL="0" indent="0">
              <a:buNone/>
              <a:defRPr sz="5600" b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3" y="5740402"/>
            <a:ext cx="9993846" cy="5841996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192007" y="4453468"/>
            <a:ext cx="9445626" cy="1152524"/>
          </a:xfrm>
        </p:spPr>
        <p:txBody>
          <a:bodyPr anchor="b">
            <a:noAutofit/>
          </a:bodyPr>
          <a:lstStyle>
            <a:lvl1pPr marL="0" indent="0">
              <a:buNone/>
              <a:defRPr sz="5600" b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646966" y="5740402"/>
            <a:ext cx="9990668" cy="5841996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86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77650" cy="13712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5112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77650" cy="1371242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8158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77650" cy="13712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4148666"/>
            <a:ext cx="7361770" cy="2743200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6402" y="1219202"/>
            <a:ext cx="12338052" cy="10363200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1" y="6891866"/>
            <a:ext cx="7361770" cy="3657600"/>
          </a:xfrm>
        </p:spPr>
        <p:txBody>
          <a:bodyPr anchor="t">
            <a:normAutofit/>
          </a:bodyPr>
          <a:lstStyle>
            <a:lvl1pPr marL="0" indent="0">
              <a:buNone/>
              <a:defRPr sz="32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762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77650" cy="13712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3200400"/>
            <a:ext cx="12329306" cy="2743200"/>
          </a:xfrm>
        </p:spPr>
        <p:txBody>
          <a:bodyPr anchor="b">
            <a:normAutofit/>
          </a:bodyPr>
          <a:lstStyle>
            <a:lvl1pPr algn="l">
              <a:defRPr sz="56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072506" y="1828800"/>
            <a:ext cx="6561948" cy="9144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1" y="5943600"/>
            <a:ext cx="12329306" cy="3657600"/>
          </a:xfrm>
        </p:spPr>
        <p:txBody>
          <a:bodyPr anchor="t">
            <a:normAutofit/>
          </a:bodyPr>
          <a:lstStyle>
            <a:lvl1pPr marL="0" indent="0">
              <a:buNone/>
              <a:defRPr sz="36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191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77650" cy="13712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9465730"/>
            <a:ext cx="20262854" cy="1133476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43201" y="1864224"/>
            <a:ext cx="17519654" cy="632995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1" y="10599206"/>
            <a:ext cx="20262854" cy="987424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87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77650" cy="13712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3" y="1219203"/>
            <a:ext cx="20262854" cy="6248398"/>
          </a:xfrm>
        </p:spPr>
        <p:txBody>
          <a:bodyPr anchor="ctr">
            <a:normAutofit/>
          </a:bodyPr>
          <a:lstStyle>
            <a:lvl1pPr algn="l">
              <a:defRPr sz="6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8686800"/>
            <a:ext cx="20262856" cy="2895600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>
                <a:solidFill>
                  <a:schemeClr val="tx1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69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77650" cy="137124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475734" y="548640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6550" y="1646674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535" y="1219203"/>
            <a:ext cx="19100798" cy="5486398"/>
          </a:xfrm>
        </p:spPr>
        <p:txBody>
          <a:bodyPr anchor="ctr">
            <a:normAutofit/>
          </a:bodyPr>
          <a:lstStyle>
            <a:lvl1pPr algn="l">
              <a:defRPr sz="64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95750" y="6705600"/>
            <a:ext cx="18678368" cy="762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4931" y="8686800"/>
            <a:ext cx="20304734" cy="2895600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>
                <a:solidFill>
                  <a:schemeClr val="tx1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667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77650" cy="13712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5" y="6617162"/>
            <a:ext cx="20262850" cy="2937600"/>
          </a:xfrm>
        </p:spPr>
        <p:txBody>
          <a:bodyPr anchor="b">
            <a:normAutofit/>
          </a:bodyPr>
          <a:lstStyle>
            <a:lvl1pPr algn="l">
              <a:defRPr sz="6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9554762"/>
            <a:ext cx="20262852" cy="1720800"/>
          </a:xfrm>
        </p:spPr>
        <p:txBody>
          <a:bodyPr anchor="t">
            <a:normAutofit/>
          </a:bodyPr>
          <a:lstStyle>
            <a:lvl1pPr marL="0" indent="0" algn="l">
              <a:buNone/>
              <a:defRPr sz="4000">
                <a:solidFill>
                  <a:schemeClr val="tx1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587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77650" cy="137124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475734" y="548640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6550" y="1646674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84535" y="1219203"/>
            <a:ext cx="19100798" cy="5486398"/>
          </a:xfrm>
        </p:spPr>
        <p:txBody>
          <a:bodyPr anchor="ctr">
            <a:normAutofit/>
          </a:bodyPr>
          <a:lstStyle>
            <a:lvl1pPr algn="l">
              <a:defRPr sz="64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0" y="7772400"/>
            <a:ext cx="20270872" cy="1778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4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598" y="9550400"/>
            <a:ext cx="20270872" cy="2032000"/>
          </a:xfrm>
        </p:spPr>
        <p:txBody>
          <a:bodyPr anchor="t">
            <a:normAutofit/>
          </a:bodyPr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42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 userDrawn="1"/>
        </p:nvSpPr>
        <p:spPr bwMode="auto">
          <a:xfrm>
            <a:off x="476748" y="377829"/>
            <a:ext cx="19780739" cy="60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37625" rIns="675249">
            <a:spAutoFit/>
          </a:bodyPr>
          <a:lstStyle>
            <a:lvl1pPr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4F81BD"/>
              </a:buClr>
              <a:defRPr/>
            </a:pPr>
            <a:endParaRPr lang="it-IT" sz="3323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4" name="Picture 8" descr="mpe-logo-inver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600" y="304803"/>
            <a:ext cx="1016000" cy="11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1"/>
          <p:cNvSpPr txBox="1">
            <a:spLocks noChangeArrowheads="1"/>
          </p:cNvSpPr>
          <p:nvPr userDrawn="1"/>
        </p:nvSpPr>
        <p:spPr bwMode="auto">
          <a:xfrm>
            <a:off x="0" y="0"/>
            <a:ext cx="24384000" cy="1524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it-IT" sz="2215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" name="Text Box 31"/>
          <p:cNvSpPr txBox="1">
            <a:spLocks noChangeArrowheads="1"/>
          </p:cNvSpPr>
          <p:nvPr userDrawn="1"/>
        </p:nvSpPr>
        <p:spPr bwMode="auto">
          <a:xfrm>
            <a:off x="0" y="12973063"/>
            <a:ext cx="24384000" cy="7429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GB" sz="2215" b="1">
              <a:solidFill>
                <a:srgbClr val="FFFFFF"/>
              </a:solidFill>
              <a:latin typeface="Candara" charset="0"/>
              <a:cs typeface="Arial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 userDrawn="1"/>
        </p:nvSpPr>
        <p:spPr bwMode="auto">
          <a:xfrm>
            <a:off x="0" y="12998463"/>
            <a:ext cx="243840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2585" i="1">
                <a:solidFill>
                  <a:srgbClr val="FFFFFF"/>
                </a:solidFill>
                <a:latin typeface="Helvetica Neue" charset="0"/>
                <a:cs typeface="Helvetica Neue" charset="0"/>
              </a:rPr>
              <a:t>Paul Nandra: The future of X-ray Astronomy</a:t>
            </a:r>
            <a:endParaRPr lang="en-GB" sz="2215" i="1">
              <a:solidFill>
                <a:srgbClr val="FFFFFF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19912408" cy="1219200"/>
          </a:xfrm>
          <a:prstGeom prst="rect">
            <a:avLst/>
          </a:prstGeom>
        </p:spPr>
        <p:txBody>
          <a:bodyPr/>
          <a:lstStyle>
            <a:lvl1pPr>
              <a:defRPr sz="6646"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9378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77650" cy="13712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3" y="1219203"/>
            <a:ext cx="20262854" cy="548639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2" y="7010400"/>
            <a:ext cx="20262856" cy="1676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56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8686800"/>
            <a:ext cx="20262856" cy="2895600"/>
          </a:xfrm>
        </p:spPr>
        <p:txBody>
          <a:bodyPr anchor="t">
            <a:normAutofit/>
          </a:bodyPr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449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77650" cy="13712428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71603" y="1219201"/>
            <a:ext cx="20262850" cy="29125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216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77650" cy="1371242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317350" y="1219199"/>
            <a:ext cx="4317104" cy="1036320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219200"/>
            <a:ext cx="15664232" cy="103632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897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ffice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1219199" y="1235603"/>
            <a:ext cx="21945604" cy="278423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8719" dirty="0">
                <a:uFill>
                  <a:solidFill/>
                </a:uFill>
              </a:rPr>
              <a:t>Titolo Testo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1219199" y="5024428"/>
            <a:ext cx="21945604" cy="7267319"/>
          </a:xfrm>
          <a:prstGeom prst="rect">
            <a:avLst/>
          </a:prstGeom>
        </p:spPr>
        <p:txBody>
          <a:bodyPr/>
          <a:lstStyle>
            <a:lvl2pPr marL="1245449" indent="-545354">
              <a:buChar char="–"/>
              <a:defRPr sz="5344"/>
            </a:lvl2pPr>
            <a:lvl3pPr marL="1798457" indent="-455419">
              <a:spcBef>
                <a:spcPts val="703"/>
              </a:spcBef>
              <a:defRPr sz="4781"/>
            </a:lvl3pPr>
            <a:lvl4pPr marL="2436043" indent="-450060">
              <a:spcBef>
                <a:spcPts val="563"/>
              </a:spcBef>
              <a:buChar char="–"/>
              <a:defRPr sz="3938"/>
            </a:lvl4pPr>
            <a:lvl5pPr marL="3078987" indent="-450060">
              <a:spcBef>
                <a:spcPts val="563"/>
              </a:spcBef>
              <a:buChar char="»"/>
              <a:defRPr sz="3938"/>
            </a:lvl5pPr>
          </a:lstStyle>
          <a:p>
            <a:pPr lvl="0">
              <a:defRPr sz="1800">
                <a:uFillTx/>
              </a:defRPr>
            </a:pPr>
            <a:r>
              <a:rPr sz="6188">
                <a:uFill>
                  <a:solidFill/>
                </a:uFill>
              </a:rPr>
              <a:t>Corpo livello uno</a:t>
            </a:r>
          </a:p>
          <a:p>
            <a:pPr lvl="1">
              <a:defRPr sz="1800">
                <a:uFillTx/>
              </a:defRPr>
            </a:pPr>
            <a:r>
              <a:rPr sz="5344">
                <a:uFill>
                  <a:solidFill/>
                </a:uFill>
              </a:rPr>
              <a:t>Corpo livello due</a:t>
            </a:r>
          </a:p>
          <a:p>
            <a:pPr lvl="2">
              <a:defRPr sz="1800">
                <a:uFillTx/>
              </a:defRPr>
            </a:pPr>
            <a:r>
              <a:rPr sz="4781">
                <a:uFill>
                  <a:solidFill/>
                </a:uFill>
              </a:rPr>
              <a:t>Corpo livello tre</a:t>
            </a:r>
          </a:p>
          <a:p>
            <a:pPr lvl="3">
              <a:defRPr sz="1800">
                <a:uFillTx/>
              </a:defRPr>
            </a:pPr>
            <a:r>
              <a:rPr sz="3938">
                <a:uFill>
                  <a:solidFill/>
                </a:uFill>
              </a:rPr>
              <a:t>Corpo livello quattro</a:t>
            </a:r>
          </a:p>
          <a:p>
            <a:pPr lvl="4">
              <a:defRPr sz="1800">
                <a:uFillTx/>
              </a:defRPr>
            </a:pPr>
            <a:r>
              <a:rPr sz="3938">
                <a:uFill>
                  <a:solidFill/>
                </a:uFill>
              </a:rPr>
              <a:t>Livello 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078392" y="12713646"/>
            <a:ext cx="8227219" cy="7300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2673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1" type="blank">
  <p:cSld name="Blank Slide 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2061067" y="0"/>
            <a:ext cx="20483200" cy="19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7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201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13"/>
            <a:ext cx="5689600" cy="730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44062">
              <a:defRPr sz="3323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A1EA50E-AAA6-6241-9412-3A4ACE705A5F}" type="datetime1">
              <a:rPr lang="en-US"/>
              <a:pPr>
                <a:defRPr/>
              </a:pPr>
              <a:t>2/10/26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13"/>
            <a:ext cx="7721600" cy="730250"/>
          </a:xfrm>
          <a:prstGeom prst="rect">
            <a:avLst/>
          </a:prstGeom>
        </p:spPr>
        <p:txBody>
          <a:bodyPr/>
          <a:lstStyle>
            <a:lvl1pPr defTabSz="844062" fontAlgn="auto">
              <a:spcBef>
                <a:spcPts val="0"/>
              </a:spcBef>
              <a:spcAft>
                <a:spcPts val="0"/>
              </a:spcAft>
              <a:defRPr sz="3323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98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967"/>
            <a:ext cx="20726400" cy="2940050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44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8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2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6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0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64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0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52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180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E765D-6C65-D944-B6E8-5A528CA1369D}" type="datetime1">
              <a:rPr lang="en-US"/>
              <a:pPr>
                <a:defRPr/>
              </a:pPr>
              <a:t>2/10/26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04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93" y="8813917"/>
            <a:ext cx="20726400" cy="2724150"/>
          </a:xfrm>
        </p:spPr>
        <p:txBody>
          <a:bodyPr anchor="t"/>
          <a:lstStyle>
            <a:lvl1pPr algn="l">
              <a:defRPr sz="7385" b="1" cap="all"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93" y="5813427"/>
            <a:ext cx="20726400" cy="3000374"/>
          </a:xfrm>
        </p:spPr>
        <p:txBody>
          <a:bodyPr anchor="b"/>
          <a:lstStyle>
            <a:lvl1pPr marL="0" indent="0">
              <a:buNone/>
              <a:defRPr sz="3692">
                <a:solidFill>
                  <a:schemeClr val="tx1">
                    <a:tint val="75000"/>
                  </a:schemeClr>
                </a:solidFill>
              </a:defRPr>
            </a:lvl1pPr>
            <a:lvl2pPr marL="844062" indent="0">
              <a:buNone/>
              <a:defRPr sz="3323">
                <a:solidFill>
                  <a:schemeClr val="tx1">
                    <a:tint val="75000"/>
                  </a:schemeClr>
                </a:solidFill>
              </a:defRPr>
            </a:lvl2pPr>
            <a:lvl3pPr marL="1688123" indent="0">
              <a:buNone/>
              <a:defRPr sz="2954">
                <a:solidFill>
                  <a:schemeClr val="tx1">
                    <a:tint val="75000"/>
                  </a:schemeClr>
                </a:solidFill>
              </a:defRPr>
            </a:lvl3pPr>
            <a:lvl4pPr marL="2532185" indent="0">
              <a:buNone/>
              <a:defRPr sz="2585">
                <a:solidFill>
                  <a:schemeClr val="tx1">
                    <a:tint val="75000"/>
                  </a:schemeClr>
                </a:solidFill>
              </a:defRPr>
            </a:lvl4pPr>
            <a:lvl5pPr marL="3376247" indent="0">
              <a:buNone/>
              <a:defRPr sz="2585">
                <a:solidFill>
                  <a:schemeClr val="tx1">
                    <a:tint val="75000"/>
                  </a:schemeClr>
                </a:solidFill>
              </a:defRPr>
            </a:lvl5pPr>
            <a:lvl6pPr marL="4220308" indent="0">
              <a:buNone/>
              <a:defRPr sz="2585">
                <a:solidFill>
                  <a:schemeClr val="tx1">
                    <a:tint val="75000"/>
                  </a:schemeClr>
                </a:solidFill>
              </a:defRPr>
            </a:lvl6pPr>
            <a:lvl7pPr marL="5064370" indent="0">
              <a:buNone/>
              <a:defRPr sz="2585">
                <a:solidFill>
                  <a:schemeClr val="tx1">
                    <a:tint val="75000"/>
                  </a:schemeClr>
                </a:solidFill>
              </a:defRPr>
            </a:lvl7pPr>
            <a:lvl8pPr marL="5908430" indent="0">
              <a:buNone/>
              <a:defRPr sz="2585">
                <a:solidFill>
                  <a:schemeClr val="tx1">
                    <a:tint val="75000"/>
                  </a:schemeClr>
                </a:solidFill>
              </a:defRPr>
            </a:lvl8pPr>
            <a:lvl9pPr marL="6752492" indent="0">
              <a:buNone/>
              <a:defRPr sz="25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86617-A602-144B-8E74-6C700CCBD8D2}" type="datetime1">
              <a:rPr lang="en-US"/>
              <a:pPr>
                <a:defRPr/>
              </a:pPr>
              <a:t>2/10/26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019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10" y="3200413"/>
            <a:ext cx="10785233" cy="9051926"/>
          </a:xfrm>
        </p:spPr>
        <p:txBody>
          <a:bodyPr/>
          <a:lstStyle>
            <a:lvl1pPr>
              <a:defRPr sz="5169"/>
            </a:lvl1pPr>
            <a:lvl2pPr>
              <a:defRPr sz="4431"/>
            </a:lvl2pPr>
            <a:lvl3pPr>
              <a:defRPr sz="3692"/>
            </a:lvl3pPr>
            <a:lvl4pPr>
              <a:defRPr sz="3323"/>
            </a:lvl4pPr>
            <a:lvl5pPr>
              <a:defRPr sz="3323"/>
            </a:lvl5pPr>
            <a:lvl6pPr>
              <a:defRPr sz="3323"/>
            </a:lvl6pPr>
            <a:lvl7pPr>
              <a:defRPr sz="3323"/>
            </a:lvl7pPr>
            <a:lvl8pPr>
              <a:defRPr sz="3323"/>
            </a:lvl8pPr>
            <a:lvl9pPr>
              <a:defRPr sz="3323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79570" y="3200413"/>
            <a:ext cx="10785233" cy="9051926"/>
          </a:xfrm>
        </p:spPr>
        <p:txBody>
          <a:bodyPr/>
          <a:lstStyle>
            <a:lvl1pPr>
              <a:defRPr sz="5169"/>
            </a:lvl1pPr>
            <a:lvl2pPr>
              <a:defRPr sz="4431"/>
            </a:lvl2pPr>
            <a:lvl3pPr>
              <a:defRPr sz="3692"/>
            </a:lvl3pPr>
            <a:lvl4pPr>
              <a:defRPr sz="3323"/>
            </a:lvl4pPr>
            <a:lvl5pPr>
              <a:defRPr sz="3323"/>
            </a:lvl5pPr>
            <a:lvl6pPr>
              <a:defRPr sz="3323"/>
            </a:lvl6pPr>
            <a:lvl7pPr>
              <a:defRPr sz="3323"/>
            </a:lvl7pPr>
            <a:lvl8pPr>
              <a:defRPr sz="3323"/>
            </a:lvl8pPr>
            <a:lvl9pPr>
              <a:defRPr sz="3323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F9D72-34EC-9442-828C-8A1BAFFD9A8E}" type="datetime1">
              <a:rPr lang="en-US"/>
              <a:pPr>
                <a:defRPr/>
              </a:pPr>
              <a:t>2/10/26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33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509" cy="1279524"/>
          </a:xfrm>
        </p:spPr>
        <p:txBody>
          <a:bodyPr anchor="b"/>
          <a:lstStyle>
            <a:lvl1pPr marL="0" indent="0">
              <a:buNone/>
              <a:defRPr sz="4431" b="1"/>
            </a:lvl1pPr>
            <a:lvl2pPr marL="844062" indent="0">
              <a:buNone/>
              <a:defRPr sz="3692" b="1"/>
            </a:lvl2pPr>
            <a:lvl3pPr marL="1688123" indent="0">
              <a:buNone/>
              <a:defRPr sz="3323" b="1"/>
            </a:lvl3pPr>
            <a:lvl4pPr marL="2532185" indent="0">
              <a:buNone/>
              <a:defRPr sz="2954" b="1"/>
            </a:lvl4pPr>
            <a:lvl5pPr marL="3376247" indent="0">
              <a:buNone/>
              <a:defRPr sz="2954" b="1"/>
            </a:lvl5pPr>
            <a:lvl6pPr marL="4220308" indent="0">
              <a:buNone/>
              <a:defRPr sz="2954" b="1"/>
            </a:lvl6pPr>
            <a:lvl7pPr marL="5064370" indent="0">
              <a:buNone/>
              <a:defRPr sz="2954" b="1"/>
            </a:lvl7pPr>
            <a:lvl8pPr marL="5908430" indent="0">
              <a:buNone/>
              <a:defRPr sz="2954" b="1"/>
            </a:lvl8pPr>
            <a:lvl9pPr marL="6752492" indent="0">
              <a:buNone/>
              <a:defRPr sz="2954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509" cy="7902576"/>
          </a:xfrm>
        </p:spPr>
        <p:txBody>
          <a:bodyPr/>
          <a:lstStyle>
            <a:lvl1pPr>
              <a:defRPr sz="4431"/>
            </a:lvl1pPr>
            <a:lvl2pPr>
              <a:defRPr sz="3692"/>
            </a:lvl2pPr>
            <a:lvl3pPr>
              <a:defRPr sz="3323"/>
            </a:lvl3pPr>
            <a:lvl4pPr>
              <a:defRPr sz="2954"/>
            </a:lvl4pPr>
            <a:lvl5pPr>
              <a:defRPr sz="2954"/>
            </a:lvl5pPr>
            <a:lvl6pPr>
              <a:defRPr sz="2954"/>
            </a:lvl6pPr>
            <a:lvl7pPr>
              <a:defRPr sz="2954"/>
            </a:lvl7pPr>
            <a:lvl8pPr>
              <a:defRPr sz="2954"/>
            </a:lvl8pPr>
            <a:lvl9pPr>
              <a:defRPr sz="295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464" y="3070226"/>
            <a:ext cx="10777416" cy="1279524"/>
          </a:xfrm>
        </p:spPr>
        <p:txBody>
          <a:bodyPr anchor="b"/>
          <a:lstStyle>
            <a:lvl1pPr marL="0" indent="0">
              <a:buNone/>
              <a:defRPr sz="4431" b="1"/>
            </a:lvl1pPr>
            <a:lvl2pPr marL="844062" indent="0">
              <a:buNone/>
              <a:defRPr sz="3692" b="1"/>
            </a:lvl2pPr>
            <a:lvl3pPr marL="1688123" indent="0">
              <a:buNone/>
              <a:defRPr sz="3323" b="1"/>
            </a:lvl3pPr>
            <a:lvl4pPr marL="2532185" indent="0">
              <a:buNone/>
              <a:defRPr sz="2954" b="1"/>
            </a:lvl4pPr>
            <a:lvl5pPr marL="3376247" indent="0">
              <a:buNone/>
              <a:defRPr sz="2954" b="1"/>
            </a:lvl5pPr>
            <a:lvl6pPr marL="4220308" indent="0">
              <a:buNone/>
              <a:defRPr sz="2954" b="1"/>
            </a:lvl6pPr>
            <a:lvl7pPr marL="5064370" indent="0">
              <a:buNone/>
              <a:defRPr sz="2954" b="1"/>
            </a:lvl7pPr>
            <a:lvl8pPr marL="5908430" indent="0">
              <a:buNone/>
              <a:defRPr sz="2954" b="1"/>
            </a:lvl8pPr>
            <a:lvl9pPr marL="6752492" indent="0">
              <a:buNone/>
              <a:defRPr sz="2954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464" y="4349750"/>
            <a:ext cx="10777416" cy="7902576"/>
          </a:xfrm>
        </p:spPr>
        <p:txBody>
          <a:bodyPr/>
          <a:lstStyle>
            <a:lvl1pPr>
              <a:defRPr sz="4431"/>
            </a:lvl1pPr>
            <a:lvl2pPr>
              <a:defRPr sz="3692"/>
            </a:lvl2pPr>
            <a:lvl3pPr>
              <a:defRPr sz="3323"/>
            </a:lvl3pPr>
            <a:lvl4pPr>
              <a:defRPr sz="2954"/>
            </a:lvl4pPr>
            <a:lvl5pPr>
              <a:defRPr sz="2954"/>
            </a:lvl5pPr>
            <a:lvl6pPr>
              <a:defRPr sz="2954"/>
            </a:lvl6pPr>
            <a:lvl7pPr>
              <a:defRPr sz="2954"/>
            </a:lvl7pPr>
            <a:lvl8pPr>
              <a:defRPr sz="2954"/>
            </a:lvl8pPr>
            <a:lvl9pPr>
              <a:defRPr sz="295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EC0AD-5750-8E47-B45D-56E91D466764}" type="datetime1">
              <a:rPr lang="en-US"/>
              <a:pPr>
                <a:defRPr/>
              </a:pPr>
              <a:t>2/10/26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92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3.jpeg"/><Relationship Id="rId18" Type="http://schemas.openxmlformats.org/officeDocument/2006/relationships/image" Target="../media/image8.jpe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1.jpeg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5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5.png"/><Relationship Id="rId23" Type="http://schemas.openxmlformats.org/officeDocument/2006/relationships/image" Target="../media/image13.jpeg"/><Relationship Id="rId10" Type="http://schemas.openxmlformats.org/officeDocument/2006/relationships/slideLayout" Target="../slideLayouts/slideLayout14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.jpeg"/><Relationship Id="rId22" Type="http://schemas.openxmlformats.org/officeDocument/2006/relationships/image" Target="../media/image12.jpe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8.jpeg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image" Target="../media/image8.jpeg"/><Relationship Id="rId33" Type="http://schemas.openxmlformats.org/officeDocument/2006/relationships/image" Target="../media/image19.png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theme" Target="../theme/theme3.xml"/><Relationship Id="rId29" Type="http://schemas.openxmlformats.org/officeDocument/2006/relationships/image" Target="../media/image12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image" Target="../media/image5.png"/><Relationship Id="rId32" Type="http://schemas.openxmlformats.org/officeDocument/2006/relationships/image" Target="../media/image15.jpe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image" Target="../media/image6.png"/><Relationship Id="rId28" Type="http://schemas.openxmlformats.org/officeDocument/2006/relationships/image" Target="../media/image11.jpe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image" Target="../media/image14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3.jpeg"/><Relationship Id="rId27" Type="http://schemas.openxmlformats.org/officeDocument/2006/relationships/image" Target="../media/image10.png"/><Relationship Id="rId30" Type="http://schemas.openxmlformats.org/officeDocument/2006/relationships/image" Target="../media/image13.jpeg"/><Relationship Id="rId8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549276"/>
            <a:ext cx="21945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9200" y="3200413"/>
            <a:ext cx="21945600" cy="905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2532" name="Picture 9" descr="Athena_Logo gre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89" y="742953"/>
            <a:ext cx="4411784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4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</p:sldLayoutIdLst>
  <p:txStyles>
    <p:titleStyle>
      <a:lvl1pPr algn="ctr" defTabSz="844062" rtl="0" eaLnBrk="0" fontAlgn="base" hangingPunct="0">
        <a:spcBef>
          <a:spcPct val="0"/>
        </a:spcBef>
        <a:spcAft>
          <a:spcPts val="1108"/>
        </a:spcAft>
        <a:defRPr sz="2769" b="1" kern="1200">
          <a:solidFill>
            <a:schemeClr val="tx1"/>
          </a:solidFill>
          <a:latin typeface="Century Gothic"/>
          <a:ea typeface="MS PGothic" pitchFamily="34" charset="-128"/>
          <a:cs typeface="Century Gothic"/>
        </a:defRPr>
      </a:lvl1pPr>
      <a:lvl2pPr algn="ctr" defTabSz="844062" rtl="0" eaLnBrk="0" fontAlgn="base" hangingPunct="0">
        <a:spcBef>
          <a:spcPct val="0"/>
        </a:spcBef>
        <a:spcAft>
          <a:spcPts val="1108"/>
        </a:spcAft>
        <a:defRPr sz="2769" b="1">
          <a:solidFill>
            <a:schemeClr val="tx1"/>
          </a:solidFill>
          <a:latin typeface="Century Gothic" charset="0"/>
          <a:ea typeface="MS PGothic" pitchFamily="34" charset="-128"/>
          <a:cs typeface="Century Gothic" charset="0"/>
        </a:defRPr>
      </a:lvl2pPr>
      <a:lvl3pPr algn="ctr" defTabSz="844062" rtl="0" eaLnBrk="0" fontAlgn="base" hangingPunct="0">
        <a:spcBef>
          <a:spcPct val="0"/>
        </a:spcBef>
        <a:spcAft>
          <a:spcPts val="1108"/>
        </a:spcAft>
        <a:defRPr sz="2769" b="1">
          <a:solidFill>
            <a:schemeClr val="tx1"/>
          </a:solidFill>
          <a:latin typeface="Century Gothic" charset="0"/>
          <a:ea typeface="MS PGothic" pitchFamily="34" charset="-128"/>
          <a:cs typeface="Century Gothic" charset="0"/>
        </a:defRPr>
      </a:lvl3pPr>
      <a:lvl4pPr algn="ctr" defTabSz="844062" rtl="0" eaLnBrk="0" fontAlgn="base" hangingPunct="0">
        <a:spcBef>
          <a:spcPct val="0"/>
        </a:spcBef>
        <a:spcAft>
          <a:spcPts val="1108"/>
        </a:spcAft>
        <a:defRPr sz="2769" b="1">
          <a:solidFill>
            <a:schemeClr val="tx1"/>
          </a:solidFill>
          <a:latin typeface="Century Gothic" charset="0"/>
          <a:ea typeface="MS PGothic" pitchFamily="34" charset="-128"/>
          <a:cs typeface="Century Gothic" charset="0"/>
        </a:defRPr>
      </a:lvl4pPr>
      <a:lvl5pPr algn="ctr" defTabSz="844062" rtl="0" eaLnBrk="0" fontAlgn="base" hangingPunct="0">
        <a:spcBef>
          <a:spcPct val="0"/>
        </a:spcBef>
        <a:spcAft>
          <a:spcPts val="1108"/>
        </a:spcAft>
        <a:defRPr sz="2769" b="1">
          <a:solidFill>
            <a:schemeClr val="tx1"/>
          </a:solidFill>
          <a:latin typeface="Century Gothic" charset="0"/>
          <a:ea typeface="MS PGothic" pitchFamily="34" charset="-128"/>
          <a:cs typeface="Century Gothic" charset="0"/>
        </a:defRPr>
      </a:lvl5pPr>
      <a:lvl6pPr marL="844062" algn="ctr" defTabSz="844062" rtl="0" fontAlgn="base">
        <a:spcBef>
          <a:spcPct val="0"/>
        </a:spcBef>
        <a:spcAft>
          <a:spcPts val="1108"/>
        </a:spcAft>
        <a:defRPr sz="2769" b="1">
          <a:solidFill>
            <a:schemeClr val="tx1"/>
          </a:solidFill>
          <a:latin typeface="Century Gothic" charset="0"/>
          <a:ea typeface="ＭＳ Ｐゴシック" charset="0"/>
        </a:defRPr>
      </a:lvl6pPr>
      <a:lvl7pPr marL="1688123" algn="ctr" defTabSz="844062" rtl="0" fontAlgn="base">
        <a:spcBef>
          <a:spcPct val="0"/>
        </a:spcBef>
        <a:spcAft>
          <a:spcPts val="1108"/>
        </a:spcAft>
        <a:defRPr sz="2769" b="1">
          <a:solidFill>
            <a:schemeClr val="tx1"/>
          </a:solidFill>
          <a:latin typeface="Century Gothic" charset="0"/>
          <a:ea typeface="ＭＳ Ｐゴシック" charset="0"/>
        </a:defRPr>
      </a:lvl7pPr>
      <a:lvl8pPr marL="2532185" algn="ctr" defTabSz="844062" rtl="0" fontAlgn="base">
        <a:spcBef>
          <a:spcPct val="0"/>
        </a:spcBef>
        <a:spcAft>
          <a:spcPts val="1108"/>
        </a:spcAft>
        <a:defRPr sz="2769" b="1">
          <a:solidFill>
            <a:schemeClr val="tx1"/>
          </a:solidFill>
          <a:latin typeface="Century Gothic" charset="0"/>
          <a:ea typeface="ＭＳ Ｐゴシック" charset="0"/>
        </a:defRPr>
      </a:lvl8pPr>
      <a:lvl9pPr marL="3376247" algn="ctr" defTabSz="844062" rtl="0" fontAlgn="base">
        <a:spcBef>
          <a:spcPct val="0"/>
        </a:spcBef>
        <a:spcAft>
          <a:spcPts val="1108"/>
        </a:spcAft>
        <a:defRPr sz="2769" b="1">
          <a:solidFill>
            <a:schemeClr val="tx1"/>
          </a:solidFill>
          <a:latin typeface="Century Gothic" charset="0"/>
          <a:ea typeface="ＭＳ Ｐゴシック" charset="0"/>
        </a:defRPr>
      </a:lvl9pPr>
    </p:titleStyle>
    <p:bodyStyle>
      <a:lvl1pPr marL="633047" indent="-633047" algn="ctr" defTabSz="844062" rtl="0" eaLnBrk="0" fontAlgn="base" hangingPunct="0">
        <a:spcBef>
          <a:spcPct val="0"/>
        </a:spcBef>
        <a:spcAft>
          <a:spcPts val="1108"/>
        </a:spcAft>
        <a:buFont typeface="Arial" charset="0"/>
        <a:defRPr sz="2769" kern="1200">
          <a:solidFill>
            <a:srgbClr val="7F7F7F"/>
          </a:solidFill>
          <a:latin typeface="Century Gothic"/>
          <a:ea typeface="MS PGothic" pitchFamily="34" charset="-128"/>
          <a:cs typeface="Century Gothic"/>
        </a:defRPr>
      </a:lvl1pPr>
      <a:lvl2pPr marL="1371600" indent="-527539" algn="ctr" defTabSz="844062" rtl="0" eaLnBrk="0" fontAlgn="base" hangingPunct="0">
        <a:spcBef>
          <a:spcPct val="0"/>
        </a:spcBef>
        <a:spcAft>
          <a:spcPts val="1108"/>
        </a:spcAft>
        <a:buFont typeface="Arial" charset="0"/>
        <a:defRPr sz="2769" kern="1200">
          <a:solidFill>
            <a:srgbClr val="7F7F7F"/>
          </a:solidFill>
          <a:latin typeface="Century Gothic"/>
          <a:ea typeface="MS PGothic" pitchFamily="34" charset="-128"/>
          <a:cs typeface="Century Gothic"/>
        </a:defRPr>
      </a:lvl2pPr>
      <a:lvl3pPr marL="2110154" indent="-422030" algn="ctr" defTabSz="844062" rtl="0" eaLnBrk="0" fontAlgn="base" hangingPunct="0">
        <a:spcBef>
          <a:spcPct val="0"/>
        </a:spcBef>
        <a:spcAft>
          <a:spcPts val="1108"/>
        </a:spcAft>
        <a:buFont typeface="Arial" charset="0"/>
        <a:defRPr sz="2769" kern="1200">
          <a:solidFill>
            <a:srgbClr val="7F7F7F"/>
          </a:solidFill>
          <a:latin typeface="Century Gothic"/>
          <a:ea typeface="MS PGothic" pitchFamily="34" charset="-128"/>
          <a:cs typeface="Century Gothic"/>
        </a:defRPr>
      </a:lvl3pPr>
      <a:lvl4pPr marL="2954216" indent="-422030" algn="ctr" defTabSz="844062" rtl="0" eaLnBrk="0" fontAlgn="base" hangingPunct="0">
        <a:spcBef>
          <a:spcPct val="0"/>
        </a:spcBef>
        <a:spcAft>
          <a:spcPts val="1108"/>
        </a:spcAft>
        <a:buFont typeface="Arial" charset="0"/>
        <a:defRPr sz="2769" kern="1200">
          <a:solidFill>
            <a:srgbClr val="7F7F7F"/>
          </a:solidFill>
          <a:latin typeface="Century Gothic"/>
          <a:ea typeface="MS PGothic" pitchFamily="34" charset="-128"/>
          <a:cs typeface="Century Gothic"/>
        </a:defRPr>
      </a:lvl4pPr>
      <a:lvl5pPr marL="3798277" indent="-422030" algn="ctr" defTabSz="844062" rtl="0" eaLnBrk="0" fontAlgn="base" hangingPunct="0">
        <a:spcBef>
          <a:spcPct val="0"/>
        </a:spcBef>
        <a:spcAft>
          <a:spcPts val="1108"/>
        </a:spcAft>
        <a:buFont typeface="Arial" charset="0"/>
        <a:defRPr sz="2769" kern="1200">
          <a:solidFill>
            <a:srgbClr val="7F7F7F"/>
          </a:solidFill>
          <a:latin typeface="Century Gothic"/>
          <a:ea typeface="MS PGothic" pitchFamily="34" charset="-128"/>
          <a:cs typeface="Century Gothic"/>
        </a:defRPr>
      </a:lvl5pPr>
      <a:lvl6pPr marL="4642339" indent="-422030" algn="l" defTabSz="844062" rtl="0" eaLnBrk="1" latinLnBrk="0" hangingPunct="1">
        <a:spcBef>
          <a:spcPct val="20000"/>
        </a:spcBef>
        <a:buFont typeface="Arial"/>
        <a:buChar char="•"/>
        <a:defRPr sz="3692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indent="-422030" algn="l" defTabSz="844062" rtl="0" eaLnBrk="1" latinLnBrk="0" hangingPunct="1">
        <a:spcBef>
          <a:spcPct val="20000"/>
        </a:spcBef>
        <a:buFont typeface="Arial"/>
        <a:buChar char="•"/>
        <a:defRPr sz="3692" kern="1200">
          <a:solidFill>
            <a:schemeClr val="tx1"/>
          </a:solidFill>
          <a:latin typeface="+mn-lt"/>
          <a:ea typeface="+mn-ea"/>
          <a:cs typeface="+mn-cs"/>
        </a:defRPr>
      </a:lvl7pPr>
      <a:lvl8pPr marL="6330462" indent="-422030" algn="l" defTabSz="844062" rtl="0" eaLnBrk="1" latinLnBrk="0" hangingPunct="1">
        <a:spcBef>
          <a:spcPct val="20000"/>
        </a:spcBef>
        <a:buFont typeface="Arial"/>
        <a:buChar char="•"/>
        <a:defRPr sz="3692" kern="1200">
          <a:solidFill>
            <a:schemeClr val="tx1"/>
          </a:solidFill>
          <a:latin typeface="+mn-lt"/>
          <a:ea typeface="+mn-ea"/>
          <a:cs typeface="+mn-cs"/>
        </a:defRPr>
      </a:lvl8pPr>
      <a:lvl9pPr marL="7174523" indent="-422030" algn="l" defTabSz="844062" rtl="0" eaLnBrk="1" latinLnBrk="0" hangingPunct="1">
        <a:spcBef>
          <a:spcPct val="20000"/>
        </a:spcBef>
        <a:buFont typeface="Arial"/>
        <a:buChar char="•"/>
        <a:defRPr sz="36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62" rtl="0" eaLnBrk="1" latinLnBrk="0" hangingPunct="1">
        <a:defRPr sz="3323" kern="1200">
          <a:solidFill>
            <a:schemeClr val="tx1"/>
          </a:solidFill>
          <a:latin typeface="+mn-lt"/>
          <a:ea typeface="+mn-ea"/>
          <a:cs typeface="+mn-cs"/>
        </a:defRPr>
      </a:lvl1pPr>
      <a:lvl2pPr marL="844062" algn="l" defTabSz="844062" rtl="0" eaLnBrk="1" latinLnBrk="0" hangingPunct="1">
        <a:defRPr sz="3323" kern="1200">
          <a:solidFill>
            <a:schemeClr val="tx1"/>
          </a:solidFill>
          <a:latin typeface="+mn-lt"/>
          <a:ea typeface="+mn-ea"/>
          <a:cs typeface="+mn-cs"/>
        </a:defRPr>
      </a:lvl2pPr>
      <a:lvl3pPr marL="1688123" algn="l" defTabSz="844062" rtl="0" eaLnBrk="1" latinLnBrk="0" hangingPunct="1">
        <a:defRPr sz="3323" kern="1200">
          <a:solidFill>
            <a:schemeClr val="tx1"/>
          </a:solidFill>
          <a:latin typeface="+mn-lt"/>
          <a:ea typeface="+mn-ea"/>
          <a:cs typeface="+mn-cs"/>
        </a:defRPr>
      </a:lvl3pPr>
      <a:lvl4pPr marL="2532185" algn="l" defTabSz="844062" rtl="0" eaLnBrk="1" latinLnBrk="0" hangingPunct="1">
        <a:defRPr sz="3323" kern="1200">
          <a:solidFill>
            <a:schemeClr val="tx1"/>
          </a:solidFill>
          <a:latin typeface="+mn-lt"/>
          <a:ea typeface="+mn-ea"/>
          <a:cs typeface="+mn-cs"/>
        </a:defRPr>
      </a:lvl4pPr>
      <a:lvl5pPr marL="3376247" algn="l" defTabSz="844062" rtl="0" eaLnBrk="1" latinLnBrk="0" hangingPunct="1">
        <a:defRPr sz="3323" kern="1200">
          <a:solidFill>
            <a:schemeClr val="tx1"/>
          </a:solidFill>
          <a:latin typeface="+mn-lt"/>
          <a:ea typeface="+mn-ea"/>
          <a:cs typeface="+mn-cs"/>
        </a:defRPr>
      </a:lvl5pPr>
      <a:lvl6pPr marL="4220308" algn="l" defTabSz="844062" rtl="0" eaLnBrk="1" latinLnBrk="0" hangingPunct="1">
        <a:defRPr sz="3323" kern="1200">
          <a:solidFill>
            <a:schemeClr val="tx1"/>
          </a:solidFill>
          <a:latin typeface="+mn-lt"/>
          <a:ea typeface="+mn-ea"/>
          <a:cs typeface="+mn-cs"/>
        </a:defRPr>
      </a:lvl6pPr>
      <a:lvl7pPr marL="5064370" algn="l" defTabSz="844062" rtl="0" eaLnBrk="1" latinLnBrk="0" hangingPunct="1">
        <a:defRPr sz="3323" kern="1200">
          <a:solidFill>
            <a:schemeClr val="tx1"/>
          </a:solidFill>
          <a:latin typeface="+mn-lt"/>
          <a:ea typeface="+mn-ea"/>
          <a:cs typeface="+mn-cs"/>
        </a:defRPr>
      </a:lvl7pPr>
      <a:lvl8pPr marL="5908430" algn="l" defTabSz="844062" rtl="0" eaLnBrk="1" latinLnBrk="0" hangingPunct="1">
        <a:defRPr sz="3323" kern="1200">
          <a:solidFill>
            <a:schemeClr val="tx1"/>
          </a:solidFill>
          <a:latin typeface="+mn-lt"/>
          <a:ea typeface="+mn-ea"/>
          <a:cs typeface="+mn-cs"/>
        </a:defRPr>
      </a:lvl8pPr>
      <a:lvl9pPr marL="6752492" algn="l" defTabSz="844062" rtl="0" eaLnBrk="1" latinLnBrk="0" hangingPunct="1">
        <a:defRPr sz="33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ixoPPTBannerWPinlin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49" b="4460"/>
          <a:stretch>
            <a:fillRect/>
          </a:stretch>
        </p:blipFill>
        <p:spPr bwMode="auto">
          <a:xfrm>
            <a:off x="0" y="0"/>
            <a:ext cx="24384000" cy="8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549276"/>
            <a:ext cx="21945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9200" y="3200413"/>
            <a:ext cx="21945600" cy="905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13"/>
            <a:ext cx="56896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2215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3B40FB0-793B-234D-B16D-D0ACCB52D54D}" type="datetime1">
              <a:rPr lang="en-US"/>
              <a:pPr>
                <a:defRPr/>
              </a:pPr>
              <a:t>2/10/26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2713"/>
            <a:ext cx="7721600" cy="730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2215">
                <a:solidFill>
                  <a:srgbClr val="898989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914708" y="13268339"/>
            <a:ext cx="1223109" cy="349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2215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2CE8AB-D384-A44F-BA58-C39B0DB3A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3" name="Picture 152" descr="ixoPPTFooterWPinlin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4" r="18269" b="2"/>
          <a:stretch>
            <a:fillRect/>
          </a:stretch>
        </p:blipFill>
        <p:spPr bwMode="auto">
          <a:xfrm>
            <a:off x="0" y="13169900"/>
            <a:ext cx="24384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53"/>
          <p:cNvSpPr>
            <a:spLocks noChangeArrowheads="1"/>
          </p:cNvSpPr>
          <p:nvPr/>
        </p:nvSpPr>
        <p:spPr bwMode="auto">
          <a:xfrm>
            <a:off x="9810559" y="13169903"/>
            <a:ext cx="11155340" cy="506589"/>
          </a:xfrm>
          <a:prstGeom prst="rect">
            <a:avLst/>
          </a:prstGeom>
          <a:noFill/>
          <a:ln>
            <a:noFill/>
          </a:ln>
        </p:spPr>
        <p:txBody>
          <a:bodyPr wrap="square" lIns="167053" tIns="82062" rIns="167053" bIns="82062">
            <a:spAutoFit/>
          </a:bodyPr>
          <a:lstStyle>
            <a:lvl1pPr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2215" b="0" kern="1200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MS PGothic" charset="0"/>
              </a:rPr>
              <a:t>Athena 1</a:t>
            </a:r>
            <a:r>
              <a:rPr lang="en-US" altLang="en-US" sz="2215" b="0" kern="1200" baseline="30000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MS PGothic" charset="0"/>
              </a:rPr>
              <a:t>st</a:t>
            </a:r>
            <a:r>
              <a:rPr lang="en-US" altLang="en-US" sz="2215" b="0" kern="1200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MS PGothic" charset="0"/>
              </a:rPr>
              <a:t> Technical Meeting Italia, 23-24 May 2023</a:t>
            </a:r>
          </a:p>
        </p:txBody>
      </p:sp>
      <p:sp>
        <p:nvSpPr>
          <p:cNvPr id="3" name="Rectangle 153"/>
          <p:cNvSpPr>
            <a:spLocks noChangeArrowheads="1"/>
          </p:cNvSpPr>
          <p:nvPr/>
        </p:nvSpPr>
        <p:spPr bwMode="auto">
          <a:xfrm>
            <a:off x="5634893" y="88902"/>
            <a:ext cx="12051323" cy="506589"/>
          </a:xfrm>
          <a:prstGeom prst="rect">
            <a:avLst/>
          </a:prstGeom>
          <a:noFill/>
          <a:ln>
            <a:noFill/>
          </a:ln>
        </p:spPr>
        <p:txBody>
          <a:bodyPr lIns="167053" tIns="82062" rIns="167053" bIns="82062">
            <a:spAutoFit/>
          </a:bodyPr>
          <a:lstStyle>
            <a:lvl1pPr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2215">
                <a:solidFill>
                  <a:srgbClr val="FFFFFF"/>
                </a:solidFill>
                <a:latin typeface="Calibri" pitchFamily="34" charset="0"/>
                <a:cs typeface="+mn-cs"/>
              </a:rPr>
              <a:t>Advanced Telescope for High ENergy Astrophysics</a:t>
            </a:r>
          </a:p>
        </p:txBody>
      </p:sp>
      <p:pic>
        <p:nvPicPr>
          <p:cNvPr id="1037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7" y="13179426"/>
            <a:ext cx="1105879" cy="51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Rectangle 153"/>
          <p:cNvSpPr>
            <a:spLocks noChangeArrowheads="1"/>
          </p:cNvSpPr>
          <p:nvPr/>
        </p:nvSpPr>
        <p:spPr bwMode="auto">
          <a:xfrm>
            <a:off x="1410691" y="13166741"/>
            <a:ext cx="8682892" cy="506589"/>
          </a:xfrm>
          <a:prstGeom prst="rect">
            <a:avLst/>
          </a:prstGeom>
          <a:noFill/>
          <a:ln>
            <a:noFill/>
          </a:ln>
        </p:spPr>
        <p:txBody>
          <a:bodyPr lIns="167053" tIns="82062" rIns="167053" bIns="82062">
            <a:spAutoFit/>
          </a:bodyPr>
          <a:lstStyle>
            <a:lvl1pPr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altLang="en-US" sz="2215">
                <a:solidFill>
                  <a:srgbClr val="FFFFFF"/>
                </a:solidFill>
                <a:latin typeface="Calibri" pitchFamily="34" charset="0"/>
                <a:cs typeface="+mn-cs"/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740" y="13214363"/>
            <a:ext cx="95347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lide Number Placeholder 5"/>
          <p:cNvSpPr txBox="1">
            <a:spLocks/>
          </p:cNvSpPr>
          <p:nvPr/>
        </p:nvSpPr>
        <p:spPr>
          <a:xfrm>
            <a:off x="20777209" y="13122289"/>
            <a:ext cx="1223107" cy="349250"/>
          </a:xfrm>
          <a:prstGeom prst="rect">
            <a:avLst/>
          </a:prstGeom>
        </p:spPr>
        <p:txBody>
          <a:bodyPr/>
          <a:lstStyle>
            <a:lvl1pPr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CF7B5874-7CC2-E646-8BA1-8E89D75487A1}" type="slidenum">
              <a:rPr lang="en-US" sz="2215" smtClean="0">
                <a:latin typeface="Calibri" charset="0"/>
              </a:rPr>
              <a:pPr>
                <a:defRPr/>
              </a:pPr>
              <a:t>‹#›</a:t>
            </a:fld>
            <a:endParaRPr lang="en-US" sz="2215">
              <a:latin typeface="Calibri" charset="0"/>
            </a:endParaRPr>
          </a:p>
        </p:txBody>
      </p:sp>
      <p:pic>
        <p:nvPicPr>
          <p:cNvPr id="1041" name="Picture 2" descr="http://www.infn.it/logo/weblogo1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332" y="13220700"/>
            <a:ext cx="83624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23" descr="https://encrypted-tbn2.gstatic.com/images?q=tbn:ANd9GcSzc7nS6WN7kKfWMserC5wmNR3gQ6-aN_a5MCghqhIS4oMwj2yM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63" y="13208000"/>
            <a:ext cx="45329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25" descr="http://www1.mat.uniroma1.it/people/mprocesi/la_sapienza.gif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47" y="13192139"/>
            <a:ext cx="500184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31" descr="http://www.guidamaster.it/wp-content/uploads/2014/06/Universita_Tor_Vergata.gif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034" y="13192139"/>
            <a:ext cx="496279" cy="48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35" descr="http://r3sport.uniroma3.it/foto/f2b0e992-617d-4b6c-a26c-eba36c7021db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8" y="13192126"/>
            <a:ext cx="1113693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39" descr="http://umi2011.dm.unibo.it/imgs/bologna_universita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93" y="13192126"/>
            <a:ext cx="609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41" descr="http://www.feedback.it/blog/wp-content/uploads/2009/12/logo-unipa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r="26935"/>
          <a:stretch>
            <a:fillRect/>
          </a:stretch>
        </p:blipFill>
        <p:spPr bwMode="auto">
          <a:xfrm>
            <a:off x="5986584" y="13192126"/>
            <a:ext cx="613509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45" descr="http://aoim.pd.ifn.cnr.it/_/rsrc/1402989524075/home/Logo-CNR-IFN-1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71" y="13192126"/>
            <a:ext cx="218830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49" descr="http://www2.fisica.unimi.it/lazzaroni/LogoUNIMI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703" y="13192126"/>
            <a:ext cx="597876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8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02" b="18745"/>
          <a:stretch>
            <a:fillRect/>
          </a:stretch>
        </p:blipFill>
        <p:spPr bwMode="auto">
          <a:xfrm>
            <a:off x="50345" y="34939"/>
            <a:ext cx="2637691" cy="68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91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hf sldNum="0" hdr="0" ftr="0" dt="0"/>
  <p:txStyles>
    <p:titleStyle>
      <a:lvl1pPr algn="ctr" defTabSz="844062" rtl="0" eaLnBrk="1" fontAlgn="base" hangingPunct="1">
        <a:spcBef>
          <a:spcPct val="0"/>
        </a:spcBef>
        <a:spcAft>
          <a:spcPct val="0"/>
        </a:spcAft>
        <a:defRPr sz="8122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844062" rtl="0" eaLnBrk="1" fontAlgn="base" hangingPunct="1">
        <a:spcBef>
          <a:spcPct val="0"/>
        </a:spcBef>
        <a:spcAft>
          <a:spcPct val="0"/>
        </a:spcAft>
        <a:defRPr sz="8122">
          <a:solidFill>
            <a:schemeClr val="tx1"/>
          </a:solidFill>
          <a:latin typeface="Calibri" pitchFamily="-108" charset="0"/>
          <a:ea typeface="MS PGothic" pitchFamily="34" charset="-128"/>
          <a:cs typeface="MS PGothic" charset="0"/>
        </a:defRPr>
      </a:lvl2pPr>
      <a:lvl3pPr algn="ctr" defTabSz="844062" rtl="0" eaLnBrk="1" fontAlgn="base" hangingPunct="1">
        <a:spcBef>
          <a:spcPct val="0"/>
        </a:spcBef>
        <a:spcAft>
          <a:spcPct val="0"/>
        </a:spcAft>
        <a:defRPr sz="8122">
          <a:solidFill>
            <a:schemeClr val="tx1"/>
          </a:solidFill>
          <a:latin typeface="Calibri" pitchFamily="-108" charset="0"/>
          <a:ea typeface="MS PGothic" pitchFamily="34" charset="-128"/>
          <a:cs typeface="MS PGothic" charset="0"/>
        </a:defRPr>
      </a:lvl3pPr>
      <a:lvl4pPr algn="ctr" defTabSz="844062" rtl="0" eaLnBrk="1" fontAlgn="base" hangingPunct="1">
        <a:spcBef>
          <a:spcPct val="0"/>
        </a:spcBef>
        <a:spcAft>
          <a:spcPct val="0"/>
        </a:spcAft>
        <a:defRPr sz="8122">
          <a:solidFill>
            <a:schemeClr val="tx1"/>
          </a:solidFill>
          <a:latin typeface="Calibri" pitchFamily="-108" charset="0"/>
          <a:ea typeface="MS PGothic" pitchFamily="34" charset="-128"/>
          <a:cs typeface="MS PGothic" charset="0"/>
        </a:defRPr>
      </a:lvl4pPr>
      <a:lvl5pPr algn="ctr" defTabSz="844062" rtl="0" eaLnBrk="1" fontAlgn="base" hangingPunct="1">
        <a:spcBef>
          <a:spcPct val="0"/>
        </a:spcBef>
        <a:spcAft>
          <a:spcPct val="0"/>
        </a:spcAft>
        <a:defRPr sz="8122">
          <a:solidFill>
            <a:schemeClr val="tx1"/>
          </a:solidFill>
          <a:latin typeface="Calibri" pitchFamily="-108" charset="0"/>
          <a:ea typeface="MS PGothic" pitchFamily="34" charset="-128"/>
          <a:cs typeface="MS PGothic" charset="0"/>
        </a:defRPr>
      </a:lvl5pPr>
      <a:lvl6pPr marL="844062" algn="ctr" defTabSz="844062" rtl="0" eaLnBrk="1" fontAlgn="base" hangingPunct="1">
        <a:spcBef>
          <a:spcPct val="0"/>
        </a:spcBef>
        <a:spcAft>
          <a:spcPct val="0"/>
        </a:spcAft>
        <a:defRPr sz="8122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1688123" algn="ctr" defTabSz="844062" rtl="0" eaLnBrk="1" fontAlgn="base" hangingPunct="1">
        <a:spcBef>
          <a:spcPct val="0"/>
        </a:spcBef>
        <a:spcAft>
          <a:spcPct val="0"/>
        </a:spcAft>
        <a:defRPr sz="8122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2532185" algn="ctr" defTabSz="844062" rtl="0" eaLnBrk="1" fontAlgn="base" hangingPunct="1">
        <a:spcBef>
          <a:spcPct val="0"/>
        </a:spcBef>
        <a:spcAft>
          <a:spcPct val="0"/>
        </a:spcAft>
        <a:defRPr sz="8122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3376247" algn="ctr" defTabSz="844062" rtl="0" eaLnBrk="1" fontAlgn="base" hangingPunct="1">
        <a:spcBef>
          <a:spcPct val="0"/>
        </a:spcBef>
        <a:spcAft>
          <a:spcPct val="0"/>
        </a:spcAft>
        <a:defRPr sz="8122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633047" indent="-633047" algn="l" defTabSz="84406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5908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1371600" indent="-527539" algn="l" defTabSz="844062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5169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2110154" indent="-422030" algn="l" defTabSz="84406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43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2954216" indent="-422030" algn="l" defTabSz="844062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692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3798277" indent="-422030" algn="l" defTabSz="844062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3692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4642339" indent="-422030" algn="l" defTabSz="844062" rtl="0" eaLnBrk="1" latinLnBrk="0" hangingPunct="1">
        <a:spcBef>
          <a:spcPct val="20000"/>
        </a:spcBef>
        <a:buFont typeface="Arial"/>
        <a:buChar char="•"/>
        <a:defRPr sz="3692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indent="-422030" algn="l" defTabSz="844062" rtl="0" eaLnBrk="1" latinLnBrk="0" hangingPunct="1">
        <a:spcBef>
          <a:spcPct val="20000"/>
        </a:spcBef>
        <a:buFont typeface="Arial"/>
        <a:buChar char="•"/>
        <a:defRPr sz="3692" kern="1200">
          <a:solidFill>
            <a:schemeClr val="tx1"/>
          </a:solidFill>
          <a:latin typeface="+mn-lt"/>
          <a:ea typeface="+mn-ea"/>
          <a:cs typeface="+mn-cs"/>
        </a:defRPr>
      </a:lvl7pPr>
      <a:lvl8pPr marL="6330462" indent="-422030" algn="l" defTabSz="844062" rtl="0" eaLnBrk="1" latinLnBrk="0" hangingPunct="1">
        <a:spcBef>
          <a:spcPct val="20000"/>
        </a:spcBef>
        <a:buFont typeface="Arial"/>
        <a:buChar char="•"/>
        <a:defRPr sz="3692" kern="1200">
          <a:solidFill>
            <a:schemeClr val="tx1"/>
          </a:solidFill>
          <a:latin typeface="+mn-lt"/>
          <a:ea typeface="+mn-ea"/>
          <a:cs typeface="+mn-cs"/>
        </a:defRPr>
      </a:lvl8pPr>
      <a:lvl9pPr marL="7174523" indent="-422030" algn="l" defTabSz="844062" rtl="0" eaLnBrk="1" latinLnBrk="0" hangingPunct="1">
        <a:spcBef>
          <a:spcPct val="20000"/>
        </a:spcBef>
        <a:buFont typeface="Arial"/>
        <a:buChar char="•"/>
        <a:defRPr sz="36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62" rtl="0" eaLnBrk="1" latinLnBrk="0" hangingPunct="1">
        <a:defRPr sz="3323" kern="1200">
          <a:solidFill>
            <a:schemeClr val="tx1"/>
          </a:solidFill>
          <a:latin typeface="+mn-lt"/>
          <a:ea typeface="+mn-ea"/>
          <a:cs typeface="+mn-cs"/>
        </a:defRPr>
      </a:lvl1pPr>
      <a:lvl2pPr marL="844062" algn="l" defTabSz="844062" rtl="0" eaLnBrk="1" latinLnBrk="0" hangingPunct="1">
        <a:defRPr sz="3323" kern="1200">
          <a:solidFill>
            <a:schemeClr val="tx1"/>
          </a:solidFill>
          <a:latin typeface="+mn-lt"/>
          <a:ea typeface="+mn-ea"/>
          <a:cs typeface="+mn-cs"/>
        </a:defRPr>
      </a:lvl2pPr>
      <a:lvl3pPr marL="1688123" algn="l" defTabSz="844062" rtl="0" eaLnBrk="1" latinLnBrk="0" hangingPunct="1">
        <a:defRPr sz="3323" kern="1200">
          <a:solidFill>
            <a:schemeClr val="tx1"/>
          </a:solidFill>
          <a:latin typeface="+mn-lt"/>
          <a:ea typeface="+mn-ea"/>
          <a:cs typeface="+mn-cs"/>
        </a:defRPr>
      </a:lvl3pPr>
      <a:lvl4pPr marL="2532185" algn="l" defTabSz="844062" rtl="0" eaLnBrk="1" latinLnBrk="0" hangingPunct="1">
        <a:defRPr sz="3323" kern="1200">
          <a:solidFill>
            <a:schemeClr val="tx1"/>
          </a:solidFill>
          <a:latin typeface="+mn-lt"/>
          <a:ea typeface="+mn-ea"/>
          <a:cs typeface="+mn-cs"/>
        </a:defRPr>
      </a:lvl4pPr>
      <a:lvl5pPr marL="3376247" algn="l" defTabSz="844062" rtl="0" eaLnBrk="1" latinLnBrk="0" hangingPunct="1">
        <a:defRPr sz="3323" kern="1200">
          <a:solidFill>
            <a:schemeClr val="tx1"/>
          </a:solidFill>
          <a:latin typeface="+mn-lt"/>
          <a:ea typeface="+mn-ea"/>
          <a:cs typeface="+mn-cs"/>
        </a:defRPr>
      </a:lvl5pPr>
      <a:lvl6pPr marL="4220308" algn="l" defTabSz="844062" rtl="0" eaLnBrk="1" latinLnBrk="0" hangingPunct="1">
        <a:defRPr sz="3323" kern="1200">
          <a:solidFill>
            <a:schemeClr val="tx1"/>
          </a:solidFill>
          <a:latin typeface="+mn-lt"/>
          <a:ea typeface="+mn-ea"/>
          <a:cs typeface="+mn-cs"/>
        </a:defRPr>
      </a:lvl6pPr>
      <a:lvl7pPr marL="5064370" algn="l" defTabSz="844062" rtl="0" eaLnBrk="1" latinLnBrk="0" hangingPunct="1">
        <a:defRPr sz="3323" kern="1200">
          <a:solidFill>
            <a:schemeClr val="tx1"/>
          </a:solidFill>
          <a:latin typeface="+mn-lt"/>
          <a:ea typeface="+mn-ea"/>
          <a:cs typeface="+mn-cs"/>
        </a:defRPr>
      </a:lvl7pPr>
      <a:lvl8pPr marL="5908430" algn="l" defTabSz="844062" rtl="0" eaLnBrk="1" latinLnBrk="0" hangingPunct="1">
        <a:defRPr sz="3323" kern="1200">
          <a:solidFill>
            <a:schemeClr val="tx1"/>
          </a:solidFill>
          <a:latin typeface="+mn-lt"/>
          <a:ea typeface="+mn-ea"/>
          <a:cs typeface="+mn-cs"/>
        </a:defRPr>
      </a:lvl8pPr>
      <a:lvl9pPr marL="6752492" algn="l" defTabSz="844062" rtl="0" eaLnBrk="1" latinLnBrk="0" hangingPunct="1">
        <a:defRPr sz="33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3" y="1219201"/>
            <a:ext cx="20262850" cy="291253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3" y="4284135"/>
            <a:ext cx="20262850" cy="7298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79320" y="11741151"/>
            <a:ext cx="3200400" cy="755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1" y="11741151"/>
            <a:ext cx="15655318" cy="755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532121" y="11741151"/>
            <a:ext cx="1102334" cy="755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ixoPPTFooterWPinline.jpg">
            <a:extLst>
              <a:ext uri="{FF2B5EF4-FFF2-40B4-BE49-F238E27FC236}">
                <a16:creationId xmlns:a16="http://schemas.microsoft.com/office/drawing/2014/main" id="{79866790-CC47-0AF4-B893-9A03432F5F28}"/>
              </a:ext>
            </a:extLst>
          </p:cNvPr>
          <p:cNvPicPr/>
          <p:nvPr userDrawn="1"/>
        </p:nvPicPr>
        <p:blipFill rotWithShape="1">
          <a:blip r:embed="rId21">
            <a:alphaModFix/>
          </a:blip>
          <a:srcRect t="10194" r="52564" b="1"/>
          <a:stretch/>
        </p:blipFill>
        <p:spPr>
          <a:xfrm>
            <a:off x="3" y="13150470"/>
            <a:ext cx="24383999" cy="66548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BF48DA-0FA1-5CCA-CE2C-681B52D27B65}"/>
              </a:ext>
            </a:extLst>
          </p:cNvPr>
          <p:cNvSpPr txBox="1">
            <a:spLocks/>
          </p:cNvSpPr>
          <p:nvPr userDrawn="1"/>
        </p:nvSpPr>
        <p:spPr>
          <a:xfrm>
            <a:off x="11153816" y="13223258"/>
            <a:ext cx="17699021" cy="60896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>
                    <a:alpha val="6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L.Piro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MM Astronomy in the ET Era, Padova, Jan. 10-11, 2026</a:t>
            </a:r>
          </a:p>
        </p:txBody>
      </p:sp>
      <p:pic>
        <p:nvPicPr>
          <p:cNvPr id="9" name="Picture 6" descr="ixoPPTBannerWPinline">
            <a:extLst>
              <a:ext uri="{FF2B5EF4-FFF2-40B4-BE49-F238E27FC236}">
                <a16:creationId xmlns:a16="http://schemas.microsoft.com/office/drawing/2014/main" id="{A1E95E9B-11BB-AE62-269E-71FE031E38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49" b="4460"/>
          <a:stretch>
            <a:fillRect/>
          </a:stretch>
        </p:blipFill>
        <p:spPr bwMode="auto">
          <a:xfrm>
            <a:off x="1" y="31681"/>
            <a:ext cx="24384000" cy="60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53">
            <a:extLst>
              <a:ext uri="{FF2B5EF4-FFF2-40B4-BE49-F238E27FC236}">
                <a16:creationId xmlns:a16="http://schemas.microsoft.com/office/drawing/2014/main" id="{F275DEB7-8A91-A058-7659-C6627979C7B1}"/>
              </a:ext>
            </a:extLst>
          </p:cNvPr>
          <p:cNvSpPr>
            <a:spLocks noChangeArrowheads="1"/>
          </p:cNvSpPr>
          <p:nvPr userDrawn="1"/>
        </p:nvSpPr>
        <p:spPr bwMode="auto">
          <a:xfrm rot="10800000" flipV="1">
            <a:off x="9358633" y="124035"/>
            <a:ext cx="7021469" cy="335989"/>
          </a:xfrm>
          <a:prstGeom prst="rect">
            <a:avLst/>
          </a:prstGeom>
          <a:noFill/>
          <a:ln>
            <a:noFill/>
          </a:ln>
        </p:spPr>
        <p:txBody>
          <a:bodyPr wrap="square" lIns="90487" tIns="44450" rIns="90487" bIns="44450">
            <a:spAutoFit/>
          </a:bodyPr>
          <a:lstStyle>
            <a:lvl1pPr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en-US" sz="1600" dirty="0" err="1">
                <a:solidFill>
                  <a:srgbClr val="FFFFFF"/>
                </a:solidFill>
                <a:latin typeface="Calibri" pitchFamily="34" charset="0"/>
                <a:cs typeface="+mn-cs"/>
              </a:rPr>
              <a:t>NewAthena</a:t>
            </a:r>
            <a:r>
              <a:rPr lang="en-US" altLang="en-US" sz="1600" dirty="0">
                <a:solidFill>
                  <a:srgbClr val="FFFFFF"/>
                </a:solidFill>
                <a:latin typeface="Calibri" pitchFamily="34" charset="0"/>
                <a:cs typeface="+mn-cs"/>
              </a:rPr>
              <a:t>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946C2C1-E5E7-8B29-7E06-48804E861D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740" y="13214363"/>
            <a:ext cx="95347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9438FB-4439-727C-1EEB-19A95455A6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7" y="13150470"/>
            <a:ext cx="1337992" cy="62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3" descr="https://encrypted-tbn2.gstatic.com/images?q=tbn:ANd9GcSzc7nS6WN7kKfWMserC5wmNR3gQ6-aN_a5MCghqhIS4oMwj2yM">
            <a:extLst>
              <a:ext uri="{FF2B5EF4-FFF2-40B4-BE49-F238E27FC236}">
                <a16:creationId xmlns:a16="http://schemas.microsoft.com/office/drawing/2014/main" id="{E8CEBEEF-1A7D-5FFC-C582-9074E8C55F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593" y="13223258"/>
            <a:ext cx="500183" cy="53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5" descr="http://www1.mat.uniroma1.it/people/mprocesi/la_sapienza.gif">
            <a:extLst>
              <a:ext uri="{FF2B5EF4-FFF2-40B4-BE49-F238E27FC236}">
                <a16:creationId xmlns:a16="http://schemas.microsoft.com/office/drawing/2014/main" id="{1095A27A-25BE-82FE-F7E1-89346E0C80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47" y="13192139"/>
            <a:ext cx="500184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1" descr="http://www.guidamaster.it/wp-content/uploads/2014/06/Universita_Tor_Vergata.gif">
            <a:extLst>
              <a:ext uri="{FF2B5EF4-FFF2-40B4-BE49-F238E27FC236}">
                <a16:creationId xmlns:a16="http://schemas.microsoft.com/office/drawing/2014/main" id="{9E7E9A88-7DAE-E04D-4C32-CDEA98EF04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034" y="13192139"/>
            <a:ext cx="496279" cy="48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5" descr="http://r3sport.uniroma3.it/foto/f2b0e992-617d-4b6c-a26c-eba36c7021db.jpg">
            <a:extLst>
              <a:ext uri="{FF2B5EF4-FFF2-40B4-BE49-F238E27FC236}">
                <a16:creationId xmlns:a16="http://schemas.microsoft.com/office/drawing/2014/main" id="{7A937309-A5C4-D532-2A7E-F3D568F145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8" y="13192126"/>
            <a:ext cx="1113693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http://umi2011.dm.unibo.it/imgs/bologna_universita.jpg">
            <a:extLst>
              <a:ext uri="{FF2B5EF4-FFF2-40B4-BE49-F238E27FC236}">
                <a16:creationId xmlns:a16="http://schemas.microsoft.com/office/drawing/2014/main" id="{206A7B01-FB5E-0311-8544-5DB20F5AAC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93" y="13222106"/>
            <a:ext cx="609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1" descr="http://www.feedback.it/blog/wp-content/uploads/2009/12/logo-unipa.jpg">
            <a:extLst>
              <a:ext uri="{FF2B5EF4-FFF2-40B4-BE49-F238E27FC236}">
                <a16:creationId xmlns:a16="http://schemas.microsoft.com/office/drawing/2014/main" id="{DE276D77-6793-267E-5FB2-EF70EFE3D5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r="26935"/>
          <a:stretch>
            <a:fillRect/>
          </a:stretch>
        </p:blipFill>
        <p:spPr bwMode="auto">
          <a:xfrm>
            <a:off x="2133844" y="13221310"/>
            <a:ext cx="613509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5" descr="http://aoim.pd.ifn.cnr.it/_/rsrc/1402989524075/home/Logo-CNR-IFN-1.png">
            <a:extLst>
              <a:ext uri="{FF2B5EF4-FFF2-40B4-BE49-F238E27FC236}">
                <a16:creationId xmlns:a16="http://schemas.microsoft.com/office/drawing/2014/main" id="{FAEDD341-630C-AD9F-56FB-980A7BEAAF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89" y="13237096"/>
            <a:ext cx="218830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9" descr="http://www2.fisica.unimi.it/lazzaroni/LogoUNIMI.jpg">
            <a:extLst>
              <a:ext uri="{FF2B5EF4-FFF2-40B4-BE49-F238E27FC236}">
                <a16:creationId xmlns:a16="http://schemas.microsoft.com/office/drawing/2014/main" id="{540598E7-8503-5743-0390-94FD6483D9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463" y="13222106"/>
            <a:ext cx="597876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A05470-5D1E-6E04-A64F-3B6F111D7FB5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 r="67085" b="4207"/>
          <a:stretch/>
        </p:blipFill>
        <p:spPr>
          <a:xfrm>
            <a:off x="61636" y="15410"/>
            <a:ext cx="567952" cy="5802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EFAF39-AE2B-93F9-A968-0F1819A212DA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 l="32625" t="2945" r="-1"/>
          <a:stretch/>
        </p:blipFill>
        <p:spPr>
          <a:xfrm>
            <a:off x="23174792" y="31680"/>
            <a:ext cx="1114447" cy="53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582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  <p:sldLayoutId id="2147484014" r:id="rId15"/>
    <p:sldLayoutId id="2147484015" r:id="rId16"/>
    <p:sldLayoutId id="2147484016" r:id="rId17"/>
    <p:sldLayoutId id="2147484017" r:id="rId18"/>
    <p:sldLayoutId id="2147484018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7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71500" indent="-571500" algn="l" defTabSz="914400" rtl="0" eaLnBrk="1" latinLnBrk="0" hangingPunct="1">
        <a:spcBef>
          <a:spcPts val="0"/>
        </a:spcBef>
        <a:spcAft>
          <a:spcPts val="2000"/>
        </a:spcAft>
        <a:buClr>
          <a:schemeClr val="tx1"/>
        </a:buClr>
        <a:buSzPct val="100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ts val="0"/>
        </a:spcBef>
        <a:spcAft>
          <a:spcPts val="2000"/>
        </a:spcAft>
        <a:buClr>
          <a:schemeClr val="tx1"/>
        </a:buClr>
        <a:buSzPct val="100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2400300" indent="-571500" algn="l" defTabSz="914400" rtl="0" eaLnBrk="1" latinLnBrk="0" hangingPunct="1">
        <a:spcBef>
          <a:spcPts val="0"/>
        </a:spcBef>
        <a:spcAft>
          <a:spcPts val="2000"/>
        </a:spcAft>
        <a:buClr>
          <a:schemeClr val="tx1"/>
        </a:buClr>
        <a:buSzPct val="100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3086100" indent="-342900" algn="l" defTabSz="914400" rtl="0" eaLnBrk="1" latinLnBrk="0" hangingPunct="1">
        <a:spcBef>
          <a:spcPts val="0"/>
        </a:spcBef>
        <a:spcAft>
          <a:spcPts val="2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4000500" indent="-342900" algn="l" defTabSz="914400" rtl="0" eaLnBrk="1" latinLnBrk="0" hangingPunct="1">
        <a:spcBef>
          <a:spcPts val="0"/>
        </a:spcBef>
        <a:spcAft>
          <a:spcPts val="2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ts val="0"/>
        </a:spcBef>
        <a:spcAft>
          <a:spcPts val="2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ts val="0"/>
        </a:spcBef>
        <a:spcAft>
          <a:spcPts val="2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ts val="0"/>
        </a:spcBef>
        <a:spcAft>
          <a:spcPts val="2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ts val="0"/>
        </a:spcBef>
        <a:spcAft>
          <a:spcPts val="2000"/>
        </a:spcAft>
        <a:buClr>
          <a:schemeClr val="tx1"/>
        </a:buClr>
        <a:buSzPct val="100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2204E-FFD9-6C44-9BD3-201566347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2725" y="1311438"/>
            <a:ext cx="15498549" cy="4994372"/>
          </a:xfrm>
        </p:spPr>
        <p:txBody>
          <a:bodyPr>
            <a:noAutofit/>
          </a:bodyPr>
          <a:lstStyle/>
          <a:p>
            <a:pPr algn="ctr"/>
            <a:r>
              <a:rPr lang="en-GB" sz="8000" dirty="0"/>
              <a:t>M</a:t>
            </a:r>
            <a:r>
              <a:rPr lang="en" sz="8000" dirty="0" err="1"/>
              <a:t>ultimessenger</a:t>
            </a:r>
            <a:r>
              <a:rPr lang="en" sz="8000" dirty="0"/>
              <a:t> science with New-Athena</a:t>
            </a:r>
            <a:br>
              <a:rPr lang="en" sz="8000" dirty="0"/>
            </a:br>
            <a:br>
              <a:rPr lang="en" sz="8000" dirty="0"/>
            </a:br>
            <a:endParaRPr lang="it-IT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5D7F2-CDF0-D24F-A5CF-793B32734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2726" y="8900160"/>
            <a:ext cx="13576196" cy="2625090"/>
          </a:xfrm>
        </p:spPr>
        <p:txBody>
          <a:bodyPr>
            <a:normAutofit/>
          </a:bodyPr>
          <a:lstStyle/>
          <a:p>
            <a:pPr algn="ctr"/>
            <a:r>
              <a:rPr lang="it-IT" sz="4950" dirty="0"/>
              <a:t>Luigi Piro</a:t>
            </a:r>
          </a:p>
          <a:p>
            <a:pPr algn="ctr"/>
            <a:r>
              <a:rPr lang="it-IT" sz="4950" dirty="0"/>
              <a:t>INAF/IAPS</a:t>
            </a:r>
          </a:p>
          <a:p>
            <a:pPr algn="ctr"/>
            <a:endParaRPr lang="it-IT" sz="4950" dirty="0"/>
          </a:p>
        </p:txBody>
      </p:sp>
    </p:spTree>
    <p:extLst>
      <p:ext uri="{BB962C8B-B14F-4D97-AF65-F5344CB8AC3E}">
        <p14:creationId xmlns:p14="http://schemas.microsoft.com/office/powerpoint/2010/main" val="3910361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EE59-C364-1C70-3B04-433488DF3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680" y="789536"/>
            <a:ext cx="14792683" cy="2071156"/>
          </a:xfrm>
        </p:spPr>
        <p:txBody>
          <a:bodyPr>
            <a:normAutofit/>
          </a:bodyPr>
          <a:lstStyle/>
          <a:p>
            <a:r>
              <a:rPr lang="en-IT" dirty="0">
                <a:latin typeface="Century Gothic" panose="020B0502020202020204" pitchFamily="34" charset="0"/>
              </a:rPr>
              <a:t>Status and course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1DC0A-C58E-875E-643F-2A6E45BED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4332" y="2784766"/>
            <a:ext cx="14201838" cy="1003761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GB" sz="4000" i="1" dirty="0">
                <a:latin typeface="Century Gothic" panose="020B0502020202020204" pitchFamily="34" charset="0"/>
              </a:rPr>
              <a:t>Athena</a:t>
            </a:r>
            <a:r>
              <a:rPr lang="en-GB" sz="4000" dirty="0">
                <a:latin typeface="Century Gothic" panose="020B0502020202020204" pitchFamily="34" charset="0"/>
              </a:rPr>
              <a:t>, originally selected in 2014, underwent a successful re-design in 2022/2023, aiming to achieve compliance with the ESA long-term budget with minimal change on the science case. =&gt; </a:t>
            </a:r>
            <a:r>
              <a:rPr lang="en-GB" sz="4000" dirty="0" err="1">
                <a:latin typeface="Century Gothic" panose="020B0502020202020204" pitchFamily="34" charset="0"/>
              </a:rPr>
              <a:t>NewAthena</a:t>
            </a:r>
            <a:endParaRPr lang="en-GB" sz="4000" dirty="0">
              <a:latin typeface="Century Gothic" panose="020B0502020202020204" pitchFamily="34" charset="0"/>
            </a:endParaRPr>
          </a:p>
          <a:p>
            <a:pPr marL="1430990" lvl="2" defTabSz="584186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en-US" sz="3600" dirty="0">
                <a:latin typeface="Century Gothic" panose="020B0502020202020204" pitchFamily="34" charset="0"/>
                <a:ea typeface="MS PGothic" charset="0"/>
                <a:cs typeface="Calibri" panose="020F0502020204030204" pitchFamily="34" charset="0"/>
              </a:rPr>
              <a:t>Major simplification in the XIFU with passive cooling+ other cost-saving elements</a:t>
            </a:r>
          </a:p>
          <a:p>
            <a:pPr>
              <a:lnSpc>
                <a:spcPct val="90000"/>
              </a:lnSpc>
            </a:pPr>
            <a:r>
              <a:rPr lang="en-GB" sz="4000" dirty="0">
                <a:latin typeface="Century Gothic" panose="020B0502020202020204" pitchFamily="34" charset="0"/>
              </a:rPr>
              <a:t>Schedule</a:t>
            </a:r>
            <a:endParaRPr 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1431025" lvl="2" indent="-571500" defTabSz="584200" hangingPunct="0">
              <a:buFont typeface="Wingdings" pitchFamily="2" charset="2"/>
              <a:buChar char="Ø"/>
            </a:pPr>
            <a:r>
              <a:rPr lang="en-GB" sz="4400" dirty="0">
                <a:latin typeface="Century Gothic" panose="020B0502020202020204" pitchFamily="34" charset="0"/>
              </a:rPr>
              <a:t>Now: Phase A/B1</a:t>
            </a:r>
            <a:endParaRPr lang="en-US" sz="2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1431025" lvl="2" defTabSz="584200" hangingPunct="0">
              <a:buFont typeface="Wingdings" pitchFamily="2" charset="2"/>
              <a:buChar char="Ø"/>
            </a:pPr>
            <a:r>
              <a:rPr lang="en-US" sz="3600" dirty="0">
                <a:latin typeface="Century Gothic" panose="020B0502020202020204" pitchFamily="34" charset="0"/>
                <a:cs typeface="Calibri" panose="020F0502020204030204" pitchFamily="34" charset="0"/>
              </a:rPr>
              <a:t>2027 Q1: Mission Adoption Review</a:t>
            </a:r>
          </a:p>
          <a:p>
            <a:pPr marL="1431025" lvl="2" defTabSz="584200" hangingPunct="0">
              <a:buFont typeface="Wingdings" pitchFamily="2" charset="2"/>
              <a:buChar char="Ø"/>
            </a:pPr>
            <a:r>
              <a:rPr lang="en-US" sz="3600" dirty="0">
                <a:latin typeface="Century Gothic" panose="020B0502020202020204" pitchFamily="34" charset="0"/>
                <a:cs typeface="Calibri" panose="020F0502020204030204" pitchFamily="34" charset="0"/>
              </a:rPr>
              <a:t>2027 June: Adoption</a:t>
            </a:r>
          </a:p>
          <a:p>
            <a:pPr marL="1431025" lvl="2" defTabSz="584200" hangingPunct="0">
              <a:buFont typeface="Wingdings" pitchFamily="2" charset="2"/>
              <a:buChar char="Ø"/>
            </a:pPr>
            <a:r>
              <a:rPr lang="en-US" sz="3600" dirty="0">
                <a:latin typeface="Century Gothic" panose="020B0502020202020204" pitchFamily="34" charset="0"/>
                <a:cs typeface="Calibri" panose="020F0502020204030204" pitchFamily="34" charset="0"/>
              </a:rPr>
              <a:t>2028 Q1: Prime KO phase B2/C/D</a:t>
            </a:r>
          </a:p>
          <a:p>
            <a:pPr marL="1431025" lvl="2" defTabSz="584200" hangingPunct="0">
              <a:buFont typeface="Wingdings" pitchFamily="2" charset="2"/>
              <a:buChar char="Ø"/>
            </a:pPr>
            <a:r>
              <a:rPr lang="en-US" sz="3600" dirty="0">
                <a:latin typeface="Century Gothic" panose="020B0502020202020204" pitchFamily="34" charset="0"/>
                <a:cs typeface="Calibri" panose="020F0502020204030204" pitchFamily="34" charset="0"/>
              </a:rPr>
              <a:t>2034: delivery of XIFU/WFI FM to ESA</a:t>
            </a:r>
          </a:p>
          <a:p>
            <a:pPr marL="1431025" lvl="2" indent="-571500" defTabSz="584200" hangingPunct="0">
              <a:buFont typeface="Wingdings" pitchFamily="2" charset="2"/>
              <a:buChar char="Ø"/>
            </a:pPr>
            <a:r>
              <a:rPr lang="en-US" sz="3600" dirty="0">
                <a:latin typeface="Century Gothic" panose="020B0502020202020204" pitchFamily="34" charset="0"/>
                <a:cs typeface="Calibri" panose="020F0502020204030204" pitchFamily="34" charset="0"/>
              </a:rPr>
              <a:t>2037: launch</a:t>
            </a:r>
          </a:p>
          <a:p>
            <a:pPr marL="973825" lvl="1" indent="-571500" defTabSz="584200" hangingPunct="0">
              <a:buFont typeface="Wingdings" pitchFamily="2" charset="2"/>
              <a:buChar char="Ø"/>
            </a:pPr>
            <a:r>
              <a:rPr lang="en-US" sz="3500" b="1" dirty="0">
                <a:latin typeface="Century Gothic" panose="020B0502020202020204" pitchFamily="34" charset="0"/>
                <a:cs typeface="Calibri" panose="020F0502020204030204" pitchFamily="34" charset="0"/>
              </a:rPr>
              <a:t>Strong activities at Instrument and science teams on going: </a:t>
            </a:r>
            <a:r>
              <a:rPr lang="en-US" sz="3500" dirty="0">
                <a:latin typeface="Century Gothic" panose="020B0502020202020204" pitchFamily="34" charset="0"/>
                <a:cs typeface="Calibri" panose="020F0502020204030204" pitchFamily="34" charset="0"/>
              </a:rPr>
              <a:t>to consolidate the new design, carry out trade-offs, achieve TRL levels 5/6 and support model development of long-lead items (</a:t>
            </a:r>
            <a:r>
              <a:rPr lang="en-US" sz="35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CryoAC</a:t>
            </a:r>
            <a:r>
              <a:rPr lang="en-US" sz="3500" dirty="0">
                <a:latin typeface="Century Gothic" panose="020B0502020202020204" pitchFamily="34" charset="0"/>
                <a:cs typeface="Calibri" panose="020F0502020204030204" pitchFamily="34" charset="0"/>
              </a:rPr>
              <a:t>, filters)</a:t>
            </a:r>
          </a:p>
          <a:p>
            <a:pPr>
              <a:lnSpc>
                <a:spcPct val="90000"/>
              </a:lnSpc>
            </a:pPr>
            <a:endParaRPr lang="en-IT" sz="40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E051A-BEA7-3F28-D5D9-2DCA24D4B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6439" y="1458609"/>
            <a:ext cx="3555456" cy="9116555"/>
          </a:xfrm>
          <a:prstGeom prst="roundRect">
            <a:avLst>
              <a:gd name="adj" fmla="val 5170"/>
            </a:avLst>
          </a:prstGeom>
          <a:ln w="50800" cap="sq" cmpd="dbl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208433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E996A-2F93-4D71-9309-6C192EBEB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contenuto 2">
            <a:extLst>
              <a:ext uri="{FF2B5EF4-FFF2-40B4-BE49-F238E27FC236}">
                <a16:creationId xmlns:a16="http://schemas.microsoft.com/office/drawing/2014/main" id="{69A30651-0929-E275-1394-C441C1257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862" y="891858"/>
            <a:ext cx="22965244" cy="12824142"/>
          </a:xfrm>
        </p:spPr>
        <p:txBody>
          <a:bodyPr>
            <a:noAutofit/>
          </a:bodyPr>
          <a:lstStyle/>
          <a:p>
            <a:pPr marL="0" indent="0">
              <a:spcAft>
                <a:spcPts val="200"/>
              </a:spcAft>
              <a:buNone/>
            </a:pPr>
            <a:endParaRPr lang="en-US" sz="4400" u="sng" dirty="0">
              <a:latin typeface="Century Gothic" panose="020B0502020202020204" pitchFamily="34" charset="0"/>
              <a:ea typeface="MS PGothic" charset="0"/>
            </a:endParaRPr>
          </a:p>
          <a:p>
            <a:pPr>
              <a:spcAft>
                <a:spcPts val="200"/>
              </a:spcAft>
            </a:pPr>
            <a:r>
              <a:rPr lang="en-US" sz="4400" u="sng" dirty="0">
                <a:latin typeface="Century Gothic" panose="020B0502020202020204" pitchFamily="34" charset="0"/>
                <a:ea typeface="MS PGothic" charset="0"/>
              </a:rPr>
              <a:t>XIFU </a:t>
            </a:r>
            <a:r>
              <a:rPr lang="en-US" sz="4400" u="sng" dirty="0" err="1">
                <a:latin typeface="Century Gothic" panose="020B0502020202020204" pitchFamily="34" charset="0"/>
                <a:ea typeface="MS PGothic" charset="0"/>
              </a:rPr>
              <a:t>CoPI</a:t>
            </a:r>
            <a:r>
              <a:rPr lang="en-US" sz="4400" u="sng" dirty="0">
                <a:latin typeface="Century Gothic" panose="020B0502020202020204" pitchFamily="34" charset="0"/>
                <a:ea typeface="MS PGothic" charset="0"/>
              </a:rPr>
              <a:t>-ship (INAF/IAPS, L. Piro) </a:t>
            </a:r>
          </a:p>
          <a:p>
            <a:pPr>
              <a:spcAft>
                <a:spcPts val="200"/>
              </a:spcAft>
            </a:pPr>
            <a:r>
              <a:rPr lang="en-US" sz="4400" dirty="0">
                <a:latin typeface="Century Gothic" panose="020B0502020202020204" pitchFamily="34" charset="0"/>
                <a:ea typeface="MS PGothic" charset="0"/>
              </a:rPr>
              <a:t>+ </a:t>
            </a:r>
            <a:r>
              <a:rPr lang="en-US" sz="4400" dirty="0" err="1">
                <a:latin typeface="Century Gothic" panose="020B0502020202020204" pitchFamily="34" charset="0"/>
                <a:ea typeface="MS PGothic" charset="0"/>
              </a:rPr>
              <a:t>synergical</a:t>
            </a:r>
            <a:r>
              <a:rPr lang="en-US" sz="4400" dirty="0">
                <a:latin typeface="Century Gothic" panose="020B0502020202020204" pitchFamily="34" charset="0"/>
                <a:ea typeface="MS PGothic" charset="0"/>
              </a:rPr>
              <a:t> participation to WFI</a:t>
            </a:r>
          </a:p>
          <a:p>
            <a:pPr>
              <a:spcAft>
                <a:spcPts val="200"/>
              </a:spcAft>
            </a:pPr>
            <a:r>
              <a:rPr lang="en-US" sz="4400" dirty="0">
                <a:latin typeface="Century Gothic" panose="020B0502020202020204" pitchFamily="34" charset="0"/>
                <a:ea typeface="MS PGothic" charset="0"/>
              </a:rPr>
              <a:t>Italian responsibilities on XIFU: </a:t>
            </a:r>
          </a:p>
          <a:p>
            <a:pPr>
              <a:spcAft>
                <a:spcPts val="200"/>
              </a:spcAft>
            </a:pPr>
            <a:r>
              <a:rPr lang="en-US" sz="4400" dirty="0">
                <a:latin typeface="Century Gothic" panose="020B0502020202020204" pitchFamily="34" charset="0"/>
                <a:ea typeface="MS PGothic" charset="0"/>
              </a:rPr>
              <a:t>enabling science, high visibility:</a:t>
            </a:r>
          </a:p>
          <a:p>
            <a:pPr lvl="1">
              <a:spcAft>
                <a:spcPts val="200"/>
              </a:spcAft>
            </a:pPr>
            <a:r>
              <a:rPr lang="en-US" sz="3600" dirty="0" err="1">
                <a:latin typeface="Century Gothic" panose="020B0502020202020204" pitchFamily="34" charset="0"/>
                <a:ea typeface="MS PGothic" charset="0"/>
              </a:rPr>
              <a:t>cryoAC</a:t>
            </a:r>
            <a:r>
              <a:rPr lang="en-US" sz="3600" dirty="0">
                <a:latin typeface="Century Gothic" panose="020B0502020202020204" pitchFamily="34" charset="0"/>
                <a:ea typeface="MS PGothic" charset="0"/>
              </a:rPr>
              <a:t> TES microcalorimeter</a:t>
            </a:r>
          </a:p>
          <a:p>
            <a:pPr lvl="1">
              <a:spcAft>
                <a:spcPts val="200"/>
              </a:spcAft>
            </a:pPr>
            <a:r>
              <a:rPr lang="en-US" sz="3600" dirty="0">
                <a:latin typeface="Century Gothic" panose="020B0502020202020204" pitchFamily="34" charset="0"/>
                <a:ea typeface="MS PGothic" charset="0"/>
              </a:rPr>
              <a:t> background (+ for WFI)</a:t>
            </a:r>
          </a:p>
          <a:p>
            <a:pPr lvl="1">
              <a:spcAft>
                <a:spcPts val="200"/>
              </a:spcAft>
            </a:pPr>
            <a:r>
              <a:rPr lang="en-US" sz="3600" dirty="0">
                <a:latin typeface="Century Gothic" panose="020B0502020202020204" pitchFamily="34" charset="0"/>
                <a:ea typeface="MS PGothic" charset="0"/>
              </a:rPr>
              <a:t> Filters (+ for WFI)</a:t>
            </a:r>
          </a:p>
          <a:p>
            <a:pPr lvl="1">
              <a:spcAft>
                <a:spcPts val="200"/>
              </a:spcAft>
            </a:pPr>
            <a:r>
              <a:rPr lang="en-US" sz="3600" dirty="0">
                <a:latin typeface="Century Gothic" panose="020B0502020202020204" pitchFamily="34" charset="0"/>
                <a:ea typeface="MS PGothic" charset="0"/>
              </a:rPr>
              <a:t>ICU</a:t>
            </a:r>
          </a:p>
          <a:p>
            <a:pPr lvl="1">
              <a:spcAft>
                <a:spcPts val="200"/>
              </a:spcAft>
            </a:pPr>
            <a:r>
              <a:rPr lang="en-US" sz="3600" dirty="0">
                <a:latin typeface="Century Gothic" panose="020B0502020202020204" pitchFamily="34" charset="0"/>
                <a:ea typeface="MS PGothic" charset="0"/>
              </a:rPr>
              <a:t>Innovation Center (L3, adv tools)</a:t>
            </a:r>
          </a:p>
          <a:p>
            <a:pPr lvl="1">
              <a:spcAft>
                <a:spcPts val="200"/>
              </a:spcAft>
            </a:pPr>
            <a:r>
              <a:rPr lang="en-US" sz="3600" dirty="0">
                <a:latin typeface="Century Gothic" panose="020B0502020202020204" pitchFamily="34" charset="0"/>
                <a:ea typeface="MS PGothic" charset="0"/>
              </a:rPr>
              <a:t>XSAT </a:t>
            </a:r>
            <a:r>
              <a:rPr lang="en-US" sz="3600" dirty="0" err="1">
                <a:latin typeface="Century Gothic" panose="020B0502020202020204" pitchFamily="34" charset="0"/>
                <a:ea typeface="MS PGothic" charset="0"/>
              </a:rPr>
              <a:t>chairship</a:t>
            </a:r>
            <a:endParaRPr lang="en-US" sz="3600" dirty="0">
              <a:latin typeface="Century Gothic" panose="020B0502020202020204" pitchFamily="34" charset="0"/>
              <a:ea typeface="MS PGothic" charset="0"/>
            </a:endParaRPr>
          </a:p>
          <a:p>
            <a:pPr>
              <a:spcAft>
                <a:spcPts val="200"/>
              </a:spcAft>
            </a:pPr>
            <a:r>
              <a:rPr lang="en-US" sz="4400" dirty="0">
                <a:latin typeface="Century Gothic" panose="020B0502020202020204" pitchFamily="34" charset="0"/>
                <a:ea typeface="MS PGothic" charset="0"/>
              </a:rPr>
              <a:t>System/satellite</a:t>
            </a:r>
          </a:p>
          <a:p>
            <a:pPr lvl="1">
              <a:spcAft>
                <a:spcPts val="200"/>
              </a:spcAft>
            </a:pPr>
            <a:r>
              <a:rPr lang="en-US" sz="3600" dirty="0">
                <a:latin typeface="Century Gothic" panose="020B0502020202020204" pitchFamily="34" charset="0"/>
                <a:ea typeface="MS PGothic" charset="0"/>
              </a:rPr>
              <a:t>Particle environment: orbit and support to magnetic diverter study</a:t>
            </a:r>
          </a:p>
          <a:p>
            <a:pPr lvl="1">
              <a:spcAft>
                <a:spcPts val="200"/>
              </a:spcAft>
            </a:pPr>
            <a:r>
              <a:rPr lang="en-US" sz="3600" dirty="0">
                <a:latin typeface="Century Gothic" panose="020B0502020202020204" pitchFamily="34" charset="0"/>
                <a:ea typeface="MS PGothic" charset="0"/>
              </a:rPr>
              <a:t>Mirror calibration and module integration (Vertex, Beatrix)</a:t>
            </a:r>
          </a:p>
          <a:p>
            <a:pPr>
              <a:spcAft>
                <a:spcPts val="200"/>
              </a:spcAft>
            </a:pPr>
            <a:r>
              <a:rPr lang="en-US" sz="4000" dirty="0">
                <a:latin typeface="Century Gothic" panose="020B0502020202020204" pitchFamily="34" charset="0"/>
                <a:ea typeface="MS PGothic" charset="0"/>
              </a:rPr>
              <a:t>ESA Science WGs: </a:t>
            </a:r>
            <a:r>
              <a:rPr lang="en-US" sz="4400" dirty="0">
                <a:latin typeface="Century Gothic" panose="020B0502020202020204" pitchFamily="34" charset="0"/>
                <a:ea typeface="MS PGothic" charset="0"/>
              </a:rPr>
              <a:t>Italian representatives in ASST, SRDT and now NASST. Science WGs: 225 Italian members (largest contribution vs total 1140</a:t>
            </a:r>
            <a:endParaRPr lang="en-US" sz="4000" dirty="0">
              <a:latin typeface="Century Gothic" panose="020B0502020202020204" pitchFamily="34" charset="0"/>
              <a:ea typeface="MS PGothic" charset="0"/>
            </a:endParaRPr>
          </a:p>
          <a:p>
            <a:pPr>
              <a:spcAft>
                <a:spcPts val="200"/>
              </a:spcAft>
            </a:pPr>
            <a:r>
              <a:rPr lang="en-US" sz="4400" dirty="0">
                <a:latin typeface="Century Gothic" panose="020B0502020202020204" pitchFamily="34" charset="0"/>
                <a:ea typeface="MS PGothic" charset="0"/>
              </a:rPr>
              <a:t>Such a large and complex participation hinges on  a well structured organization with </a:t>
            </a:r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  <a:ea typeface="MS PGothic" charset="0"/>
              </a:rPr>
              <a:t>250</a:t>
            </a:r>
            <a:r>
              <a:rPr lang="en-US" sz="4400" dirty="0">
                <a:solidFill>
                  <a:srgbClr val="FF0000"/>
                </a:solidFill>
                <a:latin typeface="Century Gothic" panose="020B0502020202020204" pitchFamily="34" charset="0"/>
                <a:ea typeface="MS PGothic" charset="0"/>
              </a:rPr>
              <a:t> </a:t>
            </a:r>
            <a:r>
              <a:rPr lang="en-US" sz="4400" dirty="0">
                <a:latin typeface="Century Gothic" panose="020B0502020202020204" pitchFamily="34" charset="0"/>
                <a:ea typeface="MS PGothic" charset="0"/>
              </a:rPr>
              <a:t>researchers and engineers in </a:t>
            </a:r>
            <a:r>
              <a:rPr lang="en-US" sz="4400" b="1" dirty="0" err="1">
                <a:latin typeface="Century Gothic" panose="020B0502020202020204" pitchFamily="34" charset="0"/>
                <a:ea typeface="MS PGothic" charset="0"/>
              </a:rPr>
              <a:t>NewAthena</a:t>
            </a:r>
            <a:r>
              <a:rPr lang="en-US" sz="4400" b="1" dirty="0">
                <a:latin typeface="Century Gothic" panose="020B0502020202020204" pitchFamily="34" charset="0"/>
                <a:ea typeface="MS PGothic" charset="0"/>
              </a:rPr>
              <a:t> Italian Consortium </a:t>
            </a:r>
            <a:r>
              <a:rPr lang="en-US" sz="4400" dirty="0">
                <a:solidFill>
                  <a:srgbClr val="FF0000"/>
                </a:solidFill>
                <a:latin typeface="Century Gothic" panose="020B0502020202020204" pitchFamily="34" charset="0"/>
                <a:ea typeface="MS PGothic" charset="0"/>
              </a:rPr>
              <a:t>with more than 207 FTE only for X-IFU from 2016 to 2024 (about 23 FTE/y)</a:t>
            </a:r>
          </a:p>
          <a:p>
            <a:pPr>
              <a:spcAft>
                <a:spcPts val="200"/>
              </a:spcAft>
            </a:pPr>
            <a:endParaRPr lang="en-US" sz="4400" dirty="0">
              <a:latin typeface="Century Gothic" panose="020B0502020202020204" pitchFamily="34" charset="0"/>
              <a:ea typeface="MS PGothic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0456474-2F68-91EE-F9E1-AAF1E78B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684" y="0"/>
            <a:ext cx="21945600" cy="2286000"/>
          </a:xfrm>
        </p:spPr>
        <p:txBody>
          <a:bodyPr/>
          <a:lstStyle/>
          <a:p>
            <a:r>
              <a:rPr lang="en-IT" dirty="0">
                <a:latin typeface="Century Gothic" panose="020B0502020202020204" pitchFamily="34" charset="0"/>
              </a:rPr>
              <a:t>ITALIAN CONTRIBUTIONS TO NEWATHENA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C5F555-EB03-D66A-71D2-26B26ABFC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3834" y="1668150"/>
            <a:ext cx="8616176" cy="6682168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3DD46D69-40D3-F033-0521-BF3E12CAF1BB}"/>
              </a:ext>
            </a:extLst>
          </p:cNvPr>
          <p:cNvSpPr/>
          <p:nvPr/>
        </p:nvSpPr>
        <p:spPr>
          <a:xfrm>
            <a:off x="18907221" y="1796796"/>
            <a:ext cx="484632" cy="978408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126032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A9227-A62F-95A5-09A9-6615B29F6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CAB0-18CC-5922-B055-6A68D5857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680" y="789536"/>
            <a:ext cx="14792683" cy="2071156"/>
          </a:xfrm>
        </p:spPr>
        <p:txBody>
          <a:bodyPr>
            <a:normAutofit/>
          </a:bodyPr>
          <a:lstStyle/>
          <a:p>
            <a:endParaRPr lang="en-IT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77770-81F0-4BD4-071E-D258FE9C1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4332" y="2784766"/>
            <a:ext cx="14201838" cy="100376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IT" sz="4000" dirty="0">
              <a:latin typeface="Century Gothic" panose="020B0502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D6DCE54-3C41-7E71-1602-DDDAABF0477C}"/>
              </a:ext>
            </a:extLst>
          </p:cNvPr>
          <p:cNvSpPr txBox="1">
            <a:spLocks/>
          </p:cNvSpPr>
          <p:nvPr/>
        </p:nvSpPr>
        <p:spPr>
          <a:xfrm>
            <a:off x="3730627" y="4502410"/>
            <a:ext cx="18549509" cy="7298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571500" indent="-5715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3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1485900" indent="-5715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3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2400300" indent="-5715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30861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40005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it-IT" sz="4800" dirty="0"/>
          </a:p>
          <a:p>
            <a:r>
              <a:rPr lang="en-GB" sz="4800" i="1" dirty="0" err="1"/>
              <a:t>NewAthena</a:t>
            </a:r>
            <a:r>
              <a:rPr lang="en-GB" sz="4800" i="1" dirty="0"/>
              <a:t> </a:t>
            </a:r>
            <a:r>
              <a:rPr lang="en-GB" sz="4800" dirty="0"/>
              <a:t>retains nearly </a:t>
            </a:r>
            <a:r>
              <a:rPr lang="en-GB" sz="4800" i="1" dirty="0"/>
              <a:t>all </a:t>
            </a:r>
            <a:r>
              <a:rPr lang="en-GB" sz="4800" dirty="0"/>
              <a:t>of the </a:t>
            </a:r>
            <a:r>
              <a:rPr lang="en-GB" sz="4800" i="1" dirty="0"/>
              <a:t>Athena </a:t>
            </a:r>
            <a:r>
              <a:rPr lang="en-GB" sz="4800" dirty="0"/>
              <a:t>science, and can also answer new questions that have emerged over the last decade, such as </a:t>
            </a:r>
            <a:r>
              <a:rPr lang="it-IT" sz="4800" dirty="0" err="1"/>
              <a:t>Multimessenger</a:t>
            </a:r>
            <a:r>
              <a:rPr lang="it-IT" sz="4800" dirty="0"/>
              <a:t> </a:t>
            </a:r>
            <a:r>
              <a:rPr lang="it-IT" sz="4800" dirty="0" err="1"/>
              <a:t>astronomy</a:t>
            </a:r>
            <a:endParaRPr lang="it-IT" sz="4800" dirty="0"/>
          </a:p>
          <a:p>
            <a:r>
              <a:rPr lang="it-IT" sz="4800" dirty="0" err="1"/>
              <a:t>Fundamental</a:t>
            </a:r>
            <a:r>
              <a:rPr lang="it-IT" sz="4800" dirty="0"/>
              <a:t>, science-</a:t>
            </a:r>
            <a:r>
              <a:rPr lang="it-IT" sz="4800" dirty="0" err="1"/>
              <a:t>enabling</a:t>
            </a:r>
            <a:r>
              <a:rPr lang="it-IT" sz="4800" dirty="0"/>
              <a:t> </a:t>
            </a:r>
            <a:r>
              <a:rPr lang="it-IT" sz="4800" dirty="0" err="1"/>
              <a:t>contributions</a:t>
            </a:r>
            <a:r>
              <a:rPr lang="it-IT" sz="4800" dirty="0"/>
              <a:t> from </a:t>
            </a:r>
            <a:r>
              <a:rPr lang="it-IT" sz="4800" dirty="0" err="1"/>
              <a:t>Italy</a:t>
            </a:r>
            <a:r>
              <a:rPr lang="it-IT" sz="4800" dirty="0"/>
              <a:t>  </a:t>
            </a:r>
            <a:r>
              <a:rPr lang="it-IT" sz="4800" dirty="0" err="1"/>
              <a:t>supported</a:t>
            </a:r>
            <a:r>
              <a:rPr lang="it-IT" sz="4800" dirty="0"/>
              <a:t> by ASI &amp; INAF with a large </a:t>
            </a:r>
            <a:r>
              <a:rPr lang="it-IT" sz="4800" dirty="0" err="1"/>
              <a:t>involvement</a:t>
            </a:r>
            <a:r>
              <a:rPr lang="it-IT" sz="4800" dirty="0"/>
              <a:t> from the community and </a:t>
            </a:r>
            <a:r>
              <a:rPr lang="it-IT" sz="4800" dirty="0" err="1"/>
              <a:t>our</a:t>
            </a:r>
            <a:r>
              <a:rPr lang="it-IT" sz="4800" dirty="0"/>
              <a:t> </a:t>
            </a:r>
            <a:r>
              <a:rPr lang="it-IT" sz="4800" dirty="0" err="1"/>
              <a:t>space-industry</a:t>
            </a:r>
            <a:endParaRPr lang="it-IT" sz="4800" dirty="0"/>
          </a:p>
          <a:p>
            <a:r>
              <a:rPr lang="it-IT" sz="4800" dirty="0" err="1"/>
              <a:t>It</a:t>
            </a:r>
            <a:r>
              <a:rPr lang="it-IT" sz="4800" dirty="0"/>
              <a:t> </a:t>
            </a:r>
            <a:r>
              <a:rPr lang="it-IT" sz="4800" dirty="0" err="1"/>
              <a:t>will</a:t>
            </a:r>
            <a:r>
              <a:rPr lang="it-IT" sz="4800" dirty="0"/>
              <a:t> be THE large X-ray </a:t>
            </a:r>
            <a:r>
              <a:rPr lang="it-IT" sz="4800" dirty="0" err="1"/>
              <a:t>Observatory</a:t>
            </a:r>
            <a:r>
              <a:rPr lang="it-IT" sz="4800" dirty="0"/>
              <a:t> of the </a:t>
            </a:r>
            <a:r>
              <a:rPr lang="it-IT" sz="4800" dirty="0" err="1"/>
              <a:t>next</a:t>
            </a:r>
            <a:r>
              <a:rPr lang="it-IT" sz="4800" dirty="0"/>
              <a:t> decade and  serve to </a:t>
            </a:r>
            <a:r>
              <a:rPr lang="it-IT" sz="4800" dirty="0" err="1"/>
              <a:t>whole</a:t>
            </a:r>
            <a:r>
              <a:rPr lang="it-IT" sz="4800" dirty="0"/>
              <a:t> </a:t>
            </a:r>
            <a:r>
              <a:rPr lang="it-IT" sz="4800" dirty="0" err="1"/>
              <a:t>astronomical</a:t>
            </a:r>
            <a:r>
              <a:rPr lang="it-IT" sz="4800" dirty="0"/>
              <a:t> community, </a:t>
            </a:r>
            <a:r>
              <a:rPr lang="it-IT" sz="4800" dirty="0" err="1"/>
              <a:t>joining</a:t>
            </a:r>
            <a:r>
              <a:rPr lang="it-IT" sz="4800" dirty="0"/>
              <a:t> </a:t>
            </a:r>
            <a:r>
              <a:rPr lang="it-IT" sz="4800" dirty="0" err="1"/>
              <a:t>other</a:t>
            </a:r>
            <a:r>
              <a:rPr lang="it-IT" sz="4800" dirty="0"/>
              <a:t> large </a:t>
            </a:r>
            <a:r>
              <a:rPr lang="it-IT" sz="4800" dirty="0" err="1"/>
              <a:t>multiwavelenght</a:t>
            </a:r>
            <a:r>
              <a:rPr lang="it-IT" sz="4800" dirty="0"/>
              <a:t> and </a:t>
            </a:r>
            <a:r>
              <a:rPr lang="it-IT" sz="4800" dirty="0" err="1"/>
              <a:t>multimessenger</a:t>
            </a:r>
            <a:r>
              <a:rPr lang="it-IT" sz="4800" dirty="0"/>
              <a:t> facilities in the </a:t>
            </a:r>
            <a:r>
              <a:rPr lang="it-IT" sz="4800" dirty="0" err="1"/>
              <a:t>sky</a:t>
            </a:r>
            <a:endParaRPr lang="it-IT" sz="4800" dirty="0"/>
          </a:p>
          <a:p>
            <a:pPr marL="914378" lvl="1" indent="0">
              <a:buFont typeface="Arial"/>
              <a:buNone/>
            </a:pPr>
            <a:endParaRPr lang="it-IT" sz="4400" dirty="0"/>
          </a:p>
          <a:p>
            <a:pPr marL="914378" lvl="1" indent="0">
              <a:buFont typeface="Arial"/>
              <a:buNone/>
            </a:pPr>
            <a:endParaRPr lang="it-IT" sz="4400" dirty="0"/>
          </a:p>
          <a:p>
            <a:endParaRPr lang="it-IT" sz="4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8E8C7E-7378-C8FF-9294-556C3F4B1D5C}"/>
              </a:ext>
            </a:extLst>
          </p:cNvPr>
          <p:cNvSpPr txBox="1">
            <a:spLocks/>
          </p:cNvSpPr>
          <p:nvPr/>
        </p:nvSpPr>
        <p:spPr>
          <a:xfrm>
            <a:off x="1371603" y="1219201"/>
            <a:ext cx="20262850" cy="291253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7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</a:pPr>
            <a:r>
              <a:rPr lang="it-IT"/>
              <a:t>conclusions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7794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BA54A-0DEA-22FE-2556-A5997CFC1A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 dirty="0"/>
              <a:t>end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47D828-DEF2-43D0-04A9-B6ACF85E3F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26481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AA6A-D641-1B83-FC5D-1C908FD69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890" y="323509"/>
            <a:ext cx="20262850" cy="2912534"/>
          </a:xfrm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Key innovative elements</a:t>
            </a:r>
            <a:r>
              <a:rPr lang="en-IT" dirty="0">
                <a:latin typeface="Century Gothic" panose="020B0502020202020204" pitchFamily="34" charset="0"/>
              </a:rPr>
              <a:t> of new-athena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9ED57-916B-3763-C230-9B9716C1F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5DC8FB-B424-BBD0-098A-C048202BCF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082"/>
          <a:stretch>
            <a:fillRect/>
          </a:stretch>
        </p:blipFill>
        <p:spPr>
          <a:xfrm>
            <a:off x="528610" y="3605349"/>
            <a:ext cx="22483787" cy="81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95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3DA27-399C-4140-D077-F08EA0D3D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055FC-A6B3-C97D-CEA4-7E9CD60D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772" y="1115677"/>
            <a:ext cx="18421813" cy="2088174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Why new-</a:t>
            </a:r>
            <a:r>
              <a:rPr lang="en-US" sz="6600" dirty="0" err="1"/>
              <a:t>athena</a:t>
            </a:r>
            <a:r>
              <a:rPr lang="en-US" sz="6600" dirty="0"/>
              <a:t>: </a:t>
            </a:r>
            <a:r>
              <a:rPr lang="en-US" sz="6600" dirty="0" err="1"/>
              <a:t>Multimessenger</a:t>
            </a:r>
            <a:r>
              <a:rPr lang="en-US" sz="6600" dirty="0"/>
              <a:t> astronomy</a:t>
            </a:r>
            <a:br>
              <a:rPr lang="en-US" sz="6600" dirty="0"/>
            </a:br>
            <a:r>
              <a:rPr lang="en-US" sz="4400" dirty="0"/>
              <a:t>Extending the EM horizon of GW mergers with </a:t>
            </a:r>
            <a:r>
              <a:rPr lang="en-US" sz="4400" dirty="0" err="1"/>
              <a:t>newAthena</a:t>
            </a:r>
            <a:br>
              <a:rPr lang="en-US" sz="6600" dirty="0"/>
            </a:br>
            <a:endParaRPr lang="it-IT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B9F11-3D33-CA16-E563-9C7D41D20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1545" y="9777384"/>
            <a:ext cx="12344402" cy="5450489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GW170817-like </a:t>
            </a:r>
            <a:r>
              <a:rPr lang="it-IT" dirty="0" err="1"/>
              <a:t>upto</a:t>
            </a:r>
            <a:r>
              <a:rPr lang="it-IT" dirty="0"/>
              <a:t> </a:t>
            </a:r>
            <a:r>
              <a:rPr lang="it-IT" dirty="0" err="1"/>
              <a:t>z</a:t>
            </a:r>
            <a:r>
              <a:rPr lang="it-IT" dirty="0"/>
              <a:t> &gt;1</a:t>
            </a:r>
            <a:br>
              <a:rPr lang="it-IT" dirty="0"/>
            </a:br>
            <a:endParaRPr lang="it-IT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7BC927-DBD4-6288-E9A9-7461CAF5F166}"/>
              </a:ext>
            </a:extLst>
          </p:cNvPr>
          <p:cNvSpPr txBox="1">
            <a:spLocks/>
          </p:cNvSpPr>
          <p:nvPr/>
        </p:nvSpPr>
        <p:spPr>
          <a:xfrm>
            <a:off x="10077450" y="8937962"/>
            <a:ext cx="1804738" cy="991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571500" indent="-5715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4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1485900" indent="-5715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4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2400300" indent="-5715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4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30861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3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40005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3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dirty="0" err="1">
                <a:solidFill>
                  <a:schemeClr val="tx2">
                    <a:lumMod val="50000"/>
                  </a:schemeClr>
                </a:solidFill>
              </a:rPr>
              <a:t>Athena</a:t>
            </a:r>
            <a:r>
              <a:rPr lang="it-IT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br>
              <a:rPr lang="it-IT" sz="3200" dirty="0">
                <a:solidFill>
                  <a:schemeClr val="tx2">
                    <a:lumMod val="50000"/>
                  </a:schemeClr>
                </a:solidFill>
              </a:rPr>
            </a:br>
            <a:endParaRPr lang="it-IT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A4F7A5-FE3B-F915-5D77-0701C3392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617" y="3679490"/>
            <a:ext cx="8377228" cy="700307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9295B5C-2C27-DD2A-35B4-11154C1C6A87}"/>
              </a:ext>
            </a:extLst>
          </p:cNvPr>
          <p:cNvSpPr/>
          <p:nvPr/>
        </p:nvSpPr>
        <p:spPr>
          <a:xfrm>
            <a:off x="3840087" y="6965610"/>
            <a:ext cx="5175994" cy="1818269"/>
          </a:xfrm>
          <a:custGeom>
            <a:avLst/>
            <a:gdLst>
              <a:gd name="connsiteX0" fmla="*/ 0 w 5175994"/>
              <a:gd name="connsiteY0" fmla="*/ 909135 h 1818269"/>
              <a:gd name="connsiteX1" fmla="*/ 2587997 w 5175994"/>
              <a:gd name="connsiteY1" fmla="*/ 0 h 1818269"/>
              <a:gd name="connsiteX2" fmla="*/ 5175994 w 5175994"/>
              <a:gd name="connsiteY2" fmla="*/ 909135 h 1818269"/>
              <a:gd name="connsiteX3" fmla="*/ 2587997 w 5175994"/>
              <a:gd name="connsiteY3" fmla="*/ 1818270 h 1818269"/>
              <a:gd name="connsiteX4" fmla="*/ 0 w 5175994"/>
              <a:gd name="connsiteY4" fmla="*/ 909135 h 181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994" h="1818269" extrusionOk="0">
                <a:moveTo>
                  <a:pt x="0" y="909135"/>
                </a:moveTo>
                <a:cubicBezTo>
                  <a:pt x="-30709" y="388092"/>
                  <a:pt x="1096873" y="23199"/>
                  <a:pt x="2587997" y="0"/>
                </a:cubicBezTo>
                <a:cubicBezTo>
                  <a:pt x="4112420" y="20023"/>
                  <a:pt x="5108844" y="409169"/>
                  <a:pt x="5175994" y="909135"/>
                </a:cubicBezTo>
                <a:cubicBezTo>
                  <a:pt x="4994853" y="1588130"/>
                  <a:pt x="4003896" y="1892404"/>
                  <a:pt x="2587997" y="1818270"/>
                </a:cubicBezTo>
                <a:cubicBezTo>
                  <a:pt x="1101101" y="1786764"/>
                  <a:pt x="11376" y="1416671"/>
                  <a:pt x="0" y="909135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13F862-EF46-CE56-49A1-11C5F09D24FC}"/>
              </a:ext>
            </a:extLst>
          </p:cNvPr>
          <p:cNvCxnSpPr>
            <a:cxnSpLocks/>
          </p:cNvCxnSpPr>
          <p:nvPr/>
        </p:nvCxnSpPr>
        <p:spPr>
          <a:xfrm>
            <a:off x="6432376" y="8063798"/>
            <a:ext cx="2880320" cy="360040"/>
          </a:xfrm>
          <a:prstGeom prst="straightConnector1">
            <a:avLst/>
          </a:prstGeom>
          <a:ln w="2222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C97B2D6-A7D5-3F84-5D7C-B44DD4BA92BA}"/>
              </a:ext>
            </a:extLst>
          </p:cNvPr>
          <p:cNvSpPr txBox="1"/>
          <p:nvPr/>
        </p:nvSpPr>
        <p:spPr>
          <a:xfrm>
            <a:off x="6576393" y="8551544"/>
            <a:ext cx="1869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X-rays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85B2D2-9DA7-BFCA-DA97-FE30DE51AF11}"/>
              </a:ext>
            </a:extLst>
          </p:cNvPr>
          <p:cNvSpPr txBox="1"/>
          <p:nvPr/>
        </p:nvSpPr>
        <p:spPr>
          <a:xfrm>
            <a:off x="3569697" y="10871542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tx1"/>
                </a:solidFill>
              </a:rPr>
              <a:t>Metzger&amp; Berger 2012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D95A0B-F652-D6F4-8BB5-64CB431629A3}"/>
              </a:ext>
            </a:extLst>
          </p:cNvPr>
          <p:cNvSpPr/>
          <p:nvPr/>
        </p:nvSpPr>
        <p:spPr>
          <a:xfrm>
            <a:off x="10031172" y="10253640"/>
            <a:ext cx="1512673" cy="428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6ACB25A-767F-D063-323B-A9F53C9031B0}"/>
              </a:ext>
            </a:extLst>
          </p:cNvPr>
          <p:cNvSpPr/>
          <p:nvPr/>
        </p:nvSpPr>
        <p:spPr>
          <a:xfrm>
            <a:off x="8146397" y="3518492"/>
            <a:ext cx="2592288" cy="1398946"/>
          </a:xfrm>
          <a:custGeom>
            <a:avLst/>
            <a:gdLst>
              <a:gd name="connsiteX0" fmla="*/ 0 w 2592288"/>
              <a:gd name="connsiteY0" fmla="*/ 699473 h 1398946"/>
              <a:gd name="connsiteX1" fmla="*/ 1296144 w 2592288"/>
              <a:gd name="connsiteY1" fmla="*/ 0 h 1398946"/>
              <a:gd name="connsiteX2" fmla="*/ 2592288 w 2592288"/>
              <a:gd name="connsiteY2" fmla="*/ 699473 h 1398946"/>
              <a:gd name="connsiteX3" fmla="*/ 1296144 w 2592288"/>
              <a:gd name="connsiteY3" fmla="*/ 1398946 h 1398946"/>
              <a:gd name="connsiteX4" fmla="*/ 0 w 2592288"/>
              <a:gd name="connsiteY4" fmla="*/ 699473 h 139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2288" h="1398946" extrusionOk="0">
                <a:moveTo>
                  <a:pt x="0" y="699473"/>
                </a:moveTo>
                <a:cubicBezTo>
                  <a:pt x="-46858" y="284262"/>
                  <a:pt x="565733" y="5468"/>
                  <a:pt x="1296144" y="0"/>
                </a:cubicBezTo>
                <a:cubicBezTo>
                  <a:pt x="2080505" y="14425"/>
                  <a:pt x="2527477" y="315226"/>
                  <a:pt x="2592288" y="699473"/>
                </a:cubicBezTo>
                <a:cubicBezTo>
                  <a:pt x="2551880" y="1125242"/>
                  <a:pt x="1996223" y="1486070"/>
                  <a:pt x="1296144" y="1398946"/>
                </a:cubicBezTo>
                <a:cubicBezTo>
                  <a:pt x="515200" y="1363327"/>
                  <a:pt x="23695" y="1097103"/>
                  <a:pt x="0" y="699473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EB37A4-DECD-989A-2FD7-6A695D8B7C92}"/>
              </a:ext>
            </a:extLst>
          </p:cNvPr>
          <p:cNvCxnSpPr>
            <a:cxnSpLocks/>
          </p:cNvCxnSpPr>
          <p:nvPr/>
        </p:nvCxnSpPr>
        <p:spPr>
          <a:xfrm>
            <a:off x="10738685" y="4197356"/>
            <a:ext cx="4264248" cy="992184"/>
          </a:xfrm>
          <a:prstGeom prst="straightConnector1">
            <a:avLst/>
          </a:prstGeom>
          <a:ln w="2222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2331FB1-8CFF-3CB4-948A-51ACCADE4E4B}"/>
              </a:ext>
            </a:extLst>
          </p:cNvPr>
          <p:cNvSpPr txBox="1"/>
          <p:nvPr/>
        </p:nvSpPr>
        <p:spPr>
          <a:xfrm>
            <a:off x="14794288" y="10979657"/>
            <a:ext cx="3155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U</a:t>
            </a:r>
            <a:r>
              <a:rPr lang="en-IT" dirty="0">
                <a:solidFill>
                  <a:schemeClr val="tx1"/>
                </a:solidFill>
              </a:rPr>
              <a:t>pdated from Piro et al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789B8-AE41-6242-E623-F3BFBD4AA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3673" y="3063108"/>
            <a:ext cx="9258645" cy="770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74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806EF-688B-4DBD-AA7B-CD5EAD43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581846"/>
            <a:ext cx="21031200" cy="2286000"/>
          </a:xfrm>
        </p:spPr>
        <p:txBody>
          <a:bodyPr/>
          <a:lstStyle/>
          <a:p>
            <a:r>
              <a:rPr lang="it-IT" dirty="0">
                <a:latin typeface="Century Gothic" panose="020B0502020202020204" pitchFamily="34" charset="0"/>
              </a:rPr>
              <a:t>New-Athena, </a:t>
            </a:r>
            <a:r>
              <a:rPr lang="it-IT" dirty="0" err="1">
                <a:latin typeface="Century Gothic" panose="020B0502020202020204" pitchFamily="34" charset="0"/>
              </a:rPr>
              <a:t>vhe</a:t>
            </a:r>
            <a:r>
              <a:rPr lang="it-IT" dirty="0">
                <a:latin typeface="Century Gothic" panose="020B0502020202020204" pitchFamily="34" charset="0"/>
              </a:rPr>
              <a:t>  and neutrino </a:t>
            </a:r>
            <a:r>
              <a:rPr lang="it-IT" dirty="0" err="1">
                <a:latin typeface="Century Gothic" panose="020B0502020202020204" pitchFamily="34" charset="0"/>
              </a:rPr>
              <a:t>observatories</a:t>
            </a: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0656A-F2EB-4F38-B2BE-E021A300F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23" y="2344615"/>
            <a:ext cx="18847776" cy="9718318"/>
          </a:xfrm>
        </p:spPr>
        <p:txBody>
          <a:bodyPr>
            <a:normAutofit lnSpcReduction="10000"/>
          </a:bodyPr>
          <a:lstStyle/>
          <a:p>
            <a:r>
              <a:rPr lang="it-IT" sz="4500" dirty="0">
                <a:latin typeface="Century Gothic" panose="020B0502020202020204" pitchFamily="34" charset="0"/>
              </a:rPr>
              <a:t>Overaching theme: </a:t>
            </a:r>
            <a:r>
              <a:rPr lang="it-IT" sz="4500" dirty="0" err="1">
                <a:latin typeface="Century Gothic" panose="020B0502020202020204" pitchFamily="34" charset="0"/>
              </a:rPr>
              <a:t>Cosmic</a:t>
            </a:r>
            <a:r>
              <a:rPr lang="it-IT" sz="4500" dirty="0">
                <a:latin typeface="Century Gothic" panose="020B0502020202020204" pitchFamily="34" charset="0"/>
              </a:rPr>
              <a:t> Accelerators and </a:t>
            </a:r>
            <a:r>
              <a:rPr lang="it-IT" sz="4500" dirty="0" err="1">
                <a:latin typeface="Century Gothic" panose="020B0502020202020204" pitchFamily="34" charset="0"/>
              </a:rPr>
              <a:t>Origin</a:t>
            </a:r>
            <a:r>
              <a:rPr lang="it-IT" sz="4500" dirty="0">
                <a:latin typeface="Century Gothic" panose="020B0502020202020204" pitchFamily="34" charset="0"/>
              </a:rPr>
              <a:t> of </a:t>
            </a:r>
            <a:r>
              <a:rPr lang="it-IT" sz="4500" dirty="0" err="1">
                <a:latin typeface="Century Gothic" panose="020B0502020202020204" pitchFamily="34" charset="0"/>
              </a:rPr>
              <a:t>Cosmic</a:t>
            </a:r>
            <a:r>
              <a:rPr lang="it-IT" sz="4500" dirty="0">
                <a:latin typeface="Century Gothic" panose="020B0502020202020204" pitchFamily="34" charset="0"/>
              </a:rPr>
              <a:t> </a:t>
            </a:r>
            <a:r>
              <a:rPr lang="it-IT" sz="4500" dirty="0" err="1">
                <a:latin typeface="Century Gothic" panose="020B0502020202020204" pitchFamily="34" charset="0"/>
              </a:rPr>
              <a:t>Rays</a:t>
            </a:r>
            <a:endParaRPr lang="it-IT" sz="3938" dirty="0">
              <a:latin typeface="Century Gothic" panose="020B0502020202020204" pitchFamily="34" charset="0"/>
            </a:endParaRPr>
          </a:p>
          <a:p>
            <a:pPr lvl="1"/>
            <a:r>
              <a:rPr lang="it-IT" sz="3938" dirty="0" err="1">
                <a:latin typeface="Century Gothic" panose="020B0502020202020204" pitchFamily="34" charset="0"/>
              </a:rPr>
              <a:t>Hadronic</a:t>
            </a:r>
            <a:r>
              <a:rPr lang="it-IT" sz="3938" dirty="0">
                <a:latin typeface="Century Gothic" panose="020B0502020202020204" pitchFamily="34" charset="0"/>
              </a:rPr>
              <a:t> vs Leptonic</a:t>
            </a:r>
          </a:p>
          <a:p>
            <a:r>
              <a:rPr lang="it-IT" sz="4500" dirty="0" err="1">
                <a:latin typeface="Century Gothic" panose="020B0502020202020204" pitchFamily="34" charset="0"/>
              </a:rPr>
              <a:t>Sources</a:t>
            </a:r>
            <a:r>
              <a:rPr lang="it-IT" sz="4500" dirty="0">
                <a:latin typeface="Century Gothic" panose="020B0502020202020204" pitchFamily="34" charset="0"/>
              </a:rPr>
              <a:t> (shock </a:t>
            </a:r>
            <a:r>
              <a:rPr lang="it-IT" sz="4500" dirty="0" err="1">
                <a:latin typeface="Century Gothic" panose="020B0502020202020204" pitchFamily="34" charset="0"/>
              </a:rPr>
              <a:t>sites</a:t>
            </a:r>
            <a:r>
              <a:rPr lang="it-IT" sz="4500" dirty="0">
                <a:latin typeface="Century Gothic" panose="020B0502020202020204" pitchFamily="34" charset="0"/>
              </a:rPr>
              <a:t>):</a:t>
            </a:r>
          </a:p>
          <a:p>
            <a:pPr marL="844040" lvl="1" indent="0">
              <a:buNone/>
            </a:pPr>
            <a:r>
              <a:rPr lang="it-IT" sz="3762" dirty="0">
                <a:latin typeface="Century Gothic" panose="020B0502020202020204" pitchFamily="34" charset="0"/>
              </a:rPr>
              <a:t>-    Blazars</a:t>
            </a:r>
          </a:p>
          <a:p>
            <a:pPr marL="844040" lvl="1" indent="0">
              <a:buNone/>
            </a:pPr>
            <a:r>
              <a:rPr lang="it-IT" sz="3762" dirty="0">
                <a:latin typeface="Century Gothic" panose="020B0502020202020204" pitchFamily="34" charset="0"/>
              </a:rPr>
              <a:t>-    SNR</a:t>
            </a:r>
          </a:p>
          <a:p>
            <a:pPr marL="844040" lvl="1" indent="0">
              <a:buNone/>
            </a:pPr>
            <a:r>
              <a:rPr lang="it-IT" sz="3762" dirty="0">
                <a:latin typeface="Century Gothic" panose="020B0502020202020204" pitchFamily="34" charset="0"/>
              </a:rPr>
              <a:t>-    Sne (v’s from CC)</a:t>
            </a:r>
          </a:p>
          <a:p>
            <a:pPr marL="844040" lvl="1" indent="0">
              <a:buNone/>
            </a:pPr>
            <a:r>
              <a:rPr lang="it-IT" sz="3762" dirty="0">
                <a:latin typeface="Century Gothic" panose="020B0502020202020204" pitchFamily="34" charset="0"/>
              </a:rPr>
              <a:t>-    Pulsar/PWN</a:t>
            </a:r>
          </a:p>
          <a:p>
            <a:pPr marL="844040" lvl="1" indent="0">
              <a:buNone/>
            </a:pPr>
            <a:r>
              <a:rPr lang="it-IT" sz="3762" dirty="0">
                <a:latin typeface="Century Gothic" panose="020B0502020202020204" pitchFamily="34" charset="0"/>
              </a:rPr>
              <a:t>-   </a:t>
            </a:r>
            <a:r>
              <a:rPr lang="it-IT" sz="3762" dirty="0" err="1">
                <a:latin typeface="Century Gothic" panose="020B0502020202020204" pitchFamily="34" charset="0"/>
              </a:rPr>
              <a:t>GRBs</a:t>
            </a:r>
            <a:endParaRPr lang="it-IT" sz="3762" dirty="0">
              <a:latin typeface="Century Gothic" panose="020B0502020202020204" pitchFamily="34" charset="0"/>
            </a:endParaRPr>
          </a:p>
          <a:p>
            <a:pPr marL="844040" lvl="1" indent="0">
              <a:buNone/>
            </a:pPr>
            <a:r>
              <a:rPr lang="it-IT" sz="3762" dirty="0">
                <a:latin typeface="Century Gothic" panose="020B0502020202020204" pitchFamily="34" charset="0"/>
              </a:rPr>
              <a:t>-    </a:t>
            </a:r>
            <a:r>
              <a:rPr lang="it-IT" sz="3762" dirty="0" err="1">
                <a:latin typeface="Century Gothic" panose="020B0502020202020204" pitchFamily="34" charset="0"/>
              </a:rPr>
              <a:t>Starburst</a:t>
            </a:r>
            <a:r>
              <a:rPr lang="it-IT" sz="3762" dirty="0">
                <a:latin typeface="Century Gothic" panose="020B0502020202020204" pitchFamily="34" charset="0"/>
              </a:rPr>
              <a:t> </a:t>
            </a:r>
            <a:r>
              <a:rPr lang="it-IT" sz="3762" dirty="0" err="1">
                <a:latin typeface="Century Gothic" panose="020B0502020202020204" pitchFamily="34" charset="0"/>
              </a:rPr>
              <a:t>galaxies</a:t>
            </a:r>
            <a:endParaRPr lang="it-IT" sz="3762" dirty="0">
              <a:latin typeface="Century Gothic" panose="020B0502020202020204" pitchFamily="34" charset="0"/>
            </a:endParaRPr>
          </a:p>
          <a:p>
            <a:pPr marL="844040" lvl="1" indent="0">
              <a:buNone/>
            </a:pPr>
            <a:r>
              <a:rPr lang="it-IT" sz="3762" dirty="0">
                <a:latin typeface="Century Gothic" panose="020B0502020202020204" pitchFamily="34" charset="0"/>
              </a:rPr>
              <a:t>-   Clusters </a:t>
            </a:r>
            <a:r>
              <a:rPr lang="it-IT" sz="3762" dirty="0" err="1">
                <a:latin typeface="Century Gothic" panose="020B0502020202020204" pitchFamily="34" charset="0"/>
              </a:rPr>
              <a:t>as</a:t>
            </a:r>
            <a:r>
              <a:rPr lang="it-IT" sz="3762" dirty="0">
                <a:latin typeface="Century Gothic" panose="020B0502020202020204" pitchFamily="34" charset="0"/>
              </a:rPr>
              <a:t> CR </a:t>
            </a:r>
            <a:r>
              <a:rPr lang="it-IT" sz="3762" dirty="0" err="1">
                <a:latin typeface="Century Gothic" panose="020B0502020202020204" pitchFamily="34" charset="0"/>
              </a:rPr>
              <a:t>reservoirs</a:t>
            </a:r>
            <a:endParaRPr lang="it-IT" sz="3762" dirty="0">
              <a:latin typeface="Century Gothic" panose="020B0502020202020204" pitchFamily="34" charset="0"/>
            </a:endParaRPr>
          </a:p>
          <a:p>
            <a:pPr marL="844040" lvl="1" indent="0">
              <a:buNone/>
            </a:pPr>
            <a:r>
              <a:rPr lang="it-IT" sz="3762" dirty="0">
                <a:latin typeface="Century Gothic" panose="020B0502020202020204" pitchFamily="34" charset="0"/>
              </a:rPr>
              <a:t>-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8FF72-9FBF-4B28-8668-E1A2508D9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245" y="5880790"/>
            <a:ext cx="10307106" cy="672582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1C6355-A614-7F41-B45A-A657D2A00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6259" y="3606512"/>
            <a:ext cx="14637077" cy="919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261676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FF5DB-20EE-6C4A-BBFE-6AEA968C1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396" y="946678"/>
            <a:ext cx="22121443" cy="2912534"/>
          </a:xfrm>
        </p:spPr>
        <p:txBody>
          <a:bodyPr/>
          <a:lstStyle/>
          <a:p>
            <a:r>
              <a:rPr lang="it-IT" dirty="0">
                <a:latin typeface="Century Gothic" panose="020B0502020202020204" pitchFamily="34" charset="0"/>
              </a:rPr>
              <a:t>New-</a:t>
            </a:r>
            <a:r>
              <a:rPr lang="it-IT" dirty="0" err="1">
                <a:latin typeface="Century Gothic" panose="020B0502020202020204" pitchFamily="34" charset="0"/>
              </a:rPr>
              <a:t>athena</a:t>
            </a:r>
            <a:r>
              <a:rPr lang="it-IT" dirty="0">
                <a:latin typeface="Century Gothic" panose="020B0502020202020204" pitchFamily="34" charset="0"/>
              </a:rPr>
              <a:t>: high </a:t>
            </a:r>
            <a:r>
              <a:rPr lang="it-IT" dirty="0" err="1">
                <a:latin typeface="Century Gothic" panose="020B0502020202020204" pitchFamily="34" charset="0"/>
              </a:rPr>
              <a:t>resolution</a:t>
            </a:r>
            <a:r>
              <a:rPr lang="it-IT" dirty="0">
                <a:latin typeface="Century Gothic" panose="020B0502020202020204" pitchFamily="34" charset="0"/>
              </a:rPr>
              <a:t> X-ray </a:t>
            </a:r>
            <a:r>
              <a:rPr lang="it-IT" dirty="0" err="1">
                <a:latin typeface="Century Gothic" panose="020B0502020202020204" pitchFamily="34" charset="0"/>
              </a:rPr>
              <a:t>spectroscopy</a:t>
            </a:r>
            <a:r>
              <a:rPr lang="it-IT" dirty="0"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2E5BD-082F-794C-A020-52E97FD28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4117" y="4194908"/>
            <a:ext cx="8987883" cy="7298266"/>
          </a:xfrm>
        </p:spPr>
        <p:txBody>
          <a:bodyPr>
            <a:normAutofit lnSpcReduction="10000"/>
          </a:bodyPr>
          <a:lstStyle/>
          <a:p>
            <a:r>
              <a:rPr lang="it-IT" dirty="0" err="1">
                <a:latin typeface="Century Gothic" panose="020B0502020202020204" pitchFamily="34" charset="0"/>
              </a:rPr>
              <a:t>Enable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conversion</a:t>
            </a:r>
            <a:r>
              <a:rPr lang="it-IT" dirty="0">
                <a:latin typeface="Century Gothic" panose="020B0502020202020204" pitchFamily="34" charset="0"/>
              </a:rPr>
              <a:t> of neutrino and/or gamma-ray </a:t>
            </a:r>
            <a:r>
              <a:rPr lang="it-IT" dirty="0" err="1">
                <a:latin typeface="Century Gothic" panose="020B0502020202020204" pitchFamily="34" charset="0"/>
              </a:rPr>
              <a:t>luminosity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into</a:t>
            </a:r>
            <a:r>
              <a:rPr lang="it-IT" dirty="0">
                <a:latin typeface="Century Gothic" panose="020B0502020202020204" pitchFamily="34" charset="0"/>
              </a:rPr>
              <a:t> a </a:t>
            </a:r>
            <a:r>
              <a:rPr lang="it-IT" dirty="0" err="1">
                <a:latin typeface="Century Gothic" panose="020B0502020202020204" pitchFamily="34" charset="0"/>
              </a:rPr>
              <a:t>total</a:t>
            </a:r>
            <a:r>
              <a:rPr lang="it-IT" dirty="0">
                <a:latin typeface="Century Gothic" panose="020B0502020202020204" pitchFamily="34" charset="0"/>
              </a:rPr>
              <a:t> energy budget of CR=&gt; X-ray </a:t>
            </a:r>
            <a:r>
              <a:rPr lang="it-IT" dirty="0" err="1">
                <a:latin typeface="Century Gothic" panose="020B0502020202020204" pitchFamily="34" charset="0"/>
              </a:rPr>
              <a:t>thermal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emission</a:t>
            </a:r>
            <a:r>
              <a:rPr lang="it-IT" dirty="0">
                <a:latin typeface="Century Gothic" panose="020B0502020202020204" pitchFamily="34" charset="0"/>
              </a:rPr>
              <a:t> =&gt; </a:t>
            </a:r>
            <a:r>
              <a:rPr lang="it-IT" dirty="0" err="1">
                <a:latin typeface="Century Gothic" panose="020B0502020202020204" pitchFamily="34" charset="0"/>
              </a:rPr>
              <a:t>density</a:t>
            </a:r>
            <a:r>
              <a:rPr lang="it-IT" dirty="0">
                <a:latin typeface="Century Gothic" panose="020B0502020202020204" pitchFamily="34" charset="0"/>
              </a:rPr>
              <a:t> and </a:t>
            </a:r>
            <a:r>
              <a:rPr lang="it-IT" dirty="0" err="1">
                <a:latin typeface="Century Gothic" panose="020B0502020202020204" pitchFamily="34" charset="0"/>
              </a:rPr>
              <a:t>composition</a:t>
            </a:r>
            <a:endParaRPr lang="it-IT" dirty="0">
              <a:latin typeface="Century Gothic" panose="020B0502020202020204" pitchFamily="34" charset="0"/>
            </a:endParaRPr>
          </a:p>
          <a:p>
            <a:r>
              <a:rPr lang="it-IT" dirty="0" err="1">
                <a:latin typeface="Century Gothic" panose="020B0502020202020204" pitchFamily="34" charset="0"/>
              </a:rPr>
              <a:t>Measure</a:t>
            </a:r>
            <a:r>
              <a:rPr lang="it-IT" dirty="0">
                <a:latin typeface="Century Gothic" panose="020B0502020202020204" pitchFamily="34" charset="0"/>
              </a:rPr>
              <a:t> the </a:t>
            </a:r>
            <a:r>
              <a:rPr lang="it-IT" dirty="0" err="1">
                <a:latin typeface="Century Gothic" panose="020B0502020202020204" pitchFamily="34" charset="0"/>
              </a:rPr>
              <a:t>efficiency</a:t>
            </a:r>
            <a:r>
              <a:rPr lang="it-IT" dirty="0">
                <a:latin typeface="Century Gothic" panose="020B0502020202020204" pitchFamily="34" charset="0"/>
              </a:rPr>
              <a:t> of CR </a:t>
            </a:r>
            <a:r>
              <a:rPr lang="it-IT" dirty="0" err="1">
                <a:latin typeface="Century Gothic" panose="020B0502020202020204" pitchFamily="34" charset="0"/>
              </a:rPr>
              <a:t>acceleration</a:t>
            </a:r>
            <a:r>
              <a:rPr lang="it-IT" dirty="0">
                <a:latin typeface="Century Gothic" panose="020B0502020202020204" pitchFamily="34" charset="0"/>
              </a:rPr>
              <a:t> in the source=&gt; </a:t>
            </a:r>
            <a:r>
              <a:rPr lang="it-IT" dirty="0" err="1">
                <a:latin typeface="Century Gothic" panose="020B0502020202020204" pitchFamily="34" charset="0"/>
              </a:rPr>
              <a:t>ion</a:t>
            </a:r>
            <a:r>
              <a:rPr lang="it-IT" dirty="0">
                <a:latin typeface="Century Gothic" panose="020B0502020202020204" pitchFamily="34" charset="0"/>
              </a:rPr>
              <a:t> temperature </a:t>
            </a:r>
            <a:r>
              <a:rPr lang="it-IT" dirty="0" err="1">
                <a:latin typeface="Century Gothic" panose="020B0502020202020204" pitchFamily="34" charset="0"/>
              </a:rPr>
              <a:t>is</a:t>
            </a:r>
            <a:r>
              <a:rPr lang="it-IT" dirty="0">
                <a:latin typeface="Century Gothic" panose="020B0502020202020204" pitchFamily="34" charset="0"/>
              </a:rPr>
              <a:t> a proxy =&gt;  high-</a:t>
            </a:r>
            <a:r>
              <a:rPr lang="it-IT" dirty="0" err="1">
                <a:latin typeface="Century Gothic" panose="020B0502020202020204" pitchFamily="34" charset="0"/>
              </a:rPr>
              <a:t>resolution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spectral</a:t>
            </a:r>
            <a:r>
              <a:rPr lang="it-IT" dirty="0">
                <a:latin typeface="Century Gothic" panose="020B0502020202020204" pitchFamily="34" charset="0"/>
              </a:rPr>
              <a:t> of the </a:t>
            </a:r>
            <a:r>
              <a:rPr lang="it-IT" dirty="0" err="1">
                <a:latin typeface="Century Gothic" panose="020B0502020202020204" pitchFamily="34" charset="0"/>
              </a:rPr>
              <a:t>thermal</a:t>
            </a:r>
            <a:r>
              <a:rPr lang="it-IT" dirty="0">
                <a:latin typeface="Century Gothic" panose="020B0502020202020204" pitchFamily="34" charset="0"/>
              </a:rPr>
              <a:t> line </a:t>
            </a:r>
            <a:r>
              <a:rPr lang="it-IT" dirty="0" err="1">
                <a:latin typeface="Century Gothic" panose="020B0502020202020204" pitchFamily="34" charset="0"/>
              </a:rPr>
              <a:t>broadening</a:t>
            </a:r>
            <a:r>
              <a:rPr lang="it-IT" dirty="0">
                <a:latin typeface="Century Gothic" panose="020B0502020202020204" pitchFamily="34" charset="0"/>
              </a:rPr>
              <a:t> (</a:t>
            </a:r>
            <a:r>
              <a:rPr lang="it-IT" dirty="0" err="1">
                <a:latin typeface="Century Gothic" panose="020B0502020202020204" pitchFamily="34" charset="0"/>
              </a:rPr>
              <a:t>hundreds</a:t>
            </a:r>
            <a:r>
              <a:rPr lang="it-IT" dirty="0">
                <a:latin typeface="Century Gothic" panose="020B0502020202020204" pitchFamily="34" charset="0"/>
              </a:rPr>
              <a:t> km/</a:t>
            </a:r>
            <a:r>
              <a:rPr lang="it-IT" dirty="0" err="1">
                <a:latin typeface="Century Gothic" panose="020B0502020202020204" pitchFamily="34" charset="0"/>
              </a:rPr>
              <a:t>s</a:t>
            </a:r>
            <a:r>
              <a:rPr lang="it-IT" dirty="0">
                <a:latin typeface="Century Gothic" panose="020B0502020202020204" pitchFamily="34" charset="0"/>
              </a:rPr>
              <a:t> to separate bulk </a:t>
            </a:r>
            <a:r>
              <a:rPr lang="it-IT" dirty="0" err="1">
                <a:latin typeface="Century Gothic" panose="020B0502020202020204" pitchFamily="34" charset="0"/>
              </a:rPr>
              <a:t>motions</a:t>
            </a:r>
            <a:r>
              <a:rPr lang="it-IT" dirty="0">
                <a:latin typeface="Century Gothic" panose="020B0502020202020204" pitchFamily="34" charset="0"/>
              </a:rPr>
              <a:t>)</a:t>
            </a:r>
          </a:p>
          <a:p>
            <a:r>
              <a:rPr lang="it-IT" dirty="0">
                <a:latin typeface="Century Gothic" panose="020B0502020202020204" pitchFamily="34" charset="0"/>
              </a:rPr>
              <a:t>X-rays proxy of </a:t>
            </a:r>
            <a:r>
              <a:rPr lang="it-IT" dirty="0" err="1">
                <a:latin typeface="Century Gothic" panose="020B0502020202020204" pitchFamily="34" charset="0"/>
              </a:rPr>
              <a:t>potentially</a:t>
            </a:r>
            <a:r>
              <a:rPr lang="it-IT" dirty="0">
                <a:latin typeface="Century Gothic" panose="020B0502020202020204" pitchFamily="34" charset="0"/>
              </a:rPr>
              <a:t> strong neutrino </a:t>
            </a:r>
            <a:r>
              <a:rPr lang="it-IT" dirty="0" err="1">
                <a:latin typeface="Century Gothic" panose="020B0502020202020204" pitchFamily="34" charset="0"/>
              </a:rPr>
              <a:t>emission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endParaRPr lang="it-IT" dirty="0">
              <a:latin typeface="Century Gothic" panose="020B0502020202020204" pitchFamily="34" charset="0"/>
            </a:endParaRPr>
          </a:p>
        </p:txBody>
      </p:sp>
      <p:pic>
        <p:nvPicPr>
          <p:cNvPr id="4" name="Image 1">
            <a:extLst>
              <a:ext uri="{FF2B5EF4-FFF2-40B4-BE49-F238E27FC236}">
                <a16:creationId xmlns:a16="http://schemas.microsoft.com/office/drawing/2014/main" id="{2676BD57-F924-1D8E-1174-16081A656B0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92385" y="3235569"/>
            <a:ext cx="10004219" cy="859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251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A11A5E-FD26-C7F1-12A7-5B423D4B5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2924"/>
            <a:ext cx="7772400" cy="3953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700C9-1546-48C7-99B1-28FE2FC5C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797" y="847425"/>
            <a:ext cx="16459203" cy="2784232"/>
          </a:xfrm>
        </p:spPr>
        <p:txBody>
          <a:bodyPr/>
          <a:lstStyle/>
          <a:p>
            <a:r>
              <a:rPr lang="it-IT" dirty="0"/>
              <a:t>Athena and LISA </a:t>
            </a:r>
            <a:r>
              <a:rPr lang="it-IT" dirty="0" err="1"/>
              <a:t>synergies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B1A0B-DC1F-EE3A-52EF-32AF50AE7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1002" y="1082924"/>
            <a:ext cx="5352998" cy="56453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803BF-D29A-413F-875B-E49A23870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7100" y="3492018"/>
            <a:ext cx="16459203" cy="8523419"/>
          </a:xfrm>
        </p:spPr>
        <p:txBody>
          <a:bodyPr>
            <a:normAutofit lnSpcReduction="10000"/>
          </a:bodyPr>
          <a:lstStyle/>
          <a:p>
            <a:r>
              <a:rPr lang="it-IT" sz="4000" dirty="0" err="1"/>
              <a:t>Synergy</a:t>
            </a:r>
            <a:r>
              <a:rPr lang="it-IT" sz="4000" dirty="0"/>
              <a:t> science </a:t>
            </a:r>
            <a:r>
              <a:rPr lang="it-IT" sz="4000" dirty="0" err="1"/>
              <a:t>themes</a:t>
            </a:r>
            <a:endParaRPr lang="it-IT" sz="4000" dirty="0"/>
          </a:p>
          <a:p>
            <a:pPr lvl="1" algn="l"/>
            <a:r>
              <a:rPr lang="en-US" b="1" dirty="0"/>
              <a:t>Accretion flows, formation of X-ray corona and jet launching around newly formed horizons</a:t>
            </a:r>
          </a:p>
          <a:p>
            <a:pPr lvl="1" algn="l"/>
            <a:r>
              <a:rPr lang="en-US" dirty="0"/>
              <a:t>Testing General Relativity as theory of gravity and measuring the speed of GWs and dispersion </a:t>
            </a:r>
            <a:r>
              <a:rPr lang="it-IT" dirty="0"/>
              <a:t>properties </a:t>
            </a:r>
            <a:r>
              <a:rPr lang="it-IT" i="1" dirty="0"/>
              <a:t>(GW and EM chirp)</a:t>
            </a:r>
          </a:p>
          <a:p>
            <a:pPr lvl="1" algn="l"/>
            <a:r>
              <a:rPr lang="en-US" dirty="0"/>
              <a:t>Enhancement of the cosmic distance scale using GW sources as standard sirens </a:t>
            </a:r>
            <a:endParaRPr lang="en-US" i="1" dirty="0"/>
          </a:p>
          <a:p>
            <a:pPr algn="l"/>
            <a:r>
              <a:rPr lang="en-US" sz="4400" dirty="0"/>
              <a:t> Sources</a:t>
            </a:r>
          </a:p>
          <a:p>
            <a:pPr lvl="1" algn="l"/>
            <a:r>
              <a:rPr lang="en-US" b="1" dirty="0"/>
              <a:t>Super Massive (binary) BH mergers (SMBHM) in gas-rich environments</a:t>
            </a:r>
          </a:p>
          <a:p>
            <a:pPr lvl="1" algn="l"/>
            <a:r>
              <a:rPr lang="en-US" dirty="0"/>
              <a:t>Extreme mass ratio </a:t>
            </a:r>
            <a:r>
              <a:rPr lang="en-US" dirty="0" err="1"/>
              <a:t>inspirals</a:t>
            </a:r>
            <a:r>
              <a:rPr lang="en-US" dirty="0"/>
              <a:t> (EMRIs) where a stellar black hole is skinning the horizon of a large black hole surrounded by an AGN disc</a:t>
            </a:r>
          </a:p>
          <a:p>
            <a:pPr lvl="1" algn="l"/>
            <a:r>
              <a:rPr lang="en-US" dirty="0"/>
              <a:t>Coalescence of stellar mass binary BHs </a:t>
            </a:r>
          </a:p>
          <a:p>
            <a:pPr lvl="1" algn="l"/>
            <a:r>
              <a:rPr lang="en-US" dirty="0"/>
              <a:t>Interacting double white dwarf  and accreting binary systems</a:t>
            </a:r>
          </a:p>
          <a:p>
            <a:endParaRPr lang="it-IT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E6917-D74A-9692-5E65-FDE8D7731915}"/>
              </a:ext>
            </a:extLst>
          </p:cNvPr>
          <p:cNvSpPr txBox="1"/>
          <p:nvPr/>
        </p:nvSpPr>
        <p:spPr>
          <a:xfrm>
            <a:off x="18551769" y="11707660"/>
            <a:ext cx="13235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>
                <a:prstClr val="white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Piro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et al 2023: MNRAS</a:t>
            </a:r>
          </a:p>
        </p:txBody>
      </p:sp>
    </p:spTree>
    <p:extLst>
      <p:ext uri="{BB962C8B-B14F-4D97-AF65-F5344CB8AC3E}">
        <p14:creationId xmlns:p14="http://schemas.microsoft.com/office/powerpoint/2010/main" val="2935940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72F5A-C1BD-C874-F691-87136C100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CC24A-F04F-539F-966A-B20D10722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DE0EB-00C1-1F56-117E-C38B9D1B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656" y="646166"/>
            <a:ext cx="21128687" cy="1242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3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182029" y="-407997"/>
            <a:ext cx="21209620" cy="8960691"/>
          </a:xfrm>
        </p:spPr>
        <p:txBody>
          <a:bodyPr>
            <a:noAutofit/>
          </a:bodyPr>
          <a:lstStyle/>
          <a:p>
            <a:pPr rtl="0"/>
            <a:br>
              <a:rPr lang="en-US" dirty="0">
                <a:latin typeface="Century Gothic" panose="020B0502020202020204" pitchFamily="34" charset="0"/>
              </a:rPr>
            </a:b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The Athena Multi-messenger Synergy White paper</a:t>
            </a:r>
            <a:br>
              <a:rPr lang="en-US" dirty="0">
                <a:latin typeface="Century Gothic" panose="020B0502020202020204" pitchFamily="34" charset="0"/>
              </a:rPr>
            </a:br>
            <a:br>
              <a:rPr lang="en-US" dirty="0">
                <a:latin typeface="Century Gothic" panose="020B0502020202020204" pitchFamily="34" charset="0"/>
              </a:rPr>
            </a:br>
            <a:br>
              <a:rPr lang="en-US" dirty="0">
                <a:latin typeface="Century Gothic" panose="020B0502020202020204" pitchFamily="34" charset="0"/>
              </a:rPr>
            </a:br>
            <a:br>
              <a:rPr lang="en-US" sz="5400" dirty="0">
                <a:latin typeface="Century Gothic" panose="020B0502020202020204" pitchFamily="34" charset="0"/>
              </a:rPr>
            </a:br>
            <a:b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rPr>
            </a:br>
            <a:br>
              <a:rPr lang="en-US" sz="4800" dirty="0">
                <a:latin typeface="Century Gothic" panose="020B0502020202020204" pitchFamily="34" charset="0"/>
              </a:rPr>
            </a:br>
            <a:br>
              <a:rPr lang="en-US" sz="5400" dirty="0">
                <a:latin typeface="Century Gothic" panose="020B0502020202020204" pitchFamily="34" charset="0"/>
              </a:rPr>
            </a:br>
            <a:endParaRPr lang="en-US" sz="6600" dirty="0">
              <a:latin typeface="Century Gothic" panose="020B0502020202020204" pitchFamily="34" charset="0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88036897-42DF-AF41-8E25-80B5AA509B8A}"/>
              </a:ext>
            </a:extLst>
          </p:cNvPr>
          <p:cNvSpPr txBox="1">
            <a:spLocks/>
          </p:cNvSpPr>
          <p:nvPr/>
        </p:nvSpPr>
        <p:spPr>
          <a:xfrm>
            <a:off x="4186671" y="3982961"/>
            <a:ext cx="16459203" cy="7267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571500" indent="-5715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4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1245480" indent="-545367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–"/>
              <a:defRPr sz="53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798502" indent="-455430" algn="l" defTabSz="914400" rtl="0" eaLnBrk="1" latinLnBrk="0" hangingPunct="1">
              <a:spcBef>
                <a:spcPts val="703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478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436104" indent="-450071" algn="l" defTabSz="914400" rtl="0" eaLnBrk="1" latinLnBrk="0" hangingPunct="1">
              <a:spcBef>
                <a:spcPts val="563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–"/>
              <a:defRPr sz="3938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3079064" indent="-450071" algn="l" defTabSz="914400" rtl="0" eaLnBrk="1" latinLnBrk="0" hangingPunct="1">
              <a:spcBef>
                <a:spcPts val="563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»"/>
              <a:defRPr sz="3938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5063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A35059EB-0646-2240-9089-FCE40A43ED46}"/>
              </a:ext>
            </a:extLst>
          </p:cNvPr>
          <p:cNvSpPr txBox="1">
            <a:spLocks/>
          </p:cNvSpPr>
          <p:nvPr/>
        </p:nvSpPr>
        <p:spPr>
          <a:xfrm>
            <a:off x="2372766" y="3139114"/>
            <a:ext cx="10347748" cy="8955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571500" indent="-5715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4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1245480" indent="-545367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–"/>
              <a:defRPr sz="5344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798502" indent="-455430" algn="l" defTabSz="914400" rtl="0" eaLnBrk="1" latinLnBrk="0" hangingPunct="1">
              <a:spcBef>
                <a:spcPts val="703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4781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2436104" indent="-450071" algn="l" defTabSz="914400" rtl="0" eaLnBrk="1" latinLnBrk="0" hangingPunct="1">
              <a:spcBef>
                <a:spcPts val="563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–"/>
              <a:defRPr sz="3938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3079064" indent="-450071" algn="l" defTabSz="914400" rtl="0" eaLnBrk="1" latinLnBrk="0" hangingPunct="1">
              <a:spcBef>
                <a:spcPts val="563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»"/>
              <a:defRPr sz="3938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Century Gothic" panose="020B0502020202020204" pitchFamily="34" charset="0"/>
              </a:rPr>
              <a:t>Scientific synergies between the Athena and Gravitational Waves, neutrinos, high energy and Gamma Ray Burst transient facilities that will be operational contemporary to Athena.</a:t>
            </a:r>
          </a:p>
          <a:p>
            <a:r>
              <a:rPr lang="en-US" sz="3200" dirty="0">
                <a:latin typeface="Century Gothic" panose="020B0502020202020204" pitchFamily="34" charset="0"/>
              </a:rPr>
              <a:t>Outline the observing strategy to successfully implement the synergy science goals</a:t>
            </a:r>
          </a:p>
          <a:p>
            <a:r>
              <a:rPr lang="it-IT" sz="3200" dirty="0" err="1">
                <a:latin typeface="Century Gothic" panose="020B0502020202020204" pitchFamily="34" charset="0"/>
              </a:rPr>
              <a:t>Each</a:t>
            </a:r>
            <a:r>
              <a:rPr lang="it-IT" sz="3200" dirty="0">
                <a:latin typeface="Century Gothic" panose="020B0502020202020204" pitchFamily="34" charset="0"/>
              </a:rPr>
              <a:t> </a:t>
            </a:r>
            <a:r>
              <a:rPr lang="it-IT" sz="3200" dirty="0" err="1">
                <a:latin typeface="Century Gothic" panose="020B0502020202020204" pitchFamily="34" charset="0"/>
              </a:rPr>
              <a:t>facility</a:t>
            </a:r>
            <a:r>
              <a:rPr lang="it-IT" sz="3200" dirty="0">
                <a:latin typeface="Century Gothic" panose="020B0502020202020204" pitchFamily="34" charset="0"/>
              </a:rPr>
              <a:t> (</a:t>
            </a:r>
            <a:r>
              <a:rPr lang="it-IT" sz="3200" dirty="0" err="1">
                <a:latin typeface="Century Gothic" panose="020B0502020202020204" pitchFamily="34" charset="0"/>
              </a:rPr>
              <a:t>incl</a:t>
            </a:r>
            <a:r>
              <a:rPr lang="it-IT" sz="3200" dirty="0">
                <a:latin typeface="Century Gothic" panose="020B0502020202020204" pitchFamily="34" charset="0"/>
              </a:rPr>
              <a:t> </a:t>
            </a:r>
            <a:r>
              <a:rPr lang="it-IT" sz="3200" dirty="0" err="1">
                <a:latin typeface="Century Gothic" panose="020B0502020202020204" pitchFamily="34" charset="0"/>
              </a:rPr>
              <a:t>Athena</a:t>
            </a:r>
            <a:r>
              <a:rPr lang="it-IT" sz="3200" dirty="0">
                <a:latin typeface="Century Gothic" panose="020B0502020202020204" pitchFamily="34" charset="0"/>
              </a:rPr>
              <a:t>): </a:t>
            </a:r>
            <a:r>
              <a:rPr lang="it-IT" sz="3200" dirty="0" err="1">
                <a:latin typeface="Century Gothic" panose="020B0502020202020204" pitchFamily="34" charset="0"/>
              </a:rPr>
              <a:t>contact</a:t>
            </a:r>
            <a:r>
              <a:rPr lang="it-IT" sz="3200" dirty="0">
                <a:latin typeface="Century Gothic" panose="020B0502020202020204" pitchFamily="34" charset="0"/>
              </a:rPr>
              <a:t> </a:t>
            </a:r>
            <a:r>
              <a:rPr lang="it-IT" sz="3200" dirty="0" err="1">
                <a:latin typeface="Century Gothic" panose="020B0502020202020204" pitchFamily="34" charset="0"/>
              </a:rPr>
              <a:t>person</a:t>
            </a:r>
            <a:r>
              <a:rPr lang="it-IT" sz="3200" dirty="0">
                <a:latin typeface="Century Gothic" panose="020B0502020202020204" pitchFamily="34" charset="0"/>
              </a:rPr>
              <a:t>  + </a:t>
            </a:r>
            <a:r>
              <a:rPr lang="it-IT" sz="3200" dirty="0" err="1">
                <a:latin typeface="Century Gothic" panose="020B0502020202020204" pitchFamily="34" charset="0"/>
              </a:rPr>
              <a:t>experts</a:t>
            </a:r>
            <a:endParaRPr lang="it-IT" sz="3200" dirty="0">
              <a:latin typeface="Century Gothic" panose="020B0502020202020204" pitchFamily="34" charset="0"/>
            </a:endParaRPr>
          </a:p>
          <a:p>
            <a:pPr lvl="1"/>
            <a:r>
              <a:rPr lang="en-US" sz="3200" b="1" dirty="0">
                <a:latin typeface="Century Gothic" panose="020B0502020202020204" pitchFamily="34" charset="0"/>
              </a:rPr>
              <a:t>A&amp; ground based GW, </a:t>
            </a:r>
            <a:r>
              <a:rPr lang="en-US" sz="3200" b="1" dirty="0" err="1">
                <a:latin typeface="Century Gothic" panose="020B0502020202020204" pitchFamily="34" charset="0"/>
              </a:rPr>
              <a:t>AVirgo</a:t>
            </a:r>
            <a:r>
              <a:rPr lang="en-US" sz="3200" b="1" dirty="0">
                <a:latin typeface="Century Gothic" panose="020B0502020202020204" pitchFamily="34" charset="0"/>
              </a:rPr>
              <a:t>/</a:t>
            </a:r>
            <a:r>
              <a:rPr lang="en-US" sz="3200" b="1" dirty="0" err="1">
                <a:latin typeface="Century Gothic" panose="020B0502020202020204" pitchFamily="34" charset="0"/>
              </a:rPr>
              <a:t>Aligo</a:t>
            </a:r>
            <a:r>
              <a:rPr lang="en-US" sz="3200" b="1" dirty="0">
                <a:latin typeface="Century Gothic" panose="020B0502020202020204" pitchFamily="34" charset="0"/>
              </a:rPr>
              <a:t> and future </a:t>
            </a:r>
            <a:r>
              <a:rPr lang="en-US" sz="3200" b="1" dirty="0" err="1">
                <a:latin typeface="Century Gothic" panose="020B0502020202020204" pitchFamily="34" charset="0"/>
              </a:rPr>
              <a:t>facilties</a:t>
            </a:r>
            <a:r>
              <a:rPr lang="en-US" sz="3200" b="1" dirty="0">
                <a:latin typeface="Century Gothic" panose="020B0502020202020204" pitchFamily="34" charset="0"/>
              </a:rPr>
              <a:t> (ET, CE,..)</a:t>
            </a:r>
          </a:p>
          <a:p>
            <a:pPr lvl="1"/>
            <a:r>
              <a:rPr lang="en-US" sz="3200" b="1" dirty="0">
                <a:latin typeface="Century Gothic" panose="020B0502020202020204" pitchFamily="34" charset="0"/>
              </a:rPr>
              <a:t>A&amp; LISA</a:t>
            </a:r>
          </a:p>
          <a:p>
            <a:pPr lvl="1"/>
            <a:r>
              <a:rPr lang="en-US" sz="3200" b="1" dirty="0">
                <a:latin typeface="Century Gothic" panose="020B0502020202020204" pitchFamily="34" charset="0"/>
              </a:rPr>
              <a:t>A&amp; v’s and HE (ICECUBE, KM3Net, CTA)</a:t>
            </a:r>
          </a:p>
          <a:p>
            <a:pPr lvl="1"/>
            <a:r>
              <a:rPr lang="en-US" sz="3200" dirty="0">
                <a:latin typeface="Century Gothic" panose="020B0502020202020204" pitchFamily="34" charset="0"/>
              </a:rPr>
              <a:t> A&amp; Transient Universe experiments a la Theseus </a:t>
            </a:r>
          </a:p>
          <a:p>
            <a:r>
              <a:rPr lang="en-US" sz="3200" dirty="0" err="1">
                <a:latin typeface="Century Gothic" panose="020B0502020202020204" pitchFamily="34" charset="0"/>
              </a:rPr>
              <a:t>Piro</a:t>
            </a:r>
            <a:r>
              <a:rPr lang="en-US" sz="3200" dirty="0">
                <a:latin typeface="Century Gothic" panose="020B0502020202020204" pitchFamily="34" charset="0"/>
              </a:rPr>
              <a:t> et al 2021: arxiv:2110.15677, </a:t>
            </a:r>
            <a:r>
              <a:rPr lang="en-US" sz="3200" dirty="0" err="1">
                <a:latin typeface="Century Gothic" panose="020B0502020202020204" pitchFamily="34" charset="0"/>
              </a:rPr>
              <a:t>Exp.Astron</a:t>
            </a:r>
            <a:r>
              <a:rPr lang="en-US" sz="3200" dirty="0">
                <a:latin typeface="Century Gothic" panose="020B0502020202020204" pitchFamily="34" charset="0"/>
              </a:rPr>
              <a:t>, 2022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78D0A41C-3B47-AE6A-32DC-F8E2718E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8752" y="2673847"/>
            <a:ext cx="7114478" cy="9885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95501943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C5882-2707-DB4E-964D-F0E6670E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346" y="829255"/>
            <a:ext cx="19269307" cy="17145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6000" dirty="0">
                <a:latin typeface="Century Gothic" panose="020B0502020202020204" pitchFamily="34" charset="0"/>
              </a:rPr>
              <a:t>Synergy with et and </a:t>
            </a:r>
            <a:r>
              <a:rPr lang="it-IT" sz="6000" dirty="0" err="1">
                <a:latin typeface="Century Gothic" panose="020B0502020202020204" pitchFamily="34" charset="0"/>
              </a:rPr>
              <a:t>next</a:t>
            </a:r>
            <a:r>
              <a:rPr lang="it-IT" sz="6000" dirty="0">
                <a:latin typeface="Century Gothic" panose="020B0502020202020204" pitchFamily="34" charset="0"/>
              </a:rPr>
              <a:t> generation with GW </a:t>
            </a:r>
            <a:r>
              <a:rPr lang="it-IT" sz="6000" dirty="0" err="1">
                <a:latin typeface="Century Gothic" panose="020B0502020202020204" pitchFamily="34" charset="0"/>
              </a:rPr>
              <a:t>interferometers</a:t>
            </a:r>
            <a:endParaRPr lang="it-IT" sz="6000" dirty="0">
              <a:latin typeface="Century Gothic" panose="020B0502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0AC986-663D-0640-A9DE-BA62F12D7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7" t="5743" r="5310" b="2184"/>
          <a:stretch/>
        </p:blipFill>
        <p:spPr>
          <a:xfrm>
            <a:off x="3264024" y="3389194"/>
            <a:ext cx="8927976" cy="91263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D44705-A867-4749-9C8B-68C132B784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64" b="40007"/>
          <a:stretch/>
        </p:blipFill>
        <p:spPr>
          <a:xfrm>
            <a:off x="141407" y="2772542"/>
            <a:ext cx="6913762" cy="2033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66019C-1AAF-41E8-53F3-9E30BD8AA742}"/>
              </a:ext>
            </a:extLst>
          </p:cNvPr>
          <p:cNvSpPr txBox="1"/>
          <p:nvPr/>
        </p:nvSpPr>
        <p:spPr>
          <a:xfrm>
            <a:off x="12715726" y="3647104"/>
            <a:ext cx="8620274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GB" sz="4000" dirty="0">
                <a:solidFill>
                  <a:schemeClr val="tx1"/>
                </a:solidFill>
                <a:latin typeface="Century Gothic" panose="020B0502020202020204" pitchFamily="34" charset="0"/>
              </a:rPr>
              <a:t>(New) Athena will be able to observe several events 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(see also </a:t>
            </a:r>
            <a:r>
              <a:rPr lang="en-GB" sz="2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Ronchini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et al. 2022 )</a:t>
            </a:r>
          </a:p>
          <a:p>
            <a:pPr>
              <a:buClr>
                <a:schemeClr val="tx1"/>
              </a:buClr>
            </a:pPr>
            <a:r>
              <a:rPr lang="en-GB" sz="4000" dirty="0">
                <a:solidFill>
                  <a:schemeClr val="tx1"/>
                </a:solidFill>
                <a:latin typeface="Century Gothic" panose="020B0502020202020204" pitchFamily="34" charset="0"/>
              </a:rPr>
              <a:t>Main science areas: </a:t>
            </a:r>
          </a:p>
          <a:p>
            <a:pPr marL="514337" indent="-514337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  <a:latin typeface="Century Gothic" panose="020B0502020202020204" pitchFamily="34" charset="0"/>
              </a:rPr>
              <a:t>Jet structure and connection with central engine</a:t>
            </a:r>
          </a:p>
          <a:p>
            <a:pPr>
              <a:buClr>
                <a:schemeClr val="tx1"/>
              </a:buClr>
            </a:pPr>
            <a:r>
              <a:rPr lang="en-GB" sz="4000" dirty="0">
                <a:solidFill>
                  <a:schemeClr val="tx1"/>
                </a:solidFill>
                <a:latin typeface="Century Gothic" panose="020B0502020202020204" pitchFamily="34" charset="0"/>
              </a:rPr>
              <a:t>•  Cosmology by  joint GW 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GB" sz="2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Gianfagna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, LP et al 23)</a:t>
            </a:r>
            <a:endParaRPr lang="en-GB" sz="4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  <a:latin typeface="Century Gothic" panose="020B0502020202020204" pitchFamily="34" charset="0"/>
              </a:rPr>
              <a:t>  Enrichment of r-process in the Universe by accurate mass of </a:t>
            </a:r>
            <a:r>
              <a:rPr lang="en-GB" sz="4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kilonovae</a:t>
            </a:r>
            <a:endParaRPr lang="en-GB" sz="4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  <a:latin typeface="Century Gothic" panose="020B0502020202020204" pitchFamily="34" charset="0"/>
              </a:rPr>
              <a:t>  Nature of the remnant compact object through X-ray variability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57439D-6955-2B36-1299-4F3FD2FE70B7}"/>
              </a:ext>
            </a:extLst>
          </p:cNvPr>
          <p:cNvSpPr txBox="1"/>
          <p:nvPr/>
        </p:nvSpPr>
        <p:spPr>
          <a:xfrm>
            <a:off x="7245370" y="9927996"/>
            <a:ext cx="4475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100" dirty="0">
                <a:solidFill>
                  <a:srgbClr val="BB6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</a:p>
        </p:txBody>
      </p:sp>
      <p:sp>
        <p:nvSpPr>
          <p:cNvPr id="21" name="Left Arrow 20">
            <a:extLst>
              <a:ext uri="{FF2B5EF4-FFF2-40B4-BE49-F238E27FC236}">
                <a16:creationId xmlns:a16="http://schemas.microsoft.com/office/drawing/2014/main" id="{C917F1A6-2047-D119-5E23-AB08336A4430}"/>
              </a:ext>
            </a:extLst>
          </p:cNvPr>
          <p:cNvSpPr/>
          <p:nvPr/>
        </p:nvSpPr>
        <p:spPr>
          <a:xfrm>
            <a:off x="5861491" y="7603722"/>
            <a:ext cx="1607658" cy="432048"/>
          </a:xfrm>
          <a:prstGeom prst="leftArrow">
            <a:avLst/>
          </a:prstGeom>
          <a:solidFill>
            <a:srgbClr val="FF0000">
              <a:alpha val="7637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21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AFB1C1-A8BC-E064-0B06-D268E2CD283E}"/>
              </a:ext>
            </a:extLst>
          </p:cNvPr>
          <p:cNvSpPr txBox="1"/>
          <p:nvPr/>
        </p:nvSpPr>
        <p:spPr>
          <a:xfrm>
            <a:off x="6029055" y="7340423"/>
            <a:ext cx="20522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Athena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F4B4A5-3875-E6A3-EA08-2D8078555654}"/>
              </a:ext>
            </a:extLst>
          </p:cNvPr>
          <p:cNvSpPr txBox="1"/>
          <p:nvPr/>
        </p:nvSpPr>
        <p:spPr>
          <a:xfrm>
            <a:off x="16057232" y="11449240"/>
            <a:ext cx="38514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100" dirty="0">
                <a:solidFill>
                  <a:schemeClr val="tx1"/>
                </a:solidFill>
              </a:rPr>
              <a:t>Piro et al 2022, ExA,54,23</a:t>
            </a:r>
          </a:p>
        </p:txBody>
      </p:sp>
    </p:spTree>
    <p:extLst>
      <p:ext uri="{BB962C8B-B14F-4D97-AF65-F5344CB8AC3E}">
        <p14:creationId xmlns:p14="http://schemas.microsoft.com/office/powerpoint/2010/main" val="4004189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3134F-FE13-EB4D-B733-9E3BA2F76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772" y="1115677"/>
            <a:ext cx="18421813" cy="2088174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Why new-</a:t>
            </a:r>
            <a:r>
              <a:rPr lang="en-US" sz="6600" dirty="0" err="1"/>
              <a:t>athena</a:t>
            </a:r>
            <a:r>
              <a:rPr lang="en-US" sz="6600" dirty="0"/>
              <a:t>: </a:t>
            </a:r>
            <a:r>
              <a:rPr lang="en-US" sz="6600" dirty="0" err="1"/>
              <a:t>Multimessenger</a:t>
            </a:r>
            <a:r>
              <a:rPr lang="en-US" sz="6600" dirty="0"/>
              <a:t> astronomy</a:t>
            </a:r>
            <a:br>
              <a:rPr lang="en-US" sz="6600" dirty="0"/>
            </a:br>
            <a:r>
              <a:rPr lang="en-US" sz="4400" dirty="0"/>
              <a:t>Extending the EM horizon of GW mergers with </a:t>
            </a:r>
            <a:r>
              <a:rPr lang="en-US" sz="4400" dirty="0" err="1"/>
              <a:t>newAthena</a:t>
            </a:r>
            <a:br>
              <a:rPr lang="en-US" sz="6600" dirty="0"/>
            </a:br>
            <a:endParaRPr lang="it-IT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09CD8-66C2-CD45-8CAC-A221E9D00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1545" y="9777384"/>
            <a:ext cx="12344402" cy="5450489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GW170817-like </a:t>
            </a:r>
            <a:r>
              <a:rPr lang="it-IT" dirty="0" err="1"/>
              <a:t>upto</a:t>
            </a:r>
            <a:r>
              <a:rPr lang="it-IT" dirty="0"/>
              <a:t> </a:t>
            </a:r>
            <a:r>
              <a:rPr lang="it-IT" dirty="0" err="1"/>
              <a:t>z</a:t>
            </a:r>
            <a:r>
              <a:rPr lang="it-IT" dirty="0"/>
              <a:t> &gt;1</a:t>
            </a:r>
            <a:br>
              <a:rPr lang="it-IT" dirty="0"/>
            </a:br>
            <a:endParaRPr lang="it-IT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F68EC2-8E62-DC41-9AC4-88857F8B2350}"/>
              </a:ext>
            </a:extLst>
          </p:cNvPr>
          <p:cNvSpPr txBox="1">
            <a:spLocks/>
          </p:cNvSpPr>
          <p:nvPr/>
        </p:nvSpPr>
        <p:spPr>
          <a:xfrm>
            <a:off x="10077450" y="8937962"/>
            <a:ext cx="1804738" cy="991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571500" indent="-5715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4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1485900" indent="-5715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4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2400300" indent="-5715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4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30861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3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40005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3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Clr>
                <a:schemeClr val="tx1"/>
              </a:buClr>
              <a:buSzPct val="100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dirty="0" err="1">
                <a:solidFill>
                  <a:schemeClr val="tx2">
                    <a:lumMod val="50000"/>
                  </a:schemeClr>
                </a:solidFill>
              </a:rPr>
              <a:t>Athena</a:t>
            </a:r>
            <a:r>
              <a:rPr lang="it-IT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br>
              <a:rPr lang="it-IT" sz="3200" dirty="0">
                <a:solidFill>
                  <a:schemeClr val="tx2">
                    <a:lumMod val="50000"/>
                  </a:schemeClr>
                </a:solidFill>
              </a:rPr>
            </a:br>
            <a:endParaRPr lang="it-IT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49706-9C4C-D126-F447-0CB10229B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902" y="3679490"/>
            <a:ext cx="9341045" cy="7003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D04879-8377-6E2A-6A7C-F2F0D4564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617" y="3679490"/>
            <a:ext cx="8377228" cy="700307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55FF42C-6EA9-4245-65BB-A10FC073FA0C}"/>
              </a:ext>
            </a:extLst>
          </p:cNvPr>
          <p:cNvSpPr/>
          <p:nvPr/>
        </p:nvSpPr>
        <p:spPr>
          <a:xfrm>
            <a:off x="3840087" y="6965610"/>
            <a:ext cx="5175994" cy="1818269"/>
          </a:xfrm>
          <a:custGeom>
            <a:avLst/>
            <a:gdLst>
              <a:gd name="connsiteX0" fmla="*/ 0 w 5175994"/>
              <a:gd name="connsiteY0" fmla="*/ 909135 h 1818269"/>
              <a:gd name="connsiteX1" fmla="*/ 2587997 w 5175994"/>
              <a:gd name="connsiteY1" fmla="*/ 0 h 1818269"/>
              <a:gd name="connsiteX2" fmla="*/ 5175994 w 5175994"/>
              <a:gd name="connsiteY2" fmla="*/ 909135 h 1818269"/>
              <a:gd name="connsiteX3" fmla="*/ 2587997 w 5175994"/>
              <a:gd name="connsiteY3" fmla="*/ 1818270 h 1818269"/>
              <a:gd name="connsiteX4" fmla="*/ 0 w 5175994"/>
              <a:gd name="connsiteY4" fmla="*/ 909135 h 181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994" h="1818269" extrusionOk="0">
                <a:moveTo>
                  <a:pt x="0" y="909135"/>
                </a:moveTo>
                <a:cubicBezTo>
                  <a:pt x="-30709" y="388092"/>
                  <a:pt x="1096873" y="23199"/>
                  <a:pt x="2587997" y="0"/>
                </a:cubicBezTo>
                <a:cubicBezTo>
                  <a:pt x="4112420" y="20023"/>
                  <a:pt x="5108844" y="409169"/>
                  <a:pt x="5175994" y="909135"/>
                </a:cubicBezTo>
                <a:cubicBezTo>
                  <a:pt x="4994853" y="1588130"/>
                  <a:pt x="4003896" y="1892404"/>
                  <a:pt x="2587997" y="1818270"/>
                </a:cubicBezTo>
                <a:cubicBezTo>
                  <a:pt x="1101101" y="1786764"/>
                  <a:pt x="11376" y="1416671"/>
                  <a:pt x="0" y="909135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996769B-D40B-466F-8732-A7288ED3C7B0}"/>
              </a:ext>
            </a:extLst>
          </p:cNvPr>
          <p:cNvCxnSpPr>
            <a:cxnSpLocks/>
          </p:cNvCxnSpPr>
          <p:nvPr/>
        </p:nvCxnSpPr>
        <p:spPr>
          <a:xfrm>
            <a:off x="6432376" y="8063798"/>
            <a:ext cx="2880320" cy="360040"/>
          </a:xfrm>
          <a:prstGeom prst="straightConnector1">
            <a:avLst/>
          </a:prstGeom>
          <a:ln w="2222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92EE8AE-6352-D351-EFD0-45DE7AEDAFE3}"/>
              </a:ext>
            </a:extLst>
          </p:cNvPr>
          <p:cNvSpPr txBox="1"/>
          <p:nvPr/>
        </p:nvSpPr>
        <p:spPr>
          <a:xfrm>
            <a:off x="6576393" y="8551544"/>
            <a:ext cx="1869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X-rays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5A86EB-2561-1146-B3A8-822FB6D1E4BF}"/>
              </a:ext>
            </a:extLst>
          </p:cNvPr>
          <p:cNvSpPr txBox="1"/>
          <p:nvPr/>
        </p:nvSpPr>
        <p:spPr>
          <a:xfrm>
            <a:off x="3569697" y="10871542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tx1"/>
                </a:solidFill>
              </a:rPr>
              <a:t>Metzger&amp; Berger 2012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CB26C4-8EB5-6DB7-CA0A-7F2A302CE268}"/>
              </a:ext>
            </a:extLst>
          </p:cNvPr>
          <p:cNvSpPr/>
          <p:nvPr/>
        </p:nvSpPr>
        <p:spPr>
          <a:xfrm>
            <a:off x="10031172" y="10253640"/>
            <a:ext cx="1512673" cy="428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2A6427-6B63-B9BC-6761-851305236192}"/>
              </a:ext>
            </a:extLst>
          </p:cNvPr>
          <p:cNvSpPr/>
          <p:nvPr/>
        </p:nvSpPr>
        <p:spPr>
          <a:xfrm>
            <a:off x="8146397" y="3518492"/>
            <a:ext cx="2592288" cy="1398946"/>
          </a:xfrm>
          <a:custGeom>
            <a:avLst/>
            <a:gdLst>
              <a:gd name="connsiteX0" fmla="*/ 0 w 2592288"/>
              <a:gd name="connsiteY0" fmla="*/ 699473 h 1398946"/>
              <a:gd name="connsiteX1" fmla="*/ 1296144 w 2592288"/>
              <a:gd name="connsiteY1" fmla="*/ 0 h 1398946"/>
              <a:gd name="connsiteX2" fmla="*/ 2592288 w 2592288"/>
              <a:gd name="connsiteY2" fmla="*/ 699473 h 1398946"/>
              <a:gd name="connsiteX3" fmla="*/ 1296144 w 2592288"/>
              <a:gd name="connsiteY3" fmla="*/ 1398946 h 1398946"/>
              <a:gd name="connsiteX4" fmla="*/ 0 w 2592288"/>
              <a:gd name="connsiteY4" fmla="*/ 699473 h 139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2288" h="1398946" extrusionOk="0">
                <a:moveTo>
                  <a:pt x="0" y="699473"/>
                </a:moveTo>
                <a:cubicBezTo>
                  <a:pt x="-46858" y="284262"/>
                  <a:pt x="565733" y="5468"/>
                  <a:pt x="1296144" y="0"/>
                </a:cubicBezTo>
                <a:cubicBezTo>
                  <a:pt x="2080505" y="14425"/>
                  <a:pt x="2527477" y="315226"/>
                  <a:pt x="2592288" y="699473"/>
                </a:cubicBezTo>
                <a:cubicBezTo>
                  <a:pt x="2551880" y="1125242"/>
                  <a:pt x="1996223" y="1486070"/>
                  <a:pt x="1296144" y="1398946"/>
                </a:cubicBezTo>
                <a:cubicBezTo>
                  <a:pt x="515200" y="1363327"/>
                  <a:pt x="23695" y="1097103"/>
                  <a:pt x="0" y="699473"/>
                </a:cubicBezTo>
                <a:close/>
              </a:path>
            </a:pathLst>
          </a:custGeom>
          <a:noFill/>
          <a:ln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AA5DAE7-26FE-94BB-4F6F-3E628D9C7A6E}"/>
              </a:ext>
            </a:extLst>
          </p:cNvPr>
          <p:cNvCxnSpPr>
            <a:cxnSpLocks/>
          </p:cNvCxnSpPr>
          <p:nvPr/>
        </p:nvCxnSpPr>
        <p:spPr>
          <a:xfrm>
            <a:off x="10738685" y="4197356"/>
            <a:ext cx="4264248" cy="992184"/>
          </a:xfrm>
          <a:prstGeom prst="straightConnector1">
            <a:avLst/>
          </a:prstGeom>
          <a:ln w="2222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9A887AD-9F74-2C36-62C2-A7B6BA248F64}"/>
              </a:ext>
            </a:extLst>
          </p:cNvPr>
          <p:cNvSpPr txBox="1"/>
          <p:nvPr/>
        </p:nvSpPr>
        <p:spPr>
          <a:xfrm>
            <a:off x="14794288" y="10979657"/>
            <a:ext cx="3155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U</a:t>
            </a:r>
            <a:r>
              <a:rPr lang="en-IT" dirty="0">
                <a:solidFill>
                  <a:schemeClr val="tx1"/>
                </a:solidFill>
              </a:rPr>
              <a:t>pdated from Piro et al 2022</a:t>
            </a:r>
          </a:p>
        </p:txBody>
      </p:sp>
    </p:spTree>
    <p:extLst>
      <p:ext uri="{BB962C8B-B14F-4D97-AF65-F5344CB8AC3E}">
        <p14:creationId xmlns:p14="http://schemas.microsoft.com/office/powerpoint/2010/main" val="3543700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>
            <a:spLocks noGrp="1"/>
          </p:cNvSpPr>
          <p:nvPr>
            <p:ph type="title"/>
          </p:nvPr>
        </p:nvSpPr>
        <p:spPr>
          <a:xfrm>
            <a:off x="2061067" y="0"/>
            <a:ext cx="20483200" cy="19136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05" name="Google Shape;205;p33"/>
          <p:cNvSpPr txBox="1"/>
          <p:nvPr/>
        </p:nvSpPr>
        <p:spPr>
          <a:xfrm>
            <a:off x="8726263" y="517715"/>
            <a:ext cx="22721600" cy="15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 lnSpcReduction="10000"/>
          </a:bodyPr>
          <a:lstStyle/>
          <a:p>
            <a:r>
              <a:rPr lang="en-GB" sz="7467" b="1" dirty="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Hubble constant</a:t>
            </a:r>
            <a:endParaRPr sz="7467" b="1" dirty="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06" name="Google Shape;206;p33"/>
          <p:cNvSpPr txBox="1"/>
          <p:nvPr/>
        </p:nvSpPr>
        <p:spPr>
          <a:xfrm>
            <a:off x="1102133" y="2315349"/>
            <a:ext cx="11185600" cy="35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 fontScale="77500" lnSpcReduction="20000"/>
          </a:bodyPr>
          <a:lstStyle/>
          <a:p>
            <a:pPr algn="ctr">
              <a:lnSpc>
                <a:spcPct val="115000"/>
              </a:lnSpc>
            </a:pPr>
            <a:r>
              <a:rPr lang="en-GB" sz="4800" dirty="0">
                <a:solidFill>
                  <a:srgbClr val="FFFFFF"/>
                </a:solidFill>
                <a:latin typeface="Century Gothic" panose="020B0502020202020204" pitchFamily="34" charset="0"/>
                <a:ea typeface="EB Garamond"/>
                <a:cs typeface="EB Garamond"/>
                <a:sym typeface="EB Garamond"/>
              </a:rPr>
              <a:t>Estimate of the Hubble constant, by </a:t>
            </a:r>
            <a:r>
              <a:rPr lang="en-GB" sz="4800" b="1" dirty="0">
                <a:solidFill>
                  <a:srgbClr val="FFFFFF"/>
                </a:solidFill>
                <a:latin typeface="Century Gothic" panose="020B0502020202020204" pitchFamily="34" charset="0"/>
                <a:ea typeface="EB Garamond"/>
                <a:cs typeface="EB Garamond"/>
                <a:sym typeface="EB Garamond"/>
              </a:rPr>
              <a:t>breaking some of the degeneracy in key parameters inherent to GW </a:t>
            </a:r>
            <a:r>
              <a:rPr lang="en-GB" sz="4800" dirty="0">
                <a:solidFill>
                  <a:srgbClr val="FFFFFF"/>
                </a:solidFill>
                <a:latin typeface="Century Gothic" panose="020B0502020202020204" pitchFamily="34" charset="0"/>
                <a:ea typeface="EB Garamond"/>
                <a:cs typeface="EB Garamond"/>
                <a:sym typeface="EB Garamond"/>
              </a:rPr>
              <a:t>data, in particular </a:t>
            </a:r>
            <a:endParaRPr sz="4800" dirty="0">
              <a:solidFill>
                <a:srgbClr val="FFFFFF"/>
              </a:solidFill>
              <a:latin typeface="Century Gothic" panose="020B0502020202020204" pitchFamily="34" charset="0"/>
              <a:ea typeface="EB Garamond"/>
              <a:cs typeface="EB Garamond"/>
              <a:sym typeface="EB Garamond"/>
            </a:endParaRPr>
          </a:p>
          <a:p>
            <a:pPr algn="ctr">
              <a:lnSpc>
                <a:spcPct val="115000"/>
              </a:lnSpc>
            </a:pPr>
            <a:r>
              <a:rPr lang="en-GB" sz="4800" b="1" dirty="0">
                <a:solidFill>
                  <a:srgbClr val="FFFFFF"/>
                </a:solidFill>
                <a:latin typeface="Century Gothic" panose="020B0502020202020204" pitchFamily="34" charset="0"/>
                <a:ea typeface="EB Garamond"/>
                <a:cs typeface="EB Garamond"/>
                <a:sym typeface="EB Garamond"/>
              </a:rPr>
              <a:t>dL is degenerate </a:t>
            </a:r>
            <a:r>
              <a:rPr lang="en-GB" sz="4800" b="1" dirty="0" err="1">
                <a:solidFill>
                  <a:srgbClr val="FFFFFF"/>
                </a:solidFill>
                <a:latin typeface="Century Gothic" panose="020B0502020202020204" pitchFamily="34" charset="0"/>
                <a:ea typeface="EB Garamond"/>
                <a:cs typeface="EB Garamond"/>
                <a:sym typeface="EB Garamond"/>
              </a:rPr>
              <a:t>w.r.t.</a:t>
            </a:r>
            <a:r>
              <a:rPr lang="en-GB" sz="4800" b="1" dirty="0">
                <a:solidFill>
                  <a:srgbClr val="FFFFFF"/>
                </a:solidFill>
                <a:latin typeface="Century Gothic" panose="020B0502020202020204" pitchFamily="34" charset="0"/>
                <a:ea typeface="EB Garamond"/>
                <a:cs typeface="EB Garamond"/>
                <a:sym typeface="EB Garamond"/>
              </a:rPr>
              <a:t> inclination angle</a:t>
            </a:r>
            <a:endParaRPr sz="4800" b="1" dirty="0">
              <a:solidFill>
                <a:srgbClr val="FFFFFF"/>
              </a:solidFill>
              <a:latin typeface="Century Gothic" panose="020B0502020202020204" pitchFamily="34" charset="0"/>
              <a:ea typeface="EB Garamond"/>
              <a:cs typeface="EB Garamond"/>
              <a:sym typeface="EB Garamond"/>
            </a:endParaRPr>
          </a:p>
          <a:p>
            <a:pPr algn="ctr">
              <a:lnSpc>
                <a:spcPct val="115000"/>
              </a:lnSpc>
            </a:pPr>
            <a:r>
              <a:rPr lang="en-GB" sz="4800" dirty="0">
                <a:solidFill>
                  <a:srgbClr val="FFFFFF"/>
                </a:solidFill>
                <a:latin typeface="Century Gothic" panose="020B0502020202020204" pitchFamily="34" charset="0"/>
                <a:ea typeface="EB Garamond"/>
                <a:cs typeface="EB Garamond"/>
                <a:sym typeface="EB Garamond"/>
              </a:rPr>
              <a:t> =&gt; EM comes into rescue</a:t>
            </a:r>
            <a:endParaRPr sz="5333" dirty="0">
              <a:solidFill>
                <a:srgbClr val="FFFFFF"/>
              </a:solidFill>
              <a:latin typeface="Century Gothic" panose="020B0502020202020204" pitchFamily="34" charset="0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207" name="Google Shape;20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85600" y="2505843"/>
            <a:ext cx="11185600" cy="848096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3"/>
          <p:cNvSpPr txBox="1"/>
          <p:nvPr/>
        </p:nvSpPr>
        <p:spPr>
          <a:xfrm>
            <a:off x="18266667" y="1583987"/>
            <a:ext cx="5402400" cy="1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>
              <a:buSzPts val="1600"/>
            </a:pPr>
            <a:r>
              <a:rPr lang="en-GB" sz="4267">
                <a:solidFill>
                  <a:srgbClr val="FFFFFF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Gianfagna et al, 2024</a:t>
            </a:r>
            <a:endParaRPr sz="4267">
              <a:solidFill>
                <a:srgbClr val="FFFFFF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211" name="Google Shape;21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5600" y="6373808"/>
            <a:ext cx="5140000" cy="96838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 txBox="1"/>
          <p:nvPr/>
        </p:nvSpPr>
        <p:spPr>
          <a:xfrm>
            <a:off x="14679800" y="10753372"/>
            <a:ext cx="6024000" cy="2096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GB" sz="4533">
                <a:solidFill>
                  <a:srgbClr val="6D9EEB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GB" sz="2667">
                <a:solidFill>
                  <a:srgbClr val="6D9EEB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GB" sz="4533">
                <a:solidFill>
                  <a:srgbClr val="6D9EEB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endParaRPr sz="4533">
              <a:solidFill>
                <a:srgbClr val="6D9EE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en-GB" sz="4533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GB" sz="2667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GB" sz="4533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endParaRPr sz="4533">
              <a:solidFill>
                <a:srgbClr val="6D9E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32733" y="10988667"/>
            <a:ext cx="4671072" cy="8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32735" y="11809435"/>
            <a:ext cx="5353123" cy="8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032787" y="12556125"/>
            <a:ext cx="4954645" cy="82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3"/>
          <p:cNvSpPr txBox="1"/>
          <p:nvPr/>
        </p:nvSpPr>
        <p:spPr>
          <a:xfrm>
            <a:off x="14766035" y="12371340"/>
            <a:ext cx="6502400" cy="118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-GB" sz="4533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GB" sz="2667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GB" sz="45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533">
                <a:solidFill>
                  <a:srgbClr val="93C47D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lang="en-GB" sz="45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5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06;p33">
            <a:extLst>
              <a:ext uri="{FF2B5EF4-FFF2-40B4-BE49-F238E27FC236}">
                <a16:creationId xmlns:a16="http://schemas.microsoft.com/office/drawing/2014/main" id="{9C74E5EF-A923-5876-522B-F2C1E45CD3ED}"/>
              </a:ext>
            </a:extLst>
          </p:cNvPr>
          <p:cNvSpPr txBox="1"/>
          <p:nvPr/>
        </p:nvSpPr>
        <p:spPr>
          <a:xfrm>
            <a:off x="626799" y="8270559"/>
            <a:ext cx="11758795" cy="4927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algn="ctr">
              <a:lnSpc>
                <a:spcPct val="115000"/>
              </a:lnSpc>
            </a:pPr>
            <a:r>
              <a:rPr lang="en-US" sz="4800" dirty="0">
                <a:solidFill>
                  <a:srgbClr val="FFFFFF"/>
                </a:solidFill>
                <a:latin typeface="Century Gothic" panose="020B0502020202020204" pitchFamily="34" charset="0"/>
                <a:ea typeface="EB Garamond"/>
                <a:cs typeface="EB Garamond Medium"/>
                <a:sym typeface="EB Garamond"/>
              </a:rPr>
              <a:t>By observing with </a:t>
            </a:r>
            <a:r>
              <a:rPr lang="en-US" sz="4800" dirty="0" err="1">
                <a:solidFill>
                  <a:srgbClr val="FFFFFF"/>
                </a:solidFill>
                <a:latin typeface="Century Gothic" panose="020B0502020202020204" pitchFamily="34" charset="0"/>
                <a:ea typeface="EB Garamond"/>
                <a:cs typeface="EB Garamond Medium"/>
                <a:sym typeface="EB Garamond"/>
              </a:rPr>
              <a:t>NewAthena</a:t>
            </a:r>
            <a:r>
              <a:rPr lang="en-US" sz="4800" dirty="0">
                <a:solidFill>
                  <a:srgbClr val="FFFFFF"/>
                </a:solidFill>
                <a:latin typeface="Century Gothic" panose="020B0502020202020204" pitchFamily="34" charset="0"/>
                <a:ea typeface="EB Garamond"/>
                <a:cs typeface="EB Garamond Medium"/>
                <a:sym typeface="EB Garamond"/>
              </a:rPr>
              <a:t> 15-20 X-ray afterglows l.c. with z and high-quality jet angle determination would constrain H0 to 2%, needed to solve the Hubble tension</a:t>
            </a:r>
            <a:endParaRPr sz="5400" dirty="0">
              <a:solidFill>
                <a:srgbClr val="FFFFFF"/>
              </a:solidFill>
              <a:latin typeface="Century Gothic" panose="020B0502020202020204" pitchFamily="34" charset="0"/>
              <a:ea typeface="EB Garamond Medium"/>
              <a:cs typeface="EB Garamond Medium"/>
              <a:sym typeface="EB Garamond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4" descr="re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804" y="2923581"/>
            <a:ext cx="15474462" cy="5703932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Title 1"/>
          <p:cNvSpPr>
            <a:spLocks noGrp="1"/>
          </p:cNvSpPr>
          <p:nvPr>
            <p:ph type="title"/>
          </p:nvPr>
        </p:nvSpPr>
        <p:spPr>
          <a:xfrm>
            <a:off x="2118732" y="688976"/>
            <a:ext cx="19520902" cy="2286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000" spc="600" dirty="0">
                <a:solidFill>
                  <a:srgbClr val="FFFFFF"/>
                </a:solidFill>
              </a:rPr>
              <a:t>The first stars, the first BH, the first metals</a:t>
            </a:r>
          </a:p>
        </p:txBody>
      </p:sp>
      <p:grpSp>
        <p:nvGrpSpPr>
          <p:cNvPr id="20483" name="Group 40"/>
          <p:cNvGrpSpPr>
            <a:grpSpLocks/>
          </p:cNvGrpSpPr>
          <p:nvPr/>
        </p:nvGrpSpPr>
        <p:grpSpPr bwMode="auto">
          <a:xfrm>
            <a:off x="9961378" y="2980823"/>
            <a:ext cx="9042888" cy="4968875"/>
            <a:chOff x="3146" y="788"/>
            <a:chExt cx="2848" cy="1565"/>
          </a:xfrm>
        </p:grpSpPr>
        <p:cxnSp>
          <p:nvCxnSpPr>
            <p:cNvPr id="20504" name="Straight Connector 33"/>
            <p:cNvCxnSpPr>
              <a:cxnSpLocks noChangeShapeType="1"/>
            </p:cNvCxnSpPr>
            <p:nvPr/>
          </p:nvCxnSpPr>
          <p:spPr bwMode="auto">
            <a:xfrm rot="5400000">
              <a:off x="2379" y="1584"/>
              <a:ext cx="1536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06" name="TextBox 35"/>
            <p:cNvSpPr txBox="1">
              <a:spLocks noChangeArrowheads="1"/>
            </p:cNvSpPr>
            <p:nvPr/>
          </p:nvSpPr>
          <p:spPr bwMode="auto">
            <a:xfrm>
              <a:off x="3187" y="839"/>
              <a:ext cx="34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algn="ctr" defTabSz="914331" eaLnBrk="1" hangingPunct="1"/>
              <a:r>
                <a:rPr lang="en-US" sz="4000" i="1" dirty="0">
                  <a:solidFill>
                    <a:srgbClr val="FF0000"/>
                  </a:solidFill>
                  <a:latin typeface="Arial Narrow" charset="0"/>
                  <a:sym typeface="Helvetica Light"/>
                </a:rPr>
                <a:t>z</a:t>
              </a:r>
              <a:r>
                <a:rPr lang="en-US" sz="4000" dirty="0">
                  <a:solidFill>
                    <a:srgbClr val="FF0000"/>
                  </a:solidFill>
                  <a:latin typeface="Arial Narrow" charset="0"/>
                  <a:sym typeface="Helvetica Light"/>
                </a:rPr>
                <a:t>=12</a:t>
              </a:r>
            </a:p>
          </p:txBody>
        </p:sp>
        <p:sp>
          <p:nvSpPr>
            <p:cNvPr id="20507" name="TextBox 36"/>
            <p:cNvSpPr txBox="1">
              <a:spLocks noChangeArrowheads="1"/>
            </p:cNvSpPr>
            <p:nvPr/>
          </p:nvSpPr>
          <p:spPr bwMode="auto">
            <a:xfrm>
              <a:off x="4750" y="788"/>
              <a:ext cx="27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algn="ctr" defTabSz="914331" eaLnBrk="1" hangingPunct="1"/>
              <a:r>
                <a:rPr lang="en-US" sz="4000" i="1" dirty="0">
                  <a:solidFill>
                    <a:srgbClr val="FF0000"/>
                  </a:solidFill>
                  <a:latin typeface="Arial Narrow" charset="0"/>
                  <a:sym typeface="Helvetica Light"/>
                </a:rPr>
                <a:t>z</a:t>
              </a:r>
              <a:r>
                <a:rPr lang="en-US" sz="4000" dirty="0">
                  <a:solidFill>
                    <a:srgbClr val="FF0000"/>
                  </a:solidFill>
                  <a:latin typeface="Arial Narrow" charset="0"/>
                  <a:sym typeface="Helvetica Light"/>
                </a:rPr>
                <a:t>=5</a:t>
              </a:r>
            </a:p>
          </p:txBody>
        </p:sp>
        <p:sp>
          <p:nvSpPr>
            <p:cNvPr id="20508" name="TextBox 37"/>
            <p:cNvSpPr txBox="1">
              <a:spLocks noChangeArrowheads="1"/>
            </p:cNvSpPr>
            <p:nvPr/>
          </p:nvSpPr>
          <p:spPr bwMode="auto">
            <a:xfrm>
              <a:off x="5719" y="816"/>
              <a:ext cx="275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algn="ctr" defTabSz="914331" eaLnBrk="1" hangingPunct="1"/>
              <a:r>
                <a:rPr lang="en-US" sz="4000" i="1" dirty="0">
                  <a:solidFill>
                    <a:srgbClr val="FF0000"/>
                  </a:solidFill>
                  <a:latin typeface="Arial Narrow" charset="0"/>
                  <a:sym typeface="Helvetica Light"/>
                </a:rPr>
                <a:t>z</a:t>
              </a:r>
              <a:r>
                <a:rPr lang="en-US" sz="4000" dirty="0">
                  <a:solidFill>
                    <a:srgbClr val="FF0000"/>
                  </a:solidFill>
                  <a:latin typeface="Arial Narrow" charset="0"/>
                  <a:sym typeface="Helvetica Light"/>
                </a:rPr>
                <a:t>=0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 flipH="1" flipV="1">
            <a:off x="7435936" y="5197033"/>
            <a:ext cx="2410468" cy="3671694"/>
          </a:xfrm>
          <a:prstGeom prst="line">
            <a:avLst/>
          </a:prstGeom>
          <a:ln w="12700" cap="rnd" cmpd="sng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3" name="Picture 23" descr="GR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637" y="10036147"/>
            <a:ext cx="3452726" cy="2590616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0" name="TextBox 20"/>
          <p:cNvSpPr txBox="1">
            <a:spLocks noChangeArrowheads="1"/>
          </p:cNvSpPr>
          <p:nvPr/>
        </p:nvSpPr>
        <p:spPr bwMode="auto">
          <a:xfrm>
            <a:off x="11815154" y="10095684"/>
            <a:ext cx="11176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331" eaLnBrk="1" hangingPunct="1"/>
            <a:r>
              <a:rPr lang="en-US" sz="4000" b="1" dirty="0">
                <a:solidFill>
                  <a:prstClr val="white"/>
                </a:solidFill>
                <a:latin typeface="Arial Narrow" charset="0"/>
                <a:sym typeface="Helvetica Light"/>
              </a:rPr>
              <a:t>GRB</a:t>
            </a:r>
          </a:p>
        </p:txBody>
      </p:sp>
      <p:sp>
        <p:nvSpPr>
          <p:cNvPr id="20490" name="Text Box 16"/>
          <p:cNvSpPr txBox="1">
            <a:spLocks noChangeArrowheads="1"/>
          </p:cNvSpPr>
          <p:nvPr/>
        </p:nvSpPr>
        <p:spPr bwMode="auto">
          <a:xfrm>
            <a:off x="7467832" y="3086142"/>
            <a:ext cx="2532184" cy="1323439"/>
          </a:xfrm>
          <a:prstGeom prst="rect">
            <a:avLst/>
          </a:prstGeom>
          <a:solidFill>
            <a:schemeClr val="tx1">
              <a:alpha val="49019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defTabSz="914331" eaLnBrk="1" hangingPunct="1">
              <a:spcBef>
                <a:spcPct val="50000"/>
              </a:spcBef>
            </a:pPr>
            <a:r>
              <a:rPr lang="en-GB" sz="4000" dirty="0">
                <a:solidFill>
                  <a:prstClr val="white"/>
                </a:solidFill>
                <a:sym typeface="Helvetica Light"/>
              </a:rPr>
              <a:t>Pop III </a:t>
            </a:r>
            <a:r>
              <a:rPr lang="en-GB" sz="4000" dirty="0" err="1">
                <a:solidFill>
                  <a:prstClr val="white"/>
                </a:solidFill>
                <a:sym typeface="Helvetica Light"/>
              </a:rPr>
              <a:t>collapsars</a:t>
            </a:r>
            <a:r>
              <a:rPr lang="en-GB" sz="4000" dirty="0">
                <a:solidFill>
                  <a:prstClr val="white"/>
                </a:solidFill>
                <a:sym typeface="Helvetica Light"/>
              </a:rPr>
              <a:t>?</a:t>
            </a:r>
            <a:endParaRPr lang="en-GB" sz="4000" i="1" dirty="0">
              <a:solidFill>
                <a:prstClr val="white"/>
              </a:solidFill>
              <a:sym typeface="Helvetica Light"/>
            </a:endParaRPr>
          </a:p>
        </p:txBody>
      </p:sp>
      <p:sp>
        <p:nvSpPr>
          <p:cNvPr id="20491" name="Text Box 18"/>
          <p:cNvSpPr txBox="1">
            <a:spLocks noChangeArrowheads="1"/>
          </p:cNvSpPr>
          <p:nvPr/>
        </p:nvSpPr>
        <p:spPr bwMode="auto">
          <a:xfrm>
            <a:off x="12729737" y="3162153"/>
            <a:ext cx="1688124" cy="1323439"/>
          </a:xfrm>
          <a:prstGeom prst="rect">
            <a:avLst/>
          </a:prstGeom>
          <a:solidFill>
            <a:schemeClr val="tx1">
              <a:alpha val="49019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defTabSz="914331" eaLnBrk="1" hangingPunct="1">
              <a:spcBef>
                <a:spcPct val="50000"/>
              </a:spcBef>
            </a:pPr>
            <a:r>
              <a:rPr lang="en-GB" sz="4000" dirty="0">
                <a:solidFill>
                  <a:prstClr val="white"/>
                </a:solidFill>
                <a:sym typeface="Helvetica Light"/>
              </a:rPr>
              <a:t>Pop II GRBs</a:t>
            </a:r>
            <a:endParaRPr lang="en-GB" sz="4000" i="1" dirty="0">
              <a:solidFill>
                <a:prstClr val="white"/>
              </a:solidFill>
              <a:sym typeface="Helvetica Light"/>
            </a:endParaRPr>
          </a:p>
        </p:txBody>
      </p:sp>
      <p:cxnSp>
        <p:nvCxnSpPr>
          <p:cNvPr id="5" name="Connettore 2 4"/>
          <p:cNvCxnSpPr/>
          <p:nvPr/>
        </p:nvCxnSpPr>
        <p:spPr>
          <a:xfrm>
            <a:off x="7914568" y="7319648"/>
            <a:ext cx="744415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9156185" y="7895713"/>
            <a:ext cx="3789486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31">
              <a:defRPr/>
            </a:pPr>
            <a:r>
              <a:rPr lang="it-IT" sz="2800" b="1" dirty="0" err="1">
                <a:solidFill>
                  <a:srgbClr val="4F81BD">
                    <a:lumMod val="40000"/>
                    <a:lumOff val="60000"/>
                  </a:srgbClr>
                </a:solidFill>
                <a:sym typeface="Helvetica Light"/>
              </a:rPr>
              <a:t>Reionization</a:t>
            </a:r>
            <a:endParaRPr lang="it-IT" sz="2800" b="1" dirty="0">
              <a:solidFill>
                <a:srgbClr val="4F81BD">
                  <a:lumMod val="40000"/>
                  <a:lumOff val="60000"/>
                </a:srgbClr>
              </a:solidFill>
              <a:sym typeface="Helvetica Light"/>
            </a:endParaRPr>
          </a:p>
        </p:txBody>
      </p:sp>
      <p:sp>
        <p:nvSpPr>
          <p:cNvPr id="20494" name="TextBox 35"/>
          <p:cNvSpPr txBox="1">
            <a:spLocks noChangeArrowheads="1"/>
          </p:cNvSpPr>
          <p:nvPr/>
        </p:nvSpPr>
        <p:spPr bwMode="auto">
          <a:xfrm>
            <a:off x="3688190" y="3086142"/>
            <a:ext cx="15760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331" eaLnBrk="1" hangingPunct="1"/>
            <a:r>
              <a:rPr lang="en-US" sz="4000" i="1" dirty="0">
                <a:solidFill>
                  <a:srgbClr val="FF0000"/>
                </a:solidFill>
                <a:latin typeface="Arial Narrow" charset="0"/>
                <a:sym typeface="Helvetica Light"/>
              </a:rPr>
              <a:t>z</a:t>
            </a:r>
            <a:r>
              <a:rPr lang="en-US" sz="4000" dirty="0">
                <a:solidFill>
                  <a:srgbClr val="FF0000"/>
                </a:solidFill>
                <a:latin typeface="Arial Narrow" charset="0"/>
                <a:sym typeface="Helvetica Light"/>
              </a:rPr>
              <a:t>=1089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3800881" y="5197023"/>
            <a:ext cx="3789486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31">
              <a:defRPr/>
            </a:pPr>
            <a:r>
              <a:rPr lang="it-IT" sz="2800" b="1" dirty="0">
                <a:solidFill>
                  <a:srgbClr val="4F81BD">
                    <a:lumMod val="40000"/>
                    <a:lumOff val="60000"/>
                  </a:srgbClr>
                </a:solidFill>
                <a:sym typeface="Helvetica Light"/>
              </a:rPr>
              <a:t>Dark </a:t>
            </a:r>
            <a:r>
              <a:rPr lang="it-IT" sz="2800" b="1" dirty="0" err="1">
                <a:solidFill>
                  <a:srgbClr val="4F81BD">
                    <a:lumMod val="40000"/>
                    <a:lumOff val="60000"/>
                  </a:srgbClr>
                </a:solidFill>
                <a:sym typeface="Helvetica Light"/>
              </a:rPr>
              <a:t>Ages</a:t>
            </a:r>
            <a:endParaRPr lang="it-IT" sz="2800" b="1" dirty="0">
              <a:solidFill>
                <a:srgbClr val="4F81BD">
                  <a:lumMod val="40000"/>
                  <a:lumOff val="60000"/>
                </a:srgbClr>
              </a:solidFill>
              <a:sym typeface="Helvetica Light"/>
            </a:endParaRPr>
          </a:p>
        </p:txBody>
      </p:sp>
      <p:cxnSp>
        <p:nvCxnSpPr>
          <p:cNvPr id="31" name="Connettore 2 30"/>
          <p:cNvCxnSpPr/>
          <p:nvPr/>
        </p:nvCxnSpPr>
        <p:spPr>
          <a:xfrm>
            <a:off x="3775984" y="6167520"/>
            <a:ext cx="392137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026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9AE26-A36E-5A64-89FE-897B44CD2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985" y="542532"/>
            <a:ext cx="20585152" cy="2912534"/>
          </a:xfrm>
        </p:spPr>
        <p:txBody>
          <a:bodyPr>
            <a:normAutofit fontScale="90000"/>
          </a:bodyPr>
          <a:lstStyle/>
          <a:p>
            <a:r>
              <a:rPr lang="en-IT" dirty="0">
                <a:latin typeface="Century Gothic" panose="020B0502020202020204" pitchFamily="34" charset="0"/>
              </a:rPr>
              <a:t>NewAthena observation of high-z GRB: probing the popii vs popiii metal enrichment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EC32A-1142-0BB5-1AF4-7F8F742FA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339" y="8709574"/>
            <a:ext cx="12344400" cy="6788945"/>
          </a:xfrm>
        </p:spPr>
        <p:txBody>
          <a:bodyPr/>
          <a:lstStyle/>
          <a:p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27E42-CEB7-DC54-A7BC-B2148DE0E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284"/>
          <a:stretch/>
        </p:blipFill>
        <p:spPr>
          <a:xfrm>
            <a:off x="1072368" y="3518934"/>
            <a:ext cx="11119632" cy="5242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778373-01E8-952F-709F-9B8B97F9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6858000"/>
            <a:ext cx="0" cy="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C7AEFF-331D-5447-9330-A327A3F5F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0600" y="7086600"/>
            <a:ext cx="0" cy="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1B6A0-E159-8C45-A966-62D9ADB1D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200" y="7315200"/>
            <a:ext cx="0" cy="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6A176A-BA05-C444-4D05-A7B78ACD5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7800" y="7543800"/>
            <a:ext cx="0" cy="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D1A06-1F95-373A-8748-1FDA56295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8811047" y="6991125"/>
            <a:ext cx="68579" cy="68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3C33C4-6108-FF64-6EFC-EFBF57E9F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3021417" y="7643659"/>
            <a:ext cx="68579" cy="68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9C3838-9285-39E0-507A-C3A2DBBB61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429"/>
          <a:stretch/>
        </p:blipFill>
        <p:spPr>
          <a:xfrm>
            <a:off x="12640162" y="3455067"/>
            <a:ext cx="8456690" cy="4077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4F1285-AACE-8C1D-8DE2-A93D9C6072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268"/>
          <a:stretch/>
        </p:blipFill>
        <p:spPr>
          <a:xfrm>
            <a:off x="12640164" y="7416697"/>
            <a:ext cx="8459421" cy="24037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335C64-813E-A0FE-940B-39838D7D3B33}"/>
              </a:ext>
            </a:extLst>
          </p:cNvPr>
          <p:cNvSpPr txBox="1"/>
          <p:nvPr/>
        </p:nvSpPr>
        <p:spPr>
          <a:xfrm>
            <a:off x="18240672" y="10624484"/>
            <a:ext cx="36724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100" dirty="0">
                <a:solidFill>
                  <a:schemeClr val="tx1"/>
                </a:solidFill>
              </a:rPr>
              <a:t>Piro et al, in prep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3859D2-C9AB-7135-1D1B-08A35F97E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764"/>
          <a:stretch/>
        </p:blipFill>
        <p:spPr>
          <a:xfrm>
            <a:off x="1072368" y="8591701"/>
            <a:ext cx="11119629" cy="8668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68DA91-DE56-C0D2-FE31-BB34DDDA335D}"/>
              </a:ext>
            </a:extLst>
          </p:cNvPr>
          <p:cNvSpPr/>
          <p:nvPr/>
        </p:nvSpPr>
        <p:spPr>
          <a:xfrm>
            <a:off x="5890449" y="4310902"/>
            <a:ext cx="432048" cy="4280799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210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AC8CA21-B33D-65FD-D9F8-4EB1FEDC945C}"/>
              </a:ext>
            </a:extLst>
          </p:cNvPr>
          <p:cNvCxnSpPr>
            <a:cxnSpLocks/>
          </p:cNvCxnSpPr>
          <p:nvPr/>
        </p:nvCxnSpPr>
        <p:spPr>
          <a:xfrm>
            <a:off x="6322497" y="4967003"/>
            <a:ext cx="6085529" cy="0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192748B-6B10-5E3F-623E-6A9432715EA8}"/>
              </a:ext>
            </a:extLst>
          </p:cNvPr>
          <p:cNvSpPr txBox="1"/>
          <p:nvPr/>
        </p:nvSpPr>
        <p:spPr>
          <a:xfrm>
            <a:off x="6565529" y="9717191"/>
            <a:ext cx="56662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100" dirty="0">
                <a:solidFill>
                  <a:schemeClr val="tx1"/>
                </a:solidFill>
              </a:rPr>
              <a:t>medium bright GRB afterglow @ z=7, T=8hrs, 50 ksec, log(n)=3, N=4 10</a:t>
            </a:r>
            <a:r>
              <a:rPr lang="en-IT" sz="2100" baseline="30000" dirty="0">
                <a:solidFill>
                  <a:schemeClr val="tx1"/>
                </a:solidFill>
              </a:rPr>
              <a:t>22</a:t>
            </a:r>
            <a:r>
              <a:rPr lang="en-IT" sz="2100" dirty="0">
                <a:solidFill>
                  <a:schemeClr val="tx1"/>
                </a:solidFill>
              </a:rPr>
              <a:t>cm</a:t>
            </a:r>
            <a:r>
              <a:rPr lang="en-IT" sz="2100" baseline="30000" dirty="0">
                <a:solidFill>
                  <a:schemeClr val="tx1"/>
                </a:solidFill>
              </a:rPr>
              <a:t>-2</a:t>
            </a:r>
            <a:endParaRPr lang="en-IT" sz="21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D424DB-C813-87FD-BF9D-22BDA390F1B2}"/>
              </a:ext>
            </a:extLst>
          </p:cNvPr>
          <p:cNvSpPr txBox="1"/>
          <p:nvPr/>
        </p:nvSpPr>
        <p:spPr>
          <a:xfrm>
            <a:off x="6565529" y="10396363"/>
            <a:ext cx="367240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100" dirty="0">
                <a:solidFill>
                  <a:schemeClr val="tx1"/>
                </a:solidFill>
              </a:rPr>
              <a:t>Time-Variable Photoionzation Code (TEPID: Luminari et al 2023</a:t>
            </a:r>
          </a:p>
        </p:txBody>
      </p:sp>
    </p:spTree>
    <p:extLst>
      <p:ext uri="{BB962C8B-B14F-4D97-AF65-F5344CB8AC3E}">
        <p14:creationId xmlns:p14="http://schemas.microsoft.com/office/powerpoint/2010/main" val="1023450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282198" y="1494694"/>
            <a:ext cx="16459200" cy="1371600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defRPr/>
            </a:pPr>
            <a:r>
              <a:rPr lang="en-US" dirty="0" err="1">
                <a:ea typeface="+mj-ea"/>
              </a:rPr>
              <a:t>NewAthena</a:t>
            </a:r>
            <a:r>
              <a:rPr lang="en-US" dirty="0">
                <a:ea typeface="+mj-ea"/>
              </a:rPr>
              <a:t> in context of large </a:t>
            </a:r>
            <a:r>
              <a:rPr lang="en-US" dirty="0" err="1">
                <a:ea typeface="+mj-ea"/>
              </a:rPr>
              <a:t>facilties</a:t>
            </a:r>
            <a:endParaRPr lang="en-US" dirty="0">
              <a:ea typeface="+mj-ea"/>
            </a:endParaRP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6101868" y="11040221"/>
            <a:ext cx="121392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ＭＳ Ｐゴシック" charset="0"/>
                <a:cs typeface="Century Gothic"/>
              </a:rPr>
              <a:t>Athena 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ＭＳ Ｐゴシック" charset="0"/>
                <a:cs typeface="Century Gothic"/>
              </a:rPr>
              <a:t>is</a:t>
            </a:r>
            <a:r>
              <a:rPr lang="es-E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ＭＳ Ｐゴシック" charset="0"/>
                <a:cs typeface="Century Gothic"/>
              </a:rPr>
              <a:t> a crucial part of the suite of large observatories needed to reach the science objectives of astronomy in the coming decades 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3962400" y="12019097"/>
            <a:ext cx="16459200" cy="56563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defRPr/>
            </a:pPr>
            <a:endParaRPr lang="en-GB" dirty="0">
              <a:ea typeface="+mn-ea"/>
            </a:endParaRPr>
          </a:p>
        </p:txBody>
      </p:sp>
      <p:pic>
        <p:nvPicPr>
          <p:cNvPr id="46084" name="Picture 2" descr="O:\Work\Active Projects\Scorch_Space-PPT_NDA_300813\client\Slide24_New_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20676"/>
          <a:stretch>
            <a:fillRect/>
          </a:stretch>
        </p:blipFill>
        <p:spPr bwMode="auto">
          <a:xfrm>
            <a:off x="3009905" y="2754927"/>
            <a:ext cx="18288002" cy="828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O:\Work\Active Projects\Scorch_Space-PPT_NDA_300813\client\Slide24_New_Sa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2" b="22778"/>
          <a:stretch>
            <a:fillRect/>
          </a:stretch>
        </p:blipFill>
        <p:spPr bwMode="auto">
          <a:xfrm>
            <a:off x="3009904" y="3084638"/>
            <a:ext cx="18288002" cy="773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822230" y="1113693"/>
            <a:ext cx="509954" cy="49236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GB" sz="2585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101868" y="3329356"/>
            <a:ext cx="451338" cy="2930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GB" sz="2585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610768D-2C7E-4144-A692-8F7F6026C4B8}"/>
              </a:ext>
            </a:extLst>
          </p:cNvPr>
          <p:cNvSpPr txBox="1">
            <a:spLocks/>
          </p:cNvSpPr>
          <p:nvPr/>
        </p:nvSpPr>
        <p:spPr bwMode="auto">
          <a:xfrm>
            <a:off x="7140363" y="7655627"/>
            <a:ext cx="957580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ts val="600"/>
              </a:spcAft>
              <a:defRPr sz="2300" b="1" kern="1200" spc="300">
                <a:solidFill>
                  <a:schemeClr val="bg1"/>
                </a:solidFill>
                <a:latin typeface="Century Gothic"/>
                <a:ea typeface="MS PGothic" pitchFamily="34" charset="-128"/>
                <a:cs typeface="Century Gothic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ts val="600"/>
              </a:spcAft>
              <a:defRPr sz="1500" b="1">
                <a:solidFill>
                  <a:schemeClr val="tx1"/>
                </a:solidFill>
                <a:latin typeface="Century Gothic" charset="0"/>
                <a:ea typeface="MS PGothic" pitchFamily="34" charset="-128"/>
                <a:cs typeface="Century 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ts val="600"/>
              </a:spcAft>
              <a:defRPr sz="1500" b="1">
                <a:solidFill>
                  <a:schemeClr val="tx1"/>
                </a:solidFill>
                <a:latin typeface="Century Gothic" charset="0"/>
                <a:ea typeface="MS PGothic" pitchFamily="34" charset="-128"/>
                <a:cs typeface="Century 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ts val="600"/>
              </a:spcAft>
              <a:defRPr sz="1500" b="1">
                <a:solidFill>
                  <a:schemeClr val="tx1"/>
                </a:solidFill>
                <a:latin typeface="Century Gothic" charset="0"/>
                <a:ea typeface="MS PGothic" pitchFamily="34" charset="-128"/>
                <a:cs typeface="Century 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ts val="600"/>
              </a:spcAft>
              <a:defRPr sz="1500" b="1">
                <a:solidFill>
                  <a:schemeClr val="tx1"/>
                </a:solidFill>
                <a:latin typeface="Century Gothic" charset="0"/>
                <a:ea typeface="MS PGothic" pitchFamily="34" charset="-128"/>
                <a:cs typeface="Century 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ts val="600"/>
              </a:spcAft>
              <a:defRPr sz="15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ts val="600"/>
              </a:spcAft>
              <a:defRPr sz="15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ts val="600"/>
              </a:spcAft>
              <a:defRPr sz="15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ts val="600"/>
              </a:spcAft>
              <a:defRPr sz="1500" b="1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defRPr/>
            </a:pPr>
            <a:r>
              <a:rPr lang="en-US" sz="4246" dirty="0" err="1">
                <a:ea typeface="+mj-ea"/>
              </a:rPr>
              <a:t>Multimessenger</a:t>
            </a:r>
            <a:r>
              <a:rPr lang="en-US" sz="4246" dirty="0">
                <a:ea typeface="+mj-ea"/>
              </a:rPr>
              <a:t> (v’s and GW): </a:t>
            </a:r>
            <a:r>
              <a:rPr lang="en-US" sz="2954" dirty="0">
                <a:ea typeface="+mj-ea"/>
              </a:rPr>
              <a:t>KM3NET, </a:t>
            </a:r>
            <a:r>
              <a:rPr lang="en-US" sz="2954" dirty="0" err="1">
                <a:ea typeface="+mj-ea"/>
              </a:rPr>
              <a:t>IceCube</a:t>
            </a:r>
            <a:r>
              <a:rPr lang="en-US" sz="2954" dirty="0">
                <a:ea typeface="+mj-ea"/>
              </a:rPr>
              <a:t>, ALIGO,AVIRGO, ET, LISA</a:t>
            </a:r>
            <a:endParaRPr lang="en-US" sz="4246" dirty="0">
              <a:ea typeface="+mj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EDD995-061C-E14F-9EFC-AD79C95FD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2584" y="688486"/>
            <a:ext cx="609600" cy="520700"/>
          </a:xfrm>
          <a:prstGeom prst="rect">
            <a:avLst/>
          </a:prstGeom>
        </p:spPr>
      </p:pic>
      <p:pic>
        <p:nvPicPr>
          <p:cNvPr id="13" name="Picture 51" descr="http://www.esa.int/esalogo/images/downloads/Logo_Fingerprint/Office_presentation/04_logo_white.bmp">
            <a:extLst>
              <a:ext uri="{FF2B5EF4-FFF2-40B4-BE49-F238E27FC236}">
                <a16:creationId xmlns:a16="http://schemas.microsoft.com/office/drawing/2014/main" id="{5E75FA28-B275-274D-BD1C-9EEE86DCB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t="15279" r="8093" b="16666"/>
          <a:stretch>
            <a:fillRect/>
          </a:stretch>
        </p:blipFill>
        <p:spPr bwMode="auto">
          <a:xfrm>
            <a:off x="19565952" y="528852"/>
            <a:ext cx="1175446" cy="4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28F61A-21F7-76D6-D3FC-9F51AF873C2A}"/>
              </a:ext>
            </a:extLst>
          </p:cNvPr>
          <p:cNvSpPr/>
          <p:nvPr/>
        </p:nvSpPr>
        <p:spPr>
          <a:xfrm>
            <a:off x="2185639" y="528852"/>
            <a:ext cx="4954724" cy="6803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12216944"/>
      </p:ext>
    </p:extLst>
  </p:cSld>
  <p:clrMapOvr>
    <a:masterClrMapping/>
  </p:clrMapOvr>
  <p:transition spd="med">
    <p:fade/>
  </p:transition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thena_ASI_Piro_Intro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thena_Iralia_CryoperMarcoT" id="{D30D4612-3055-F64A-BBB9-81C0CB442981}" vid="{4EA93C40-016B-084F-AEBC-CEE807C1E8CF}"/>
    </a:ext>
  </a:extLst>
</a:theme>
</file>

<file path=ppt/theme/theme3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4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15016</TotalTime>
  <Words>1508</Words>
  <Application>Microsoft Macintosh PowerPoint</Application>
  <PresentationFormat>Custom</PresentationFormat>
  <Paragraphs>156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Candara</vt:lpstr>
      <vt:lpstr>Century Gothic</vt:lpstr>
      <vt:lpstr>EB Garamond</vt:lpstr>
      <vt:lpstr>EB Garamond Medium</vt:lpstr>
      <vt:lpstr>Helvetica Light</vt:lpstr>
      <vt:lpstr>Helvetica Neue</vt:lpstr>
      <vt:lpstr>Times</vt:lpstr>
      <vt:lpstr>Times New Roman</vt:lpstr>
      <vt:lpstr>Wingdings</vt:lpstr>
      <vt:lpstr>4_Office Theme</vt:lpstr>
      <vt:lpstr>athena_ASI_Piro_Intro_v2</vt:lpstr>
      <vt:lpstr>Celestial</vt:lpstr>
      <vt:lpstr>Multimessenger science with New-Athena  </vt:lpstr>
      <vt:lpstr>PowerPoint Presentation</vt:lpstr>
      <vt:lpstr>  The Athena Multi-messenger Synergy White paper       </vt:lpstr>
      <vt:lpstr>Synergy with et and next generation with GW interferometers</vt:lpstr>
      <vt:lpstr>Why new-athena: Multimessenger astronomy Extending the EM horizon of GW mergers with newAthena </vt:lpstr>
      <vt:lpstr>PowerPoint Presentation</vt:lpstr>
      <vt:lpstr>The first stars, the first BH, the first metals</vt:lpstr>
      <vt:lpstr>NewAthena observation of high-z GRB: probing the popii vs popiii metal enrichment</vt:lpstr>
      <vt:lpstr>NewAthena in context of large facilties</vt:lpstr>
      <vt:lpstr>Status and course forward</vt:lpstr>
      <vt:lpstr>ITALIAN CONTRIBUTIONS TO NEWATHENA</vt:lpstr>
      <vt:lpstr>PowerPoint Presentation</vt:lpstr>
      <vt:lpstr>end</vt:lpstr>
      <vt:lpstr>Key innovative elements of new-athena</vt:lpstr>
      <vt:lpstr>Why new-athena: Multimessenger astronomy Extending the EM horizon of GW mergers with newAthena </vt:lpstr>
      <vt:lpstr>New-Athena, vhe  and neutrino observatories</vt:lpstr>
      <vt:lpstr>New-athena: high resolution X-ray spectroscopy  </vt:lpstr>
      <vt:lpstr>Athena and LISA synergies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Luigi.Piro</cp:lastModifiedBy>
  <cp:revision>163</cp:revision>
  <cp:lastPrinted>2021-10-14T10:33:41Z</cp:lastPrinted>
  <dcterms:modified xsi:type="dcterms:W3CDTF">2026-02-10T15:56:34Z</dcterms:modified>
</cp:coreProperties>
</file>