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9"/>
  </p:notesMasterIdLst>
  <p:sldIdLst>
    <p:sldId id="256" r:id="rId2"/>
    <p:sldId id="259" r:id="rId3"/>
    <p:sldId id="258" r:id="rId4"/>
    <p:sldId id="2116" r:id="rId5"/>
    <p:sldId id="2120" r:id="rId6"/>
    <p:sldId id="2119" r:id="rId7"/>
    <p:sldId id="2121" r:id="rId8"/>
    <p:sldId id="261" r:id="rId9"/>
    <p:sldId id="262" r:id="rId10"/>
    <p:sldId id="266" r:id="rId11"/>
    <p:sldId id="263" r:id="rId12"/>
    <p:sldId id="265" r:id="rId13"/>
    <p:sldId id="269" r:id="rId14"/>
    <p:sldId id="2117" r:id="rId15"/>
    <p:sldId id="2118" r:id="rId16"/>
    <p:sldId id="268" r:id="rId17"/>
    <p:sldId id="264" r:id="rId1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03"/>
    <p:restoredTop sz="94723"/>
  </p:normalViewPr>
  <p:slideViewPr>
    <p:cSldViewPr snapToGrid="0">
      <p:cViewPr varScale="1">
        <p:scale>
          <a:sx n="146" d="100"/>
          <a:sy n="146" d="100"/>
        </p:scale>
        <p:origin x="3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7:08:59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7:09:00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7:09:28.8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1645 117 24575,'-40'-3'0,"-2"0"0,-10 1 0,-13 2 0,-5 3 0,27 0 0,-2 2 0,0 0 0,0 1 0,-1 3 0,-2 1 0,3 2 0,0 1 0,3 0 0,1 1 0,2 2 0,1 1 0,-22 17 0,2 6 0,1 11 0,4-1 0,-5 7 0,11-8 0,-8 5 0,7-6 0,-4 4 0,2-7 0,14-10 0,-6 3 0,11 0 0,3 4 0,3 4 0,7 3 0,5-3 0,-1 4 0,1-1 0,-4 4 0,0 1 0,0 3 0,2 11 0,3-5 0,3 10 0,4-3 0,2-4 0,3 5 0,2-4 0,2 0 0,1-4 0,4 1 0,0-7 0,1-1 0,2 4 0,7-1 0,5 2 0,8 0 0,5 1 0,-1-11 0,3-2 0,0-9 0,9 1 0,3 1 0,13 7 0,-29-24 0,1 1 0,-1 0 0,3 1 0,5 1 0,3 1 0,3 1 0,1 0 0,5-1 0,3 0 0,7 4 0,4 0 0,-18-11 0,2-1 0,0 0 0,22 5 0,1 0 0,-22-10 0,0-1 0,1-1 0,22 0 0,1-2 0,-4-3 0,0-3 0,-6-1 0,-1-2 0,-7-3 0,-5-1 0,27-8 0,-32 1 0,-8-10 0,-9-4 0,6-4 0,18-18 0,-2-2 0,-2-2 0,-13 9 0,1-1 0,-10 9 0,0 0 0,18-17 0,3-1 0,-15 14 0,-1 1 0,8-7 0,0 1 0,-8 5 0,-2 1 0,2-4 0,-1 0 0,-2 3 0,-2-1 0,0-3 0,-2-1 0,-3 4 0,-4 0 0,2-5 0,-3-1-3392,-3 1 0,-1-1 3392,-3-4 0,-1 1-61,-2-2 1,-2 0 60,-2-6 0,-3-3 0,-2-2 0,-3 0 0,0 1 0,-2 0 0,0-1 0,0 1 0,0 4 0,-1 3 0,0 5 0,-2 0 0,-1-2 0,-3 0 0,-8 2 0,-2 1 0,-1 0 0,-2 1 0,-7 1 0,0 1 0,2 3 0,0 0 0,-2 2 0,-1 1 0,1 2 0,-1 0 0,-2 0 0,-1-1 0,1 4 0,1 0 0,-2 1 0,0-1 0,0 1 0,-1-1 0,-3-1 0,0 2 0,3 2 0,-2 1 0,0 1 0,-2 1 3362,-1 1 0,-1 3-3362,-31-17 90,29 18 1,1 0-91,-26-10 0,-5 2 0,8 5 0,3 4 0,4 5 0,18 6 0,1 3 0,11 4 0,-3 2 0,1 3 0,-17 15 0,13-1 0,-6 7 0,21-14 0,11-6 0,8-6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7:09:29.6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410BE-6F7E-5446-A6C8-DAE4037F8443}" type="datetimeFigureOut">
              <a:rPr lang="en-IT" smtClean="0"/>
              <a:t>10/02/26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7A5CC-D965-0E4C-89D2-BFF1C766E2B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12078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1987A 15 SN/yr / thousands</a:t>
            </a:r>
          </a:p>
          <a:p>
            <a:r>
              <a:rPr lang="en-GB" dirty="0"/>
              <a:t>&gt; </a:t>
            </a:r>
            <a:r>
              <a:rPr lang="en-IT" dirty="0"/>
              <a:t>2000 /yr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7A5CC-D965-0E4C-89D2-BFF1C766E2BF}" type="slidenum">
              <a:rPr lang="en-IT" smtClean="0"/>
              <a:t>16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7689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BE53-0CF6-5847-B879-BDE464F4E49A}" type="datetimeFigureOut">
              <a:rPr lang="en-IT" smtClean="0"/>
              <a:t>10/02/26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94BC-A34B-9546-A22A-25D104C13CC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71837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BE53-0CF6-5847-B879-BDE464F4E49A}" type="datetimeFigureOut">
              <a:rPr lang="en-IT" smtClean="0"/>
              <a:t>10/02/26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94BC-A34B-9546-A22A-25D104C13CC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52588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BE53-0CF6-5847-B879-BDE464F4E49A}" type="datetimeFigureOut">
              <a:rPr lang="en-IT" smtClean="0"/>
              <a:t>10/02/26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94BC-A34B-9546-A22A-25D104C13CC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36065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BE53-0CF6-5847-B879-BDE464F4E49A}" type="datetimeFigureOut">
              <a:rPr lang="en-IT" smtClean="0"/>
              <a:t>10/02/26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94BC-A34B-9546-A22A-25D104C13CC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23878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shade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shade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shade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shade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shade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shade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shade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BE53-0CF6-5847-B879-BDE464F4E49A}" type="datetimeFigureOut">
              <a:rPr lang="en-IT" smtClean="0"/>
              <a:t>10/02/26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94BC-A34B-9546-A22A-25D104C13CC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83483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BE53-0CF6-5847-B879-BDE464F4E49A}" type="datetimeFigureOut">
              <a:rPr lang="en-IT" smtClean="0"/>
              <a:t>10/02/26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94BC-A34B-9546-A22A-25D104C13CC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3281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BE53-0CF6-5847-B879-BDE464F4E49A}" type="datetimeFigureOut">
              <a:rPr lang="en-IT" smtClean="0"/>
              <a:t>10/02/26</a:t>
            </a:fld>
            <a:endParaRPr lang="en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94BC-A34B-9546-A22A-25D104C13CC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27243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BE53-0CF6-5847-B879-BDE464F4E49A}" type="datetimeFigureOut">
              <a:rPr lang="en-IT" smtClean="0"/>
              <a:t>10/02/26</a:t>
            </a:fld>
            <a:endParaRPr lang="en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94BC-A34B-9546-A22A-25D104C13CC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65571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BE53-0CF6-5847-B879-BDE464F4E49A}" type="datetimeFigureOut">
              <a:rPr lang="en-IT" smtClean="0"/>
              <a:t>10/02/26</a:t>
            </a:fld>
            <a:endParaRPr lang="en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94BC-A34B-9546-A22A-25D104C13CC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051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BE53-0CF6-5847-B879-BDE464F4E49A}" type="datetimeFigureOut">
              <a:rPr lang="en-IT" smtClean="0"/>
              <a:t>10/02/26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94BC-A34B-9546-A22A-25D104C13CC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19075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BE53-0CF6-5847-B879-BDE464F4E49A}" type="datetimeFigureOut">
              <a:rPr lang="en-IT" smtClean="0"/>
              <a:t>10/02/26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94BC-A34B-9546-A22A-25D104C13CC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0095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F183BE53-0CF6-5847-B879-BDE464F4E49A}" type="datetimeFigureOut">
              <a:rPr lang="en-IT" smtClean="0"/>
              <a:t>10/02/26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FE9F94BC-A34B-9546-A22A-25D104C13CC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14082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#abs/2019Sci...363..968G/abstract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customXml" Target="../ink/ink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.jpg"/><Relationship Id="rId5" Type="http://schemas.openxmlformats.org/officeDocument/2006/relationships/image" Target="../media/image90.png"/><Relationship Id="rId10" Type="http://schemas.openxmlformats.org/officeDocument/2006/relationships/image" Target="../media/image22.png"/><Relationship Id="rId4" Type="http://schemas.openxmlformats.org/officeDocument/2006/relationships/customXml" Target="../ink/ink1.xml"/><Relationship Id="rId9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DFAE588-D330-0F5D-EEDA-5AF69E99A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3950" y="3399728"/>
            <a:ext cx="7476100" cy="1008401"/>
          </a:xfrm>
        </p:spPr>
        <p:txBody>
          <a:bodyPr/>
          <a:lstStyle/>
          <a:p>
            <a:r>
              <a:rPr lang="en-IT" dirty="0"/>
              <a:t>Enrico Cappellaro</a:t>
            </a:r>
          </a:p>
          <a:p>
            <a:r>
              <a:rPr lang="en-IT" dirty="0"/>
              <a:t>INAF – Osservatorio Astronomico di Padova</a:t>
            </a:r>
          </a:p>
          <a:p>
            <a:endParaRPr lang="en-IT" dirty="0"/>
          </a:p>
        </p:txBody>
      </p:sp>
      <p:pic>
        <p:nvPicPr>
          <p:cNvPr id="4" name="Picture 3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C4375BC9-525C-0F46-501D-FC5577E10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260" y="1306871"/>
            <a:ext cx="7384752" cy="1879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DC9C28-F42B-B00F-0E3D-535B7C67A512}"/>
              </a:ext>
            </a:extLst>
          </p:cNvPr>
          <p:cNvSpPr txBox="1"/>
          <p:nvPr/>
        </p:nvSpPr>
        <p:spPr>
          <a:xfrm>
            <a:off x="1365218" y="4621230"/>
            <a:ext cx="794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dirty="0">
                <a:solidFill>
                  <a:schemeClr val="tx1">
                    <a:lumMod val="65000"/>
                  </a:schemeClr>
                </a:solidFill>
              </a:rPr>
              <a:t>                                  </a:t>
            </a:r>
            <a:r>
              <a:rPr lang="en-IT" sz="2400" dirty="0"/>
              <a:t>on behalf of</a:t>
            </a:r>
          </a:p>
          <a:p>
            <a:r>
              <a:rPr lang="en-IT" sz="2400" dirty="0"/>
              <a:t> Enzo Brocato     </a:t>
            </a:r>
            <a:r>
              <a:rPr lang="en-IT" sz="2400" dirty="0">
                <a:sym typeface="Wingdings" pitchFamily="2" charset="2"/>
              </a:rPr>
              <a:t></a:t>
            </a:r>
            <a:r>
              <a:rPr lang="en-IT" sz="2400" dirty="0"/>
              <a:t>   PI  </a:t>
            </a:r>
            <a:r>
              <a:rPr lang="en-IT" sz="2400" dirty="0">
                <a:sym typeface="Wingdings" pitchFamily="2" charset="2"/>
              </a:rPr>
              <a:t></a:t>
            </a:r>
            <a:r>
              <a:rPr lang="en-IT" sz="2400" dirty="0"/>
              <a:t>      Maria Grazia Bernardini</a:t>
            </a:r>
          </a:p>
          <a:p>
            <a:r>
              <a:rPr lang="en-IT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1097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ign&#10;&#10;AI-generated content may be incorrect.">
            <a:extLst>
              <a:ext uri="{FF2B5EF4-FFF2-40B4-BE49-F238E27FC236}">
                <a16:creationId xmlns:a16="http://schemas.microsoft.com/office/drawing/2014/main" id="{514F4D12-D626-DEE3-569A-5431A86BF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87" y="984202"/>
            <a:ext cx="6425426" cy="2997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1102C6-30FB-492B-3585-D388A51EE85D}"/>
              </a:ext>
            </a:extLst>
          </p:cNvPr>
          <p:cNvSpPr txBox="1"/>
          <p:nvPr/>
        </p:nvSpPr>
        <p:spPr>
          <a:xfrm>
            <a:off x="1533837" y="4281866"/>
            <a:ext cx="6076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Governing Council (GC): N. Tanvir (Chair), </a:t>
            </a:r>
            <a:r>
              <a:rPr lang="en-GB" sz="2000" dirty="0">
                <a:solidFill>
                  <a:srgbClr val="FFFF00"/>
                </a:solidFill>
              </a:rPr>
              <a:t>E. Pian</a:t>
            </a:r>
            <a:r>
              <a:rPr lang="en-GB" sz="2000" dirty="0"/>
              <a:t>, J. Hjorth, D. </a:t>
            </a:r>
            <a:r>
              <a:rPr lang="en-GB" sz="2000" dirty="0" err="1"/>
              <a:t>Steeghs</a:t>
            </a:r>
            <a:r>
              <a:rPr lang="en-GB" sz="2000" dirty="0"/>
              <a:t>, </a:t>
            </a:r>
            <a:r>
              <a:rPr lang="en-GB" sz="2000" dirty="0">
                <a:solidFill>
                  <a:srgbClr val="FFFF00"/>
                </a:solidFill>
              </a:rPr>
              <a:t>E. Brocato</a:t>
            </a:r>
            <a:r>
              <a:rPr lang="en-GB" sz="2000" dirty="0"/>
              <a:t>, P. Jonker, </a:t>
            </a:r>
            <a:r>
              <a:rPr lang="en-GB" sz="2000" dirty="0">
                <a:solidFill>
                  <a:srgbClr val="FFFF00"/>
                </a:solidFill>
              </a:rPr>
              <a:t>M. </a:t>
            </a:r>
            <a:r>
              <a:rPr lang="en-GB" sz="2000" dirty="0" err="1">
                <a:solidFill>
                  <a:srgbClr val="FFFF00"/>
                </a:solidFill>
              </a:rPr>
              <a:t>Branchesi</a:t>
            </a:r>
            <a:r>
              <a:rPr lang="en-GB" sz="2000" dirty="0"/>
              <a:t>, J. </a:t>
            </a:r>
            <a:r>
              <a:rPr lang="en-GB" sz="2000" dirty="0" err="1"/>
              <a:t>Sollerman</a:t>
            </a:r>
            <a:r>
              <a:rPr lang="en-GB" sz="2000" dirty="0"/>
              <a:t>, S. Smartt, </a:t>
            </a:r>
            <a:r>
              <a:rPr lang="en-GB" sz="2000" dirty="0">
                <a:solidFill>
                  <a:srgbClr val="FFFF00"/>
                </a:solidFill>
              </a:rPr>
              <a:t>P. D'Avanzo</a:t>
            </a:r>
            <a:endParaRPr lang="en-IT" sz="2000" dirty="0">
              <a:solidFill>
                <a:srgbClr val="FFFF00"/>
              </a:solidFill>
            </a:endParaRPr>
          </a:p>
        </p:txBody>
      </p:sp>
      <p:pic>
        <p:nvPicPr>
          <p:cNvPr id="2" name="Picture 1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DF4F204D-CB2D-E80F-DF5B-B52355F02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16764" cy="3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02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693C72DD-4DCE-E6B0-8EE4-6751BC7FF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59" y="977222"/>
            <a:ext cx="4509007" cy="4308200"/>
          </a:xfrm>
          <a:prstGeom prst="rect">
            <a:avLst/>
          </a:prstGeom>
        </p:spPr>
      </p:pic>
      <p:pic>
        <p:nvPicPr>
          <p:cNvPr id="13" name="Picture 12" descr="A collage of people&#10;&#10;AI-generated content may be incorrect.">
            <a:extLst>
              <a:ext uri="{FF2B5EF4-FFF2-40B4-BE49-F238E27FC236}">
                <a16:creationId xmlns:a16="http://schemas.microsoft.com/office/drawing/2014/main" id="{F9903FF2-485B-509D-13F6-A7EEB0F47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254" y="977222"/>
            <a:ext cx="3271426" cy="4444040"/>
          </a:xfrm>
          <a:prstGeom prst="rect">
            <a:avLst/>
          </a:prstGeom>
        </p:spPr>
      </p:pic>
      <p:pic>
        <p:nvPicPr>
          <p:cNvPr id="2" name="Picture 1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B1BE4DAB-B576-696B-3ED3-2585EA405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16764" cy="3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93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text&#10;&#10;AI-generated content may be incorrect.">
            <a:extLst>
              <a:ext uri="{FF2B5EF4-FFF2-40B4-BE49-F238E27FC236}">
                <a16:creationId xmlns:a16="http://schemas.microsoft.com/office/drawing/2014/main" id="{4068A440-D609-A35D-BB1C-AED635D71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26" y="1054792"/>
            <a:ext cx="8580392" cy="1447452"/>
          </a:xfrm>
          <a:prstGeom prst="rect">
            <a:avLst/>
          </a:prstGeom>
        </p:spPr>
      </p:pic>
      <p:pic>
        <p:nvPicPr>
          <p:cNvPr id="1026" name="Picture 2" descr="È Nicolò D'Amico il nuovo Presidente dell'INAF – MEDIA INAF">
            <a:extLst>
              <a:ext uri="{FF2B5EF4-FFF2-40B4-BE49-F238E27FC236}">
                <a16:creationId xmlns:a16="http://schemas.microsoft.com/office/drawing/2014/main" id="{FE5E7206-5FF8-8D38-03F9-A82101FF0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31" y="2857500"/>
            <a:ext cx="2296583" cy="245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83CC6B-D098-77A4-C8E9-5242A06B7D6E}"/>
              </a:ext>
            </a:extLst>
          </p:cNvPr>
          <p:cNvSpPr txBox="1"/>
          <p:nvPr/>
        </p:nvSpPr>
        <p:spPr>
          <a:xfrm>
            <a:off x="3753223" y="3853003"/>
            <a:ext cx="2636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</a:t>
            </a:r>
            <a:r>
              <a:rPr lang="en-IT" sz="2000" dirty="0"/>
              <a:t>hanks to the vision      of INAF’s President</a:t>
            </a:r>
          </a:p>
          <a:p>
            <a:r>
              <a:rPr lang="en-IT" sz="2000" dirty="0"/>
              <a:t>        Nichi D’Amico</a:t>
            </a:r>
          </a:p>
        </p:txBody>
      </p:sp>
      <p:pic>
        <p:nvPicPr>
          <p:cNvPr id="2" name="Picture 1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BA571DEA-6630-DB16-1354-68035B7D3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16764" cy="3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76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255940-694E-CB50-C72B-66EB0678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5862"/>
            <a:ext cx="7886700" cy="1104636"/>
          </a:xfrm>
        </p:spPr>
        <p:txBody>
          <a:bodyPr/>
          <a:lstStyle/>
          <a:p>
            <a:r>
              <a:rPr lang="en-IT" dirty="0"/>
              <a:t>Recent/ongoing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863C2-F8B2-B058-0AD7-CB34572DA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382" y="1411626"/>
            <a:ext cx="7958540" cy="3877512"/>
          </a:xfrm>
        </p:spPr>
        <p:txBody>
          <a:bodyPr>
            <a:normAutofit lnSpcReduction="10000"/>
          </a:bodyPr>
          <a:lstStyle/>
          <a:p>
            <a:r>
              <a:rPr lang="en-IT" dirty="0"/>
              <a:t>Ligo/Virgo/Kagra runs: manage/check/update our follow-up   strategies/facilities</a:t>
            </a:r>
          </a:p>
          <a:p>
            <a:r>
              <a:rPr lang="en-IT" dirty="0"/>
              <a:t>Contribution to Einstein Telescope (UdR ET-INAF): ET BlueBook. PNRR ETIC (ADONI), initiatives at Sos Enattos (Mezzocielo)</a:t>
            </a:r>
          </a:p>
          <a:p>
            <a:r>
              <a:rPr lang="en-IT" dirty="0"/>
              <a:t>Contribution to EM instrument science cases (Theseus, WST, Mezzocielo…. ) </a:t>
            </a:r>
          </a:p>
          <a:p>
            <a:r>
              <a:rPr lang="en-GB" dirty="0"/>
              <a:t>P</a:t>
            </a:r>
            <a:r>
              <a:rPr lang="en-IT" dirty="0"/>
              <a:t>romoting multimessenger themes in different calls (INAF, ASI, EU, MUR) .  </a:t>
            </a:r>
            <a:r>
              <a:rPr lang="en-IT" dirty="0">
                <a:solidFill>
                  <a:srgbClr val="FFFF00"/>
                </a:solidFill>
              </a:rPr>
              <a:t>PRIN 2020 METE – PI Marica Branchesi                                                </a:t>
            </a:r>
            <a:r>
              <a:rPr lang="en-IT" dirty="0"/>
              <a:t>contribution to INAF AF2025 LoI</a:t>
            </a:r>
          </a:p>
          <a:p>
            <a:r>
              <a:rPr lang="en-IT" dirty="0"/>
              <a:t> Test other multimessenger science cases: search EM counterpart of high energy neutrinos</a:t>
            </a:r>
          </a:p>
          <a:p>
            <a:r>
              <a:rPr lang="en-IT" dirty="0"/>
              <a:t> Preparation of a next F. Lucchin PhD school</a:t>
            </a:r>
          </a:p>
          <a:p>
            <a:pPr marL="0" indent="0">
              <a:buNone/>
            </a:pPr>
            <a:endParaRPr lang="en-IT" dirty="0"/>
          </a:p>
        </p:txBody>
      </p:sp>
      <p:pic>
        <p:nvPicPr>
          <p:cNvPr id="2" name="Picture 1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CD217474-82E9-4AFE-C613-9806F0CD4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16764" cy="3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5E691E-4B7E-0207-8032-E3E876918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39" y="794578"/>
            <a:ext cx="8419122" cy="4735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F52965-D79B-B00C-F875-C69555C57709}"/>
              </a:ext>
            </a:extLst>
          </p:cNvPr>
          <p:cNvSpPr txBox="1"/>
          <p:nvPr/>
        </p:nvSpPr>
        <p:spPr>
          <a:xfrm>
            <a:off x="4897316" y="53456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https://media.ligo.northwestern.edu/</a:t>
            </a:r>
          </a:p>
        </p:txBody>
      </p:sp>
      <p:pic>
        <p:nvPicPr>
          <p:cNvPr id="2" name="Picture 1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EE1C184C-E348-6155-7657-C01F2C355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16764" cy="3606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7CA8BC-DADE-CFE8-A938-9FF9C424C19A}"/>
              </a:ext>
            </a:extLst>
          </p:cNvPr>
          <p:cNvSpPr txBox="1"/>
          <p:nvPr/>
        </p:nvSpPr>
        <p:spPr>
          <a:xfrm>
            <a:off x="1182311" y="332913"/>
            <a:ext cx="7023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/>
              <a:t> GW170817:  a once in  a lifetime event   ?  So what ! </a:t>
            </a:r>
          </a:p>
        </p:txBody>
      </p:sp>
    </p:spTree>
    <p:extLst>
      <p:ext uri="{BB962C8B-B14F-4D97-AF65-F5344CB8AC3E}">
        <p14:creationId xmlns:p14="http://schemas.microsoft.com/office/powerpoint/2010/main" val="1678132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8DE025-6031-0762-0289-44E087361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71512"/>
            <a:ext cx="7772400" cy="4371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A6C374-627E-CB66-9B1F-9C63C6B7AA3B}"/>
              </a:ext>
            </a:extLst>
          </p:cNvPr>
          <p:cNvSpPr txBox="1"/>
          <p:nvPr/>
        </p:nvSpPr>
        <p:spPr>
          <a:xfrm>
            <a:off x="4897316" y="522606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https://media.ligo.northwestern.edu/</a:t>
            </a:r>
          </a:p>
        </p:txBody>
      </p:sp>
    </p:spTree>
    <p:extLst>
      <p:ext uri="{BB962C8B-B14F-4D97-AF65-F5344CB8AC3E}">
        <p14:creationId xmlns:p14="http://schemas.microsoft.com/office/powerpoint/2010/main" val="294149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D20344AB-226A-AA63-D53B-994D13926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16764" cy="3606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64679-D448-DDF5-FFC8-0E418FC977DE}"/>
              </a:ext>
            </a:extLst>
          </p:cNvPr>
          <p:cNvSpPr txBox="1"/>
          <p:nvPr/>
        </p:nvSpPr>
        <p:spPr>
          <a:xfrm>
            <a:off x="410963" y="218965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Rubin-LSST 10 million alerts per night,</a:t>
            </a:r>
          </a:p>
          <a:p>
            <a:r>
              <a:rPr lang="en-GB" dirty="0"/>
              <a:t>1 million SNe/yr , 30-70 KNe/yr</a:t>
            </a:r>
            <a:endParaRPr lang="en-I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2B0033-F9A8-426E-934F-64F68A64D3F6}"/>
              </a:ext>
            </a:extLst>
          </p:cNvPr>
          <p:cNvSpPr txBox="1"/>
          <p:nvPr/>
        </p:nvSpPr>
        <p:spPr>
          <a:xfrm>
            <a:off x="410963" y="2915824"/>
            <a:ext cx="4177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Einstein Telescope is expected to detect a BNS merger roughly </a:t>
            </a:r>
            <a:r>
              <a:rPr lang="en-GB" b="1" dirty="0"/>
              <a:t>every 5 minutes</a:t>
            </a:r>
            <a:r>
              <a:rPr lang="en-GB" dirty="0"/>
              <a:t> </a:t>
            </a:r>
            <a:endParaRPr lang="en-IT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38D030-4624-F225-E725-5625B3FCE34D}"/>
              </a:ext>
            </a:extLst>
          </p:cNvPr>
          <p:cNvSpPr txBox="1"/>
          <p:nvPr/>
        </p:nvSpPr>
        <p:spPr>
          <a:xfrm>
            <a:off x="5044588" y="2346873"/>
            <a:ext cx="3815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10 to 100 KNe per year</a:t>
            </a:r>
            <a:r>
              <a:rPr lang="en-GB" dirty="0"/>
              <a:t> will be successfully characterized through joint ET and LSST observations.</a:t>
            </a:r>
            <a:endParaRPr lang="en-IT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57F17F-5BC0-0821-57FE-B0DE37D4869C}"/>
              </a:ext>
            </a:extLst>
          </p:cNvPr>
          <p:cNvSpPr txBox="1"/>
          <p:nvPr/>
        </p:nvSpPr>
        <p:spPr>
          <a:xfrm>
            <a:off x="410963" y="1701551"/>
            <a:ext cx="6403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LVC  BNS depending on runs/advancement            0-10 KN/yr</a:t>
            </a:r>
            <a:endParaRPr lang="en-IT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4769B3-206B-B215-69BB-27B4EE72935C}"/>
              </a:ext>
            </a:extLst>
          </p:cNvPr>
          <p:cNvSpPr txBox="1"/>
          <p:nvPr/>
        </p:nvSpPr>
        <p:spPr>
          <a:xfrm>
            <a:off x="881226" y="738570"/>
            <a:ext cx="5625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/>
              <a:t>GW170817:  a once in  a lifetime event   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8361F9-6C71-1F67-2560-D2E496232E4A}"/>
              </a:ext>
            </a:extLst>
          </p:cNvPr>
          <p:cNvSpPr txBox="1"/>
          <p:nvPr/>
        </p:nvSpPr>
        <p:spPr>
          <a:xfrm>
            <a:off x="496531" y="4195042"/>
            <a:ext cx="739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</a:t>
            </a:r>
            <a:r>
              <a:rPr lang="en-IT" sz="2400" dirty="0"/>
              <a:t>as neutrino source identification (1987A) a once in  a lifetime event 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D34B7F-8EAC-8CCE-C97F-014FAFCE0E58}"/>
              </a:ext>
            </a:extLst>
          </p:cNvPr>
          <p:cNvSpPr txBox="1"/>
          <p:nvPr/>
        </p:nvSpPr>
        <p:spPr>
          <a:xfrm>
            <a:off x="3403125" y="4241209"/>
            <a:ext cx="432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 10-20 high energy (&gt;30 TeV) neutrinos / yr</a:t>
            </a:r>
          </a:p>
        </p:txBody>
      </p:sp>
    </p:spTree>
    <p:extLst>
      <p:ext uri="{BB962C8B-B14F-4D97-AF65-F5344CB8AC3E}">
        <p14:creationId xmlns:p14="http://schemas.microsoft.com/office/powerpoint/2010/main" val="78310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325DEC-5006-55E3-0E89-C03B9C0E1105}"/>
              </a:ext>
            </a:extLst>
          </p:cNvPr>
          <p:cNvSpPr txBox="1"/>
          <p:nvPr/>
        </p:nvSpPr>
        <p:spPr>
          <a:xfrm>
            <a:off x="708382" y="4816753"/>
            <a:ext cx="5666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</a:t>
            </a:r>
            <a:r>
              <a:rPr lang="en-IT" sz="2000" dirty="0"/>
              <a:t>oday &gt;135 members across  8 INAF structures                           (including associated, PostDoc, PhD students)</a:t>
            </a:r>
          </a:p>
        </p:txBody>
      </p:sp>
      <p:pic>
        <p:nvPicPr>
          <p:cNvPr id="8" name="Picture 7" descr="A screenshot of a white background&#10;&#10;AI-generated content may be incorrect.">
            <a:extLst>
              <a:ext uri="{FF2B5EF4-FFF2-40B4-BE49-F238E27FC236}">
                <a16:creationId xmlns:a16="http://schemas.microsoft.com/office/drawing/2014/main" id="{31F16902-B16F-A770-632B-EF6F3921E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12" y="655220"/>
            <a:ext cx="5879698" cy="4161533"/>
          </a:xfrm>
          <a:prstGeom prst="rect">
            <a:avLst/>
          </a:prstGeom>
        </p:spPr>
      </p:pic>
      <p:pic>
        <p:nvPicPr>
          <p:cNvPr id="2" name="Picture 1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50315246-3C8D-2594-22AE-40580CC15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16764" cy="3606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73A61-874E-3ACB-597A-598272060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9250" y="1297881"/>
            <a:ext cx="3839183" cy="1438106"/>
          </a:xfrm>
          <a:solidFill>
            <a:schemeClr val="bg2">
              <a:lumMod val="90000"/>
              <a:lumOff val="1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T" sz="2400" b="1" dirty="0"/>
              <a:t>GRAWITA members are called for a revision of  scopes and governance of the collaboration </a:t>
            </a:r>
          </a:p>
        </p:txBody>
      </p:sp>
    </p:spTree>
    <p:extLst>
      <p:ext uri="{BB962C8B-B14F-4D97-AF65-F5344CB8AC3E}">
        <p14:creationId xmlns:p14="http://schemas.microsoft.com/office/powerpoint/2010/main" val="337710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52B7B-315F-28B2-5E31-46B13A133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6">
            <a:extLst>
              <a:ext uri="{FF2B5EF4-FFF2-40B4-BE49-F238E27FC236}">
                <a16:creationId xmlns:a16="http://schemas.microsoft.com/office/drawing/2014/main" id="{CC3DBD2A-70C5-3019-4EED-F04C4104858F}"/>
              </a:ext>
            </a:extLst>
          </p:cNvPr>
          <p:cNvSpPr txBox="1"/>
          <p:nvPr/>
        </p:nvSpPr>
        <p:spPr>
          <a:xfrm>
            <a:off x="1184068" y="3438595"/>
            <a:ext cx="7123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0996">
              <a:defRPr/>
            </a:pPr>
            <a:r>
              <a:rPr lang="en-US" sz="2000" b="1" dirty="0">
                <a:solidFill>
                  <a:srgbClr val="FFFFFF"/>
                </a:solidFill>
                <a:latin typeface="Calibri"/>
                <a:cs typeface="Arial" pitchFamily="34" charset="0"/>
              </a:rPr>
              <a:t>Know-how</a:t>
            </a:r>
            <a:r>
              <a:rPr lang="en-US" sz="2000" dirty="0">
                <a:solidFill>
                  <a:srgbClr val="FFFFFF"/>
                </a:solidFill>
                <a:latin typeface="Calibri"/>
                <a:cs typeface="Arial" pitchFamily="34" charset="0"/>
              </a:rPr>
              <a:t>: Time Domain Astronomy, Observational Strategy, Image analysis, Accurate Photometry in crowded fields,  GRB astronomy, Data Interpretation, Theoretical models</a:t>
            </a:r>
          </a:p>
          <a:p>
            <a:pPr defTabSz="380996">
              <a:defRPr/>
            </a:pPr>
            <a:endParaRPr lang="en-US" sz="20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EC9BC0-8884-60AE-F9B8-3D670B5BEB9F}"/>
              </a:ext>
            </a:extLst>
          </p:cNvPr>
          <p:cNvSpPr txBox="1"/>
          <p:nvPr/>
        </p:nvSpPr>
        <p:spPr>
          <a:xfrm>
            <a:off x="437168" y="660616"/>
            <a:ext cx="4374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dirty="0"/>
              <a:t>2013 -Dec-5                      </a:t>
            </a:r>
          </a:p>
          <a:p>
            <a:r>
              <a:rPr lang="en-IT" sz="2000" dirty="0"/>
              <a:t> Meeting INAF – LVC  Monte Mario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D7D55A-C07A-B307-3FC9-F177A8AF54BB}"/>
              </a:ext>
            </a:extLst>
          </p:cNvPr>
          <p:cNvSpPr txBox="1"/>
          <p:nvPr/>
        </p:nvSpPr>
        <p:spPr>
          <a:xfrm>
            <a:off x="6115563" y="4925813"/>
            <a:ext cx="2515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2014 </a:t>
            </a:r>
            <a:r>
              <a:rPr lang="en-IT" sz="2000" dirty="0"/>
              <a:t> MoU LVC /INAF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2C50FB-CAFE-6AF7-39E6-4C1FFA0C0C24}"/>
              </a:ext>
            </a:extLst>
          </p:cNvPr>
          <p:cNvSpPr txBox="1"/>
          <p:nvPr/>
        </p:nvSpPr>
        <p:spPr>
          <a:xfrm>
            <a:off x="1184068" y="3022194"/>
            <a:ext cx="5666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Started with 50 members    </a:t>
            </a:r>
            <a:r>
              <a:rPr lang="en-GB" sz="2000" dirty="0">
                <a:solidFill>
                  <a:schemeClr val="tx1">
                    <a:lumMod val="65000"/>
                  </a:schemeClr>
                </a:solidFill>
              </a:rPr>
              <a:t>(</a:t>
            </a:r>
            <a:r>
              <a:rPr lang="en-GB" i="1" dirty="0">
                <a:solidFill>
                  <a:schemeClr val="tx1">
                    <a:lumMod val="65000"/>
                  </a:schemeClr>
                </a:solidFill>
              </a:rPr>
              <a:t>t</a:t>
            </a:r>
            <a:r>
              <a:rPr lang="en-IT" i="1" dirty="0">
                <a:solidFill>
                  <a:schemeClr val="tx1">
                    <a:lumMod val="65000"/>
                  </a:schemeClr>
                </a:solidFill>
              </a:rPr>
              <a:t>oday &gt;135 members</a:t>
            </a:r>
            <a:r>
              <a:rPr lang="en-IT" sz="2000" dirty="0">
                <a:solidFill>
                  <a:schemeClr val="tx1">
                    <a:lumMod val="65000"/>
                  </a:schemeClr>
                </a:solidFill>
              </a:rPr>
              <a:t>)</a:t>
            </a:r>
          </a:p>
        </p:txBody>
      </p:sp>
      <p:pic>
        <p:nvPicPr>
          <p:cNvPr id="2" name="Picture 1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D3AB95CC-39D9-31AC-747C-3350023B8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16764" cy="36063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A11A9E-0179-DE9D-3525-0A5E12602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068" y="1624145"/>
            <a:ext cx="7707967" cy="1142406"/>
          </a:xfrm>
          <a:solidFill>
            <a:schemeClr val="bg2">
              <a:lumMod val="90000"/>
              <a:lumOff val="10000"/>
            </a:schemeClr>
          </a:solidFill>
          <a:ln>
            <a:noFill/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2014 Nature news  </a:t>
            </a:r>
          </a:p>
          <a:p>
            <a:pPr marL="0" indent="0">
              <a:buNone/>
            </a:pPr>
            <a:r>
              <a:rPr lang="en-GB" sz="2000" i="1" dirty="0"/>
              <a:t>After two decades and more than half a billion dollars, LIGO, the world's largest gravitational-wave observatory, is on the verge of a detection. </a:t>
            </a:r>
          </a:p>
          <a:p>
            <a:pPr marL="0" indent="0">
              <a:buNone/>
            </a:pPr>
            <a:r>
              <a:rPr lang="en-GB" sz="2000" i="1" dirty="0"/>
              <a:t>Maybe.</a:t>
            </a:r>
          </a:p>
        </p:txBody>
      </p:sp>
    </p:spTree>
    <p:extLst>
      <p:ext uri="{BB962C8B-B14F-4D97-AF65-F5344CB8AC3E}">
        <p14:creationId xmlns:p14="http://schemas.microsoft.com/office/powerpoint/2010/main" val="1466477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81B7FD-653C-31B9-EAA5-252FC450CF2C}"/>
              </a:ext>
            </a:extLst>
          </p:cNvPr>
          <p:cNvSpPr txBox="1"/>
          <p:nvPr/>
        </p:nvSpPr>
        <p:spPr>
          <a:xfrm>
            <a:off x="605315" y="1249344"/>
            <a:ext cx="7933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6" indent="-380996">
              <a:buFont typeface="Arial" panose="020B0604020202020204" pitchFamily="34" charset="0"/>
              <a:buChar char="•"/>
            </a:pPr>
            <a:r>
              <a:rPr lang="en-IT" sz="2000" dirty="0"/>
              <a:t>Submit observing proposals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en-IT" sz="2000" dirty="0"/>
              <a:t>Set up communication and  data reduction tools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en-IT" sz="2000" dirty="0"/>
              <a:t>Promote international collaboration</a:t>
            </a:r>
          </a:p>
        </p:txBody>
      </p:sp>
      <p:pic>
        <p:nvPicPr>
          <p:cNvPr id="11" name="Picture 10" descr="A close-up of a paper&#10;&#10;AI-generated content may be incorrect.">
            <a:extLst>
              <a:ext uri="{FF2B5EF4-FFF2-40B4-BE49-F238E27FC236}">
                <a16:creationId xmlns:a16="http://schemas.microsoft.com/office/drawing/2014/main" id="{56B5020B-5BB1-A186-8B53-FB935D18E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549" y="2520408"/>
            <a:ext cx="5004436" cy="29383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09765C-7BDF-91B8-E270-51D35729A422}"/>
              </a:ext>
            </a:extLst>
          </p:cNvPr>
          <p:cNvSpPr txBox="1"/>
          <p:nvPr/>
        </p:nvSpPr>
        <p:spPr>
          <a:xfrm>
            <a:off x="387424" y="692282"/>
            <a:ext cx="2046458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333" dirty="0"/>
              <a:t>Early activities</a:t>
            </a:r>
          </a:p>
        </p:txBody>
      </p:sp>
      <p:pic>
        <p:nvPicPr>
          <p:cNvPr id="18" name="Picture 17" descr="A white paper with red text&#10;&#10;AI-generated content may be incorrect.">
            <a:extLst>
              <a:ext uri="{FF2B5EF4-FFF2-40B4-BE49-F238E27FC236}">
                <a16:creationId xmlns:a16="http://schemas.microsoft.com/office/drawing/2014/main" id="{2B3BF2D2-F79B-77E1-4554-398D9CC0D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15" y="3449994"/>
            <a:ext cx="3287741" cy="20087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B21004-EAE3-4581-058A-E32C81512BCB}"/>
              </a:ext>
            </a:extLst>
          </p:cNvPr>
          <p:cNvSpPr txBox="1"/>
          <p:nvPr/>
        </p:nvSpPr>
        <p:spPr>
          <a:xfrm>
            <a:off x="387424" y="4263600"/>
            <a:ext cx="46887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400" dirty="0">
                <a:solidFill>
                  <a:schemeClr val="bg1"/>
                </a:solidFill>
              </a:rPr>
              <a:t>Cambridge PESSTO meeting  Feb 2015</a:t>
            </a:r>
          </a:p>
        </p:txBody>
      </p:sp>
      <p:pic>
        <p:nvPicPr>
          <p:cNvPr id="2" name="Picture 1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24551864-33AF-2E3E-B4B2-4A2B8573D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16764" cy="36063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C459889-F27B-A0B7-A69A-BF8EAA6FE7BD}"/>
              </a:ext>
            </a:extLst>
          </p:cNvPr>
          <p:cNvSpPr/>
          <p:nvPr/>
        </p:nvSpPr>
        <p:spPr>
          <a:xfrm>
            <a:off x="5827890" y="4749391"/>
            <a:ext cx="1213338" cy="4308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3859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6F07E6-52C3-1AC4-5399-C0E1FD965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9" y="2480299"/>
            <a:ext cx="4078516" cy="30588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793E8C-2AA6-F51E-56F0-79F9835E0014}"/>
              </a:ext>
            </a:extLst>
          </p:cNvPr>
          <p:cNvSpPr txBox="1"/>
          <p:nvPr/>
        </p:nvSpPr>
        <p:spPr>
          <a:xfrm>
            <a:off x="1941374" y="509420"/>
            <a:ext cx="298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Large sky error box</a:t>
            </a:r>
          </a:p>
        </p:txBody>
      </p:sp>
      <p:pic>
        <p:nvPicPr>
          <p:cNvPr id="13" name="Picture 12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816CB622-C56B-4E68-F78D-888BE56DD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16764" cy="3606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FAD60D-85C7-A25B-BE71-7AC34A740D3D}"/>
              </a:ext>
            </a:extLst>
          </p:cNvPr>
          <p:cNvSpPr txBox="1"/>
          <p:nvPr/>
        </p:nvSpPr>
        <p:spPr>
          <a:xfrm>
            <a:off x="2593532" y="111841"/>
            <a:ext cx="140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Key features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BED48E-0766-2812-BC53-618D1CED7535}"/>
              </a:ext>
            </a:extLst>
          </p:cNvPr>
          <p:cNvSpPr txBox="1"/>
          <p:nvPr/>
        </p:nvSpPr>
        <p:spPr>
          <a:xfrm>
            <a:off x="94969" y="1787802"/>
            <a:ext cx="1895102" cy="5900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6176" tIns="38089" rIns="76176" bIns="38089">
            <a:spAutoFit/>
          </a:bodyPr>
          <a:lstStyle/>
          <a:p>
            <a:pPr algn="ctr">
              <a:defRPr/>
            </a:pPr>
            <a:r>
              <a:rPr lang="en-US" sz="1667" b="1" dirty="0">
                <a:solidFill>
                  <a:srgbClr val="000000"/>
                </a:solidFill>
                <a:latin typeface="Arial"/>
                <a:ea typeface="ＭＳ Ｐゴシック"/>
              </a:rPr>
              <a:t>STEP 1</a:t>
            </a:r>
          </a:p>
          <a:p>
            <a:pPr algn="ctr">
              <a:defRPr/>
            </a:pPr>
            <a:r>
              <a:rPr lang="en-US" sz="1667" i="1" dirty="0">
                <a:solidFill>
                  <a:srgbClr val="000099"/>
                </a:solidFill>
                <a:latin typeface="Arial"/>
                <a:ea typeface="ＭＳ Ｐゴシック"/>
              </a:rPr>
              <a:t>Search &amp; Detect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E791FD-5D98-F499-46E4-71A01856DBF4}"/>
              </a:ext>
            </a:extLst>
          </p:cNvPr>
          <p:cNvSpPr txBox="1"/>
          <p:nvPr/>
        </p:nvSpPr>
        <p:spPr>
          <a:xfrm>
            <a:off x="358404" y="647919"/>
            <a:ext cx="1366528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EM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c</a:t>
            </a:r>
            <a:r>
              <a:rPr lang="en-IT" dirty="0">
                <a:solidFill>
                  <a:schemeClr val="bg1"/>
                </a:solidFill>
              </a:rPr>
              <a:t>ounterpart</a:t>
            </a:r>
          </a:p>
          <a:p>
            <a:pPr algn="ctr"/>
            <a:r>
              <a:rPr lang="en-IT" dirty="0">
                <a:solidFill>
                  <a:schemeClr val="bg1"/>
                </a:solidFill>
              </a:rPr>
              <a:t>search</a:t>
            </a:r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C4EFEA0E-2C68-BD4A-92A3-52709E25A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108" y="1634475"/>
            <a:ext cx="4537640" cy="3347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2D8C2B-813E-C971-E1CE-C0C089BC2278}"/>
              </a:ext>
            </a:extLst>
          </p:cNvPr>
          <p:cNvSpPr txBox="1"/>
          <p:nvPr/>
        </p:nvSpPr>
        <p:spPr>
          <a:xfrm>
            <a:off x="6435928" y="1170678"/>
            <a:ext cx="201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FFFF00"/>
                </a:solidFill>
              </a:rPr>
              <a:t>Omegacam @ VST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DD02CF-941F-4CAE-EA03-81DC984352A2}"/>
              </a:ext>
            </a:extLst>
          </p:cNvPr>
          <p:cNvSpPr txBox="1"/>
          <p:nvPr/>
        </p:nvSpPr>
        <p:spPr>
          <a:xfrm rot="5400000">
            <a:off x="8519164" y="3223782"/>
            <a:ext cx="74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1 deg</a:t>
            </a:r>
          </a:p>
        </p:txBody>
      </p:sp>
    </p:spTree>
    <p:extLst>
      <p:ext uri="{BB962C8B-B14F-4D97-AF65-F5344CB8AC3E}">
        <p14:creationId xmlns:p14="http://schemas.microsoft.com/office/powerpoint/2010/main" val="240167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970D7-E801-FCD8-11E8-DA8300DFC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">
            <a:extLst>
              <a:ext uri="{FF2B5EF4-FFF2-40B4-BE49-F238E27FC236}">
                <a16:creationId xmlns:a16="http://schemas.microsoft.com/office/drawing/2014/main" id="{3FD4752E-C89F-3C09-2B04-B240330C2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969" y="1737996"/>
            <a:ext cx="3506400" cy="306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A98D5F-10D8-E4D6-828C-36D251E570E5}"/>
              </a:ext>
            </a:extLst>
          </p:cNvPr>
          <p:cNvSpPr txBox="1"/>
          <p:nvPr/>
        </p:nvSpPr>
        <p:spPr>
          <a:xfrm>
            <a:off x="1941374" y="509420"/>
            <a:ext cx="2987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Large sky error 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</a:t>
            </a:r>
            <a:r>
              <a:rPr lang="en-IT" dirty="0"/>
              <a:t>apid luminosity/color evolution</a:t>
            </a:r>
          </a:p>
        </p:txBody>
      </p:sp>
      <p:pic>
        <p:nvPicPr>
          <p:cNvPr id="13" name="Picture 12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07C7DA41-308E-6F4D-2B27-F1B1918AC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16764" cy="3606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6AA320-F743-131A-CE5E-0005539D7893}"/>
              </a:ext>
            </a:extLst>
          </p:cNvPr>
          <p:cNvSpPr txBox="1"/>
          <p:nvPr/>
        </p:nvSpPr>
        <p:spPr>
          <a:xfrm>
            <a:off x="2593532" y="111841"/>
            <a:ext cx="140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Key features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F43515-5C49-EEEC-75CF-A23D8D6C42B0}"/>
              </a:ext>
            </a:extLst>
          </p:cNvPr>
          <p:cNvSpPr txBox="1"/>
          <p:nvPr/>
        </p:nvSpPr>
        <p:spPr>
          <a:xfrm>
            <a:off x="94969" y="1787802"/>
            <a:ext cx="1895102" cy="5900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6176" tIns="38089" rIns="76176" bIns="38089">
            <a:spAutoFit/>
          </a:bodyPr>
          <a:lstStyle/>
          <a:p>
            <a:pPr algn="ctr">
              <a:defRPr/>
            </a:pPr>
            <a:r>
              <a:rPr lang="en-US" sz="1667" b="1" dirty="0">
                <a:solidFill>
                  <a:srgbClr val="000000"/>
                </a:solidFill>
                <a:latin typeface="Arial"/>
                <a:ea typeface="ＭＳ Ｐゴシック"/>
              </a:rPr>
              <a:t>STEP 1</a:t>
            </a:r>
          </a:p>
          <a:p>
            <a:pPr algn="ctr">
              <a:defRPr/>
            </a:pPr>
            <a:r>
              <a:rPr lang="en-US" sz="1667" i="1" dirty="0">
                <a:solidFill>
                  <a:srgbClr val="000099"/>
                </a:solidFill>
                <a:latin typeface="Arial"/>
                <a:ea typeface="ＭＳ Ｐゴシック"/>
              </a:rPr>
              <a:t>Search &amp; Detect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A90F26-9735-4219-154A-AA5FF8C3C28F}"/>
              </a:ext>
            </a:extLst>
          </p:cNvPr>
          <p:cNvSpPr txBox="1"/>
          <p:nvPr/>
        </p:nvSpPr>
        <p:spPr>
          <a:xfrm>
            <a:off x="105582" y="2533918"/>
            <a:ext cx="1895102" cy="5900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6176" tIns="38089" rIns="76176" bIns="3808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67" b="1" dirty="0">
                <a:solidFill>
                  <a:srgbClr val="000000"/>
                </a:solidFill>
              </a:rPr>
              <a:t>STEP 2</a:t>
            </a:r>
            <a:endParaRPr lang="en-US" sz="1126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en-US" sz="1667" i="1" dirty="0">
                <a:solidFill>
                  <a:srgbClr val="000099"/>
                </a:solidFill>
              </a:rPr>
              <a:t>Identify &amp; Classify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8A59A7-3265-C9C0-C0C8-C2E0AD4C32AC}"/>
              </a:ext>
            </a:extLst>
          </p:cNvPr>
          <p:cNvSpPr txBox="1"/>
          <p:nvPr/>
        </p:nvSpPr>
        <p:spPr>
          <a:xfrm>
            <a:off x="358404" y="647919"/>
            <a:ext cx="1366528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EM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c</a:t>
            </a:r>
            <a:r>
              <a:rPr lang="en-IT" dirty="0">
                <a:solidFill>
                  <a:schemeClr val="bg1"/>
                </a:solidFill>
              </a:rPr>
              <a:t>ounterpart</a:t>
            </a:r>
          </a:p>
          <a:p>
            <a:pPr algn="ctr"/>
            <a:r>
              <a:rPr lang="en-IT" dirty="0">
                <a:solidFill>
                  <a:schemeClr val="bg1"/>
                </a:solidFill>
              </a:rPr>
              <a:t>search</a:t>
            </a:r>
          </a:p>
        </p:txBody>
      </p:sp>
      <p:pic>
        <p:nvPicPr>
          <p:cNvPr id="2" name="Immagine 1" descr="prova.png">
            <a:extLst>
              <a:ext uri="{FF2B5EF4-FFF2-40B4-BE49-F238E27FC236}">
                <a16:creationId xmlns:a16="http://schemas.microsoft.com/office/drawing/2014/main" id="{E1E87E57-C519-4B77-5994-976A4DEE8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8" r="3429" b="9544"/>
          <a:stretch>
            <a:fillRect/>
          </a:stretch>
        </p:blipFill>
        <p:spPr bwMode="auto">
          <a:xfrm>
            <a:off x="5657557" y="2425563"/>
            <a:ext cx="3380862" cy="296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D582D5-C7BF-B134-D81B-7F745722DA11}"/>
              </a:ext>
            </a:extLst>
          </p:cNvPr>
          <p:cNvSpPr txBox="1"/>
          <p:nvPr/>
        </p:nvSpPr>
        <p:spPr>
          <a:xfrm>
            <a:off x="6900247" y="2600709"/>
            <a:ext cx="1696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v</a:t>
            </a:r>
            <a:r>
              <a:rPr lang="en-IT" sz="1400" dirty="0">
                <a:solidFill>
                  <a:srgbClr val="FF0000"/>
                </a:solidFill>
              </a:rPr>
              <a:t>isible at peak</a:t>
            </a:r>
          </a:p>
          <a:p>
            <a:r>
              <a:rPr lang="en-IT" sz="1400" dirty="0">
                <a:solidFill>
                  <a:srgbClr val="FF0000"/>
                </a:solidFill>
              </a:rPr>
              <a:t>NIR &gt;3/4 days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FAEFD-DD7A-E371-7FC4-091DACB64054}"/>
              </a:ext>
            </a:extLst>
          </p:cNvPr>
          <p:cNvSpPr txBox="1"/>
          <p:nvPr/>
        </p:nvSpPr>
        <p:spPr>
          <a:xfrm>
            <a:off x="6872844" y="1898141"/>
            <a:ext cx="17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FFFF00"/>
                </a:solidFill>
              </a:rPr>
              <a:t>X</a:t>
            </a:r>
            <a:r>
              <a:rPr lang="en-GB" dirty="0">
                <a:solidFill>
                  <a:srgbClr val="FFFF00"/>
                </a:solidFill>
              </a:rPr>
              <a:t>s</a:t>
            </a:r>
            <a:r>
              <a:rPr lang="en-IT" dirty="0">
                <a:solidFill>
                  <a:srgbClr val="FFFF00"/>
                </a:solidFill>
              </a:rPr>
              <a:t>hooter @ VLT</a:t>
            </a:r>
          </a:p>
        </p:txBody>
      </p:sp>
    </p:spTree>
    <p:extLst>
      <p:ext uri="{BB962C8B-B14F-4D97-AF65-F5344CB8AC3E}">
        <p14:creationId xmlns:p14="http://schemas.microsoft.com/office/powerpoint/2010/main" val="2665570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12383-AE2C-D800-7F01-14E84156D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DDB575F-E02A-F56C-8436-CEFD13AD48F1}"/>
              </a:ext>
            </a:extLst>
          </p:cNvPr>
          <p:cNvSpPr txBox="1"/>
          <p:nvPr/>
        </p:nvSpPr>
        <p:spPr>
          <a:xfrm>
            <a:off x="1941374" y="509420"/>
            <a:ext cx="2987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Large sky error 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</a:t>
            </a:r>
            <a:r>
              <a:rPr lang="en-IT" dirty="0"/>
              <a:t>apid luminosity/color evolution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Truly multi-wavelength</a:t>
            </a:r>
          </a:p>
        </p:txBody>
      </p:sp>
      <p:pic>
        <p:nvPicPr>
          <p:cNvPr id="12" name="Picture 11" descr="A collage of images of a satellite and a satellite&#10;&#10;AI-generated content may be incorrect.">
            <a:extLst>
              <a:ext uri="{FF2B5EF4-FFF2-40B4-BE49-F238E27FC236}">
                <a16:creationId xmlns:a16="http://schemas.microsoft.com/office/drawing/2014/main" id="{185A92A7-9E11-3CF4-7C9F-AC2240A26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266" y="1967060"/>
            <a:ext cx="5974411" cy="3460663"/>
          </a:xfrm>
          <a:prstGeom prst="rect">
            <a:avLst/>
          </a:prstGeom>
        </p:spPr>
      </p:pic>
      <p:pic>
        <p:nvPicPr>
          <p:cNvPr id="13" name="Picture 12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A975928F-93DB-3FDB-7CA5-F39563B9B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16764" cy="3606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EE844-EDC8-23C7-2DD0-9467D6C79986}"/>
              </a:ext>
            </a:extLst>
          </p:cNvPr>
          <p:cNvSpPr txBox="1"/>
          <p:nvPr/>
        </p:nvSpPr>
        <p:spPr>
          <a:xfrm>
            <a:off x="2593532" y="111841"/>
            <a:ext cx="140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Key features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E82FAC-3DD7-6D52-1416-43A3FF22BD72}"/>
              </a:ext>
            </a:extLst>
          </p:cNvPr>
          <p:cNvSpPr txBox="1"/>
          <p:nvPr/>
        </p:nvSpPr>
        <p:spPr>
          <a:xfrm>
            <a:off x="94969" y="1787802"/>
            <a:ext cx="1895102" cy="5900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6176" tIns="38089" rIns="76176" bIns="38089">
            <a:spAutoFit/>
          </a:bodyPr>
          <a:lstStyle/>
          <a:p>
            <a:pPr algn="ctr">
              <a:defRPr/>
            </a:pPr>
            <a:r>
              <a:rPr lang="en-US" sz="1667" b="1" dirty="0">
                <a:solidFill>
                  <a:srgbClr val="000000"/>
                </a:solidFill>
                <a:latin typeface="Arial"/>
                <a:ea typeface="ＭＳ Ｐゴシック"/>
              </a:rPr>
              <a:t>STEP 1</a:t>
            </a:r>
          </a:p>
          <a:p>
            <a:pPr algn="ctr">
              <a:defRPr/>
            </a:pPr>
            <a:r>
              <a:rPr lang="en-US" sz="1667" i="1" dirty="0">
                <a:solidFill>
                  <a:srgbClr val="000099"/>
                </a:solidFill>
                <a:latin typeface="Arial"/>
                <a:ea typeface="ＭＳ Ｐゴシック"/>
              </a:rPr>
              <a:t>Search &amp; Detect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D7E828-2A83-D87C-1149-C91DD944E537}"/>
              </a:ext>
            </a:extLst>
          </p:cNvPr>
          <p:cNvSpPr txBox="1"/>
          <p:nvPr/>
        </p:nvSpPr>
        <p:spPr>
          <a:xfrm>
            <a:off x="105582" y="2533918"/>
            <a:ext cx="1895102" cy="5900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6176" tIns="38089" rIns="76176" bIns="3808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67" b="1" dirty="0">
                <a:solidFill>
                  <a:srgbClr val="000000"/>
                </a:solidFill>
              </a:rPr>
              <a:t>STEP 2</a:t>
            </a:r>
            <a:endParaRPr lang="en-US" sz="1126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en-US" sz="1667" i="1" dirty="0">
                <a:solidFill>
                  <a:srgbClr val="000099"/>
                </a:solidFill>
              </a:rPr>
              <a:t>Identify &amp; Classify</a:t>
            </a:r>
          </a:p>
        </p:txBody>
      </p:sp>
      <p:sp>
        <p:nvSpPr>
          <p:cNvPr id="8" name="TextBox 27">
            <a:extLst>
              <a:ext uri="{FF2B5EF4-FFF2-40B4-BE49-F238E27FC236}">
                <a16:creationId xmlns:a16="http://schemas.microsoft.com/office/drawing/2014/main" id="{B39C6938-3A7A-A3AB-5DF9-242249038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03" y="3293039"/>
            <a:ext cx="1888436" cy="5900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176" tIns="38089" rIns="76176" bIns="3808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67" b="1" dirty="0">
                <a:solidFill>
                  <a:srgbClr val="000000"/>
                </a:solidFill>
              </a:rPr>
              <a:t>STEP 3</a:t>
            </a:r>
          </a:p>
          <a:p>
            <a:pPr algn="ctr" eaLnBrk="1" hangingPunct="1"/>
            <a:r>
              <a:rPr lang="en-US" sz="1667" i="1" dirty="0">
                <a:solidFill>
                  <a:srgbClr val="000099"/>
                </a:solidFill>
              </a:rPr>
              <a:t>Follow up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355461-59E5-6419-CCED-9F9363A2FD79}"/>
              </a:ext>
            </a:extLst>
          </p:cNvPr>
          <p:cNvSpPr txBox="1"/>
          <p:nvPr/>
        </p:nvSpPr>
        <p:spPr>
          <a:xfrm>
            <a:off x="2452919" y="2082807"/>
            <a:ext cx="5765106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dirty="0"/>
              <a:t>gamma                     X-ray                    optical/IR             radio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365A47-5B58-8090-9E4A-8474B241C0A7}"/>
              </a:ext>
            </a:extLst>
          </p:cNvPr>
          <p:cNvSpPr txBox="1"/>
          <p:nvPr/>
        </p:nvSpPr>
        <p:spPr>
          <a:xfrm>
            <a:off x="358404" y="647919"/>
            <a:ext cx="1366528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EM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c</a:t>
            </a:r>
            <a:r>
              <a:rPr lang="en-IT" dirty="0">
                <a:solidFill>
                  <a:schemeClr val="bg1"/>
                </a:solidFill>
              </a:rPr>
              <a:t>ounterpart</a:t>
            </a:r>
          </a:p>
          <a:p>
            <a:pPr algn="ctr"/>
            <a:r>
              <a:rPr lang="en-IT" dirty="0">
                <a:solidFill>
                  <a:schemeClr val="bg1"/>
                </a:solidFill>
              </a:rPr>
              <a:t>search</a:t>
            </a:r>
          </a:p>
        </p:txBody>
      </p:sp>
    </p:spTree>
    <p:extLst>
      <p:ext uri="{BB962C8B-B14F-4D97-AF65-F5344CB8AC3E}">
        <p14:creationId xmlns:p14="http://schemas.microsoft.com/office/powerpoint/2010/main" val="3706949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744F7-78AF-F4CC-85DF-E1C109D8B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6B466D75-30AB-8A30-38E2-720E40F66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16764" cy="360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BFA92E-8A0C-BF27-7C27-AF8065AB8142}"/>
              </a:ext>
            </a:extLst>
          </p:cNvPr>
          <p:cNvSpPr txBox="1"/>
          <p:nvPr/>
        </p:nvSpPr>
        <p:spPr>
          <a:xfrm>
            <a:off x="94969" y="1787802"/>
            <a:ext cx="1895102" cy="5900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6176" tIns="38089" rIns="76176" bIns="38089">
            <a:spAutoFit/>
          </a:bodyPr>
          <a:lstStyle/>
          <a:p>
            <a:pPr algn="ctr">
              <a:defRPr/>
            </a:pPr>
            <a:r>
              <a:rPr lang="en-US" sz="1667" b="1" dirty="0">
                <a:solidFill>
                  <a:srgbClr val="000000"/>
                </a:solidFill>
                <a:latin typeface="Arial"/>
                <a:ea typeface="ＭＳ Ｐゴシック"/>
              </a:rPr>
              <a:t>STEP 1</a:t>
            </a:r>
          </a:p>
          <a:p>
            <a:pPr algn="ctr">
              <a:defRPr/>
            </a:pPr>
            <a:r>
              <a:rPr lang="en-US" sz="1667" i="1" dirty="0">
                <a:solidFill>
                  <a:srgbClr val="000099"/>
                </a:solidFill>
                <a:latin typeface="Arial"/>
                <a:ea typeface="ＭＳ Ｐゴシック"/>
              </a:rPr>
              <a:t>Search &amp; Detect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BC1C1-9C84-7794-7923-D3E699CE22FC}"/>
              </a:ext>
            </a:extLst>
          </p:cNvPr>
          <p:cNvSpPr txBox="1"/>
          <p:nvPr/>
        </p:nvSpPr>
        <p:spPr>
          <a:xfrm>
            <a:off x="105582" y="2533918"/>
            <a:ext cx="1895102" cy="5900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6176" tIns="38089" rIns="76176" bIns="3808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67" b="1" dirty="0">
                <a:solidFill>
                  <a:srgbClr val="000000"/>
                </a:solidFill>
              </a:rPr>
              <a:t>STEP 2</a:t>
            </a:r>
            <a:endParaRPr lang="en-US" sz="1126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en-US" sz="1667" i="1" dirty="0">
                <a:solidFill>
                  <a:srgbClr val="000099"/>
                </a:solidFill>
              </a:rPr>
              <a:t>Identify &amp; Classify</a:t>
            </a:r>
          </a:p>
        </p:txBody>
      </p:sp>
      <p:sp>
        <p:nvSpPr>
          <p:cNvPr id="8" name="TextBox 27">
            <a:extLst>
              <a:ext uri="{FF2B5EF4-FFF2-40B4-BE49-F238E27FC236}">
                <a16:creationId xmlns:a16="http://schemas.microsoft.com/office/drawing/2014/main" id="{6D7DE5F0-A02F-79DA-9C3D-B4C5BA311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03" y="3293039"/>
            <a:ext cx="1888436" cy="5900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176" tIns="38089" rIns="76176" bIns="3808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67" b="1" dirty="0">
                <a:solidFill>
                  <a:srgbClr val="000000"/>
                </a:solidFill>
              </a:rPr>
              <a:t>STEP 3</a:t>
            </a:r>
          </a:p>
          <a:p>
            <a:pPr algn="ctr" eaLnBrk="1" hangingPunct="1"/>
            <a:r>
              <a:rPr lang="en-US" sz="1667" i="1" dirty="0">
                <a:solidFill>
                  <a:srgbClr val="000099"/>
                </a:solidFill>
              </a:rPr>
              <a:t>Follow up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F0790-DEB3-F341-847C-DF6CE7A1EA68}"/>
              </a:ext>
            </a:extLst>
          </p:cNvPr>
          <p:cNvSpPr txBox="1"/>
          <p:nvPr/>
        </p:nvSpPr>
        <p:spPr>
          <a:xfrm>
            <a:off x="358404" y="647919"/>
            <a:ext cx="1366528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EM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c</a:t>
            </a:r>
            <a:r>
              <a:rPr lang="en-IT" dirty="0">
                <a:solidFill>
                  <a:schemeClr val="bg1"/>
                </a:solidFill>
              </a:rPr>
              <a:t>ounterpart</a:t>
            </a:r>
          </a:p>
          <a:p>
            <a:pPr algn="ctr"/>
            <a:r>
              <a:rPr lang="en-IT" dirty="0">
                <a:solidFill>
                  <a:schemeClr val="bg1"/>
                </a:solidFill>
              </a:rPr>
              <a:t>search</a:t>
            </a:r>
          </a:p>
        </p:txBody>
      </p:sp>
      <p:sp>
        <p:nvSpPr>
          <p:cNvPr id="17" name="TextBox 27">
            <a:extLst>
              <a:ext uri="{FF2B5EF4-FFF2-40B4-BE49-F238E27FC236}">
                <a16:creationId xmlns:a16="http://schemas.microsoft.com/office/drawing/2014/main" id="{9CD10102-3727-3144-39FC-33E556633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2" y="4052160"/>
            <a:ext cx="1888436" cy="5900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176" tIns="38089" rIns="76176" bIns="3808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67" b="1" dirty="0">
                <a:solidFill>
                  <a:srgbClr val="000000"/>
                </a:solidFill>
              </a:rPr>
              <a:t>STEP 4</a:t>
            </a:r>
          </a:p>
          <a:p>
            <a:pPr algn="ctr" eaLnBrk="1" hangingPunct="1"/>
            <a:r>
              <a:rPr lang="en-US" sz="1667" i="1" dirty="0">
                <a:solidFill>
                  <a:srgbClr val="000099"/>
                </a:solidFill>
              </a:rPr>
              <a:t>Modelling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EA1C19-5823-B811-DB10-C7A8181CD988}"/>
              </a:ext>
            </a:extLst>
          </p:cNvPr>
          <p:cNvSpPr txBox="1"/>
          <p:nvPr/>
        </p:nvSpPr>
        <p:spPr>
          <a:xfrm>
            <a:off x="2368925" y="1787802"/>
            <a:ext cx="63143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Compact radio emission indicates a structured jet was produced by a binary neutron star merger</a:t>
            </a:r>
            <a:r>
              <a:rPr lang="en-GB" dirty="0"/>
              <a:t>  </a:t>
            </a:r>
            <a:r>
              <a:rPr lang="en-GB" dirty="0">
                <a:solidFill>
                  <a:schemeClr val="tx1">
                    <a:lumMod val="65000"/>
                  </a:schemeClr>
                </a:solidFill>
              </a:rPr>
              <a:t>2019 Ghirlanda et 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On-axis view of GRB 170817A </a:t>
            </a:r>
            <a:r>
              <a:rPr lang="en-GB" dirty="0"/>
              <a:t>   </a:t>
            </a:r>
            <a:r>
              <a:rPr lang="en-GB" dirty="0">
                <a:solidFill>
                  <a:schemeClr val="tx1">
                    <a:lumMod val="65000"/>
                  </a:schemeClr>
                </a:solidFill>
              </a:rPr>
              <a:t>2019 Salafia at al.</a:t>
            </a:r>
            <a:r>
              <a:rPr lang="en-GB" dirty="0"/>
              <a:t>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The origin of polarization in </a:t>
            </a:r>
            <a:r>
              <a:rPr lang="en-GB" i="1" dirty="0" err="1"/>
              <a:t>kilonovae</a:t>
            </a:r>
            <a:r>
              <a:rPr lang="en-GB" i="1" dirty="0"/>
              <a:t> and the case of the gravitational-wave counterpart AT 2017gfo</a:t>
            </a:r>
            <a:r>
              <a:rPr lang="en-GB" dirty="0"/>
              <a:t> </a:t>
            </a:r>
            <a:r>
              <a:rPr lang="en-GB" dirty="0">
                <a:solidFill>
                  <a:schemeClr val="tx1">
                    <a:lumMod val="65000"/>
                  </a:schemeClr>
                </a:solidFill>
              </a:rPr>
              <a:t>2019  Bulla et al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First 100 </a:t>
            </a:r>
            <a:r>
              <a:rPr lang="en-GB" i="1" dirty="0" err="1"/>
              <a:t>ms</a:t>
            </a:r>
            <a:r>
              <a:rPr lang="en-GB" i="1" dirty="0"/>
              <a:t> of a long-lived magnetized neutron star formed in a binary neutron star merger</a:t>
            </a:r>
            <a:r>
              <a:rPr lang="en-GB" dirty="0"/>
              <a:t>  </a:t>
            </a:r>
            <a:r>
              <a:rPr lang="en-GB" dirty="0">
                <a:solidFill>
                  <a:schemeClr val="tx1">
                    <a:lumMod val="65000"/>
                  </a:schemeClr>
                </a:solidFill>
              </a:rPr>
              <a:t>2019 Ciolfi et 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Production of Very Light Elements and Strontium in the Early Ejecta of Neutron Star Mergers </a:t>
            </a:r>
            <a:r>
              <a:rPr lang="en-GB" dirty="0">
                <a:solidFill>
                  <a:schemeClr val="tx1">
                    <a:lumMod val="65000"/>
                  </a:schemeClr>
                </a:solidFill>
              </a:rPr>
              <a:t>2022 Perego et 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 ……………………………..              </a:t>
            </a:r>
            <a:endParaRPr lang="en-GB" dirty="0">
              <a:hlinkClick r:id="rId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551B07-08E1-5FE8-37CB-4A887BD65DAF}"/>
              </a:ext>
            </a:extLst>
          </p:cNvPr>
          <p:cNvSpPr txBox="1"/>
          <p:nvPr/>
        </p:nvSpPr>
        <p:spPr>
          <a:xfrm>
            <a:off x="2515046" y="786418"/>
            <a:ext cx="5902505" cy="646331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Jet launching and structure, role of magnetic field, interpretation of polarization,  </a:t>
            </a:r>
            <a:r>
              <a:rPr lang="en-GB" dirty="0">
                <a:solidFill>
                  <a:schemeClr val="bg1"/>
                </a:solidFill>
              </a:rPr>
              <a:t>KN n</a:t>
            </a:r>
            <a:r>
              <a:rPr lang="en-IT" dirty="0">
                <a:solidFill>
                  <a:schemeClr val="bg1"/>
                </a:solidFill>
              </a:rPr>
              <a:t>ucleosynthesis …….</a:t>
            </a:r>
          </a:p>
        </p:txBody>
      </p:sp>
    </p:spTree>
    <p:extLst>
      <p:ext uri="{BB962C8B-B14F-4D97-AF65-F5344CB8AC3E}">
        <p14:creationId xmlns:p14="http://schemas.microsoft.com/office/powerpoint/2010/main" val="2551246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document&#10;&#10;AI-generated content may be incorrect.">
            <a:extLst>
              <a:ext uri="{FF2B5EF4-FFF2-40B4-BE49-F238E27FC236}">
                <a16:creationId xmlns:a16="http://schemas.microsoft.com/office/drawing/2014/main" id="{34F1F6F0-FE31-6AE0-CD74-CCFEB7063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24" y="1653741"/>
            <a:ext cx="4440776" cy="2984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C4723B-1F1B-CF32-D41C-53AC5819C9FF}"/>
              </a:ext>
            </a:extLst>
          </p:cNvPr>
          <p:cNvSpPr txBox="1"/>
          <p:nvPr/>
        </p:nvSpPr>
        <p:spPr>
          <a:xfrm>
            <a:off x="131224" y="781515"/>
            <a:ext cx="4365939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333" dirty="0"/>
              <a:t>We were r</a:t>
            </a:r>
            <a:r>
              <a:rPr lang="en-GB" sz="2333" dirty="0"/>
              <a:t>e</a:t>
            </a:r>
            <a:r>
              <a:rPr lang="en-IT" sz="2333" dirty="0"/>
              <a:t>ady for the first alerts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FCBF8C-966B-B484-801C-E7C07ECCD408}"/>
              </a:ext>
            </a:extLst>
          </p:cNvPr>
          <p:cNvGrpSpPr/>
          <p:nvPr/>
        </p:nvGrpSpPr>
        <p:grpSpPr>
          <a:xfrm>
            <a:off x="4666284" y="781515"/>
            <a:ext cx="4444276" cy="5243474"/>
            <a:chOff x="4666284" y="258002"/>
            <a:chExt cx="4444276" cy="5243474"/>
          </a:xfrm>
        </p:grpSpPr>
        <p:pic>
          <p:nvPicPr>
            <p:cNvPr id="8" name="Picture 7" descr="A screenshot of a web page&#10;&#10;AI-generated content may be incorrect.">
              <a:extLst>
                <a:ext uri="{FF2B5EF4-FFF2-40B4-BE49-F238E27FC236}">
                  <a16:creationId xmlns:a16="http://schemas.microsoft.com/office/drawing/2014/main" id="{D48A7159-5A2D-ADE5-A9C8-62682E473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6284" y="1051560"/>
              <a:ext cx="4444276" cy="44499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4863D2-325B-C92A-CA5E-50CEE2D98ACD}"/>
                </a:ext>
              </a:extLst>
            </p:cNvPr>
            <p:cNvSpPr txBox="1"/>
            <p:nvPr/>
          </p:nvSpPr>
          <p:spPr>
            <a:xfrm>
              <a:off x="4666284" y="258002"/>
              <a:ext cx="2875659" cy="451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33" dirty="0"/>
                <a:t>… and for the first KN</a:t>
              </a:r>
              <a:endParaRPr lang="en-IT" sz="2333" dirty="0"/>
            </a:p>
          </p:txBody>
        </p:sp>
      </p:grpSp>
      <p:pic>
        <p:nvPicPr>
          <p:cNvPr id="2" name="Picture 1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B5669CD0-82DB-4EDF-A048-296AF332D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16764" cy="3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6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text&#10;&#10;AI-generated content may be incorrect.">
            <a:extLst>
              <a:ext uri="{FF2B5EF4-FFF2-40B4-BE49-F238E27FC236}">
                <a16:creationId xmlns:a16="http://schemas.microsoft.com/office/drawing/2014/main" id="{947F8F2E-4ADB-D707-9400-ED4C83070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0" y="1825177"/>
            <a:ext cx="5947538" cy="25398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394657-589B-FEA9-8A34-2442BC029680}"/>
              </a:ext>
            </a:extLst>
          </p:cNvPr>
          <p:cNvSpPr txBox="1"/>
          <p:nvPr/>
        </p:nvSpPr>
        <p:spPr>
          <a:xfrm>
            <a:off x="2555392" y="4512545"/>
            <a:ext cx="3343701" cy="6052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T" sz="3333" dirty="0">
                <a:solidFill>
                  <a:schemeClr val="bg1"/>
                </a:solidFill>
                <a:highlight>
                  <a:srgbClr val="FFFF00"/>
                </a:highlight>
              </a:rPr>
              <a:t>3777 co-authors</a:t>
            </a:r>
          </a:p>
        </p:txBody>
      </p:sp>
      <p:pic>
        <p:nvPicPr>
          <p:cNvPr id="10" name="Picture 9" descr="A close-up of a chart&#10;&#10;AI-generated content may be incorrect.">
            <a:extLst>
              <a:ext uri="{FF2B5EF4-FFF2-40B4-BE49-F238E27FC236}">
                <a16:creationId xmlns:a16="http://schemas.microsoft.com/office/drawing/2014/main" id="{37B931AF-871F-A984-0AFD-EEEA22F09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626" y="1825177"/>
            <a:ext cx="2964379" cy="3779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73DBC8-6652-3110-4E08-1E66A0080E28}"/>
              </a:ext>
            </a:extLst>
          </p:cNvPr>
          <p:cNvSpPr txBox="1"/>
          <p:nvPr/>
        </p:nvSpPr>
        <p:spPr>
          <a:xfrm>
            <a:off x="611899" y="790410"/>
            <a:ext cx="517846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667" dirty="0"/>
              <a:t>A new paradigm of “collaboration”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1E5D675-E050-63B6-7F03-D1C2A94F0143}"/>
              </a:ext>
            </a:extLst>
          </p:cNvPr>
          <p:cNvGrpSpPr/>
          <p:nvPr/>
        </p:nvGrpSpPr>
        <p:grpSpPr>
          <a:xfrm>
            <a:off x="8156179" y="2313892"/>
            <a:ext cx="54600" cy="16500"/>
            <a:chOff x="10397014" y="2776670"/>
            <a:chExt cx="65520" cy="1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EFA8639-F40A-1158-7F6B-2F2EE60FEBF3}"/>
                    </a:ext>
                  </a:extLst>
                </p14:cNvPr>
                <p14:cNvContentPartPr/>
                <p14:nvPr/>
              </p14:nvContentPartPr>
              <p14:xfrm>
                <a:off x="10397014" y="2796110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EFA8639-F40A-1158-7F6B-2F2EE60FEBF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388014" y="278747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57CA59F-263F-5F5D-F488-793507E182B5}"/>
                    </a:ext>
                  </a:extLst>
                </p14:cNvPr>
                <p14:cNvContentPartPr/>
                <p14:nvPr/>
              </p14:nvContentPartPr>
              <p14:xfrm>
                <a:off x="10462174" y="2776670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57CA59F-263F-5F5D-F488-793507E182B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453174" y="276803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3F67BE4-9027-F134-D9A8-670C855B4FE6}"/>
                  </a:ext>
                </a:extLst>
              </p14:cNvPr>
              <p14:cNvContentPartPr/>
              <p14:nvPr/>
            </p14:nvContentPartPr>
            <p14:xfrm>
              <a:off x="7774390" y="1627823"/>
              <a:ext cx="1192598" cy="1147384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3F67BE4-9027-F134-D9A8-670C855B4F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65391" y="1618822"/>
                <a:ext cx="1210237" cy="11650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DC64600-DC40-5E28-2356-8CC9411B80BA}"/>
                  </a:ext>
                </a:extLst>
              </p14:cNvPr>
              <p14:cNvContentPartPr/>
              <p14:nvPr/>
            </p14:nvContentPartPr>
            <p14:xfrm>
              <a:off x="7999879" y="1101292"/>
              <a:ext cx="300" cy="3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DC64600-DC40-5E28-2356-8CC9411B80B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92379" y="1093792"/>
                <a:ext cx="15000" cy="15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Right Arrow 27">
            <a:extLst>
              <a:ext uri="{FF2B5EF4-FFF2-40B4-BE49-F238E27FC236}">
                <a16:creationId xmlns:a16="http://schemas.microsoft.com/office/drawing/2014/main" id="{46914D68-9397-3565-B93B-CBD96FEB95BC}"/>
              </a:ext>
            </a:extLst>
          </p:cNvPr>
          <p:cNvSpPr/>
          <p:nvPr/>
        </p:nvSpPr>
        <p:spPr>
          <a:xfrm rot="3598038">
            <a:off x="7745575" y="951760"/>
            <a:ext cx="815340" cy="403860"/>
          </a:xfrm>
          <a:prstGeom prst="rightArrow">
            <a:avLst>
              <a:gd name="adj1" fmla="val 3980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126"/>
          </a:p>
        </p:txBody>
      </p:sp>
      <p:pic>
        <p:nvPicPr>
          <p:cNvPr id="2" name="Picture 1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D91A3173-9819-D62F-8AB7-7274E2C16A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9144"/>
            <a:ext cx="1416764" cy="3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12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2183</TotalTime>
  <Words>716</Words>
  <Application>Microsoft Macintosh PowerPoint</Application>
  <PresentationFormat>On-screen Show (16:10)</PresentationFormat>
  <Paragraphs>102</Paragraphs>
  <Slides>17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Recent/ongoing activities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Enrico Cappellaro</dc:creator>
  <cp:lastModifiedBy>Enrico Cappellaro</cp:lastModifiedBy>
  <cp:revision>14</cp:revision>
  <dcterms:created xsi:type="dcterms:W3CDTF">2026-02-04T11:16:57Z</dcterms:created>
  <dcterms:modified xsi:type="dcterms:W3CDTF">2026-02-10T08:23:14Z</dcterms:modified>
</cp:coreProperties>
</file>