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17" r:id="rId2"/>
    <p:sldMasterId id="2147483727" r:id="rId3"/>
    <p:sldMasterId id="2147483796" r:id="rId4"/>
    <p:sldMasterId id="2147483821" r:id="rId5"/>
    <p:sldMasterId id="2147484788" r:id="rId6"/>
    <p:sldMasterId id="2147485359" r:id="rId7"/>
    <p:sldMasterId id="2147485623" r:id="rId8"/>
    <p:sldMasterId id="2147485635" r:id="rId9"/>
    <p:sldMasterId id="2147485641" r:id="rId10"/>
  </p:sldMasterIdLst>
  <p:notesMasterIdLst>
    <p:notesMasterId r:id="rId58"/>
  </p:notesMasterIdLst>
  <p:sldIdLst>
    <p:sldId id="4265" r:id="rId11"/>
    <p:sldId id="4293" r:id="rId12"/>
    <p:sldId id="4343" r:id="rId13"/>
    <p:sldId id="4303" r:id="rId14"/>
    <p:sldId id="4304" r:id="rId15"/>
    <p:sldId id="4316" r:id="rId16"/>
    <p:sldId id="4312" r:id="rId17"/>
    <p:sldId id="4365" r:id="rId18"/>
    <p:sldId id="4305" r:id="rId19"/>
    <p:sldId id="4307" r:id="rId20"/>
    <p:sldId id="4351" r:id="rId21"/>
    <p:sldId id="4352" r:id="rId22"/>
    <p:sldId id="4367" r:id="rId23"/>
    <p:sldId id="4346" r:id="rId24"/>
    <p:sldId id="4347" r:id="rId25"/>
    <p:sldId id="4336" r:id="rId26"/>
    <p:sldId id="4337" r:id="rId27"/>
    <p:sldId id="4335" r:id="rId28"/>
    <p:sldId id="4357" r:id="rId29"/>
    <p:sldId id="4300" r:id="rId30"/>
    <p:sldId id="4360" r:id="rId31"/>
    <p:sldId id="4355" r:id="rId32"/>
    <p:sldId id="4326" r:id="rId33"/>
    <p:sldId id="4314" r:id="rId34"/>
    <p:sldId id="4320" r:id="rId35"/>
    <p:sldId id="4366" r:id="rId36"/>
    <p:sldId id="4363" r:id="rId37"/>
    <p:sldId id="4361" r:id="rId38"/>
    <p:sldId id="4356" r:id="rId39"/>
    <p:sldId id="4353" r:id="rId40"/>
    <p:sldId id="4354" r:id="rId41"/>
    <p:sldId id="4329" r:id="rId42"/>
    <p:sldId id="4330" r:id="rId43"/>
    <p:sldId id="4331" r:id="rId44"/>
    <p:sldId id="4212" r:id="rId45"/>
    <p:sldId id="4203" r:id="rId46"/>
    <p:sldId id="4204" r:id="rId47"/>
    <p:sldId id="4237" r:id="rId48"/>
    <p:sldId id="4205" r:id="rId49"/>
    <p:sldId id="4206" r:id="rId50"/>
    <p:sldId id="4238" r:id="rId51"/>
    <p:sldId id="4239" r:id="rId52"/>
    <p:sldId id="4207" r:id="rId53"/>
    <p:sldId id="4240" r:id="rId54"/>
    <p:sldId id="4241" r:id="rId55"/>
    <p:sldId id="4242" r:id="rId56"/>
    <p:sldId id="4243" r:id="rId57"/>
  </p:sldIdLst>
  <p:sldSz cx="9144000" cy="6858000" type="screen4x3"/>
  <p:notesSz cx="7104063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FF3300"/>
    <a:srgbClr val="006600"/>
    <a:srgbClr val="339966"/>
    <a:srgbClr val="00CC99"/>
    <a:srgbClr val="FF9933"/>
    <a:srgbClr val="FFCC99"/>
    <a:srgbClr val="0066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4627" autoAdjust="0"/>
  </p:normalViewPr>
  <p:slideViewPr>
    <p:cSldViewPr>
      <p:cViewPr varScale="1">
        <p:scale>
          <a:sx n="64" d="100"/>
          <a:sy n="64" d="100"/>
        </p:scale>
        <p:origin x="110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992" y="0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5291121E-D77F-4916-8CB2-7DD720FFD0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0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5363" y="768350"/>
            <a:ext cx="5113337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723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012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514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brief explanation of the red and blue KN (we can take in case another figure). Focus on explain 1) the “standard short GRB”-aligned and “soft short GRB”-misaligned issue 2) the synergy with upgraded 2G to study KN and jet structure with off-axis afterglow 3) the statistical studies possible with synergies with 3G</a:t>
            </a:r>
            <a:endParaRPr lang="it-IT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472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brief explanation of the red and blue KN (we can take in case another figure). Focus on explain 1) the “standard short GRB”-aligned and “soft short GRB”-misaligned issue 2) the synergy with upgraded 2G to study KN and jet structure with off-axis afterglow 3) the statistical studies possible with synergies with 3G</a:t>
            </a:r>
            <a:endParaRPr lang="it-IT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45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949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249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682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A56925-1A61-314F-8C2D-5E6ADA128241}" type="slidenum">
              <a:rPr lang="fr-FR" sz="1300" smtClean="0">
                <a:solidFill>
                  <a:srgbClr val="000000"/>
                </a:solidFill>
              </a:rPr>
              <a:pPr eaLnBrk="1" hangingPunct="1">
                <a:defRPr/>
              </a:pPr>
              <a:t>27</a:t>
            </a:fld>
            <a:endParaRPr lang="fr-FR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2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895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475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50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US" sz="1600" dirty="0"/>
              <a:t>LOFT is being designed to address one of the key science themes of Cosmic Vision: matter under extreme conditions. </a:t>
            </a:r>
          </a:p>
          <a:p>
            <a:endParaRPr lang="en-US" sz="1600" dirty="0"/>
          </a:p>
          <a:p>
            <a:r>
              <a:rPr lang="en-US" sz="1600" dirty="0"/>
              <a:t>Two are the objectives at the core of the LOFT mission: </a:t>
            </a:r>
          </a:p>
          <a:p>
            <a:r>
              <a:rPr lang="en-US" sz="1600" dirty="0"/>
              <a:t>- First, to probe the state of matter at supra nuclear densities, the ones only reached in the interiors of Neutron Stars. </a:t>
            </a:r>
          </a:p>
          <a:p>
            <a:r>
              <a:rPr lang="en-US" sz="1600" dirty="0"/>
              <a:t>- Second, to probe the theory of gravity, general relativity, in the very strong environment of Black holes. </a:t>
            </a:r>
          </a:p>
          <a:p>
            <a:endParaRPr lang="en-US" sz="1600" dirty="0"/>
          </a:p>
          <a:p>
            <a:r>
              <a:rPr lang="en-US" sz="1600" dirty="0"/>
              <a:t>LOFT is therefore an observatory designed to probe two key questions of nature, through astrophysics. </a:t>
            </a:r>
          </a:p>
          <a:p>
            <a:endParaRPr lang="en-US" sz="1600" dirty="0"/>
          </a:p>
          <a:p>
            <a:r>
              <a:rPr lang="en-US" sz="1600" dirty="0"/>
              <a:t>But of course LOFT is an observatory and will explore, in addition to its core science, the physics of hundred of</a:t>
            </a:r>
          </a:p>
          <a:p>
            <a:r>
              <a:rPr lang="en-US" sz="1600" dirty="0"/>
              <a:t>galactic and extragalactic sources. 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091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413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0869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0949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500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8939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7979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66825" y="612775"/>
            <a:ext cx="4086225" cy="30638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700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0294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938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A56925-1A61-314F-8C2D-5E6ADA128241}" type="slidenum">
              <a:rPr lang="fr-FR" sz="1300" smtClean="0">
                <a:solidFill>
                  <a:srgbClr val="000000"/>
                </a:solidFill>
              </a:rPr>
              <a:pPr eaLnBrk="1" hangingPunct="1">
                <a:defRPr/>
              </a:pPr>
              <a:t>4</a:t>
            </a:fld>
            <a:endParaRPr lang="fr-FR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726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460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9762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40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664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420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d170cbdb1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d170cbdb1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600"/>
              <a:t>Presenter’s note: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1600">
                <a:latin typeface="Arial"/>
                <a:ea typeface="Arial"/>
                <a:cs typeface="Arial"/>
                <a:sym typeface="Arial"/>
              </a:rPr>
              <a:t>With THESEUS &amp; 2G++ we will move from GW+EM studies of single cases to a statistical approach, starting to build the full picture of compact binary coalescences and to answer  questions that with 3G will find full confirmation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/>
          </a:p>
        </p:txBody>
      </p:sp>
      <p:sp>
        <p:nvSpPr>
          <p:cNvPr id="81" name="Google Shape;81;gd170cbdb16_0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it-IT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ts val="1400"/>
                <a:buFontTx/>
                <a:buNone/>
                <a:tabLst/>
                <a:defRPr/>
              </a:pPr>
              <a:t>12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598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brief explanation of the red and blue KN (we can take in case another figure). Focus on explain 1) the “standard short GRB”-aligned and “soft short GRB”-misaligned issue 2) the synergy with upgraded 2G to study KN and jet structure with off-axis afterglow 3) the statistical studies possible with synergies with 3G</a:t>
            </a:r>
            <a:endParaRPr lang="it-IT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451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734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751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8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7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9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31.tif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9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31.tif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9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26" Type="http://schemas.openxmlformats.org/officeDocument/2006/relationships/image" Target="../media/image24.png"/><Relationship Id="rId3" Type="http://schemas.openxmlformats.org/officeDocument/2006/relationships/image" Target="../media/image53.png"/><Relationship Id="rId21" Type="http://schemas.openxmlformats.org/officeDocument/2006/relationships/image" Target="../media/image46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5" Type="http://schemas.openxmlformats.org/officeDocument/2006/relationships/image" Target="../media/image49.png"/><Relationship Id="rId2" Type="http://schemas.openxmlformats.org/officeDocument/2006/relationships/image" Target="../media/image52.jpeg"/><Relationship Id="rId16" Type="http://schemas.openxmlformats.org/officeDocument/2006/relationships/image" Target="../media/image14.png"/><Relationship Id="rId20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11" Type="http://schemas.openxmlformats.org/officeDocument/2006/relationships/image" Target="../media/image9.png"/><Relationship Id="rId24" Type="http://schemas.openxmlformats.org/officeDocument/2006/relationships/image" Target="../media/image48.png"/><Relationship Id="rId5" Type="http://schemas.openxmlformats.org/officeDocument/2006/relationships/image" Target="../media/image34.png"/><Relationship Id="rId15" Type="http://schemas.openxmlformats.org/officeDocument/2006/relationships/image" Target="../media/image41.png"/><Relationship Id="rId23" Type="http://schemas.openxmlformats.org/officeDocument/2006/relationships/image" Target="../media/image47.png"/><Relationship Id="rId28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image" Target="../media/image54.png"/><Relationship Id="rId9" Type="http://schemas.openxmlformats.org/officeDocument/2006/relationships/image" Target="../media/image3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50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8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7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9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NULL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8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8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8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3" y="257225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8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30209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6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1" y="257225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3005" y="-1142997"/>
            <a:ext cx="68580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8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FFFFFF">
                    <a:lumMod val="8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  <a:latin typeface="Verdana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93F94A1-A99A-D24F-89D1-FD1CDC988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94" r="15149"/>
          <a:stretch/>
        </p:blipFill>
        <p:spPr>
          <a:xfrm>
            <a:off x="0" y="4"/>
            <a:ext cx="9144000" cy="6980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82877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2622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413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8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9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731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89566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1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7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41040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802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9" y="1666879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7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26872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4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8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7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8309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7" y="257225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3001" y="-1142999"/>
            <a:ext cx="68580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8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5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FFFFFF">
                    <a:lumMod val="8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  <a:latin typeface="Verdana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93F94A1-A99A-D24F-89D1-FD1CDC988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94" r="15149"/>
          <a:stretch/>
        </p:blipFill>
        <p:spPr>
          <a:xfrm>
            <a:off x="0" y="3"/>
            <a:ext cx="9144000" cy="6980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77870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3782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05673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3266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5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7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2247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03065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9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2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18998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104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1666879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4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64938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1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7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4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501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7" y="257225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1143001" y="-1142999"/>
            <a:ext cx="68580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8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5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87427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73165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3630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75862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5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7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148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75555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9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2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30990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444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1666879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4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10777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1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7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4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919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1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5" y="257225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8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>
                <a:solidFill>
                  <a:srgbClr val="FFFFFF">
                    <a:lumMod val="8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  <a:latin typeface="Verdana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3770"/>
      </p:ext>
    </p:extLst>
  </p:cSld>
  <p:clrMapOvr>
    <a:masterClrMapping/>
  </p:clrMapOvr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9824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174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90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9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97116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9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9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8238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075587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4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9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163327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8988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1666880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9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84994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6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8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9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0134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46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85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3259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51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913728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186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1891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971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01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305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508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124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057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98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624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3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8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137041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4538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432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5471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320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048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377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096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778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520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380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5399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870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178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CF9FD-15B7-417B-BB6A-FA11E89EDA6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4684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F1BC2-AC55-4AB9-B3D5-ED30712A305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3611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FCBFAC-6AD4-4400-B0CF-7E363141195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067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D943C8-360B-4D2D-9D52-2FC06DAE57F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245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7F5EC7-2AB6-4833-8784-2E008677D53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143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38A8FA-AA73-4E2C-ABD7-EDA6043CB26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047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7179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917D5E-B885-4562-851F-EEAD6CA0339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66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1" y="1666880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8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26062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7B318C-F122-4623-AEBA-710A537FFC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3031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94E26A-982D-4A4F-9BB9-85A4F3FA2D0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8412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41A522-B2D4-4A10-B352-9745F63DB30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9650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5" y="69017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93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3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" y="6068727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21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592188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5" y="69017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rgbClr val="00B0F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7" name="Immagine 16" descr="test_07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2000"/>
          </a:blip>
          <a:srcRect l="26766" r="10533" b="24664"/>
          <a:stretch>
            <a:fillRect/>
          </a:stretch>
        </p:blipFill>
        <p:spPr>
          <a:xfrm>
            <a:off x="8094843" y="23247"/>
            <a:ext cx="1049159" cy="343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214993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24967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</a:t>
            </a:r>
            <a:r>
              <a:rPr kumimoji="0" lang="en-US" sz="14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spacetime</a:t>
            </a: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matter under extreme conditions</a:t>
            </a:r>
          </a:p>
        </p:txBody>
      </p:sp>
      <p:pic>
        <p:nvPicPr>
          <p:cNvPr id="26" name="Immagine 25" descr="icon.png"/>
          <p:cNvPicPr>
            <a:picLocks noChangeAspect="1"/>
          </p:cNvPicPr>
          <p:nvPr userDrawn="1"/>
        </p:nvPicPr>
        <p:blipFill>
          <a:blip r:embed="rId4" cstate="print">
            <a:grayscl/>
            <a:lum bright="2000"/>
          </a:blip>
          <a:stretch>
            <a:fillRect/>
          </a:stretch>
        </p:blipFill>
        <p:spPr>
          <a:xfrm>
            <a:off x="106365" y="6369142"/>
            <a:ext cx="454354" cy="454354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 rot="712316">
            <a:off x="6916" y="6249155"/>
            <a:ext cx="1181339" cy="190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 userDrawn="1"/>
        </p:nvSpPr>
        <p:spPr>
          <a:xfrm rot="679645">
            <a:off x="7905695" y="446079"/>
            <a:ext cx="1181339" cy="568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461636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6111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E6AD8-2331-498B-8402-B4245005E01B}" type="datetimeFigureOut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10/02/2026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067EC-2874-4985-8E02-5C17995F4229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9147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1" y="6590581"/>
            <a:ext cx="8096751" cy="17395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068723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19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672876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rgbClr val="00B0F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7" name="Immagine 16" descr="test_07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2000"/>
          </a:blip>
          <a:srcRect l="26766" r="10533" b="24664"/>
          <a:stretch>
            <a:fillRect/>
          </a:stretch>
        </p:blipFill>
        <p:spPr>
          <a:xfrm>
            <a:off x="8094841" y="23247"/>
            <a:ext cx="1049159" cy="343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24967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</a:t>
            </a:r>
            <a:r>
              <a:rPr kumimoji="0" lang="en-US" sz="14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spacetime</a:t>
            </a: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matter under extreme conditions</a:t>
            </a:r>
          </a:p>
        </p:txBody>
      </p:sp>
      <p:pic>
        <p:nvPicPr>
          <p:cNvPr id="26" name="Immagine 25" descr="icon.png"/>
          <p:cNvPicPr>
            <a:picLocks noChangeAspect="1"/>
          </p:cNvPicPr>
          <p:nvPr userDrawn="1"/>
        </p:nvPicPr>
        <p:blipFill>
          <a:blip r:embed="rId4" cstate="print">
            <a:grayscl/>
            <a:lum bright="2000"/>
          </a:blip>
          <a:stretch>
            <a:fillRect/>
          </a:stretch>
        </p:blipFill>
        <p:spPr>
          <a:xfrm>
            <a:off x="106363" y="6369142"/>
            <a:ext cx="454354" cy="454354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 rot="712316">
            <a:off x="6914" y="6249151"/>
            <a:ext cx="1181339" cy="190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 userDrawn="1"/>
        </p:nvSpPr>
        <p:spPr>
          <a:xfrm rot="679645">
            <a:off x="7905693" y="446075"/>
            <a:ext cx="1181339" cy="568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543511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328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5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8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8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9231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E6AD8-2331-498B-8402-B4245005E01B}" type="datetimeFigureOut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10/02/2026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067EC-2874-4985-8E02-5C17995F4229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1034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E6AD8-2331-498B-8402-B4245005E01B}" type="datetimeFigureOut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10/02/2026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067EC-2874-4985-8E02-5C17995F4229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85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2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3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40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33.jpeg"/><Relationship Id="rId17" Type="http://schemas.openxmlformats.org/officeDocument/2006/relationships/image" Target="../media/image37.png"/><Relationship Id="rId25" Type="http://schemas.openxmlformats.org/officeDocument/2006/relationships/image" Target="../media/image42.png"/><Relationship Id="rId33" Type="http://schemas.openxmlformats.org/officeDocument/2006/relationships/image" Target="../media/image49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6.png"/><Relationship Id="rId20" Type="http://schemas.openxmlformats.org/officeDocument/2006/relationships/image" Target="../media/image39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32.png"/><Relationship Id="rId24" Type="http://schemas.openxmlformats.org/officeDocument/2006/relationships/image" Target="../media/image14.png"/><Relationship Id="rId32" Type="http://schemas.openxmlformats.org/officeDocument/2006/relationships/image" Target="../media/image48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36.png"/><Relationship Id="rId23" Type="http://schemas.openxmlformats.org/officeDocument/2006/relationships/image" Target="../media/image41.png"/><Relationship Id="rId28" Type="http://schemas.openxmlformats.org/officeDocument/2006/relationships/image" Target="../media/image45.png"/><Relationship Id="rId36" Type="http://schemas.openxmlformats.org/officeDocument/2006/relationships/image" Target="../media/image51.png"/><Relationship Id="rId10" Type="http://schemas.openxmlformats.org/officeDocument/2006/relationships/theme" Target="../theme/theme4.xml"/><Relationship Id="rId19" Type="http://schemas.openxmlformats.org/officeDocument/2006/relationships/image" Target="../media/image9.png"/><Relationship Id="rId31" Type="http://schemas.openxmlformats.org/officeDocument/2006/relationships/image" Target="../media/image47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5.png"/><Relationship Id="rId22" Type="http://schemas.openxmlformats.org/officeDocument/2006/relationships/image" Target="../media/image12.png"/><Relationship Id="rId27" Type="http://schemas.openxmlformats.org/officeDocument/2006/relationships/image" Target="../media/image44.png"/><Relationship Id="rId30" Type="http://schemas.openxmlformats.org/officeDocument/2006/relationships/image" Target="../media/image20.png"/><Relationship Id="rId35" Type="http://schemas.openxmlformats.org/officeDocument/2006/relationships/image" Target="../media/image50.png"/><Relationship Id="rId8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5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8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6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8" y="6107603"/>
            <a:ext cx="15558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7433717" y="6107603"/>
            <a:ext cx="156709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chemeClr val="bg2"/>
                </a:solidFill>
              </a:rPr>
              <a:t>THESEUS team | 13/5/2020 | Slide  </a:t>
            </a:r>
            <a:fld id="{E4BB6642-8E61-4F5E-B0C9-18039AF28663}" type="slidenum">
              <a:rPr lang="en-GB" sz="800" noProof="1" smtClean="0">
                <a:solidFill>
                  <a:schemeClr val="bg2"/>
                </a:solidFill>
              </a:rPr>
              <a:t>‹N›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B33096-31B4-964D-9DA3-5A3F01BF5B15}"/>
              </a:ext>
            </a:extLst>
          </p:cNvPr>
          <p:cNvSpPr txBox="1"/>
          <p:nvPr userDrawn="1"/>
        </p:nvSpPr>
        <p:spPr>
          <a:xfrm>
            <a:off x="-304799" y="5478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90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6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42" r:id="rId1"/>
    <p:sldLayoutId id="2147485643" r:id="rId2"/>
    <p:sldLayoutId id="2147485644" r:id="rId3"/>
    <p:sldLayoutId id="2147485645" r:id="rId4"/>
    <p:sldLayoutId id="2147485646" r:id="rId5"/>
  </p:sldLayoutIdLst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8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5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6107603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505580" y="6107603"/>
            <a:ext cx="249523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t>THESEUS ESA Team | 13/05/2020 | Slide  </a:t>
            </a:r>
            <a:fld id="{9315BADA-87FE-4631-840F-606945FB86A1}" type="slidenum"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pPr algn="r" eaLnBrk="1" hangingPunct="1">
                <a:spcBef>
                  <a:spcPct val="50000"/>
                </a:spcBef>
              </a:pPr>
              <a:t>‹N›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360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8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2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6107603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505580" y="6107603"/>
            <a:ext cx="249523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t>THESEUS ESA Team | 13/05/2020 | Slide  </a:t>
            </a:r>
            <a:fld id="{9315BADA-87FE-4631-840F-606945FB86A1}" type="slidenum"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pPr algn="r" eaLnBrk="1" hangingPunct="1">
                <a:spcBef>
                  <a:spcPct val="50000"/>
                </a:spcBef>
              </a:pPr>
              <a:t>‹N›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386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8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2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2" y="6107603"/>
            <a:ext cx="15558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887094" y="6107603"/>
            <a:ext cx="211372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800" noProof="1" smtClean="0">
                <a:solidFill>
                  <a:schemeClr val="bg2"/>
                </a:solidFill>
              </a:rPr>
              <a:t>ESA THESEUS team (AR/JL) | 09/10/2020 | Slide  </a:t>
            </a:r>
            <a:fld id="{A23FB853-5403-4C0E-900C-E95901285920}" type="slidenum">
              <a:rPr lang="en-US" sz="800" noProof="1" smtClean="0">
                <a:solidFill>
                  <a:schemeClr val="bg2"/>
                </a:solidFill>
              </a:rPr>
              <a:t>‹N›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780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8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7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6107603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835801" y="6107603"/>
            <a:ext cx="216501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>
                <a:solidFill>
                  <a:srgbClr val="4D4F53"/>
                </a:solidFill>
                <a:latin typeface="Verdana" pitchFamily="34" charset="0"/>
              </a:rPr>
              <a:t>THESEUS team | 13/5/2020 | Slide  </a:t>
            </a:r>
            <a:fld id="{E4BB6642-8E61-4F5E-B0C9-18039AF28663}" type="slidenum"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pPr algn="r" eaLnBrk="1" hangingPunct="1">
                <a:spcBef>
                  <a:spcPct val="50000"/>
                </a:spcBef>
              </a:pPr>
              <a:t>‹N›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B33096-31B4-964D-9DA3-5A3F01BF5B15}"/>
              </a:ext>
            </a:extLst>
          </p:cNvPr>
          <p:cNvSpPr txBox="1"/>
          <p:nvPr userDrawn="1"/>
        </p:nvSpPr>
        <p:spPr>
          <a:xfrm>
            <a:off x="-304799" y="5478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endParaRPr lang="en-GB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46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68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00" r:id="rId12"/>
    <p:sldLayoutId id="214748480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362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0" r:id="rId1"/>
    <p:sldLayoutId id="2147485361" r:id="rId2"/>
    <p:sldLayoutId id="2147485362" r:id="rId3"/>
    <p:sldLayoutId id="2147485363" r:id="rId4"/>
    <p:sldLayoutId id="2147485364" r:id="rId5"/>
    <p:sldLayoutId id="2147485365" r:id="rId6"/>
    <p:sldLayoutId id="2147485366" r:id="rId7"/>
    <p:sldLayoutId id="2147485367" r:id="rId8"/>
    <p:sldLayoutId id="2147485368" r:id="rId9"/>
    <p:sldLayoutId id="2147485369" r:id="rId10"/>
    <p:sldLayoutId id="2147485370" r:id="rId11"/>
    <p:sldLayoutId id="2147485371" r:id="rId12"/>
    <p:sldLayoutId id="214748537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2/10/2026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9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24" r:id="rId1"/>
    <p:sldLayoutId id="2147485625" r:id="rId2"/>
    <p:sldLayoutId id="2147485626" r:id="rId3"/>
    <p:sldLayoutId id="2147485627" r:id="rId4"/>
    <p:sldLayoutId id="2147485628" r:id="rId5"/>
    <p:sldLayoutId id="2147485629" r:id="rId6"/>
    <p:sldLayoutId id="2147485630" r:id="rId7"/>
    <p:sldLayoutId id="2147485631" r:id="rId8"/>
    <p:sldLayoutId id="2147485632" r:id="rId9"/>
    <p:sldLayoutId id="2147485633" r:id="rId10"/>
    <p:sldLayoutId id="2147485634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14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36" r:id="rId1"/>
    <p:sldLayoutId id="2147485637" r:id="rId2"/>
    <p:sldLayoutId id="2147485638" r:id="rId3"/>
    <p:sldLayoutId id="2147485640" r:id="rId4"/>
  </p:sldLayoutIdLst>
  <p:transition spd="med">
    <p:fade/>
  </p:transition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88.png"/><Relationship Id="rId4" Type="http://schemas.openxmlformats.org/officeDocument/2006/relationships/image" Target="../media/image8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6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76.svg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2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340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26.jpe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27.png"/><Relationship Id="rId5" Type="http://schemas.openxmlformats.org/officeDocument/2006/relationships/image" Target="../media/image96.png"/><Relationship Id="rId4" Type="http://schemas.openxmlformats.org/officeDocument/2006/relationships/image" Target="../media/image128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8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95.png"/><Relationship Id="rId5" Type="http://schemas.openxmlformats.org/officeDocument/2006/relationships/image" Target="../media/image131.emf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95.png"/><Relationship Id="rId4" Type="http://schemas.openxmlformats.org/officeDocument/2006/relationships/image" Target="../media/image1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95.png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95.png"/><Relationship Id="rId5" Type="http://schemas.openxmlformats.org/officeDocument/2006/relationships/image" Target="../media/image97.png"/><Relationship Id="rId4" Type="http://schemas.openxmlformats.org/officeDocument/2006/relationships/image" Target="../media/image1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139.png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8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8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/>
          <p:cNvSpPr txBox="1">
            <a:spLocks noChangeArrowheads="1"/>
          </p:cNvSpPr>
          <p:nvPr/>
        </p:nvSpPr>
        <p:spPr bwMode="auto">
          <a:xfrm>
            <a:off x="76200" y="76200"/>
            <a:ext cx="8952212" cy="1938992"/>
          </a:xfrm>
          <a:prstGeom prst="rect">
            <a:avLst/>
          </a:prstGeom>
          <a:noFill/>
          <a:ln w="444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Verdana"/>
              </a:rPr>
              <a:t>Multi-messenger astrophysics and cosmology with THESEUS 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Verdana"/>
              </a:rPr>
              <a:t>Transient High-Energy Sky and Early Universe Surveyor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Verdana"/>
            </a:endParaRPr>
          </a:p>
        </p:txBody>
      </p:sp>
      <p:sp>
        <p:nvSpPr>
          <p:cNvPr id="19" name="Rectangle 19"/>
          <p:cNvSpPr txBox="1">
            <a:spLocks noChangeArrowheads="1"/>
          </p:cNvSpPr>
          <p:nvPr/>
        </p:nvSpPr>
        <p:spPr bwMode="auto">
          <a:xfrm>
            <a:off x="70624" y="5858470"/>
            <a:ext cx="8952212" cy="923330"/>
          </a:xfrm>
          <a:prstGeom prst="rect">
            <a:avLst/>
          </a:prstGeom>
          <a:solidFill>
            <a:srgbClr val="0070C0"/>
          </a:solidFill>
          <a:ln w="31750">
            <a:solidFill>
              <a:srgbClr val="0070C0"/>
            </a:solidFill>
            <a:miter lim="800000"/>
            <a:headEnd/>
            <a:tailEnd/>
          </a:ln>
          <a:extLst/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6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Verdana"/>
              </a:rPr>
              <a:t>Multi-messenger astronomy in the Einstein Telescope era </a:t>
            </a:r>
            <a:r>
              <a:rPr lang="en-GB" sz="24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Verdana"/>
              </a:rPr>
              <a:t>(</a:t>
            </a:r>
            <a:r>
              <a:rPr lang="en-GB" sz="2400" b="1" dirty="0" err="1" smtClean="0">
                <a:solidFill>
                  <a:schemeClr val="bg1"/>
                </a:solidFill>
                <a:latin typeface="Book Antiqua" panose="02040602050305030304" pitchFamily="18" charset="0"/>
                <a:cs typeface="Verdana"/>
              </a:rPr>
              <a:t>Padova</a:t>
            </a:r>
            <a:r>
              <a:rPr lang="en-GB" sz="24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Verdana"/>
              </a:rPr>
              <a:t>, 10 - 12 February 2026)</a:t>
            </a:r>
            <a:endParaRPr lang="en-GB" sz="2400" b="1" dirty="0">
              <a:solidFill>
                <a:schemeClr val="bg1"/>
              </a:solidFill>
              <a:latin typeface="Book Antiqua" panose="02040602050305030304" pitchFamily="18" charset="0"/>
              <a:cs typeface="Verdana"/>
            </a:endParaRPr>
          </a:p>
        </p:txBody>
      </p:sp>
      <p:pic>
        <p:nvPicPr>
          <p:cNvPr id="20" name="image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6600" y="2209800"/>
            <a:ext cx="1871896" cy="1871896"/>
          </a:xfrm>
          <a:prstGeom prst="rect">
            <a:avLst/>
          </a:prstGeom>
          <a:ln/>
        </p:spPr>
      </p:pic>
      <p:sp>
        <p:nvSpPr>
          <p:cNvPr id="22" name="CasellaDiTesto 1"/>
          <p:cNvSpPr txBox="1">
            <a:spLocks noChangeArrowheads="1"/>
          </p:cNvSpPr>
          <p:nvPr/>
        </p:nvSpPr>
        <p:spPr bwMode="auto">
          <a:xfrm>
            <a:off x="1600200" y="2133600"/>
            <a:ext cx="595847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Lorenzo Amati </a:t>
            </a:r>
            <a:endParaRPr lang="it-IT" altLang="it-IT" b="1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(INAF – OAS, on </a:t>
            </a:r>
            <a:r>
              <a:rPr lang="en-US" altLang="it-IT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behalf of the THESEUS </a:t>
            </a:r>
            <a:r>
              <a:rPr lang="en-US" altLang="it-IT" sz="2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Consortium)</a:t>
            </a:r>
            <a:endParaRPr lang="it-IT" altLang="it-IT" sz="260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93" y="2189193"/>
            <a:ext cx="1925607" cy="1925607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 rotWithShape="1">
          <a:blip r:embed="rId5"/>
          <a:srcRect t="14251" b="14257"/>
          <a:stretch/>
        </p:blipFill>
        <p:spPr>
          <a:xfrm>
            <a:off x="4495800" y="3554763"/>
            <a:ext cx="2527925" cy="1017237"/>
          </a:xfrm>
          <a:prstGeom prst="rect">
            <a:avLst/>
          </a:prstGeom>
        </p:spPr>
      </p:pic>
      <p:pic>
        <p:nvPicPr>
          <p:cNvPr id="11" name="Picture 2" descr="File:Agenzia Spaziale Italiana logo.png - Wikipe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809" y="3429000"/>
            <a:ext cx="147099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24" y="4114799"/>
            <a:ext cx="8952212" cy="173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7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3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1" y="1066800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0" y="539591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2" y="3641612"/>
            <a:ext cx="8048238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76200" y="3429000"/>
            <a:ext cx="4953000" cy="3139321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Beyond even JWST capabilities: </a:t>
            </a:r>
            <a:endParaRPr kumimoji="0" lang="en-GB" alt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Primordial galaxies detection and characterization Independent on mass and luminosity</a:t>
            </a:r>
            <a:endParaRPr kumimoji="0" lang="en-GB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Allow absorption spectroscopy (needed because most metals are in neutral gas and </a:t>
            </a:r>
            <a:r>
              <a:rPr kumimoji="0" lang="en-GB" alt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for dust ratio)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Properties of primordial IGM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Targets for JWST</a:t>
            </a:r>
            <a:endParaRPr kumimoji="0" lang="en-GB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Detecting and studying primordial invisible galaxies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22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5">
            <a:extLst>
              <a:ext uri="{FF2B5EF4-FFF2-40B4-BE49-F238E27FC236}">
                <a16:creationId xmlns:a16="http://schemas.microsoft.com/office/drawing/2014/main" id="{EC0F9C5E-137F-F84B-9C8F-5CB0CF63F649}"/>
              </a:ext>
            </a:extLst>
          </p:cNvPr>
          <p:cNvCxnSpPr>
            <a:cxnSpLocks/>
          </p:cNvCxnSpPr>
          <p:nvPr/>
        </p:nvCxnSpPr>
        <p:spPr>
          <a:xfrm>
            <a:off x="2147390" y="3310875"/>
            <a:ext cx="1" cy="6271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olo 1"/>
          <p:cNvSpPr txBox="1">
            <a:spLocks/>
          </p:cNvSpPr>
          <p:nvPr/>
        </p:nvSpPr>
        <p:spPr>
          <a:xfrm>
            <a:off x="91166" y="6558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GW170817 +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GRB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170817A + KN AT2017GFO (~40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Mpc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):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birth of multi-.messenger astrophysics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7"/>
          <a:stretch/>
        </p:blipFill>
        <p:spPr bwMode="auto">
          <a:xfrm>
            <a:off x="0" y="1371602"/>
            <a:ext cx="9144000" cy="338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36" y="3833101"/>
            <a:ext cx="3514764" cy="3024901"/>
          </a:xfrm>
          <a:prstGeom prst="rect">
            <a:avLst/>
          </a:prstGeom>
        </p:spPr>
      </p:pic>
      <p:pic>
        <p:nvPicPr>
          <p:cNvPr id="10" name="Immagine 9" descr="170817_kn_Spec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0598" r="6718" b="7685"/>
          <a:stretch/>
        </p:blipFill>
        <p:spPr>
          <a:xfrm>
            <a:off x="6918678" y="3783455"/>
            <a:ext cx="2290853" cy="296526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53" y="1371601"/>
            <a:ext cx="438564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28610" y="142753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Multi-messenger science with THESEUS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85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d170cbdb16_0_7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5" name="Google Shape;85;gd170cbdb16_0_71"/>
          <p:cNvSpPr/>
          <p:nvPr/>
        </p:nvSpPr>
        <p:spPr>
          <a:xfrm>
            <a:off x="0" y="772463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THESEUS &amp;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3G 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SCIENCE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86" name="Google Shape;86;gd170cbdb16_0_71"/>
          <p:cNvSpPr txBox="1"/>
          <p:nvPr/>
        </p:nvSpPr>
        <p:spPr>
          <a:xfrm>
            <a:off x="894945" y="1852420"/>
            <a:ext cx="727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Arial"/>
              <a:cs typeface="Arial"/>
              <a:sym typeface="Arial"/>
            </a:endParaRPr>
          </a:p>
        </p:txBody>
      </p:sp>
      <p:graphicFrame>
        <p:nvGraphicFramePr>
          <p:cNvPr id="87" name="Google Shape;87;gd170cbdb16_0_71"/>
          <p:cNvGraphicFramePr/>
          <p:nvPr>
            <p:extLst>
              <p:ext uri="{D42A27DB-BD31-4B8C-83A1-F6EECF244321}">
                <p14:modId xmlns:p14="http://schemas.microsoft.com/office/powerpoint/2010/main" val="570715101"/>
              </p:ext>
            </p:extLst>
          </p:nvPr>
        </p:nvGraphicFramePr>
        <p:xfrm>
          <a:off x="457201" y="1414948"/>
          <a:ext cx="8451812" cy="513825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46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0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4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9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Main</a:t>
                      </a:r>
                      <a:r>
                        <a:rPr lang="it-IT" sz="1800" u="none" strike="noStrike" cap="none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800" u="none" strike="noStrike" cap="none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topics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THESEUS role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What will we learn?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67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Physics of compact binaries</a:t>
                      </a:r>
                      <a:endParaRPr sz="1600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short GRB+GW detection and localization</a:t>
                      </a:r>
                      <a:endParaRPr sz="12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b="1" i="0" u="none" strike="noStrike" cap="none">
                          <a:solidFill>
                            <a:schemeClr val="dk1"/>
                          </a:solidFill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relativistic jet formation mechanism/efficiency, remnant nature, NS EoS</a:t>
                      </a:r>
                      <a:endParaRPr sz="1600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864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Relativistic plasma</a:t>
                      </a:r>
                      <a:endParaRPr sz="12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Book Antiqua"/>
                        <a:buNone/>
                      </a:pPr>
                      <a:r>
                        <a:rPr lang="it-IT" sz="16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accurate sky coordinates of GW events associated with misaligned afterglows</a:t>
                      </a:r>
                      <a:endParaRPr sz="12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Jet propagation, jet structure and its universality, NSBH vs NSNS</a:t>
                      </a:r>
                      <a:endParaRPr sz="12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67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Book Antiqua"/>
                        <a:buNone/>
                      </a:pP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Physics of kilonova</a:t>
                      </a:r>
                      <a:endParaRPr sz="1600" b="1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600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   </a:t>
                      </a:r>
                      <a:r>
                        <a:rPr lang="it-IT" sz="16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accurate sky coordinates  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of GW events </a:t>
                      </a:r>
                      <a:endParaRPr sz="12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Book Antiqua"/>
                        <a:buNone/>
                      </a:pPr>
                      <a:r>
                        <a:rPr lang="it-IT" sz="1600" b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R</a:t>
                      </a: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ole of NS-NS/NSBH in r-process element nucleosynthesis </a:t>
                      </a:r>
                      <a:endParaRPr sz="12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6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>
                          <a:latin typeface="Book Antiqua"/>
                          <a:ea typeface="Book Antiqua"/>
                          <a:cs typeface="Book Antiqua"/>
                          <a:sym typeface="Book Antiqua"/>
                          <a:extLst>
                            <a:ext uri="http://customooxmlschemas.google.com/">
      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          </a:ext>
                          </a:extLst>
                        </a:rPr>
                        <a:t>Fundamental physics</a:t>
                      </a:r>
                      <a:endParaRPr sz="1600" b="1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Identify counterparts for events at z&gt;0.3</a:t>
                      </a:r>
                      <a:endParaRPr sz="1600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Tests of modified gravity theories</a:t>
                      </a:r>
                      <a:endParaRPr sz="1600" b="1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467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Cosmology</a:t>
                      </a:r>
                      <a:endParaRPr sz="1600" b="1" dirty="0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accurate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sky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coordinates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of GW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events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allowing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redshift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measurement</a:t>
                      </a:r>
                      <a:endParaRPr sz="1600" dirty="0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Independent</a:t>
                      </a:r>
                      <a:r>
                        <a:rPr lang="it-IT" sz="1600" b="1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H</a:t>
                      </a:r>
                      <a:r>
                        <a:rPr lang="it-IT" sz="1100" b="1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0</a:t>
                      </a:r>
                      <a:r>
                        <a:rPr lang="it-IT" sz="1600" b="1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b="1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measure</a:t>
                      </a:r>
                      <a:r>
                        <a:rPr lang="it-IT" sz="1600" b="1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endParaRPr sz="1600" b="1" dirty="0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28606" y="14275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Multi-messenger science with THESEUS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052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28610" y="142753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Multi-messenger science with THESEUS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149207" y="533400"/>
            <a:ext cx="8839204" cy="114300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it-IT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M7 timeline: great synergy 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with</a:t>
            </a:r>
            <a:r>
              <a:rPr kumimoji="0" lang="en-US" altLang="it-IT" sz="2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</a:t>
            </a:r>
            <a:r>
              <a:rPr kumimoji="0" lang="en-US" altLang="it-IT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netxt</a:t>
            </a:r>
            <a:r>
              <a:rPr kumimoji="0" lang="en-US" altLang="it-IT" sz="2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-gen GW and neutrinos detectors</a:t>
            </a:r>
            <a:endParaRPr kumimoji="0" lang="en-US" altLang="it-IT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76400"/>
            <a:ext cx="8150663" cy="506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7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810AA5F-E236-45C9-B488-43B444874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1977" r="6935" b="4217"/>
          <a:stretch/>
        </p:blipFill>
        <p:spPr>
          <a:xfrm>
            <a:off x="5219699" y="1692728"/>
            <a:ext cx="3820886" cy="4479472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-9144" y="111613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THIS BREAKTHROUGH WILL BE ACHIEVED BY A MISSION CONCEPT OVERCOMING MAIN LIMITATIONS OF CURRENT FACILITIES  </a:t>
            </a:r>
          </a:p>
        </p:txBody>
      </p:sp>
      <p:sp>
        <p:nvSpPr>
          <p:cNvPr id="10" name="Rettangolo arrotondato 4">
            <a:extLst>
              <a:ext uri="{FF2B5EF4-FFF2-40B4-BE49-F238E27FC236}">
                <a16:creationId xmlns:a16="http://schemas.microsoft.com/office/drawing/2014/main" id="{C85C3724-9497-456A-84A8-20FCD81E2396}"/>
              </a:ext>
            </a:extLst>
          </p:cNvPr>
          <p:cNvSpPr/>
          <p:nvPr/>
        </p:nvSpPr>
        <p:spPr>
          <a:xfrm>
            <a:off x="149241" y="2362200"/>
            <a:ext cx="4807838" cy="147438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149242" y="2394861"/>
            <a:ext cx="4807838" cy="141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Set of innovative wide-field monitors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combination of broad energy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range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from gamma-rays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down to soft X-rays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FOV and localization accuracy</a:t>
            </a:r>
          </a:p>
        </p:txBody>
      </p:sp>
      <p:sp>
        <p:nvSpPr>
          <p:cNvPr id="14" name="Ovale 13"/>
          <p:cNvSpPr/>
          <p:nvPr/>
        </p:nvSpPr>
        <p:spPr>
          <a:xfrm>
            <a:off x="5112042" y="3521986"/>
            <a:ext cx="740232" cy="69668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5219705" y="4261414"/>
            <a:ext cx="707573" cy="663235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8" name="Ovale 16">
            <a:extLst>
              <a:ext uri="{FF2B5EF4-FFF2-40B4-BE49-F238E27FC236}">
                <a16:creationId xmlns:a16="http://schemas.microsoft.com/office/drawing/2014/main" id="{92B2EA65-02FE-44FD-8BAA-63A59C3D46F7}"/>
              </a:ext>
            </a:extLst>
          </p:cNvPr>
          <p:cNvSpPr/>
          <p:nvPr/>
        </p:nvSpPr>
        <p:spPr>
          <a:xfrm>
            <a:off x="5755831" y="3285106"/>
            <a:ext cx="408211" cy="44852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9" name="Ovale 18"/>
          <p:cNvSpPr/>
          <p:nvPr/>
        </p:nvSpPr>
        <p:spPr>
          <a:xfrm>
            <a:off x="5875569" y="4205456"/>
            <a:ext cx="408211" cy="44852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6199" y="177225"/>
            <a:ext cx="88903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Mission</a:t>
            </a:r>
            <a:r>
              <a:rPr kumimoji="0" lang="it-IT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Concept</a:t>
            </a:r>
            <a:r>
              <a:rPr kumimoji="0" lang="it-IT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                   </a:t>
            </a:r>
            <a:endParaRPr kumimoji="0" lang="it-IT" altLang="it-IT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26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810AA5F-E236-45C9-B488-43B444874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1977" r="6935" b="4217"/>
          <a:stretch/>
        </p:blipFill>
        <p:spPr>
          <a:xfrm>
            <a:off x="5219699" y="1692728"/>
            <a:ext cx="3820886" cy="4479472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-9144" y="111613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THIS BREAKTHROUGH WILL BE ACHIEVED BY A MISSION CONCEPT OVERCOMING MAIN LIMITATIONS OF CURRENT FACILITIES  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149247" y="4351457"/>
            <a:ext cx="4807839" cy="1402407"/>
          </a:xfrm>
          <a:prstGeom prst="roundRect">
            <a:avLst>
              <a:gd name="adj" fmla="val 14235"/>
            </a:avLst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149248" y="4382464"/>
            <a:ext cx="4807837" cy="133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On-board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autonomous fast follow-up in optical/NIR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arcsec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location and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redshift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measurement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of detected GRB/transients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6199" y="177225"/>
            <a:ext cx="88903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Mission</a:t>
            </a:r>
            <a:r>
              <a:rPr kumimoji="0" lang="it-IT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Concept</a:t>
            </a:r>
            <a:r>
              <a:rPr kumimoji="0" lang="it-IT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                   </a:t>
            </a:r>
            <a:endParaRPr kumimoji="0" lang="it-IT" altLang="it-IT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5753093" y="3433484"/>
            <a:ext cx="998768" cy="99796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4" name="Rettangolo arrotondato 4">
            <a:extLst>
              <a:ext uri="{FF2B5EF4-FFF2-40B4-BE49-F238E27FC236}">
                <a16:creationId xmlns:a16="http://schemas.microsoft.com/office/drawing/2014/main" id="{C85C3724-9497-456A-84A8-20FCD81E2396}"/>
              </a:ext>
            </a:extLst>
          </p:cNvPr>
          <p:cNvSpPr/>
          <p:nvPr/>
        </p:nvSpPr>
        <p:spPr>
          <a:xfrm>
            <a:off x="149241" y="2362200"/>
            <a:ext cx="4807838" cy="147438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149242" y="2394861"/>
            <a:ext cx="4807838" cy="141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Set of innovative wide-field monitors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combination of broad energy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range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from gamma-rays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down to soft X-rays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FOV and localization accuracy</a:t>
            </a:r>
          </a:p>
        </p:txBody>
      </p:sp>
    </p:spTree>
    <p:extLst>
      <p:ext uri="{BB962C8B-B14F-4D97-AF65-F5344CB8AC3E}">
        <p14:creationId xmlns:p14="http://schemas.microsoft.com/office/powerpoint/2010/main" val="121496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 b="3574"/>
          <a:stretch/>
        </p:blipFill>
        <p:spPr bwMode="auto">
          <a:xfrm>
            <a:off x="4806725" y="901136"/>
            <a:ext cx="420865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69" y="1547535"/>
            <a:ext cx="3961242" cy="4456397"/>
          </a:xfrm>
          <a:prstGeom prst="rect">
            <a:avLst/>
          </a:prstGeom>
        </p:spPr>
      </p:pic>
      <p:pic>
        <p:nvPicPr>
          <p:cNvPr id="10" name="lum_z_hist_notheseus.pdf" descr="lum_z_hist_notheseus.pdf"/>
          <p:cNvPicPr>
            <a:picLocks noChangeAspect="1"/>
          </p:cNvPicPr>
          <p:nvPr/>
        </p:nvPicPr>
        <p:blipFill rotWithShape="1">
          <a:blip r:embed="rId5">
            <a:extLst/>
          </a:blip>
          <a:srcRect r="28354"/>
          <a:stretch/>
        </p:blipFill>
        <p:spPr>
          <a:xfrm>
            <a:off x="39755" y="381000"/>
            <a:ext cx="4331154" cy="5680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17" y="632504"/>
            <a:ext cx="4773091" cy="528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388" y="76208"/>
            <a:ext cx="86598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Expected performances: early Universe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1" t="27409" r="29756" b="66823"/>
          <a:stretch/>
        </p:blipFill>
        <p:spPr bwMode="auto">
          <a:xfrm>
            <a:off x="6681261" y="2614333"/>
            <a:ext cx="152401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1" t="27409" r="29756" b="66823"/>
          <a:stretch/>
        </p:blipFill>
        <p:spPr bwMode="auto">
          <a:xfrm>
            <a:off x="5562600" y="2690532"/>
            <a:ext cx="152401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11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4"/>
    </mc:Choice>
    <mc:Fallback xmlns="">
      <p:transition spd="slow" advTm="3544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 b="3574"/>
          <a:stretch/>
        </p:blipFill>
        <p:spPr bwMode="auto">
          <a:xfrm>
            <a:off x="4806725" y="1030003"/>
            <a:ext cx="420865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1" y="817852"/>
            <a:ext cx="4724400" cy="531495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01655"/>
            <a:ext cx="4292600" cy="567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388" y="76208"/>
            <a:ext cx="86598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Expected performances: early Universe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 bwMode="auto">
          <a:xfrm>
            <a:off x="194305" y="6096000"/>
            <a:ext cx="8821077" cy="653472"/>
          </a:xfrm>
          <a:prstGeom prst="rect">
            <a:avLst/>
          </a:prstGeom>
          <a:solidFill>
            <a:schemeClr val="bg1"/>
          </a:solidFill>
          <a:ln w="349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en-US" sz="800" dirty="0" smtClean="0">
              <a:solidFill>
                <a:srgbClr val="C00000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en-US" sz="2200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Based on sophisticated Mission Observation Simulator by ESA</a:t>
            </a:r>
          </a:p>
        </p:txBody>
      </p:sp>
    </p:spTree>
    <p:extLst>
      <p:ext uri="{BB962C8B-B14F-4D97-AF65-F5344CB8AC3E}">
        <p14:creationId xmlns:p14="http://schemas.microsoft.com/office/powerpoint/2010/main" val="415228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4"/>
    </mc:Choice>
    <mc:Fallback xmlns="">
      <p:transition spd="slow" advTm="3544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4"/>
          <a:stretch/>
        </p:blipFill>
        <p:spPr>
          <a:xfrm>
            <a:off x="0" y="1045475"/>
            <a:ext cx="9144000" cy="345178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119583"/>
            <a:ext cx="2930236" cy="2688771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3200400" y="1045475"/>
            <a:ext cx="1981200" cy="1697731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733800" y="5334000"/>
            <a:ext cx="2895600" cy="16768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0" y="1371600"/>
            <a:ext cx="3048000" cy="49244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400" b="1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THESEUS: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short GRB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detection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over large FOV with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arcmin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localization</a:t>
            </a:r>
            <a:endParaRPr lang="it-IT" sz="2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it-IT" sz="2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Kilonova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2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or IR </a:t>
            </a:r>
            <a:r>
              <a:rPr lang="it-IT" sz="2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afterglow</a:t>
            </a:r>
            <a:r>
              <a:rPr lang="it-IT" sz="2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2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detection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,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arcsec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localization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2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characterization</a:t>
            </a:r>
            <a:endParaRPr lang="it-IT" sz="2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it-IT" sz="2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Possible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detection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of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weaker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isotropic</a:t>
            </a:r>
            <a:r>
              <a:rPr 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X-</a:t>
            </a:r>
            <a:r>
              <a:rPr lang="it-IT" sz="2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ray</a:t>
            </a:r>
            <a:r>
              <a:rPr 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emission</a:t>
            </a:r>
            <a:endParaRPr lang="it-IT" sz="24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6705600" y="2209800"/>
            <a:ext cx="76200" cy="76200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r="36666" b="33759"/>
          <a:stretch/>
        </p:blipFill>
        <p:spPr>
          <a:xfrm>
            <a:off x="6179793" y="4119579"/>
            <a:ext cx="2964217" cy="2440108"/>
          </a:xfrm>
          <a:prstGeom prst="rect">
            <a:avLst/>
          </a:prstGeom>
        </p:spPr>
      </p:pic>
      <p:sp>
        <p:nvSpPr>
          <p:cNvPr id="14" name="Ovale 13"/>
          <p:cNvSpPr/>
          <p:nvPr/>
        </p:nvSpPr>
        <p:spPr>
          <a:xfrm>
            <a:off x="6705600" y="4462627"/>
            <a:ext cx="1981200" cy="1697731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r="49339"/>
          <a:stretch/>
        </p:blipFill>
        <p:spPr>
          <a:xfrm>
            <a:off x="5433435" y="1371601"/>
            <a:ext cx="3775684" cy="2667000"/>
          </a:xfrm>
          <a:prstGeom prst="rect">
            <a:avLst/>
          </a:prstGeom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28610" y="142753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Multi-messenger science with THESEUS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6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7"/>
    </mc:Choice>
    <mc:Fallback xmlns="">
      <p:transition spd="slow" advTm="3387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28610" y="142753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Multi-messenger science with THESEUS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1" y="1265583"/>
            <a:ext cx="6194172" cy="5612296"/>
          </a:xfrm>
          <a:prstGeom prst="rect">
            <a:avLst/>
          </a:prstGeom>
        </p:spPr>
      </p:pic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149207" y="457200"/>
            <a:ext cx="8839204" cy="114300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it-IT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M7 timeline: great synergy with 3G GW detectors (ET, CE)</a:t>
            </a:r>
          </a:p>
        </p:txBody>
      </p:sp>
    </p:spTree>
    <p:extLst>
      <p:ext uri="{BB962C8B-B14F-4D97-AF65-F5344CB8AC3E}">
        <p14:creationId xmlns:p14="http://schemas.microsoft.com/office/powerpoint/2010/main" val="309769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557884"/>
            <a:ext cx="9144000" cy="5220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9DE8C8-3F20-CD05-DEA8-63837AC4B2A4}"/>
              </a:ext>
            </a:extLst>
          </p:cNvPr>
          <p:cNvSpPr txBox="1"/>
          <p:nvPr/>
        </p:nvSpPr>
        <p:spPr>
          <a:xfrm>
            <a:off x="1" y="609600"/>
            <a:ext cx="6019799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Probe </a:t>
            </a: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the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early Universe (first stars, first galaxies, cosmic reionization)</a:t>
            </a: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, by unveiling and exploiting the population of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extremely distant cosmic Gamma - Ray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Bursts (GRB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Provide a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</a:t>
            </a: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fundamental contribution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to multi-messenger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and time domain astrophysics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through GRB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and 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other X/gamma-ray transient sources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it-IT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Operate as a  flexible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multi-purpose and </a:t>
            </a:r>
            <a:r>
              <a:rPr kumimoji="0" lang="en-US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multiwavelength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GO facility</a:t>
            </a:r>
            <a:endParaRPr kumimoji="0" lang="en-US" altLang="it-IT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575" y="4191001"/>
            <a:ext cx="3275625" cy="254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76200" y="0"/>
            <a:ext cx="882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THESEUS core science </a:t>
            </a:r>
            <a:r>
              <a:rPr kumimoji="0" 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goals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1B67280-7ECE-C942-8D87-7A0EA0EDA9C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9"/>
          <a:stretch/>
        </p:blipFill>
        <p:spPr bwMode="auto">
          <a:xfrm>
            <a:off x="5943600" y="719346"/>
            <a:ext cx="3429000" cy="3395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262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ADB580D7-CDC9-4747-AAB1-7BE5FE0F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340C902-AEB3-914F-BF4A-EB6EA8BEAACF}"/>
              </a:ext>
            </a:extLst>
          </p:cNvPr>
          <p:cNvSpPr/>
          <p:nvPr/>
        </p:nvSpPr>
        <p:spPr>
          <a:xfrm>
            <a:off x="0" y="844433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INDEPENDENT DETECTION &amp; CHARACTERISATION OF THE MULTI-MESSENGER SOURCES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Immagine 16">
            <a:extLst>
              <a:ext uri="{FF2B5EF4-FFF2-40B4-BE49-F238E27FC236}">
                <a16:creationId xmlns:a16="http://schemas.microsoft.com/office/drawing/2014/main" id="{7B840D49-6FC6-4262-B2DD-98C378523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78" y="2600274"/>
            <a:ext cx="2992991" cy="3360731"/>
          </a:xfrm>
          <a:prstGeom prst="rect">
            <a:avLst/>
          </a:prstGeom>
        </p:spPr>
      </p:pic>
      <p:sp>
        <p:nvSpPr>
          <p:cNvPr id="16" name="CasellaDiTesto 18">
            <a:extLst>
              <a:ext uri="{FF2B5EF4-FFF2-40B4-BE49-F238E27FC236}">
                <a16:creationId xmlns:a16="http://schemas.microsoft.com/office/drawing/2014/main" id="{1E37C4C9-9485-49EF-A062-BFABD3CDFC8A}"/>
              </a:ext>
            </a:extLst>
          </p:cNvPr>
          <p:cNvSpPr txBox="1"/>
          <p:nvPr/>
        </p:nvSpPr>
        <p:spPr>
          <a:xfrm>
            <a:off x="2503812" y="2356731"/>
            <a:ext cx="13495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Misaligned GRBs</a:t>
            </a:r>
          </a:p>
        </p:txBody>
      </p:sp>
      <p:pic>
        <p:nvPicPr>
          <p:cNvPr id="24" name="Elemento grafico 19" descr="Faccia sorridente senza riempimento">
            <a:extLst>
              <a:ext uri="{FF2B5EF4-FFF2-40B4-BE49-F238E27FC236}">
                <a16:creationId xmlns:a16="http://schemas.microsoft.com/office/drawing/2014/main" id="{BBB1BF23-D0C3-41E8-AF64-58D81EF283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37596" y="2100374"/>
            <a:ext cx="501557" cy="501557"/>
          </a:xfrm>
          <a:prstGeom prst="rect">
            <a:avLst/>
          </a:prstGeom>
        </p:spPr>
      </p:pic>
      <p:sp>
        <p:nvSpPr>
          <p:cNvPr id="25" name="CasellaDiTesto 20">
            <a:extLst>
              <a:ext uri="{FF2B5EF4-FFF2-40B4-BE49-F238E27FC236}">
                <a16:creationId xmlns:a16="http://schemas.microsoft.com/office/drawing/2014/main" id="{6E0E5087-03E0-457F-BB98-B310803673D9}"/>
              </a:ext>
            </a:extLst>
          </p:cNvPr>
          <p:cNvSpPr txBox="1"/>
          <p:nvPr/>
        </p:nvSpPr>
        <p:spPr>
          <a:xfrm>
            <a:off x="717397" y="2101265"/>
            <a:ext cx="11574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Bangla Sangam MN" panose="02000000000000000000" pitchFamily="2" charset="0"/>
              </a:rPr>
              <a:t>Aligned GRBs</a:t>
            </a:r>
          </a:p>
        </p:txBody>
      </p:sp>
      <p:pic>
        <p:nvPicPr>
          <p:cNvPr id="26" name="Elemento grafico 21" descr="Faccia sorridente senza riempimento">
            <a:extLst>
              <a:ext uri="{FF2B5EF4-FFF2-40B4-BE49-F238E27FC236}">
                <a16:creationId xmlns:a16="http://schemas.microsoft.com/office/drawing/2014/main" id="{765C92F1-03C2-40CD-A243-EEE732C4AE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83312" y="2905454"/>
            <a:ext cx="501557" cy="501557"/>
          </a:xfrm>
          <a:prstGeom prst="rect">
            <a:avLst/>
          </a:prstGeom>
        </p:spPr>
      </p:pic>
      <p:sp>
        <p:nvSpPr>
          <p:cNvPr id="30" name="Rettangolo arrotondato 7">
            <a:extLst>
              <a:ext uri="{FF2B5EF4-FFF2-40B4-BE49-F238E27FC236}">
                <a16:creationId xmlns:a16="http://schemas.microsoft.com/office/drawing/2014/main" id="{7D2CBCA5-534D-4604-900D-0B92C530CB5D}"/>
              </a:ext>
            </a:extLst>
          </p:cNvPr>
          <p:cNvSpPr/>
          <p:nvPr/>
        </p:nvSpPr>
        <p:spPr>
          <a:xfrm>
            <a:off x="4013802" y="2356731"/>
            <a:ext cx="4895027" cy="1758069"/>
          </a:xfrm>
          <a:prstGeom prst="roundRect">
            <a:avLst>
              <a:gd name="adj" fmla="val 6642"/>
            </a:avLst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  <a:sym typeface="Wingdings" pitchFamily="2" charset="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CD3D43-89BC-48D6-A37E-CF2A298181B9}"/>
              </a:ext>
            </a:extLst>
          </p:cNvPr>
          <p:cNvSpPr txBox="1"/>
          <p:nvPr/>
        </p:nvSpPr>
        <p:spPr>
          <a:xfrm>
            <a:off x="4088173" y="2422029"/>
            <a:ext cx="49811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THESEUS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+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ET in 3 years: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  <a:sym typeface="Wingdings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~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7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aligned+misaligned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short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GRB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additional long GRBs from mergers and possible GW-X-ray transients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ttangolo arrotondato 8">
            <a:extLst>
              <a:ext uri="{FF2B5EF4-FFF2-40B4-BE49-F238E27FC236}">
                <a16:creationId xmlns:a16="http://schemas.microsoft.com/office/drawing/2014/main" id="{470E6F0A-5100-CB47-8038-E99920D9CF35}"/>
              </a:ext>
            </a:extLst>
          </p:cNvPr>
          <p:cNvSpPr/>
          <p:nvPr/>
        </p:nvSpPr>
        <p:spPr>
          <a:xfrm>
            <a:off x="800197" y="1543128"/>
            <a:ext cx="2677912" cy="457773"/>
          </a:xfrm>
          <a:prstGeom prst="roundRect">
            <a:avLst/>
          </a:prstGeom>
          <a:solidFill>
            <a:srgbClr val="9ABCE6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C62EFF4F-B5DD-4DC8-81E4-C6D14F264E18}"/>
              </a:ext>
            </a:extLst>
          </p:cNvPr>
          <p:cNvSpPr txBox="1"/>
          <p:nvPr/>
        </p:nvSpPr>
        <p:spPr>
          <a:xfrm>
            <a:off x="800197" y="1605667"/>
            <a:ext cx="2677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Lessons from GRB170817A</a:t>
            </a:r>
          </a:p>
        </p:txBody>
      </p:sp>
      <p:sp>
        <p:nvSpPr>
          <p:cNvPr id="21" name="Rettangolo arrotondato 8">
            <a:extLst>
              <a:ext uri="{FF2B5EF4-FFF2-40B4-BE49-F238E27FC236}">
                <a16:creationId xmlns:a16="http://schemas.microsoft.com/office/drawing/2014/main" id="{4D68D804-CA28-45B6-9B67-B6FF973F5ED3}"/>
              </a:ext>
            </a:extLst>
          </p:cNvPr>
          <p:cNvSpPr/>
          <p:nvPr/>
        </p:nvSpPr>
        <p:spPr>
          <a:xfrm>
            <a:off x="4013800" y="4398217"/>
            <a:ext cx="4895027" cy="1758108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2" name="TextBox 31">
            <a:extLst>
              <a:ext uri="{FF2B5EF4-FFF2-40B4-BE49-F238E27FC236}">
                <a16:creationId xmlns:a16="http://schemas.microsoft.com/office/drawing/2014/main" id="{2201DA04-107A-43C8-938D-E2C4B66EF93C}"/>
              </a:ext>
            </a:extLst>
          </p:cNvPr>
          <p:cNvSpPr txBox="1"/>
          <p:nvPr/>
        </p:nvSpPr>
        <p:spPr>
          <a:xfrm>
            <a:off x="4035573" y="4436593"/>
            <a:ext cx="48950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Higher redshift events –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/𝛾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is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likely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only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route to EM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detection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larger statistical studies including source evolution,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probe of dark energy and test modified gravity on cosmological scales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28606" y="14275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Multi-messenger science with THESEUS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88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06" y="0"/>
            <a:ext cx="86804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Explori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ng the transient sky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72" y="3502755"/>
            <a:ext cx="4185910" cy="320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9207" y="457200"/>
            <a:ext cx="8839204" cy="6019512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it-IT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GRBs extreme emission physics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, central </a:t>
            </a:r>
            <a:r>
              <a:rPr kumimoji="0" lang="en-US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engine, sub-classes &amp; progenitors,</a:t>
            </a:r>
            <a:r>
              <a:rPr kumimoji="0" lang="en-US" altLang="it-IT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</a:t>
            </a:r>
            <a:r>
              <a:rPr kumimoji="0" lang="en-US" altLang="it-IT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c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osmological </a:t>
            </a:r>
            <a:r>
              <a:rPr kumimoji="0" lang="en-US" altLang="it-IT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parameters &amp; fundamental physics </a:t>
            </a:r>
            <a:endParaRPr kumimoji="0" lang="en-US" altLang="it-IT" sz="23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charset="0"/>
              <a:buChar char="o"/>
              <a:tabLst/>
              <a:defRPr/>
            </a:pPr>
            <a:endParaRPr kumimoji="0" lang="en-US" altLang="it-IT" sz="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S</a:t>
            </a:r>
            <a:r>
              <a:rPr kumimoji="0" lang="en-US" altLang="it-IT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tudy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of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many classes of X-ray sources 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by exploiting </a:t>
            </a:r>
            <a:r>
              <a:rPr kumimoji="0" lang="en-US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the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simultaneous broad </a:t>
            </a:r>
            <a:r>
              <a:rPr kumimoji="0" lang="en-US" altLang="it-IT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band X-ray and NIR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observations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it-IT" sz="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</a:t>
            </a:r>
            <a:r>
              <a:rPr kumimoji="0" lang="en-US" altLang="it-IT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rovide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a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flexible follow-up observatory </a:t>
            </a:r>
            <a:r>
              <a:rPr kumimoji="0" lang="en-US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for fast transient 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events</a:t>
            </a:r>
            <a:r>
              <a:rPr kumimoji="0" lang="en-US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with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multi-wavelength </a:t>
            </a:r>
            <a:r>
              <a:rPr kumimoji="0" lang="en-US" altLang="it-IT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ToO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capabilities 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and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guest-observer </a:t>
            </a:r>
            <a:r>
              <a:rPr kumimoji="0" lang="en-US" altLang="it-IT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programmes</a:t>
            </a:r>
            <a:endParaRPr kumimoji="0" lang="en-US" altLang="it-IT" sz="2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371" y="3438850"/>
            <a:ext cx="4505629" cy="34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3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553202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49"/>
          <a:stretch/>
        </p:blipFill>
        <p:spPr bwMode="auto">
          <a:xfrm>
            <a:off x="132330" y="1502231"/>
            <a:ext cx="8717756" cy="330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008" y="1114795"/>
            <a:ext cx="892628" cy="4730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131437"/>
            <a:ext cx="907431" cy="473076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7745" y="1126461"/>
            <a:ext cx="990600" cy="504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24" y="2119708"/>
            <a:ext cx="540476" cy="3948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0143" y="1156372"/>
            <a:ext cx="576943" cy="3906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800" y="2149765"/>
            <a:ext cx="560614" cy="3090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5719" y="1646441"/>
            <a:ext cx="537593" cy="4109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898" y="5257800"/>
            <a:ext cx="885090" cy="5458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5" name="Rettangolo arrotondato 8">
            <a:extLst>
              <a:ext uri="{FF2B5EF4-FFF2-40B4-BE49-F238E27FC236}">
                <a16:creationId xmlns:a16="http://schemas.microsoft.com/office/drawing/2014/main" id="{EE0168D6-D319-C842-A04E-1F7F77E4061D}"/>
              </a:ext>
            </a:extLst>
          </p:cNvPr>
          <p:cNvSpPr/>
          <p:nvPr/>
        </p:nvSpPr>
        <p:spPr>
          <a:xfrm>
            <a:off x="1457813" y="5383255"/>
            <a:ext cx="2826091" cy="29491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extBox 18">
            <a:extLst>
              <a:ext uri="{FF2B5EF4-FFF2-40B4-BE49-F238E27FC236}">
                <a16:creationId xmlns:a16="http://schemas.microsoft.com/office/drawing/2014/main" id="{646730A9-94A6-4D62-B7B9-53B8262FA0EA}"/>
              </a:ext>
            </a:extLst>
          </p:cNvPr>
          <p:cNvSpPr txBox="1"/>
          <p:nvPr/>
        </p:nvSpPr>
        <p:spPr>
          <a:xfrm>
            <a:off x="1517309" y="5335335"/>
            <a:ext cx="2826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Science Data Centre</a:t>
            </a: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524" y="1111654"/>
            <a:ext cx="933676" cy="5274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330" y="1752600"/>
            <a:ext cx="595039" cy="3256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1910" y="1143000"/>
            <a:ext cx="885090" cy="4718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9800" y="2133600"/>
            <a:ext cx="560614" cy="3260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54861" y="1676400"/>
            <a:ext cx="537370" cy="390257"/>
          </a:xfrm>
          <a:prstGeom prst="rect">
            <a:avLst/>
          </a:prstGeom>
        </p:spPr>
      </p:pic>
      <p:sp>
        <p:nvSpPr>
          <p:cNvPr id="51" name="Text Box 3"/>
          <p:cNvSpPr txBox="1">
            <a:spLocks noChangeArrowheads="1"/>
          </p:cNvSpPr>
          <p:nvPr/>
        </p:nvSpPr>
        <p:spPr bwMode="auto">
          <a:xfrm>
            <a:off x="76199" y="76200"/>
            <a:ext cx="88903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altLang="it-IT" sz="3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responsibilities</a:t>
            </a:r>
            <a:r>
              <a:rPr kumimoji="0" lang="it-IT" altLang="it-IT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for M7</a:t>
            </a: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                   </a:t>
            </a:r>
            <a:endParaRPr kumimoji="0" lang="it-IT" altLang="it-IT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1285767"/>
            <a:ext cx="576943" cy="3906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9" name="Immagine 4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51455" y="1178256"/>
            <a:ext cx="627298" cy="3687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2" name="Immagine 5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54860" y="2133600"/>
            <a:ext cx="537370" cy="3017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6" name="Picture 2" descr="https://upload.wikimedia.org/wikipedia/commons/thumb/c/c1/Flag_of_Hungary.svg/255px-Flag_of_Hungary.svg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973" y="1763480"/>
            <a:ext cx="606115" cy="345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7524524" y="3575447"/>
            <a:ext cx="1162276" cy="615553"/>
          </a:xfrm>
          <a:prstGeom prst="rect">
            <a:avLst/>
          </a:prstGeom>
          <a:solidFill>
            <a:srgbClr val="F7D5A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 IRT </a:t>
            </a:r>
            <a:r>
              <a:rPr kumimoji="0" lang="it-IT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Telescope</a:t>
            </a:r>
            <a:endParaRPr kumimoji="0" 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9" name="Connettore diritto 8"/>
          <p:cNvCxnSpPr/>
          <p:nvPr/>
        </p:nvCxnSpPr>
        <p:spPr>
          <a:xfrm flipV="1">
            <a:off x="7346612" y="3649877"/>
            <a:ext cx="177912" cy="772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e 52"/>
          <p:cNvSpPr/>
          <p:nvPr/>
        </p:nvSpPr>
        <p:spPr>
          <a:xfrm>
            <a:off x="7315199" y="990600"/>
            <a:ext cx="1322181" cy="772880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4" name="Ovale 53"/>
          <p:cNvSpPr/>
          <p:nvPr/>
        </p:nvSpPr>
        <p:spPr>
          <a:xfrm>
            <a:off x="3783219" y="990600"/>
            <a:ext cx="1322181" cy="685800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5" name="Ovale 54"/>
          <p:cNvSpPr/>
          <p:nvPr/>
        </p:nvSpPr>
        <p:spPr>
          <a:xfrm>
            <a:off x="5560626" y="5502676"/>
            <a:ext cx="1435918" cy="729448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56" name="Immagin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1800" y="1731336"/>
            <a:ext cx="560614" cy="3260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9" name="Immagine 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7400" y="4846711"/>
            <a:ext cx="885090" cy="4718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0" name="TextBox 18">
            <a:extLst>
              <a:ext uri="{FF2B5EF4-FFF2-40B4-BE49-F238E27FC236}">
                <a16:creationId xmlns:a16="http://schemas.microsoft.com/office/drawing/2014/main" id="{646730A9-94A6-4D62-B7B9-53B8262FA0EA}"/>
              </a:ext>
            </a:extLst>
          </p:cNvPr>
          <p:cNvSpPr txBox="1"/>
          <p:nvPr/>
        </p:nvSpPr>
        <p:spPr>
          <a:xfrm>
            <a:off x="6828690" y="4639959"/>
            <a:ext cx="1765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P/L system Master DHU</a:t>
            </a:r>
          </a:p>
        </p:txBody>
      </p:sp>
      <p:sp>
        <p:nvSpPr>
          <p:cNvPr id="61" name="Rettangolo arrotondato 8">
            <a:extLst>
              <a:ext uri="{FF2B5EF4-FFF2-40B4-BE49-F238E27FC236}">
                <a16:creationId xmlns:a16="http://schemas.microsoft.com/office/drawing/2014/main" id="{EE0168D6-D319-C842-A04E-1F7F77E4061D}"/>
              </a:ext>
            </a:extLst>
          </p:cNvPr>
          <p:cNvSpPr/>
          <p:nvPr/>
        </p:nvSpPr>
        <p:spPr>
          <a:xfrm>
            <a:off x="6920824" y="4572000"/>
            <a:ext cx="2019340" cy="786263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2" name="Immagin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5638800"/>
            <a:ext cx="892628" cy="4730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3" name="Rettangolo arrotondato 8">
            <a:extLst>
              <a:ext uri="{FF2B5EF4-FFF2-40B4-BE49-F238E27FC236}">
                <a16:creationId xmlns:a16="http://schemas.microsoft.com/office/drawing/2014/main" id="{EE0168D6-D319-C842-A04E-1F7F77E4061D}"/>
              </a:ext>
            </a:extLst>
          </p:cNvPr>
          <p:cNvSpPr/>
          <p:nvPr/>
        </p:nvSpPr>
        <p:spPr>
          <a:xfrm>
            <a:off x="6868886" y="5592689"/>
            <a:ext cx="2071278" cy="1036711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" name="TextBox 18">
            <a:extLst>
              <a:ext uri="{FF2B5EF4-FFF2-40B4-BE49-F238E27FC236}">
                <a16:creationId xmlns:a16="http://schemas.microsoft.com/office/drawing/2014/main" id="{646730A9-94A6-4D62-B7B9-53B8262FA0EA}"/>
              </a:ext>
            </a:extLst>
          </p:cNvPr>
          <p:cNvSpPr txBox="1"/>
          <p:nvPr/>
        </p:nvSpPr>
        <p:spPr>
          <a:xfrm>
            <a:off x="6868886" y="5592689"/>
            <a:ext cx="209769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Main ground station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&amp; Fast Alert Broadcasting system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5" name="Picture 2" descr="Bandiera della Slovenia - Wikipedia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223" y="6339555"/>
            <a:ext cx="657767" cy="3839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Immagine 6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27702" y="6307211"/>
            <a:ext cx="620355" cy="416244"/>
          </a:xfrm>
          <a:prstGeom prst="rect">
            <a:avLst/>
          </a:prstGeom>
        </p:spPr>
      </p:pic>
      <p:pic>
        <p:nvPicPr>
          <p:cNvPr id="67" name="Immagin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983" y="5826708"/>
            <a:ext cx="592763" cy="3141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8" name="Immagine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7880" y="5824816"/>
            <a:ext cx="532978" cy="3423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9" name="Immagin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8039" y="5824816"/>
            <a:ext cx="589866" cy="3417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0" name="Immagine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2153" y="5839683"/>
            <a:ext cx="626976" cy="326865"/>
          </a:xfrm>
          <a:prstGeom prst="rect">
            <a:avLst/>
          </a:prstGeom>
        </p:spPr>
      </p:pic>
      <p:sp>
        <p:nvSpPr>
          <p:cNvPr id="71" name="Ovale 70"/>
          <p:cNvSpPr/>
          <p:nvPr/>
        </p:nvSpPr>
        <p:spPr>
          <a:xfrm>
            <a:off x="1447800" y="5715000"/>
            <a:ext cx="916374" cy="549676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3221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36" y="-76200"/>
            <a:ext cx="9235199" cy="690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45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" y="76200"/>
            <a:ext cx="90677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THESEUS: crucial synergies in the late ‘30s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6202" y="5689939"/>
            <a:ext cx="8991599" cy="1015663"/>
          </a:xfrm>
          <a:prstGeom prst="rect">
            <a:avLst/>
          </a:prstGeom>
          <a:solidFill>
            <a:schemeClr val="bg1"/>
          </a:solidFill>
          <a:ln w="3492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THESEUS: </a:t>
            </a:r>
            <a:r>
              <a:rPr kumimoji="0" lang="it-IT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perfectly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matched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synergies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with major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facilities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coming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fully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operative in the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2030s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with </a:t>
            </a:r>
            <a:r>
              <a:rPr kumimoji="0" lang="it-IT" sz="2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relevant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INAF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contributions</a:t>
            </a:r>
            <a:r>
              <a:rPr lang="it-IT" sz="2000" dirty="0" smtClean="0">
                <a:latin typeface="Book Antiqua" panose="02040602050305030304" pitchFamily="18" charset="0"/>
              </a:rPr>
              <a:t>: </a:t>
            </a:r>
            <a:r>
              <a:rPr kumimoji="0" lang="it-IT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naturally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part of GRAWITA and </a:t>
            </a:r>
            <a:r>
              <a:rPr kumimoji="0" lang="it-IT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greatly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synergic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with Einstein </a:t>
            </a:r>
            <a:r>
              <a:rPr kumimoji="0" lang="it-IT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Telescope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886200" y="682823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  </a:t>
            </a: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New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50089"/>
            <a:ext cx="6763790" cy="49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7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63638" y="2895600"/>
            <a:ext cx="7980362" cy="914400"/>
          </a:xfrm>
        </p:spPr>
        <p:txBody>
          <a:bodyPr>
            <a:normAutofit fontScale="90000"/>
          </a:bodyPr>
          <a:lstStyle/>
          <a:p>
            <a:r>
              <a:rPr lang="it-IT" altLang="it-IT" sz="6000" b="1" dirty="0">
                <a:solidFill>
                  <a:srgbClr val="C00000"/>
                </a:solidFill>
                <a:latin typeface="Book Antiqua" panose="02040602050305030304" pitchFamily="18" charset="0"/>
              </a:rPr>
              <a:t>Back-up </a:t>
            </a:r>
            <a:r>
              <a:rPr lang="it-IT" altLang="it-IT" sz="60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slides</a:t>
            </a:r>
            <a:r>
              <a:rPr lang="it-IT" altLang="it-IT" sz="4000" b="1" dirty="0">
                <a:solidFill>
                  <a:srgbClr val="FF0000"/>
                </a:solidFill>
              </a:rPr>
              <a:t/>
            </a:r>
            <a:br>
              <a:rPr lang="it-IT" altLang="it-IT" sz="4000" b="1" dirty="0">
                <a:solidFill>
                  <a:srgbClr val="FF0000"/>
                </a:solidFill>
              </a:rPr>
            </a:br>
            <a:r>
              <a:rPr lang="it-IT" altLang="it-IT" sz="40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171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7794" y="212233"/>
            <a:ext cx="8991600" cy="209288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 will have a combination of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instrumentation and mission profile allowing the detection of all types of GRBs (long, short/hard, weak/soft, high-redshift) and provide accurate location and redshift measurement for a large fraction of them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t="2928"/>
          <a:stretch/>
        </p:blipFill>
        <p:spPr>
          <a:xfrm>
            <a:off x="995363" y="2362200"/>
            <a:ext cx="6705600" cy="4419600"/>
          </a:xfrm>
          <a:prstGeom prst="rect">
            <a:avLst/>
          </a:prstGeom>
        </p:spPr>
      </p:pic>
      <p:sp>
        <p:nvSpPr>
          <p:cNvPr id="3" name="Callout a incrocio 2"/>
          <p:cNvSpPr/>
          <p:nvPr/>
        </p:nvSpPr>
        <p:spPr>
          <a:xfrm>
            <a:off x="5334000" y="3516132"/>
            <a:ext cx="304800" cy="293867"/>
          </a:xfrm>
          <a:prstGeom prst="quad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867400" y="2438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GRB170817A/GW170817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Connettore 1 7"/>
          <p:cNvCxnSpPr/>
          <p:nvPr/>
        </p:nvCxnSpPr>
        <p:spPr>
          <a:xfrm flipH="1">
            <a:off x="5638800" y="2807735"/>
            <a:ext cx="838200" cy="6974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3747294" y="2383685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Fermi/GBM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Connettore 1 10"/>
          <p:cNvCxnSpPr/>
          <p:nvPr/>
        </p:nvCxnSpPr>
        <p:spPr>
          <a:xfrm>
            <a:off x="4541118" y="2755352"/>
            <a:ext cx="628180" cy="52086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2133600" y="4180398"/>
            <a:ext cx="2407518" cy="176320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319016" y="301577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High-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redshift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Connettore 1 16"/>
          <p:cNvCxnSpPr/>
          <p:nvPr/>
        </p:nvCxnSpPr>
        <p:spPr>
          <a:xfrm>
            <a:off x="3023269" y="3413757"/>
            <a:ext cx="314090" cy="104172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94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06" y="0"/>
            <a:ext cx="86804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Explori</a:t>
            </a:r>
            <a:r>
              <a:rPr lang="en-GB" sz="32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ng the transient sky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9207" y="457488"/>
            <a:ext cx="8839204" cy="6019512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  <a:defRPr/>
            </a:pPr>
            <a:endParaRPr lang="en-US" altLang="it-IT" sz="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lvl="1">
              <a:buFont typeface="Courier New" charset="0"/>
              <a:buChar char="o"/>
              <a:defRPr/>
            </a:pPr>
            <a:endParaRPr lang="en-US" altLang="it-IT" sz="600" dirty="0" smtClean="0">
              <a:solidFill>
                <a:srgbClr val="C00000"/>
              </a:solidFill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285750" lvl="1">
              <a:buFont typeface="Courier New" charset="0"/>
              <a:buChar char="o"/>
              <a:defRPr/>
            </a:pPr>
            <a:r>
              <a:rPr lang="en-US" altLang="it-IT" sz="2400" b="1" dirty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GRBs extreme emission physics</a:t>
            </a:r>
            <a:r>
              <a:rPr lang="en-US" altLang="it-IT" sz="2400" dirty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, central engine, sub-classes &amp; </a:t>
            </a:r>
            <a:r>
              <a:rPr lang="en-US" altLang="it-IT" sz="2400" dirty="0" smtClean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progenitors</a:t>
            </a:r>
            <a:endParaRPr lang="en-US" altLang="it-IT" sz="2400" b="1" dirty="0">
              <a:solidFill>
                <a:srgbClr val="C00000"/>
              </a:solidFill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0" lvl="1" indent="0">
              <a:buNone/>
              <a:defRPr/>
            </a:pPr>
            <a:endParaRPr lang="en-US" altLang="it-IT" sz="1200" dirty="0" smtClean="0">
              <a:solidFill>
                <a:srgbClr val="000000"/>
              </a:solidFill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285750" lvl="1">
              <a:buFont typeface="Courier New" charset="0"/>
              <a:buChar char="o"/>
              <a:defRPr/>
            </a:pPr>
            <a:r>
              <a:rPr lang="en-US" altLang="it-IT" sz="2400" dirty="0" smtClean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Study of </a:t>
            </a:r>
            <a:r>
              <a:rPr lang="en-US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many classes of X-ray sources </a:t>
            </a:r>
            <a:r>
              <a:rPr lang="en-US" altLang="it-IT" sz="2400" dirty="0" smtClean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by exploiting </a:t>
            </a:r>
            <a:r>
              <a:rPr lang="en-US" altLang="it-IT" sz="2400" dirty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the </a:t>
            </a:r>
            <a:r>
              <a:rPr lang="en-US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simultaneous broad </a:t>
            </a:r>
            <a:r>
              <a:rPr lang="en-US" altLang="it-IT" sz="2400" b="1" dirty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band X-ray and NIR </a:t>
            </a:r>
            <a:r>
              <a:rPr lang="en-US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observations</a:t>
            </a:r>
          </a:p>
          <a:p>
            <a:pPr marL="285750" lvl="1">
              <a:buFont typeface="Arial"/>
              <a:buNone/>
              <a:defRPr/>
            </a:pPr>
            <a:endParaRPr lang="en-US" altLang="it-IT" sz="1200" b="1" dirty="0">
              <a:solidFill>
                <a:srgbClr val="C00000"/>
              </a:solidFill>
              <a:latin typeface="Book Antiqua" panose="02040602050305030304" pitchFamily="18" charset="0"/>
              <a:ea typeface="Arial" charset="0"/>
              <a:cs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/>
          <a:stretch/>
        </p:blipFill>
        <p:spPr bwMode="auto">
          <a:xfrm>
            <a:off x="12474" y="2778302"/>
            <a:ext cx="4556335" cy="301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28600" y="5791200"/>
            <a:ext cx="4187811" cy="92333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XGIS + SXI wide band </a:t>
            </a:r>
            <a:r>
              <a:rPr lang="it-IT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spectrum</a:t>
            </a:r>
            <a:r>
              <a:rPr lang="it-IT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of a GRB with ab </a:t>
            </a:r>
            <a:r>
              <a:rPr lang="it-IT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absorption</a:t>
            </a:r>
            <a:r>
              <a:rPr lang="it-IT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feature</a:t>
            </a:r>
            <a:r>
              <a:rPr lang="it-IT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at</a:t>
            </a:r>
            <a:r>
              <a:rPr lang="it-IT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3 </a:t>
            </a:r>
            <a:r>
              <a:rPr lang="it-IT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keV</a:t>
            </a:r>
            <a:r>
              <a:rPr lang="it-IT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(progenitor, </a:t>
            </a:r>
            <a:r>
              <a:rPr lang="it-IT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redshift</a:t>
            </a:r>
            <a:endParaRPr lang="it-IT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572000" y="6477000"/>
            <a:ext cx="4572000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XGIS </a:t>
            </a:r>
            <a:r>
              <a:rPr lang="it-IT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study</a:t>
            </a:r>
            <a:r>
              <a:rPr lang="it-IT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of </a:t>
            </a:r>
            <a:r>
              <a:rPr lang="it-IT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galactic</a:t>
            </a:r>
            <a:r>
              <a:rPr lang="it-IT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hard X-</a:t>
            </a:r>
            <a:r>
              <a:rPr lang="it-IT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ray</a:t>
            </a:r>
            <a:r>
              <a:rPr lang="it-IT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sources</a:t>
            </a:r>
            <a:r>
              <a:rPr lang="it-IT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1" y="2721984"/>
            <a:ext cx="3657600" cy="3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06" y="15240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GRBs extreme and fundamental physics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194305" y="762000"/>
            <a:ext cx="871470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THESEUS will measure the prompt and early afterglow emission of thousand GRBs over an unprecedented  huge energy band (0.3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MeV) with great sensitivity, timing and spectroscopic capabilities, plus NR afterglow and redshift measurement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428874"/>
            <a:ext cx="3733800" cy="420052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524450"/>
            <a:ext cx="5143500" cy="400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oneTexte 10"/>
          <p:cNvSpPr txBox="1">
            <a:spLocks noChangeArrowheads="1"/>
          </p:cNvSpPr>
          <p:nvPr/>
        </p:nvSpPr>
        <p:spPr bwMode="auto">
          <a:xfrm>
            <a:off x="511185" y="5353791"/>
            <a:ext cx="7985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Even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JWST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ELTs 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surveys will be not able to probe the faint end of the galaxy Luminosity Function at high redshifts (z&gt;6-8)</a:t>
            </a:r>
          </a:p>
        </p:txBody>
      </p:sp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5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Detecting and studying primordial invisible galaxies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r="21137"/>
          <a:stretch/>
        </p:blipFill>
        <p:spPr>
          <a:xfrm>
            <a:off x="-76200" y="743951"/>
            <a:ext cx="9123360" cy="359944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54" y="4615320"/>
            <a:ext cx="8665346" cy="193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3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" y="76200"/>
            <a:ext cx="90677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THESEUS: crucial synergies in the late ‘30s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6202" y="5689939"/>
            <a:ext cx="8991599" cy="1015663"/>
          </a:xfrm>
          <a:prstGeom prst="rect">
            <a:avLst/>
          </a:prstGeom>
          <a:solidFill>
            <a:schemeClr val="bg1"/>
          </a:solidFill>
          <a:ln w="3492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The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«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M7» 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timeline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will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allow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to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widely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broaden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the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mission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scientific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impact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by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taking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advantage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of the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perfectly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matched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synergies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with major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facilities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coming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fully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operative in the 2030s 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(e.g., 3G GW detectors)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886200" y="682823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  </a:t>
            </a: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New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05" y="661052"/>
            <a:ext cx="6763790" cy="49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0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 b="3574"/>
          <a:stretch/>
        </p:blipFill>
        <p:spPr bwMode="auto">
          <a:xfrm>
            <a:off x="4806725" y="1030003"/>
            <a:ext cx="420865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1" y="817852"/>
            <a:ext cx="4724400" cy="531495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95"/>
          <a:stretch/>
        </p:blipFill>
        <p:spPr bwMode="auto">
          <a:xfrm>
            <a:off x="50800" y="501655"/>
            <a:ext cx="4292600" cy="376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388" y="76208"/>
            <a:ext cx="86598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Expected performances: early Universe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 bwMode="auto">
          <a:xfrm>
            <a:off x="194305" y="3657600"/>
            <a:ext cx="8821077" cy="3124200"/>
          </a:xfrm>
          <a:prstGeom prst="rect">
            <a:avLst/>
          </a:prstGeom>
          <a:solidFill>
            <a:schemeClr val="bg1"/>
          </a:solidFill>
          <a:ln w="349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en-US" sz="800" dirty="0" smtClean="0">
              <a:solidFill>
                <a:srgbClr val="C00000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en-US" sz="2200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THESEUS </a:t>
            </a:r>
            <a:r>
              <a:rPr lang="en-US" sz="2200" dirty="0" err="1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detection+identification</a:t>
            </a:r>
            <a:r>
              <a:rPr lang="en-US" sz="2200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rate of GRBs at z &gt; 6 will be about 10 – 15 times larger than current scenario including EP and SVOM (about 1 GRB at z&gt;6 per year expected, consistent with observations) 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endParaRPr lang="en-US" sz="2200" dirty="0">
              <a:solidFill>
                <a:srgbClr val="C00000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en-US" sz="2200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nominal duration of 3.5 years is just a reference, there are no technical limitations preventing THESEUS to live 10, 20 years or more -&gt; at least 150 GRBs at z &gt; 6</a:t>
            </a:r>
          </a:p>
        </p:txBody>
      </p:sp>
    </p:spTree>
    <p:extLst>
      <p:ext uri="{BB962C8B-B14F-4D97-AF65-F5344CB8AC3E}">
        <p14:creationId xmlns:p14="http://schemas.microsoft.com/office/powerpoint/2010/main" val="131869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4"/>
    </mc:Choice>
    <mc:Fallback xmlns="">
      <p:transition spd="slow" advTm="35444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59026" y="152401"/>
            <a:ext cx="8843459" cy="609600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Leading Italian contribution to THESEUS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300888" y="5741465"/>
            <a:ext cx="8616474" cy="967447"/>
          </a:xfrm>
          <a:prstGeom prst="roundRect">
            <a:avLst/>
          </a:prstGeom>
          <a:solidFill>
            <a:srgbClr val="FF000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contenuto 2"/>
          <p:cNvSpPr txBox="1">
            <a:spLocks/>
          </p:cNvSpPr>
          <p:nvPr/>
        </p:nvSpPr>
        <p:spPr bwMode="auto">
          <a:xfrm>
            <a:off x="97971" y="838200"/>
            <a:ext cx="8904515" cy="482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onsortium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coordination: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INAF/ASI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LP,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project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office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XGIS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INAF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(OAS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IASF-MI,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IASF-PA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…),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Universities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Politecnico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Milano, Univ. Pavia, Univ. Ferrara, Univ. Udine),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FBK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Trento,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OHB-I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IRT</a:t>
            </a: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optical assembly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INAF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(Brera, OAS, …),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Univerisities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Politecnico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di Milano, CISAS – Univ.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Padova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Media Lario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Malindi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ground station: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ASI (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in-kind contribution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Science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INAF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(Lead Scientist; OAS, IASF-MI, Oss. Brera, IAPS, IASF-PA, Oss. Napoli, Oss. Roma,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…),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Universities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(e.g., Univ. Ferrara, Pol. Milano, SNS Pisa, Univ. Federico II Napoli, Univ.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Urbino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…),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INFN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Fe,Ts,Na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,…)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6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Great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heritage and leadership in the main scientific fields and key enabling technologies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8263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0" y="1192483"/>
            <a:ext cx="5421086" cy="507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Soft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X-ray Imager (SXI):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set of two sensitive lobster-eye telescopes observing in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0.3 - 5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band, total FOV of ~0.5sr with source location accuracy &lt;2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’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rays  Imaging Spectrometer (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XGIS):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 coded-mask X-gamma ray cameras using Silicon drift detectors coupled with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crystal scintillator bars observing in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MeV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band, a FOV of &gt;2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overlapping the SXI, with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&lt; 7’ location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accuracy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for 90% of detected GRBs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InfraRed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Telescope (IRT):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0.7m class IR telescope observing in the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0.7 – 1.8 </a:t>
            </a:r>
            <a:r>
              <a:rPr kumimoji="0" lang="el-GR" sz="2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μ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band, providing a 15’x15’ FOV, with both imaging and moderate resolution spectroscopy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capabilities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F1C83E3E-096E-F540-A768-33529740B830}"/>
              </a:ext>
            </a:extLst>
          </p:cNvPr>
          <p:cNvPicPr/>
          <p:nvPr/>
        </p:nvPicPr>
        <p:blipFill rotWithShape="1">
          <a:blip r:embed="rId3"/>
          <a:srcRect l="48279" r="-783"/>
          <a:stretch/>
        </p:blipFill>
        <p:spPr>
          <a:xfrm>
            <a:off x="7507891" y="751110"/>
            <a:ext cx="1458686" cy="174761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10499" b="6887"/>
          <a:stretch/>
        </p:blipFill>
        <p:spPr bwMode="auto">
          <a:xfrm>
            <a:off x="7208536" y="2801294"/>
            <a:ext cx="1783872" cy="166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34"/>
          <a:stretch/>
        </p:blipFill>
        <p:spPr bwMode="auto">
          <a:xfrm>
            <a:off x="5323114" y="890217"/>
            <a:ext cx="2184777" cy="160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421086" y="3002939"/>
            <a:ext cx="1698171" cy="126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oogle Shape;302;p48">
            <a:extLst>
              <a:ext uri="{FF2B5EF4-FFF2-40B4-BE49-F238E27FC236}">
                <a16:creationId xmlns:a16="http://schemas.microsoft.com/office/drawing/2014/main" id="{EF93C28E-49AB-E84F-A4AB-466163824176}"/>
              </a:ext>
            </a:extLst>
          </p:cNvPr>
          <p:cNvGrpSpPr/>
          <p:nvPr/>
        </p:nvGrpSpPr>
        <p:grpSpPr>
          <a:xfrm>
            <a:off x="5446674" y="4686754"/>
            <a:ext cx="3646713" cy="1719942"/>
            <a:chOff x="136956" y="633113"/>
            <a:chExt cx="3868333" cy="2044690"/>
          </a:xfrm>
        </p:grpSpPr>
        <p:pic>
          <p:nvPicPr>
            <p:cNvPr id="22" name="Google Shape;303;p48">
              <a:extLst>
                <a:ext uri="{FF2B5EF4-FFF2-40B4-BE49-F238E27FC236}">
                  <a16:creationId xmlns:a16="http://schemas.microsoft.com/office/drawing/2014/main" id="{68178343-619F-8049-B216-7FE57F2D31A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6956" y="633113"/>
              <a:ext cx="3868333" cy="20446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" name="Google Shape;304;p48">
              <a:extLst>
                <a:ext uri="{FF2B5EF4-FFF2-40B4-BE49-F238E27FC236}">
                  <a16:creationId xmlns:a16="http://schemas.microsoft.com/office/drawing/2014/main" id="{1A555AF0-D446-F649-B61F-1EBC19C26AFF}"/>
                </a:ext>
              </a:extLst>
            </p:cNvPr>
            <p:cNvGrpSpPr/>
            <p:nvPr/>
          </p:nvGrpSpPr>
          <p:grpSpPr>
            <a:xfrm>
              <a:off x="2195736" y="1131590"/>
              <a:ext cx="730597" cy="583637"/>
              <a:chOff x="2955281" y="1770385"/>
              <a:chExt cx="2382426" cy="1763796"/>
            </a:xfrm>
          </p:grpSpPr>
          <p:cxnSp>
            <p:nvCxnSpPr>
              <p:cNvPr id="24" name="Google Shape;305;p48">
                <a:extLst>
                  <a:ext uri="{FF2B5EF4-FFF2-40B4-BE49-F238E27FC236}">
                    <a16:creationId xmlns:a16="http://schemas.microsoft.com/office/drawing/2014/main" id="{7B325486-962B-CD40-A8FE-F99708FBC1BE}"/>
                  </a:ext>
                </a:extLst>
              </p:cNvPr>
              <p:cNvCxnSpPr/>
              <p:nvPr/>
            </p:nvCxnSpPr>
            <p:spPr>
              <a:xfrm>
                <a:off x="3068015" y="3420596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5" name="Google Shape;306;p48">
                <a:extLst>
                  <a:ext uri="{FF2B5EF4-FFF2-40B4-BE49-F238E27FC236}">
                    <a16:creationId xmlns:a16="http://schemas.microsoft.com/office/drawing/2014/main" id="{9E728D4E-AA60-1443-A264-4E4588707AFC}"/>
                  </a:ext>
                </a:extLst>
              </p:cNvPr>
              <p:cNvCxnSpPr/>
              <p:nvPr/>
            </p:nvCxnSpPr>
            <p:spPr>
              <a:xfrm rot="-5400000">
                <a:off x="2319585" y="2690955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6" name="Google Shape;307;p48">
                <a:extLst>
                  <a:ext uri="{FF2B5EF4-FFF2-40B4-BE49-F238E27FC236}">
                    <a16:creationId xmlns:a16="http://schemas.microsoft.com/office/drawing/2014/main" id="{952E2079-4FCF-2A43-BA7F-235E33D9E0A5}"/>
                  </a:ext>
                </a:extLst>
              </p:cNvPr>
              <p:cNvSpPr/>
              <p:nvPr/>
            </p:nvSpPr>
            <p:spPr>
              <a:xfrm>
                <a:off x="2955281" y="3345440"/>
                <a:ext cx="175364" cy="162838"/>
              </a:xfrm>
              <a:prstGeom prst="flowChartSummingJunction">
                <a:avLst/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7" name="Google Shape;308;p48">
                <a:extLst>
                  <a:ext uri="{FF2B5EF4-FFF2-40B4-BE49-F238E27FC236}">
                    <a16:creationId xmlns:a16="http://schemas.microsoft.com/office/drawing/2014/main" id="{F5B415F9-2FAC-FB49-BF4F-4C9C14EA42F6}"/>
                  </a:ext>
                </a:extLst>
              </p:cNvPr>
              <p:cNvSpPr txBox="1"/>
              <p:nvPr/>
            </p:nvSpPr>
            <p:spPr>
              <a:xfrm>
                <a:off x="4072678" y="2976106"/>
                <a:ext cx="1265029" cy="558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  <a:tabLst/>
                  <a:defRPr/>
                </a:pPr>
                <a:r>
                  <a:rPr kumimoji="0" lang="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Z</a:t>
                </a:r>
                <a:r>
                  <a:rPr kumimoji="0" lang="fr" sz="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kumimoji="0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8" name="Google Shape;309;p48">
                <a:extLst>
                  <a:ext uri="{FF2B5EF4-FFF2-40B4-BE49-F238E27FC236}">
                    <a16:creationId xmlns:a16="http://schemas.microsoft.com/office/drawing/2014/main" id="{F89E4DC8-A26E-3545-B206-8B262BB54499}"/>
                  </a:ext>
                </a:extLst>
              </p:cNvPr>
              <p:cNvSpPr txBox="1"/>
              <p:nvPr/>
            </p:nvSpPr>
            <p:spPr>
              <a:xfrm>
                <a:off x="3105594" y="1770385"/>
                <a:ext cx="1446754" cy="651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  <a:tabLst/>
                  <a:defRPr/>
                </a:pPr>
                <a:r>
                  <a:rPr kumimoji="0" lang="f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Y</a:t>
                </a:r>
                <a:r>
                  <a:rPr kumimoji="0" lang="fr" sz="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kumimoji="0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sp>
        <p:nvSpPr>
          <p:cNvPr id="21" name="Rettangolo 20"/>
          <p:cNvSpPr/>
          <p:nvPr/>
        </p:nvSpPr>
        <p:spPr>
          <a:xfrm>
            <a:off x="76199" y="751110"/>
            <a:ext cx="9017188" cy="3935643"/>
          </a:xfrm>
          <a:prstGeom prst="rect">
            <a:avLst/>
          </a:prstGeom>
          <a:noFill/>
          <a:ln w="508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76202" y="177228"/>
            <a:ext cx="88903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Mission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Concept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                   </a:t>
            </a:r>
            <a:endParaRPr kumimoji="0" lang="it-IT" altLang="it-IT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8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0" y="1192483"/>
            <a:ext cx="5421086" cy="507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Soft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X-ray Imager (SXI):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set of two sensitive lobster-eye telescopes observing in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0.3 - 5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band, total FOV of ~0.5sr with source location accuracy &lt;2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’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rays  Imaging Spectrometer (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XGIS):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 coded-mask X-gamma ray cameras using Silicon drift detectors coupled with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crystal scintillator bars observing in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MeV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band, a FOV of &gt;2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overlapping the SXI, with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&lt; 7’ location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accuracy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for 90% of detected GRBs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InfraRed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Telescope (IRT):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0.7m class IR telescope observing in the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0.7 – 1.8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μ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band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providing a 15’x15’ FOV, with both imaging and moderate resolution spectroscopy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capabilities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F1C83E3E-096E-F540-A768-33529740B830}"/>
              </a:ext>
            </a:extLst>
          </p:cNvPr>
          <p:cNvPicPr/>
          <p:nvPr/>
        </p:nvPicPr>
        <p:blipFill rotWithShape="1">
          <a:blip r:embed="rId3"/>
          <a:srcRect l="48279" r="-783"/>
          <a:stretch/>
        </p:blipFill>
        <p:spPr>
          <a:xfrm>
            <a:off x="7507891" y="751110"/>
            <a:ext cx="1458686" cy="174761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10499" b="6887"/>
          <a:stretch/>
        </p:blipFill>
        <p:spPr bwMode="auto">
          <a:xfrm>
            <a:off x="7208536" y="2801294"/>
            <a:ext cx="1783872" cy="166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34"/>
          <a:stretch/>
        </p:blipFill>
        <p:spPr bwMode="auto">
          <a:xfrm>
            <a:off x="5323114" y="890217"/>
            <a:ext cx="2184777" cy="160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421086" y="3002939"/>
            <a:ext cx="1698171" cy="126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oogle Shape;302;p48">
            <a:extLst>
              <a:ext uri="{FF2B5EF4-FFF2-40B4-BE49-F238E27FC236}">
                <a16:creationId xmlns:a16="http://schemas.microsoft.com/office/drawing/2014/main" id="{EF93C28E-49AB-E84F-A4AB-466163824176}"/>
              </a:ext>
            </a:extLst>
          </p:cNvPr>
          <p:cNvGrpSpPr/>
          <p:nvPr/>
        </p:nvGrpSpPr>
        <p:grpSpPr>
          <a:xfrm>
            <a:off x="5446674" y="4686754"/>
            <a:ext cx="3646713" cy="1719942"/>
            <a:chOff x="136956" y="633113"/>
            <a:chExt cx="3868333" cy="2044690"/>
          </a:xfrm>
        </p:grpSpPr>
        <p:pic>
          <p:nvPicPr>
            <p:cNvPr id="22" name="Google Shape;303;p48">
              <a:extLst>
                <a:ext uri="{FF2B5EF4-FFF2-40B4-BE49-F238E27FC236}">
                  <a16:creationId xmlns:a16="http://schemas.microsoft.com/office/drawing/2014/main" id="{68178343-619F-8049-B216-7FE57F2D31A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6956" y="633113"/>
              <a:ext cx="3868333" cy="20446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" name="Google Shape;304;p48">
              <a:extLst>
                <a:ext uri="{FF2B5EF4-FFF2-40B4-BE49-F238E27FC236}">
                  <a16:creationId xmlns:a16="http://schemas.microsoft.com/office/drawing/2014/main" id="{1A555AF0-D446-F649-B61F-1EBC19C26AFF}"/>
                </a:ext>
              </a:extLst>
            </p:cNvPr>
            <p:cNvGrpSpPr/>
            <p:nvPr/>
          </p:nvGrpSpPr>
          <p:grpSpPr>
            <a:xfrm>
              <a:off x="2195736" y="1131590"/>
              <a:ext cx="730597" cy="583637"/>
              <a:chOff x="2955281" y="1770385"/>
              <a:chExt cx="2382426" cy="1763796"/>
            </a:xfrm>
          </p:grpSpPr>
          <p:cxnSp>
            <p:nvCxnSpPr>
              <p:cNvPr id="24" name="Google Shape;305;p48">
                <a:extLst>
                  <a:ext uri="{FF2B5EF4-FFF2-40B4-BE49-F238E27FC236}">
                    <a16:creationId xmlns:a16="http://schemas.microsoft.com/office/drawing/2014/main" id="{7B325486-962B-CD40-A8FE-F99708FBC1BE}"/>
                  </a:ext>
                </a:extLst>
              </p:cNvPr>
              <p:cNvCxnSpPr/>
              <p:nvPr/>
            </p:nvCxnSpPr>
            <p:spPr>
              <a:xfrm>
                <a:off x="3068015" y="3420596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5" name="Google Shape;306;p48">
                <a:extLst>
                  <a:ext uri="{FF2B5EF4-FFF2-40B4-BE49-F238E27FC236}">
                    <a16:creationId xmlns:a16="http://schemas.microsoft.com/office/drawing/2014/main" id="{9E728D4E-AA60-1443-A264-4E4588707AFC}"/>
                  </a:ext>
                </a:extLst>
              </p:cNvPr>
              <p:cNvCxnSpPr/>
              <p:nvPr/>
            </p:nvCxnSpPr>
            <p:spPr>
              <a:xfrm rot="-5400000">
                <a:off x="2319585" y="2690955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6" name="Google Shape;307;p48">
                <a:extLst>
                  <a:ext uri="{FF2B5EF4-FFF2-40B4-BE49-F238E27FC236}">
                    <a16:creationId xmlns:a16="http://schemas.microsoft.com/office/drawing/2014/main" id="{952E2079-4FCF-2A43-BA7F-235E33D9E0A5}"/>
                  </a:ext>
                </a:extLst>
              </p:cNvPr>
              <p:cNvSpPr/>
              <p:nvPr/>
            </p:nvSpPr>
            <p:spPr>
              <a:xfrm>
                <a:off x="2955281" y="3345440"/>
                <a:ext cx="175364" cy="162838"/>
              </a:xfrm>
              <a:prstGeom prst="flowChartSummingJunction">
                <a:avLst/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7" name="Google Shape;308;p48">
                <a:extLst>
                  <a:ext uri="{FF2B5EF4-FFF2-40B4-BE49-F238E27FC236}">
                    <a16:creationId xmlns:a16="http://schemas.microsoft.com/office/drawing/2014/main" id="{F5B415F9-2FAC-FB49-BF4F-4C9C14EA42F6}"/>
                  </a:ext>
                </a:extLst>
              </p:cNvPr>
              <p:cNvSpPr txBox="1"/>
              <p:nvPr/>
            </p:nvSpPr>
            <p:spPr>
              <a:xfrm>
                <a:off x="4072678" y="2976106"/>
                <a:ext cx="1265029" cy="558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  <a:tabLst/>
                  <a:defRPr/>
                </a:pPr>
                <a:r>
                  <a:rPr kumimoji="0" lang="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Z</a:t>
                </a:r>
                <a:r>
                  <a:rPr kumimoji="0" lang="fr" sz="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kumimoji="0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8" name="Google Shape;309;p48">
                <a:extLst>
                  <a:ext uri="{FF2B5EF4-FFF2-40B4-BE49-F238E27FC236}">
                    <a16:creationId xmlns:a16="http://schemas.microsoft.com/office/drawing/2014/main" id="{F89E4DC8-A26E-3545-B206-8B262BB54499}"/>
                  </a:ext>
                </a:extLst>
              </p:cNvPr>
              <p:cNvSpPr txBox="1"/>
              <p:nvPr/>
            </p:nvSpPr>
            <p:spPr>
              <a:xfrm>
                <a:off x="3105594" y="1770385"/>
                <a:ext cx="1446754" cy="651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  <a:tabLst/>
                  <a:defRPr/>
                </a:pPr>
                <a:r>
                  <a:rPr kumimoji="0" lang="f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Y</a:t>
                </a:r>
                <a:r>
                  <a:rPr kumimoji="0" lang="fr" sz="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kumimoji="0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sp>
        <p:nvSpPr>
          <p:cNvPr id="21" name="Rettangolo 20"/>
          <p:cNvSpPr/>
          <p:nvPr/>
        </p:nvSpPr>
        <p:spPr>
          <a:xfrm>
            <a:off x="76199" y="4594782"/>
            <a:ext cx="9017188" cy="2110818"/>
          </a:xfrm>
          <a:prstGeom prst="rect">
            <a:avLst/>
          </a:prstGeom>
          <a:noFill/>
          <a:ln w="508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9" name="Titolo 1"/>
          <p:cNvSpPr txBox="1">
            <a:spLocks/>
          </p:cNvSpPr>
          <p:nvPr/>
        </p:nvSpPr>
        <p:spPr>
          <a:xfrm>
            <a:off x="267369" y="187999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Ray Imaging Spectrometer (XGIS)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0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76199" y="76200"/>
            <a:ext cx="88903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alt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Mission</a:t>
            </a: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Concept</a:t>
            </a: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                   </a:t>
            </a:r>
            <a:endParaRPr kumimoji="0" lang="it-IT" altLang="it-IT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" name="Picture 12">
            <a:extLst>
              <a:ext uri="{FF2B5EF4-FFF2-40B4-BE49-F238E27FC236}">
                <a16:creationId xmlns:a16="http://schemas.microsoft.com/office/drawing/2014/main" id="{B037C569-53F1-4ED5-8F66-DCEC5E82F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049091" y="1447800"/>
            <a:ext cx="2143342" cy="406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id="{14924126-3627-4FCA-B5D2-66A18A9975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r="8876"/>
          <a:stretch/>
        </p:blipFill>
        <p:spPr bwMode="auto">
          <a:xfrm>
            <a:off x="6280921" y="1755600"/>
            <a:ext cx="2841148" cy="344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TextBox 15">
            <a:extLst>
              <a:ext uri="{FF2B5EF4-FFF2-40B4-BE49-F238E27FC236}">
                <a16:creationId xmlns:a16="http://schemas.microsoft.com/office/drawing/2014/main" id="{CF6087C9-E774-4E7F-BAD6-C6857314756B}"/>
              </a:ext>
            </a:extLst>
          </p:cNvPr>
          <p:cNvSpPr txBox="1"/>
          <p:nvPr/>
        </p:nvSpPr>
        <p:spPr>
          <a:xfrm>
            <a:off x="5378964" y="5204400"/>
            <a:ext cx="858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(ADS)</a:t>
            </a:r>
            <a:endParaRPr kumimoji="0" lang="it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6C59726D-7874-4CDF-AD71-7F4719D9927B}"/>
              </a:ext>
            </a:extLst>
          </p:cNvPr>
          <p:cNvSpPr txBox="1"/>
          <p:nvPr/>
        </p:nvSpPr>
        <p:spPr>
          <a:xfrm>
            <a:off x="7771313" y="5194545"/>
            <a:ext cx="1272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(THALES)</a:t>
            </a:r>
            <a:endParaRPr kumimoji="0" lang="it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0" y="1321203"/>
            <a:ext cx="3962400" cy="507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Fast slewing capability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(&gt;10°/min), granting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prompt NIR follow-up of GRBs and transients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Low-Earth Orbit (LEO),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with about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5.4°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inclination and 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600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km altitude,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granting low and stable BKG for the monitors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weight (about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 tons dry mass)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and dimensions are suitable for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launch with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VEGA-E 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(or even VEGA-C)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68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876536"/>
            <a:ext cx="4419599" cy="5981464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0" y="152400"/>
            <a:ext cx="8873492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it-IT" sz="34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Mission</a:t>
            </a:r>
            <a:r>
              <a:rPr lang="it-IT" sz="3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34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Operation</a:t>
            </a:r>
            <a:r>
              <a:rPr lang="it-IT" sz="3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34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Concept</a:t>
            </a:r>
            <a:endParaRPr lang="it-IT" sz="34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570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arrotondato 8">
            <a:extLst>
              <a:ext uri="{FF2B5EF4-FFF2-40B4-BE49-F238E27FC236}">
                <a16:creationId xmlns:a16="http://schemas.microsoft.com/office/drawing/2014/main" id="{CAD522BC-588E-E44D-A6A8-719986FF48E1}"/>
              </a:ext>
            </a:extLst>
          </p:cNvPr>
          <p:cNvSpPr/>
          <p:nvPr/>
        </p:nvSpPr>
        <p:spPr>
          <a:xfrm>
            <a:off x="3775188" y="2368408"/>
            <a:ext cx="3332379" cy="983941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3775188" y="3763655"/>
            <a:ext cx="3332379" cy="2442592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0" y="466371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Soft X-Ray Imager (SXI)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337824" y="1208317"/>
            <a:ext cx="8468352" cy="1023259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egnaposto contenuto 2"/>
              <p:cNvSpPr txBox="1">
                <a:spLocks/>
              </p:cNvSpPr>
              <p:nvPr/>
            </p:nvSpPr>
            <p:spPr bwMode="auto">
              <a:xfrm>
                <a:off x="239816" y="1195213"/>
                <a:ext cx="8454159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Two sensitive “lobster-eye” X-ray telescopes (0.3 - 5 keV); total FOV of 0.5sr (&gt;1000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conventional X-ray telescopes); 100ms photon timing; source location accuracy &lt;2</a:t>
                </a: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Book Antiqua" panose="020406020503050303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’ </a:t>
                </a:r>
              </a:p>
            </p:txBody>
          </p:sp>
        </mc:Choice>
        <mc:Fallback xmlns="">
          <p:sp>
            <p:nvSpPr>
              <p:cNvPr id="11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816" y="1195213"/>
                <a:ext cx="8454159" cy="838200"/>
              </a:xfrm>
              <a:prstGeom prst="rect">
                <a:avLst/>
              </a:prstGeom>
              <a:blipFill>
                <a:blip r:embed="rId3"/>
                <a:stretch>
                  <a:fillRect t="-4348" b="-485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2">
            <a:extLst>
              <a:ext uri="{FF2B5EF4-FFF2-40B4-BE49-F238E27FC236}">
                <a16:creationId xmlns:a16="http://schemas.microsoft.com/office/drawing/2014/main" id="{D33E48D3-3555-6241-9118-AEB11F494A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/>
          <a:stretch/>
        </p:blipFill>
        <p:spPr bwMode="auto">
          <a:xfrm>
            <a:off x="497913" y="2461670"/>
            <a:ext cx="3160536" cy="363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asted-image.pdf">
            <a:extLst>
              <a:ext uri="{FF2B5EF4-FFF2-40B4-BE49-F238E27FC236}">
                <a16:creationId xmlns:a16="http://schemas.microsoft.com/office/drawing/2014/main" id="{43181033-1B2F-2245-8E4F-7B0A2D111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95"/>
          <a:stretch/>
        </p:blipFill>
        <p:spPr bwMode="auto">
          <a:xfrm>
            <a:off x="7179569" y="4095535"/>
            <a:ext cx="1715619" cy="169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81945AD3-740D-2842-B8D0-2BF90BF6B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27" y="2461667"/>
            <a:ext cx="1741165" cy="13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D838F1-3A26-2543-A506-D0AF4E2683E8}"/>
              </a:ext>
            </a:extLst>
          </p:cNvPr>
          <p:cNvSpPr txBox="1"/>
          <p:nvPr/>
        </p:nvSpPr>
        <p:spPr>
          <a:xfrm>
            <a:off x="3770922" y="2435588"/>
            <a:ext cx="3310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Mimic a lobster-eye using  curved, square-pore MPOs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49257ECD-66A4-EF4E-BE4B-E7808A0EA667}"/>
              </a:ext>
            </a:extLst>
          </p:cNvPr>
          <p:cNvSpPr/>
          <p:nvPr/>
        </p:nvSpPr>
        <p:spPr>
          <a:xfrm>
            <a:off x="6128426" y="3045026"/>
            <a:ext cx="1630892" cy="341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AB665A-A8FB-BC4B-92CF-A4F3616B6964}"/>
              </a:ext>
            </a:extLst>
          </p:cNvPr>
          <p:cNvSpPr txBox="1"/>
          <p:nvPr/>
        </p:nvSpPr>
        <p:spPr>
          <a:xfrm>
            <a:off x="3813241" y="3851796"/>
            <a:ext cx="32004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No single optical axis: get a wide field of view plus focusing with constant effective area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Spot (double reflection) Lines (single reflections)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6" name="Bent Arrow 5">
            <a:extLst>
              <a:ext uri="{FF2B5EF4-FFF2-40B4-BE49-F238E27FC236}">
                <a16:creationId xmlns:a16="http://schemas.microsoft.com/office/drawing/2014/main" id="{CA6EA1FC-6C60-9247-ACD8-618BA5F93812}"/>
              </a:ext>
            </a:extLst>
          </p:cNvPr>
          <p:cNvSpPr/>
          <p:nvPr/>
        </p:nvSpPr>
        <p:spPr>
          <a:xfrm rot="16200000" flipV="1">
            <a:off x="6987401" y="4939647"/>
            <a:ext cx="690664" cy="112456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41" y="553460"/>
            <a:ext cx="1068189" cy="55688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04" y="499029"/>
            <a:ext cx="1180581" cy="5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9256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466371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Soft X-Ray Imager (SXI)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FDB7A7-98EA-4542-8969-A24E768190C7}"/>
              </a:ext>
            </a:extLst>
          </p:cNvPr>
          <p:cNvSpPr txBox="1"/>
          <p:nvPr/>
        </p:nvSpPr>
        <p:spPr>
          <a:xfrm>
            <a:off x="243684" y="1216215"/>
            <a:ext cx="45632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2 identical SXI modules: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Focal length: 300mm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Optic: 8x8 array of plates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Focal plane: 8 CMOS detectors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0.5sr total field of view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27DC2C-A577-5C40-A75F-A5356505F69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7326" y="2720598"/>
            <a:ext cx="4095961" cy="3246451"/>
          </a:xfrm>
          <a:prstGeom prst="rect">
            <a:avLst/>
          </a:prstGeom>
        </p:spPr>
      </p:pic>
      <p:sp>
        <p:nvSpPr>
          <p:cNvPr id="12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133049" y="1254478"/>
            <a:ext cx="8753044" cy="1162159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243686" y="1287137"/>
            <a:ext cx="8407947" cy="161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SXI will show a unique combination of FOV and effective area (GRASP), enabling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simulatneous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detection and localization of many transients in parallel.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24E6EAD9-8B6E-3444-B3BB-49250C24043E}"/>
              </a:ext>
            </a:extLst>
          </p:cNvPr>
          <p:cNvPicPr/>
          <p:nvPr/>
        </p:nvPicPr>
        <p:blipFill rotWithShape="1">
          <a:blip r:embed="rId4"/>
          <a:srcRect l="3948" t="9772" r="6859" b="6634"/>
          <a:stretch/>
        </p:blipFill>
        <p:spPr>
          <a:xfrm>
            <a:off x="4650429" y="2925092"/>
            <a:ext cx="4344524" cy="3063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41" y="553460"/>
            <a:ext cx="1068189" cy="55688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04" y="499029"/>
            <a:ext cx="1180581" cy="5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5501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69945"/>
            <a:ext cx="4721801" cy="658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5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533400" y="466371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X-Gamma Ray Imaging Spectrometer (XGIS)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239816" y="1173442"/>
            <a:ext cx="8664701" cy="1134331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239816" y="1173441"/>
            <a:ext cx="84541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Two coded-mask X-gamma ray cameras using innovative coupling between Silicon drift detectors (2-30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 and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CsI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crystal scintillator bars (20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–10 MeV)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10499" b="6887"/>
          <a:stretch/>
        </p:blipFill>
        <p:spPr bwMode="auto">
          <a:xfrm>
            <a:off x="926672" y="2307771"/>
            <a:ext cx="4242659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169329" y="2318043"/>
            <a:ext cx="3974672" cy="197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13"/>
          <p:cNvCxnSpPr/>
          <p:nvPr/>
        </p:nvCxnSpPr>
        <p:spPr>
          <a:xfrm flipH="1" flipV="1">
            <a:off x="2155372" y="5020491"/>
            <a:ext cx="3102431" cy="73152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3"/>
          <p:cNvCxnSpPr/>
          <p:nvPr/>
        </p:nvCxnSpPr>
        <p:spPr>
          <a:xfrm flipH="1">
            <a:off x="4147458" y="3037118"/>
            <a:ext cx="1981364" cy="48985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68" y="4196022"/>
            <a:ext cx="1590111" cy="22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98" y="553460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71136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HES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565"/>
            <a:ext cx="7239000" cy="87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 bwMode="auto">
          <a:xfrm>
            <a:off x="370119" y="990600"/>
            <a:ext cx="8479967" cy="18288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defRPr/>
            </a:pPr>
            <a:r>
              <a:rPr lang="en-US" sz="2200" cap="small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- 2018-2021: ESA Phase-A study (2018-2021) as M5 candidate  </a:t>
            </a:r>
            <a:br>
              <a:rPr lang="en-US" sz="2200" cap="small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800" cap="small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800" cap="small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2200" cap="small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- 2022: Selected for Phase 0  study (2023) within M7 process </a:t>
            </a:r>
          </a:p>
          <a:p>
            <a:pPr algn="l">
              <a:defRPr/>
            </a:pPr>
            <a:endParaRPr lang="en-US" sz="1000" cap="small" dirty="0" smtClean="0">
              <a:solidFill>
                <a:srgbClr val="C00000"/>
              </a:solidFill>
              <a:latin typeface="Book Antiqua" panose="02040602050305030304" pitchFamily="18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en-US" sz="2200" cap="small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- 2023: Selected for Phase-A study (2024-2026) as M7 candidate</a:t>
            </a:r>
            <a:br>
              <a:rPr lang="en-US" sz="2200" cap="small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800" cap="small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800" cap="small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2200" cap="small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M7 timeline: Phase-A (2024-2026), adoption 2028, launch 2037</a:t>
            </a:r>
            <a:endParaRPr lang="en-US" sz="2400" dirty="0" smtClean="0">
              <a:solidFill>
                <a:srgbClr val="C00000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425269" y="2895600"/>
            <a:ext cx="8424817" cy="2438401"/>
          </a:xfrm>
          <a:prstGeom prst="roundRect">
            <a:avLst/>
          </a:prstGeom>
          <a:solidFill>
            <a:srgbClr val="0070C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2000" b="1" dirty="0" smtClean="0">
                <a:solidFill>
                  <a:srgbClr val="FFFF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Payload </a:t>
            </a:r>
            <a:r>
              <a:rPr lang="da-DK" sz="2000" b="1" dirty="0">
                <a:solidFill>
                  <a:srgbClr val="FFFF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consortium</a:t>
            </a:r>
            <a:r>
              <a:rPr lang="da-DK" sz="2000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 </a:t>
            </a:r>
            <a:r>
              <a:rPr lang="da-DK" sz="2000" b="1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Italy, </a:t>
            </a:r>
            <a:r>
              <a:rPr lang="da-DK" sz="2000" b="1" dirty="0" smtClean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Germany, UK</a:t>
            </a:r>
            <a:r>
              <a:rPr lang="da-DK" sz="2000" b="1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France, </a:t>
            </a:r>
            <a:r>
              <a:rPr lang="da-DK" sz="2000" b="1" dirty="0" smtClean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Switzerland</a:t>
            </a:r>
            <a:r>
              <a:rPr lang="da-DK" sz="2000" b="1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Spain,  Poland, Denmark</a:t>
            </a:r>
            <a:r>
              <a:rPr lang="da-DK" sz="2000" dirty="0">
                <a:solidFill>
                  <a:schemeClr val="bg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Belgium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da-DK" sz="2000" dirty="0">
                <a:solidFill>
                  <a:schemeClr val="bg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Hungary, 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Czech </a:t>
            </a:r>
            <a:r>
              <a:rPr lang="da-DK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Republic, Norway, Slovenia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da-DK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Sweden </a:t>
            </a:r>
            <a:r>
              <a:rPr lang="da-DK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(+The </a:t>
            </a:r>
            <a:r>
              <a:rPr lang="da-DK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Netherlands, </a:t>
            </a:r>
            <a:r>
              <a:rPr lang="da-DK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Ireland)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2000" dirty="0">
              <a:solidFill>
                <a:prstClr val="white"/>
              </a:solidFill>
              <a:latin typeface="Book Antiqua" panose="0204060205030503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2000" b="1" dirty="0">
                <a:solidFill>
                  <a:srgbClr val="FFFF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Leads: </a:t>
            </a:r>
            <a:r>
              <a:rPr lang="da-DK" sz="2000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L. Amati (INAF – OAS Bologna, Italy, </a:t>
            </a:r>
            <a:r>
              <a:rPr lang="da-DK" sz="2000" dirty="0">
                <a:solidFill>
                  <a:srgbClr val="FFFF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lead proposer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da-DK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A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Santangelo (Un. Tuebingen, D), </a:t>
            </a:r>
            <a:r>
              <a:rPr lang="da-DK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O’Brien (Un. Leicester, UK), </a:t>
            </a:r>
            <a:r>
              <a:rPr lang="da-DK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D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Gotz (CEA-Paris, France), </a:t>
            </a:r>
            <a:r>
              <a:rPr lang="da-DK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Bozzo (Un. Genève, CH</a:t>
            </a:r>
            <a:r>
              <a:rPr lang="da-DK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it-IT" sz="2000" dirty="0">
              <a:solidFill>
                <a:prstClr val="white"/>
              </a:solidFill>
              <a:latin typeface="Book Antiqua" panose="0204060205030503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122707" y="5503681"/>
            <a:ext cx="48061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dirty="0">
                <a:solidFill>
                  <a:prstClr val="white"/>
                </a:solidFill>
                <a:latin typeface="Book Antiqua" panose="02040602050305030304" pitchFamily="18" charset="0"/>
              </a:rPr>
              <a:t>http://www.isdc.unige.ch/theseus/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425269" y="5410200"/>
            <a:ext cx="8424817" cy="1337399"/>
          </a:xfrm>
          <a:prstGeom prst="roundRect">
            <a:avLst/>
          </a:prstGeom>
          <a:solidFill>
            <a:srgbClr val="FF000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25270" y="5410200"/>
            <a:ext cx="833773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Amati et al. 2018 ( </a:t>
            </a:r>
            <a:r>
              <a:rPr lang="it-IT" sz="20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Adv.Sp.Res</a:t>
            </a:r>
            <a:r>
              <a:rPr lang="it-IT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., arXiv:1710.04638 </a:t>
            </a:r>
            <a:r>
              <a:rPr lang="it-IT" sz="2000" dirty="0" smtClean="0">
                <a:solidFill>
                  <a:prstClr val="white"/>
                </a:solidFill>
                <a:latin typeface="Book Antiqua" panose="02040602050305030304" pitchFamily="18" charset="0"/>
              </a:rPr>
              <a:t>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Stratta et al. 2018 (</a:t>
            </a:r>
            <a:r>
              <a:rPr lang="it-IT" sz="20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Adv.Sp.Res</a:t>
            </a:r>
            <a:r>
              <a:rPr lang="it-IT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., arXiv:1712.08153)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Articles</a:t>
            </a:r>
            <a:r>
              <a:rPr lang="it-IT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for SPIE 2020 and </a:t>
            </a:r>
            <a:r>
              <a:rPr lang="it-IT" sz="20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Exp</a:t>
            </a:r>
            <a:r>
              <a:rPr lang="it-IT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..</a:t>
            </a:r>
            <a:r>
              <a:rPr lang="it-IT" sz="20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Astr</a:t>
            </a:r>
            <a:r>
              <a:rPr lang="it-IT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(</a:t>
            </a:r>
            <a:r>
              <a:rPr lang="it-IT" sz="20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all</a:t>
            </a:r>
            <a:r>
              <a:rPr lang="it-IT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on </a:t>
            </a:r>
            <a:r>
              <a:rPr lang="it-IT" sz="20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arXiv</a:t>
            </a:r>
            <a:r>
              <a:rPr lang="it-IT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dirty="0" smtClean="0">
                <a:solidFill>
                  <a:srgbClr val="FFFF00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http://www.isdc.unige.ch/theseus</a:t>
            </a:r>
          </a:p>
        </p:txBody>
      </p:sp>
    </p:spTree>
    <p:extLst>
      <p:ext uri="{BB962C8B-B14F-4D97-AF65-F5344CB8AC3E}">
        <p14:creationId xmlns:p14="http://schemas.microsoft.com/office/powerpoint/2010/main" val="262905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 t="3454" r="4039" b="5427"/>
          <a:stretch/>
        </p:blipFill>
        <p:spPr bwMode="auto">
          <a:xfrm>
            <a:off x="5159837" y="3790691"/>
            <a:ext cx="3984171" cy="266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172506" y="1534891"/>
            <a:ext cx="4326463" cy="3363685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egnaposto contenuto 2"/>
          <p:cNvSpPr txBox="1">
            <a:spLocks/>
          </p:cNvSpPr>
          <p:nvPr/>
        </p:nvSpPr>
        <p:spPr bwMode="auto">
          <a:xfrm>
            <a:off x="272948" y="1644327"/>
            <a:ext cx="4125575" cy="214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energy band  (2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MeV) </a:t>
            </a:r>
          </a:p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Large effective area down to 2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FOV &gt;2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overlapping the SXI one </a:t>
            </a:r>
          </a:p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GRB location accuracy &lt;15’ in 2-150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Excellent timing  (&lt; a few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BB34095-91FD-435C-8B35-B0A957B6A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35" y="979935"/>
            <a:ext cx="3864429" cy="28106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03" y="553464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533400" y="466371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X-Gamma Ray Imaging Spectrometer (XGIS)</a:t>
            </a:r>
          </a:p>
        </p:txBody>
      </p:sp>
    </p:spTree>
    <p:extLst>
      <p:ext uri="{BB962C8B-B14F-4D97-AF65-F5344CB8AC3E}">
        <p14:creationId xmlns:p14="http://schemas.microsoft.com/office/powerpoint/2010/main" val="7584180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06" y="15240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Modularity and high-TRL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92" y="1143000"/>
            <a:ext cx="8169633" cy="4038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686" y="171341"/>
            <a:ext cx="1402049" cy="7430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523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06" y="15240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Modularity and high-TRL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92" y="1143000"/>
            <a:ext cx="8169633" cy="40386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19150" r="8614" b="15737"/>
          <a:stretch/>
        </p:blipFill>
        <p:spPr bwMode="auto">
          <a:xfrm>
            <a:off x="2209800" y="1676400"/>
            <a:ext cx="4343400" cy="470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52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466371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Infra-Red Telescope (IRT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337824" y="1131050"/>
            <a:ext cx="8468352" cy="1312639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239816" y="1216985"/>
            <a:ext cx="84541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0.7 m class telescope with an off-axis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Korsch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optical design allowing for a large field of view (15’x15’) with imaging and moderate (R~400) spectroscopic capabilities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838F1-3A26-2543-A506-D0AF4E2683E8}"/>
              </a:ext>
            </a:extLst>
          </p:cNvPr>
          <p:cNvSpPr txBox="1"/>
          <p:nvPr/>
        </p:nvSpPr>
        <p:spPr>
          <a:xfrm>
            <a:off x="3770922" y="2435588"/>
            <a:ext cx="3310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Mimic a lobster-eye using  curved, square-pore MPOs</a:t>
            </a:r>
          </a:p>
        </p:txBody>
      </p:sp>
      <p:grpSp>
        <p:nvGrpSpPr>
          <p:cNvPr id="16" name="Google Shape;302;p48">
            <a:extLst>
              <a:ext uri="{FF2B5EF4-FFF2-40B4-BE49-F238E27FC236}">
                <a16:creationId xmlns:a16="http://schemas.microsoft.com/office/drawing/2014/main" id="{EF93C28E-49AB-E84F-A4AB-466163824176}"/>
              </a:ext>
            </a:extLst>
          </p:cNvPr>
          <p:cNvGrpSpPr/>
          <p:nvPr/>
        </p:nvGrpSpPr>
        <p:grpSpPr>
          <a:xfrm>
            <a:off x="4191005" y="2581800"/>
            <a:ext cx="4952997" cy="3165859"/>
            <a:chOff x="136956" y="633113"/>
            <a:chExt cx="3868333" cy="2044690"/>
          </a:xfrm>
        </p:grpSpPr>
        <p:pic>
          <p:nvPicPr>
            <p:cNvPr id="18" name="Google Shape;303;p48">
              <a:extLst>
                <a:ext uri="{FF2B5EF4-FFF2-40B4-BE49-F238E27FC236}">
                  <a16:creationId xmlns:a16="http://schemas.microsoft.com/office/drawing/2014/main" id="{68178343-619F-8049-B216-7FE57F2D31A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6956" y="633113"/>
              <a:ext cx="3868333" cy="20446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" name="Google Shape;304;p48">
              <a:extLst>
                <a:ext uri="{FF2B5EF4-FFF2-40B4-BE49-F238E27FC236}">
                  <a16:creationId xmlns:a16="http://schemas.microsoft.com/office/drawing/2014/main" id="{1A555AF0-D446-F649-B61F-1EBC19C26AFF}"/>
                </a:ext>
              </a:extLst>
            </p:cNvPr>
            <p:cNvGrpSpPr/>
            <p:nvPr/>
          </p:nvGrpSpPr>
          <p:grpSpPr>
            <a:xfrm>
              <a:off x="2195736" y="1131590"/>
              <a:ext cx="730597" cy="583637"/>
              <a:chOff x="2955281" y="1770385"/>
              <a:chExt cx="2382426" cy="1763796"/>
            </a:xfrm>
          </p:grpSpPr>
          <p:cxnSp>
            <p:nvCxnSpPr>
              <p:cNvPr id="21" name="Google Shape;305;p48">
                <a:extLst>
                  <a:ext uri="{FF2B5EF4-FFF2-40B4-BE49-F238E27FC236}">
                    <a16:creationId xmlns:a16="http://schemas.microsoft.com/office/drawing/2014/main" id="{7B325486-962B-CD40-A8FE-F99708FBC1BE}"/>
                  </a:ext>
                </a:extLst>
              </p:cNvPr>
              <p:cNvCxnSpPr/>
              <p:nvPr/>
            </p:nvCxnSpPr>
            <p:spPr>
              <a:xfrm>
                <a:off x="3068015" y="3420596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2" name="Google Shape;306;p48">
                <a:extLst>
                  <a:ext uri="{FF2B5EF4-FFF2-40B4-BE49-F238E27FC236}">
                    <a16:creationId xmlns:a16="http://schemas.microsoft.com/office/drawing/2014/main" id="{9E728D4E-AA60-1443-A264-4E4588707AFC}"/>
                  </a:ext>
                </a:extLst>
              </p:cNvPr>
              <p:cNvCxnSpPr/>
              <p:nvPr/>
            </p:nvCxnSpPr>
            <p:spPr>
              <a:xfrm rot="-5400000">
                <a:off x="2319585" y="2690955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3" name="Google Shape;307;p48">
                <a:extLst>
                  <a:ext uri="{FF2B5EF4-FFF2-40B4-BE49-F238E27FC236}">
                    <a16:creationId xmlns:a16="http://schemas.microsoft.com/office/drawing/2014/main" id="{952E2079-4FCF-2A43-BA7F-235E33D9E0A5}"/>
                  </a:ext>
                </a:extLst>
              </p:cNvPr>
              <p:cNvSpPr/>
              <p:nvPr/>
            </p:nvSpPr>
            <p:spPr>
              <a:xfrm>
                <a:off x="2955281" y="3345440"/>
                <a:ext cx="175364" cy="162838"/>
              </a:xfrm>
              <a:prstGeom prst="flowChartSummingJunction">
                <a:avLst/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4" name="Google Shape;308;p48">
                <a:extLst>
                  <a:ext uri="{FF2B5EF4-FFF2-40B4-BE49-F238E27FC236}">
                    <a16:creationId xmlns:a16="http://schemas.microsoft.com/office/drawing/2014/main" id="{F5B415F9-2FAC-FB49-BF4F-4C9C14EA42F6}"/>
                  </a:ext>
                </a:extLst>
              </p:cNvPr>
              <p:cNvSpPr txBox="1"/>
              <p:nvPr/>
            </p:nvSpPr>
            <p:spPr>
              <a:xfrm>
                <a:off x="4072678" y="2976106"/>
                <a:ext cx="1265029" cy="558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Tx/>
                  <a:buNone/>
                  <a:tabLst/>
                  <a:defRPr/>
                </a:pPr>
                <a:r>
                  <a:rPr kumimoji="0" lang="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Z</a:t>
                </a:r>
                <a:r>
                  <a:rPr kumimoji="0" lang="fr" sz="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kumimoji="0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5" name="Google Shape;309;p48">
                <a:extLst>
                  <a:ext uri="{FF2B5EF4-FFF2-40B4-BE49-F238E27FC236}">
                    <a16:creationId xmlns:a16="http://schemas.microsoft.com/office/drawing/2014/main" id="{F89E4DC8-A26E-3545-B206-8B262BB54499}"/>
                  </a:ext>
                </a:extLst>
              </p:cNvPr>
              <p:cNvSpPr txBox="1"/>
              <p:nvPr/>
            </p:nvSpPr>
            <p:spPr>
              <a:xfrm>
                <a:off x="3105594" y="1770385"/>
                <a:ext cx="1446754" cy="651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Tx/>
                  <a:buNone/>
                  <a:tabLst/>
                  <a:defRPr/>
                </a:pPr>
                <a:r>
                  <a:rPr kumimoji="0" lang="f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Y</a:t>
                </a:r>
                <a:r>
                  <a:rPr kumimoji="0" lang="fr" sz="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kumimoji="0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sp>
        <p:nvSpPr>
          <p:cNvPr id="27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337825" y="2789534"/>
            <a:ext cx="3906460" cy="2718641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2716BF08-66AC-F441-B2E8-BBAA70929B6D}"/>
              </a:ext>
            </a:extLst>
          </p:cNvPr>
          <p:cNvSpPr txBox="1">
            <a:spLocks/>
          </p:cNvSpPr>
          <p:nvPr/>
        </p:nvSpPr>
        <p:spPr bwMode="auto">
          <a:xfrm>
            <a:off x="392258" y="2867350"/>
            <a:ext cx="3743497" cy="174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Teledyne H2RG sensitive in  0.7-1.8 microns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Expected sensitivity per filter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(over 150 s): 20.9 (I), 20.7 (Z), 20.4 (Y), 21.1 (J), 21.1(H). Spectral sensitivity limit (over 1800 s), about 17.5 (H) over the 0.8-1.6 microns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43" y="551402"/>
            <a:ext cx="990600" cy="504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3" y="485315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36904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329;p50">
            <a:extLst>
              <a:ext uri="{FF2B5EF4-FFF2-40B4-BE49-F238E27FC236}">
                <a16:creationId xmlns:a16="http://schemas.microsoft.com/office/drawing/2014/main" id="{E7C892E5-23C1-234B-96A3-4614D042DA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9200" y="1219200"/>
            <a:ext cx="4001663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28;p50">
            <a:extLst>
              <a:ext uri="{FF2B5EF4-FFF2-40B4-BE49-F238E27FC236}">
                <a16:creationId xmlns:a16="http://schemas.microsoft.com/office/drawing/2014/main" id="{6310A8EF-4C8D-A34B-9ABC-5762782289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991" y="4038600"/>
            <a:ext cx="4315867" cy="269379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ttangolo arrotondato 8">
            <a:extLst>
              <a:ext uri="{FF2B5EF4-FFF2-40B4-BE49-F238E27FC236}">
                <a16:creationId xmlns:a16="http://schemas.microsoft.com/office/drawing/2014/main" id="{EE0168D6-D319-C842-A04E-1F7F77E4061D}"/>
              </a:ext>
            </a:extLst>
          </p:cNvPr>
          <p:cNvSpPr/>
          <p:nvPr/>
        </p:nvSpPr>
        <p:spPr>
          <a:xfrm>
            <a:off x="138533" y="2590800"/>
            <a:ext cx="4542326" cy="1207161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O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n-board sensitive absorption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spectrosocpy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for medium-bright events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138533" y="1177936"/>
            <a:ext cx="4542325" cy="1108064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On-board photometric redshift for &gt;90% detected GRB afterglows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0" y="152400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Infra-Red Telescope (IRT)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42" y="237428"/>
            <a:ext cx="990600" cy="504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0" y="171341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age 4">
            <a:extLst>
              <a:ext uri="{FF2B5EF4-FFF2-40B4-BE49-F238E27FC236}">
                <a16:creationId xmlns:a16="http://schemas.microsoft.com/office/drawing/2014/main" id="{84F91B15-8BBB-213C-FB68-60C03EF6F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3794648"/>
            <a:ext cx="3985497" cy="317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35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52400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Infra-Red Telescope (IRT)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42" y="237428"/>
            <a:ext cx="990600" cy="504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171341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19200"/>
            <a:ext cx="9934575" cy="458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03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-117475"/>
            <a:ext cx="7288658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9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3" y="1066800"/>
            <a:ext cx="944945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200" y="4724400"/>
            <a:ext cx="8927122" cy="2057400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en-GB" sz="3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900" dirty="0" smtClean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514350" indent="-514350" algn="just">
              <a:buFont typeface="+mj-lt"/>
              <a:buAutoNum type="alphaLcParenR"/>
            </a:pPr>
            <a:endParaRPr lang="en-GB" sz="1900" dirty="0" smtClean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en-GB" sz="1600" dirty="0" smtClean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40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Phase-0 (2023): </a:t>
            </a:r>
            <a:r>
              <a:rPr lang="en-GB" sz="40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Calico, Haydn, M-Matisse, Plasma Observatory, THESEUS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n-GB" sz="18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42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Phase-A (2024-2026): </a:t>
            </a:r>
            <a:r>
              <a:rPr lang="en-GB" sz="4200" dirty="0">
                <a:latin typeface="Book Antiqua" panose="02040602050305030304" pitchFamily="18" charset="0"/>
                <a:cs typeface="Calibri" panose="020F0502020204030204" pitchFamily="34" charset="0"/>
              </a:rPr>
              <a:t>M-Matisse, Plasma Observatory, THESEUS</a:t>
            </a:r>
            <a:endParaRPr lang="en-GB" sz="4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GB" sz="3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GB" sz="3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GB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52399" y="-152400"/>
            <a:ext cx="9272954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ESA/M7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Selection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process</a:t>
            </a:r>
            <a:endParaRPr kumimoji="0" lang="it-IT" altLang="it-IT" sz="3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026" name="Picture 2" descr="https://www.esa.int/var/esa/storage/images/esa_multimedia/images/2023/11/medium_science_mission_selection_process/25172828-1-eng-GB/Medium_science_mission_selection_process_pillar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94982"/>
            <a:ext cx="80772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0" y="6248400"/>
            <a:ext cx="8915400" cy="53850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7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152400" y="914400"/>
            <a:ext cx="8839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Nov. 8th, 2023: 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SPC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approval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and ESA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announcement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of the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three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selected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candidates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THESEUS, M-Matisse, Plasma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Observ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Jan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 2024: 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ESA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internal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Phase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-A 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KO (17th);  ESA KO with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Consortium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(29th)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May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 2024: 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KO of industrial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Phase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-A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Mar. –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Apr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 2025: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Mission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Consolidation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Review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(MCR)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Feb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 – 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Apr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  2026: 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Mission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Selection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Review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(MSR)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Apr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 - 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May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2026: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inal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scientific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evaluations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(SARP, SSC)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June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2026:  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Selection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one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M7 candidate for Phase-B1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52400" y="4267200"/>
            <a:ext cx="8839200" cy="198139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28606" y="70247"/>
            <a:ext cx="876299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M7 Phase-A timeline </a:t>
            </a: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52400" y="3581400"/>
            <a:ext cx="8839200" cy="533400"/>
          </a:xfrm>
          <a:prstGeom prst="rect">
            <a:avLst/>
          </a:prstGeom>
          <a:noFill/>
          <a:ln w="4445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46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437" y="85159"/>
            <a:ext cx="4817796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44" marR="0" lvl="0" indent="-285744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Directly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(or indirectly) detect the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first population of stars (pop III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285744" indent="-285744" algn="just">
              <a:buFont typeface="Arial"/>
              <a:buChar char="•"/>
              <a:defRPr/>
            </a:pPr>
            <a:endParaRPr lang="en-GB" sz="1200" dirty="0" smtClean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44" indent="-285744" algn="just">
              <a:buFont typeface="Arial"/>
              <a:buChar char="•"/>
              <a:defRPr/>
            </a:pPr>
            <a:r>
              <a:rPr lang="en-GB" sz="2200" dirty="0">
                <a:latin typeface="Book Antiqua" panose="02040602050305030304" pitchFamily="18" charset="0"/>
                <a:cs typeface="Calibri" panose="020F0502020204030204" pitchFamily="34" charset="0"/>
              </a:rPr>
              <a:t>M</a:t>
            </a:r>
            <a:r>
              <a:rPr lang="en-GB" sz="22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easure </a:t>
            </a:r>
            <a:r>
              <a:rPr lang="en-GB" sz="2200" dirty="0">
                <a:latin typeface="Book Antiqua" panose="02040602050305030304" pitchFamily="18" charset="0"/>
                <a:cs typeface="Calibri" panose="020F0502020204030204" pitchFamily="34" charset="0"/>
              </a:rPr>
              <a:t>independently the </a:t>
            </a:r>
            <a:r>
              <a:rPr lang="en-GB" sz="2200" b="1" dirty="0">
                <a:latin typeface="Book Antiqua" panose="02040602050305030304" pitchFamily="18" charset="0"/>
                <a:cs typeface="Calibri" panose="020F0502020204030204" pitchFamily="34" charset="0"/>
              </a:rPr>
              <a:t>cosmic star–formation rate</a:t>
            </a:r>
            <a:r>
              <a:rPr lang="en-GB" sz="2200" dirty="0">
                <a:latin typeface="Book Antiqua" panose="02040602050305030304" pitchFamily="18" charset="0"/>
                <a:cs typeface="Calibri" panose="020F0502020204030204" pitchFamily="34" charset="0"/>
              </a:rPr>
              <a:t>, even beyond the limits of current and future galaxy surveys</a:t>
            </a:r>
          </a:p>
          <a:p>
            <a:pPr marL="285744" marR="0" lvl="0" indent="-285744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8195" name="Picture 6" descr="090429B_an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90" y="3314794"/>
            <a:ext cx="4902369" cy="339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CasellaDiTesto 7"/>
          <p:cNvSpPr txBox="1">
            <a:spLocks noChangeArrowheads="1"/>
          </p:cNvSpPr>
          <p:nvPr/>
        </p:nvSpPr>
        <p:spPr bwMode="auto">
          <a:xfrm>
            <a:off x="3898262" y="3420814"/>
            <a:ext cx="13543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Z = 9.4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91347" y="52391"/>
            <a:ext cx="8853488" cy="698500"/>
          </a:xfrm>
        </p:spPr>
        <p:txBody>
          <a:bodyPr>
            <a:normAutofit fontScale="90000"/>
          </a:bodyPr>
          <a:lstStyle/>
          <a:p>
            <a:r>
              <a:rPr lang="fr-FR" altLang="it-IT" sz="3200" b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Shedding light on the early Universe with GRBs</a:t>
            </a:r>
            <a:endParaRPr lang="fr-FR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47190" y="6051080"/>
            <a:ext cx="5334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Copyright: Gemini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Observatory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/ AURA / Levan,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Tanvir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Cucchiara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14400"/>
            <a:ext cx="3857757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38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437" y="85159"/>
            <a:ext cx="4817796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44" marR="0" lvl="0" indent="-285744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Directly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(or indirectly) detect the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first population of stars (pop III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285744" indent="-285744" algn="just">
              <a:buFont typeface="Arial"/>
              <a:buChar char="•"/>
              <a:defRPr/>
            </a:pPr>
            <a:endParaRPr lang="en-GB" sz="1200" dirty="0" smtClean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44" indent="-285744" algn="just">
              <a:buFont typeface="Arial"/>
              <a:buChar char="•"/>
              <a:defRPr/>
            </a:pPr>
            <a:r>
              <a:rPr lang="en-GB" sz="2200" dirty="0">
                <a:latin typeface="Book Antiqua" panose="02040602050305030304" pitchFamily="18" charset="0"/>
                <a:cs typeface="Calibri" panose="020F0502020204030204" pitchFamily="34" charset="0"/>
              </a:rPr>
              <a:t>M</a:t>
            </a:r>
            <a:r>
              <a:rPr lang="en-GB" sz="22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easure </a:t>
            </a:r>
            <a:r>
              <a:rPr lang="en-GB" sz="2200" dirty="0">
                <a:latin typeface="Book Antiqua" panose="02040602050305030304" pitchFamily="18" charset="0"/>
                <a:cs typeface="Calibri" panose="020F0502020204030204" pitchFamily="34" charset="0"/>
              </a:rPr>
              <a:t>independently the </a:t>
            </a:r>
            <a:r>
              <a:rPr lang="en-GB" sz="2200" b="1" dirty="0">
                <a:latin typeface="Book Antiqua" panose="02040602050305030304" pitchFamily="18" charset="0"/>
                <a:cs typeface="Calibri" panose="020F0502020204030204" pitchFamily="34" charset="0"/>
              </a:rPr>
              <a:t>cosmic star–formation rate</a:t>
            </a:r>
            <a:r>
              <a:rPr lang="en-GB" sz="2200" dirty="0">
                <a:latin typeface="Book Antiqua" panose="02040602050305030304" pitchFamily="18" charset="0"/>
                <a:cs typeface="Calibri" panose="020F0502020204030204" pitchFamily="34" charset="0"/>
              </a:rPr>
              <a:t>, even beyond the limits of current and future galaxy surveys</a:t>
            </a:r>
          </a:p>
          <a:p>
            <a:pPr marL="285744" marR="0" lvl="0" indent="-285744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91347" y="52391"/>
            <a:ext cx="8853488" cy="698500"/>
          </a:xfrm>
        </p:spPr>
        <p:txBody>
          <a:bodyPr>
            <a:normAutofit fontScale="90000"/>
          </a:bodyPr>
          <a:lstStyle/>
          <a:p>
            <a:r>
              <a:rPr lang="fr-FR" altLang="it-IT" sz="3200" b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Shedding light on the early Universe with GRBs</a:t>
            </a:r>
            <a:endParaRPr lang="fr-FR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14400"/>
            <a:ext cx="3857757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87143"/>
            <a:ext cx="4194425" cy="367085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04800" y="3200400"/>
            <a:ext cx="4570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Copyright: </a:t>
            </a:r>
            <a:r>
              <a:rPr lang="it-IT" dirty="0" smtClean="0">
                <a:solidFill>
                  <a:schemeClr val="bg1"/>
                </a:solidFill>
                <a:latin typeface="Roboto"/>
              </a:rPr>
              <a:t>NASA/JWST Levan et al. 2025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91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5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3" y="1066802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0" y="5395921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2" y="3641614"/>
            <a:ext cx="8048238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  <p:sp>
        <p:nvSpPr>
          <p:cNvPr id="10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Detecting and studying primordial invisible galaxies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18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10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bg1">
                <a:lumMod val="65000"/>
              </a:schemeClr>
            </a:solidFill>
            <a:latin typeface="Vegur" pitchFamily="2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3.xml><?xml version="1.0" encoding="utf-8"?>
<a:theme xmlns:a="http://schemas.openxmlformats.org/drawingml/2006/main" name="2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4.xml><?xml version="1.0" encoding="utf-8"?>
<a:theme xmlns:a="http://schemas.openxmlformats.org/drawingml/2006/main" name="3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5.xml><?xml version="1.0" encoding="utf-8"?>
<a:theme xmlns:a="http://schemas.openxmlformats.org/drawingml/2006/main" name="4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6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6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bg1">
                <a:lumMod val="65000"/>
              </a:schemeClr>
            </a:solidFill>
            <a:latin typeface="Vegur" pitchFamily="2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23680</TotalTime>
  <Words>3491</Words>
  <Application>Microsoft Office PowerPoint</Application>
  <PresentationFormat>Presentazione su schermo (4:3)</PresentationFormat>
  <Paragraphs>410</Paragraphs>
  <Slides>47</Slides>
  <Notes>32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10</vt:i4>
      </vt:variant>
      <vt:variant>
        <vt:lpstr>Titoli diapositive</vt:lpstr>
      </vt:variant>
      <vt:variant>
        <vt:i4>47</vt:i4>
      </vt:variant>
    </vt:vector>
  </HeadingPairs>
  <TitlesOfParts>
    <vt:vector size="72" baseType="lpstr">
      <vt:lpstr>Arial</vt:lpstr>
      <vt:lpstr>Arial Narrow</vt:lpstr>
      <vt:lpstr>Arial Unicode MS</vt:lpstr>
      <vt:lpstr>Bangla Sangam MN</vt:lpstr>
      <vt:lpstr>Book Antiqua</vt:lpstr>
      <vt:lpstr>Calibri</vt:lpstr>
      <vt:lpstr>Calibri Light</vt:lpstr>
      <vt:lpstr>Cambria Math</vt:lpstr>
      <vt:lpstr>Courier New</vt:lpstr>
      <vt:lpstr>Gotham Book</vt:lpstr>
      <vt:lpstr>Roboto</vt:lpstr>
      <vt:lpstr>Symbol</vt:lpstr>
      <vt:lpstr>Times New Roman</vt:lpstr>
      <vt:lpstr>Verdana</vt:lpstr>
      <vt:lpstr>Wingdings</vt:lpstr>
      <vt:lpstr>Esa presentation</vt:lpstr>
      <vt:lpstr>1_Esa presentation</vt:lpstr>
      <vt:lpstr>2_Esa presentation</vt:lpstr>
      <vt:lpstr>3_Esa presentation</vt:lpstr>
      <vt:lpstr>4_Esa presentation</vt:lpstr>
      <vt:lpstr>5_Struttura predefinita</vt:lpstr>
      <vt:lpstr>16_Struttura predefinita</vt:lpstr>
      <vt:lpstr>8_Struttura predefinita</vt:lpstr>
      <vt:lpstr>2_Tema di Office</vt:lpstr>
      <vt:lpstr>4_Tema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Shedding light on the early Universe with GRBs</vt:lpstr>
      <vt:lpstr>Shedding light on the early Universe with GRBs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Back-up slides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Lorenzo</dc:creator>
  <cp:lastModifiedBy>lorenzo amati</cp:lastModifiedBy>
  <cp:revision>2464</cp:revision>
  <cp:lastPrinted>2020-03-31T10:12:49Z</cp:lastPrinted>
  <dcterms:created xsi:type="dcterms:W3CDTF">1601-01-01T00:00:00Z</dcterms:created>
  <dcterms:modified xsi:type="dcterms:W3CDTF">2026-02-10T10:10:16Z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