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y="5143500" cx="9144000"/>
  <p:notesSz cx="6858000" cy="9144000"/>
  <p:embeddedFontLst>
    <p:embeddedFont>
      <p:font typeface="Roboto Slab"/>
      <p:regular r:id="rId19"/>
      <p:bold r:id="rId20"/>
    </p:embeddedFont>
    <p:embeddedFont>
      <p:font typeface="Average"/>
      <p:regular r:id="rId21"/>
    </p:embeddedFont>
    <p:embeddedFont>
      <p:font typeface="Oswald"/>
      <p:regular r:id="rId22"/>
      <p:bold r:id="rId2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B304A092-76C1-4659-B328-F1E0C07F3B7B}">
  <a:tblStyle styleId="{B304A092-76C1-4659-B328-F1E0C07F3B7B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RobotoSlab-bold.fntdata"/><Relationship Id="rId11" Type="http://schemas.openxmlformats.org/officeDocument/2006/relationships/slide" Target="slides/slide5.xml"/><Relationship Id="rId22" Type="http://schemas.openxmlformats.org/officeDocument/2006/relationships/font" Target="fonts/Oswald-regular.fntdata"/><Relationship Id="rId10" Type="http://schemas.openxmlformats.org/officeDocument/2006/relationships/slide" Target="slides/slide4.xml"/><Relationship Id="rId21" Type="http://schemas.openxmlformats.org/officeDocument/2006/relationships/font" Target="fonts/Average-regular.fntdata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23" Type="http://schemas.openxmlformats.org/officeDocument/2006/relationships/font" Target="fonts/Oswald-bold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5" Type="http://schemas.openxmlformats.org/officeDocument/2006/relationships/slideMaster" Target="slideMasters/slideMaster1.xml"/><Relationship Id="rId19" Type="http://schemas.openxmlformats.org/officeDocument/2006/relationships/font" Target="fonts/RobotoSlab-regular.fntdata"/><Relationship Id="rId6" Type="http://schemas.openxmlformats.org/officeDocument/2006/relationships/notesMaster" Target="notesMasters/notesMaster1.xml"/><Relationship Id="rId18" Type="http://schemas.openxmlformats.org/officeDocument/2006/relationships/slide" Target="slides/slide12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409b78a10e8_0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409b78a10e8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409b78a10e8_0_3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4" name="Google Shape;244;g409b78a10e8_0_3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g409b78a10e8_0_3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7" name="Google Shape;277;g409b78a10e8_0_3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409b78a10e8_0_38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5" name="Google Shape;295;g409b78a10e8_0_3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409b78a10e8_0_2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409b78a10e8_0_2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409b78a10e8_0_28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409b78a10e8_0_2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409b78a10e8_0_2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409b78a10e8_0_2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409b78a10e8_0_2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409b78a10e8_0_2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409b78a10e8_0_3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" name="Google Shape;153;g409b78a10e8_0_3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409b78a10e8_0_3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409b78a10e8_0_3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409b78a10e8_0_3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g409b78a10e8_0_3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409b78a10e8_0_3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" name="Google Shape;225;g409b78a10e8_0_3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4350279" y="2855377"/>
            <a:ext cx="443589" cy="105632"/>
            <a:chOff x="4137525" y="2915950"/>
            <a:chExt cx="869100" cy="207000"/>
          </a:xfrm>
        </p:grpSpPr>
        <p:sp>
          <p:nvSpPr>
            <p:cNvPr id="11" name="Google Shape;11;p2"/>
            <p:cNvSpPr/>
            <p:nvPr/>
          </p:nvSpPr>
          <p:spPr>
            <a:xfrm>
              <a:off x="446857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479962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413752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4" name="Google Shape;14;p2"/>
          <p:cNvSpPr txBox="1"/>
          <p:nvPr>
            <p:ph type="ctrTitle"/>
          </p:nvPr>
        </p:nvSpPr>
        <p:spPr>
          <a:xfrm>
            <a:off x="671258" y="990800"/>
            <a:ext cx="7801500" cy="1730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5" name="Google Shape;15;p2"/>
          <p:cNvSpPr txBox="1"/>
          <p:nvPr>
            <p:ph idx="1" type="subTitle"/>
          </p:nvPr>
        </p:nvSpPr>
        <p:spPr>
          <a:xfrm>
            <a:off x="671250" y="3174876"/>
            <a:ext cx="78015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1"/>
          <p:cNvSpPr txBox="1"/>
          <p:nvPr>
            <p:ph hasCustomPrompt="1" type="title"/>
          </p:nvPr>
        </p:nvSpPr>
        <p:spPr>
          <a:xfrm>
            <a:off x="311700" y="1255275"/>
            <a:ext cx="8520600" cy="1890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1" name="Google Shape;51;p11"/>
          <p:cNvSpPr txBox="1"/>
          <p:nvPr>
            <p:ph idx="1" type="body"/>
          </p:nvPr>
        </p:nvSpPr>
        <p:spPr>
          <a:xfrm>
            <a:off x="311700" y="32284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2" name="Google Shape;52;p11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2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type="title"/>
          </p:nvPr>
        </p:nvSpPr>
        <p:spPr>
          <a:xfrm>
            <a:off x="671250" y="2141250"/>
            <a:ext cx="7852200" cy="861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9" name="Google Shape;19;p3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6" name="Google Shape;26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7" name="Google Shape;27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8" name="Google Shape;28;p5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1" name="Google Shape;31;p6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4" name="Google Shape;34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5" name="Google Shape;35;p7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lt2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/>
          <p:nvPr>
            <p:ph type="title"/>
          </p:nvPr>
        </p:nvSpPr>
        <p:spPr>
          <a:xfrm>
            <a:off x="490250" y="526350"/>
            <a:ext cx="62271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8" name="Google Shape;38;p8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9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1" name="Google Shape;41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2" name="Google Shape;42;p9"/>
          <p:cNvSpPr txBox="1"/>
          <p:nvPr>
            <p:ph type="title"/>
          </p:nvPr>
        </p:nvSpPr>
        <p:spPr>
          <a:xfrm>
            <a:off x="265500" y="1081400"/>
            <a:ext cx="4045200" cy="1710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3" name="Google Shape;43;p9"/>
          <p:cNvSpPr txBox="1"/>
          <p:nvPr>
            <p:ph idx="1" type="subTitle"/>
          </p:nvPr>
        </p:nvSpPr>
        <p:spPr>
          <a:xfrm>
            <a:off x="265500" y="28452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4" name="Google Shape;44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5" name="Google Shape;45;p9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Oswald"/>
              <a:buNone/>
              <a:defRPr sz="21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</a:lstStyle>
          <a:p/>
        </p:txBody>
      </p:sp>
      <p:sp>
        <p:nvSpPr>
          <p:cNvPr id="48" name="Google Shape;48;p10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late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verage"/>
              <a:buChar char="●"/>
              <a:defRPr sz="18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○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■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●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○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■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●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○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■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lvl="1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lvl="2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lvl="3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lvl="4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lvl="5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lvl="6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lvl="7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lvl="8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1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Relationship Id="rId4" Type="http://schemas.openxmlformats.org/officeDocument/2006/relationships/image" Target="../media/image1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8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Google Shape;59;p13" title="logo-ml4astro3_new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024" y="27178"/>
            <a:ext cx="3705551" cy="1041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 title="Institutional-Partner-Logo-INAF-Istituto-Nazionale-di-Astrofisica-690x485-1.png"/>
          <p:cNvPicPr preferRelativeResize="0"/>
          <p:nvPr/>
        </p:nvPicPr>
        <p:blipFill rotWithShape="1">
          <a:blip r:embed="rId4">
            <a:alphaModFix/>
          </a:blip>
          <a:srcRect b="28366" l="15378" r="16696" t="26922"/>
          <a:stretch/>
        </p:blipFill>
        <p:spPr>
          <a:xfrm>
            <a:off x="6902279" y="4022999"/>
            <a:ext cx="2119796" cy="980825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13"/>
          <p:cNvSpPr txBox="1"/>
          <p:nvPr/>
        </p:nvSpPr>
        <p:spPr>
          <a:xfrm>
            <a:off x="4755000" y="3116575"/>
            <a:ext cx="43890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rPr>
              <a:t>Vikash Singh</a:t>
            </a:r>
            <a:endParaRPr sz="1800">
              <a:solidFill>
                <a:schemeClr val="accent3"/>
              </a:solidFill>
              <a:latin typeface="Average"/>
              <a:ea typeface="Average"/>
              <a:cs typeface="Average"/>
              <a:sym typeface="Averag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rPr>
              <a:t>INAF - Catania Astrophysical Observatory</a:t>
            </a:r>
            <a:endParaRPr sz="1800">
              <a:solidFill>
                <a:schemeClr val="accent3"/>
              </a:solidFill>
              <a:latin typeface="Average"/>
              <a:ea typeface="Average"/>
              <a:cs typeface="Average"/>
              <a:sym typeface="Average"/>
            </a:endParaRPr>
          </a:p>
        </p:txBody>
      </p:sp>
      <p:pic>
        <p:nvPicPr>
          <p:cNvPr id="62" name="Google Shape;62;p13" title="Gemini_Generated_Image_67qglj67qglj67qg.jpe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4448" y="2005837"/>
            <a:ext cx="4389001" cy="3053788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13"/>
          <p:cNvSpPr txBox="1"/>
          <p:nvPr/>
        </p:nvSpPr>
        <p:spPr>
          <a:xfrm>
            <a:off x="3588650" y="746800"/>
            <a:ext cx="5623800" cy="16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2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rPr>
              <a:t>Leveraging Transformer Architectures for Scalable Exoplanet Transit Inference</a:t>
            </a:r>
            <a:endParaRPr sz="1000">
              <a:solidFill>
                <a:schemeClr val="accent3"/>
              </a:solidFill>
              <a:latin typeface="Average"/>
              <a:ea typeface="Average"/>
              <a:cs typeface="Average"/>
              <a:sym typeface="Average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Hybrid Inference Engine</a:t>
            </a:r>
            <a:endParaRPr/>
          </a:p>
        </p:txBody>
      </p:sp>
      <p:grpSp>
        <p:nvGrpSpPr>
          <p:cNvPr id="247" name="Google Shape;247;p22"/>
          <p:cNvGrpSpPr/>
          <p:nvPr/>
        </p:nvGrpSpPr>
        <p:grpSpPr>
          <a:xfrm>
            <a:off x="539475" y="2758200"/>
            <a:ext cx="8078400" cy="221110"/>
            <a:chOff x="539475" y="2697240"/>
            <a:chExt cx="8078400" cy="221110"/>
          </a:xfrm>
        </p:grpSpPr>
        <p:cxnSp>
          <p:nvCxnSpPr>
            <p:cNvPr id="248" name="Google Shape;248;p22"/>
            <p:cNvCxnSpPr/>
            <p:nvPr/>
          </p:nvCxnSpPr>
          <p:spPr>
            <a:xfrm flipH="1" rot="10800000">
              <a:off x="539475" y="2790850"/>
              <a:ext cx="8078400" cy="10800"/>
            </a:xfrm>
            <a:prstGeom prst="straightConnector1">
              <a:avLst/>
            </a:prstGeom>
            <a:noFill/>
            <a:ln cap="flat" cmpd="sng" w="76200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  <a:effectLst>
              <a:outerShdw blurRad="1200150" rotWithShape="0" algn="bl" dir="5400000" dist="19050">
                <a:srgbClr val="000000">
                  <a:alpha val="87000"/>
                </a:srgbClr>
              </a:outerShdw>
            </a:effectLst>
          </p:spPr>
        </p:cxnSp>
        <p:sp>
          <p:nvSpPr>
            <p:cNvPr id="249" name="Google Shape;249;p22"/>
            <p:cNvSpPr/>
            <p:nvPr/>
          </p:nvSpPr>
          <p:spPr>
            <a:xfrm>
              <a:off x="1295400" y="2720350"/>
              <a:ext cx="198000" cy="198000"/>
            </a:xfrm>
            <a:prstGeom prst="ellipse">
              <a:avLst/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verage"/>
                <a:ea typeface="Average"/>
                <a:cs typeface="Average"/>
                <a:sym typeface="Average"/>
              </a:endParaRPr>
            </a:p>
          </p:txBody>
        </p:sp>
        <p:sp>
          <p:nvSpPr>
            <p:cNvPr id="250" name="Google Shape;250;p22"/>
            <p:cNvSpPr/>
            <p:nvPr/>
          </p:nvSpPr>
          <p:spPr>
            <a:xfrm>
              <a:off x="3230885" y="2697240"/>
              <a:ext cx="198000" cy="198000"/>
            </a:xfrm>
            <a:prstGeom prst="ellipse">
              <a:avLst/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verage"/>
                <a:ea typeface="Average"/>
                <a:cs typeface="Average"/>
                <a:sym typeface="Average"/>
              </a:endParaRPr>
            </a:p>
          </p:txBody>
        </p:sp>
        <p:sp>
          <p:nvSpPr>
            <p:cNvPr id="251" name="Google Shape;251;p22"/>
            <p:cNvSpPr/>
            <p:nvPr/>
          </p:nvSpPr>
          <p:spPr>
            <a:xfrm>
              <a:off x="5295900" y="2697250"/>
              <a:ext cx="198000" cy="198000"/>
            </a:xfrm>
            <a:prstGeom prst="ellipse">
              <a:avLst/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verage"/>
                <a:ea typeface="Average"/>
                <a:cs typeface="Average"/>
                <a:sym typeface="Average"/>
              </a:endParaRPr>
            </a:p>
          </p:txBody>
        </p:sp>
        <p:sp>
          <p:nvSpPr>
            <p:cNvPr id="252" name="Google Shape;252;p22"/>
            <p:cNvSpPr/>
            <p:nvPr/>
          </p:nvSpPr>
          <p:spPr>
            <a:xfrm>
              <a:off x="7360925" y="2697250"/>
              <a:ext cx="198000" cy="198000"/>
            </a:xfrm>
            <a:prstGeom prst="ellipse">
              <a:avLst/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verage"/>
                <a:ea typeface="Average"/>
                <a:cs typeface="Average"/>
                <a:sym typeface="Average"/>
              </a:endParaRPr>
            </a:p>
          </p:txBody>
        </p:sp>
      </p:grpSp>
      <p:sp>
        <p:nvSpPr>
          <p:cNvPr id="253" name="Google Shape;253;p22"/>
          <p:cNvSpPr/>
          <p:nvPr/>
        </p:nvSpPr>
        <p:spPr>
          <a:xfrm>
            <a:off x="2133475" y="1167938"/>
            <a:ext cx="2392800" cy="13791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Average"/>
              <a:ea typeface="Average"/>
              <a:cs typeface="Average"/>
              <a:sym typeface="Average"/>
            </a:endParaRPr>
          </a:p>
        </p:txBody>
      </p:sp>
      <p:sp>
        <p:nvSpPr>
          <p:cNvPr id="254" name="Google Shape;254;p22"/>
          <p:cNvSpPr/>
          <p:nvPr/>
        </p:nvSpPr>
        <p:spPr>
          <a:xfrm>
            <a:off x="4198500" y="3223275"/>
            <a:ext cx="2392800" cy="13791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Average"/>
              <a:ea typeface="Average"/>
              <a:cs typeface="Average"/>
              <a:sym typeface="Average"/>
            </a:endParaRPr>
          </a:p>
        </p:txBody>
      </p:sp>
      <p:grpSp>
        <p:nvGrpSpPr>
          <p:cNvPr id="255" name="Google Shape;255;p22"/>
          <p:cNvGrpSpPr/>
          <p:nvPr/>
        </p:nvGrpSpPr>
        <p:grpSpPr>
          <a:xfrm>
            <a:off x="198000" y="3177550"/>
            <a:ext cx="2392800" cy="1379100"/>
            <a:chOff x="198000" y="3177550"/>
            <a:chExt cx="2392800" cy="1379100"/>
          </a:xfrm>
        </p:grpSpPr>
        <p:sp>
          <p:nvSpPr>
            <p:cNvPr id="256" name="Google Shape;256;p22"/>
            <p:cNvSpPr/>
            <p:nvPr/>
          </p:nvSpPr>
          <p:spPr>
            <a:xfrm>
              <a:off x="198000" y="3177550"/>
              <a:ext cx="2392800" cy="1379100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verage"/>
                <a:ea typeface="Average"/>
                <a:cs typeface="Average"/>
                <a:sym typeface="Average"/>
              </a:endParaRPr>
            </a:p>
          </p:txBody>
        </p:sp>
        <p:sp>
          <p:nvSpPr>
            <p:cNvPr id="257" name="Google Shape;257;p22"/>
            <p:cNvSpPr txBox="1"/>
            <p:nvPr/>
          </p:nvSpPr>
          <p:spPr>
            <a:xfrm>
              <a:off x="342900" y="3238495"/>
              <a:ext cx="2133600" cy="111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-330200" lvl="0" marL="457200" rtl="0" algn="l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Average"/>
                <a:buAutoNum type="arabicPeriod"/>
              </a:pPr>
              <a:r>
                <a:rPr b="1" lang="en-GB" sz="1600">
                  <a:solidFill>
                    <a:schemeClr val="lt1"/>
                  </a:solidFill>
                  <a:latin typeface="Average"/>
                  <a:ea typeface="Average"/>
                  <a:cs typeface="Average"/>
                  <a:sym typeface="Average"/>
                </a:rPr>
                <a:t>Pre-Training</a:t>
              </a:r>
              <a:endParaRPr b="1" sz="1600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200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200">
                  <a:solidFill>
                    <a:schemeClr val="lt1"/>
                  </a:solidFill>
                  <a:latin typeface="Average"/>
                  <a:ea typeface="Average"/>
                  <a:cs typeface="Average"/>
                  <a:sym typeface="Average"/>
                </a:rPr>
                <a:t>Self-supervised training on the synthetic light curves with stellar </a:t>
              </a:r>
              <a:r>
                <a:rPr lang="en-GB" sz="1200">
                  <a:solidFill>
                    <a:schemeClr val="lt1"/>
                  </a:solidFill>
                  <a:latin typeface="Average"/>
                  <a:ea typeface="Average"/>
                  <a:cs typeface="Average"/>
                  <a:sym typeface="Average"/>
                </a:rPr>
                <a:t>variability</a:t>
              </a:r>
              <a:r>
                <a:rPr lang="en-GB" sz="1200">
                  <a:solidFill>
                    <a:schemeClr val="lt1"/>
                  </a:solidFill>
                  <a:latin typeface="Average"/>
                  <a:ea typeface="Average"/>
                  <a:cs typeface="Average"/>
                  <a:sym typeface="Average"/>
                </a:rPr>
                <a:t> models.</a:t>
              </a:r>
              <a:endParaRPr sz="1200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endParaRPr>
            </a:p>
          </p:txBody>
        </p:sp>
      </p:grpSp>
      <p:sp>
        <p:nvSpPr>
          <p:cNvPr id="258" name="Google Shape;258;p22"/>
          <p:cNvSpPr txBox="1"/>
          <p:nvPr/>
        </p:nvSpPr>
        <p:spPr>
          <a:xfrm>
            <a:off x="2263075" y="1211100"/>
            <a:ext cx="2133600" cy="111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600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rPr>
              <a:t>2.</a:t>
            </a:r>
            <a:r>
              <a:rPr b="1" lang="en-GB" sz="1800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rPr>
              <a:t>  </a:t>
            </a:r>
            <a:r>
              <a:rPr b="1" lang="en-GB" sz="1600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rPr>
              <a:t>Survey Screening</a:t>
            </a:r>
            <a:endParaRPr b="1" sz="1600">
              <a:solidFill>
                <a:schemeClr val="lt1"/>
              </a:solidFill>
              <a:latin typeface="Average"/>
              <a:ea typeface="Average"/>
              <a:cs typeface="Average"/>
              <a:sym typeface="Averag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chemeClr val="lt1"/>
              </a:solidFill>
              <a:latin typeface="Average"/>
              <a:ea typeface="Average"/>
              <a:cs typeface="Average"/>
              <a:sym typeface="Averag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rPr>
              <a:t>Single forward-pass across survey archives to </a:t>
            </a:r>
            <a:r>
              <a:rPr lang="en-GB" sz="1200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rPr>
              <a:t>identify</a:t>
            </a:r>
            <a:r>
              <a:rPr lang="en-GB" sz="1200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rPr>
              <a:t> transit candidates.</a:t>
            </a:r>
            <a:endParaRPr sz="1200">
              <a:solidFill>
                <a:schemeClr val="lt1"/>
              </a:solidFill>
              <a:latin typeface="Average"/>
              <a:ea typeface="Average"/>
              <a:cs typeface="Average"/>
              <a:sym typeface="Average"/>
            </a:endParaRPr>
          </a:p>
        </p:txBody>
      </p:sp>
      <p:sp>
        <p:nvSpPr>
          <p:cNvPr id="259" name="Google Shape;259;p22"/>
          <p:cNvSpPr txBox="1"/>
          <p:nvPr/>
        </p:nvSpPr>
        <p:spPr>
          <a:xfrm>
            <a:off x="4328100" y="3204225"/>
            <a:ext cx="2263200" cy="111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600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rPr>
              <a:t>3</a:t>
            </a:r>
            <a:r>
              <a:rPr b="1" lang="en-GB" sz="1600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rPr>
              <a:t>.</a:t>
            </a:r>
            <a:r>
              <a:rPr b="1" lang="en-GB" sz="1800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rPr>
              <a:t>  </a:t>
            </a:r>
            <a:r>
              <a:rPr b="1" lang="en-GB" sz="1600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rPr>
              <a:t>Prior Generation</a:t>
            </a:r>
            <a:r>
              <a:rPr b="1" lang="en-GB" sz="1800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rPr>
              <a:t> </a:t>
            </a:r>
            <a:endParaRPr b="1" sz="1800">
              <a:solidFill>
                <a:schemeClr val="lt1"/>
              </a:solidFill>
              <a:latin typeface="Average"/>
              <a:ea typeface="Average"/>
              <a:cs typeface="Average"/>
              <a:sym typeface="Averag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Average"/>
              <a:ea typeface="Average"/>
              <a:cs typeface="Average"/>
              <a:sym typeface="Averag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rPr>
              <a:t>Regress approximate parameter values R</a:t>
            </a:r>
            <a:r>
              <a:rPr baseline="-25000" lang="en-GB" sz="1200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rPr>
              <a:t>p</a:t>
            </a:r>
            <a:r>
              <a:rPr lang="en-GB" sz="1200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rPr>
              <a:t>/R</a:t>
            </a:r>
            <a:r>
              <a:rPr baseline="-25000" lang="en-GB" sz="1200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rPr>
              <a:t>* </a:t>
            </a:r>
            <a:r>
              <a:rPr lang="en-GB" sz="1200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rPr>
              <a:t>, </a:t>
            </a:r>
            <a:r>
              <a:rPr lang="en-GB" sz="1200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rPr>
              <a:t>Period etc. to seed physical models.</a:t>
            </a:r>
            <a:endParaRPr b="1" sz="1800">
              <a:solidFill>
                <a:schemeClr val="lt1"/>
              </a:solidFill>
              <a:latin typeface="Average"/>
              <a:ea typeface="Average"/>
              <a:cs typeface="Average"/>
              <a:sym typeface="Average"/>
            </a:endParaRPr>
          </a:p>
        </p:txBody>
      </p:sp>
      <p:grpSp>
        <p:nvGrpSpPr>
          <p:cNvPr id="260" name="Google Shape;260;p22"/>
          <p:cNvGrpSpPr/>
          <p:nvPr/>
        </p:nvGrpSpPr>
        <p:grpSpPr>
          <a:xfrm>
            <a:off x="6347350" y="1180625"/>
            <a:ext cx="2392800" cy="1379100"/>
            <a:chOff x="6347350" y="1173005"/>
            <a:chExt cx="2392800" cy="1379100"/>
          </a:xfrm>
        </p:grpSpPr>
        <p:sp>
          <p:nvSpPr>
            <p:cNvPr id="261" name="Google Shape;261;p22"/>
            <p:cNvSpPr/>
            <p:nvPr/>
          </p:nvSpPr>
          <p:spPr>
            <a:xfrm>
              <a:off x="6347350" y="1173005"/>
              <a:ext cx="2392800" cy="1379100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verage"/>
                <a:ea typeface="Average"/>
                <a:cs typeface="Average"/>
                <a:sym typeface="Average"/>
              </a:endParaRPr>
            </a:p>
          </p:txBody>
        </p:sp>
        <p:sp>
          <p:nvSpPr>
            <p:cNvPr id="262" name="Google Shape;262;p22"/>
            <p:cNvSpPr txBox="1"/>
            <p:nvPr/>
          </p:nvSpPr>
          <p:spPr>
            <a:xfrm>
              <a:off x="6476950" y="1192055"/>
              <a:ext cx="2133600" cy="111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600">
                  <a:solidFill>
                    <a:schemeClr val="lt1"/>
                  </a:solidFill>
                  <a:latin typeface="Average"/>
                  <a:ea typeface="Average"/>
                  <a:cs typeface="Average"/>
                  <a:sym typeface="Average"/>
                </a:rPr>
                <a:t>4</a:t>
              </a:r>
              <a:r>
                <a:rPr b="1" lang="en-GB" sz="1600">
                  <a:solidFill>
                    <a:schemeClr val="lt1"/>
                  </a:solidFill>
                  <a:latin typeface="Average"/>
                  <a:ea typeface="Average"/>
                  <a:cs typeface="Average"/>
                  <a:sym typeface="Average"/>
                </a:rPr>
                <a:t>.     Targeted MCMC</a:t>
              </a:r>
              <a:endParaRPr b="1" sz="1600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200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200">
                  <a:solidFill>
                    <a:schemeClr val="lt1"/>
                  </a:solidFill>
                  <a:latin typeface="Average"/>
                  <a:ea typeface="Average"/>
                  <a:cs typeface="Average"/>
                  <a:sym typeface="Average"/>
                </a:rPr>
                <a:t>High-precision Bayesian physical fitting initialized near global minimum.</a:t>
              </a:r>
              <a:endParaRPr b="1" sz="1200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endParaRPr>
            </a:p>
          </p:txBody>
        </p:sp>
      </p:grpSp>
      <p:grpSp>
        <p:nvGrpSpPr>
          <p:cNvPr id="263" name="Google Shape;263;p22"/>
          <p:cNvGrpSpPr/>
          <p:nvPr/>
        </p:nvGrpSpPr>
        <p:grpSpPr>
          <a:xfrm>
            <a:off x="338675" y="54168"/>
            <a:ext cx="1827600" cy="88207"/>
            <a:chOff x="338675" y="54168"/>
            <a:chExt cx="1827600" cy="88207"/>
          </a:xfrm>
        </p:grpSpPr>
        <p:sp>
          <p:nvSpPr>
            <p:cNvPr id="264" name="Google Shape;264;p22"/>
            <p:cNvSpPr/>
            <p:nvPr/>
          </p:nvSpPr>
          <p:spPr>
            <a:xfrm>
              <a:off x="507875" y="54168"/>
              <a:ext cx="135600" cy="88200"/>
            </a:xfrm>
            <a:prstGeom prst="rect">
              <a:avLst/>
            </a:prstGeom>
            <a:solidFill>
              <a:schemeClr val="accen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verage"/>
                <a:ea typeface="Average"/>
                <a:cs typeface="Average"/>
                <a:sym typeface="Average"/>
              </a:endParaRPr>
            </a:p>
          </p:txBody>
        </p:sp>
        <p:sp>
          <p:nvSpPr>
            <p:cNvPr id="265" name="Google Shape;265;p22"/>
            <p:cNvSpPr/>
            <p:nvPr/>
          </p:nvSpPr>
          <p:spPr>
            <a:xfrm>
              <a:off x="338675" y="54175"/>
              <a:ext cx="135600" cy="88200"/>
            </a:xfrm>
            <a:prstGeom prst="rect">
              <a:avLst/>
            </a:prstGeom>
            <a:solidFill>
              <a:schemeClr val="accen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verage"/>
                <a:ea typeface="Average"/>
                <a:cs typeface="Average"/>
                <a:sym typeface="Average"/>
              </a:endParaRPr>
            </a:p>
          </p:txBody>
        </p:sp>
        <p:sp>
          <p:nvSpPr>
            <p:cNvPr id="266" name="Google Shape;266;p22"/>
            <p:cNvSpPr/>
            <p:nvPr/>
          </p:nvSpPr>
          <p:spPr>
            <a:xfrm>
              <a:off x="677075" y="54175"/>
              <a:ext cx="135600" cy="88200"/>
            </a:xfrm>
            <a:prstGeom prst="rect">
              <a:avLst/>
            </a:prstGeom>
            <a:solidFill>
              <a:schemeClr val="accen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verage"/>
                <a:ea typeface="Average"/>
                <a:cs typeface="Average"/>
                <a:sym typeface="Average"/>
              </a:endParaRPr>
            </a:p>
          </p:txBody>
        </p:sp>
        <p:sp>
          <p:nvSpPr>
            <p:cNvPr id="267" name="Google Shape;267;p22"/>
            <p:cNvSpPr/>
            <p:nvPr/>
          </p:nvSpPr>
          <p:spPr>
            <a:xfrm>
              <a:off x="846275" y="54175"/>
              <a:ext cx="135600" cy="88200"/>
            </a:xfrm>
            <a:prstGeom prst="rect">
              <a:avLst/>
            </a:prstGeom>
            <a:solidFill>
              <a:schemeClr val="accen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verage"/>
                <a:ea typeface="Average"/>
                <a:cs typeface="Average"/>
                <a:sym typeface="Average"/>
              </a:endParaRPr>
            </a:p>
          </p:txBody>
        </p:sp>
        <p:sp>
          <p:nvSpPr>
            <p:cNvPr id="268" name="Google Shape;268;p22"/>
            <p:cNvSpPr/>
            <p:nvPr/>
          </p:nvSpPr>
          <p:spPr>
            <a:xfrm>
              <a:off x="1015475" y="54175"/>
              <a:ext cx="135600" cy="88200"/>
            </a:xfrm>
            <a:prstGeom prst="rect">
              <a:avLst/>
            </a:prstGeom>
            <a:solidFill>
              <a:schemeClr val="accen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verage"/>
                <a:ea typeface="Average"/>
                <a:cs typeface="Average"/>
                <a:sym typeface="Average"/>
              </a:endParaRPr>
            </a:p>
          </p:txBody>
        </p:sp>
        <p:sp>
          <p:nvSpPr>
            <p:cNvPr id="269" name="Google Shape;269;p22"/>
            <p:cNvSpPr/>
            <p:nvPr/>
          </p:nvSpPr>
          <p:spPr>
            <a:xfrm>
              <a:off x="1184675" y="54170"/>
              <a:ext cx="135600" cy="88200"/>
            </a:xfrm>
            <a:prstGeom prst="rect">
              <a:avLst/>
            </a:prstGeom>
            <a:solidFill>
              <a:schemeClr val="accen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verage"/>
                <a:ea typeface="Average"/>
                <a:cs typeface="Average"/>
                <a:sym typeface="Average"/>
              </a:endParaRPr>
            </a:p>
          </p:txBody>
        </p:sp>
        <p:sp>
          <p:nvSpPr>
            <p:cNvPr id="270" name="Google Shape;270;p22"/>
            <p:cNvSpPr/>
            <p:nvPr/>
          </p:nvSpPr>
          <p:spPr>
            <a:xfrm>
              <a:off x="1353875" y="54170"/>
              <a:ext cx="135600" cy="88200"/>
            </a:xfrm>
            <a:prstGeom prst="rect">
              <a:avLst/>
            </a:prstGeom>
            <a:solidFill>
              <a:schemeClr val="accen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verage"/>
                <a:ea typeface="Average"/>
                <a:cs typeface="Average"/>
                <a:sym typeface="Average"/>
              </a:endParaRPr>
            </a:p>
          </p:txBody>
        </p:sp>
        <p:sp>
          <p:nvSpPr>
            <p:cNvPr id="271" name="Google Shape;271;p22"/>
            <p:cNvSpPr/>
            <p:nvPr/>
          </p:nvSpPr>
          <p:spPr>
            <a:xfrm>
              <a:off x="1523075" y="54170"/>
              <a:ext cx="135600" cy="88200"/>
            </a:xfrm>
            <a:prstGeom prst="rect">
              <a:avLst/>
            </a:prstGeom>
            <a:solidFill>
              <a:schemeClr val="accen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verage"/>
                <a:ea typeface="Average"/>
                <a:cs typeface="Average"/>
                <a:sym typeface="Average"/>
              </a:endParaRPr>
            </a:p>
          </p:txBody>
        </p:sp>
        <p:sp>
          <p:nvSpPr>
            <p:cNvPr id="272" name="Google Shape;272;p22"/>
            <p:cNvSpPr/>
            <p:nvPr/>
          </p:nvSpPr>
          <p:spPr>
            <a:xfrm>
              <a:off x="1692275" y="54170"/>
              <a:ext cx="135600" cy="88200"/>
            </a:xfrm>
            <a:prstGeom prst="rect">
              <a:avLst/>
            </a:prstGeom>
            <a:solidFill>
              <a:schemeClr val="accen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verage"/>
                <a:ea typeface="Average"/>
                <a:cs typeface="Average"/>
                <a:sym typeface="Average"/>
              </a:endParaRPr>
            </a:p>
          </p:txBody>
        </p:sp>
        <p:sp>
          <p:nvSpPr>
            <p:cNvPr id="273" name="Google Shape;273;p22"/>
            <p:cNvSpPr/>
            <p:nvPr/>
          </p:nvSpPr>
          <p:spPr>
            <a:xfrm>
              <a:off x="1861475" y="54170"/>
              <a:ext cx="135600" cy="882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verage"/>
                <a:ea typeface="Average"/>
                <a:cs typeface="Average"/>
                <a:sym typeface="Average"/>
              </a:endParaRPr>
            </a:p>
          </p:txBody>
        </p:sp>
        <p:sp>
          <p:nvSpPr>
            <p:cNvPr id="274" name="Google Shape;274;p22"/>
            <p:cNvSpPr/>
            <p:nvPr/>
          </p:nvSpPr>
          <p:spPr>
            <a:xfrm>
              <a:off x="2030675" y="54170"/>
              <a:ext cx="135600" cy="882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verage"/>
                <a:ea typeface="Average"/>
                <a:cs typeface="Average"/>
                <a:sym typeface="Average"/>
              </a:endParaRP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2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False Positive Probability (FPP) problem</a:t>
            </a:r>
            <a:endParaRPr/>
          </a:p>
        </p:txBody>
      </p:sp>
      <p:sp>
        <p:nvSpPr>
          <p:cNvPr id="280" name="Google Shape;280;p23"/>
          <p:cNvSpPr txBox="1"/>
          <p:nvPr>
            <p:ph idx="1" type="body"/>
          </p:nvPr>
        </p:nvSpPr>
        <p:spPr>
          <a:xfrm>
            <a:off x="311700" y="1152475"/>
            <a:ext cx="8520600" cy="375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➢"/>
            </a:pPr>
            <a:r>
              <a:rPr b="1" lang="en-GB" sz="1200"/>
              <a:t>A model </a:t>
            </a:r>
            <a:r>
              <a:rPr b="1" lang="en-GB" sz="1200"/>
              <a:t>receiving</a:t>
            </a:r>
            <a:r>
              <a:rPr b="1" lang="en-GB" sz="1200"/>
              <a:t> only a light curve cannot cannot output a true astrophysical FPP.</a:t>
            </a:r>
            <a:endParaRPr b="1" sz="1200"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➢"/>
            </a:pPr>
            <a:r>
              <a:rPr b="1" lang="en-GB" sz="1200"/>
              <a:t>True FPP measures the probability of a dip being caused by a real planet vs scenarios like:</a:t>
            </a:r>
            <a:endParaRPr b="1" sz="1200"/>
          </a:p>
          <a:p>
            <a:pPr indent="-304800" lvl="1" marL="1371600" rtl="0" algn="l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b="1" lang="en-GB" sz="1200"/>
              <a:t>Background eclipsing binaries</a:t>
            </a:r>
            <a:endParaRPr b="1" sz="1200"/>
          </a:p>
          <a:p>
            <a:pPr indent="-304800" lvl="1" marL="1371600" rtl="0" algn="l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b="1" lang="en-GB" sz="1200"/>
              <a:t>Hierarchical eclipsing binaries</a:t>
            </a:r>
            <a:endParaRPr b="1" sz="1200"/>
          </a:p>
          <a:p>
            <a:pPr indent="0" lvl="0" marL="13716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1200"/>
          </a:p>
          <a:p>
            <a:pPr indent="-304800" lvl="0" marL="457200" rtl="0" algn="l">
              <a:spcBef>
                <a:spcPts val="1200"/>
              </a:spcBef>
              <a:spcAft>
                <a:spcPts val="0"/>
              </a:spcAft>
              <a:buSzPts val="1200"/>
              <a:buChar char="➢"/>
            </a:pPr>
            <a:r>
              <a:rPr b="1" lang="en-GB" sz="1200"/>
              <a:t>Multi-modal spatial inputs for full statistical validation:</a:t>
            </a:r>
            <a:endParaRPr b="1" sz="1200"/>
          </a:p>
          <a:p>
            <a:pPr indent="-304800" lvl="1" marL="1371600" rtl="0" algn="l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b="1" lang="en-GB" sz="1200"/>
              <a:t>Pixel level images (TPFs to check centroid motion shifts)</a:t>
            </a:r>
            <a:endParaRPr b="1" sz="1200"/>
          </a:p>
          <a:p>
            <a:pPr indent="-304800" lvl="1" marL="1371600" rtl="0" algn="l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b="1" lang="en-GB" sz="1200"/>
              <a:t>External Star catalogues (GAIA to check nearby unresolved blend stars)</a:t>
            </a:r>
            <a:endParaRPr b="1" sz="12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-GB" u="sng">
                <a:solidFill>
                  <a:schemeClr val="dk1"/>
                </a:solidFill>
              </a:rPr>
              <a:t>Solution:</a:t>
            </a:r>
            <a:endParaRPr b="1" u="sng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</a:rPr>
              <a:t>A </a:t>
            </a:r>
            <a:r>
              <a:rPr b="1" lang="en-GB" sz="1200">
                <a:solidFill>
                  <a:schemeClr val="dk1"/>
                </a:solidFill>
              </a:rPr>
              <a:t>multi-modal foundation model</a:t>
            </a:r>
            <a:r>
              <a:rPr lang="en-GB" sz="1200">
                <a:solidFill>
                  <a:schemeClr val="dk1"/>
                </a:solidFill>
              </a:rPr>
              <a:t> </a:t>
            </a:r>
            <a:r>
              <a:rPr lang="en-GB" sz="1200">
                <a:solidFill>
                  <a:schemeClr val="dk1"/>
                </a:solidFill>
              </a:rPr>
              <a:t>architecture that includes:</a:t>
            </a:r>
            <a:endParaRPr sz="1200">
              <a:solidFill>
                <a:schemeClr val="dk1"/>
              </a:solidFill>
            </a:endParaRPr>
          </a:p>
          <a:p>
            <a:pPr indent="-304800" lvl="0" marL="9144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Char char="➢"/>
            </a:pPr>
            <a:r>
              <a:rPr lang="en-GB" sz="1200">
                <a:solidFill>
                  <a:schemeClr val="dk1"/>
                </a:solidFill>
              </a:rPr>
              <a:t>Transformer Encoder for LCs</a:t>
            </a:r>
            <a:endParaRPr sz="1200">
              <a:solidFill>
                <a:schemeClr val="dk1"/>
              </a:solidFill>
            </a:endParaRPr>
          </a:p>
          <a:p>
            <a:pPr indent="-304800" lvl="0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➢"/>
            </a:pPr>
            <a:r>
              <a:rPr lang="en-GB" sz="1200">
                <a:solidFill>
                  <a:schemeClr val="dk1"/>
                </a:solidFill>
              </a:rPr>
              <a:t>Vision Transformer for TPFs</a:t>
            </a:r>
            <a:endParaRPr sz="1200">
              <a:solidFill>
                <a:schemeClr val="dk1"/>
              </a:solidFill>
            </a:endParaRPr>
          </a:p>
          <a:p>
            <a:pPr indent="-304800" lvl="0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➢"/>
            </a:pPr>
            <a:r>
              <a:rPr lang="en-GB" sz="1200">
                <a:solidFill>
                  <a:schemeClr val="dk1"/>
                </a:solidFill>
              </a:rPr>
              <a:t>Multi level perceptron embedding for stellar catalogues </a:t>
            </a:r>
            <a:endParaRPr sz="1200">
              <a:solidFill>
                <a:schemeClr val="dk1"/>
              </a:solidFill>
            </a:endParaRPr>
          </a:p>
          <a:p>
            <a:pPr indent="-304800" lvl="0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➢"/>
            </a:pPr>
            <a:r>
              <a:rPr lang="en-GB" sz="1200">
                <a:solidFill>
                  <a:schemeClr val="dk1"/>
                </a:solidFill>
              </a:rPr>
              <a:t>Followed by a Cross-Attention Fusion Layer to create the Multi-task heads.</a:t>
            </a:r>
            <a:endParaRPr sz="1200">
              <a:solidFill>
                <a:schemeClr val="dk1"/>
              </a:solidFill>
            </a:endParaRPr>
          </a:p>
        </p:txBody>
      </p:sp>
      <p:grpSp>
        <p:nvGrpSpPr>
          <p:cNvPr id="281" name="Google Shape;281;p23"/>
          <p:cNvGrpSpPr/>
          <p:nvPr/>
        </p:nvGrpSpPr>
        <p:grpSpPr>
          <a:xfrm>
            <a:off x="338675" y="54168"/>
            <a:ext cx="1827600" cy="88207"/>
            <a:chOff x="338675" y="54168"/>
            <a:chExt cx="1827600" cy="88207"/>
          </a:xfrm>
        </p:grpSpPr>
        <p:sp>
          <p:nvSpPr>
            <p:cNvPr id="282" name="Google Shape;282;p23"/>
            <p:cNvSpPr/>
            <p:nvPr/>
          </p:nvSpPr>
          <p:spPr>
            <a:xfrm>
              <a:off x="507875" y="54168"/>
              <a:ext cx="135600" cy="88200"/>
            </a:xfrm>
            <a:prstGeom prst="rect">
              <a:avLst/>
            </a:prstGeom>
            <a:solidFill>
              <a:schemeClr val="accen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verage"/>
                <a:ea typeface="Average"/>
                <a:cs typeface="Average"/>
                <a:sym typeface="Average"/>
              </a:endParaRPr>
            </a:p>
          </p:txBody>
        </p:sp>
        <p:sp>
          <p:nvSpPr>
            <p:cNvPr id="283" name="Google Shape;283;p23"/>
            <p:cNvSpPr/>
            <p:nvPr/>
          </p:nvSpPr>
          <p:spPr>
            <a:xfrm>
              <a:off x="338675" y="54175"/>
              <a:ext cx="135600" cy="88200"/>
            </a:xfrm>
            <a:prstGeom prst="rect">
              <a:avLst/>
            </a:prstGeom>
            <a:solidFill>
              <a:schemeClr val="accen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verage"/>
                <a:ea typeface="Average"/>
                <a:cs typeface="Average"/>
                <a:sym typeface="Average"/>
              </a:endParaRPr>
            </a:p>
          </p:txBody>
        </p:sp>
        <p:sp>
          <p:nvSpPr>
            <p:cNvPr id="284" name="Google Shape;284;p23"/>
            <p:cNvSpPr/>
            <p:nvPr/>
          </p:nvSpPr>
          <p:spPr>
            <a:xfrm>
              <a:off x="677075" y="54175"/>
              <a:ext cx="135600" cy="88200"/>
            </a:xfrm>
            <a:prstGeom prst="rect">
              <a:avLst/>
            </a:prstGeom>
            <a:solidFill>
              <a:schemeClr val="accen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verage"/>
                <a:ea typeface="Average"/>
                <a:cs typeface="Average"/>
                <a:sym typeface="Average"/>
              </a:endParaRPr>
            </a:p>
          </p:txBody>
        </p:sp>
        <p:sp>
          <p:nvSpPr>
            <p:cNvPr id="285" name="Google Shape;285;p23"/>
            <p:cNvSpPr/>
            <p:nvPr/>
          </p:nvSpPr>
          <p:spPr>
            <a:xfrm>
              <a:off x="846275" y="54175"/>
              <a:ext cx="135600" cy="88200"/>
            </a:xfrm>
            <a:prstGeom prst="rect">
              <a:avLst/>
            </a:prstGeom>
            <a:solidFill>
              <a:schemeClr val="accen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verage"/>
                <a:ea typeface="Average"/>
                <a:cs typeface="Average"/>
                <a:sym typeface="Average"/>
              </a:endParaRPr>
            </a:p>
          </p:txBody>
        </p:sp>
        <p:sp>
          <p:nvSpPr>
            <p:cNvPr id="286" name="Google Shape;286;p23"/>
            <p:cNvSpPr/>
            <p:nvPr/>
          </p:nvSpPr>
          <p:spPr>
            <a:xfrm>
              <a:off x="1015475" y="54175"/>
              <a:ext cx="135600" cy="88200"/>
            </a:xfrm>
            <a:prstGeom prst="rect">
              <a:avLst/>
            </a:prstGeom>
            <a:solidFill>
              <a:schemeClr val="accen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verage"/>
                <a:ea typeface="Average"/>
                <a:cs typeface="Average"/>
                <a:sym typeface="Average"/>
              </a:endParaRPr>
            </a:p>
          </p:txBody>
        </p:sp>
        <p:sp>
          <p:nvSpPr>
            <p:cNvPr id="287" name="Google Shape;287;p23"/>
            <p:cNvSpPr/>
            <p:nvPr/>
          </p:nvSpPr>
          <p:spPr>
            <a:xfrm>
              <a:off x="1184675" y="54170"/>
              <a:ext cx="135600" cy="88200"/>
            </a:xfrm>
            <a:prstGeom prst="rect">
              <a:avLst/>
            </a:prstGeom>
            <a:solidFill>
              <a:schemeClr val="accen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verage"/>
                <a:ea typeface="Average"/>
                <a:cs typeface="Average"/>
                <a:sym typeface="Average"/>
              </a:endParaRPr>
            </a:p>
          </p:txBody>
        </p:sp>
        <p:sp>
          <p:nvSpPr>
            <p:cNvPr id="288" name="Google Shape;288;p23"/>
            <p:cNvSpPr/>
            <p:nvPr/>
          </p:nvSpPr>
          <p:spPr>
            <a:xfrm>
              <a:off x="1353875" y="54170"/>
              <a:ext cx="135600" cy="88200"/>
            </a:xfrm>
            <a:prstGeom prst="rect">
              <a:avLst/>
            </a:prstGeom>
            <a:solidFill>
              <a:schemeClr val="accen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verage"/>
                <a:ea typeface="Average"/>
                <a:cs typeface="Average"/>
                <a:sym typeface="Average"/>
              </a:endParaRPr>
            </a:p>
          </p:txBody>
        </p:sp>
        <p:sp>
          <p:nvSpPr>
            <p:cNvPr id="289" name="Google Shape;289;p23"/>
            <p:cNvSpPr/>
            <p:nvPr/>
          </p:nvSpPr>
          <p:spPr>
            <a:xfrm>
              <a:off x="1523075" y="54170"/>
              <a:ext cx="135600" cy="88200"/>
            </a:xfrm>
            <a:prstGeom prst="rect">
              <a:avLst/>
            </a:prstGeom>
            <a:solidFill>
              <a:schemeClr val="accen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verage"/>
                <a:ea typeface="Average"/>
                <a:cs typeface="Average"/>
                <a:sym typeface="Average"/>
              </a:endParaRPr>
            </a:p>
          </p:txBody>
        </p:sp>
        <p:sp>
          <p:nvSpPr>
            <p:cNvPr id="290" name="Google Shape;290;p23"/>
            <p:cNvSpPr/>
            <p:nvPr/>
          </p:nvSpPr>
          <p:spPr>
            <a:xfrm>
              <a:off x="1692275" y="54170"/>
              <a:ext cx="135600" cy="88200"/>
            </a:xfrm>
            <a:prstGeom prst="rect">
              <a:avLst/>
            </a:prstGeom>
            <a:solidFill>
              <a:schemeClr val="accen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verage"/>
                <a:ea typeface="Average"/>
                <a:cs typeface="Average"/>
                <a:sym typeface="Average"/>
              </a:endParaRPr>
            </a:p>
          </p:txBody>
        </p:sp>
        <p:sp>
          <p:nvSpPr>
            <p:cNvPr id="291" name="Google Shape;291;p23"/>
            <p:cNvSpPr/>
            <p:nvPr/>
          </p:nvSpPr>
          <p:spPr>
            <a:xfrm>
              <a:off x="1861475" y="54170"/>
              <a:ext cx="135600" cy="88200"/>
            </a:xfrm>
            <a:prstGeom prst="rect">
              <a:avLst/>
            </a:prstGeom>
            <a:solidFill>
              <a:schemeClr val="accen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verage"/>
                <a:ea typeface="Average"/>
                <a:cs typeface="Average"/>
                <a:sym typeface="Average"/>
              </a:endParaRPr>
            </a:p>
          </p:txBody>
        </p:sp>
        <p:sp>
          <p:nvSpPr>
            <p:cNvPr id="292" name="Google Shape;292;p23"/>
            <p:cNvSpPr/>
            <p:nvPr/>
          </p:nvSpPr>
          <p:spPr>
            <a:xfrm>
              <a:off x="2030675" y="54170"/>
              <a:ext cx="135600" cy="882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verage"/>
                <a:ea typeface="Average"/>
                <a:cs typeface="Average"/>
                <a:sym typeface="Average"/>
              </a:endParaRP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2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Challenges</a:t>
            </a:r>
            <a:endParaRPr/>
          </a:p>
        </p:txBody>
      </p:sp>
      <p:sp>
        <p:nvSpPr>
          <p:cNvPr id="298" name="Google Shape;298;p2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85000" lnSpcReduction="20000"/>
          </a:bodyPr>
          <a:lstStyle/>
          <a:p>
            <a:pPr indent="-325755" lvl="0" marL="457200" rtl="0" algn="l">
              <a:spcBef>
                <a:spcPts val="0"/>
              </a:spcBef>
              <a:spcAft>
                <a:spcPts val="0"/>
              </a:spcAft>
              <a:buSzPct val="112500"/>
              <a:buChar char="➢"/>
            </a:pPr>
            <a:r>
              <a:rPr b="1" lang="en-GB"/>
              <a:t>Out-of-distribution Stars: </a:t>
            </a:r>
            <a:r>
              <a:rPr lang="en-GB" sz="1600"/>
              <a:t>Robustness against extreme stellar flares and unmodeled instrumental anomalies requires further domain augmentation\</a:t>
            </a:r>
            <a:endParaRPr sz="1600"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-325755" lvl="0" marL="457200" rtl="0" algn="l">
              <a:spcBef>
                <a:spcPts val="1200"/>
              </a:spcBef>
              <a:spcAft>
                <a:spcPts val="0"/>
              </a:spcAft>
              <a:buSzPct val="112500"/>
              <a:buChar char="➢"/>
            </a:pPr>
            <a:r>
              <a:rPr b="1" lang="en-GB"/>
              <a:t>Attention Map Analysis:</a:t>
            </a:r>
            <a:r>
              <a:rPr lang="en-GB"/>
              <a:t> </a:t>
            </a:r>
            <a:r>
              <a:rPr lang="en-GB" sz="1600"/>
              <a:t>Visualizing multi-head self-attention weights ensures model decisions align with physical ingress/eggress transit shapes.  </a:t>
            </a:r>
            <a:endParaRPr sz="1600"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-325755" lvl="0" marL="457200" rtl="0" algn="l">
              <a:spcBef>
                <a:spcPts val="1200"/>
              </a:spcBef>
              <a:spcAft>
                <a:spcPts val="0"/>
              </a:spcAft>
              <a:buSzPct val="112500"/>
              <a:buChar char="➢"/>
            </a:pPr>
            <a:r>
              <a:rPr b="1" lang="en-GB"/>
              <a:t>Single Transit Inference: </a:t>
            </a:r>
            <a:r>
              <a:rPr lang="en-GB" sz="1600"/>
              <a:t>Scaling attention mechanisms to reliably detect long-period planets presenting only a single transit event per sector.</a:t>
            </a:r>
            <a:endParaRPr sz="1600"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-325755" lvl="0" marL="457200" rtl="0" algn="l">
              <a:spcBef>
                <a:spcPts val="1200"/>
              </a:spcBef>
              <a:spcAft>
                <a:spcPts val="0"/>
              </a:spcAft>
              <a:buSzPct val="112500"/>
              <a:buChar char="➢"/>
            </a:pPr>
            <a:r>
              <a:rPr b="1" lang="en-GB"/>
              <a:t>Edge Deployment:  </a:t>
            </a:r>
            <a:r>
              <a:rPr lang="en-GB" sz="1600"/>
              <a:t>Model quantization for real time candidate detection onboard future space telescopes like PLATO.</a:t>
            </a:r>
            <a:endParaRPr sz="1600"/>
          </a:p>
        </p:txBody>
      </p:sp>
      <p:pic>
        <p:nvPicPr>
          <p:cNvPr id="299" name="Google Shape;299;p24" title="ThankYOU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25563" y="2111400"/>
            <a:ext cx="4733925" cy="13620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00" name="Google Shape;300;p24"/>
          <p:cNvGrpSpPr/>
          <p:nvPr/>
        </p:nvGrpSpPr>
        <p:grpSpPr>
          <a:xfrm>
            <a:off x="338675" y="54168"/>
            <a:ext cx="1827600" cy="88207"/>
            <a:chOff x="338675" y="54168"/>
            <a:chExt cx="1827600" cy="88207"/>
          </a:xfrm>
        </p:grpSpPr>
        <p:sp>
          <p:nvSpPr>
            <p:cNvPr id="301" name="Google Shape;301;p24"/>
            <p:cNvSpPr/>
            <p:nvPr/>
          </p:nvSpPr>
          <p:spPr>
            <a:xfrm>
              <a:off x="507875" y="54168"/>
              <a:ext cx="135600" cy="88200"/>
            </a:xfrm>
            <a:prstGeom prst="rect">
              <a:avLst/>
            </a:prstGeom>
            <a:solidFill>
              <a:schemeClr val="accen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verage"/>
                <a:ea typeface="Average"/>
                <a:cs typeface="Average"/>
                <a:sym typeface="Average"/>
              </a:endParaRPr>
            </a:p>
          </p:txBody>
        </p:sp>
        <p:sp>
          <p:nvSpPr>
            <p:cNvPr id="302" name="Google Shape;302;p24"/>
            <p:cNvSpPr/>
            <p:nvPr/>
          </p:nvSpPr>
          <p:spPr>
            <a:xfrm>
              <a:off x="338675" y="54175"/>
              <a:ext cx="135600" cy="88200"/>
            </a:xfrm>
            <a:prstGeom prst="rect">
              <a:avLst/>
            </a:prstGeom>
            <a:solidFill>
              <a:schemeClr val="accen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verage"/>
                <a:ea typeface="Average"/>
                <a:cs typeface="Average"/>
                <a:sym typeface="Average"/>
              </a:endParaRPr>
            </a:p>
          </p:txBody>
        </p:sp>
        <p:sp>
          <p:nvSpPr>
            <p:cNvPr id="303" name="Google Shape;303;p24"/>
            <p:cNvSpPr/>
            <p:nvPr/>
          </p:nvSpPr>
          <p:spPr>
            <a:xfrm>
              <a:off x="677075" y="54175"/>
              <a:ext cx="135600" cy="88200"/>
            </a:xfrm>
            <a:prstGeom prst="rect">
              <a:avLst/>
            </a:prstGeom>
            <a:solidFill>
              <a:schemeClr val="accen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verage"/>
                <a:ea typeface="Average"/>
                <a:cs typeface="Average"/>
                <a:sym typeface="Average"/>
              </a:endParaRPr>
            </a:p>
          </p:txBody>
        </p:sp>
        <p:sp>
          <p:nvSpPr>
            <p:cNvPr id="304" name="Google Shape;304;p24"/>
            <p:cNvSpPr/>
            <p:nvPr/>
          </p:nvSpPr>
          <p:spPr>
            <a:xfrm>
              <a:off x="846275" y="54175"/>
              <a:ext cx="135600" cy="88200"/>
            </a:xfrm>
            <a:prstGeom prst="rect">
              <a:avLst/>
            </a:prstGeom>
            <a:solidFill>
              <a:schemeClr val="accen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verage"/>
                <a:ea typeface="Average"/>
                <a:cs typeface="Average"/>
                <a:sym typeface="Average"/>
              </a:endParaRPr>
            </a:p>
          </p:txBody>
        </p:sp>
        <p:sp>
          <p:nvSpPr>
            <p:cNvPr id="305" name="Google Shape;305;p24"/>
            <p:cNvSpPr/>
            <p:nvPr/>
          </p:nvSpPr>
          <p:spPr>
            <a:xfrm>
              <a:off x="1015475" y="54175"/>
              <a:ext cx="135600" cy="88200"/>
            </a:xfrm>
            <a:prstGeom prst="rect">
              <a:avLst/>
            </a:prstGeom>
            <a:solidFill>
              <a:schemeClr val="accen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verage"/>
                <a:ea typeface="Average"/>
                <a:cs typeface="Average"/>
                <a:sym typeface="Average"/>
              </a:endParaRPr>
            </a:p>
          </p:txBody>
        </p:sp>
        <p:sp>
          <p:nvSpPr>
            <p:cNvPr id="306" name="Google Shape;306;p24"/>
            <p:cNvSpPr/>
            <p:nvPr/>
          </p:nvSpPr>
          <p:spPr>
            <a:xfrm>
              <a:off x="1184675" y="54170"/>
              <a:ext cx="135600" cy="88200"/>
            </a:xfrm>
            <a:prstGeom prst="rect">
              <a:avLst/>
            </a:prstGeom>
            <a:solidFill>
              <a:schemeClr val="accen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verage"/>
                <a:ea typeface="Average"/>
                <a:cs typeface="Average"/>
                <a:sym typeface="Average"/>
              </a:endParaRPr>
            </a:p>
          </p:txBody>
        </p:sp>
        <p:sp>
          <p:nvSpPr>
            <p:cNvPr id="307" name="Google Shape;307;p24"/>
            <p:cNvSpPr/>
            <p:nvPr/>
          </p:nvSpPr>
          <p:spPr>
            <a:xfrm>
              <a:off x="1353875" y="54170"/>
              <a:ext cx="135600" cy="88200"/>
            </a:xfrm>
            <a:prstGeom prst="rect">
              <a:avLst/>
            </a:prstGeom>
            <a:solidFill>
              <a:schemeClr val="accen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verage"/>
                <a:ea typeface="Average"/>
                <a:cs typeface="Average"/>
                <a:sym typeface="Average"/>
              </a:endParaRPr>
            </a:p>
          </p:txBody>
        </p:sp>
        <p:sp>
          <p:nvSpPr>
            <p:cNvPr id="308" name="Google Shape;308;p24"/>
            <p:cNvSpPr/>
            <p:nvPr/>
          </p:nvSpPr>
          <p:spPr>
            <a:xfrm>
              <a:off x="1523075" y="54170"/>
              <a:ext cx="135600" cy="88200"/>
            </a:xfrm>
            <a:prstGeom prst="rect">
              <a:avLst/>
            </a:prstGeom>
            <a:solidFill>
              <a:schemeClr val="accen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verage"/>
                <a:ea typeface="Average"/>
                <a:cs typeface="Average"/>
                <a:sym typeface="Average"/>
              </a:endParaRPr>
            </a:p>
          </p:txBody>
        </p:sp>
        <p:sp>
          <p:nvSpPr>
            <p:cNvPr id="309" name="Google Shape;309;p24"/>
            <p:cNvSpPr/>
            <p:nvPr/>
          </p:nvSpPr>
          <p:spPr>
            <a:xfrm>
              <a:off x="1692275" y="54170"/>
              <a:ext cx="135600" cy="88200"/>
            </a:xfrm>
            <a:prstGeom prst="rect">
              <a:avLst/>
            </a:prstGeom>
            <a:solidFill>
              <a:schemeClr val="accen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verage"/>
                <a:ea typeface="Average"/>
                <a:cs typeface="Average"/>
                <a:sym typeface="Average"/>
              </a:endParaRPr>
            </a:p>
          </p:txBody>
        </p:sp>
        <p:sp>
          <p:nvSpPr>
            <p:cNvPr id="310" name="Google Shape;310;p24"/>
            <p:cNvSpPr/>
            <p:nvPr/>
          </p:nvSpPr>
          <p:spPr>
            <a:xfrm>
              <a:off x="1861475" y="54170"/>
              <a:ext cx="135600" cy="88200"/>
            </a:xfrm>
            <a:prstGeom prst="rect">
              <a:avLst/>
            </a:prstGeom>
            <a:solidFill>
              <a:schemeClr val="accen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verage"/>
                <a:ea typeface="Average"/>
                <a:cs typeface="Average"/>
                <a:sym typeface="Average"/>
              </a:endParaRPr>
            </a:p>
          </p:txBody>
        </p:sp>
        <p:sp>
          <p:nvSpPr>
            <p:cNvPr id="311" name="Google Shape;311;p24"/>
            <p:cNvSpPr/>
            <p:nvPr/>
          </p:nvSpPr>
          <p:spPr>
            <a:xfrm>
              <a:off x="2030675" y="54170"/>
              <a:ext cx="135600" cy="88200"/>
            </a:xfrm>
            <a:prstGeom prst="rect">
              <a:avLst/>
            </a:pr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verage"/>
                <a:ea typeface="Average"/>
                <a:cs typeface="Average"/>
                <a:sym typeface="Average"/>
              </a:endParaRP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Introduction</a:t>
            </a:r>
            <a:endParaRPr/>
          </a:p>
        </p:txBody>
      </p:sp>
      <p:sp>
        <p:nvSpPr>
          <p:cNvPr id="69" name="Google Shape;69;p14"/>
          <p:cNvSpPr txBox="1"/>
          <p:nvPr>
            <p:ph idx="1" type="body"/>
          </p:nvPr>
        </p:nvSpPr>
        <p:spPr>
          <a:xfrm>
            <a:off x="311700" y="1099135"/>
            <a:ext cx="4892700" cy="360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480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200"/>
              <a:buChar char="➢"/>
            </a:pPr>
            <a:r>
              <a:rPr lang="en-GB" sz="1200"/>
              <a:t>Modern Survey telescopes (TESS, PLATO, Roman) continuously record photometry for hundreds of thousands of target stars.</a:t>
            </a:r>
            <a:endParaRPr sz="1200"/>
          </a:p>
          <a:p>
            <a:pPr indent="0" lvl="0" marL="45720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935"/>
              <a:buNone/>
            </a:pPr>
            <a:r>
              <a:t/>
            </a:r>
            <a:endParaRPr sz="1200"/>
          </a:p>
          <a:p>
            <a:pPr indent="-304800" lvl="0" marL="45720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200"/>
              <a:buChar char="➢"/>
            </a:pPr>
            <a:r>
              <a:rPr lang="en-GB" sz="1200"/>
              <a:t>Planetary transits manifest as periodic fractional flux dips typically obscured by stellar variability and instrument noise.</a:t>
            </a:r>
            <a:endParaRPr sz="1200"/>
          </a:p>
          <a:p>
            <a:pPr indent="0" lvl="0" marL="45720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935"/>
              <a:buNone/>
            </a:pPr>
            <a:r>
              <a:t/>
            </a:r>
            <a:endParaRPr sz="1200"/>
          </a:p>
          <a:p>
            <a:pPr indent="-304800" lvl="0" marL="45720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200"/>
              <a:buChar char="➢"/>
            </a:pPr>
            <a:r>
              <a:rPr lang="en-GB" sz="1200"/>
              <a:t>Sub-percent dip amplitudes require extremely sensitive, non-linear detection algorithms.</a:t>
            </a:r>
            <a:endParaRPr sz="1200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935"/>
              <a:buNone/>
            </a:pPr>
            <a:r>
              <a:t/>
            </a:r>
            <a:endParaRPr sz="1200"/>
          </a:p>
          <a:p>
            <a:pPr indent="-304800" lvl="0" marL="45720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200"/>
              <a:buChar char="➢"/>
            </a:pPr>
            <a:r>
              <a:rPr lang="en-GB" sz="1200"/>
              <a:t>Legacy CPU pipelines cannot keep pace with exponential data volumes.</a:t>
            </a:r>
            <a:endParaRPr sz="1200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935"/>
              <a:buNone/>
            </a:pPr>
            <a:r>
              <a:t/>
            </a:r>
            <a:endParaRPr sz="1200"/>
          </a:p>
          <a:p>
            <a:pPr indent="-304800" lvl="0" marL="45720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200"/>
              <a:buChar char="➢"/>
            </a:pPr>
            <a:r>
              <a:rPr lang="en-GB" sz="1200"/>
              <a:t>Classical techniques like BLS with MCMC perform grid search and iterative likelihood calculations per star. Their complexity create bottleneck for fast candidate vetting.</a:t>
            </a:r>
            <a:endParaRPr sz="1200"/>
          </a:p>
        </p:txBody>
      </p:sp>
      <p:grpSp>
        <p:nvGrpSpPr>
          <p:cNvPr id="70" name="Google Shape;70;p14"/>
          <p:cNvGrpSpPr/>
          <p:nvPr/>
        </p:nvGrpSpPr>
        <p:grpSpPr>
          <a:xfrm>
            <a:off x="5204455" y="1417325"/>
            <a:ext cx="3909000" cy="2834700"/>
            <a:chOff x="5021575" y="1485900"/>
            <a:chExt cx="3909000" cy="2834700"/>
          </a:xfrm>
        </p:grpSpPr>
        <p:sp>
          <p:nvSpPr>
            <p:cNvPr id="71" name="Google Shape;71;p14"/>
            <p:cNvSpPr/>
            <p:nvPr/>
          </p:nvSpPr>
          <p:spPr>
            <a:xfrm>
              <a:off x="5021575" y="1485900"/>
              <a:ext cx="3909000" cy="2834700"/>
            </a:xfrm>
            <a:prstGeom prst="roundRect">
              <a:avLst>
                <a:gd fmla="val 16667" name="adj"/>
              </a:avLst>
            </a:prstGeom>
            <a:solidFill>
              <a:srgbClr val="000000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verage"/>
                <a:ea typeface="Average"/>
                <a:cs typeface="Average"/>
                <a:sym typeface="Average"/>
              </a:endParaRPr>
            </a:p>
          </p:txBody>
        </p:sp>
        <p:pic>
          <p:nvPicPr>
            <p:cNvPr id="72" name="Google Shape;72;p14" title="Transit.png"/>
            <p:cNvPicPr preferRelativeResize="0"/>
            <p:nvPr/>
          </p:nvPicPr>
          <p:blipFill rotWithShape="1">
            <a:blip r:embed="rId3">
              <a:alphaModFix/>
            </a:blip>
            <a:srcRect b="0" l="4242" r="9365" t="0"/>
            <a:stretch/>
          </p:blipFill>
          <p:spPr>
            <a:xfrm>
              <a:off x="5113025" y="2007950"/>
              <a:ext cx="3726099" cy="17906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73" name="Google Shape;73;p14"/>
          <p:cNvGrpSpPr/>
          <p:nvPr/>
        </p:nvGrpSpPr>
        <p:grpSpPr>
          <a:xfrm>
            <a:off x="338675" y="54168"/>
            <a:ext cx="1827600" cy="88207"/>
            <a:chOff x="338675" y="54168"/>
            <a:chExt cx="1827600" cy="88207"/>
          </a:xfrm>
        </p:grpSpPr>
        <p:sp>
          <p:nvSpPr>
            <p:cNvPr id="74" name="Google Shape;74;p14"/>
            <p:cNvSpPr/>
            <p:nvPr/>
          </p:nvSpPr>
          <p:spPr>
            <a:xfrm>
              <a:off x="507875" y="54168"/>
              <a:ext cx="135600" cy="882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verage"/>
                <a:ea typeface="Average"/>
                <a:cs typeface="Average"/>
                <a:sym typeface="Average"/>
              </a:endParaRPr>
            </a:p>
          </p:txBody>
        </p:sp>
        <p:sp>
          <p:nvSpPr>
            <p:cNvPr id="75" name="Google Shape;75;p14"/>
            <p:cNvSpPr/>
            <p:nvPr/>
          </p:nvSpPr>
          <p:spPr>
            <a:xfrm>
              <a:off x="338675" y="54175"/>
              <a:ext cx="135600" cy="88200"/>
            </a:xfrm>
            <a:prstGeom prst="rect">
              <a:avLst/>
            </a:prstGeom>
            <a:solidFill>
              <a:schemeClr val="accen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verage"/>
                <a:ea typeface="Average"/>
                <a:cs typeface="Average"/>
                <a:sym typeface="Average"/>
              </a:endParaRPr>
            </a:p>
          </p:txBody>
        </p:sp>
        <p:sp>
          <p:nvSpPr>
            <p:cNvPr id="76" name="Google Shape;76;p14"/>
            <p:cNvSpPr/>
            <p:nvPr/>
          </p:nvSpPr>
          <p:spPr>
            <a:xfrm>
              <a:off x="677075" y="54175"/>
              <a:ext cx="135600" cy="882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verage"/>
                <a:ea typeface="Average"/>
                <a:cs typeface="Average"/>
                <a:sym typeface="Average"/>
              </a:endParaRPr>
            </a:p>
          </p:txBody>
        </p:sp>
        <p:sp>
          <p:nvSpPr>
            <p:cNvPr id="77" name="Google Shape;77;p14"/>
            <p:cNvSpPr/>
            <p:nvPr/>
          </p:nvSpPr>
          <p:spPr>
            <a:xfrm>
              <a:off x="846275" y="54175"/>
              <a:ext cx="135600" cy="882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verage"/>
                <a:ea typeface="Average"/>
                <a:cs typeface="Average"/>
                <a:sym typeface="Average"/>
              </a:endParaRPr>
            </a:p>
          </p:txBody>
        </p:sp>
        <p:sp>
          <p:nvSpPr>
            <p:cNvPr id="78" name="Google Shape;78;p14"/>
            <p:cNvSpPr/>
            <p:nvPr/>
          </p:nvSpPr>
          <p:spPr>
            <a:xfrm>
              <a:off x="1015475" y="54175"/>
              <a:ext cx="135600" cy="882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verage"/>
                <a:ea typeface="Average"/>
                <a:cs typeface="Average"/>
                <a:sym typeface="Average"/>
              </a:endParaRPr>
            </a:p>
          </p:txBody>
        </p:sp>
        <p:sp>
          <p:nvSpPr>
            <p:cNvPr id="79" name="Google Shape;79;p14"/>
            <p:cNvSpPr/>
            <p:nvPr/>
          </p:nvSpPr>
          <p:spPr>
            <a:xfrm>
              <a:off x="1184675" y="54170"/>
              <a:ext cx="135600" cy="882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verage"/>
                <a:ea typeface="Average"/>
                <a:cs typeface="Average"/>
                <a:sym typeface="Average"/>
              </a:endParaRPr>
            </a:p>
          </p:txBody>
        </p:sp>
        <p:sp>
          <p:nvSpPr>
            <p:cNvPr id="80" name="Google Shape;80;p14"/>
            <p:cNvSpPr/>
            <p:nvPr/>
          </p:nvSpPr>
          <p:spPr>
            <a:xfrm>
              <a:off x="1353875" y="54170"/>
              <a:ext cx="135600" cy="882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verage"/>
                <a:ea typeface="Average"/>
                <a:cs typeface="Average"/>
                <a:sym typeface="Average"/>
              </a:endParaRPr>
            </a:p>
          </p:txBody>
        </p:sp>
        <p:sp>
          <p:nvSpPr>
            <p:cNvPr id="81" name="Google Shape;81;p14"/>
            <p:cNvSpPr/>
            <p:nvPr/>
          </p:nvSpPr>
          <p:spPr>
            <a:xfrm>
              <a:off x="1523075" y="54170"/>
              <a:ext cx="135600" cy="882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verage"/>
                <a:ea typeface="Average"/>
                <a:cs typeface="Average"/>
                <a:sym typeface="Average"/>
              </a:endParaRPr>
            </a:p>
          </p:txBody>
        </p:sp>
        <p:sp>
          <p:nvSpPr>
            <p:cNvPr id="82" name="Google Shape;82;p14"/>
            <p:cNvSpPr/>
            <p:nvPr/>
          </p:nvSpPr>
          <p:spPr>
            <a:xfrm>
              <a:off x="1692275" y="54170"/>
              <a:ext cx="135600" cy="882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verage"/>
                <a:ea typeface="Average"/>
                <a:cs typeface="Average"/>
                <a:sym typeface="Average"/>
              </a:endParaRPr>
            </a:p>
          </p:txBody>
        </p:sp>
        <p:sp>
          <p:nvSpPr>
            <p:cNvPr id="83" name="Google Shape;83;p14"/>
            <p:cNvSpPr/>
            <p:nvPr/>
          </p:nvSpPr>
          <p:spPr>
            <a:xfrm>
              <a:off x="1861475" y="54170"/>
              <a:ext cx="135600" cy="882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verage"/>
                <a:ea typeface="Average"/>
                <a:cs typeface="Average"/>
                <a:sym typeface="Average"/>
              </a:endParaRPr>
            </a:p>
          </p:txBody>
        </p:sp>
        <p:sp>
          <p:nvSpPr>
            <p:cNvPr id="84" name="Google Shape;84;p14"/>
            <p:cNvSpPr/>
            <p:nvPr/>
          </p:nvSpPr>
          <p:spPr>
            <a:xfrm>
              <a:off x="2030675" y="54170"/>
              <a:ext cx="135600" cy="882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verage"/>
                <a:ea typeface="Average"/>
                <a:cs typeface="Average"/>
                <a:sym typeface="Average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Pioneers</a:t>
            </a:r>
            <a:endParaRPr/>
          </a:p>
        </p:txBody>
      </p:sp>
      <p:sp>
        <p:nvSpPr>
          <p:cNvPr id="90" name="Google Shape;90;p15"/>
          <p:cNvSpPr txBox="1"/>
          <p:nvPr>
            <p:ph idx="1" type="body"/>
          </p:nvPr>
        </p:nvSpPr>
        <p:spPr>
          <a:xfrm>
            <a:off x="311700" y="1152475"/>
            <a:ext cx="51060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➢"/>
            </a:pPr>
            <a:r>
              <a:rPr lang="en-GB" sz="1200"/>
              <a:t>In December 2017, Google AI and NASA used machine learning on Kepler data to discover exoplanet Kepler-90i.</a:t>
            </a:r>
            <a:endParaRPr sz="1200"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  <a:p>
            <a:pPr indent="-304800" lvl="0" marL="457200" rtl="0" algn="l">
              <a:spcBef>
                <a:spcPts val="1200"/>
              </a:spcBef>
              <a:spcAft>
                <a:spcPts val="0"/>
              </a:spcAft>
              <a:buSzPts val="1200"/>
              <a:buChar char="➢"/>
            </a:pPr>
            <a:r>
              <a:rPr lang="en-GB" sz="1200"/>
              <a:t>Researchers Christopher Shallue (Google) and Andrew Vanderberg (UT Austin) trained an </a:t>
            </a:r>
            <a:r>
              <a:rPr lang="en-GB" sz="1200"/>
              <a:t>artificial</a:t>
            </a:r>
            <a:r>
              <a:rPr lang="en-GB" sz="1200"/>
              <a:t> neural network using 15,000 previously catalogued Kepler signals.</a:t>
            </a:r>
            <a:endParaRPr sz="1200"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  <a:p>
            <a:pPr indent="-304800" lvl="0" marL="457200" rtl="0" algn="l">
              <a:spcBef>
                <a:spcPts val="1200"/>
              </a:spcBef>
              <a:spcAft>
                <a:spcPts val="0"/>
              </a:spcAft>
              <a:buSzPts val="1200"/>
              <a:buChar char="➢"/>
            </a:pPr>
            <a:r>
              <a:rPr lang="en-GB" sz="1200"/>
              <a:t>The trained algorithm scanned multi-planet systems, uncovering the faint signals of Kepler-90i and Kepler-80g that human analysts had missed.</a:t>
            </a:r>
            <a:endParaRPr sz="1200"/>
          </a:p>
          <a:p>
            <a:pPr indent="0" lvl="0" marL="4572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200"/>
          </a:p>
        </p:txBody>
      </p:sp>
      <p:pic>
        <p:nvPicPr>
          <p:cNvPr id="91" name="Google Shape;91;p15" title="news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70100" y="1170125"/>
            <a:ext cx="3421500" cy="253647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2" name="Google Shape;92;p15"/>
          <p:cNvGrpSpPr/>
          <p:nvPr/>
        </p:nvGrpSpPr>
        <p:grpSpPr>
          <a:xfrm>
            <a:off x="338675" y="54168"/>
            <a:ext cx="1827600" cy="88207"/>
            <a:chOff x="338675" y="54168"/>
            <a:chExt cx="1827600" cy="88207"/>
          </a:xfrm>
        </p:grpSpPr>
        <p:sp>
          <p:nvSpPr>
            <p:cNvPr id="93" name="Google Shape;93;p15"/>
            <p:cNvSpPr/>
            <p:nvPr/>
          </p:nvSpPr>
          <p:spPr>
            <a:xfrm>
              <a:off x="507875" y="54168"/>
              <a:ext cx="135600" cy="88200"/>
            </a:xfrm>
            <a:prstGeom prst="rect">
              <a:avLst/>
            </a:prstGeom>
            <a:solidFill>
              <a:schemeClr val="accen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verage"/>
                <a:ea typeface="Average"/>
                <a:cs typeface="Average"/>
                <a:sym typeface="Average"/>
              </a:endParaRPr>
            </a:p>
          </p:txBody>
        </p:sp>
        <p:sp>
          <p:nvSpPr>
            <p:cNvPr id="94" name="Google Shape;94;p15"/>
            <p:cNvSpPr/>
            <p:nvPr/>
          </p:nvSpPr>
          <p:spPr>
            <a:xfrm>
              <a:off x="338675" y="54175"/>
              <a:ext cx="135600" cy="88200"/>
            </a:xfrm>
            <a:prstGeom prst="rect">
              <a:avLst/>
            </a:prstGeom>
            <a:solidFill>
              <a:schemeClr val="accen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verage"/>
                <a:ea typeface="Average"/>
                <a:cs typeface="Average"/>
                <a:sym typeface="Average"/>
              </a:endParaRPr>
            </a:p>
          </p:txBody>
        </p:sp>
        <p:sp>
          <p:nvSpPr>
            <p:cNvPr id="95" name="Google Shape;95;p15"/>
            <p:cNvSpPr/>
            <p:nvPr/>
          </p:nvSpPr>
          <p:spPr>
            <a:xfrm>
              <a:off x="677075" y="54175"/>
              <a:ext cx="135600" cy="882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verage"/>
                <a:ea typeface="Average"/>
                <a:cs typeface="Average"/>
                <a:sym typeface="Average"/>
              </a:endParaRPr>
            </a:p>
          </p:txBody>
        </p:sp>
        <p:sp>
          <p:nvSpPr>
            <p:cNvPr id="96" name="Google Shape;96;p15"/>
            <p:cNvSpPr/>
            <p:nvPr/>
          </p:nvSpPr>
          <p:spPr>
            <a:xfrm>
              <a:off x="846275" y="54175"/>
              <a:ext cx="135600" cy="882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verage"/>
                <a:ea typeface="Average"/>
                <a:cs typeface="Average"/>
                <a:sym typeface="Average"/>
              </a:endParaRPr>
            </a:p>
          </p:txBody>
        </p:sp>
        <p:sp>
          <p:nvSpPr>
            <p:cNvPr id="97" name="Google Shape;97;p15"/>
            <p:cNvSpPr/>
            <p:nvPr/>
          </p:nvSpPr>
          <p:spPr>
            <a:xfrm>
              <a:off x="1015475" y="54175"/>
              <a:ext cx="135600" cy="882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verage"/>
                <a:ea typeface="Average"/>
                <a:cs typeface="Average"/>
                <a:sym typeface="Average"/>
              </a:endParaRPr>
            </a:p>
          </p:txBody>
        </p:sp>
        <p:sp>
          <p:nvSpPr>
            <p:cNvPr id="98" name="Google Shape;98;p15"/>
            <p:cNvSpPr/>
            <p:nvPr/>
          </p:nvSpPr>
          <p:spPr>
            <a:xfrm>
              <a:off x="1184675" y="54170"/>
              <a:ext cx="135600" cy="882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verage"/>
                <a:ea typeface="Average"/>
                <a:cs typeface="Average"/>
                <a:sym typeface="Average"/>
              </a:endParaRPr>
            </a:p>
          </p:txBody>
        </p:sp>
        <p:sp>
          <p:nvSpPr>
            <p:cNvPr id="99" name="Google Shape;99;p15"/>
            <p:cNvSpPr/>
            <p:nvPr/>
          </p:nvSpPr>
          <p:spPr>
            <a:xfrm>
              <a:off x="1353875" y="54170"/>
              <a:ext cx="135600" cy="882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verage"/>
                <a:ea typeface="Average"/>
                <a:cs typeface="Average"/>
                <a:sym typeface="Average"/>
              </a:endParaRPr>
            </a:p>
          </p:txBody>
        </p:sp>
        <p:sp>
          <p:nvSpPr>
            <p:cNvPr id="100" name="Google Shape;100;p15"/>
            <p:cNvSpPr/>
            <p:nvPr/>
          </p:nvSpPr>
          <p:spPr>
            <a:xfrm>
              <a:off x="1523075" y="54170"/>
              <a:ext cx="135600" cy="882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verage"/>
                <a:ea typeface="Average"/>
                <a:cs typeface="Average"/>
                <a:sym typeface="Average"/>
              </a:endParaRPr>
            </a:p>
          </p:txBody>
        </p:sp>
        <p:sp>
          <p:nvSpPr>
            <p:cNvPr id="101" name="Google Shape;101;p15"/>
            <p:cNvSpPr/>
            <p:nvPr/>
          </p:nvSpPr>
          <p:spPr>
            <a:xfrm>
              <a:off x="1692275" y="54170"/>
              <a:ext cx="135600" cy="882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verage"/>
                <a:ea typeface="Average"/>
                <a:cs typeface="Average"/>
                <a:sym typeface="Average"/>
              </a:endParaRPr>
            </a:p>
          </p:txBody>
        </p:sp>
        <p:sp>
          <p:nvSpPr>
            <p:cNvPr id="102" name="Google Shape;102;p15"/>
            <p:cNvSpPr/>
            <p:nvPr/>
          </p:nvSpPr>
          <p:spPr>
            <a:xfrm>
              <a:off x="1861475" y="54170"/>
              <a:ext cx="135600" cy="882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verage"/>
                <a:ea typeface="Average"/>
                <a:cs typeface="Average"/>
                <a:sym typeface="Average"/>
              </a:endParaRPr>
            </a:p>
          </p:txBody>
        </p:sp>
        <p:sp>
          <p:nvSpPr>
            <p:cNvPr id="103" name="Google Shape;103;p15"/>
            <p:cNvSpPr/>
            <p:nvPr/>
          </p:nvSpPr>
          <p:spPr>
            <a:xfrm>
              <a:off x="2030675" y="54170"/>
              <a:ext cx="135600" cy="882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verage"/>
                <a:ea typeface="Average"/>
                <a:cs typeface="Average"/>
                <a:sym typeface="Average"/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6"/>
          <p:cNvSpPr txBox="1"/>
          <p:nvPr>
            <p:ph type="title"/>
          </p:nvPr>
        </p:nvSpPr>
        <p:spPr>
          <a:xfrm>
            <a:off x="31932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Breakthroughs since 2017</a:t>
            </a:r>
            <a:endParaRPr/>
          </a:p>
        </p:txBody>
      </p:sp>
      <p:sp>
        <p:nvSpPr>
          <p:cNvPr id="109" name="Google Shape;109;p16"/>
          <p:cNvSpPr txBox="1"/>
          <p:nvPr>
            <p:ph idx="1" type="body"/>
          </p:nvPr>
        </p:nvSpPr>
        <p:spPr>
          <a:xfrm>
            <a:off x="311700" y="1152475"/>
            <a:ext cx="4953600" cy="36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➢"/>
            </a:pPr>
            <a:r>
              <a:rPr lang="en-GB" sz="1200"/>
              <a:t>ExoMiner and ExoMiner++ by NASA Ames Research Cente</a:t>
            </a:r>
            <a:r>
              <a:rPr lang="en-GB" sz="1200"/>
              <a:t>r </a:t>
            </a:r>
            <a:endParaRPr sz="1200"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-GB" sz="1200"/>
              <a:t>ExoMiner analyzed archival Kepler data and </a:t>
            </a:r>
            <a:r>
              <a:rPr b="1" lang="en-GB" sz="1200"/>
              <a:t>confirmed 301 new exoplanets</a:t>
            </a:r>
            <a:r>
              <a:rPr lang="en-GB" sz="1200"/>
              <a:t> all at once. (2021)</a:t>
            </a:r>
            <a:endParaRPr sz="1200"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-GB" sz="1200"/>
              <a:t>Upgraded ExoMiner++ trained on both Kepler and TESS data. (2026)</a:t>
            </a:r>
            <a:endParaRPr sz="1200"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-GB" sz="1200"/>
              <a:t>Cross-mission data ingestion.</a:t>
            </a:r>
            <a:endParaRPr sz="1200"/>
          </a:p>
          <a:p>
            <a:pPr indent="0" lvl="0" marL="9144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  <a:p>
            <a:pPr indent="-304800" lvl="0" marL="457200" rtl="0" algn="l">
              <a:spcBef>
                <a:spcPts val="1200"/>
              </a:spcBef>
              <a:spcAft>
                <a:spcPts val="0"/>
              </a:spcAft>
              <a:buSzPts val="1200"/>
              <a:buChar char="➢"/>
            </a:pPr>
            <a:r>
              <a:rPr lang="en-GB" sz="1200"/>
              <a:t>RAVEN Project @ University of Warwick (2026)</a:t>
            </a:r>
            <a:endParaRPr sz="1200"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-GB" sz="1200"/>
              <a:t>Successfully </a:t>
            </a:r>
            <a:r>
              <a:rPr b="1" lang="en-GB" sz="1200"/>
              <a:t>validated over 100 exoplanets, over 31 brand-new worlds</a:t>
            </a:r>
            <a:r>
              <a:rPr lang="en-GB" sz="1200"/>
              <a:t> that has completely escaped human detection.</a:t>
            </a:r>
            <a:endParaRPr sz="1200"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-GB" sz="1200"/>
              <a:t>Full statistical validation (autonomous confirmation)</a:t>
            </a:r>
            <a:endParaRPr sz="1200"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-GB" sz="1200"/>
              <a:t>Detecting rare, extreme worlds lurking in the “Neptunian Desert” </a:t>
            </a:r>
            <a:endParaRPr sz="1200"/>
          </a:p>
        </p:txBody>
      </p:sp>
      <p:sp>
        <p:nvSpPr>
          <p:cNvPr id="110" name="Google Shape;110;p16"/>
          <p:cNvSpPr/>
          <p:nvPr/>
        </p:nvSpPr>
        <p:spPr>
          <a:xfrm>
            <a:off x="5882650" y="213350"/>
            <a:ext cx="3078600" cy="2499300"/>
          </a:xfrm>
          <a:prstGeom prst="roundRect">
            <a:avLst>
              <a:gd fmla="val 16667" name="adj"/>
            </a:avLst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Average"/>
              <a:ea typeface="Average"/>
              <a:cs typeface="Average"/>
              <a:sym typeface="Average"/>
            </a:endParaRPr>
          </a:p>
        </p:txBody>
      </p:sp>
      <p:pic>
        <p:nvPicPr>
          <p:cNvPr id="111" name="Google Shape;111;p16" title="ExoMiner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27535" y="285950"/>
            <a:ext cx="2482125" cy="2285799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16"/>
          <p:cNvSpPr/>
          <p:nvPr/>
        </p:nvSpPr>
        <p:spPr>
          <a:xfrm>
            <a:off x="5410150" y="2773675"/>
            <a:ext cx="3551100" cy="2247900"/>
          </a:xfrm>
          <a:prstGeom prst="roundRect">
            <a:avLst>
              <a:gd fmla="val 16667" name="adj"/>
            </a:avLst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Average"/>
              <a:ea typeface="Average"/>
              <a:cs typeface="Average"/>
              <a:sym typeface="Average"/>
            </a:endParaRPr>
          </a:p>
        </p:txBody>
      </p:sp>
      <p:pic>
        <p:nvPicPr>
          <p:cNvPr id="113" name="Google Shape;113;p16" title="Warwick1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39849" y="2983650"/>
            <a:ext cx="2285250" cy="1961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16" title="Warwick2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591837" y="2868515"/>
            <a:ext cx="3187750" cy="3244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5" name="Google Shape;115;p16"/>
          <p:cNvGrpSpPr/>
          <p:nvPr/>
        </p:nvGrpSpPr>
        <p:grpSpPr>
          <a:xfrm>
            <a:off x="338675" y="54168"/>
            <a:ext cx="1827600" cy="88207"/>
            <a:chOff x="338675" y="54168"/>
            <a:chExt cx="1827600" cy="88207"/>
          </a:xfrm>
        </p:grpSpPr>
        <p:sp>
          <p:nvSpPr>
            <p:cNvPr id="116" name="Google Shape;116;p16"/>
            <p:cNvSpPr/>
            <p:nvPr/>
          </p:nvSpPr>
          <p:spPr>
            <a:xfrm>
              <a:off x="507875" y="54168"/>
              <a:ext cx="135600" cy="88200"/>
            </a:xfrm>
            <a:prstGeom prst="rect">
              <a:avLst/>
            </a:prstGeom>
            <a:solidFill>
              <a:schemeClr val="accen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verage"/>
                <a:ea typeface="Average"/>
                <a:cs typeface="Average"/>
                <a:sym typeface="Average"/>
              </a:endParaRPr>
            </a:p>
          </p:txBody>
        </p:sp>
        <p:sp>
          <p:nvSpPr>
            <p:cNvPr id="117" name="Google Shape;117;p16"/>
            <p:cNvSpPr/>
            <p:nvPr/>
          </p:nvSpPr>
          <p:spPr>
            <a:xfrm>
              <a:off x="338675" y="54175"/>
              <a:ext cx="135600" cy="88200"/>
            </a:xfrm>
            <a:prstGeom prst="rect">
              <a:avLst/>
            </a:prstGeom>
            <a:solidFill>
              <a:schemeClr val="accen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verage"/>
                <a:ea typeface="Average"/>
                <a:cs typeface="Average"/>
                <a:sym typeface="Average"/>
              </a:endParaRPr>
            </a:p>
          </p:txBody>
        </p:sp>
        <p:sp>
          <p:nvSpPr>
            <p:cNvPr id="118" name="Google Shape;118;p16"/>
            <p:cNvSpPr/>
            <p:nvPr/>
          </p:nvSpPr>
          <p:spPr>
            <a:xfrm>
              <a:off x="677075" y="54175"/>
              <a:ext cx="135600" cy="88200"/>
            </a:xfrm>
            <a:prstGeom prst="rect">
              <a:avLst/>
            </a:prstGeom>
            <a:solidFill>
              <a:schemeClr val="accen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verage"/>
                <a:ea typeface="Average"/>
                <a:cs typeface="Average"/>
                <a:sym typeface="Average"/>
              </a:endParaRPr>
            </a:p>
          </p:txBody>
        </p:sp>
        <p:sp>
          <p:nvSpPr>
            <p:cNvPr id="119" name="Google Shape;119;p16"/>
            <p:cNvSpPr/>
            <p:nvPr/>
          </p:nvSpPr>
          <p:spPr>
            <a:xfrm>
              <a:off x="846275" y="54175"/>
              <a:ext cx="135600" cy="882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verage"/>
                <a:ea typeface="Average"/>
                <a:cs typeface="Average"/>
                <a:sym typeface="Average"/>
              </a:endParaRPr>
            </a:p>
          </p:txBody>
        </p:sp>
        <p:sp>
          <p:nvSpPr>
            <p:cNvPr id="120" name="Google Shape;120;p16"/>
            <p:cNvSpPr/>
            <p:nvPr/>
          </p:nvSpPr>
          <p:spPr>
            <a:xfrm>
              <a:off x="1015475" y="54175"/>
              <a:ext cx="135600" cy="882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verage"/>
                <a:ea typeface="Average"/>
                <a:cs typeface="Average"/>
                <a:sym typeface="Average"/>
              </a:endParaRPr>
            </a:p>
          </p:txBody>
        </p:sp>
        <p:sp>
          <p:nvSpPr>
            <p:cNvPr id="121" name="Google Shape;121;p16"/>
            <p:cNvSpPr/>
            <p:nvPr/>
          </p:nvSpPr>
          <p:spPr>
            <a:xfrm>
              <a:off x="1184675" y="54170"/>
              <a:ext cx="135600" cy="882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verage"/>
                <a:ea typeface="Average"/>
                <a:cs typeface="Average"/>
                <a:sym typeface="Average"/>
              </a:endParaRPr>
            </a:p>
          </p:txBody>
        </p:sp>
        <p:sp>
          <p:nvSpPr>
            <p:cNvPr id="122" name="Google Shape;122;p16"/>
            <p:cNvSpPr/>
            <p:nvPr/>
          </p:nvSpPr>
          <p:spPr>
            <a:xfrm>
              <a:off x="1353875" y="54170"/>
              <a:ext cx="135600" cy="882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verage"/>
                <a:ea typeface="Average"/>
                <a:cs typeface="Average"/>
                <a:sym typeface="Average"/>
              </a:endParaRPr>
            </a:p>
          </p:txBody>
        </p:sp>
        <p:sp>
          <p:nvSpPr>
            <p:cNvPr id="123" name="Google Shape;123;p16"/>
            <p:cNvSpPr/>
            <p:nvPr/>
          </p:nvSpPr>
          <p:spPr>
            <a:xfrm>
              <a:off x="1523075" y="54170"/>
              <a:ext cx="135600" cy="882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verage"/>
                <a:ea typeface="Average"/>
                <a:cs typeface="Average"/>
                <a:sym typeface="Average"/>
              </a:endParaRPr>
            </a:p>
          </p:txBody>
        </p:sp>
        <p:sp>
          <p:nvSpPr>
            <p:cNvPr id="124" name="Google Shape;124;p16"/>
            <p:cNvSpPr/>
            <p:nvPr/>
          </p:nvSpPr>
          <p:spPr>
            <a:xfrm>
              <a:off x="1692275" y="54170"/>
              <a:ext cx="135600" cy="882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verage"/>
                <a:ea typeface="Average"/>
                <a:cs typeface="Average"/>
                <a:sym typeface="Average"/>
              </a:endParaRPr>
            </a:p>
          </p:txBody>
        </p:sp>
        <p:sp>
          <p:nvSpPr>
            <p:cNvPr id="125" name="Google Shape;125;p16"/>
            <p:cNvSpPr/>
            <p:nvPr/>
          </p:nvSpPr>
          <p:spPr>
            <a:xfrm>
              <a:off x="1861475" y="54170"/>
              <a:ext cx="135600" cy="882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verage"/>
                <a:ea typeface="Average"/>
                <a:cs typeface="Average"/>
                <a:sym typeface="Average"/>
              </a:endParaRPr>
            </a:p>
          </p:txBody>
        </p:sp>
        <p:sp>
          <p:nvSpPr>
            <p:cNvPr id="126" name="Google Shape;126;p16"/>
            <p:cNvSpPr/>
            <p:nvPr/>
          </p:nvSpPr>
          <p:spPr>
            <a:xfrm>
              <a:off x="2030675" y="54170"/>
              <a:ext cx="135600" cy="882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verage"/>
                <a:ea typeface="Average"/>
                <a:cs typeface="Average"/>
                <a:sym typeface="Average"/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Limitation of Legacy Pipelines</a:t>
            </a:r>
            <a:endParaRPr/>
          </a:p>
        </p:txBody>
      </p:sp>
      <p:sp>
        <p:nvSpPr>
          <p:cNvPr id="132" name="Google Shape;132;p17"/>
          <p:cNvSpPr txBox="1"/>
          <p:nvPr>
            <p:ph idx="1" type="body"/>
          </p:nvPr>
        </p:nvSpPr>
        <p:spPr>
          <a:xfrm>
            <a:off x="311700" y="1152475"/>
            <a:ext cx="5060400" cy="346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Char char="➢"/>
            </a:pPr>
            <a:r>
              <a:rPr lang="en-GB" sz="1500"/>
              <a:t>Box-Fitting Least Squares (BLS)</a:t>
            </a:r>
            <a:endParaRPr sz="1500"/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-GB" sz="1100"/>
              <a:t>Brute-force grid searches across assumed Period, transit duration and epochs.</a:t>
            </a:r>
            <a:endParaRPr sz="1100"/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-GB" sz="1100"/>
              <a:t>Suffers exponential computational </a:t>
            </a:r>
            <a:r>
              <a:rPr lang="en-GB" sz="1100"/>
              <a:t>complexities</a:t>
            </a:r>
            <a:r>
              <a:rPr lang="en-GB" sz="1100"/>
              <a:t> over long baseline time-series datasets.</a:t>
            </a:r>
            <a:endParaRPr sz="1100"/>
          </a:p>
          <a:p>
            <a:pPr indent="0" lvl="0" marL="9144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500"/>
          </a:p>
          <a:p>
            <a:pPr indent="-323850" lvl="0" marL="457200" rtl="0" algn="l">
              <a:spcBef>
                <a:spcPts val="1200"/>
              </a:spcBef>
              <a:spcAft>
                <a:spcPts val="0"/>
              </a:spcAft>
              <a:buSzPts val="1500"/>
              <a:buChar char="➢"/>
            </a:pPr>
            <a:r>
              <a:rPr lang="en-GB" sz="1500"/>
              <a:t>Convolutional Neural Nets (CNNs)</a:t>
            </a:r>
            <a:endParaRPr sz="1500"/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-GB" sz="1100"/>
              <a:t>Inability to capture long-range temporal dependencies.</a:t>
            </a:r>
            <a:endParaRPr sz="1100"/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-GB" sz="1100"/>
              <a:t>High vulnerability to false-positives generated by non-stationary stellar activity and eclipsing binaries.</a:t>
            </a:r>
            <a:endParaRPr sz="1100"/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-GB" sz="1100"/>
              <a:t>Extreme sensitivity to skewed datasets: High accuracy but low in precision.</a:t>
            </a:r>
            <a:endParaRPr sz="1100"/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-GB" sz="1100"/>
              <a:t>Poor performance for small Earth-sized planets.</a:t>
            </a:r>
            <a:endParaRPr sz="1100"/>
          </a:p>
        </p:txBody>
      </p:sp>
      <p:grpSp>
        <p:nvGrpSpPr>
          <p:cNvPr id="133" name="Google Shape;133;p17"/>
          <p:cNvGrpSpPr/>
          <p:nvPr/>
        </p:nvGrpSpPr>
        <p:grpSpPr>
          <a:xfrm>
            <a:off x="5486385" y="259095"/>
            <a:ext cx="3467100" cy="2518930"/>
            <a:chOff x="5463525" y="251475"/>
            <a:chExt cx="3467100" cy="2518930"/>
          </a:xfrm>
        </p:grpSpPr>
        <p:pic>
          <p:nvPicPr>
            <p:cNvPr id="134" name="Google Shape;134;p17" title="BLS.png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5463525" y="621525"/>
              <a:ext cx="3467100" cy="214888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5" name="Google Shape;135;p17"/>
            <p:cNvSpPr txBox="1"/>
            <p:nvPr/>
          </p:nvSpPr>
          <p:spPr>
            <a:xfrm>
              <a:off x="5586050" y="251475"/>
              <a:ext cx="19197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>
                  <a:solidFill>
                    <a:schemeClr val="dk1"/>
                  </a:solidFill>
                  <a:latin typeface="Average"/>
                  <a:ea typeface="Average"/>
                  <a:cs typeface="Average"/>
                  <a:sym typeface="Average"/>
                </a:rPr>
                <a:t>Kovács et. al. 2002</a:t>
              </a:r>
              <a:endParaRPr>
                <a:solidFill>
                  <a:schemeClr val="dk1"/>
                </a:solidFill>
                <a:latin typeface="Average"/>
                <a:ea typeface="Average"/>
                <a:cs typeface="Average"/>
                <a:sym typeface="Average"/>
              </a:endParaRPr>
            </a:p>
          </p:txBody>
        </p:sp>
      </p:grpSp>
      <p:grpSp>
        <p:nvGrpSpPr>
          <p:cNvPr id="136" name="Google Shape;136;p17"/>
          <p:cNvGrpSpPr/>
          <p:nvPr/>
        </p:nvGrpSpPr>
        <p:grpSpPr>
          <a:xfrm>
            <a:off x="5448300" y="2899950"/>
            <a:ext cx="3467100" cy="2256705"/>
            <a:chOff x="5448300" y="2899950"/>
            <a:chExt cx="3467100" cy="2256705"/>
          </a:xfrm>
        </p:grpSpPr>
        <p:pic>
          <p:nvPicPr>
            <p:cNvPr id="137" name="Google Shape;137;p17" title="GoogleAI.png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5448300" y="2899950"/>
              <a:ext cx="3467100" cy="194841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8" name="Google Shape;138;p17"/>
            <p:cNvSpPr txBox="1"/>
            <p:nvPr/>
          </p:nvSpPr>
          <p:spPr>
            <a:xfrm>
              <a:off x="5562600" y="4802655"/>
              <a:ext cx="1264800" cy="354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100">
                  <a:solidFill>
                    <a:schemeClr val="dk1"/>
                  </a:solidFill>
                  <a:latin typeface="Average"/>
                  <a:ea typeface="Average"/>
                  <a:cs typeface="Average"/>
                  <a:sym typeface="Average"/>
                </a:rPr>
                <a:t>Credits. Google</a:t>
              </a:r>
              <a:endParaRPr sz="1100">
                <a:solidFill>
                  <a:schemeClr val="dk1"/>
                </a:solidFill>
                <a:latin typeface="Average"/>
                <a:ea typeface="Average"/>
                <a:cs typeface="Average"/>
                <a:sym typeface="Average"/>
              </a:endParaRPr>
            </a:p>
          </p:txBody>
        </p:sp>
      </p:grpSp>
      <p:grpSp>
        <p:nvGrpSpPr>
          <p:cNvPr id="139" name="Google Shape;139;p17"/>
          <p:cNvGrpSpPr/>
          <p:nvPr/>
        </p:nvGrpSpPr>
        <p:grpSpPr>
          <a:xfrm>
            <a:off x="338675" y="54168"/>
            <a:ext cx="1827600" cy="88207"/>
            <a:chOff x="338675" y="54168"/>
            <a:chExt cx="1827600" cy="88207"/>
          </a:xfrm>
        </p:grpSpPr>
        <p:sp>
          <p:nvSpPr>
            <p:cNvPr id="140" name="Google Shape;140;p17"/>
            <p:cNvSpPr/>
            <p:nvPr/>
          </p:nvSpPr>
          <p:spPr>
            <a:xfrm>
              <a:off x="507875" y="54168"/>
              <a:ext cx="135600" cy="88200"/>
            </a:xfrm>
            <a:prstGeom prst="rect">
              <a:avLst/>
            </a:prstGeom>
            <a:solidFill>
              <a:schemeClr val="accen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verage"/>
                <a:ea typeface="Average"/>
                <a:cs typeface="Average"/>
                <a:sym typeface="Average"/>
              </a:endParaRPr>
            </a:p>
          </p:txBody>
        </p:sp>
        <p:sp>
          <p:nvSpPr>
            <p:cNvPr id="141" name="Google Shape;141;p17"/>
            <p:cNvSpPr/>
            <p:nvPr/>
          </p:nvSpPr>
          <p:spPr>
            <a:xfrm>
              <a:off x="338675" y="54175"/>
              <a:ext cx="135600" cy="88200"/>
            </a:xfrm>
            <a:prstGeom prst="rect">
              <a:avLst/>
            </a:prstGeom>
            <a:solidFill>
              <a:schemeClr val="accen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verage"/>
                <a:ea typeface="Average"/>
                <a:cs typeface="Average"/>
                <a:sym typeface="Average"/>
              </a:endParaRPr>
            </a:p>
          </p:txBody>
        </p:sp>
        <p:sp>
          <p:nvSpPr>
            <p:cNvPr id="142" name="Google Shape;142;p17"/>
            <p:cNvSpPr/>
            <p:nvPr/>
          </p:nvSpPr>
          <p:spPr>
            <a:xfrm>
              <a:off x="677075" y="54175"/>
              <a:ext cx="135600" cy="88200"/>
            </a:xfrm>
            <a:prstGeom prst="rect">
              <a:avLst/>
            </a:prstGeom>
            <a:solidFill>
              <a:schemeClr val="accen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verage"/>
                <a:ea typeface="Average"/>
                <a:cs typeface="Average"/>
                <a:sym typeface="Average"/>
              </a:endParaRPr>
            </a:p>
          </p:txBody>
        </p:sp>
        <p:sp>
          <p:nvSpPr>
            <p:cNvPr id="143" name="Google Shape;143;p17"/>
            <p:cNvSpPr/>
            <p:nvPr/>
          </p:nvSpPr>
          <p:spPr>
            <a:xfrm>
              <a:off x="846275" y="54175"/>
              <a:ext cx="135600" cy="88200"/>
            </a:xfrm>
            <a:prstGeom prst="rect">
              <a:avLst/>
            </a:prstGeom>
            <a:solidFill>
              <a:schemeClr val="accen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verage"/>
                <a:ea typeface="Average"/>
                <a:cs typeface="Average"/>
                <a:sym typeface="Average"/>
              </a:endParaRPr>
            </a:p>
          </p:txBody>
        </p:sp>
        <p:sp>
          <p:nvSpPr>
            <p:cNvPr id="144" name="Google Shape;144;p17"/>
            <p:cNvSpPr/>
            <p:nvPr/>
          </p:nvSpPr>
          <p:spPr>
            <a:xfrm>
              <a:off x="1015475" y="54175"/>
              <a:ext cx="135600" cy="882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verage"/>
                <a:ea typeface="Average"/>
                <a:cs typeface="Average"/>
                <a:sym typeface="Average"/>
              </a:endParaRPr>
            </a:p>
          </p:txBody>
        </p:sp>
        <p:sp>
          <p:nvSpPr>
            <p:cNvPr id="145" name="Google Shape;145;p17"/>
            <p:cNvSpPr/>
            <p:nvPr/>
          </p:nvSpPr>
          <p:spPr>
            <a:xfrm>
              <a:off x="1184675" y="54170"/>
              <a:ext cx="135600" cy="882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verage"/>
                <a:ea typeface="Average"/>
                <a:cs typeface="Average"/>
                <a:sym typeface="Average"/>
              </a:endParaRPr>
            </a:p>
          </p:txBody>
        </p:sp>
        <p:sp>
          <p:nvSpPr>
            <p:cNvPr id="146" name="Google Shape;146;p17"/>
            <p:cNvSpPr/>
            <p:nvPr/>
          </p:nvSpPr>
          <p:spPr>
            <a:xfrm>
              <a:off x="1353875" y="54170"/>
              <a:ext cx="135600" cy="882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verage"/>
                <a:ea typeface="Average"/>
                <a:cs typeface="Average"/>
                <a:sym typeface="Average"/>
              </a:endParaRPr>
            </a:p>
          </p:txBody>
        </p:sp>
        <p:sp>
          <p:nvSpPr>
            <p:cNvPr id="147" name="Google Shape;147;p17"/>
            <p:cNvSpPr/>
            <p:nvPr/>
          </p:nvSpPr>
          <p:spPr>
            <a:xfrm>
              <a:off x="1523075" y="54170"/>
              <a:ext cx="135600" cy="882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verage"/>
                <a:ea typeface="Average"/>
                <a:cs typeface="Average"/>
                <a:sym typeface="Average"/>
              </a:endParaRPr>
            </a:p>
          </p:txBody>
        </p:sp>
        <p:sp>
          <p:nvSpPr>
            <p:cNvPr id="148" name="Google Shape;148;p17"/>
            <p:cNvSpPr/>
            <p:nvPr/>
          </p:nvSpPr>
          <p:spPr>
            <a:xfrm>
              <a:off x="1692275" y="54170"/>
              <a:ext cx="135600" cy="882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verage"/>
                <a:ea typeface="Average"/>
                <a:cs typeface="Average"/>
                <a:sym typeface="Average"/>
              </a:endParaRPr>
            </a:p>
          </p:txBody>
        </p:sp>
        <p:sp>
          <p:nvSpPr>
            <p:cNvPr id="149" name="Google Shape;149;p17"/>
            <p:cNvSpPr/>
            <p:nvPr/>
          </p:nvSpPr>
          <p:spPr>
            <a:xfrm>
              <a:off x="1861475" y="54170"/>
              <a:ext cx="135600" cy="882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verage"/>
                <a:ea typeface="Average"/>
                <a:cs typeface="Average"/>
                <a:sym typeface="Average"/>
              </a:endParaRPr>
            </a:p>
          </p:txBody>
        </p:sp>
        <p:sp>
          <p:nvSpPr>
            <p:cNvPr id="150" name="Google Shape;150;p17"/>
            <p:cNvSpPr/>
            <p:nvPr/>
          </p:nvSpPr>
          <p:spPr>
            <a:xfrm>
              <a:off x="2030675" y="54170"/>
              <a:ext cx="135600" cy="882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verage"/>
                <a:ea typeface="Average"/>
                <a:cs typeface="Average"/>
                <a:sym typeface="Average"/>
              </a:endParaR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Transit Morphology</a:t>
            </a:r>
            <a:endParaRPr/>
          </a:p>
        </p:txBody>
      </p:sp>
      <p:sp>
        <p:nvSpPr>
          <p:cNvPr id="156" name="Google Shape;156;p18"/>
          <p:cNvSpPr txBox="1"/>
          <p:nvPr/>
        </p:nvSpPr>
        <p:spPr>
          <a:xfrm>
            <a:off x="358150" y="1516375"/>
            <a:ext cx="1988700" cy="19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Average"/>
              <a:buChar char="➢"/>
            </a:pPr>
            <a:r>
              <a:rPr lang="en-GB" sz="12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rPr>
              <a:t>Period</a:t>
            </a:r>
            <a:endParaRPr sz="1200">
              <a:solidFill>
                <a:schemeClr val="accent3"/>
              </a:solidFill>
              <a:latin typeface="Average"/>
              <a:ea typeface="Average"/>
              <a:cs typeface="Average"/>
              <a:sym typeface="Average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accent3"/>
              </a:solidFill>
              <a:latin typeface="Average"/>
              <a:ea typeface="Average"/>
              <a:cs typeface="Average"/>
              <a:sym typeface="Average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Average"/>
              <a:buChar char="➢"/>
            </a:pPr>
            <a:r>
              <a:rPr lang="en-GB" sz="12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rPr>
              <a:t>Duration</a:t>
            </a:r>
            <a:endParaRPr sz="1200">
              <a:solidFill>
                <a:schemeClr val="accent3"/>
              </a:solidFill>
              <a:latin typeface="Average"/>
              <a:ea typeface="Average"/>
              <a:cs typeface="Average"/>
              <a:sym typeface="Average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accent3"/>
              </a:solidFill>
              <a:latin typeface="Average"/>
              <a:ea typeface="Average"/>
              <a:cs typeface="Average"/>
              <a:sym typeface="Average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➢"/>
            </a:pPr>
            <a:r>
              <a:rPr lang="en-GB" sz="12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rPr>
              <a:t>Depth (Rp/R</a:t>
            </a:r>
            <a:r>
              <a:rPr baseline="-25000" lang="en-GB" sz="11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rPr>
              <a:t>*</a:t>
            </a:r>
            <a:r>
              <a:rPr lang="en-GB" sz="12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rPr>
              <a:t>)</a:t>
            </a:r>
            <a:r>
              <a:rPr baseline="30000" lang="en-GB" sz="13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rPr>
              <a:t>2</a:t>
            </a:r>
            <a:endParaRPr baseline="30000" sz="1300">
              <a:solidFill>
                <a:schemeClr val="accent3"/>
              </a:solidFill>
              <a:latin typeface="Average"/>
              <a:ea typeface="Average"/>
              <a:cs typeface="Average"/>
              <a:sym typeface="Average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aseline="30000" sz="1300">
              <a:solidFill>
                <a:schemeClr val="accent3"/>
              </a:solidFill>
              <a:latin typeface="Average"/>
              <a:ea typeface="Average"/>
              <a:cs typeface="Average"/>
              <a:sym typeface="Average"/>
            </a:endParaRPr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"/>
              <a:buFont typeface="Average"/>
              <a:buChar char="➢"/>
            </a:pPr>
            <a:r>
              <a:rPr lang="en-GB" sz="13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rPr>
              <a:t>Impact Parameter</a:t>
            </a:r>
            <a:endParaRPr sz="1300">
              <a:solidFill>
                <a:schemeClr val="accent3"/>
              </a:solidFill>
              <a:latin typeface="Average"/>
              <a:ea typeface="Average"/>
              <a:cs typeface="Average"/>
              <a:sym typeface="Average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accent3"/>
              </a:solidFill>
              <a:latin typeface="Average"/>
              <a:ea typeface="Average"/>
              <a:cs typeface="Average"/>
              <a:sym typeface="Average"/>
            </a:endParaRPr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"/>
              <a:buFont typeface="Average"/>
              <a:buChar char="➢"/>
            </a:pPr>
            <a:r>
              <a:rPr lang="en-GB" sz="13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rPr>
              <a:t>Limb Darkening </a:t>
            </a:r>
            <a:endParaRPr sz="1300">
              <a:solidFill>
                <a:schemeClr val="accent3"/>
              </a:solidFill>
              <a:latin typeface="Average"/>
              <a:ea typeface="Average"/>
              <a:cs typeface="Average"/>
              <a:sym typeface="Average"/>
            </a:endParaRPr>
          </a:p>
        </p:txBody>
      </p:sp>
      <p:grpSp>
        <p:nvGrpSpPr>
          <p:cNvPr id="157" name="Google Shape;157;p18"/>
          <p:cNvGrpSpPr/>
          <p:nvPr/>
        </p:nvGrpSpPr>
        <p:grpSpPr>
          <a:xfrm>
            <a:off x="2873575" y="335275"/>
            <a:ext cx="6222951" cy="4628401"/>
            <a:chOff x="2873575" y="335275"/>
            <a:chExt cx="6222951" cy="4628401"/>
          </a:xfrm>
        </p:grpSpPr>
        <p:pic>
          <p:nvPicPr>
            <p:cNvPr id="158" name="Google Shape;158;p18" title="transit Morphology.png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2873575" y="335275"/>
              <a:ext cx="6222951" cy="462840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9" name="Google Shape;159;p18"/>
            <p:cNvSpPr txBox="1"/>
            <p:nvPr/>
          </p:nvSpPr>
          <p:spPr>
            <a:xfrm>
              <a:off x="2873575" y="4625325"/>
              <a:ext cx="1242000" cy="259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000">
                  <a:solidFill>
                    <a:schemeClr val="lt1"/>
                  </a:solidFill>
                  <a:latin typeface="Average"/>
                  <a:ea typeface="Average"/>
                  <a:cs typeface="Average"/>
                  <a:sym typeface="Average"/>
                </a:rPr>
                <a:t>ExoMiner (2021)</a:t>
              </a:r>
              <a:endParaRPr b="1" sz="1000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endParaRPr>
            </a:p>
          </p:txBody>
        </p:sp>
      </p:grpSp>
      <p:grpSp>
        <p:nvGrpSpPr>
          <p:cNvPr id="160" name="Google Shape;160;p18"/>
          <p:cNvGrpSpPr/>
          <p:nvPr/>
        </p:nvGrpSpPr>
        <p:grpSpPr>
          <a:xfrm>
            <a:off x="338675" y="54168"/>
            <a:ext cx="1827600" cy="88207"/>
            <a:chOff x="338675" y="54168"/>
            <a:chExt cx="1827600" cy="88207"/>
          </a:xfrm>
        </p:grpSpPr>
        <p:sp>
          <p:nvSpPr>
            <p:cNvPr id="161" name="Google Shape;161;p18"/>
            <p:cNvSpPr/>
            <p:nvPr/>
          </p:nvSpPr>
          <p:spPr>
            <a:xfrm>
              <a:off x="507875" y="54168"/>
              <a:ext cx="135600" cy="88200"/>
            </a:xfrm>
            <a:prstGeom prst="rect">
              <a:avLst/>
            </a:prstGeom>
            <a:solidFill>
              <a:schemeClr val="accen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verage"/>
                <a:ea typeface="Average"/>
                <a:cs typeface="Average"/>
                <a:sym typeface="Average"/>
              </a:endParaRPr>
            </a:p>
          </p:txBody>
        </p:sp>
        <p:sp>
          <p:nvSpPr>
            <p:cNvPr id="162" name="Google Shape;162;p18"/>
            <p:cNvSpPr/>
            <p:nvPr/>
          </p:nvSpPr>
          <p:spPr>
            <a:xfrm>
              <a:off x="338675" y="54175"/>
              <a:ext cx="135600" cy="88200"/>
            </a:xfrm>
            <a:prstGeom prst="rect">
              <a:avLst/>
            </a:prstGeom>
            <a:solidFill>
              <a:schemeClr val="accen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verage"/>
                <a:ea typeface="Average"/>
                <a:cs typeface="Average"/>
                <a:sym typeface="Average"/>
              </a:endParaRPr>
            </a:p>
          </p:txBody>
        </p:sp>
        <p:sp>
          <p:nvSpPr>
            <p:cNvPr id="163" name="Google Shape;163;p18"/>
            <p:cNvSpPr/>
            <p:nvPr/>
          </p:nvSpPr>
          <p:spPr>
            <a:xfrm>
              <a:off x="677075" y="54175"/>
              <a:ext cx="135600" cy="88200"/>
            </a:xfrm>
            <a:prstGeom prst="rect">
              <a:avLst/>
            </a:prstGeom>
            <a:solidFill>
              <a:schemeClr val="accen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verage"/>
                <a:ea typeface="Average"/>
                <a:cs typeface="Average"/>
                <a:sym typeface="Average"/>
              </a:endParaRPr>
            </a:p>
          </p:txBody>
        </p:sp>
        <p:sp>
          <p:nvSpPr>
            <p:cNvPr id="164" name="Google Shape;164;p18"/>
            <p:cNvSpPr/>
            <p:nvPr/>
          </p:nvSpPr>
          <p:spPr>
            <a:xfrm>
              <a:off x="846275" y="54175"/>
              <a:ext cx="135600" cy="88200"/>
            </a:xfrm>
            <a:prstGeom prst="rect">
              <a:avLst/>
            </a:prstGeom>
            <a:solidFill>
              <a:schemeClr val="accen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verage"/>
                <a:ea typeface="Average"/>
                <a:cs typeface="Average"/>
                <a:sym typeface="Average"/>
              </a:endParaRPr>
            </a:p>
          </p:txBody>
        </p:sp>
        <p:sp>
          <p:nvSpPr>
            <p:cNvPr id="165" name="Google Shape;165;p18"/>
            <p:cNvSpPr/>
            <p:nvPr/>
          </p:nvSpPr>
          <p:spPr>
            <a:xfrm>
              <a:off x="1015475" y="54175"/>
              <a:ext cx="135600" cy="88200"/>
            </a:xfrm>
            <a:prstGeom prst="rect">
              <a:avLst/>
            </a:prstGeom>
            <a:solidFill>
              <a:schemeClr val="accen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verage"/>
                <a:ea typeface="Average"/>
                <a:cs typeface="Average"/>
                <a:sym typeface="Average"/>
              </a:endParaRPr>
            </a:p>
          </p:txBody>
        </p:sp>
        <p:sp>
          <p:nvSpPr>
            <p:cNvPr id="166" name="Google Shape;166;p18"/>
            <p:cNvSpPr/>
            <p:nvPr/>
          </p:nvSpPr>
          <p:spPr>
            <a:xfrm>
              <a:off x="1184675" y="54170"/>
              <a:ext cx="135600" cy="882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verage"/>
                <a:ea typeface="Average"/>
                <a:cs typeface="Average"/>
                <a:sym typeface="Average"/>
              </a:endParaRPr>
            </a:p>
          </p:txBody>
        </p:sp>
        <p:sp>
          <p:nvSpPr>
            <p:cNvPr id="167" name="Google Shape;167;p18"/>
            <p:cNvSpPr/>
            <p:nvPr/>
          </p:nvSpPr>
          <p:spPr>
            <a:xfrm>
              <a:off x="1353875" y="54170"/>
              <a:ext cx="135600" cy="882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verage"/>
                <a:ea typeface="Average"/>
                <a:cs typeface="Average"/>
                <a:sym typeface="Average"/>
              </a:endParaRPr>
            </a:p>
          </p:txBody>
        </p:sp>
        <p:sp>
          <p:nvSpPr>
            <p:cNvPr id="168" name="Google Shape;168;p18"/>
            <p:cNvSpPr/>
            <p:nvPr/>
          </p:nvSpPr>
          <p:spPr>
            <a:xfrm>
              <a:off x="1523075" y="54170"/>
              <a:ext cx="135600" cy="882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verage"/>
                <a:ea typeface="Average"/>
                <a:cs typeface="Average"/>
                <a:sym typeface="Average"/>
              </a:endParaRPr>
            </a:p>
          </p:txBody>
        </p:sp>
        <p:sp>
          <p:nvSpPr>
            <p:cNvPr id="169" name="Google Shape;169;p18"/>
            <p:cNvSpPr/>
            <p:nvPr/>
          </p:nvSpPr>
          <p:spPr>
            <a:xfrm>
              <a:off x="1692275" y="54170"/>
              <a:ext cx="135600" cy="882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verage"/>
                <a:ea typeface="Average"/>
                <a:cs typeface="Average"/>
                <a:sym typeface="Average"/>
              </a:endParaRPr>
            </a:p>
          </p:txBody>
        </p:sp>
        <p:sp>
          <p:nvSpPr>
            <p:cNvPr id="170" name="Google Shape;170;p18"/>
            <p:cNvSpPr/>
            <p:nvPr/>
          </p:nvSpPr>
          <p:spPr>
            <a:xfrm>
              <a:off x="1861475" y="54170"/>
              <a:ext cx="135600" cy="882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verage"/>
                <a:ea typeface="Average"/>
                <a:cs typeface="Average"/>
                <a:sym typeface="Average"/>
              </a:endParaRPr>
            </a:p>
          </p:txBody>
        </p:sp>
        <p:sp>
          <p:nvSpPr>
            <p:cNvPr id="171" name="Google Shape;171;p18"/>
            <p:cNvSpPr/>
            <p:nvPr/>
          </p:nvSpPr>
          <p:spPr>
            <a:xfrm>
              <a:off x="2030675" y="54170"/>
              <a:ext cx="135600" cy="882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verage"/>
                <a:ea typeface="Average"/>
                <a:cs typeface="Average"/>
                <a:sym typeface="Average"/>
              </a:endParaRP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Attention to Time Series</a:t>
            </a:r>
            <a:endParaRPr/>
          </a:p>
        </p:txBody>
      </p:sp>
      <p:sp>
        <p:nvSpPr>
          <p:cNvPr id="177" name="Google Shape;177;p1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4800" lvl="0" marL="457200" rt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SzPts val="1200"/>
              <a:buChar char="➢"/>
            </a:pPr>
            <a:r>
              <a:rPr b="1" lang="en-GB" sz="1400">
                <a:solidFill>
                  <a:schemeClr val="dk1"/>
                </a:solidFill>
              </a:rPr>
              <a:t>Sequential Analogy:</a:t>
            </a:r>
            <a:r>
              <a:rPr b="1" lang="en-GB" sz="1200"/>
              <a:t> </a:t>
            </a:r>
            <a:r>
              <a:rPr lang="en-GB" sz="1200"/>
              <a:t>Photometric time series framed as “textual” tokens, where flux variations represents sequential contextual patterns.</a:t>
            </a:r>
            <a:endParaRPr sz="1200"/>
          </a:p>
          <a:p>
            <a:pPr indent="0" lvl="0" marL="457200" rtl="0" algn="l">
              <a:lnSpc>
                <a:spcPct val="75000"/>
              </a:lnSpc>
              <a:spcBef>
                <a:spcPts val="1200"/>
              </a:spcBef>
              <a:spcAft>
                <a:spcPts val="0"/>
              </a:spcAft>
              <a:buSzPts val="853"/>
              <a:buNone/>
            </a:pPr>
            <a:r>
              <a:t/>
            </a:r>
            <a:endParaRPr sz="1200"/>
          </a:p>
          <a:p>
            <a:pPr indent="-304800" lvl="0" marL="457200" rtl="0" algn="l">
              <a:lnSpc>
                <a:spcPct val="75000"/>
              </a:lnSpc>
              <a:spcBef>
                <a:spcPts val="1200"/>
              </a:spcBef>
              <a:spcAft>
                <a:spcPts val="0"/>
              </a:spcAft>
              <a:buSzPts val="1200"/>
              <a:buChar char="➢"/>
            </a:pPr>
            <a:r>
              <a:rPr b="1" lang="en-GB" sz="1400">
                <a:solidFill>
                  <a:schemeClr val="dk1"/>
                </a:solidFill>
              </a:rPr>
              <a:t>Pattern Recognition:</a:t>
            </a:r>
            <a:r>
              <a:rPr lang="en-GB" sz="1200"/>
              <a:t> Learned attention kernels detect characteristic U-shaped and V-shaped transit ingress/eggress profiles.</a:t>
            </a:r>
            <a:endParaRPr sz="1200"/>
          </a:p>
          <a:p>
            <a:pPr indent="0" lvl="0" marL="457200" rtl="0" algn="l">
              <a:lnSpc>
                <a:spcPct val="75000"/>
              </a:lnSpc>
              <a:spcBef>
                <a:spcPts val="1200"/>
              </a:spcBef>
              <a:spcAft>
                <a:spcPts val="0"/>
              </a:spcAft>
              <a:buSzPts val="853"/>
              <a:buNone/>
            </a:pPr>
            <a:r>
              <a:t/>
            </a:r>
            <a:endParaRPr sz="1200"/>
          </a:p>
          <a:p>
            <a:pPr indent="-304800" lvl="0" marL="457200" rtl="0" algn="l">
              <a:lnSpc>
                <a:spcPct val="75000"/>
              </a:lnSpc>
              <a:spcBef>
                <a:spcPts val="1200"/>
              </a:spcBef>
              <a:spcAft>
                <a:spcPts val="0"/>
              </a:spcAft>
              <a:buSzPts val="1200"/>
              <a:buChar char="➢"/>
            </a:pPr>
            <a:r>
              <a:rPr b="1" lang="en-GB" sz="1400">
                <a:solidFill>
                  <a:schemeClr val="dk1"/>
                </a:solidFill>
              </a:rPr>
              <a:t>Global Context over Local Isolation:</a:t>
            </a:r>
            <a:r>
              <a:rPr b="1" lang="en-GB" sz="1200"/>
              <a:t> </a:t>
            </a:r>
            <a:r>
              <a:rPr lang="en-GB" sz="1200"/>
              <a:t>Self attention evaluates long observation windows holistically rather than analyzing individual data points in isolation.</a:t>
            </a:r>
            <a:endParaRPr sz="1200"/>
          </a:p>
          <a:p>
            <a:pPr indent="0" lvl="0" marL="457200" rtl="0" algn="l">
              <a:lnSpc>
                <a:spcPct val="75000"/>
              </a:lnSpc>
              <a:spcBef>
                <a:spcPts val="1200"/>
              </a:spcBef>
              <a:spcAft>
                <a:spcPts val="0"/>
              </a:spcAft>
              <a:buSzPts val="853"/>
              <a:buNone/>
            </a:pPr>
            <a:r>
              <a:t/>
            </a:r>
            <a:endParaRPr sz="1200"/>
          </a:p>
          <a:p>
            <a:pPr indent="-304800" lvl="0" marL="457200" rtl="0" algn="l">
              <a:lnSpc>
                <a:spcPct val="75000"/>
              </a:lnSpc>
              <a:spcBef>
                <a:spcPts val="1200"/>
              </a:spcBef>
              <a:spcAft>
                <a:spcPts val="0"/>
              </a:spcAft>
              <a:buSzPts val="1200"/>
              <a:buChar char="➢"/>
            </a:pPr>
            <a:r>
              <a:rPr b="1" lang="en-GB" sz="1400">
                <a:solidFill>
                  <a:schemeClr val="dk1"/>
                </a:solidFill>
              </a:rPr>
              <a:t>Fine Tuning</a:t>
            </a:r>
            <a:r>
              <a:rPr b="1" lang="en-GB" sz="1400">
                <a:solidFill>
                  <a:schemeClr val="dk1"/>
                </a:solidFill>
              </a:rPr>
              <a:t>:</a:t>
            </a:r>
            <a:r>
              <a:rPr b="1" lang="en-GB" sz="1200"/>
              <a:t> </a:t>
            </a:r>
            <a:r>
              <a:rPr lang="en-GB" sz="1200"/>
              <a:t>Filter out stellar noise, flares and instrumentations artifacts while focusing on meaningful patterns.</a:t>
            </a:r>
            <a:endParaRPr sz="1200"/>
          </a:p>
          <a:p>
            <a:pPr indent="0" lvl="0" marL="457200" rtl="0" algn="l">
              <a:lnSpc>
                <a:spcPct val="75000"/>
              </a:lnSpc>
              <a:spcBef>
                <a:spcPts val="1200"/>
              </a:spcBef>
              <a:spcAft>
                <a:spcPts val="0"/>
              </a:spcAft>
              <a:buSzPts val="853"/>
              <a:buNone/>
            </a:pPr>
            <a:r>
              <a:t/>
            </a:r>
            <a:endParaRPr b="1" sz="1400">
              <a:solidFill>
                <a:schemeClr val="dk1"/>
              </a:solidFill>
            </a:endParaRPr>
          </a:p>
          <a:p>
            <a:pPr indent="-304800" lvl="0" marL="457200" rtl="0" algn="l">
              <a:lnSpc>
                <a:spcPct val="75000"/>
              </a:lnSpc>
              <a:spcBef>
                <a:spcPts val="1200"/>
              </a:spcBef>
              <a:spcAft>
                <a:spcPts val="0"/>
              </a:spcAft>
              <a:buSzPts val="1200"/>
              <a:buChar char="➢"/>
            </a:pPr>
            <a:r>
              <a:rPr b="1" lang="en-GB" sz="1400">
                <a:solidFill>
                  <a:schemeClr val="dk1"/>
                </a:solidFill>
              </a:rPr>
              <a:t>Dynamic Correlation: </a:t>
            </a:r>
            <a:r>
              <a:rPr lang="en-GB" sz="1200"/>
              <a:t>The attention matrix calculates temporal relationships dynamically across distant time patches. (Connecting two transit dips)</a:t>
            </a:r>
            <a:endParaRPr sz="1200"/>
          </a:p>
          <a:p>
            <a:pPr indent="0" lvl="0" marL="457200" rtl="0" algn="l">
              <a:lnSpc>
                <a:spcPct val="75000"/>
              </a:lnSpc>
              <a:spcBef>
                <a:spcPts val="1200"/>
              </a:spcBef>
              <a:spcAft>
                <a:spcPts val="0"/>
              </a:spcAft>
              <a:buSzPts val="853"/>
              <a:buNone/>
            </a:pPr>
            <a:r>
              <a:t/>
            </a:r>
            <a:endParaRPr sz="1200"/>
          </a:p>
          <a:p>
            <a:pPr indent="-304800" lvl="0" marL="457200" rtl="0" algn="l">
              <a:lnSpc>
                <a:spcPct val="75000"/>
              </a:lnSpc>
              <a:spcBef>
                <a:spcPts val="1200"/>
              </a:spcBef>
              <a:spcAft>
                <a:spcPts val="0"/>
              </a:spcAft>
              <a:buSzPts val="1200"/>
              <a:buChar char="➢"/>
            </a:pPr>
            <a:r>
              <a:rPr b="1" lang="en-GB" sz="1400">
                <a:solidFill>
                  <a:schemeClr val="dk1"/>
                </a:solidFill>
              </a:rPr>
              <a:t>Automated feature detections:</a:t>
            </a:r>
            <a:r>
              <a:rPr lang="en-GB" sz="1200"/>
              <a:t>  Capturing the orbital period directly through attention weights.</a:t>
            </a:r>
            <a:endParaRPr sz="1200"/>
          </a:p>
        </p:txBody>
      </p:sp>
      <p:grpSp>
        <p:nvGrpSpPr>
          <p:cNvPr id="178" name="Google Shape;178;p19"/>
          <p:cNvGrpSpPr/>
          <p:nvPr/>
        </p:nvGrpSpPr>
        <p:grpSpPr>
          <a:xfrm>
            <a:off x="338675" y="54168"/>
            <a:ext cx="1827600" cy="88207"/>
            <a:chOff x="338675" y="54168"/>
            <a:chExt cx="1827600" cy="88207"/>
          </a:xfrm>
        </p:grpSpPr>
        <p:sp>
          <p:nvSpPr>
            <p:cNvPr id="179" name="Google Shape;179;p19"/>
            <p:cNvSpPr/>
            <p:nvPr/>
          </p:nvSpPr>
          <p:spPr>
            <a:xfrm>
              <a:off x="507875" y="54168"/>
              <a:ext cx="135600" cy="88200"/>
            </a:xfrm>
            <a:prstGeom prst="rect">
              <a:avLst/>
            </a:prstGeom>
            <a:solidFill>
              <a:schemeClr val="accen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verage"/>
                <a:ea typeface="Average"/>
                <a:cs typeface="Average"/>
                <a:sym typeface="Average"/>
              </a:endParaRPr>
            </a:p>
          </p:txBody>
        </p:sp>
        <p:sp>
          <p:nvSpPr>
            <p:cNvPr id="180" name="Google Shape;180;p19"/>
            <p:cNvSpPr/>
            <p:nvPr/>
          </p:nvSpPr>
          <p:spPr>
            <a:xfrm>
              <a:off x="338675" y="54175"/>
              <a:ext cx="135600" cy="88200"/>
            </a:xfrm>
            <a:prstGeom prst="rect">
              <a:avLst/>
            </a:prstGeom>
            <a:solidFill>
              <a:schemeClr val="accen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verage"/>
                <a:ea typeface="Average"/>
                <a:cs typeface="Average"/>
                <a:sym typeface="Average"/>
              </a:endParaRPr>
            </a:p>
          </p:txBody>
        </p:sp>
        <p:sp>
          <p:nvSpPr>
            <p:cNvPr id="181" name="Google Shape;181;p19"/>
            <p:cNvSpPr/>
            <p:nvPr/>
          </p:nvSpPr>
          <p:spPr>
            <a:xfrm>
              <a:off x="677075" y="54175"/>
              <a:ext cx="135600" cy="88200"/>
            </a:xfrm>
            <a:prstGeom prst="rect">
              <a:avLst/>
            </a:prstGeom>
            <a:solidFill>
              <a:schemeClr val="accen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verage"/>
                <a:ea typeface="Average"/>
                <a:cs typeface="Average"/>
                <a:sym typeface="Average"/>
              </a:endParaRPr>
            </a:p>
          </p:txBody>
        </p:sp>
        <p:sp>
          <p:nvSpPr>
            <p:cNvPr id="182" name="Google Shape;182;p19"/>
            <p:cNvSpPr/>
            <p:nvPr/>
          </p:nvSpPr>
          <p:spPr>
            <a:xfrm>
              <a:off x="846275" y="54175"/>
              <a:ext cx="135600" cy="88200"/>
            </a:xfrm>
            <a:prstGeom prst="rect">
              <a:avLst/>
            </a:prstGeom>
            <a:solidFill>
              <a:schemeClr val="accen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verage"/>
                <a:ea typeface="Average"/>
                <a:cs typeface="Average"/>
                <a:sym typeface="Average"/>
              </a:endParaRPr>
            </a:p>
          </p:txBody>
        </p:sp>
        <p:sp>
          <p:nvSpPr>
            <p:cNvPr id="183" name="Google Shape;183;p19"/>
            <p:cNvSpPr/>
            <p:nvPr/>
          </p:nvSpPr>
          <p:spPr>
            <a:xfrm>
              <a:off x="1015475" y="54175"/>
              <a:ext cx="135600" cy="88200"/>
            </a:xfrm>
            <a:prstGeom prst="rect">
              <a:avLst/>
            </a:prstGeom>
            <a:solidFill>
              <a:schemeClr val="accen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verage"/>
                <a:ea typeface="Average"/>
                <a:cs typeface="Average"/>
                <a:sym typeface="Average"/>
              </a:endParaRPr>
            </a:p>
          </p:txBody>
        </p:sp>
        <p:sp>
          <p:nvSpPr>
            <p:cNvPr id="184" name="Google Shape;184;p19"/>
            <p:cNvSpPr/>
            <p:nvPr/>
          </p:nvSpPr>
          <p:spPr>
            <a:xfrm>
              <a:off x="1184675" y="54170"/>
              <a:ext cx="135600" cy="88200"/>
            </a:xfrm>
            <a:prstGeom prst="rect">
              <a:avLst/>
            </a:prstGeom>
            <a:solidFill>
              <a:schemeClr val="accen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verage"/>
                <a:ea typeface="Average"/>
                <a:cs typeface="Average"/>
                <a:sym typeface="Average"/>
              </a:endParaRPr>
            </a:p>
          </p:txBody>
        </p:sp>
        <p:sp>
          <p:nvSpPr>
            <p:cNvPr id="185" name="Google Shape;185;p19"/>
            <p:cNvSpPr/>
            <p:nvPr/>
          </p:nvSpPr>
          <p:spPr>
            <a:xfrm>
              <a:off x="1353875" y="54170"/>
              <a:ext cx="135600" cy="882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verage"/>
                <a:ea typeface="Average"/>
                <a:cs typeface="Average"/>
                <a:sym typeface="Average"/>
              </a:endParaRPr>
            </a:p>
          </p:txBody>
        </p:sp>
        <p:sp>
          <p:nvSpPr>
            <p:cNvPr id="186" name="Google Shape;186;p19"/>
            <p:cNvSpPr/>
            <p:nvPr/>
          </p:nvSpPr>
          <p:spPr>
            <a:xfrm>
              <a:off x="1523075" y="54170"/>
              <a:ext cx="135600" cy="882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verage"/>
                <a:ea typeface="Average"/>
                <a:cs typeface="Average"/>
                <a:sym typeface="Average"/>
              </a:endParaRPr>
            </a:p>
          </p:txBody>
        </p:sp>
        <p:sp>
          <p:nvSpPr>
            <p:cNvPr id="187" name="Google Shape;187;p19"/>
            <p:cNvSpPr/>
            <p:nvPr/>
          </p:nvSpPr>
          <p:spPr>
            <a:xfrm>
              <a:off x="1692275" y="54170"/>
              <a:ext cx="135600" cy="882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verage"/>
                <a:ea typeface="Average"/>
                <a:cs typeface="Average"/>
                <a:sym typeface="Average"/>
              </a:endParaRPr>
            </a:p>
          </p:txBody>
        </p:sp>
        <p:sp>
          <p:nvSpPr>
            <p:cNvPr id="188" name="Google Shape;188;p19"/>
            <p:cNvSpPr/>
            <p:nvPr/>
          </p:nvSpPr>
          <p:spPr>
            <a:xfrm>
              <a:off x="1861475" y="54170"/>
              <a:ext cx="135600" cy="882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verage"/>
                <a:ea typeface="Average"/>
                <a:cs typeface="Average"/>
                <a:sym typeface="Average"/>
              </a:endParaRPr>
            </a:p>
          </p:txBody>
        </p:sp>
        <p:sp>
          <p:nvSpPr>
            <p:cNvPr id="189" name="Google Shape;189;p19"/>
            <p:cNvSpPr/>
            <p:nvPr/>
          </p:nvSpPr>
          <p:spPr>
            <a:xfrm>
              <a:off x="2030675" y="54170"/>
              <a:ext cx="135600" cy="882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verage"/>
                <a:ea typeface="Average"/>
                <a:cs typeface="Average"/>
                <a:sym typeface="Average"/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Transformer Architecture</a:t>
            </a:r>
            <a:endParaRPr/>
          </a:p>
        </p:txBody>
      </p:sp>
      <p:grpSp>
        <p:nvGrpSpPr>
          <p:cNvPr id="195" name="Google Shape;195;p20"/>
          <p:cNvGrpSpPr/>
          <p:nvPr/>
        </p:nvGrpSpPr>
        <p:grpSpPr>
          <a:xfrm>
            <a:off x="355575" y="1152533"/>
            <a:ext cx="8605475" cy="2053509"/>
            <a:chOff x="355575" y="1839150"/>
            <a:chExt cx="8605475" cy="2053509"/>
          </a:xfrm>
        </p:grpSpPr>
        <p:grpSp>
          <p:nvGrpSpPr>
            <p:cNvPr id="196" name="Google Shape;196;p20"/>
            <p:cNvGrpSpPr/>
            <p:nvPr/>
          </p:nvGrpSpPr>
          <p:grpSpPr>
            <a:xfrm>
              <a:off x="355575" y="1839150"/>
              <a:ext cx="2513400" cy="2053500"/>
              <a:chOff x="355575" y="1839150"/>
              <a:chExt cx="2513400" cy="2053500"/>
            </a:xfrm>
          </p:grpSpPr>
          <p:sp>
            <p:nvSpPr>
              <p:cNvPr id="197" name="Google Shape;197;p20"/>
              <p:cNvSpPr/>
              <p:nvPr/>
            </p:nvSpPr>
            <p:spPr>
              <a:xfrm>
                <a:off x="355575" y="1839150"/>
                <a:ext cx="2513400" cy="2053500"/>
              </a:xfrm>
              <a:prstGeom prst="roundRect">
                <a:avLst>
                  <a:gd fmla="val 16667" name="adj"/>
                </a:avLst>
              </a:prstGeom>
              <a:solidFill>
                <a:schemeClr val="lt2"/>
              </a:solidFill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latin typeface="Average"/>
                  <a:ea typeface="Average"/>
                  <a:cs typeface="Average"/>
                  <a:sym typeface="Average"/>
                </a:endParaRPr>
              </a:p>
            </p:txBody>
          </p:sp>
          <p:sp>
            <p:nvSpPr>
              <p:cNvPr id="198" name="Google Shape;198;p20"/>
              <p:cNvSpPr txBox="1"/>
              <p:nvPr/>
            </p:nvSpPr>
            <p:spPr>
              <a:xfrm>
                <a:off x="496575" y="1974034"/>
                <a:ext cx="2213100" cy="1600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-330200" lvl="0" marL="45720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600"/>
                  <a:buFont typeface="Average"/>
                  <a:buAutoNum type="arabicPeriod"/>
                </a:pPr>
                <a:r>
                  <a:rPr b="1" lang="en-GB" sz="1600">
                    <a:solidFill>
                      <a:schemeClr val="lt1"/>
                    </a:solidFill>
                    <a:latin typeface="Average"/>
                    <a:ea typeface="Average"/>
                    <a:cs typeface="Average"/>
                    <a:sym typeface="Average"/>
                  </a:rPr>
                  <a:t>Tokenization</a:t>
                </a:r>
                <a:endParaRPr b="1" sz="1600">
                  <a:solidFill>
                    <a:schemeClr val="lt1"/>
                  </a:solidFill>
                  <a:latin typeface="Average"/>
                  <a:ea typeface="Average"/>
                  <a:cs typeface="Average"/>
                  <a:sym typeface="Average"/>
                </a:endParaRPr>
              </a:p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chemeClr val="lt1"/>
                  </a:solidFill>
                  <a:latin typeface="Average"/>
                  <a:ea typeface="Average"/>
                  <a:cs typeface="Average"/>
                  <a:sym typeface="Average"/>
                </a:endParaRPr>
              </a:p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 sz="1200">
                    <a:solidFill>
                      <a:schemeClr val="lt1"/>
                    </a:solidFill>
                    <a:latin typeface="Average"/>
                    <a:ea typeface="Average"/>
                    <a:cs typeface="Average"/>
                    <a:sym typeface="Average"/>
                  </a:rPr>
                  <a:t>1D Convolutional projection transforms photometric time series into rich spatial-temporal embedding tokens with learned positional encodings</a:t>
                </a:r>
                <a:endParaRPr sz="1200">
                  <a:solidFill>
                    <a:schemeClr val="lt1"/>
                  </a:solidFill>
                  <a:latin typeface="Average"/>
                  <a:ea typeface="Average"/>
                  <a:cs typeface="Average"/>
                  <a:sym typeface="Average"/>
                </a:endParaRPr>
              </a:p>
            </p:txBody>
          </p:sp>
        </p:grpSp>
        <p:grpSp>
          <p:nvGrpSpPr>
            <p:cNvPr id="199" name="Google Shape;199;p20"/>
            <p:cNvGrpSpPr/>
            <p:nvPr/>
          </p:nvGrpSpPr>
          <p:grpSpPr>
            <a:xfrm>
              <a:off x="3386243" y="1839159"/>
              <a:ext cx="2553182" cy="2053500"/>
              <a:chOff x="3386243" y="1839159"/>
              <a:chExt cx="2553182" cy="2053500"/>
            </a:xfrm>
          </p:grpSpPr>
          <p:sp>
            <p:nvSpPr>
              <p:cNvPr id="200" name="Google Shape;200;p20"/>
              <p:cNvSpPr/>
              <p:nvPr/>
            </p:nvSpPr>
            <p:spPr>
              <a:xfrm>
                <a:off x="3386243" y="1839159"/>
                <a:ext cx="2513400" cy="2053500"/>
              </a:xfrm>
              <a:prstGeom prst="roundRect">
                <a:avLst>
                  <a:gd fmla="val 16667" name="adj"/>
                </a:avLst>
              </a:prstGeom>
              <a:solidFill>
                <a:schemeClr val="lt2"/>
              </a:solidFill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latin typeface="Average"/>
                  <a:ea typeface="Average"/>
                  <a:cs typeface="Average"/>
                  <a:sym typeface="Average"/>
                </a:endParaRPr>
              </a:p>
            </p:txBody>
          </p:sp>
          <p:sp>
            <p:nvSpPr>
              <p:cNvPr id="201" name="Google Shape;201;p20"/>
              <p:cNvSpPr txBox="1"/>
              <p:nvPr/>
            </p:nvSpPr>
            <p:spPr>
              <a:xfrm>
                <a:off x="3426025" y="1974025"/>
                <a:ext cx="2513400" cy="1600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GB" sz="1600">
                    <a:solidFill>
                      <a:schemeClr val="lt1"/>
                    </a:solidFill>
                    <a:latin typeface="Average"/>
                    <a:ea typeface="Average"/>
                    <a:cs typeface="Average"/>
                    <a:sym typeface="Average"/>
                  </a:rPr>
                  <a:t>2.    Global Self-Attention</a:t>
                </a:r>
                <a:endParaRPr b="1" sz="1600">
                  <a:solidFill>
                    <a:schemeClr val="lt1"/>
                  </a:solidFill>
                  <a:latin typeface="Average"/>
                  <a:ea typeface="Average"/>
                  <a:cs typeface="Average"/>
                  <a:sym typeface="Average"/>
                </a:endParaRPr>
              </a:p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chemeClr val="lt1"/>
                  </a:solidFill>
                  <a:latin typeface="Average"/>
                  <a:ea typeface="Average"/>
                  <a:cs typeface="Average"/>
                  <a:sym typeface="Average"/>
                </a:endParaRPr>
              </a:p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 sz="1200">
                    <a:solidFill>
                      <a:schemeClr val="lt1"/>
                    </a:solidFill>
                    <a:latin typeface="Average"/>
                    <a:ea typeface="Average"/>
                    <a:cs typeface="Average"/>
                    <a:sym typeface="Average"/>
                  </a:rPr>
                  <a:t>Encoder stacks capture long-range temporal dependencies across entire survey sectors, modelling global stellar background context </a:t>
                </a:r>
                <a:r>
                  <a:rPr lang="en-GB" sz="1200">
                    <a:solidFill>
                      <a:schemeClr val="lt1"/>
                    </a:solidFill>
                    <a:latin typeface="Average"/>
                    <a:ea typeface="Average"/>
                    <a:cs typeface="Average"/>
                    <a:sym typeface="Average"/>
                  </a:rPr>
                  <a:t>simultaneously</a:t>
                </a:r>
                <a:r>
                  <a:rPr lang="en-GB" sz="1200">
                    <a:solidFill>
                      <a:schemeClr val="lt1"/>
                    </a:solidFill>
                    <a:latin typeface="Average"/>
                    <a:ea typeface="Average"/>
                    <a:cs typeface="Average"/>
                    <a:sym typeface="Average"/>
                  </a:rPr>
                  <a:t>.</a:t>
                </a:r>
                <a:endParaRPr sz="1200">
                  <a:solidFill>
                    <a:schemeClr val="lt1"/>
                  </a:solidFill>
                  <a:latin typeface="Average"/>
                  <a:ea typeface="Average"/>
                  <a:cs typeface="Average"/>
                  <a:sym typeface="Average"/>
                </a:endParaRPr>
              </a:p>
            </p:txBody>
          </p:sp>
        </p:grpSp>
        <p:grpSp>
          <p:nvGrpSpPr>
            <p:cNvPr id="202" name="Google Shape;202;p20"/>
            <p:cNvGrpSpPr/>
            <p:nvPr/>
          </p:nvGrpSpPr>
          <p:grpSpPr>
            <a:xfrm>
              <a:off x="6416925" y="1839150"/>
              <a:ext cx="2544125" cy="2053500"/>
              <a:chOff x="6416925" y="1839150"/>
              <a:chExt cx="2544125" cy="2053500"/>
            </a:xfrm>
          </p:grpSpPr>
          <p:sp>
            <p:nvSpPr>
              <p:cNvPr id="203" name="Google Shape;203;p20"/>
              <p:cNvSpPr/>
              <p:nvPr/>
            </p:nvSpPr>
            <p:spPr>
              <a:xfrm>
                <a:off x="6416925" y="1839150"/>
                <a:ext cx="2513400" cy="2053500"/>
              </a:xfrm>
              <a:prstGeom prst="roundRect">
                <a:avLst>
                  <a:gd fmla="val 16667" name="adj"/>
                </a:avLst>
              </a:prstGeom>
              <a:solidFill>
                <a:schemeClr val="lt2"/>
              </a:solidFill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aseline="-25000" lang="en-GB">
                    <a:latin typeface="Average"/>
                    <a:ea typeface="Average"/>
                    <a:cs typeface="Average"/>
                    <a:sym typeface="Average"/>
                  </a:rPr>
                  <a:t> </a:t>
                </a:r>
                <a:endParaRPr baseline="-25000">
                  <a:latin typeface="Average"/>
                  <a:ea typeface="Average"/>
                  <a:cs typeface="Average"/>
                  <a:sym typeface="Average"/>
                </a:endParaRPr>
              </a:p>
            </p:txBody>
          </p:sp>
          <p:sp>
            <p:nvSpPr>
              <p:cNvPr id="204" name="Google Shape;204;p20"/>
              <p:cNvSpPr txBox="1"/>
              <p:nvPr/>
            </p:nvSpPr>
            <p:spPr>
              <a:xfrm>
                <a:off x="6447650" y="1974025"/>
                <a:ext cx="2513400" cy="1600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GB" sz="1600">
                    <a:solidFill>
                      <a:schemeClr val="lt1"/>
                    </a:solidFill>
                    <a:latin typeface="Average"/>
                    <a:ea typeface="Average"/>
                    <a:cs typeface="Average"/>
                    <a:sym typeface="Average"/>
                  </a:rPr>
                  <a:t>3</a:t>
                </a:r>
                <a:r>
                  <a:rPr b="1" lang="en-GB" sz="1600">
                    <a:solidFill>
                      <a:schemeClr val="lt1"/>
                    </a:solidFill>
                    <a:latin typeface="Average"/>
                    <a:ea typeface="Average"/>
                    <a:cs typeface="Average"/>
                    <a:sym typeface="Average"/>
                  </a:rPr>
                  <a:t>.    Multi-Task heads</a:t>
                </a:r>
                <a:endParaRPr b="1" sz="1600">
                  <a:solidFill>
                    <a:schemeClr val="lt1"/>
                  </a:solidFill>
                  <a:latin typeface="Average"/>
                  <a:ea typeface="Average"/>
                  <a:cs typeface="Average"/>
                  <a:sym typeface="Average"/>
                </a:endParaRPr>
              </a:p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chemeClr val="lt1"/>
                  </a:solidFill>
                  <a:latin typeface="Average"/>
                  <a:ea typeface="Average"/>
                  <a:cs typeface="Average"/>
                  <a:sym typeface="Average"/>
                </a:endParaRPr>
              </a:p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>
                    <a:solidFill>
                      <a:schemeClr val="lt1"/>
                    </a:solidFill>
                    <a:latin typeface="Average"/>
                    <a:ea typeface="Average"/>
                    <a:cs typeface="Average"/>
                    <a:sym typeface="Average"/>
                  </a:rPr>
                  <a:t>Dual task heads provide concurrent transit detection classification (e.g. softmax) and continuous orbital parameter regression (R</a:t>
                </a:r>
                <a:r>
                  <a:rPr baseline="-25000" lang="en-GB">
                    <a:solidFill>
                      <a:schemeClr val="lt1"/>
                    </a:solidFill>
                    <a:latin typeface="Average"/>
                    <a:ea typeface="Average"/>
                    <a:cs typeface="Average"/>
                    <a:sym typeface="Average"/>
                  </a:rPr>
                  <a:t>p</a:t>
                </a:r>
                <a:r>
                  <a:rPr lang="en-GB">
                    <a:solidFill>
                      <a:schemeClr val="lt1"/>
                    </a:solidFill>
                    <a:latin typeface="Average"/>
                    <a:ea typeface="Average"/>
                    <a:cs typeface="Average"/>
                    <a:sym typeface="Average"/>
                  </a:rPr>
                  <a:t>/R</a:t>
                </a:r>
                <a:r>
                  <a:rPr baseline="-25000" lang="en-GB">
                    <a:solidFill>
                      <a:schemeClr val="lt1"/>
                    </a:solidFill>
                    <a:latin typeface="Average"/>
                    <a:ea typeface="Average"/>
                    <a:cs typeface="Average"/>
                    <a:sym typeface="Average"/>
                  </a:rPr>
                  <a:t>*  </a:t>
                </a:r>
                <a:r>
                  <a:rPr lang="en-GB">
                    <a:solidFill>
                      <a:schemeClr val="lt1"/>
                    </a:solidFill>
                    <a:latin typeface="Average"/>
                    <a:ea typeface="Average"/>
                    <a:cs typeface="Average"/>
                    <a:sym typeface="Average"/>
                  </a:rPr>
                  <a:t>, Period) </a:t>
                </a:r>
                <a:endParaRPr>
                  <a:solidFill>
                    <a:schemeClr val="lt1"/>
                  </a:solidFill>
                  <a:latin typeface="Average"/>
                  <a:ea typeface="Average"/>
                  <a:cs typeface="Average"/>
                  <a:sym typeface="Average"/>
                </a:endParaRPr>
              </a:p>
            </p:txBody>
          </p:sp>
        </p:grpSp>
      </p:grpSp>
      <p:grpSp>
        <p:nvGrpSpPr>
          <p:cNvPr id="205" name="Google Shape;205;p20"/>
          <p:cNvGrpSpPr/>
          <p:nvPr/>
        </p:nvGrpSpPr>
        <p:grpSpPr>
          <a:xfrm>
            <a:off x="357250" y="3340850"/>
            <a:ext cx="8556260" cy="1753500"/>
            <a:chOff x="1454700" y="3340850"/>
            <a:chExt cx="6269700" cy="1753500"/>
          </a:xfrm>
        </p:grpSpPr>
        <p:sp>
          <p:nvSpPr>
            <p:cNvPr id="206" name="Google Shape;206;p20"/>
            <p:cNvSpPr/>
            <p:nvPr/>
          </p:nvSpPr>
          <p:spPr>
            <a:xfrm>
              <a:off x="1454700" y="3340850"/>
              <a:ext cx="6269700" cy="1753500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verage"/>
                <a:ea typeface="Average"/>
                <a:cs typeface="Average"/>
                <a:sym typeface="Average"/>
              </a:endParaRPr>
            </a:p>
          </p:txBody>
        </p:sp>
        <p:sp>
          <p:nvSpPr>
            <p:cNvPr id="207" name="Google Shape;207;p20"/>
            <p:cNvSpPr txBox="1"/>
            <p:nvPr/>
          </p:nvSpPr>
          <p:spPr>
            <a:xfrm>
              <a:off x="1593944" y="3377900"/>
              <a:ext cx="4535400" cy="1367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600">
                  <a:solidFill>
                    <a:schemeClr val="lt1"/>
                  </a:solidFill>
                  <a:latin typeface="Average"/>
                  <a:ea typeface="Average"/>
                  <a:cs typeface="Average"/>
                  <a:sym typeface="Average"/>
                </a:rPr>
                <a:t>Disentangling Signals: Global context vs Stellar Noise</a:t>
              </a:r>
              <a:endParaRPr b="1" sz="1600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endParaRPr>
            </a:p>
            <a:p>
              <a:pPr indent="-304800" lvl="0" marL="457200" rtl="0" algn="l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verage"/>
                <a:buChar char="➢"/>
              </a:pPr>
              <a:r>
                <a:rPr lang="en-GB" sz="1200">
                  <a:solidFill>
                    <a:schemeClr val="lt1"/>
                  </a:solidFill>
                  <a:latin typeface="Average"/>
                  <a:ea typeface="Average"/>
                  <a:cs typeface="Average"/>
                  <a:sym typeface="Average"/>
                </a:rPr>
                <a:t>Traditional sliding window algorithms struggle with non-stationary stellar noise, such as starspots, flares and sensor systematics that mimic transit dips.</a:t>
              </a:r>
              <a:endParaRPr sz="1200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endParaRPr>
            </a:p>
            <a:p>
              <a:pPr indent="0" lvl="0" marL="45720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endParaRPr>
            </a:p>
            <a:p>
              <a:pPr indent="-304800" lvl="0" marL="457200" rtl="0" algn="l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verage"/>
                <a:buChar char="➢"/>
              </a:pPr>
              <a:r>
                <a:rPr lang="en-GB" sz="1200">
                  <a:solidFill>
                    <a:schemeClr val="lt1"/>
                  </a:solidFill>
                  <a:latin typeface="Average"/>
                  <a:ea typeface="Average"/>
                  <a:cs typeface="Average"/>
                  <a:sym typeface="Average"/>
                </a:rPr>
                <a:t>By leveraging self-attention, </a:t>
              </a:r>
              <a:r>
                <a:rPr lang="en-GB" sz="1200">
                  <a:solidFill>
                    <a:schemeClr val="lt1"/>
                  </a:solidFill>
                  <a:latin typeface="Average"/>
                  <a:ea typeface="Average"/>
                  <a:cs typeface="Average"/>
                  <a:sym typeface="Average"/>
                </a:rPr>
                <a:t>transformers</a:t>
              </a:r>
              <a:r>
                <a:rPr lang="en-GB" sz="1200">
                  <a:solidFill>
                    <a:schemeClr val="lt1"/>
                  </a:solidFill>
                  <a:latin typeface="Average"/>
                  <a:ea typeface="Average"/>
                  <a:cs typeface="Average"/>
                  <a:sym typeface="Average"/>
                </a:rPr>
                <a:t> evaluate the global light curve context. The model learns stellar activity patterns, isolating localised transit </a:t>
              </a:r>
              <a:r>
                <a:rPr lang="en-GB" sz="1200">
                  <a:solidFill>
                    <a:schemeClr val="lt1"/>
                  </a:solidFill>
                  <a:latin typeface="Average"/>
                  <a:ea typeface="Average"/>
                  <a:cs typeface="Average"/>
                  <a:sym typeface="Average"/>
                </a:rPr>
                <a:t>anomalies</a:t>
              </a:r>
              <a:r>
                <a:rPr lang="en-GB" sz="1200">
                  <a:solidFill>
                    <a:schemeClr val="lt1"/>
                  </a:solidFill>
                  <a:latin typeface="Average"/>
                  <a:ea typeface="Average"/>
                  <a:cs typeface="Average"/>
                  <a:sym typeface="Average"/>
                </a:rPr>
                <a:t> with high precision and lower false positive rates.</a:t>
              </a:r>
              <a:endParaRPr sz="1200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endParaRPr>
            </a:p>
          </p:txBody>
        </p:sp>
      </p:grpSp>
      <p:grpSp>
        <p:nvGrpSpPr>
          <p:cNvPr id="208" name="Google Shape;208;p20"/>
          <p:cNvGrpSpPr/>
          <p:nvPr/>
        </p:nvGrpSpPr>
        <p:grpSpPr>
          <a:xfrm>
            <a:off x="6631114" y="3340862"/>
            <a:ext cx="2329936" cy="1691925"/>
            <a:chOff x="6631114" y="3340862"/>
            <a:chExt cx="2329936" cy="1691925"/>
          </a:xfrm>
        </p:grpSpPr>
        <p:pic>
          <p:nvPicPr>
            <p:cNvPr id="209" name="Google Shape;209;p20" title="Varying-brightness-of-star-from-transiting-planet-artist-concept-NASA.jpg"/>
            <p:cNvPicPr preferRelativeResize="0"/>
            <p:nvPr/>
          </p:nvPicPr>
          <p:blipFill rotWithShape="1">
            <a:blip r:embed="rId3">
              <a:alphaModFix/>
            </a:blip>
            <a:srcRect b="0" l="14340" r="18649" t="-3810"/>
            <a:stretch/>
          </p:blipFill>
          <p:spPr>
            <a:xfrm>
              <a:off x="6631114" y="3340862"/>
              <a:ext cx="2055776" cy="16919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10" name="Google Shape;210;p20"/>
            <p:cNvSpPr txBox="1"/>
            <p:nvPr/>
          </p:nvSpPr>
          <p:spPr>
            <a:xfrm rot="-5400000">
              <a:off x="8433200" y="4438500"/>
              <a:ext cx="747900" cy="30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800">
                  <a:solidFill>
                    <a:schemeClr val="lt1"/>
                  </a:solidFill>
                  <a:latin typeface="Average"/>
                  <a:ea typeface="Average"/>
                  <a:cs typeface="Average"/>
                  <a:sym typeface="Average"/>
                </a:rPr>
                <a:t>Earthsky.org</a:t>
              </a:r>
              <a:endParaRPr sz="800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endParaRPr>
            </a:p>
          </p:txBody>
        </p:sp>
      </p:grpSp>
      <p:grpSp>
        <p:nvGrpSpPr>
          <p:cNvPr id="211" name="Google Shape;211;p20"/>
          <p:cNvGrpSpPr/>
          <p:nvPr/>
        </p:nvGrpSpPr>
        <p:grpSpPr>
          <a:xfrm>
            <a:off x="338675" y="54168"/>
            <a:ext cx="1827600" cy="88207"/>
            <a:chOff x="338675" y="54168"/>
            <a:chExt cx="1827600" cy="88207"/>
          </a:xfrm>
        </p:grpSpPr>
        <p:sp>
          <p:nvSpPr>
            <p:cNvPr id="212" name="Google Shape;212;p20"/>
            <p:cNvSpPr/>
            <p:nvPr/>
          </p:nvSpPr>
          <p:spPr>
            <a:xfrm>
              <a:off x="507875" y="54168"/>
              <a:ext cx="135600" cy="88200"/>
            </a:xfrm>
            <a:prstGeom prst="rect">
              <a:avLst/>
            </a:prstGeom>
            <a:solidFill>
              <a:schemeClr val="accen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verage"/>
                <a:ea typeface="Average"/>
                <a:cs typeface="Average"/>
                <a:sym typeface="Average"/>
              </a:endParaRPr>
            </a:p>
          </p:txBody>
        </p:sp>
        <p:sp>
          <p:nvSpPr>
            <p:cNvPr id="213" name="Google Shape;213;p20"/>
            <p:cNvSpPr/>
            <p:nvPr/>
          </p:nvSpPr>
          <p:spPr>
            <a:xfrm>
              <a:off x="338675" y="54175"/>
              <a:ext cx="135600" cy="88200"/>
            </a:xfrm>
            <a:prstGeom prst="rect">
              <a:avLst/>
            </a:prstGeom>
            <a:solidFill>
              <a:schemeClr val="accen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verage"/>
                <a:ea typeface="Average"/>
                <a:cs typeface="Average"/>
                <a:sym typeface="Average"/>
              </a:endParaRPr>
            </a:p>
          </p:txBody>
        </p:sp>
        <p:sp>
          <p:nvSpPr>
            <p:cNvPr id="214" name="Google Shape;214;p20"/>
            <p:cNvSpPr/>
            <p:nvPr/>
          </p:nvSpPr>
          <p:spPr>
            <a:xfrm>
              <a:off x="677075" y="54175"/>
              <a:ext cx="135600" cy="88200"/>
            </a:xfrm>
            <a:prstGeom prst="rect">
              <a:avLst/>
            </a:prstGeom>
            <a:solidFill>
              <a:schemeClr val="accen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verage"/>
                <a:ea typeface="Average"/>
                <a:cs typeface="Average"/>
                <a:sym typeface="Average"/>
              </a:endParaRPr>
            </a:p>
          </p:txBody>
        </p:sp>
        <p:sp>
          <p:nvSpPr>
            <p:cNvPr id="215" name="Google Shape;215;p20"/>
            <p:cNvSpPr/>
            <p:nvPr/>
          </p:nvSpPr>
          <p:spPr>
            <a:xfrm>
              <a:off x="846275" y="54175"/>
              <a:ext cx="135600" cy="88200"/>
            </a:xfrm>
            <a:prstGeom prst="rect">
              <a:avLst/>
            </a:prstGeom>
            <a:solidFill>
              <a:schemeClr val="accen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verage"/>
                <a:ea typeface="Average"/>
                <a:cs typeface="Average"/>
                <a:sym typeface="Average"/>
              </a:endParaRPr>
            </a:p>
          </p:txBody>
        </p:sp>
        <p:sp>
          <p:nvSpPr>
            <p:cNvPr id="216" name="Google Shape;216;p20"/>
            <p:cNvSpPr/>
            <p:nvPr/>
          </p:nvSpPr>
          <p:spPr>
            <a:xfrm>
              <a:off x="1015475" y="54175"/>
              <a:ext cx="135600" cy="88200"/>
            </a:xfrm>
            <a:prstGeom prst="rect">
              <a:avLst/>
            </a:prstGeom>
            <a:solidFill>
              <a:schemeClr val="accen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verage"/>
                <a:ea typeface="Average"/>
                <a:cs typeface="Average"/>
                <a:sym typeface="Average"/>
              </a:endParaRPr>
            </a:p>
          </p:txBody>
        </p:sp>
        <p:sp>
          <p:nvSpPr>
            <p:cNvPr id="217" name="Google Shape;217;p20"/>
            <p:cNvSpPr/>
            <p:nvPr/>
          </p:nvSpPr>
          <p:spPr>
            <a:xfrm>
              <a:off x="1184675" y="54170"/>
              <a:ext cx="135600" cy="88200"/>
            </a:xfrm>
            <a:prstGeom prst="rect">
              <a:avLst/>
            </a:prstGeom>
            <a:solidFill>
              <a:schemeClr val="accen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verage"/>
                <a:ea typeface="Average"/>
                <a:cs typeface="Average"/>
                <a:sym typeface="Average"/>
              </a:endParaRPr>
            </a:p>
          </p:txBody>
        </p:sp>
        <p:sp>
          <p:nvSpPr>
            <p:cNvPr id="218" name="Google Shape;218;p20"/>
            <p:cNvSpPr/>
            <p:nvPr/>
          </p:nvSpPr>
          <p:spPr>
            <a:xfrm>
              <a:off x="1353875" y="54170"/>
              <a:ext cx="135600" cy="88200"/>
            </a:xfrm>
            <a:prstGeom prst="rect">
              <a:avLst/>
            </a:prstGeom>
            <a:solidFill>
              <a:schemeClr val="accen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verage"/>
                <a:ea typeface="Average"/>
                <a:cs typeface="Average"/>
                <a:sym typeface="Average"/>
              </a:endParaRPr>
            </a:p>
          </p:txBody>
        </p:sp>
        <p:sp>
          <p:nvSpPr>
            <p:cNvPr id="219" name="Google Shape;219;p20"/>
            <p:cNvSpPr/>
            <p:nvPr/>
          </p:nvSpPr>
          <p:spPr>
            <a:xfrm>
              <a:off x="1523075" y="54170"/>
              <a:ext cx="135600" cy="882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verage"/>
                <a:ea typeface="Average"/>
                <a:cs typeface="Average"/>
                <a:sym typeface="Average"/>
              </a:endParaRPr>
            </a:p>
          </p:txBody>
        </p:sp>
        <p:sp>
          <p:nvSpPr>
            <p:cNvPr id="220" name="Google Shape;220;p20"/>
            <p:cNvSpPr/>
            <p:nvPr/>
          </p:nvSpPr>
          <p:spPr>
            <a:xfrm>
              <a:off x="1692275" y="54170"/>
              <a:ext cx="135600" cy="882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verage"/>
                <a:ea typeface="Average"/>
                <a:cs typeface="Average"/>
                <a:sym typeface="Average"/>
              </a:endParaRPr>
            </a:p>
          </p:txBody>
        </p:sp>
        <p:sp>
          <p:nvSpPr>
            <p:cNvPr id="221" name="Google Shape;221;p20"/>
            <p:cNvSpPr/>
            <p:nvPr/>
          </p:nvSpPr>
          <p:spPr>
            <a:xfrm>
              <a:off x="1861475" y="54170"/>
              <a:ext cx="135600" cy="882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verage"/>
                <a:ea typeface="Average"/>
                <a:cs typeface="Average"/>
                <a:sym typeface="Average"/>
              </a:endParaRPr>
            </a:p>
          </p:txBody>
        </p:sp>
        <p:sp>
          <p:nvSpPr>
            <p:cNvPr id="222" name="Google Shape;222;p20"/>
            <p:cNvSpPr/>
            <p:nvPr/>
          </p:nvSpPr>
          <p:spPr>
            <a:xfrm>
              <a:off x="2030675" y="54170"/>
              <a:ext cx="135600" cy="882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verage"/>
                <a:ea typeface="Average"/>
                <a:cs typeface="Average"/>
                <a:sym typeface="Average"/>
              </a:endParaRP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Benefits</a:t>
            </a:r>
            <a:endParaRPr/>
          </a:p>
        </p:txBody>
      </p:sp>
      <p:sp>
        <p:nvSpPr>
          <p:cNvPr id="228" name="Google Shape;228;p21"/>
          <p:cNvSpPr txBox="1"/>
          <p:nvPr>
            <p:ph idx="1" type="body"/>
          </p:nvPr>
        </p:nvSpPr>
        <p:spPr>
          <a:xfrm>
            <a:off x="311700" y="10000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➢"/>
            </a:pPr>
            <a:r>
              <a:rPr b="1" lang="en-GB">
                <a:solidFill>
                  <a:schemeClr val="dk1"/>
                </a:solidFill>
              </a:rPr>
              <a:t>Scalability and Speed</a:t>
            </a:r>
            <a:endParaRPr b="1">
              <a:solidFill>
                <a:schemeClr val="dk1"/>
              </a:solidFill>
            </a:endParaRPr>
          </a:p>
          <a:p>
            <a:pPr indent="-31750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</a:pPr>
            <a:r>
              <a:rPr lang="en-GB">
                <a:solidFill>
                  <a:schemeClr val="dk1"/>
                </a:solidFill>
              </a:rPr>
              <a:t>Replaces computational grid searches with single matrix evaluation per target.</a:t>
            </a:r>
            <a:endParaRPr>
              <a:solidFill>
                <a:schemeClr val="dk1"/>
              </a:solidFill>
            </a:endParaRPr>
          </a:p>
          <a:p>
            <a:pPr indent="-31750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</a:pPr>
            <a:r>
              <a:rPr lang="en-GB">
                <a:solidFill>
                  <a:schemeClr val="dk1"/>
                </a:solidFill>
              </a:rPr>
              <a:t>Inference executes at ~1000 times speedup per light curve on standard GPU hardware</a:t>
            </a:r>
            <a:endParaRPr>
              <a:solidFill>
                <a:schemeClr val="dk1"/>
              </a:solidFill>
            </a:endParaRPr>
          </a:p>
          <a:p>
            <a:pPr indent="-31750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</a:pPr>
            <a:r>
              <a:rPr lang="en-GB">
                <a:solidFill>
                  <a:schemeClr val="dk1"/>
                </a:solidFill>
              </a:rPr>
              <a:t>Enabling real-time screening across petabyte-scale archives like TESS or upcoming PLATO.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➢"/>
            </a:pPr>
            <a:r>
              <a:rPr b="1" lang="en-GB">
                <a:solidFill>
                  <a:schemeClr val="dk1"/>
                </a:solidFill>
              </a:rPr>
              <a:t>Architecture &amp; Targets</a:t>
            </a:r>
            <a:endParaRPr b="1">
              <a:solidFill>
                <a:schemeClr val="dk1"/>
              </a:solidFill>
            </a:endParaRPr>
          </a:p>
        </p:txBody>
      </p:sp>
      <p:graphicFrame>
        <p:nvGraphicFramePr>
          <p:cNvPr id="229" name="Google Shape;229;p21"/>
          <p:cNvGraphicFramePr/>
          <p:nvPr/>
        </p:nvGraphicFramePr>
        <p:xfrm>
          <a:off x="236200" y="29832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{B304A092-76C1-4659-B328-F1E0C07F3B7B}</a:tableStyleId>
              </a:tblPr>
              <a:tblGrid>
                <a:gridCol w="1648200"/>
                <a:gridCol w="2516850"/>
                <a:gridCol w="2425425"/>
                <a:gridCol w="2196825"/>
              </a:tblGrid>
              <a:tr h="4608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200">
                          <a:solidFill>
                            <a:srgbClr val="CCCCCC"/>
                          </a:solidFill>
                        </a:rPr>
                        <a:t>Target Parameter</a:t>
                      </a:r>
                      <a:endParaRPr b="1" sz="1200">
                        <a:solidFill>
                          <a:srgbClr val="CCCCCC"/>
                        </a:solidFill>
                      </a:endParaRPr>
                    </a:p>
                  </a:txBody>
                  <a:tcPr marT="91425" marB="91425" marR="91425" marL="91425">
                    <a:solidFill>
                      <a:srgbClr val="3D85C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200">
                          <a:solidFill>
                            <a:srgbClr val="CCCCCC"/>
                          </a:solidFill>
                        </a:rPr>
                        <a:t>Legacy Pipeline</a:t>
                      </a:r>
                      <a:endParaRPr sz="1200"/>
                    </a:p>
                  </a:txBody>
                  <a:tcPr marT="91425" marB="91425" marR="91425" marL="91425">
                    <a:solidFill>
                      <a:srgbClr val="3D85C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200">
                          <a:solidFill>
                            <a:srgbClr val="CCCCCC"/>
                          </a:solidFill>
                        </a:rPr>
                        <a:t>Transformer Output Head</a:t>
                      </a:r>
                      <a:endParaRPr sz="1200"/>
                    </a:p>
                  </a:txBody>
                  <a:tcPr marT="91425" marB="91425" marR="91425" marL="91425"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3D85C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200">
                          <a:solidFill>
                            <a:srgbClr val="CCCCCC"/>
                          </a:solidFill>
                        </a:rPr>
                        <a:t>Expected Precision</a:t>
                      </a:r>
                      <a:endParaRPr sz="1200"/>
                    </a:p>
                  </a:txBody>
                  <a:tcPr marT="91425" marB="91425" marR="91425" marL="91425"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3D85C6"/>
                    </a:solidFill>
                  </a:tcPr>
                </a:tc>
              </a:tr>
              <a:tr h="3738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rgbClr val="CCCCCC"/>
                          </a:solidFill>
                        </a:rPr>
                        <a:t>Transit detection</a:t>
                      </a:r>
                      <a:endParaRPr sz="12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rgbClr val="CCCCCC"/>
                          </a:solidFill>
                        </a:rPr>
                        <a:t>BLS power threshold</a:t>
                      </a:r>
                      <a:endParaRPr sz="1200">
                        <a:solidFill>
                          <a:srgbClr val="CCCCCC"/>
                        </a:solidFill>
                      </a:endParaRPr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rgbClr val="CCCCCC"/>
                          </a:solidFill>
                        </a:rPr>
                        <a:t>Softmax Classifier</a:t>
                      </a:r>
                      <a:endParaRPr sz="1200">
                        <a:solidFill>
                          <a:srgbClr val="CCCCCC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rgbClr val="CCCCCC"/>
                          </a:solidFill>
                        </a:rPr>
                        <a:t>High sensitivity / Low FP</a:t>
                      </a:r>
                      <a:endParaRPr sz="1200">
                        <a:solidFill>
                          <a:srgbClr val="CCCCCC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738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rgbClr val="CCCCCC"/>
                          </a:solidFill>
                        </a:rPr>
                        <a:t>Radius Ratio</a:t>
                      </a:r>
                      <a:endParaRPr sz="12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rgbClr val="CCCCCC"/>
                          </a:solidFill>
                        </a:rPr>
                        <a:t>MCMC Posterior Fit</a:t>
                      </a:r>
                      <a:endParaRPr sz="1200">
                        <a:solidFill>
                          <a:srgbClr val="CCCCCC"/>
                        </a:solidFill>
                      </a:endParaRPr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rgbClr val="CCCCCC"/>
                          </a:solidFill>
                        </a:rPr>
                        <a:t>Dense regression layer</a:t>
                      </a:r>
                      <a:endParaRPr sz="1200">
                        <a:solidFill>
                          <a:srgbClr val="CCCCCC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rgbClr val="CCCCCC"/>
                          </a:solidFill>
                        </a:rPr>
                        <a:t>~ 2-5 % error prior</a:t>
                      </a:r>
                      <a:endParaRPr sz="1200">
                        <a:solidFill>
                          <a:srgbClr val="CCCCCC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738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rgbClr val="CCCCCC"/>
                          </a:solidFill>
                        </a:rPr>
                        <a:t>Period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rgbClr val="CCCCCC"/>
                          </a:solidFill>
                        </a:rPr>
                        <a:t>Periodogram Peak Search</a:t>
                      </a:r>
                      <a:endParaRPr sz="1200">
                        <a:solidFill>
                          <a:srgbClr val="CCCCCC"/>
                        </a:solidFill>
                      </a:endParaRPr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rgbClr val="CCCCCC"/>
                          </a:solidFill>
                        </a:rPr>
                        <a:t>Attention-based frequency head</a:t>
                      </a:r>
                      <a:endParaRPr sz="1200">
                        <a:solidFill>
                          <a:srgbClr val="CCCCCC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rgbClr val="CCCCCC"/>
                          </a:solidFill>
                        </a:rPr>
                        <a:t>High-resolution prior</a:t>
                      </a:r>
                      <a:endParaRPr sz="1200">
                        <a:solidFill>
                          <a:srgbClr val="CCCCCC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402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rgbClr val="CCCCCC"/>
                          </a:solidFill>
                        </a:rPr>
                        <a:t>Duration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rgbClr val="CCCCCC"/>
                          </a:solidFill>
                        </a:rPr>
                        <a:t>Geometric Parameter Fit</a:t>
                      </a:r>
                      <a:endParaRPr sz="1200">
                        <a:solidFill>
                          <a:srgbClr val="CCCCCC"/>
                        </a:solidFill>
                      </a:endParaRPr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rgbClr val="CCCCCC"/>
                          </a:solidFill>
                        </a:rPr>
                        <a:t>Multi-token bounding box</a:t>
                      </a:r>
                      <a:endParaRPr sz="1200">
                        <a:solidFill>
                          <a:srgbClr val="CCCCCC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rgbClr val="CCCCCC"/>
                          </a:solidFill>
                        </a:rPr>
                        <a:t>Instant initial bounding</a:t>
                      </a:r>
                      <a:endParaRPr sz="1200">
                        <a:solidFill>
                          <a:srgbClr val="CCCCCC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pSp>
        <p:nvGrpSpPr>
          <p:cNvPr id="230" name="Google Shape;230;p21"/>
          <p:cNvGrpSpPr/>
          <p:nvPr/>
        </p:nvGrpSpPr>
        <p:grpSpPr>
          <a:xfrm>
            <a:off x="338675" y="54168"/>
            <a:ext cx="1827600" cy="88207"/>
            <a:chOff x="338675" y="54168"/>
            <a:chExt cx="1827600" cy="88207"/>
          </a:xfrm>
        </p:grpSpPr>
        <p:sp>
          <p:nvSpPr>
            <p:cNvPr id="231" name="Google Shape;231;p21"/>
            <p:cNvSpPr/>
            <p:nvPr/>
          </p:nvSpPr>
          <p:spPr>
            <a:xfrm>
              <a:off x="507875" y="54168"/>
              <a:ext cx="135600" cy="88200"/>
            </a:xfrm>
            <a:prstGeom prst="rect">
              <a:avLst/>
            </a:prstGeom>
            <a:solidFill>
              <a:schemeClr val="accen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verage"/>
                <a:ea typeface="Average"/>
                <a:cs typeface="Average"/>
                <a:sym typeface="Average"/>
              </a:endParaRPr>
            </a:p>
          </p:txBody>
        </p:sp>
        <p:sp>
          <p:nvSpPr>
            <p:cNvPr id="232" name="Google Shape;232;p21"/>
            <p:cNvSpPr/>
            <p:nvPr/>
          </p:nvSpPr>
          <p:spPr>
            <a:xfrm>
              <a:off x="338675" y="54175"/>
              <a:ext cx="135600" cy="88200"/>
            </a:xfrm>
            <a:prstGeom prst="rect">
              <a:avLst/>
            </a:prstGeom>
            <a:solidFill>
              <a:schemeClr val="accen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verage"/>
                <a:ea typeface="Average"/>
                <a:cs typeface="Average"/>
                <a:sym typeface="Average"/>
              </a:endParaRPr>
            </a:p>
          </p:txBody>
        </p:sp>
        <p:sp>
          <p:nvSpPr>
            <p:cNvPr id="233" name="Google Shape;233;p21"/>
            <p:cNvSpPr/>
            <p:nvPr/>
          </p:nvSpPr>
          <p:spPr>
            <a:xfrm>
              <a:off x="677075" y="54175"/>
              <a:ext cx="135600" cy="88200"/>
            </a:xfrm>
            <a:prstGeom prst="rect">
              <a:avLst/>
            </a:prstGeom>
            <a:solidFill>
              <a:schemeClr val="accen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verage"/>
                <a:ea typeface="Average"/>
                <a:cs typeface="Average"/>
                <a:sym typeface="Average"/>
              </a:endParaRPr>
            </a:p>
          </p:txBody>
        </p:sp>
        <p:sp>
          <p:nvSpPr>
            <p:cNvPr id="234" name="Google Shape;234;p21"/>
            <p:cNvSpPr/>
            <p:nvPr/>
          </p:nvSpPr>
          <p:spPr>
            <a:xfrm>
              <a:off x="846275" y="54175"/>
              <a:ext cx="135600" cy="88200"/>
            </a:xfrm>
            <a:prstGeom prst="rect">
              <a:avLst/>
            </a:prstGeom>
            <a:solidFill>
              <a:schemeClr val="accen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verage"/>
                <a:ea typeface="Average"/>
                <a:cs typeface="Average"/>
                <a:sym typeface="Average"/>
              </a:endParaRPr>
            </a:p>
          </p:txBody>
        </p:sp>
        <p:sp>
          <p:nvSpPr>
            <p:cNvPr id="235" name="Google Shape;235;p21"/>
            <p:cNvSpPr/>
            <p:nvPr/>
          </p:nvSpPr>
          <p:spPr>
            <a:xfrm>
              <a:off x="1015475" y="54175"/>
              <a:ext cx="135600" cy="88200"/>
            </a:xfrm>
            <a:prstGeom prst="rect">
              <a:avLst/>
            </a:prstGeom>
            <a:solidFill>
              <a:schemeClr val="accen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verage"/>
                <a:ea typeface="Average"/>
                <a:cs typeface="Average"/>
                <a:sym typeface="Average"/>
              </a:endParaRPr>
            </a:p>
          </p:txBody>
        </p:sp>
        <p:sp>
          <p:nvSpPr>
            <p:cNvPr id="236" name="Google Shape;236;p21"/>
            <p:cNvSpPr/>
            <p:nvPr/>
          </p:nvSpPr>
          <p:spPr>
            <a:xfrm>
              <a:off x="1184675" y="54170"/>
              <a:ext cx="135600" cy="88200"/>
            </a:xfrm>
            <a:prstGeom prst="rect">
              <a:avLst/>
            </a:prstGeom>
            <a:solidFill>
              <a:schemeClr val="accen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verage"/>
                <a:ea typeface="Average"/>
                <a:cs typeface="Average"/>
                <a:sym typeface="Average"/>
              </a:endParaRPr>
            </a:p>
          </p:txBody>
        </p:sp>
        <p:sp>
          <p:nvSpPr>
            <p:cNvPr id="237" name="Google Shape;237;p21"/>
            <p:cNvSpPr/>
            <p:nvPr/>
          </p:nvSpPr>
          <p:spPr>
            <a:xfrm>
              <a:off x="1353875" y="54170"/>
              <a:ext cx="135600" cy="88200"/>
            </a:xfrm>
            <a:prstGeom prst="rect">
              <a:avLst/>
            </a:prstGeom>
            <a:solidFill>
              <a:schemeClr val="accen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verage"/>
                <a:ea typeface="Average"/>
                <a:cs typeface="Average"/>
                <a:sym typeface="Average"/>
              </a:endParaRPr>
            </a:p>
          </p:txBody>
        </p:sp>
        <p:sp>
          <p:nvSpPr>
            <p:cNvPr id="238" name="Google Shape;238;p21"/>
            <p:cNvSpPr/>
            <p:nvPr/>
          </p:nvSpPr>
          <p:spPr>
            <a:xfrm>
              <a:off x="1523075" y="54170"/>
              <a:ext cx="135600" cy="88200"/>
            </a:xfrm>
            <a:prstGeom prst="rect">
              <a:avLst/>
            </a:prstGeom>
            <a:solidFill>
              <a:schemeClr val="accen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verage"/>
                <a:ea typeface="Average"/>
                <a:cs typeface="Average"/>
                <a:sym typeface="Average"/>
              </a:endParaRPr>
            </a:p>
          </p:txBody>
        </p:sp>
        <p:sp>
          <p:nvSpPr>
            <p:cNvPr id="239" name="Google Shape;239;p21"/>
            <p:cNvSpPr/>
            <p:nvPr/>
          </p:nvSpPr>
          <p:spPr>
            <a:xfrm>
              <a:off x="1692275" y="54170"/>
              <a:ext cx="135600" cy="882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verage"/>
                <a:ea typeface="Average"/>
                <a:cs typeface="Average"/>
                <a:sym typeface="Average"/>
              </a:endParaRPr>
            </a:p>
          </p:txBody>
        </p:sp>
        <p:sp>
          <p:nvSpPr>
            <p:cNvPr id="240" name="Google Shape;240;p21"/>
            <p:cNvSpPr/>
            <p:nvPr/>
          </p:nvSpPr>
          <p:spPr>
            <a:xfrm>
              <a:off x="1861475" y="54170"/>
              <a:ext cx="135600" cy="882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verage"/>
                <a:ea typeface="Average"/>
                <a:cs typeface="Average"/>
                <a:sym typeface="Average"/>
              </a:endParaRPr>
            </a:p>
          </p:txBody>
        </p:sp>
        <p:sp>
          <p:nvSpPr>
            <p:cNvPr id="241" name="Google Shape;241;p21"/>
            <p:cNvSpPr/>
            <p:nvPr/>
          </p:nvSpPr>
          <p:spPr>
            <a:xfrm>
              <a:off x="2030675" y="54170"/>
              <a:ext cx="135600" cy="882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verage"/>
                <a:ea typeface="Average"/>
                <a:cs typeface="Average"/>
                <a:sym typeface="Average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late">
  <a:themeElements>
    <a:clrScheme name="Slate">
      <a:dk1>
        <a:srgbClr val="FFFFFF"/>
      </a:dk1>
      <a:lt1>
        <a:srgbClr val="37474F"/>
      </a:lt1>
      <a:dk2>
        <a:srgbClr val="9E9E9E"/>
      </a:dk2>
      <a:lt2>
        <a:srgbClr val="E0E0E0"/>
      </a:lt2>
      <a:accent1>
        <a:srgbClr val="616161"/>
      </a:accent1>
      <a:accent2>
        <a:srgbClr val="78909C"/>
      </a:accent2>
      <a:accent3>
        <a:srgbClr val="CACACA"/>
      </a:accent3>
      <a:accent4>
        <a:srgbClr val="64FFDA"/>
      </a:accent4>
      <a:accent5>
        <a:srgbClr val="FFD966"/>
      </a:accent5>
      <a:accent6>
        <a:srgbClr val="F5F5F5"/>
      </a:accent6>
      <a:hlink>
        <a:srgbClr val="FFD966"/>
      </a:hlink>
      <a:folHlink>
        <a:srgbClr val="FFD96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