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270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635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1270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438400" latinLnBrk="0">
      <a:defRPr sz="3600">
        <a:latin typeface="+mj-lt"/>
        <a:ea typeface="+mj-ea"/>
        <a:cs typeface="+mj-cs"/>
        <a:sym typeface="Arial"/>
      </a:defRPr>
    </a:lvl1pPr>
    <a:lvl2pPr indent="228600" defTabSz="2438400" latinLnBrk="0">
      <a:defRPr sz="3600">
        <a:latin typeface="+mj-lt"/>
        <a:ea typeface="+mj-ea"/>
        <a:cs typeface="+mj-cs"/>
        <a:sym typeface="Arial"/>
      </a:defRPr>
    </a:lvl2pPr>
    <a:lvl3pPr indent="457200" defTabSz="2438400" latinLnBrk="0">
      <a:defRPr sz="3600">
        <a:latin typeface="+mj-lt"/>
        <a:ea typeface="+mj-ea"/>
        <a:cs typeface="+mj-cs"/>
        <a:sym typeface="Arial"/>
      </a:defRPr>
    </a:lvl3pPr>
    <a:lvl4pPr indent="685800" defTabSz="2438400" latinLnBrk="0">
      <a:defRPr sz="3600">
        <a:latin typeface="+mj-lt"/>
        <a:ea typeface="+mj-ea"/>
        <a:cs typeface="+mj-cs"/>
        <a:sym typeface="Arial"/>
      </a:defRPr>
    </a:lvl4pPr>
    <a:lvl5pPr indent="914400" defTabSz="2438400" latinLnBrk="0">
      <a:defRPr sz="3600">
        <a:latin typeface="+mj-lt"/>
        <a:ea typeface="+mj-ea"/>
        <a:cs typeface="+mj-cs"/>
        <a:sym typeface="Arial"/>
      </a:defRPr>
    </a:lvl5pPr>
    <a:lvl6pPr indent="1143000" defTabSz="2438400" latinLnBrk="0">
      <a:defRPr sz="3600">
        <a:latin typeface="+mj-lt"/>
        <a:ea typeface="+mj-ea"/>
        <a:cs typeface="+mj-cs"/>
        <a:sym typeface="Arial"/>
      </a:defRPr>
    </a:lvl6pPr>
    <a:lvl7pPr indent="1371600" defTabSz="2438400" latinLnBrk="0">
      <a:defRPr sz="3600">
        <a:latin typeface="+mj-lt"/>
        <a:ea typeface="+mj-ea"/>
        <a:cs typeface="+mj-cs"/>
        <a:sym typeface="Arial"/>
      </a:defRPr>
    </a:lvl7pPr>
    <a:lvl8pPr indent="1600200" defTabSz="2438400" latinLnBrk="0">
      <a:defRPr sz="3600">
        <a:latin typeface="+mj-lt"/>
        <a:ea typeface="+mj-ea"/>
        <a:cs typeface="+mj-cs"/>
        <a:sym typeface="Arial"/>
      </a:defRPr>
    </a:lvl8pPr>
    <a:lvl9pPr indent="1828800" defTabSz="2438400" latinLnBrk="0">
      <a:defRPr sz="36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831221" y="1985530"/>
            <a:ext cx="22721603" cy="5473604"/>
          </a:xfrm>
          <a:prstGeom prst="rect">
            <a:avLst/>
          </a:prstGeom>
        </p:spPr>
        <p:txBody>
          <a:bodyPr anchor="b"/>
          <a:lstStyle>
            <a:lvl1pPr algn="ctr">
              <a:defRPr sz="138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831197" y="7557666"/>
            <a:ext cx="22721606" cy="2113604"/>
          </a:xfrm>
          <a:prstGeom prst="rect">
            <a:avLst/>
          </a:prstGeom>
        </p:spPr>
        <p:txBody>
          <a:bodyPr/>
          <a:lstStyle>
            <a:lvl1pPr marL="609600" indent="-495300" algn="ctr">
              <a:lnSpc>
                <a:spcPct val="100000"/>
              </a:lnSpc>
              <a:buClrTx/>
              <a:buSzTx/>
              <a:buFontTx/>
              <a:buNone/>
              <a:defRPr sz="7400"/>
            </a:lvl1pPr>
            <a:lvl2pPr marL="609600" indent="-266700" algn="ctr">
              <a:lnSpc>
                <a:spcPct val="100000"/>
              </a:lnSpc>
              <a:buClrTx/>
              <a:buSzTx/>
              <a:buFontTx/>
              <a:buNone/>
              <a:defRPr sz="7400"/>
            </a:lvl2pPr>
            <a:lvl3pPr marL="609600" indent="-266700" algn="ctr">
              <a:lnSpc>
                <a:spcPct val="100000"/>
              </a:lnSpc>
              <a:buClrTx/>
              <a:buSzTx/>
              <a:buFontTx/>
              <a:buNone/>
              <a:defRPr sz="7400"/>
            </a:lvl3pPr>
            <a:lvl4pPr marL="609600" indent="-266700" algn="ctr">
              <a:lnSpc>
                <a:spcPct val="100000"/>
              </a:lnSpc>
              <a:buClrTx/>
              <a:buSzTx/>
              <a:buFontTx/>
              <a:buNone/>
              <a:defRPr sz="7400"/>
            </a:lvl4pPr>
            <a:lvl5pPr marL="609600" indent="-266700" algn="ctr">
              <a:lnSpc>
                <a:spcPct val="100000"/>
              </a:lnSpc>
              <a:buClrTx/>
              <a:buSzTx/>
              <a:buFontTx/>
              <a:buNone/>
              <a:defRPr sz="7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831197" y="2949666"/>
            <a:ext cx="22721606" cy="5236001"/>
          </a:xfrm>
          <a:prstGeom prst="rect">
            <a:avLst/>
          </a:prstGeom>
        </p:spPr>
        <p:txBody>
          <a:bodyPr anchor="b"/>
          <a:lstStyle>
            <a:lvl1pPr algn="ctr">
              <a:defRPr sz="320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831197" y="8405933"/>
            <a:ext cx="22721606" cy="3468801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831197" y="5735597"/>
            <a:ext cx="22721606" cy="2244804"/>
          </a:xfrm>
          <a:prstGeom prst="rect">
            <a:avLst/>
          </a:prstGeom>
        </p:spPr>
        <p:txBody>
          <a:bodyPr anchor="ctr"/>
          <a:lstStyle>
            <a:lvl1pPr algn="ctr">
              <a:defRPr sz="9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831197" y="3073266"/>
            <a:ext cx="10666406" cy="9110401"/>
          </a:xfrm>
          <a:prstGeom prst="rect">
            <a:avLst/>
          </a:prstGeom>
        </p:spPr>
        <p:txBody>
          <a:bodyPr/>
          <a:lstStyle>
            <a:lvl1pPr marL="956128" indent="-816428">
              <a:buSzPts val="3600"/>
              <a:defRPr sz="3600"/>
            </a:lvl1pPr>
            <a:lvl2pPr marL="1524000" indent="-914400">
              <a:buSzPts val="3600"/>
              <a:defRPr sz="3600"/>
            </a:lvl2pPr>
            <a:lvl3pPr marL="1981200" indent="-914400">
              <a:buSzPts val="3600"/>
              <a:defRPr sz="3600"/>
            </a:lvl3pPr>
            <a:lvl4pPr marL="2438400" indent="-914400">
              <a:buSzPts val="3600"/>
              <a:defRPr sz="3600"/>
            </a:lvl4pPr>
            <a:lvl5pPr marL="2895600" indent="-914400">
              <a:buSzPts val="3600"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12886397" y="3073266"/>
            <a:ext cx="10666406" cy="9110401"/>
          </a:xfrm>
          <a:prstGeom prst="rect">
            <a:avLst/>
          </a:prstGeom>
          <a:ln w="12700"/>
        </p:spPr>
        <p:txBody>
          <a:bodyPr/>
          <a:lstStyle/>
          <a:p>
            <a:pPr/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831197" y="1481599"/>
            <a:ext cx="7488004" cy="2015201"/>
          </a:xfrm>
          <a:prstGeom prst="rect">
            <a:avLst/>
          </a:prstGeom>
        </p:spPr>
        <p:txBody>
          <a:bodyPr anchor="b"/>
          <a:lstStyle>
            <a:lvl1pPr>
              <a:defRPr sz="6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831197" y="3705597"/>
            <a:ext cx="7488004" cy="8478404"/>
          </a:xfrm>
          <a:prstGeom prst="rect">
            <a:avLst/>
          </a:prstGeom>
        </p:spPr>
        <p:txBody>
          <a:bodyPr/>
          <a:lstStyle>
            <a:lvl1pPr marL="965200" indent="-812800">
              <a:buSzPts val="3200"/>
              <a:defRPr sz="3200"/>
            </a:lvl1pPr>
            <a:lvl2pPr marL="1422400" indent="-812800">
              <a:buSzPts val="3200"/>
              <a:defRPr sz="3200"/>
            </a:lvl2pPr>
            <a:lvl3pPr marL="1879600" indent="-812800">
              <a:buSzPts val="3200"/>
              <a:defRPr sz="3200"/>
            </a:lvl3pPr>
            <a:lvl4pPr marL="2336800" indent="-812800">
              <a:buSzPts val="3200"/>
              <a:defRPr sz="3200"/>
            </a:lvl4pPr>
            <a:lvl5pPr marL="2794000" indent="-812800">
              <a:buSzPts val="3200"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1307333" y="1200397"/>
            <a:ext cx="16980803" cy="10908804"/>
          </a:xfrm>
          <a:prstGeom prst="rect">
            <a:avLst/>
          </a:prstGeom>
        </p:spPr>
        <p:txBody>
          <a:bodyPr anchor="ctr"/>
          <a:lstStyle>
            <a:lvl1pPr>
              <a:defRPr sz="128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12192000" y="-334"/>
            <a:ext cx="12192000" cy="13716004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707999" y="3288466"/>
            <a:ext cx="10787202" cy="3952804"/>
          </a:xfrm>
          <a:prstGeom prst="rect">
            <a:avLst/>
          </a:prstGeom>
        </p:spPr>
        <p:txBody>
          <a:bodyPr anchor="b"/>
          <a:lstStyle>
            <a:lvl1pPr algn="ctr">
              <a:defRPr sz="112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707999" y="7474866"/>
            <a:ext cx="10787202" cy="3293604"/>
          </a:xfrm>
          <a:prstGeom prst="rect">
            <a:avLst/>
          </a:prstGeom>
        </p:spPr>
        <p:txBody>
          <a:bodyPr/>
          <a:lstStyle>
            <a:lvl1pPr marL="609600" indent="-495300" algn="ctr">
              <a:lnSpc>
                <a:spcPct val="100000"/>
              </a:lnSpc>
              <a:buClrTx/>
              <a:buSzTx/>
              <a:buFontTx/>
              <a:buNone/>
              <a:defRPr sz="5600"/>
            </a:lvl1pPr>
            <a:lvl2pPr marL="609600" indent="-266700" algn="ctr">
              <a:lnSpc>
                <a:spcPct val="100000"/>
              </a:lnSpc>
              <a:buClrTx/>
              <a:buSzTx/>
              <a:buFontTx/>
              <a:buNone/>
              <a:defRPr sz="5600"/>
            </a:lvl2pPr>
            <a:lvl3pPr marL="609600" indent="-266700" algn="ctr">
              <a:lnSpc>
                <a:spcPct val="100000"/>
              </a:lnSpc>
              <a:buClrTx/>
              <a:buSzTx/>
              <a:buFontTx/>
              <a:buNone/>
              <a:defRPr sz="5600"/>
            </a:lvl3pPr>
            <a:lvl4pPr marL="609600" indent="-266700" algn="ctr">
              <a:lnSpc>
                <a:spcPct val="100000"/>
              </a:lnSpc>
              <a:buClrTx/>
              <a:buSzTx/>
              <a:buFontTx/>
              <a:buNone/>
              <a:defRPr sz="5600"/>
            </a:lvl4pPr>
            <a:lvl5pPr marL="609600" indent="-266700" algn="ctr">
              <a:lnSpc>
                <a:spcPct val="100000"/>
              </a:lnSpc>
              <a:buClrTx/>
              <a:buSzTx/>
              <a:buFontTx/>
              <a:buNone/>
              <a:defRPr sz="5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13172000" y="1930863"/>
            <a:ext cx="10232001" cy="9853607"/>
          </a:xfrm>
          <a:prstGeom prst="rect">
            <a:avLst/>
          </a:prstGeom>
          <a:ln w="12700"/>
        </p:spPr>
        <p:txBody>
          <a:bodyPr anchor="ctr"/>
          <a:lstStyle/>
          <a:p>
            <a:pPr/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831197" y="11281533"/>
            <a:ext cx="15996807" cy="1613604"/>
          </a:xfrm>
          <a:prstGeom prst="rect">
            <a:avLst/>
          </a:prstGeom>
        </p:spPr>
        <p:txBody>
          <a:bodyPr anchor="ctr"/>
          <a:lstStyle>
            <a:lvl1pPr marL="0" indent="228600">
              <a:lnSpc>
                <a:spcPct val="100000"/>
              </a:lnSpc>
              <a:buClrTx/>
              <a:buSzTx/>
              <a:buFontTx/>
              <a:buNone/>
            </a:lvl1pPr>
            <a:lvl2pPr>
              <a:lnSpc>
                <a:spcPct val="100000"/>
              </a:lnSpc>
              <a:buClrTx/>
              <a:buFontTx/>
            </a:lvl2pPr>
            <a:lvl3pPr>
              <a:lnSpc>
                <a:spcPct val="100000"/>
              </a:lnSpc>
              <a:buClrTx/>
              <a:buFontTx/>
            </a:lvl3pPr>
            <a:lvl4pPr>
              <a:lnSpc>
                <a:spcPct val="100000"/>
              </a:lnSpc>
              <a:buClrTx/>
              <a:buFontTx/>
            </a:lvl4pPr>
            <a:lvl5pPr>
              <a:lnSpc>
                <a:spcPct val="100000"/>
              </a:lnSpc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831197" y="1186733"/>
            <a:ext cx="22721606" cy="152720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831197" y="3073266"/>
            <a:ext cx="22721606" cy="9110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ln w="25400">
            <a:miter lim="400000"/>
          </a:ln>
        </p:spPr>
        <p:txBody>
          <a:bodyPr wrap="none" lIns="243797" tIns="243797" rIns="243797" bIns="243797" anchor="ctr">
            <a:normAutofit fontScale="100000" lnSpcReduction="0"/>
          </a:bodyPr>
          <a:lstStyle>
            <a:lvl1pPr algn="r">
              <a:defRPr sz="2600">
                <a:solidFill>
                  <a:srgbClr val="58585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1028700" marR="0" indent="-914400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4800"/>
        <a:buFont typeface="Arial"/>
        <a:buChar char="●"/>
        <a:tabLst/>
        <a:defRPr b="0" baseline="0" cap="none" i="0" spc="0" strike="noStrike" sz="4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1pPr>
      <a:lvl2pPr marL="1685470" marR="0" indent="-1088570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4800"/>
        <a:buFont typeface="Arial"/>
        <a:buChar char="○"/>
        <a:tabLst/>
        <a:defRPr b="0" baseline="0" cap="none" i="0" spc="0" strike="noStrike" sz="4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2pPr>
      <a:lvl3pPr marL="2142670" marR="0" indent="-1088570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4800"/>
        <a:buFont typeface="Arial"/>
        <a:buChar char="■"/>
        <a:tabLst/>
        <a:defRPr b="0" baseline="0" cap="none" i="0" spc="0" strike="noStrike" sz="4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3pPr>
      <a:lvl4pPr marL="2599870" marR="0" indent="-1088570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4800"/>
        <a:buFont typeface="Arial"/>
        <a:buChar char="●"/>
        <a:tabLst/>
        <a:defRPr b="0" baseline="0" cap="none" i="0" spc="0" strike="noStrike" sz="4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4pPr>
      <a:lvl5pPr marL="3057070" marR="0" indent="-1088570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4800"/>
        <a:buFont typeface="Arial"/>
        <a:buChar char="○"/>
        <a:tabLst/>
        <a:defRPr b="0" baseline="0" cap="none" i="0" spc="0" strike="noStrike" sz="4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5pPr>
      <a:lvl6pPr marL="3514270" marR="0" indent="-1088570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4800"/>
        <a:buFont typeface="Arial"/>
        <a:buChar char="■"/>
        <a:tabLst/>
        <a:defRPr b="0" baseline="0" cap="none" i="0" spc="0" strike="noStrike" sz="4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6pPr>
      <a:lvl7pPr marL="3971470" marR="0" indent="-1088570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4800"/>
        <a:buFont typeface="Arial"/>
        <a:buChar char="●"/>
        <a:tabLst/>
        <a:defRPr b="0" baseline="0" cap="none" i="0" spc="0" strike="noStrike" sz="4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7pPr>
      <a:lvl8pPr marL="4428670" marR="0" indent="-1088570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4800"/>
        <a:buFont typeface="Arial"/>
        <a:buChar char="○"/>
        <a:tabLst/>
        <a:defRPr b="0" baseline="0" cap="none" i="0" spc="0" strike="noStrike" sz="4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8pPr>
      <a:lvl9pPr marL="4885870" marR="0" indent="-1088570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4800"/>
        <a:buFont typeface="Arial"/>
        <a:buChar char="■"/>
        <a:tabLst/>
        <a:defRPr b="0" baseline="0" cap="none" i="0" spc="0" strike="noStrike" sz="4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finianashmead@pitt.edu" TargetMode="External"/><Relationship Id="rId3" Type="http://schemas.openxmlformats.org/officeDocument/2006/relationships/hyperlink" Target="https://arxiv.org/abs/2512.09032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Relationship Id="rId3" Type="http://schemas.openxmlformats.org/officeDocument/2006/relationships/image" Target="../media/image8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Relationship Id="rId3" Type="http://schemas.openxmlformats.org/officeDocument/2006/relationships/hyperlink" Target="https://umap-learn.readthedocs.io/en/latest/parametric_umap.html" TargetMode="Externa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finianashmead.github.io/#umap-cosmos2020" TargetMode="External"/><Relationship Id="rId3" Type="http://schemas.openxmlformats.org/officeDocument/2006/relationships/hyperlink" Target="https://finianashmead.github.io/" TargetMode="External"/><Relationship Id="rId4" Type="http://schemas.openxmlformats.org/officeDocument/2006/relationships/image" Target="../media/image2.gif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finianashmead.github.io/#umap-cosmos2020" TargetMode="External"/><Relationship Id="rId3" Type="http://schemas.openxmlformats.org/officeDocument/2006/relationships/hyperlink" Target="https://finianashmead.github.io/" TargetMode="External"/><Relationship Id="rId4" Type="http://schemas.openxmlformats.org/officeDocument/2006/relationships/image" Target="../media/image2.gif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Relationship Id="rId3" Type="http://schemas.openxmlformats.org/officeDocument/2006/relationships/image" Target="../media/image8.png"/><Relationship Id="rId4" Type="http://schemas.openxmlformats.org/officeDocument/2006/relationships/image" Target="../media/image12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Relationship Id="rId3" Type="http://schemas.openxmlformats.org/officeDocument/2006/relationships/image" Target="../media/image11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Relationship Id="rId3" Type="http://schemas.openxmlformats.org/officeDocument/2006/relationships/image" Target="../media/image11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github.com/LSSTDESC/rail_sompz" TargetMode="External"/><Relationship Id="rId3" Type="http://schemas.openxmlformats.org/officeDocument/2006/relationships/image" Target="../media/image9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hyperlink" Target="mailto:finianashmead@pitt.edu" TargetMode="External"/><Relationship Id="rId7" Type="http://schemas.openxmlformats.org/officeDocument/2006/relationships/hyperlink" Target="https://arxiv.org/abs/2512.09032" TargetMode="Externa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gif"/><Relationship Id="rId3" Type="http://schemas.openxmlformats.org/officeDocument/2006/relationships/hyperlink" Target="http://finianashmead.github.io" TargetMode="External"/><Relationship Id="rId4" Type="http://schemas.openxmlformats.org/officeDocument/2006/relationships/hyperlink" Target="https://arxiv.org/abs/2512.09032" TargetMode="External"/><Relationship Id="rId5" Type="http://schemas.openxmlformats.org/officeDocument/2006/relationships/image" Target="../media/image18.png"/><Relationship Id="rId6" Type="http://schemas.openxmlformats.org/officeDocument/2006/relationships/image" Target="../media/image19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hyperlink" Target="https://ui.adsabs.harvard.edu/abs/2025arXiv250300120K/abstract" TargetMode="Externa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gif"/><Relationship Id="rId3" Type="http://schemas.openxmlformats.org/officeDocument/2006/relationships/hyperlink" Target="https://en.wikipedia.org/wiki/Self-organizing_map#/media/File:TrainSOM.gif" TargetMode="Externa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3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3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4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6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pn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8.pn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9.pn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0.png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2.png"/><Relationship Id="rId3" Type="http://schemas.openxmlformats.org/officeDocument/2006/relationships/image" Target="../media/image15.png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png"/><Relationship Id="rId3" Type="http://schemas.openxmlformats.org/officeDocument/2006/relationships/image" Target="../media/image16.png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gif"/><Relationship Id="rId3" Type="http://schemas.openxmlformats.org/officeDocument/2006/relationships/hyperlink" Target="https://zfourge.tamu.edu/" TargetMode="Externa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gif"/><Relationship Id="rId3" Type="http://schemas.openxmlformats.org/officeDocument/2006/relationships/hyperlink" Target="https://zfourge.tamu.edu/" TargetMode="External"/><Relationship Id="rId4" Type="http://schemas.openxmlformats.org/officeDocument/2006/relationships/image" Target="../media/image6.png"/><Relationship Id="rId5" Type="http://schemas.openxmlformats.org/officeDocument/2006/relationships/hyperlink" Target="https://ui.adsabs.harvard.edu/abs/2009ApJS..185....1T/abstract" TargetMode="Externa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gif"/><Relationship Id="rId3" Type="http://schemas.openxmlformats.org/officeDocument/2006/relationships/hyperlink" Target="https://zfourge.tamu.edu/" TargetMode="External"/><Relationship Id="rId4" Type="http://schemas.openxmlformats.org/officeDocument/2006/relationships/image" Target="../media/image6.png"/><Relationship Id="rId5" Type="http://schemas.openxmlformats.org/officeDocument/2006/relationships/hyperlink" Target="https://ui.adsabs.harvard.edu/abs/2009ApJS..185....1T/abstract" TargetMode="Externa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54;p13"/>
          <p:cNvSpPr txBox="1"/>
          <p:nvPr>
            <p:ph type="ctrTitle"/>
          </p:nvPr>
        </p:nvSpPr>
        <p:spPr>
          <a:xfrm>
            <a:off x="831197" y="1570335"/>
            <a:ext cx="22721606" cy="4269604"/>
          </a:xfrm>
          <a:prstGeom prst="rect">
            <a:avLst/>
          </a:prstGeom>
        </p:spPr>
        <p:txBody>
          <a:bodyPr/>
          <a:lstStyle>
            <a:lvl1pPr>
              <a:defRPr i="1" sz="9000"/>
            </a:lvl1pPr>
          </a:lstStyle>
          <a:p>
            <a:pPr/>
            <a:r>
              <a:t>Optimizing Photometric Redshift Training Sets with UMAP</a:t>
            </a:r>
          </a:p>
        </p:txBody>
      </p:sp>
      <p:sp>
        <p:nvSpPr>
          <p:cNvPr id="110" name="Google Shape;55;p13"/>
          <p:cNvSpPr txBox="1"/>
          <p:nvPr>
            <p:ph type="subTitle" sz="quarter" idx="1"/>
          </p:nvPr>
        </p:nvSpPr>
        <p:spPr>
          <a:xfrm>
            <a:off x="7385130" y="6502400"/>
            <a:ext cx="10928804" cy="5618403"/>
          </a:xfrm>
          <a:prstGeom prst="rect">
            <a:avLst/>
          </a:prstGeom>
        </p:spPr>
        <p:txBody>
          <a:bodyPr/>
          <a:lstStyle/>
          <a:p>
            <a:pPr marL="0" indent="0" defTabSz="2414016">
              <a:lnSpc>
                <a:spcPct val="80000"/>
              </a:lnSpc>
              <a:defRPr sz="3564"/>
            </a:pPr>
            <a:r>
              <a:t>Finian Ashmead</a:t>
            </a:r>
          </a:p>
          <a:p>
            <a:pPr marL="0" indent="0" defTabSz="2414016">
              <a:lnSpc>
                <a:spcPct val="80000"/>
              </a:lnSpc>
              <a:defRPr sz="3564"/>
            </a:pPr>
            <a:r>
              <a:t>University of Pittsburgh</a:t>
            </a:r>
          </a:p>
          <a:p>
            <a:pPr marL="0" indent="0" defTabSz="2414016">
              <a:lnSpc>
                <a:spcPct val="80000"/>
              </a:lnSpc>
              <a:defRPr sz="3564" u="sng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finianashmead@pitt.edu</a:t>
            </a:r>
          </a:p>
          <a:p>
            <a:pPr marL="0" indent="0" defTabSz="2414016">
              <a:lnSpc>
                <a:spcPct val="80000"/>
              </a:lnSpc>
              <a:defRPr sz="3564" u="sng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</a:defRPr>
            </a:pPr>
          </a:p>
          <a:p>
            <a:pPr marL="0" indent="0" defTabSz="452627">
              <a:defRPr sz="2574">
                <a:solidFill>
                  <a:schemeClr val="accent2">
                    <a:lumOff val="21764"/>
                  </a:schemeClr>
                </a:solidFill>
              </a:defRPr>
            </a:pPr>
            <a:r>
              <a:t>International Conference on Machine Learning for Astrophysics, 3rd Ed.</a:t>
            </a:r>
          </a:p>
          <a:p>
            <a:pPr marL="0" indent="0" defTabSz="452627">
              <a:defRPr sz="2574">
                <a:solidFill>
                  <a:schemeClr val="accent2">
                    <a:lumOff val="21764"/>
                  </a:schemeClr>
                </a:solidFill>
              </a:defRPr>
            </a:pPr>
            <a:r>
              <a:t>September 2, 2026</a:t>
            </a:r>
          </a:p>
          <a:p>
            <a:pPr marL="0" indent="0" defTabSz="452627">
              <a:defRPr sz="1881">
                <a:solidFill>
                  <a:schemeClr val="accent2">
                    <a:lumOff val="21764"/>
                  </a:schemeClr>
                </a:solidFill>
              </a:defRPr>
            </a:pPr>
            <a:endParaRPr sz="3564"/>
          </a:p>
          <a:p>
            <a:pPr marL="0" indent="0" defTabSz="2414016">
              <a:lnSpc>
                <a:spcPct val="80000"/>
              </a:lnSpc>
              <a:defRPr sz="3564"/>
            </a:pPr>
            <a:r>
              <a:t>supervisors Jeff Newman and Brett Andrews</a:t>
            </a:r>
          </a:p>
          <a:p>
            <a:pPr marL="0" indent="0" defTabSz="2414016">
              <a:lnSpc>
                <a:spcPct val="80000"/>
              </a:lnSpc>
              <a:defRPr sz="3564"/>
            </a:pPr>
            <a:r>
              <a:t>this work supported by WFS grant (PI: Newman)</a:t>
            </a:r>
          </a:p>
          <a:p>
            <a:pPr marL="0" indent="0" defTabSz="2414016">
              <a:lnSpc>
                <a:spcPct val="80000"/>
              </a:lnSpc>
              <a:defRPr sz="3564"/>
            </a:pPr>
          </a:p>
          <a:p>
            <a:pPr marL="0" indent="0" defTabSz="2414016">
              <a:defRPr sz="3564" u="sng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arxiv: 2512.09032</a:t>
            </a:r>
          </a:p>
        </p:txBody>
      </p:sp>
      <p:pic>
        <p:nvPicPr>
          <p:cNvPr id="111" name="Google Shape;56;p13" descr="Google Shape;56;p1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37706" y="7650936"/>
            <a:ext cx="7147403" cy="44695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Google Shape;57;p13" descr="Google Shape;57;p1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948599" y="7314800"/>
            <a:ext cx="3856354" cy="5141801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Google Shape;58;p13"/>
          <p:cNvSpPr txBox="1"/>
          <p:nvPr>
            <p:ph type="sldNum" sz="quarter" idx="4294967295"/>
          </p:nvPr>
        </p:nvSpPr>
        <p:spPr>
          <a:xfrm>
            <a:off x="23372485" y="12524799"/>
            <a:ext cx="683937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14" name="university-of-pittsburgh png.pngGoogle Shape;59;p13" descr="university-of-pittsburgh png.pngGoogle Shape;59;p13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5853795" y="6382730"/>
            <a:ext cx="1692075" cy="16920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SOM_260524.pngGoogle Shape;129;p21" descr="SOM_260524.pngGoogle Shape;129;p21"/>
          <p:cNvPicPr>
            <a:picLocks noChangeAspect="1"/>
          </p:cNvPicPr>
          <p:nvPr/>
        </p:nvPicPr>
        <p:blipFill>
          <a:blip r:embed="rId2">
            <a:extLst/>
          </a:blip>
          <a:srcRect l="0" t="0" r="710" b="60322"/>
          <a:stretch>
            <a:fillRect/>
          </a:stretch>
        </p:blipFill>
        <p:spPr>
          <a:xfrm>
            <a:off x="5313890" y="1672930"/>
            <a:ext cx="16127773" cy="12043076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Google Shape;130;p21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0" name="Google Shape;131;p21"/>
          <p:cNvSpPr txBox="1"/>
          <p:nvPr>
            <p:ph type="title"/>
          </p:nvPr>
        </p:nvSpPr>
        <p:spPr>
          <a:xfrm>
            <a:off x="831197" y="483663"/>
            <a:ext cx="22721606" cy="1527207"/>
          </a:xfrm>
          <a:prstGeom prst="rect">
            <a:avLst/>
          </a:prstGeom>
        </p:spPr>
        <p:txBody>
          <a:bodyPr/>
          <a:lstStyle/>
          <a:p>
            <a:pPr>
              <a:defRPr sz="6600"/>
            </a:pPr>
            <a:r>
              <a:t>SOM: full imaging sample w/ photo-</a:t>
            </a:r>
            <a:r>
              <a:rPr i="1"/>
              <a:t>z</a:t>
            </a:r>
            <a:r>
              <a:t>’s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SOM_251217.pngGoogle Shape;136;p22" descr="SOM_251217.pngGoogle Shape;136;p22"/>
          <p:cNvPicPr>
            <a:picLocks noChangeAspect="1"/>
          </p:cNvPicPr>
          <p:nvPr/>
        </p:nvPicPr>
        <p:blipFill>
          <a:blip r:embed="rId2">
            <a:extLst/>
          </a:blip>
          <a:srcRect l="0" t="0" r="0" b="60322"/>
          <a:stretch>
            <a:fillRect/>
          </a:stretch>
        </p:blipFill>
        <p:spPr>
          <a:xfrm>
            <a:off x="5314554" y="1643932"/>
            <a:ext cx="16243102" cy="120430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SOM_251217.pngGoogle Shape;137;p22" descr="SOM_251217.pngGoogle Shape;137;p22"/>
          <p:cNvPicPr>
            <a:picLocks noChangeAspect="1"/>
          </p:cNvPicPr>
          <p:nvPr/>
        </p:nvPicPr>
        <p:blipFill>
          <a:blip r:embed="rId2">
            <a:extLst/>
          </a:blip>
          <a:srcRect l="0" t="0" r="0" b="90570"/>
          <a:stretch>
            <a:fillRect/>
          </a:stretch>
        </p:blipFill>
        <p:spPr>
          <a:xfrm>
            <a:off x="5314522" y="1668538"/>
            <a:ext cx="16243140" cy="28621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SOM_260524.pngGoogle Shape;138;p22" descr="SOM_260524.pngGoogle Shape;138;p22"/>
          <p:cNvPicPr>
            <a:picLocks noChangeAspect="1"/>
          </p:cNvPicPr>
          <p:nvPr/>
        </p:nvPicPr>
        <p:blipFill>
          <a:blip r:embed="rId3">
            <a:extLst/>
          </a:blip>
          <a:srcRect l="0" t="70094" r="0" b="0"/>
          <a:stretch>
            <a:fillRect/>
          </a:stretch>
        </p:blipFill>
        <p:spPr>
          <a:xfrm>
            <a:off x="5314522" y="4530672"/>
            <a:ext cx="16243140" cy="9077189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Google Shape;139;p22"/>
          <p:cNvSpPr txBox="1"/>
          <p:nvPr>
            <p:ph type="sldNum" sz="quarter" idx="4294967295"/>
          </p:nvPr>
        </p:nvSpPr>
        <p:spPr>
          <a:xfrm>
            <a:off x="23213350" y="12524799"/>
            <a:ext cx="843072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6" name="Google Shape;140;p22"/>
          <p:cNvSpPr txBox="1"/>
          <p:nvPr>
            <p:ph type="title"/>
          </p:nvPr>
        </p:nvSpPr>
        <p:spPr>
          <a:xfrm>
            <a:off x="831197" y="483663"/>
            <a:ext cx="22721606" cy="1527207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SOM: spectroscopic sample of ~14k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45;p23"/>
          <p:cNvSpPr txBox="1"/>
          <p:nvPr>
            <p:ph type="title"/>
          </p:nvPr>
        </p:nvSpPr>
        <p:spPr>
          <a:xfrm>
            <a:off x="831197" y="483663"/>
            <a:ext cx="22721606" cy="1527207"/>
          </a:xfrm>
          <a:prstGeom prst="rect">
            <a:avLst/>
          </a:prstGeom>
        </p:spPr>
        <p:txBody>
          <a:bodyPr/>
          <a:lstStyle>
            <a:lvl1pPr defTabSz="1341119">
              <a:defRPr sz="3400"/>
            </a:lvl1pPr>
          </a:lstStyle>
          <a:p>
            <a:pPr/>
            <a:r>
              <a:t>UMAP learning</a:t>
            </a:r>
          </a:p>
        </p:txBody>
      </p:sp>
      <p:pic>
        <p:nvPicPr>
          <p:cNvPr id="179" name="Google Shape;146;p23" descr="Google Shape;146;p2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37863" y="3242266"/>
            <a:ext cx="22908274" cy="7231468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Google Shape;147;p23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81" name="Google Shape;148;p23"/>
          <p:cNvSpPr txBox="1"/>
          <p:nvPr/>
        </p:nvSpPr>
        <p:spPr>
          <a:xfrm>
            <a:off x="21707200" y="11327264"/>
            <a:ext cx="2233604" cy="1006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spAutoFit/>
          </a:bodyPr>
          <a:lstStyle>
            <a:lvl1pPr>
              <a:def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defRPr>
            </a:lvl1pPr>
          </a:lstStyle>
          <a:p>
            <a:pPr>
              <a:defRPr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source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53;p24"/>
          <p:cNvSpPr txBox="1"/>
          <p:nvPr>
            <p:ph type="body" sz="quarter" idx="1"/>
          </p:nvPr>
        </p:nvSpPr>
        <p:spPr>
          <a:xfrm>
            <a:off x="18512197" y="7277400"/>
            <a:ext cx="5872003" cy="6268004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200"/>
              </a:spcBef>
              <a:buSzTx/>
              <a:buNone/>
              <a:defRPr sz="3600"/>
            </a:pPr>
            <a:r>
              <a:t>*mp4 animation and interactive versions are available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here</a:t>
            </a:r>
            <a:r>
              <a:t> on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my website</a:t>
            </a:r>
            <a:r>
              <a:t> finianashmead.github.io</a:t>
            </a:r>
          </a:p>
        </p:txBody>
      </p:sp>
      <p:sp>
        <p:nvSpPr>
          <p:cNvPr id="184" name="Google Shape;155;p24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85" name="test_12fps.gifGoogle Shape;161;p25" descr="test_12fps.gifGoogle Shape;161;p25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9130" y="92663"/>
            <a:ext cx="17662611" cy="13452735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Rectangle"/>
          <p:cNvSpPr/>
          <p:nvPr/>
        </p:nvSpPr>
        <p:spPr>
          <a:xfrm>
            <a:off x="70994" y="6726450"/>
            <a:ext cx="18474506" cy="709922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60;p25"/>
          <p:cNvSpPr txBox="1"/>
          <p:nvPr>
            <p:ph type="body" sz="quarter" idx="1"/>
          </p:nvPr>
        </p:nvSpPr>
        <p:spPr>
          <a:xfrm>
            <a:off x="18512197" y="7277400"/>
            <a:ext cx="5872003" cy="6268004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200"/>
              </a:spcBef>
              <a:buSzTx/>
              <a:buNone/>
              <a:defRPr sz="3600"/>
            </a:pPr>
            <a:r>
              <a:t>*mp4 animation and interactive versions are available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here</a:t>
            </a:r>
            <a:r>
              <a:t> on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my website</a:t>
            </a:r>
            <a:r>
              <a:t> finianashmead.github.io</a:t>
            </a:r>
          </a:p>
        </p:txBody>
      </p:sp>
      <p:pic>
        <p:nvPicPr>
          <p:cNvPr id="189" name="test_12fps.gifGoogle Shape;161;p25" descr="test_12fps.gifGoogle Shape;161;p25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9130" y="92663"/>
            <a:ext cx="17662611" cy="13452735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Google Shape;162;p25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67;p26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93" name="Google Shape;168;p26"/>
          <p:cNvSpPr txBox="1"/>
          <p:nvPr>
            <p:ph type="title"/>
          </p:nvPr>
        </p:nvSpPr>
        <p:spPr>
          <a:xfrm>
            <a:off x="736799" y="446930"/>
            <a:ext cx="13822401" cy="1527206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Quantitative Test: Results</a:t>
            </a:r>
          </a:p>
        </p:txBody>
      </p:sp>
      <p:pic>
        <p:nvPicPr>
          <p:cNvPr id="194" name="Google Shape;169;p26" descr="Google Shape;169;p2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8330" y="1816997"/>
            <a:ext cx="13210137" cy="9310204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Google Shape;170;p26"/>
          <p:cNvSpPr txBox="1"/>
          <p:nvPr>
            <p:ph type="body" sz="quarter" idx="1"/>
          </p:nvPr>
        </p:nvSpPr>
        <p:spPr>
          <a:xfrm>
            <a:off x="13172800" y="2046800"/>
            <a:ext cx="11211201" cy="4509600"/>
          </a:xfrm>
          <a:prstGeom prst="rect">
            <a:avLst/>
          </a:prstGeom>
        </p:spPr>
        <p:txBody>
          <a:bodyPr/>
          <a:lstStyle/>
          <a:p>
            <a:pPr marL="991720" indent="-871070">
              <a:lnSpc>
                <a:spcPct val="95000"/>
              </a:lnSpc>
              <a:buSzPts val="4400"/>
              <a:buChar char="-"/>
              <a:defRPr b="1" sz="4400"/>
            </a:pPr>
            <a:r>
              <a:t>fewer outliers with UMAP!</a:t>
            </a:r>
            <a:r>
              <a:rPr b="0"/>
              <a:t> especially in difficult regimes</a:t>
            </a:r>
          </a:p>
        </p:txBody>
      </p:sp>
      <p:pic>
        <p:nvPicPr>
          <p:cNvPr id="196" name="SOM_260524.pngGoogle Shape;171;p26" descr="SOM_260524.pngGoogle Shape;171;p26"/>
          <p:cNvPicPr>
            <a:picLocks noChangeAspect="1"/>
          </p:cNvPicPr>
          <p:nvPr/>
        </p:nvPicPr>
        <p:blipFill>
          <a:blip r:embed="rId3">
            <a:extLst/>
          </a:blip>
          <a:srcRect l="36882" t="70094" r="33735" b="0"/>
          <a:stretch>
            <a:fillRect/>
          </a:stretch>
        </p:blipFill>
        <p:spPr>
          <a:xfrm>
            <a:off x="5265850" y="3424400"/>
            <a:ext cx="1628286" cy="3096595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Google Shape;172;p26"/>
          <p:cNvSpPr/>
          <p:nvPr/>
        </p:nvSpPr>
        <p:spPr>
          <a:xfrm>
            <a:off x="6894132" y="4990402"/>
            <a:ext cx="1325604" cy="1132001"/>
          </a:xfrm>
          <a:prstGeom prst="line">
            <a:avLst/>
          </a:prstGeom>
          <a:ln w="76200">
            <a:solidFill>
              <a:srgbClr val="FF0000"/>
            </a:solidFill>
            <a:tailEnd type="triangle"/>
          </a:ln>
        </p:spPr>
        <p:txBody>
          <a:bodyPr lIns="121917" tIns="121917" rIns="121917" bIns="121917"/>
          <a:lstStyle/>
          <a:p>
            <a:pPr/>
          </a:p>
        </p:txBody>
      </p:sp>
      <p:pic>
        <p:nvPicPr>
          <p:cNvPr id="198" name="frame_0000.pngGoogle Shape;173;p26" descr="frame_0000.pngGoogle Shape;173;p26"/>
          <p:cNvPicPr>
            <a:picLocks noChangeAspect="1"/>
          </p:cNvPicPr>
          <p:nvPr/>
        </p:nvPicPr>
        <p:blipFill>
          <a:blip r:embed="rId4">
            <a:extLst/>
          </a:blip>
          <a:srcRect l="13297" t="15091" r="19580" b="15138"/>
          <a:stretch>
            <a:fillRect/>
          </a:stretch>
        </p:blipFill>
        <p:spPr>
          <a:xfrm>
            <a:off x="13961463" y="7904603"/>
            <a:ext cx="3563201" cy="2913670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Google Shape;174;p26"/>
          <p:cNvSpPr/>
          <p:nvPr/>
        </p:nvSpPr>
        <p:spPr>
          <a:xfrm flipH="1">
            <a:off x="10654264" y="9361431"/>
            <a:ext cx="3307203" cy="106404"/>
          </a:xfrm>
          <a:prstGeom prst="line">
            <a:avLst/>
          </a:prstGeom>
          <a:ln w="76200">
            <a:solidFill>
              <a:srgbClr val="FF0000"/>
            </a:solidFill>
            <a:tailEnd type="triangle"/>
          </a:ln>
        </p:spPr>
        <p:txBody>
          <a:bodyPr lIns="121917" tIns="121917" rIns="121917" bIns="121917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187;p28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02" name="Google Shape;188;p28"/>
          <p:cNvSpPr txBox="1"/>
          <p:nvPr>
            <p:ph type="title"/>
          </p:nvPr>
        </p:nvSpPr>
        <p:spPr>
          <a:xfrm>
            <a:off x="736799" y="446930"/>
            <a:ext cx="13822401" cy="1527206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Quantitative Test: Results</a:t>
            </a:r>
          </a:p>
        </p:txBody>
      </p:sp>
      <p:pic>
        <p:nvPicPr>
          <p:cNvPr id="203" name="distributions_251217.pngGoogle Shape;189;p28" descr="distributions_251217.pngGoogle Shape;189;p28"/>
          <p:cNvPicPr>
            <a:picLocks noChangeAspect="1"/>
          </p:cNvPicPr>
          <p:nvPr/>
        </p:nvPicPr>
        <p:blipFill>
          <a:blip r:embed="rId2">
            <a:extLst/>
          </a:blip>
          <a:srcRect l="0" t="0" r="50836" b="50000"/>
          <a:stretch>
            <a:fillRect/>
          </a:stretch>
        </p:blipFill>
        <p:spPr>
          <a:xfrm>
            <a:off x="14206197" y="6441666"/>
            <a:ext cx="9498609" cy="5993607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Google Shape;190;p28"/>
          <p:cNvSpPr txBox="1"/>
          <p:nvPr>
            <p:ph type="body" sz="quarter" idx="1"/>
          </p:nvPr>
        </p:nvSpPr>
        <p:spPr>
          <a:xfrm>
            <a:off x="13172800" y="2046800"/>
            <a:ext cx="11211201" cy="4509600"/>
          </a:xfrm>
          <a:prstGeom prst="rect">
            <a:avLst/>
          </a:prstGeom>
        </p:spPr>
        <p:txBody>
          <a:bodyPr/>
          <a:lstStyle/>
          <a:p>
            <a:pPr marL="991720" indent="-871070">
              <a:lnSpc>
                <a:spcPct val="95000"/>
              </a:lnSpc>
              <a:buSzPts val="4400"/>
              <a:buChar char="-"/>
              <a:defRPr b="1" sz="4400"/>
            </a:pPr>
            <a:r>
              <a:t>fewer outliers with UMAP!</a:t>
            </a:r>
            <a:r>
              <a:rPr b="0"/>
              <a:t> especially in difficult regimes</a:t>
            </a:r>
            <a:endParaRPr sz="3400"/>
          </a:p>
          <a:p>
            <a:pPr marL="991720" indent="-871070">
              <a:lnSpc>
                <a:spcPct val="95000"/>
              </a:lnSpc>
              <a:buSzPts val="4400"/>
              <a:buChar char="-"/>
              <a:defRPr sz="4400"/>
            </a:pPr>
            <a:r>
              <a:t>SOM outlier rate spikes where training data is sparse</a:t>
            </a:r>
          </a:p>
        </p:txBody>
      </p:sp>
      <p:pic>
        <p:nvPicPr>
          <p:cNvPr id="205" name="Google Shape;191;p28" descr="Google Shape;191;p2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8330" y="1816997"/>
            <a:ext cx="13210137" cy="9310204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Google Shape;192;p28"/>
          <p:cNvSpPr txBox="1"/>
          <p:nvPr/>
        </p:nvSpPr>
        <p:spPr>
          <a:xfrm>
            <a:off x="17929401" y="8978797"/>
            <a:ext cx="3560804" cy="4310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spAutoFit/>
          </a:bodyPr>
          <a:lstStyle>
            <a:lvl1pPr>
              <a:defRPr sz="2660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defRPr>
            </a:lvl1pPr>
          </a:lstStyle>
          <a:p>
            <a:pPr/>
            <a:r>
              <a:t>o</a:t>
            </a:r>
          </a:p>
        </p:txBody>
      </p:sp>
      <p:sp>
        <p:nvSpPr>
          <p:cNvPr id="207" name="Google Shape;193;p28"/>
          <p:cNvSpPr/>
          <p:nvPr/>
        </p:nvSpPr>
        <p:spPr>
          <a:xfrm rot="10800000">
            <a:off x="9126000" y="5132263"/>
            <a:ext cx="9498540" cy="58344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5400" y="0"/>
                  <a:pt x="10800" y="5400"/>
                  <a:pt x="10800" y="10800"/>
                </a:cubicBezTo>
                <a:cubicBezTo>
                  <a:pt x="10800" y="16200"/>
                  <a:pt x="16200" y="21600"/>
                  <a:pt x="21600" y="21600"/>
                </a:cubicBezTo>
              </a:path>
            </a:pathLst>
          </a:custGeom>
          <a:ln w="76200">
            <a:solidFill>
              <a:srgbClr val="FF0000"/>
            </a:solidFill>
            <a:tailEnd type="triangle"/>
          </a:ln>
        </p:spPr>
        <p:txBody>
          <a:bodyPr lIns="0" tIns="0" rIns="0" bIns="0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187;p28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10" name="Google Shape;188;p28"/>
          <p:cNvSpPr txBox="1"/>
          <p:nvPr>
            <p:ph type="title"/>
          </p:nvPr>
        </p:nvSpPr>
        <p:spPr>
          <a:xfrm>
            <a:off x="736799" y="446930"/>
            <a:ext cx="13822401" cy="1527206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Quantitative Test: Results</a:t>
            </a:r>
          </a:p>
        </p:txBody>
      </p:sp>
      <p:pic>
        <p:nvPicPr>
          <p:cNvPr id="211" name="distributions_251217.pngGoogle Shape;189;p28" descr="distributions_251217.pngGoogle Shape;189;p28"/>
          <p:cNvPicPr>
            <a:picLocks noChangeAspect="1"/>
          </p:cNvPicPr>
          <p:nvPr/>
        </p:nvPicPr>
        <p:blipFill>
          <a:blip r:embed="rId2">
            <a:extLst/>
          </a:blip>
          <a:srcRect l="0" t="0" r="50836" b="50000"/>
          <a:stretch>
            <a:fillRect/>
          </a:stretch>
        </p:blipFill>
        <p:spPr>
          <a:xfrm>
            <a:off x="14206197" y="6441666"/>
            <a:ext cx="9498609" cy="5993607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Google Shape;190;p28"/>
          <p:cNvSpPr txBox="1"/>
          <p:nvPr>
            <p:ph type="body" sz="quarter" idx="1"/>
          </p:nvPr>
        </p:nvSpPr>
        <p:spPr>
          <a:xfrm>
            <a:off x="13172800" y="2046800"/>
            <a:ext cx="11211201" cy="4509600"/>
          </a:xfrm>
          <a:prstGeom prst="rect">
            <a:avLst/>
          </a:prstGeom>
        </p:spPr>
        <p:txBody>
          <a:bodyPr/>
          <a:lstStyle/>
          <a:p>
            <a:pPr marL="991720" indent="-871070">
              <a:lnSpc>
                <a:spcPct val="95000"/>
              </a:lnSpc>
              <a:buSzPts val="4400"/>
              <a:buChar char="-"/>
              <a:defRPr b="1" sz="4400"/>
            </a:pPr>
            <a:r>
              <a:t>fewer outliers with UMAP!</a:t>
            </a:r>
            <a:r>
              <a:rPr b="0"/>
              <a:t> especially in difficult regimes</a:t>
            </a:r>
            <a:endParaRPr sz="3400"/>
          </a:p>
          <a:p>
            <a:pPr marL="991720" indent="-871070">
              <a:lnSpc>
                <a:spcPct val="95000"/>
              </a:lnSpc>
              <a:buSzPts val="4400"/>
              <a:buChar char="-"/>
              <a:defRPr sz="4400"/>
            </a:pPr>
            <a:r>
              <a:t>SOM outlier rate spikes where training data is sparse</a:t>
            </a:r>
          </a:p>
          <a:p>
            <a:pPr lvl="1" marL="1417026" indent="-813776">
              <a:lnSpc>
                <a:spcPct val="95000"/>
              </a:lnSpc>
              <a:buSzPts val="3400"/>
              <a:buChar char="-"/>
              <a:defRPr sz="3400"/>
            </a:pPr>
            <a:r>
              <a:t>we largely rely on ground based instruments, OII leaves optical at </a:t>
            </a:r>
            <a:r>
              <a:rPr i="1"/>
              <a:t>z</a:t>
            </a:r>
            <a:r>
              <a:t>~&gt;1.5</a:t>
            </a:r>
          </a:p>
        </p:txBody>
      </p:sp>
      <p:pic>
        <p:nvPicPr>
          <p:cNvPr id="213" name="Google Shape;191;p28" descr="Google Shape;191;p2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8330" y="1816997"/>
            <a:ext cx="13210137" cy="9310204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Google Shape;192;p28"/>
          <p:cNvSpPr txBox="1"/>
          <p:nvPr/>
        </p:nvSpPr>
        <p:spPr>
          <a:xfrm>
            <a:off x="17929401" y="8978797"/>
            <a:ext cx="3560804" cy="4310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spAutoFit/>
          </a:bodyPr>
          <a:lstStyle>
            <a:lvl1pPr>
              <a:defRPr sz="2660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defRPr>
            </a:lvl1pPr>
          </a:lstStyle>
          <a:p>
            <a:pPr/>
            <a:r>
              <a:t>o</a:t>
            </a:r>
          </a:p>
        </p:txBody>
      </p:sp>
      <p:sp>
        <p:nvSpPr>
          <p:cNvPr id="215" name="Google Shape;193;p28"/>
          <p:cNvSpPr/>
          <p:nvPr/>
        </p:nvSpPr>
        <p:spPr>
          <a:xfrm rot="10800000">
            <a:off x="9126000" y="5132263"/>
            <a:ext cx="9498540" cy="58344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5400" y="0"/>
                  <a:pt x="10800" y="5400"/>
                  <a:pt x="10800" y="10800"/>
                </a:cubicBezTo>
                <a:cubicBezTo>
                  <a:pt x="10800" y="16200"/>
                  <a:pt x="16200" y="21600"/>
                  <a:pt x="21600" y="21600"/>
                </a:cubicBezTo>
              </a:path>
            </a:pathLst>
          </a:custGeom>
          <a:ln w="76200">
            <a:solidFill>
              <a:srgbClr val="FF0000"/>
            </a:solidFill>
            <a:tailEnd type="triangle"/>
          </a:ln>
        </p:spPr>
        <p:txBody>
          <a:bodyPr lIns="0" tIns="0" rIns="0" bIns="0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87;p40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18" name="Google Shape;288;p40"/>
          <p:cNvSpPr txBox="1"/>
          <p:nvPr>
            <p:ph type="title"/>
          </p:nvPr>
        </p:nvSpPr>
        <p:spPr>
          <a:xfrm>
            <a:off x="867197" y="3677999"/>
            <a:ext cx="22649606" cy="6360002"/>
          </a:xfrm>
          <a:prstGeom prst="rect">
            <a:avLst/>
          </a:prstGeom>
        </p:spPr>
        <p:txBody>
          <a:bodyPr/>
          <a:lstStyle/>
          <a:p>
            <a:pPr algn="ctr">
              <a:defRPr sz="9200"/>
            </a:pPr>
            <a:r>
              <a:t>Ok great, but how does this help optimize photo-</a:t>
            </a:r>
            <a:r>
              <a:rPr i="1"/>
              <a:t>z</a:t>
            </a:r>
            <a:r>
              <a:t> training sets in general?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93;p41"/>
          <p:cNvSpPr txBox="1"/>
          <p:nvPr>
            <p:ph type="title"/>
          </p:nvPr>
        </p:nvSpPr>
        <p:spPr>
          <a:xfrm>
            <a:off x="4826000" y="270930"/>
            <a:ext cx="16078404" cy="1527206"/>
          </a:xfrm>
          <a:prstGeom prst="rect">
            <a:avLst/>
          </a:prstGeom>
        </p:spPr>
        <p:txBody>
          <a:bodyPr/>
          <a:lstStyle/>
          <a:p>
            <a:pPr>
              <a:defRPr sz="4400"/>
            </a:pPr>
            <a:r>
              <a:t>Simple Example: Easy Adoption in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SOM-based Frameworks</a:t>
            </a:r>
          </a:p>
        </p:txBody>
      </p:sp>
      <p:sp>
        <p:nvSpPr>
          <p:cNvPr id="221" name="Google Shape;294;p41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22" name="SOM_251217.pngGoogle Shape;295;p41" descr="SOM_251217.pngGoogle Shape;295;p41"/>
          <p:cNvPicPr>
            <a:picLocks noChangeAspect="1"/>
          </p:cNvPicPr>
          <p:nvPr/>
        </p:nvPicPr>
        <p:blipFill>
          <a:blip r:embed="rId3">
            <a:extLst/>
          </a:blip>
          <a:srcRect l="35612" t="70248" r="33589" b="0"/>
          <a:stretch>
            <a:fillRect/>
          </a:stretch>
        </p:blipFill>
        <p:spPr>
          <a:xfrm>
            <a:off x="289138" y="330066"/>
            <a:ext cx="3547065" cy="64031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SOM_251217.pngGoogle Shape;296;p41" descr="SOM_251217.pngGoogle Shape;296;p41"/>
          <p:cNvPicPr>
            <a:picLocks noChangeAspect="1"/>
          </p:cNvPicPr>
          <p:nvPr/>
        </p:nvPicPr>
        <p:blipFill>
          <a:blip r:embed="rId3">
            <a:extLst/>
          </a:blip>
          <a:srcRect l="35483" t="9326" r="32947" b="60322"/>
          <a:stretch>
            <a:fillRect/>
          </a:stretch>
        </p:blipFill>
        <p:spPr>
          <a:xfrm>
            <a:off x="20154368" y="5826463"/>
            <a:ext cx="3696433" cy="6640670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Google Shape;297;p41"/>
          <p:cNvSpPr txBox="1"/>
          <p:nvPr>
            <p:ph type="body" sz="quarter" idx="1"/>
          </p:nvPr>
        </p:nvSpPr>
        <p:spPr>
          <a:xfrm>
            <a:off x="3737333" y="2582199"/>
            <a:ext cx="4614403" cy="3557604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200"/>
              </a:spcBef>
              <a:buSzTx/>
              <a:buNone/>
              <a:defRPr b="1" sz="3600"/>
            </a:pPr>
            <a:r>
              <a:t>(1) </a:t>
            </a:r>
            <a:r>
              <a:rPr b="0"/>
              <a:t>spec-z sources sample only a subset of the color space occupied by galaxies</a:t>
            </a:r>
          </a:p>
        </p:txBody>
      </p:sp>
      <p:pic>
        <p:nvPicPr>
          <p:cNvPr id="225" name="frame_0001.pngGoogle Shape;298;p41" descr="frame_0001.pngGoogle Shape;298;p41"/>
          <p:cNvPicPr>
            <a:picLocks noChangeAspect="1"/>
          </p:cNvPicPr>
          <p:nvPr/>
        </p:nvPicPr>
        <p:blipFill>
          <a:blip r:embed="rId4">
            <a:extLst/>
          </a:blip>
          <a:srcRect l="8834" t="15849" r="17668" b="13865"/>
          <a:stretch>
            <a:fillRect/>
          </a:stretch>
        </p:blipFill>
        <p:spPr>
          <a:xfrm>
            <a:off x="10391264" y="1381863"/>
            <a:ext cx="6796209" cy="521454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frame_0001.pngGoogle Shape;299;p41" descr="frame_0001.pngGoogle Shape;299;p41"/>
          <p:cNvPicPr>
            <a:picLocks noChangeAspect="1"/>
          </p:cNvPicPr>
          <p:nvPr/>
        </p:nvPicPr>
        <p:blipFill>
          <a:blip r:embed="rId5">
            <a:extLst/>
          </a:blip>
          <a:srcRect l="8816" t="15470" r="19203" b="13261"/>
          <a:stretch>
            <a:fillRect/>
          </a:stretch>
        </p:blipFill>
        <p:spPr>
          <a:xfrm>
            <a:off x="390730" y="6670664"/>
            <a:ext cx="8525542" cy="6640652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Google Shape;300;p41"/>
          <p:cNvSpPr txBox="1"/>
          <p:nvPr/>
        </p:nvSpPr>
        <p:spPr>
          <a:xfrm>
            <a:off x="8679178" y="6758981"/>
            <a:ext cx="6086404" cy="2383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normAutofit fontScale="100000" lnSpcReduction="0"/>
          </a:bodyPr>
          <a:lstStyle/>
          <a:p>
            <a:pPr>
              <a:lnSpc>
                <a:spcPct val="115000"/>
              </a:lnSpc>
              <a:spcBef>
                <a:spcPts val="3200"/>
              </a:spcBef>
              <a:defRPr b="1">
                <a:solidFill>
                  <a:srgbClr val="585858"/>
                </a:solidFill>
              </a:defRPr>
            </a:pPr>
            <a:r>
              <a:t>(2)</a:t>
            </a:r>
            <a:r>
              <a:rPr b="0"/>
              <a:t> leverage the UMAP’s coherent mapping to </a:t>
            </a:r>
            <a:r>
              <a:rPr b="0" i="1"/>
              <a:t>z</a:t>
            </a:r>
            <a:r>
              <a:rPr b="0"/>
              <a:t> to fill in the missing redshifts</a:t>
            </a:r>
          </a:p>
        </p:txBody>
      </p:sp>
      <p:sp>
        <p:nvSpPr>
          <p:cNvPr id="228" name="Google Shape;301;p41"/>
          <p:cNvSpPr/>
          <p:nvPr/>
        </p:nvSpPr>
        <p:spPr>
          <a:xfrm>
            <a:off x="15654796" y="5385330"/>
            <a:ext cx="5016804" cy="1359204"/>
          </a:xfrm>
          <a:prstGeom prst="line">
            <a:avLst/>
          </a:prstGeom>
          <a:ln w="203200">
            <a:solidFill>
              <a:srgbClr val="FF0000"/>
            </a:solidFill>
            <a:tailEnd type="triangle"/>
          </a:ln>
        </p:spPr>
        <p:txBody>
          <a:bodyPr lIns="121917" tIns="121917" rIns="121917" bIns="121917"/>
          <a:lstStyle/>
          <a:p>
            <a:pPr/>
          </a:p>
        </p:txBody>
      </p:sp>
      <p:sp>
        <p:nvSpPr>
          <p:cNvPr id="229" name="Google Shape;302;p41"/>
          <p:cNvSpPr/>
          <p:nvPr/>
        </p:nvSpPr>
        <p:spPr>
          <a:xfrm flipV="1">
            <a:off x="6881533" y="5237671"/>
            <a:ext cx="4127204" cy="2347199"/>
          </a:xfrm>
          <a:prstGeom prst="line">
            <a:avLst/>
          </a:prstGeom>
          <a:ln w="203200">
            <a:solidFill>
              <a:srgbClr val="FF0000"/>
            </a:solidFill>
            <a:tailEnd type="triangle"/>
          </a:ln>
        </p:spPr>
        <p:txBody>
          <a:bodyPr lIns="121917" tIns="121917" rIns="121917" bIns="121917"/>
          <a:lstStyle/>
          <a:p>
            <a:pPr/>
          </a:p>
        </p:txBody>
      </p:sp>
      <p:sp>
        <p:nvSpPr>
          <p:cNvPr id="230" name="Google Shape;303;p41"/>
          <p:cNvSpPr txBox="1"/>
          <p:nvPr/>
        </p:nvSpPr>
        <p:spPr>
          <a:xfrm>
            <a:off x="17533399" y="2237869"/>
            <a:ext cx="6523204" cy="29768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normAutofit fontScale="100000" lnSpcReduction="0"/>
          </a:bodyPr>
          <a:lstStyle/>
          <a:p>
            <a:pPr defTabSz="2194557">
              <a:lnSpc>
                <a:spcPct val="115000"/>
              </a:lnSpc>
              <a:spcBef>
                <a:spcPts val="2600"/>
              </a:spcBef>
              <a:defRPr b="1" sz="3200">
                <a:solidFill>
                  <a:srgbClr val="585858"/>
                </a:solidFill>
              </a:defRPr>
            </a:pPr>
            <a:r>
              <a:t>(3)</a:t>
            </a:r>
            <a:r>
              <a:rPr b="0"/>
              <a:t> using UMAP-</a:t>
            </a:r>
            <a:r>
              <a:rPr b="0" i="1"/>
              <a:t>z</a:t>
            </a:r>
            <a:r>
              <a:rPr b="0"/>
              <a:t>’s to fill in the SOM, this approach can easily be adopted as a preprocessing step in SOM-based frameworks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54;p13"/>
          <p:cNvSpPr txBox="1"/>
          <p:nvPr>
            <p:ph type="ctrTitle"/>
          </p:nvPr>
        </p:nvSpPr>
        <p:spPr>
          <a:xfrm>
            <a:off x="831197" y="1570335"/>
            <a:ext cx="22721606" cy="4269604"/>
          </a:xfrm>
          <a:prstGeom prst="rect">
            <a:avLst/>
          </a:prstGeom>
        </p:spPr>
        <p:txBody>
          <a:bodyPr/>
          <a:lstStyle>
            <a:lvl1pPr>
              <a:defRPr i="1" sz="9000"/>
            </a:lvl1pPr>
          </a:lstStyle>
          <a:p>
            <a:pPr/>
            <a:r>
              <a:t>Optimizing Photometric Redshift Training Sets with UMAP</a:t>
            </a:r>
          </a:p>
        </p:txBody>
      </p:sp>
      <p:pic>
        <p:nvPicPr>
          <p:cNvPr id="117" name="Google Shape;56;p13" descr="Google Shape;56;p1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7706" y="7650936"/>
            <a:ext cx="7147403" cy="44695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Google Shape;57;p13" descr="Google Shape;57;p1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948599" y="7314800"/>
            <a:ext cx="3856354" cy="5141801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Google Shape;58;p13"/>
          <p:cNvSpPr txBox="1"/>
          <p:nvPr>
            <p:ph type="sldNum" sz="quarter" idx="4294967295"/>
          </p:nvPr>
        </p:nvSpPr>
        <p:spPr>
          <a:xfrm>
            <a:off x="23372485" y="12524799"/>
            <a:ext cx="683937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20" name="university-of-pittsburgh png.pngGoogle Shape;59;p13" descr="university-of-pittsburgh png.pngGoogle Shape;59;p1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853795" y="6382730"/>
            <a:ext cx="1692075" cy="16920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pasted-movie.png" descr="pasted-movie.png"/>
          <p:cNvPicPr>
            <a:picLocks noChangeAspect="1"/>
          </p:cNvPicPr>
          <p:nvPr/>
        </p:nvPicPr>
        <p:blipFill>
          <a:blip r:embed="rId5">
            <a:extLst/>
          </a:blip>
          <a:srcRect l="21043" t="6938" r="21074" b="6933"/>
          <a:stretch>
            <a:fillRect/>
          </a:stretch>
        </p:blipFill>
        <p:spPr>
          <a:xfrm rot="20880000">
            <a:off x="18346915" y="8691661"/>
            <a:ext cx="3218556" cy="31358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2" h="21465" fill="norm" stroke="1" extrusionOk="0">
                <a:moveTo>
                  <a:pt x="327" y="6"/>
                </a:moveTo>
                <a:cubicBezTo>
                  <a:pt x="257" y="15"/>
                  <a:pt x="195" y="32"/>
                  <a:pt x="146" y="58"/>
                </a:cubicBezTo>
                <a:lnTo>
                  <a:pt x="0" y="137"/>
                </a:lnTo>
                <a:lnTo>
                  <a:pt x="19" y="558"/>
                </a:lnTo>
                <a:cubicBezTo>
                  <a:pt x="29" y="790"/>
                  <a:pt x="59" y="1008"/>
                  <a:pt x="85" y="1042"/>
                </a:cubicBezTo>
                <a:cubicBezTo>
                  <a:pt x="112" y="1075"/>
                  <a:pt x="147" y="1174"/>
                  <a:pt x="165" y="1262"/>
                </a:cubicBezTo>
                <a:cubicBezTo>
                  <a:pt x="183" y="1349"/>
                  <a:pt x="236" y="1500"/>
                  <a:pt x="282" y="1598"/>
                </a:cubicBezTo>
                <a:cubicBezTo>
                  <a:pt x="328" y="1697"/>
                  <a:pt x="365" y="1802"/>
                  <a:pt x="365" y="1832"/>
                </a:cubicBezTo>
                <a:cubicBezTo>
                  <a:pt x="365" y="1912"/>
                  <a:pt x="512" y="2368"/>
                  <a:pt x="546" y="2394"/>
                </a:cubicBezTo>
                <a:cubicBezTo>
                  <a:pt x="562" y="2407"/>
                  <a:pt x="589" y="2517"/>
                  <a:pt x="607" y="2639"/>
                </a:cubicBezTo>
                <a:cubicBezTo>
                  <a:pt x="625" y="2761"/>
                  <a:pt x="654" y="2892"/>
                  <a:pt x="674" y="2932"/>
                </a:cubicBezTo>
                <a:cubicBezTo>
                  <a:pt x="755" y="3100"/>
                  <a:pt x="807" y="3241"/>
                  <a:pt x="836" y="3389"/>
                </a:cubicBezTo>
                <a:cubicBezTo>
                  <a:pt x="853" y="3475"/>
                  <a:pt x="881" y="3579"/>
                  <a:pt x="900" y="3617"/>
                </a:cubicBezTo>
                <a:cubicBezTo>
                  <a:pt x="919" y="3655"/>
                  <a:pt x="970" y="3807"/>
                  <a:pt x="1012" y="3956"/>
                </a:cubicBezTo>
                <a:cubicBezTo>
                  <a:pt x="1054" y="4106"/>
                  <a:pt x="1105" y="4264"/>
                  <a:pt x="1126" y="4307"/>
                </a:cubicBezTo>
                <a:cubicBezTo>
                  <a:pt x="1165" y="4387"/>
                  <a:pt x="1241" y="4677"/>
                  <a:pt x="1283" y="4899"/>
                </a:cubicBezTo>
                <a:cubicBezTo>
                  <a:pt x="1296" y="4968"/>
                  <a:pt x="1323" y="5021"/>
                  <a:pt x="1342" y="5021"/>
                </a:cubicBezTo>
                <a:cubicBezTo>
                  <a:pt x="1361" y="5021"/>
                  <a:pt x="1391" y="5117"/>
                  <a:pt x="1408" y="5233"/>
                </a:cubicBezTo>
                <a:cubicBezTo>
                  <a:pt x="1425" y="5349"/>
                  <a:pt x="1459" y="5488"/>
                  <a:pt x="1486" y="5540"/>
                </a:cubicBezTo>
                <a:cubicBezTo>
                  <a:pt x="1580" y="5729"/>
                  <a:pt x="1599" y="5777"/>
                  <a:pt x="1629" y="5931"/>
                </a:cubicBezTo>
                <a:cubicBezTo>
                  <a:pt x="1659" y="6082"/>
                  <a:pt x="1708" y="6226"/>
                  <a:pt x="1792" y="6393"/>
                </a:cubicBezTo>
                <a:cubicBezTo>
                  <a:pt x="1857" y="6525"/>
                  <a:pt x="1836" y="6685"/>
                  <a:pt x="1720" y="6945"/>
                </a:cubicBezTo>
                <a:cubicBezTo>
                  <a:pt x="1659" y="7081"/>
                  <a:pt x="1608" y="7224"/>
                  <a:pt x="1608" y="7263"/>
                </a:cubicBezTo>
                <a:cubicBezTo>
                  <a:pt x="1608" y="7302"/>
                  <a:pt x="1590" y="7333"/>
                  <a:pt x="1566" y="7333"/>
                </a:cubicBezTo>
                <a:cubicBezTo>
                  <a:pt x="1541" y="7333"/>
                  <a:pt x="1520" y="7372"/>
                  <a:pt x="1520" y="7420"/>
                </a:cubicBezTo>
                <a:cubicBezTo>
                  <a:pt x="1520" y="7469"/>
                  <a:pt x="1503" y="7520"/>
                  <a:pt x="1480" y="7534"/>
                </a:cubicBezTo>
                <a:cubicBezTo>
                  <a:pt x="1458" y="7548"/>
                  <a:pt x="1425" y="7641"/>
                  <a:pt x="1408" y="7741"/>
                </a:cubicBezTo>
                <a:cubicBezTo>
                  <a:pt x="1392" y="7840"/>
                  <a:pt x="1364" y="7923"/>
                  <a:pt x="1345" y="7923"/>
                </a:cubicBezTo>
                <a:cubicBezTo>
                  <a:pt x="1325" y="7923"/>
                  <a:pt x="1297" y="7988"/>
                  <a:pt x="1283" y="8069"/>
                </a:cubicBezTo>
                <a:cubicBezTo>
                  <a:pt x="1231" y="8380"/>
                  <a:pt x="1154" y="8717"/>
                  <a:pt x="1118" y="8789"/>
                </a:cubicBezTo>
                <a:cubicBezTo>
                  <a:pt x="1098" y="8831"/>
                  <a:pt x="1066" y="9021"/>
                  <a:pt x="1049" y="9210"/>
                </a:cubicBezTo>
                <a:cubicBezTo>
                  <a:pt x="1032" y="9400"/>
                  <a:pt x="1001" y="9567"/>
                  <a:pt x="980" y="9580"/>
                </a:cubicBezTo>
                <a:cubicBezTo>
                  <a:pt x="959" y="9593"/>
                  <a:pt x="942" y="9747"/>
                  <a:pt x="942" y="9920"/>
                </a:cubicBezTo>
                <a:cubicBezTo>
                  <a:pt x="942" y="10099"/>
                  <a:pt x="923" y="10235"/>
                  <a:pt x="897" y="10235"/>
                </a:cubicBezTo>
                <a:cubicBezTo>
                  <a:pt x="840" y="10235"/>
                  <a:pt x="838" y="11694"/>
                  <a:pt x="895" y="11753"/>
                </a:cubicBezTo>
                <a:cubicBezTo>
                  <a:pt x="917" y="11777"/>
                  <a:pt x="946" y="11949"/>
                  <a:pt x="958" y="12136"/>
                </a:cubicBezTo>
                <a:cubicBezTo>
                  <a:pt x="993" y="12648"/>
                  <a:pt x="1087" y="13269"/>
                  <a:pt x="1129" y="13269"/>
                </a:cubicBezTo>
                <a:cubicBezTo>
                  <a:pt x="1149" y="13269"/>
                  <a:pt x="1166" y="13331"/>
                  <a:pt x="1166" y="13405"/>
                </a:cubicBezTo>
                <a:cubicBezTo>
                  <a:pt x="1166" y="13543"/>
                  <a:pt x="1267" y="13909"/>
                  <a:pt x="1345" y="14052"/>
                </a:cubicBezTo>
                <a:cubicBezTo>
                  <a:pt x="1369" y="14096"/>
                  <a:pt x="1402" y="14221"/>
                  <a:pt x="1416" y="14329"/>
                </a:cubicBezTo>
                <a:lnTo>
                  <a:pt x="1440" y="14522"/>
                </a:lnTo>
                <a:lnTo>
                  <a:pt x="1102" y="14739"/>
                </a:lnTo>
                <a:cubicBezTo>
                  <a:pt x="694" y="14998"/>
                  <a:pt x="638" y="15080"/>
                  <a:pt x="751" y="15260"/>
                </a:cubicBezTo>
                <a:cubicBezTo>
                  <a:pt x="956" y="15590"/>
                  <a:pt x="1507" y="16220"/>
                  <a:pt x="1651" y="16290"/>
                </a:cubicBezTo>
                <a:cubicBezTo>
                  <a:pt x="1804" y="16364"/>
                  <a:pt x="1814" y="16362"/>
                  <a:pt x="2021" y="16244"/>
                </a:cubicBezTo>
                <a:lnTo>
                  <a:pt x="2231" y="16124"/>
                </a:lnTo>
                <a:lnTo>
                  <a:pt x="2386" y="16361"/>
                </a:lnTo>
                <a:cubicBezTo>
                  <a:pt x="2718" y="16878"/>
                  <a:pt x="3002" y="17288"/>
                  <a:pt x="3139" y="17439"/>
                </a:cubicBezTo>
                <a:cubicBezTo>
                  <a:pt x="3718" y="18080"/>
                  <a:pt x="3992" y="18355"/>
                  <a:pt x="4345" y="18656"/>
                </a:cubicBezTo>
                <a:cubicBezTo>
                  <a:pt x="5024" y="19237"/>
                  <a:pt x="5662" y="19677"/>
                  <a:pt x="6105" y="19871"/>
                </a:cubicBezTo>
                <a:cubicBezTo>
                  <a:pt x="6197" y="19911"/>
                  <a:pt x="6271" y="19966"/>
                  <a:pt x="6270" y="19993"/>
                </a:cubicBezTo>
                <a:cubicBezTo>
                  <a:pt x="6269" y="20020"/>
                  <a:pt x="6140" y="20145"/>
                  <a:pt x="5982" y="20270"/>
                </a:cubicBezTo>
                <a:cubicBezTo>
                  <a:pt x="5782" y="20428"/>
                  <a:pt x="5695" y="20528"/>
                  <a:pt x="5695" y="20599"/>
                </a:cubicBezTo>
                <a:cubicBezTo>
                  <a:pt x="5694" y="20711"/>
                  <a:pt x="6164" y="21250"/>
                  <a:pt x="6382" y="21387"/>
                </a:cubicBezTo>
                <a:cubicBezTo>
                  <a:pt x="6599" y="21523"/>
                  <a:pt x="6634" y="21512"/>
                  <a:pt x="7138" y="21109"/>
                </a:cubicBezTo>
                <a:cubicBezTo>
                  <a:pt x="7770" y="20605"/>
                  <a:pt x="7767" y="20606"/>
                  <a:pt x="8078" y="20718"/>
                </a:cubicBezTo>
                <a:cubicBezTo>
                  <a:pt x="8173" y="20753"/>
                  <a:pt x="8551" y="20840"/>
                  <a:pt x="8916" y="20911"/>
                </a:cubicBezTo>
                <a:cubicBezTo>
                  <a:pt x="9545" y="21034"/>
                  <a:pt x="9643" y="21040"/>
                  <a:pt x="10756" y="21039"/>
                </a:cubicBezTo>
                <a:cubicBezTo>
                  <a:pt x="11646" y="21038"/>
                  <a:pt x="12046" y="21018"/>
                  <a:pt x="12391" y="20960"/>
                </a:cubicBezTo>
                <a:cubicBezTo>
                  <a:pt x="12914" y="20872"/>
                  <a:pt x="13579" y="20715"/>
                  <a:pt x="13698" y="20650"/>
                </a:cubicBezTo>
                <a:cubicBezTo>
                  <a:pt x="13761" y="20616"/>
                  <a:pt x="13811" y="20632"/>
                  <a:pt x="13922" y="20726"/>
                </a:cubicBezTo>
                <a:lnTo>
                  <a:pt x="14066" y="20849"/>
                </a:lnTo>
                <a:lnTo>
                  <a:pt x="14731" y="20821"/>
                </a:lnTo>
                <a:cubicBezTo>
                  <a:pt x="15607" y="20785"/>
                  <a:pt x="15611" y="20783"/>
                  <a:pt x="15642" y="20202"/>
                </a:cubicBezTo>
                <a:lnTo>
                  <a:pt x="15663" y="19778"/>
                </a:lnTo>
                <a:lnTo>
                  <a:pt x="15932" y="19634"/>
                </a:lnTo>
                <a:cubicBezTo>
                  <a:pt x="16198" y="19491"/>
                  <a:pt x="16665" y="19180"/>
                  <a:pt x="16707" y="19118"/>
                </a:cubicBezTo>
                <a:cubicBezTo>
                  <a:pt x="16719" y="19100"/>
                  <a:pt x="16829" y="19017"/>
                  <a:pt x="16952" y="18933"/>
                </a:cubicBezTo>
                <a:cubicBezTo>
                  <a:pt x="17240" y="18735"/>
                  <a:pt x="18411" y="17540"/>
                  <a:pt x="18661" y="17189"/>
                </a:cubicBezTo>
                <a:cubicBezTo>
                  <a:pt x="18767" y="17040"/>
                  <a:pt x="18867" y="16908"/>
                  <a:pt x="18882" y="16896"/>
                </a:cubicBezTo>
                <a:cubicBezTo>
                  <a:pt x="18897" y="16883"/>
                  <a:pt x="18976" y="16766"/>
                  <a:pt x="19058" y="16635"/>
                </a:cubicBezTo>
                <a:lnTo>
                  <a:pt x="19204" y="16396"/>
                </a:lnTo>
                <a:lnTo>
                  <a:pt x="19790" y="16396"/>
                </a:lnTo>
                <a:cubicBezTo>
                  <a:pt x="20336" y="16396"/>
                  <a:pt x="20394" y="16389"/>
                  <a:pt x="20615" y="16277"/>
                </a:cubicBezTo>
                <a:cubicBezTo>
                  <a:pt x="20920" y="16121"/>
                  <a:pt x="21238" y="15796"/>
                  <a:pt x="21366" y="15510"/>
                </a:cubicBezTo>
                <a:cubicBezTo>
                  <a:pt x="21421" y="15387"/>
                  <a:pt x="21489" y="15245"/>
                  <a:pt x="21518" y="15195"/>
                </a:cubicBezTo>
                <a:cubicBezTo>
                  <a:pt x="21549" y="15140"/>
                  <a:pt x="21574" y="14804"/>
                  <a:pt x="21584" y="14329"/>
                </a:cubicBezTo>
                <a:cubicBezTo>
                  <a:pt x="21600" y="13575"/>
                  <a:pt x="21599" y="13549"/>
                  <a:pt x="21488" y="13302"/>
                </a:cubicBezTo>
                <a:cubicBezTo>
                  <a:pt x="21357" y="13008"/>
                  <a:pt x="21126" y="12730"/>
                  <a:pt x="20852" y="12538"/>
                </a:cubicBezTo>
                <a:lnTo>
                  <a:pt x="20660" y="12405"/>
                </a:lnTo>
                <a:lnTo>
                  <a:pt x="20660" y="12093"/>
                </a:lnTo>
                <a:cubicBezTo>
                  <a:pt x="20660" y="11921"/>
                  <a:pt x="20681" y="11766"/>
                  <a:pt x="20706" y="11751"/>
                </a:cubicBezTo>
                <a:cubicBezTo>
                  <a:pt x="20732" y="11734"/>
                  <a:pt x="20748" y="11441"/>
                  <a:pt x="20748" y="11025"/>
                </a:cubicBezTo>
                <a:cubicBezTo>
                  <a:pt x="20748" y="10609"/>
                  <a:pt x="20732" y="10319"/>
                  <a:pt x="20706" y="10303"/>
                </a:cubicBezTo>
                <a:cubicBezTo>
                  <a:pt x="20681" y="10287"/>
                  <a:pt x="20660" y="10113"/>
                  <a:pt x="20660" y="9917"/>
                </a:cubicBezTo>
                <a:cubicBezTo>
                  <a:pt x="20660" y="9720"/>
                  <a:pt x="20642" y="9547"/>
                  <a:pt x="20620" y="9534"/>
                </a:cubicBezTo>
                <a:cubicBezTo>
                  <a:pt x="20599" y="9520"/>
                  <a:pt x="20569" y="9362"/>
                  <a:pt x="20551" y="9181"/>
                </a:cubicBezTo>
                <a:cubicBezTo>
                  <a:pt x="20534" y="8999"/>
                  <a:pt x="20504" y="8831"/>
                  <a:pt x="20485" y="8806"/>
                </a:cubicBezTo>
                <a:cubicBezTo>
                  <a:pt x="20465" y="8781"/>
                  <a:pt x="20435" y="8644"/>
                  <a:pt x="20418" y="8501"/>
                </a:cubicBezTo>
                <a:cubicBezTo>
                  <a:pt x="20401" y="8359"/>
                  <a:pt x="20369" y="8231"/>
                  <a:pt x="20346" y="8216"/>
                </a:cubicBezTo>
                <a:cubicBezTo>
                  <a:pt x="20323" y="8202"/>
                  <a:pt x="20306" y="8129"/>
                  <a:pt x="20306" y="8056"/>
                </a:cubicBezTo>
                <a:cubicBezTo>
                  <a:pt x="20306" y="7983"/>
                  <a:pt x="20288" y="7923"/>
                  <a:pt x="20266" y="7923"/>
                </a:cubicBezTo>
                <a:cubicBezTo>
                  <a:pt x="20245" y="7923"/>
                  <a:pt x="20213" y="7849"/>
                  <a:pt x="20197" y="7760"/>
                </a:cubicBezTo>
                <a:cubicBezTo>
                  <a:pt x="20181" y="7671"/>
                  <a:pt x="20155" y="7570"/>
                  <a:pt x="20141" y="7534"/>
                </a:cubicBezTo>
                <a:cubicBezTo>
                  <a:pt x="20123" y="7485"/>
                  <a:pt x="20160" y="7469"/>
                  <a:pt x="20298" y="7469"/>
                </a:cubicBezTo>
                <a:cubicBezTo>
                  <a:pt x="20570" y="7469"/>
                  <a:pt x="20645" y="7361"/>
                  <a:pt x="20652" y="6964"/>
                </a:cubicBezTo>
                <a:cubicBezTo>
                  <a:pt x="20656" y="6787"/>
                  <a:pt x="20677" y="6620"/>
                  <a:pt x="20700" y="6592"/>
                </a:cubicBezTo>
                <a:cubicBezTo>
                  <a:pt x="20723" y="6563"/>
                  <a:pt x="20755" y="6413"/>
                  <a:pt x="20772" y="6260"/>
                </a:cubicBezTo>
                <a:cubicBezTo>
                  <a:pt x="20801" y="5998"/>
                  <a:pt x="20797" y="5980"/>
                  <a:pt x="20698" y="5926"/>
                </a:cubicBezTo>
                <a:cubicBezTo>
                  <a:pt x="20583" y="5863"/>
                  <a:pt x="19938" y="5779"/>
                  <a:pt x="19547" y="5777"/>
                </a:cubicBezTo>
                <a:cubicBezTo>
                  <a:pt x="19314" y="5775"/>
                  <a:pt x="19297" y="5767"/>
                  <a:pt x="19183" y="5603"/>
                </a:cubicBezTo>
                <a:cubicBezTo>
                  <a:pt x="19116" y="5508"/>
                  <a:pt x="19060" y="5415"/>
                  <a:pt x="19060" y="5396"/>
                </a:cubicBezTo>
                <a:cubicBezTo>
                  <a:pt x="19060" y="5378"/>
                  <a:pt x="19017" y="5312"/>
                  <a:pt x="18962" y="5250"/>
                </a:cubicBezTo>
                <a:cubicBezTo>
                  <a:pt x="18907" y="5188"/>
                  <a:pt x="18773" y="5013"/>
                  <a:pt x="18664" y="4864"/>
                </a:cubicBezTo>
                <a:cubicBezTo>
                  <a:pt x="18385" y="4482"/>
                  <a:pt x="18260" y="4338"/>
                  <a:pt x="17734" y="3807"/>
                </a:cubicBezTo>
                <a:cubicBezTo>
                  <a:pt x="17162" y="3228"/>
                  <a:pt x="16226" y="2515"/>
                  <a:pt x="15663" y="2226"/>
                </a:cubicBezTo>
                <a:cubicBezTo>
                  <a:pt x="15565" y="2176"/>
                  <a:pt x="15377" y="2071"/>
                  <a:pt x="15242" y="1995"/>
                </a:cubicBezTo>
                <a:cubicBezTo>
                  <a:pt x="14938" y="1823"/>
                  <a:pt x="13808" y="1387"/>
                  <a:pt x="13421" y="1291"/>
                </a:cubicBezTo>
                <a:cubicBezTo>
                  <a:pt x="12782" y="1133"/>
                  <a:pt x="12532" y="1083"/>
                  <a:pt x="12066" y="1028"/>
                </a:cubicBezTo>
                <a:cubicBezTo>
                  <a:pt x="11526" y="964"/>
                  <a:pt x="10087" y="947"/>
                  <a:pt x="9792" y="1001"/>
                </a:cubicBezTo>
                <a:cubicBezTo>
                  <a:pt x="9613" y="1034"/>
                  <a:pt x="9603" y="1030"/>
                  <a:pt x="9603" y="925"/>
                </a:cubicBezTo>
                <a:cubicBezTo>
                  <a:pt x="9603" y="792"/>
                  <a:pt x="9406" y="615"/>
                  <a:pt x="9042" y="422"/>
                </a:cubicBezTo>
                <a:cubicBezTo>
                  <a:pt x="8901" y="347"/>
                  <a:pt x="8696" y="230"/>
                  <a:pt x="8586" y="161"/>
                </a:cubicBezTo>
                <a:cubicBezTo>
                  <a:pt x="8204" y="-77"/>
                  <a:pt x="8022" y="25"/>
                  <a:pt x="7718" y="645"/>
                </a:cubicBezTo>
                <a:cubicBezTo>
                  <a:pt x="7528" y="1033"/>
                  <a:pt x="7505" y="1108"/>
                  <a:pt x="7524" y="1305"/>
                </a:cubicBezTo>
                <a:cubicBezTo>
                  <a:pt x="7544" y="1514"/>
                  <a:pt x="7539" y="1528"/>
                  <a:pt x="7431" y="1555"/>
                </a:cubicBezTo>
                <a:cubicBezTo>
                  <a:pt x="7367" y="1571"/>
                  <a:pt x="7137" y="1657"/>
                  <a:pt x="6920" y="1745"/>
                </a:cubicBezTo>
                <a:cubicBezTo>
                  <a:pt x="6554" y="1894"/>
                  <a:pt x="6510" y="1903"/>
                  <a:pt x="6342" y="1854"/>
                </a:cubicBezTo>
                <a:cubicBezTo>
                  <a:pt x="6100" y="1783"/>
                  <a:pt x="4712" y="1333"/>
                  <a:pt x="3474" y="925"/>
                </a:cubicBezTo>
                <a:cubicBezTo>
                  <a:pt x="2925" y="743"/>
                  <a:pt x="2246" y="522"/>
                  <a:pt x="1965" y="433"/>
                </a:cubicBezTo>
                <a:cubicBezTo>
                  <a:pt x="1684" y="344"/>
                  <a:pt x="1315" y="219"/>
                  <a:pt x="1145" y="153"/>
                </a:cubicBezTo>
                <a:cubicBezTo>
                  <a:pt x="835" y="33"/>
                  <a:pt x="539" y="-19"/>
                  <a:pt x="327" y="6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22" name="Google Shape;55;p13"/>
          <p:cNvSpPr txBox="1"/>
          <p:nvPr>
            <p:ph type="subTitle" sz="quarter" idx="1"/>
          </p:nvPr>
        </p:nvSpPr>
        <p:spPr>
          <a:xfrm>
            <a:off x="7385130" y="6502400"/>
            <a:ext cx="10928804" cy="5618403"/>
          </a:xfrm>
          <a:prstGeom prst="rect">
            <a:avLst/>
          </a:prstGeom>
        </p:spPr>
        <p:txBody>
          <a:bodyPr/>
          <a:lstStyle/>
          <a:p>
            <a:pPr marL="0" indent="0" defTabSz="2414016">
              <a:lnSpc>
                <a:spcPct val="80000"/>
              </a:lnSpc>
              <a:defRPr sz="3564"/>
            </a:pPr>
            <a:r>
              <a:t>Finian Ashmead</a:t>
            </a:r>
          </a:p>
          <a:p>
            <a:pPr marL="0" indent="0" defTabSz="2414016">
              <a:lnSpc>
                <a:spcPct val="80000"/>
              </a:lnSpc>
              <a:defRPr sz="3564"/>
            </a:pPr>
            <a:r>
              <a:t>University of Pittsburgh</a:t>
            </a:r>
          </a:p>
          <a:p>
            <a:pPr marL="0" indent="0" defTabSz="2414016">
              <a:lnSpc>
                <a:spcPct val="80000"/>
              </a:lnSpc>
              <a:defRPr sz="3564" u="sng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6" invalidUrl="" action="" tgtFrame="" tooltip="" history="1" highlightClick="0" endSnd="0"/>
              </a:rPr>
              <a:t>finianashmead@pitt.edu</a:t>
            </a:r>
          </a:p>
          <a:p>
            <a:pPr marL="0" indent="0" defTabSz="2414016">
              <a:lnSpc>
                <a:spcPct val="80000"/>
              </a:lnSpc>
              <a:defRPr sz="3564" u="sng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</a:defRPr>
            </a:pPr>
          </a:p>
          <a:p>
            <a:pPr marL="0" indent="0" defTabSz="452627">
              <a:defRPr sz="2574">
                <a:solidFill>
                  <a:schemeClr val="accent2">
                    <a:lumOff val="21764"/>
                  </a:schemeClr>
                </a:solidFill>
              </a:defRPr>
            </a:pPr>
            <a:r>
              <a:t>International Conference on Machine Learning for Astrophysics, 3rd Ed.</a:t>
            </a:r>
          </a:p>
          <a:p>
            <a:pPr marL="0" indent="0" defTabSz="452627">
              <a:defRPr sz="2574">
                <a:solidFill>
                  <a:schemeClr val="accent2">
                    <a:lumOff val="21764"/>
                  </a:schemeClr>
                </a:solidFill>
              </a:defRPr>
            </a:pPr>
            <a:r>
              <a:t>September 2, 2026</a:t>
            </a:r>
          </a:p>
          <a:p>
            <a:pPr marL="0" indent="0" defTabSz="452627">
              <a:defRPr sz="1881">
                <a:solidFill>
                  <a:schemeClr val="accent2">
                    <a:lumOff val="21764"/>
                  </a:schemeClr>
                </a:solidFill>
              </a:defRPr>
            </a:pPr>
            <a:endParaRPr sz="3564"/>
          </a:p>
          <a:p>
            <a:pPr marL="0" indent="0" defTabSz="2414016">
              <a:lnSpc>
                <a:spcPct val="80000"/>
              </a:lnSpc>
              <a:defRPr sz="3564"/>
            </a:pPr>
            <a:r>
              <a:t>supervisors Jeff Newman and Brett Andrews</a:t>
            </a:r>
          </a:p>
          <a:p>
            <a:pPr marL="0" indent="0" defTabSz="2414016">
              <a:lnSpc>
                <a:spcPct val="80000"/>
              </a:lnSpc>
              <a:defRPr sz="3564"/>
            </a:pPr>
            <a:r>
              <a:t>this work supported by WFS grant (PI: Newman)</a:t>
            </a:r>
          </a:p>
          <a:p>
            <a:pPr marL="0" indent="0" defTabSz="2414016">
              <a:lnSpc>
                <a:spcPct val="80000"/>
              </a:lnSpc>
              <a:defRPr sz="3564"/>
            </a:pPr>
          </a:p>
          <a:p>
            <a:pPr marL="0" indent="0" defTabSz="2414016">
              <a:defRPr sz="3564" u="sng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7" invalidUrl="" action="" tgtFrame="" tooltip="" history="1" highlightClick="0" endSnd="0"/>
              </a:rPr>
              <a:t>arxiv: 2512.09032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00;p29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33" name="Google Shape;201;p29"/>
          <p:cNvSpPr txBox="1"/>
          <p:nvPr>
            <p:ph type="title"/>
          </p:nvPr>
        </p:nvSpPr>
        <p:spPr>
          <a:xfrm>
            <a:off x="736799" y="446930"/>
            <a:ext cx="7596171" cy="1751242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Next Steps: GPR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00;p29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36" name="Google Shape;201;p29"/>
          <p:cNvSpPr txBox="1"/>
          <p:nvPr>
            <p:ph type="title"/>
          </p:nvPr>
        </p:nvSpPr>
        <p:spPr>
          <a:xfrm>
            <a:off x="736799" y="446930"/>
            <a:ext cx="7596171" cy="1751242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Next Steps: GPR</a:t>
            </a:r>
          </a:p>
        </p:txBody>
      </p:sp>
      <p:pic>
        <p:nvPicPr>
          <p:cNvPr id="237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6748" y="2637436"/>
            <a:ext cx="10326853" cy="10385641"/>
          </a:xfrm>
          <a:prstGeom prst="rect">
            <a:avLst/>
          </a:prstGeom>
          <a:ln w="12700">
            <a:miter lim="400000"/>
          </a:ln>
        </p:spPr>
      </p:pic>
      <p:sp>
        <p:nvSpPr>
          <p:cNvPr id="238" name="Google Shape;303;p41"/>
          <p:cNvSpPr txBox="1"/>
          <p:nvPr/>
        </p:nvSpPr>
        <p:spPr>
          <a:xfrm>
            <a:off x="2055314" y="3157844"/>
            <a:ext cx="4524244" cy="2381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normAutofit fontScale="100000" lnSpcReduction="0"/>
          </a:bodyPr>
          <a:lstStyle/>
          <a:p>
            <a:pPr defTabSz="457200">
              <a:spcBef>
                <a:spcPts val="1600"/>
              </a:spcBef>
              <a:defRPr sz="2900"/>
            </a:pPr>
            <a:r>
              <a:t>f_out ~= 0.025</a:t>
            </a:r>
            <a:endParaRPr>
              <a:latin typeface="Times Roman"/>
              <a:ea typeface="Times Roman"/>
              <a:cs typeface="Times Roman"/>
              <a:sym typeface="Times Roman"/>
            </a:endParaRPr>
          </a:p>
          <a:p>
            <a:pPr defTabSz="457200">
              <a:spcBef>
                <a:spcPts val="1600"/>
              </a:spcBef>
              <a:defRPr sz="2900"/>
            </a:pPr>
            <a:r>
              <a:t>NMAD ~= 0.024</a:t>
            </a:r>
            <a:endParaRPr>
              <a:latin typeface="Times Roman"/>
              <a:ea typeface="Times Roman"/>
              <a:cs typeface="Times Roman"/>
              <a:sym typeface="Times Roman"/>
            </a:endParaRPr>
          </a:p>
          <a:p>
            <a:pPr defTabSz="457200">
              <a:spcBef>
                <a:spcPts val="1600"/>
              </a:spcBef>
              <a:defRPr sz="2900"/>
            </a:pPr>
            <a:r>
              <a:t>bias ~= 0.004</a:t>
            </a:r>
          </a:p>
        </p:txBody>
      </p:sp>
      <p:sp>
        <p:nvSpPr>
          <p:cNvPr id="239" name="Google Shape;303;p41"/>
          <p:cNvSpPr txBox="1"/>
          <p:nvPr/>
        </p:nvSpPr>
        <p:spPr>
          <a:xfrm>
            <a:off x="4050858" y="1913244"/>
            <a:ext cx="3598632" cy="11483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normAutofit fontScale="100000" lnSpcReduction="0"/>
          </a:bodyPr>
          <a:lstStyle/>
          <a:p>
            <a:pPr defTabSz="457200">
              <a:spcBef>
                <a:spcPts val="1600"/>
              </a:spcBef>
              <a:defRPr sz="3800">
                <a:solidFill>
                  <a:srgbClr val="535353"/>
                </a:solidFill>
              </a:defRPr>
            </a:pPr>
            <a:r>
              <a:t>spec-</a:t>
            </a:r>
            <a:r>
              <a:rPr i="1"/>
              <a:t>z-</a:t>
            </a:r>
            <a:r>
              <a:t>trained</a:t>
            </a:r>
          </a:p>
        </p:txBody>
      </p:sp>
      <p:sp>
        <p:nvSpPr>
          <p:cNvPr id="240" name="PRE-PRELIMINARY"/>
          <p:cNvSpPr txBox="1"/>
          <p:nvPr/>
        </p:nvSpPr>
        <p:spPr>
          <a:xfrm rot="1500000">
            <a:off x="2185630" y="6968496"/>
            <a:ext cx="8841791" cy="10114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7200">
                <a:solidFill>
                  <a:srgbClr val="A7A7A7"/>
                </a:solidFill>
              </a:defRPr>
            </a:lvl1pPr>
          </a:lstStyle>
          <a:p>
            <a:pPr/>
            <a:r>
              <a:t>PRE-PRELIMINARY</a:t>
            </a:r>
          </a:p>
        </p:txBody>
      </p:sp>
      <p:pic>
        <p:nvPicPr>
          <p:cNvPr id="241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482828" y="2919311"/>
            <a:ext cx="11885045" cy="9109858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PRE-PRELIMINARY"/>
          <p:cNvSpPr txBox="1"/>
          <p:nvPr/>
        </p:nvSpPr>
        <p:spPr>
          <a:xfrm rot="1200000">
            <a:off x="14679985" y="7036269"/>
            <a:ext cx="7476190" cy="87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6200">
                <a:solidFill>
                  <a:srgbClr val="A7A7A7"/>
                </a:solidFill>
              </a:defRPr>
            </a:lvl1pPr>
          </a:lstStyle>
          <a:p>
            <a:pPr/>
            <a:r>
              <a:t>PRE-PRELIMINARY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00;p29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45" name="Google Shape;201;p29"/>
          <p:cNvSpPr txBox="1"/>
          <p:nvPr>
            <p:ph type="title"/>
          </p:nvPr>
        </p:nvSpPr>
        <p:spPr>
          <a:xfrm>
            <a:off x="736799" y="446930"/>
            <a:ext cx="7596171" cy="1751242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Next Steps: GPR</a:t>
            </a:r>
          </a:p>
        </p:txBody>
      </p:sp>
      <p:pic>
        <p:nvPicPr>
          <p:cNvPr id="246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3618" t="7438" r="0" b="61584"/>
          <a:stretch>
            <a:fillRect/>
          </a:stretch>
        </p:blipFill>
        <p:spPr>
          <a:xfrm>
            <a:off x="1038488" y="3472060"/>
            <a:ext cx="15115027" cy="6771809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15239" t="0" r="8865" b="92607"/>
          <a:stretch>
            <a:fillRect/>
          </a:stretch>
        </p:blipFill>
        <p:spPr>
          <a:xfrm>
            <a:off x="2215736" y="1766848"/>
            <a:ext cx="13981978" cy="18983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48774" t="96965" r="37014" b="0"/>
          <a:stretch>
            <a:fillRect/>
          </a:stretch>
        </p:blipFill>
        <p:spPr>
          <a:xfrm>
            <a:off x="7647169" y="10342851"/>
            <a:ext cx="3118975" cy="928486"/>
          </a:xfrm>
          <a:prstGeom prst="rect">
            <a:avLst/>
          </a:prstGeom>
          <a:ln w="12700">
            <a:miter lim="400000"/>
          </a:ln>
        </p:spPr>
      </p:pic>
      <p:sp>
        <p:nvSpPr>
          <p:cNvPr id="249" name="PRE-PRELIMINARY"/>
          <p:cNvSpPr txBox="1"/>
          <p:nvPr/>
        </p:nvSpPr>
        <p:spPr>
          <a:xfrm rot="1200000">
            <a:off x="5651834" y="5832541"/>
            <a:ext cx="7476190" cy="87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6200">
                <a:solidFill>
                  <a:srgbClr val="A7A7A7"/>
                </a:solidFill>
              </a:defRPr>
            </a:lvl1pPr>
          </a:lstStyle>
          <a:p>
            <a:pPr/>
            <a:r>
              <a:t>PRE-PRELIMINARY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test_12fps.gifGoogle Shape;161;p25" descr="test_12fps.gifGoogle Shape;161;p25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9130" y="92663"/>
            <a:ext cx="17662611" cy="13452735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Rectangle"/>
          <p:cNvSpPr/>
          <p:nvPr/>
        </p:nvSpPr>
        <p:spPr>
          <a:xfrm>
            <a:off x="70994" y="13738"/>
            <a:ext cx="18474506" cy="727567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53" name="Google Shape;198;p29"/>
          <p:cNvSpPr txBox="1"/>
          <p:nvPr>
            <p:ph type="body" sz="quarter" idx="1"/>
          </p:nvPr>
        </p:nvSpPr>
        <p:spPr>
          <a:xfrm>
            <a:off x="19114800" y="1359874"/>
            <a:ext cx="4941604" cy="11464460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3200"/>
            </a:pPr>
            <a:r>
              <a:t>*animated/interactive plots, github repo @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finianashmead.github.io</a:t>
            </a:r>
          </a:p>
          <a:p>
            <a:pPr marL="0" indent="0">
              <a:spcBef>
                <a:spcPts val="3200"/>
              </a:spcBef>
              <a:buSzTx/>
              <a:buNone/>
              <a:defRPr sz="3200"/>
            </a:pPr>
            <a:br/>
            <a:br/>
          </a:p>
          <a:p>
            <a:pPr marL="0" indent="0">
              <a:spcBef>
                <a:spcPts val="3200"/>
              </a:spcBef>
              <a:buSzTx/>
              <a:buNone/>
              <a:defRPr sz="3200"/>
            </a:pPr>
            <a:br/>
          </a:p>
          <a:p>
            <a:pPr marL="0" indent="0">
              <a:lnSpc>
                <a:spcPct val="100000"/>
              </a:lnSpc>
              <a:spcBef>
                <a:spcPts val="3200"/>
              </a:spcBef>
              <a:buSzTx/>
              <a:buNone/>
              <a:defRPr sz="3200"/>
            </a:pPr>
            <a:br/>
            <a:r>
              <a:t>arxiv paper :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2512.09032</a:t>
            </a:r>
          </a:p>
        </p:txBody>
      </p:sp>
      <p:sp>
        <p:nvSpPr>
          <p:cNvPr id="254" name="Google Shape;200;p29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55" name="Google Shape;201;p29"/>
          <p:cNvSpPr txBox="1"/>
          <p:nvPr>
            <p:ph type="title"/>
          </p:nvPr>
        </p:nvSpPr>
        <p:spPr>
          <a:xfrm>
            <a:off x="736799" y="446930"/>
            <a:ext cx="6309601" cy="1527206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Summary:</a:t>
            </a:r>
          </a:p>
        </p:txBody>
      </p:sp>
      <p:sp>
        <p:nvSpPr>
          <p:cNvPr id="256" name="Google Shape;202;p29"/>
          <p:cNvSpPr txBox="1"/>
          <p:nvPr/>
        </p:nvSpPr>
        <p:spPr>
          <a:xfrm>
            <a:off x="736797" y="1752600"/>
            <a:ext cx="17662406" cy="4515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normAutofit fontScale="100000" lnSpcReduction="0"/>
          </a:bodyPr>
          <a:lstStyle/>
          <a:p>
            <a:pPr marL="1000123" indent="-868677">
              <a:lnSpc>
                <a:spcPct val="103500"/>
              </a:lnSpc>
              <a:buClr>
                <a:srgbClr val="585858"/>
              </a:buClr>
              <a:buSzPct val="100000"/>
              <a:buFont typeface="Arial"/>
              <a:buChar char="-"/>
              <a:defRPr sz="4000">
                <a:solidFill>
                  <a:srgbClr val="585858"/>
                </a:solidFill>
              </a:defRPr>
            </a:pPr>
            <a:r>
              <a:t>UMAP→ work in a space densely sampled by the data that maps simply and reliably to redshift</a:t>
            </a:r>
          </a:p>
          <a:p>
            <a:pPr marL="1000123" indent="-868677">
              <a:lnSpc>
                <a:spcPct val="103500"/>
              </a:lnSpc>
              <a:buClr>
                <a:srgbClr val="585858"/>
              </a:buClr>
              <a:buSzPct val="100000"/>
              <a:buFont typeface="Arial"/>
              <a:buChar char="-"/>
              <a:defRPr sz="4000">
                <a:solidFill>
                  <a:srgbClr val="585858"/>
                </a:solidFill>
              </a:defRPr>
            </a:pPr>
            <a:r>
              <a:t>we can make balanced spec-</a:t>
            </a:r>
            <a:r>
              <a:rPr i="1"/>
              <a:t>z</a:t>
            </a:r>
            <a:r>
              <a:t> training sets as input for existing frameworks</a:t>
            </a:r>
          </a:p>
          <a:p>
            <a:pPr marL="1000123" indent="-868677">
              <a:lnSpc>
                <a:spcPct val="103500"/>
              </a:lnSpc>
              <a:buClr>
                <a:srgbClr val="585858"/>
              </a:buClr>
              <a:buSzPct val="100000"/>
              <a:buFont typeface="Arial"/>
              <a:buChar char="-"/>
              <a:defRPr sz="4000">
                <a:solidFill>
                  <a:srgbClr val="585858"/>
                </a:solidFill>
              </a:defRPr>
            </a:pPr>
            <a:r>
              <a:t>going forward: </a:t>
            </a:r>
          </a:p>
          <a:p>
            <a:pPr lvl="1" marL="1384473" indent="-774238">
              <a:lnSpc>
                <a:spcPct val="103500"/>
              </a:lnSpc>
              <a:buClr>
                <a:srgbClr val="585858"/>
              </a:buClr>
              <a:buSzPct val="100000"/>
              <a:buFont typeface="Arial"/>
              <a:buChar char="-"/>
              <a:defRPr sz="2800">
                <a:solidFill>
                  <a:srgbClr val="585858"/>
                </a:solidFill>
              </a:defRPr>
            </a:pPr>
            <a:r>
              <a:t>regression and p(</a:t>
            </a:r>
            <a:r>
              <a:rPr i="1"/>
              <a:t>z</a:t>
            </a:r>
            <a:r>
              <a:t>) estimation with techniques like GPR</a:t>
            </a:r>
          </a:p>
        </p:txBody>
      </p:sp>
      <p:pic>
        <p:nvPicPr>
          <p:cNvPr id="257" name="Google Shape;203;p29" descr="Google Shape;203;p29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9224868" y="8632669"/>
            <a:ext cx="4195204" cy="41952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58" name="Google Shape;204;p29" descr="Google Shape;204;p29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9224866" y="3151455"/>
            <a:ext cx="4195204" cy="41952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09;p30"/>
          <p:cNvSpPr txBox="1"/>
          <p:nvPr>
            <p:ph type="title"/>
          </p:nvPr>
        </p:nvSpPr>
        <p:spPr>
          <a:xfrm>
            <a:off x="831197" y="5501469"/>
            <a:ext cx="22721606" cy="2527203"/>
          </a:xfrm>
          <a:prstGeom prst="rect">
            <a:avLst/>
          </a:prstGeom>
        </p:spPr>
        <p:txBody>
          <a:bodyPr/>
          <a:lstStyle>
            <a:lvl1pPr algn="ctr">
              <a:defRPr b="1" i="1" sz="13200"/>
            </a:lvl1pPr>
          </a:lstStyle>
          <a:p>
            <a:pPr/>
            <a:r>
              <a:t>BONUS SLIDES!</a:t>
            </a:r>
          </a:p>
        </p:txBody>
      </p:sp>
      <p:sp>
        <p:nvSpPr>
          <p:cNvPr id="261" name="Google Shape;210;p30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72;p38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64" name="Google Shape;273;p38"/>
          <p:cNvSpPr txBox="1"/>
          <p:nvPr>
            <p:ph type="title"/>
          </p:nvPr>
        </p:nvSpPr>
        <p:spPr>
          <a:xfrm>
            <a:off x="736797" y="446930"/>
            <a:ext cx="22649606" cy="1527206"/>
          </a:xfrm>
          <a:prstGeom prst="rect">
            <a:avLst/>
          </a:prstGeom>
        </p:spPr>
        <p:txBody>
          <a:bodyPr/>
          <a:lstStyle/>
          <a:p>
            <a:pPr>
              <a:defRPr sz="6600"/>
            </a:pPr>
            <a:r>
              <a:t>Quantitative Test: Comparison to </a:t>
            </a:r>
            <a:r>
              <a:rPr i="1"/>
              <a:t>ugrizyJH</a:t>
            </a:r>
            <a:r>
              <a:t> color space</a:t>
            </a:r>
          </a:p>
        </p:txBody>
      </p:sp>
      <p:pic>
        <p:nvPicPr>
          <p:cNvPr id="265" name="zbinned_vs_colors_260628.pngGoogle Shape;274;p38" descr="zbinned_vs_colors_260628.pngGoogle Shape;274;p38"/>
          <p:cNvPicPr>
            <a:picLocks noChangeAspect="1"/>
          </p:cNvPicPr>
          <p:nvPr/>
        </p:nvPicPr>
        <p:blipFill>
          <a:blip r:embed="rId2">
            <a:extLst/>
          </a:blip>
          <a:srcRect l="0" t="42518" r="0" b="0"/>
          <a:stretch>
            <a:fillRect/>
          </a:stretch>
        </p:blipFill>
        <p:spPr>
          <a:xfrm>
            <a:off x="14198600" y="2430330"/>
            <a:ext cx="10185397" cy="8855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zbinned_vs_colors_260628.pngGoogle Shape;275;p38" descr="zbinned_vs_colors_260628.pngGoogle Shape;275;p38"/>
          <p:cNvPicPr>
            <a:picLocks noChangeAspect="1"/>
          </p:cNvPicPr>
          <p:nvPr/>
        </p:nvPicPr>
        <p:blipFill>
          <a:blip r:embed="rId2">
            <a:extLst/>
          </a:blip>
          <a:srcRect l="2818" t="0" r="0" b="57867"/>
          <a:stretch>
            <a:fillRect/>
          </a:stretch>
        </p:blipFill>
        <p:spPr>
          <a:xfrm>
            <a:off x="-4" y="1974133"/>
            <a:ext cx="14201074" cy="93115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zbinned_vs_colors_260628.pngGoogle Shape;276;p38" descr="zbinned_vs_colors_260628.pngGoogle Shape;276;p38"/>
          <p:cNvPicPr>
            <a:picLocks noChangeAspect="1"/>
          </p:cNvPicPr>
          <p:nvPr/>
        </p:nvPicPr>
        <p:blipFill>
          <a:blip r:embed="rId2">
            <a:extLst/>
          </a:blip>
          <a:srcRect l="46723" t="96342" r="29842" b="0"/>
          <a:stretch>
            <a:fillRect/>
          </a:stretch>
        </p:blipFill>
        <p:spPr>
          <a:xfrm>
            <a:off x="6590056" y="11456782"/>
            <a:ext cx="3303870" cy="7799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SOM_260524.pngGoogle Shape;222;p32" descr="SOM_260524.pngGoogle Shape;222;p32"/>
          <p:cNvPicPr>
            <a:picLocks noChangeAspect="1"/>
          </p:cNvPicPr>
          <p:nvPr/>
        </p:nvPicPr>
        <p:blipFill>
          <a:blip r:embed="rId2">
            <a:extLst/>
          </a:blip>
          <a:srcRect l="0" t="69832" r="32385" b="0"/>
          <a:stretch>
            <a:fillRect/>
          </a:stretch>
        </p:blipFill>
        <p:spPr>
          <a:xfrm>
            <a:off x="1719487" y="6374500"/>
            <a:ext cx="8464905" cy="705742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SOM_260524.pngGoogle Shape;223;p32" descr="SOM_260524.pngGoogle Shape;223;p32"/>
          <p:cNvPicPr>
            <a:picLocks noChangeAspect="1"/>
          </p:cNvPicPr>
          <p:nvPr/>
        </p:nvPicPr>
        <p:blipFill>
          <a:blip r:embed="rId2">
            <a:extLst/>
          </a:blip>
          <a:srcRect l="0" t="39052" r="32579" b="29903"/>
          <a:stretch>
            <a:fillRect/>
          </a:stretch>
        </p:blipFill>
        <p:spPr>
          <a:xfrm>
            <a:off x="13369768" y="6152533"/>
            <a:ext cx="8584510" cy="7386199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Google Shape;224;p32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72" name="SOM_251217.pngGoogle Shape;225;p32" descr="SOM_251217.pngGoogle Shape;225;p32"/>
          <p:cNvPicPr>
            <a:picLocks noChangeAspect="1"/>
          </p:cNvPicPr>
          <p:nvPr/>
        </p:nvPicPr>
        <p:blipFill>
          <a:blip r:embed="rId3">
            <a:extLst/>
          </a:blip>
          <a:srcRect l="0" t="0" r="32844" b="90570"/>
          <a:stretch>
            <a:fillRect/>
          </a:stretch>
        </p:blipFill>
        <p:spPr>
          <a:xfrm>
            <a:off x="1763469" y="4317855"/>
            <a:ext cx="8350731" cy="219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3" name="SOM_251217.pngGoogle Shape;226;p32" descr="SOM_251217.pngGoogle Shape;226;p32"/>
          <p:cNvPicPr>
            <a:picLocks noChangeAspect="1"/>
          </p:cNvPicPr>
          <p:nvPr/>
        </p:nvPicPr>
        <p:blipFill>
          <a:blip r:embed="rId3">
            <a:extLst/>
          </a:blip>
          <a:srcRect l="0" t="0" r="33599" b="90586"/>
          <a:stretch>
            <a:fillRect/>
          </a:stretch>
        </p:blipFill>
        <p:spPr>
          <a:xfrm>
            <a:off x="13393531" y="4214725"/>
            <a:ext cx="8350735" cy="2212281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Google Shape;227;p32"/>
          <p:cNvSpPr txBox="1"/>
          <p:nvPr>
            <p:ph type="body" sz="quarter" idx="1"/>
          </p:nvPr>
        </p:nvSpPr>
        <p:spPr>
          <a:xfrm>
            <a:off x="876466" y="2046781"/>
            <a:ext cx="11211201" cy="2198403"/>
          </a:xfrm>
          <a:prstGeom prst="rect">
            <a:avLst/>
          </a:prstGeom>
        </p:spPr>
        <p:txBody>
          <a:bodyPr/>
          <a:lstStyle/>
          <a:p>
            <a:pPr marL="1000123" indent="-868677">
              <a:buSzPct val="100000"/>
              <a:buChar char="-"/>
              <a:defRPr sz="4000"/>
            </a:pPr>
            <a:r>
              <a:t>14.5k/110k have high-confidence spec-</a:t>
            </a:r>
            <a:r>
              <a:rPr i="1"/>
              <a:t>z</a:t>
            </a:r>
            <a:r>
              <a:t>’s (CSRC,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Khostovan et al. 202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6</a:t>
            </a:r>
            <a:r>
              <a:t>)</a:t>
            </a:r>
          </a:p>
        </p:txBody>
      </p:sp>
      <p:sp>
        <p:nvSpPr>
          <p:cNvPr id="275" name="Google Shape;228;p32"/>
          <p:cNvSpPr txBox="1"/>
          <p:nvPr/>
        </p:nvSpPr>
        <p:spPr>
          <a:xfrm>
            <a:off x="12087663" y="2046781"/>
            <a:ext cx="11211205" cy="3239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normAutofit fontScale="100000" lnSpcReduction="0"/>
          </a:bodyPr>
          <a:lstStyle/>
          <a:p>
            <a:pPr marL="1028700" indent="-914400">
              <a:lnSpc>
                <a:spcPct val="115000"/>
              </a:lnSpc>
              <a:buClr>
                <a:srgbClr val="585858"/>
              </a:buClr>
              <a:buSzPts val="4800"/>
              <a:buFont typeface="Arial"/>
              <a:buChar char="-"/>
              <a:defRPr sz="4800">
                <a:solidFill>
                  <a:srgbClr val="585858"/>
                </a:solidFill>
              </a:defRPr>
            </a:pPr>
            <a:r>
              <a:t>random 14.5k with LePHARE-</a:t>
            </a:r>
            <a:r>
              <a:rPr i="1"/>
              <a:t>z</a:t>
            </a:r>
            <a:r>
              <a:t>’s</a:t>
            </a:r>
          </a:p>
        </p:txBody>
      </p:sp>
      <p:sp>
        <p:nvSpPr>
          <p:cNvPr id="276" name="Google Shape;229;p32"/>
          <p:cNvSpPr txBox="1"/>
          <p:nvPr>
            <p:ph type="title"/>
          </p:nvPr>
        </p:nvSpPr>
        <p:spPr>
          <a:xfrm>
            <a:off x="736797" y="446930"/>
            <a:ext cx="14696006" cy="1527206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Quantitative Test: Training Samples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34;p33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79" name="Google Shape;235;p33"/>
          <p:cNvSpPr txBox="1"/>
          <p:nvPr>
            <p:ph type="title"/>
          </p:nvPr>
        </p:nvSpPr>
        <p:spPr>
          <a:xfrm>
            <a:off x="736799" y="446930"/>
            <a:ext cx="11211201" cy="1527206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Quantitative Test: Results</a:t>
            </a:r>
          </a:p>
        </p:txBody>
      </p:sp>
      <p:pic>
        <p:nvPicPr>
          <p:cNvPr id="280" name="zbinned_nmad_spec_260710.pngGoogle Shape;236;p33" descr="zbinned_nmad_spec_260710.pngGoogle Shape;236;p3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36796" y="1816997"/>
            <a:ext cx="16264877" cy="114631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41;p34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83" name="Google Shape;242;p34"/>
          <p:cNvSpPr txBox="1"/>
          <p:nvPr>
            <p:ph type="title"/>
          </p:nvPr>
        </p:nvSpPr>
        <p:spPr>
          <a:xfrm>
            <a:off x="736799" y="446930"/>
            <a:ext cx="11211201" cy="1527206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Quantitative Test: Results</a:t>
            </a:r>
          </a:p>
        </p:txBody>
      </p:sp>
      <p:pic>
        <p:nvPicPr>
          <p:cNvPr id="284" name="zbinned_bias_spec_260710.pngGoogle Shape;243;p34" descr="zbinned_bias_spec_260710.pngGoogle Shape;243;p3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36796" y="1816997"/>
            <a:ext cx="16264877" cy="114631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48;p35"/>
          <p:cNvSpPr txBox="1"/>
          <p:nvPr>
            <p:ph type="title"/>
          </p:nvPr>
        </p:nvSpPr>
        <p:spPr>
          <a:xfrm>
            <a:off x="831197" y="483663"/>
            <a:ext cx="22721606" cy="1527207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SOM learning</a:t>
            </a:r>
          </a:p>
        </p:txBody>
      </p:sp>
      <p:pic>
        <p:nvPicPr>
          <p:cNvPr id="287" name="Google Shape;249;p35" descr="Google Shape;249;p35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66066" y="1834266"/>
            <a:ext cx="10749667" cy="10749667"/>
          </a:xfrm>
          <a:prstGeom prst="rect">
            <a:avLst/>
          </a:prstGeom>
          <a:ln w="12700">
            <a:miter lim="400000"/>
          </a:ln>
        </p:spPr>
      </p:pic>
      <p:sp>
        <p:nvSpPr>
          <p:cNvPr id="288" name="Google Shape;250;p35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89" name="Google Shape;251;p35"/>
          <p:cNvSpPr txBox="1"/>
          <p:nvPr/>
        </p:nvSpPr>
        <p:spPr>
          <a:xfrm>
            <a:off x="21862798" y="11836867"/>
            <a:ext cx="2193601" cy="1006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spAutoFit/>
          </a:bodyPr>
          <a:lstStyle>
            <a:lvl1pPr>
              <a:def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defRPr>
            </a:lvl1pPr>
          </a:lstStyle>
          <a:p>
            <a:pPr>
              <a:defRPr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source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64;p14"/>
          <p:cNvSpPr txBox="1"/>
          <p:nvPr>
            <p:ph type="title"/>
          </p:nvPr>
        </p:nvSpPr>
        <p:spPr>
          <a:xfrm>
            <a:off x="831197" y="436863"/>
            <a:ext cx="15932802" cy="1527207"/>
          </a:xfrm>
          <a:prstGeom prst="rect">
            <a:avLst/>
          </a:prstGeom>
        </p:spPr>
        <p:txBody>
          <a:bodyPr/>
          <a:lstStyle/>
          <a:p>
            <a:pPr>
              <a:defRPr sz="5200"/>
            </a:pPr>
            <a:r>
              <a:t>Why photometric redshifts (photo-</a:t>
            </a:r>
            <a:r>
              <a:rPr i="1"/>
              <a:t>z</a:t>
            </a:r>
            <a:r>
              <a:t>’s)?</a:t>
            </a:r>
          </a:p>
        </p:txBody>
      </p:sp>
      <p:sp>
        <p:nvSpPr>
          <p:cNvPr id="125" name="Google Shape;65;p14"/>
          <p:cNvSpPr txBox="1"/>
          <p:nvPr>
            <p:ph type="body" idx="1"/>
          </p:nvPr>
        </p:nvSpPr>
        <p:spPr>
          <a:xfrm>
            <a:off x="831197" y="1837733"/>
            <a:ext cx="22721606" cy="9572001"/>
          </a:xfrm>
          <a:prstGeom prst="rect">
            <a:avLst/>
          </a:prstGeom>
        </p:spPr>
        <p:txBody>
          <a:bodyPr/>
          <a:lstStyle/>
          <a:p>
            <a:pPr>
              <a:buChar char="-"/>
            </a:pPr>
            <a:r>
              <a:t>with large imaging surveys we have a </a:t>
            </a:r>
            <a:r>
              <a:rPr b="1"/>
              <a:t>massive amount of photometric data, </a:t>
            </a:r>
            <a:r>
              <a:t>including</a:t>
            </a:r>
            <a:r>
              <a:rPr b="1"/>
              <a:t> very faint objects</a:t>
            </a:r>
          </a:p>
        </p:txBody>
      </p:sp>
      <p:sp>
        <p:nvSpPr>
          <p:cNvPr id="126" name="Google Shape;66;p14"/>
          <p:cNvSpPr txBox="1"/>
          <p:nvPr>
            <p:ph type="sldNum" sz="quarter" idx="4294967295"/>
          </p:nvPr>
        </p:nvSpPr>
        <p:spPr>
          <a:xfrm>
            <a:off x="23372485" y="12524799"/>
            <a:ext cx="683937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27" name="DSS_SDSS_PS1_DECam_Rubin.pngGoogle Shape;67;p14" descr="DSS_SDSS_PS1_DECam_Rubin.pngGoogle Shape;67;p1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35929" y="6257730"/>
            <a:ext cx="12848205" cy="72271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56;p36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92" name="Google Shape;257;p36"/>
          <p:cNvSpPr txBox="1"/>
          <p:nvPr>
            <p:ph type="title"/>
          </p:nvPr>
        </p:nvSpPr>
        <p:spPr>
          <a:xfrm>
            <a:off x="736796" y="446930"/>
            <a:ext cx="10494407" cy="1527206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Quantitative Test: Results</a:t>
            </a:r>
          </a:p>
        </p:txBody>
      </p:sp>
      <p:pic>
        <p:nvPicPr>
          <p:cNvPr id="293" name="zbinned_umap_vs_som_260628.pngGoogle Shape;258;p36" descr="zbinned_umap_vs_som_260628.pngGoogle Shape;258;p36"/>
          <p:cNvPicPr>
            <a:picLocks noChangeAspect="1"/>
          </p:cNvPicPr>
          <p:nvPr/>
        </p:nvPicPr>
        <p:blipFill>
          <a:blip r:embed="rId2">
            <a:extLst/>
          </a:blip>
          <a:srcRect l="60" t="0" r="0" b="59828"/>
          <a:stretch>
            <a:fillRect/>
          </a:stretch>
        </p:blipFill>
        <p:spPr>
          <a:xfrm>
            <a:off x="518541" y="1640530"/>
            <a:ext cx="23523726" cy="80412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" name="zbinned_umap_vs_som_260628.pngGoogle Shape;259;p36" descr="zbinned_umap_vs_som_260628.pngGoogle Shape;259;p36"/>
          <p:cNvPicPr>
            <a:picLocks noChangeAspect="1"/>
          </p:cNvPicPr>
          <p:nvPr/>
        </p:nvPicPr>
        <p:blipFill>
          <a:blip r:embed="rId2">
            <a:extLst/>
          </a:blip>
          <a:srcRect l="0" t="96302" r="0" b="0"/>
          <a:stretch>
            <a:fillRect/>
          </a:stretch>
        </p:blipFill>
        <p:spPr>
          <a:xfrm>
            <a:off x="490178" y="9528855"/>
            <a:ext cx="23537742" cy="7402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64;p37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97" name="Google Shape;265;p37"/>
          <p:cNvSpPr txBox="1"/>
          <p:nvPr>
            <p:ph type="title"/>
          </p:nvPr>
        </p:nvSpPr>
        <p:spPr>
          <a:xfrm>
            <a:off x="736796" y="446930"/>
            <a:ext cx="10494407" cy="1527206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Quantitative Test: Results</a:t>
            </a:r>
          </a:p>
        </p:txBody>
      </p:sp>
      <p:pic>
        <p:nvPicPr>
          <p:cNvPr id="298" name="zbinned_umap_vs_som_260628.pngGoogle Shape;266;p37" descr="zbinned_umap_vs_som_260628.pngGoogle Shape;266;p37"/>
          <p:cNvPicPr>
            <a:picLocks noChangeAspect="1"/>
          </p:cNvPicPr>
          <p:nvPr/>
        </p:nvPicPr>
        <p:blipFill>
          <a:blip r:embed="rId2">
            <a:extLst/>
          </a:blip>
          <a:srcRect l="0" t="40201" r="0" b="0"/>
          <a:stretch>
            <a:fillRect/>
          </a:stretch>
        </p:blipFill>
        <p:spPr>
          <a:xfrm>
            <a:off x="1567533" y="3399266"/>
            <a:ext cx="20058739" cy="102005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" name="zbinned_umap_vs_som_260628.pngGoogle Shape;267;p37" descr="zbinned_umap_vs_som_260628.pngGoogle Shape;267;p37"/>
          <p:cNvPicPr>
            <a:picLocks noChangeAspect="1"/>
          </p:cNvPicPr>
          <p:nvPr/>
        </p:nvPicPr>
        <p:blipFill>
          <a:blip r:embed="rId2">
            <a:extLst/>
          </a:blip>
          <a:srcRect l="11480" t="0" r="5260" b="90477"/>
          <a:stretch>
            <a:fillRect/>
          </a:stretch>
        </p:blipFill>
        <p:spPr>
          <a:xfrm>
            <a:off x="3217333" y="1640530"/>
            <a:ext cx="18079758" cy="17587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281;p39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02" name="Screenshot 2026-05-25 at 2.44.18 PM.pngGoogle Shape;282;p39" descr="Screenshot 2026-05-25 at 2.44.18 PM.pngGoogle Shape;282;p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3500" y="966330"/>
            <a:ext cx="23777004" cy="117833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8;p42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05" name="total_uncertainties_260628.pngGoogle Shape;309;p42" descr="total_uncertainties_260628.pngGoogle Shape;309;p4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26399" y="65199"/>
            <a:ext cx="15731226" cy="135856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colors_uncs_260623.pngGoogle Shape;314;p43" descr="colors_uncs_260623.pngGoogle Shape;314;p4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85210" y="364263"/>
            <a:ext cx="14185794" cy="13120610"/>
          </a:xfrm>
          <a:prstGeom prst="rect">
            <a:avLst/>
          </a:prstGeom>
          <a:ln w="12700">
            <a:miter lim="400000"/>
          </a:ln>
        </p:spPr>
      </p:pic>
      <p:sp>
        <p:nvSpPr>
          <p:cNvPr id="308" name="Google Shape;315;p43"/>
          <p:cNvSpPr txBox="1"/>
          <p:nvPr>
            <p:ph type="title"/>
          </p:nvPr>
        </p:nvSpPr>
        <p:spPr>
          <a:xfrm>
            <a:off x="178064" y="364263"/>
            <a:ext cx="22721606" cy="1527207"/>
          </a:xfrm>
          <a:prstGeom prst="rect">
            <a:avLst/>
          </a:prstGeom>
        </p:spPr>
        <p:txBody>
          <a:bodyPr/>
          <a:lstStyle/>
          <a:p>
            <a:pPr>
              <a:defRPr sz="6600"/>
            </a:pPr>
            <a:r>
              <a:t>colors-</a:t>
            </a:r>
            <a:r>
              <a:rPr i="1"/>
              <a:t>k</a:t>
            </a:r>
            <a:r>
              <a:t>NN-</a:t>
            </a:r>
            <a:r>
              <a:rPr i="1"/>
              <a:t>z</a:t>
            </a:r>
            <a:r>
              <a:t> uncertainties</a:t>
            </a:r>
          </a:p>
        </p:txBody>
      </p:sp>
      <p:sp>
        <p:nvSpPr>
          <p:cNvPr id="309" name="Google Shape;316;p43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21;p44"/>
          <p:cNvSpPr txBox="1"/>
          <p:nvPr>
            <p:ph type="title"/>
          </p:nvPr>
        </p:nvSpPr>
        <p:spPr>
          <a:xfrm>
            <a:off x="105464" y="364263"/>
            <a:ext cx="22721606" cy="1527207"/>
          </a:xfrm>
          <a:prstGeom prst="rect">
            <a:avLst/>
          </a:prstGeom>
        </p:spPr>
        <p:txBody>
          <a:bodyPr/>
          <a:lstStyle/>
          <a:p>
            <a:pPr>
              <a:defRPr sz="6600"/>
            </a:pPr>
            <a:r>
              <a:t>SOM-</a:t>
            </a:r>
            <a:r>
              <a:rPr i="1"/>
              <a:t>z</a:t>
            </a:r>
            <a:r>
              <a:t> uncertainties</a:t>
            </a:r>
          </a:p>
        </p:txBody>
      </p:sp>
      <p:sp>
        <p:nvSpPr>
          <p:cNvPr id="312" name="Google Shape;322;p44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13" name="somtco_uncs_260630.pngGoogle Shape;323;p44" descr="somtco_uncs_260630.pngGoogle Shape;323;p4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92400" y="144866"/>
            <a:ext cx="14203870" cy="131373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28;p45"/>
          <p:cNvSpPr txBox="1"/>
          <p:nvPr>
            <p:ph type="title"/>
          </p:nvPr>
        </p:nvSpPr>
        <p:spPr>
          <a:xfrm>
            <a:off x="105530" y="364263"/>
            <a:ext cx="22721607" cy="1527207"/>
          </a:xfrm>
          <a:prstGeom prst="rect">
            <a:avLst/>
          </a:prstGeom>
        </p:spPr>
        <p:txBody>
          <a:bodyPr/>
          <a:lstStyle/>
          <a:p>
            <a:pPr>
              <a:defRPr sz="6600"/>
            </a:pPr>
            <a:r>
              <a:t>nearest-</a:t>
            </a:r>
            <a:r>
              <a:rPr i="1"/>
              <a:t>z</a:t>
            </a:r>
            <a:r>
              <a:t> uncertainties</a:t>
            </a:r>
          </a:p>
        </p:txBody>
      </p:sp>
      <p:sp>
        <p:nvSpPr>
          <p:cNvPr id="316" name="Google Shape;329;p45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17" name="somrm_uncs_260630.pngGoogle Shape;330;p45" descr="somrm_uncs_260630.pngGoogle Shape;330;p4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92344" y="151722"/>
            <a:ext cx="14186668" cy="131213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umap_uncs_260623.pngGoogle Shape;335;p46" descr="umap_uncs_260623.pngGoogle Shape;335;p4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111602" y="364263"/>
            <a:ext cx="13570001" cy="12551071"/>
          </a:xfrm>
          <a:prstGeom prst="rect">
            <a:avLst/>
          </a:prstGeom>
          <a:ln w="12700">
            <a:miter lim="400000"/>
          </a:ln>
        </p:spPr>
      </p:pic>
      <p:sp>
        <p:nvSpPr>
          <p:cNvPr id="320" name="Google Shape;336;p46"/>
          <p:cNvSpPr txBox="1"/>
          <p:nvPr>
            <p:ph type="title"/>
          </p:nvPr>
        </p:nvSpPr>
        <p:spPr>
          <a:xfrm>
            <a:off x="105464" y="364263"/>
            <a:ext cx="22721606" cy="1527207"/>
          </a:xfrm>
          <a:prstGeom prst="rect">
            <a:avLst/>
          </a:prstGeom>
        </p:spPr>
        <p:txBody>
          <a:bodyPr/>
          <a:lstStyle/>
          <a:p>
            <a:pPr>
              <a:defRPr sz="6600"/>
            </a:pPr>
            <a:r>
              <a:t>UMAP-</a:t>
            </a:r>
            <a:r>
              <a:rPr i="1"/>
              <a:t>k</a:t>
            </a:r>
            <a:r>
              <a:t>NN-</a:t>
            </a:r>
            <a:r>
              <a:rPr i="1"/>
              <a:t>z</a:t>
            </a:r>
            <a:r>
              <a:t> uncertainties</a:t>
            </a:r>
          </a:p>
        </p:txBody>
      </p:sp>
      <p:sp>
        <p:nvSpPr>
          <p:cNvPr id="321" name="Google Shape;337;p46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42;p47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24" name="Google Shape;343;p47"/>
          <p:cNvSpPr txBox="1"/>
          <p:nvPr>
            <p:ph type="title"/>
          </p:nvPr>
        </p:nvSpPr>
        <p:spPr>
          <a:xfrm>
            <a:off x="736796" y="446930"/>
            <a:ext cx="14044008" cy="1527206"/>
          </a:xfrm>
          <a:prstGeom prst="rect">
            <a:avLst/>
          </a:prstGeom>
        </p:spPr>
        <p:txBody>
          <a:bodyPr/>
          <a:lstStyle>
            <a:lvl1pPr defTabSz="1341119">
              <a:defRPr sz="3400"/>
            </a:lvl1pPr>
          </a:lstStyle>
          <a:p>
            <a:pPr/>
            <a:r>
              <a:t>Currently: extending this research</a:t>
            </a:r>
          </a:p>
        </p:txBody>
      </p:sp>
      <p:sp>
        <p:nvSpPr>
          <p:cNvPr id="325" name="Google Shape;344;p47"/>
          <p:cNvSpPr txBox="1"/>
          <p:nvPr>
            <p:ph type="body" sz="half" idx="1"/>
          </p:nvPr>
        </p:nvSpPr>
        <p:spPr>
          <a:xfrm>
            <a:off x="13690600" y="1618533"/>
            <a:ext cx="10109600" cy="10649601"/>
          </a:xfrm>
          <a:prstGeom prst="rect">
            <a:avLst/>
          </a:prstGeom>
        </p:spPr>
        <p:txBody>
          <a:bodyPr/>
          <a:lstStyle/>
          <a:p>
            <a:pPr>
              <a:buChar char="-"/>
            </a:pPr>
            <a:r>
              <a:t>the first paper used </a:t>
            </a:r>
            <a:r>
              <a:rPr i="1"/>
              <a:t>k</a:t>
            </a:r>
            <a:r>
              <a:t>NN interpolation in the UMAP space → this is far from the most sophisticated approach!</a:t>
            </a:r>
          </a:p>
          <a:p>
            <a:pPr>
              <a:buChar char="-"/>
            </a:pPr>
            <a:r>
              <a:t>robust GPR will allow us to get better predictions + redshift PDFs throughout the UMAP manifold!</a:t>
            </a:r>
          </a:p>
        </p:txBody>
      </p:sp>
      <p:pic>
        <p:nvPicPr>
          <p:cNvPr id="326" name="Screenshot 2026-05-25 at 1.11.43 PM.pngGoogle Shape;345;p47" descr="Screenshot 2026-05-25 at 1.11.43 PM.pngGoogle Shape;345;p4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7996" y="1822823"/>
            <a:ext cx="10109605" cy="115121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50;p48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29" name="Google Shape;351;p48"/>
          <p:cNvSpPr txBox="1"/>
          <p:nvPr>
            <p:ph type="title"/>
          </p:nvPr>
        </p:nvSpPr>
        <p:spPr>
          <a:xfrm>
            <a:off x="736796" y="446930"/>
            <a:ext cx="10592008" cy="1527206"/>
          </a:xfrm>
          <a:prstGeom prst="rect">
            <a:avLst/>
          </a:prstGeom>
        </p:spPr>
        <p:txBody>
          <a:bodyPr/>
          <a:lstStyle>
            <a:lvl1pPr defTabSz="1341119">
              <a:defRPr sz="3400"/>
            </a:lvl1pPr>
          </a:lstStyle>
          <a:p>
            <a:pPr/>
            <a:r>
              <a:t>Third Paper and Beyond</a:t>
            </a:r>
          </a:p>
        </p:txBody>
      </p:sp>
      <p:sp>
        <p:nvSpPr>
          <p:cNvPr id="330" name="Google Shape;352;p48"/>
          <p:cNvSpPr txBox="1"/>
          <p:nvPr>
            <p:ph type="body" sz="half" idx="1"/>
          </p:nvPr>
        </p:nvSpPr>
        <p:spPr>
          <a:xfrm>
            <a:off x="12192000" y="1618530"/>
            <a:ext cx="11608004" cy="10928804"/>
          </a:xfrm>
          <a:prstGeom prst="rect">
            <a:avLst/>
          </a:prstGeom>
        </p:spPr>
        <p:txBody>
          <a:bodyPr/>
          <a:lstStyle/>
          <a:p>
            <a:pPr>
              <a:buChar char="-"/>
            </a:pPr>
            <a:r>
              <a:t>catalog-level morphology information (axis ratio, Sersic index, surface brightness, etc.) can be useful for redshift prediction</a:t>
            </a:r>
          </a:p>
          <a:p>
            <a:pPr lvl="1" marL="1413328" indent="-816428">
              <a:buSzPts val="3600"/>
              <a:buChar char="-"/>
              <a:defRPr sz="3600"/>
            </a:pPr>
            <a:r>
              <a:t>potentially break degeneracies in optical color spaces this way, reduce reliance on infrared photometry → big for LSST!</a:t>
            </a:r>
          </a:p>
          <a:p>
            <a:pPr>
              <a:buChar char="-"/>
            </a:pPr>
            <a:r>
              <a:t>leverage the nice mapping to sSFR shown in this work to predict properties other than redshift using similar UMAP-based techniques</a:t>
            </a:r>
          </a:p>
        </p:txBody>
      </p:sp>
      <p:pic>
        <p:nvPicPr>
          <p:cNvPr id="331" name="Screenshot 2026-05-25 at 2.28.48 PM.pngGoogle Shape;353;p48" descr="Screenshot 2026-05-25 at 2.28.48 PM.pngGoogle Shape;353;p4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6399" y="2380530"/>
            <a:ext cx="11975855" cy="109290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72;p15"/>
          <p:cNvSpPr txBox="1"/>
          <p:nvPr>
            <p:ph type="title"/>
          </p:nvPr>
        </p:nvSpPr>
        <p:spPr>
          <a:xfrm>
            <a:off x="831197" y="436863"/>
            <a:ext cx="15932802" cy="1527207"/>
          </a:xfrm>
          <a:prstGeom prst="rect">
            <a:avLst/>
          </a:prstGeom>
        </p:spPr>
        <p:txBody>
          <a:bodyPr/>
          <a:lstStyle/>
          <a:p>
            <a:pPr>
              <a:defRPr sz="5200"/>
            </a:pPr>
            <a:r>
              <a:t>Why photometric redshifts (photo-</a:t>
            </a:r>
            <a:r>
              <a:rPr i="1"/>
              <a:t>z</a:t>
            </a:r>
            <a:r>
              <a:t>’s)?</a:t>
            </a:r>
          </a:p>
        </p:txBody>
      </p:sp>
      <p:sp>
        <p:nvSpPr>
          <p:cNvPr id="130" name="Google Shape;73;p15"/>
          <p:cNvSpPr txBox="1"/>
          <p:nvPr>
            <p:ph type="body" idx="1"/>
          </p:nvPr>
        </p:nvSpPr>
        <p:spPr>
          <a:xfrm>
            <a:off x="831197" y="1837733"/>
            <a:ext cx="22721606" cy="9572001"/>
          </a:xfrm>
          <a:prstGeom prst="rect">
            <a:avLst/>
          </a:prstGeom>
        </p:spPr>
        <p:txBody>
          <a:bodyPr/>
          <a:lstStyle/>
          <a:p>
            <a:pPr>
              <a:buChar char="-"/>
            </a:pPr>
            <a:r>
              <a:t>with large imaging surveys we have a </a:t>
            </a:r>
            <a:r>
              <a:rPr b="1"/>
              <a:t>massive amount of photometric data, </a:t>
            </a:r>
            <a:r>
              <a:t>including</a:t>
            </a:r>
            <a:r>
              <a:rPr b="1"/>
              <a:t> very faint objects</a:t>
            </a:r>
            <a:endParaRPr b="1"/>
          </a:p>
          <a:p>
            <a:pPr>
              <a:buChar char="-"/>
            </a:pPr>
            <a:r>
              <a:t>need redshifts for cosmology + galaxy evolution </a:t>
            </a:r>
          </a:p>
        </p:txBody>
      </p:sp>
      <p:sp>
        <p:nvSpPr>
          <p:cNvPr id="131" name="Google Shape;74;p15"/>
          <p:cNvSpPr txBox="1"/>
          <p:nvPr>
            <p:ph type="sldNum" sz="quarter" idx="4294967295"/>
          </p:nvPr>
        </p:nvSpPr>
        <p:spPr>
          <a:xfrm>
            <a:off x="23372485" y="12524799"/>
            <a:ext cx="683937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32" name="DSS_SDSS_PS1_DECam_Rubin.pngGoogle Shape;75;p15" descr="DSS_SDSS_PS1_DECam_Rubin.pngGoogle Shape;75;p1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35929" y="6257730"/>
            <a:ext cx="12848205" cy="72271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distributions_251217.pngGoogle Shape;358;p49" descr="distributions_251217.pngGoogle Shape;358;p4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8514" y="-1"/>
            <a:ext cx="22106971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334" name="Google Shape;359;p49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200;p29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37" name="Google Shape;201;p29"/>
          <p:cNvSpPr txBox="1"/>
          <p:nvPr>
            <p:ph type="title"/>
          </p:nvPr>
        </p:nvSpPr>
        <p:spPr>
          <a:xfrm>
            <a:off x="736799" y="446930"/>
            <a:ext cx="7596171" cy="1751242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Next Steps: GPR</a:t>
            </a:r>
          </a:p>
        </p:txBody>
      </p:sp>
      <p:pic>
        <p:nvPicPr>
          <p:cNvPr id="338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2350" y="2657261"/>
            <a:ext cx="10326852" cy="10385639"/>
          </a:xfrm>
          <a:prstGeom prst="rect">
            <a:avLst/>
          </a:prstGeom>
          <a:ln w="12700">
            <a:miter lim="400000"/>
          </a:ln>
        </p:spPr>
      </p:pic>
      <p:pic>
        <p:nvPicPr>
          <p:cNvPr id="339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105596" y="2657261"/>
            <a:ext cx="10326853" cy="10385640"/>
          </a:xfrm>
          <a:prstGeom prst="rect">
            <a:avLst/>
          </a:prstGeom>
          <a:ln w="12700">
            <a:miter lim="400000"/>
          </a:ln>
        </p:spPr>
      </p:pic>
      <p:sp>
        <p:nvSpPr>
          <p:cNvPr id="340" name="Google Shape;303;p41"/>
          <p:cNvSpPr txBox="1"/>
          <p:nvPr/>
        </p:nvSpPr>
        <p:spPr>
          <a:xfrm>
            <a:off x="2272762" y="3177669"/>
            <a:ext cx="4524245" cy="2381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normAutofit fontScale="100000" lnSpcReduction="0"/>
          </a:bodyPr>
          <a:lstStyle/>
          <a:p>
            <a:pPr defTabSz="457200">
              <a:spcBef>
                <a:spcPts val="1600"/>
              </a:spcBef>
              <a:defRPr sz="2900"/>
            </a:pPr>
            <a:r>
              <a:t>f_out ~= 0.021</a:t>
            </a:r>
            <a:endParaRPr>
              <a:latin typeface="Times Roman"/>
              <a:ea typeface="Times Roman"/>
              <a:cs typeface="Times Roman"/>
              <a:sym typeface="Times Roman"/>
            </a:endParaRPr>
          </a:p>
          <a:p>
            <a:pPr defTabSz="457200">
              <a:spcBef>
                <a:spcPts val="1600"/>
              </a:spcBef>
              <a:defRPr sz="2900"/>
            </a:pPr>
            <a:r>
              <a:t>NMAD ~= 0.022</a:t>
            </a:r>
            <a:endParaRPr>
              <a:latin typeface="Times Roman"/>
              <a:ea typeface="Times Roman"/>
              <a:cs typeface="Times Roman"/>
              <a:sym typeface="Times Roman"/>
            </a:endParaRPr>
          </a:p>
          <a:p>
            <a:pPr defTabSz="457200">
              <a:spcBef>
                <a:spcPts val="1600"/>
              </a:spcBef>
              <a:defRPr sz="2900"/>
            </a:pPr>
            <a:r>
              <a:t>bias ~= 0.005</a:t>
            </a:r>
          </a:p>
        </p:txBody>
      </p:sp>
      <p:sp>
        <p:nvSpPr>
          <p:cNvPr id="341" name="Google Shape;303;p41"/>
          <p:cNvSpPr txBox="1"/>
          <p:nvPr/>
        </p:nvSpPr>
        <p:spPr>
          <a:xfrm>
            <a:off x="13474163" y="3177669"/>
            <a:ext cx="4524244" cy="2381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normAutofit fontScale="100000" lnSpcReduction="0"/>
          </a:bodyPr>
          <a:lstStyle/>
          <a:p>
            <a:pPr defTabSz="457200">
              <a:spcBef>
                <a:spcPts val="1600"/>
              </a:spcBef>
              <a:defRPr sz="2900"/>
            </a:pPr>
            <a:r>
              <a:t>f_out ~= 0.025</a:t>
            </a:r>
            <a:endParaRPr>
              <a:latin typeface="Times Roman"/>
              <a:ea typeface="Times Roman"/>
              <a:cs typeface="Times Roman"/>
              <a:sym typeface="Times Roman"/>
            </a:endParaRPr>
          </a:p>
          <a:p>
            <a:pPr defTabSz="457200">
              <a:spcBef>
                <a:spcPts val="1600"/>
              </a:spcBef>
              <a:defRPr sz="2900"/>
            </a:pPr>
            <a:r>
              <a:t>NMAD ~= 0.024</a:t>
            </a:r>
            <a:endParaRPr>
              <a:latin typeface="Times Roman"/>
              <a:ea typeface="Times Roman"/>
              <a:cs typeface="Times Roman"/>
              <a:sym typeface="Times Roman"/>
            </a:endParaRPr>
          </a:p>
          <a:p>
            <a:pPr defTabSz="457200">
              <a:spcBef>
                <a:spcPts val="1600"/>
              </a:spcBef>
              <a:defRPr sz="2900"/>
            </a:pPr>
            <a:r>
              <a:t>bias ~= 0.004</a:t>
            </a:r>
          </a:p>
        </p:txBody>
      </p:sp>
      <p:sp>
        <p:nvSpPr>
          <p:cNvPr id="342" name="Google Shape;303;p41"/>
          <p:cNvSpPr txBox="1"/>
          <p:nvPr/>
        </p:nvSpPr>
        <p:spPr>
          <a:xfrm>
            <a:off x="4009478" y="1933069"/>
            <a:ext cx="4352596" cy="114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normAutofit fontScale="100000" lnSpcReduction="0"/>
          </a:bodyPr>
          <a:lstStyle>
            <a:lvl1pPr defTabSz="457200">
              <a:spcBef>
                <a:spcPts val="1600"/>
              </a:spcBef>
              <a:defRPr sz="3800">
                <a:solidFill>
                  <a:srgbClr val="535353"/>
                </a:solidFill>
              </a:defRPr>
            </a:lvl1pPr>
          </a:lstStyle>
          <a:p>
            <a:pPr/>
            <a:r>
              <a:t>LePHARE-trained</a:t>
            </a:r>
          </a:p>
        </p:txBody>
      </p:sp>
      <p:sp>
        <p:nvSpPr>
          <p:cNvPr id="343" name="Google Shape;303;p41"/>
          <p:cNvSpPr txBox="1"/>
          <p:nvPr/>
        </p:nvSpPr>
        <p:spPr>
          <a:xfrm>
            <a:off x="15469706" y="1933069"/>
            <a:ext cx="3598633" cy="114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normAutofit fontScale="100000" lnSpcReduction="0"/>
          </a:bodyPr>
          <a:lstStyle/>
          <a:p>
            <a:pPr defTabSz="457200">
              <a:spcBef>
                <a:spcPts val="1600"/>
              </a:spcBef>
              <a:defRPr sz="3800">
                <a:solidFill>
                  <a:srgbClr val="535353"/>
                </a:solidFill>
              </a:defRPr>
            </a:pPr>
            <a:r>
              <a:t>spec-</a:t>
            </a:r>
            <a:r>
              <a:rPr i="1"/>
              <a:t>z-</a:t>
            </a:r>
            <a:r>
              <a:t>trained</a:t>
            </a:r>
          </a:p>
        </p:txBody>
      </p:sp>
      <p:sp>
        <p:nvSpPr>
          <p:cNvPr id="344" name="PRE-PRELIMINARY"/>
          <p:cNvSpPr txBox="1"/>
          <p:nvPr/>
        </p:nvSpPr>
        <p:spPr>
          <a:xfrm rot="1500000">
            <a:off x="2707878" y="6988321"/>
            <a:ext cx="8841792" cy="10114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7200">
                <a:solidFill>
                  <a:srgbClr val="A7A7A7"/>
                </a:solidFill>
              </a:defRPr>
            </a:lvl1pPr>
          </a:lstStyle>
          <a:p>
            <a:pPr/>
            <a:r>
              <a:t>PRE-PRELIMINARY</a:t>
            </a:r>
          </a:p>
        </p:txBody>
      </p:sp>
      <p:sp>
        <p:nvSpPr>
          <p:cNvPr id="345" name="PRE-PRELIMINARY"/>
          <p:cNvSpPr txBox="1"/>
          <p:nvPr/>
        </p:nvSpPr>
        <p:spPr>
          <a:xfrm rot="1500000">
            <a:off x="13604479" y="6988321"/>
            <a:ext cx="8841791" cy="10114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7200">
                <a:solidFill>
                  <a:srgbClr val="A7A7A7"/>
                </a:solidFill>
              </a:defRPr>
            </a:lvl1pPr>
          </a:lstStyle>
          <a:p>
            <a:pPr/>
            <a:r>
              <a:t>PRE-PRELIMINARY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200;p29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48" name="Google Shape;201;p29"/>
          <p:cNvSpPr txBox="1"/>
          <p:nvPr>
            <p:ph type="title"/>
          </p:nvPr>
        </p:nvSpPr>
        <p:spPr>
          <a:xfrm>
            <a:off x="736799" y="446930"/>
            <a:ext cx="7596171" cy="1751242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Next Steps: GPR</a:t>
            </a:r>
          </a:p>
        </p:txBody>
      </p:sp>
      <p:pic>
        <p:nvPicPr>
          <p:cNvPr id="349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3618" t="7438" r="0" b="61584"/>
          <a:stretch>
            <a:fillRect/>
          </a:stretch>
        </p:blipFill>
        <p:spPr>
          <a:xfrm>
            <a:off x="404108" y="3335028"/>
            <a:ext cx="13406647" cy="6006424"/>
          </a:xfrm>
          <a:prstGeom prst="rect">
            <a:avLst/>
          </a:prstGeom>
          <a:ln w="12700">
            <a:miter lim="400000"/>
          </a:ln>
        </p:spPr>
      </p:pic>
      <p:pic>
        <p:nvPicPr>
          <p:cNvPr id="350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15239" t="0" r="8865" b="92607"/>
          <a:stretch>
            <a:fillRect/>
          </a:stretch>
        </p:blipFill>
        <p:spPr>
          <a:xfrm>
            <a:off x="297590" y="1747024"/>
            <a:ext cx="13981978" cy="1898329"/>
          </a:xfrm>
          <a:prstGeom prst="rect">
            <a:avLst/>
          </a:prstGeom>
          <a:ln w="12700">
            <a:miter lim="400000"/>
          </a:ln>
        </p:spPr>
      </p:pic>
      <p:pic>
        <p:nvPicPr>
          <p:cNvPr id="351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48774" t="96965" r="37014" b="0"/>
          <a:stretch>
            <a:fillRect/>
          </a:stretch>
        </p:blipFill>
        <p:spPr>
          <a:xfrm>
            <a:off x="5506135" y="9510227"/>
            <a:ext cx="2924595" cy="870620"/>
          </a:xfrm>
          <a:prstGeom prst="rect">
            <a:avLst/>
          </a:prstGeom>
          <a:ln w="12700">
            <a:miter lim="400000"/>
          </a:ln>
        </p:spPr>
      </p:pic>
      <p:sp>
        <p:nvSpPr>
          <p:cNvPr id="352" name="PRE-PRELIMINARY"/>
          <p:cNvSpPr txBox="1"/>
          <p:nvPr/>
        </p:nvSpPr>
        <p:spPr>
          <a:xfrm rot="1200000">
            <a:off x="3550448" y="5601354"/>
            <a:ext cx="7476191" cy="87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6200">
                <a:solidFill>
                  <a:srgbClr val="A7A7A7"/>
                </a:solidFill>
              </a:defRPr>
            </a:lvl1pPr>
          </a:lstStyle>
          <a:p>
            <a:pPr/>
            <a:r>
              <a:t>PRE-PRELIMINARY</a:t>
            </a:r>
          </a:p>
        </p:txBody>
      </p:sp>
      <p:pic>
        <p:nvPicPr>
          <p:cNvPr id="353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328049" y="2653348"/>
            <a:ext cx="9614731" cy="7369668"/>
          </a:xfrm>
          <a:prstGeom prst="rect">
            <a:avLst/>
          </a:prstGeom>
          <a:ln w="12700">
            <a:miter lim="400000"/>
          </a:ln>
        </p:spPr>
      </p:pic>
      <p:sp>
        <p:nvSpPr>
          <p:cNvPr id="354" name="PRE-PRELIMINARY"/>
          <p:cNvSpPr txBox="1"/>
          <p:nvPr/>
        </p:nvSpPr>
        <p:spPr>
          <a:xfrm rot="1200000">
            <a:off x="15849624" y="6144666"/>
            <a:ext cx="7476190" cy="875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6200">
                <a:solidFill>
                  <a:srgbClr val="A7A7A7"/>
                </a:solidFill>
              </a:defRPr>
            </a:lvl1pPr>
          </a:lstStyle>
          <a:p>
            <a:pPr/>
            <a:r>
              <a:t>PRE-PRELIMINARY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64;p50"/>
          <p:cNvSpPr txBox="1"/>
          <p:nvPr>
            <p:ph type="title"/>
          </p:nvPr>
        </p:nvSpPr>
        <p:spPr>
          <a:xfrm>
            <a:off x="809064" y="1164997"/>
            <a:ext cx="22721606" cy="1527206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Metrics:</a:t>
            </a:r>
          </a:p>
        </p:txBody>
      </p:sp>
      <p:pic>
        <p:nvPicPr>
          <p:cNvPr id="357" name="Screenshot 2025-12-18 at 1.42.16 AM.pngGoogle Shape;365;p50" descr="Screenshot 2025-12-18 at 1.42.16 AM.pngGoogle Shape;365;p5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2597" y="3417863"/>
            <a:ext cx="16817399" cy="7548607"/>
          </a:xfrm>
          <a:prstGeom prst="rect">
            <a:avLst/>
          </a:prstGeom>
          <a:ln w="12700">
            <a:miter lim="400000"/>
          </a:ln>
        </p:spPr>
      </p:pic>
      <p:sp>
        <p:nvSpPr>
          <p:cNvPr id="358" name="Google Shape;366;p50"/>
          <p:cNvSpPr txBox="1"/>
          <p:nvPr>
            <p:ph type="sldNum" sz="quarter" idx="4294967295"/>
          </p:nvPr>
        </p:nvSpPr>
        <p:spPr>
          <a:xfrm>
            <a:off x="23188843" y="12524799"/>
            <a:ext cx="867579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80;p16"/>
          <p:cNvSpPr txBox="1"/>
          <p:nvPr>
            <p:ph type="title"/>
          </p:nvPr>
        </p:nvSpPr>
        <p:spPr>
          <a:xfrm>
            <a:off x="831197" y="436863"/>
            <a:ext cx="15932802" cy="1527207"/>
          </a:xfrm>
          <a:prstGeom prst="rect">
            <a:avLst/>
          </a:prstGeom>
        </p:spPr>
        <p:txBody>
          <a:bodyPr/>
          <a:lstStyle/>
          <a:p>
            <a:pPr>
              <a:defRPr sz="5200"/>
            </a:pPr>
            <a:r>
              <a:t>Why photometric redshifts (photo-</a:t>
            </a:r>
            <a:r>
              <a:rPr i="1"/>
              <a:t>z</a:t>
            </a:r>
            <a:r>
              <a:t>’s)?</a:t>
            </a:r>
          </a:p>
        </p:txBody>
      </p:sp>
      <p:sp>
        <p:nvSpPr>
          <p:cNvPr id="135" name="Google Shape;81;p16"/>
          <p:cNvSpPr txBox="1"/>
          <p:nvPr>
            <p:ph type="body" idx="1"/>
          </p:nvPr>
        </p:nvSpPr>
        <p:spPr>
          <a:xfrm>
            <a:off x="831197" y="1837733"/>
            <a:ext cx="22721606" cy="9572001"/>
          </a:xfrm>
          <a:prstGeom prst="rect">
            <a:avLst/>
          </a:prstGeom>
        </p:spPr>
        <p:txBody>
          <a:bodyPr/>
          <a:lstStyle/>
          <a:p>
            <a:pPr>
              <a:buChar char="-"/>
            </a:pPr>
            <a:r>
              <a:t>with large imaging surveys we have a </a:t>
            </a:r>
            <a:r>
              <a:rPr b="1"/>
              <a:t>massive amount of photometric data, </a:t>
            </a:r>
            <a:r>
              <a:t>including</a:t>
            </a:r>
            <a:r>
              <a:rPr b="1"/>
              <a:t> very faint objects</a:t>
            </a:r>
            <a:endParaRPr b="1"/>
          </a:p>
          <a:p>
            <a:pPr>
              <a:buChar char="-"/>
            </a:pPr>
            <a:r>
              <a:t>need redshifts for cosmology + galaxy evolution </a:t>
            </a:r>
          </a:p>
          <a:p>
            <a:pPr>
              <a:buChar char="-"/>
            </a:pPr>
            <a:r>
              <a:t>spectroscopic redshifts (spec-</a:t>
            </a:r>
            <a:r>
              <a:rPr i="1"/>
              <a:t>z</a:t>
            </a:r>
            <a:r>
              <a:t>’s) are </a:t>
            </a:r>
            <a:r>
              <a:rPr b="1"/>
              <a:t>completely infeasible</a:t>
            </a:r>
            <a:r>
              <a:t> </a:t>
            </a:r>
          </a:p>
          <a:p>
            <a:pPr>
              <a:buChar char="-"/>
            </a:pPr>
            <a:r>
              <a:t>→ we need to get </a:t>
            </a:r>
            <a:r>
              <a:rPr b="1"/>
              <a:t>redshifts from photometry</a:t>
            </a:r>
          </a:p>
        </p:txBody>
      </p:sp>
      <p:sp>
        <p:nvSpPr>
          <p:cNvPr id="136" name="Google Shape;82;p16"/>
          <p:cNvSpPr txBox="1"/>
          <p:nvPr>
            <p:ph type="sldNum" sz="quarter" idx="4294967295"/>
          </p:nvPr>
        </p:nvSpPr>
        <p:spPr>
          <a:xfrm>
            <a:off x="23372485" y="12524799"/>
            <a:ext cx="683937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37" name="DSS_SDSS_PS1_DECam_Rubin.pngGoogle Shape;83;p16" descr="DSS_SDSS_PS1_DECam_Rubin.pngGoogle Shape;83;p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35929" y="6257730"/>
            <a:ext cx="12848205" cy="72271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tomczak_sed_photoz.gifGoogle Shape;88;p17" descr="tomczak_sed_photoz.gifGoogle Shape;88;p17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0332" y="1699199"/>
            <a:ext cx="11562404" cy="6014135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Google Shape;89;p17"/>
          <p:cNvSpPr txBox="1"/>
          <p:nvPr>
            <p:ph type="sldNum" sz="quarter" idx="4294967295"/>
          </p:nvPr>
        </p:nvSpPr>
        <p:spPr>
          <a:xfrm>
            <a:off x="23372485" y="12524799"/>
            <a:ext cx="683937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41" name="Google Shape;90;p17"/>
          <p:cNvSpPr txBox="1"/>
          <p:nvPr/>
        </p:nvSpPr>
        <p:spPr>
          <a:xfrm>
            <a:off x="19429600" y="12192396"/>
            <a:ext cx="3728003" cy="1006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spAutoFit/>
          </a:bodyPr>
          <a:lstStyle>
            <a:lvl1pPr>
              <a:def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defRPr>
            </a:lvl1pPr>
          </a:lstStyle>
          <a:p>
            <a:pPr>
              <a:defRPr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A. Tomczak gif</a:t>
            </a:r>
          </a:p>
        </p:txBody>
      </p:sp>
      <p:sp>
        <p:nvSpPr>
          <p:cNvPr id="142" name="Google Shape;91;p17"/>
          <p:cNvSpPr txBox="1"/>
          <p:nvPr>
            <p:ph type="body" sz="quarter" idx="1"/>
          </p:nvPr>
        </p:nvSpPr>
        <p:spPr>
          <a:xfrm>
            <a:off x="385994" y="8160933"/>
            <a:ext cx="10544807" cy="4274404"/>
          </a:xfrm>
          <a:prstGeom prst="rect">
            <a:avLst/>
          </a:prstGeom>
        </p:spPr>
        <p:txBody>
          <a:bodyPr/>
          <a:lstStyle>
            <a:lvl1pPr>
              <a:buChar char="-"/>
            </a:lvl1pPr>
          </a:lstStyle>
          <a:p>
            <a:pPr/>
            <a:r>
              <a:t>using the galaxies we have spectra for as training data, learn to estimate redshifts from the photometry</a:t>
            </a:r>
          </a:p>
        </p:txBody>
      </p:sp>
      <p:sp>
        <p:nvSpPr>
          <p:cNvPr id="143" name="Google Shape;92;p17"/>
          <p:cNvSpPr txBox="1"/>
          <p:nvPr>
            <p:ph type="title"/>
          </p:nvPr>
        </p:nvSpPr>
        <p:spPr>
          <a:xfrm>
            <a:off x="831199" y="428130"/>
            <a:ext cx="19173601" cy="1527206"/>
          </a:xfrm>
          <a:prstGeom prst="rect">
            <a:avLst/>
          </a:prstGeom>
        </p:spPr>
        <p:txBody>
          <a:bodyPr/>
          <a:lstStyle/>
          <a:p>
            <a:pPr>
              <a:defRPr sz="5200"/>
            </a:pPr>
            <a:r>
              <a:t>Why do photo-</a:t>
            </a:r>
            <a:r>
              <a:rPr i="1"/>
              <a:t>z</a:t>
            </a:r>
            <a:r>
              <a:t>’s work?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tomczak_sed_photoz.gifGoogle Shape;97;p18" descr="tomczak_sed_photoz.gifGoogle Shape;97;p18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0332" y="1699199"/>
            <a:ext cx="11562404" cy="6014135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Google Shape;98;p18"/>
          <p:cNvSpPr txBox="1"/>
          <p:nvPr>
            <p:ph type="sldNum" sz="quarter" idx="4294967295"/>
          </p:nvPr>
        </p:nvSpPr>
        <p:spPr>
          <a:xfrm>
            <a:off x="23372485" y="12524799"/>
            <a:ext cx="683937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47" name="Google Shape;99;p18"/>
          <p:cNvSpPr txBox="1"/>
          <p:nvPr/>
        </p:nvSpPr>
        <p:spPr>
          <a:xfrm>
            <a:off x="19429600" y="12192396"/>
            <a:ext cx="3728003" cy="1006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spAutoFit/>
          </a:bodyPr>
          <a:lstStyle>
            <a:lvl1pPr>
              <a:def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defRPr>
            </a:lvl1pPr>
          </a:lstStyle>
          <a:p>
            <a:pPr>
              <a:defRPr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A. Tomczak gif</a:t>
            </a:r>
          </a:p>
        </p:txBody>
      </p:sp>
      <p:sp>
        <p:nvSpPr>
          <p:cNvPr id="148" name="Google Shape;100;p18"/>
          <p:cNvSpPr txBox="1"/>
          <p:nvPr>
            <p:ph type="body" sz="quarter" idx="1"/>
          </p:nvPr>
        </p:nvSpPr>
        <p:spPr>
          <a:xfrm>
            <a:off x="385994" y="8160933"/>
            <a:ext cx="10544807" cy="4274404"/>
          </a:xfrm>
          <a:prstGeom prst="rect">
            <a:avLst/>
          </a:prstGeom>
        </p:spPr>
        <p:txBody>
          <a:bodyPr/>
          <a:lstStyle>
            <a:lvl1pPr>
              <a:buChar char="-"/>
            </a:lvl1pPr>
          </a:lstStyle>
          <a:p>
            <a:pPr/>
            <a:r>
              <a:t>using the galaxies we have spectra for as training data, learn to estimate redshifts from the photometry</a:t>
            </a:r>
          </a:p>
        </p:txBody>
      </p:sp>
      <p:pic>
        <p:nvPicPr>
          <p:cNvPr id="149" name="Google Shape;101;p18" descr="Google Shape;101;p18"/>
          <p:cNvPicPr>
            <a:picLocks noChangeAspect="1"/>
          </p:cNvPicPr>
          <p:nvPr/>
        </p:nvPicPr>
        <p:blipFill>
          <a:blip r:embed="rId4">
            <a:extLst/>
          </a:blip>
          <a:srcRect l="0" t="0" r="0" b="50313"/>
          <a:stretch>
            <a:fillRect/>
          </a:stretch>
        </p:blipFill>
        <p:spPr>
          <a:xfrm>
            <a:off x="12041228" y="2221466"/>
            <a:ext cx="12015170" cy="5115735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Google Shape;102;p18"/>
          <p:cNvSpPr txBox="1"/>
          <p:nvPr/>
        </p:nvSpPr>
        <p:spPr>
          <a:xfrm>
            <a:off x="14913599" y="12220621"/>
            <a:ext cx="4515998" cy="1006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spAutoFit/>
          </a:bodyPr>
          <a:lstStyle>
            <a:lvl1pPr>
              <a:def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 invalidUrl="" action="" tgtFrame="" tooltip="" history="1" highlightClick="0" endSnd="0"/>
              </a:defRPr>
            </a:lvl1pPr>
          </a:lstStyle>
          <a:p>
            <a:pPr>
              <a:defRPr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 invalidUrl="" action="" tgtFrame="" tooltip="" history="1" highlightClick="0" endSnd="0"/>
              </a:rPr>
              <a:t>Tojeiro et al. 2009</a:t>
            </a:r>
          </a:p>
        </p:txBody>
      </p:sp>
      <p:sp>
        <p:nvSpPr>
          <p:cNvPr id="151" name="Google Shape;103;p18"/>
          <p:cNvSpPr txBox="1"/>
          <p:nvPr>
            <p:ph type="title"/>
          </p:nvPr>
        </p:nvSpPr>
        <p:spPr>
          <a:xfrm>
            <a:off x="831199" y="428130"/>
            <a:ext cx="19173601" cy="1527206"/>
          </a:xfrm>
          <a:prstGeom prst="rect">
            <a:avLst/>
          </a:prstGeom>
        </p:spPr>
        <p:txBody>
          <a:bodyPr/>
          <a:lstStyle/>
          <a:p>
            <a:pPr>
              <a:defRPr sz="5200"/>
            </a:pPr>
            <a:r>
              <a:t>Why do photo-</a:t>
            </a:r>
            <a:r>
              <a:rPr i="1"/>
              <a:t>z</a:t>
            </a:r>
            <a:r>
              <a:t>’s work?</a:t>
            </a:r>
          </a:p>
        </p:txBody>
      </p:sp>
      <p:sp>
        <p:nvSpPr>
          <p:cNvPr id="152" name="Google Shape;104;p18"/>
          <p:cNvSpPr txBox="1"/>
          <p:nvPr/>
        </p:nvSpPr>
        <p:spPr>
          <a:xfrm>
            <a:off x="11831613" y="7183735"/>
            <a:ext cx="12253603" cy="5116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normAutofit fontScale="100000" lnSpcReduction="0"/>
          </a:bodyPr>
          <a:lstStyle>
            <a:lvl1pPr marL="1000123" indent="-868677">
              <a:lnSpc>
                <a:spcPct val="95000"/>
              </a:lnSpc>
              <a:buClr>
                <a:srgbClr val="585858"/>
              </a:buClr>
              <a:buSzPts val="4000"/>
              <a:buFont typeface="Arial"/>
              <a:buChar char="-"/>
              <a:defRPr sz="4000">
                <a:solidFill>
                  <a:srgbClr val="585858"/>
                </a:solidFill>
              </a:defRPr>
            </a:lvl1pPr>
          </a:lstStyle>
          <a:p>
            <a:pPr/>
            <a:r>
              <a:t>observed galaxy colors are highly correlated and mainly determined by two physical parameters: redshift and specific star formation rate (sSFR)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tomczak_sed_photoz.gifGoogle Shape;109;p19" descr="tomczak_sed_photoz.gifGoogle Shape;109;p19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0332" y="1699199"/>
            <a:ext cx="11562404" cy="6014135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Google Shape;110;p19"/>
          <p:cNvSpPr txBox="1"/>
          <p:nvPr>
            <p:ph type="sldNum" sz="quarter" idx="4294967295"/>
          </p:nvPr>
        </p:nvSpPr>
        <p:spPr>
          <a:xfrm>
            <a:off x="23372485" y="12524799"/>
            <a:ext cx="683937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6" name="Google Shape;111;p19"/>
          <p:cNvSpPr txBox="1"/>
          <p:nvPr/>
        </p:nvSpPr>
        <p:spPr>
          <a:xfrm>
            <a:off x="19429600" y="12192396"/>
            <a:ext cx="3728003" cy="1006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spAutoFit/>
          </a:bodyPr>
          <a:lstStyle>
            <a:lvl1pPr>
              <a:def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defRPr>
            </a:lvl1pPr>
          </a:lstStyle>
          <a:p>
            <a:pPr>
              <a:defRPr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A. Tomczak gif</a:t>
            </a:r>
          </a:p>
        </p:txBody>
      </p:sp>
      <p:sp>
        <p:nvSpPr>
          <p:cNvPr id="157" name="Google Shape;112;p19"/>
          <p:cNvSpPr txBox="1"/>
          <p:nvPr>
            <p:ph type="body" sz="quarter" idx="1"/>
          </p:nvPr>
        </p:nvSpPr>
        <p:spPr>
          <a:xfrm>
            <a:off x="385994" y="8160933"/>
            <a:ext cx="10544807" cy="4274404"/>
          </a:xfrm>
          <a:prstGeom prst="rect">
            <a:avLst/>
          </a:prstGeom>
        </p:spPr>
        <p:txBody>
          <a:bodyPr/>
          <a:lstStyle>
            <a:lvl1pPr>
              <a:buChar char="-"/>
            </a:lvl1pPr>
          </a:lstStyle>
          <a:p>
            <a:pPr/>
            <a:r>
              <a:t>using the galaxies we have spectra for as training data, learn to estimate redshifts from the photometry</a:t>
            </a:r>
          </a:p>
        </p:txBody>
      </p:sp>
      <p:pic>
        <p:nvPicPr>
          <p:cNvPr id="158" name="Google Shape;113;p19" descr="Google Shape;113;p19"/>
          <p:cNvPicPr>
            <a:picLocks noChangeAspect="1"/>
          </p:cNvPicPr>
          <p:nvPr/>
        </p:nvPicPr>
        <p:blipFill>
          <a:blip r:embed="rId4">
            <a:extLst/>
          </a:blip>
          <a:srcRect l="0" t="0" r="0" b="50313"/>
          <a:stretch>
            <a:fillRect/>
          </a:stretch>
        </p:blipFill>
        <p:spPr>
          <a:xfrm>
            <a:off x="12041228" y="2221466"/>
            <a:ext cx="12015170" cy="5115735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Google Shape;114;p19"/>
          <p:cNvSpPr txBox="1"/>
          <p:nvPr/>
        </p:nvSpPr>
        <p:spPr>
          <a:xfrm>
            <a:off x="11831613" y="7183735"/>
            <a:ext cx="12253603" cy="5116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normAutofit fontScale="100000" lnSpcReduction="0"/>
          </a:bodyPr>
          <a:lstStyle/>
          <a:p>
            <a:pPr marL="1000123" indent="-868677">
              <a:lnSpc>
                <a:spcPct val="95000"/>
              </a:lnSpc>
              <a:buClr>
                <a:srgbClr val="585858"/>
              </a:buClr>
              <a:buSzPts val="4000"/>
              <a:buFont typeface="Arial"/>
              <a:buChar char="-"/>
              <a:defRPr sz="4000">
                <a:solidFill>
                  <a:srgbClr val="585858"/>
                </a:solidFill>
              </a:defRPr>
            </a:pPr>
            <a:r>
              <a:t>observed galaxy colors are highly correlated and mainly determined by two physical parameters: redshift and specific star formation rate (sSFR)</a:t>
            </a:r>
          </a:p>
          <a:p>
            <a:pPr>
              <a:lnSpc>
                <a:spcPct val="95000"/>
              </a:lnSpc>
              <a:spcBef>
                <a:spcPts val="3200"/>
              </a:spcBef>
              <a:defRPr sz="4000">
                <a:solidFill>
                  <a:srgbClr val="585858"/>
                </a:solidFill>
              </a:defRPr>
            </a:pPr>
            <a:r>
              <a:t>→ use </a:t>
            </a:r>
            <a:r>
              <a:rPr b="1"/>
              <a:t>dimensionality reduction</a:t>
            </a:r>
            <a:r>
              <a:t> to recover the low-dimensional manifold underlying observed galaxy colors</a:t>
            </a:r>
          </a:p>
        </p:txBody>
      </p:sp>
      <p:sp>
        <p:nvSpPr>
          <p:cNvPr id="160" name="Google Shape;115;p19"/>
          <p:cNvSpPr txBox="1"/>
          <p:nvPr/>
        </p:nvSpPr>
        <p:spPr>
          <a:xfrm>
            <a:off x="14913599" y="12220621"/>
            <a:ext cx="4515998" cy="1006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7" tIns="243797" rIns="243797" bIns="243797">
            <a:spAutoFit/>
          </a:bodyPr>
          <a:lstStyle>
            <a:lvl1pPr>
              <a:def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 invalidUrl="" action="" tgtFrame="" tooltip="" history="1" highlightClick="0" endSnd="0"/>
              </a:defRPr>
            </a:lvl1pPr>
          </a:lstStyle>
          <a:p>
            <a:pPr>
              <a:defRPr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 invalidUrl="" action="" tgtFrame="" tooltip="" history="1" highlightClick="0" endSnd="0"/>
              </a:rPr>
              <a:t>Tojeiro et al. 2009</a:t>
            </a:r>
          </a:p>
        </p:txBody>
      </p:sp>
      <p:sp>
        <p:nvSpPr>
          <p:cNvPr id="161" name="Google Shape;116;p19"/>
          <p:cNvSpPr txBox="1"/>
          <p:nvPr>
            <p:ph type="title"/>
          </p:nvPr>
        </p:nvSpPr>
        <p:spPr>
          <a:xfrm>
            <a:off x="831199" y="428130"/>
            <a:ext cx="19173601" cy="1527206"/>
          </a:xfrm>
          <a:prstGeom prst="rect">
            <a:avLst/>
          </a:prstGeom>
        </p:spPr>
        <p:txBody>
          <a:bodyPr/>
          <a:lstStyle/>
          <a:p>
            <a:pPr>
              <a:defRPr sz="5200"/>
            </a:pPr>
            <a:r>
              <a:t>Why do photo-</a:t>
            </a:r>
            <a:r>
              <a:rPr i="1"/>
              <a:t>z</a:t>
            </a:r>
            <a:r>
              <a:t>’s work?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distributions_251217.pngGoogle Shape;121;p20" descr="distributions_251217.pngGoogle Shape;121;p20"/>
          <p:cNvPicPr>
            <a:picLocks noChangeAspect="1"/>
          </p:cNvPicPr>
          <p:nvPr/>
        </p:nvPicPr>
        <p:blipFill>
          <a:blip r:embed="rId2">
            <a:extLst/>
          </a:blip>
          <a:srcRect l="0" t="0" r="50836" b="50000"/>
          <a:stretch>
            <a:fillRect/>
          </a:stretch>
        </p:blipFill>
        <p:spPr>
          <a:xfrm>
            <a:off x="8629063" y="1506794"/>
            <a:ext cx="15754937" cy="9941343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Google Shape;122;p20"/>
          <p:cNvSpPr txBox="1"/>
          <p:nvPr>
            <p:ph type="body" sz="half" idx="1"/>
          </p:nvPr>
        </p:nvSpPr>
        <p:spPr>
          <a:xfrm>
            <a:off x="120797" y="1682063"/>
            <a:ext cx="8508006" cy="10509607"/>
          </a:xfrm>
          <a:prstGeom prst="rect">
            <a:avLst/>
          </a:prstGeom>
        </p:spPr>
        <p:txBody>
          <a:bodyPr/>
          <a:lstStyle/>
          <a:p>
            <a:pPr marL="991720" indent="-871070">
              <a:buSzPts val="4400"/>
              <a:buChar char="-"/>
              <a:defRPr sz="4400"/>
            </a:pPr>
            <a:r>
              <a:t>~110k galaxies in COSMOS2020 with </a:t>
            </a:r>
            <a:r>
              <a:rPr i="1"/>
              <a:t>ugrizyJH</a:t>
            </a:r>
            <a:r>
              <a:t> colors, and LePHARE photo-</a:t>
            </a:r>
            <a:r>
              <a:rPr i="1"/>
              <a:t>z</a:t>
            </a:r>
            <a:r>
              <a:t>’s and sSFR’s</a:t>
            </a:r>
          </a:p>
          <a:p>
            <a:pPr marL="991720" indent="-871070">
              <a:buSzPts val="4400"/>
              <a:buChar char="-"/>
              <a:defRPr sz="4400"/>
            </a:pPr>
            <a:r>
              <a:t>~14k with spec-</a:t>
            </a:r>
            <a:r>
              <a:rPr i="1"/>
              <a:t>z</a:t>
            </a:r>
            <a:r>
              <a:t>’s</a:t>
            </a:r>
          </a:p>
          <a:p>
            <a:pPr lvl="1" marL="1448920" indent="-871070">
              <a:buSzPts val="4400"/>
              <a:buChar char="-"/>
              <a:defRPr sz="4400"/>
            </a:pPr>
            <a:r>
              <a:t>spec-</a:t>
            </a:r>
            <a:r>
              <a:rPr i="1"/>
              <a:t>z</a:t>
            </a:r>
            <a:r>
              <a:t>’s have </a:t>
            </a:r>
            <a:r>
              <a:rPr b="1"/>
              <a:t>biased coverage</a:t>
            </a:r>
            <a:r>
              <a:t> of the redshift distribution and color space</a:t>
            </a:r>
          </a:p>
        </p:txBody>
      </p:sp>
      <p:sp>
        <p:nvSpPr>
          <p:cNvPr id="165" name="Google Shape;123;p20"/>
          <p:cNvSpPr txBox="1"/>
          <p:nvPr>
            <p:ph type="title"/>
          </p:nvPr>
        </p:nvSpPr>
        <p:spPr>
          <a:xfrm>
            <a:off x="720397" y="336263"/>
            <a:ext cx="22721606" cy="1527207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Data</a:t>
            </a:r>
          </a:p>
        </p:txBody>
      </p:sp>
      <p:sp>
        <p:nvSpPr>
          <p:cNvPr id="166" name="Google Shape;124;p20"/>
          <p:cNvSpPr txBox="1"/>
          <p:nvPr>
            <p:ph type="sldNum" sz="quarter" idx="4294967295"/>
          </p:nvPr>
        </p:nvSpPr>
        <p:spPr>
          <a:xfrm>
            <a:off x="23372485" y="12524799"/>
            <a:ext cx="683937" cy="8704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635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635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