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393" r:id="rId2"/>
    <p:sldId id="418" r:id="rId3"/>
    <p:sldId id="417" r:id="rId4"/>
    <p:sldId id="394" r:id="rId5"/>
    <p:sldId id="449" r:id="rId6"/>
    <p:sldId id="396" r:id="rId7"/>
    <p:sldId id="423" r:id="rId8"/>
    <p:sldId id="434" r:id="rId9"/>
    <p:sldId id="451" r:id="rId10"/>
    <p:sldId id="437" r:id="rId11"/>
    <p:sldId id="455" r:id="rId12"/>
    <p:sldId id="439" r:id="rId13"/>
    <p:sldId id="445" r:id="rId14"/>
    <p:sldId id="431" r:id="rId15"/>
    <p:sldId id="430" r:id="rId16"/>
    <p:sldId id="453" r:id="rId17"/>
    <p:sldId id="427" r:id="rId18"/>
    <p:sldId id="426" r:id="rId19"/>
    <p:sldId id="454" r:id="rId20"/>
    <p:sldId id="422" r:id="rId21"/>
    <p:sldId id="402" r:id="rId22"/>
    <p:sldId id="456" r:id="rId23"/>
    <p:sldId id="457" r:id="rId24"/>
    <p:sldId id="458" r:id="rId25"/>
    <p:sldId id="459" r:id="rId26"/>
    <p:sldId id="460" r:id="rId27"/>
    <p:sldId id="461" r:id="rId28"/>
    <p:sldId id="462" r:id="rId29"/>
  </p:sldIdLst>
  <p:sldSz cx="12192000" cy="6858000"/>
  <p:notesSz cx="6858000" cy="9144000"/>
  <p:defaultTextStyle>
    <a:defPPr>
      <a:defRPr lang="fr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ACC5"/>
    <a:srgbClr val="C8C4DF"/>
    <a:srgbClr val="9BACC3"/>
    <a:srgbClr val="B1C4DF"/>
    <a:srgbClr val="179FD9"/>
    <a:srgbClr val="F1F5F5"/>
    <a:srgbClr val="E97132"/>
    <a:srgbClr val="DBE4E5"/>
    <a:srgbClr val="D7E4E4"/>
    <a:srgbClr val="DCE5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122"/>
    <p:restoredTop sz="96234"/>
  </p:normalViewPr>
  <p:slideViewPr>
    <p:cSldViewPr snapToGrid="0">
      <p:cViewPr varScale="1">
        <p:scale>
          <a:sx n="104" d="100"/>
          <a:sy n="104" d="100"/>
        </p:scale>
        <p:origin x="224" y="6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94" d="100"/>
          <a:sy n="94" d="100"/>
        </p:scale>
        <p:origin x="4040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NL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786109-382A-2746-8985-45E2A12DC375}" type="datetimeFigureOut">
              <a:rPr lang="fr-NL" smtClean="0"/>
              <a:t>08/25/2026</a:t>
            </a:fld>
            <a:endParaRPr lang="fr-NL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NL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NL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NL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10D6D6-68A4-8248-A3A8-E8C86B250B20}" type="slidenum">
              <a:rPr lang="fr-NL" smtClean="0"/>
              <a:t>‹#›</a:t>
            </a:fld>
            <a:endParaRPr lang="fr-NL"/>
          </a:p>
        </p:txBody>
      </p:sp>
    </p:spTree>
    <p:extLst>
      <p:ext uri="{BB962C8B-B14F-4D97-AF65-F5344CB8AC3E}">
        <p14:creationId xmlns:p14="http://schemas.microsoft.com/office/powerpoint/2010/main" val="1039882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BC5F4-CEF4-D609-D60C-6CAE0059C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E2DB22-77A9-36BF-0F22-7E2E2F0F55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NL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E0DBF95-14A5-2247-91BA-2335300CE7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 err="1"/>
              <a:t>comments</a:t>
            </a:r>
            <a:r>
              <a:rPr lang="nl-NL" dirty="0"/>
              <a:t>:</a:t>
            </a:r>
            <a:endParaRPr lang="en-GB" sz="4000" b="0" i="0" dirty="0">
              <a:ea typeface="Ayuthaya" pitchFamily="2" charset="-34"/>
              <a:cs typeface="Ayuthaya" pitchFamily="2" charset="-34"/>
            </a:endParaRPr>
          </a:p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add here different dynamical spectra –slide 3 to show morphology – don’t mention </a:t>
            </a:r>
            <a:r>
              <a:rPr lang="en-GB" dirty="0" err="1"/>
              <a:t>sctteriong</a:t>
            </a:r>
            <a:r>
              <a:rPr lang="en-GB" dirty="0"/>
              <a:t> as is also wrong </a:t>
            </a:r>
            <a:r>
              <a:rPr lang="en-GB" dirty="0" err="1"/>
              <a:t>haha</a:t>
            </a:r>
            <a:endParaRPr lang="en-GB" dirty="0"/>
          </a:p>
          <a:p>
            <a:endParaRPr lang="en-GB" dirty="0"/>
          </a:p>
          <a:p>
            <a:r>
              <a:rPr lang="en-GB" dirty="0"/>
              <a:t>slide5:</a:t>
            </a:r>
          </a:p>
          <a:p>
            <a:r>
              <a:rPr lang="fr-NL" dirty="0"/>
              <a:t>talk about Sbi – amortisation – only later quickly mention profile function</a:t>
            </a:r>
          </a:p>
          <a:p>
            <a:r>
              <a:rPr lang="fr-NL" dirty="0"/>
              <a:t>with sbi we havea amortise inference   - highlight trans dimentionality – change the focus of the slide – more automated pipeline</a:t>
            </a:r>
          </a:p>
          <a:p>
            <a:r>
              <a:rPr lang="fr-NL" dirty="0"/>
              <a:t>how different </a:t>
            </a:r>
          </a:p>
          <a:p>
            <a:endParaRPr lang="fr-NL" dirty="0"/>
          </a:p>
          <a:p>
            <a:endParaRPr lang="fr-N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add here different dynamical spectra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NL" dirty="0"/>
              <a:t>already introduce CI already here -</a:t>
            </a:r>
          </a:p>
          <a:p>
            <a:r>
              <a:rPr lang="fr-NL" dirty="0"/>
              <a:t>rmv cat</a:t>
            </a:r>
          </a:p>
          <a:p>
            <a:endParaRPr lang="en-GB" dirty="0"/>
          </a:p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NL" dirty="0"/>
              <a:t>already introduce CI already here -</a:t>
            </a:r>
          </a:p>
          <a:p>
            <a:r>
              <a:rPr lang="en-GB" dirty="0"/>
              <a:t>slide 18 with sigma</a:t>
            </a:r>
          </a:p>
          <a:p>
            <a:endParaRPr lang="en-GB" dirty="0"/>
          </a:p>
          <a:p>
            <a:endParaRPr lang="en-GB" dirty="0"/>
          </a:p>
          <a:p>
            <a:pPr marL="171450" indent="-171450">
              <a:buFontTx/>
              <a:buChar char="-"/>
            </a:pPr>
            <a:r>
              <a:rPr lang="fr-NL" dirty="0"/>
              <a:t>conditional and marginal trajoectories - cut that</a:t>
            </a:r>
          </a:p>
          <a:p>
            <a:pPr marL="171450" indent="-171450">
              <a:buFontTx/>
              <a:buChar char="-"/>
            </a:pPr>
            <a:r>
              <a:rPr lang="fr-NL" dirty="0"/>
              <a:t>just talk about conditional paths</a:t>
            </a:r>
          </a:p>
          <a:p>
            <a:pPr marL="171450" indent="-171450">
              <a:buFontTx/>
              <a:buChar char="-"/>
            </a:pPr>
            <a:endParaRPr lang="fr-NL" dirty="0"/>
          </a:p>
          <a:p>
            <a:pPr marL="171450" indent="-171450">
              <a:buFontTx/>
              <a:buChar char="-"/>
            </a:pPr>
            <a:endParaRPr lang="fr-NL" dirty="0"/>
          </a:p>
          <a:p>
            <a:pPr marL="171450" indent="-171450">
              <a:buFontTx/>
              <a:buChar char="-"/>
            </a:pPr>
            <a:endParaRPr lang="fr-NL" dirty="0"/>
          </a:p>
          <a:p>
            <a:pPr marL="171450" indent="-171450">
              <a:buFontTx/>
              <a:buChar char="-"/>
            </a:pPr>
            <a:r>
              <a:rPr lang="fr-NL" dirty="0"/>
              <a:t>highlight multiple timescales, multi dimensional  - can put more time to that</a:t>
            </a:r>
          </a:p>
          <a:p>
            <a:pPr marL="171450" indent="-171450">
              <a:buFontTx/>
              <a:buChar char="-"/>
            </a:pPr>
            <a:r>
              <a:rPr lang="fr-NL" dirty="0"/>
              <a:t>talk methodologc=cial transients, transients make it hard that they are TS , irregulta and multiple lengths </a:t>
            </a:r>
          </a:p>
          <a:p>
            <a:pPr marL="171450" indent="-171450">
              <a:buFontTx/>
              <a:buChar char="-"/>
            </a:pPr>
            <a:endParaRPr lang="fr-NL" dirty="0"/>
          </a:p>
          <a:p>
            <a:pPr marL="171450" indent="-171450">
              <a:buFontTx/>
              <a:buChar char="-"/>
            </a:pPr>
            <a:endParaRPr lang="fr-NL" dirty="0"/>
          </a:p>
          <a:p>
            <a:pPr marL="171450" indent="-171450">
              <a:buFontTx/>
              <a:buChar char="-"/>
            </a:pPr>
            <a:r>
              <a:rPr lang="fr-NL" dirty="0"/>
              <a:t>talk after the open questions I can tackle with it</a:t>
            </a:r>
          </a:p>
          <a:p>
            <a:pPr marL="171450" indent="-171450">
              <a:buFontTx/>
              <a:buChar char="-"/>
            </a:pPr>
            <a:endParaRPr lang="fr-NL" dirty="0"/>
          </a:p>
          <a:p>
            <a:pPr marL="171450" indent="-171450">
              <a:buFontTx/>
              <a:buChar char="-"/>
            </a:pPr>
            <a:endParaRPr lang="fr-NL" dirty="0"/>
          </a:p>
          <a:p>
            <a:pPr marL="171450" indent="-171450">
              <a:buFontTx/>
              <a:buChar char="-"/>
            </a:pPr>
            <a:r>
              <a:rPr lang="fr-NL" dirty="0"/>
              <a:t>current algorithm require handholding - that make it unfeasilble for that many things</a:t>
            </a:r>
          </a:p>
          <a:p>
            <a:pPr marL="171450" indent="-171450">
              <a:buFontTx/>
              <a:buChar char="-"/>
            </a:pPr>
            <a:endParaRPr lang="fr-NL" dirty="0"/>
          </a:p>
          <a:p>
            <a:pPr marL="171450" indent="-171450">
              <a:buFontTx/>
              <a:buChar char="-"/>
            </a:pPr>
            <a:endParaRPr lang="fr-NL" dirty="0"/>
          </a:p>
          <a:p>
            <a:pPr marL="171450" indent="-171450">
              <a:buFontTx/>
              <a:buChar char="-"/>
            </a:pPr>
            <a:r>
              <a:rPr lang="fr-NL" dirty="0"/>
              <a:t>profile is intrinsice and extrinsic effects - so we want to use a model like this with different underlying shapes to get evidentce for scattering, separation of peaks, morphologcal differences,..</a:t>
            </a:r>
          </a:p>
          <a:p>
            <a:pPr marL="171450" indent="-171450">
              <a:buFontTx/>
              <a:buChar char="-"/>
            </a:pPr>
            <a:endParaRPr lang="fr-NL" dirty="0"/>
          </a:p>
          <a:p>
            <a:pPr marL="171450" indent="-171450">
              <a:buFontTx/>
              <a:buChar char="-"/>
            </a:pPr>
            <a:r>
              <a:rPr lang="fr-NL" dirty="0"/>
              <a:t>3 problems my model tries to solve  - make a point at the emd what this methods adds to the community</a:t>
            </a:r>
          </a:p>
          <a:p>
            <a:pPr marL="171450" indent="-171450">
              <a:buFontTx/>
              <a:buChar char="-"/>
            </a:pPr>
            <a:r>
              <a:rPr lang="fr-NL" dirty="0"/>
              <a:t>getting a fit requires handholding we want automated</a:t>
            </a:r>
          </a:p>
          <a:p>
            <a:pPr marL="171450" indent="-171450">
              <a:buFontTx/>
              <a:buChar char="-"/>
            </a:pPr>
            <a:r>
              <a:rPr lang="fr-NL" dirty="0"/>
              <a:t>lot of fitting metod give a definitive model, here we get distribution and posteriors</a:t>
            </a:r>
          </a:p>
          <a:p>
            <a:pPr marL="171450" indent="-171450">
              <a:buFontTx/>
              <a:buChar char="-"/>
            </a:pPr>
            <a:r>
              <a:rPr lang="fr-NL" dirty="0"/>
              <a:t>they dont fail gracefully in SNR</a:t>
            </a:r>
          </a:p>
          <a:p>
            <a:pPr marL="171450" indent="-171450">
              <a:buFontTx/>
              <a:buChar char="-"/>
            </a:pPr>
            <a:endParaRPr lang="fr-NL" dirty="0"/>
          </a:p>
          <a:p>
            <a:pPr marL="171450" indent="-171450">
              <a:buFontTx/>
              <a:buChar char="-"/>
            </a:pPr>
            <a:endParaRPr lang="fr-NL" dirty="0"/>
          </a:p>
          <a:p>
            <a:pPr marL="171450" indent="-171450">
              <a:buFontTx/>
              <a:buChar char="-"/>
            </a:pPr>
            <a:endParaRPr lang="fr-NL" dirty="0"/>
          </a:p>
          <a:p>
            <a:pPr marL="171450" indent="-171450">
              <a:buFontTx/>
              <a:buChar char="-"/>
            </a:pPr>
            <a:endParaRPr lang="fr-NL" dirty="0"/>
          </a:p>
          <a:p>
            <a:pPr marL="171450" indent="-171450">
              <a:buFontTx/>
              <a:buChar char="-"/>
            </a:pPr>
            <a:r>
              <a:rPr lang="fr-NL" dirty="0"/>
              <a:t>talk about sbi - put params, get data - train NN to get parameters distribition </a:t>
            </a:r>
          </a:p>
          <a:p>
            <a:pPr marL="171450" indent="-171450">
              <a:buFontTx/>
              <a:buChar char="-"/>
            </a:pPr>
            <a:r>
              <a:rPr lang="fr-NL" dirty="0"/>
              <a:t>takes a long time to converge</a:t>
            </a:r>
          </a:p>
          <a:p>
            <a:endParaRPr lang="en-GB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4F41E06-3A5B-58A7-2EEC-E8957FDC05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791D1B-4C18-A749-9127-F11F93C291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40984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1E42B-C7CE-7849-E55A-8471FEE07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F4686BF-49EB-49BA-5464-D78669536C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87F8D3D-F079-7EB7-A5C7-BA55D31399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NL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6BFFB9D-FA63-BA01-3CD3-31403BB342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0D6D6-68A4-8248-A3A8-E8C86B250B20}" type="slidenum">
              <a:rPr lang="fr-NL" smtClean="0"/>
              <a:t>10</a:t>
            </a:fld>
            <a:endParaRPr lang="fr-NL"/>
          </a:p>
        </p:txBody>
      </p:sp>
    </p:spTree>
    <p:extLst>
      <p:ext uri="{BB962C8B-B14F-4D97-AF65-F5344CB8AC3E}">
        <p14:creationId xmlns:p14="http://schemas.microsoft.com/office/powerpoint/2010/main" val="24811847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1A867-830B-ABFF-E5C8-E557C7FAE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483C114-B538-525D-DEA3-31047D5555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BCA053A-B2F0-E586-3B4B-F1BEC91CA3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NL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72FBCC1-AC30-A369-6015-E14C6F5E20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0D6D6-68A4-8248-A3A8-E8C86B250B20}" type="slidenum">
              <a:rPr lang="fr-NL" smtClean="0"/>
              <a:t>11</a:t>
            </a:fld>
            <a:endParaRPr lang="fr-NL"/>
          </a:p>
        </p:txBody>
      </p:sp>
    </p:spTree>
    <p:extLst>
      <p:ext uri="{BB962C8B-B14F-4D97-AF65-F5344CB8AC3E}">
        <p14:creationId xmlns:p14="http://schemas.microsoft.com/office/powerpoint/2010/main" val="15620282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A8396-D846-BDB5-8851-6F5541219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968F4BA-29FB-F6BF-4941-3D410B90E0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2255D09-8FD1-D98A-4C70-860510E2DC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NL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C1BB0F1-9A3A-0C56-40BD-0E61BBE8E8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0D6D6-68A4-8248-A3A8-E8C86B250B20}" type="slidenum">
              <a:rPr lang="fr-NL" smtClean="0"/>
              <a:t>12</a:t>
            </a:fld>
            <a:endParaRPr lang="fr-NL"/>
          </a:p>
        </p:txBody>
      </p:sp>
    </p:spTree>
    <p:extLst>
      <p:ext uri="{BB962C8B-B14F-4D97-AF65-F5344CB8AC3E}">
        <p14:creationId xmlns:p14="http://schemas.microsoft.com/office/powerpoint/2010/main" val="2067828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6932-4DA7-606B-7D70-1728CDA48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CE1BDAE-81A6-FE9A-82C2-65F99B563A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0A0321-A79A-52C4-73F3-26FE0C8A19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NL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6D87EB8-792C-9838-EFBC-80DC248508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0D6D6-68A4-8248-A3A8-E8C86B250B20}" type="slidenum">
              <a:rPr lang="fr-NL" smtClean="0"/>
              <a:t>13</a:t>
            </a:fld>
            <a:endParaRPr lang="fr-NL"/>
          </a:p>
        </p:txBody>
      </p:sp>
    </p:spTree>
    <p:extLst>
      <p:ext uri="{BB962C8B-B14F-4D97-AF65-F5344CB8AC3E}">
        <p14:creationId xmlns:p14="http://schemas.microsoft.com/office/powerpoint/2010/main" val="26177719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NL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0D6D6-68A4-8248-A3A8-E8C86B250B20}" type="slidenum">
              <a:rPr lang="fr-NL" smtClean="0"/>
              <a:t>14</a:t>
            </a:fld>
            <a:endParaRPr lang="fr-NL"/>
          </a:p>
        </p:txBody>
      </p:sp>
    </p:spTree>
    <p:extLst>
      <p:ext uri="{BB962C8B-B14F-4D97-AF65-F5344CB8AC3E}">
        <p14:creationId xmlns:p14="http://schemas.microsoft.com/office/powerpoint/2010/main" val="16636126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NL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0D6D6-68A4-8248-A3A8-E8C86B250B20}" type="slidenum">
              <a:rPr lang="fr-NL" smtClean="0"/>
              <a:t>15</a:t>
            </a:fld>
            <a:endParaRPr lang="fr-NL"/>
          </a:p>
        </p:txBody>
      </p:sp>
    </p:spTree>
    <p:extLst>
      <p:ext uri="{BB962C8B-B14F-4D97-AF65-F5344CB8AC3E}">
        <p14:creationId xmlns:p14="http://schemas.microsoft.com/office/powerpoint/2010/main" val="26763995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CA330-FB75-9049-AC29-40DDF1DBE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0FA31A1-F4E7-4C3B-3E80-E089679CC6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002CB1A-DA7C-7E47-D99A-98ED92E276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NL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14ED985-1B40-7178-3AC9-473C81159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0D6D6-68A4-8248-A3A8-E8C86B250B20}" type="slidenum">
              <a:rPr lang="fr-NL" smtClean="0"/>
              <a:t>16</a:t>
            </a:fld>
            <a:endParaRPr lang="fr-NL"/>
          </a:p>
        </p:txBody>
      </p:sp>
    </p:spTree>
    <p:extLst>
      <p:ext uri="{BB962C8B-B14F-4D97-AF65-F5344CB8AC3E}">
        <p14:creationId xmlns:p14="http://schemas.microsoft.com/office/powerpoint/2010/main" val="24212541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26FE0-8EFD-D912-E8F5-B65EE5B39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3767EB1-34CF-9B25-EFEE-EEF6B892FD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FBCCBA5-154B-DA04-7538-DF11E9CD70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NL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FFD5E25-31CA-F989-61B0-5A8F52FECE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0D6D6-68A4-8248-A3A8-E8C86B250B20}" type="slidenum">
              <a:rPr lang="fr-NL" smtClean="0"/>
              <a:t>17</a:t>
            </a:fld>
            <a:endParaRPr lang="fr-NL"/>
          </a:p>
        </p:txBody>
      </p:sp>
    </p:spTree>
    <p:extLst>
      <p:ext uri="{BB962C8B-B14F-4D97-AF65-F5344CB8AC3E}">
        <p14:creationId xmlns:p14="http://schemas.microsoft.com/office/powerpoint/2010/main" val="25539064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776D4-6183-E665-8F4E-09A2ED419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14C818-479D-0FBF-9BE0-40A56A7846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360283-41F1-F1C4-A0F1-EA15360911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NL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CAB549-1D48-BBE7-1806-A806C3315C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0D6D6-68A4-8248-A3A8-E8C86B250B20}" type="slidenum">
              <a:rPr lang="fr-NL" smtClean="0"/>
              <a:t>18</a:t>
            </a:fld>
            <a:endParaRPr lang="fr-NL"/>
          </a:p>
        </p:txBody>
      </p:sp>
    </p:spTree>
    <p:extLst>
      <p:ext uri="{BB962C8B-B14F-4D97-AF65-F5344CB8AC3E}">
        <p14:creationId xmlns:p14="http://schemas.microsoft.com/office/powerpoint/2010/main" val="17348418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6A579-A251-3B43-01D3-87A121DDD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37D3F50-F43E-FB2E-A8CF-7E719BE96E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9C4EF98-D9EF-B974-EBCC-E35508CC98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NL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24138-B051-9611-7153-1CA6673109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0D6D6-68A4-8248-A3A8-E8C86B250B20}" type="slidenum">
              <a:rPr lang="fr-NL" smtClean="0"/>
              <a:t>19</a:t>
            </a:fld>
            <a:endParaRPr lang="fr-NL"/>
          </a:p>
        </p:txBody>
      </p:sp>
    </p:spTree>
    <p:extLst>
      <p:ext uri="{BB962C8B-B14F-4D97-AF65-F5344CB8AC3E}">
        <p14:creationId xmlns:p14="http://schemas.microsoft.com/office/powerpoint/2010/main" val="3139468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NL" dirty="0"/>
          </a:p>
          <a:p>
            <a:endParaRPr lang="fr-NL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0D6D6-68A4-8248-A3A8-E8C86B250B20}" type="slidenum">
              <a:rPr lang="fr-NL" smtClean="0"/>
              <a:t>2</a:t>
            </a:fld>
            <a:endParaRPr lang="fr-NL"/>
          </a:p>
        </p:txBody>
      </p:sp>
    </p:spTree>
    <p:extLst>
      <p:ext uri="{BB962C8B-B14F-4D97-AF65-F5344CB8AC3E}">
        <p14:creationId xmlns:p14="http://schemas.microsoft.com/office/powerpoint/2010/main" val="96117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0001C-1638-A0CB-ADFA-E2464B8E9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91D4649-DD21-A662-CBE0-797426773E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C8E2474-37D5-43D5-E923-FFA31E4618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NL" dirty="0"/>
              <a:t>Add what we can get from this – just as words</a:t>
            </a:r>
          </a:p>
          <a:p>
            <a:r>
              <a:rPr lang="fr-NL" dirty="0"/>
              <a:t>- pop studies due to fast inference, we can see if there any regroupments of frbs</a:t>
            </a:r>
          </a:p>
          <a:p>
            <a:pPr marL="171450" indent="-171450">
              <a:buFontTx/>
              <a:buChar char="-"/>
            </a:pPr>
            <a:r>
              <a:rPr lang="fr-NL" dirty="0"/>
              <a:t>current main debated repeaters non rpeaters 0- large sample size cna help us narrow down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NL" dirty="0"/>
              <a:t>profile is intrinsice and extrinsic effects - so we want to use a model like this with different underlying shapes to get evidentce for scattering, separation of peaks, morphologcal differences,..  - us we just have empirical shapes no underlying physics</a:t>
            </a:r>
          </a:p>
          <a:p>
            <a:pPr marL="171450" indent="-171450">
              <a:buFontTx/>
              <a:buChar char="-"/>
            </a:pPr>
            <a:r>
              <a:rPr lang="fr-NL" dirty="0"/>
              <a:t>SNR limited – so with trainig data at low SNR – this methods perfoms better than previous ones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1E35D46-971A-97CE-13A1-10105E47E8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0D6D6-68A4-8248-A3A8-E8C86B250B20}" type="slidenum">
              <a:rPr lang="fr-NL" smtClean="0"/>
              <a:t>20</a:t>
            </a:fld>
            <a:endParaRPr lang="fr-NL"/>
          </a:p>
        </p:txBody>
      </p:sp>
    </p:spTree>
    <p:extLst>
      <p:ext uri="{BB962C8B-B14F-4D97-AF65-F5344CB8AC3E}">
        <p14:creationId xmlns:p14="http://schemas.microsoft.com/office/powerpoint/2010/main" val="5866252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NL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0D6D6-68A4-8248-A3A8-E8C86B250B20}" type="slidenum">
              <a:rPr lang="fr-NL" smtClean="0"/>
              <a:t>21</a:t>
            </a:fld>
            <a:endParaRPr lang="fr-NL"/>
          </a:p>
        </p:txBody>
      </p:sp>
    </p:spTree>
    <p:extLst>
      <p:ext uri="{BB962C8B-B14F-4D97-AF65-F5344CB8AC3E}">
        <p14:creationId xmlns:p14="http://schemas.microsoft.com/office/powerpoint/2010/main" val="1638109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3042EF-BA61-A0C1-F4A7-904EEA9B3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1C9F975-C64C-C062-44E9-30D2EF5BF0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NL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1D077FB-E8A5-4B8C-0493-D510DC96DC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NL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817D494-22F0-CA8C-D6A3-E87E6297AF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791D1B-4C18-A749-9127-F11F93C2910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0938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NL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0D6D6-68A4-8248-A3A8-E8C86B250B20}" type="slidenum">
              <a:rPr lang="fr-NL" smtClean="0"/>
              <a:t>4</a:t>
            </a:fld>
            <a:endParaRPr lang="fr-NL"/>
          </a:p>
        </p:txBody>
      </p:sp>
    </p:spTree>
    <p:extLst>
      <p:ext uri="{BB962C8B-B14F-4D97-AF65-F5344CB8AC3E}">
        <p14:creationId xmlns:p14="http://schemas.microsoft.com/office/powerpoint/2010/main" val="1119242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299DE-A9FC-9841-E639-CA5078812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4660277-953E-7958-3A9F-76494F882B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79DBCC-FABE-9903-588F-6DC1E1D72E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NL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C6A3DB2-B55D-582B-EBC6-3C97FD49AA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0D6D6-68A4-8248-A3A8-E8C86B250B20}" type="slidenum">
              <a:rPr lang="fr-NL" smtClean="0"/>
              <a:t>5</a:t>
            </a:fld>
            <a:endParaRPr lang="fr-NL"/>
          </a:p>
        </p:txBody>
      </p:sp>
    </p:spTree>
    <p:extLst>
      <p:ext uri="{BB962C8B-B14F-4D97-AF65-F5344CB8AC3E}">
        <p14:creationId xmlns:p14="http://schemas.microsoft.com/office/powerpoint/2010/main" val="2616351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0D6D6-68A4-8248-A3A8-E8C86B250B20}" type="slidenum">
              <a:rPr lang="fr-NL" smtClean="0"/>
              <a:t>6</a:t>
            </a:fld>
            <a:endParaRPr lang="fr-NL"/>
          </a:p>
        </p:txBody>
      </p:sp>
    </p:spTree>
    <p:extLst>
      <p:ext uri="{BB962C8B-B14F-4D97-AF65-F5344CB8AC3E}">
        <p14:creationId xmlns:p14="http://schemas.microsoft.com/office/powerpoint/2010/main" val="403863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NL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0D6D6-68A4-8248-A3A8-E8C86B250B20}" type="slidenum">
              <a:rPr lang="fr-NL" smtClean="0"/>
              <a:t>7</a:t>
            </a:fld>
            <a:endParaRPr lang="fr-NL"/>
          </a:p>
        </p:txBody>
      </p:sp>
    </p:spTree>
    <p:extLst>
      <p:ext uri="{BB962C8B-B14F-4D97-AF65-F5344CB8AC3E}">
        <p14:creationId xmlns:p14="http://schemas.microsoft.com/office/powerpoint/2010/main" val="18110945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1FB7C-B470-253D-A63D-FCA9C1955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D1CD36D-72E0-AC39-2BC4-C7A1BEEF0F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BDC03AB-CD3B-441C-873F-ADC38E9C87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NL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B9FBB8B-0223-C97F-BC76-9A722A1B12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0D6D6-68A4-8248-A3A8-E8C86B250B20}" type="slidenum">
              <a:rPr lang="fr-NL" smtClean="0"/>
              <a:t>8</a:t>
            </a:fld>
            <a:endParaRPr lang="fr-NL"/>
          </a:p>
        </p:txBody>
      </p:sp>
    </p:spTree>
    <p:extLst>
      <p:ext uri="{BB962C8B-B14F-4D97-AF65-F5344CB8AC3E}">
        <p14:creationId xmlns:p14="http://schemas.microsoft.com/office/powerpoint/2010/main" val="10298134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C2224-3ACE-33DD-B5E7-6096E4DF8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9948195-7428-0535-CE45-725E43E6F7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9DC4917-5842-E80D-3C75-F692A04AD2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NL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73E8317-048B-9651-116E-5BCA8634E6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0D6D6-68A4-8248-A3A8-E8C86B250B20}" type="slidenum">
              <a:rPr lang="fr-NL" smtClean="0"/>
              <a:t>9</a:t>
            </a:fld>
            <a:endParaRPr lang="fr-NL"/>
          </a:p>
        </p:txBody>
      </p:sp>
    </p:spTree>
    <p:extLst>
      <p:ext uri="{BB962C8B-B14F-4D97-AF65-F5344CB8AC3E}">
        <p14:creationId xmlns:p14="http://schemas.microsoft.com/office/powerpoint/2010/main" val="3426763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58AB71-327E-34F1-7D18-B149E700C5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NL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8DA0FED-37F1-14D0-9F25-D50A018298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NL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E5FF0F-EED4-100D-3DDF-D84094A22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06A7F-4AE4-804B-86F8-F01002912794}" type="datetimeFigureOut">
              <a:rPr lang="fr-NL" smtClean="0"/>
              <a:t>08/25/2026</a:t>
            </a:fld>
            <a:endParaRPr lang="fr-NL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FE436C-5A4F-59A4-3D4D-FE0203760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NL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3A4BBA-EDDC-3869-4F0F-7CD304C2F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4591-BB4F-0E41-86C6-5B6B4BB5C347}" type="slidenum">
              <a:rPr lang="fr-NL" smtClean="0"/>
              <a:t>‹#›</a:t>
            </a:fld>
            <a:endParaRPr lang="fr-NL"/>
          </a:p>
        </p:txBody>
      </p:sp>
    </p:spTree>
    <p:extLst>
      <p:ext uri="{BB962C8B-B14F-4D97-AF65-F5344CB8AC3E}">
        <p14:creationId xmlns:p14="http://schemas.microsoft.com/office/powerpoint/2010/main" val="1521964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AC1AA4-5445-217F-3D2C-60B342964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NL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0191C67-14EF-1C13-3C57-41D22803C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NL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EEC03DF-6189-DC98-C89F-8A3341951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06A7F-4AE4-804B-86F8-F01002912794}" type="datetimeFigureOut">
              <a:rPr lang="fr-NL" smtClean="0"/>
              <a:t>08/25/2026</a:t>
            </a:fld>
            <a:endParaRPr lang="fr-NL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C422A06-A03A-A0ED-D253-166982D70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NL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68FC5E-2497-F49B-758D-FF07FE40A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4591-BB4F-0E41-86C6-5B6B4BB5C347}" type="slidenum">
              <a:rPr lang="fr-NL" smtClean="0"/>
              <a:t>‹#›</a:t>
            </a:fld>
            <a:endParaRPr lang="fr-NL"/>
          </a:p>
        </p:txBody>
      </p:sp>
    </p:spTree>
    <p:extLst>
      <p:ext uri="{BB962C8B-B14F-4D97-AF65-F5344CB8AC3E}">
        <p14:creationId xmlns:p14="http://schemas.microsoft.com/office/powerpoint/2010/main" val="592072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66CB084-B821-1069-8B62-4A873358BB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NL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E4CF4C6-F642-AD40-078E-F6D62CA13E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NL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7EE873-B29B-548F-3495-75831E998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06A7F-4AE4-804B-86F8-F01002912794}" type="datetimeFigureOut">
              <a:rPr lang="fr-NL" smtClean="0"/>
              <a:t>08/25/2026</a:t>
            </a:fld>
            <a:endParaRPr lang="fr-NL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14A6A8-C221-CFCE-B74F-12D72D801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NL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892CA55-6415-3082-33DB-16E42808F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4591-BB4F-0E41-86C6-5B6B4BB5C347}" type="slidenum">
              <a:rPr lang="fr-NL" smtClean="0"/>
              <a:t>‹#›</a:t>
            </a:fld>
            <a:endParaRPr lang="fr-NL"/>
          </a:p>
        </p:txBody>
      </p:sp>
    </p:spTree>
    <p:extLst>
      <p:ext uri="{BB962C8B-B14F-4D97-AF65-F5344CB8AC3E}">
        <p14:creationId xmlns:p14="http://schemas.microsoft.com/office/powerpoint/2010/main" val="550377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741C7F-1D2E-4F81-4455-D790DAD70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NL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6FC913F-343E-9724-6659-583C6695ED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NL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B86460-93F4-FC8E-E316-DCDB5D344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06A7F-4AE4-804B-86F8-F01002912794}" type="datetimeFigureOut">
              <a:rPr lang="fr-NL" smtClean="0"/>
              <a:t>08/25/2026</a:t>
            </a:fld>
            <a:endParaRPr lang="fr-NL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43E35E-3B3F-F2F7-D815-405040945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NL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DEDE38F-C9E9-3D0E-F12F-CA2D8BF28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4591-BB4F-0E41-86C6-5B6B4BB5C347}" type="slidenum">
              <a:rPr lang="fr-NL" smtClean="0"/>
              <a:t>‹#›</a:t>
            </a:fld>
            <a:endParaRPr lang="fr-NL"/>
          </a:p>
        </p:txBody>
      </p:sp>
    </p:spTree>
    <p:extLst>
      <p:ext uri="{BB962C8B-B14F-4D97-AF65-F5344CB8AC3E}">
        <p14:creationId xmlns:p14="http://schemas.microsoft.com/office/powerpoint/2010/main" val="1095396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2D6A08-D723-5973-CA67-CBAC6C5BB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NL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9C28CA9-2E0E-D03C-6361-3E0E9F9FB7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DE5BC19-EDFF-E1C5-7B2F-1539D759B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06A7F-4AE4-804B-86F8-F01002912794}" type="datetimeFigureOut">
              <a:rPr lang="fr-NL" smtClean="0"/>
              <a:t>08/25/2026</a:t>
            </a:fld>
            <a:endParaRPr lang="fr-NL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38F7F7B-EF16-B417-3448-DFBF339D9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NL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D05453E-E5DF-C5B9-B428-A114E9208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4591-BB4F-0E41-86C6-5B6B4BB5C347}" type="slidenum">
              <a:rPr lang="fr-NL" smtClean="0"/>
              <a:t>‹#›</a:t>
            </a:fld>
            <a:endParaRPr lang="fr-NL"/>
          </a:p>
        </p:txBody>
      </p:sp>
    </p:spTree>
    <p:extLst>
      <p:ext uri="{BB962C8B-B14F-4D97-AF65-F5344CB8AC3E}">
        <p14:creationId xmlns:p14="http://schemas.microsoft.com/office/powerpoint/2010/main" val="3647954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3F7CDF-4840-DD73-470B-B5A94E085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NL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6DB7CE0-67B7-BFF3-94F3-2FE8094CC4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NL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FC7CF0-C822-D091-CD56-E72912975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NL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CD508E2-6597-7D2C-4523-DC17D84A5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06A7F-4AE4-804B-86F8-F01002912794}" type="datetimeFigureOut">
              <a:rPr lang="fr-NL" smtClean="0"/>
              <a:t>08/25/2026</a:t>
            </a:fld>
            <a:endParaRPr lang="fr-NL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CAE1B9F-A244-76E2-40DD-1A489DDA7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NL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42845F0-F375-1DF4-A38B-AE7725551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4591-BB4F-0E41-86C6-5B6B4BB5C347}" type="slidenum">
              <a:rPr lang="fr-NL" smtClean="0"/>
              <a:t>‹#›</a:t>
            </a:fld>
            <a:endParaRPr lang="fr-NL"/>
          </a:p>
        </p:txBody>
      </p:sp>
    </p:spTree>
    <p:extLst>
      <p:ext uri="{BB962C8B-B14F-4D97-AF65-F5344CB8AC3E}">
        <p14:creationId xmlns:p14="http://schemas.microsoft.com/office/powerpoint/2010/main" val="3239286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122C17-1B24-4E1B-2C1E-2E2525B3F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NL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7B759B-2958-2AD6-F6E7-1920ED0BF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8C6CC12-511B-47BC-5DA7-9FF8FA7D4D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NL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6DDB1D4-F606-DB20-6640-ED36087EDF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5ED7E38-7784-5A84-BC3F-9F7E9939B1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NL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DCB24AC-E2E0-948B-79B4-7D6C97A3A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06A7F-4AE4-804B-86F8-F01002912794}" type="datetimeFigureOut">
              <a:rPr lang="fr-NL" smtClean="0"/>
              <a:t>08/25/2026</a:t>
            </a:fld>
            <a:endParaRPr lang="fr-NL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F13855A-FDBA-D373-C9AD-61320E83A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NL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C70706D-7713-039A-6FDF-85E9220F3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4591-BB4F-0E41-86C6-5B6B4BB5C347}" type="slidenum">
              <a:rPr lang="fr-NL" smtClean="0"/>
              <a:t>‹#›</a:t>
            </a:fld>
            <a:endParaRPr lang="fr-NL"/>
          </a:p>
        </p:txBody>
      </p:sp>
    </p:spTree>
    <p:extLst>
      <p:ext uri="{BB962C8B-B14F-4D97-AF65-F5344CB8AC3E}">
        <p14:creationId xmlns:p14="http://schemas.microsoft.com/office/powerpoint/2010/main" val="467473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C3D4A1-D399-13AF-155D-ADE4DB008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NL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2FB8C78-013C-1AD5-5AE5-7EAB2283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06A7F-4AE4-804B-86F8-F01002912794}" type="datetimeFigureOut">
              <a:rPr lang="fr-NL" smtClean="0"/>
              <a:t>08/25/2026</a:t>
            </a:fld>
            <a:endParaRPr lang="fr-NL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E8D3353-71EB-D0C5-D02E-D62A72B99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NL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87ED626-3A7D-96BC-86D1-4E0D3914D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4591-BB4F-0E41-86C6-5B6B4BB5C347}" type="slidenum">
              <a:rPr lang="fr-NL" smtClean="0"/>
              <a:t>‹#›</a:t>
            </a:fld>
            <a:endParaRPr lang="fr-NL"/>
          </a:p>
        </p:txBody>
      </p:sp>
    </p:spTree>
    <p:extLst>
      <p:ext uri="{BB962C8B-B14F-4D97-AF65-F5344CB8AC3E}">
        <p14:creationId xmlns:p14="http://schemas.microsoft.com/office/powerpoint/2010/main" val="3057667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397BCD5-68C1-26B2-D6A5-265348695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06A7F-4AE4-804B-86F8-F01002912794}" type="datetimeFigureOut">
              <a:rPr lang="fr-NL" smtClean="0"/>
              <a:t>08/25/2026</a:t>
            </a:fld>
            <a:endParaRPr lang="fr-NL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8FBC5CD-7D9F-CB0A-B6E0-F1C8353D8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NL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0648655-264F-02F5-81D7-4F56A7677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4591-BB4F-0E41-86C6-5B6B4BB5C347}" type="slidenum">
              <a:rPr lang="fr-NL" smtClean="0"/>
              <a:t>‹#›</a:t>
            </a:fld>
            <a:endParaRPr lang="fr-NL"/>
          </a:p>
        </p:txBody>
      </p:sp>
    </p:spTree>
    <p:extLst>
      <p:ext uri="{BB962C8B-B14F-4D97-AF65-F5344CB8AC3E}">
        <p14:creationId xmlns:p14="http://schemas.microsoft.com/office/powerpoint/2010/main" val="2807813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BFA19D-679F-DF49-3674-0535231EE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NL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D935716-DAE3-08D8-81F7-7E63469EEF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NL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E077A78-BF4E-B79C-7A02-6957A6FC3F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27C86D2-97DF-9EBC-424A-AD31BF73F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06A7F-4AE4-804B-86F8-F01002912794}" type="datetimeFigureOut">
              <a:rPr lang="fr-NL" smtClean="0"/>
              <a:t>08/25/2026</a:t>
            </a:fld>
            <a:endParaRPr lang="fr-NL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1B55604-348E-64F0-DF6B-880B43AB9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NL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54C17D1-6361-0292-50A4-440F2A015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4591-BB4F-0E41-86C6-5B6B4BB5C347}" type="slidenum">
              <a:rPr lang="fr-NL" smtClean="0"/>
              <a:t>‹#›</a:t>
            </a:fld>
            <a:endParaRPr lang="fr-NL"/>
          </a:p>
        </p:txBody>
      </p:sp>
    </p:spTree>
    <p:extLst>
      <p:ext uri="{BB962C8B-B14F-4D97-AF65-F5344CB8AC3E}">
        <p14:creationId xmlns:p14="http://schemas.microsoft.com/office/powerpoint/2010/main" val="2752827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DCD143-A251-8786-70C6-045F3E62A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NL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C19F8EA-F801-6F3B-A701-AFE4F8D79A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NL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F9474E5-2ADF-11D1-E7C1-B2FD3D7EAB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13359E3-EDCB-53E4-EED6-2AC6F5A0F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06A7F-4AE4-804B-86F8-F01002912794}" type="datetimeFigureOut">
              <a:rPr lang="fr-NL" smtClean="0"/>
              <a:t>08/25/2026</a:t>
            </a:fld>
            <a:endParaRPr lang="fr-NL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F64BBE8-1210-A7F1-3017-CB8B2E8A5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NL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5455E72-080A-F301-B9AB-C9EED4002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4591-BB4F-0E41-86C6-5B6B4BB5C347}" type="slidenum">
              <a:rPr lang="fr-NL" smtClean="0"/>
              <a:t>‹#›</a:t>
            </a:fld>
            <a:endParaRPr lang="fr-NL"/>
          </a:p>
        </p:txBody>
      </p:sp>
    </p:spTree>
    <p:extLst>
      <p:ext uri="{BB962C8B-B14F-4D97-AF65-F5344CB8AC3E}">
        <p14:creationId xmlns:p14="http://schemas.microsoft.com/office/powerpoint/2010/main" val="395085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F7943F8-185E-7FDF-404D-EA84BB57A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NL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730507D-78A0-A677-CB93-65802B381C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NL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99F054-B053-E8C7-4815-4B6CC8C840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406A7F-4AE4-804B-86F8-F01002912794}" type="datetimeFigureOut">
              <a:rPr lang="fr-NL" smtClean="0"/>
              <a:t>08/25/2026</a:t>
            </a:fld>
            <a:endParaRPr lang="fr-NL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683B51-586F-5CA0-1FC2-88C7EE4633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NL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049CE21-F117-4379-CE9C-EBEAEA0E97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E84591-BB4F-0E41-86C6-5B6B4BB5C347}" type="slidenum">
              <a:rPr lang="fr-NL" smtClean="0"/>
              <a:t>‹#›</a:t>
            </a:fld>
            <a:endParaRPr lang="fr-NL"/>
          </a:p>
        </p:txBody>
      </p:sp>
    </p:spTree>
    <p:extLst>
      <p:ext uri="{BB962C8B-B14F-4D97-AF65-F5344CB8AC3E}">
        <p14:creationId xmlns:p14="http://schemas.microsoft.com/office/powerpoint/2010/main" val="3578749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3.png"/><Relationship Id="rId4" Type="http://schemas.openxmlformats.org/officeDocument/2006/relationships/image" Target="../media/image220.png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2.png"/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221.png"/><Relationship Id="rId4" Type="http://schemas.openxmlformats.org/officeDocument/2006/relationships/image" Target="../media/image31.png"/><Relationship Id="rId14" Type="http://schemas.openxmlformats.org/officeDocument/2006/relationships/image" Target="../media/image33.png"/><Relationship Id="rId9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7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image" Target="../media/image34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7E151B-468D-C193-8CB0-34E4D6B96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itre 1">
            <a:extLst>
              <a:ext uri="{FF2B5EF4-FFF2-40B4-BE49-F238E27FC236}">
                <a16:creationId xmlns:a16="http://schemas.microsoft.com/office/drawing/2014/main" id="{04EAD1CC-9A72-5988-CB1F-85D6DBFF4104}"/>
              </a:ext>
            </a:extLst>
          </p:cNvPr>
          <p:cNvSpPr txBox="1">
            <a:spLocks/>
          </p:cNvSpPr>
          <p:nvPr/>
        </p:nvSpPr>
        <p:spPr>
          <a:xfrm>
            <a:off x="517187" y="621418"/>
            <a:ext cx="7194884" cy="28583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NL" dirty="0"/>
              <a:t>Using Flow Matching to study the sub-burst structure of short astronomical transients</a:t>
            </a:r>
            <a:endParaRPr lang="en-GB" sz="5000" b="1" i="1" dirty="0">
              <a:ea typeface="Ayuthaya" pitchFamily="2" charset="-34"/>
              <a:cs typeface="Ayuthaya" pitchFamily="2" charset="-34"/>
            </a:endParaRPr>
          </a:p>
        </p:txBody>
      </p:sp>
      <p:sp>
        <p:nvSpPr>
          <p:cNvPr id="109" name="Sous-titre 2">
            <a:extLst>
              <a:ext uri="{FF2B5EF4-FFF2-40B4-BE49-F238E27FC236}">
                <a16:creationId xmlns:a16="http://schemas.microsoft.com/office/drawing/2014/main" id="{8A548118-FE12-324B-2C58-36FFF679181A}"/>
              </a:ext>
            </a:extLst>
          </p:cNvPr>
          <p:cNvSpPr txBox="1">
            <a:spLocks/>
          </p:cNvSpPr>
          <p:nvPr/>
        </p:nvSpPr>
        <p:spPr>
          <a:xfrm>
            <a:off x="838198" y="3806220"/>
            <a:ext cx="4830283" cy="15945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NL" sz="2000" dirty="0"/>
              <a:t>Anja Schmit</a:t>
            </a:r>
          </a:p>
          <a:p>
            <a:pPr algn="l"/>
            <a:r>
              <a:rPr lang="fr-NL" sz="2000" dirty="0"/>
              <a:t>a.schmit@uva.nl</a:t>
            </a:r>
          </a:p>
          <a:p>
            <a:pPr algn="l"/>
            <a:r>
              <a:rPr lang="fr-NL" sz="2000" dirty="0"/>
              <a:t>01/09/2026</a:t>
            </a:r>
          </a:p>
        </p:txBody>
      </p:sp>
      <p:sp>
        <p:nvSpPr>
          <p:cNvPr id="110" name="ZoneTexte 109">
            <a:extLst>
              <a:ext uri="{FF2B5EF4-FFF2-40B4-BE49-F238E27FC236}">
                <a16:creationId xmlns:a16="http://schemas.microsoft.com/office/drawing/2014/main" id="{07B36AE2-CB91-9523-6775-F42F5660FBEC}"/>
              </a:ext>
            </a:extLst>
          </p:cNvPr>
          <p:cNvSpPr txBox="1"/>
          <p:nvPr/>
        </p:nvSpPr>
        <p:spPr>
          <a:xfrm>
            <a:off x="838198" y="5842337"/>
            <a:ext cx="7194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1"/>
              <a:t>Collaborators:</a:t>
            </a:r>
          </a:p>
          <a:p>
            <a:r>
              <a:rPr lang="en-GB" noProof="1"/>
              <a:t>N. van der Meulen, T. </a:t>
            </a:r>
            <a:r>
              <a:rPr lang="fr-NL" dirty="0"/>
              <a:t>Hadži Veljković,</a:t>
            </a:r>
            <a:r>
              <a:rPr lang="en-GB" noProof="1"/>
              <a:t>  D. Huppenkothen, J. Hessels</a:t>
            </a:r>
          </a:p>
        </p:txBody>
      </p:sp>
      <p:pic>
        <p:nvPicPr>
          <p:cNvPr id="119" name="Image 118">
            <a:extLst>
              <a:ext uri="{FF2B5EF4-FFF2-40B4-BE49-F238E27FC236}">
                <a16:creationId xmlns:a16="http://schemas.microsoft.com/office/drawing/2014/main" id="{84FBD23D-C0BC-AF9A-25DB-A777E9DAFF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65591" y="5178363"/>
            <a:ext cx="2289431" cy="1091057"/>
          </a:xfrm>
          <a:prstGeom prst="rect">
            <a:avLst/>
          </a:prstGeom>
        </p:spPr>
      </p:pic>
      <p:pic>
        <p:nvPicPr>
          <p:cNvPr id="121" name="Image 120">
            <a:extLst>
              <a:ext uri="{FF2B5EF4-FFF2-40B4-BE49-F238E27FC236}">
                <a16:creationId xmlns:a16="http://schemas.microsoft.com/office/drawing/2014/main" id="{C943AE2D-81D8-D0F4-A767-B38B515DA5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46013" y="4154075"/>
            <a:ext cx="3016268" cy="67159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B609410-04F5-E4B6-8FE0-4E6430D35C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4137" y="755926"/>
            <a:ext cx="4545335" cy="255043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64699A-35A4-54A0-8960-1589C3E90336}"/>
              </a:ext>
            </a:extLst>
          </p:cNvPr>
          <p:cNvSpPr txBox="1"/>
          <p:nvPr/>
        </p:nvSpPr>
        <p:spPr>
          <a:xfrm>
            <a:off x="8033082" y="6488668"/>
            <a:ext cx="48179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chemeClr val="bg2">
                    <a:lumMod val="50000"/>
                  </a:schemeClr>
                </a:solidFill>
              </a:rPr>
              <a:t>Image credit: Danielle </a:t>
            </a:r>
            <a:r>
              <a:rPr lang="en-GB" sz="1600" dirty="0" err="1">
                <a:solidFill>
                  <a:schemeClr val="bg2">
                    <a:lumMod val="50000"/>
                  </a:schemeClr>
                </a:solidFill>
              </a:rPr>
              <a:t>Futselaar</a:t>
            </a:r>
            <a:r>
              <a:rPr lang="en-GB" sz="1600" dirty="0">
                <a:solidFill>
                  <a:schemeClr val="bg2">
                    <a:lumMod val="50000"/>
                  </a:schemeClr>
                </a:solidFill>
              </a:rPr>
              <a:t>/</a:t>
            </a:r>
            <a:r>
              <a:rPr lang="en-GB" sz="1600" dirty="0" err="1">
                <a:solidFill>
                  <a:schemeClr val="bg2">
                    <a:lumMod val="50000"/>
                  </a:schemeClr>
                </a:solidFill>
              </a:rPr>
              <a:t>artsource.nl</a:t>
            </a:r>
            <a:endParaRPr lang="en-GB" sz="16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3615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17CB4-E791-2CAF-B6A3-584037909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BAB94A-8CFC-5305-6E1C-079F535F6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171" y="237054"/>
            <a:ext cx="11843657" cy="1325563"/>
          </a:xfrm>
        </p:spPr>
        <p:txBody>
          <a:bodyPr>
            <a:normAutofit fontScale="90000"/>
          </a:bodyPr>
          <a:lstStyle/>
          <a:p>
            <a:r>
              <a:rPr lang="fr-NL" dirty="0"/>
              <a:t>Infer the posteriors: Flow matching posterior estimation </a:t>
            </a:r>
            <a:br>
              <a:rPr lang="fr-NL" dirty="0"/>
            </a:br>
            <a:endParaRPr lang="fr-NL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E9C3616-0B52-631C-70B8-4B4668BA6767}"/>
              </a:ext>
            </a:extLst>
          </p:cNvPr>
          <p:cNvSpPr txBox="1"/>
          <p:nvPr/>
        </p:nvSpPr>
        <p:spPr>
          <a:xfrm>
            <a:off x="276678" y="1331784"/>
            <a:ext cx="27711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400" dirty="0"/>
              <a:t>Flow matching (FM)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B65C8DD-2F70-DC0C-9F6A-2BC8A449054A}"/>
                  </a:ext>
                </a:extLst>
              </p:cNvPr>
              <p:cNvSpPr txBox="1"/>
              <p:nvPr/>
            </p:nvSpPr>
            <p:spPr>
              <a:xfrm>
                <a:off x="7884268" y="2650787"/>
                <a:ext cx="1750351" cy="7022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nl-NL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l-NL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nl-NL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r>
                            <a:rPr lang="fr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nl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nl-NL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nl-NL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nl-NL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nl-NL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nl-NL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NL" sz="24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B65C8DD-2F70-DC0C-9F6A-2BC8A44905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4268" y="2650787"/>
                <a:ext cx="1750351" cy="702244"/>
              </a:xfrm>
              <a:prstGeom prst="rect">
                <a:avLst/>
              </a:prstGeom>
              <a:blipFill>
                <a:blip r:embed="rId3"/>
                <a:stretch>
                  <a:fillRect l="-3597" t="-1786" r="-5755" b="-16071"/>
                </a:stretch>
              </a:blipFill>
            </p:spPr>
            <p:txBody>
              <a:bodyPr/>
              <a:lstStyle/>
              <a:p>
                <a:r>
                  <a:rPr lang="fr-N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4B4303D9-6995-A515-10D8-0E9327992574}"/>
              </a:ext>
            </a:extLst>
          </p:cNvPr>
          <p:cNvCxnSpPr>
            <a:cxnSpLocks/>
            <a:endCxn id="9" idx="2"/>
          </p:cNvCxnSpPr>
          <p:nvPr/>
        </p:nvCxnSpPr>
        <p:spPr>
          <a:xfrm flipV="1">
            <a:off x="8119392" y="1983591"/>
            <a:ext cx="722932" cy="70669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14634413-40B7-37CE-0A12-C4F6DCB5764E}"/>
              </a:ext>
            </a:extLst>
          </p:cNvPr>
          <p:cNvSpPr txBox="1"/>
          <p:nvPr/>
        </p:nvSpPr>
        <p:spPr>
          <a:xfrm>
            <a:off x="8152327" y="1552704"/>
            <a:ext cx="137999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200" dirty="0"/>
              <a:t>Trajectory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6739965F-954C-6762-2352-D2201F1FA194}"/>
              </a:ext>
            </a:extLst>
          </p:cNvPr>
          <p:cNvSpPr txBox="1"/>
          <p:nvPr/>
        </p:nvSpPr>
        <p:spPr>
          <a:xfrm>
            <a:off x="6917236" y="2729494"/>
            <a:ext cx="8819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400" dirty="0"/>
              <a:t>ODE:</a:t>
            </a: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1F3FBC2C-A32F-9B57-6CEE-012E4DE24F44}"/>
              </a:ext>
            </a:extLst>
          </p:cNvPr>
          <p:cNvCxnSpPr>
            <a:cxnSpLocks/>
          </p:cNvCxnSpPr>
          <p:nvPr/>
        </p:nvCxnSpPr>
        <p:spPr>
          <a:xfrm flipV="1">
            <a:off x="9259747" y="2475226"/>
            <a:ext cx="374872" cy="3693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6AF18521-D8BA-0C79-3BB7-0B19FB452516}"/>
              </a:ext>
            </a:extLst>
          </p:cNvPr>
          <p:cNvSpPr txBox="1"/>
          <p:nvPr/>
        </p:nvSpPr>
        <p:spPr>
          <a:xfrm>
            <a:off x="9119358" y="2110604"/>
            <a:ext cx="19759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NL" sz="2200" dirty="0"/>
              <a:t>Vector field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399EA5A-CB13-17BD-D032-A8266D4E8613}"/>
              </a:ext>
            </a:extLst>
          </p:cNvPr>
          <p:cNvSpPr/>
          <p:nvPr/>
        </p:nvSpPr>
        <p:spPr>
          <a:xfrm>
            <a:off x="364443" y="2110604"/>
            <a:ext cx="6204858" cy="41039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NL" dirty="0"/>
          </a:p>
        </p:txBody>
      </p:sp>
      <p:sp>
        <p:nvSpPr>
          <p:cNvPr id="38" name="Espace réservé du numéro de diapositive 7">
            <a:extLst>
              <a:ext uri="{FF2B5EF4-FFF2-40B4-BE49-F238E27FC236}">
                <a16:creationId xmlns:a16="http://schemas.microsoft.com/office/drawing/2014/main" id="{5F46B606-6025-C930-5BEC-36E322E12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3F4C3F4D-AACD-1C4D-82E3-A82AFFE77B56}" type="slidenum">
              <a:rPr lang="en-GB" sz="1400" smtClean="0"/>
              <a:t>10</a:t>
            </a:fld>
            <a:endParaRPr lang="en-GB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24B9639-F411-E197-F4F3-71A76005C426}"/>
              </a:ext>
            </a:extLst>
          </p:cNvPr>
          <p:cNvSpPr txBox="1"/>
          <p:nvPr/>
        </p:nvSpPr>
        <p:spPr>
          <a:xfrm>
            <a:off x="925860" y="5891586"/>
            <a:ext cx="5405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000" dirty="0"/>
              <a:t>t=0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E81D5CD-575F-1869-C0A2-F4B8FCABF35E}"/>
              </a:ext>
            </a:extLst>
          </p:cNvPr>
          <p:cNvSpPr txBox="1"/>
          <p:nvPr/>
        </p:nvSpPr>
        <p:spPr>
          <a:xfrm>
            <a:off x="4994966" y="5891586"/>
            <a:ext cx="5405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000" dirty="0"/>
              <a:t>t=1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A40876A-ADA3-5ABE-305A-79AE3729FDE9}"/>
              </a:ext>
            </a:extLst>
          </p:cNvPr>
          <p:cNvSpPr txBox="1"/>
          <p:nvPr/>
        </p:nvSpPr>
        <p:spPr>
          <a:xfrm>
            <a:off x="2836982" y="5891586"/>
            <a:ext cx="8130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000" dirty="0"/>
              <a:t>0&lt;t&lt;1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09A3F1B-D471-43C7-B5B3-767A69BB12D2}"/>
              </a:ext>
            </a:extLst>
          </p:cNvPr>
          <p:cNvSpPr txBox="1"/>
          <p:nvPr/>
        </p:nvSpPr>
        <p:spPr>
          <a:xfrm>
            <a:off x="7504790" y="6544423"/>
            <a:ext cx="611986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van der Meulen et al., 2026  (arXiv:2607.21134)</a:t>
            </a:r>
            <a:endParaRPr lang="fr-NL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ABFBF27-3D12-D80B-509A-484390D435F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292" t="3811" r="2982" b="5555"/>
          <a:stretch>
            <a:fillRect/>
          </a:stretch>
        </p:blipFill>
        <p:spPr>
          <a:xfrm>
            <a:off x="364443" y="2393633"/>
            <a:ext cx="5758543" cy="3479311"/>
          </a:xfrm>
          <a:prstGeom prst="rect">
            <a:avLst/>
          </a:prstGeom>
        </p:spPr>
      </p:pic>
      <p:grpSp>
        <p:nvGrpSpPr>
          <p:cNvPr id="25" name="Groupe 24">
            <a:extLst>
              <a:ext uri="{FF2B5EF4-FFF2-40B4-BE49-F238E27FC236}">
                <a16:creationId xmlns:a16="http://schemas.microsoft.com/office/drawing/2014/main" id="{6B7BF127-E8B6-1B63-6183-4576072A86B7}"/>
              </a:ext>
            </a:extLst>
          </p:cNvPr>
          <p:cNvGrpSpPr/>
          <p:nvPr/>
        </p:nvGrpSpPr>
        <p:grpSpPr>
          <a:xfrm>
            <a:off x="914843" y="2437902"/>
            <a:ext cx="4204995" cy="1331296"/>
            <a:chOff x="3010571" y="2297612"/>
            <a:chExt cx="4204995" cy="1331296"/>
          </a:xfrm>
        </p:grpSpPr>
        <p:cxnSp>
          <p:nvCxnSpPr>
            <p:cNvPr id="30" name="Connecteur droit avec flèche 29">
              <a:extLst>
                <a:ext uri="{FF2B5EF4-FFF2-40B4-BE49-F238E27FC236}">
                  <a16:creationId xmlns:a16="http://schemas.microsoft.com/office/drawing/2014/main" id="{E47B4D9A-1D12-5AD7-A307-B8CB2FE2DA0B}"/>
                </a:ext>
              </a:extLst>
            </p:cNvPr>
            <p:cNvCxnSpPr/>
            <p:nvPr/>
          </p:nvCxnSpPr>
          <p:spPr>
            <a:xfrm flipV="1">
              <a:off x="3315371" y="2722310"/>
              <a:ext cx="3839028" cy="906598"/>
            </a:xfrm>
            <a:prstGeom prst="straightConnector1">
              <a:avLst/>
            </a:prstGeom>
            <a:ln>
              <a:solidFill>
                <a:srgbClr val="00CBCD"/>
              </a:solidFill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ZoneTexte 31">
                  <a:extLst>
                    <a:ext uri="{FF2B5EF4-FFF2-40B4-BE49-F238E27FC236}">
                      <a16:creationId xmlns:a16="http://schemas.microsoft.com/office/drawing/2014/main" id="{52A64A6A-5C06-7F1D-4E37-6FCA364A6BE8}"/>
                    </a:ext>
                  </a:extLst>
                </p:cNvPr>
                <p:cNvSpPr txBox="1"/>
                <p:nvPr/>
              </p:nvSpPr>
              <p:spPr>
                <a:xfrm>
                  <a:off x="3010571" y="3130076"/>
                  <a:ext cx="30480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l-NL" sz="2400" i="1">
                                <a:solidFill>
                                  <a:srgbClr val="0E7F8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rgbClr val="0E7F8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rgbClr val="0E7F8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fr-NL" sz="2400" dirty="0">
                    <a:solidFill>
                      <a:srgbClr val="0E7F81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8BAC03B7-1BCD-9515-BBD7-2ECDB73969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10571" y="3130076"/>
                  <a:ext cx="304800" cy="461665"/>
                </a:xfrm>
                <a:prstGeom prst="rect">
                  <a:avLst/>
                </a:prstGeom>
                <a:blipFill>
                  <a:blip r:embed="rId6"/>
                  <a:stretch>
                    <a:fillRect l="-4167" r="-50000"/>
                  </a:stretch>
                </a:blipFill>
              </p:spPr>
              <p:txBody>
                <a:bodyPr/>
                <a:lstStyle/>
                <a:p>
                  <a:r>
                    <a:rPr lang="fr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ZoneTexte 32">
                  <a:extLst>
                    <a:ext uri="{FF2B5EF4-FFF2-40B4-BE49-F238E27FC236}">
                      <a16:creationId xmlns:a16="http://schemas.microsoft.com/office/drawing/2014/main" id="{6393723C-9694-CD39-28C2-5B9B87C184AF}"/>
                    </a:ext>
                  </a:extLst>
                </p:cNvPr>
                <p:cNvSpPr txBox="1"/>
                <p:nvPr/>
              </p:nvSpPr>
              <p:spPr>
                <a:xfrm>
                  <a:off x="6910766" y="2297612"/>
                  <a:ext cx="30480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l-NL" sz="2400" i="1">
                                <a:solidFill>
                                  <a:srgbClr val="0E7F8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rgbClr val="0E7F8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nl-NL" sz="2400" b="0" i="1" smtClean="0">
                                <a:solidFill>
                                  <a:srgbClr val="0E7F8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fr-NL" sz="2400" dirty="0">
                    <a:solidFill>
                      <a:srgbClr val="0E7F81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ZoneTexte 32">
                  <a:extLst>
                    <a:ext uri="{FF2B5EF4-FFF2-40B4-BE49-F238E27FC236}">
                      <a16:creationId xmlns:a16="http://schemas.microsoft.com/office/drawing/2014/main" id="{6393723C-9694-CD39-28C2-5B9B87C184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10766" y="2297612"/>
                  <a:ext cx="304800" cy="461665"/>
                </a:xfrm>
                <a:prstGeom prst="rect">
                  <a:avLst/>
                </a:prstGeom>
                <a:blipFill>
                  <a:blip r:embed="rId7"/>
                  <a:stretch>
                    <a:fillRect l="-4000" r="-44000"/>
                  </a:stretch>
                </a:blipFill>
              </p:spPr>
              <p:txBody>
                <a:bodyPr/>
                <a:lstStyle/>
                <a:p>
                  <a:r>
                    <a:rPr lang="fr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ZoneTexte 33">
                  <a:extLst>
                    <a:ext uri="{FF2B5EF4-FFF2-40B4-BE49-F238E27FC236}">
                      <a16:creationId xmlns:a16="http://schemas.microsoft.com/office/drawing/2014/main" id="{4A56215E-206E-9D94-AE90-B4352E38E431}"/>
                    </a:ext>
                  </a:extLst>
                </p:cNvPr>
                <p:cNvSpPr txBox="1"/>
                <p:nvPr/>
              </p:nvSpPr>
              <p:spPr>
                <a:xfrm>
                  <a:off x="4964069" y="2806277"/>
                  <a:ext cx="541632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l-NL" sz="1800" b="0" i="1" smtClean="0">
                                <a:solidFill>
                                  <a:srgbClr val="00CBC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1800" b="0" i="1" smtClean="0">
                                <a:solidFill>
                                  <a:srgbClr val="00CBCD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nl-NL" sz="1800" b="0" i="1" smtClean="0">
                                <a:solidFill>
                                  <a:srgbClr val="00CBCD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oMath>
                    </m:oMathPara>
                  </a14:m>
                  <a:endParaRPr lang="fr-NL" dirty="0"/>
                </a:p>
              </p:txBody>
            </p:sp>
          </mc:Choice>
          <mc:Fallback xmlns="">
            <p:sp>
              <p:nvSpPr>
                <p:cNvPr id="31" name="ZoneTexte 30">
                  <a:extLst>
                    <a:ext uri="{FF2B5EF4-FFF2-40B4-BE49-F238E27FC236}">
                      <a16:creationId xmlns:a16="http://schemas.microsoft.com/office/drawing/2014/main" id="{3E664BE7-3A50-C364-A304-1B506E16238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64069" y="2806277"/>
                  <a:ext cx="541632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NL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573377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B9E1B-26DE-885B-0174-7FB9DA645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2EF15D-1F6A-1868-82EA-08522585E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171" y="237054"/>
            <a:ext cx="11843657" cy="1325563"/>
          </a:xfrm>
        </p:spPr>
        <p:txBody>
          <a:bodyPr>
            <a:normAutofit fontScale="90000"/>
          </a:bodyPr>
          <a:lstStyle/>
          <a:p>
            <a:r>
              <a:rPr lang="fr-NL" dirty="0"/>
              <a:t>Infer the posteriors: Flow matching posterior estimation </a:t>
            </a:r>
            <a:br>
              <a:rPr lang="fr-NL" dirty="0"/>
            </a:br>
            <a:endParaRPr lang="fr-NL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B7EA7A4-0C94-57B2-1B7A-90C2BA93E369}"/>
              </a:ext>
            </a:extLst>
          </p:cNvPr>
          <p:cNvSpPr txBox="1"/>
          <p:nvPr/>
        </p:nvSpPr>
        <p:spPr>
          <a:xfrm>
            <a:off x="276678" y="1331784"/>
            <a:ext cx="27711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400" dirty="0"/>
              <a:t>Flow matching (FM)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2B11E5F4-B69A-4A19-5B71-91B2AECB5292}"/>
                  </a:ext>
                </a:extLst>
              </p:cNvPr>
              <p:cNvSpPr txBox="1"/>
              <p:nvPr/>
            </p:nvSpPr>
            <p:spPr>
              <a:xfrm>
                <a:off x="8126600" y="4474060"/>
                <a:ext cx="170463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l-NL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nl-NL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l-NL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a:rPr lang="nl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nl-NL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nl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nl-NL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NL" sz="24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2B11E5F4-B69A-4A19-5B71-91B2AECB52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6600" y="4474060"/>
                <a:ext cx="1704634" cy="369332"/>
              </a:xfrm>
              <a:prstGeom prst="rect">
                <a:avLst/>
              </a:prstGeom>
              <a:blipFill>
                <a:blip r:embed="rId3"/>
                <a:stretch>
                  <a:fillRect l="-2206" t="-10000" r="-5882" b="-33333"/>
                </a:stretch>
              </a:blipFill>
            </p:spPr>
            <p:txBody>
              <a:bodyPr/>
              <a:lstStyle/>
              <a:p>
                <a:r>
                  <a:rPr lang="fr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ZoneTexte 29">
            <a:extLst>
              <a:ext uri="{FF2B5EF4-FFF2-40B4-BE49-F238E27FC236}">
                <a16:creationId xmlns:a16="http://schemas.microsoft.com/office/drawing/2014/main" id="{5EF4BD5B-55B5-0F8A-38CD-B60BB8BD7B02}"/>
              </a:ext>
            </a:extLst>
          </p:cNvPr>
          <p:cNvSpPr txBox="1"/>
          <p:nvPr/>
        </p:nvSpPr>
        <p:spPr>
          <a:xfrm>
            <a:off x="8519780" y="5185481"/>
            <a:ext cx="824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200" dirty="0"/>
              <a:t>Flow</a:t>
            </a:r>
            <a:r>
              <a:rPr lang="fr-NL" sz="2400" dirty="0"/>
              <a:t> </a:t>
            </a:r>
          </a:p>
        </p:txBody>
      </p: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646C023B-C0CF-89A0-CAFA-0D0EDB3D63CD}"/>
              </a:ext>
            </a:extLst>
          </p:cNvPr>
          <p:cNvCxnSpPr>
            <a:cxnSpLocks/>
          </p:cNvCxnSpPr>
          <p:nvPr/>
        </p:nvCxnSpPr>
        <p:spPr>
          <a:xfrm flipH="1">
            <a:off x="8923993" y="4889692"/>
            <a:ext cx="54924" cy="34208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0FC76CDB-40D1-ABA3-74CB-38062DA09FB8}"/>
              </a:ext>
            </a:extLst>
          </p:cNvPr>
          <p:cNvCxnSpPr>
            <a:cxnSpLocks/>
            <a:stCxn id="4" idx="3"/>
            <a:endCxn id="37" idx="1"/>
          </p:cNvCxnSpPr>
          <p:nvPr/>
        </p:nvCxnSpPr>
        <p:spPr>
          <a:xfrm>
            <a:off x="9831234" y="4658726"/>
            <a:ext cx="543071" cy="636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EF36FDD2-80E1-05EE-A694-4A28B09DF96D}"/>
                  </a:ext>
                </a:extLst>
              </p:cNvPr>
              <p:cNvSpPr txBox="1"/>
              <p:nvPr/>
            </p:nvSpPr>
            <p:spPr>
              <a:xfrm>
                <a:off x="10374305" y="4434259"/>
                <a:ext cx="14621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nl-NL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l-NL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nl-NL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fr-NL" sz="2400" dirty="0"/>
                  <a:t> ~ p</a:t>
                </a:r>
                <a:r>
                  <a:rPr lang="fr-NL" sz="2400" baseline="-25000" dirty="0"/>
                  <a:t>0</a:t>
                </a:r>
                <a:endParaRPr lang="fr-NL" sz="2400" dirty="0"/>
              </a:p>
            </p:txBody>
          </p:sp>
        </mc:Choice>
        <mc:Fallback xmlns=""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EF36FDD2-80E1-05EE-A694-4A28B09DF9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4305" y="4434259"/>
                <a:ext cx="1462126" cy="461665"/>
              </a:xfrm>
              <a:prstGeom prst="rect">
                <a:avLst/>
              </a:prstGeom>
              <a:blipFill>
                <a:blip r:embed="rId4"/>
                <a:stretch>
                  <a:fillRect t="-7895" b="-28947"/>
                </a:stretch>
              </a:blipFill>
            </p:spPr>
            <p:txBody>
              <a:bodyPr/>
              <a:lstStyle/>
              <a:p>
                <a:r>
                  <a:rPr lang="fr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4">
            <a:extLst>
              <a:ext uri="{FF2B5EF4-FFF2-40B4-BE49-F238E27FC236}">
                <a16:creationId xmlns:a16="http://schemas.microsoft.com/office/drawing/2014/main" id="{E5BA3981-97D9-BFC6-D6BD-AC5175730583}"/>
              </a:ext>
            </a:extLst>
          </p:cNvPr>
          <p:cNvSpPr txBox="1"/>
          <p:nvPr/>
        </p:nvSpPr>
        <p:spPr>
          <a:xfrm>
            <a:off x="6663151" y="4416708"/>
            <a:ext cx="13564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400" dirty="0"/>
              <a:t>solution: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19BF521-F94F-B3D8-8CB1-EFD7B2FBE648}"/>
              </a:ext>
            </a:extLst>
          </p:cNvPr>
          <p:cNvSpPr/>
          <p:nvPr/>
        </p:nvSpPr>
        <p:spPr>
          <a:xfrm>
            <a:off x="364443" y="2110604"/>
            <a:ext cx="6204858" cy="41039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NL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14870A09-02BA-7661-5F19-5BE9FAB0CF9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292" t="3811" r="2982" b="5555"/>
          <a:stretch>
            <a:fillRect/>
          </a:stretch>
        </p:blipFill>
        <p:spPr>
          <a:xfrm>
            <a:off x="364443" y="2393633"/>
            <a:ext cx="5758543" cy="3479311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C434813D-39F5-A69B-85AB-EE1E24D75673}"/>
              </a:ext>
            </a:extLst>
          </p:cNvPr>
          <p:cNvSpPr txBox="1"/>
          <p:nvPr/>
        </p:nvSpPr>
        <p:spPr>
          <a:xfrm>
            <a:off x="925860" y="5891586"/>
            <a:ext cx="5405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000" dirty="0"/>
              <a:t>t=0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4E18EF2-F0C0-2A87-C559-3A561191229D}"/>
              </a:ext>
            </a:extLst>
          </p:cNvPr>
          <p:cNvSpPr txBox="1"/>
          <p:nvPr/>
        </p:nvSpPr>
        <p:spPr>
          <a:xfrm>
            <a:off x="4994966" y="5891586"/>
            <a:ext cx="5405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000" dirty="0"/>
              <a:t>t=1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1910C5CD-9583-61AB-423E-72BE18165DE3}"/>
              </a:ext>
            </a:extLst>
          </p:cNvPr>
          <p:cNvSpPr txBox="1"/>
          <p:nvPr/>
        </p:nvSpPr>
        <p:spPr>
          <a:xfrm>
            <a:off x="2836982" y="5891586"/>
            <a:ext cx="8130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000" dirty="0"/>
              <a:t>0&lt;t&lt;1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855620BE-9E4B-BB60-2759-6EB01BAB554E}"/>
              </a:ext>
            </a:extLst>
          </p:cNvPr>
          <p:cNvGrpSpPr/>
          <p:nvPr/>
        </p:nvGrpSpPr>
        <p:grpSpPr>
          <a:xfrm>
            <a:off x="914843" y="2437902"/>
            <a:ext cx="4204995" cy="1331296"/>
            <a:chOff x="3010571" y="2297612"/>
            <a:chExt cx="4204995" cy="1331296"/>
          </a:xfrm>
        </p:grpSpPr>
        <p:cxnSp>
          <p:nvCxnSpPr>
            <p:cNvPr id="27" name="Connecteur droit avec flèche 26">
              <a:extLst>
                <a:ext uri="{FF2B5EF4-FFF2-40B4-BE49-F238E27FC236}">
                  <a16:creationId xmlns:a16="http://schemas.microsoft.com/office/drawing/2014/main" id="{25917B54-A572-13BB-3C91-08A3ACDE50F2}"/>
                </a:ext>
              </a:extLst>
            </p:cNvPr>
            <p:cNvCxnSpPr/>
            <p:nvPr/>
          </p:nvCxnSpPr>
          <p:spPr>
            <a:xfrm flipV="1">
              <a:off x="3315371" y="2722310"/>
              <a:ext cx="3839028" cy="906598"/>
            </a:xfrm>
            <a:prstGeom prst="straightConnector1">
              <a:avLst/>
            </a:prstGeom>
            <a:ln>
              <a:solidFill>
                <a:srgbClr val="00CBCD"/>
              </a:solidFill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8BAC03B7-1BCD-9515-BBD7-2ECDB7396960}"/>
                    </a:ext>
                  </a:extLst>
                </p:cNvPr>
                <p:cNvSpPr txBox="1"/>
                <p:nvPr/>
              </p:nvSpPr>
              <p:spPr>
                <a:xfrm>
                  <a:off x="3010571" y="3130076"/>
                  <a:ext cx="30480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l-NL" sz="2400" i="1">
                                <a:solidFill>
                                  <a:srgbClr val="0E7F8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rgbClr val="0E7F8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rgbClr val="0E7F8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fr-NL" sz="2400" dirty="0">
                    <a:solidFill>
                      <a:srgbClr val="0E7F81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8BAC03B7-1BCD-9515-BBD7-2ECDB73969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10571" y="3130076"/>
                  <a:ext cx="304800" cy="461665"/>
                </a:xfrm>
                <a:prstGeom prst="rect">
                  <a:avLst/>
                </a:prstGeom>
                <a:blipFill>
                  <a:blip r:embed="rId6"/>
                  <a:stretch>
                    <a:fillRect l="-4167" r="-50000"/>
                  </a:stretch>
                </a:blipFill>
              </p:spPr>
              <p:txBody>
                <a:bodyPr/>
                <a:lstStyle/>
                <a:p>
                  <a:r>
                    <a:rPr lang="fr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ZoneTexte 28">
                  <a:extLst>
                    <a:ext uri="{FF2B5EF4-FFF2-40B4-BE49-F238E27FC236}">
                      <a16:creationId xmlns:a16="http://schemas.microsoft.com/office/drawing/2014/main" id="{1D0FEF9B-4388-3FF8-EE6E-CBD403309B8E}"/>
                    </a:ext>
                  </a:extLst>
                </p:cNvPr>
                <p:cNvSpPr txBox="1"/>
                <p:nvPr/>
              </p:nvSpPr>
              <p:spPr>
                <a:xfrm>
                  <a:off x="6910766" y="2297612"/>
                  <a:ext cx="30480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l-NL" sz="2400" i="1">
                                <a:solidFill>
                                  <a:srgbClr val="0E7F8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rgbClr val="0E7F8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nl-NL" sz="2400" b="0" i="1" smtClean="0">
                                <a:solidFill>
                                  <a:srgbClr val="0E7F8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fr-NL" sz="2400" dirty="0">
                    <a:solidFill>
                      <a:srgbClr val="0E7F81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ZoneTexte 28">
                  <a:extLst>
                    <a:ext uri="{FF2B5EF4-FFF2-40B4-BE49-F238E27FC236}">
                      <a16:creationId xmlns:a16="http://schemas.microsoft.com/office/drawing/2014/main" id="{1D0FEF9B-4388-3FF8-EE6E-CBD403309B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10766" y="2297612"/>
                  <a:ext cx="304800" cy="461665"/>
                </a:xfrm>
                <a:prstGeom prst="rect">
                  <a:avLst/>
                </a:prstGeom>
                <a:blipFill>
                  <a:blip r:embed="rId4"/>
                  <a:stretch>
                    <a:fillRect l="-4000" r="-44000"/>
                  </a:stretch>
                </a:blipFill>
              </p:spPr>
              <p:txBody>
                <a:bodyPr/>
                <a:lstStyle/>
                <a:p>
                  <a:r>
                    <a:rPr lang="fr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ZoneTexte 30">
                  <a:extLst>
                    <a:ext uri="{FF2B5EF4-FFF2-40B4-BE49-F238E27FC236}">
                      <a16:creationId xmlns:a16="http://schemas.microsoft.com/office/drawing/2014/main" id="{3E664BE7-3A50-C364-A304-1B506E162381}"/>
                    </a:ext>
                  </a:extLst>
                </p:cNvPr>
                <p:cNvSpPr txBox="1"/>
                <p:nvPr/>
              </p:nvSpPr>
              <p:spPr>
                <a:xfrm>
                  <a:off x="4964069" y="2806277"/>
                  <a:ext cx="541632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l-NL" sz="1800" b="0" i="1" smtClean="0">
                                <a:solidFill>
                                  <a:srgbClr val="00CBC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1800" b="0" i="1" smtClean="0">
                                <a:solidFill>
                                  <a:srgbClr val="00CBCD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nl-NL" sz="1800" b="0" i="1" smtClean="0">
                                <a:solidFill>
                                  <a:srgbClr val="00CBCD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oMath>
                    </m:oMathPara>
                  </a14:m>
                  <a:endParaRPr lang="fr-NL" dirty="0"/>
                </a:p>
              </p:txBody>
            </p:sp>
          </mc:Choice>
          <mc:Fallback xmlns="">
            <p:sp>
              <p:nvSpPr>
                <p:cNvPr id="31" name="ZoneTexte 30">
                  <a:extLst>
                    <a:ext uri="{FF2B5EF4-FFF2-40B4-BE49-F238E27FC236}">
                      <a16:creationId xmlns:a16="http://schemas.microsoft.com/office/drawing/2014/main" id="{3E664BE7-3A50-C364-A304-1B506E16238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64069" y="2806277"/>
                  <a:ext cx="541632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NL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8" name="Espace réservé du numéro de diapositive 7">
            <a:extLst>
              <a:ext uri="{FF2B5EF4-FFF2-40B4-BE49-F238E27FC236}">
                <a16:creationId xmlns:a16="http://schemas.microsoft.com/office/drawing/2014/main" id="{18B93F77-F685-9D44-3A95-AF680D525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3F4C3F4D-AACD-1C4D-82E3-A82AFFE77B56}" type="slidenum">
              <a:rPr lang="en-GB" sz="1400" smtClean="0"/>
              <a:t>11</a:t>
            </a:fld>
            <a:endParaRPr lang="en-GB" sz="14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665E899-5CE4-FF23-44B5-09B4A7834718}"/>
              </a:ext>
            </a:extLst>
          </p:cNvPr>
          <p:cNvSpPr txBox="1"/>
          <p:nvPr/>
        </p:nvSpPr>
        <p:spPr>
          <a:xfrm>
            <a:off x="7504790" y="6544423"/>
            <a:ext cx="611986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van der Meulen et al., 2026  (arXiv:2607.21134)</a:t>
            </a:r>
            <a:endParaRPr lang="fr-NL" sz="1600" dirty="0">
              <a:solidFill>
                <a:schemeClr val="bg2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3F1C757-2B5A-D888-8D0A-1B85B28B8D39}"/>
                  </a:ext>
                </a:extLst>
              </p:cNvPr>
              <p:cNvSpPr txBox="1"/>
              <p:nvPr/>
            </p:nvSpPr>
            <p:spPr>
              <a:xfrm>
                <a:off x="7884268" y="2650787"/>
                <a:ext cx="1750351" cy="7022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nl-NL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l-NL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nl-NL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r>
                            <a:rPr lang="fr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nl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nl-NL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nl-NL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nl-NL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nl-NL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nl-NL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NL" sz="240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3F1C757-2B5A-D888-8D0A-1B85B28B8D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4268" y="2650787"/>
                <a:ext cx="1750351" cy="702244"/>
              </a:xfrm>
              <a:prstGeom prst="rect">
                <a:avLst/>
              </a:prstGeom>
              <a:blipFill>
                <a:blip r:embed="rId10"/>
                <a:stretch>
                  <a:fillRect l="-3597" t="-1786" r="-5755" b="-16071"/>
                </a:stretch>
              </a:blipFill>
            </p:spPr>
            <p:txBody>
              <a:bodyPr/>
              <a:lstStyle/>
              <a:p>
                <a:r>
                  <a:rPr lang="fr-N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081A637E-65D6-06E1-11C7-1CD9CBB2F2EE}"/>
              </a:ext>
            </a:extLst>
          </p:cNvPr>
          <p:cNvCxnSpPr>
            <a:cxnSpLocks/>
            <a:endCxn id="12" idx="2"/>
          </p:cNvCxnSpPr>
          <p:nvPr/>
        </p:nvCxnSpPr>
        <p:spPr>
          <a:xfrm flipV="1">
            <a:off x="8119392" y="1983591"/>
            <a:ext cx="722932" cy="70669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16AD179A-B985-6B6D-D080-919E0AA4B8E0}"/>
              </a:ext>
            </a:extLst>
          </p:cNvPr>
          <p:cNvSpPr txBox="1"/>
          <p:nvPr/>
        </p:nvSpPr>
        <p:spPr>
          <a:xfrm>
            <a:off x="8152327" y="1552704"/>
            <a:ext cx="137999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200" dirty="0"/>
              <a:t>Trajectory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E5B94EE-9C3D-0C63-FEB8-F236E104FCB1}"/>
              </a:ext>
            </a:extLst>
          </p:cNvPr>
          <p:cNvSpPr txBox="1"/>
          <p:nvPr/>
        </p:nvSpPr>
        <p:spPr>
          <a:xfrm>
            <a:off x="6917236" y="2729494"/>
            <a:ext cx="8819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400" dirty="0"/>
              <a:t>ODE:</a:t>
            </a: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B4E6E6EC-0B58-4ADE-3BCD-DBB05349B3C6}"/>
              </a:ext>
            </a:extLst>
          </p:cNvPr>
          <p:cNvCxnSpPr>
            <a:cxnSpLocks/>
          </p:cNvCxnSpPr>
          <p:nvPr/>
        </p:nvCxnSpPr>
        <p:spPr>
          <a:xfrm flipV="1">
            <a:off x="9259747" y="2475226"/>
            <a:ext cx="374872" cy="3693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0987BE29-C087-748E-7017-EBECFD9D32D8}"/>
              </a:ext>
            </a:extLst>
          </p:cNvPr>
          <p:cNvSpPr txBox="1"/>
          <p:nvPr/>
        </p:nvSpPr>
        <p:spPr>
          <a:xfrm>
            <a:off x="9119358" y="2110604"/>
            <a:ext cx="19759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NL" sz="2200" dirty="0"/>
              <a:t>Vector field</a:t>
            </a:r>
          </a:p>
        </p:txBody>
      </p:sp>
    </p:spTree>
    <p:extLst>
      <p:ext uri="{BB962C8B-B14F-4D97-AF65-F5344CB8AC3E}">
        <p14:creationId xmlns:p14="http://schemas.microsoft.com/office/powerpoint/2010/main" val="2853609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AA604-E757-32C1-CEF6-756880F2C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A6060F-068E-A07C-B4D5-CDBAF76EE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171" y="237054"/>
            <a:ext cx="11843657" cy="1325563"/>
          </a:xfrm>
        </p:spPr>
        <p:txBody>
          <a:bodyPr>
            <a:normAutofit fontScale="90000"/>
          </a:bodyPr>
          <a:lstStyle/>
          <a:p>
            <a:r>
              <a:rPr lang="fr-NL" dirty="0"/>
              <a:t>Infer the posteriors: Flow matching posterior estimation </a:t>
            </a:r>
            <a:br>
              <a:rPr lang="fr-NL" dirty="0"/>
            </a:br>
            <a:endParaRPr lang="fr-NL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B21A769-6E99-B501-F77D-173ABE32D90D}"/>
              </a:ext>
            </a:extLst>
          </p:cNvPr>
          <p:cNvSpPr txBox="1"/>
          <p:nvPr/>
        </p:nvSpPr>
        <p:spPr>
          <a:xfrm>
            <a:off x="276678" y="1331784"/>
            <a:ext cx="27711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400" dirty="0"/>
              <a:t>Flow matching (FM)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66F40F7-25F8-00D0-58BB-061078B70898}"/>
                  </a:ext>
                </a:extLst>
              </p:cNvPr>
              <p:cNvSpPr txBox="1"/>
              <p:nvPr/>
            </p:nvSpPr>
            <p:spPr>
              <a:xfrm>
                <a:off x="8475117" y="4893609"/>
                <a:ext cx="3081228" cy="4562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NL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NL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nl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nl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+∆</m:t>
                          </m:r>
                          <m:r>
                            <a:rPr lang="nl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nl-NL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fr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nl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nl-NL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nl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nl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nl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fr-NL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sup>
                      </m:sSubSup>
                      <m:r>
                        <a:rPr lang="nl-NL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nl-NL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nl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nl-NL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)∆</m:t>
                      </m:r>
                      <m:r>
                        <a:rPr lang="nl-NL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fr-NL" sz="24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66F40F7-25F8-00D0-58BB-061078B708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5117" y="4893609"/>
                <a:ext cx="3081228" cy="456215"/>
              </a:xfrm>
              <a:prstGeom prst="rect">
                <a:avLst/>
              </a:prstGeom>
              <a:blipFill>
                <a:blip r:embed="rId3"/>
                <a:stretch>
                  <a:fillRect l="-2049" t="-5405" r="-820" b="-27027"/>
                </a:stretch>
              </a:blipFill>
            </p:spPr>
            <p:txBody>
              <a:bodyPr/>
              <a:lstStyle/>
              <a:p>
                <a:r>
                  <a:rPr lang="fr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21CC71C3-CFCA-D5F1-7D2D-FCF1ABF0DDA2}"/>
              </a:ext>
            </a:extLst>
          </p:cNvPr>
          <p:cNvSpPr txBox="1"/>
          <p:nvPr/>
        </p:nvSpPr>
        <p:spPr>
          <a:xfrm>
            <a:off x="6720612" y="4157090"/>
            <a:ext cx="2443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400" dirty="0"/>
              <a:t>Euler integration: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661DA39E-5DFD-36F2-D41A-2C0C75B5C281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10592243" y="5198786"/>
            <a:ext cx="7646" cy="72871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17976494-32EB-231D-2740-F1015855E1A7}"/>
                  </a:ext>
                </a:extLst>
              </p:cNvPr>
              <p:cNvSpPr txBox="1"/>
              <p:nvPr/>
            </p:nvSpPr>
            <p:spPr>
              <a:xfrm>
                <a:off x="9076651" y="5927504"/>
                <a:ext cx="3046475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NL" sz="2200" dirty="0"/>
                  <a:t>Network parameters </a:t>
                </a:r>
                <a14:m>
                  <m:oMath xmlns:m="http://schemas.openxmlformats.org/officeDocument/2006/math">
                    <m:r>
                      <a:rPr lang="fr-NL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fr-NL" sz="2200" dirty="0"/>
                  <a:t>  </a:t>
                </a: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17976494-32EB-231D-2740-F1015855E1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6651" y="5927504"/>
                <a:ext cx="3046475" cy="430887"/>
              </a:xfrm>
              <a:prstGeom prst="rect">
                <a:avLst/>
              </a:prstGeom>
              <a:blipFill>
                <a:blip r:embed="rId4"/>
                <a:stretch>
                  <a:fillRect l="-2490" t="-8571" b="-25714"/>
                </a:stretch>
              </a:blipFill>
            </p:spPr>
            <p:txBody>
              <a:bodyPr/>
              <a:lstStyle/>
              <a:p>
                <a:r>
                  <a:rPr lang="fr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>
            <a:extLst>
              <a:ext uri="{FF2B5EF4-FFF2-40B4-BE49-F238E27FC236}">
                <a16:creationId xmlns:a16="http://schemas.microsoft.com/office/drawing/2014/main" id="{2D826632-4102-57B6-566D-219F00AA98CA}"/>
              </a:ext>
            </a:extLst>
          </p:cNvPr>
          <p:cNvSpPr/>
          <p:nvPr/>
        </p:nvSpPr>
        <p:spPr>
          <a:xfrm>
            <a:off x="364443" y="2110604"/>
            <a:ext cx="6204858" cy="41039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NL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A1DE5B56-847C-4230-123C-19B1744F91D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292" t="3811" r="2982" b="5555"/>
          <a:stretch>
            <a:fillRect/>
          </a:stretch>
        </p:blipFill>
        <p:spPr>
          <a:xfrm>
            <a:off x="364443" y="2393633"/>
            <a:ext cx="5758543" cy="3479311"/>
          </a:xfrm>
          <a:prstGeom prst="rect">
            <a:avLst/>
          </a:prstGeom>
        </p:spPr>
      </p:pic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3C8D1F71-24CE-340B-A72F-EDB292A9E9F2}"/>
              </a:ext>
            </a:extLst>
          </p:cNvPr>
          <p:cNvCxnSpPr>
            <a:cxnSpLocks/>
          </p:cNvCxnSpPr>
          <p:nvPr/>
        </p:nvCxnSpPr>
        <p:spPr>
          <a:xfrm flipV="1">
            <a:off x="8164288" y="5359554"/>
            <a:ext cx="427717" cy="4277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ZoneTexte 34">
            <a:extLst>
              <a:ext uri="{FF2B5EF4-FFF2-40B4-BE49-F238E27FC236}">
                <a16:creationId xmlns:a16="http://schemas.microsoft.com/office/drawing/2014/main" id="{EE301984-115C-87DF-E879-DF408DAF5970}"/>
              </a:ext>
            </a:extLst>
          </p:cNvPr>
          <p:cNvSpPr txBox="1"/>
          <p:nvPr/>
        </p:nvSpPr>
        <p:spPr>
          <a:xfrm>
            <a:off x="9505324" y="4193311"/>
            <a:ext cx="19510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200" dirty="0"/>
              <a:t>Old parameter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881EB37B-C80E-A589-9287-4150C98CFD67}"/>
              </a:ext>
            </a:extLst>
          </p:cNvPr>
          <p:cNvSpPr txBox="1"/>
          <p:nvPr/>
        </p:nvSpPr>
        <p:spPr>
          <a:xfrm>
            <a:off x="7376923" y="5695646"/>
            <a:ext cx="145411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200" dirty="0"/>
              <a:t>Updated</a:t>
            </a:r>
            <a:br>
              <a:rPr lang="fr-NL" sz="2200" dirty="0"/>
            </a:br>
            <a:r>
              <a:rPr lang="fr-NL" sz="2200" dirty="0"/>
              <a:t>parameter</a:t>
            </a:r>
          </a:p>
        </p:txBody>
      </p:sp>
      <p:cxnSp>
        <p:nvCxnSpPr>
          <p:cNvPr id="41" name="Connecteur droit avec flèche 40">
            <a:extLst>
              <a:ext uri="{FF2B5EF4-FFF2-40B4-BE49-F238E27FC236}">
                <a16:creationId xmlns:a16="http://schemas.microsoft.com/office/drawing/2014/main" id="{7CBD0F2B-4050-2C4E-D3BC-362AA0938727}"/>
              </a:ext>
            </a:extLst>
          </p:cNvPr>
          <p:cNvCxnSpPr>
            <a:cxnSpLocks/>
          </p:cNvCxnSpPr>
          <p:nvPr/>
        </p:nvCxnSpPr>
        <p:spPr>
          <a:xfrm flipH="1">
            <a:off x="9736755" y="4654976"/>
            <a:ext cx="192213" cy="2958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928A74E3-FFEC-31CD-3A6B-3C6DC51153A5}"/>
              </a:ext>
            </a:extLst>
          </p:cNvPr>
          <p:cNvSpPr txBox="1"/>
          <p:nvPr/>
        </p:nvSpPr>
        <p:spPr>
          <a:xfrm>
            <a:off x="925860" y="5891586"/>
            <a:ext cx="5405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000" dirty="0"/>
              <a:t>t=0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D418CCF-D5EC-A91C-84F1-5B67799A141D}"/>
              </a:ext>
            </a:extLst>
          </p:cNvPr>
          <p:cNvSpPr txBox="1"/>
          <p:nvPr/>
        </p:nvSpPr>
        <p:spPr>
          <a:xfrm>
            <a:off x="4994966" y="5891586"/>
            <a:ext cx="5405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000" dirty="0"/>
              <a:t>t=1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D1857C34-09B9-D860-049D-B0DD84DA3599}"/>
              </a:ext>
            </a:extLst>
          </p:cNvPr>
          <p:cNvSpPr txBox="1"/>
          <p:nvPr/>
        </p:nvSpPr>
        <p:spPr>
          <a:xfrm>
            <a:off x="2836982" y="5891586"/>
            <a:ext cx="8130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000" dirty="0"/>
              <a:t>0&lt;t&lt;1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E4303283-A8AA-35B0-31BE-8CA739AA902D}"/>
                  </a:ext>
                </a:extLst>
              </p:cNvPr>
              <p:cNvSpPr txBox="1"/>
              <p:nvPr/>
            </p:nvSpPr>
            <p:spPr>
              <a:xfrm>
                <a:off x="8841892" y="2051522"/>
                <a:ext cx="1750351" cy="7022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nl-NL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l-NL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nl-NL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r>
                            <a:rPr lang="fr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nl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nl-NL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nl-NL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nl-NL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nl-NL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nl-NL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NL" sz="2400" dirty="0"/>
              </a:p>
            </p:txBody>
          </p:sp>
        </mc:Choice>
        <mc:Fallback xmlns="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E4303283-A8AA-35B0-31BE-8CA739AA90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1892" y="2051522"/>
                <a:ext cx="1750351" cy="702244"/>
              </a:xfrm>
              <a:prstGeom prst="rect">
                <a:avLst/>
              </a:prstGeom>
              <a:blipFill>
                <a:blip r:embed="rId13"/>
                <a:stretch>
                  <a:fillRect l="-4317" t="-1786" r="-5036" b="-16071"/>
                </a:stretch>
              </a:blipFill>
            </p:spPr>
            <p:txBody>
              <a:bodyPr/>
              <a:lstStyle/>
              <a:p>
                <a:r>
                  <a:rPr lang="fr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ZoneTexte 39">
            <a:extLst>
              <a:ext uri="{FF2B5EF4-FFF2-40B4-BE49-F238E27FC236}">
                <a16:creationId xmlns:a16="http://schemas.microsoft.com/office/drawing/2014/main" id="{AEF05B10-AEF6-D4AD-AAAB-776921C4D901}"/>
              </a:ext>
            </a:extLst>
          </p:cNvPr>
          <p:cNvSpPr txBox="1"/>
          <p:nvPr/>
        </p:nvSpPr>
        <p:spPr>
          <a:xfrm>
            <a:off x="7874860" y="2130229"/>
            <a:ext cx="8819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400" dirty="0"/>
              <a:t>ODE: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3D9EA6D8-BDBF-8F1D-DE8F-9C1E2EA6BE3B}"/>
                  </a:ext>
                </a:extLst>
              </p:cNvPr>
              <p:cNvSpPr txBox="1"/>
              <p:nvPr/>
            </p:nvSpPr>
            <p:spPr>
              <a:xfrm>
                <a:off x="9076651" y="3085972"/>
                <a:ext cx="170463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l-NL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nl-NL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l-NL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a:rPr lang="nl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nl-NL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nl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nl-NL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NL" sz="2400" dirty="0"/>
              </a:p>
            </p:txBody>
          </p:sp>
        </mc:Choice>
        <mc:Fallback xmlns=""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3D9EA6D8-BDBF-8F1D-DE8F-9C1E2EA6BE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6651" y="3085972"/>
                <a:ext cx="1704634" cy="369332"/>
              </a:xfrm>
              <a:prstGeom prst="rect">
                <a:avLst/>
              </a:prstGeom>
              <a:blipFill>
                <a:blip r:embed="rId14"/>
                <a:stretch>
                  <a:fillRect l="-2206" t="-6452" r="-5147" b="-32258"/>
                </a:stretch>
              </a:blipFill>
            </p:spPr>
            <p:txBody>
              <a:bodyPr/>
              <a:lstStyle/>
              <a:p>
                <a:r>
                  <a:rPr lang="fr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ZoneTexte 49">
            <a:extLst>
              <a:ext uri="{FF2B5EF4-FFF2-40B4-BE49-F238E27FC236}">
                <a16:creationId xmlns:a16="http://schemas.microsoft.com/office/drawing/2014/main" id="{82CCCFC6-5C90-10EE-974F-B890BF742E05}"/>
              </a:ext>
            </a:extLst>
          </p:cNvPr>
          <p:cNvSpPr txBox="1"/>
          <p:nvPr/>
        </p:nvSpPr>
        <p:spPr>
          <a:xfrm>
            <a:off x="7613202" y="3028620"/>
            <a:ext cx="13821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400" dirty="0"/>
              <a:t>Solution:</a:t>
            </a:r>
          </a:p>
        </p:txBody>
      </p:sp>
      <p:sp>
        <p:nvSpPr>
          <p:cNvPr id="51" name="Espace réservé du numéro de diapositive 7">
            <a:extLst>
              <a:ext uri="{FF2B5EF4-FFF2-40B4-BE49-F238E27FC236}">
                <a16:creationId xmlns:a16="http://schemas.microsoft.com/office/drawing/2014/main" id="{DE15D1FA-9BA7-448C-2BA8-C4EEE0840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3F4C3F4D-AACD-1C4D-82E3-A82AFFE77B56}" type="slidenum">
              <a:rPr lang="en-GB" sz="1400" smtClean="0"/>
              <a:t>12</a:t>
            </a:fld>
            <a:endParaRPr lang="en-GB" sz="14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EDD1DB3-8664-C45D-8266-523E8571169F}"/>
              </a:ext>
            </a:extLst>
          </p:cNvPr>
          <p:cNvSpPr txBox="1"/>
          <p:nvPr/>
        </p:nvSpPr>
        <p:spPr>
          <a:xfrm>
            <a:off x="7504790" y="6544423"/>
            <a:ext cx="611986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van der Meulen et al., 2026  (arXiv:2607.21134)</a:t>
            </a:r>
            <a:endParaRPr lang="fr-NL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6BA4E5C2-6BC0-D1A0-CC5B-A58D905934CB}"/>
              </a:ext>
            </a:extLst>
          </p:cNvPr>
          <p:cNvGrpSpPr/>
          <p:nvPr/>
        </p:nvGrpSpPr>
        <p:grpSpPr>
          <a:xfrm>
            <a:off x="914843" y="2437902"/>
            <a:ext cx="4204995" cy="1331296"/>
            <a:chOff x="3010571" y="2297612"/>
            <a:chExt cx="4204995" cy="1331296"/>
          </a:xfrm>
        </p:grpSpPr>
        <p:cxnSp>
          <p:nvCxnSpPr>
            <p:cNvPr id="8" name="Connecteur droit avec flèche 7">
              <a:extLst>
                <a:ext uri="{FF2B5EF4-FFF2-40B4-BE49-F238E27FC236}">
                  <a16:creationId xmlns:a16="http://schemas.microsoft.com/office/drawing/2014/main" id="{1BACB427-5C19-DA90-0528-9C28962D8148}"/>
                </a:ext>
              </a:extLst>
            </p:cNvPr>
            <p:cNvCxnSpPr/>
            <p:nvPr/>
          </p:nvCxnSpPr>
          <p:spPr>
            <a:xfrm flipV="1">
              <a:off x="3315371" y="2722310"/>
              <a:ext cx="3839028" cy="906598"/>
            </a:xfrm>
            <a:prstGeom prst="straightConnector1">
              <a:avLst/>
            </a:prstGeom>
            <a:ln>
              <a:solidFill>
                <a:srgbClr val="00CBCD"/>
              </a:solidFill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ZoneTexte 8">
                  <a:extLst>
                    <a:ext uri="{FF2B5EF4-FFF2-40B4-BE49-F238E27FC236}">
                      <a16:creationId xmlns:a16="http://schemas.microsoft.com/office/drawing/2014/main" id="{3931D2D4-09A2-4481-85D5-632DCA553C56}"/>
                    </a:ext>
                  </a:extLst>
                </p:cNvPr>
                <p:cNvSpPr txBox="1"/>
                <p:nvPr/>
              </p:nvSpPr>
              <p:spPr>
                <a:xfrm>
                  <a:off x="3010571" y="3130076"/>
                  <a:ext cx="30480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l-NL" sz="2400" i="1">
                                <a:solidFill>
                                  <a:srgbClr val="0E7F8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rgbClr val="0E7F8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rgbClr val="0E7F8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fr-NL" sz="2400" dirty="0">
                    <a:solidFill>
                      <a:srgbClr val="0E7F81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8BAC03B7-1BCD-9515-BBD7-2ECDB73969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10571" y="3130076"/>
                  <a:ext cx="304800" cy="461665"/>
                </a:xfrm>
                <a:prstGeom prst="rect">
                  <a:avLst/>
                </a:prstGeom>
                <a:blipFill>
                  <a:blip r:embed="rId6"/>
                  <a:stretch>
                    <a:fillRect l="-4167" r="-50000"/>
                  </a:stretch>
                </a:blipFill>
              </p:spPr>
              <p:txBody>
                <a:bodyPr/>
                <a:lstStyle/>
                <a:p>
                  <a:r>
                    <a:rPr lang="fr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45584C0E-B19B-07B0-7FF6-432DC42A4022}"/>
                    </a:ext>
                  </a:extLst>
                </p:cNvPr>
                <p:cNvSpPr txBox="1"/>
                <p:nvPr/>
              </p:nvSpPr>
              <p:spPr>
                <a:xfrm>
                  <a:off x="6910766" y="2297612"/>
                  <a:ext cx="30480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l-NL" sz="2400" i="1">
                                <a:solidFill>
                                  <a:srgbClr val="0E7F8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rgbClr val="0E7F8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nl-NL" sz="2400" b="0" i="1" smtClean="0">
                                <a:solidFill>
                                  <a:srgbClr val="0E7F8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fr-NL" sz="2400" dirty="0">
                    <a:solidFill>
                      <a:srgbClr val="0E7F81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45584C0E-B19B-07B0-7FF6-432DC42A40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10766" y="2297612"/>
                  <a:ext cx="304800" cy="461665"/>
                </a:xfrm>
                <a:prstGeom prst="rect">
                  <a:avLst/>
                </a:prstGeom>
                <a:blipFill>
                  <a:blip r:embed="rId15"/>
                  <a:stretch>
                    <a:fillRect l="-4000" r="-44000"/>
                  </a:stretch>
                </a:blipFill>
              </p:spPr>
              <p:txBody>
                <a:bodyPr/>
                <a:lstStyle/>
                <a:p>
                  <a:r>
                    <a:rPr lang="fr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ZoneTexte 13">
                  <a:extLst>
                    <a:ext uri="{FF2B5EF4-FFF2-40B4-BE49-F238E27FC236}">
                      <a16:creationId xmlns:a16="http://schemas.microsoft.com/office/drawing/2014/main" id="{9C411936-BFB7-5E18-3AA2-BF6004E5117C}"/>
                    </a:ext>
                  </a:extLst>
                </p:cNvPr>
                <p:cNvSpPr txBox="1"/>
                <p:nvPr/>
              </p:nvSpPr>
              <p:spPr>
                <a:xfrm>
                  <a:off x="4964069" y="2806277"/>
                  <a:ext cx="541632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l-NL" sz="1800" b="0" i="1" smtClean="0">
                                <a:solidFill>
                                  <a:srgbClr val="00CBC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1800" b="0" i="1" smtClean="0">
                                <a:solidFill>
                                  <a:srgbClr val="00CBCD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nl-NL" sz="1800" b="0" i="1" smtClean="0">
                                <a:solidFill>
                                  <a:srgbClr val="00CBCD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oMath>
                    </m:oMathPara>
                  </a14:m>
                  <a:endParaRPr lang="fr-NL" dirty="0"/>
                </a:p>
              </p:txBody>
            </p:sp>
          </mc:Choice>
          <mc:Fallback xmlns="">
            <p:sp>
              <p:nvSpPr>
                <p:cNvPr id="31" name="ZoneTexte 30">
                  <a:extLst>
                    <a:ext uri="{FF2B5EF4-FFF2-40B4-BE49-F238E27FC236}">
                      <a16:creationId xmlns:a16="http://schemas.microsoft.com/office/drawing/2014/main" id="{3E664BE7-3A50-C364-A304-1B506E16238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64069" y="2806277"/>
                  <a:ext cx="541632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NL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5651615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7E9651-0419-380B-2642-B7242E222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7A6CA161-E8C4-D1CD-C66C-183499DD9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171" y="237054"/>
            <a:ext cx="11843657" cy="1325563"/>
          </a:xfrm>
        </p:spPr>
        <p:txBody>
          <a:bodyPr>
            <a:normAutofit fontScale="90000"/>
          </a:bodyPr>
          <a:lstStyle/>
          <a:p>
            <a:r>
              <a:rPr lang="fr-NL" dirty="0"/>
              <a:t>Infer the posteriors: Flow matching posterior estimation </a:t>
            </a:r>
            <a:br>
              <a:rPr lang="fr-NL" dirty="0"/>
            </a:br>
            <a:endParaRPr lang="fr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FE80F91E-6ECF-9BC5-822B-26EAEA73EB07}"/>
                  </a:ext>
                </a:extLst>
              </p:cNvPr>
              <p:cNvSpPr txBox="1"/>
              <p:nvPr/>
            </p:nvSpPr>
            <p:spPr>
              <a:xfrm>
                <a:off x="6603392" y="1533463"/>
                <a:ext cx="5286575" cy="40318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fr-NL" sz="2400" dirty="0"/>
                  <a:t>Training algorithm:</a:t>
                </a:r>
              </a:p>
              <a:p>
                <a:pPr marL="457200" indent="-457200">
                  <a:spcBef>
                    <a:spcPts val="1200"/>
                  </a:spcBef>
                  <a:buFont typeface="+mj-lt"/>
                  <a:buAutoNum type="arabicPeriod"/>
                </a:pPr>
                <a:r>
                  <a:rPr lang="fr-NL" sz="2400" dirty="0"/>
                  <a:t>Sample from target posterior p(</a:t>
                </a:r>
                <a14:m>
                  <m:oMath xmlns:m="http://schemas.openxmlformats.org/officeDocument/2006/math">
                    <m:r>
                      <a:rPr lang="fr-NL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nl-NL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</m:t>
                    </m:r>
                    <m:r>
                      <a:rPr lang="nl-NL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NL" sz="2400" dirty="0"/>
                  <a:t>)</a:t>
                </a:r>
              </a:p>
              <a:p>
                <a:pPr marL="457200" indent="-457200">
                  <a:spcBef>
                    <a:spcPts val="1200"/>
                  </a:spcBef>
                  <a:buFont typeface="+mj-lt"/>
                  <a:buAutoNum type="arabicPeriod"/>
                </a:pPr>
                <a:r>
                  <a:rPr lang="fr-NL" sz="2400" dirty="0"/>
                  <a:t>Interpolate along conditional path</a:t>
                </a:r>
              </a:p>
              <a:p>
                <a:pPr marL="457200" indent="-457200">
                  <a:spcBef>
                    <a:spcPts val="1200"/>
                  </a:spcBef>
                  <a:buFont typeface="+mj-lt"/>
                  <a:buAutoNum type="arabicPeriod"/>
                </a:pPr>
                <a:r>
                  <a:rPr lang="fr-NL" sz="2400" dirty="0"/>
                  <a:t>Calculate target vector field</a:t>
                </a:r>
              </a:p>
              <a:p>
                <a:pPr marL="457200" indent="-457200">
                  <a:spcBef>
                    <a:spcPts val="1200"/>
                  </a:spcBef>
                  <a:buFont typeface="+mj-lt"/>
                  <a:buAutoNum type="arabicPeriod"/>
                </a:pPr>
                <a:r>
                  <a:rPr lang="fr-NL" sz="2400" dirty="0"/>
                  <a:t>Evaluate loss: </a:t>
                </a:r>
                <a:br>
                  <a:rPr lang="fr-NL" sz="2400" dirty="0"/>
                </a:br>
                <a:r>
                  <a:rPr lang="fr-NL" sz="2400" dirty="0"/>
                  <a:t>	MSE between predicted and </a:t>
                </a:r>
                <a:br>
                  <a:rPr lang="fr-NL" sz="2400" dirty="0"/>
                </a:br>
                <a:r>
                  <a:rPr lang="fr-NL" sz="2400" dirty="0"/>
                  <a:t>	true vector field</a:t>
                </a:r>
              </a:p>
              <a:p>
                <a:endParaRPr lang="fr-NL" sz="2400" dirty="0"/>
              </a:p>
              <a:p>
                <a:endParaRPr lang="fr-NL" sz="2400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FE80F91E-6ECF-9BC5-822B-26EAEA73EB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3392" y="1533463"/>
                <a:ext cx="5286575" cy="4031873"/>
              </a:xfrm>
              <a:prstGeom prst="rect">
                <a:avLst/>
              </a:prstGeom>
              <a:blipFill>
                <a:blip r:embed="rId4"/>
                <a:stretch>
                  <a:fillRect l="-1675" t="-1254" r="-1196"/>
                </a:stretch>
              </a:blipFill>
            </p:spPr>
            <p:txBody>
              <a:bodyPr/>
              <a:lstStyle/>
              <a:p>
                <a:r>
                  <a:rPr lang="fr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Ellipse 14">
            <a:extLst>
              <a:ext uri="{FF2B5EF4-FFF2-40B4-BE49-F238E27FC236}">
                <a16:creationId xmlns:a16="http://schemas.microsoft.com/office/drawing/2014/main" id="{332AEE66-FC52-501D-40E1-451CEBF882BC}"/>
              </a:ext>
            </a:extLst>
          </p:cNvPr>
          <p:cNvSpPr/>
          <p:nvPr/>
        </p:nvSpPr>
        <p:spPr>
          <a:xfrm>
            <a:off x="7431568" y="4161161"/>
            <a:ext cx="53975" cy="539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NL"/>
          </a:p>
        </p:txBody>
      </p:sp>
      <p:sp>
        <p:nvSpPr>
          <p:cNvPr id="17" name="Espace réservé du numéro de diapositive 7">
            <a:extLst>
              <a:ext uri="{FF2B5EF4-FFF2-40B4-BE49-F238E27FC236}">
                <a16:creationId xmlns:a16="http://schemas.microsoft.com/office/drawing/2014/main" id="{5DBB0BF4-417B-269B-590F-3D0326C50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3F4C3F4D-AACD-1C4D-82E3-A82AFFE77B56}" type="slidenum">
              <a:rPr lang="en-GB" sz="1400" smtClean="0"/>
              <a:t>13</a:t>
            </a:fld>
            <a:endParaRPr lang="en-GB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1956D6-FC94-B4DE-5745-F68BA012506F}"/>
              </a:ext>
            </a:extLst>
          </p:cNvPr>
          <p:cNvSpPr txBox="1"/>
          <p:nvPr/>
        </p:nvSpPr>
        <p:spPr>
          <a:xfrm>
            <a:off x="7504790" y="6544423"/>
            <a:ext cx="611986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van der Meulen et al., 2026  (arXiv:2607.21134)</a:t>
            </a:r>
            <a:endParaRPr lang="fr-NL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916018D-16B5-1CCB-27F2-AF1566A2C12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57739"/>
          <a:stretch>
            <a:fillRect/>
          </a:stretch>
        </p:blipFill>
        <p:spPr>
          <a:xfrm>
            <a:off x="522921" y="1533461"/>
            <a:ext cx="4827843" cy="449884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431AC8C-CA83-13FA-6052-C6357860C5C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90882"/>
          <a:stretch>
            <a:fillRect/>
          </a:stretch>
        </p:blipFill>
        <p:spPr>
          <a:xfrm>
            <a:off x="5296160" y="1533460"/>
            <a:ext cx="1041590" cy="44988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7464CF6-F941-DA57-CFA9-ED7CF16C51AD}"/>
              </a:ext>
            </a:extLst>
          </p:cNvPr>
          <p:cNvSpPr/>
          <p:nvPr/>
        </p:nvSpPr>
        <p:spPr>
          <a:xfrm>
            <a:off x="6044394" y="3800697"/>
            <a:ext cx="167749" cy="28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NL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8D5090-13C7-DA5C-AF7C-2F71F0EFD929}"/>
              </a:ext>
            </a:extLst>
          </p:cNvPr>
          <p:cNvSpPr txBox="1"/>
          <p:nvPr/>
        </p:nvSpPr>
        <p:spPr>
          <a:xfrm>
            <a:off x="5971787" y="3727571"/>
            <a:ext cx="2840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400" dirty="0"/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6784750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CA7D7-730D-A156-10C8-B2D998569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4603B541-040D-0BEB-DB9E-B2C6D6BD8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1327" y="34904"/>
            <a:ext cx="5172987" cy="673863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C244F0E-2E84-1357-2D5F-2D74244DC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16" y="84461"/>
            <a:ext cx="10515600" cy="1961122"/>
          </a:xfrm>
        </p:spPr>
        <p:txBody>
          <a:bodyPr/>
          <a:lstStyle/>
          <a:p>
            <a:r>
              <a:rPr lang="fr-NL" dirty="0"/>
              <a:t>Transformer </a:t>
            </a:r>
            <a:br>
              <a:rPr lang="fr-NL" dirty="0"/>
            </a:br>
            <a:r>
              <a:rPr lang="fr-NL" dirty="0"/>
              <a:t>encoder</a:t>
            </a:r>
            <a:br>
              <a:rPr lang="fr-NL" dirty="0"/>
            </a:br>
            <a:r>
              <a:rPr lang="fr-NL" dirty="0"/>
              <a:t>schematic</a:t>
            </a:r>
          </a:p>
        </p:txBody>
      </p:sp>
      <p:sp>
        <p:nvSpPr>
          <p:cNvPr id="24" name="Accolade fermante 23">
            <a:extLst>
              <a:ext uri="{FF2B5EF4-FFF2-40B4-BE49-F238E27FC236}">
                <a16:creationId xmlns:a16="http://schemas.microsoft.com/office/drawing/2014/main" id="{507EA028-BF16-B344-B4DF-69D49AA3B1AE}"/>
              </a:ext>
            </a:extLst>
          </p:cNvPr>
          <p:cNvSpPr/>
          <p:nvPr/>
        </p:nvSpPr>
        <p:spPr>
          <a:xfrm>
            <a:off x="6673548" y="267189"/>
            <a:ext cx="278909" cy="1372957"/>
          </a:xfrm>
          <a:prstGeom prst="rightBrac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NL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5FACEC3D-875E-CF4E-996C-5FCBDB16ACBC}"/>
              </a:ext>
            </a:extLst>
          </p:cNvPr>
          <p:cNvSpPr txBox="1"/>
          <p:nvPr/>
        </p:nvSpPr>
        <p:spPr>
          <a:xfrm>
            <a:off x="6952457" y="769001"/>
            <a:ext cx="164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NL" dirty="0">
                <a:solidFill>
                  <a:schemeClr val="accent2">
                    <a:lumMod val="75000"/>
                  </a:schemeClr>
                </a:solidFill>
              </a:rPr>
              <a:t>Input tokens</a:t>
            </a:r>
          </a:p>
        </p:txBody>
      </p:sp>
      <p:sp>
        <p:nvSpPr>
          <p:cNvPr id="4" name="Espace réservé du numéro de diapositive 7">
            <a:extLst>
              <a:ext uri="{FF2B5EF4-FFF2-40B4-BE49-F238E27FC236}">
                <a16:creationId xmlns:a16="http://schemas.microsoft.com/office/drawing/2014/main" id="{09B6F6B0-4766-4294-7C9C-B96B6C93E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3F4C3F4D-AACD-1C4D-82E3-A82AFFE77B56}" type="slidenum">
              <a:rPr lang="en-GB" sz="1400" smtClean="0"/>
              <a:t>14</a:t>
            </a:fld>
            <a:endParaRPr lang="en-GB" sz="14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FA4506C-F38C-AFB1-4B45-85F24C07BA1B}"/>
              </a:ext>
            </a:extLst>
          </p:cNvPr>
          <p:cNvSpPr txBox="1"/>
          <p:nvPr/>
        </p:nvSpPr>
        <p:spPr>
          <a:xfrm>
            <a:off x="7504790" y="6544423"/>
            <a:ext cx="611986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van der Meulen et al., 2026  (arXiv:2607.21134)</a:t>
            </a:r>
            <a:endParaRPr lang="fr-NL" sz="16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961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2D08D-AD58-02BC-FC9D-1E366CF8F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548F44-5D1C-70AB-66FE-BDEB76858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NL" dirty="0"/>
              <a:t>FM inference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21E98ED-DA40-EDEC-D679-32ED74CDDC2C}"/>
              </a:ext>
            </a:extLst>
          </p:cNvPr>
          <p:cNvSpPr txBox="1"/>
          <p:nvPr/>
        </p:nvSpPr>
        <p:spPr>
          <a:xfrm>
            <a:off x="1045852" y="2248953"/>
            <a:ext cx="26747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400" dirty="0"/>
              <a:t>Sample from noise</a:t>
            </a:r>
          </a:p>
          <a:p>
            <a:r>
              <a:rPr lang="fr-NL" sz="2400" dirty="0"/>
              <a:t>e.g 1000 samples</a:t>
            </a:r>
          </a:p>
        </p:txBody>
      </p:sp>
      <p:sp>
        <p:nvSpPr>
          <p:cNvPr id="5" name="Flèche vers la droite 4">
            <a:extLst>
              <a:ext uri="{FF2B5EF4-FFF2-40B4-BE49-F238E27FC236}">
                <a16:creationId xmlns:a16="http://schemas.microsoft.com/office/drawing/2014/main" id="{E8E86E68-4590-B79A-DAB8-5F862715A68E}"/>
              </a:ext>
            </a:extLst>
          </p:cNvPr>
          <p:cNvSpPr/>
          <p:nvPr/>
        </p:nvSpPr>
        <p:spPr>
          <a:xfrm>
            <a:off x="4153980" y="1983487"/>
            <a:ext cx="1881061" cy="1524068"/>
          </a:xfrm>
          <a:prstGeom prst="rightArrow">
            <a:avLst>
              <a:gd name="adj1" fmla="val 65714"/>
              <a:gd name="adj2" fmla="val 53465"/>
            </a:avLst>
          </a:prstGeom>
          <a:solidFill>
            <a:srgbClr val="61CBF4">
              <a:alpha val="6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NL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FF2474-1EA6-2071-7A1A-FEEDB4CE8159}"/>
              </a:ext>
            </a:extLst>
          </p:cNvPr>
          <p:cNvSpPr txBox="1"/>
          <p:nvPr/>
        </p:nvSpPr>
        <p:spPr>
          <a:xfrm>
            <a:off x="4153980" y="2300368"/>
            <a:ext cx="2194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NL" dirty="0"/>
              <a:t>Integrate with approximated vector field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8A09CFED-4B9C-5F86-B0C6-C5999139324C}"/>
              </a:ext>
            </a:extLst>
          </p:cNvPr>
          <p:cNvCxnSpPr/>
          <p:nvPr/>
        </p:nvCxnSpPr>
        <p:spPr>
          <a:xfrm>
            <a:off x="4928136" y="3507555"/>
            <a:ext cx="0" cy="60243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EA4A1C8B-9403-8D90-66F5-BC2DE7425F2F}"/>
              </a:ext>
            </a:extLst>
          </p:cNvPr>
          <p:cNvSpPr txBox="1"/>
          <p:nvPr/>
        </p:nvSpPr>
        <p:spPr>
          <a:xfrm>
            <a:off x="4153980" y="4193596"/>
            <a:ext cx="21945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400" dirty="0"/>
              <a:t>Call NN at </a:t>
            </a:r>
            <a:br>
              <a:rPr lang="fr-NL" sz="2400" dirty="0"/>
            </a:br>
            <a:r>
              <a:rPr lang="fr-NL" sz="2400" dirty="0"/>
              <a:t>every time step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75E6CFB-21E0-4523-C909-2D7138459E08}"/>
              </a:ext>
            </a:extLst>
          </p:cNvPr>
          <p:cNvSpPr txBox="1"/>
          <p:nvPr/>
        </p:nvSpPr>
        <p:spPr>
          <a:xfrm>
            <a:off x="6494110" y="2531200"/>
            <a:ext cx="3308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400" dirty="0"/>
              <a:t>1000 posterior samples</a:t>
            </a:r>
          </a:p>
        </p:txBody>
      </p:sp>
      <p:sp>
        <p:nvSpPr>
          <p:cNvPr id="12" name="Espace réservé du numéro de diapositive 7">
            <a:extLst>
              <a:ext uri="{FF2B5EF4-FFF2-40B4-BE49-F238E27FC236}">
                <a16:creationId xmlns:a16="http://schemas.microsoft.com/office/drawing/2014/main" id="{018937DE-0BEE-67FF-9019-B93139BF8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3F4C3F4D-AACD-1C4D-82E3-A82AFFE77B56}" type="slidenum">
              <a:rPr lang="en-GB" sz="1400" smtClean="0"/>
              <a:t>15</a:t>
            </a:fld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6014487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3E748-C4E1-F7E4-E837-6FF35FD9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51C34D-E1C2-B65F-FFF5-12E074146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719" y="-40116"/>
            <a:ext cx="10515600" cy="1325563"/>
          </a:xfrm>
        </p:spPr>
        <p:txBody>
          <a:bodyPr/>
          <a:lstStyle/>
          <a:p>
            <a:r>
              <a:rPr lang="en-GB" dirty="0"/>
              <a:t>Simulated FRB inference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C7BCB72-9A44-0185-0910-E1509AAD5499}"/>
              </a:ext>
            </a:extLst>
          </p:cNvPr>
          <p:cNvSpPr txBox="1"/>
          <p:nvPr/>
        </p:nvSpPr>
        <p:spPr>
          <a:xfrm>
            <a:off x="9091404" y="6541455"/>
            <a:ext cx="29271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1600">
                <a:solidFill>
                  <a:schemeClr val="bg2">
                    <a:lumMod val="50000"/>
                  </a:schemeClr>
                </a:solidFill>
              </a:rPr>
              <a:t>Data adapted from CHIME/FRB</a:t>
            </a:r>
            <a:endParaRPr lang="fr-NL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Espace réservé du numéro de diapositive 7">
            <a:extLst>
              <a:ext uri="{FF2B5EF4-FFF2-40B4-BE49-F238E27FC236}">
                <a16:creationId xmlns:a16="http://schemas.microsoft.com/office/drawing/2014/main" id="{515868C4-5B7F-AA41-5F06-7C7F954F2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3F4C3F4D-AACD-1C4D-82E3-A82AFFE77B56}" type="slidenum">
              <a:rPr lang="en-GB" sz="1400" smtClean="0"/>
              <a:t>16</a:t>
            </a:fld>
            <a:endParaRPr lang="en-GB" sz="1400" dirty="0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02BB6B28-8228-1209-D50E-9C3E371B94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2526"/>
          <a:stretch>
            <a:fillRect/>
          </a:stretch>
        </p:blipFill>
        <p:spPr>
          <a:xfrm>
            <a:off x="230885" y="3798255"/>
            <a:ext cx="3657600" cy="2399581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A0F1C7BC-FACB-DC39-A4B0-85F797E7070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2526"/>
          <a:stretch>
            <a:fillRect/>
          </a:stretch>
        </p:blipFill>
        <p:spPr>
          <a:xfrm>
            <a:off x="254214" y="1131639"/>
            <a:ext cx="3657600" cy="2399581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7393734D-2ABA-AF6F-31FE-BA19524B96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4432" y="1043972"/>
            <a:ext cx="3657600" cy="2743200"/>
          </a:xfrm>
          <a:prstGeom prst="rect">
            <a:avLst/>
          </a:prstGeom>
        </p:spPr>
      </p:pic>
      <p:grpSp>
        <p:nvGrpSpPr>
          <p:cNvPr id="57" name="Groupe 56">
            <a:extLst>
              <a:ext uri="{FF2B5EF4-FFF2-40B4-BE49-F238E27FC236}">
                <a16:creationId xmlns:a16="http://schemas.microsoft.com/office/drawing/2014/main" id="{AA295682-48B6-AC6E-3E0F-98A8EA4EA13D}"/>
              </a:ext>
            </a:extLst>
          </p:cNvPr>
          <p:cNvGrpSpPr/>
          <p:nvPr/>
        </p:nvGrpSpPr>
        <p:grpSpPr>
          <a:xfrm>
            <a:off x="8055042" y="3932581"/>
            <a:ext cx="3657600" cy="2608874"/>
            <a:chOff x="838200" y="3873334"/>
            <a:chExt cx="3657600" cy="2608874"/>
          </a:xfrm>
        </p:grpSpPr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793E6F38-A852-A01F-9C35-EC726803A2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b="20040"/>
            <a:stretch>
              <a:fillRect/>
            </a:stretch>
          </p:blipFill>
          <p:spPr>
            <a:xfrm>
              <a:off x="838200" y="3873334"/>
              <a:ext cx="3657600" cy="2193464"/>
            </a:xfrm>
            <a:prstGeom prst="rect">
              <a:avLst/>
            </a:prstGeom>
          </p:spPr>
        </p:pic>
        <p:sp>
          <p:nvSpPr>
            <p:cNvPr id="59" name="ZoneTexte 58">
              <a:extLst>
                <a:ext uri="{FF2B5EF4-FFF2-40B4-BE49-F238E27FC236}">
                  <a16:creationId xmlns:a16="http://schemas.microsoft.com/office/drawing/2014/main" id="{72230E22-684B-DC0A-3D11-D30916346A83}"/>
                </a:ext>
              </a:extLst>
            </p:cNvPr>
            <p:cNvSpPr txBox="1"/>
            <p:nvPr/>
          </p:nvSpPr>
          <p:spPr>
            <a:xfrm>
              <a:off x="1431369" y="5977258"/>
              <a:ext cx="285206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NL" sz="1600" dirty="0"/>
                <a:t>0         200        400       600      800</a:t>
              </a:r>
            </a:p>
          </p:txBody>
        </p:sp>
        <p:pic>
          <p:nvPicPr>
            <p:cNvPr id="60" name="Image 59">
              <a:extLst>
                <a:ext uri="{FF2B5EF4-FFF2-40B4-BE49-F238E27FC236}">
                  <a16:creationId xmlns:a16="http://schemas.microsoft.com/office/drawing/2014/main" id="{A71563E9-B597-D6C3-FFA0-2EA88AA898D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42347" t="87659" r="27713" b="3776"/>
            <a:stretch>
              <a:fillRect/>
            </a:stretch>
          </p:blipFill>
          <p:spPr>
            <a:xfrm>
              <a:off x="2458477" y="6247259"/>
              <a:ext cx="1095090" cy="234949"/>
            </a:xfrm>
            <a:prstGeom prst="rect">
              <a:avLst/>
            </a:prstGeom>
          </p:spPr>
        </p:pic>
      </p:grp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4C445212-630D-E009-3997-4EC2533441F1}"/>
              </a:ext>
            </a:extLst>
          </p:cNvPr>
          <p:cNvGrpSpPr/>
          <p:nvPr/>
        </p:nvGrpSpPr>
        <p:grpSpPr>
          <a:xfrm>
            <a:off x="4735956" y="902182"/>
            <a:ext cx="2778698" cy="2717851"/>
            <a:chOff x="7983164" y="889784"/>
            <a:chExt cx="2778698" cy="2717851"/>
          </a:xfrm>
        </p:grpSpPr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B91877CC-6E3E-EFBD-E36A-0B3E048EBD2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983164" y="889784"/>
              <a:ext cx="2778698" cy="2717851"/>
            </a:xfrm>
            <a:prstGeom prst="rect">
              <a:avLst/>
            </a:prstGeom>
          </p:spPr>
        </p:pic>
        <p:cxnSp>
          <p:nvCxnSpPr>
            <p:cNvPr id="63" name="Connecteur droit 62">
              <a:extLst>
                <a:ext uri="{FF2B5EF4-FFF2-40B4-BE49-F238E27FC236}">
                  <a16:creationId xmlns:a16="http://schemas.microsoft.com/office/drawing/2014/main" id="{99EA161B-9E16-0C9B-592F-95DA8A75305B}"/>
                </a:ext>
              </a:extLst>
            </p:cNvPr>
            <p:cNvCxnSpPr/>
            <p:nvPr/>
          </p:nvCxnSpPr>
          <p:spPr>
            <a:xfrm>
              <a:off x="8535816" y="1239274"/>
              <a:ext cx="183829" cy="0"/>
            </a:xfrm>
            <a:prstGeom prst="line">
              <a:avLst/>
            </a:prstGeom>
            <a:ln>
              <a:solidFill>
                <a:srgbClr val="1E77B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ZoneTexte 63">
              <a:extLst>
                <a:ext uri="{FF2B5EF4-FFF2-40B4-BE49-F238E27FC236}">
                  <a16:creationId xmlns:a16="http://schemas.microsoft.com/office/drawing/2014/main" id="{527A2AC5-E5C8-E794-FD09-7FB27816D8CA}"/>
                </a:ext>
              </a:extLst>
            </p:cNvPr>
            <p:cNvSpPr txBox="1"/>
            <p:nvPr/>
          </p:nvSpPr>
          <p:spPr>
            <a:xfrm>
              <a:off x="8736577" y="1111930"/>
              <a:ext cx="45397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fr-NL" sz="1000" dirty="0">
                  <a:solidFill>
                    <a:srgbClr val="2C2C2C"/>
                  </a:solidFill>
                </a:rPr>
                <a:t>truth</a:t>
              </a:r>
            </a:p>
          </p:txBody>
        </p:sp>
      </p:grpSp>
      <p:grpSp>
        <p:nvGrpSpPr>
          <p:cNvPr id="65" name="Groupe 64">
            <a:extLst>
              <a:ext uri="{FF2B5EF4-FFF2-40B4-BE49-F238E27FC236}">
                <a16:creationId xmlns:a16="http://schemas.microsoft.com/office/drawing/2014/main" id="{0F8827A6-558D-9C70-14A0-8B9A30DCF168}"/>
              </a:ext>
            </a:extLst>
          </p:cNvPr>
          <p:cNvGrpSpPr/>
          <p:nvPr/>
        </p:nvGrpSpPr>
        <p:grpSpPr>
          <a:xfrm>
            <a:off x="4754348" y="3969523"/>
            <a:ext cx="2574701" cy="2501734"/>
            <a:chOff x="8694849" y="4114800"/>
            <a:chExt cx="2574701" cy="2501734"/>
          </a:xfrm>
        </p:grpSpPr>
        <p:pic>
          <p:nvPicPr>
            <p:cNvPr id="66" name="Image 65">
              <a:extLst>
                <a:ext uri="{FF2B5EF4-FFF2-40B4-BE49-F238E27FC236}">
                  <a16:creationId xmlns:a16="http://schemas.microsoft.com/office/drawing/2014/main" id="{C24CDAD8-2FC1-3781-8F0B-551991F24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694849" y="4114800"/>
              <a:ext cx="2574701" cy="2501734"/>
            </a:xfrm>
            <a:prstGeom prst="rect">
              <a:avLst/>
            </a:prstGeom>
          </p:spPr>
        </p:pic>
        <p:cxnSp>
          <p:nvCxnSpPr>
            <p:cNvPr id="67" name="Connecteur droit 66">
              <a:extLst>
                <a:ext uri="{FF2B5EF4-FFF2-40B4-BE49-F238E27FC236}">
                  <a16:creationId xmlns:a16="http://schemas.microsoft.com/office/drawing/2014/main" id="{F257B4A1-362B-8DF4-10E6-56C115888D0C}"/>
                </a:ext>
              </a:extLst>
            </p:cNvPr>
            <p:cNvCxnSpPr/>
            <p:nvPr/>
          </p:nvCxnSpPr>
          <p:spPr>
            <a:xfrm>
              <a:off x="10340579" y="4577409"/>
              <a:ext cx="183829" cy="0"/>
            </a:xfrm>
            <a:prstGeom prst="line">
              <a:avLst/>
            </a:prstGeom>
            <a:ln>
              <a:solidFill>
                <a:srgbClr val="1E77B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ZoneTexte 67">
              <a:extLst>
                <a:ext uri="{FF2B5EF4-FFF2-40B4-BE49-F238E27FC236}">
                  <a16:creationId xmlns:a16="http://schemas.microsoft.com/office/drawing/2014/main" id="{7962F78A-3D55-3B36-5C45-9D987ECEB17C}"/>
                </a:ext>
              </a:extLst>
            </p:cNvPr>
            <p:cNvSpPr txBox="1"/>
            <p:nvPr/>
          </p:nvSpPr>
          <p:spPr>
            <a:xfrm>
              <a:off x="10541340" y="4450065"/>
              <a:ext cx="45397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fr-NL" sz="1000" dirty="0">
                  <a:solidFill>
                    <a:srgbClr val="2C2C2C"/>
                  </a:solidFill>
                </a:rPr>
                <a:t>truth</a:t>
              </a:r>
            </a:p>
          </p:txBody>
        </p:sp>
      </p:grpSp>
      <p:sp>
        <p:nvSpPr>
          <p:cNvPr id="5" name="Flèche vers la droite 4">
            <a:extLst>
              <a:ext uri="{FF2B5EF4-FFF2-40B4-BE49-F238E27FC236}">
                <a16:creationId xmlns:a16="http://schemas.microsoft.com/office/drawing/2014/main" id="{04A43DDB-7EBA-16C1-7F63-C72FCCB27360}"/>
              </a:ext>
            </a:extLst>
          </p:cNvPr>
          <p:cNvSpPr/>
          <p:nvPr/>
        </p:nvSpPr>
        <p:spPr>
          <a:xfrm>
            <a:off x="4146325" y="2075573"/>
            <a:ext cx="326572" cy="240243"/>
          </a:xfrm>
          <a:prstGeom prst="rightArrow">
            <a:avLst/>
          </a:prstGeom>
          <a:solidFill>
            <a:srgbClr val="C8C4DF">
              <a:alpha val="58039"/>
            </a:srgbClr>
          </a:solidFill>
          <a:ln>
            <a:solidFill>
              <a:srgbClr val="AFAC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NL"/>
          </a:p>
        </p:txBody>
      </p:sp>
      <p:sp>
        <p:nvSpPr>
          <p:cNvPr id="6" name="Flèche vers la droite 5">
            <a:extLst>
              <a:ext uri="{FF2B5EF4-FFF2-40B4-BE49-F238E27FC236}">
                <a16:creationId xmlns:a16="http://schemas.microsoft.com/office/drawing/2014/main" id="{7CCADFD8-F329-1F76-72DB-41F21ABB1610}"/>
              </a:ext>
            </a:extLst>
          </p:cNvPr>
          <p:cNvSpPr/>
          <p:nvPr/>
        </p:nvSpPr>
        <p:spPr>
          <a:xfrm>
            <a:off x="4098496" y="4965131"/>
            <a:ext cx="326572" cy="240243"/>
          </a:xfrm>
          <a:prstGeom prst="rightArrow">
            <a:avLst/>
          </a:prstGeom>
          <a:solidFill>
            <a:srgbClr val="C8C4DF">
              <a:alpha val="58039"/>
            </a:srgbClr>
          </a:solidFill>
          <a:ln>
            <a:solidFill>
              <a:srgbClr val="AFAC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NL"/>
          </a:p>
        </p:txBody>
      </p:sp>
      <p:sp>
        <p:nvSpPr>
          <p:cNvPr id="7" name="Flèche vers la droite 6">
            <a:extLst>
              <a:ext uri="{FF2B5EF4-FFF2-40B4-BE49-F238E27FC236}">
                <a16:creationId xmlns:a16="http://schemas.microsoft.com/office/drawing/2014/main" id="{243EB083-A307-B49E-3604-4EEC1B4735E4}"/>
              </a:ext>
            </a:extLst>
          </p:cNvPr>
          <p:cNvSpPr/>
          <p:nvPr/>
        </p:nvSpPr>
        <p:spPr>
          <a:xfrm>
            <a:off x="7742131" y="2075573"/>
            <a:ext cx="326572" cy="240243"/>
          </a:xfrm>
          <a:prstGeom prst="rightArrow">
            <a:avLst/>
          </a:prstGeom>
          <a:solidFill>
            <a:srgbClr val="C8C4DF">
              <a:alpha val="58039"/>
            </a:srgbClr>
          </a:solidFill>
          <a:ln>
            <a:solidFill>
              <a:srgbClr val="AFAC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NL"/>
          </a:p>
        </p:txBody>
      </p:sp>
      <p:sp>
        <p:nvSpPr>
          <p:cNvPr id="8" name="Flèche vers la droite 7">
            <a:extLst>
              <a:ext uri="{FF2B5EF4-FFF2-40B4-BE49-F238E27FC236}">
                <a16:creationId xmlns:a16="http://schemas.microsoft.com/office/drawing/2014/main" id="{757EDEAC-B35C-6CA7-3CA6-09E492D2A2F8}"/>
              </a:ext>
            </a:extLst>
          </p:cNvPr>
          <p:cNvSpPr/>
          <p:nvPr/>
        </p:nvSpPr>
        <p:spPr>
          <a:xfrm>
            <a:off x="7694302" y="4965131"/>
            <a:ext cx="326572" cy="240243"/>
          </a:xfrm>
          <a:prstGeom prst="rightArrow">
            <a:avLst/>
          </a:prstGeom>
          <a:solidFill>
            <a:srgbClr val="C8C4DF">
              <a:alpha val="58039"/>
            </a:srgbClr>
          </a:solidFill>
          <a:ln>
            <a:solidFill>
              <a:srgbClr val="AFAC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NL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250B2BC-1B84-575F-D304-8B4879FDA44C}"/>
              </a:ext>
            </a:extLst>
          </p:cNvPr>
          <p:cNvSpPr txBox="1"/>
          <p:nvPr/>
        </p:nvSpPr>
        <p:spPr>
          <a:xfrm>
            <a:off x="1797370" y="3466739"/>
            <a:ext cx="13444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1600" dirty="0"/>
              <a:t>Components</a:t>
            </a:r>
            <a:endParaRPr lang="fr-NL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034DCF1-4142-A38E-5AA0-C9288879D3E7}"/>
              </a:ext>
            </a:extLst>
          </p:cNvPr>
          <p:cNvSpPr txBox="1"/>
          <p:nvPr/>
        </p:nvSpPr>
        <p:spPr>
          <a:xfrm>
            <a:off x="1797369" y="6141390"/>
            <a:ext cx="13444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1600" dirty="0"/>
              <a:t>Components</a:t>
            </a:r>
            <a:endParaRPr lang="fr-NL" dirty="0"/>
          </a:p>
        </p:txBody>
      </p:sp>
    </p:spTree>
    <p:extLst>
      <p:ext uri="{BB962C8B-B14F-4D97-AF65-F5344CB8AC3E}">
        <p14:creationId xmlns:p14="http://schemas.microsoft.com/office/powerpoint/2010/main" val="435040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F427D-EA6D-7759-64C3-8914EA6FD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796C0655-5FF5-1D19-86B1-540D09DB6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861" y="18255"/>
            <a:ext cx="10515600" cy="1325563"/>
          </a:xfrm>
        </p:spPr>
        <p:txBody>
          <a:bodyPr/>
          <a:lstStyle/>
          <a:p>
            <a:r>
              <a:rPr lang="fr-NL" dirty="0"/>
              <a:t>ML evaluation</a:t>
            </a:r>
          </a:p>
        </p:txBody>
      </p:sp>
      <p:sp>
        <p:nvSpPr>
          <p:cNvPr id="16" name="Espace réservé du numéro de diapositive 7">
            <a:extLst>
              <a:ext uri="{FF2B5EF4-FFF2-40B4-BE49-F238E27FC236}">
                <a16:creationId xmlns:a16="http://schemas.microsoft.com/office/drawing/2014/main" id="{912DDA49-A896-69FA-9CDE-42DDC1864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3F4C3F4D-AACD-1C4D-82E3-A82AFFE77B56}" type="slidenum">
              <a:rPr lang="en-GB" sz="1400" smtClean="0"/>
              <a:t>17</a:t>
            </a:fld>
            <a:endParaRPr lang="en-GB" sz="140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804B35B-7E54-C17A-C385-54E1A2BDF4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812"/>
          <a:stretch>
            <a:fillRect/>
          </a:stretch>
        </p:blipFill>
        <p:spPr>
          <a:xfrm>
            <a:off x="442767" y="1558323"/>
            <a:ext cx="5430608" cy="441155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87D80C9-3D98-8F45-443B-EE418F2DBBD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013021" y="1281457"/>
            <a:ext cx="5566220" cy="51008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4552FAE-DA66-CAE7-5F56-509712CD90BC}"/>
              </a:ext>
            </a:extLst>
          </p:cNvPr>
          <p:cNvSpPr txBox="1"/>
          <p:nvPr/>
        </p:nvSpPr>
        <p:spPr>
          <a:xfrm>
            <a:off x="2569780" y="5917324"/>
            <a:ext cx="1915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dirty="0"/>
              <a:t>Arrival time [bins]</a:t>
            </a:r>
          </a:p>
        </p:txBody>
      </p:sp>
    </p:spTree>
    <p:extLst>
      <p:ext uri="{BB962C8B-B14F-4D97-AF65-F5344CB8AC3E}">
        <p14:creationId xmlns:p14="http://schemas.microsoft.com/office/powerpoint/2010/main" val="1844832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0D0C2-5CC7-E9DE-3E39-B84062222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AD0CD458-B61B-EE34-445C-87D95D2CB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861" y="18255"/>
            <a:ext cx="10515600" cy="1325563"/>
          </a:xfrm>
        </p:spPr>
        <p:txBody>
          <a:bodyPr/>
          <a:lstStyle/>
          <a:p>
            <a:r>
              <a:rPr lang="fr-NL" dirty="0"/>
              <a:t>ML evaluation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79A57D7-131A-C94D-61E2-3E81524AED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3499" y="1043314"/>
            <a:ext cx="7191330" cy="5744915"/>
          </a:xfrm>
          <a:prstGeom prst="rect">
            <a:avLst/>
          </a:prstGeom>
        </p:spPr>
      </p:pic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547D609E-8DA7-3080-75B4-8E85AF60F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3F4C3F4D-AACD-1C4D-82E3-A82AFFE77B56}" type="slidenum">
              <a:rPr lang="en-GB" sz="1400" smtClean="0"/>
              <a:t>18</a:t>
            </a:fld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8111405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18BB9-9D90-7EBB-F6AD-2E4943309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B2CDD0A9-EA01-CB94-BA0C-8F16F63356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369" b="7781"/>
          <a:stretch>
            <a:fillRect/>
          </a:stretch>
        </p:blipFill>
        <p:spPr>
          <a:xfrm>
            <a:off x="1890586" y="1300270"/>
            <a:ext cx="7642214" cy="4929708"/>
          </a:xfrm>
          <a:prstGeom prst="rect">
            <a:avLst/>
          </a:prstGeom>
        </p:spPr>
      </p:pic>
      <p:sp>
        <p:nvSpPr>
          <p:cNvPr id="13" name="Espace réservé du numéro de diapositive 7">
            <a:extLst>
              <a:ext uri="{FF2B5EF4-FFF2-40B4-BE49-F238E27FC236}">
                <a16:creationId xmlns:a16="http://schemas.microsoft.com/office/drawing/2014/main" id="{FC315F49-454A-3E9E-92AB-6C13C6A03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3F4C3F4D-AACD-1C4D-82E3-A82AFFE77B56}" type="slidenum">
              <a:rPr lang="en-GB" sz="1400" smtClean="0"/>
              <a:t>19</a:t>
            </a:fld>
            <a:endParaRPr lang="en-GB" sz="14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20551FB-02EE-2EF3-3186-8BB046319C3E}"/>
              </a:ext>
            </a:extLst>
          </p:cNvPr>
          <p:cNvSpPr txBox="1"/>
          <p:nvPr/>
        </p:nvSpPr>
        <p:spPr>
          <a:xfrm>
            <a:off x="4718709" y="6176391"/>
            <a:ext cx="22372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000" dirty="0"/>
              <a:t>Arrival times [bins]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B51779E-4D77-4A18-C0F7-95C5DB70795D}"/>
              </a:ext>
            </a:extLst>
          </p:cNvPr>
          <p:cNvSpPr txBox="1"/>
          <p:nvPr/>
        </p:nvSpPr>
        <p:spPr>
          <a:xfrm rot="16200000">
            <a:off x="8418535" y="3582744"/>
            <a:ext cx="2622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dirty="0"/>
              <a:t>Mean absolute deviation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07A87BF9-380B-FAD1-2F63-408EC30349A1}"/>
              </a:ext>
            </a:extLst>
          </p:cNvPr>
          <p:cNvSpPr txBox="1">
            <a:spLocks/>
          </p:cNvSpPr>
          <p:nvPr/>
        </p:nvSpPr>
        <p:spPr>
          <a:xfrm>
            <a:off x="294861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NL"/>
              <a:t>ML evaluation</a:t>
            </a:r>
            <a:endParaRPr lang="fr-NL" dirty="0"/>
          </a:p>
        </p:txBody>
      </p:sp>
    </p:spTree>
    <p:extLst>
      <p:ext uri="{BB962C8B-B14F-4D97-AF65-F5344CB8AC3E}">
        <p14:creationId xmlns:p14="http://schemas.microsoft.com/office/powerpoint/2010/main" val="3182312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205D0B97-491F-1963-D012-AD368631A18E}"/>
              </a:ext>
            </a:extLst>
          </p:cNvPr>
          <p:cNvSpPr/>
          <p:nvPr/>
        </p:nvSpPr>
        <p:spPr>
          <a:xfrm>
            <a:off x="8749637" y="-1897380"/>
            <a:ext cx="5621639" cy="5392013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NL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429EA4C7-EAD9-4EF8-86F1-29CD7DCDD40F}"/>
              </a:ext>
            </a:extLst>
          </p:cNvPr>
          <p:cNvSpPr/>
          <p:nvPr/>
        </p:nvSpPr>
        <p:spPr>
          <a:xfrm>
            <a:off x="9202880" y="3920490"/>
            <a:ext cx="4090210" cy="40970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NL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B5971B7F-C8FB-1418-8EE0-D1C286687BF9}"/>
              </a:ext>
            </a:extLst>
          </p:cNvPr>
          <p:cNvSpPr/>
          <p:nvPr/>
        </p:nvSpPr>
        <p:spPr>
          <a:xfrm>
            <a:off x="5433520" y="326653"/>
            <a:ext cx="3144409" cy="31288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NL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F945B581-6504-C19A-DDC5-34C7454A4B4A}"/>
              </a:ext>
            </a:extLst>
          </p:cNvPr>
          <p:cNvSpPr/>
          <p:nvPr/>
        </p:nvSpPr>
        <p:spPr>
          <a:xfrm>
            <a:off x="1120140" y="-1787876"/>
            <a:ext cx="4182177" cy="4206869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NL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74264AAD-0A8C-81F4-E737-06970F434C58}"/>
              </a:ext>
            </a:extLst>
          </p:cNvPr>
          <p:cNvSpPr/>
          <p:nvPr/>
        </p:nvSpPr>
        <p:spPr>
          <a:xfrm>
            <a:off x="3630433" y="2413460"/>
            <a:ext cx="1844098" cy="1827236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NL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116A6FE8-0D8E-22B7-39C5-A487ED33C7D4}"/>
              </a:ext>
            </a:extLst>
          </p:cNvPr>
          <p:cNvSpPr/>
          <p:nvPr/>
        </p:nvSpPr>
        <p:spPr>
          <a:xfrm>
            <a:off x="-1371600" y="2396132"/>
            <a:ext cx="5018692" cy="4804337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NL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2BEAD0B-8A81-5D86-E789-A5FC7B9FE5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554" r="21369" b="-3"/>
          <a:stretch>
            <a:fillRect/>
          </a:stretch>
        </p:blipFill>
        <p:spPr>
          <a:xfrm>
            <a:off x="1246572" y="10"/>
            <a:ext cx="3913632" cy="2285224"/>
          </a:xfrm>
          <a:custGeom>
            <a:avLst/>
            <a:gdLst/>
            <a:ahLst/>
            <a:cxnLst/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5EAA2B1-8B67-FBBA-5348-4C542EE0BDC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9" b="9"/>
          <a:stretch>
            <a:fillRect/>
          </a:stretch>
        </p:blipFill>
        <p:spPr>
          <a:xfrm>
            <a:off x="3749701" y="2547568"/>
            <a:ext cx="1591056" cy="1591056"/>
          </a:xfrm>
          <a:custGeom>
            <a:avLst/>
            <a:gdLst/>
            <a:ahLst/>
            <a:cxnLst/>
            <a:rect l="l" t="t" r="r" b="b"/>
            <a:pathLst>
              <a:path w="1591056" h="1591056">
                <a:moveTo>
                  <a:pt x="795528" y="0"/>
                </a:moveTo>
                <a:cubicBezTo>
                  <a:pt x="1234886" y="0"/>
                  <a:pt x="1591056" y="356170"/>
                  <a:pt x="1591056" y="795528"/>
                </a:cubicBezTo>
                <a:cubicBezTo>
                  <a:pt x="1591056" y="1234886"/>
                  <a:pt x="1234886" y="1591056"/>
                  <a:pt x="795528" y="1591056"/>
                </a:cubicBezTo>
                <a:cubicBezTo>
                  <a:pt x="356170" y="1591056"/>
                  <a:pt x="0" y="1234886"/>
                  <a:pt x="0" y="795528"/>
                </a:cubicBezTo>
                <a:cubicBezTo>
                  <a:pt x="0" y="356170"/>
                  <a:pt x="356170" y="0"/>
                  <a:pt x="795528" y="0"/>
                </a:cubicBezTo>
                <a:close/>
              </a:path>
            </a:pathLst>
          </a:cu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626B962-0EDD-F1C3-B189-88439E3EAC9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003" r="18995" b="-2"/>
          <a:stretch>
            <a:fillRect/>
          </a:stretch>
        </p:blipFill>
        <p:spPr>
          <a:xfrm>
            <a:off x="5593799" y="468471"/>
            <a:ext cx="2852928" cy="2852928"/>
          </a:xfrm>
          <a:custGeom>
            <a:avLst/>
            <a:gdLst/>
            <a:ahLst/>
            <a:cxnLst/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1A5EB1A-06D5-25F5-7C7E-883CEAB977D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1795" r="34038" b="2"/>
          <a:stretch>
            <a:fillRect/>
          </a:stretch>
        </p:blipFill>
        <p:spPr>
          <a:xfrm>
            <a:off x="8918761" y="-4330"/>
            <a:ext cx="3273238" cy="3383891"/>
          </a:xfrm>
          <a:custGeom>
            <a:avLst/>
            <a:gdLst/>
            <a:ahLst/>
            <a:cxnLst/>
            <a:rect l="l" t="t" r="r" b="b"/>
            <a:pathLst>
              <a:path w="3273238" h="3383891">
                <a:moveTo>
                  <a:pt x="122841" y="0"/>
                </a:moveTo>
                <a:lnTo>
                  <a:pt x="3273238" y="0"/>
                </a:lnTo>
                <a:lnTo>
                  <a:pt x="3273238" y="3291335"/>
                </a:lnTo>
                <a:lnTo>
                  <a:pt x="3118338" y="3331164"/>
                </a:lnTo>
                <a:cubicBezTo>
                  <a:pt x="2949390" y="3365736"/>
                  <a:pt x="2774463" y="3383891"/>
                  <a:pt x="2595295" y="3383891"/>
                </a:cubicBezTo>
                <a:cubicBezTo>
                  <a:pt x="1161953" y="3383891"/>
                  <a:pt x="0" y="2221938"/>
                  <a:pt x="0" y="788596"/>
                </a:cubicBezTo>
                <a:cubicBezTo>
                  <a:pt x="0" y="519845"/>
                  <a:pt x="40850" y="260634"/>
                  <a:pt x="116679" y="16835"/>
                </a:cubicBezTo>
                <a:close/>
              </a:path>
            </a:pathLst>
          </a:cu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DFC8B49-A6D8-D024-3F37-5D060CEB599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0572" r="24105" b="1"/>
          <a:stretch>
            <a:fillRect/>
          </a:stretch>
        </p:blipFill>
        <p:spPr>
          <a:xfrm>
            <a:off x="9363238" y="4071322"/>
            <a:ext cx="2828765" cy="2786678"/>
          </a:xfrm>
          <a:custGeom>
            <a:avLst/>
            <a:gdLst/>
            <a:ahLst/>
            <a:cxnLst/>
            <a:rect l="l" t="t" r="r" b="b"/>
            <a:pathLst>
              <a:path w="2828765" h="2786678">
                <a:moveTo>
                  <a:pt x="1888236" y="0"/>
                </a:moveTo>
                <a:cubicBezTo>
                  <a:pt x="2214125" y="0"/>
                  <a:pt x="2520731" y="82558"/>
                  <a:pt x="2788281" y="227900"/>
                </a:cubicBezTo>
                <a:lnTo>
                  <a:pt x="2828765" y="252495"/>
                </a:lnTo>
                <a:lnTo>
                  <a:pt x="2828765" y="2786678"/>
                </a:lnTo>
                <a:lnTo>
                  <a:pt x="227128" y="2786678"/>
                </a:lnTo>
                <a:lnTo>
                  <a:pt x="148387" y="2623223"/>
                </a:lnTo>
                <a:cubicBezTo>
                  <a:pt x="52837" y="2397318"/>
                  <a:pt x="0" y="2148947"/>
                  <a:pt x="0" y="1888236"/>
                </a:cubicBezTo>
                <a:cubicBezTo>
                  <a:pt x="0" y="845392"/>
                  <a:pt x="845392" y="0"/>
                  <a:pt x="1888236" y="0"/>
                </a:cubicBezTo>
                <a:close/>
              </a:path>
            </a:pathLst>
          </a:custGeom>
        </p:spPr>
      </p:pic>
      <p:sp>
        <p:nvSpPr>
          <p:cNvPr id="16" name="Titre 1">
            <a:extLst>
              <a:ext uri="{FF2B5EF4-FFF2-40B4-BE49-F238E27FC236}">
                <a16:creationId xmlns:a16="http://schemas.microsoft.com/office/drawing/2014/main" id="{051E00C9-EE8B-AC69-6EC8-66B1398333FC}"/>
              </a:ext>
            </a:extLst>
          </p:cNvPr>
          <p:cNvSpPr txBox="1">
            <a:spLocks/>
          </p:cNvSpPr>
          <p:nvPr/>
        </p:nvSpPr>
        <p:spPr>
          <a:xfrm>
            <a:off x="3727284" y="4667278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Astronomical transients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FFE8DD2-A224-66AB-9FF1-A2D4836798E4}"/>
              </a:ext>
            </a:extLst>
          </p:cNvPr>
          <p:cNvSpPr txBox="1"/>
          <p:nvPr/>
        </p:nvSpPr>
        <p:spPr>
          <a:xfrm>
            <a:off x="10922465" y="865159"/>
            <a:ext cx="1235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NL" dirty="0">
                <a:solidFill>
                  <a:schemeClr val="bg1"/>
                </a:solidFill>
              </a:rPr>
              <a:t>Fast Radio Bursts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92E2447-2A41-07BD-5D73-CBC0F144F708}"/>
              </a:ext>
            </a:extLst>
          </p:cNvPr>
          <p:cNvSpPr txBox="1"/>
          <p:nvPr/>
        </p:nvSpPr>
        <p:spPr>
          <a:xfrm>
            <a:off x="3880660" y="3667439"/>
            <a:ext cx="2471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NL" dirty="0">
                <a:solidFill>
                  <a:schemeClr val="bg1"/>
                </a:solidFill>
              </a:rPr>
              <a:t>Supernovae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4A946DF-648C-B208-4044-FB5E47802D1A}"/>
              </a:ext>
            </a:extLst>
          </p:cNvPr>
          <p:cNvSpPr txBox="1"/>
          <p:nvPr/>
        </p:nvSpPr>
        <p:spPr>
          <a:xfrm>
            <a:off x="5959145" y="782539"/>
            <a:ext cx="2471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NL" dirty="0">
                <a:solidFill>
                  <a:schemeClr val="bg1"/>
                </a:solidFill>
              </a:rPr>
              <a:t>Gamma-ray bursts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ACCB4B9-87B7-7969-9D0A-AC745E8B30C4}"/>
              </a:ext>
            </a:extLst>
          </p:cNvPr>
          <p:cNvSpPr txBox="1"/>
          <p:nvPr/>
        </p:nvSpPr>
        <p:spPr>
          <a:xfrm>
            <a:off x="2608887" y="1633441"/>
            <a:ext cx="20430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NL" dirty="0">
                <a:solidFill>
                  <a:schemeClr val="bg1"/>
                </a:solidFill>
              </a:rPr>
              <a:t>Tidal disruption events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0AFD272-0131-8F7A-7C58-FD60578AFF8C}"/>
              </a:ext>
            </a:extLst>
          </p:cNvPr>
          <p:cNvSpPr txBox="1"/>
          <p:nvPr/>
        </p:nvSpPr>
        <p:spPr>
          <a:xfrm>
            <a:off x="9913769" y="4406668"/>
            <a:ext cx="1283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NL" dirty="0">
                <a:solidFill>
                  <a:schemeClr val="bg1"/>
                </a:solidFill>
              </a:rPr>
              <a:t>Kilonovae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1B93484F-9A48-B9F6-4808-0D9E227D145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2514" t="-4115" r="-10593" b="15474"/>
          <a:stretch>
            <a:fillRect/>
          </a:stretch>
        </p:blipFill>
        <p:spPr>
          <a:xfrm flipH="1" flipV="1">
            <a:off x="-1131215" y="2565223"/>
            <a:ext cx="4642380" cy="4481456"/>
          </a:xfrm>
          <a:prstGeom prst="ellipse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D01A6069-1DE4-C842-E9B9-E999ABEF0801}"/>
              </a:ext>
            </a:extLst>
          </p:cNvPr>
          <p:cNvSpPr txBox="1"/>
          <p:nvPr/>
        </p:nvSpPr>
        <p:spPr>
          <a:xfrm>
            <a:off x="1226803" y="2680238"/>
            <a:ext cx="2471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NL" dirty="0">
                <a:solidFill>
                  <a:schemeClr val="bg1"/>
                </a:solidFill>
              </a:rPr>
              <a:t>Magnetar</a:t>
            </a:r>
            <a:br>
              <a:rPr lang="fr-NL" dirty="0">
                <a:solidFill>
                  <a:schemeClr val="bg1"/>
                </a:solidFill>
              </a:rPr>
            </a:br>
            <a:r>
              <a:rPr lang="fr-NL" dirty="0">
                <a:solidFill>
                  <a:schemeClr val="bg1"/>
                </a:solidFill>
              </a:rPr>
              <a:t> bursts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DD66641-2BA3-A738-592B-D7C70B6417E0}"/>
              </a:ext>
            </a:extLst>
          </p:cNvPr>
          <p:cNvSpPr txBox="1"/>
          <p:nvPr/>
        </p:nvSpPr>
        <p:spPr>
          <a:xfrm>
            <a:off x="0" y="6223104"/>
            <a:ext cx="16630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NL" sz="1600" dirty="0">
                <a:solidFill>
                  <a:schemeClr val="bg2">
                    <a:lumMod val="50000"/>
                  </a:schemeClr>
                </a:solidFill>
              </a:rPr>
              <a:t>Image credits: </a:t>
            </a:r>
            <a:r>
              <a:rPr lang="en-GB" sz="1600" dirty="0">
                <a:solidFill>
                  <a:schemeClr val="bg2">
                    <a:lumMod val="50000"/>
                  </a:schemeClr>
                </a:solidFill>
              </a:rPr>
              <a:t>Danielle </a:t>
            </a:r>
            <a:r>
              <a:rPr lang="en-GB" sz="1600" dirty="0" err="1">
                <a:solidFill>
                  <a:schemeClr val="bg2">
                    <a:lumMod val="50000"/>
                  </a:schemeClr>
                </a:solidFill>
              </a:rPr>
              <a:t>Futselaar</a:t>
            </a:r>
            <a:r>
              <a:rPr lang="en-GB" sz="1600" dirty="0">
                <a:solidFill>
                  <a:schemeClr val="bg2">
                    <a:lumMod val="50000"/>
                  </a:schemeClr>
                </a:solidFill>
              </a:rPr>
              <a:t>/</a:t>
            </a:r>
            <a:r>
              <a:rPr lang="en-GB" sz="1600" dirty="0" err="1">
                <a:solidFill>
                  <a:schemeClr val="bg2">
                    <a:lumMod val="50000"/>
                  </a:schemeClr>
                </a:solidFill>
              </a:rPr>
              <a:t>artsource.nl</a:t>
            </a:r>
            <a:r>
              <a:rPr lang="en-GB" sz="1600" dirty="0">
                <a:solidFill>
                  <a:schemeClr val="bg2">
                    <a:lumMod val="50000"/>
                  </a:schemeClr>
                </a:solidFill>
              </a:rPr>
              <a:t> (FRB); </a:t>
            </a:r>
            <a:r>
              <a:rPr lang="fr-NL" sz="1600" dirty="0">
                <a:solidFill>
                  <a:schemeClr val="bg2">
                    <a:lumMod val="50000"/>
                  </a:schemeClr>
                </a:solidFill>
              </a:rPr>
              <a:t>NASA / CXC / M. Weiss (TDE); NASA's Goddard Space Flight Center (GRB);</a:t>
            </a:r>
          </a:p>
          <a:p>
            <a:r>
              <a:rPr lang="fr-NL" sz="1600" dirty="0">
                <a:solidFill>
                  <a:schemeClr val="bg2">
                    <a:lumMod val="50000"/>
                  </a:schemeClr>
                </a:solidFill>
              </a:rPr>
              <a:t>Chandra X-ray Observatory Center (SN); </a:t>
            </a:r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Maciej Rebisz for Quanta Magazine (</a:t>
            </a:r>
            <a:r>
              <a:rPr lang="fr-FR" sz="1600" dirty="0" err="1">
                <a:solidFill>
                  <a:schemeClr val="bg2">
                    <a:lumMod val="50000"/>
                  </a:schemeClr>
                </a:solidFill>
              </a:rPr>
              <a:t>Magnetar</a:t>
            </a:r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); </a:t>
            </a:r>
            <a:r>
              <a:rPr lang="fr-NL" sz="1600" dirty="0">
                <a:solidFill>
                  <a:schemeClr val="bg2">
                    <a:lumMod val="50000"/>
                  </a:schemeClr>
                </a:solidFill>
              </a:rPr>
              <a:t>Robin Dienel/Carnegie Institution for Science</a:t>
            </a:r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 (KN) </a:t>
            </a:r>
            <a:endParaRPr lang="fr-NL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018F126F-7667-0632-3ABC-84F28EF04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238" y="6207498"/>
            <a:ext cx="2743200" cy="365125"/>
          </a:xfrm>
        </p:spPr>
        <p:txBody>
          <a:bodyPr/>
          <a:lstStyle/>
          <a:p>
            <a:r>
              <a:rPr lang="en-GB" sz="1400" dirty="0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266503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08432D-4F1F-CEC6-39BA-A67ED83C0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D96C03-5B6A-ECCE-2F11-2E7448336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741" y="-178885"/>
            <a:ext cx="10515600" cy="1325563"/>
          </a:xfrm>
        </p:spPr>
        <p:txBody>
          <a:bodyPr/>
          <a:lstStyle/>
          <a:p>
            <a:r>
              <a:rPr lang="en-GB" dirty="0"/>
              <a:t>CHIME FRB inference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2820F40-67EF-10F6-87D2-B0195CF081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1475"/>
          <a:stretch>
            <a:fillRect/>
          </a:stretch>
        </p:blipFill>
        <p:spPr>
          <a:xfrm>
            <a:off x="6096000" y="838366"/>
            <a:ext cx="4220204" cy="280194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8C6E693-FB35-6F83-AB88-A0F4B75617E7}"/>
              </a:ext>
            </a:extLst>
          </p:cNvPr>
          <p:cNvSpPr txBox="1"/>
          <p:nvPr/>
        </p:nvSpPr>
        <p:spPr>
          <a:xfrm>
            <a:off x="9107811" y="6519446"/>
            <a:ext cx="29271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1600" dirty="0">
                <a:solidFill>
                  <a:schemeClr val="bg2">
                    <a:lumMod val="50000"/>
                  </a:schemeClr>
                </a:solidFill>
              </a:rPr>
              <a:t>Data adapted from CHIME/FRB</a:t>
            </a:r>
          </a:p>
        </p:txBody>
      </p:sp>
      <p:sp>
        <p:nvSpPr>
          <p:cNvPr id="6" name="Espace réservé du numéro de diapositive 7">
            <a:extLst>
              <a:ext uri="{FF2B5EF4-FFF2-40B4-BE49-F238E27FC236}">
                <a16:creationId xmlns:a16="http://schemas.microsoft.com/office/drawing/2014/main" id="{E2D106FE-30F4-C4DB-7996-3ED4827E5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3F4C3F4D-AACD-1C4D-82E3-A82AFFE77B56}" type="slidenum">
              <a:rPr lang="en-GB" sz="1400" smtClean="0"/>
              <a:t>20</a:t>
            </a:fld>
            <a:endParaRPr lang="en-GB" sz="1400" dirty="0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86B51B84-10FA-848C-7394-4C4D4DAFC09F}"/>
              </a:ext>
            </a:extLst>
          </p:cNvPr>
          <p:cNvGrpSpPr/>
          <p:nvPr/>
        </p:nvGrpSpPr>
        <p:grpSpPr>
          <a:xfrm>
            <a:off x="577263" y="722231"/>
            <a:ext cx="4905278" cy="3339306"/>
            <a:chOff x="530608" y="918174"/>
            <a:chExt cx="4905278" cy="3339306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229BC234-6FCF-5FC0-25DC-F79DC02ED5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20042"/>
            <a:stretch>
              <a:fillRect/>
            </a:stretch>
          </p:blipFill>
          <p:spPr>
            <a:xfrm>
              <a:off x="530608" y="918174"/>
              <a:ext cx="4574449" cy="2743200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221404AD-BC93-9FF1-74CE-2848F51D63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42443" t="86610" r="26730"/>
            <a:stretch>
              <a:fillRect/>
            </a:stretch>
          </p:blipFill>
          <p:spPr>
            <a:xfrm>
              <a:off x="2326460" y="3839031"/>
              <a:ext cx="1284488" cy="418449"/>
            </a:xfrm>
            <a:prstGeom prst="rect">
              <a:avLst/>
            </a:prstGeom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548BD188-7BE7-CAA2-21EA-60EAE9165C5F}"/>
                </a:ext>
              </a:extLst>
            </p:cNvPr>
            <p:cNvSpPr txBox="1"/>
            <p:nvPr/>
          </p:nvSpPr>
          <p:spPr>
            <a:xfrm>
              <a:off x="1352593" y="3577940"/>
              <a:ext cx="40832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NL" dirty="0"/>
                <a:t>0                     200                  400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F2A5E75E-81E9-71F5-8C64-632264911D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889" y="3566663"/>
            <a:ext cx="4574449" cy="343083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CA1BB5D-3156-351E-43AF-A540F2C1DAF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11850"/>
          <a:stretch>
            <a:fillRect/>
          </a:stretch>
        </p:blipFill>
        <p:spPr>
          <a:xfrm>
            <a:off x="6096000" y="3640307"/>
            <a:ext cx="4108224" cy="271604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CF16D7D-1109-1528-3897-13F6FF525D97}"/>
              </a:ext>
            </a:extLst>
          </p:cNvPr>
          <p:cNvSpPr txBox="1"/>
          <p:nvPr/>
        </p:nvSpPr>
        <p:spPr>
          <a:xfrm>
            <a:off x="7897146" y="3540664"/>
            <a:ext cx="1487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dirty="0"/>
              <a:t>Components</a:t>
            </a:r>
            <a:endParaRPr lang="fr-NL" sz="2000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BE1E2BC-A4BB-9ABB-47EF-BD47326568E4}"/>
              </a:ext>
            </a:extLst>
          </p:cNvPr>
          <p:cNvSpPr txBox="1"/>
          <p:nvPr/>
        </p:nvSpPr>
        <p:spPr>
          <a:xfrm>
            <a:off x="7897146" y="6273833"/>
            <a:ext cx="1487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dirty="0"/>
              <a:t>Components</a:t>
            </a:r>
            <a:endParaRPr lang="fr-NL" sz="2000" dirty="0"/>
          </a:p>
        </p:txBody>
      </p:sp>
    </p:spTree>
    <p:extLst>
      <p:ext uri="{BB962C8B-B14F-4D97-AF65-F5344CB8AC3E}">
        <p14:creationId xmlns:p14="http://schemas.microsoft.com/office/powerpoint/2010/main" val="1733668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EDB7BC-C6BB-11B8-1EB0-7D14FD1CD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NL" dirty="0"/>
              <a:t>Conclusion &amp; Outlook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0354B98-7F76-BD3F-CA3A-21DCFD37BCA1}"/>
              </a:ext>
            </a:extLst>
          </p:cNvPr>
          <p:cNvSpPr txBox="1">
            <a:spLocks/>
          </p:cNvSpPr>
          <p:nvPr/>
        </p:nvSpPr>
        <p:spPr>
          <a:xfrm>
            <a:off x="565646" y="1676159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NL" dirty="0"/>
              <a:t>Developing an accurate &amp; fast ML pipeline</a:t>
            </a:r>
          </a:p>
          <a:p>
            <a:pPr lvl="1"/>
            <a:r>
              <a:rPr lang="fr-NL" dirty="0"/>
              <a:t>Able to deal with thousands of transients</a:t>
            </a:r>
            <a:br>
              <a:rPr lang="fr-NL" dirty="0"/>
            </a:br>
            <a:endParaRPr lang="fr-NL" dirty="0"/>
          </a:p>
          <a:p>
            <a:r>
              <a:rPr lang="fr-NL" dirty="0"/>
              <a:t>Flexible pipeline</a:t>
            </a:r>
          </a:p>
          <a:p>
            <a:pPr lvl="1"/>
            <a:r>
              <a:rPr lang="fr-NL" dirty="0"/>
              <a:t>Applicaple to other transients</a:t>
            </a:r>
            <a:br>
              <a:rPr lang="fr-NL" dirty="0"/>
            </a:br>
            <a:r>
              <a:rPr lang="fr-NL" dirty="0"/>
              <a:t> e.g. X-ray bursts, GRB</a:t>
            </a:r>
          </a:p>
          <a:p>
            <a:endParaRPr lang="fr-NL" dirty="0"/>
          </a:p>
          <a:p>
            <a:r>
              <a:rPr lang="fr-NL" dirty="0"/>
              <a:t>Extending the pipeline to 2D</a:t>
            </a:r>
          </a:p>
          <a:p>
            <a:pPr lvl="1"/>
            <a:r>
              <a:rPr lang="fr-NL" dirty="0"/>
              <a:t>Include time and frequency </a:t>
            </a:r>
          </a:p>
          <a:p>
            <a:pPr marL="0" indent="0">
              <a:buNone/>
            </a:pPr>
            <a:endParaRPr lang="fr-NL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DC7E93C-0275-F8C9-D391-8C252135121A}"/>
              </a:ext>
            </a:extLst>
          </p:cNvPr>
          <p:cNvSpPr txBox="1"/>
          <p:nvPr/>
        </p:nvSpPr>
        <p:spPr>
          <a:xfrm>
            <a:off x="8596193" y="5466642"/>
            <a:ext cx="36642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1600" dirty="0">
                <a:solidFill>
                  <a:schemeClr val="bg2">
                    <a:lumMod val="50000"/>
                  </a:schemeClr>
                </a:solidFill>
              </a:rPr>
              <a:t>Amiri, M et al., 2024 (arXiv:2311.00111) 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611FE35-D270-00C6-B668-D42BEE074CF3}"/>
              </a:ext>
            </a:extLst>
          </p:cNvPr>
          <p:cNvGrpSpPr/>
          <p:nvPr/>
        </p:nvGrpSpPr>
        <p:grpSpPr>
          <a:xfrm>
            <a:off x="7610258" y="1518286"/>
            <a:ext cx="4468112" cy="3983665"/>
            <a:chOff x="7606512" y="1573619"/>
            <a:chExt cx="4468112" cy="398366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8C13047-622B-E083-7C84-5B91B0D5F8D1}"/>
                </a:ext>
              </a:extLst>
            </p:cNvPr>
            <p:cNvSpPr/>
            <p:nvPr/>
          </p:nvSpPr>
          <p:spPr>
            <a:xfrm>
              <a:off x="7606512" y="1573619"/>
              <a:ext cx="4468112" cy="3983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NL"/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22CE895A-5EB0-3B27-4D6D-779418EA5300}"/>
                </a:ext>
              </a:extLst>
            </p:cNvPr>
            <p:cNvGrpSpPr/>
            <p:nvPr/>
          </p:nvGrpSpPr>
          <p:grpSpPr>
            <a:xfrm>
              <a:off x="7606512" y="1669107"/>
              <a:ext cx="4424622" cy="3519786"/>
              <a:chOff x="4998778" y="1416050"/>
              <a:chExt cx="4424622" cy="3519786"/>
            </a:xfrm>
          </p:grpSpPr>
          <p:pic>
            <p:nvPicPr>
              <p:cNvPr id="9" name="Image 8">
                <a:extLst>
                  <a:ext uri="{FF2B5EF4-FFF2-40B4-BE49-F238E27FC236}">
                    <a16:creationId xmlns:a16="http://schemas.microsoft.com/office/drawing/2014/main" id="{BC121159-5EE1-43C6-1D3A-EE0567649E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58660"/>
              <a:stretch>
                <a:fillRect/>
              </a:stretch>
            </p:blipFill>
            <p:spPr>
              <a:xfrm>
                <a:off x="6210300" y="1416050"/>
                <a:ext cx="3213100" cy="3519786"/>
              </a:xfrm>
              <a:prstGeom prst="rect">
                <a:avLst/>
              </a:prstGeom>
            </p:spPr>
          </p:pic>
          <p:pic>
            <p:nvPicPr>
              <p:cNvPr id="10" name="Image 9">
                <a:extLst>
                  <a:ext uri="{FF2B5EF4-FFF2-40B4-BE49-F238E27FC236}">
                    <a16:creationId xmlns:a16="http://schemas.microsoft.com/office/drawing/2014/main" id="{27E304D1-5CAD-FF8F-B16E-DAC7976E16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1810" r="82516"/>
              <a:stretch>
                <a:fillRect/>
              </a:stretch>
            </p:blipFill>
            <p:spPr>
              <a:xfrm>
                <a:off x="4998778" y="1416050"/>
                <a:ext cx="1218245" cy="3519786"/>
              </a:xfrm>
              <a:prstGeom prst="rect">
                <a:avLst/>
              </a:prstGeom>
            </p:spPr>
          </p:pic>
        </p:grpSp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9F53AEEF-17DE-088D-B9C1-10EB145B61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65692"/>
            <a:stretch>
              <a:fillRect/>
            </a:stretch>
          </p:blipFill>
          <p:spPr>
            <a:xfrm>
              <a:off x="8048463" y="5119046"/>
              <a:ext cx="3835400" cy="409567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AC8BBD5-C9B5-44C4-1F05-4CD1E7778114}"/>
                </a:ext>
              </a:extLst>
            </p:cNvPr>
            <p:cNvSpPr/>
            <p:nvPr/>
          </p:nvSpPr>
          <p:spPr>
            <a:xfrm>
              <a:off x="11649346" y="1669106"/>
              <a:ext cx="381788" cy="8241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NL"/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20C71733-4450-F4A2-0D8C-71E38695A0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9514" t="23225" r="9898" b="15032"/>
          <a:stretch>
            <a:fillRect/>
          </a:stretch>
        </p:blipFill>
        <p:spPr>
          <a:xfrm rot="10800000">
            <a:off x="12011586" y="2433733"/>
            <a:ext cx="45719" cy="2173191"/>
          </a:xfrm>
          <a:prstGeom prst="rect">
            <a:avLst/>
          </a:prstGeom>
        </p:spPr>
      </p:pic>
      <p:sp>
        <p:nvSpPr>
          <p:cNvPr id="27" name="Espace réservé du numéro de diapositive 7">
            <a:extLst>
              <a:ext uri="{FF2B5EF4-FFF2-40B4-BE49-F238E27FC236}">
                <a16:creationId xmlns:a16="http://schemas.microsoft.com/office/drawing/2014/main" id="{D3AFEB26-BAB2-0879-6582-218E66821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3F4C3F4D-AACD-1C4D-82E3-A82AFFE77B56}" type="slidenum">
              <a:rPr lang="en-GB" sz="1400" smtClean="0"/>
              <a:t>21</a:t>
            </a:fld>
            <a:endParaRPr lang="en-GB" sz="14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BF748A8-E44A-2358-66FF-5C05A0315EBF}"/>
              </a:ext>
            </a:extLst>
          </p:cNvPr>
          <p:cNvSpPr txBox="1"/>
          <p:nvPr/>
        </p:nvSpPr>
        <p:spPr>
          <a:xfrm>
            <a:off x="0" y="6211669"/>
            <a:ext cx="61327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NL" sz="1800" dirty="0">
                <a:solidFill>
                  <a:schemeClr val="bg2">
                    <a:lumMod val="50000"/>
                  </a:schemeClr>
                </a:solidFill>
              </a:rPr>
              <a:t>more on the method:</a:t>
            </a:r>
            <a:br>
              <a:rPr lang="fr-NL" sz="18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fr-FR" sz="1800" dirty="0">
                <a:solidFill>
                  <a:schemeClr val="bg2">
                    <a:lumMod val="50000"/>
                  </a:schemeClr>
                </a:solidFill>
              </a:rPr>
              <a:t>van der Meulen et al., 2026  (arXiv:2607.21134)</a:t>
            </a:r>
            <a:endParaRPr lang="fr-NL" sz="1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DFA35F4-C48B-E4A3-2473-56473FD14BDA}"/>
              </a:ext>
            </a:extLst>
          </p:cNvPr>
          <p:cNvSpPr txBox="1"/>
          <p:nvPr/>
        </p:nvSpPr>
        <p:spPr>
          <a:xfrm>
            <a:off x="9948933" y="136399"/>
            <a:ext cx="21294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NL" sz="2000" dirty="0"/>
              <a:t>a.schmit@uva.nl</a:t>
            </a:r>
          </a:p>
        </p:txBody>
      </p:sp>
    </p:spTree>
    <p:extLst>
      <p:ext uri="{BB962C8B-B14F-4D97-AF65-F5344CB8AC3E}">
        <p14:creationId xmlns:p14="http://schemas.microsoft.com/office/powerpoint/2010/main" val="1483226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09119A6-956B-25DD-DD49-9FE8C14A68A6}"/>
              </a:ext>
            </a:extLst>
          </p:cNvPr>
          <p:cNvSpPr txBox="1"/>
          <p:nvPr/>
        </p:nvSpPr>
        <p:spPr>
          <a:xfrm>
            <a:off x="1929635" y="1657351"/>
            <a:ext cx="83327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7200" dirty="0"/>
              <a:t>ADDITIONAL SLIDES</a:t>
            </a:r>
          </a:p>
        </p:txBody>
      </p:sp>
    </p:spTree>
    <p:extLst>
      <p:ext uri="{BB962C8B-B14F-4D97-AF65-F5344CB8AC3E}">
        <p14:creationId xmlns:p14="http://schemas.microsoft.com/office/powerpoint/2010/main" val="11930681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050BED-55D7-5F71-457B-8CABFC70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NL" dirty="0"/>
              <a:t>Length dependence</a:t>
            </a:r>
          </a:p>
        </p:txBody>
      </p:sp>
      <p:pic>
        <p:nvPicPr>
          <p:cNvPr id="3" name="Espace réservé du contenu 4">
            <a:extLst>
              <a:ext uri="{FF2B5EF4-FFF2-40B4-BE49-F238E27FC236}">
                <a16:creationId xmlns:a16="http://schemas.microsoft.com/office/drawing/2014/main" id="{620A9524-6D84-47BF-A64B-20BF3AC811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9513"/>
          <a:stretch>
            <a:fillRect/>
          </a:stretch>
        </p:blipFill>
        <p:spPr>
          <a:xfrm>
            <a:off x="2079554" y="1543445"/>
            <a:ext cx="6892995" cy="494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3112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FB6F16-8508-5DD4-8E4A-C4A20E3DD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NL" dirty="0"/>
              <a:t>Priors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7C1E84D-2CBD-2113-6C63-34FF952BF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085" y="1953190"/>
            <a:ext cx="11057715" cy="292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8017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F9EEE6-CE5F-F815-2DA0-D3F857504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NL" dirty="0"/>
              <a:t>FM info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45AD106-F971-6749-D4CE-473E5431AB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1" y="1690688"/>
            <a:ext cx="11029950" cy="446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6383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37CF3EC-D1CD-80C2-068F-C6CBDF2D2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275" y="452437"/>
            <a:ext cx="4660900" cy="12954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D10615C-0AA3-D89C-63AB-7C850355D6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275" y="2036762"/>
            <a:ext cx="4660900" cy="224751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F8E89C1-464C-9DC2-5E21-0C483689F0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275" y="4573203"/>
            <a:ext cx="5168900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9593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D155F73-2798-DC19-F440-C6CDD37DB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1150" y="152400"/>
            <a:ext cx="6489700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5278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C68327F-C26E-3155-80E0-F60C7759FA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27" y="728662"/>
            <a:ext cx="9067586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367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81B2F-FA4A-B19D-9AD5-9BEE3A7CD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0950C7-D804-2074-42A3-00BB76144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Fast Radio Bursts (FRBs)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085B4C02-1AC0-39DC-7900-8BFDFEB5C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C3F4D-AACD-1C4D-82E3-A82AFFE77B56}" type="slidenum">
              <a:rPr lang="en-GB" sz="1400" smtClean="0"/>
              <a:t>3</a:t>
            </a:fld>
            <a:endParaRPr lang="en-GB" sz="1400" dirty="0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5DC87404-6C30-1AA4-FB3E-A1344333457F}"/>
              </a:ext>
            </a:extLst>
          </p:cNvPr>
          <p:cNvSpPr txBox="1"/>
          <p:nvPr/>
        </p:nvSpPr>
        <p:spPr>
          <a:xfrm>
            <a:off x="8578572" y="6564670"/>
            <a:ext cx="29271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1600" dirty="0">
                <a:solidFill>
                  <a:schemeClr val="bg2">
                    <a:lumMod val="50000"/>
                  </a:schemeClr>
                </a:solidFill>
              </a:rPr>
              <a:t>Data adapted from CHIME/FRB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7AB11B6-B94D-DAFC-568F-22A2C8F52888}"/>
              </a:ext>
            </a:extLst>
          </p:cNvPr>
          <p:cNvSpPr/>
          <p:nvPr/>
        </p:nvSpPr>
        <p:spPr>
          <a:xfrm>
            <a:off x="578658" y="1562794"/>
            <a:ext cx="5677001" cy="4886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NL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E600094-5507-A652-A531-90D369FDAD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402" t="66085" r="56120" b="18379"/>
          <a:stretch>
            <a:fillRect/>
          </a:stretch>
        </p:blipFill>
        <p:spPr>
          <a:xfrm>
            <a:off x="2063543" y="1709387"/>
            <a:ext cx="4097976" cy="430217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9A792A0-BF5B-C5DA-D8B2-BD44FEF546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6084" r="93276" b="19804"/>
          <a:stretch>
            <a:fillRect/>
          </a:stretch>
        </p:blipFill>
        <p:spPr>
          <a:xfrm>
            <a:off x="578658" y="1709386"/>
            <a:ext cx="1491087" cy="3907637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2C00A3DF-4093-7C56-38E4-BBB40B7EB6A3}"/>
              </a:ext>
            </a:extLst>
          </p:cNvPr>
          <p:cNvSpPr txBox="1"/>
          <p:nvPr/>
        </p:nvSpPr>
        <p:spPr>
          <a:xfrm>
            <a:off x="2640065" y="6527450"/>
            <a:ext cx="4199986" cy="3880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1600" dirty="0">
                <a:solidFill>
                  <a:schemeClr val="bg2">
                    <a:lumMod val="50000"/>
                  </a:schemeClr>
                </a:solidFill>
              </a:rPr>
              <a:t>Amiri, M et al., 2024 (arXiv:2311.00111)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BB0C02-A2FF-68D9-2AF6-685D7CF8F55A}"/>
              </a:ext>
            </a:extLst>
          </p:cNvPr>
          <p:cNvSpPr/>
          <p:nvPr/>
        </p:nvSpPr>
        <p:spPr>
          <a:xfrm>
            <a:off x="9776222" y="3896916"/>
            <a:ext cx="589359" cy="496490"/>
          </a:xfrm>
          <a:prstGeom prst="rect">
            <a:avLst/>
          </a:prstGeom>
          <a:solidFill>
            <a:srgbClr val="D2DF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NL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F1E8215-39F8-7B24-6C6E-799887389743}"/>
              </a:ext>
            </a:extLst>
          </p:cNvPr>
          <p:cNvSpPr/>
          <p:nvPr/>
        </p:nvSpPr>
        <p:spPr>
          <a:xfrm>
            <a:off x="9776221" y="665896"/>
            <a:ext cx="589359" cy="437196"/>
          </a:xfrm>
          <a:prstGeom prst="rect">
            <a:avLst/>
          </a:prstGeom>
          <a:solidFill>
            <a:srgbClr val="DBE4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NL" sz="1600" dirty="0">
              <a:solidFill>
                <a:schemeClr val="tx1"/>
              </a:solidFill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70C03C6C-8C38-44CE-32CB-022FD6723E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402" t="98629" r="56120" b="-30"/>
          <a:stretch>
            <a:fillRect/>
          </a:stretch>
        </p:blipFill>
        <p:spPr>
          <a:xfrm>
            <a:off x="1998024" y="6030262"/>
            <a:ext cx="4097976" cy="38805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6B8F2667-68F1-9F47-7024-C90552F52F9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2194"/>
          <a:stretch>
            <a:fillRect/>
          </a:stretch>
        </p:blipFill>
        <p:spPr>
          <a:xfrm>
            <a:off x="6972818" y="194040"/>
            <a:ext cx="4897310" cy="287777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F3DD7241-6775-563D-0BA0-FB71B9D373A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2194"/>
          <a:stretch>
            <a:fillRect/>
          </a:stretch>
        </p:blipFill>
        <p:spPr>
          <a:xfrm>
            <a:off x="7086685" y="3426698"/>
            <a:ext cx="4539429" cy="2877773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A401FC92-6AE2-40B6-6245-D5F9031B2398}"/>
              </a:ext>
            </a:extLst>
          </p:cNvPr>
          <p:cNvSpPr txBox="1"/>
          <p:nvPr/>
        </p:nvSpPr>
        <p:spPr>
          <a:xfrm>
            <a:off x="8779675" y="3007876"/>
            <a:ext cx="1707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NL" sz="2000" dirty="0"/>
              <a:t>Time[ms]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DAB9F7D2-8392-A9F6-C2D6-0F3C746063B4}"/>
              </a:ext>
            </a:extLst>
          </p:cNvPr>
          <p:cNvSpPr txBox="1"/>
          <p:nvPr/>
        </p:nvSpPr>
        <p:spPr>
          <a:xfrm>
            <a:off x="8779675" y="6249572"/>
            <a:ext cx="1707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NL" sz="2000" dirty="0"/>
              <a:t>Time[ms]</a:t>
            </a:r>
          </a:p>
        </p:txBody>
      </p:sp>
    </p:spTree>
    <p:extLst>
      <p:ext uri="{BB962C8B-B14F-4D97-AF65-F5344CB8AC3E}">
        <p14:creationId xmlns:p14="http://schemas.microsoft.com/office/powerpoint/2010/main" val="470079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FEBE23-1079-DA3B-67B0-17469F021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019" y="134184"/>
            <a:ext cx="10515600" cy="1325563"/>
          </a:xfrm>
        </p:spPr>
        <p:txBody>
          <a:bodyPr/>
          <a:lstStyle/>
          <a:p>
            <a:r>
              <a:rPr lang="fr-NL" dirty="0"/>
              <a:t>Current modelling + challenges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B882CE-D553-559B-36CE-FE1AA49D301A}"/>
              </a:ext>
            </a:extLst>
          </p:cNvPr>
          <p:cNvSpPr txBox="1">
            <a:spLocks/>
          </p:cNvSpPr>
          <p:nvPr/>
        </p:nvSpPr>
        <p:spPr>
          <a:xfrm>
            <a:off x="678272" y="1379587"/>
            <a:ext cx="11513728" cy="456368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NL" dirty="0"/>
              <a:t>Multiple component model</a:t>
            </a:r>
          </a:p>
          <a:p>
            <a:pPr marL="0" indent="0">
              <a:buNone/>
            </a:pPr>
            <a:endParaRPr lang="fr-NL" dirty="0"/>
          </a:p>
          <a:p>
            <a:pPr marL="0" indent="0">
              <a:buNone/>
            </a:pPr>
            <a:r>
              <a:rPr lang="fr-NL" dirty="0"/>
              <a:t>Fitburst </a:t>
            </a:r>
            <a:r>
              <a:rPr lang="fr-NL" sz="2000" dirty="0">
                <a:solidFill>
                  <a:schemeClr val="bg2">
                    <a:lumMod val="50000"/>
                  </a:schemeClr>
                </a:solidFill>
              </a:rPr>
              <a:t>(Fonseca, E et al., 2024)</a:t>
            </a:r>
          </a:p>
          <a:p>
            <a:pPr lvl="1">
              <a:spcAft>
                <a:spcPts val="600"/>
              </a:spcAft>
            </a:pPr>
            <a:r>
              <a:rPr lang="fr-NL" dirty="0"/>
              <a:t>Least squares</a:t>
            </a:r>
          </a:p>
          <a:p>
            <a:pPr lvl="1">
              <a:spcAft>
                <a:spcPts val="600"/>
              </a:spcAft>
            </a:pPr>
            <a:r>
              <a:rPr lang="fr-NL" dirty="0"/>
              <a:t>Needs fixed amount of components</a:t>
            </a:r>
          </a:p>
          <a:p>
            <a:pPr lvl="1">
              <a:spcAft>
                <a:spcPts val="600"/>
              </a:spcAft>
            </a:pPr>
            <a:r>
              <a:rPr lang="fr-NL" dirty="0"/>
              <a:t>Good first guess often needed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9ABA693-A0F7-485F-B615-F2DDB76A90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432"/>
          <a:stretch>
            <a:fillRect/>
          </a:stretch>
        </p:blipFill>
        <p:spPr>
          <a:xfrm>
            <a:off x="1642399" y="4608709"/>
            <a:ext cx="3274181" cy="1848997"/>
          </a:xfrm>
          <a:prstGeom prst="rect">
            <a:avLst/>
          </a:prstGeom>
        </p:spPr>
      </p:pic>
      <p:sp>
        <p:nvSpPr>
          <p:cNvPr id="9" name="Espace réservé du numéro de diapositive 7">
            <a:extLst>
              <a:ext uri="{FF2B5EF4-FFF2-40B4-BE49-F238E27FC236}">
                <a16:creationId xmlns:a16="http://schemas.microsoft.com/office/drawing/2014/main" id="{D91C1481-82AE-F719-0C5D-EF0183700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924" y="6518397"/>
            <a:ext cx="2743200" cy="365125"/>
          </a:xfrm>
        </p:spPr>
        <p:txBody>
          <a:bodyPr/>
          <a:lstStyle/>
          <a:p>
            <a:fld id="{3F4C3F4D-AACD-1C4D-82E3-A82AFFE77B56}" type="slidenum">
              <a:rPr lang="en-GB" sz="1400" smtClean="0"/>
              <a:t>4</a:t>
            </a:fld>
            <a:endParaRPr lang="en-GB" sz="14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1A0558A-9C6A-60FA-7B56-0CF303116AE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0000" t="50804" b="-87"/>
          <a:stretch>
            <a:fillRect/>
          </a:stretch>
        </p:blipFill>
        <p:spPr>
          <a:xfrm>
            <a:off x="6586971" y="1147544"/>
            <a:ext cx="5344650" cy="5182048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A2BE9632-3B5F-38A3-4665-2B0DDD6EB94F}"/>
              </a:ext>
            </a:extLst>
          </p:cNvPr>
          <p:cNvSpPr txBox="1"/>
          <p:nvPr/>
        </p:nvSpPr>
        <p:spPr>
          <a:xfrm>
            <a:off x="8430337" y="6288429"/>
            <a:ext cx="36097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1600" dirty="0">
                <a:solidFill>
                  <a:schemeClr val="bg2">
                    <a:lumMod val="50000"/>
                  </a:schemeClr>
                </a:solidFill>
              </a:rPr>
              <a:t>Sand, K et al., 2024 (arXiv:2408.13215) </a:t>
            </a:r>
          </a:p>
        </p:txBody>
      </p:sp>
    </p:spTree>
    <p:extLst>
      <p:ext uri="{BB962C8B-B14F-4D97-AF65-F5344CB8AC3E}">
        <p14:creationId xmlns:p14="http://schemas.microsoft.com/office/powerpoint/2010/main" val="2057632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3FC8F-92AB-7392-EC20-4A85F8264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49287C-926A-4450-7E6B-8051D3A8E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019" y="134184"/>
            <a:ext cx="10515600" cy="1325563"/>
          </a:xfrm>
        </p:spPr>
        <p:txBody>
          <a:bodyPr/>
          <a:lstStyle/>
          <a:p>
            <a:r>
              <a:rPr lang="fr-NL" dirty="0"/>
              <a:t>Current modelling + challenges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9A097F6-59C9-D2CD-260A-DD9C765684D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999737" y="4976921"/>
            <a:ext cx="2974107" cy="1604158"/>
          </a:xfrm>
          <a:prstGeom prst="rect">
            <a:avLst/>
          </a:prstGeom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4A29D16A-129A-E79A-45EA-29AB26615425}"/>
              </a:ext>
            </a:extLst>
          </p:cNvPr>
          <p:cNvCxnSpPr>
            <a:cxnSpLocks/>
          </p:cNvCxnSpPr>
          <p:nvPr/>
        </p:nvCxnSpPr>
        <p:spPr>
          <a:xfrm flipH="1">
            <a:off x="3124266" y="5024102"/>
            <a:ext cx="500" cy="1516168"/>
          </a:xfrm>
          <a:prstGeom prst="line">
            <a:avLst/>
          </a:prstGeom>
          <a:ln w="22225" cap="flat" cmpd="sng" algn="ctr">
            <a:solidFill>
              <a:srgbClr val="E97132">
                <a:alpha val="65490"/>
              </a:srgb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F80AAC34-0C30-BBA6-373E-82CCBC76EC52}"/>
              </a:ext>
            </a:extLst>
          </p:cNvPr>
          <p:cNvSpPr txBox="1"/>
          <p:nvPr/>
        </p:nvSpPr>
        <p:spPr>
          <a:xfrm>
            <a:off x="2804630" y="6490777"/>
            <a:ext cx="15256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200" noProof="0" dirty="0">
                <a:solidFill>
                  <a:prstClr val="black"/>
                </a:solidFill>
                <a:latin typeface="Aptos" panose="02110004020202020204"/>
              </a:rPr>
              <a:t>A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rrival time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1C9E0F7-092B-0360-C851-9DDC4FD4747F}"/>
              </a:ext>
            </a:extLst>
          </p:cNvPr>
          <p:cNvSpPr txBox="1"/>
          <p:nvPr/>
        </p:nvSpPr>
        <p:spPr>
          <a:xfrm>
            <a:off x="2665219" y="6120009"/>
            <a:ext cx="9445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200" noProof="0" dirty="0">
                <a:solidFill>
                  <a:prstClr val="black"/>
                </a:solidFill>
                <a:latin typeface="Aptos" panose="02110004020202020204"/>
              </a:rPr>
              <a:t>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ise</a:t>
            </a:r>
            <a:b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time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F49DB94-1F21-1189-08BE-D87FEDBB1DCC}"/>
              </a:ext>
            </a:extLst>
          </p:cNvPr>
          <p:cNvSpPr txBox="1"/>
          <p:nvPr/>
        </p:nvSpPr>
        <p:spPr>
          <a:xfrm>
            <a:off x="3098723" y="6233079"/>
            <a:ext cx="9980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200" noProof="0" dirty="0">
                <a:solidFill>
                  <a:prstClr val="black"/>
                </a:solidFill>
                <a:latin typeface="Aptos" panose="02110004020202020204"/>
              </a:rPr>
              <a:t>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kewness</a:t>
            </a: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90364D39-7BE9-E135-4CC4-49939DEF216F}"/>
              </a:ext>
            </a:extLst>
          </p:cNvPr>
          <p:cNvCxnSpPr/>
          <p:nvPr/>
        </p:nvCxnSpPr>
        <p:spPr>
          <a:xfrm>
            <a:off x="2451508" y="5110400"/>
            <a:ext cx="0" cy="1337199"/>
          </a:xfrm>
          <a:prstGeom prst="straightConnector1">
            <a:avLst/>
          </a:prstGeom>
          <a:ln w="22225" cap="flat" cmpd="sng" algn="ctr">
            <a:solidFill>
              <a:srgbClr val="E97132">
                <a:alpha val="65490"/>
              </a:srgbClr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1B1B89B5-C796-9F7F-5F41-E25FE63B3B01}"/>
              </a:ext>
            </a:extLst>
          </p:cNvPr>
          <p:cNvSpPr txBox="1"/>
          <p:nvPr/>
        </p:nvSpPr>
        <p:spPr>
          <a:xfrm rot="16200000">
            <a:off x="1816924" y="5640500"/>
            <a:ext cx="10139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200" noProof="0" dirty="0">
                <a:solidFill>
                  <a:prstClr val="black"/>
                </a:solidFill>
                <a:latin typeface="Aptos" panose="02110004020202020204"/>
              </a:rPr>
              <a:t>A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mplitude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A9BA55D4-15EA-DA0E-60E7-B41A5E45D466}"/>
              </a:ext>
            </a:extLst>
          </p:cNvPr>
          <p:cNvCxnSpPr>
            <a:cxnSpLocks/>
          </p:cNvCxnSpPr>
          <p:nvPr/>
        </p:nvCxnSpPr>
        <p:spPr>
          <a:xfrm flipH="1">
            <a:off x="2782139" y="6142040"/>
            <a:ext cx="342127" cy="0"/>
          </a:xfrm>
          <a:prstGeom prst="straightConnector1">
            <a:avLst/>
          </a:prstGeom>
          <a:ln w="22225" cap="flat" cmpd="sng" algn="ctr">
            <a:solidFill>
              <a:srgbClr val="E97132">
                <a:alpha val="65490"/>
              </a:srgbClr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2EF2DE7D-9DA6-E4AD-EA24-8B4978833AD5}"/>
              </a:ext>
            </a:extLst>
          </p:cNvPr>
          <p:cNvCxnSpPr>
            <a:cxnSpLocks/>
          </p:cNvCxnSpPr>
          <p:nvPr/>
        </p:nvCxnSpPr>
        <p:spPr>
          <a:xfrm flipH="1">
            <a:off x="3153532" y="6225165"/>
            <a:ext cx="607062" cy="0"/>
          </a:xfrm>
          <a:prstGeom prst="straightConnector1">
            <a:avLst/>
          </a:prstGeom>
          <a:ln w="22225">
            <a:solidFill>
              <a:srgbClr val="E97132">
                <a:alpha val="65490"/>
              </a:srgbClr>
            </a:solidFill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27171A6E-7E73-1304-8824-3BF053134827}"/>
              </a:ext>
            </a:extLst>
          </p:cNvPr>
          <p:cNvSpPr txBox="1"/>
          <p:nvPr/>
        </p:nvSpPr>
        <p:spPr>
          <a:xfrm>
            <a:off x="3486790" y="5116063"/>
            <a:ext cx="781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1200" dirty="0"/>
              <a:t>Skewed </a:t>
            </a:r>
            <a:br>
              <a:rPr lang="fr-NL" sz="1200" dirty="0"/>
            </a:br>
            <a:r>
              <a:rPr lang="fr-NL" sz="1200" dirty="0"/>
              <a:t>gaussian</a:t>
            </a:r>
          </a:p>
        </p:txBody>
      </p:sp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A02CC5C0-BDDA-B4BD-AA58-D5FA9D1907D8}"/>
              </a:ext>
            </a:extLst>
          </p:cNvPr>
          <p:cNvSpPr txBox="1">
            <a:spLocks/>
          </p:cNvSpPr>
          <p:nvPr/>
        </p:nvSpPr>
        <p:spPr>
          <a:xfrm>
            <a:off x="318533" y="1274881"/>
            <a:ext cx="6613072" cy="360825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NL" dirty="0"/>
              <a:t>ML model</a:t>
            </a:r>
          </a:p>
          <a:p>
            <a:pPr lvl="1">
              <a:lnSpc>
                <a:spcPct val="100000"/>
              </a:lnSpc>
              <a:spcAft>
                <a:spcPts val="200"/>
              </a:spcAft>
            </a:pPr>
            <a:r>
              <a:rPr lang="fr-NL" dirty="0"/>
              <a:t>Simulation-based inference</a:t>
            </a:r>
          </a:p>
          <a:p>
            <a:pPr lvl="2">
              <a:lnSpc>
                <a:spcPct val="100000"/>
              </a:lnSpc>
              <a:spcAft>
                <a:spcPts val="200"/>
              </a:spcAft>
            </a:pPr>
            <a:r>
              <a:rPr lang="fr-NL" sz="2400" dirty="0"/>
              <a:t>Very fast amortised inference</a:t>
            </a:r>
          </a:p>
          <a:p>
            <a:pPr lvl="1">
              <a:lnSpc>
                <a:spcPct val="100000"/>
              </a:lnSpc>
              <a:spcAft>
                <a:spcPts val="200"/>
              </a:spcAft>
            </a:pPr>
            <a:r>
              <a:rPr lang="fr-NL" dirty="0"/>
              <a:t>Multi-dimensional</a:t>
            </a:r>
          </a:p>
          <a:p>
            <a:pPr lvl="1">
              <a:lnSpc>
                <a:spcPct val="100000"/>
              </a:lnSpc>
              <a:spcAft>
                <a:spcPts val="200"/>
              </a:spcAft>
            </a:pPr>
            <a:r>
              <a:rPr lang="fr-NL" dirty="0"/>
              <a:t>No manual tuning needed</a:t>
            </a:r>
          </a:p>
          <a:p>
            <a:pPr lvl="1">
              <a:lnSpc>
                <a:spcPct val="100000"/>
              </a:lnSpc>
              <a:spcAft>
                <a:spcPts val="200"/>
              </a:spcAft>
            </a:pPr>
            <a:r>
              <a:rPr lang="fr-NL" dirty="0"/>
              <a:t>Statistical parameter posteriors</a:t>
            </a:r>
          </a:p>
          <a:p>
            <a:pPr lvl="1">
              <a:lnSpc>
                <a:spcPct val="100000"/>
              </a:lnSpc>
              <a:spcAft>
                <a:spcPts val="200"/>
              </a:spcAft>
            </a:pPr>
            <a:r>
              <a:rPr lang="fr-NL" dirty="0"/>
              <a:t>FRBs: large dynamic range of timescales</a:t>
            </a:r>
          </a:p>
          <a:p>
            <a:pPr lvl="1">
              <a:lnSpc>
                <a:spcPct val="100000"/>
              </a:lnSpc>
              <a:spcAft>
                <a:spcPts val="200"/>
              </a:spcAft>
            </a:pPr>
            <a:r>
              <a:rPr lang="fr-NL" dirty="0"/>
              <a:t>Handles low SNR regime gracefully</a:t>
            </a:r>
          </a:p>
          <a:p>
            <a:pPr lvl="1">
              <a:lnSpc>
                <a:spcPct val="100000"/>
              </a:lnSpc>
              <a:spcAft>
                <a:spcPts val="400"/>
              </a:spcAft>
            </a:pPr>
            <a:endParaRPr lang="fr-NL" dirty="0"/>
          </a:p>
        </p:txBody>
      </p:sp>
      <p:sp>
        <p:nvSpPr>
          <p:cNvPr id="35" name="Espace réservé du numéro de diapositive 7">
            <a:extLst>
              <a:ext uri="{FF2B5EF4-FFF2-40B4-BE49-F238E27FC236}">
                <a16:creationId xmlns:a16="http://schemas.microsoft.com/office/drawing/2014/main" id="{7454D7D2-1C70-5678-7808-3491D90FC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924" y="6518397"/>
            <a:ext cx="2743200" cy="365125"/>
          </a:xfrm>
        </p:spPr>
        <p:txBody>
          <a:bodyPr/>
          <a:lstStyle/>
          <a:p>
            <a:fld id="{3F4C3F4D-AACD-1C4D-82E3-A82AFFE77B56}" type="slidenum">
              <a:rPr lang="en-GB" sz="1400" smtClean="0"/>
              <a:t>5</a:t>
            </a:fld>
            <a:endParaRPr lang="en-GB" sz="1400" dirty="0"/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3E75D4A3-2775-FBDD-7F6E-D4B5FC38329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0000" t="50804" b="-87"/>
          <a:stretch>
            <a:fillRect/>
          </a:stretch>
        </p:blipFill>
        <p:spPr>
          <a:xfrm>
            <a:off x="6586971" y="1147544"/>
            <a:ext cx="5344650" cy="5182048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8EED2AFD-8C2B-1EA4-D87A-743D63AA08C6}"/>
              </a:ext>
            </a:extLst>
          </p:cNvPr>
          <p:cNvSpPr txBox="1"/>
          <p:nvPr/>
        </p:nvSpPr>
        <p:spPr>
          <a:xfrm>
            <a:off x="8430337" y="6288429"/>
            <a:ext cx="36097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1600" dirty="0">
                <a:solidFill>
                  <a:schemeClr val="bg2">
                    <a:lumMod val="50000"/>
                  </a:schemeClr>
                </a:solidFill>
              </a:rPr>
              <a:t>Sand, K et al., 2024 (arXiv:2408.13215) </a:t>
            </a:r>
          </a:p>
        </p:txBody>
      </p:sp>
    </p:spTree>
    <p:extLst>
      <p:ext uri="{BB962C8B-B14F-4D97-AF65-F5344CB8AC3E}">
        <p14:creationId xmlns:p14="http://schemas.microsoft.com/office/powerpoint/2010/main" val="3958370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B0597F35-633F-AC57-0B13-059088654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981" y="121251"/>
            <a:ext cx="10515600" cy="1325563"/>
          </a:xfrm>
        </p:spPr>
        <p:txBody>
          <a:bodyPr/>
          <a:lstStyle/>
          <a:p>
            <a:r>
              <a:rPr lang="fr-NL" dirty="0"/>
              <a:t>Machine learning pipeline</a:t>
            </a:r>
            <a:br>
              <a:rPr lang="fr-NL" dirty="0"/>
            </a:br>
            <a:r>
              <a:rPr lang="fr-NL" dirty="0"/>
              <a:t> schematic</a:t>
            </a:r>
          </a:p>
        </p:txBody>
      </p:sp>
      <p:sp>
        <p:nvSpPr>
          <p:cNvPr id="15" name="Flèche vers la droite 14">
            <a:extLst>
              <a:ext uri="{FF2B5EF4-FFF2-40B4-BE49-F238E27FC236}">
                <a16:creationId xmlns:a16="http://schemas.microsoft.com/office/drawing/2014/main" id="{25AD74D1-B470-27F4-C977-394BDF55068B}"/>
              </a:ext>
            </a:extLst>
          </p:cNvPr>
          <p:cNvSpPr/>
          <p:nvPr/>
        </p:nvSpPr>
        <p:spPr>
          <a:xfrm rot="20231441">
            <a:off x="4987853" y="2130352"/>
            <a:ext cx="1577008" cy="622853"/>
          </a:xfrm>
          <a:prstGeom prst="rightArrow">
            <a:avLst/>
          </a:prstGeom>
          <a:solidFill>
            <a:srgbClr val="156082">
              <a:alpha val="63922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NL" dirty="0"/>
              <a:t>Part 1 </a:t>
            </a:r>
          </a:p>
        </p:txBody>
      </p:sp>
      <p:sp>
        <p:nvSpPr>
          <p:cNvPr id="16" name="Flèche vers la droite 15">
            <a:extLst>
              <a:ext uri="{FF2B5EF4-FFF2-40B4-BE49-F238E27FC236}">
                <a16:creationId xmlns:a16="http://schemas.microsoft.com/office/drawing/2014/main" id="{6C112C3B-570D-C10C-8D77-E1C7E759A0E9}"/>
              </a:ext>
            </a:extLst>
          </p:cNvPr>
          <p:cNvSpPr/>
          <p:nvPr/>
        </p:nvSpPr>
        <p:spPr>
          <a:xfrm rot="1405559">
            <a:off x="4984592" y="3904612"/>
            <a:ext cx="1577008" cy="622853"/>
          </a:xfrm>
          <a:prstGeom prst="rightArrow">
            <a:avLst/>
          </a:prstGeom>
          <a:solidFill>
            <a:srgbClr val="156082">
              <a:alpha val="63922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NL" dirty="0"/>
              <a:t>Part 2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39D0559-B37F-4495-4EA1-18AA7EA21404}"/>
              </a:ext>
            </a:extLst>
          </p:cNvPr>
          <p:cNvSpPr txBox="1"/>
          <p:nvPr/>
        </p:nvSpPr>
        <p:spPr>
          <a:xfrm>
            <a:off x="7696069" y="241046"/>
            <a:ext cx="37112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NL" sz="2200" dirty="0"/>
              <a:t>Probability distribution for the number of sub-bursts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9B50CA0-00D9-D24E-20F4-F58612E057B1}"/>
              </a:ext>
            </a:extLst>
          </p:cNvPr>
          <p:cNvSpPr txBox="1"/>
          <p:nvPr/>
        </p:nvSpPr>
        <p:spPr>
          <a:xfrm>
            <a:off x="8173937" y="3616800"/>
            <a:ext cx="51555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NL" sz="2200" dirty="0"/>
              <a:t>Posteriors of the </a:t>
            </a:r>
            <a:br>
              <a:rPr lang="fr-NL" sz="2200" dirty="0"/>
            </a:br>
            <a:r>
              <a:rPr lang="fr-NL" sz="2200" dirty="0"/>
              <a:t>sub-burst parameters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32A9EF6-852E-239C-0A7D-F565DD66E5FF}"/>
              </a:ext>
            </a:extLst>
          </p:cNvPr>
          <p:cNvSpPr txBox="1"/>
          <p:nvPr/>
        </p:nvSpPr>
        <p:spPr>
          <a:xfrm>
            <a:off x="1507928" y="2044126"/>
            <a:ext cx="22777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000" dirty="0"/>
              <a:t>FRB lightcurve (LC)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B0984A0-B78C-F260-AF1A-57525907688D}"/>
              </a:ext>
            </a:extLst>
          </p:cNvPr>
          <p:cNvSpPr txBox="1"/>
          <p:nvPr/>
        </p:nvSpPr>
        <p:spPr>
          <a:xfrm>
            <a:off x="178981" y="5926644"/>
            <a:ext cx="61198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NL" dirty="0">
                <a:solidFill>
                  <a:schemeClr val="bg2">
                    <a:lumMod val="50000"/>
                  </a:schemeClr>
                </a:solidFill>
              </a:rPr>
              <a:t>based on:</a:t>
            </a:r>
            <a:br>
              <a:rPr lang="fr-NL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van der Meulen et al., 2026  (arXiv:2607.21134)</a:t>
            </a:r>
            <a:endParaRPr lang="fr-NL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22400BDF-5D14-0077-22CC-4D826331BB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4032" y="4208788"/>
            <a:ext cx="2768600" cy="2705100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2694F889-3E17-ECA2-4209-1BA6F47BD935}"/>
              </a:ext>
            </a:extLst>
          </p:cNvPr>
          <p:cNvSpPr txBox="1"/>
          <p:nvPr/>
        </p:nvSpPr>
        <p:spPr>
          <a:xfrm>
            <a:off x="178981" y="6519446"/>
            <a:ext cx="29271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1600" dirty="0">
                <a:solidFill>
                  <a:schemeClr val="bg2">
                    <a:lumMod val="50000"/>
                  </a:schemeClr>
                </a:solidFill>
              </a:rPr>
              <a:t>Data adapted from CHIME/FRB</a:t>
            </a:r>
          </a:p>
        </p:txBody>
      </p:sp>
      <p:sp>
        <p:nvSpPr>
          <p:cNvPr id="31" name="Espace réservé du numéro de diapositive 7">
            <a:extLst>
              <a:ext uri="{FF2B5EF4-FFF2-40B4-BE49-F238E27FC236}">
                <a16:creationId xmlns:a16="http://schemas.microsoft.com/office/drawing/2014/main" id="{C0967989-25CA-2660-C1EC-7F097FB44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3F4C3F4D-AACD-1C4D-82E3-A82AFFE77B56}" type="slidenum">
              <a:rPr lang="en-GB" sz="1400" smtClean="0"/>
              <a:t>6</a:t>
            </a:fld>
            <a:endParaRPr lang="en-GB" sz="1400" dirty="0"/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1CB1BF63-5751-FF14-2C48-70BFBEB18D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2099"/>
          <a:stretch>
            <a:fillRect/>
          </a:stretch>
        </p:blipFill>
        <p:spPr>
          <a:xfrm>
            <a:off x="7436985" y="970262"/>
            <a:ext cx="3711233" cy="244666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6801971-E665-3F01-4725-86594C54950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0025"/>
          <a:stretch>
            <a:fillRect/>
          </a:stretch>
        </p:blipFill>
        <p:spPr>
          <a:xfrm>
            <a:off x="375935" y="2363211"/>
            <a:ext cx="4742309" cy="290013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F62FD12-9C9A-7546-6C3C-0832326A03A2}"/>
              </a:ext>
            </a:extLst>
          </p:cNvPr>
          <p:cNvSpPr txBox="1"/>
          <p:nvPr/>
        </p:nvSpPr>
        <p:spPr>
          <a:xfrm>
            <a:off x="9112620" y="3305024"/>
            <a:ext cx="1707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NL" sz="1600" dirty="0"/>
              <a:t>Components</a:t>
            </a:r>
            <a:endParaRPr lang="fr-NL" dirty="0"/>
          </a:p>
        </p:txBody>
      </p:sp>
    </p:spTree>
    <p:extLst>
      <p:ext uri="{BB962C8B-B14F-4D97-AF65-F5344CB8AC3E}">
        <p14:creationId xmlns:p14="http://schemas.microsoft.com/office/powerpoint/2010/main" val="3778875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F92D41-6DF2-BE90-1D96-49626D1AD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NL" dirty="0"/>
              <a:t>Classifier:</a:t>
            </a:r>
            <a:br>
              <a:rPr lang="fr-NL" dirty="0"/>
            </a:br>
            <a:r>
              <a:rPr lang="fr-NL" dirty="0"/>
              <a:t>Infer the amount of components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15CD303-99CA-3AA6-CDF7-E8F175DA9991}"/>
              </a:ext>
            </a:extLst>
          </p:cNvPr>
          <p:cNvSpPr/>
          <p:nvPr/>
        </p:nvSpPr>
        <p:spPr>
          <a:xfrm>
            <a:off x="773924" y="3271300"/>
            <a:ext cx="1297786" cy="51176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NL" sz="2400" dirty="0"/>
              <a:t>LC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A21A59-1FA9-2EE7-7C1A-3688E41849FF}"/>
              </a:ext>
            </a:extLst>
          </p:cNvPr>
          <p:cNvSpPr/>
          <p:nvPr/>
        </p:nvSpPr>
        <p:spPr>
          <a:xfrm>
            <a:off x="4153755" y="3143688"/>
            <a:ext cx="1422782" cy="69381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NL" sz="2400" dirty="0"/>
              <a:t>Encoded LC</a:t>
            </a:r>
          </a:p>
        </p:txBody>
      </p:sp>
      <p:sp>
        <p:nvSpPr>
          <p:cNvPr id="5" name="Flèche vers la droite 4">
            <a:extLst>
              <a:ext uri="{FF2B5EF4-FFF2-40B4-BE49-F238E27FC236}">
                <a16:creationId xmlns:a16="http://schemas.microsoft.com/office/drawing/2014/main" id="{1399C626-1DF3-5BE3-D2D6-F76716A514AB}"/>
              </a:ext>
            </a:extLst>
          </p:cNvPr>
          <p:cNvSpPr/>
          <p:nvPr/>
        </p:nvSpPr>
        <p:spPr>
          <a:xfrm>
            <a:off x="2385922" y="2721396"/>
            <a:ext cx="1617345" cy="1524068"/>
          </a:xfrm>
          <a:prstGeom prst="rightArrow">
            <a:avLst>
              <a:gd name="adj1" fmla="val 65714"/>
              <a:gd name="adj2" fmla="val 53465"/>
            </a:avLst>
          </a:prstGeom>
          <a:solidFill>
            <a:srgbClr val="61CBF4">
              <a:alpha val="6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NL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4B9DAC4-73FF-CAD1-D67E-111103A354EC}"/>
              </a:ext>
            </a:extLst>
          </p:cNvPr>
          <p:cNvSpPr txBox="1"/>
          <p:nvPr/>
        </p:nvSpPr>
        <p:spPr>
          <a:xfrm>
            <a:off x="2415778" y="3111684"/>
            <a:ext cx="1526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NL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CNN encoder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3D1203B-6E3A-C4A4-328B-408A78ED9867}"/>
              </a:ext>
            </a:extLst>
          </p:cNvPr>
          <p:cNvSpPr txBox="1"/>
          <p:nvPr/>
        </p:nvSpPr>
        <p:spPr>
          <a:xfrm>
            <a:off x="8620779" y="3065832"/>
            <a:ext cx="3536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NL" sz="2200" dirty="0"/>
              <a:t>Probability distribution</a:t>
            </a:r>
          </a:p>
          <a:p>
            <a:r>
              <a:rPr lang="fr-NL" sz="2200" dirty="0"/>
              <a:t>for number of components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213EA00-A40C-DAB1-A8A4-67074CB0EA42}"/>
              </a:ext>
            </a:extLst>
          </p:cNvPr>
          <p:cNvSpPr txBox="1"/>
          <p:nvPr/>
        </p:nvSpPr>
        <p:spPr>
          <a:xfrm>
            <a:off x="7301078" y="3000239"/>
            <a:ext cx="11854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NL" sz="2200" dirty="0"/>
              <a:t>Softmax</a:t>
            </a:r>
          </a:p>
        </p:txBody>
      </p:sp>
      <p:sp>
        <p:nvSpPr>
          <p:cNvPr id="10" name="Flèche vers la droite 9">
            <a:extLst>
              <a:ext uri="{FF2B5EF4-FFF2-40B4-BE49-F238E27FC236}">
                <a16:creationId xmlns:a16="http://schemas.microsoft.com/office/drawing/2014/main" id="{B832E5C0-EB2F-680E-DAC5-2301B214676D}"/>
              </a:ext>
            </a:extLst>
          </p:cNvPr>
          <p:cNvSpPr/>
          <p:nvPr/>
        </p:nvSpPr>
        <p:spPr>
          <a:xfrm>
            <a:off x="5929478" y="2721396"/>
            <a:ext cx="1115255" cy="1524068"/>
          </a:xfrm>
          <a:prstGeom prst="rightArrow">
            <a:avLst>
              <a:gd name="adj1" fmla="val 50000"/>
              <a:gd name="adj2" fmla="val 53465"/>
            </a:avLst>
          </a:prstGeom>
          <a:solidFill>
            <a:srgbClr val="61CBF4">
              <a:alpha val="6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NL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39F3956-D56F-FDC1-C745-F97F7F1E30AE}"/>
              </a:ext>
            </a:extLst>
          </p:cNvPr>
          <p:cNvSpPr txBox="1"/>
          <p:nvPr/>
        </p:nvSpPr>
        <p:spPr>
          <a:xfrm>
            <a:off x="6049221" y="3252597"/>
            <a:ext cx="1526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NL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MLP</a:t>
            </a: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365F38FD-DF06-6991-0010-2AF2EC567076}"/>
              </a:ext>
            </a:extLst>
          </p:cNvPr>
          <p:cNvCxnSpPr>
            <a:cxnSpLocks/>
          </p:cNvCxnSpPr>
          <p:nvPr/>
        </p:nvCxnSpPr>
        <p:spPr>
          <a:xfrm flipV="1">
            <a:off x="7301078" y="3481283"/>
            <a:ext cx="1233322" cy="13242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Espace réservé du numéro de diapositive 7">
            <a:extLst>
              <a:ext uri="{FF2B5EF4-FFF2-40B4-BE49-F238E27FC236}">
                <a16:creationId xmlns:a16="http://schemas.microsoft.com/office/drawing/2014/main" id="{9617DFE2-2A86-61FD-7A65-EA51D4A58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3F4C3F4D-AACD-1C4D-82E3-A82AFFE77B56}" type="slidenum">
              <a:rPr lang="en-GB" sz="1400" smtClean="0"/>
              <a:t>7</a:t>
            </a:fld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389543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65B83-6FF0-EE3B-3CDD-8D5FFB2A5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59C1570-5DC6-5798-3844-899459D2720A}"/>
              </a:ext>
            </a:extLst>
          </p:cNvPr>
          <p:cNvSpPr/>
          <p:nvPr/>
        </p:nvSpPr>
        <p:spPr>
          <a:xfrm>
            <a:off x="2013857" y="1970314"/>
            <a:ext cx="6651172" cy="41039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NL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02C1198-831C-395C-4882-0A9F6F6E4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171" y="237054"/>
            <a:ext cx="11843657" cy="1325563"/>
          </a:xfrm>
        </p:spPr>
        <p:txBody>
          <a:bodyPr>
            <a:normAutofit fontScale="90000"/>
          </a:bodyPr>
          <a:lstStyle/>
          <a:p>
            <a:r>
              <a:rPr lang="fr-NL" dirty="0"/>
              <a:t>Infer the posteriors: Flow matching posterior estimation </a:t>
            </a:r>
            <a:br>
              <a:rPr lang="fr-NL" dirty="0"/>
            </a:br>
            <a:endParaRPr lang="fr-NL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0A1E49E-33DE-AE4C-EFA8-99A4E2E0DB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92" t="3811" r="2982" b="5555"/>
          <a:stretch>
            <a:fillRect/>
          </a:stretch>
        </p:blipFill>
        <p:spPr>
          <a:xfrm>
            <a:off x="2460171" y="2253343"/>
            <a:ext cx="5758543" cy="3479311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52D42509-E300-8898-983E-6461B539C9F2}"/>
              </a:ext>
            </a:extLst>
          </p:cNvPr>
          <p:cNvSpPr txBox="1"/>
          <p:nvPr/>
        </p:nvSpPr>
        <p:spPr>
          <a:xfrm>
            <a:off x="503880" y="1073968"/>
            <a:ext cx="27711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400" dirty="0"/>
              <a:t>Flow matching (FM)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2AE7133-00C3-D2E7-CA6B-FD837DB18812}"/>
              </a:ext>
            </a:extLst>
          </p:cNvPr>
          <p:cNvSpPr txBox="1"/>
          <p:nvPr/>
        </p:nvSpPr>
        <p:spPr>
          <a:xfrm>
            <a:off x="7504790" y="6544423"/>
            <a:ext cx="611986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van der Meulen et al., 2026  (arXiv:2607.21134)</a:t>
            </a:r>
            <a:endParaRPr lang="fr-NL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Espace réservé du numéro de diapositive 7">
            <a:extLst>
              <a:ext uri="{FF2B5EF4-FFF2-40B4-BE49-F238E27FC236}">
                <a16:creationId xmlns:a16="http://schemas.microsoft.com/office/drawing/2014/main" id="{7847DD25-EFD4-E752-8F24-3F2E2841E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3F4C3F4D-AACD-1C4D-82E3-A82AFFE77B56}" type="slidenum">
              <a:rPr lang="en-GB" sz="1400" smtClean="0"/>
              <a:t>8</a:t>
            </a:fld>
            <a:endParaRPr lang="en-GB" sz="14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8E92B20-0092-1872-DEF9-9E4E6E436F7A}"/>
              </a:ext>
            </a:extLst>
          </p:cNvPr>
          <p:cNvSpPr txBox="1"/>
          <p:nvPr/>
        </p:nvSpPr>
        <p:spPr>
          <a:xfrm>
            <a:off x="3052947" y="5719329"/>
            <a:ext cx="5405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000" dirty="0"/>
              <a:t>t=0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74D9B7A-D65D-5E6C-080A-8D09ADE91BD1}"/>
              </a:ext>
            </a:extLst>
          </p:cNvPr>
          <p:cNvSpPr txBox="1"/>
          <p:nvPr/>
        </p:nvSpPr>
        <p:spPr>
          <a:xfrm>
            <a:off x="7122053" y="5719329"/>
            <a:ext cx="5405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000" dirty="0"/>
              <a:t>t=1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7C880B0-9953-971B-E507-8AF226A27728}"/>
              </a:ext>
            </a:extLst>
          </p:cNvPr>
          <p:cNvSpPr txBox="1"/>
          <p:nvPr/>
        </p:nvSpPr>
        <p:spPr>
          <a:xfrm>
            <a:off x="4964069" y="5719329"/>
            <a:ext cx="8130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000" dirty="0"/>
              <a:t>0&lt;t&lt;1</a:t>
            </a:r>
          </a:p>
        </p:txBody>
      </p:sp>
    </p:spTree>
    <p:extLst>
      <p:ext uri="{BB962C8B-B14F-4D97-AF65-F5344CB8AC3E}">
        <p14:creationId xmlns:p14="http://schemas.microsoft.com/office/powerpoint/2010/main" val="1133360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7334D-382D-B351-D541-5FEF85438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08B85E-69E3-9B27-C50D-04C45ED46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171" y="237054"/>
            <a:ext cx="11843657" cy="1325563"/>
          </a:xfrm>
        </p:spPr>
        <p:txBody>
          <a:bodyPr>
            <a:normAutofit fontScale="90000"/>
          </a:bodyPr>
          <a:lstStyle/>
          <a:p>
            <a:r>
              <a:rPr lang="fr-NL" dirty="0"/>
              <a:t>Infer the posteriors: Flow matching posterior estimation </a:t>
            </a:r>
            <a:br>
              <a:rPr lang="fr-NL" dirty="0"/>
            </a:br>
            <a:endParaRPr lang="fr-NL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46CDF2C-34D4-6120-D190-16FF55324969}"/>
              </a:ext>
            </a:extLst>
          </p:cNvPr>
          <p:cNvSpPr txBox="1"/>
          <p:nvPr/>
        </p:nvSpPr>
        <p:spPr>
          <a:xfrm>
            <a:off x="503880" y="1073968"/>
            <a:ext cx="27711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400" dirty="0"/>
              <a:t>Flow matching (FM)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967663-F984-E03F-B580-88AEC6FDE3B0}"/>
              </a:ext>
            </a:extLst>
          </p:cNvPr>
          <p:cNvSpPr/>
          <p:nvPr/>
        </p:nvSpPr>
        <p:spPr>
          <a:xfrm>
            <a:off x="2013857" y="1970314"/>
            <a:ext cx="6651172" cy="41039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NL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95F8E9A-3FA6-E1D2-C39F-B796390536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92" t="3811" r="2982" b="5555"/>
          <a:stretch>
            <a:fillRect/>
          </a:stretch>
        </p:blipFill>
        <p:spPr>
          <a:xfrm>
            <a:off x="2460171" y="2253343"/>
            <a:ext cx="5758543" cy="3479311"/>
          </a:xfrm>
          <a:prstGeom prst="rect">
            <a:avLst/>
          </a:prstGeom>
        </p:spPr>
      </p:pic>
      <p:sp>
        <p:nvSpPr>
          <p:cNvPr id="15" name="Espace réservé du numéro de diapositive 7">
            <a:extLst>
              <a:ext uri="{FF2B5EF4-FFF2-40B4-BE49-F238E27FC236}">
                <a16:creationId xmlns:a16="http://schemas.microsoft.com/office/drawing/2014/main" id="{3623FCC8-2CA1-8993-A63A-D211ED9DB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3F4C3F4D-AACD-1C4D-82E3-A82AFFE77B56}" type="slidenum">
              <a:rPr lang="en-GB" sz="1400" smtClean="0"/>
              <a:t>9</a:t>
            </a:fld>
            <a:endParaRPr lang="en-GB" sz="140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18CA67A-B750-C2D9-F8FC-6435D45C7E1E}"/>
              </a:ext>
            </a:extLst>
          </p:cNvPr>
          <p:cNvSpPr txBox="1"/>
          <p:nvPr/>
        </p:nvSpPr>
        <p:spPr>
          <a:xfrm>
            <a:off x="3052947" y="5719329"/>
            <a:ext cx="5405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000" dirty="0"/>
              <a:t>t=0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437B6A4-BFBC-C924-5CB1-0A71E66FCB8A}"/>
              </a:ext>
            </a:extLst>
          </p:cNvPr>
          <p:cNvSpPr txBox="1"/>
          <p:nvPr/>
        </p:nvSpPr>
        <p:spPr>
          <a:xfrm>
            <a:off x="7122053" y="5719329"/>
            <a:ext cx="5405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000" dirty="0"/>
              <a:t>t=1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20E8B78-5A96-D838-8B78-54274289F616}"/>
              </a:ext>
            </a:extLst>
          </p:cNvPr>
          <p:cNvSpPr txBox="1"/>
          <p:nvPr/>
        </p:nvSpPr>
        <p:spPr>
          <a:xfrm>
            <a:off x="4964069" y="5719329"/>
            <a:ext cx="8130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NL" sz="2000" dirty="0"/>
              <a:t>0&lt;t&lt;1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7245FAD-6F11-CD42-86A5-CD506B88B661}"/>
              </a:ext>
            </a:extLst>
          </p:cNvPr>
          <p:cNvSpPr txBox="1"/>
          <p:nvPr/>
        </p:nvSpPr>
        <p:spPr>
          <a:xfrm>
            <a:off x="7504790" y="6544423"/>
            <a:ext cx="611986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van der Meulen et al., 2026  (arXiv:2607.21134)</a:t>
            </a:r>
            <a:endParaRPr lang="fr-NL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3240EA1F-01BE-C36A-B315-AB1B7236F499}"/>
              </a:ext>
            </a:extLst>
          </p:cNvPr>
          <p:cNvGrpSpPr/>
          <p:nvPr/>
        </p:nvGrpSpPr>
        <p:grpSpPr>
          <a:xfrm>
            <a:off x="3015982" y="2300844"/>
            <a:ext cx="4204995" cy="1331296"/>
            <a:chOff x="3010571" y="2297612"/>
            <a:chExt cx="4204995" cy="1331296"/>
          </a:xfrm>
        </p:grpSpPr>
        <p:cxnSp>
          <p:nvCxnSpPr>
            <p:cNvPr id="23" name="Connecteur droit avec flèche 22">
              <a:extLst>
                <a:ext uri="{FF2B5EF4-FFF2-40B4-BE49-F238E27FC236}">
                  <a16:creationId xmlns:a16="http://schemas.microsoft.com/office/drawing/2014/main" id="{10C99E76-D1D5-201F-271E-561CDB52850C}"/>
                </a:ext>
              </a:extLst>
            </p:cNvPr>
            <p:cNvCxnSpPr/>
            <p:nvPr/>
          </p:nvCxnSpPr>
          <p:spPr>
            <a:xfrm flipV="1">
              <a:off x="3315371" y="2722310"/>
              <a:ext cx="3839028" cy="906598"/>
            </a:xfrm>
            <a:prstGeom prst="straightConnector1">
              <a:avLst/>
            </a:prstGeom>
            <a:ln>
              <a:solidFill>
                <a:srgbClr val="00CBCD"/>
              </a:solidFill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ZoneTexte 23">
                  <a:extLst>
                    <a:ext uri="{FF2B5EF4-FFF2-40B4-BE49-F238E27FC236}">
                      <a16:creationId xmlns:a16="http://schemas.microsoft.com/office/drawing/2014/main" id="{C6B7F379-DB43-438F-EFFC-FA75C6857418}"/>
                    </a:ext>
                  </a:extLst>
                </p:cNvPr>
                <p:cNvSpPr txBox="1"/>
                <p:nvPr/>
              </p:nvSpPr>
              <p:spPr>
                <a:xfrm>
                  <a:off x="3010571" y="3130076"/>
                  <a:ext cx="30480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l-NL" sz="2400" i="1">
                                <a:solidFill>
                                  <a:srgbClr val="0E7F8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rgbClr val="0E7F8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rgbClr val="0E7F8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fr-NL" sz="2400" dirty="0">
                    <a:solidFill>
                      <a:srgbClr val="0E7F81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8BAC03B7-1BCD-9515-BBD7-2ECDB73969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10571" y="3130076"/>
                  <a:ext cx="304800" cy="461665"/>
                </a:xfrm>
                <a:prstGeom prst="rect">
                  <a:avLst/>
                </a:prstGeom>
                <a:blipFill>
                  <a:blip r:embed="rId6"/>
                  <a:stretch>
                    <a:fillRect l="-4167" r="-50000"/>
                  </a:stretch>
                </a:blipFill>
              </p:spPr>
              <p:txBody>
                <a:bodyPr/>
                <a:lstStyle/>
                <a:p>
                  <a:r>
                    <a:rPr lang="fr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ZoneTexte 24">
                  <a:extLst>
                    <a:ext uri="{FF2B5EF4-FFF2-40B4-BE49-F238E27FC236}">
                      <a16:creationId xmlns:a16="http://schemas.microsoft.com/office/drawing/2014/main" id="{6C8D15E7-3AD5-63D9-8F5D-ED736A43CA51}"/>
                    </a:ext>
                  </a:extLst>
                </p:cNvPr>
                <p:cNvSpPr txBox="1"/>
                <p:nvPr/>
              </p:nvSpPr>
              <p:spPr>
                <a:xfrm>
                  <a:off x="6910766" y="2297612"/>
                  <a:ext cx="30480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l-NL" sz="2400" i="1">
                                <a:solidFill>
                                  <a:srgbClr val="0E7F8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rgbClr val="0E7F8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nl-NL" sz="2400" b="0" i="1" smtClean="0">
                                <a:solidFill>
                                  <a:srgbClr val="0E7F8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fr-NL" sz="2400" dirty="0">
                    <a:solidFill>
                      <a:srgbClr val="0E7F81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ZoneTexte 24">
                  <a:extLst>
                    <a:ext uri="{FF2B5EF4-FFF2-40B4-BE49-F238E27FC236}">
                      <a16:creationId xmlns:a16="http://schemas.microsoft.com/office/drawing/2014/main" id="{6C8D15E7-3AD5-63D9-8F5D-ED736A43CA5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10766" y="2297612"/>
                  <a:ext cx="304800" cy="461665"/>
                </a:xfrm>
                <a:prstGeom prst="rect">
                  <a:avLst/>
                </a:prstGeom>
                <a:blipFill>
                  <a:blip r:embed="rId7"/>
                  <a:stretch>
                    <a:fillRect l="-4000" r="-44000"/>
                  </a:stretch>
                </a:blipFill>
              </p:spPr>
              <p:txBody>
                <a:bodyPr/>
                <a:lstStyle/>
                <a:p>
                  <a:r>
                    <a:rPr lang="fr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ZoneTexte 25">
                  <a:extLst>
                    <a:ext uri="{FF2B5EF4-FFF2-40B4-BE49-F238E27FC236}">
                      <a16:creationId xmlns:a16="http://schemas.microsoft.com/office/drawing/2014/main" id="{6A7E3C86-CB1B-C3E0-1596-DCCE127412BA}"/>
                    </a:ext>
                  </a:extLst>
                </p:cNvPr>
                <p:cNvSpPr txBox="1"/>
                <p:nvPr/>
              </p:nvSpPr>
              <p:spPr>
                <a:xfrm>
                  <a:off x="4964069" y="2806277"/>
                  <a:ext cx="541632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l-NL" sz="1800" b="0" i="1" smtClean="0">
                                <a:solidFill>
                                  <a:srgbClr val="00CBC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1800" b="0" i="1" smtClean="0">
                                <a:solidFill>
                                  <a:srgbClr val="00CBCD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nl-NL" sz="1800" b="0" i="1" smtClean="0">
                                <a:solidFill>
                                  <a:srgbClr val="00CBCD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oMath>
                    </m:oMathPara>
                  </a14:m>
                  <a:endParaRPr lang="fr-NL" dirty="0"/>
                </a:p>
              </p:txBody>
            </p:sp>
          </mc:Choice>
          <mc:Fallback xmlns="">
            <p:sp>
              <p:nvSpPr>
                <p:cNvPr id="31" name="ZoneTexte 30">
                  <a:extLst>
                    <a:ext uri="{FF2B5EF4-FFF2-40B4-BE49-F238E27FC236}">
                      <a16:creationId xmlns:a16="http://schemas.microsoft.com/office/drawing/2014/main" id="{3E664BE7-3A50-C364-A304-1B506E16238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64069" y="2806277"/>
                  <a:ext cx="541632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NL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3538465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C4F209C-3D8E-1743-8EF0-1B683133BC29}">
  <we:reference id="f1abd87f-a3ba-42fb-91d5-100000000000" version="1.0.0.7" store="EXCatalog" storeType="EXCatalog"/>
  <we:alternateReferences/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12308</TotalTime>
  <Words>1227</Words>
  <Application>Microsoft Office PowerPoint</Application>
  <PresentationFormat>Widescreen</PresentationFormat>
  <Paragraphs>266</Paragraphs>
  <Slides>28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Thème Office</vt:lpstr>
      <vt:lpstr>PowerPoint Presentation</vt:lpstr>
      <vt:lpstr>PowerPoint Presentation</vt:lpstr>
      <vt:lpstr>Fast Radio Bursts (FRBs)</vt:lpstr>
      <vt:lpstr>Current modelling + challenges</vt:lpstr>
      <vt:lpstr>Current modelling + challenges</vt:lpstr>
      <vt:lpstr>Machine learning pipeline  schematic</vt:lpstr>
      <vt:lpstr>Classifier: Infer the amount of components</vt:lpstr>
      <vt:lpstr>Infer the posteriors: Flow matching posterior estimation  </vt:lpstr>
      <vt:lpstr>Infer the posteriors: Flow matching posterior estimation  </vt:lpstr>
      <vt:lpstr>Infer the posteriors: Flow matching posterior estimation  </vt:lpstr>
      <vt:lpstr>Infer the posteriors: Flow matching posterior estimation  </vt:lpstr>
      <vt:lpstr>Infer the posteriors: Flow matching posterior estimation  </vt:lpstr>
      <vt:lpstr>Infer the posteriors: Flow matching posterior estimation  </vt:lpstr>
      <vt:lpstr>Transformer  encoder schematic</vt:lpstr>
      <vt:lpstr>FM inference</vt:lpstr>
      <vt:lpstr>Simulated FRB inference</vt:lpstr>
      <vt:lpstr>ML evaluation</vt:lpstr>
      <vt:lpstr>ML evaluation</vt:lpstr>
      <vt:lpstr>PowerPoint Presentation</vt:lpstr>
      <vt:lpstr>CHIME FRB inference</vt:lpstr>
      <vt:lpstr>Conclusion &amp; Outlook</vt:lpstr>
      <vt:lpstr>PowerPoint Presentation</vt:lpstr>
      <vt:lpstr>Length dependence</vt:lpstr>
      <vt:lpstr>Priors</vt:lpstr>
      <vt:lpstr>FM info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Anja Schmit</dc:creator>
  <cp:lastModifiedBy>Anja Schmit</cp:lastModifiedBy>
  <cp:revision>452</cp:revision>
  <dcterms:created xsi:type="dcterms:W3CDTF">2026-04-30T11:53:00Z</dcterms:created>
  <dcterms:modified xsi:type="dcterms:W3CDTF">2026-08-25T08:14:18Z</dcterms:modified>
</cp:coreProperties>
</file>