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y="5143500" cx="9144000"/>
  <p:notesSz cx="6858000" cy="9144000"/>
  <p:embeddedFontLst>
    <p:embeddedFont>
      <p:font typeface="Poppins"/>
      <p:regular r:id="rId28"/>
      <p:bold r:id="rId29"/>
      <p:italic r:id="rId30"/>
      <p:boldItalic r:id="rId31"/>
    </p:embeddedFont>
    <p:embeddedFont>
      <p:font typeface="Comfortaa"/>
      <p:regular r:id="rId32"/>
      <p:bold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34" roundtripDataSignature="AMtx7miBM8Zf/WAEksmz2XffA5Qg6mE0u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EBBAD40-FCC6-4592-9531-F180131BE5F1}">
  <a:tblStyle styleId="{1EBBAD40-FCC6-4592-9531-F180131BE5F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font" Target="fonts/Poppins-regular.fntdata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Poppins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Poppins-boldItalic.fntdata"/><Relationship Id="rId30" Type="http://schemas.openxmlformats.org/officeDocument/2006/relationships/font" Target="fonts/Poppins-italic.fntdata"/><Relationship Id="rId11" Type="http://schemas.openxmlformats.org/officeDocument/2006/relationships/slide" Target="slides/slide5.xml"/><Relationship Id="rId33" Type="http://schemas.openxmlformats.org/officeDocument/2006/relationships/font" Target="fonts/Comfortaa-bold.fntdata"/><Relationship Id="rId10" Type="http://schemas.openxmlformats.org/officeDocument/2006/relationships/slide" Target="slides/slide4.xml"/><Relationship Id="rId32" Type="http://schemas.openxmlformats.org/officeDocument/2006/relationships/font" Target="fonts/Comfortaa-regular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34" Type="http://customschemas.google.com/relationships/presentationmetadata" Target="meta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412ba2c9cc5_2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" name="Google Shape;56;g412ba2c9cc5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412ba2c9cc5_2_1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" name="Google Shape;178;g412ba2c9cc5_2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412ba2c9cc5_2_1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6" name="Google Shape;196;g412ba2c9cc5_2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412ba2c9cc5_2_14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" name="Google Shape;209;g412ba2c9cc5_2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412ba2c9cc5_2_15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3" name="Google Shape;223;g412ba2c9cc5_2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412ba2c9cc5_2_16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4" name="Google Shape;234;g412ba2c9cc5_2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412ba2c9cc5_2_17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4" name="Google Shape;244;g412ba2c9cc5_2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412ba2c9cc5_2_18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4" name="Google Shape;254;g412ba2c9cc5_2_1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412ba2c9cc5_2_19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0" name="Google Shape;270;g412ba2c9cc5_2_1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fa1389f62c_0_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0" name="Google Shape;280;g3fa1389f62c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412ba2c9cc5_2_2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0" name="Google Shape;290;g412ba2c9cc5_2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412ba2c9cc5_2_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" name="Google Shape;71;g412ba2c9cc5_2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412ba2c9cc5_2_2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6" name="Google Shape;306;g412ba2c9cc5_2_2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412ba2c9cc5_2_2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6" name="Google Shape;316;g412ba2c9cc5_2_24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412ba2c9cc5_2_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" name="Google Shape;85;g412ba2c9cc5_2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412ba2c9cc5_2_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g412ba2c9cc5_2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412ba2c9cc5_2_5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g412ba2c9cc5_2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12ba2c9cc5_2_6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" name="Google Shape;120;g412ba2c9cc5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412ba2c9cc5_2_7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" name="Google Shape;138;g412ba2c9cc5_2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412ba2c9cc5_2_9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3" name="Google Shape;153;g412ba2c9cc5_2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412ba2c9cc5_2_10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" name="Google Shape;164;g412ba2c9cc5_2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bit.ly/3A1uf1Q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9"/>
          <p:cNvSpPr txBox="1"/>
          <p:nvPr>
            <p:ph type="ctrTitle"/>
          </p:nvPr>
        </p:nvSpPr>
        <p:spPr>
          <a:xfrm>
            <a:off x="2080675" y="1687650"/>
            <a:ext cx="6350100" cy="1431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0" name="Google Shape;10;p19"/>
          <p:cNvSpPr txBox="1"/>
          <p:nvPr>
            <p:ph idx="1" type="subTitle"/>
          </p:nvPr>
        </p:nvSpPr>
        <p:spPr>
          <a:xfrm>
            <a:off x="2080675" y="3183000"/>
            <a:ext cx="6350100" cy="4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1" name="Google Shape;11;p19"/>
          <p:cNvSpPr/>
          <p:nvPr/>
        </p:nvSpPr>
        <p:spPr>
          <a:xfrm>
            <a:off x="0" y="0"/>
            <a:ext cx="17214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" name="Google Shape;12;p19"/>
          <p:cNvCxnSpPr/>
          <p:nvPr/>
        </p:nvCxnSpPr>
        <p:spPr>
          <a:xfrm>
            <a:off x="8680750" y="-35700"/>
            <a:ext cx="0" cy="52149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_4_1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0"/>
          <p:cNvSpPr/>
          <p:nvPr>
            <p:ph idx="2" type="pic"/>
          </p:nvPr>
        </p:nvSpPr>
        <p:spPr>
          <a:xfrm>
            <a:off x="1377525" y="0"/>
            <a:ext cx="3802500" cy="3033900"/>
          </a:xfrm>
          <a:prstGeom prst="rect">
            <a:avLst/>
          </a:prstGeom>
          <a:noFill/>
          <a:ln>
            <a:noFill/>
          </a:ln>
        </p:spPr>
      </p:sp>
      <p:sp>
        <p:nvSpPr>
          <p:cNvPr id="15" name="Google Shape;15;p20"/>
          <p:cNvSpPr/>
          <p:nvPr>
            <p:ph idx="3" type="pic"/>
          </p:nvPr>
        </p:nvSpPr>
        <p:spPr>
          <a:xfrm>
            <a:off x="5516825" y="-23825"/>
            <a:ext cx="3643800" cy="5167200"/>
          </a:xfrm>
          <a:prstGeom prst="rect">
            <a:avLst/>
          </a:prstGeom>
          <a:noFill/>
          <a:ln>
            <a:noFill/>
          </a:ln>
        </p:spPr>
      </p:sp>
      <p:sp>
        <p:nvSpPr>
          <p:cNvPr id="16" name="Google Shape;16;p20"/>
          <p:cNvSpPr/>
          <p:nvPr/>
        </p:nvSpPr>
        <p:spPr>
          <a:xfrm>
            <a:off x="0" y="0"/>
            <a:ext cx="10407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" name="Google Shape;17;p20"/>
          <p:cNvCxnSpPr/>
          <p:nvPr/>
        </p:nvCxnSpPr>
        <p:spPr>
          <a:xfrm>
            <a:off x="8805525" y="-35700"/>
            <a:ext cx="0" cy="52149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20"/>
          <p:cNvSpPr txBox="1"/>
          <p:nvPr>
            <p:ph type="title"/>
          </p:nvPr>
        </p:nvSpPr>
        <p:spPr>
          <a:xfrm>
            <a:off x="1377513" y="3108350"/>
            <a:ext cx="3802500" cy="628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9" name="Google Shape;19;p20"/>
          <p:cNvSpPr txBox="1"/>
          <p:nvPr>
            <p:ph idx="1" type="subTitle"/>
          </p:nvPr>
        </p:nvSpPr>
        <p:spPr>
          <a:xfrm>
            <a:off x="1377513" y="3679400"/>
            <a:ext cx="3802500" cy="9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_1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1"/>
          <p:cNvSpPr/>
          <p:nvPr/>
        </p:nvSpPr>
        <p:spPr>
          <a:xfrm>
            <a:off x="6341100" y="0"/>
            <a:ext cx="28029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" name="Google Shape;22;p21"/>
          <p:cNvCxnSpPr/>
          <p:nvPr/>
        </p:nvCxnSpPr>
        <p:spPr>
          <a:xfrm>
            <a:off x="517944" y="-35700"/>
            <a:ext cx="0" cy="52149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" name="Google Shape;23;p21"/>
          <p:cNvSpPr txBox="1"/>
          <p:nvPr>
            <p:ph type="title"/>
          </p:nvPr>
        </p:nvSpPr>
        <p:spPr>
          <a:xfrm>
            <a:off x="713263" y="539500"/>
            <a:ext cx="4448100" cy="10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7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21"/>
          <p:cNvSpPr txBox="1"/>
          <p:nvPr>
            <p:ph idx="1" type="subTitle"/>
          </p:nvPr>
        </p:nvSpPr>
        <p:spPr>
          <a:xfrm>
            <a:off x="713225" y="1628575"/>
            <a:ext cx="4448100" cy="10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/>
        </p:txBody>
      </p:sp>
      <p:sp>
        <p:nvSpPr>
          <p:cNvPr id="25" name="Google Shape;25;p21"/>
          <p:cNvSpPr txBox="1"/>
          <p:nvPr/>
        </p:nvSpPr>
        <p:spPr>
          <a:xfrm>
            <a:off x="713225" y="3528875"/>
            <a:ext cx="3765000" cy="6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it" sz="1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CREDITS:</a:t>
            </a:r>
            <a:r>
              <a:rPr b="0" i="0" lang="it" sz="1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This presentation template was created by </a:t>
            </a:r>
            <a:r>
              <a:rPr b="1" i="0" lang="it" sz="1000" u="sng" cap="none" strike="noStrike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2"/>
              </a:rPr>
              <a:t>Slidesgo</a:t>
            </a:r>
            <a:r>
              <a:rPr b="0" i="0" lang="it" sz="1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, and includes icons by </a:t>
            </a:r>
            <a:r>
              <a:rPr b="1" i="0" lang="it" sz="1000" u="sng" cap="none" strike="noStrike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3"/>
              </a:rPr>
              <a:t>Flaticon</a:t>
            </a:r>
            <a:r>
              <a:rPr b="0" i="0" lang="it" sz="1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, and infographics &amp; images by </a:t>
            </a:r>
            <a:r>
              <a:rPr b="1" i="0" lang="it" sz="1000" u="sng" cap="none" strike="noStrike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4"/>
              </a:rPr>
              <a:t>Freepik</a:t>
            </a:r>
            <a:r>
              <a:rPr b="0" i="0" lang="it" sz="1000" u="sng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b="1" i="0" sz="1000" u="sng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2"/>
          <p:cNvSpPr txBox="1"/>
          <p:nvPr>
            <p:ph type="title"/>
          </p:nvPr>
        </p:nvSpPr>
        <p:spPr>
          <a:xfrm>
            <a:off x="3454075" y="1307100"/>
            <a:ext cx="4508100" cy="25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8" name="Google Shape;28;p22"/>
          <p:cNvSpPr/>
          <p:nvPr/>
        </p:nvSpPr>
        <p:spPr>
          <a:xfrm>
            <a:off x="0" y="0"/>
            <a:ext cx="26607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" name="Google Shape;29;p22"/>
          <p:cNvCxnSpPr/>
          <p:nvPr/>
        </p:nvCxnSpPr>
        <p:spPr>
          <a:xfrm>
            <a:off x="8430775" y="-35700"/>
            <a:ext cx="0" cy="52149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0" name="Google Shape;30;p22"/>
          <p:cNvGrpSpPr/>
          <p:nvPr/>
        </p:nvGrpSpPr>
        <p:grpSpPr>
          <a:xfrm>
            <a:off x="3230850" y="4760600"/>
            <a:ext cx="6025500" cy="0"/>
            <a:chOff x="2220050" y="1547100"/>
            <a:chExt cx="6025500" cy="0"/>
          </a:xfrm>
        </p:grpSpPr>
        <p:cxnSp>
          <p:nvCxnSpPr>
            <p:cNvPr id="31" name="Google Shape;31;p22"/>
            <p:cNvCxnSpPr/>
            <p:nvPr/>
          </p:nvCxnSpPr>
          <p:spPr>
            <a:xfrm>
              <a:off x="2220050" y="1547100"/>
              <a:ext cx="464400" cy="0"/>
            </a:xfrm>
            <a:prstGeom prst="straightConnector1">
              <a:avLst/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2" name="Google Shape;32;p22"/>
            <p:cNvCxnSpPr/>
            <p:nvPr/>
          </p:nvCxnSpPr>
          <p:spPr>
            <a:xfrm>
              <a:off x="2684450" y="1547100"/>
              <a:ext cx="55611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3"/>
          <p:cNvSpPr/>
          <p:nvPr/>
        </p:nvSpPr>
        <p:spPr>
          <a:xfrm>
            <a:off x="5555725" y="0"/>
            <a:ext cx="35883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23"/>
          <p:cNvSpPr txBox="1"/>
          <p:nvPr>
            <p:ph type="title"/>
          </p:nvPr>
        </p:nvSpPr>
        <p:spPr>
          <a:xfrm>
            <a:off x="713225" y="1254000"/>
            <a:ext cx="4158600" cy="196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6" name="Google Shape;36;p23"/>
          <p:cNvSpPr txBox="1"/>
          <p:nvPr>
            <p:ph idx="1" type="subTitle"/>
          </p:nvPr>
        </p:nvSpPr>
        <p:spPr>
          <a:xfrm>
            <a:off x="713225" y="3218400"/>
            <a:ext cx="4158600" cy="6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/>
        </p:txBody>
      </p:sp>
      <p:cxnSp>
        <p:nvCxnSpPr>
          <p:cNvPr id="37" name="Google Shape;37;p23"/>
          <p:cNvCxnSpPr/>
          <p:nvPr/>
        </p:nvCxnSpPr>
        <p:spPr>
          <a:xfrm>
            <a:off x="517944" y="-35700"/>
            <a:ext cx="0" cy="52149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8" name="Google Shape;38;p23"/>
          <p:cNvGrpSpPr/>
          <p:nvPr/>
        </p:nvGrpSpPr>
        <p:grpSpPr>
          <a:xfrm flipH="1">
            <a:off x="-93775" y="4604000"/>
            <a:ext cx="4197300" cy="0"/>
            <a:chOff x="2220050" y="1547100"/>
            <a:chExt cx="4197300" cy="0"/>
          </a:xfrm>
        </p:grpSpPr>
        <p:cxnSp>
          <p:nvCxnSpPr>
            <p:cNvPr id="39" name="Google Shape;39;p23"/>
            <p:cNvCxnSpPr/>
            <p:nvPr/>
          </p:nvCxnSpPr>
          <p:spPr>
            <a:xfrm>
              <a:off x="2220050" y="1547100"/>
              <a:ext cx="464400" cy="0"/>
            </a:xfrm>
            <a:prstGeom prst="straightConnector1">
              <a:avLst/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0" name="Google Shape;40;p23"/>
            <p:cNvCxnSpPr/>
            <p:nvPr/>
          </p:nvCxnSpPr>
          <p:spPr>
            <a:xfrm>
              <a:off x="2684450" y="1547100"/>
              <a:ext cx="3732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9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5"/>
          <p:cNvSpPr/>
          <p:nvPr/>
        </p:nvSpPr>
        <p:spPr>
          <a:xfrm>
            <a:off x="6501975" y="0"/>
            <a:ext cx="26421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4" name="Google Shape;44;p25"/>
          <p:cNvCxnSpPr/>
          <p:nvPr/>
        </p:nvCxnSpPr>
        <p:spPr>
          <a:xfrm>
            <a:off x="479225" y="-35700"/>
            <a:ext cx="0" cy="52149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5" name="Google Shape;45;p25"/>
          <p:cNvGrpSpPr/>
          <p:nvPr/>
        </p:nvGrpSpPr>
        <p:grpSpPr>
          <a:xfrm flipH="1">
            <a:off x="-131100" y="313050"/>
            <a:ext cx="6464400" cy="0"/>
            <a:chOff x="2220050" y="1547100"/>
            <a:chExt cx="6464400" cy="0"/>
          </a:xfrm>
        </p:grpSpPr>
        <p:cxnSp>
          <p:nvCxnSpPr>
            <p:cNvPr id="46" name="Google Shape;46;p25"/>
            <p:cNvCxnSpPr/>
            <p:nvPr/>
          </p:nvCxnSpPr>
          <p:spPr>
            <a:xfrm>
              <a:off x="2220050" y="1547100"/>
              <a:ext cx="464400" cy="0"/>
            </a:xfrm>
            <a:prstGeom prst="straightConnector1">
              <a:avLst/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7" name="Google Shape;47;p25"/>
            <p:cNvCxnSpPr/>
            <p:nvPr/>
          </p:nvCxnSpPr>
          <p:spPr>
            <a:xfrm>
              <a:off x="2684450" y="1547100"/>
              <a:ext cx="60000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9_1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6"/>
          <p:cNvSpPr/>
          <p:nvPr/>
        </p:nvSpPr>
        <p:spPr>
          <a:xfrm flipH="1">
            <a:off x="-18775" y="-35700"/>
            <a:ext cx="1368000" cy="5179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0" name="Google Shape;50;p26"/>
          <p:cNvCxnSpPr/>
          <p:nvPr/>
        </p:nvCxnSpPr>
        <p:spPr>
          <a:xfrm>
            <a:off x="8430781" y="-35700"/>
            <a:ext cx="0" cy="52149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1" name="Google Shape;51;p26"/>
          <p:cNvGrpSpPr/>
          <p:nvPr/>
        </p:nvGrpSpPr>
        <p:grpSpPr>
          <a:xfrm>
            <a:off x="1798975" y="266225"/>
            <a:ext cx="7429500" cy="0"/>
            <a:chOff x="2220050" y="1547100"/>
            <a:chExt cx="7429500" cy="0"/>
          </a:xfrm>
        </p:grpSpPr>
        <p:cxnSp>
          <p:nvCxnSpPr>
            <p:cNvPr id="52" name="Google Shape;52;p26"/>
            <p:cNvCxnSpPr/>
            <p:nvPr/>
          </p:nvCxnSpPr>
          <p:spPr>
            <a:xfrm>
              <a:off x="2220050" y="1547100"/>
              <a:ext cx="464400" cy="0"/>
            </a:xfrm>
            <a:prstGeom prst="straightConnector1">
              <a:avLst/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3" name="Google Shape;53;p26"/>
            <p:cNvCxnSpPr/>
            <p:nvPr/>
          </p:nvCxnSpPr>
          <p:spPr>
            <a:xfrm>
              <a:off x="2684450" y="1547100"/>
              <a:ext cx="69651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b="1" i="0" sz="28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b="1" i="0" sz="3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b="1" i="0" sz="3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b="1" i="0" sz="3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b="1" i="0" sz="3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b="1" i="0" sz="3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b="1" i="0" sz="3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b="1" i="0" sz="3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b="1" i="0" sz="3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7" name="Google Shape;7;p18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●"/>
              <a:defRPr b="0" i="0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○"/>
              <a:defRPr b="0" i="0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■"/>
              <a:defRPr b="0" i="0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●"/>
              <a:defRPr b="0" i="0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○"/>
              <a:defRPr b="0" i="0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04800" lvl="5" marL="27432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■"/>
              <a:defRPr b="0" i="0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04800" lvl="6" marL="32004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●"/>
              <a:defRPr b="0" i="0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04800" lvl="7" marL="36576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○"/>
              <a:defRPr b="0" i="0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04800" lvl="8" marL="4114800" marR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Poppins"/>
              <a:buChar char="■"/>
              <a:defRPr b="0" i="0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bruno.montalto@inaf.it" TargetMode="External"/><Relationship Id="rId4" Type="http://schemas.openxmlformats.org/officeDocument/2006/relationships/image" Target="../media/image9.png"/><Relationship Id="rId5" Type="http://schemas.openxmlformats.org/officeDocument/2006/relationships/image" Target="../media/image6.png"/><Relationship Id="rId6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Relationship Id="rId4" Type="http://schemas.openxmlformats.org/officeDocument/2006/relationships/image" Target="../media/image22.png"/><Relationship Id="rId5" Type="http://schemas.openxmlformats.org/officeDocument/2006/relationships/image" Target="../media/image30.png"/><Relationship Id="rId6" Type="http://schemas.openxmlformats.org/officeDocument/2006/relationships/image" Target="../media/image14.png"/><Relationship Id="rId7" Type="http://schemas.openxmlformats.org/officeDocument/2006/relationships/image" Target="../media/image23.png"/><Relationship Id="rId8" Type="http://schemas.openxmlformats.org/officeDocument/2006/relationships/image" Target="../media/image1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Relationship Id="rId4" Type="http://schemas.openxmlformats.org/officeDocument/2006/relationships/image" Target="../media/image7.png"/><Relationship Id="rId5" Type="http://schemas.openxmlformats.org/officeDocument/2006/relationships/image" Target="../media/image18.png"/><Relationship Id="rId6" Type="http://schemas.openxmlformats.org/officeDocument/2006/relationships/image" Target="../media/image20.png"/><Relationship Id="rId7" Type="http://schemas.openxmlformats.org/officeDocument/2006/relationships/image" Target="../media/image3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Relationship Id="rId4" Type="http://schemas.openxmlformats.org/officeDocument/2006/relationships/image" Target="../media/image2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Relationship Id="rId4" Type="http://schemas.openxmlformats.org/officeDocument/2006/relationships/hyperlink" Target="https://arxiv.org/abs/2207.13677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png"/><Relationship Id="rId4" Type="http://schemas.openxmlformats.org/officeDocument/2006/relationships/image" Target="../media/image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png"/><Relationship Id="rId4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6.png"/><Relationship Id="rId4" Type="http://schemas.openxmlformats.org/officeDocument/2006/relationships/image" Target="../media/image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9.png"/><Relationship Id="rId4" Type="http://schemas.openxmlformats.org/officeDocument/2006/relationships/image" Target="../media/image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png"/><Relationship Id="rId4" Type="http://schemas.openxmlformats.org/officeDocument/2006/relationships/image" Target="../media/image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7.png"/><Relationship Id="rId4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11.png"/><Relationship Id="rId5" Type="http://schemas.openxmlformats.org/officeDocument/2006/relationships/image" Target="../media/image1.png"/><Relationship Id="rId6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hyperlink" Target="mailto:bruno.montalto@inaf.it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3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hyperlink" Target="https://www.memsait.it/volumi/Vol.%2091%20n.%203-4,%202020/2020MmSAI..91..229C.pdf" TargetMode="External"/><Relationship Id="rId5" Type="http://schemas.openxmlformats.org/officeDocument/2006/relationships/hyperlink" Target="https://camb.readthedocs.io/en/latest/" TargetMode="External"/><Relationship Id="rId6" Type="http://schemas.openxmlformats.org/officeDocument/2006/relationships/hyperlink" Target="https://ascl.net/1612.022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Relationship Id="rId4" Type="http://schemas.openxmlformats.org/officeDocument/2006/relationships/image" Target="../media/image7.png"/><Relationship Id="rId5" Type="http://schemas.openxmlformats.org/officeDocument/2006/relationships/image" Target="../media/image28.png"/><Relationship Id="rId6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3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4.png"/><Relationship Id="rId4" Type="http://schemas.openxmlformats.org/officeDocument/2006/relationships/image" Target="../media/image7.png"/><Relationship Id="rId5" Type="http://schemas.openxmlformats.org/officeDocument/2006/relationships/image" Target="../media/image33.png"/><Relationship Id="rId6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412ba2c9cc5_2_0"/>
          <p:cNvSpPr txBox="1"/>
          <p:nvPr>
            <p:ph type="ctrTitle"/>
          </p:nvPr>
        </p:nvSpPr>
        <p:spPr>
          <a:xfrm>
            <a:off x="1935950" y="1142846"/>
            <a:ext cx="7023300" cy="1431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it" sz="2200"/>
              <a:t>AI-Assisted Super-Resolution-Simulations: Application to the DEMNUni-Cov N-Body Simulations</a:t>
            </a:r>
            <a:endParaRPr sz="2200"/>
          </a:p>
        </p:txBody>
      </p:sp>
      <p:sp>
        <p:nvSpPr>
          <p:cNvPr id="59" name="Google Shape;59;g412ba2c9cc5_2_0"/>
          <p:cNvSpPr txBox="1"/>
          <p:nvPr>
            <p:ph idx="1" type="subTitle"/>
          </p:nvPr>
        </p:nvSpPr>
        <p:spPr>
          <a:xfrm>
            <a:off x="5665225" y="3672050"/>
            <a:ext cx="3172200" cy="6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it"/>
              <a:t>Bruno Montalto</a:t>
            </a:r>
            <a:r>
              <a:rPr baseline="30000" lang="it"/>
              <a:t>a</a:t>
            </a:r>
            <a:r>
              <a:rPr lang="it"/>
              <a:t>,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it"/>
              <a:t> (</a:t>
            </a:r>
            <a:r>
              <a:rPr lang="it" u="sng">
                <a:solidFill>
                  <a:schemeClr val="hlink"/>
                </a:solidFill>
                <a:hlinkClick r:id="rId3"/>
              </a:rPr>
              <a:t>bruno.montalto@inaf.it</a:t>
            </a:r>
            <a:r>
              <a:rPr lang="it"/>
              <a:t>)</a:t>
            </a:r>
            <a:endParaRPr/>
          </a:p>
        </p:txBody>
      </p:sp>
      <p:grpSp>
        <p:nvGrpSpPr>
          <p:cNvPr id="60" name="Google Shape;60;g412ba2c9cc5_2_0"/>
          <p:cNvGrpSpPr/>
          <p:nvPr/>
        </p:nvGrpSpPr>
        <p:grpSpPr>
          <a:xfrm>
            <a:off x="2220050" y="1547100"/>
            <a:ext cx="7055100" cy="0"/>
            <a:chOff x="2220050" y="1547100"/>
            <a:chExt cx="7055100" cy="0"/>
          </a:xfrm>
        </p:grpSpPr>
        <p:cxnSp>
          <p:nvCxnSpPr>
            <p:cNvPr id="61" name="Google Shape;61;g412ba2c9cc5_2_0"/>
            <p:cNvCxnSpPr/>
            <p:nvPr/>
          </p:nvCxnSpPr>
          <p:spPr>
            <a:xfrm>
              <a:off x="2220050" y="1547100"/>
              <a:ext cx="464400" cy="0"/>
            </a:xfrm>
            <a:prstGeom prst="straightConnector1">
              <a:avLst/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2" name="Google Shape;62;g412ba2c9cc5_2_0"/>
            <p:cNvCxnSpPr/>
            <p:nvPr/>
          </p:nvCxnSpPr>
          <p:spPr>
            <a:xfrm>
              <a:off x="2684450" y="1547100"/>
              <a:ext cx="65907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63" name="Google Shape;63;g412ba2c9cc5_2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80675" y="240107"/>
            <a:ext cx="3504785" cy="985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g412ba2c9cc5_2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80675" y="2778140"/>
            <a:ext cx="2232000" cy="886485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g412ba2c9cc5_2_0"/>
          <p:cNvSpPr txBox="1"/>
          <p:nvPr>
            <p:ph idx="1" type="subTitle"/>
          </p:nvPr>
        </p:nvSpPr>
        <p:spPr>
          <a:xfrm>
            <a:off x="1935944" y="4289075"/>
            <a:ext cx="6825900" cy="6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it"/>
              <a:t>Eva Sciacca</a:t>
            </a:r>
            <a:r>
              <a:rPr baseline="30000" lang="it"/>
              <a:t>a</a:t>
            </a:r>
            <a:r>
              <a:rPr lang="it"/>
              <a:t>, Fabio Vitello</a:t>
            </a:r>
            <a:r>
              <a:rPr baseline="30000" lang="it"/>
              <a:t>a</a:t>
            </a:r>
            <a:r>
              <a:rPr lang="it"/>
              <a:t>, Giorgia Vitanza</a:t>
            </a:r>
            <a:r>
              <a:rPr baseline="30000" lang="it"/>
              <a:t>a</a:t>
            </a:r>
            <a:r>
              <a:rPr lang="it"/>
              <a:t>, Carmelita Carbone</a:t>
            </a:r>
            <a:r>
              <a:rPr baseline="30000" lang="it"/>
              <a:t>b</a:t>
            </a:r>
            <a:endParaRPr baseline="30000"/>
          </a:p>
        </p:txBody>
      </p:sp>
      <p:sp>
        <p:nvSpPr>
          <p:cNvPr id="66" name="Google Shape;66;g412ba2c9cc5_2_0"/>
          <p:cNvSpPr txBox="1"/>
          <p:nvPr>
            <p:ph idx="1" type="subTitle"/>
          </p:nvPr>
        </p:nvSpPr>
        <p:spPr>
          <a:xfrm>
            <a:off x="2080675" y="4649466"/>
            <a:ext cx="6437700" cy="4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aseline="30000" i="1" lang="it" sz="900"/>
              <a:t>a</a:t>
            </a:r>
            <a:r>
              <a:rPr i="1" lang="it" sz="900"/>
              <a:t>INAF Astrophysical Observatory of Catania, Via Santa Sofia 78, Catania, Italy</a:t>
            </a:r>
            <a:endParaRPr i="1" sz="9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aseline="30000" i="1" lang="it" sz="900"/>
              <a:t>b</a:t>
            </a:r>
            <a:r>
              <a:rPr i="1" lang="it" sz="900"/>
              <a:t>INAF – Istituto di Astrofisica Spaziale e Fisica cosmica di Milano (IASF-MI) Via Alfonso Corti 12 20133 Milano</a:t>
            </a:r>
            <a:endParaRPr i="1" sz="900"/>
          </a:p>
        </p:txBody>
      </p:sp>
      <p:pic>
        <p:nvPicPr>
          <p:cNvPr id="67" name="Google Shape;67;g412ba2c9cc5_2_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491250" y="2628650"/>
            <a:ext cx="1094200" cy="1185482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g412ba2c9cc5_2_0"/>
          <p:cNvSpPr txBox="1"/>
          <p:nvPr>
            <p:ph idx="1" type="subTitle"/>
          </p:nvPr>
        </p:nvSpPr>
        <p:spPr>
          <a:xfrm>
            <a:off x="1770175" y="3786650"/>
            <a:ext cx="4230600" cy="4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it" sz="1100">
                <a:solidFill>
                  <a:srgbClr val="00AFEC"/>
                </a:solidFill>
                <a:highlight>
                  <a:srgbClr val="FFFFFF"/>
                </a:highlight>
              </a:rPr>
              <a:t>Funded by INAF Ricerca Fondamentale Techno Grant 2023</a:t>
            </a:r>
            <a:r>
              <a:rPr lang="it" sz="1100">
                <a:solidFill>
                  <a:srgbClr val="00AFEC"/>
                </a:solidFill>
              </a:rPr>
              <a:t> </a:t>
            </a:r>
            <a:endParaRPr>
              <a:solidFill>
                <a:srgbClr val="00AFEC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" name="Google Shape;180;g412ba2c9cc5_2_114"/>
          <p:cNvGrpSpPr/>
          <p:nvPr/>
        </p:nvGrpSpPr>
        <p:grpSpPr>
          <a:xfrm>
            <a:off x="1377525" y="4873025"/>
            <a:ext cx="8169300" cy="0"/>
            <a:chOff x="2220050" y="1547100"/>
            <a:chExt cx="8169300" cy="0"/>
          </a:xfrm>
        </p:grpSpPr>
        <p:cxnSp>
          <p:nvCxnSpPr>
            <p:cNvPr id="181" name="Google Shape;181;g412ba2c9cc5_2_114"/>
            <p:cNvCxnSpPr/>
            <p:nvPr/>
          </p:nvCxnSpPr>
          <p:spPr>
            <a:xfrm>
              <a:off x="2220050" y="1547100"/>
              <a:ext cx="464400" cy="0"/>
            </a:xfrm>
            <a:prstGeom prst="straightConnector1">
              <a:avLst/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2" name="Google Shape;182;g412ba2c9cc5_2_114"/>
            <p:cNvCxnSpPr/>
            <p:nvPr/>
          </p:nvCxnSpPr>
          <p:spPr>
            <a:xfrm>
              <a:off x="2684450" y="1547100"/>
              <a:ext cx="7704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183" name="Google Shape;183;g412ba2c9cc5_2_1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780" y="144780"/>
            <a:ext cx="740795" cy="76962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g412ba2c9cc5_2_114"/>
          <p:cNvSpPr txBox="1"/>
          <p:nvPr/>
        </p:nvSpPr>
        <p:spPr>
          <a:xfrm>
            <a:off x="1074420" y="152400"/>
            <a:ext cx="77049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it" sz="24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Additional optimization term: differentiable power spectrum</a:t>
            </a:r>
            <a:endParaRPr b="1" i="0" sz="24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85" name="Google Shape;185;g412ba2c9cc5_2_1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09725" y="3812130"/>
            <a:ext cx="6945134" cy="681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g412ba2c9cc5_2_1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19163" y="1337585"/>
            <a:ext cx="2663349" cy="1089925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g412ba2c9cc5_2_114"/>
          <p:cNvSpPr txBox="1"/>
          <p:nvPr/>
        </p:nvSpPr>
        <p:spPr>
          <a:xfrm>
            <a:off x="5921758" y="1019759"/>
            <a:ext cx="2910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" sz="1400" u="none" cap="none" strike="noStrike">
                <a:solidFill>
                  <a:srgbClr val="256BB0"/>
                </a:solidFill>
                <a:latin typeface="Poppins"/>
                <a:ea typeface="Poppins"/>
                <a:cs typeface="Poppins"/>
                <a:sym typeface="Poppins"/>
              </a:rPr>
              <a:t>Soft binning response curve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g412ba2c9cc5_2_114"/>
          <p:cNvSpPr/>
          <p:nvPr/>
        </p:nvSpPr>
        <p:spPr>
          <a:xfrm>
            <a:off x="1609725" y="3812130"/>
            <a:ext cx="2444100" cy="525000"/>
          </a:xfrm>
          <a:prstGeom prst="rect">
            <a:avLst/>
          </a:prstGeom>
          <a:noFill/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g412ba2c9cc5_2_114"/>
          <p:cNvSpPr txBox="1"/>
          <p:nvPr/>
        </p:nvSpPr>
        <p:spPr>
          <a:xfrm>
            <a:off x="2133600" y="4339827"/>
            <a:ext cx="1326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" sz="1400" u="none" cap="none" strike="noStrike">
                <a:solidFill>
                  <a:srgbClr val="C00000"/>
                </a:solidFill>
                <a:latin typeface="Poppins"/>
                <a:ea typeface="Poppins"/>
                <a:cs typeface="Poppins"/>
                <a:sym typeface="Poppins"/>
              </a:rPr>
              <a:t>«pk method»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g412ba2c9cc5_2_114"/>
          <p:cNvSpPr txBox="1"/>
          <p:nvPr/>
        </p:nvSpPr>
        <p:spPr>
          <a:xfrm>
            <a:off x="2258185" y="2801320"/>
            <a:ext cx="2960700" cy="42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Mean ratio after 3</a:t>
            </a:r>
            <a:r>
              <a:rPr b="1" baseline="3000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rd</a:t>
            </a:r>
            <a:r>
              <a:rPr b="1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bin:</a:t>
            </a: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1.0013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1" name="Google Shape;191;g412ba2c9cc5_2_1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73362" y="2486195"/>
            <a:ext cx="2207693" cy="52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g412ba2c9cc5_2_1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827719" y="3124393"/>
            <a:ext cx="1046242" cy="174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g412ba2c9cc5_2_1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85123" y="1019750"/>
            <a:ext cx="4800643" cy="1795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g412ba2c9cc5_2_1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8437" y="152400"/>
            <a:ext cx="5815800" cy="43618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9" name="Google Shape;199;g412ba2c9cc5_2_131"/>
          <p:cNvGrpSpPr/>
          <p:nvPr/>
        </p:nvGrpSpPr>
        <p:grpSpPr>
          <a:xfrm>
            <a:off x="1377525" y="4873025"/>
            <a:ext cx="8169300" cy="0"/>
            <a:chOff x="2220050" y="1547100"/>
            <a:chExt cx="8169300" cy="0"/>
          </a:xfrm>
        </p:grpSpPr>
        <p:cxnSp>
          <p:nvCxnSpPr>
            <p:cNvPr id="200" name="Google Shape;200;g412ba2c9cc5_2_131"/>
            <p:cNvCxnSpPr/>
            <p:nvPr/>
          </p:nvCxnSpPr>
          <p:spPr>
            <a:xfrm>
              <a:off x="2220050" y="1547100"/>
              <a:ext cx="464400" cy="0"/>
            </a:xfrm>
            <a:prstGeom prst="straightConnector1">
              <a:avLst/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1" name="Google Shape;201;g412ba2c9cc5_2_131"/>
            <p:cNvCxnSpPr/>
            <p:nvPr/>
          </p:nvCxnSpPr>
          <p:spPr>
            <a:xfrm>
              <a:off x="2684450" y="1547100"/>
              <a:ext cx="7704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202" name="Google Shape;202;g412ba2c9cc5_2_1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4780" y="144780"/>
            <a:ext cx="740795" cy="76962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g412ba2c9cc5_2_131"/>
          <p:cNvSpPr txBox="1"/>
          <p:nvPr/>
        </p:nvSpPr>
        <p:spPr>
          <a:xfrm>
            <a:off x="1074420" y="152400"/>
            <a:ext cx="77049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it" sz="24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Results on DEMNUni-Cov test set (statistics)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4" name="Google Shape;204;g412ba2c9cc5_2_1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38515" y="4371366"/>
            <a:ext cx="1749078" cy="46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g412ba2c9cc5_2_1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28900" y="4371339"/>
            <a:ext cx="1605001" cy="46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g412ba2c9cc5_2_13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51453" y="3601067"/>
            <a:ext cx="852257" cy="2890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g412ba2c9cc5_2_143"/>
          <p:cNvGrpSpPr/>
          <p:nvPr/>
        </p:nvGrpSpPr>
        <p:grpSpPr>
          <a:xfrm>
            <a:off x="1377525" y="4873025"/>
            <a:ext cx="8169300" cy="0"/>
            <a:chOff x="2220050" y="1547100"/>
            <a:chExt cx="8169300" cy="0"/>
          </a:xfrm>
        </p:grpSpPr>
        <p:cxnSp>
          <p:nvCxnSpPr>
            <p:cNvPr id="212" name="Google Shape;212;g412ba2c9cc5_2_143"/>
            <p:cNvCxnSpPr/>
            <p:nvPr/>
          </p:nvCxnSpPr>
          <p:spPr>
            <a:xfrm>
              <a:off x="2220050" y="1547100"/>
              <a:ext cx="464400" cy="0"/>
            </a:xfrm>
            <a:prstGeom prst="straightConnector1">
              <a:avLst/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3" name="Google Shape;213;g412ba2c9cc5_2_143"/>
            <p:cNvCxnSpPr/>
            <p:nvPr/>
          </p:nvCxnSpPr>
          <p:spPr>
            <a:xfrm>
              <a:off x="2684450" y="1547100"/>
              <a:ext cx="7704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214" name="Google Shape;214;g412ba2c9cc5_2_1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780" y="144780"/>
            <a:ext cx="740795" cy="76962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g412ba2c9cc5_2_143"/>
          <p:cNvSpPr txBox="1"/>
          <p:nvPr/>
        </p:nvSpPr>
        <p:spPr>
          <a:xfrm>
            <a:off x="1074420" y="152400"/>
            <a:ext cx="77049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it" sz="24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Results on DEMNUni-Cov test set (visualization)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g412ba2c9cc5_2_143"/>
          <p:cNvSpPr txBox="1"/>
          <p:nvPr/>
        </p:nvSpPr>
        <p:spPr>
          <a:xfrm>
            <a:off x="1866201" y="680751"/>
            <a:ext cx="8049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LR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g412ba2c9cc5_2_143"/>
          <p:cNvSpPr txBox="1"/>
          <p:nvPr/>
        </p:nvSpPr>
        <p:spPr>
          <a:xfrm>
            <a:off x="5640391" y="680751"/>
            <a:ext cx="8049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HR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g412ba2c9cc5_2_143"/>
          <p:cNvSpPr txBox="1"/>
          <p:nvPr/>
        </p:nvSpPr>
        <p:spPr>
          <a:xfrm>
            <a:off x="3739500" y="680750"/>
            <a:ext cx="8325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baseline</a:t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g412ba2c9cc5_2_143"/>
          <p:cNvSpPr txBox="1"/>
          <p:nvPr/>
        </p:nvSpPr>
        <p:spPr>
          <a:xfrm>
            <a:off x="7192925" y="680750"/>
            <a:ext cx="12432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pk method</a:t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0" name="Google Shape;220;g412ba2c9cc5_2_1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60495" y="904356"/>
            <a:ext cx="7470290" cy="3881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" name="Google Shape;225;g412ba2c9cc5_2_156"/>
          <p:cNvGrpSpPr/>
          <p:nvPr/>
        </p:nvGrpSpPr>
        <p:grpSpPr>
          <a:xfrm>
            <a:off x="1377525" y="4873025"/>
            <a:ext cx="8169300" cy="0"/>
            <a:chOff x="2220050" y="1547100"/>
            <a:chExt cx="8169300" cy="0"/>
          </a:xfrm>
        </p:grpSpPr>
        <p:cxnSp>
          <p:nvCxnSpPr>
            <p:cNvPr id="226" name="Google Shape;226;g412ba2c9cc5_2_156"/>
            <p:cNvCxnSpPr/>
            <p:nvPr/>
          </p:nvCxnSpPr>
          <p:spPr>
            <a:xfrm>
              <a:off x="2220050" y="1547100"/>
              <a:ext cx="464400" cy="0"/>
            </a:xfrm>
            <a:prstGeom prst="straightConnector1">
              <a:avLst/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7" name="Google Shape;227;g412ba2c9cc5_2_156"/>
            <p:cNvCxnSpPr/>
            <p:nvPr/>
          </p:nvCxnSpPr>
          <p:spPr>
            <a:xfrm>
              <a:off x="2684450" y="1547100"/>
              <a:ext cx="7704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228" name="Google Shape;228;g412ba2c9cc5_2_1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780" y="144780"/>
            <a:ext cx="740794" cy="769621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g412ba2c9cc5_2_156"/>
          <p:cNvSpPr txBox="1"/>
          <p:nvPr/>
        </p:nvSpPr>
        <p:spPr>
          <a:xfrm>
            <a:off x="1074420" y="152400"/>
            <a:ext cx="7704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it" sz="24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Out of domain testing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g412ba2c9cc5_2_156"/>
          <p:cNvSpPr txBox="1"/>
          <p:nvPr/>
        </p:nvSpPr>
        <p:spPr>
          <a:xfrm>
            <a:off x="1315025" y="697731"/>
            <a:ext cx="74643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Poppins"/>
              <a:buNone/>
            </a:pP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2 additional DEMNUni (</a:t>
            </a:r>
            <a:r>
              <a:rPr b="0" i="0" lang="it" sz="1200" u="sng" cap="none" strike="noStrike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4"/>
              </a:rPr>
              <a:t>Parimbelli et al. 2022</a:t>
            </a: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) (with </a:t>
            </a:r>
            <a:r>
              <a:rPr b="0" i="0" lang="it" sz="1200" u="none" cap="none" strike="noStrike">
                <a:solidFill>
                  <a:srgbClr val="555555"/>
                </a:solidFill>
                <a:latin typeface="Poppins"/>
                <a:ea typeface="Poppins"/>
                <a:cs typeface="Poppins"/>
                <a:sym typeface="Poppins"/>
              </a:rPr>
              <a:t>larger volume and different background cosmology</a:t>
            </a: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) snapshots at z=0 where chosen for out of domain (OOD) testing:</a:t>
            </a:r>
            <a:endParaRPr b="0" i="0" sz="12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aphicFrame>
        <p:nvGraphicFramePr>
          <p:cNvPr id="231" name="Google Shape;231;g412ba2c9cc5_2_156"/>
          <p:cNvGraphicFramePr/>
          <p:nvPr/>
        </p:nvGraphicFramePr>
        <p:xfrm>
          <a:off x="1374635" y="126842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{1EBBAD40-FCC6-4592-9531-F180131BE5F1}</a:tableStyleId>
              </a:tblPr>
              <a:tblGrid>
                <a:gridCol w="2102875"/>
                <a:gridCol w="2487875"/>
                <a:gridCol w="264825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it" sz="1400" u="none" cap="none" strike="noStrike">
                          <a:solidFill>
                            <a:srgbClr val="FFFFFF"/>
                          </a:solidFill>
                        </a:rPr>
                        <a:t>Label</a:t>
                      </a:r>
                      <a:endParaRPr b="1" sz="1400" u="none" cap="none" strike="noStrike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b="1" lang="it" sz="1300" u="none" cap="none" strike="noStrike">
                          <a:solidFill>
                            <a:schemeClr val="dk2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DEMNUni CDM-only with Λ</a:t>
                      </a:r>
                      <a:endParaRPr b="1" sz="1300" u="none" cap="none" strike="noStrike">
                        <a:solidFill>
                          <a:schemeClr val="dk2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b="1" lang="it" sz="1300" u="none" cap="none" strike="noStrike">
                          <a:solidFill>
                            <a:schemeClr val="dk2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DEMNUni CDM-only with DE</a:t>
                      </a:r>
                      <a:endParaRPr b="1" sz="1300" u="none" cap="none" strike="noStrike">
                        <a:solidFill>
                          <a:schemeClr val="dk2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it" sz="1400" u="none" cap="none" strike="noStrike">
                          <a:solidFill>
                            <a:srgbClr val="FFFFFF"/>
                          </a:solidFill>
                        </a:rPr>
                        <a:t>Cosmological model</a:t>
                      </a:r>
                      <a:endParaRPr b="1" sz="1400" u="none" cap="none" strike="noStrike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it" sz="1400" u="none" cap="none" strike="noStrike"/>
                        <a:t>LCDM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it" sz="1400" u="none" cap="none" strike="noStrike"/>
                        <a:t>Dynamical Dark Energy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it" sz="1400" u="none" cap="none" strike="noStrike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Σmν </a:t>
                      </a:r>
                      <a:endParaRPr b="1" sz="1400" u="none" cap="none" strike="noStrike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it" sz="1400" u="none" cap="none" strike="noStrik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-</a:t>
                      </a:r>
                      <a:endParaRPr sz="1400" u="none" cap="none" strike="noStrik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it" sz="1400" u="none" cap="none" strike="noStrik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0 eV 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it" sz="1400" u="none" cap="none" strike="noStrike">
                          <a:solidFill>
                            <a:schemeClr val="lt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𝓌₀ 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it" sz="1400" u="none" cap="none" strike="noStrik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-1</a:t>
                      </a:r>
                      <a:endParaRPr sz="1400" u="none" cap="none" strike="noStrik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it" sz="1400" u="none" cap="none" strike="noStrike"/>
                        <a:t>-1.1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it" sz="1400" u="none" cap="none" strike="noStrike">
                          <a:solidFill>
                            <a:schemeClr val="lt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𝓌ₐ 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it" sz="1400" u="none" cap="none" strike="noStrik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0</a:t>
                      </a:r>
                      <a:endParaRPr sz="1400" u="none" cap="none" strike="noStrik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it" sz="1400" u="none" cap="none" strike="noStrike"/>
                        <a:t>-0.3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it" sz="1400" u="none" cap="none" strike="noStrike">
                          <a:solidFill>
                            <a:schemeClr val="lt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PlTab 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it" sz="1400" u="none" cap="none" strike="noStrik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5</a:t>
                      </a:r>
                      <a:endParaRPr sz="1400" u="none" cap="none" strike="noStrik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it" sz="1400" u="none" cap="none" strike="noStrik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5</a:t>
                      </a:r>
                      <a:endParaRPr sz="1400" u="none" cap="none" strike="noStrik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it" sz="1400" u="none" cap="none" strike="noStrike">
                          <a:solidFill>
                            <a:schemeClr val="lt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Box size 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it" sz="1400" u="none" cap="none" strike="noStrik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(2 Gpc/h)</a:t>
                      </a:r>
                      <a:r>
                        <a:rPr baseline="30000" lang="it" sz="1400" u="none" cap="none" strike="noStrik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3</a:t>
                      </a:r>
                      <a:endParaRPr baseline="30000" sz="1400" u="none" cap="none" strike="noStrik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it" sz="1400" u="none" cap="none" strike="noStrik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(2 Gpc/h)</a:t>
                      </a:r>
                      <a:r>
                        <a:rPr baseline="30000" lang="it" sz="1400" u="none" cap="none" strike="noStrik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3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it" sz="1400" u="none" cap="none" strike="noStrike">
                          <a:solidFill>
                            <a:schemeClr val="lt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Resolution 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it" sz="1400" u="none" cap="none" strike="noStrik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2048</a:t>
                      </a:r>
                      <a:r>
                        <a:rPr baseline="30000" lang="it" sz="1400" u="none" cap="none" strike="noStrik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3</a:t>
                      </a:r>
                      <a:r>
                        <a:rPr lang="it" sz="1400" u="none" cap="none" strike="noStrik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particles</a:t>
                      </a:r>
                      <a:endParaRPr sz="1400" u="none" cap="none" strike="noStrik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it" sz="1400" u="none" cap="none" strike="noStrik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2048</a:t>
                      </a:r>
                      <a:r>
                        <a:rPr baseline="30000" lang="it" sz="1400" u="none" cap="none" strike="noStrik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3</a:t>
                      </a:r>
                      <a:r>
                        <a:rPr lang="it" sz="1400" u="none" cap="none" strike="noStrik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particles</a:t>
                      </a:r>
                      <a:endParaRPr sz="1400" u="none" cap="none" strike="noStrik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g412ba2c9cc5_2_1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0275" y="451800"/>
            <a:ext cx="5653200" cy="4239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7" name="Google Shape;237;g412ba2c9cc5_2_166"/>
          <p:cNvGrpSpPr/>
          <p:nvPr/>
        </p:nvGrpSpPr>
        <p:grpSpPr>
          <a:xfrm>
            <a:off x="1377525" y="4873025"/>
            <a:ext cx="8169300" cy="0"/>
            <a:chOff x="2220050" y="1547100"/>
            <a:chExt cx="8169300" cy="0"/>
          </a:xfrm>
        </p:grpSpPr>
        <p:cxnSp>
          <p:nvCxnSpPr>
            <p:cNvPr id="238" name="Google Shape;238;g412ba2c9cc5_2_166"/>
            <p:cNvCxnSpPr/>
            <p:nvPr/>
          </p:nvCxnSpPr>
          <p:spPr>
            <a:xfrm>
              <a:off x="2220050" y="1547100"/>
              <a:ext cx="464400" cy="0"/>
            </a:xfrm>
            <a:prstGeom prst="straightConnector1">
              <a:avLst/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39" name="Google Shape;239;g412ba2c9cc5_2_166"/>
            <p:cNvCxnSpPr/>
            <p:nvPr/>
          </p:nvCxnSpPr>
          <p:spPr>
            <a:xfrm>
              <a:off x="2684450" y="1547100"/>
              <a:ext cx="7704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240" name="Google Shape;240;g412ba2c9cc5_2_1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4780" y="144780"/>
            <a:ext cx="740795" cy="76962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g412ba2c9cc5_2_166"/>
          <p:cNvSpPr txBox="1"/>
          <p:nvPr/>
        </p:nvSpPr>
        <p:spPr>
          <a:xfrm>
            <a:off x="1074420" y="152400"/>
            <a:ext cx="77049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it" sz="23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Out of domain testing: DEMNUni CDM-only with 𝚲</a:t>
            </a:r>
            <a:endParaRPr b="0" i="0" sz="2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g412ba2c9cc5_2_1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10474" y="459450"/>
            <a:ext cx="5632800" cy="4224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7" name="Google Shape;247;g412ba2c9cc5_2_175"/>
          <p:cNvGrpSpPr/>
          <p:nvPr/>
        </p:nvGrpSpPr>
        <p:grpSpPr>
          <a:xfrm>
            <a:off x="1377525" y="4873025"/>
            <a:ext cx="8169300" cy="0"/>
            <a:chOff x="2220050" y="1547100"/>
            <a:chExt cx="8169300" cy="0"/>
          </a:xfrm>
        </p:grpSpPr>
        <p:cxnSp>
          <p:nvCxnSpPr>
            <p:cNvPr id="248" name="Google Shape;248;g412ba2c9cc5_2_175"/>
            <p:cNvCxnSpPr/>
            <p:nvPr/>
          </p:nvCxnSpPr>
          <p:spPr>
            <a:xfrm>
              <a:off x="2220050" y="1547100"/>
              <a:ext cx="464400" cy="0"/>
            </a:xfrm>
            <a:prstGeom prst="straightConnector1">
              <a:avLst/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49" name="Google Shape;249;g412ba2c9cc5_2_175"/>
            <p:cNvCxnSpPr/>
            <p:nvPr/>
          </p:nvCxnSpPr>
          <p:spPr>
            <a:xfrm>
              <a:off x="2684450" y="1547100"/>
              <a:ext cx="7704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250" name="Google Shape;250;g412ba2c9cc5_2_17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4780" y="144780"/>
            <a:ext cx="740794" cy="769621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g412ba2c9cc5_2_175"/>
          <p:cNvSpPr txBox="1"/>
          <p:nvPr/>
        </p:nvSpPr>
        <p:spPr>
          <a:xfrm>
            <a:off x="1074420" y="152400"/>
            <a:ext cx="7704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it" sz="24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DEMNUni-Cov test set results (for comparison)</a:t>
            </a:r>
            <a:endParaRPr b="0" i="0" sz="2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g412ba2c9cc5_2_1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6800" y="982800"/>
            <a:ext cx="7754399" cy="4172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g412ba2c9cc5_2_18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4780" y="144780"/>
            <a:ext cx="740794" cy="769621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g412ba2c9cc5_2_184"/>
          <p:cNvSpPr txBox="1"/>
          <p:nvPr/>
        </p:nvSpPr>
        <p:spPr>
          <a:xfrm>
            <a:off x="1074420" y="152400"/>
            <a:ext cx="77049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it" sz="24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Out of domain testing: DEMNUni CDM-only                 | Results on rare structure</a:t>
            </a:r>
            <a:endParaRPr b="1" i="0" sz="24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59" name="Google Shape;259;g412ba2c9cc5_2_184"/>
          <p:cNvSpPr txBox="1"/>
          <p:nvPr/>
        </p:nvSpPr>
        <p:spPr>
          <a:xfrm>
            <a:off x="1695126" y="873270"/>
            <a:ext cx="8049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LR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g412ba2c9cc5_2_184"/>
          <p:cNvSpPr txBox="1"/>
          <p:nvPr/>
        </p:nvSpPr>
        <p:spPr>
          <a:xfrm>
            <a:off x="3649450" y="873275"/>
            <a:ext cx="879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baseline</a:t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g412ba2c9cc5_2_184"/>
          <p:cNvSpPr txBox="1"/>
          <p:nvPr/>
        </p:nvSpPr>
        <p:spPr>
          <a:xfrm>
            <a:off x="5513925" y="873268"/>
            <a:ext cx="8325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HR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g412ba2c9cc5_2_184"/>
          <p:cNvSpPr txBox="1"/>
          <p:nvPr/>
        </p:nvSpPr>
        <p:spPr>
          <a:xfrm>
            <a:off x="7235700" y="873243"/>
            <a:ext cx="12432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pk method</a:t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g412ba2c9cc5_2_184"/>
          <p:cNvSpPr txBox="1"/>
          <p:nvPr/>
        </p:nvSpPr>
        <p:spPr>
          <a:xfrm>
            <a:off x="1695126" y="2941020"/>
            <a:ext cx="8049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LR zoom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g412ba2c9cc5_2_184"/>
          <p:cNvSpPr txBox="1"/>
          <p:nvPr/>
        </p:nvSpPr>
        <p:spPr>
          <a:xfrm>
            <a:off x="3379900" y="2941025"/>
            <a:ext cx="14181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baseline zoom</a:t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g412ba2c9cc5_2_184"/>
          <p:cNvSpPr txBox="1"/>
          <p:nvPr/>
        </p:nvSpPr>
        <p:spPr>
          <a:xfrm>
            <a:off x="5006625" y="2941018"/>
            <a:ext cx="18009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HR zoom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g412ba2c9cc5_2_184"/>
          <p:cNvSpPr txBox="1"/>
          <p:nvPr/>
        </p:nvSpPr>
        <p:spPr>
          <a:xfrm>
            <a:off x="7006275" y="2940993"/>
            <a:ext cx="17217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pk method zoom</a:t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g412ba2c9cc5_2_184"/>
          <p:cNvSpPr/>
          <p:nvPr/>
        </p:nvSpPr>
        <p:spPr>
          <a:xfrm>
            <a:off x="1154650" y="3905400"/>
            <a:ext cx="19800" cy="315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g412ba2c9cc5_2_1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0275" y="451800"/>
            <a:ext cx="5653200" cy="4239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3" name="Google Shape;273;g412ba2c9cc5_2_199"/>
          <p:cNvGrpSpPr/>
          <p:nvPr/>
        </p:nvGrpSpPr>
        <p:grpSpPr>
          <a:xfrm>
            <a:off x="1377525" y="4873025"/>
            <a:ext cx="8169300" cy="0"/>
            <a:chOff x="2220050" y="1547100"/>
            <a:chExt cx="8169300" cy="0"/>
          </a:xfrm>
        </p:grpSpPr>
        <p:cxnSp>
          <p:nvCxnSpPr>
            <p:cNvPr id="274" name="Google Shape;274;g412ba2c9cc5_2_199"/>
            <p:cNvCxnSpPr/>
            <p:nvPr/>
          </p:nvCxnSpPr>
          <p:spPr>
            <a:xfrm>
              <a:off x="2220050" y="1547100"/>
              <a:ext cx="464400" cy="0"/>
            </a:xfrm>
            <a:prstGeom prst="straightConnector1">
              <a:avLst/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75" name="Google Shape;275;g412ba2c9cc5_2_199"/>
            <p:cNvCxnSpPr/>
            <p:nvPr/>
          </p:nvCxnSpPr>
          <p:spPr>
            <a:xfrm>
              <a:off x="2684450" y="1547100"/>
              <a:ext cx="7704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276" name="Google Shape;276;g412ba2c9cc5_2_19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4780" y="144780"/>
            <a:ext cx="740795" cy="76962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g412ba2c9cc5_2_199"/>
          <p:cNvSpPr txBox="1"/>
          <p:nvPr/>
        </p:nvSpPr>
        <p:spPr>
          <a:xfrm>
            <a:off x="1074420" y="152400"/>
            <a:ext cx="77049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it" sz="23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Out of domain testing: DEMNUni CDM-only with DE</a:t>
            </a:r>
            <a:endParaRPr b="1" i="0" sz="23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g3fa1389f62c_0_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10474" y="459450"/>
            <a:ext cx="5632800" cy="4224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3" name="Google Shape;283;g3fa1389f62c_0_5"/>
          <p:cNvGrpSpPr/>
          <p:nvPr/>
        </p:nvGrpSpPr>
        <p:grpSpPr>
          <a:xfrm>
            <a:off x="1377525" y="4873025"/>
            <a:ext cx="8169300" cy="0"/>
            <a:chOff x="2220050" y="1547100"/>
            <a:chExt cx="8169300" cy="0"/>
          </a:xfrm>
        </p:grpSpPr>
        <p:cxnSp>
          <p:nvCxnSpPr>
            <p:cNvPr id="284" name="Google Shape;284;g3fa1389f62c_0_5"/>
            <p:cNvCxnSpPr/>
            <p:nvPr/>
          </p:nvCxnSpPr>
          <p:spPr>
            <a:xfrm>
              <a:off x="2220050" y="1547100"/>
              <a:ext cx="464400" cy="0"/>
            </a:xfrm>
            <a:prstGeom prst="straightConnector1">
              <a:avLst/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85" name="Google Shape;285;g3fa1389f62c_0_5"/>
            <p:cNvCxnSpPr/>
            <p:nvPr/>
          </p:nvCxnSpPr>
          <p:spPr>
            <a:xfrm>
              <a:off x="2684450" y="1547100"/>
              <a:ext cx="7704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286" name="Google Shape;286;g3fa1389f62c_0_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4780" y="144780"/>
            <a:ext cx="740794" cy="769621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g3fa1389f62c_0_5"/>
          <p:cNvSpPr txBox="1"/>
          <p:nvPr/>
        </p:nvSpPr>
        <p:spPr>
          <a:xfrm>
            <a:off x="1074420" y="152400"/>
            <a:ext cx="7704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it" sz="24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DEMNUni-Cov test set results (for comparison)</a:t>
            </a:r>
            <a:endParaRPr b="0" i="0" sz="2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g412ba2c9cc5_2_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6800" y="982800"/>
            <a:ext cx="7754399" cy="4172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g412ba2c9cc5_2_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4780" y="144780"/>
            <a:ext cx="740794" cy="769621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g412ba2c9cc5_2_217"/>
          <p:cNvSpPr txBox="1"/>
          <p:nvPr/>
        </p:nvSpPr>
        <p:spPr>
          <a:xfrm>
            <a:off x="1074420" y="152400"/>
            <a:ext cx="77049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it" sz="23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Out of domain testing: DEMNUni CDM-only with DE                | Results on rare structure</a:t>
            </a:r>
            <a:endParaRPr b="1" i="0" sz="23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95" name="Google Shape;295;g412ba2c9cc5_2_217"/>
          <p:cNvSpPr txBox="1"/>
          <p:nvPr/>
        </p:nvSpPr>
        <p:spPr>
          <a:xfrm>
            <a:off x="1695126" y="873270"/>
            <a:ext cx="8049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LR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g412ba2c9cc5_2_217"/>
          <p:cNvSpPr txBox="1"/>
          <p:nvPr/>
        </p:nvSpPr>
        <p:spPr>
          <a:xfrm>
            <a:off x="3649450" y="873275"/>
            <a:ext cx="879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baseline</a:t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g412ba2c9cc5_2_217"/>
          <p:cNvSpPr txBox="1"/>
          <p:nvPr/>
        </p:nvSpPr>
        <p:spPr>
          <a:xfrm>
            <a:off x="5513925" y="873268"/>
            <a:ext cx="8325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HR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g412ba2c9cc5_2_217"/>
          <p:cNvSpPr txBox="1"/>
          <p:nvPr/>
        </p:nvSpPr>
        <p:spPr>
          <a:xfrm>
            <a:off x="7235700" y="873243"/>
            <a:ext cx="12432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pk method</a:t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g412ba2c9cc5_2_217"/>
          <p:cNvSpPr txBox="1"/>
          <p:nvPr/>
        </p:nvSpPr>
        <p:spPr>
          <a:xfrm>
            <a:off x="1695126" y="2941020"/>
            <a:ext cx="8049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LR zoom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g412ba2c9cc5_2_217"/>
          <p:cNvSpPr txBox="1"/>
          <p:nvPr/>
        </p:nvSpPr>
        <p:spPr>
          <a:xfrm>
            <a:off x="3379900" y="2941025"/>
            <a:ext cx="14181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baseline zoom</a:t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g412ba2c9cc5_2_217"/>
          <p:cNvSpPr txBox="1"/>
          <p:nvPr/>
        </p:nvSpPr>
        <p:spPr>
          <a:xfrm>
            <a:off x="5006625" y="2941018"/>
            <a:ext cx="18009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HR zoom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g412ba2c9cc5_2_217"/>
          <p:cNvSpPr txBox="1"/>
          <p:nvPr/>
        </p:nvSpPr>
        <p:spPr>
          <a:xfrm>
            <a:off x="7006275" y="2940993"/>
            <a:ext cx="17217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pk method zoom</a:t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g412ba2c9cc5_2_217"/>
          <p:cNvSpPr/>
          <p:nvPr/>
        </p:nvSpPr>
        <p:spPr>
          <a:xfrm>
            <a:off x="1154650" y="3905400"/>
            <a:ext cx="19800" cy="315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oogle Shape;73;g412ba2c9cc5_2_15"/>
          <p:cNvGrpSpPr/>
          <p:nvPr/>
        </p:nvGrpSpPr>
        <p:grpSpPr>
          <a:xfrm>
            <a:off x="1377525" y="4894673"/>
            <a:ext cx="8169300" cy="0"/>
            <a:chOff x="2220050" y="1547100"/>
            <a:chExt cx="8169300" cy="0"/>
          </a:xfrm>
        </p:grpSpPr>
        <p:cxnSp>
          <p:nvCxnSpPr>
            <p:cNvPr id="74" name="Google Shape;74;g412ba2c9cc5_2_15"/>
            <p:cNvCxnSpPr/>
            <p:nvPr/>
          </p:nvCxnSpPr>
          <p:spPr>
            <a:xfrm>
              <a:off x="2220050" y="1547100"/>
              <a:ext cx="464400" cy="0"/>
            </a:xfrm>
            <a:prstGeom prst="straightConnector1">
              <a:avLst/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5" name="Google Shape;75;g412ba2c9cc5_2_15"/>
            <p:cNvCxnSpPr/>
            <p:nvPr/>
          </p:nvCxnSpPr>
          <p:spPr>
            <a:xfrm>
              <a:off x="2684450" y="1547100"/>
              <a:ext cx="7704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76" name="Google Shape;76;g412ba2c9cc5_2_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780" y="144780"/>
            <a:ext cx="740795" cy="76962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g412ba2c9cc5_2_15"/>
          <p:cNvSpPr txBox="1"/>
          <p:nvPr/>
        </p:nvSpPr>
        <p:spPr>
          <a:xfrm>
            <a:off x="1074420" y="152400"/>
            <a:ext cx="7704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it" sz="24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What is super-resolution?</a:t>
            </a:r>
            <a:endParaRPr b="1" i="0" sz="24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78" name="Google Shape;78;g412ba2c9cc5_2_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23409" y="1468116"/>
            <a:ext cx="2581275" cy="1938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g412ba2c9cc5_2_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32720" y="2154541"/>
            <a:ext cx="799200" cy="56545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g412ba2c9cc5_2_15"/>
          <p:cNvSpPr txBox="1"/>
          <p:nvPr/>
        </p:nvSpPr>
        <p:spPr>
          <a:xfrm>
            <a:off x="1863775" y="3401682"/>
            <a:ext cx="2375400" cy="34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low resolution (LR)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g412ba2c9cc5_2_15"/>
          <p:cNvSpPr txBox="1"/>
          <p:nvPr/>
        </p:nvSpPr>
        <p:spPr>
          <a:xfrm>
            <a:off x="5626325" y="3385294"/>
            <a:ext cx="2375400" cy="34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high resolution (HR)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" name="Google Shape;82;g412ba2c9cc5_2_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760840" y="1464621"/>
            <a:ext cx="2581275" cy="19453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" name="Google Shape;308;g412ba2c9cc5_2_232"/>
          <p:cNvGrpSpPr/>
          <p:nvPr/>
        </p:nvGrpSpPr>
        <p:grpSpPr>
          <a:xfrm>
            <a:off x="1377525" y="4873025"/>
            <a:ext cx="8169300" cy="0"/>
            <a:chOff x="2220050" y="1547100"/>
            <a:chExt cx="8169300" cy="0"/>
          </a:xfrm>
        </p:grpSpPr>
        <p:cxnSp>
          <p:nvCxnSpPr>
            <p:cNvPr id="309" name="Google Shape;309;g412ba2c9cc5_2_232"/>
            <p:cNvCxnSpPr/>
            <p:nvPr/>
          </p:nvCxnSpPr>
          <p:spPr>
            <a:xfrm>
              <a:off x="2220050" y="1547100"/>
              <a:ext cx="464400" cy="0"/>
            </a:xfrm>
            <a:prstGeom prst="straightConnector1">
              <a:avLst/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10" name="Google Shape;310;g412ba2c9cc5_2_232"/>
            <p:cNvCxnSpPr/>
            <p:nvPr/>
          </p:nvCxnSpPr>
          <p:spPr>
            <a:xfrm>
              <a:off x="2684450" y="1547100"/>
              <a:ext cx="7704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311" name="Google Shape;311;g412ba2c9cc5_2_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780" y="144780"/>
            <a:ext cx="740794" cy="769621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g412ba2c9cc5_2_232"/>
          <p:cNvSpPr txBox="1"/>
          <p:nvPr/>
        </p:nvSpPr>
        <p:spPr>
          <a:xfrm>
            <a:off x="1074420" y="152400"/>
            <a:ext cx="7704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it" sz="24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Conclusions and future work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g412ba2c9cc5_2_232"/>
          <p:cNvSpPr txBox="1"/>
          <p:nvPr/>
        </p:nvSpPr>
        <p:spPr>
          <a:xfrm>
            <a:off x="1234675" y="763497"/>
            <a:ext cx="7600200" cy="44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Char char="●"/>
            </a:pPr>
            <a:r>
              <a:rPr b="0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r>
              <a:rPr b="1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ML pipeline </a:t>
            </a:r>
            <a:r>
              <a:rPr b="0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for </a:t>
            </a:r>
            <a:r>
              <a:rPr b="1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self-supervised super-resolution </a:t>
            </a:r>
            <a:r>
              <a:rPr b="0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of cosmological simulations was deployed</a:t>
            </a:r>
            <a:endParaRPr b="0" i="0" sz="11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Char char="●"/>
            </a:pPr>
            <a:r>
              <a:rPr b="0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The baseline approach was compared to an alternative one with </a:t>
            </a:r>
            <a:r>
              <a:rPr b="1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explicit optimization of a summary statistic</a:t>
            </a:r>
            <a:r>
              <a:rPr b="0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(power spectrum), that showed an improvement for smaller scales, at the cost of less fidelity on larger ones</a:t>
            </a:r>
            <a:endParaRPr b="0" i="0" sz="11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Char char="●"/>
            </a:pPr>
            <a:r>
              <a:rPr b="0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In order to assess generation capabilities, the methods were tested on </a:t>
            </a:r>
            <a:r>
              <a:rPr b="1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OOD realizations</a:t>
            </a:r>
            <a:r>
              <a:rPr b="0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, showing promising results, in particular on </a:t>
            </a:r>
            <a:r>
              <a:rPr b="1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less massive structures</a:t>
            </a:r>
            <a:endParaRPr b="1" i="0" sz="11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it" sz="1100" u="sng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Future developments may include:</a:t>
            </a:r>
            <a:endParaRPr b="0" i="0" sz="1100" u="sng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9845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Char char="●"/>
            </a:pPr>
            <a:r>
              <a:rPr b="0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Achieve better generalization through </a:t>
            </a:r>
            <a:r>
              <a:rPr b="1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conditioning on cosmological parameters</a:t>
            </a:r>
            <a:endParaRPr b="1" i="0" sz="11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9845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Char char="●"/>
            </a:pPr>
            <a:r>
              <a:rPr b="0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Support </a:t>
            </a:r>
            <a:r>
              <a:rPr b="1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scientific visualization</a:t>
            </a:r>
            <a:r>
              <a:rPr b="0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with interactive super-resolution (</a:t>
            </a:r>
            <a:r>
              <a:rPr b="1" lang="it" sz="11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VisIVO</a:t>
            </a:r>
            <a:r>
              <a:rPr b="0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)</a:t>
            </a:r>
            <a:endParaRPr b="0" i="0" sz="11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9845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Char char="●"/>
            </a:pPr>
            <a:r>
              <a:rPr b="0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Experiment </a:t>
            </a:r>
            <a:r>
              <a:rPr b="1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explicit optimization of other statistics</a:t>
            </a:r>
            <a:r>
              <a:rPr b="0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(what if not differentiable?) as alternatives to </a:t>
            </a:r>
            <a:r>
              <a:rPr b="1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perceptual losses</a:t>
            </a:r>
            <a:r>
              <a:rPr b="0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or develop one from scratch</a:t>
            </a:r>
            <a:endParaRPr b="0" i="0" sz="11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9845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Char char="●"/>
            </a:pPr>
            <a:r>
              <a:rPr b="0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Study the trade-offs of a </a:t>
            </a:r>
            <a:r>
              <a:rPr b="1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hybrid pipeline</a:t>
            </a:r>
            <a:r>
              <a:rPr b="0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for cosmological simulations</a:t>
            </a:r>
            <a:endParaRPr b="0" i="0" sz="11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9845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Char char="●"/>
            </a:pPr>
            <a:r>
              <a:rPr b="0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Introducing </a:t>
            </a:r>
            <a:r>
              <a:rPr b="1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multi-scale density fields</a:t>
            </a:r>
            <a:r>
              <a:rPr b="0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representations as inputs to the discriminator network</a:t>
            </a:r>
            <a:endParaRPr b="0" i="0" sz="11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9845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Char char="●"/>
            </a:pPr>
            <a:r>
              <a:rPr b="0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Expand the work to </a:t>
            </a:r>
            <a:r>
              <a:rPr b="1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velocities</a:t>
            </a:r>
            <a:r>
              <a:rPr b="0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and </a:t>
            </a:r>
            <a:r>
              <a:rPr b="1" i="0" lang="it" sz="11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time conditioning</a:t>
            </a:r>
            <a:endParaRPr b="1" i="0" sz="11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412ba2c9cc5_2_241"/>
          <p:cNvSpPr txBox="1"/>
          <p:nvPr>
            <p:ph type="title"/>
          </p:nvPr>
        </p:nvSpPr>
        <p:spPr>
          <a:xfrm>
            <a:off x="524840" y="756551"/>
            <a:ext cx="4938700" cy="162851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it" sz="4800"/>
              <a:t>Thank you for you attention!</a:t>
            </a:r>
            <a:endParaRPr sz="4800"/>
          </a:p>
        </p:txBody>
      </p:sp>
      <p:grpSp>
        <p:nvGrpSpPr>
          <p:cNvPr id="319" name="Google Shape;319;g412ba2c9cc5_2_241"/>
          <p:cNvGrpSpPr/>
          <p:nvPr/>
        </p:nvGrpSpPr>
        <p:grpSpPr>
          <a:xfrm flipH="1">
            <a:off x="-93625" y="2521475"/>
            <a:ext cx="4993500" cy="0"/>
            <a:chOff x="2220050" y="1547100"/>
            <a:chExt cx="4993500" cy="0"/>
          </a:xfrm>
        </p:grpSpPr>
        <p:cxnSp>
          <p:nvCxnSpPr>
            <p:cNvPr id="320" name="Google Shape;320;g412ba2c9cc5_2_241"/>
            <p:cNvCxnSpPr/>
            <p:nvPr/>
          </p:nvCxnSpPr>
          <p:spPr>
            <a:xfrm>
              <a:off x="2220050" y="1547100"/>
              <a:ext cx="464400" cy="0"/>
            </a:xfrm>
            <a:prstGeom prst="straightConnector1">
              <a:avLst/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21" name="Google Shape;321;g412ba2c9cc5_2_241"/>
            <p:cNvCxnSpPr/>
            <p:nvPr/>
          </p:nvCxnSpPr>
          <p:spPr>
            <a:xfrm>
              <a:off x="2684450" y="1547100"/>
              <a:ext cx="45291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322" name="Google Shape;322;g412ba2c9cc5_2_241"/>
          <p:cNvSpPr txBox="1"/>
          <p:nvPr/>
        </p:nvSpPr>
        <p:spPr>
          <a:xfrm>
            <a:off x="6339840" y="4681835"/>
            <a:ext cx="294894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it" sz="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CREDITS: </a:t>
            </a:r>
            <a:r>
              <a:rPr b="0" i="0" lang="it" sz="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This presentation template was created by </a:t>
            </a:r>
            <a:r>
              <a:rPr b="1" i="0" lang="it" sz="800" u="sng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Slidesgo, </a:t>
            </a:r>
            <a:r>
              <a:rPr b="0" i="0" lang="it" sz="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and includes icons by </a:t>
            </a:r>
            <a:r>
              <a:rPr b="1" i="0" lang="it" sz="800" u="sng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Flaticon,</a:t>
            </a:r>
            <a:r>
              <a:rPr b="0" i="0" lang="it" sz="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and infographics &amp; images by </a:t>
            </a:r>
            <a:r>
              <a:rPr b="1" i="0" lang="it" sz="800" u="sng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Freepik</a:t>
            </a:r>
            <a:endParaRPr b="1" i="0" sz="8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3" name="Google Shape;323;g412ba2c9cc5_2_241"/>
          <p:cNvSpPr/>
          <p:nvPr/>
        </p:nvSpPr>
        <p:spPr>
          <a:xfrm>
            <a:off x="640080" y="3048582"/>
            <a:ext cx="5242560" cy="1633243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g412ba2c9cc5_2_241"/>
          <p:cNvSpPr txBox="1"/>
          <p:nvPr>
            <p:ph idx="1" type="subTitle"/>
          </p:nvPr>
        </p:nvSpPr>
        <p:spPr>
          <a:xfrm>
            <a:off x="524840" y="2758440"/>
            <a:ext cx="5106340" cy="176392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1" lang="it" sz="3600">
                <a:solidFill>
                  <a:schemeClr val="dk2"/>
                </a:solidFill>
              </a:rPr>
              <a:t>Any questions?</a:t>
            </a:r>
            <a:endParaRPr b="1" sz="3600">
              <a:solidFill>
                <a:schemeClr val="dk2"/>
              </a:solidFill>
            </a:endParaRPr>
          </a:p>
        </p:txBody>
      </p:sp>
      <p:sp>
        <p:nvSpPr>
          <p:cNvPr id="325" name="Google Shape;325;g412ba2c9cc5_2_241"/>
          <p:cNvSpPr txBox="1"/>
          <p:nvPr>
            <p:ph idx="1" type="subTitle"/>
          </p:nvPr>
        </p:nvSpPr>
        <p:spPr>
          <a:xfrm>
            <a:off x="580062" y="4709594"/>
            <a:ext cx="3172200" cy="6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it" u="sng">
                <a:solidFill>
                  <a:schemeClr val="hlink"/>
                </a:solidFill>
                <a:hlinkClick r:id="rId3"/>
              </a:rPr>
              <a:t>bruno.montalto@inaf.it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oogle Shape;87;g412ba2c9cc5_2_28"/>
          <p:cNvGrpSpPr/>
          <p:nvPr/>
        </p:nvGrpSpPr>
        <p:grpSpPr>
          <a:xfrm>
            <a:off x="1377525" y="4894673"/>
            <a:ext cx="8169300" cy="0"/>
            <a:chOff x="2220050" y="1547100"/>
            <a:chExt cx="8169300" cy="0"/>
          </a:xfrm>
        </p:grpSpPr>
        <p:cxnSp>
          <p:nvCxnSpPr>
            <p:cNvPr id="88" name="Google Shape;88;g412ba2c9cc5_2_28"/>
            <p:cNvCxnSpPr/>
            <p:nvPr/>
          </p:nvCxnSpPr>
          <p:spPr>
            <a:xfrm>
              <a:off x="2220050" y="1547100"/>
              <a:ext cx="464400" cy="0"/>
            </a:xfrm>
            <a:prstGeom prst="straightConnector1">
              <a:avLst/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9" name="Google Shape;89;g412ba2c9cc5_2_28"/>
            <p:cNvCxnSpPr/>
            <p:nvPr/>
          </p:nvCxnSpPr>
          <p:spPr>
            <a:xfrm>
              <a:off x="2684450" y="1547100"/>
              <a:ext cx="7704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90" name="Google Shape;90;g412ba2c9cc5_2_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780" y="144780"/>
            <a:ext cx="740794" cy="769621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g412ba2c9cc5_2_28"/>
          <p:cNvSpPr txBox="1"/>
          <p:nvPr/>
        </p:nvSpPr>
        <p:spPr>
          <a:xfrm>
            <a:off x="1074420" y="152400"/>
            <a:ext cx="7704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it" sz="24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Super-resolution: an ill-posed problem</a:t>
            </a:r>
            <a:endParaRPr b="1" i="0" sz="24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92" name="Google Shape;92;g412ba2c9cc5_2_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11133" y="778000"/>
            <a:ext cx="5713601" cy="35875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g412ba2c9cc5_2_28"/>
          <p:cNvSpPr txBox="1"/>
          <p:nvPr/>
        </p:nvSpPr>
        <p:spPr>
          <a:xfrm>
            <a:off x="6909725" y="1496600"/>
            <a:ext cx="1869600" cy="233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Ledig, Christian, et al. "Photo-realistic single image super-resolution using a generative adversarial network." 2017 IEEE conference on computer vision and pattern recognition (CVPR). IEEE, 2017.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g412ba2c9cc5_2_38"/>
          <p:cNvGrpSpPr/>
          <p:nvPr/>
        </p:nvGrpSpPr>
        <p:grpSpPr>
          <a:xfrm>
            <a:off x="1377525" y="4894673"/>
            <a:ext cx="8169300" cy="0"/>
            <a:chOff x="2220050" y="1547100"/>
            <a:chExt cx="8169300" cy="0"/>
          </a:xfrm>
        </p:grpSpPr>
        <p:cxnSp>
          <p:nvCxnSpPr>
            <p:cNvPr id="99" name="Google Shape;99;g412ba2c9cc5_2_38"/>
            <p:cNvCxnSpPr/>
            <p:nvPr/>
          </p:nvCxnSpPr>
          <p:spPr>
            <a:xfrm>
              <a:off x="2220050" y="1547100"/>
              <a:ext cx="464400" cy="0"/>
            </a:xfrm>
            <a:prstGeom prst="straightConnector1">
              <a:avLst/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0" name="Google Shape;100;g412ba2c9cc5_2_38"/>
            <p:cNvCxnSpPr/>
            <p:nvPr/>
          </p:nvCxnSpPr>
          <p:spPr>
            <a:xfrm>
              <a:off x="2684450" y="1547100"/>
              <a:ext cx="7704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101" name="Google Shape;101;g412ba2c9cc5_2_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780" y="144780"/>
            <a:ext cx="740794" cy="769621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g412ba2c9cc5_2_38"/>
          <p:cNvSpPr txBox="1"/>
          <p:nvPr/>
        </p:nvSpPr>
        <p:spPr>
          <a:xfrm>
            <a:off x="1074420" y="152400"/>
            <a:ext cx="7704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it" sz="24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Using ML to overcome mass resolution limits</a:t>
            </a:r>
            <a:endParaRPr b="1" i="0" sz="24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03" name="Google Shape;103;g412ba2c9cc5_2_38"/>
          <p:cNvSpPr txBox="1"/>
          <p:nvPr/>
        </p:nvSpPr>
        <p:spPr>
          <a:xfrm>
            <a:off x="1341625" y="989477"/>
            <a:ext cx="74445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Poppins"/>
              <a:buNone/>
            </a:pP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Computational costs of cosmological simulations increase steeply with mass resolution, often requiring a trade-off between </a:t>
            </a:r>
            <a:r>
              <a:rPr b="1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volume </a:t>
            </a: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and </a:t>
            </a:r>
            <a:r>
              <a:rPr b="1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mass</a:t>
            </a: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b="1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resolution</a:t>
            </a: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Poppins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04" name="Google Shape;104;g412ba2c9cc5_2_38"/>
          <p:cNvSpPr txBox="1"/>
          <p:nvPr/>
        </p:nvSpPr>
        <p:spPr>
          <a:xfrm>
            <a:off x="1276900" y="1672853"/>
            <a:ext cx="4495500" cy="20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●"/>
            </a:pP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Deep learning-based super-resolution algorithms learn </a:t>
            </a:r>
            <a:r>
              <a:rPr b="1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mappings </a:t>
            </a: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between </a:t>
            </a:r>
            <a:r>
              <a:rPr b="1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low</a:t>
            </a: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-resolution (LR) and </a:t>
            </a:r>
            <a:r>
              <a:rPr b="1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high</a:t>
            </a: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-resolution (HR) samples from data</a:t>
            </a:r>
            <a:endParaRPr b="0" i="0" sz="12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●"/>
            </a:pP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Approximate HR simulations (SR) can then be inferred from</a:t>
            </a:r>
            <a:r>
              <a:rPr b="1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less expensive</a:t>
            </a: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LR runs</a:t>
            </a:r>
            <a:endParaRPr b="0" i="0" sz="12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●"/>
            </a:pP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This procedure can </a:t>
            </a:r>
            <a:r>
              <a:rPr b="1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drastically reduce computation costs</a:t>
            </a: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while maintaining </a:t>
            </a:r>
            <a:r>
              <a:rPr b="1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acceptable </a:t>
            </a:r>
            <a:r>
              <a:rPr b="1" lang="it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fidelity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g412ba2c9cc5_2_38"/>
          <p:cNvSpPr/>
          <p:nvPr/>
        </p:nvSpPr>
        <p:spPr>
          <a:xfrm>
            <a:off x="3855450" y="3612217"/>
            <a:ext cx="4936200" cy="1203300"/>
          </a:xfrm>
          <a:prstGeom prst="rect">
            <a:avLst/>
          </a:prstGeom>
          <a:noFill/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g412ba2c9cc5_2_38"/>
          <p:cNvSpPr txBox="1"/>
          <p:nvPr/>
        </p:nvSpPr>
        <p:spPr>
          <a:xfrm>
            <a:off x="2300844" y="4059963"/>
            <a:ext cx="1554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" sz="1400" u="none" cap="none" strike="noStrike">
                <a:solidFill>
                  <a:srgbClr val="C00000"/>
                </a:solidFill>
                <a:latin typeface="Poppins"/>
                <a:ea typeface="Poppins"/>
                <a:cs typeface="Poppins"/>
                <a:sym typeface="Poppins"/>
              </a:rPr>
              <a:t>less expensive!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" name="Google Shape;107;g412ba2c9cc5_2_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07800" y="2036342"/>
            <a:ext cx="4871526" cy="299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g412ba2c9cc5_2_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780" y="144780"/>
            <a:ext cx="740794" cy="769621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g412ba2c9cc5_2_51"/>
          <p:cNvSpPr txBox="1"/>
          <p:nvPr/>
        </p:nvSpPr>
        <p:spPr>
          <a:xfrm>
            <a:off x="1074420" y="152400"/>
            <a:ext cx="7704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it" sz="24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DEMNUni-Cov simulations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g412ba2c9cc5_2_51"/>
          <p:cNvSpPr txBox="1"/>
          <p:nvPr/>
        </p:nvSpPr>
        <p:spPr>
          <a:xfrm>
            <a:off x="1315025" y="1077947"/>
            <a:ext cx="7464300" cy="365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Poppins"/>
              <a:buNone/>
            </a:pPr>
            <a:r>
              <a:rPr b="0" i="0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The training and test sets used for this work were created from several realizations from the </a:t>
            </a:r>
            <a:r>
              <a:rPr b="1" i="0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DEMNUni-Cov </a:t>
            </a:r>
            <a:r>
              <a:rPr b="1" lang="it" sz="1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project</a:t>
            </a:r>
            <a:r>
              <a:rPr b="1" i="0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(</a:t>
            </a:r>
            <a:r>
              <a:rPr b="1" i="0" lang="it" sz="1500" u="sng" cap="none" strike="noStrike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4"/>
              </a:rPr>
              <a:t>Carbone 2020</a:t>
            </a:r>
            <a:r>
              <a:rPr b="1" i="0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)</a:t>
            </a:r>
            <a:r>
              <a:rPr b="0" i="0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, used as </a:t>
            </a:r>
            <a:r>
              <a:rPr b="1" i="0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high-resolution</a:t>
            </a:r>
            <a:r>
              <a:rPr b="0" i="0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N-body simulations for studying large-scale structure of the Universe and </a:t>
            </a:r>
            <a:r>
              <a:rPr b="1" i="0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estimating statistical covariances</a:t>
            </a:r>
            <a:r>
              <a:rPr b="0" i="0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endParaRPr b="0" i="0" sz="15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Poppins"/>
              <a:buNone/>
            </a:pPr>
            <a:r>
              <a:t/>
            </a:r>
            <a:endParaRPr b="0" i="0" sz="15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oppins"/>
              <a:buChar char="●"/>
            </a:pPr>
            <a:r>
              <a:rPr b="1" i="0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Cosmology: </a:t>
            </a:r>
            <a:r>
              <a:rPr b="0" i="0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standard Planck-2013 LCDM</a:t>
            </a:r>
            <a:endParaRPr b="0" i="0" sz="15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oppins"/>
              <a:buChar char="●"/>
            </a:pPr>
            <a:r>
              <a:rPr b="1" i="0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Mass resolution: </a:t>
            </a:r>
            <a:r>
              <a:rPr b="0" i="0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≈8×10</a:t>
            </a:r>
            <a:r>
              <a:rPr b="0" baseline="30000" i="0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10</a:t>
            </a:r>
            <a:r>
              <a:rPr b="0" i="0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h</a:t>
            </a:r>
            <a:r>
              <a:rPr b="0" baseline="30000" i="0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-1</a:t>
            </a:r>
            <a:r>
              <a:rPr b="0" i="1" lang="it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b="0" baseline="-25000" i="0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⊙</a:t>
            </a:r>
            <a:endParaRPr b="1" baseline="-25000" i="0" sz="15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oppins"/>
              <a:buChar char="●"/>
            </a:pPr>
            <a:r>
              <a:rPr b="1" i="0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Initial conditions:</a:t>
            </a:r>
            <a:r>
              <a:rPr b="0" i="0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b="0" i="1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z</a:t>
            </a:r>
            <a:r>
              <a:rPr b="0" baseline="-25000" i="0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in</a:t>
            </a:r>
            <a:r>
              <a:rPr b="0" i="0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=99, generated with </a:t>
            </a:r>
            <a:r>
              <a:rPr b="0" i="0" lang="it" sz="1500" u="sng" cap="none" strike="noStrike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5"/>
              </a:rPr>
              <a:t>CAMB</a:t>
            </a:r>
            <a:r>
              <a:rPr b="0" i="0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at </a:t>
            </a:r>
            <a:r>
              <a:rPr b="0" i="1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z</a:t>
            </a:r>
            <a:r>
              <a:rPr b="0" i="0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=0 and rescaled to </a:t>
            </a:r>
            <a:r>
              <a:rPr b="0" i="1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z</a:t>
            </a:r>
            <a:r>
              <a:rPr b="0" baseline="-25000" i="0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in</a:t>
            </a:r>
            <a:r>
              <a:rPr b="0" i="0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=99 with </a:t>
            </a:r>
            <a:r>
              <a:rPr b="0" i="0" lang="it" sz="1500" u="sng" cap="none" strike="noStrike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6"/>
              </a:rPr>
              <a:t>REPS</a:t>
            </a:r>
            <a:endParaRPr b="0" i="0" sz="1400" u="none" cap="none" strike="noStrike">
              <a:solidFill>
                <a:srgbClr val="555555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555555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oppins"/>
              <a:buChar char="●"/>
            </a:pPr>
            <a:r>
              <a:rPr b="1" i="0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Evolution:</a:t>
            </a:r>
            <a:r>
              <a:rPr b="0" i="0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GADGET-3, with 63 snapshots from </a:t>
            </a:r>
            <a:r>
              <a:rPr b="0" i="1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z</a:t>
            </a:r>
            <a:r>
              <a:rPr b="0" i="0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=99 to </a:t>
            </a:r>
            <a:r>
              <a:rPr b="0" i="1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z</a:t>
            </a:r>
            <a:r>
              <a:rPr b="0" i="0" lang="it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=0</a:t>
            </a:r>
            <a:endParaRPr b="0" i="0" sz="15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115" name="Google Shape;115;g412ba2c9cc5_2_51"/>
          <p:cNvGrpSpPr/>
          <p:nvPr/>
        </p:nvGrpSpPr>
        <p:grpSpPr>
          <a:xfrm>
            <a:off x="1377525" y="4894673"/>
            <a:ext cx="8169300" cy="0"/>
            <a:chOff x="2220050" y="1547100"/>
            <a:chExt cx="8169300" cy="0"/>
          </a:xfrm>
        </p:grpSpPr>
        <p:cxnSp>
          <p:nvCxnSpPr>
            <p:cNvPr id="116" name="Google Shape;116;g412ba2c9cc5_2_51"/>
            <p:cNvCxnSpPr/>
            <p:nvPr/>
          </p:nvCxnSpPr>
          <p:spPr>
            <a:xfrm>
              <a:off x="2220050" y="1547100"/>
              <a:ext cx="464400" cy="0"/>
            </a:xfrm>
            <a:prstGeom prst="straightConnector1">
              <a:avLst/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17" name="Google Shape;117;g412ba2c9cc5_2_51"/>
            <p:cNvCxnSpPr/>
            <p:nvPr/>
          </p:nvCxnSpPr>
          <p:spPr>
            <a:xfrm>
              <a:off x="2684450" y="1547100"/>
              <a:ext cx="7704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g412ba2c9cc5_2_60"/>
          <p:cNvGrpSpPr/>
          <p:nvPr/>
        </p:nvGrpSpPr>
        <p:grpSpPr>
          <a:xfrm>
            <a:off x="1377525" y="4873025"/>
            <a:ext cx="8169300" cy="0"/>
            <a:chOff x="2220050" y="1547100"/>
            <a:chExt cx="8169300" cy="0"/>
          </a:xfrm>
        </p:grpSpPr>
        <p:cxnSp>
          <p:nvCxnSpPr>
            <p:cNvPr id="123" name="Google Shape;123;g412ba2c9cc5_2_60"/>
            <p:cNvCxnSpPr/>
            <p:nvPr/>
          </p:nvCxnSpPr>
          <p:spPr>
            <a:xfrm>
              <a:off x="2220050" y="1547100"/>
              <a:ext cx="464400" cy="0"/>
            </a:xfrm>
            <a:prstGeom prst="straightConnector1">
              <a:avLst/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4" name="Google Shape;124;g412ba2c9cc5_2_60"/>
            <p:cNvCxnSpPr/>
            <p:nvPr/>
          </p:nvCxnSpPr>
          <p:spPr>
            <a:xfrm>
              <a:off x="2684450" y="1547100"/>
              <a:ext cx="7704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125" name="Google Shape;125;g412ba2c9cc5_2_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780" y="144780"/>
            <a:ext cx="740795" cy="76962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g412ba2c9cc5_2_60"/>
          <p:cNvSpPr txBox="1"/>
          <p:nvPr/>
        </p:nvSpPr>
        <p:spPr>
          <a:xfrm>
            <a:off x="2171866" y="1935156"/>
            <a:ext cx="237553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15 </a:t>
            </a:r>
            <a:r>
              <a:rPr b="0" i="0" lang="it" sz="1200" u="none" cap="none" strike="noStrike">
                <a:solidFill>
                  <a:srgbClr val="555555"/>
                </a:solidFill>
                <a:latin typeface="Poppins"/>
                <a:ea typeface="Poppins"/>
                <a:cs typeface="Poppins"/>
                <a:sym typeface="Poppins"/>
              </a:rPr>
              <a:t>realizations </a:t>
            </a: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at z=0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(14 for training + 1 for test)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g412ba2c9cc5_2_60"/>
          <p:cNvSpPr txBox="1"/>
          <p:nvPr/>
        </p:nvSpPr>
        <p:spPr>
          <a:xfrm>
            <a:off x="1074420" y="152400"/>
            <a:ext cx="77049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it" sz="23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DEMNUni-Cov HR-LR dataset for super-resolution</a:t>
            </a:r>
            <a:endParaRPr b="0" i="0" sz="2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" name="Google Shape;128;g412ba2c9cc5_2_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42269" y="989009"/>
            <a:ext cx="834731" cy="834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g412ba2c9cc5_2_6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50276" y="989009"/>
            <a:ext cx="834731" cy="834731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g412ba2c9cc5_2_60"/>
          <p:cNvSpPr txBox="1"/>
          <p:nvPr/>
        </p:nvSpPr>
        <p:spPr>
          <a:xfrm>
            <a:off x="5279873" y="1935155"/>
            <a:ext cx="237553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(1 Gpc/h)</a:t>
            </a:r>
            <a:r>
              <a:rPr b="0" baseline="3000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volume*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" name="Google Shape;131;g412ba2c9cc5_2_6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965128" y="2676159"/>
            <a:ext cx="789010" cy="78901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g412ba2c9cc5_2_60"/>
          <p:cNvSpPr txBox="1"/>
          <p:nvPr/>
        </p:nvSpPr>
        <p:spPr>
          <a:xfrm>
            <a:off x="2171866" y="3509939"/>
            <a:ext cx="237553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1024</a:t>
            </a:r>
            <a:r>
              <a:rPr b="0" baseline="3000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cold dark matter particles (HR)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g412ba2c9cc5_2_60"/>
          <p:cNvSpPr txBox="1"/>
          <p:nvPr/>
        </p:nvSpPr>
        <p:spPr>
          <a:xfrm>
            <a:off x="5279872" y="3470858"/>
            <a:ext cx="2375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x2 upsample factor**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g412ba2c9cc5_2_60"/>
          <p:cNvSpPr txBox="1"/>
          <p:nvPr/>
        </p:nvSpPr>
        <p:spPr>
          <a:xfrm>
            <a:off x="5279873" y="2627653"/>
            <a:ext cx="237553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it" sz="4200" u="none" cap="none" strike="noStrik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x</a:t>
            </a:r>
            <a:r>
              <a:rPr b="1" i="0" lang="it" sz="42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g412ba2c9cc5_2_60"/>
          <p:cNvSpPr txBox="1"/>
          <p:nvPr/>
        </p:nvSpPr>
        <p:spPr>
          <a:xfrm>
            <a:off x="1367790" y="4180527"/>
            <a:ext cx="7651560" cy="59817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Poppins"/>
              <a:buNone/>
            </a:pP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*From each training simulation, only a sub-volume of ≈ (500 Mpc/h)</a:t>
            </a:r>
            <a:r>
              <a:rPr b="0" baseline="3000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is considered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Poppins"/>
              <a:buNone/>
            </a:pPr>
            <a:r>
              <a:t/>
            </a:r>
            <a:endParaRPr b="0" i="0" sz="6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Poppins"/>
              <a:buNone/>
            </a:pP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**Simulations pairs are generated via a </a:t>
            </a:r>
            <a:r>
              <a:rPr b="0" i="0" lang="it" sz="1200" u="none" cap="none" strike="noStrike">
                <a:solidFill>
                  <a:srgbClr val="555555"/>
                </a:solidFill>
                <a:latin typeface="Poppins"/>
                <a:ea typeface="Poppins"/>
                <a:cs typeface="Poppins"/>
                <a:sym typeface="Poppins"/>
              </a:rPr>
              <a:t>particle </a:t>
            </a: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downsampling (</a:t>
            </a:r>
            <a:r>
              <a:rPr b="0" i="0" lang="it" sz="1200" u="none" cap="none" strike="noStrike">
                <a:solidFill>
                  <a:srgbClr val="555555"/>
                </a:solidFill>
                <a:latin typeface="Poppins"/>
                <a:ea typeface="Poppins"/>
                <a:cs typeface="Poppins"/>
                <a:sym typeface="Poppins"/>
              </a:rPr>
              <a:t>1024</a:t>
            </a:r>
            <a:r>
              <a:rPr b="0" baseline="30000" i="0" lang="it" sz="1200" u="none" cap="none" strike="noStrike">
                <a:solidFill>
                  <a:srgbClr val="555555"/>
                </a:solidFill>
                <a:latin typeface="Poppins"/>
                <a:ea typeface="Poppins"/>
                <a:cs typeface="Poppins"/>
                <a:sym typeface="Poppins"/>
              </a:rPr>
              <a:t>3 </a:t>
            </a:r>
            <a:r>
              <a:rPr b="0" i="0" lang="it" sz="1200" u="none" cap="none" strike="noStrike">
                <a:solidFill>
                  <a:srgbClr val="555555"/>
                </a:solidFill>
                <a:latin typeface="Poppins"/>
                <a:ea typeface="Poppins"/>
                <a:cs typeface="Poppins"/>
                <a:sym typeface="Poppins"/>
              </a:rPr>
              <a:t>→ 512</a:t>
            </a:r>
            <a:r>
              <a:rPr b="0" baseline="30000" i="0" lang="it" sz="1200" u="none" cap="none" strike="noStrike">
                <a:solidFill>
                  <a:srgbClr val="555555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) function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g412ba2c9cc5_2_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08363" y="597265"/>
            <a:ext cx="4982026" cy="4274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g412ba2c9cc5_2_7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4780" y="144780"/>
            <a:ext cx="740794" cy="769621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g412ba2c9cc5_2_77"/>
          <p:cNvSpPr txBox="1"/>
          <p:nvPr/>
        </p:nvSpPr>
        <p:spPr>
          <a:xfrm>
            <a:off x="1074420" y="152400"/>
            <a:ext cx="7704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it" sz="2400" u="none" cap="none" strike="noStrike">
                <a:solidFill>
                  <a:srgbClr val="555555"/>
                </a:solidFill>
                <a:latin typeface="Poppins"/>
                <a:ea typeface="Poppins"/>
                <a:cs typeface="Poppins"/>
                <a:sym typeface="Poppins"/>
              </a:rPr>
              <a:t>HR-LR</a:t>
            </a:r>
            <a:r>
              <a:rPr b="1" i="0" lang="it" sz="24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pair generation pipeline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" name="Google Shape;143;g412ba2c9cc5_2_7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52823" y="3055200"/>
            <a:ext cx="1833425" cy="38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g412ba2c9cc5_2_7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32644" y="1772519"/>
            <a:ext cx="1568322" cy="62235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g412ba2c9cc5_2_77"/>
          <p:cNvSpPr/>
          <p:nvPr/>
        </p:nvSpPr>
        <p:spPr>
          <a:xfrm>
            <a:off x="6710250" y="1605725"/>
            <a:ext cx="1638300" cy="943500"/>
          </a:xfrm>
          <a:prstGeom prst="rect">
            <a:avLst/>
          </a:prstGeom>
          <a:noFill/>
          <a:ln cap="flat" cmpd="sng" w="25400">
            <a:solidFill>
              <a:srgbClr val="FF87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g412ba2c9cc5_2_77"/>
          <p:cNvSpPr/>
          <p:nvPr/>
        </p:nvSpPr>
        <p:spPr>
          <a:xfrm>
            <a:off x="6590400" y="2937425"/>
            <a:ext cx="1940700" cy="566100"/>
          </a:xfrm>
          <a:prstGeom prst="rect">
            <a:avLst/>
          </a:prstGeom>
          <a:noFill/>
          <a:ln cap="flat" cmpd="sng" w="25400">
            <a:solidFill>
              <a:srgbClr val="0094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7" name="Google Shape;147;g412ba2c9cc5_2_77"/>
          <p:cNvGrpSpPr/>
          <p:nvPr/>
        </p:nvGrpSpPr>
        <p:grpSpPr>
          <a:xfrm>
            <a:off x="1377525" y="4873025"/>
            <a:ext cx="8169300" cy="0"/>
            <a:chOff x="2220050" y="1547100"/>
            <a:chExt cx="8169300" cy="0"/>
          </a:xfrm>
        </p:grpSpPr>
        <p:cxnSp>
          <p:nvCxnSpPr>
            <p:cNvPr id="148" name="Google Shape;148;g412ba2c9cc5_2_77"/>
            <p:cNvCxnSpPr/>
            <p:nvPr/>
          </p:nvCxnSpPr>
          <p:spPr>
            <a:xfrm>
              <a:off x="2220050" y="1547100"/>
              <a:ext cx="464400" cy="0"/>
            </a:xfrm>
            <a:prstGeom prst="straightConnector1">
              <a:avLst/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9" name="Google Shape;149;g412ba2c9cc5_2_77"/>
            <p:cNvCxnSpPr/>
            <p:nvPr/>
          </p:nvCxnSpPr>
          <p:spPr>
            <a:xfrm>
              <a:off x="2684450" y="1547100"/>
              <a:ext cx="7704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50" name="Google Shape;150;g412ba2c9cc5_2_77"/>
          <p:cNvSpPr/>
          <p:nvPr/>
        </p:nvSpPr>
        <p:spPr>
          <a:xfrm>
            <a:off x="1467850" y="2522963"/>
            <a:ext cx="2654700" cy="508500"/>
          </a:xfrm>
          <a:prstGeom prst="rect">
            <a:avLst/>
          </a:prstGeom>
          <a:noFill/>
          <a:ln cap="flat" cmpd="sng" w="28575">
            <a:solidFill>
              <a:srgbClr val="FFD6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it" sz="1300" u="none" cap="none" strike="noStrike">
                <a:solidFill>
                  <a:srgbClr val="555555"/>
                </a:solidFill>
                <a:latin typeface="Poppins"/>
                <a:ea typeface="Poppins"/>
                <a:cs typeface="Poppins"/>
                <a:sym typeface="Poppins"/>
              </a:rPr>
              <a:t>sorting enables CNNs to learn meaningful relations</a:t>
            </a:r>
            <a:endParaRPr b="0" i="0" sz="1300" u="none" cap="none" strike="noStrike">
              <a:solidFill>
                <a:srgbClr val="555555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Google Shape;155;g412ba2c9cc5_2_91"/>
          <p:cNvGrpSpPr/>
          <p:nvPr/>
        </p:nvGrpSpPr>
        <p:grpSpPr>
          <a:xfrm>
            <a:off x="1377525" y="4873025"/>
            <a:ext cx="8169300" cy="0"/>
            <a:chOff x="2220050" y="1547100"/>
            <a:chExt cx="8169300" cy="0"/>
          </a:xfrm>
        </p:grpSpPr>
        <p:cxnSp>
          <p:nvCxnSpPr>
            <p:cNvPr id="156" name="Google Shape;156;g412ba2c9cc5_2_91"/>
            <p:cNvCxnSpPr/>
            <p:nvPr/>
          </p:nvCxnSpPr>
          <p:spPr>
            <a:xfrm>
              <a:off x="2220050" y="1547100"/>
              <a:ext cx="464400" cy="0"/>
            </a:xfrm>
            <a:prstGeom prst="straightConnector1">
              <a:avLst/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7" name="Google Shape;157;g412ba2c9cc5_2_91"/>
            <p:cNvCxnSpPr/>
            <p:nvPr/>
          </p:nvCxnSpPr>
          <p:spPr>
            <a:xfrm>
              <a:off x="2684450" y="1547100"/>
              <a:ext cx="7704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158" name="Google Shape;158;g412ba2c9cc5_2_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780" y="144780"/>
            <a:ext cx="740795" cy="76962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g412ba2c9cc5_2_91"/>
          <p:cNvSpPr txBox="1"/>
          <p:nvPr/>
        </p:nvSpPr>
        <p:spPr>
          <a:xfrm>
            <a:off x="1074420" y="152400"/>
            <a:ext cx="77049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it" sz="24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WGAN-SR architecture for x2 upsample (G)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0" name="Google Shape;160;g412ba2c9cc5_2_9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47482" y="731901"/>
            <a:ext cx="5118138" cy="4023288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g412ba2c9cc5_2_91"/>
          <p:cNvSpPr txBox="1"/>
          <p:nvPr/>
        </p:nvSpPr>
        <p:spPr>
          <a:xfrm>
            <a:off x="6649300" y="1895377"/>
            <a:ext cx="21564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Li, Yin, et al. "AI-assisted superresolution cosmological simulations." </a:t>
            </a:r>
            <a:r>
              <a:rPr b="0" i="1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Proceedings of the National Academy of Sciences</a:t>
            </a:r>
            <a:r>
              <a:rPr b="0" i="0" lang="it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 118.19 (2021): e2022038118.</a:t>
            </a:r>
            <a:endParaRPr b="0" i="0" sz="12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g412ba2c9cc5_2_1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22070" y="614944"/>
            <a:ext cx="3521199" cy="39243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7" name="Google Shape;167;g412ba2c9cc5_2_101"/>
          <p:cNvGrpSpPr/>
          <p:nvPr/>
        </p:nvGrpSpPr>
        <p:grpSpPr>
          <a:xfrm>
            <a:off x="1377525" y="4873025"/>
            <a:ext cx="8169300" cy="0"/>
            <a:chOff x="2220050" y="1547100"/>
            <a:chExt cx="8169300" cy="0"/>
          </a:xfrm>
        </p:grpSpPr>
        <p:cxnSp>
          <p:nvCxnSpPr>
            <p:cNvPr id="168" name="Google Shape;168;g412ba2c9cc5_2_101"/>
            <p:cNvCxnSpPr/>
            <p:nvPr/>
          </p:nvCxnSpPr>
          <p:spPr>
            <a:xfrm>
              <a:off x="2220050" y="1547100"/>
              <a:ext cx="464400" cy="0"/>
            </a:xfrm>
            <a:prstGeom prst="straightConnector1">
              <a:avLst/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9" name="Google Shape;169;g412ba2c9cc5_2_101"/>
            <p:cNvCxnSpPr/>
            <p:nvPr/>
          </p:nvCxnSpPr>
          <p:spPr>
            <a:xfrm>
              <a:off x="2684450" y="1547100"/>
              <a:ext cx="7704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170" name="Google Shape;170;g412ba2c9cc5_2_10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4780" y="144780"/>
            <a:ext cx="740795" cy="76962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g412ba2c9cc5_2_101"/>
          <p:cNvSpPr txBox="1"/>
          <p:nvPr/>
        </p:nvSpPr>
        <p:spPr>
          <a:xfrm>
            <a:off x="1074420" y="152400"/>
            <a:ext cx="77049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it" sz="24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WGAN-SR architecture for x2 upsample (D)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g412ba2c9cc5_2_101"/>
          <p:cNvSpPr txBox="1"/>
          <p:nvPr/>
        </p:nvSpPr>
        <p:spPr>
          <a:xfrm>
            <a:off x="5385300" y="3134725"/>
            <a:ext cx="31044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it" sz="1000" u="none" cap="none" strike="noStrik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Ni, Yueying, et al. "AI-assisted superresolution cosmological simulations–II. Halo substructures, velocities, and higher order statistics." </a:t>
            </a:r>
            <a:r>
              <a:rPr b="0" i="1" lang="it" sz="1000" u="none" cap="none" strike="noStrik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Monthly Notices of the Royal Astronomical Society</a:t>
            </a:r>
            <a:r>
              <a:rPr b="0" i="0" lang="it" sz="1000" u="none" cap="none" strike="noStrik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507.1 (2021): 1021-1033.</a:t>
            </a:r>
            <a:r>
              <a:rPr b="0" i="0" lang="it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0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73" name="Google Shape;173;g412ba2c9cc5_2_10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6727" y="4179913"/>
            <a:ext cx="3941475" cy="529735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g412ba2c9cc5_2_101"/>
          <p:cNvSpPr/>
          <p:nvPr/>
        </p:nvSpPr>
        <p:spPr>
          <a:xfrm>
            <a:off x="3337873" y="4383843"/>
            <a:ext cx="1939500" cy="325800"/>
          </a:xfrm>
          <a:prstGeom prst="rect">
            <a:avLst/>
          </a:prstGeom>
          <a:noFill/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5" name="Google Shape;175;g412ba2c9cc5_2_10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95675" y="766474"/>
            <a:ext cx="3683651" cy="22158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lean and Neat Style Portfolio by Slidesgo">
  <a:themeElements>
    <a:clrScheme name="Personalizzato 7">
      <a:dk1>
        <a:srgbClr val="4D4D4D"/>
      </a:dk1>
      <a:lt1>
        <a:srgbClr val="FFFFFF"/>
      </a:lt1>
      <a:dk2>
        <a:srgbClr val="258A7F"/>
      </a:dk2>
      <a:lt2>
        <a:srgbClr val="D9D9D9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70C0"/>
      </a:hlink>
      <a:folHlink>
        <a:srgbClr val="258A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