
<file path=[Content_Types].xml><?xml version="1.0" encoding="utf-8"?>
<Types xmlns="http://schemas.openxmlformats.org/package/2006/content-types">
  <Default Extension="xml" ContentType="application/vnd.openxmlformats-officedocument.extended-properties+xml"/>
  <Default Extension="png" ContentType="image/png"/>
  <Default Extension="fntdata" ContentType="application/x-fontdata"/>
  <Default Extension="jpg" ContentType="image/jpeg"/>
  <Default Extension="gif" ContentType="image/gif"/>
  <Default Extension="rels" ContentType="application/vnd.openxmlformats-package.relationships+xml"/>
  <Override PartName="/docProps/core.xml" ContentType="application/vnd.openxmlformats-package.core-properties+xml"/>
  <Override PartName="/ppt/presentation.xml" ContentType="application/vnd.openxmlformats-officedocument.presentationml.presentation.main+xml"/>
  <Override PartName="/ppt/slides/slide12.xml" ContentType="application/vnd.openxmlformats-officedocument.presentationml.slide+xml"/>
  <Override PartName="/ppt/notesSlides/notesSlide12.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17.xml" ContentType="application/vnd.openxmlformats-officedocument.presentationml.slide+xml"/>
  <Override PartName="/ppt/notesSlides/notesSlide17.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presProps.xml" ContentType="application/vnd.openxmlformats-officedocument.presentationml.presProps+xml"/>
  <Override PartName="/ppt/slides/slide6.xml" ContentType="application/vnd.openxmlformats-officedocument.presentationml.slide+xml"/>
  <Override PartName="/ppt/notesSlides/notesSlide6.xml" ContentType="application/vnd.openxmlformats-officedocument.presentationml.notesSlide+xml"/>
  <Override PartName="/ppt/slides/slide1.xml" ContentType="application/vnd.openxmlformats-officedocument.presentationml.slide+xml"/>
  <Override PartName="/ppt/notesSlides/notesSlide1.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tableStyles.xml" ContentType="application/vnd.openxmlformats-officedocument.presentationml.tableStyles+xml"/>
  <Override PartName="/ppt/slides/slide4.xml" ContentType="application/vnd.openxmlformats-officedocument.presentationml.slide+xml"/>
  <Override PartName="/ppt/notesSlides/notesSlide4.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viewProps.xml" ContentType="application/vnd.openxmlformats-officedocument.presentationml.viewProps+xml"/>
  <Override PartName="/ppt/slides/slide7.xml" ContentType="application/vnd.openxmlformats-officedocument.presentationml.slide+xml"/>
  <Override PartName="/ppt/notesSlides/notesSlide7.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Types>
</file>

<file path=_rels/.rels>&#65279;<?xml version="1.0" encoding="utf-8"?><Relationships xmlns="http://schemas.openxmlformats.org/package/2006/relationships"><Relationship Type="http://schemas.openxmlformats.org/officeDocument/2006/relationships/extended-properties" Target="/docProps/app.xml" Id="rId3" /><Relationship Type="http://schemas.openxmlformats.org/package/2006/relationships/metadata/core-properties" Target="/docProps/core.xml" Id="rId2" /><Relationship Type="http://schemas.openxmlformats.org/officeDocument/2006/relationships/officeDocument" Target="/ppt/presentation.xml" Id="rId1"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Lst>
  <p:sldSz cx="9144000" cy="5143500" type="screen16x9"/>
  <p:notesSz cx="6858000" cy="9144000"/>
  <p:embeddedFontLst>
    <p:embeddedFont>
      <p:font typeface="Lato" panose="020F0502020204030203" pitchFamily="34" charset="0"/>
      <p:regular r:id="rId31"/>
      <p:bold r:id="rId32"/>
      <p:italic r:id="rId33"/>
      <p:boldItalic r:id="rId34"/>
    </p:embeddedFont>
    <p:embeddedFont>
      <p:font typeface="Old Standard TT" pitchFamily="2" charset="77"/>
      <p:regular r:id="rId35"/>
      <p:bold r:id="rId36"/>
      <p:italic r:id="rId37"/>
    </p:embeddedFont>
    <p:embeddedFont>
      <p:font typeface="Proxima Nova" panose="02000506030000020004"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72"/>
    <p:restoredTop sz="94674"/>
  </p:normalViewPr>
  <p:slideViewPr>
    <p:cSldViewPr snapToGrid="0">
      <p:cViewPr varScale="1">
        <p:scale>
          <a:sx n="165" d="100"/>
          <a:sy n="165" d="100"/>
        </p:scale>
        <p:origin x="960" y="184"/>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ppt/slides/slide12.xml" Id="rId13" /><Relationship Type="http://schemas.openxmlformats.org/officeDocument/2006/relationships/slide" Target="/ppt/slides/slide17.xml" Id="rId18" /><Relationship Type="http://schemas.openxmlformats.org/officeDocument/2006/relationships/slide" Target="/ppt/slides/slide25.xml" Id="rId26" /><Relationship Type="http://schemas.openxmlformats.org/officeDocument/2006/relationships/font" Target="/ppt/fonts/font9.fntdata" Id="rId39" /><Relationship Type="http://schemas.openxmlformats.org/officeDocument/2006/relationships/slide" Target="/ppt/slides/slide20.xml" Id="rId21" /><Relationship Type="http://schemas.openxmlformats.org/officeDocument/2006/relationships/font" Target="/ppt/fonts/font4.fntdata" Id="rId34" /><Relationship Type="http://schemas.openxmlformats.org/officeDocument/2006/relationships/presProps" Target="/ppt/presProps.xml" Id="rId42" /><Relationship Type="http://schemas.openxmlformats.org/officeDocument/2006/relationships/slide" Target="/ppt/slides/slide6.xml" Id="rId7" /><Relationship Type="http://schemas.openxmlformats.org/officeDocument/2006/relationships/slide" Target="/ppt/slides/slide1.xml" Id="rId2" /><Relationship Type="http://schemas.openxmlformats.org/officeDocument/2006/relationships/slide" Target="/ppt/slides/slide15.xml" Id="rId16" /><Relationship Type="http://schemas.openxmlformats.org/officeDocument/2006/relationships/slide" Target="/ppt/slides/slide28.xml" Id="rId29" /><Relationship Type="http://schemas.openxmlformats.org/officeDocument/2006/relationships/slideMaster" Target="/ppt/slideMasters/slideMaster1.xml" Id="rId1" /><Relationship Type="http://schemas.openxmlformats.org/officeDocument/2006/relationships/slide" Target="/ppt/slides/slide5.xml" Id="rId6" /><Relationship Type="http://schemas.openxmlformats.org/officeDocument/2006/relationships/slide" Target="/ppt/slides/slide10.xml" Id="rId11" /><Relationship Type="http://schemas.openxmlformats.org/officeDocument/2006/relationships/slide" Target="/ppt/slides/slide23.xml" Id="rId24" /><Relationship Type="http://schemas.openxmlformats.org/officeDocument/2006/relationships/font" Target="/ppt/fonts/font2.fntdata" Id="rId32" /><Relationship Type="http://schemas.openxmlformats.org/officeDocument/2006/relationships/font" Target="/ppt/fonts/font7.fntdata" Id="rId37" /><Relationship Type="http://schemas.openxmlformats.org/officeDocument/2006/relationships/font" Target="/ppt/fonts/font10.fntdata" Id="rId40" /><Relationship Type="http://schemas.openxmlformats.org/officeDocument/2006/relationships/tableStyles" Target="/ppt/tableStyles.xml" Id="rId45" /><Relationship Type="http://schemas.openxmlformats.org/officeDocument/2006/relationships/slide" Target="/ppt/slides/slide4.xml" Id="rId5" /><Relationship Type="http://schemas.openxmlformats.org/officeDocument/2006/relationships/slide" Target="/ppt/slides/slide14.xml" Id="rId15" /><Relationship Type="http://schemas.openxmlformats.org/officeDocument/2006/relationships/slide" Target="/ppt/slides/slide22.xml" Id="rId23" /><Relationship Type="http://schemas.openxmlformats.org/officeDocument/2006/relationships/slide" Target="/ppt/slides/slide27.xml" Id="rId28" /><Relationship Type="http://schemas.openxmlformats.org/officeDocument/2006/relationships/font" Target="/ppt/fonts/font6.fntdata" Id="rId36" /><Relationship Type="http://schemas.openxmlformats.org/officeDocument/2006/relationships/slide" Target="/ppt/slides/slide9.xml" Id="rId10" /><Relationship Type="http://schemas.openxmlformats.org/officeDocument/2006/relationships/slide" Target="/ppt/slides/slide18.xml" Id="rId19" /><Relationship Type="http://schemas.openxmlformats.org/officeDocument/2006/relationships/font" Target="/ppt/fonts/font1.fntdata" Id="rId31" /><Relationship Type="http://schemas.openxmlformats.org/officeDocument/2006/relationships/theme" Target="/ppt/theme/theme1.xml" Id="rId44" /><Relationship Type="http://schemas.openxmlformats.org/officeDocument/2006/relationships/slide" Target="/ppt/slides/slide3.xml" Id="rId4" /><Relationship Type="http://schemas.openxmlformats.org/officeDocument/2006/relationships/slide" Target="/ppt/slides/slide8.xml" Id="rId9" /><Relationship Type="http://schemas.openxmlformats.org/officeDocument/2006/relationships/slide" Target="/ppt/slides/slide13.xml" Id="rId14" /><Relationship Type="http://schemas.openxmlformats.org/officeDocument/2006/relationships/slide" Target="/ppt/slides/slide21.xml" Id="rId22" /><Relationship Type="http://schemas.openxmlformats.org/officeDocument/2006/relationships/slide" Target="/ppt/slides/slide26.xml" Id="rId27" /><Relationship Type="http://schemas.openxmlformats.org/officeDocument/2006/relationships/notesMaster" Target="/ppt/notesMasters/notesMaster1.xml" Id="rId30" /><Relationship Type="http://schemas.openxmlformats.org/officeDocument/2006/relationships/font" Target="/ppt/fonts/font5.fntdata" Id="rId35" /><Relationship Type="http://schemas.openxmlformats.org/officeDocument/2006/relationships/viewProps" Target="/ppt/viewProps.xml" Id="rId43" /><Relationship Type="http://schemas.openxmlformats.org/officeDocument/2006/relationships/slide" Target="/ppt/slides/slide7.xml" Id="rId8" /><Relationship Type="http://schemas.openxmlformats.org/officeDocument/2006/relationships/slide" Target="/ppt/slides/slide2.xml" Id="rId3" /><Relationship Type="http://schemas.openxmlformats.org/officeDocument/2006/relationships/slide" Target="/ppt/slides/slide11.xml" Id="rId12" /><Relationship Type="http://schemas.openxmlformats.org/officeDocument/2006/relationships/slide" Target="/ppt/slides/slide16.xml" Id="rId17" /><Relationship Type="http://schemas.openxmlformats.org/officeDocument/2006/relationships/slide" Target="/ppt/slides/slide24.xml" Id="rId25" /><Relationship Type="http://schemas.openxmlformats.org/officeDocument/2006/relationships/font" Target="/ppt/fonts/font3.fntdata" Id="rId33" /><Relationship Type="http://schemas.openxmlformats.org/officeDocument/2006/relationships/font" Target="/ppt/fonts/font8.fntdata" Id="rId38" /><Relationship Type="http://schemas.openxmlformats.org/officeDocument/2006/relationships/slide" Target="/ppt/slides/slide19.xml" Id="rId20" /><Relationship Type="http://schemas.openxmlformats.org/officeDocument/2006/relationships/font" Target="/ppt/fonts/font11.fntdata" Id="rId41" /></Relationships>
</file>

<file path=ppt/notesMasters/_rels/notesMaster1.xml.rels>&#65279;<?xml version="1.0" encoding="utf-8"?><Relationships xmlns="http://schemas.openxmlformats.org/package/2006/relationships"><Relationship Type="http://schemas.openxmlformats.org/officeDocument/2006/relationships/theme" Target="/ppt/theme/theme2.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&#65279;<?xml version="1.0" encoding="utf-8"?><Relationships xmlns="http://schemas.openxmlformats.org/package/2006/relationships"><Relationship Type="http://schemas.openxmlformats.org/officeDocument/2006/relationships/slide" Target="/ppt/slides/slide1.xml" Id="rId2" /><Relationship Type="http://schemas.openxmlformats.org/officeDocument/2006/relationships/notesMaster" Target="/ppt/notesMasters/notesMaster1.xml" Id="rId1"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Id2" /><Relationship Type="http://schemas.openxmlformats.org/officeDocument/2006/relationships/notesMaster" Target="/ppt/notesMasters/notesMaster1.xml" Id="rId1"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Id2" /><Relationship Type="http://schemas.openxmlformats.org/officeDocument/2006/relationships/notesMaster" Target="/ppt/notesMasters/notesMaster1.xml" Id="rId1"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Id2" /><Relationship Type="http://schemas.openxmlformats.org/officeDocument/2006/relationships/notesMaster" Target="/ppt/notesMasters/notesMaster1.xml" Id="rId1"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Id2" /><Relationship Type="http://schemas.openxmlformats.org/officeDocument/2006/relationships/notesMaster" Target="/ppt/notesMasters/notesMaster1.xml" Id="rId1"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Id2" /><Relationship Type="http://schemas.openxmlformats.org/officeDocument/2006/relationships/notesMaster" Target="/ppt/notesMasters/notesMaster1.xml" Id="rId1"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Id2" /><Relationship Type="http://schemas.openxmlformats.org/officeDocument/2006/relationships/notesMaster" Target="/ppt/notesMasters/notesMaster1.xml" Id="rId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Id2" /><Relationship Type="http://schemas.openxmlformats.org/officeDocument/2006/relationships/notesMaster" Target="/ppt/notesMasters/notesMaster1.xml" Id="rId1"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Id2" /><Relationship Type="http://schemas.openxmlformats.org/officeDocument/2006/relationships/notesMaster" Target="/ppt/notesMasters/notesMaster1.xml" Id="rId1"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Id2" /><Relationship Type="http://schemas.openxmlformats.org/officeDocument/2006/relationships/notesMaster" Target="/ppt/notesMasters/notesMaster1.xml" Id="rId1"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Id2" /><Relationship Type="http://schemas.openxmlformats.org/officeDocument/2006/relationships/notesMaster" Target="/ppt/notesMasters/notesMaster1.xml" Id="rId1" /></Relationships>
</file>

<file path=ppt/notesSlides/_rels/notesSlide2.xml.rels>&#65279;<?xml version="1.0" encoding="utf-8"?><Relationships xmlns="http://schemas.openxmlformats.org/package/2006/relationships"><Relationship Type="http://schemas.openxmlformats.org/officeDocument/2006/relationships/slide" Target="/ppt/slides/slide2.xml" Id="rId2" /><Relationship Type="http://schemas.openxmlformats.org/officeDocument/2006/relationships/notesMaster" Target="/ppt/notesMasters/notesMaster1.xml" Id="rId1"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Id2" /><Relationship Type="http://schemas.openxmlformats.org/officeDocument/2006/relationships/notesMaster" Target="/ppt/notesMasters/notesMaster1.xml" Id="rId1"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Id2" /><Relationship Type="http://schemas.openxmlformats.org/officeDocument/2006/relationships/notesMaster" Target="/ppt/notesMasters/notesMaster1.xml" Id="rId1"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Id2" /><Relationship Type="http://schemas.openxmlformats.org/officeDocument/2006/relationships/notesMaster" Target="/ppt/notesMasters/notesMaster1.xml" Id="rId1"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Id2" /><Relationship Type="http://schemas.openxmlformats.org/officeDocument/2006/relationships/notesMaster" Target="/ppt/notesMasters/notesMaster1.xml" Id="rId1"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Id2" /><Relationship Type="http://schemas.openxmlformats.org/officeDocument/2006/relationships/notesMaster" Target="/ppt/notesMasters/notesMaster1.xml" Id="rId1"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Id2" /><Relationship Type="http://schemas.openxmlformats.org/officeDocument/2006/relationships/notesMaster" Target="/ppt/notesMasters/notesMaster1.xml" Id="rId1"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Id2" /><Relationship Type="http://schemas.openxmlformats.org/officeDocument/2006/relationships/notesMaster" Target="/ppt/notesMasters/notesMaster1.xml" Id="rId1"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Id2" /><Relationship Type="http://schemas.openxmlformats.org/officeDocument/2006/relationships/notesMaster" Target="/ppt/notesMasters/notesMaster1.xml" Id="rId1"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Id2" /><Relationship Type="http://schemas.openxmlformats.org/officeDocument/2006/relationships/notesMaster" Target="/ppt/notesMasters/notesMaster1.xml" Id="rId1" /></Relationships>
</file>

<file path=ppt/notesSlides/_rels/notesSlide3.xml.rels>&#65279;<?xml version="1.0" encoding="utf-8"?><Relationships xmlns="http://schemas.openxmlformats.org/package/2006/relationships"><Relationship Type="http://schemas.openxmlformats.org/officeDocument/2006/relationships/slide" Target="/ppt/slides/slide3.xml" Id="rId2" /><Relationship Type="http://schemas.openxmlformats.org/officeDocument/2006/relationships/notesMaster" Target="/ppt/notesMasters/notesMaster1.xml" Id="rId1" /></Relationships>
</file>

<file path=ppt/notesSlides/_rels/notesSlide4.xml.rels>&#65279;<?xml version="1.0" encoding="utf-8"?><Relationships xmlns="http://schemas.openxmlformats.org/package/2006/relationships"><Relationship Type="http://schemas.openxmlformats.org/officeDocument/2006/relationships/slide" Target="/ppt/slides/slide4.xml" Id="rId2" /><Relationship Type="http://schemas.openxmlformats.org/officeDocument/2006/relationships/notesMaster" Target="/ppt/notesMasters/notesMaster1.xml" Id="rId1" /></Relationships>
</file>

<file path=ppt/notesSlides/_rels/notesSlide5.xml.rels>&#65279;<?xml version="1.0" encoding="utf-8"?><Relationships xmlns="http://schemas.openxmlformats.org/package/2006/relationships"><Relationship Type="http://schemas.openxmlformats.org/officeDocument/2006/relationships/slide" Target="/ppt/slides/slide5.xml" Id="rId2" /><Relationship Type="http://schemas.openxmlformats.org/officeDocument/2006/relationships/notesMaster" Target="/ppt/notesMasters/notesMaster1.xml" Id="rId1" /></Relationships>
</file>

<file path=ppt/notesSlides/_rels/notesSlide6.xml.rels>&#65279;<?xml version="1.0" encoding="utf-8"?><Relationships xmlns="http://schemas.openxmlformats.org/package/2006/relationships"><Relationship Type="http://schemas.openxmlformats.org/officeDocument/2006/relationships/slide" Target="/ppt/slides/slide6.xml" Id="rId2" /><Relationship Type="http://schemas.openxmlformats.org/officeDocument/2006/relationships/notesMaster" Target="/ppt/notesMasters/notesMaster1.xml" Id="rId1" /></Relationships>
</file>

<file path=ppt/notesSlides/_rels/notesSlide7.xml.rels>&#65279;<?xml version="1.0" encoding="utf-8"?><Relationships xmlns="http://schemas.openxmlformats.org/package/2006/relationships"><Relationship Type="http://schemas.openxmlformats.org/officeDocument/2006/relationships/slide" Target="/ppt/slides/slide7.xml" Id="rId2" /><Relationship Type="http://schemas.openxmlformats.org/officeDocument/2006/relationships/notesMaster" Target="/ppt/notesMasters/notesMaster1.xml" Id="rId1" /></Relationships>
</file>

<file path=ppt/notesSlides/_rels/notesSlide8.xml.rels>&#65279;<?xml version="1.0" encoding="utf-8"?><Relationships xmlns="http://schemas.openxmlformats.org/package/2006/relationships"><Relationship Type="http://schemas.openxmlformats.org/officeDocument/2006/relationships/slide" Target="/ppt/slides/slide8.xml" Id="rId2" /><Relationship Type="http://schemas.openxmlformats.org/officeDocument/2006/relationships/notesMaster" Target="/ppt/notesMasters/notesMaster1.xml" Id="rId1" /></Relationships>
</file>

<file path=ppt/notesSlides/_rels/notesSlide9.xml.rels>&#65279;<?xml version="1.0" encoding="utf-8"?><Relationships xmlns="http://schemas.openxmlformats.org/package/2006/relationships"><Relationship Type="http://schemas.openxmlformats.org/officeDocument/2006/relationships/slide" Target="/ppt/slides/slide9.xml" Id="rId2" /><Relationship Type="http://schemas.openxmlformats.org/officeDocument/2006/relationships/notesMaster" Target="/ppt/notesMasters/notesMaster1.xml" Id="rId1" /></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3d3df25858_0_3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3d3df25858_0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d4c30fd46d_3_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3d4c30fd46d_3_7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395dc4f1d79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395dc4f1d79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3d4c30fd46d_3_7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3d4c30fd46d_3_7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3d4c30fd46d_3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3d4c30fd46d_3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347ab417381_0_7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347ab417381_0_7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f77c2a53ae_0_230:notes"/>
          <p:cNvSpPr>
            <a:spLocks noGrp="1" noRot="1" noChangeAspect="1"/>
          </p:cNvSpPr>
          <p:nvPr>
            <p:ph type="sldImg" idx="2"/>
          </p:nvPr>
        </p:nvSpPr>
        <p:spPr>
          <a:xfrm>
            <a:off x="381337" y="685800"/>
            <a:ext cx="60957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3f77c2a53ae_0_2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f83d1aed1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3f83d1aed1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g3f83d1aed1a_0_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 name="Google Shape;445;g3f83d1aed1a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f77c2a53ae_0_2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f77c2a53ae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f77c2a53ae_0_2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3f77c2a53ae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dc28e397a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dc28e397a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3f83d1aed1a_0_9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3f83d1aed1a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3f77c2a53ae_0_3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3f77c2a53ae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3f83d1aed1a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3f83d1aed1a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3f8465c33b9_0_1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 name="Google Shape;561;g3f8465c33b9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f8465c33b9_0_3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3f8465c33b9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3f8465c33b9_0_6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2" name="Google Shape;582;g3f8465c33b9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f8465c33b9_0_56: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3f8465c33b9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3f77c2a53ae_0_64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3f77c2a53ae_0_6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3f77c2a53ae_0_7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 name="Google Shape;638;g3f77c2a53ae_0_7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d4c30fd46d_3_5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3d4c30fd46d_3_5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f77c2a53ae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f77c2a53ae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f77c2a53ae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f77c2a53ae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d4c30fd46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d4c30fd46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f83d1aed1a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f83d1aed1a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cd504c9b3c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3cd504c9b3c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60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6a5d4c6fd3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6a5d4c6fd3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3.xml" Id="rId3" /><Relationship Type="http://schemas.openxmlformats.org/officeDocument/2006/relationships/theme" Target="/ppt/theme/theme1.xml" Id="rId12" /><Relationship Type="http://schemas.openxmlformats.org/officeDocument/2006/relationships/slideLayout" Target="/ppt/slideLayouts/slideLayout1.xml" Id="rId1" /><Relationship Type="http://schemas.openxmlformats.org/officeDocument/2006/relationships/slideLayout" Target="/ppt/slideLayouts/slideLayout6.xml" Id="rId6" /><Relationship Type="http://schemas.openxmlformats.org/officeDocument/2006/relationships/slideLayout" Target="/ppt/slideLayouts/slideLayout11.xml" Id="rId11" /><Relationship Type="http://schemas.openxmlformats.org/officeDocument/2006/relationships/slideLayout" Target="/ppt/slideLayouts/slideLayout10.xml" Id="rId10" /></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3"/>
    <p:sldLayoutId id="2147483653" r:id="rId6"/>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ppt/media/image6.png" Id="rId8" /><Relationship Type="http://schemas.openxmlformats.org/officeDocument/2006/relationships/image" Target="/ppt/media/image1.png" Id="rId3" /><Relationship Type="http://schemas.openxmlformats.org/officeDocument/2006/relationships/image" Target="/ppt/media/image5.png" Id="rId7" /><Relationship Type="http://schemas.openxmlformats.org/officeDocument/2006/relationships/notesSlide" Target="/ppt/notesSlides/notesSlide1.xml" Id="rId2" /><Relationship Type="http://schemas.openxmlformats.org/officeDocument/2006/relationships/slideLayout" Target="/ppt/slideLayouts/slideLayout1.xml" Id="rId1" /><Relationship Type="http://schemas.openxmlformats.org/officeDocument/2006/relationships/image" Target="/ppt/media/image4.png" Id="rId6" /><Relationship Type="http://schemas.openxmlformats.org/officeDocument/2006/relationships/image" Target="/ppt/media/image3.jpg" Id="rId5" /><Relationship Type="http://schemas.openxmlformats.org/officeDocument/2006/relationships/image" Target="/ppt/media/image2.png" Id="rId4" /></Relationships>
</file>

<file path=ppt/slides/_rels/slide10.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10.xml" Id="rId2" /><Relationship Type="http://schemas.openxmlformats.org/officeDocument/2006/relationships/slideLayout" Target="/ppt/slideLayouts/slideLayout3.xml" Id="rId1" /><Relationship Type="http://schemas.openxmlformats.org/officeDocument/2006/relationships/image" Target="/ppt/media/image43.png" Id="rId5" /><Relationship Type="http://schemas.openxmlformats.org/officeDocument/2006/relationships/image" Target="/ppt/media/image44.png" Id="rId4" /></Relationships>
</file>

<file path=ppt/slides/_rels/slide11.xml.rels>&#65279;<?xml version="1.0" encoding="utf-8"?><Relationships xmlns="http://schemas.openxmlformats.org/package/2006/relationships"><Relationship Type="http://schemas.openxmlformats.org/officeDocument/2006/relationships/image" Target="/ppt/media/image45.png" Id="rId3" /><Relationship Type="http://schemas.openxmlformats.org/officeDocument/2006/relationships/notesSlide" Target="/ppt/notesSlides/notesSlide11.xml" Id="rId2" /><Relationship Type="http://schemas.openxmlformats.org/officeDocument/2006/relationships/slideLayout" Target="/ppt/slideLayouts/slideLayout3.xml" Id="rId1" /><Relationship Type="http://schemas.openxmlformats.org/officeDocument/2006/relationships/image" Target="/ppt/media/image7.png" Id="rId4" /></Relationships>
</file>

<file path=ppt/slides/_rels/slide12.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12.xml" Id="rId2" /><Relationship Type="http://schemas.openxmlformats.org/officeDocument/2006/relationships/slideLayout" Target="/ppt/slideLayouts/slideLayout3.xml" Id="rId1" /><Relationship Type="http://schemas.openxmlformats.org/officeDocument/2006/relationships/image" Target="/ppt/media/image45.png" Id="rId6" /><Relationship Type="http://schemas.openxmlformats.org/officeDocument/2006/relationships/image" Target="/ppt/media/image44.png" Id="rId5" /><Relationship Type="http://schemas.openxmlformats.org/officeDocument/2006/relationships/image" Target="/ppt/media/image46.png" Id="rId4" /></Relationships>
</file>

<file path=ppt/slides/_rels/slide13.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13.xml" Id="rId2" /><Relationship Type="http://schemas.openxmlformats.org/officeDocument/2006/relationships/slideLayout" Target="/ppt/slideLayouts/slideLayout3.xml" Id="rId1" /></Relationships>
</file>

<file path=ppt/slides/_rels/slide14.xml.rels>&#65279;<?xml version="1.0" encoding="utf-8"?><Relationships xmlns="http://schemas.openxmlformats.org/package/2006/relationships"><Relationship Type="http://schemas.openxmlformats.org/officeDocument/2006/relationships/image" Target="/ppt/media/image47.png" Id="rId3" /><Relationship Type="http://schemas.openxmlformats.org/officeDocument/2006/relationships/notesSlide" Target="/ppt/notesSlides/notesSlide14.xml" Id="rId2" /><Relationship Type="http://schemas.openxmlformats.org/officeDocument/2006/relationships/slideLayout" Target="/ppt/slideLayouts/slideLayout6.xml" Id="rId1" /></Relationships>
</file>

<file path=ppt/slides/_rels/slide15.xml.rels>&#65279;<?xml version="1.0" encoding="utf-8"?><Relationships xmlns="http://schemas.openxmlformats.org/package/2006/relationships"><Relationship Type="http://schemas.openxmlformats.org/officeDocument/2006/relationships/notesSlide" Target="/ppt/notesSlides/notesSlide15.xml" Id="rId2" /><Relationship Type="http://schemas.openxmlformats.org/officeDocument/2006/relationships/slideLayout" Target="/ppt/slideLayouts/slideLayout10.xml" Id="rId1" /></Relationships>
</file>

<file path=ppt/slides/_rels/slide16.xml.rels>&#65279;<?xml version="1.0" encoding="utf-8"?><Relationships xmlns="http://schemas.openxmlformats.org/package/2006/relationships"><Relationship Type="http://schemas.openxmlformats.org/officeDocument/2006/relationships/image" Target="/ppt/media/image48.png" Id="rId3" /><Relationship Type="http://schemas.openxmlformats.org/officeDocument/2006/relationships/notesSlide" Target="/ppt/notesSlides/notesSlide16.xml" Id="rId2" /><Relationship Type="http://schemas.openxmlformats.org/officeDocument/2006/relationships/slideLayout" Target="/ppt/slideLayouts/slideLayout3.xml" Id="rId1" /><Relationship Type="http://schemas.openxmlformats.org/officeDocument/2006/relationships/image" Target="/ppt/media/image50.png" Id="rId6" /><Relationship Type="http://schemas.openxmlformats.org/officeDocument/2006/relationships/image" Target="/ppt/media/image49.png" Id="rId5" /><Relationship Type="http://schemas.openxmlformats.org/officeDocument/2006/relationships/image" Target="/ppt/media/image7.png" Id="rId4" /></Relationships>
</file>

<file path=ppt/slides/_rels/slide17.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17.xml" Id="rId2" /><Relationship Type="http://schemas.openxmlformats.org/officeDocument/2006/relationships/slideLayout" Target="/ppt/slideLayouts/slideLayout3.xml" Id="rId1" /><Relationship Type="http://schemas.openxmlformats.org/officeDocument/2006/relationships/image" Target="/ppt/media/image51.png" Id="rId4" /></Relationships>
</file>

<file path=ppt/slides/_rels/slide18.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18.xml" Id="rId2" /><Relationship Type="http://schemas.openxmlformats.org/officeDocument/2006/relationships/slideLayout" Target="/ppt/slideLayouts/slideLayout3.xml" Id="rId1" /><Relationship Type="http://schemas.openxmlformats.org/officeDocument/2006/relationships/image" Target="/ppt/media/image43.png" Id="rId6" /><Relationship Type="http://schemas.openxmlformats.org/officeDocument/2006/relationships/image" Target="/ppt/media/image44.png" Id="rId5" /><Relationship Type="http://schemas.openxmlformats.org/officeDocument/2006/relationships/image" Target="/ppt/media/image52.png" Id="rId4" /></Relationships>
</file>

<file path=ppt/slides/_rels/slide19.xml.rels>&#65279;<?xml version="1.0" encoding="utf-8"?><Relationships xmlns="http://schemas.openxmlformats.org/package/2006/relationships"><Relationship Type="http://schemas.openxmlformats.org/officeDocument/2006/relationships/image" Target="/ppt/media/image53.png" Id="rId8" /><Relationship Type="http://schemas.openxmlformats.org/officeDocument/2006/relationships/image" Target="/ppt/media/image7.png" Id="rId3" /><Relationship Type="http://schemas.openxmlformats.org/officeDocument/2006/relationships/image" Target="/ppt/media/image52.png" Id="rId7" /><Relationship Type="http://schemas.openxmlformats.org/officeDocument/2006/relationships/notesSlide" Target="/ppt/notesSlides/notesSlide19.xml" Id="rId2" /><Relationship Type="http://schemas.openxmlformats.org/officeDocument/2006/relationships/slideLayout" Target="/ppt/slideLayouts/slideLayout3.xml" Id="rId1" /><Relationship Type="http://schemas.openxmlformats.org/officeDocument/2006/relationships/image" Target="/ppt/media/image45.png" Id="rId6" /><Relationship Type="http://schemas.openxmlformats.org/officeDocument/2006/relationships/image" Target="/ppt/media/image44.png" Id="rId5" /><Relationship Type="http://schemas.openxmlformats.org/officeDocument/2006/relationships/image" Target="/ppt/media/image46.png" Id="rId4" /></Relationships>
</file>

<file path=ppt/slides/_rels/slide2.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2.xml" Id="rId2" /><Relationship Type="http://schemas.openxmlformats.org/officeDocument/2006/relationships/slideLayout" Target="/ppt/slideLayouts/slideLayout3.xml" Id="rId1" /><Relationship Type="http://schemas.openxmlformats.org/officeDocument/2006/relationships/image" Target="/ppt/media/image9.jpg" Id="rId5" /><Relationship Type="http://schemas.openxmlformats.org/officeDocument/2006/relationships/image" Target="/ppt/media/image8.png" Id="rId4" /></Relationships>
</file>

<file path=ppt/slides/_rels/slide20.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20.xml" Id="rId2" /><Relationship Type="http://schemas.openxmlformats.org/officeDocument/2006/relationships/slideLayout" Target="/ppt/slideLayouts/slideLayout3.xml" Id="rId1" /><Relationship Type="http://schemas.openxmlformats.org/officeDocument/2006/relationships/image" Target="/ppt/media/image54.png" Id="rId4" /></Relationships>
</file>

<file path=ppt/slides/_rels/slide21.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image" Target="/ppt/media/image57.png" Id="rId7" /><Relationship Type="http://schemas.openxmlformats.org/officeDocument/2006/relationships/notesSlide" Target="/ppt/notesSlides/notesSlide21.xml" Id="rId2" /><Relationship Type="http://schemas.openxmlformats.org/officeDocument/2006/relationships/slideLayout" Target="/ppt/slideLayouts/slideLayout3.xml" Id="rId1" /><Relationship Type="http://schemas.openxmlformats.org/officeDocument/2006/relationships/image" Target="/ppt/media/image45.png" Id="rId6" /><Relationship Type="http://schemas.openxmlformats.org/officeDocument/2006/relationships/image" Target="/ppt/media/image56.png" Id="rId5" /><Relationship Type="http://schemas.openxmlformats.org/officeDocument/2006/relationships/image" Target="/ppt/media/image55.png" Id="rId4" /></Relationships>
</file>

<file path=ppt/slides/_rels/slide22.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22.xml" Id="rId2" /><Relationship Type="http://schemas.openxmlformats.org/officeDocument/2006/relationships/slideLayout" Target="/ppt/slideLayouts/slideLayout3.xml" Id="rId1" /><Relationship Type="http://schemas.openxmlformats.org/officeDocument/2006/relationships/image" Target="/ppt/media/image58.png" Id="rId4" /></Relationships>
</file>

<file path=ppt/slides/_rels/slide23.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23.xml" Id="rId2" /><Relationship Type="http://schemas.openxmlformats.org/officeDocument/2006/relationships/slideLayout" Target="/ppt/slideLayouts/slideLayout3.xml" Id="rId1" /><Relationship Type="http://schemas.openxmlformats.org/officeDocument/2006/relationships/image" Target="/ppt/media/image59.png" Id="rId4" /></Relationships>
</file>

<file path=ppt/slides/_rels/slide24.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24.xml" Id="rId2" /><Relationship Type="http://schemas.openxmlformats.org/officeDocument/2006/relationships/slideLayout" Target="/ppt/slideLayouts/slideLayout3.xml" Id="rId1" /><Relationship Type="http://schemas.openxmlformats.org/officeDocument/2006/relationships/image" Target="/ppt/media/image61.png" Id="rId5" /><Relationship Type="http://schemas.openxmlformats.org/officeDocument/2006/relationships/image" Target="/ppt/media/image60.png" Id="rId4" /></Relationships>
</file>

<file path=ppt/slides/_rels/slide25.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25.xml" Id="rId2" /><Relationship Type="http://schemas.openxmlformats.org/officeDocument/2006/relationships/slideLayout" Target="/ppt/slideLayouts/slideLayout3.xml" Id="rId1" /><Relationship Type="http://schemas.openxmlformats.org/officeDocument/2006/relationships/image" Target="/ppt/media/image62.png" Id="rId4" /></Relationships>
</file>

<file path=ppt/slides/_rels/slide26.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26.xml" Id="rId2" /><Relationship Type="http://schemas.openxmlformats.org/officeDocument/2006/relationships/slideLayout" Target="/ppt/slideLayouts/slideLayout3.xml" Id="rId1" /><Relationship Type="http://schemas.openxmlformats.org/officeDocument/2006/relationships/image" Target="/ppt/media/image63.png" Id="rId4" /></Relationships>
</file>

<file path=ppt/slides/_rels/slide27.xml.rels>&#65279;<?xml version="1.0" encoding="utf-8"?><Relationships xmlns="http://schemas.openxmlformats.org/package/2006/relationships"><Relationship Type="http://schemas.openxmlformats.org/officeDocument/2006/relationships/image" Target="/ppt/media/image68.png" Id="rId8" /><Relationship Type="http://schemas.openxmlformats.org/officeDocument/2006/relationships/image" Target="/ppt/media/image24.png" Id="rId3" /><Relationship Type="http://schemas.openxmlformats.org/officeDocument/2006/relationships/image" Target="/ppt/media/image67.png" Id="rId7" /><Relationship Type="http://schemas.openxmlformats.org/officeDocument/2006/relationships/notesSlide" Target="/ppt/notesSlides/notesSlide27.xml" Id="rId2" /><Relationship Type="http://schemas.openxmlformats.org/officeDocument/2006/relationships/slideLayout" Target="/ppt/slideLayouts/slideLayout3.xml" Id="rId1" /><Relationship Type="http://schemas.openxmlformats.org/officeDocument/2006/relationships/image" Target="/ppt/media/image66.png" Id="rId6" /><Relationship Type="http://schemas.openxmlformats.org/officeDocument/2006/relationships/image" Target="/ppt/media/image65.png" Id="rId5" /><Relationship Type="http://schemas.openxmlformats.org/officeDocument/2006/relationships/image" Target="/ppt/media/image70.png" Id="rId10" /><Relationship Type="http://schemas.openxmlformats.org/officeDocument/2006/relationships/image" Target="/ppt/media/image64.png" Id="rId4" /><Relationship Type="http://schemas.openxmlformats.org/officeDocument/2006/relationships/image" Target="/ppt/media/image69.png" Id="rId9" /></Relationships>
</file>

<file path=ppt/slides/_rels/slide28.xml.rels>&#65279;<?xml version="1.0" encoding="utf-8"?><Relationships xmlns="http://schemas.openxmlformats.org/package/2006/relationships"><Relationship Type="http://schemas.openxmlformats.org/officeDocument/2006/relationships/image" Target="/ppt/media/image73.png" Id="rId8" /><Relationship Type="http://schemas.openxmlformats.org/officeDocument/2006/relationships/image" Target="/ppt/media/image42.png" Id="rId3" /><Relationship Type="http://schemas.openxmlformats.org/officeDocument/2006/relationships/image" Target="/ppt/media/image72.png" Id="rId7" /><Relationship Type="http://schemas.openxmlformats.org/officeDocument/2006/relationships/notesSlide" Target="/ppt/notesSlides/notesSlide28.xml" Id="rId2" /><Relationship Type="http://schemas.openxmlformats.org/officeDocument/2006/relationships/slideLayout" Target="/ppt/slideLayouts/slideLayout3.xml" Id="rId1" /><Relationship Type="http://schemas.openxmlformats.org/officeDocument/2006/relationships/image" Target="/ppt/media/image71.png" Id="rId6" /><Relationship Type="http://schemas.openxmlformats.org/officeDocument/2006/relationships/image" Target="/ppt/media/image43.png" Id="rId5" /><Relationship Type="http://schemas.openxmlformats.org/officeDocument/2006/relationships/image" Target="/ppt/media/image7.png" Id="rId4" /></Relationships>
</file>

<file path=ppt/slides/_rels/slide3.xml.rels>&#65279;<?xml version="1.0" encoding="utf-8"?><Relationships xmlns="http://schemas.openxmlformats.org/package/2006/relationships"><Relationship Type="http://schemas.openxmlformats.org/officeDocument/2006/relationships/image" Target="/ppt/media/image13.png" Id="rId8" /><Relationship Type="http://schemas.openxmlformats.org/officeDocument/2006/relationships/image" Target="/ppt/media/image7.png" Id="rId3" /><Relationship Type="http://schemas.openxmlformats.org/officeDocument/2006/relationships/image" Target="/ppt/media/image8.png" Id="rId7" /><Relationship Type="http://schemas.openxmlformats.org/officeDocument/2006/relationships/notesSlide" Target="/ppt/notesSlides/notesSlide3.xml" Id="rId2" /><Relationship Type="http://schemas.openxmlformats.org/officeDocument/2006/relationships/slideLayout" Target="/ppt/slideLayouts/slideLayout11.xml" Id="rId1" /><Relationship Type="http://schemas.openxmlformats.org/officeDocument/2006/relationships/image" Target="/ppt/media/image12.png" Id="rId6" /><Relationship Type="http://schemas.openxmlformats.org/officeDocument/2006/relationships/image" Target="/ppt/media/image11.png" Id="rId5" /><Relationship Type="http://schemas.openxmlformats.org/officeDocument/2006/relationships/image" Target="/ppt/media/image10.jpg" Id="rId4" /></Relationships>
</file>

<file path=ppt/slides/_rels/slide4.xml.rels>&#65279;<?xml version="1.0" encoding="utf-8"?><Relationships xmlns="http://schemas.openxmlformats.org/package/2006/relationships"><Relationship Type="http://schemas.openxmlformats.org/officeDocument/2006/relationships/image" Target="/ppt/media/image18.png" Id="rId8" /><Relationship Type="http://schemas.openxmlformats.org/officeDocument/2006/relationships/image" Target="/ppt/media/image14.gif" Id="rId3" /><Relationship Type="http://schemas.openxmlformats.org/officeDocument/2006/relationships/image" Target="/ppt/media/image17.png" Id="rId7" /><Relationship Type="http://schemas.openxmlformats.org/officeDocument/2006/relationships/notesSlide" Target="/ppt/notesSlides/notesSlide4.xml" Id="rId2" /><Relationship Type="http://schemas.openxmlformats.org/officeDocument/2006/relationships/slideLayout" Target="/ppt/slideLayouts/slideLayout3.xml" Id="rId1" /><Relationship Type="http://schemas.openxmlformats.org/officeDocument/2006/relationships/image" Target="/ppt/media/image16.png" Id="rId6" /><Relationship Type="http://schemas.openxmlformats.org/officeDocument/2006/relationships/image" Target="/ppt/media/image15.png" Id="rId5" /><Relationship Type="http://schemas.openxmlformats.org/officeDocument/2006/relationships/image" Target="/ppt/media/image7.png" Id="rId4" /><Relationship Type="http://schemas.openxmlformats.org/officeDocument/2006/relationships/image" Target="/ppt/media/image19.png" Id="rId9" /></Relationships>
</file>

<file path=ppt/slides/_rels/slide5.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image" Target="/ppt/media/image23.png" Id="rId7" /><Relationship Type="http://schemas.openxmlformats.org/officeDocument/2006/relationships/notesSlide" Target="/ppt/notesSlides/notesSlide5.xml" Id="rId2" /><Relationship Type="http://schemas.openxmlformats.org/officeDocument/2006/relationships/slideLayout" Target="/ppt/slideLayouts/slideLayout3.xml" Id="rId1" /><Relationship Type="http://schemas.openxmlformats.org/officeDocument/2006/relationships/image" Target="/ppt/media/image22.png" Id="rId6" /><Relationship Type="http://schemas.openxmlformats.org/officeDocument/2006/relationships/image" Target="/ppt/media/image21.png" Id="rId5" /><Relationship Type="http://schemas.openxmlformats.org/officeDocument/2006/relationships/image" Target="/ppt/media/image20.png" Id="rId4" /></Relationships>
</file>

<file path=ppt/slides/_rels/slide6.xml.rels>&#65279;<?xml version="1.0" encoding="utf-8"?><Relationships xmlns="http://schemas.openxmlformats.org/package/2006/relationships"><Relationship Type="http://schemas.openxmlformats.org/officeDocument/2006/relationships/image" Target="/ppt/media/image28.png" Id="rId8" /><Relationship Type="http://schemas.openxmlformats.org/officeDocument/2006/relationships/image" Target="/ppt/media/image7.png" Id="rId3" /><Relationship Type="http://schemas.openxmlformats.org/officeDocument/2006/relationships/image" Target="/ppt/media/image27.png" Id="rId7" /><Relationship Type="http://schemas.openxmlformats.org/officeDocument/2006/relationships/notesSlide" Target="/ppt/notesSlides/notesSlide6.xml" Id="rId2" /><Relationship Type="http://schemas.openxmlformats.org/officeDocument/2006/relationships/slideLayout" Target="/ppt/slideLayouts/slideLayout3.xml" Id="rId1" /><Relationship Type="http://schemas.openxmlformats.org/officeDocument/2006/relationships/image" Target="/ppt/media/image26.png" Id="rId6" /><Relationship Type="http://schemas.openxmlformats.org/officeDocument/2006/relationships/image" Target="/ppt/media/image25.png" Id="rId5" /><Relationship Type="http://schemas.openxmlformats.org/officeDocument/2006/relationships/image" Target="/ppt/media/image24.png" Id="rId4" /><Relationship Type="http://schemas.openxmlformats.org/officeDocument/2006/relationships/image" Target="/ppt/media/image29.png" Id="rId9" /></Relationships>
</file>

<file path=ppt/slides/_rels/slide7.xml.rels>&#65279;<?xml version="1.0" encoding="utf-8"?><Relationships xmlns="http://schemas.openxmlformats.org/package/2006/relationships"><Relationship Type="http://schemas.openxmlformats.org/officeDocument/2006/relationships/image" Target="/ppt/media/image33.png" Id="rId8" /><Relationship Type="http://schemas.openxmlformats.org/officeDocument/2006/relationships/image" Target="/ppt/media/image38.png" Id="rId13" /><Relationship Type="http://schemas.openxmlformats.org/officeDocument/2006/relationships/image" Target="/ppt/media/image7.png" Id="rId3" /><Relationship Type="http://schemas.openxmlformats.org/officeDocument/2006/relationships/image" Target="/ppt/media/image32.png" Id="rId7" /><Relationship Type="http://schemas.openxmlformats.org/officeDocument/2006/relationships/image" Target="/ppt/media/image37.png" Id="rId12" /><Relationship Type="http://schemas.openxmlformats.org/officeDocument/2006/relationships/notesSlide" Target="/ppt/notesSlides/notesSlide7.xml" Id="rId2" /><Relationship Type="http://schemas.openxmlformats.org/officeDocument/2006/relationships/slideLayout" Target="/ppt/slideLayouts/slideLayout3.xml" Id="rId1" /><Relationship Type="http://schemas.openxmlformats.org/officeDocument/2006/relationships/image" Target="/ppt/media/image31.png" Id="rId6" /><Relationship Type="http://schemas.openxmlformats.org/officeDocument/2006/relationships/image" Target="/ppt/media/image36.png" Id="rId11" /><Relationship Type="http://schemas.openxmlformats.org/officeDocument/2006/relationships/image" Target="/ppt/media/image30.png" Id="rId5" /><Relationship Type="http://schemas.openxmlformats.org/officeDocument/2006/relationships/image" Target="/ppt/media/image35.png" Id="rId10" /><Relationship Type="http://schemas.openxmlformats.org/officeDocument/2006/relationships/image" Target="/ppt/media/image24.png" Id="rId4" /><Relationship Type="http://schemas.openxmlformats.org/officeDocument/2006/relationships/image" Target="/ppt/media/image34.png" Id="rId9" /><Relationship Type="http://schemas.openxmlformats.org/officeDocument/2006/relationships/image" Target="/ppt/media/image39.png" Id="rId14" /></Relationships>
</file>

<file path=ppt/slides/_rels/slide8.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8.xml" Id="rId2" /><Relationship Type="http://schemas.openxmlformats.org/officeDocument/2006/relationships/slideLayout" Target="/ppt/slideLayouts/slideLayout3.xml" Id="rId1" /><Relationship Type="http://schemas.openxmlformats.org/officeDocument/2006/relationships/image" Target="/ppt/media/image41.png" Id="rId6" /><Relationship Type="http://schemas.openxmlformats.org/officeDocument/2006/relationships/image" Target="/ppt/media/image13.png" Id="rId5" /><Relationship Type="http://schemas.openxmlformats.org/officeDocument/2006/relationships/image" Target="/ppt/media/image40.png" Id="rId4" /></Relationships>
</file>

<file path=ppt/slides/_rels/slide9.xml.rels>&#65279;<?xml version="1.0" encoding="utf-8"?><Relationships xmlns="http://schemas.openxmlformats.org/package/2006/relationships"><Relationship Type="http://schemas.openxmlformats.org/officeDocument/2006/relationships/image" Target="/ppt/media/image42.png" Id="rId3" /><Relationship Type="http://schemas.openxmlformats.org/officeDocument/2006/relationships/notesSlide" Target="/ppt/notesSlides/notesSlide9.xml" Id="rId2" /><Relationship Type="http://schemas.openxmlformats.org/officeDocument/2006/relationships/slideLayout" Target="/ppt/slideLayouts/slideLayout3.xml" Id="rId1" /><Relationship Type="http://schemas.openxmlformats.org/officeDocument/2006/relationships/image" Target="/ppt/media/image43.png" Id="rId5" /><Relationship Type="http://schemas.openxmlformats.org/officeDocument/2006/relationships/image" Target="/ppt/media/image7.png" Id="rId4"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7236465" y="4695285"/>
            <a:ext cx="1125499" cy="382525"/>
          </a:xfrm>
          <a:prstGeom prst="rect">
            <a:avLst/>
          </a:prstGeom>
          <a:noFill/>
          <a:ln>
            <a:noFill/>
          </a:ln>
        </p:spPr>
      </p:pic>
      <p:pic>
        <p:nvPicPr>
          <p:cNvPr id="55" name="Google Shape;55;p13"/>
          <p:cNvPicPr preferRelativeResize="0"/>
          <p:nvPr/>
        </p:nvPicPr>
        <p:blipFill rotWithShape="1">
          <a:blip r:embed="rId4">
            <a:alphaModFix/>
          </a:blip>
          <a:srcRect t="35425" b="13568"/>
          <a:stretch/>
        </p:blipFill>
        <p:spPr>
          <a:xfrm>
            <a:off x="0" y="0"/>
            <a:ext cx="9144000" cy="4663975"/>
          </a:xfrm>
          <a:prstGeom prst="rect">
            <a:avLst/>
          </a:prstGeom>
          <a:noFill/>
          <a:ln>
            <a:noFill/>
          </a:ln>
        </p:spPr>
      </p:pic>
      <p:sp>
        <p:nvSpPr>
          <p:cNvPr id="56" name="Google Shape;56;p13"/>
          <p:cNvSpPr txBox="1">
            <a:spLocks noGrp="1"/>
          </p:cNvSpPr>
          <p:nvPr>
            <p:ph type="ctrTitle"/>
          </p:nvPr>
        </p:nvSpPr>
        <p:spPr>
          <a:xfrm>
            <a:off x="799650" y="1344325"/>
            <a:ext cx="7544700" cy="980400"/>
          </a:xfrm>
          <a:prstGeom prst="rect">
            <a:avLst/>
          </a:prstGeom>
          <a:effectLst>
            <a:outerShdw blurRad="57150" dist="19050" dir="5400000" algn="bl" rotWithShape="0">
              <a:srgbClr val="000000">
                <a:alpha val="50000"/>
              </a:srgbClr>
            </a:outerShdw>
          </a:effectLst>
        </p:spPr>
        <p:txBody>
          <a:bodyPr spcFirstLastPara="1" wrap="square" lIns="91425" tIns="91425" rIns="91425" bIns="91425" anchor="b" anchorCtr="0">
            <a:normAutofit/>
          </a:bodyPr>
          <a:lstStyle/>
          <a:p>
            <a:pPr marL="0" lvl="0" indent="0" algn="ctr" rtl="0">
              <a:spcBef>
                <a:spcPts val="0"/>
              </a:spcBef>
              <a:spcAft>
                <a:spcPts val="0"/>
              </a:spcAft>
              <a:buNone/>
            </a:pPr>
            <a:r>
              <a:rPr lang="en" sz="2300" b="1">
                <a:solidFill>
                  <a:srgbClr val="FFFFFF"/>
                </a:solidFill>
                <a:latin typeface="Proxima Nova"/>
                <a:ea typeface="Proxima Nova"/>
                <a:cs typeface="Proxima Nova"/>
                <a:sym typeface="Proxima Nova"/>
              </a:rPr>
              <a:t>How Do Generative Diffusion Models Learn Cosmic Web Environments?</a:t>
            </a:r>
            <a:endParaRPr sz="2300" b="1">
              <a:solidFill>
                <a:srgbClr val="FFFFFF"/>
              </a:solidFill>
              <a:latin typeface="Proxima Nova"/>
              <a:ea typeface="Proxima Nova"/>
              <a:cs typeface="Proxima Nova"/>
              <a:sym typeface="Proxima Nova"/>
            </a:endParaRPr>
          </a:p>
        </p:txBody>
      </p:sp>
      <p:sp>
        <p:nvSpPr>
          <p:cNvPr id="57" name="Google Shape;57;p13"/>
          <p:cNvSpPr txBox="1">
            <a:spLocks noGrp="1"/>
          </p:cNvSpPr>
          <p:nvPr>
            <p:ph type="subTitle" idx="1"/>
          </p:nvPr>
        </p:nvSpPr>
        <p:spPr>
          <a:xfrm>
            <a:off x="1896750" y="2578375"/>
            <a:ext cx="5350500" cy="2085600"/>
          </a:xfrm>
          <a:prstGeom prst="rect">
            <a:avLst/>
          </a:prstGeom>
        </p:spPr>
        <p:txBody>
          <a:bodyPr spcFirstLastPara="1" wrap="square" lIns="91425" tIns="91425" rIns="91425" bIns="91425" anchor="t" anchorCtr="0">
            <a:normAutofit fontScale="85000" lnSpcReduction="20000"/>
          </a:bodyPr>
          <a:lstStyle/>
          <a:p>
            <a:pPr marL="0" lvl="0" indent="0" algn="ctr" rtl="0">
              <a:lnSpc>
                <a:spcPct val="115000"/>
              </a:lnSpc>
              <a:spcBef>
                <a:spcPts val="0"/>
              </a:spcBef>
              <a:spcAft>
                <a:spcPts val="0"/>
              </a:spcAft>
              <a:buNone/>
            </a:pPr>
            <a:r>
              <a:rPr lang="en" sz="1300" b="1" i="1">
                <a:solidFill>
                  <a:srgbClr val="F3F3F3"/>
                </a:solidFill>
                <a:latin typeface="Proxima Nova"/>
                <a:ea typeface="Proxima Nova"/>
                <a:cs typeface="Proxima Nova"/>
                <a:sym typeface="Proxima Nova"/>
              </a:rPr>
              <a:t>Mehdi Salman Noor </a:t>
            </a:r>
            <a:endParaRPr sz="1300" b="1" i="1">
              <a:solidFill>
                <a:srgbClr val="F3F3F3"/>
              </a:solidFill>
              <a:latin typeface="Proxima Nova"/>
              <a:ea typeface="Proxima Nova"/>
              <a:cs typeface="Proxima Nova"/>
              <a:sym typeface="Proxima Nova"/>
            </a:endParaRPr>
          </a:p>
          <a:p>
            <a:pPr marL="0" lvl="0" indent="0" algn="ctr" rtl="0">
              <a:lnSpc>
                <a:spcPct val="115000"/>
              </a:lnSpc>
              <a:spcBef>
                <a:spcPts val="1000"/>
              </a:spcBef>
              <a:spcAft>
                <a:spcPts val="0"/>
              </a:spcAft>
              <a:buNone/>
            </a:pPr>
            <a:r>
              <a:rPr lang="en" sz="1300" b="1" i="1">
                <a:solidFill>
                  <a:srgbClr val="F3F3F3"/>
                </a:solidFill>
                <a:latin typeface="Proxima Nova"/>
                <a:ea typeface="Proxima Nova"/>
                <a:cs typeface="Proxima Nova"/>
                <a:sym typeface="Proxima Nova"/>
              </a:rPr>
              <a:t>Supervisors: </a:t>
            </a:r>
            <a:r>
              <a:rPr lang="en" sz="1300" i="1">
                <a:solidFill>
                  <a:srgbClr val="F3F3F3"/>
                </a:solidFill>
                <a:latin typeface="Proxima Nova"/>
                <a:ea typeface="Proxima Nova"/>
                <a:cs typeface="Proxima Nova"/>
                <a:sym typeface="Proxima Nova"/>
              </a:rPr>
              <a:t>Dr. Nabila Aghanim, Dr. Aurélien Decelle</a:t>
            </a:r>
            <a:endParaRPr sz="1300" i="1">
              <a:solidFill>
                <a:srgbClr val="F3F3F3"/>
              </a:solidFill>
              <a:latin typeface="Proxima Nova"/>
              <a:ea typeface="Proxima Nova"/>
              <a:cs typeface="Proxima Nova"/>
              <a:sym typeface="Proxima Nova"/>
            </a:endParaRPr>
          </a:p>
          <a:p>
            <a:pPr marL="0" lvl="0" indent="0" algn="ctr" rtl="0">
              <a:lnSpc>
                <a:spcPct val="115000"/>
              </a:lnSpc>
              <a:spcBef>
                <a:spcPts val="1000"/>
              </a:spcBef>
              <a:spcAft>
                <a:spcPts val="0"/>
              </a:spcAft>
              <a:buNone/>
            </a:pPr>
            <a:r>
              <a:rPr lang="en" sz="1300" b="1" i="1">
                <a:solidFill>
                  <a:srgbClr val="F3F3F3"/>
                </a:solidFill>
                <a:latin typeface="Proxima Nova"/>
                <a:ea typeface="Proxima Nova"/>
                <a:cs typeface="Proxima Nova"/>
                <a:sym typeface="Proxima Nova"/>
              </a:rPr>
              <a:t>Collaborators:</a:t>
            </a:r>
            <a:r>
              <a:rPr lang="en" sz="1300" i="1">
                <a:solidFill>
                  <a:srgbClr val="F3F3F3"/>
                </a:solidFill>
                <a:latin typeface="Proxima Nova"/>
                <a:ea typeface="Proxima Nova"/>
                <a:cs typeface="Proxima Nova"/>
                <a:sym typeface="Proxima Nova"/>
              </a:rPr>
              <a:t> Dr. Tony Bonnaire</a:t>
            </a:r>
            <a:endParaRPr sz="1300" i="1">
              <a:solidFill>
                <a:srgbClr val="F3F3F3"/>
              </a:solidFill>
              <a:latin typeface="Proxima Nova"/>
              <a:ea typeface="Proxima Nova"/>
              <a:cs typeface="Proxima Nova"/>
              <a:sym typeface="Proxima Nova"/>
            </a:endParaRPr>
          </a:p>
          <a:p>
            <a:pPr marL="0" lvl="0" indent="0" algn="l" rtl="0">
              <a:lnSpc>
                <a:spcPct val="100000"/>
              </a:lnSpc>
              <a:spcBef>
                <a:spcPts val="1600"/>
              </a:spcBef>
              <a:spcAft>
                <a:spcPts val="0"/>
              </a:spcAft>
              <a:buNone/>
            </a:pPr>
            <a:endParaRPr sz="1100">
              <a:solidFill>
                <a:srgbClr val="F3F3F3"/>
              </a:solidFill>
              <a:latin typeface="Proxima Nova"/>
              <a:ea typeface="Proxima Nova"/>
              <a:cs typeface="Proxima Nova"/>
              <a:sym typeface="Proxima Nova"/>
            </a:endParaRPr>
          </a:p>
          <a:p>
            <a:pPr marL="0" lvl="0" indent="0" algn="l" rtl="0">
              <a:lnSpc>
                <a:spcPct val="100000"/>
              </a:lnSpc>
              <a:spcBef>
                <a:spcPts val="1000"/>
              </a:spcBef>
              <a:spcAft>
                <a:spcPts val="0"/>
              </a:spcAft>
              <a:buNone/>
            </a:pPr>
            <a:endParaRPr sz="1100">
              <a:solidFill>
                <a:srgbClr val="F3F3F3"/>
              </a:solidFill>
              <a:latin typeface="Proxima Nova"/>
              <a:ea typeface="Proxima Nova"/>
              <a:cs typeface="Proxima Nova"/>
              <a:sym typeface="Proxima Nova"/>
            </a:endParaRPr>
          </a:p>
          <a:p>
            <a:pPr marL="0" lvl="0" indent="0" algn="ctr" rtl="0">
              <a:spcBef>
                <a:spcPts val="0"/>
              </a:spcBef>
              <a:spcAft>
                <a:spcPts val="0"/>
              </a:spcAft>
              <a:buNone/>
            </a:pPr>
            <a:r>
              <a:rPr lang="en" sz="1100" b="1">
                <a:solidFill>
                  <a:srgbClr val="F3F3F3"/>
                </a:solidFill>
                <a:latin typeface="Proxima Nova"/>
                <a:ea typeface="Proxima Nova"/>
                <a:cs typeface="Proxima Nova"/>
                <a:sym typeface="Proxima Nova"/>
              </a:rPr>
              <a:t>ML4Astro3 2026</a:t>
            </a:r>
            <a:endParaRPr sz="1100" b="1">
              <a:solidFill>
                <a:srgbClr val="F3F3F3"/>
              </a:solidFill>
              <a:latin typeface="Proxima Nova"/>
              <a:ea typeface="Proxima Nova"/>
              <a:cs typeface="Proxima Nova"/>
              <a:sym typeface="Proxima Nova"/>
            </a:endParaRPr>
          </a:p>
          <a:p>
            <a:pPr marL="0" lvl="0" indent="0" algn="ctr" rtl="0">
              <a:spcBef>
                <a:spcPts val="0"/>
              </a:spcBef>
              <a:spcAft>
                <a:spcPts val="0"/>
              </a:spcAft>
              <a:buNone/>
            </a:pPr>
            <a:endParaRPr sz="1100">
              <a:solidFill>
                <a:srgbClr val="F3F3F3"/>
              </a:solidFill>
              <a:latin typeface="Proxima Nova"/>
              <a:ea typeface="Proxima Nova"/>
              <a:cs typeface="Proxima Nova"/>
              <a:sym typeface="Proxima Nova"/>
            </a:endParaRPr>
          </a:p>
          <a:p>
            <a:pPr marL="0" lvl="0" indent="0" algn="ctr" rtl="0">
              <a:spcBef>
                <a:spcPts val="0"/>
              </a:spcBef>
              <a:spcAft>
                <a:spcPts val="0"/>
              </a:spcAft>
              <a:buNone/>
            </a:pPr>
            <a:r>
              <a:rPr lang="en" sz="1100">
                <a:solidFill>
                  <a:srgbClr val="F3F3F3"/>
                </a:solidFill>
                <a:latin typeface="Proxima Nova"/>
                <a:ea typeface="Proxima Nova"/>
                <a:cs typeface="Proxima Nova"/>
                <a:sym typeface="Proxima Nova"/>
              </a:rPr>
              <a:t>04 September, 2026</a:t>
            </a:r>
            <a:endParaRPr sz="1100">
              <a:solidFill>
                <a:srgbClr val="F3F3F3"/>
              </a:solidFill>
              <a:latin typeface="Proxima Nova"/>
              <a:ea typeface="Proxima Nova"/>
              <a:cs typeface="Proxima Nova"/>
              <a:sym typeface="Proxima Nova"/>
            </a:endParaRPr>
          </a:p>
          <a:p>
            <a:pPr marL="0" lvl="0" indent="0" algn="ctr" rtl="0">
              <a:spcBef>
                <a:spcPts val="0"/>
              </a:spcBef>
              <a:spcAft>
                <a:spcPts val="0"/>
              </a:spcAft>
              <a:buClr>
                <a:schemeClr val="dk1"/>
              </a:buClr>
              <a:buSzPct val="100000"/>
              <a:buFont typeface="Arial"/>
              <a:buNone/>
            </a:pPr>
            <a:endParaRPr sz="1100">
              <a:solidFill>
                <a:srgbClr val="F3F3F3"/>
              </a:solidFill>
              <a:latin typeface="Proxima Nova"/>
              <a:ea typeface="Proxima Nova"/>
              <a:cs typeface="Proxima Nova"/>
              <a:sym typeface="Proxima Nova"/>
            </a:endParaRPr>
          </a:p>
          <a:p>
            <a:pPr marL="0" lvl="0" indent="0" algn="ctr" rtl="0">
              <a:lnSpc>
                <a:spcPct val="100000"/>
              </a:lnSpc>
              <a:spcBef>
                <a:spcPts val="0"/>
              </a:spcBef>
              <a:spcAft>
                <a:spcPts val="0"/>
              </a:spcAft>
              <a:buNone/>
            </a:pPr>
            <a:r>
              <a:rPr lang="en" sz="1100">
                <a:solidFill>
                  <a:srgbClr val="F3F3F3"/>
                </a:solidFill>
                <a:latin typeface="Proxima Nova"/>
                <a:ea typeface="Proxima Nova"/>
                <a:cs typeface="Proxima Nova"/>
                <a:sym typeface="Proxima Nova"/>
              </a:rPr>
              <a:t>CNRS – Institut d’Astrophysique Spatiale – Université Paris-Saclay</a:t>
            </a:r>
            <a:endParaRPr sz="1200">
              <a:solidFill>
                <a:srgbClr val="F3F3F3"/>
              </a:solidFill>
              <a:latin typeface="Proxima Nova"/>
              <a:ea typeface="Proxima Nova"/>
              <a:cs typeface="Proxima Nova"/>
              <a:sym typeface="Proxima Nova"/>
            </a:endParaRPr>
          </a:p>
        </p:txBody>
      </p:sp>
      <p:pic>
        <p:nvPicPr>
          <p:cNvPr id="58" name="Google Shape;58;p13"/>
          <p:cNvPicPr preferRelativeResize="0"/>
          <p:nvPr/>
        </p:nvPicPr>
        <p:blipFill>
          <a:blip r:embed="rId5">
            <a:alphaModFix/>
          </a:blip>
          <a:stretch>
            <a:fillRect/>
          </a:stretch>
        </p:blipFill>
        <p:spPr>
          <a:xfrm>
            <a:off x="8519071" y="4695275"/>
            <a:ext cx="595154" cy="426325"/>
          </a:xfrm>
          <a:prstGeom prst="rect">
            <a:avLst/>
          </a:prstGeom>
          <a:noFill/>
          <a:ln>
            <a:noFill/>
          </a:ln>
        </p:spPr>
      </p:pic>
      <p:pic>
        <p:nvPicPr>
          <p:cNvPr id="59" name="Google Shape;59;p13"/>
          <p:cNvPicPr preferRelativeResize="0"/>
          <p:nvPr/>
        </p:nvPicPr>
        <p:blipFill>
          <a:blip r:embed="rId6">
            <a:alphaModFix/>
          </a:blip>
          <a:stretch>
            <a:fillRect/>
          </a:stretch>
        </p:blipFill>
        <p:spPr>
          <a:xfrm>
            <a:off x="6072775" y="4725804"/>
            <a:ext cx="945152" cy="321475"/>
          </a:xfrm>
          <a:prstGeom prst="rect">
            <a:avLst/>
          </a:prstGeom>
          <a:noFill/>
          <a:ln>
            <a:noFill/>
          </a:ln>
        </p:spPr>
      </p:pic>
      <p:pic>
        <p:nvPicPr>
          <p:cNvPr id="60" name="Google Shape;60;p13"/>
          <p:cNvPicPr preferRelativeResize="0"/>
          <p:nvPr/>
        </p:nvPicPr>
        <p:blipFill>
          <a:blip r:embed="rId7">
            <a:alphaModFix/>
          </a:blip>
          <a:stretch>
            <a:fillRect/>
          </a:stretch>
        </p:blipFill>
        <p:spPr>
          <a:xfrm>
            <a:off x="5085437" y="4645353"/>
            <a:ext cx="795571" cy="476249"/>
          </a:xfrm>
          <a:prstGeom prst="rect">
            <a:avLst/>
          </a:prstGeom>
          <a:noFill/>
          <a:ln>
            <a:noFill/>
          </a:ln>
        </p:spPr>
      </p:pic>
      <p:cxnSp>
        <p:nvCxnSpPr>
          <p:cNvPr id="61" name="Google Shape;61;p13"/>
          <p:cNvCxnSpPr/>
          <p:nvPr/>
        </p:nvCxnSpPr>
        <p:spPr>
          <a:xfrm rot="10800000" flipH="1">
            <a:off x="-6300" y="4667666"/>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50000"/>
              </a:srgbClr>
            </a:outerShdw>
          </a:effectLst>
        </p:spPr>
      </p:cxnSp>
      <p:pic>
        <p:nvPicPr>
          <p:cNvPr id="62" name="Google Shape;62;p13"/>
          <p:cNvPicPr preferRelativeResize="0"/>
          <p:nvPr/>
        </p:nvPicPr>
        <p:blipFill>
          <a:blip r:embed="rId8">
            <a:alphaModFix/>
          </a:blip>
          <a:stretch>
            <a:fillRect/>
          </a:stretch>
        </p:blipFill>
        <p:spPr>
          <a:xfrm>
            <a:off x="3781075" y="4779570"/>
            <a:ext cx="1125499" cy="25773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22"/>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321" name="Google Shape;321;p22"/>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322" name="Google Shape;322;p22"/>
          <p:cNvSpPr txBox="1">
            <a:spLocks noGrp="1"/>
          </p:cNvSpPr>
          <p:nvPr>
            <p:ph type="title"/>
          </p:nvPr>
        </p:nvSpPr>
        <p:spPr>
          <a:xfrm>
            <a:off x="138300" y="29875"/>
            <a:ext cx="8958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en" sz="2120">
                <a:solidFill>
                  <a:schemeClr val="lt1"/>
                </a:solidFill>
                <a:latin typeface="Proxima Nova"/>
                <a:ea typeface="Proxima Nova"/>
                <a:cs typeface="Proxima Nova"/>
                <a:sym typeface="Proxima Nova"/>
              </a:rPr>
              <a:t>Self-Attention in the Diffusion Model</a:t>
            </a:r>
            <a:endParaRPr sz="2120">
              <a:solidFill>
                <a:schemeClr val="lt1"/>
              </a:solidFill>
              <a:latin typeface="Proxima Nova"/>
              <a:ea typeface="Proxima Nova"/>
              <a:cs typeface="Proxima Nova"/>
              <a:sym typeface="Proxima Nova"/>
            </a:endParaRPr>
          </a:p>
          <a:p>
            <a:pPr marL="0" lvl="0" indent="0" algn="l" rtl="0">
              <a:spcBef>
                <a:spcPts val="0"/>
              </a:spcBef>
              <a:spcAft>
                <a:spcPts val="0"/>
              </a:spcAft>
              <a:buSzPts val="990"/>
              <a:buNone/>
            </a:pPr>
            <a:endParaRPr sz="2120">
              <a:solidFill>
                <a:schemeClr val="lt1"/>
              </a:solidFill>
              <a:latin typeface="Proxima Nova"/>
              <a:ea typeface="Proxima Nova"/>
              <a:cs typeface="Proxima Nova"/>
              <a:sym typeface="Proxima Nova"/>
            </a:endParaRPr>
          </a:p>
        </p:txBody>
      </p:sp>
      <p:pic>
        <p:nvPicPr>
          <p:cNvPr id="323" name="Google Shape;323;p22"/>
          <p:cNvPicPr preferRelativeResize="0"/>
          <p:nvPr/>
        </p:nvPicPr>
        <p:blipFill rotWithShape="1">
          <a:blip r:embed="rId4">
            <a:alphaModFix/>
          </a:blip>
          <a:srcRect r="53089"/>
          <a:stretch/>
        </p:blipFill>
        <p:spPr>
          <a:xfrm>
            <a:off x="4344775" y="2470955"/>
            <a:ext cx="1917701" cy="2049995"/>
          </a:xfrm>
          <a:prstGeom prst="rect">
            <a:avLst/>
          </a:prstGeom>
          <a:noFill/>
          <a:ln>
            <a:noFill/>
          </a:ln>
        </p:spPr>
      </p:pic>
      <p:sp>
        <p:nvSpPr>
          <p:cNvPr id="324" name="Google Shape;324;p22"/>
          <p:cNvSpPr txBox="1"/>
          <p:nvPr/>
        </p:nvSpPr>
        <p:spPr>
          <a:xfrm>
            <a:off x="8156059" y="2468050"/>
            <a:ext cx="952200" cy="1765500"/>
          </a:xfrm>
          <a:prstGeom prst="rect">
            <a:avLst/>
          </a:prstGeom>
          <a:noFill/>
          <a:ln>
            <a:noFill/>
          </a:ln>
        </p:spPr>
        <p:txBody>
          <a:bodyPr spcFirstLastPara="1" wrap="square" lIns="144775" tIns="144775" rIns="144775" bIns="144775" anchor="t" anchorCtr="0">
            <a:noAutofit/>
          </a:bodyPr>
          <a:lstStyle/>
          <a:p>
            <a:pPr marL="0" lvl="0" indent="0" algn="l" rtl="0">
              <a:lnSpc>
                <a:spcPct val="150000"/>
              </a:lnSpc>
              <a:spcBef>
                <a:spcPts val="0"/>
              </a:spcBef>
              <a:spcAft>
                <a:spcPts val="0"/>
              </a:spcAft>
              <a:buNone/>
            </a:pPr>
            <a:r>
              <a:rPr lang="en" sz="1100" b="1">
                <a:solidFill>
                  <a:srgbClr val="440154"/>
                </a:solidFill>
                <a:latin typeface="Proxima Nova"/>
                <a:ea typeface="Proxima Nova"/>
                <a:cs typeface="Proxima Nova"/>
                <a:sym typeface="Proxima Nova"/>
              </a:rPr>
              <a:t>Voids</a:t>
            </a:r>
            <a:endParaRPr sz="1100" b="1">
              <a:solidFill>
                <a:srgbClr val="440154"/>
              </a:solidFill>
              <a:latin typeface="Proxima Nova"/>
              <a:ea typeface="Proxima Nova"/>
              <a:cs typeface="Proxima Nova"/>
              <a:sym typeface="Proxima Nova"/>
            </a:endParaRPr>
          </a:p>
          <a:p>
            <a:pPr marL="0" lvl="0" indent="0" algn="l" rtl="0">
              <a:lnSpc>
                <a:spcPct val="150000"/>
              </a:lnSpc>
              <a:spcBef>
                <a:spcPts val="0"/>
              </a:spcBef>
              <a:spcAft>
                <a:spcPts val="0"/>
              </a:spcAft>
              <a:buNone/>
            </a:pPr>
            <a:r>
              <a:rPr lang="en" sz="1100" b="1">
                <a:solidFill>
                  <a:srgbClr val="31688E"/>
                </a:solidFill>
                <a:latin typeface="Proxima Nova"/>
                <a:ea typeface="Proxima Nova"/>
                <a:cs typeface="Proxima Nova"/>
                <a:sym typeface="Proxima Nova"/>
              </a:rPr>
              <a:t>Walls</a:t>
            </a:r>
            <a:endParaRPr sz="1100" b="1">
              <a:solidFill>
                <a:srgbClr val="31688E"/>
              </a:solidFill>
              <a:latin typeface="Proxima Nova"/>
              <a:ea typeface="Proxima Nova"/>
              <a:cs typeface="Proxima Nova"/>
              <a:sym typeface="Proxima Nova"/>
            </a:endParaRPr>
          </a:p>
          <a:p>
            <a:pPr marL="0" lvl="0" indent="0" algn="l" rtl="0">
              <a:lnSpc>
                <a:spcPct val="150000"/>
              </a:lnSpc>
              <a:spcBef>
                <a:spcPts val="0"/>
              </a:spcBef>
              <a:spcAft>
                <a:spcPts val="0"/>
              </a:spcAft>
              <a:buNone/>
            </a:pPr>
            <a:r>
              <a:rPr lang="en" sz="1100" b="1">
                <a:solidFill>
                  <a:srgbClr val="35B779"/>
                </a:solidFill>
                <a:latin typeface="Proxima Nova"/>
                <a:ea typeface="Proxima Nova"/>
                <a:cs typeface="Proxima Nova"/>
                <a:sym typeface="Proxima Nova"/>
              </a:rPr>
              <a:t>Filaments</a:t>
            </a:r>
            <a:endParaRPr sz="1100" b="1">
              <a:solidFill>
                <a:srgbClr val="35B779"/>
              </a:solidFill>
              <a:latin typeface="Proxima Nova"/>
              <a:ea typeface="Proxima Nova"/>
              <a:cs typeface="Proxima Nova"/>
              <a:sym typeface="Proxima Nova"/>
            </a:endParaRPr>
          </a:p>
          <a:p>
            <a:pPr marL="0" lvl="0" indent="0" algn="l" rtl="0">
              <a:lnSpc>
                <a:spcPct val="150000"/>
              </a:lnSpc>
              <a:spcBef>
                <a:spcPts val="0"/>
              </a:spcBef>
              <a:spcAft>
                <a:spcPts val="0"/>
              </a:spcAft>
              <a:buNone/>
            </a:pPr>
            <a:r>
              <a:rPr lang="en" sz="1100" b="1">
                <a:solidFill>
                  <a:srgbClr val="EBD200"/>
                </a:solidFill>
                <a:latin typeface="Proxima Nova"/>
                <a:ea typeface="Proxima Nova"/>
                <a:cs typeface="Proxima Nova"/>
                <a:sym typeface="Proxima Nova"/>
              </a:rPr>
              <a:t>Nodes</a:t>
            </a:r>
            <a:endParaRPr sz="1100" b="1">
              <a:solidFill>
                <a:srgbClr val="EBD200"/>
              </a:solidFill>
              <a:latin typeface="Proxima Nova"/>
              <a:ea typeface="Proxima Nova"/>
              <a:cs typeface="Proxima Nova"/>
              <a:sym typeface="Proxima Nova"/>
            </a:endParaRPr>
          </a:p>
        </p:txBody>
      </p:sp>
      <p:sp>
        <p:nvSpPr>
          <p:cNvPr id="325" name="Google Shape;325;p22"/>
          <p:cNvSpPr txBox="1">
            <a:spLocks noGrp="1"/>
          </p:cNvSpPr>
          <p:nvPr>
            <p:ph type="body" idx="1"/>
          </p:nvPr>
        </p:nvSpPr>
        <p:spPr>
          <a:xfrm>
            <a:off x="4219900" y="639500"/>
            <a:ext cx="4924200" cy="148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1018"/>
              <a:buNone/>
            </a:pPr>
            <a:r>
              <a:rPr lang="en" sz="1118" b="1" dirty="0">
                <a:solidFill>
                  <a:srgbClr val="941100"/>
                </a:solidFill>
                <a:latin typeface="Proxima Nova"/>
                <a:ea typeface="Proxima Nova"/>
                <a:cs typeface="Proxima Nova"/>
                <a:sym typeface="Proxima Nova"/>
              </a:rPr>
              <a:t>Self-attention Maps</a:t>
            </a:r>
            <a:r>
              <a:rPr lang="en" sz="1118" b="1" dirty="0">
                <a:latin typeface="Proxima Nova"/>
                <a:ea typeface="Proxima Nova"/>
                <a:cs typeface="Proxima Nova"/>
                <a:sym typeface="Proxima Nova"/>
              </a:rPr>
              <a:t>: </a:t>
            </a:r>
            <a:endParaRPr sz="1118" b="1" dirty="0">
              <a:latin typeface="Proxima Nova"/>
              <a:ea typeface="Proxima Nova"/>
              <a:cs typeface="Proxima Nova"/>
              <a:sym typeface="Proxima Nova"/>
            </a:endParaRPr>
          </a:p>
          <a:p>
            <a:pPr marL="457200" lvl="0" indent="-293688" algn="l" rtl="0">
              <a:lnSpc>
                <a:spcPct val="150000"/>
              </a:lnSpc>
              <a:spcBef>
                <a:spcPts val="1000"/>
              </a:spcBef>
              <a:spcAft>
                <a:spcPts val="0"/>
              </a:spcAft>
              <a:buClr>
                <a:srgbClr val="2E2E2E"/>
              </a:buClr>
              <a:buSzPct val="120000"/>
              <a:buFont typeface="Arial" panose="020B0604020202020204" pitchFamily="34" charset="0"/>
              <a:buChar char="•"/>
            </a:pPr>
            <a:r>
              <a:rPr lang="en" sz="1025" dirty="0">
                <a:solidFill>
                  <a:srgbClr val="2E2E2E"/>
                </a:solidFill>
                <a:latin typeface="Proxima Nova"/>
                <a:ea typeface="Proxima Nova"/>
                <a:cs typeface="Proxima Nova"/>
                <a:sym typeface="Proxima Nova"/>
              </a:rPr>
              <a:t>Quantify how each </a:t>
            </a:r>
            <a:r>
              <a:rPr lang="en" sz="1025" b="1" dirty="0">
                <a:solidFill>
                  <a:srgbClr val="2E2E2E"/>
                </a:solidFill>
                <a:latin typeface="Proxima Nova"/>
                <a:ea typeface="Proxima Nova"/>
                <a:cs typeface="Proxima Nova"/>
                <a:sym typeface="Proxima Nova"/>
              </a:rPr>
              <a:t>spatial region</a:t>
            </a:r>
            <a:r>
              <a:rPr lang="en" sz="1025" dirty="0">
                <a:solidFill>
                  <a:srgbClr val="2E2E2E"/>
                </a:solidFill>
                <a:latin typeface="Proxima Nova"/>
                <a:ea typeface="Proxima Nova"/>
                <a:cs typeface="Proxima Nova"/>
                <a:sym typeface="Proxima Nova"/>
              </a:rPr>
              <a:t> </a:t>
            </a:r>
            <a:r>
              <a:rPr lang="en" sz="1025" b="1" dirty="0">
                <a:solidFill>
                  <a:srgbClr val="2E2E2E"/>
                </a:solidFill>
                <a:latin typeface="Proxima Nova"/>
                <a:ea typeface="Proxima Nova"/>
                <a:cs typeface="Proxima Nova"/>
                <a:sym typeface="Proxima Nova"/>
              </a:rPr>
              <a:t>correlates</a:t>
            </a:r>
            <a:r>
              <a:rPr lang="en" sz="1025" dirty="0">
                <a:solidFill>
                  <a:srgbClr val="2E2E2E"/>
                </a:solidFill>
                <a:latin typeface="Proxima Nova"/>
                <a:ea typeface="Proxima Nova"/>
                <a:cs typeface="Proxima Nova"/>
                <a:sym typeface="Proxima Nova"/>
              </a:rPr>
              <a:t> to all others in the image</a:t>
            </a:r>
            <a:endParaRPr sz="1025" dirty="0">
              <a:solidFill>
                <a:srgbClr val="2E2E2E"/>
              </a:solidFill>
              <a:latin typeface="Proxima Nova"/>
              <a:ea typeface="Proxima Nova"/>
              <a:cs typeface="Proxima Nova"/>
              <a:sym typeface="Proxima Nova"/>
            </a:endParaRPr>
          </a:p>
          <a:p>
            <a:pPr marL="457200" lvl="0" indent="-293688" algn="l" rtl="0">
              <a:lnSpc>
                <a:spcPct val="100000"/>
              </a:lnSpc>
              <a:spcBef>
                <a:spcPts val="1000"/>
              </a:spcBef>
              <a:spcAft>
                <a:spcPts val="0"/>
              </a:spcAft>
              <a:buClr>
                <a:srgbClr val="2E2E2E"/>
              </a:buClr>
              <a:buSzPct val="120000"/>
              <a:buFont typeface="Arial" panose="020B0604020202020204" pitchFamily="34" charset="0"/>
              <a:buChar char="•"/>
            </a:pPr>
            <a:r>
              <a:rPr lang="en" sz="1025" dirty="0">
                <a:solidFill>
                  <a:srgbClr val="2E2E2E"/>
                </a:solidFill>
                <a:latin typeface="Proxima Nova"/>
                <a:ea typeface="Proxima Nova"/>
                <a:cs typeface="Proxima Nova"/>
                <a:sym typeface="Proxima Nova"/>
              </a:rPr>
              <a:t>Captures structural patterns across </a:t>
            </a:r>
            <a:r>
              <a:rPr lang="en" sz="1025" b="1" dirty="0">
                <a:solidFill>
                  <a:srgbClr val="BF9000"/>
                </a:solidFill>
                <a:latin typeface="Proxima Nova"/>
                <a:ea typeface="Proxima Nova"/>
                <a:cs typeface="Proxima Nova"/>
                <a:sym typeface="Proxima Nova"/>
              </a:rPr>
              <a:t>local</a:t>
            </a:r>
            <a:r>
              <a:rPr lang="en" sz="1025" dirty="0">
                <a:solidFill>
                  <a:srgbClr val="2E2E2E"/>
                </a:solidFill>
                <a:latin typeface="Proxima Nova"/>
                <a:ea typeface="Proxima Nova"/>
                <a:cs typeface="Proxima Nova"/>
                <a:sym typeface="Proxima Nova"/>
              </a:rPr>
              <a:t> and </a:t>
            </a:r>
            <a:r>
              <a:rPr lang="en" sz="1025" b="1" dirty="0">
                <a:solidFill>
                  <a:srgbClr val="134F5C"/>
                </a:solidFill>
                <a:latin typeface="Proxima Nova"/>
                <a:ea typeface="Proxima Nova"/>
                <a:cs typeface="Proxima Nova"/>
                <a:sym typeface="Proxima Nova"/>
              </a:rPr>
              <a:t>global</a:t>
            </a:r>
            <a:r>
              <a:rPr lang="en" sz="1025" dirty="0">
                <a:solidFill>
                  <a:srgbClr val="2E2E2E"/>
                </a:solidFill>
                <a:latin typeface="Proxima Nova"/>
                <a:ea typeface="Proxima Nova"/>
                <a:cs typeface="Proxima Nova"/>
                <a:sym typeface="Proxima Nova"/>
              </a:rPr>
              <a:t> scales (multiple resolution levels)</a:t>
            </a:r>
            <a:endParaRPr sz="1025" dirty="0">
              <a:solidFill>
                <a:srgbClr val="2E2E2E"/>
              </a:solidFill>
              <a:latin typeface="Proxima Nova"/>
              <a:ea typeface="Proxima Nova"/>
              <a:cs typeface="Proxima Nova"/>
              <a:sym typeface="Proxima Nova"/>
            </a:endParaRPr>
          </a:p>
        </p:txBody>
      </p:sp>
      <p:pic>
        <p:nvPicPr>
          <p:cNvPr id="326" name="Google Shape;326;p22"/>
          <p:cNvPicPr preferRelativeResize="0"/>
          <p:nvPr/>
        </p:nvPicPr>
        <p:blipFill>
          <a:blip r:embed="rId5">
            <a:alphaModFix/>
          </a:blip>
          <a:stretch>
            <a:fillRect/>
          </a:stretch>
        </p:blipFill>
        <p:spPr>
          <a:xfrm>
            <a:off x="4776690" y="1822987"/>
            <a:ext cx="2477674" cy="338700"/>
          </a:xfrm>
          <a:prstGeom prst="rect">
            <a:avLst/>
          </a:prstGeom>
          <a:noFill/>
          <a:ln>
            <a:noFill/>
          </a:ln>
          <a:effectLst>
            <a:outerShdw blurRad="28575" dist="19050" dir="5400000" algn="bl" rotWithShape="0">
              <a:srgbClr val="000000">
                <a:alpha val="15000"/>
              </a:srgbClr>
            </a:outerShdw>
          </a:effectLst>
        </p:spPr>
      </p:pic>
      <p:pic>
        <p:nvPicPr>
          <p:cNvPr id="327" name="Google Shape;327;p22"/>
          <p:cNvPicPr preferRelativeResize="0"/>
          <p:nvPr/>
        </p:nvPicPr>
        <p:blipFill rotWithShape="1">
          <a:blip r:embed="rId4">
            <a:alphaModFix/>
          </a:blip>
          <a:srcRect l="53089"/>
          <a:stretch/>
        </p:blipFill>
        <p:spPr>
          <a:xfrm>
            <a:off x="6321163" y="2470955"/>
            <a:ext cx="1917701" cy="2049995"/>
          </a:xfrm>
          <a:prstGeom prst="rect">
            <a:avLst/>
          </a:prstGeom>
          <a:noFill/>
          <a:ln>
            <a:noFill/>
          </a:ln>
        </p:spPr>
      </p:pic>
      <p:sp>
        <p:nvSpPr>
          <p:cNvPr id="328" name="Google Shape;328;p22"/>
          <p:cNvSpPr txBox="1"/>
          <p:nvPr/>
        </p:nvSpPr>
        <p:spPr>
          <a:xfrm>
            <a:off x="6261473" y="4531051"/>
            <a:ext cx="1902900" cy="568200"/>
          </a:xfrm>
          <a:prstGeom prst="rect">
            <a:avLst/>
          </a:prstGeom>
          <a:noFill/>
          <a:ln>
            <a:noFill/>
          </a:ln>
        </p:spPr>
        <p:txBody>
          <a:bodyPr spcFirstLastPara="1" wrap="square" lIns="103475" tIns="103475" rIns="103475" bIns="103475" anchor="t" anchorCtr="0">
            <a:spAutoFit/>
          </a:bodyPr>
          <a:lstStyle/>
          <a:p>
            <a:pPr marL="0" lvl="0" indent="0" algn="l" rtl="0">
              <a:lnSpc>
                <a:spcPct val="150000"/>
              </a:lnSpc>
              <a:spcBef>
                <a:spcPts val="0"/>
              </a:spcBef>
              <a:spcAft>
                <a:spcPts val="0"/>
              </a:spcAft>
              <a:buNone/>
            </a:pPr>
            <a:r>
              <a:rPr lang="en" sz="934" b="1">
                <a:solidFill>
                  <a:srgbClr val="2E2E2E"/>
                </a:solidFill>
                <a:latin typeface="Proxima Nova"/>
                <a:ea typeface="Proxima Nova"/>
                <a:cs typeface="Proxima Nova"/>
                <a:sym typeface="Proxima Nova"/>
              </a:rPr>
              <a:t>Attention map of this query position is associated to </a:t>
            </a:r>
            <a:r>
              <a:rPr lang="en" sz="934" b="1">
                <a:solidFill>
                  <a:srgbClr val="EBD200"/>
                </a:solidFill>
                <a:latin typeface="Proxima Nova"/>
                <a:ea typeface="Proxima Nova"/>
                <a:cs typeface="Proxima Nova"/>
                <a:sym typeface="Proxima Nova"/>
              </a:rPr>
              <a:t>nodes</a:t>
            </a:r>
            <a:r>
              <a:rPr lang="en" sz="934" b="1">
                <a:solidFill>
                  <a:srgbClr val="440154"/>
                </a:solidFill>
                <a:latin typeface="Proxima Nova"/>
                <a:ea typeface="Proxima Nova"/>
                <a:cs typeface="Proxima Nova"/>
                <a:sym typeface="Proxima Nova"/>
              </a:rPr>
              <a:t> </a:t>
            </a:r>
            <a:endParaRPr sz="934" b="1">
              <a:solidFill>
                <a:srgbClr val="440154"/>
              </a:solidFill>
              <a:latin typeface="Proxima Nova"/>
              <a:ea typeface="Proxima Nova"/>
              <a:cs typeface="Proxima Nova"/>
              <a:sym typeface="Proxima Nova"/>
            </a:endParaRPr>
          </a:p>
        </p:txBody>
      </p:sp>
      <p:cxnSp>
        <p:nvCxnSpPr>
          <p:cNvPr id="329" name="Google Shape;329;p22"/>
          <p:cNvCxnSpPr/>
          <p:nvPr/>
        </p:nvCxnSpPr>
        <p:spPr>
          <a:xfrm>
            <a:off x="5119675" y="3707950"/>
            <a:ext cx="1190700" cy="960900"/>
          </a:xfrm>
          <a:prstGeom prst="straightConnector1">
            <a:avLst/>
          </a:prstGeom>
          <a:noFill/>
          <a:ln w="25200" cap="flat" cmpd="sng">
            <a:solidFill>
              <a:srgbClr val="EBD200"/>
            </a:solidFill>
            <a:prstDash val="solid"/>
            <a:round/>
            <a:headEnd type="triangle" w="med" len="med"/>
            <a:tailEnd type="none" w="med" len="med"/>
          </a:ln>
          <a:effectLst>
            <a:outerShdw blurRad="75599" dist="25200" dir="5400000" algn="bl" rotWithShape="0">
              <a:srgbClr val="000000">
                <a:alpha val="50000"/>
              </a:srgbClr>
            </a:outerShdw>
          </a:effectLst>
        </p:spPr>
      </p:cxnSp>
      <p:cxnSp>
        <p:nvCxnSpPr>
          <p:cNvPr id="330" name="Google Shape;330;p22"/>
          <p:cNvCxnSpPr>
            <a:endCxn id="323" idx="1"/>
          </p:cNvCxnSpPr>
          <p:nvPr/>
        </p:nvCxnSpPr>
        <p:spPr>
          <a:xfrm>
            <a:off x="1118875" y="3121252"/>
            <a:ext cx="3225900" cy="374700"/>
          </a:xfrm>
          <a:prstGeom prst="straightConnector1">
            <a:avLst/>
          </a:prstGeom>
          <a:noFill/>
          <a:ln w="19050" cap="flat" cmpd="sng">
            <a:solidFill>
              <a:srgbClr val="CC0000"/>
            </a:solidFill>
            <a:prstDash val="solid"/>
            <a:round/>
            <a:headEnd type="none" w="med" len="med"/>
            <a:tailEnd type="triangle" w="med" len="med"/>
          </a:ln>
          <a:effectLst>
            <a:outerShdw blurRad="57150" dist="19050" dir="5400000" algn="bl" rotWithShape="0">
              <a:srgbClr val="000000">
                <a:alpha val="50000"/>
              </a:srgbClr>
            </a:outerShdw>
          </a:effectLst>
        </p:spPr>
      </p:cxnSp>
      <p:sp>
        <p:nvSpPr>
          <p:cNvPr id="331" name="Google Shape;331;p22"/>
          <p:cNvSpPr txBox="1"/>
          <p:nvPr/>
        </p:nvSpPr>
        <p:spPr>
          <a:xfrm>
            <a:off x="111525" y="635075"/>
            <a:ext cx="4108500" cy="91817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dirty="0">
                <a:solidFill>
                  <a:srgbClr val="741B47"/>
                </a:solidFill>
                <a:latin typeface="Proxima Nova"/>
                <a:ea typeface="Proxima Nova"/>
                <a:cs typeface="Proxima Nova"/>
                <a:sym typeface="Proxima Nova"/>
              </a:rPr>
              <a:t>Method:</a:t>
            </a:r>
            <a:endParaRPr sz="1100" b="1" dirty="0">
              <a:solidFill>
                <a:srgbClr val="741B47"/>
              </a:solidFill>
              <a:latin typeface="Proxima Nova"/>
              <a:ea typeface="Proxima Nova"/>
              <a:cs typeface="Proxima Nova"/>
              <a:sym typeface="Proxima Nova"/>
            </a:endParaRPr>
          </a:p>
          <a:p>
            <a:pPr marL="457200" lvl="0" indent="-298450" algn="l" rtl="0">
              <a:spcBef>
                <a:spcPts val="1000"/>
              </a:spcBef>
              <a:spcAft>
                <a:spcPts val="1000"/>
              </a:spcAft>
              <a:buClr>
                <a:schemeClr val="dk1"/>
              </a:buClr>
              <a:buSzPct val="120000"/>
              <a:buFont typeface="Arial" panose="020B0604020202020204" pitchFamily="34" charset="0"/>
              <a:buChar char="•"/>
            </a:pPr>
            <a:r>
              <a:rPr lang="en" sz="1000" dirty="0">
                <a:solidFill>
                  <a:schemeClr val="dk1"/>
                </a:solidFill>
                <a:latin typeface="Proxima Nova"/>
                <a:ea typeface="Proxima Nova"/>
                <a:cs typeface="Proxima Nova"/>
                <a:sym typeface="Proxima Nova"/>
              </a:rPr>
              <a:t>Use </a:t>
            </a:r>
            <a:r>
              <a:rPr lang="en" sz="1000" b="1" dirty="0">
                <a:solidFill>
                  <a:srgbClr val="20124D"/>
                </a:solidFill>
                <a:latin typeface="Proxima Nova"/>
                <a:ea typeface="Proxima Nova"/>
                <a:cs typeface="Proxima Nova"/>
                <a:sym typeface="Proxima Nova"/>
              </a:rPr>
              <a:t>T-Web</a:t>
            </a:r>
            <a:r>
              <a:rPr lang="en" sz="1000" dirty="0">
                <a:solidFill>
                  <a:schemeClr val="dk1"/>
                </a:solidFill>
                <a:latin typeface="Proxima Nova"/>
                <a:ea typeface="Proxima Nova"/>
                <a:cs typeface="Proxima Nova"/>
                <a:sym typeface="Proxima Nova"/>
              </a:rPr>
              <a:t> </a:t>
            </a:r>
            <a:r>
              <a:rPr lang="en" sz="1000" i="1" dirty="0">
                <a:solidFill>
                  <a:schemeClr val="dk1"/>
                </a:solidFill>
                <a:latin typeface="Proxima Nova"/>
                <a:ea typeface="Proxima Nova"/>
                <a:cs typeface="Proxima Nova"/>
                <a:sym typeface="Proxima Nova"/>
              </a:rPr>
              <a:t>(Hahn et al. 2007)</a:t>
            </a:r>
            <a:r>
              <a:rPr lang="en" sz="1000" dirty="0">
                <a:solidFill>
                  <a:schemeClr val="dk1"/>
                </a:solidFill>
                <a:latin typeface="Proxima Nova"/>
                <a:ea typeface="Proxima Nova"/>
                <a:cs typeface="Proxima Nova"/>
                <a:sym typeface="Proxima Nova"/>
              </a:rPr>
              <a:t> to classify density field grid cells under CWEs: </a:t>
            </a:r>
            <a:r>
              <a:rPr lang="en" sz="1000" b="1" dirty="0">
                <a:solidFill>
                  <a:srgbClr val="440154"/>
                </a:solidFill>
                <a:latin typeface="Proxima Nova"/>
                <a:ea typeface="Proxima Nova"/>
                <a:cs typeface="Proxima Nova"/>
                <a:sym typeface="Proxima Nova"/>
              </a:rPr>
              <a:t>voids</a:t>
            </a:r>
            <a:r>
              <a:rPr lang="en" sz="1000" b="1" dirty="0">
                <a:solidFill>
                  <a:schemeClr val="dk1"/>
                </a:solidFill>
                <a:latin typeface="Proxima Nova"/>
                <a:ea typeface="Proxima Nova"/>
                <a:cs typeface="Proxima Nova"/>
                <a:sym typeface="Proxima Nova"/>
              </a:rPr>
              <a:t>, </a:t>
            </a:r>
            <a:r>
              <a:rPr lang="en" sz="1000" b="1" dirty="0">
                <a:solidFill>
                  <a:srgbClr val="31688E"/>
                </a:solidFill>
                <a:latin typeface="Proxima Nova"/>
                <a:ea typeface="Proxima Nova"/>
                <a:cs typeface="Proxima Nova"/>
                <a:sym typeface="Proxima Nova"/>
              </a:rPr>
              <a:t>walls</a:t>
            </a:r>
            <a:r>
              <a:rPr lang="en" sz="1000" b="1" dirty="0">
                <a:solidFill>
                  <a:schemeClr val="dk1"/>
                </a:solidFill>
                <a:latin typeface="Proxima Nova"/>
                <a:ea typeface="Proxima Nova"/>
                <a:cs typeface="Proxima Nova"/>
                <a:sym typeface="Proxima Nova"/>
              </a:rPr>
              <a:t>, </a:t>
            </a:r>
            <a:r>
              <a:rPr lang="en" sz="1000" b="1" dirty="0">
                <a:solidFill>
                  <a:srgbClr val="35B779"/>
                </a:solidFill>
                <a:latin typeface="Proxima Nova"/>
                <a:ea typeface="Proxima Nova"/>
                <a:cs typeface="Proxima Nova"/>
                <a:sym typeface="Proxima Nova"/>
              </a:rPr>
              <a:t>filaments</a:t>
            </a:r>
            <a:r>
              <a:rPr lang="en" sz="1000" b="1" dirty="0">
                <a:solidFill>
                  <a:schemeClr val="dk1"/>
                </a:solidFill>
                <a:latin typeface="Proxima Nova"/>
                <a:ea typeface="Proxima Nova"/>
                <a:cs typeface="Proxima Nova"/>
                <a:sym typeface="Proxima Nova"/>
              </a:rPr>
              <a:t> and </a:t>
            </a:r>
            <a:r>
              <a:rPr lang="en" sz="1000" b="1" dirty="0">
                <a:solidFill>
                  <a:srgbClr val="EBD200"/>
                </a:solidFill>
                <a:latin typeface="Proxima Nova"/>
                <a:ea typeface="Proxima Nova"/>
                <a:cs typeface="Proxima Nova"/>
                <a:sym typeface="Proxima Nova"/>
              </a:rPr>
              <a:t>nodes</a:t>
            </a:r>
            <a:endParaRPr sz="1000" dirty="0">
              <a:solidFill>
                <a:schemeClr val="dk1"/>
              </a:solidFill>
              <a:latin typeface="Proxima Nova"/>
              <a:ea typeface="Proxima Nova"/>
              <a:cs typeface="Proxima Nova"/>
              <a:sym typeface="Proxima Nova"/>
            </a:endParaRPr>
          </a:p>
        </p:txBody>
      </p:sp>
      <p:sp>
        <p:nvSpPr>
          <p:cNvPr id="332" name="Google Shape;332;p22"/>
          <p:cNvSpPr txBox="1"/>
          <p:nvPr/>
        </p:nvSpPr>
        <p:spPr>
          <a:xfrm>
            <a:off x="111527" y="1453037"/>
            <a:ext cx="4213500" cy="902781"/>
          </a:xfrm>
          <a:prstGeom prst="rect">
            <a:avLst/>
          </a:prstGeom>
          <a:noFill/>
          <a:ln>
            <a:noFill/>
          </a:ln>
        </p:spPr>
        <p:txBody>
          <a:bodyPr spcFirstLastPara="1" wrap="square" lIns="91425" tIns="91425" rIns="91425" bIns="91425" anchor="t" anchorCtr="0">
            <a:spAutoFit/>
          </a:bodyPr>
          <a:lstStyle/>
          <a:p>
            <a:pPr marL="171450" lvl="0" indent="-171450" algn="l" rtl="0">
              <a:spcBef>
                <a:spcPts val="0"/>
              </a:spcBef>
              <a:spcAft>
                <a:spcPts val="0"/>
              </a:spcAft>
              <a:buSzPct val="120000"/>
              <a:buFont typeface="Arial" panose="020B0604020202020204" pitchFamily="34" charset="0"/>
              <a:buChar char="•"/>
            </a:pPr>
            <a:endParaRPr sz="1000" b="1" dirty="0">
              <a:solidFill>
                <a:srgbClr val="EBD200"/>
              </a:solidFill>
              <a:latin typeface="Proxima Nova"/>
              <a:ea typeface="Proxima Nova"/>
              <a:cs typeface="Proxima Nova"/>
              <a:sym typeface="Proxima Nova"/>
            </a:endParaRPr>
          </a:p>
          <a:p>
            <a:pPr marL="457200" lvl="0" indent="-292100" algn="l" rtl="0">
              <a:spcBef>
                <a:spcPts val="1000"/>
              </a:spcBef>
              <a:spcAft>
                <a:spcPts val="1000"/>
              </a:spcAft>
              <a:buClr>
                <a:srgbClr val="2E2E2E"/>
              </a:buClr>
              <a:buSzPct val="120000"/>
              <a:buFont typeface="Arial" panose="020B0604020202020204" pitchFamily="34" charset="0"/>
              <a:buChar char="•"/>
            </a:pPr>
            <a:r>
              <a:rPr lang="en" sz="1000" dirty="0">
                <a:solidFill>
                  <a:srgbClr val="2E2E2E"/>
                </a:solidFill>
                <a:latin typeface="Proxima Nova"/>
                <a:ea typeface="Proxima Nova"/>
                <a:cs typeface="Proxima Nova"/>
                <a:sym typeface="Proxima Nova"/>
              </a:rPr>
              <a:t>Each </a:t>
            </a:r>
            <a:r>
              <a:rPr lang="en" sz="1000" b="1" dirty="0">
                <a:solidFill>
                  <a:srgbClr val="2E2E2E"/>
                </a:solidFill>
                <a:latin typeface="Proxima Nova"/>
                <a:ea typeface="Proxima Nova"/>
                <a:cs typeface="Proxima Nova"/>
                <a:sym typeface="Proxima Nova"/>
              </a:rPr>
              <a:t>query position</a:t>
            </a:r>
            <a:r>
              <a:rPr lang="en" sz="1000" dirty="0">
                <a:solidFill>
                  <a:srgbClr val="2E2E2E"/>
                </a:solidFill>
                <a:latin typeface="Proxima Nova"/>
                <a:ea typeface="Proxima Nova"/>
                <a:cs typeface="Proxima Nova"/>
                <a:sym typeface="Proxima Nova"/>
              </a:rPr>
              <a:t> (pixel) is associated to a CWE using T-Web as reference</a:t>
            </a:r>
            <a:endParaRPr sz="1000" dirty="0">
              <a:solidFill>
                <a:srgbClr val="2E2E2E"/>
              </a:solidFill>
              <a:latin typeface="Proxima Nova"/>
              <a:ea typeface="Proxima Nova"/>
              <a:cs typeface="Proxima Nova"/>
              <a:sym typeface="Proxima Nova"/>
            </a:endParaRPr>
          </a:p>
        </p:txBody>
      </p:sp>
      <p:sp>
        <p:nvSpPr>
          <p:cNvPr id="333" name="Google Shape;333;p22"/>
          <p:cNvSpPr txBox="1"/>
          <p:nvPr/>
        </p:nvSpPr>
        <p:spPr>
          <a:xfrm>
            <a:off x="111525" y="2271125"/>
            <a:ext cx="4108500" cy="1056669"/>
          </a:xfrm>
          <a:prstGeom prst="rect">
            <a:avLst/>
          </a:prstGeom>
          <a:noFill/>
          <a:ln>
            <a:noFill/>
          </a:ln>
        </p:spPr>
        <p:txBody>
          <a:bodyPr spcFirstLastPara="1" wrap="square" lIns="91425" tIns="91425" rIns="91425" bIns="91425" anchor="t" anchorCtr="0">
            <a:spAutoFit/>
          </a:bodyPr>
          <a:lstStyle/>
          <a:p>
            <a:pPr marL="171450" lvl="0" indent="-171450" algn="l" rtl="0">
              <a:spcBef>
                <a:spcPts val="0"/>
              </a:spcBef>
              <a:spcAft>
                <a:spcPts val="0"/>
              </a:spcAft>
              <a:buSzPct val="120000"/>
              <a:buFont typeface="Arial" panose="020B0604020202020204" pitchFamily="34" charset="0"/>
              <a:buChar char="•"/>
            </a:pPr>
            <a:endParaRPr sz="1000">
              <a:solidFill>
                <a:srgbClr val="2E2E2E"/>
              </a:solidFill>
              <a:latin typeface="Proxima Nova"/>
              <a:ea typeface="Proxima Nova"/>
              <a:cs typeface="Proxima Nova"/>
              <a:sym typeface="Proxima Nova"/>
            </a:endParaRPr>
          </a:p>
          <a:p>
            <a:pPr marL="457200" lvl="0" indent="-292100" algn="l" rtl="0">
              <a:spcBef>
                <a:spcPts val="1000"/>
              </a:spcBef>
              <a:spcAft>
                <a:spcPts val="1000"/>
              </a:spcAft>
              <a:buClr>
                <a:schemeClr val="dk1"/>
              </a:buClr>
              <a:buSzPct val="120000"/>
              <a:buFont typeface="Arial" panose="020B0604020202020204" pitchFamily="34" charset="0"/>
              <a:buChar char="•"/>
            </a:pPr>
            <a:r>
              <a:rPr lang="en" sz="1000">
                <a:solidFill>
                  <a:schemeClr val="dk1"/>
                </a:solidFill>
                <a:latin typeface="Proxima Nova"/>
                <a:ea typeface="Proxima Nova"/>
                <a:cs typeface="Proxima Nova"/>
                <a:sym typeface="Proxima Nova"/>
              </a:rPr>
              <a:t>Use </a:t>
            </a:r>
            <a:r>
              <a:rPr lang="en" sz="1000" b="1">
                <a:solidFill>
                  <a:schemeClr val="dk1"/>
                </a:solidFill>
                <a:latin typeface="Proxima Nova"/>
                <a:ea typeface="Proxima Nova"/>
                <a:cs typeface="Proxima Nova"/>
                <a:sym typeface="Proxima Nova"/>
              </a:rPr>
              <a:t>statistical estimators </a:t>
            </a:r>
            <a:r>
              <a:rPr lang="en" sz="1000">
                <a:solidFill>
                  <a:schemeClr val="dk1"/>
                </a:solidFill>
                <a:latin typeface="Proxima Nova"/>
                <a:ea typeface="Proxima Nova"/>
                <a:cs typeface="Proxima Nova"/>
                <a:sym typeface="Proxima Nova"/>
              </a:rPr>
              <a:t>to evaluate how well CWE-associated </a:t>
            </a:r>
            <a:r>
              <a:rPr lang="en" sz="1000" b="1">
                <a:solidFill>
                  <a:schemeClr val="dk1"/>
                </a:solidFill>
                <a:latin typeface="Proxima Nova"/>
                <a:ea typeface="Proxima Nova"/>
                <a:cs typeface="Proxima Nova"/>
                <a:sym typeface="Proxima Nova"/>
              </a:rPr>
              <a:t>attention maps</a:t>
            </a:r>
            <a:r>
              <a:rPr lang="en" sz="1000">
                <a:solidFill>
                  <a:schemeClr val="dk1"/>
                </a:solidFill>
                <a:latin typeface="Proxima Nova"/>
                <a:ea typeface="Proxima Nova"/>
                <a:cs typeface="Proxima Nova"/>
                <a:sym typeface="Proxima Nova"/>
              </a:rPr>
              <a:t> capture the </a:t>
            </a:r>
            <a:r>
              <a:rPr lang="en" sz="1000" b="1">
                <a:solidFill>
                  <a:schemeClr val="dk1"/>
                </a:solidFill>
                <a:latin typeface="Proxima Nova"/>
                <a:ea typeface="Proxima Nova"/>
                <a:cs typeface="Proxima Nova"/>
                <a:sym typeface="Proxima Nova"/>
              </a:rPr>
              <a:t>overall matter distribution </a:t>
            </a:r>
            <a:r>
              <a:rPr lang="en" sz="1000">
                <a:solidFill>
                  <a:schemeClr val="dk1"/>
                </a:solidFill>
                <a:latin typeface="Proxima Nova"/>
                <a:ea typeface="Proxima Nova"/>
                <a:cs typeface="Proxima Nova"/>
                <a:sym typeface="Proxima Nova"/>
              </a:rPr>
              <a:t>(&amp; also individual CWEs)</a:t>
            </a:r>
            <a:endParaRPr sz="1000">
              <a:solidFill>
                <a:schemeClr val="dk1"/>
              </a:solidFill>
              <a:latin typeface="Proxima Nova"/>
              <a:ea typeface="Proxima Nova"/>
              <a:cs typeface="Proxima Nova"/>
              <a:sym typeface="Proxima Nova"/>
            </a:endParaRPr>
          </a:p>
        </p:txBody>
      </p:sp>
      <p:sp>
        <p:nvSpPr>
          <p:cNvPr id="334" name="Google Shape;334;p22"/>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10</a:t>
            </a:fld>
            <a:endParaRPr/>
          </a:p>
        </p:txBody>
      </p:sp>
      <p:sp>
        <p:nvSpPr>
          <p:cNvPr id="335" name="Google Shape;335;p22"/>
          <p:cNvSpPr txBox="1"/>
          <p:nvPr/>
        </p:nvSpPr>
        <p:spPr>
          <a:xfrm>
            <a:off x="4327758" y="4562249"/>
            <a:ext cx="1878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a:latin typeface="Proxima Nova"/>
                <a:ea typeface="Proxima Nova"/>
                <a:cs typeface="Proxima Nova"/>
                <a:sym typeface="Proxima Nova"/>
              </a:rPr>
              <a:t>Noor et al. (submitted)</a:t>
            </a:r>
            <a:endParaRPr sz="900" i="1">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23"/>
          <p:cNvSpPr txBox="1"/>
          <p:nvPr/>
        </p:nvSpPr>
        <p:spPr>
          <a:xfrm>
            <a:off x="3358618" y="4804049"/>
            <a:ext cx="1878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a:latin typeface="Proxima Nova"/>
                <a:ea typeface="Proxima Nova"/>
                <a:cs typeface="Proxima Nova"/>
                <a:sym typeface="Proxima Nova"/>
              </a:rPr>
              <a:t>Noor et al. (submitted)</a:t>
            </a:r>
            <a:endParaRPr sz="900" i="1">
              <a:latin typeface="Proxima Nova"/>
              <a:ea typeface="Proxima Nova"/>
              <a:cs typeface="Proxima Nova"/>
              <a:sym typeface="Proxima Nova"/>
            </a:endParaRPr>
          </a:p>
        </p:txBody>
      </p:sp>
      <p:pic>
        <p:nvPicPr>
          <p:cNvPr id="341" name="Google Shape;341;p23"/>
          <p:cNvPicPr preferRelativeResize="0"/>
          <p:nvPr/>
        </p:nvPicPr>
        <p:blipFill rotWithShape="1">
          <a:blip r:embed="rId3">
            <a:alphaModFix/>
          </a:blip>
          <a:srcRect t="50973" r="66859"/>
          <a:stretch/>
        </p:blipFill>
        <p:spPr>
          <a:xfrm>
            <a:off x="3427456" y="2896801"/>
            <a:ext cx="1803126" cy="1887163"/>
          </a:xfrm>
          <a:prstGeom prst="rect">
            <a:avLst/>
          </a:prstGeom>
          <a:noFill/>
          <a:ln>
            <a:noFill/>
          </a:ln>
        </p:spPr>
      </p:pic>
      <p:pic>
        <p:nvPicPr>
          <p:cNvPr id="342" name="Google Shape;342;p23"/>
          <p:cNvPicPr preferRelativeResize="0"/>
          <p:nvPr/>
        </p:nvPicPr>
        <p:blipFill rotWithShape="1">
          <a:blip r:embed="rId4">
            <a:alphaModFix amt="90000"/>
          </a:blip>
          <a:srcRect t="35425" b="58110"/>
          <a:stretch/>
        </p:blipFill>
        <p:spPr>
          <a:xfrm>
            <a:off x="0" y="0"/>
            <a:ext cx="9144000" cy="591200"/>
          </a:xfrm>
          <a:prstGeom prst="rect">
            <a:avLst/>
          </a:prstGeom>
          <a:noFill/>
          <a:ln>
            <a:noFill/>
          </a:ln>
        </p:spPr>
      </p:pic>
      <p:cxnSp>
        <p:nvCxnSpPr>
          <p:cNvPr id="343" name="Google Shape;343;p23"/>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344" name="Google Shape;344;p23"/>
          <p:cNvSpPr txBox="1">
            <a:spLocks noGrp="1"/>
          </p:cNvSpPr>
          <p:nvPr>
            <p:ph type="title"/>
          </p:nvPr>
        </p:nvSpPr>
        <p:spPr>
          <a:xfrm>
            <a:off x="138300" y="29875"/>
            <a:ext cx="8958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20">
                <a:solidFill>
                  <a:schemeClr val="lt1"/>
                </a:solidFill>
                <a:latin typeface="Proxima Nova"/>
                <a:ea typeface="Proxima Nova"/>
                <a:cs typeface="Proxima Nova"/>
                <a:sym typeface="Proxima Nova"/>
              </a:rPr>
              <a:t>Qualitative Analysis of Self-Attention Maps</a:t>
            </a:r>
            <a:endParaRPr sz="2120">
              <a:solidFill>
                <a:schemeClr val="lt1"/>
              </a:solidFill>
              <a:latin typeface="Proxima Nova"/>
              <a:ea typeface="Proxima Nova"/>
              <a:cs typeface="Proxima Nova"/>
              <a:sym typeface="Proxima Nova"/>
            </a:endParaRPr>
          </a:p>
          <a:p>
            <a:pPr marL="0" lvl="0" indent="0" algn="l" rtl="0">
              <a:spcBef>
                <a:spcPts val="0"/>
              </a:spcBef>
              <a:spcAft>
                <a:spcPts val="0"/>
              </a:spcAft>
              <a:buSzPts val="990"/>
              <a:buNone/>
            </a:pPr>
            <a:endParaRPr sz="2120">
              <a:solidFill>
                <a:schemeClr val="lt1"/>
              </a:solidFill>
              <a:latin typeface="Proxima Nova"/>
              <a:ea typeface="Proxima Nova"/>
              <a:cs typeface="Proxima Nova"/>
              <a:sym typeface="Proxima Nova"/>
            </a:endParaRPr>
          </a:p>
        </p:txBody>
      </p:sp>
      <p:pic>
        <p:nvPicPr>
          <p:cNvPr id="345" name="Google Shape;345;p23"/>
          <p:cNvPicPr preferRelativeResize="0"/>
          <p:nvPr/>
        </p:nvPicPr>
        <p:blipFill rotWithShape="1">
          <a:blip r:embed="rId3">
            <a:alphaModFix/>
          </a:blip>
          <a:srcRect t="696" r="66859" b="50633"/>
          <a:stretch/>
        </p:blipFill>
        <p:spPr>
          <a:xfrm>
            <a:off x="3421811" y="678925"/>
            <a:ext cx="1803126" cy="1873488"/>
          </a:xfrm>
          <a:prstGeom prst="rect">
            <a:avLst/>
          </a:prstGeom>
          <a:noFill/>
          <a:ln>
            <a:noFill/>
          </a:ln>
        </p:spPr>
      </p:pic>
      <p:pic>
        <p:nvPicPr>
          <p:cNvPr id="346" name="Google Shape;346;p23"/>
          <p:cNvPicPr preferRelativeResize="0"/>
          <p:nvPr/>
        </p:nvPicPr>
        <p:blipFill rotWithShape="1">
          <a:blip r:embed="rId3">
            <a:alphaModFix/>
          </a:blip>
          <a:srcRect l="66859" t="695" b="49680"/>
          <a:stretch/>
        </p:blipFill>
        <p:spPr>
          <a:xfrm>
            <a:off x="7118363" y="678925"/>
            <a:ext cx="1803126" cy="1910206"/>
          </a:xfrm>
          <a:prstGeom prst="rect">
            <a:avLst/>
          </a:prstGeom>
          <a:noFill/>
          <a:ln>
            <a:noFill/>
          </a:ln>
        </p:spPr>
      </p:pic>
      <p:pic>
        <p:nvPicPr>
          <p:cNvPr id="347" name="Google Shape;347;p23"/>
          <p:cNvPicPr preferRelativeResize="0"/>
          <p:nvPr/>
        </p:nvPicPr>
        <p:blipFill rotWithShape="1">
          <a:blip r:embed="rId3">
            <a:alphaModFix/>
          </a:blip>
          <a:srcRect l="33717" t="1503" r="33143" b="50627"/>
          <a:stretch/>
        </p:blipFill>
        <p:spPr>
          <a:xfrm>
            <a:off x="5285796" y="709756"/>
            <a:ext cx="1803126" cy="1842657"/>
          </a:xfrm>
          <a:prstGeom prst="rect">
            <a:avLst/>
          </a:prstGeom>
          <a:noFill/>
          <a:ln>
            <a:noFill/>
          </a:ln>
        </p:spPr>
      </p:pic>
      <p:sp>
        <p:nvSpPr>
          <p:cNvPr id="348" name="Google Shape;348;p23"/>
          <p:cNvSpPr/>
          <p:nvPr/>
        </p:nvSpPr>
        <p:spPr>
          <a:xfrm>
            <a:off x="4463860" y="3402458"/>
            <a:ext cx="405900" cy="413400"/>
          </a:xfrm>
          <a:prstGeom prst="ellipse">
            <a:avLst/>
          </a:prstGeom>
          <a:noFill/>
          <a:ln w="20025" cap="flat" cmpd="sng">
            <a:solidFill>
              <a:srgbClr val="D51800"/>
            </a:solidFill>
            <a:prstDash val="solid"/>
            <a:round/>
            <a:headEnd type="none" w="sm" len="sm"/>
            <a:tailEnd type="none" w="sm" len="sm"/>
          </a:ln>
          <a:effectLst>
            <a:outerShdw blurRad="48911" dist="16304" dir="5400000" algn="bl" rotWithShape="0">
              <a:srgbClr val="000000">
                <a:alpha val="50000"/>
              </a:srgbClr>
            </a:outerShdw>
          </a:effectLst>
        </p:spPr>
        <p:txBody>
          <a:bodyPr spcFirstLastPara="1" wrap="square" lIns="96025" tIns="96025" rIns="96025" bIns="96025" anchor="ctr" anchorCtr="0">
            <a:noAutofit/>
          </a:bodyPr>
          <a:lstStyle/>
          <a:p>
            <a:pPr marL="0" lvl="0" indent="0" algn="ctr" rtl="0">
              <a:spcBef>
                <a:spcPts val="0"/>
              </a:spcBef>
              <a:spcAft>
                <a:spcPts val="0"/>
              </a:spcAft>
              <a:buNone/>
            </a:pPr>
            <a:endParaRPr sz="1471">
              <a:solidFill>
                <a:srgbClr val="941100"/>
              </a:solidFill>
            </a:endParaRPr>
          </a:p>
        </p:txBody>
      </p:sp>
      <p:sp>
        <p:nvSpPr>
          <p:cNvPr id="349" name="Google Shape;349;p23"/>
          <p:cNvSpPr/>
          <p:nvPr/>
        </p:nvSpPr>
        <p:spPr>
          <a:xfrm rot="2700000">
            <a:off x="4349693" y="3164589"/>
            <a:ext cx="154856" cy="366140"/>
          </a:xfrm>
          <a:prstGeom prst="ellipse">
            <a:avLst/>
          </a:prstGeom>
          <a:noFill/>
          <a:ln w="20025" cap="flat" cmpd="sng">
            <a:solidFill>
              <a:srgbClr val="D51800"/>
            </a:solidFill>
            <a:prstDash val="solid"/>
            <a:round/>
            <a:headEnd type="none" w="sm" len="sm"/>
            <a:tailEnd type="none" w="sm" len="sm"/>
          </a:ln>
          <a:effectLst>
            <a:outerShdw blurRad="48911" dist="16304" dir="5400000" algn="bl" rotWithShape="0">
              <a:srgbClr val="000000">
                <a:alpha val="50000"/>
              </a:srgbClr>
            </a:outerShdw>
          </a:effectLst>
        </p:spPr>
        <p:txBody>
          <a:bodyPr spcFirstLastPara="1" wrap="square" lIns="96025" tIns="96025" rIns="96025" bIns="96025" anchor="ctr" anchorCtr="0">
            <a:noAutofit/>
          </a:bodyPr>
          <a:lstStyle/>
          <a:p>
            <a:pPr marL="0" lvl="0" indent="0" algn="ctr" rtl="0">
              <a:spcBef>
                <a:spcPts val="0"/>
              </a:spcBef>
              <a:spcAft>
                <a:spcPts val="0"/>
              </a:spcAft>
              <a:buNone/>
            </a:pPr>
            <a:endParaRPr sz="1471">
              <a:solidFill>
                <a:srgbClr val="941100"/>
              </a:solidFill>
            </a:endParaRPr>
          </a:p>
        </p:txBody>
      </p:sp>
      <p:sp>
        <p:nvSpPr>
          <p:cNvPr id="350" name="Google Shape;350;p23"/>
          <p:cNvSpPr/>
          <p:nvPr/>
        </p:nvSpPr>
        <p:spPr>
          <a:xfrm rot="2700000">
            <a:off x="4074521" y="3994501"/>
            <a:ext cx="233345" cy="454387"/>
          </a:xfrm>
          <a:prstGeom prst="ellipse">
            <a:avLst/>
          </a:prstGeom>
          <a:noFill/>
          <a:ln w="20025" cap="flat" cmpd="sng">
            <a:solidFill>
              <a:srgbClr val="D51800"/>
            </a:solidFill>
            <a:prstDash val="solid"/>
            <a:round/>
            <a:headEnd type="none" w="sm" len="sm"/>
            <a:tailEnd type="none" w="sm" len="sm"/>
          </a:ln>
          <a:effectLst>
            <a:outerShdw blurRad="48911" dist="16304" dir="5400000" algn="bl" rotWithShape="0">
              <a:srgbClr val="000000">
                <a:alpha val="50000"/>
              </a:srgbClr>
            </a:outerShdw>
          </a:effectLst>
        </p:spPr>
        <p:txBody>
          <a:bodyPr spcFirstLastPara="1" wrap="square" lIns="96025" tIns="96025" rIns="96025" bIns="96025" anchor="ctr" anchorCtr="0">
            <a:noAutofit/>
          </a:bodyPr>
          <a:lstStyle/>
          <a:p>
            <a:pPr marL="0" lvl="0" indent="0" algn="ctr" rtl="0">
              <a:spcBef>
                <a:spcPts val="0"/>
              </a:spcBef>
              <a:spcAft>
                <a:spcPts val="0"/>
              </a:spcAft>
              <a:buNone/>
            </a:pPr>
            <a:endParaRPr sz="1471">
              <a:solidFill>
                <a:srgbClr val="941100"/>
              </a:solidFill>
            </a:endParaRPr>
          </a:p>
        </p:txBody>
      </p:sp>
      <p:sp>
        <p:nvSpPr>
          <p:cNvPr id="351" name="Google Shape;351;p23"/>
          <p:cNvSpPr/>
          <p:nvPr/>
        </p:nvSpPr>
        <p:spPr>
          <a:xfrm rot="-2210782">
            <a:off x="3646056" y="3277389"/>
            <a:ext cx="438240" cy="528600"/>
          </a:xfrm>
          <a:prstGeom prst="ellipse">
            <a:avLst/>
          </a:prstGeom>
          <a:noFill/>
          <a:ln w="20025" cap="flat" cmpd="sng">
            <a:solidFill>
              <a:srgbClr val="D51800"/>
            </a:solidFill>
            <a:prstDash val="solid"/>
            <a:round/>
            <a:headEnd type="none" w="sm" len="sm"/>
            <a:tailEnd type="none" w="sm" len="sm"/>
          </a:ln>
          <a:effectLst>
            <a:outerShdw blurRad="48911" dist="16304" dir="5400000" algn="bl" rotWithShape="0">
              <a:srgbClr val="000000">
                <a:alpha val="50000"/>
              </a:srgbClr>
            </a:outerShdw>
          </a:effectLst>
        </p:spPr>
        <p:txBody>
          <a:bodyPr spcFirstLastPara="1" wrap="square" lIns="96025" tIns="96025" rIns="96025" bIns="96025" anchor="ctr" anchorCtr="0">
            <a:noAutofit/>
          </a:bodyPr>
          <a:lstStyle/>
          <a:p>
            <a:pPr marL="0" lvl="0" indent="0" algn="ctr" rtl="0">
              <a:spcBef>
                <a:spcPts val="0"/>
              </a:spcBef>
              <a:spcAft>
                <a:spcPts val="0"/>
              </a:spcAft>
              <a:buNone/>
            </a:pPr>
            <a:endParaRPr sz="1471">
              <a:solidFill>
                <a:srgbClr val="941100"/>
              </a:solidFill>
            </a:endParaRPr>
          </a:p>
        </p:txBody>
      </p:sp>
      <p:sp>
        <p:nvSpPr>
          <p:cNvPr id="352" name="Google Shape;352;p23"/>
          <p:cNvSpPr/>
          <p:nvPr/>
        </p:nvSpPr>
        <p:spPr>
          <a:xfrm rot="2700000">
            <a:off x="7779345" y="1674732"/>
            <a:ext cx="245649" cy="234618"/>
          </a:xfrm>
          <a:prstGeom prst="ellipse">
            <a:avLst/>
          </a:prstGeom>
          <a:noFill/>
          <a:ln w="21325" cap="flat" cmpd="sng">
            <a:solidFill>
              <a:srgbClr val="D51800"/>
            </a:solidFill>
            <a:prstDash val="solid"/>
            <a:round/>
            <a:headEnd type="none" w="sm" len="sm"/>
            <a:tailEnd type="none" w="sm" len="sm"/>
          </a:ln>
          <a:effectLst>
            <a:outerShdw blurRad="48911" dist="16304" dir="5400000" algn="bl" rotWithShape="0">
              <a:srgbClr val="000000">
                <a:alpha val="50000"/>
              </a:srgbClr>
            </a:outerShdw>
          </a:effectLst>
        </p:spPr>
        <p:txBody>
          <a:bodyPr spcFirstLastPara="1" wrap="square" lIns="102325" tIns="102325" rIns="102325" bIns="102325" anchor="ctr" anchorCtr="0">
            <a:noAutofit/>
          </a:bodyPr>
          <a:lstStyle/>
          <a:p>
            <a:pPr marL="0" lvl="0" indent="0" algn="ctr" rtl="0">
              <a:spcBef>
                <a:spcPts val="0"/>
              </a:spcBef>
              <a:spcAft>
                <a:spcPts val="0"/>
              </a:spcAft>
              <a:buNone/>
            </a:pPr>
            <a:endParaRPr sz="1567">
              <a:solidFill>
                <a:srgbClr val="B11400"/>
              </a:solidFill>
            </a:endParaRPr>
          </a:p>
        </p:txBody>
      </p:sp>
      <p:sp>
        <p:nvSpPr>
          <p:cNvPr id="353" name="Google Shape;353;p23"/>
          <p:cNvSpPr/>
          <p:nvPr/>
        </p:nvSpPr>
        <p:spPr>
          <a:xfrm rot="2700000">
            <a:off x="7877197" y="892220"/>
            <a:ext cx="313531" cy="323289"/>
          </a:xfrm>
          <a:prstGeom prst="ellipse">
            <a:avLst/>
          </a:prstGeom>
          <a:noFill/>
          <a:ln w="21325" cap="flat" cmpd="sng">
            <a:solidFill>
              <a:srgbClr val="D51800"/>
            </a:solidFill>
            <a:prstDash val="solid"/>
            <a:round/>
            <a:headEnd type="none" w="sm" len="sm"/>
            <a:tailEnd type="none" w="sm" len="sm"/>
          </a:ln>
          <a:effectLst>
            <a:outerShdw blurRad="48911" dist="16304" dir="5400000" algn="bl" rotWithShape="0">
              <a:srgbClr val="000000">
                <a:alpha val="50000"/>
              </a:srgbClr>
            </a:outerShdw>
          </a:effectLst>
        </p:spPr>
        <p:txBody>
          <a:bodyPr spcFirstLastPara="1" wrap="square" lIns="102325" tIns="102325" rIns="102325" bIns="102325" anchor="ctr" anchorCtr="0">
            <a:noAutofit/>
          </a:bodyPr>
          <a:lstStyle/>
          <a:p>
            <a:pPr marL="0" lvl="0" indent="0" algn="ctr" rtl="0">
              <a:spcBef>
                <a:spcPts val="0"/>
              </a:spcBef>
              <a:spcAft>
                <a:spcPts val="0"/>
              </a:spcAft>
              <a:buNone/>
            </a:pPr>
            <a:endParaRPr sz="1567">
              <a:solidFill>
                <a:srgbClr val="B11400"/>
              </a:solidFill>
            </a:endParaRPr>
          </a:p>
        </p:txBody>
      </p:sp>
      <p:sp>
        <p:nvSpPr>
          <p:cNvPr id="354" name="Google Shape;354;p23"/>
          <p:cNvSpPr txBox="1"/>
          <p:nvPr/>
        </p:nvSpPr>
        <p:spPr>
          <a:xfrm>
            <a:off x="105361" y="678925"/>
            <a:ext cx="3311700" cy="17430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000" b="1" dirty="0">
                <a:solidFill>
                  <a:srgbClr val="2E2E2E"/>
                </a:solidFill>
                <a:latin typeface="Proxima Nova"/>
                <a:ea typeface="Proxima Nova"/>
                <a:cs typeface="Proxima Nova"/>
                <a:sym typeface="Proxima Nova"/>
              </a:rPr>
              <a:t>Self-attention Analysis Setup:</a:t>
            </a:r>
            <a:endParaRPr sz="1000" dirty="0">
              <a:solidFill>
                <a:srgbClr val="2E2E2E"/>
              </a:solidFill>
              <a:latin typeface="Proxima Nova"/>
              <a:ea typeface="Proxima Nova"/>
              <a:cs typeface="Proxima Nova"/>
              <a:sym typeface="Proxima Nova"/>
            </a:endParaRPr>
          </a:p>
          <a:p>
            <a:pPr marL="457200" lvl="0" indent="-292100" algn="l" rtl="0">
              <a:lnSpc>
                <a:spcPct val="150000"/>
              </a:lnSpc>
              <a:spcBef>
                <a:spcPts val="0"/>
              </a:spcBef>
              <a:spcAft>
                <a:spcPts val="0"/>
              </a:spcAft>
              <a:buClr>
                <a:srgbClr val="2E2E2E"/>
              </a:buClr>
              <a:buSzPct val="120000"/>
              <a:buFont typeface="Arial" panose="020B0604020202020204" pitchFamily="34" charset="0"/>
              <a:buChar char="•"/>
            </a:pPr>
            <a:r>
              <a:rPr lang="en" sz="1000" b="1" dirty="0">
                <a:solidFill>
                  <a:srgbClr val="002060"/>
                </a:solidFill>
                <a:latin typeface="Proxima Nova"/>
                <a:ea typeface="Proxima Nova"/>
                <a:cs typeface="Proxima Nova"/>
                <a:sym typeface="Proxima Nova"/>
              </a:rPr>
              <a:t>Attention layers</a:t>
            </a:r>
            <a:r>
              <a:rPr lang="en" sz="1000" dirty="0">
                <a:solidFill>
                  <a:srgbClr val="002060"/>
                </a:solidFill>
                <a:latin typeface="Proxima Nova"/>
                <a:ea typeface="Proxima Nova"/>
                <a:cs typeface="Proxima Nova"/>
                <a:sym typeface="Proxima Nova"/>
              </a:rPr>
              <a:t> </a:t>
            </a:r>
            <a:r>
              <a:rPr lang="en" sz="1000" dirty="0">
                <a:solidFill>
                  <a:srgbClr val="2E2E2E"/>
                </a:solidFill>
                <a:latin typeface="Proxima Nova"/>
                <a:ea typeface="Proxima Nova"/>
                <a:cs typeface="Proxima Nova"/>
                <a:sym typeface="Proxima Nova"/>
              </a:rPr>
              <a:t>added at 4 resolutions: 32×32, 16×16, 8×8, 4×4</a:t>
            </a:r>
            <a:endParaRPr sz="1000" dirty="0">
              <a:solidFill>
                <a:srgbClr val="2E2E2E"/>
              </a:solidFill>
              <a:latin typeface="Proxima Nova"/>
              <a:ea typeface="Proxima Nova"/>
              <a:cs typeface="Proxima Nova"/>
              <a:sym typeface="Proxima Nova"/>
            </a:endParaRPr>
          </a:p>
          <a:p>
            <a:pPr marL="457200" lvl="0" indent="-292100" algn="l" rtl="0">
              <a:lnSpc>
                <a:spcPct val="150000"/>
              </a:lnSpc>
              <a:spcBef>
                <a:spcPts val="1000"/>
              </a:spcBef>
              <a:spcAft>
                <a:spcPts val="0"/>
              </a:spcAft>
              <a:buClr>
                <a:srgbClr val="2E2E2E"/>
              </a:buClr>
              <a:buSzPct val="120000"/>
              <a:buFont typeface="Arial" panose="020B0604020202020204" pitchFamily="34" charset="0"/>
              <a:buChar char="•"/>
            </a:pPr>
            <a:r>
              <a:rPr lang="en" sz="1000" dirty="0">
                <a:solidFill>
                  <a:srgbClr val="2E2E2E"/>
                </a:solidFill>
                <a:latin typeface="Proxima Nova"/>
                <a:ea typeface="Proxima Nova"/>
                <a:cs typeface="Proxima Nova"/>
                <a:sym typeface="Proxima Nova"/>
              </a:rPr>
              <a:t>21 attention layers: 8 (encoder), 1 (bottleneck), 12 (decoder)</a:t>
            </a:r>
            <a:endParaRPr sz="1000" dirty="0">
              <a:solidFill>
                <a:srgbClr val="2E2E2E"/>
              </a:solidFill>
              <a:latin typeface="Proxima Nova"/>
              <a:ea typeface="Proxima Nova"/>
              <a:cs typeface="Proxima Nova"/>
              <a:sym typeface="Proxima Nova"/>
            </a:endParaRPr>
          </a:p>
          <a:p>
            <a:pPr marL="0" lvl="0" indent="0" algn="l" rtl="0">
              <a:lnSpc>
                <a:spcPct val="115000"/>
              </a:lnSpc>
              <a:spcBef>
                <a:spcPts val="0"/>
              </a:spcBef>
              <a:spcAft>
                <a:spcPts val="0"/>
              </a:spcAft>
              <a:buNone/>
            </a:pPr>
            <a:endParaRPr sz="1160" b="1" dirty="0">
              <a:solidFill>
                <a:srgbClr val="2E2E2E"/>
              </a:solidFill>
              <a:latin typeface="Proxima Nova"/>
              <a:ea typeface="Proxima Nova"/>
              <a:cs typeface="Proxima Nova"/>
              <a:sym typeface="Proxima Nova"/>
            </a:endParaRPr>
          </a:p>
        </p:txBody>
      </p:sp>
      <p:sp>
        <p:nvSpPr>
          <p:cNvPr id="355" name="Google Shape;355;p23"/>
          <p:cNvSpPr txBox="1"/>
          <p:nvPr/>
        </p:nvSpPr>
        <p:spPr>
          <a:xfrm>
            <a:off x="1385827" y="4439470"/>
            <a:ext cx="1847100" cy="3426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025" b="1" dirty="0">
                <a:solidFill>
                  <a:srgbClr val="440154"/>
                </a:solidFill>
                <a:latin typeface="Proxima Nova"/>
                <a:ea typeface="Proxima Nova"/>
                <a:cs typeface="Proxima Nova"/>
                <a:sym typeface="Proxima Nova"/>
              </a:rPr>
              <a:t>Layer 2: Void Attention Map</a:t>
            </a:r>
            <a:endParaRPr sz="1025" b="1" dirty="0">
              <a:solidFill>
                <a:srgbClr val="440154"/>
              </a:solidFill>
              <a:latin typeface="Proxima Nova"/>
              <a:ea typeface="Proxima Nova"/>
              <a:cs typeface="Proxima Nova"/>
              <a:sym typeface="Proxima Nova"/>
            </a:endParaRPr>
          </a:p>
        </p:txBody>
      </p:sp>
      <p:cxnSp>
        <p:nvCxnSpPr>
          <p:cNvPr id="356" name="Google Shape;356;p23"/>
          <p:cNvCxnSpPr/>
          <p:nvPr/>
        </p:nvCxnSpPr>
        <p:spPr>
          <a:xfrm>
            <a:off x="3169766" y="4664386"/>
            <a:ext cx="269700" cy="0"/>
          </a:xfrm>
          <a:prstGeom prst="straightConnector1">
            <a:avLst/>
          </a:prstGeom>
          <a:noFill/>
          <a:ln w="9525" cap="flat" cmpd="sng">
            <a:solidFill>
              <a:srgbClr val="CC0000"/>
            </a:solidFill>
            <a:prstDash val="solid"/>
            <a:round/>
            <a:headEnd type="none" w="med" len="med"/>
            <a:tailEnd type="triangle" w="med" len="med"/>
          </a:ln>
          <a:effectLst>
            <a:outerShdw blurRad="57150" dist="19050" dir="5400000" algn="bl" rotWithShape="0">
              <a:srgbClr val="000000">
                <a:alpha val="50000"/>
              </a:srgbClr>
            </a:outerShdw>
          </a:effectLst>
        </p:spPr>
      </p:cxnSp>
      <p:sp>
        <p:nvSpPr>
          <p:cNvPr id="357" name="Google Shape;357;p23"/>
          <p:cNvSpPr txBox="1"/>
          <p:nvPr/>
        </p:nvSpPr>
        <p:spPr>
          <a:xfrm>
            <a:off x="7187107" y="4782070"/>
            <a:ext cx="1480500" cy="311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825" b="1">
                <a:solidFill>
                  <a:srgbClr val="440154"/>
                </a:solidFill>
                <a:latin typeface="Proxima Nova"/>
                <a:ea typeface="Proxima Nova"/>
                <a:cs typeface="Proxima Nova"/>
                <a:sym typeface="Proxima Nova"/>
              </a:rPr>
              <a:t>Lower-resolution Void Map</a:t>
            </a:r>
            <a:endParaRPr sz="825" b="1">
              <a:solidFill>
                <a:srgbClr val="440154"/>
              </a:solidFill>
              <a:latin typeface="Proxima Nova"/>
              <a:ea typeface="Proxima Nova"/>
              <a:cs typeface="Proxima Nova"/>
              <a:sym typeface="Proxima Nova"/>
            </a:endParaRPr>
          </a:p>
        </p:txBody>
      </p:sp>
      <p:sp>
        <p:nvSpPr>
          <p:cNvPr id="358" name="Google Shape;358;p23"/>
          <p:cNvSpPr txBox="1"/>
          <p:nvPr/>
        </p:nvSpPr>
        <p:spPr>
          <a:xfrm>
            <a:off x="7127775" y="2552425"/>
            <a:ext cx="1847100" cy="338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000" b="1">
                <a:solidFill>
                  <a:srgbClr val="EBD200"/>
                </a:solidFill>
                <a:latin typeface="Proxima Nova"/>
                <a:ea typeface="Proxima Nova"/>
                <a:cs typeface="Proxima Nova"/>
                <a:sym typeface="Proxima Nova"/>
              </a:rPr>
              <a:t>Layer 1: Node Attention Map</a:t>
            </a:r>
            <a:endParaRPr sz="1000"/>
          </a:p>
        </p:txBody>
      </p:sp>
      <p:cxnSp>
        <p:nvCxnSpPr>
          <p:cNvPr id="359" name="Google Shape;359;p23"/>
          <p:cNvCxnSpPr/>
          <p:nvPr/>
        </p:nvCxnSpPr>
        <p:spPr>
          <a:xfrm>
            <a:off x="8047678" y="2421875"/>
            <a:ext cx="0" cy="227100"/>
          </a:xfrm>
          <a:prstGeom prst="straightConnector1">
            <a:avLst/>
          </a:prstGeom>
          <a:noFill/>
          <a:ln w="9525" cap="flat" cmpd="sng">
            <a:solidFill>
              <a:srgbClr val="CC0000"/>
            </a:solidFill>
            <a:prstDash val="solid"/>
            <a:round/>
            <a:headEnd type="triangle" w="med" len="med"/>
            <a:tailEnd type="none" w="med" len="med"/>
          </a:ln>
          <a:effectLst>
            <a:outerShdw blurRad="57150" dist="19050" dir="5400000" algn="bl" rotWithShape="0">
              <a:srgbClr val="000000">
                <a:alpha val="50000"/>
              </a:srgbClr>
            </a:outerShdw>
          </a:effectLst>
        </p:spPr>
      </p:cxnSp>
      <p:pic>
        <p:nvPicPr>
          <p:cNvPr id="360" name="Google Shape;360;p23"/>
          <p:cNvPicPr preferRelativeResize="0"/>
          <p:nvPr/>
        </p:nvPicPr>
        <p:blipFill rotWithShape="1">
          <a:blip r:embed="rId3">
            <a:alphaModFix/>
          </a:blip>
          <a:srcRect l="66859" t="50375"/>
          <a:stretch/>
        </p:blipFill>
        <p:spPr>
          <a:xfrm>
            <a:off x="7124007" y="2873761"/>
            <a:ext cx="1803126" cy="1910206"/>
          </a:xfrm>
          <a:prstGeom prst="rect">
            <a:avLst/>
          </a:prstGeom>
          <a:noFill/>
          <a:ln>
            <a:noFill/>
          </a:ln>
        </p:spPr>
      </p:pic>
      <p:pic>
        <p:nvPicPr>
          <p:cNvPr id="361" name="Google Shape;361;p23"/>
          <p:cNvPicPr preferRelativeResize="0"/>
          <p:nvPr/>
        </p:nvPicPr>
        <p:blipFill rotWithShape="1">
          <a:blip r:embed="rId3">
            <a:alphaModFix/>
          </a:blip>
          <a:srcRect l="33717" t="51898" r="33143"/>
          <a:stretch/>
        </p:blipFill>
        <p:spPr>
          <a:xfrm>
            <a:off x="5291441" y="2932386"/>
            <a:ext cx="1803126" cy="1851576"/>
          </a:xfrm>
          <a:prstGeom prst="rect">
            <a:avLst/>
          </a:prstGeom>
          <a:noFill/>
          <a:ln>
            <a:noFill/>
          </a:ln>
        </p:spPr>
      </p:pic>
      <p:cxnSp>
        <p:nvCxnSpPr>
          <p:cNvPr id="362" name="Google Shape;362;p23"/>
          <p:cNvCxnSpPr/>
          <p:nvPr/>
        </p:nvCxnSpPr>
        <p:spPr>
          <a:xfrm>
            <a:off x="8034200" y="4625577"/>
            <a:ext cx="0" cy="251400"/>
          </a:xfrm>
          <a:prstGeom prst="straightConnector1">
            <a:avLst/>
          </a:prstGeom>
          <a:noFill/>
          <a:ln w="9525" cap="flat" cmpd="sng">
            <a:solidFill>
              <a:srgbClr val="CC0000"/>
            </a:solidFill>
            <a:prstDash val="solid"/>
            <a:round/>
            <a:headEnd type="triangle" w="med" len="med"/>
            <a:tailEnd type="none" w="med" len="med"/>
          </a:ln>
          <a:effectLst>
            <a:outerShdw blurRad="57150" dist="19050" dir="5400000" algn="bl" rotWithShape="0">
              <a:srgbClr val="000000">
                <a:alpha val="50000"/>
              </a:srgbClr>
            </a:outerShdw>
          </a:effectLst>
        </p:spPr>
      </p:cxnSp>
      <p:sp>
        <p:nvSpPr>
          <p:cNvPr id="363" name="Google Shape;363;p23"/>
          <p:cNvSpPr txBox="1"/>
          <p:nvPr/>
        </p:nvSpPr>
        <p:spPr>
          <a:xfrm>
            <a:off x="-4739" y="2888839"/>
            <a:ext cx="3360900" cy="1403100"/>
          </a:xfrm>
          <a:prstGeom prst="rect">
            <a:avLst/>
          </a:prstGeom>
          <a:noFill/>
          <a:ln>
            <a:noFill/>
          </a:ln>
        </p:spPr>
        <p:txBody>
          <a:bodyPr spcFirstLastPara="1" wrap="square" lIns="91425" tIns="91425" rIns="91425" bIns="91425" anchor="t" anchorCtr="0">
            <a:noAutofit/>
          </a:bodyPr>
          <a:lstStyle/>
          <a:p>
            <a:pPr marL="457200" lvl="0" indent="-292100" algn="l" rtl="0">
              <a:lnSpc>
                <a:spcPct val="115000"/>
              </a:lnSpc>
              <a:spcBef>
                <a:spcPts val="0"/>
              </a:spcBef>
              <a:spcAft>
                <a:spcPts val="0"/>
              </a:spcAft>
              <a:buClr>
                <a:srgbClr val="2E2E2E"/>
              </a:buClr>
              <a:buSzPct val="120000"/>
              <a:buFont typeface="Arial" panose="020B0604020202020204" pitchFamily="34" charset="0"/>
              <a:buChar char="•"/>
            </a:pPr>
            <a:r>
              <a:rPr lang="en" sz="1000" dirty="0">
                <a:solidFill>
                  <a:srgbClr val="2E2E2E"/>
                </a:solidFill>
                <a:latin typeface="Proxima Nova"/>
                <a:ea typeface="Proxima Nova"/>
                <a:cs typeface="Proxima Nova"/>
                <a:sym typeface="Proxima Nova"/>
              </a:rPr>
              <a:t>Different attention layers capture distinct CWEs</a:t>
            </a:r>
            <a:endParaRPr sz="1000" dirty="0">
              <a:solidFill>
                <a:srgbClr val="2E2E2E"/>
              </a:solidFill>
              <a:latin typeface="Proxima Nova"/>
              <a:ea typeface="Proxima Nova"/>
              <a:cs typeface="Proxima Nova"/>
              <a:sym typeface="Proxima Nova"/>
            </a:endParaRPr>
          </a:p>
          <a:p>
            <a:pPr marL="457200" lvl="0" indent="-292100" algn="l" rtl="0">
              <a:lnSpc>
                <a:spcPct val="115000"/>
              </a:lnSpc>
              <a:spcBef>
                <a:spcPts val="1000"/>
              </a:spcBef>
              <a:spcAft>
                <a:spcPts val="0"/>
              </a:spcAft>
              <a:buClr>
                <a:srgbClr val="2E2E2E"/>
              </a:buClr>
              <a:buSzPct val="120000"/>
              <a:buFont typeface="Arial" panose="020B0604020202020204" pitchFamily="34" charset="0"/>
              <a:buChar char="•"/>
            </a:pPr>
            <a:r>
              <a:rPr lang="en" sz="1000" b="1" dirty="0">
                <a:solidFill>
                  <a:srgbClr val="2E2E2E"/>
                </a:solidFill>
                <a:latin typeface="Proxima Nova"/>
                <a:ea typeface="Proxima Nova"/>
                <a:cs typeface="Proxima Nova"/>
                <a:sym typeface="Proxima Nova"/>
              </a:rPr>
              <a:t>Lower-resolution </a:t>
            </a:r>
            <a:r>
              <a:rPr lang="en" sz="1000" dirty="0">
                <a:solidFill>
                  <a:srgbClr val="2E2E2E"/>
                </a:solidFill>
                <a:latin typeface="Proxima Nova"/>
                <a:ea typeface="Proxima Nova"/>
                <a:cs typeface="Proxima Nova"/>
                <a:sym typeface="Proxima Nova"/>
              </a:rPr>
              <a:t>maps capture global, </a:t>
            </a:r>
            <a:r>
              <a:rPr lang="en" sz="1000" b="1" dirty="0">
                <a:solidFill>
                  <a:srgbClr val="B11400"/>
                </a:solidFill>
                <a:latin typeface="Proxima Nova"/>
                <a:ea typeface="Proxima Nova"/>
                <a:cs typeface="Proxima Nova"/>
                <a:sym typeface="Proxima Nova"/>
              </a:rPr>
              <a:t>large-scale features</a:t>
            </a:r>
            <a:endParaRPr sz="1000" b="1" dirty="0">
              <a:solidFill>
                <a:srgbClr val="B11400"/>
              </a:solidFill>
              <a:latin typeface="Proxima Nova"/>
              <a:ea typeface="Proxima Nova"/>
              <a:cs typeface="Proxima Nova"/>
              <a:sym typeface="Proxima Nova"/>
            </a:endParaRPr>
          </a:p>
          <a:p>
            <a:pPr marL="457200" lvl="0" indent="-292100" algn="l" rtl="0">
              <a:lnSpc>
                <a:spcPct val="115000"/>
              </a:lnSpc>
              <a:spcBef>
                <a:spcPts val="1000"/>
              </a:spcBef>
              <a:spcAft>
                <a:spcPts val="0"/>
              </a:spcAft>
              <a:buClr>
                <a:srgbClr val="2E2E2E"/>
              </a:buClr>
              <a:buSzPct val="120000"/>
              <a:buFont typeface="Arial" panose="020B0604020202020204" pitchFamily="34" charset="0"/>
              <a:buChar char="•"/>
            </a:pPr>
            <a:r>
              <a:rPr lang="en" sz="1000" b="1" dirty="0">
                <a:solidFill>
                  <a:srgbClr val="2E2E2E"/>
                </a:solidFill>
                <a:latin typeface="Proxima Nova"/>
                <a:ea typeface="Proxima Nova"/>
                <a:cs typeface="Proxima Nova"/>
                <a:sym typeface="Proxima Nova"/>
              </a:rPr>
              <a:t>Higher-resolution</a:t>
            </a:r>
            <a:r>
              <a:rPr lang="en" sz="1000" dirty="0">
                <a:solidFill>
                  <a:srgbClr val="2E2E2E"/>
                </a:solidFill>
                <a:latin typeface="Proxima Nova"/>
                <a:ea typeface="Proxima Nova"/>
                <a:cs typeface="Proxima Nova"/>
                <a:sym typeface="Proxima Nova"/>
              </a:rPr>
              <a:t> maps capture fine-grained, </a:t>
            </a:r>
            <a:r>
              <a:rPr lang="en" sz="1000" b="1" dirty="0">
                <a:solidFill>
                  <a:srgbClr val="35B779"/>
                </a:solidFill>
                <a:latin typeface="Proxima Nova"/>
                <a:ea typeface="Proxima Nova"/>
                <a:cs typeface="Proxima Nova"/>
                <a:sym typeface="Proxima Nova"/>
              </a:rPr>
              <a:t>small-scale</a:t>
            </a:r>
            <a:r>
              <a:rPr lang="en" sz="1000" dirty="0">
                <a:solidFill>
                  <a:srgbClr val="2E2E2E"/>
                </a:solidFill>
                <a:latin typeface="Proxima Nova"/>
                <a:ea typeface="Proxima Nova"/>
                <a:cs typeface="Proxima Nova"/>
                <a:sym typeface="Proxima Nova"/>
              </a:rPr>
              <a:t> </a:t>
            </a:r>
            <a:r>
              <a:rPr lang="en" sz="1000" b="1" dirty="0">
                <a:solidFill>
                  <a:srgbClr val="35B779"/>
                </a:solidFill>
                <a:latin typeface="Proxima Nova"/>
                <a:ea typeface="Proxima Nova"/>
                <a:cs typeface="Proxima Nova"/>
                <a:sym typeface="Proxima Nova"/>
              </a:rPr>
              <a:t>structures</a:t>
            </a:r>
            <a:endParaRPr sz="1000" b="1" dirty="0">
              <a:solidFill>
                <a:srgbClr val="35B779"/>
              </a:solidFill>
              <a:latin typeface="Proxima Nova"/>
              <a:ea typeface="Proxima Nova"/>
              <a:cs typeface="Proxima Nova"/>
              <a:sym typeface="Proxima Nova"/>
            </a:endParaRPr>
          </a:p>
        </p:txBody>
      </p:sp>
      <p:sp>
        <p:nvSpPr>
          <p:cNvPr id="364" name="Google Shape;364;p23"/>
          <p:cNvSpPr/>
          <p:nvPr/>
        </p:nvSpPr>
        <p:spPr>
          <a:xfrm>
            <a:off x="7911047" y="3230953"/>
            <a:ext cx="721200" cy="685500"/>
          </a:xfrm>
          <a:prstGeom prst="ellipse">
            <a:avLst/>
          </a:prstGeom>
          <a:noFill/>
          <a:ln w="20025" cap="flat" cmpd="sng">
            <a:solidFill>
              <a:srgbClr val="D51800"/>
            </a:solidFill>
            <a:prstDash val="solid"/>
            <a:round/>
            <a:headEnd type="none" w="sm" len="sm"/>
            <a:tailEnd type="none" w="sm" len="sm"/>
          </a:ln>
          <a:effectLst>
            <a:outerShdw blurRad="48911" dist="16304" dir="5400000" algn="bl" rotWithShape="0">
              <a:srgbClr val="000000">
                <a:alpha val="50000"/>
              </a:srgbClr>
            </a:outerShdw>
          </a:effectLst>
        </p:spPr>
        <p:txBody>
          <a:bodyPr spcFirstLastPara="1" wrap="square" lIns="96025" tIns="96025" rIns="96025" bIns="96025" anchor="ctr" anchorCtr="0">
            <a:noAutofit/>
          </a:bodyPr>
          <a:lstStyle/>
          <a:p>
            <a:pPr marL="0" lvl="0" indent="0" algn="ctr" rtl="0">
              <a:spcBef>
                <a:spcPts val="0"/>
              </a:spcBef>
              <a:spcAft>
                <a:spcPts val="0"/>
              </a:spcAft>
              <a:buNone/>
            </a:pPr>
            <a:endParaRPr sz="1471">
              <a:solidFill>
                <a:srgbClr val="941100"/>
              </a:solidFill>
            </a:endParaRPr>
          </a:p>
        </p:txBody>
      </p:sp>
      <p:sp>
        <p:nvSpPr>
          <p:cNvPr id="365" name="Google Shape;365;p23"/>
          <p:cNvSpPr/>
          <p:nvPr/>
        </p:nvSpPr>
        <p:spPr>
          <a:xfrm rot="-2210782">
            <a:off x="7303296" y="3087954"/>
            <a:ext cx="438240" cy="722520"/>
          </a:xfrm>
          <a:prstGeom prst="ellipse">
            <a:avLst/>
          </a:prstGeom>
          <a:noFill/>
          <a:ln w="20025" cap="flat" cmpd="sng">
            <a:solidFill>
              <a:srgbClr val="D51800"/>
            </a:solidFill>
            <a:prstDash val="solid"/>
            <a:round/>
            <a:headEnd type="none" w="sm" len="sm"/>
            <a:tailEnd type="none" w="sm" len="sm"/>
          </a:ln>
          <a:effectLst>
            <a:outerShdw blurRad="48911" dist="16304" dir="5400000" algn="bl" rotWithShape="0">
              <a:srgbClr val="000000">
                <a:alpha val="50000"/>
              </a:srgbClr>
            </a:outerShdw>
          </a:effectLst>
        </p:spPr>
        <p:txBody>
          <a:bodyPr spcFirstLastPara="1" wrap="square" lIns="96025" tIns="96025" rIns="96025" bIns="96025" anchor="ctr" anchorCtr="0">
            <a:noAutofit/>
          </a:bodyPr>
          <a:lstStyle/>
          <a:p>
            <a:pPr marL="0" lvl="0" indent="0" algn="ctr" rtl="0">
              <a:spcBef>
                <a:spcPts val="0"/>
              </a:spcBef>
              <a:spcAft>
                <a:spcPts val="0"/>
              </a:spcAft>
              <a:buNone/>
            </a:pPr>
            <a:endParaRPr sz="1471">
              <a:solidFill>
                <a:srgbClr val="941100"/>
              </a:solidFill>
            </a:endParaRPr>
          </a:p>
        </p:txBody>
      </p:sp>
      <p:cxnSp>
        <p:nvCxnSpPr>
          <p:cNvPr id="366" name="Google Shape;366;p23"/>
          <p:cNvCxnSpPr/>
          <p:nvPr/>
        </p:nvCxnSpPr>
        <p:spPr>
          <a:xfrm rot="10800000">
            <a:off x="4669251" y="1366495"/>
            <a:ext cx="1783200" cy="0"/>
          </a:xfrm>
          <a:prstGeom prst="straightConnector1">
            <a:avLst/>
          </a:prstGeom>
          <a:noFill/>
          <a:ln w="19050" cap="flat" cmpd="sng">
            <a:solidFill>
              <a:srgbClr val="CC0000"/>
            </a:solidFill>
            <a:prstDash val="solid"/>
            <a:round/>
            <a:headEnd type="none" w="med" len="med"/>
            <a:tailEnd type="triangle" w="med" len="med"/>
          </a:ln>
          <a:effectLst>
            <a:outerShdw blurRad="57150" dist="19050" dir="5400000" algn="bl" rotWithShape="0">
              <a:srgbClr val="000000">
                <a:alpha val="50000"/>
              </a:srgbClr>
            </a:outerShdw>
          </a:effectLst>
        </p:spPr>
      </p:cxnSp>
      <p:cxnSp>
        <p:nvCxnSpPr>
          <p:cNvPr id="367" name="Google Shape;367;p23"/>
          <p:cNvCxnSpPr/>
          <p:nvPr/>
        </p:nvCxnSpPr>
        <p:spPr>
          <a:xfrm rot="10800000">
            <a:off x="4109421" y="1806413"/>
            <a:ext cx="1794900" cy="0"/>
          </a:xfrm>
          <a:prstGeom prst="straightConnector1">
            <a:avLst/>
          </a:prstGeom>
          <a:noFill/>
          <a:ln w="19050" cap="flat" cmpd="sng">
            <a:solidFill>
              <a:srgbClr val="CC0000"/>
            </a:solidFill>
            <a:prstDash val="solid"/>
            <a:round/>
            <a:headEnd type="none" w="med" len="med"/>
            <a:tailEnd type="triangle" w="med" len="med"/>
          </a:ln>
          <a:effectLst>
            <a:outerShdw blurRad="57150" dist="19050" dir="5400000" algn="bl" rotWithShape="0">
              <a:srgbClr val="000000">
                <a:alpha val="50000"/>
              </a:srgbClr>
            </a:outerShdw>
          </a:effectLst>
        </p:spPr>
      </p:cxnSp>
      <p:sp>
        <p:nvSpPr>
          <p:cNvPr id="368" name="Google Shape;368;p23"/>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11</a:t>
            </a:fld>
            <a:endParaRPr>
              <a:solidFill>
                <a:schemeClr val="dk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9"/>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6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6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4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5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5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5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56"/>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36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6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6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57"/>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6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62"/>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6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65"/>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pic>
        <p:nvPicPr>
          <p:cNvPr id="373" name="Google Shape;373;p24"/>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374" name="Google Shape;374;p24"/>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375" name="Google Shape;375;p24"/>
          <p:cNvSpPr txBox="1">
            <a:spLocks noGrp="1"/>
          </p:cNvSpPr>
          <p:nvPr>
            <p:ph type="title"/>
          </p:nvPr>
        </p:nvSpPr>
        <p:spPr>
          <a:xfrm>
            <a:off x="138300" y="29875"/>
            <a:ext cx="8958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lt1"/>
                </a:solidFill>
                <a:latin typeface="Proxima Nova"/>
                <a:ea typeface="Proxima Nova"/>
                <a:cs typeface="Proxima Nova"/>
                <a:sym typeface="Proxima Nova"/>
              </a:rPr>
              <a:t>Quantitative Analysis of Self-Attention Maps</a:t>
            </a:r>
            <a:endParaRPr sz="2100">
              <a:solidFill>
                <a:schemeClr val="lt1"/>
              </a:solidFill>
              <a:latin typeface="Proxima Nova"/>
              <a:ea typeface="Proxima Nova"/>
              <a:cs typeface="Proxima Nova"/>
              <a:sym typeface="Proxima Nova"/>
            </a:endParaRPr>
          </a:p>
        </p:txBody>
      </p:sp>
      <p:pic>
        <p:nvPicPr>
          <p:cNvPr id="376" name="Google Shape;376;p24"/>
          <p:cNvPicPr preferRelativeResize="0"/>
          <p:nvPr/>
        </p:nvPicPr>
        <p:blipFill rotWithShape="1">
          <a:blip r:embed="rId4">
            <a:alphaModFix/>
          </a:blip>
          <a:srcRect l="50744" t="4499" b="47691"/>
          <a:stretch/>
        </p:blipFill>
        <p:spPr>
          <a:xfrm>
            <a:off x="5025220" y="3065251"/>
            <a:ext cx="3219497" cy="2078249"/>
          </a:xfrm>
          <a:prstGeom prst="rect">
            <a:avLst/>
          </a:prstGeom>
          <a:noFill/>
          <a:ln>
            <a:noFill/>
          </a:ln>
        </p:spPr>
      </p:pic>
      <p:pic>
        <p:nvPicPr>
          <p:cNvPr id="377" name="Google Shape;377;p24"/>
          <p:cNvPicPr preferRelativeResize="0"/>
          <p:nvPr/>
        </p:nvPicPr>
        <p:blipFill rotWithShape="1">
          <a:blip r:embed="rId4">
            <a:alphaModFix/>
          </a:blip>
          <a:srcRect t="4499" r="50199" b="47688"/>
          <a:stretch/>
        </p:blipFill>
        <p:spPr>
          <a:xfrm>
            <a:off x="5008825" y="962899"/>
            <a:ext cx="3255050" cy="2078249"/>
          </a:xfrm>
          <a:prstGeom prst="rect">
            <a:avLst/>
          </a:prstGeom>
          <a:noFill/>
          <a:ln>
            <a:noFill/>
          </a:ln>
        </p:spPr>
      </p:pic>
      <p:pic>
        <p:nvPicPr>
          <p:cNvPr id="378" name="Google Shape;378;p24"/>
          <p:cNvPicPr preferRelativeResize="0"/>
          <p:nvPr/>
        </p:nvPicPr>
        <p:blipFill rotWithShape="1">
          <a:blip r:embed="rId4">
            <a:alphaModFix/>
          </a:blip>
          <a:srcRect l="35390" r="42964" b="95501"/>
          <a:stretch/>
        </p:blipFill>
        <p:spPr>
          <a:xfrm>
            <a:off x="6095784" y="741725"/>
            <a:ext cx="1414810" cy="195573"/>
          </a:xfrm>
          <a:prstGeom prst="rect">
            <a:avLst/>
          </a:prstGeom>
          <a:noFill/>
          <a:ln>
            <a:noFill/>
          </a:ln>
        </p:spPr>
      </p:pic>
      <p:sp>
        <p:nvSpPr>
          <p:cNvPr id="379" name="Google Shape;379;p24"/>
          <p:cNvSpPr txBox="1"/>
          <p:nvPr/>
        </p:nvSpPr>
        <p:spPr>
          <a:xfrm>
            <a:off x="5777873" y="1109828"/>
            <a:ext cx="1372500" cy="315900"/>
          </a:xfrm>
          <a:prstGeom prst="rect">
            <a:avLst/>
          </a:prstGeom>
          <a:noFill/>
          <a:ln>
            <a:noFill/>
          </a:ln>
        </p:spPr>
        <p:txBody>
          <a:bodyPr spcFirstLastPara="1" wrap="square" lIns="92100" tIns="92100" rIns="92100" bIns="92100" anchor="t" anchorCtr="0">
            <a:spAutoFit/>
          </a:bodyPr>
          <a:lstStyle/>
          <a:p>
            <a:pPr marL="0" lvl="0" indent="0" algn="l" rtl="0">
              <a:lnSpc>
                <a:spcPct val="150000"/>
              </a:lnSpc>
              <a:spcBef>
                <a:spcPts val="0"/>
              </a:spcBef>
              <a:spcAft>
                <a:spcPts val="0"/>
              </a:spcAft>
              <a:buNone/>
            </a:pPr>
            <a:r>
              <a:rPr lang="en" sz="843" b="1" dirty="0">
                <a:solidFill>
                  <a:srgbClr val="FF9900"/>
                </a:solidFill>
                <a:latin typeface="Proxima Nova"/>
                <a:ea typeface="Proxima Nova"/>
                <a:cs typeface="Proxima Nova"/>
                <a:sym typeface="Proxima Nova"/>
              </a:rPr>
              <a:t>node map-matter field</a:t>
            </a:r>
            <a:endParaRPr sz="843" dirty="0"/>
          </a:p>
        </p:txBody>
      </p:sp>
      <p:sp>
        <p:nvSpPr>
          <p:cNvPr id="380" name="Google Shape;380;p24"/>
          <p:cNvSpPr txBox="1"/>
          <p:nvPr/>
        </p:nvSpPr>
        <p:spPr>
          <a:xfrm>
            <a:off x="5520357" y="1716814"/>
            <a:ext cx="1573800" cy="315900"/>
          </a:xfrm>
          <a:prstGeom prst="rect">
            <a:avLst/>
          </a:prstGeom>
          <a:noFill/>
          <a:ln>
            <a:noFill/>
          </a:ln>
        </p:spPr>
        <p:txBody>
          <a:bodyPr spcFirstLastPara="1" wrap="square" lIns="92100" tIns="92100" rIns="92100" bIns="92100" anchor="t" anchorCtr="0">
            <a:spAutoFit/>
          </a:bodyPr>
          <a:lstStyle/>
          <a:p>
            <a:pPr marL="0" lvl="0" indent="0" algn="l" rtl="0">
              <a:lnSpc>
                <a:spcPct val="150000"/>
              </a:lnSpc>
              <a:spcBef>
                <a:spcPts val="0"/>
              </a:spcBef>
              <a:spcAft>
                <a:spcPts val="0"/>
              </a:spcAft>
              <a:buNone/>
            </a:pPr>
            <a:r>
              <a:rPr lang="en" sz="843" b="1" dirty="0">
                <a:solidFill>
                  <a:srgbClr val="3C78D8"/>
                </a:solidFill>
                <a:latin typeface="Proxima Nova"/>
                <a:ea typeface="Proxima Nova"/>
                <a:cs typeface="Proxima Nova"/>
                <a:sym typeface="Proxima Nova"/>
              </a:rPr>
              <a:t>filament map-matter field</a:t>
            </a:r>
            <a:endParaRPr sz="843" dirty="0"/>
          </a:p>
        </p:txBody>
      </p:sp>
      <p:sp>
        <p:nvSpPr>
          <p:cNvPr id="381" name="Google Shape;381;p24"/>
          <p:cNvSpPr txBox="1"/>
          <p:nvPr/>
        </p:nvSpPr>
        <p:spPr>
          <a:xfrm>
            <a:off x="5779665" y="2378322"/>
            <a:ext cx="1515000" cy="315900"/>
          </a:xfrm>
          <a:prstGeom prst="rect">
            <a:avLst/>
          </a:prstGeom>
          <a:noFill/>
          <a:ln>
            <a:noFill/>
          </a:ln>
        </p:spPr>
        <p:txBody>
          <a:bodyPr spcFirstLastPara="1" wrap="square" lIns="92100" tIns="92100" rIns="92100" bIns="92100" anchor="t" anchorCtr="0">
            <a:spAutoFit/>
          </a:bodyPr>
          <a:lstStyle/>
          <a:p>
            <a:pPr marL="0" lvl="0" indent="0" algn="l" rtl="0">
              <a:lnSpc>
                <a:spcPct val="150000"/>
              </a:lnSpc>
              <a:spcBef>
                <a:spcPts val="0"/>
              </a:spcBef>
              <a:spcAft>
                <a:spcPts val="0"/>
              </a:spcAft>
              <a:buNone/>
            </a:pPr>
            <a:r>
              <a:rPr lang="en" sz="843" b="1" dirty="0">
                <a:solidFill>
                  <a:srgbClr val="990000"/>
                </a:solidFill>
                <a:latin typeface="Proxima Nova"/>
                <a:ea typeface="Proxima Nova"/>
                <a:cs typeface="Proxima Nova"/>
                <a:sym typeface="Proxima Nova"/>
              </a:rPr>
              <a:t>void map-matter field</a:t>
            </a:r>
            <a:endParaRPr sz="843" dirty="0"/>
          </a:p>
        </p:txBody>
      </p:sp>
      <p:sp>
        <p:nvSpPr>
          <p:cNvPr id="382" name="Google Shape;382;p24"/>
          <p:cNvSpPr txBox="1"/>
          <p:nvPr/>
        </p:nvSpPr>
        <p:spPr>
          <a:xfrm>
            <a:off x="5526752" y="2075986"/>
            <a:ext cx="1414800" cy="315900"/>
          </a:xfrm>
          <a:prstGeom prst="rect">
            <a:avLst/>
          </a:prstGeom>
          <a:noFill/>
          <a:ln>
            <a:noFill/>
          </a:ln>
        </p:spPr>
        <p:txBody>
          <a:bodyPr spcFirstLastPara="1" wrap="square" lIns="92100" tIns="92100" rIns="92100" bIns="92100" anchor="t" anchorCtr="0">
            <a:spAutoFit/>
          </a:bodyPr>
          <a:lstStyle/>
          <a:p>
            <a:pPr marL="0" lvl="0" indent="0" algn="l" rtl="0">
              <a:lnSpc>
                <a:spcPct val="150000"/>
              </a:lnSpc>
              <a:spcBef>
                <a:spcPts val="0"/>
              </a:spcBef>
              <a:spcAft>
                <a:spcPts val="0"/>
              </a:spcAft>
              <a:buNone/>
            </a:pPr>
            <a:r>
              <a:rPr lang="en" sz="843" b="1" dirty="0">
                <a:solidFill>
                  <a:srgbClr val="35B779"/>
                </a:solidFill>
                <a:latin typeface="Proxima Nova"/>
                <a:ea typeface="Proxima Nova"/>
                <a:cs typeface="Proxima Nova"/>
                <a:sym typeface="Proxima Nova"/>
              </a:rPr>
              <a:t>wall map-matter field</a:t>
            </a:r>
            <a:endParaRPr sz="843" dirty="0"/>
          </a:p>
        </p:txBody>
      </p:sp>
      <p:sp>
        <p:nvSpPr>
          <p:cNvPr id="383" name="Google Shape;383;p24"/>
          <p:cNvSpPr/>
          <p:nvPr/>
        </p:nvSpPr>
        <p:spPr>
          <a:xfrm>
            <a:off x="698463" y="795875"/>
            <a:ext cx="2673600" cy="318000"/>
          </a:xfrm>
          <a:prstGeom prst="roundRect">
            <a:avLst>
              <a:gd name="adj" fmla="val 16667"/>
            </a:avLst>
          </a:prstGeom>
          <a:gradFill>
            <a:gsLst>
              <a:gs pos="0">
                <a:srgbClr val="EDF4FF"/>
              </a:gs>
              <a:gs pos="100000">
                <a:srgbClr val="A1C5FF"/>
              </a:gs>
            </a:gsLst>
            <a:lin ang="5400012" scaled="0"/>
          </a:gradFill>
          <a:ln w="9525" cap="flat" cmpd="sng">
            <a:solidFill>
              <a:srgbClr val="0B5394"/>
            </a:solidFill>
            <a:prstDash val="solid"/>
            <a:round/>
            <a:headEnd type="none" w="sm" len="sm"/>
            <a:tailEnd type="none" w="sm" len="sm"/>
          </a:ln>
          <a:effectLst>
            <a:outerShdw blurRad="28575" dist="9525"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Proxima Nova"/>
                <a:ea typeface="Proxima Nova"/>
                <a:cs typeface="Proxima Nova"/>
                <a:sym typeface="Proxima Nova"/>
              </a:rPr>
              <a:t>Cross-power spectrum </a:t>
            </a:r>
            <a:r>
              <a:rPr lang="en" sz="1000">
                <a:latin typeface="Proxima Nova"/>
                <a:ea typeface="Proxima Nova"/>
                <a:cs typeface="Proxima Nova"/>
                <a:sym typeface="Proxima Nova"/>
              </a:rPr>
              <a:t>computed between:</a:t>
            </a:r>
            <a:endParaRPr sz="1000">
              <a:latin typeface="Proxima Nova"/>
              <a:ea typeface="Proxima Nova"/>
              <a:cs typeface="Proxima Nova"/>
              <a:sym typeface="Proxima Nova"/>
            </a:endParaRPr>
          </a:p>
        </p:txBody>
      </p:sp>
      <p:cxnSp>
        <p:nvCxnSpPr>
          <p:cNvPr id="384" name="Google Shape;384;p24"/>
          <p:cNvCxnSpPr>
            <a:stCxn id="383" idx="2"/>
            <a:endCxn id="385" idx="0"/>
          </p:cNvCxnSpPr>
          <p:nvPr/>
        </p:nvCxnSpPr>
        <p:spPr>
          <a:xfrm>
            <a:off x="2035263" y="1113875"/>
            <a:ext cx="0" cy="493200"/>
          </a:xfrm>
          <a:prstGeom prst="straightConnector1">
            <a:avLst/>
          </a:prstGeom>
          <a:noFill/>
          <a:ln w="19050" cap="flat" cmpd="sng">
            <a:solidFill>
              <a:srgbClr val="941100"/>
            </a:solidFill>
            <a:prstDash val="solid"/>
            <a:round/>
            <a:headEnd type="none" w="med" len="med"/>
            <a:tailEnd type="triangle" w="med" len="med"/>
          </a:ln>
          <a:effectLst>
            <a:outerShdw blurRad="57150" dist="19050" dir="5400000" algn="bl" rotWithShape="0">
              <a:srgbClr val="000000">
                <a:alpha val="50000"/>
              </a:srgbClr>
            </a:outerShdw>
          </a:effectLst>
        </p:spPr>
      </p:cxnSp>
      <p:sp>
        <p:nvSpPr>
          <p:cNvPr id="385" name="Google Shape;385;p24"/>
          <p:cNvSpPr/>
          <p:nvPr/>
        </p:nvSpPr>
        <p:spPr>
          <a:xfrm>
            <a:off x="120825" y="1606975"/>
            <a:ext cx="3828900" cy="393600"/>
          </a:xfrm>
          <a:prstGeom prst="roundRect">
            <a:avLst>
              <a:gd name="adj" fmla="val 16667"/>
            </a:avLst>
          </a:prstGeom>
          <a:gradFill>
            <a:gsLst>
              <a:gs pos="0">
                <a:srgbClr val="FFECEC"/>
              </a:gs>
              <a:gs pos="100000">
                <a:srgbClr val="FF9B9B"/>
              </a:gs>
            </a:gsLst>
            <a:lin ang="5400012" scaled="0"/>
          </a:gradFill>
          <a:ln w="9525" cap="flat" cmpd="sng">
            <a:solidFill>
              <a:srgbClr val="941100"/>
            </a:solidFill>
            <a:prstDash val="solid"/>
            <a:round/>
            <a:headEnd type="none" w="sm" len="sm"/>
            <a:tailEnd type="none" w="sm" len="sm"/>
          </a:ln>
          <a:effectLst>
            <a:outerShdw blurRad="28575" dist="95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sz="1000" b="1">
                <a:solidFill>
                  <a:srgbClr val="2E2E2E"/>
                </a:solidFill>
                <a:latin typeface="Proxima Nova"/>
                <a:ea typeface="Proxima Nova"/>
                <a:cs typeface="Proxima Nova"/>
                <a:sym typeface="Proxima Nova"/>
              </a:rPr>
              <a:t>Full matter density fields</a:t>
            </a:r>
            <a:r>
              <a:rPr lang="en" sz="1000">
                <a:solidFill>
                  <a:srgbClr val="2E2E2E"/>
                </a:solidFill>
                <a:latin typeface="Proxima Nova"/>
                <a:ea typeface="Proxima Nova"/>
                <a:cs typeface="Proxima Nova"/>
                <a:sym typeface="Proxima Nova"/>
              </a:rPr>
              <a:t> and CWE-associated </a:t>
            </a:r>
            <a:r>
              <a:rPr lang="en" sz="1000" b="1">
                <a:solidFill>
                  <a:srgbClr val="2E2E2E"/>
                </a:solidFill>
                <a:latin typeface="Proxima Nova"/>
                <a:ea typeface="Proxima Nova"/>
                <a:cs typeface="Proxima Nova"/>
                <a:sym typeface="Proxima Nova"/>
              </a:rPr>
              <a:t>attention maps</a:t>
            </a:r>
            <a:endParaRPr sz="1000" b="1">
              <a:latin typeface="Proxima Nova"/>
              <a:ea typeface="Proxima Nova"/>
              <a:cs typeface="Proxima Nova"/>
              <a:sym typeface="Proxima Nova"/>
            </a:endParaRPr>
          </a:p>
        </p:txBody>
      </p:sp>
      <p:pic>
        <p:nvPicPr>
          <p:cNvPr id="386" name="Google Shape;386;p24"/>
          <p:cNvPicPr preferRelativeResize="0"/>
          <p:nvPr/>
        </p:nvPicPr>
        <p:blipFill rotWithShape="1">
          <a:blip r:embed="rId5">
            <a:alphaModFix/>
          </a:blip>
          <a:srcRect t="7868" r="53089"/>
          <a:stretch/>
        </p:blipFill>
        <p:spPr>
          <a:xfrm>
            <a:off x="534013" y="2313902"/>
            <a:ext cx="1483955" cy="1461524"/>
          </a:xfrm>
          <a:prstGeom prst="rect">
            <a:avLst/>
          </a:prstGeom>
          <a:noFill/>
          <a:ln>
            <a:noFill/>
          </a:ln>
        </p:spPr>
      </p:pic>
      <p:pic>
        <p:nvPicPr>
          <p:cNvPr id="387" name="Google Shape;387;p24"/>
          <p:cNvPicPr preferRelativeResize="0"/>
          <p:nvPr/>
        </p:nvPicPr>
        <p:blipFill rotWithShape="1">
          <a:blip r:embed="rId6">
            <a:alphaModFix/>
          </a:blip>
          <a:srcRect t="53124" r="66859"/>
          <a:stretch/>
        </p:blipFill>
        <p:spPr>
          <a:xfrm>
            <a:off x="2065841" y="2296759"/>
            <a:ext cx="1470694" cy="1471666"/>
          </a:xfrm>
          <a:prstGeom prst="rect">
            <a:avLst/>
          </a:prstGeom>
          <a:noFill/>
          <a:ln>
            <a:noFill/>
          </a:ln>
        </p:spPr>
      </p:pic>
      <p:sp>
        <p:nvSpPr>
          <p:cNvPr id="388" name="Google Shape;388;p24"/>
          <p:cNvSpPr txBox="1"/>
          <p:nvPr/>
        </p:nvSpPr>
        <p:spPr>
          <a:xfrm>
            <a:off x="2407954" y="1930238"/>
            <a:ext cx="899400" cy="399300"/>
          </a:xfrm>
          <a:prstGeom prst="rect">
            <a:avLst/>
          </a:prstGeom>
          <a:noFill/>
          <a:ln>
            <a:noFill/>
          </a:ln>
        </p:spPr>
        <p:txBody>
          <a:bodyPr spcFirstLastPara="1" wrap="square" lIns="121525" tIns="121525" rIns="121525" bIns="121525" anchor="t" anchorCtr="0">
            <a:spAutoFit/>
          </a:bodyPr>
          <a:lstStyle/>
          <a:p>
            <a:pPr marL="0" lvl="0" indent="0" algn="l" rtl="0">
              <a:lnSpc>
                <a:spcPct val="150000"/>
              </a:lnSpc>
              <a:spcBef>
                <a:spcPts val="0"/>
              </a:spcBef>
              <a:spcAft>
                <a:spcPts val="0"/>
              </a:spcAft>
              <a:buNone/>
            </a:pPr>
            <a:r>
              <a:rPr lang="en" sz="1000" b="1" dirty="0">
                <a:solidFill>
                  <a:srgbClr val="440154"/>
                </a:solidFill>
                <a:latin typeface="Proxima Nova"/>
                <a:ea typeface="Proxima Nova"/>
                <a:cs typeface="Proxima Nova"/>
                <a:sym typeface="Proxima Nova"/>
              </a:rPr>
              <a:t>Void Map</a:t>
            </a:r>
            <a:endParaRPr sz="1000" b="1" dirty="0">
              <a:solidFill>
                <a:srgbClr val="440154"/>
              </a:solidFill>
              <a:latin typeface="Proxima Nova"/>
              <a:ea typeface="Proxima Nova"/>
              <a:cs typeface="Proxima Nova"/>
              <a:sym typeface="Proxima Nova"/>
            </a:endParaRPr>
          </a:p>
        </p:txBody>
      </p:sp>
      <p:sp>
        <p:nvSpPr>
          <p:cNvPr id="389" name="Google Shape;389;p24"/>
          <p:cNvSpPr txBox="1"/>
          <p:nvPr/>
        </p:nvSpPr>
        <p:spPr>
          <a:xfrm>
            <a:off x="724710" y="1930247"/>
            <a:ext cx="1385400" cy="399300"/>
          </a:xfrm>
          <a:prstGeom prst="rect">
            <a:avLst/>
          </a:prstGeom>
          <a:noFill/>
          <a:ln>
            <a:noFill/>
          </a:ln>
        </p:spPr>
        <p:txBody>
          <a:bodyPr spcFirstLastPara="1" wrap="square" lIns="121525" tIns="121525" rIns="121525" bIns="121525" anchor="t" anchorCtr="0">
            <a:spAutoFit/>
          </a:bodyPr>
          <a:lstStyle/>
          <a:p>
            <a:pPr marL="0" lvl="0" indent="0" algn="l" rtl="0">
              <a:lnSpc>
                <a:spcPct val="150000"/>
              </a:lnSpc>
              <a:spcBef>
                <a:spcPts val="0"/>
              </a:spcBef>
              <a:spcAft>
                <a:spcPts val="0"/>
              </a:spcAft>
              <a:buNone/>
            </a:pPr>
            <a:r>
              <a:rPr lang="en" sz="1000" b="1">
                <a:solidFill>
                  <a:srgbClr val="2E2E2E"/>
                </a:solidFill>
                <a:latin typeface="Proxima Nova"/>
                <a:ea typeface="Proxima Nova"/>
                <a:cs typeface="Proxima Nova"/>
                <a:sym typeface="Proxima Nova"/>
              </a:rPr>
              <a:t>Full Matter Field</a:t>
            </a:r>
            <a:endParaRPr sz="1000" b="1">
              <a:solidFill>
                <a:srgbClr val="2E2E2E"/>
              </a:solidFill>
              <a:latin typeface="Proxima Nova"/>
              <a:ea typeface="Proxima Nova"/>
              <a:cs typeface="Proxima Nova"/>
              <a:sym typeface="Proxima Nova"/>
            </a:endParaRPr>
          </a:p>
        </p:txBody>
      </p:sp>
      <p:sp>
        <p:nvSpPr>
          <p:cNvPr id="390" name="Google Shape;390;p24"/>
          <p:cNvSpPr txBox="1"/>
          <p:nvPr/>
        </p:nvSpPr>
        <p:spPr>
          <a:xfrm>
            <a:off x="51517" y="3775982"/>
            <a:ext cx="4433700" cy="1107965"/>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000" b="1" dirty="0">
                <a:solidFill>
                  <a:srgbClr val="274E13"/>
                </a:solidFill>
                <a:latin typeface="Proxima Nova"/>
                <a:ea typeface="Proxima Nova"/>
                <a:cs typeface="Proxima Nova"/>
                <a:sym typeface="Proxima Nova"/>
              </a:rPr>
              <a:t>Findings:</a:t>
            </a:r>
            <a:endParaRPr sz="1000" b="1" dirty="0">
              <a:solidFill>
                <a:srgbClr val="274E13"/>
              </a:solidFill>
              <a:latin typeface="Proxima Nova"/>
              <a:ea typeface="Proxima Nova"/>
              <a:cs typeface="Proxima Nova"/>
              <a:sym typeface="Proxima Nova"/>
            </a:endParaRPr>
          </a:p>
          <a:p>
            <a:pPr marL="457200" lvl="0" indent="-292100" algn="l" rtl="0">
              <a:lnSpc>
                <a:spcPct val="150000"/>
              </a:lnSpc>
              <a:spcBef>
                <a:spcPts val="0"/>
              </a:spcBef>
              <a:spcAft>
                <a:spcPts val="0"/>
              </a:spcAft>
              <a:buClr>
                <a:srgbClr val="2E2E2E"/>
              </a:buClr>
              <a:buSzPct val="120000"/>
              <a:buFont typeface="Arial" panose="020B0604020202020204" pitchFamily="34" charset="0"/>
              <a:buChar char="•"/>
            </a:pPr>
            <a:r>
              <a:rPr lang="en" sz="1000" dirty="0">
                <a:solidFill>
                  <a:srgbClr val="2E2E2E"/>
                </a:solidFill>
                <a:latin typeface="Proxima Nova"/>
                <a:ea typeface="Proxima Nova"/>
                <a:cs typeface="Proxima Nova"/>
                <a:sym typeface="Proxima Nova"/>
              </a:rPr>
              <a:t>Dominant correlations at </a:t>
            </a:r>
            <a:r>
              <a:rPr lang="en" sz="1000" b="1" dirty="0">
                <a:solidFill>
                  <a:srgbClr val="2E2E2E"/>
                </a:solidFill>
                <a:latin typeface="Proxima Nova"/>
                <a:ea typeface="Proxima Nova"/>
                <a:cs typeface="Proxima Nova"/>
                <a:sym typeface="Proxima Nova"/>
              </a:rPr>
              <a:t>intermediate-to-large spatial scales</a:t>
            </a:r>
            <a:endParaRPr sz="1000" b="1" dirty="0">
              <a:solidFill>
                <a:srgbClr val="2E2E2E"/>
              </a:solidFill>
              <a:latin typeface="Proxima Nova"/>
              <a:ea typeface="Proxima Nova"/>
              <a:cs typeface="Proxima Nova"/>
              <a:sym typeface="Proxima Nova"/>
            </a:endParaRPr>
          </a:p>
          <a:p>
            <a:pPr marL="457200" lvl="0" indent="-292100" algn="l" rtl="0">
              <a:lnSpc>
                <a:spcPct val="150000"/>
              </a:lnSpc>
              <a:spcBef>
                <a:spcPts val="0"/>
              </a:spcBef>
              <a:spcAft>
                <a:spcPts val="0"/>
              </a:spcAft>
              <a:buClr>
                <a:srgbClr val="2E2E2E"/>
              </a:buClr>
              <a:buSzPct val="120000"/>
              <a:buFont typeface="Arial" panose="020B0604020202020204" pitchFamily="34" charset="0"/>
              <a:buChar char="•"/>
            </a:pPr>
            <a:r>
              <a:rPr lang="en" sz="1000" b="1" dirty="0">
                <a:solidFill>
                  <a:srgbClr val="2E2E2E"/>
                </a:solidFill>
                <a:latin typeface="Proxima Nova"/>
                <a:ea typeface="Proxima Nova"/>
                <a:cs typeface="Proxima Nova"/>
                <a:sym typeface="Proxima Nova"/>
              </a:rPr>
              <a:t>Layer 1:</a:t>
            </a:r>
            <a:r>
              <a:rPr lang="en" sz="1000" dirty="0">
                <a:solidFill>
                  <a:srgbClr val="2E2E2E"/>
                </a:solidFill>
                <a:latin typeface="Proxima Nova"/>
                <a:ea typeface="Proxima Nova"/>
                <a:cs typeface="Proxima Nova"/>
                <a:sym typeface="Proxima Nova"/>
              </a:rPr>
              <a:t> Strong correlations primarily with </a:t>
            </a:r>
            <a:r>
              <a:rPr lang="en" sz="1000" b="1" dirty="0">
                <a:solidFill>
                  <a:srgbClr val="FF9900"/>
                </a:solidFill>
                <a:latin typeface="Proxima Nova"/>
                <a:ea typeface="Proxima Nova"/>
                <a:cs typeface="Proxima Nova"/>
                <a:sym typeface="Proxima Nova"/>
              </a:rPr>
              <a:t>overdense structures</a:t>
            </a:r>
            <a:endParaRPr sz="1000" dirty="0">
              <a:solidFill>
                <a:srgbClr val="3C78D8"/>
              </a:solidFill>
              <a:latin typeface="Proxima Nova"/>
              <a:ea typeface="Proxima Nova"/>
              <a:cs typeface="Proxima Nova"/>
              <a:sym typeface="Proxima Nova"/>
            </a:endParaRPr>
          </a:p>
          <a:p>
            <a:pPr marL="457200" lvl="0" indent="-292100" algn="l" rtl="0">
              <a:lnSpc>
                <a:spcPct val="150000"/>
              </a:lnSpc>
              <a:spcBef>
                <a:spcPts val="0"/>
              </a:spcBef>
              <a:spcAft>
                <a:spcPts val="0"/>
              </a:spcAft>
              <a:buClr>
                <a:srgbClr val="2E2E2E"/>
              </a:buClr>
              <a:buSzPct val="120000"/>
              <a:buFont typeface="Arial" panose="020B0604020202020204" pitchFamily="34" charset="0"/>
              <a:buChar char="•"/>
            </a:pPr>
            <a:r>
              <a:rPr lang="en" sz="1000" b="1" dirty="0">
                <a:solidFill>
                  <a:srgbClr val="2E2E2E"/>
                </a:solidFill>
                <a:latin typeface="Proxima Nova"/>
                <a:ea typeface="Proxima Nova"/>
                <a:cs typeface="Proxima Nova"/>
                <a:sym typeface="Proxima Nova"/>
              </a:rPr>
              <a:t>Layer 2: </a:t>
            </a:r>
            <a:r>
              <a:rPr lang="en" sz="1000" dirty="0">
                <a:solidFill>
                  <a:srgbClr val="2E2E2E"/>
                </a:solidFill>
                <a:latin typeface="Proxima Nova"/>
                <a:ea typeface="Proxima Nova"/>
                <a:cs typeface="Proxima Nova"/>
                <a:sym typeface="Proxima Nova"/>
              </a:rPr>
              <a:t>Strong correlations overall with </a:t>
            </a:r>
            <a:r>
              <a:rPr lang="en" sz="1000" b="1" dirty="0">
                <a:solidFill>
                  <a:srgbClr val="990000"/>
                </a:solidFill>
                <a:latin typeface="Proxima Nova"/>
                <a:ea typeface="Proxima Nova"/>
                <a:cs typeface="Proxima Nova"/>
                <a:sym typeface="Proxima Nova"/>
              </a:rPr>
              <a:t>underdense structures</a:t>
            </a:r>
            <a:endParaRPr sz="1000" dirty="0"/>
          </a:p>
        </p:txBody>
      </p:sp>
      <p:sp>
        <p:nvSpPr>
          <p:cNvPr id="391" name="Google Shape;391;p24"/>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12</a:t>
            </a:fld>
            <a:endParaRPr/>
          </a:p>
        </p:txBody>
      </p:sp>
      <p:sp>
        <p:nvSpPr>
          <p:cNvPr id="392" name="Google Shape;392;p24"/>
          <p:cNvSpPr txBox="1"/>
          <p:nvPr/>
        </p:nvSpPr>
        <p:spPr>
          <a:xfrm>
            <a:off x="5405077" y="4865022"/>
            <a:ext cx="1341900" cy="29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i="1">
                <a:latin typeface="Proxima Nova"/>
                <a:ea typeface="Proxima Nova"/>
                <a:cs typeface="Proxima Nova"/>
                <a:sym typeface="Proxima Nova"/>
              </a:rPr>
              <a:t>Noor et al. (submitted)</a:t>
            </a:r>
            <a:endParaRPr sz="700" i="1">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8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8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7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7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7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8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pic>
        <p:nvPicPr>
          <p:cNvPr id="397" name="Google Shape;397;p25"/>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sp>
        <p:nvSpPr>
          <p:cNvPr id="398" name="Google Shape;398;p25"/>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13</a:t>
            </a:fld>
            <a:endParaRPr/>
          </a:p>
        </p:txBody>
      </p:sp>
      <p:sp>
        <p:nvSpPr>
          <p:cNvPr id="399" name="Google Shape;399;p25"/>
          <p:cNvSpPr txBox="1"/>
          <p:nvPr/>
        </p:nvSpPr>
        <p:spPr>
          <a:xfrm>
            <a:off x="97500" y="682125"/>
            <a:ext cx="8923800" cy="1123354"/>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dirty="0">
                <a:solidFill>
                  <a:srgbClr val="941100"/>
                </a:solidFill>
                <a:latin typeface="Proxima Nova"/>
                <a:ea typeface="Proxima Nova"/>
                <a:cs typeface="Proxima Nova"/>
                <a:sym typeface="Proxima Nova"/>
              </a:rPr>
              <a:t>Step 1: Training a Generative Diffusion Model:</a:t>
            </a:r>
            <a:endParaRPr sz="1200" b="1" dirty="0">
              <a:solidFill>
                <a:srgbClr val="941100"/>
              </a:solidFill>
              <a:latin typeface="Proxima Nova"/>
              <a:ea typeface="Proxima Nova"/>
              <a:cs typeface="Proxima Nova"/>
              <a:sym typeface="Proxima Nova"/>
            </a:endParaRPr>
          </a:p>
          <a:p>
            <a:pPr marL="457200" lvl="0" indent="-304800" algn="l" rtl="0">
              <a:spcBef>
                <a:spcPts val="1000"/>
              </a:spcBef>
              <a:spcAft>
                <a:spcPts val="0"/>
              </a:spcAft>
              <a:buClr>
                <a:schemeClr val="dk1"/>
              </a:buClr>
              <a:buSzPct val="120000"/>
              <a:buFont typeface="Arial" panose="020B0604020202020204" pitchFamily="34" charset="0"/>
              <a:buChar char="•"/>
            </a:pPr>
            <a:r>
              <a:rPr lang="en" sz="1200" dirty="0">
                <a:solidFill>
                  <a:schemeClr val="dk1"/>
                </a:solidFill>
                <a:latin typeface="Proxima Nova"/>
                <a:ea typeface="Proxima Nova"/>
                <a:cs typeface="Proxima Nova"/>
                <a:sym typeface="Proxima Nova"/>
              </a:rPr>
              <a:t>Generates cosmological simulations that accurately reproduce the </a:t>
            </a:r>
            <a:r>
              <a:rPr lang="en" sz="1200" b="1" dirty="0">
                <a:solidFill>
                  <a:schemeClr val="dk1"/>
                </a:solidFill>
                <a:latin typeface="Proxima Nova"/>
                <a:ea typeface="Proxima Nova"/>
                <a:cs typeface="Proxima Nova"/>
                <a:sym typeface="Proxima Nova"/>
              </a:rPr>
              <a:t>summary statistics</a:t>
            </a:r>
            <a:r>
              <a:rPr lang="en" sz="1200" dirty="0">
                <a:solidFill>
                  <a:schemeClr val="dk1"/>
                </a:solidFill>
                <a:latin typeface="Proxima Nova"/>
                <a:ea typeface="Proxima Nova"/>
                <a:cs typeface="Proxima Nova"/>
                <a:sym typeface="Proxima Nova"/>
              </a:rPr>
              <a:t> of the cosmic web</a:t>
            </a:r>
            <a:endParaRPr sz="1200" dirty="0">
              <a:solidFill>
                <a:schemeClr val="dk1"/>
              </a:solidFill>
              <a:latin typeface="Proxima Nova"/>
              <a:ea typeface="Proxima Nova"/>
              <a:cs typeface="Proxima Nova"/>
              <a:sym typeface="Proxima Nova"/>
            </a:endParaRPr>
          </a:p>
          <a:p>
            <a:pPr marL="457200" lvl="0" indent="-304800" algn="l" rtl="0">
              <a:spcBef>
                <a:spcPts val="1000"/>
              </a:spcBef>
              <a:spcAft>
                <a:spcPts val="1000"/>
              </a:spcAft>
              <a:buClr>
                <a:schemeClr val="dk1"/>
              </a:buClr>
              <a:buSzPct val="120000"/>
              <a:buFont typeface="Arial" panose="020B0604020202020204" pitchFamily="34" charset="0"/>
              <a:buChar char="•"/>
            </a:pPr>
            <a:r>
              <a:rPr lang="en" sz="1200" dirty="0">
                <a:solidFill>
                  <a:schemeClr val="dk1"/>
                </a:solidFill>
                <a:latin typeface="Proxima Nova"/>
                <a:ea typeface="Proxima Nova"/>
                <a:cs typeface="Proxima Nova"/>
                <a:sym typeface="Proxima Nova"/>
              </a:rPr>
              <a:t>Excellent agreement of one-point statistics &amp; two-point statistics accurate to within ~1 - 2%</a:t>
            </a:r>
            <a:endParaRPr sz="1200" dirty="0">
              <a:solidFill>
                <a:schemeClr val="dk1"/>
              </a:solidFill>
              <a:latin typeface="Proxima Nova"/>
              <a:ea typeface="Proxima Nova"/>
              <a:cs typeface="Proxima Nova"/>
              <a:sym typeface="Proxima Nova"/>
            </a:endParaRPr>
          </a:p>
        </p:txBody>
      </p:sp>
      <p:cxnSp>
        <p:nvCxnSpPr>
          <p:cNvPr id="400" name="Google Shape;400;p25"/>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401" name="Google Shape;401;p25"/>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Summary</a:t>
            </a:r>
            <a:endParaRPr>
              <a:solidFill>
                <a:schemeClr val="lt1"/>
              </a:solidFill>
              <a:latin typeface="Proxima Nova"/>
              <a:ea typeface="Proxima Nova"/>
              <a:cs typeface="Proxima Nova"/>
              <a:sym typeface="Proxima Nova"/>
            </a:endParaRPr>
          </a:p>
        </p:txBody>
      </p:sp>
      <p:sp>
        <p:nvSpPr>
          <p:cNvPr id="402" name="Google Shape;402;p25"/>
          <p:cNvSpPr txBox="1"/>
          <p:nvPr/>
        </p:nvSpPr>
        <p:spPr>
          <a:xfrm>
            <a:off x="97500" y="2116579"/>
            <a:ext cx="8923800" cy="130802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dirty="0">
                <a:solidFill>
                  <a:srgbClr val="31688E"/>
                </a:solidFill>
                <a:latin typeface="Proxima Nova"/>
                <a:ea typeface="Proxima Nova"/>
                <a:cs typeface="Proxima Nova"/>
                <a:sym typeface="Proxima Nova"/>
              </a:rPr>
              <a:t>Step 2: Evaluation of Self-attention Maps:</a:t>
            </a:r>
            <a:endParaRPr sz="1200" b="1" dirty="0">
              <a:solidFill>
                <a:srgbClr val="31688E"/>
              </a:solidFill>
              <a:latin typeface="Proxima Nova"/>
              <a:ea typeface="Proxima Nova"/>
              <a:cs typeface="Proxima Nova"/>
              <a:sym typeface="Proxima Nova"/>
            </a:endParaRPr>
          </a:p>
          <a:p>
            <a:pPr marL="457200" lvl="0" indent="-304800" algn="l" rtl="0">
              <a:spcBef>
                <a:spcPts val="1000"/>
              </a:spcBef>
              <a:spcAft>
                <a:spcPts val="0"/>
              </a:spcAft>
              <a:buClr>
                <a:schemeClr val="dk1"/>
              </a:buClr>
              <a:buSzPct val="120000"/>
              <a:buFont typeface="Arial" panose="020B0604020202020204" pitchFamily="34" charset="0"/>
              <a:buChar char="•"/>
            </a:pPr>
            <a:r>
              <a:rPr lang="en" sz="1200" dirty="0">
                <a:solidFill>
                  <a:schemeClr val="dk1"/>
                </a:solidFill>
                <a:latin typeface="Proxima Nova"/>
                <a:ea typeface="Proxima Nova"/>
                <a:cs typeface="Proxima Nova"/>
                <a:sym typeface="Proxima Nova"/>
              </a:rPr>
              <a:t>Perform both quantitative and qualitative analyses of self-attention maps to assess their ability to capture cosmic web environments</a:t>
            </a:r>
            <a:endParaRPr sz="1200" dirty="0">
              <a:solidFill>
                <a:schemeClr val="dk1"/>
              </a:solidFill>
              <a:latin typeface="Proxima Nova"/>
              <a:ea typeface="Proxima Nova"/>
              <a:cs typeface="Proxima Nova"/>
              <a:sym typeface="Proxima Nova"/>
            </a:endParaRPr>
          </a:p>
          <a:p>
            <a:pPr marL="457200" lvl="0" indent="-304800" algn="l" rtl="0">
              <a:spcBef>
                <a:spcPts val="1000"/>
              </a:spcBef>
              <a:spcAft>
                <a:spcPts val="1000"/>
              </a:spcAft>
              <a:buClr>
                <a:schemeClr val="dk1"/>
              </a:buClr>
              <a:buSzPct val="120000"/>
              <a:buFont typeface="Arial" panose="020B0604020202020204" pitchFamily="34" charset="0"/>
              <a:buChar char="•"/>
            </a:pPr>
            <a:r>
              <a:rPr lang="en" sz="1200" b="1" dirty="0">
                <a:solidFill>
                  <a:schemeClr val="dk1"/>
                </a:solidFill>
                <a:latin typeface="Proxima Nova"/>
                <a:ea typeface="Proxima Nova"/>
                <a:cs typeface="Proxima Nova"/>
                <a:sym typeface="Proxima Nova"/>
              </a:rPr>
              <a:t>Statistical estimators:</a:t>
            </a:r>
            <a:r>
              <a:rPr lang="en" sz="1200" dirty="0">
                <a:solidFill>
                  <a:schemeClr val="dk1"/>
                </a:solidFill>
                <a:latin typeface="Proxima Nova"/>
                <a:ea typeface="Proxima Nova"/>
                <a:cs typeface="Proxima Nova"/>
                <a:sym typeface="Proxima Nova"/>
              </a:rPr>
              <a:t> Cross-power spectra, cross-component attention distributions &amp; Dice coefficients</a:t>
            </a:r>
            <a:endParaRPr sz="1200" dirty="0">
              <a:solidFill>
                <a:schemeClr val="dk1"/>
              </a:solidFill>
              <a:latin typeface="Proxima Nova"/>
              <a:ea typeface="Proxima Nova"/>
              <a:cs typeface="Proxima Nova"/>
              <a:sym typeface="Proxima Nova"/>
            </a:endParaRPr>
          </a:p>
        </p:txBody>
      </p:sp>
      <p:sp>
        <p:nvSpPr>
          <p:cNvPr id="403" name="Google Shape;403;p25"/>
          <p:cNvSpPr txBox="1"/>
          <p:nvPr/>
        </p:nvSpPr>
        <p:spPr>
          <a:xfrm>
            <a:off x="97500" y="3465975"/>
            <a:ext cx="8923800" cy="143626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dirty="0">
                <a:solidFill>
                  <a:srgbClr val="38761D"/>
                </a:solidFill>
                <a:latin typeface="Proxima Nova"/>
                <a:ea typeface="Proxima Nova"/>
                <a:cs typeface="Proxima Nova"/>
                <a:sym typeface="Proxima Nova"/>
              </a:rPr>
              <a:t>Findings: </a:t>
            </a:r>
            <a:endParaRPr sz="1200" b="1" dirty="0">
              <a:solidFill>
                <a:srgbClr val="38761D"/>
              </a:solidFill>
              <a:latin typeface="Proxima Nova"/>
              <a:ea typeface="Proxima Nova"/>
              <a:cs typeface="Proxima Nova"/>
              <a:sym typeface="Proxima Nova"/>
            </a:endParaRPr>
          </a:p>
          <a:p>
            <a:pPr marL="457200" lvl="0" indent="-304800" algn="l" rtl="0">
              <a:spcBef>
                <a:spcPts val="1000"/>
              </a:spcBef>
              <a:spcAft>
                <a:spcPts val="0"/>
              </a:spcAft>
              <a:buClr>
                <a:schemeClr val="dk1"/>
              </a:buClr>
              <a:buSzPct val="120000"/>
              <a:buFont typeface="Arial" panose="020B0604020202020204" pitchFamily="34" charset="0"/>
              <a:buChar char="•"/>
            </a:pPr>
            <a:r>
              <a:rPr lang="en" sz="1200" dirty="0">
                <a:solidFill>
                  <a:schemeClr val="dk1"/>
                </a:solidFill>
                <a:latin typeface="Proxima Nova"/>
                <a:ea typeface="Proxima Nova"/>
                <a:cs typeface="Proxima Nova"/>
                <a:sym typeface="Proxima Nova"/>
              </a:rPr>
              <a:t>Different attention layers capture </a:t>
            </a:r>
            <a:r>
              <a:rPr lang="en" sz="1200" b="1" dirty="0">
                <a:solidFill>
                  <a:schemeClr val="dk1"/>
                </a:solidFill>
                <a:latin typeface="Proxima Nova"/>
                <a:ea typeface="Proxima Nova"/>
                <a:cs typeface="Proxima Nova"/>
                <a:sym typeface="Proxima Nova"/>
              </a:rPr>
              <a:t>distinct</a:t>
            </a:r>
            <a:r>
              <a:rPr lang="en" sz="1200" dirty="0">
                <a:solidFill>
                  <a:schemeClr val="dk1"/>
                </a:solidFill>
                <a:latin typeface="Proxima Nova"/>
                <a:ea typeface="Proxima Nova"/>
                <a:cs typeface="Proxima Nova"/>
                <a:sym typeface="Proxima Nova"/>
              </a:rPr>
              <a:t>, </a:t>
            </a:r>
            <a:r>
              <a:rPr lang="en" sz="1200" b="1" dirty="0">
                <a:solidFill>
                  <a:schemeClr val="dk1"/>
                </a:solidFill>
                <a:latin typeface="Proxima Nova"/>
                <a:ea typeface="Proxima Nova"/>
                <a:cs typeface="Proxima Nova"/>
                <a:sym typeface="Proxima Nova"/>
              </a:rPr>
              <a:t>spatially-coherent cosmic web environments</a:t>
            </a:r>
            <a:endParaRPr sz="1200" b="1" dirty="0">
              <a:solidFill>
                <a:schemeClr val="dk1"/>
              </a:solidFill>
              <a:latin typeface="Proxima Nova"/>
              <a:ea typeface="Proxima Nova"/>
              <a:cs typeface="Proxima Nova"/>
              <a:sym typeface="Proxima Nova"/>
            </a:endParaRPr>
          </a:p>
          <a:p>
            <a:pPr marL="457200" lvl="0" indent="-304800" algn="l" rtl="0">
              <a:spcBef>
                <a:spcPts val="1000"/>
              </a:spcBef>
              <a:spcAft>
                <a:spcPts val="0"/>
              </a:spcAft>
              <a:buClr>
                <a:schemeClr val="dk1"/>
              </a:buClr>
              <a:buSzPct val="120000"/>
              <a:buFont typeface="Arial" panose="020B0604020202020204" pitchFamily="34" charset="0"/>
              <a:buChar char="•"/>
            </a:pPr>
            <a:r>
              <a:rPr lang="en" sz="1200" dirty="0">
                <a:solidFill>
                  <a:schemeClr val="dk1"/>
                </a:solidFill>
                <a:latin typeface="Proxima Nova"/>
                <a:ea typeface="Proxima Nova"/>
                <a:cs typeface="Proxima Nova"/>
                <a:sym typeface="Proxima Nova"/>
              </a:rPr>
              <a:t>Dominant correlations occur at intermediate-to-large spatial scales</a:t>
            </a:r>
            <a:endParaRPr sz="1200" dirty="0">
              <a:solidFill>
                <a:schemeClr val="dk1"/>
              </a:solidFill>
              <a:latin typeface="Proxima Nova"/>
              <a:ea typeface="Proxima Nova"/>
              <a:cs typeface="Proxima Nova"/>
              <a:sym typeface="Proxima Nova"/>
            </a:endParaRPr>
          </a:p>
          <a:p>
            <a:pPr marL="457200" lvl="0" indent="-304800" algn="l" rtl="0">
              <a:spcBef>
                <a:spcPts val="1000"/>
              </a:spcBef>
              <a:spcAft>
                <a:spcPts val="1000"/>
              </a:spcAft>
              <a:buClr>
                <a:schemeClr val="dk1"/>
              </a:buClr>
              <a:buSzPct val="120000"/>
              <a:buFont typeface="Arial" panose="020B0604020202020204" pitchFamily="34" charset="0"/>
              <a:buChar char="•"/>
            </a:pPr>
            <a:r>
              <a:rPr lang="en" sz="1200" dirty="0">
                <a:solidFill>
                  <a:schemeClr val="dk1"/>
                </a:solidFill>
                <a:latin typeface="Proxima Nova"/>
                <a:ea typeface="Proxima Nova"/>
                <a:cs typeface="Proxima Nova"/>
                <a:sym typeface="Proxima Nova"/>
              </a:rPr>
              <a:t>Attention maps are an important mechanism for capturing </a:t>
            </a:r>
            <a:r>
              <a:rPr lang="en" sz="1200" b="1" dirty="0">
                <a:solidFill>
                  <a:schemeClr val="dk1"/>
                </a:solidFill>
                <a:latin typeface="Proxima Nova"/>
                <a:ea typeface="Proxima Nova"/>
                <a:cs typeface="Proxima Nova"/>
                <a:sym typeface="Proxima Nova"/>
              </a:rPr>
              <a:t>non-Gaussian information</a:t>
            </a:r>
            <a:endParaRPr sz="1200" b="1" dirty="0">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26"/>
          <p:cNvPicPr preferRelativeResize="0"/>
          <p:nvPr/>
        </p:nvPicPr>
        <p:blipFill>
          <a:blip r:embed="rId3">
            <a:alphaModFix/>
          </a:blip>
          <a:stretch>
            <a:fillRect/>
          </a:stretch>
        </p:blipFill>
        <p:spPr>
          <a:xfrm>
            <a:off x="0" y="0"/>
            <a:ext cx="9144003" cy="5143501"/>
          </a:xfrm>
          <a:prstGeom prst="rect">
            <a:avLst/>
          </a:prstGeom>
          <a:noFill/>
          <a:ln>
            <a:noFill/>
          </a:ln>
        </p:spPr>
      </p:pic>
      <p:sp>
        <p:nvSpPr>
          <p:cNvPr id="409" name="Google Shape;409;p26"/>
          <p:cNvSpPr txBox="1">
            <a:spLocks noGrp="1"/>
          </p:cNvSpPr>
          <p:nvPr>
            <p:ph type="title"/>
          </p:nvPr>
        </p:nvSpPr>
        <p:spPr>
          <a:xfrm>
            <a:off x="612900" y="2089425"/>
            <a:ext cx="5514300" cy="791700"/>
          </a:xfrm>
          <a:prstGeom prst="rect">
            <a:avLst/>
          </a:prstGeom>
          <a:effectLst>
            <a:outerShdw blurRad="57150" dist="19050" dir="5400000" algn="bl" rotWithShape="0">
              <a:srgbClr val="000000"/>
            </a:outerShdw>
          </a:effectLst>
        </p:spPr>
        <p:txBody>
          <a:bodyPr spcFirstLastPara="1" wrap="square" lIns="91425" tIns="91425" rIns="91425" bIns="91425" anchor="b" anchorCtr="0">
            <a:normAutofit/>
          </a:bodyPr>
          <a:lstStyle/>
          <a:p>
            <a:pPr marL="0" lvl="0" indent="0" algn="l" rtl="0">
              <a:spcBef>
                <a:spcPts val="0"/>
              </a:spcBef>
              <a:spcAft>
                <a:spcPts val="0"/>
              </a:spcAft>
              <a:buNone/>
            </a:pPr>
            <a:r>
              <a:rPr lang="en" sz="2800" b="1">
                <a:solidFill>
                  <a:schemeClr val="lt1"/>
                </a:solidFill>
                <a:latin typeface="Proxima Nova"/>
                <a:ea typeface="Proxima Nova"/>
                <a:cs typeface="Proxima Nova"/>
                <a:sym typeface="Proxima Nova"/>
              </a:rPr>
              <a:t>Thank you for your attention</a:t>
            </a:r>
            <a:r>
              <a:rPr lang="en" sz="2600" b="1">
                <a:solidFill>
                  <a:schemeClr val="lt1"/>
                </a:solidFill>
                <a:latin typeface="Proxima Nova"/>
                <a:ea typeface="Proxima Nova"/>
                <a:cs typeface="Proxima Nova"/>
                <a:sym typeface="Proxima Nova"/>
              </a:rPr>
              <a:t>!</a:t>
            </a:r>
            <a:endParaRPr sz="2600" b="1">
              <a:solidFill>
                <a:schemeClr val="lt1"/>
              </a:solidFill>
              <a:latin typeface="Proxima Nova"/>
              <a:ea typeface="Proxima Nova"/>
              <a:cs typeface="Proxima Nova"/>
              <a:sym typeface="Proxima Nov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3"/>
        <p:cNvGrpSpPr/>
        <p:nvPr/>
      </p:nvGrpSpPr>
      <p:grpSpPr>
        <a:xfrm>
          <a:off x="0" y="0"/>
          <a:ext cx="0" cy="0"/>
          <a:chOff x="0" y="0"/>
          <a:chExt cx="0" cy="0"/>
        </a:xfrm>
      </p:grpSpPr>
      <p:sp>
        <p:nvSpPr>
          <p:cNvPr id="414" name="Google Shape;414;p27"/>
          <p:cNvSpPr txBox="1">
            <a:spLocks noGrp="1"/>
          </p:cNvSpPr>
          <p:nvPr>
            <p:ph type="title"/>
          </p:nvPr>
        </p:nvSpPr>
        <p:spPr>
          <a:xfrm>
            <a:off x="823850" y="1284675"/>
            <a:ext cx="5413500" cy="13008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SzPts val="990"/>
              <a:buNone/>
            </a:pPr>
            <a:r>
              <a:rPr lang="en" sz="5000">
                <a:solidFill>
                  <a:srgbClr val="01395A"/>
                </a:solidFill>
                <a:latin typeface="Proxima Nova"/>
                <a:ea typeface="Proxima Nova"/>
                <a:cs typeface="Proxima Nova"/>
                <a:sym typeface="Proxima Nova"/>
              </a:rPr>
              <a:t>Back-up Slides</a:t>
            </a:r>
            <a:endParaRPr sz="5000">
              <a:solidFill>
                <a:srgbClr val="01395A"/>
              </a:solidFill>
              <a:latin typeface="Proxima Nova"/>
              <a:ea typeface="Proxima Nova"/>
              <a:cs typeface="Proxima Nova"/>
              <a:sym typeface="Proxima Nova"/>
            </a:endParaRPr>
          </a:p>
        </p:txBody>
      </p:sp>
      <p:sp>
        <p:nvSpPr>
          <p:cNvPr id="415" name="Google Shape;415;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28"/>
          <p:cNvPicPr preferRelativeResize="0"/>
          <p:nvPr/>
        </p:nvPicPr>
        <p:blipFill rotWithShape="1">
          <a:blip r:embed="rId3">
            <a:alphaModFix/>
          </a:blip>
          <a:srcRect t="6890"/>
          <a:stretch/>
        </p:blipFill>
        <p:spPr>
          <a:xfrm>
            <a:off x="4192000" y="2569249"/>
            <a:ext cx="4875802" cy="2267799"/>
          </a:xfrm>
          <a:prstGeom prst="rect">
            <a:avLst/>
          </a:prstGeom>
          <a:noFill/>
          <a:ln>
            <a:noFill/>
          </a:ln>
        </p:spPr>
      </p:pic>
      <p:pic>
        <p:nvPicPr>
          <p:cNvPr id="421" name="Google Shape;421;p28"/>
          <p:cNvPicPr preferRelativeResize="0"/>
          <p:nvPr/>
        </p:nvPicPr>
        <p:blipFill rotWithShape="1">
          <a:blip r:embed="rId4">
            <a:alphaModFix amt="90000"/>
          </a:blip>
          <a:srcRect t="35425" b="58110"/>
          <a:stretch/>
        </p:blipFill>
        <p:spPr>
          <a:xfrm>
            <a:off x="0" y="0"/>
            <a:ext cx="9144000" cy="591200"/>
          </a:xfrm>
          <a:prstGeom prst="rect">
            <a:avLst/>
          </a:prstGeom>
          <a:noFill/>
          <a:ln>
            <a:noFill/>
          </a:ln>
        </p:spPr>
      </p:pic>
      <p:cxnSp>
        <p:nvCxnSpPr>
          <p:cNvPr id="422" name="Google Shape;422;p28"/>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423" name="Google Shape;423;p28"/>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16</a:t>
            </a:fld>
            <a:endParaRPr/>
          </a:p>
        </p:txBody>
      </p:sp>
      <p:sp>
        <p:nvSpPr>
          <p:cNvPr id="424" name="Google Shape;424;p28"/>
          <p:cNvSpPr txBox="1">
            <a:spLocks noGrp="1"/>
          </p:cNvSpPr>
          <p:nvPr>
            <p:ph type="body" idx="1"/>
          </p:nvPr>
        </p:nvSpPr>
        <p:spPr>
          <a:xfrm>
            <a:off x="1100" y="609075"/>
            <a:ext cx="4182000" cy="21462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605"/>
              <a:buNone/>
            </a:pPr>
            <a:r>
              <a:rPr lang="en" sz="1200" b="1" dirty="0">
                <a:solidFill>
                  <a:srgbClr val="1155CC"/>
                </a:solidFill>
                <a:latin typeface="Proxima Nova"/>
                <a:ea typeface="Proxima Nova"/>
                <a:cs typeface="Proxima Nova"/>
                <a:sym typeface="Proxima Nova"/>
              </a:rPr>
              <a:t>Dice Coefficient:</a:t>
            </a:r>
            <a:endParaRPr sz="1200" b="1" dirty="0">
              <a:solidFill>
                <a:srgbClr val="1155CC"/>
              </a:solidFill>
              <a:latin typeface="Proxima Nova"/>
              <a:ea typeface="Proxima Nova"/>
              <a:cs typeface="Proxima Nova"/>
              <a:sym typeface="Proxima Nova"/>
            </a:endParaRPr>
          </a:p>
          <a:p>
            <a:pPr marL="330200" indent="-171450">
              <a:lnSpc>
                <a:spcPct val="150000"/>
              </a:lnSpc>
              <a:buClr>
                <a:srgbClr val="2E2E2E"/>
              </a:buClr>
              <a:buSzPct val="120000"/>
              <a:buFont typeface="Arial" panose="020B0604020202020204" pitchFamily="34" charset="0"/>
              <a:buChar char="•"/>
            </a:pPr>
            <a:r>
              <a:rPr lang="en" sz="1100" b="1" dirty="0">
                <a:solidFill>
                  <a:srgbClr val="2E2E2E"/>
                </a:solidFill>
                <a:latin typeface="Proxima Nova"/>
                <a:ea typeface="Proxima Nova"/>
                <a:cs typeface="Proxima Nova"/>
                <a:sym typeface="Proxima Nova"/>
              </a:rPr>
              <a:t>Measure spatial overlap</a:t>
            </a:r>
            <a:r>
              <a:rPr lang="en" sz="1100" dirty="0">
                <a:solidFill>
                  <a:srgbClr val="2E2E2E"/>
                </a:solidFill>
                <a:latin typeface="Proxima Nova"/>
                <a:ea typeface="Proxima Nova"/>
                <a:cs typeface="Proxima Nova"/>
                <a:sym typeface="Proxima Nova"/>
              </a:rPr>
              <a:t> between:</a:t>
            </a:r>
            <a:endParaRPr sz="1100" dirty="0">
              <a:solidFill>
                <a:srgbClr val="2E2E2E"/>
              </a:solidFill>
              <a:latin typeface="Proxima Nova"/>
              <a:ea typeface="Proxima Nova"/>
              <a:cs typeface="Proxima Nova"/>
              <a:sym typeface="Proxima Nova"/>
            </a:endParaRPr>
          </a:p>
          <a:p>
            <a:pPr marL="914400" lvl="1" indent="-298450" algn="l" rtl="0">
              <a:lnSpc>
                <a:spcPct val="150000"/>
              </a:lnSpc>
              <a:spcBef>
                <a:spcPts val="0"/>
              </a:spcBef>
              <a:spcAft>
                <a:spcPts val="0"/>
              </a:spcAft>
              <a:buClr>
                <a:srgbClr val="2E2E2E"/>
              </a:buClr>
              <a:buSzPts val="1100"/>
              <a:buFont typeface="Proxima Nova"/>
              <a:buChar char="○"/>
            </a:pPr>
            <a:r>
              <a:rPr lang="en" sz="1100" dirty="0">
                <a:solidFill>
                  <a:schemeClr val="dk1"/>
                </a:solidFill>
                <a:latin typeface="Proxima Nova"/>
                <a:ea typeface="Proxima Nova"/>
                <a:cs typeface="Proxima Nova"/>
                <a:sym typeface="Proxima Nova"/>
              </a:rPr>
              <a:t>Environment-associated </a:t>
            </a:r>
            <a:r>
              <a:rPr lang="en" sz="1100" b="1" dirty="0">
                <a:solidFill>
                  <a:srgbClr val="B11400"/>
                </a:solidFill>
                <a:latin typeface="Proxima Nova"/>
                <a:ea typeface="Proxima Nova"/>
                <a:cs typeface="Proxima Nova"/>
                <a:sym typeface="Proxima Nova"/>
              </a:rPr>
              <a:t>attention maps</a:t>
            </a:r>
            <a:r>
              <a:rPr lang="en" sz="1100" dirty="0">
                <a:solidFill>
                  <a:srgbClr val="2E2E2E"/>
                </a:solidFill>
                <a:latin typeface="Proxima Nova"/>
                <a:ea typeface="Proxima Nova"/>
                <a:cs typeface="Proxima Nova"/>
                <a:sym typeface="Proxima Nova"/>
              </a:rPr>
              <a:t> &amp; </a:t>
            </a:r>
            <a:r>
              <a:rPr lang="en" sz="1100" b="1" dirty="0">
                <a:solidFill>
                  <a:srgbClr val="35B779"/>
                </a:solidFill>
                <a:latin typeface="Proxima Nova"/>
                <a:ea typeface="Proxima Nova"/>
                <a:cs typeface="Proxima Nova"/>
                <a:sym typeface="Proxima Nova"/>
              </a:rPr>
              <a:t>input density fields</a:t>
            </a:r>
            <a:endParaRPr sz="1100" b="1" dirty="0">
              <a:solidFill>
                <a:srgbClr val="35B779"/>
              </a:solidFill>
              <a:latin typeface="Proxima Nova"/>
              <a:ea typeface="Proxima Nova"/>
              <a:cs typeface="Proxima Nova"/>
              <a:sym typeface="Proxima Nova"/>
            </a:endParaRPr>
          </a:p>
          <a:p>
            <a:pPr marL="914400" lvl="1" indent="-298450" algn="l" rtl="0">
              <a:lnSpc>
                <a:spcPct val="150000"/>
              </a:lnSpc>
              <a:spcBef>
                <a:spcPts val="0"/>
              </a:spcBef>
              <a:spcAft>
                <a:spcPts val="0"/>
              </a:spcAft>
              <a:buClr>
                <a:srgbClr val="2E2E2E"/>
              </a:buClr>
              <a:buSzPts val="1100"/>
              <a:buFont typeface="Proxima Nova"/>
              <a:buChar char="○"/>
            </a:pPr>
            <a:r>
              <a:rPr lang="en" sz="1100" b="1" dirty="0">
                <a:solidFill>
                  <a:srgbClr val="20124D"/>
                </a:solidFill>
                <a:latin typeface="Proxima Nova"/>
                <a:ea typeface="Proxima Nova"/>
                <a:cs typeface="Proxima Nova"/>
                <a:sym typeface="Proxima Nova"/>
              </a:rPr>
              <a:t>T-Web</a:t>
            </a:r>
            <a:r>
              <a:rPr lang="en" sz="1100" dirty="0">
                <a:solidFill>
                  <a:srgbClr val="2E2E2E"/>
                </a:solidFill>
                <a:latin typeface="Proxima Nova"/>
                <a:ea typeface="Proxima Nova"/>
                <a:cs typeface="Proxima Nova"/>
                <a:sym typeface="Proxima Nova"/>
              </a:rPr>
              <a:t> used as reference for map classification</a:t>
            </a:r>
            <a:endParaRPr sz="1100" dirty="0">
              <a:solidFill>
                <a:srgbClr val="2E2E2E"/>
              </a:solidFill>
              <a:latin typeface="Proxima Nova"/>
              <a:ea typeface="Proxima Nova"/>
              <a:cs typeface="Proxima Nova"/>
              <a:sym typeface="Proxima Nova"/>
            </a:endParaRPr>
          </a:p>
          <a:p>
            <a:pPr marL="914400" lvl="1" indent="-298450" algn="l" rtl="0">
              <a:lnSpc>
                <a:spcPct val="150000"/>
              </a:lnSpc>
              <a:spcBef>
                <a:spcPts val="0"/>
              </a:spcBef>
              <a:spcAft>
                <a:spcPts val="0"/>
              </a:spcAft>
              <a:buClr>
                <a:srgbClr val="2E2E2E"/>
              </a:buClr>
              <a:buSzPts val="1100"/>
              <a:buFont typeface="Proxima Nova"/>
              <a:buChar char="○"/>
            </a:pPr>
            <a:r>
              <a:rPr lang="en" sz="1100" dirty="0">
                <a:solidFill>
                  <a:srgbClr val="2E2E2E"/>
                </a:solidFill>
                <a:latin typeface="Proxima Nova"/>
                <a:ea typeface="Proxima Nova"/>
                <a:cs typeface="Proxima Nova"/>
                <a:sym typeface="Proxima Nova"/>
              </a:rPr>
              <a:t>Computed over multiple </a:t>
            </a:r>
            <a:r>
              <a:rPr lang="en" sz="1100" b="1" dirty="0">
                <a:solidFill>
                  <a:srgbClr val="2E2E2E"/>
                </a:solidFill>
                <a:latin typeface="Proxima Nova"/>
                <a:ea typeface="Proxima Nova"/>
                <a:cs typeface="Proxima Nova"/>
                <a:sym typeface="Proxima Nova"/>
              </a:rPr>
              <a:t>thresholds </a:t>
            </a:r>
            <a:r>
              <a:rPr lang="en" sz="1100" dirty="0">
                <a:solidFill>
                  <a:srgbClr val="2E2E2E"/>
                </a:solidFill>
                <a:latin typeface="Proxima Nova"/>
                <a:ea typeface="Proxima Nova"/>
                <a:cs typeface="Proxima Nova"/>
                <a:sym typeface="Proxima Nova"/>
              </a:rPr>
              <a:t>(e.g., 0.2 retains the lowest 20% of pixel values)</a:t>
            </a:r>
            <a:endParaRPr sz="1100" dirty="0">
              <a:solidFill>
                <a:srgbClr val="2E2E2E"/>
              </a:solidFill>
              <a:latin typeface="Proxima Nova"/>
              <a:ea typeface="Proxima Nova"/>
              <a:cs typeface="Proxima Nova"/>
              <a:sym typeface="Proxima Nova"/>
            </a:endParaRPr>
          </a:p>
          <a:p>
            <a:pPr marL="0" lvl="0" indent="0" algn="l" rtl="0">
              <a:spcBef>
                <a:spcPts val="0"/>
              </a:spcBef>
              <a:spcAft>
                <a:spcPts val="0"/>
              </a:spcAft>
              <a:buSzPts val="605"/>
              <a:buNone/>
            </a:pPr>
            <a:endParaRPr sz="1260" b="1" dirty="0">
              <a:solidFill>
                <a:srgbClr val="2E2E2E"/>
              </a:solidFill>
              <a:latin typeface="Proxima Nova"/>
              <a:ea typeface="Proxima Nova"/>
              <a:cs typeface="Proxima Nova"/>
              <a:sym typeface="Proxima Nova"/>
            </a:endParaRPr>
          </a:p>
        </p:txBody>
      </p:sp>
      <p:sp>
        <p:nvSpPr>
          <p:cNvPr id="425" name="Google Shape;425;p28"/>
          <p:cNvSpPr txBox="1"/>
          <p:nvPr/>
        </p:nvSpPr>
        <p:spPr>
          <a:xfrm>
            <a:off x="5010747" y="2573734"/>
            <a:ext cx="479700" cy="306600"/>
          </a:xfrm>
          <a:prstGeom prst="rect">
            <a:avLst/>
          </a:prstGeom>
          <a:noFill/>
          <a:ln>
            <a:noFill/>
          </a:ln>
        </p:spPr>
        <p:txBody>
          <a:bodyPr spcFirstLastPara="1" wrap="square" lIns="86700" tIns="86700" rIns="86700" bIns="86700" anchor="t" anchorCtr="0">
            <a:spAutoFit/>
          </a:bodyPr>
          <a:lstStyle/>
          <a:p>
            <a:pPr marL="0" lvl="0" indent="0" algn="l" rtl="0">
              <a:lnSpc>
                <a:spcPct val="150000"/>
              </a:lnSpc>
              <a:spcBef>
                <a:spcPts val="0"/>
              </a:spcBef>
              <a:spcAft>
                <a:spcPts val="0"/>
              </a:spcAft>
              <a:buNone/>
            </a:pPr>
            <a:r>
              <a:rPr lang="en" sz="853" b="1">
                <a:solidFill>
                  <a:srgbClr val="E1EA16"/>
                </a:solidFill>
                <a:latin typeface="Proxima Nova"/>
                <a:ea typeface="Proxima Nova"/>
                <a:cs typeface="Proxima Nova"/>
                <a:sym typeface="Proxima Nova"/>
              </a:rPr>
              <a:t>nodes</a:t>
            </a:r>
            <a:endParaRPr sz="1233"/>
          </a:p>
        </p:txBody>
      </p:sp>
      <p:sp>
        <p:nvSpPr>
          <p:cNvPr id="426" name="Google Shape;426;p28"/>
          <p:cNvSpPr txBox="1"/>
          <p:nvPr/>
        </p:nvSpPr>
        <p:spPr>
          <a:xfrm>
            <a:off x="5178967" y="4138508"/>
            <a:ext cx="459900" cy="306600"/>
          </a:xfrm>
          <a:prstGeom prst="rect">
            <a:avLst/>
          </a:prstGeom>
          <a:noFill/>
          <a:ln>
            <a:noFill/>
          </a:ln>
        </p:spPr>
        <p:txBody>
          <a:bodyPr spcFirstLastPara="1" wrap="square" lIns="86700" tIns="86700" rIns="86700" bIns="86700" anchor="t" anchorCtr="0">
            <a:spAutoFit/>
          </a:bodyPr>
          <a:lstStyle/>
          <a:p>
            <a:pPr marL="0" lvl="0" indent="0" algn="l" rtl="0">
              <a:lnSpc>
                <a:spcPct val="150000"/>
              </a:lnSpc>
              <a:spcBef>
                <a:spcPts val="0"/>
              </a:spcBef>
              <a:spcAft>
                <a:spcPts val="0"/>
              </a:spcAft>
              <a:buNone/>
            </a:pPr>
            <a:r>
              <a:rPr lang="en" sz="853" b="1">
                <a:solidFill>
                  <a:srgbClr val="0D0887"/>
                </a:solidFill>
                <a:latin typeface="Proxima Nova"/>
                <a:ea typeface="Proxima Nova"/>
                <a:cs typeface="Proxima Nova"/>
                <a:sym typeface="Proxima Nova"/>
              </a:rPr>
              <a:t>voids</a:t>
            </a:r>
            <a:endParaRPr sz="1233"/>
          </a:p>
        </p:txBody>
      </p:sp>
      <p:sp>
        <p:nvSpPr>
          <p:cNvPr id="427" name="Google Shape;427;p28"/>
          <p:cNvSpPr txBox="1"/>
          <p:nvPr/>
        </p:nvSpPr>
        <p:spPr>
          <a:xfrm>
            <a:off x="5146893" y="2947138"/>
            <a:ext cx="629400" cy="306600"/>
          </a:xfrm>
          <a:prstGeom prst="rect">
            <a:avLst/>
          </a:prstGeom>
          <a:noFill/>
          <a:ln>
            <a:noFill/>
          </a:ln>
        </p:spPr>
        <p:txBody>
          <a:bodyPr spcFirstLastPara="1" wrap="square" lIns="86700" tIns="86700" rIns="86700" bIns="86700" anchor="t" anchorCtr="0">
            <a:spAutoFit/>
          </a:bodyPr>
          <a:lstStyle/>
          <a:p>
            <a:pPr marL="0" lvl="0" indent="0" algn="l" rtl="0">
              <a:lnSpc>
                <a:spcPct val="150000"/>
              </a:lnSpc>
              <a:spcBef>
                <a:spcPts val="0"/>
              </a:spcBef>
              <a:spcAft>
                <a:spcPts val="0"/>
              </a:spcAft>
              <a:buNone/>
            </a:pPr>
            <a:r>
              <a:rPr lang="en" sz="853" b="1">
                <a:solidFill>
                  <a:srgbClr val="F9A34E"/>
                </a:solidFill>
                <a:latin typeface="Proxima Nova"/>
                <a:ea typeface="Proxima Nova"/>
                <a:cs typeface="Proxima Nova"/>
                <a:sym typeface="Proxima Nova"/>
              </a:rPr>
              <a:t>filaments</a:t>
            </a:r>
            <a:endParaRPr sz="853"/>
          </a:p>
        </p:txBody>
      </p:sp>
      <p:sp>
        <p:nvSpPr>
          <p:cNvPr id="428" name="Google Shape;428;p28"/>
          <p:cNvSpPr txBox="1"/>
          <p:nvPr/>
        </p:nvSpPr>
        <p:spPr>
          <a:xfrm>
            <a:off x="5923615" y="3345376"/>
            <a:ext cx="506400" cy="306600"/>
          </a:xfrm>
          <a:prstGeom prst="rect">
            <a:avLst/>
          </a:prstGeom>
          <a:noFill/>
          <a:ln>
            <a:noFill/>
          </a:ln>
        </p:spPr>
        <p:txBody>
          <a:bodyPr spcFirstLastPara="1" wrap="square" lIns="86700" tIns="86700" rIns="86700" bIns="86700" anchor="t" anchorCtr="0">
            <a:spAutoFit/>
          </a:bodyPr>
          <a:lstStyle/>
          <a:p>
            <a:pPr marL="0" lvl="0" indent="0" algn="l" rtl="0">
              <a:lnSpc>
                <a:spcPct val="150000"/>
              </a:lnSpc>
              <a:spcBef>
                <a:spcPts val="0"/>
              </a:spcBef>
              <a:spcAft>
                <a:spcPts val="0"/>
              </a:spcAft>
              <a:buNone/>
            </a:pPr>
            <a:r>
              <a:rPr lang="en" sz="853" b="1">
                <a:solidFill>
                  <a:srgbClr val="B135A6"/>
                </a:solidFill>
                <a:latin typeface="Proxima Nova"/>
                <a:ea typeface="Proxima Nova"/>
                <a:cs typeface="Proxima Nova"/>
                <a:sym typeface="Proxima Nova"/>
              </a:rPr>
              <a:t>walls</a:t>
            </a:r>
            <a:endParaRPr sz="1233"/>
          </a:p>
        </p:txBody>
      </p:sp>
      <p:cxnSp>
        <p:nvCxnSpPr>
          <p:cNvPr id="429" name="Google Shape;429;p28"/>
          <p:cNvCxnSpPr/>
          <p:nvPr/>
        </p:nvCxnSpPr>
        <p:spPr>
          <a:xfrm rot="10800000">
            <a:off x="5388675" y="3967624"/>
            <a:ext cx="0" cy="244800"/>
          </a:xfrm>
          <a:prstGeom prst="straightConnector1">
            <a:avLst/>
          </a:prstGeom>
          <a:noFill/>
          <a:ln w="9025" cap="flat" cmpd="sng">
            <a:solidFill>
              <a:srgbClr val="0D0887"/>
            </a:solidFill>
            <a:prstDash val="solid"/>
            <a:round/>
            <a:headEnd type="none" w="med" len="med"/>
            <a:tailEnd type="triangle" w="med" len="med"/>
          </a:ln>
        </p:spPr>
      </p:cxnSp>
      <p:cxnSp>
        <p:nvCxnSpPr>
          <p:cNvPr id="430" name="Google Shape;430;p28"/>
          <p:cNvCxnSpPr/>
          <p:nvPr/>
        </p:nvCxnSpPr>
        <p:spPr>
          <a:xfrm rot="10800000">
            <a:off x="5631087" y="3368121"/>
            <a:ext cx="351000" cy="137400"/>
          </a:xfrm>
          <a:prstGeom prst="straightConnector1">
            <a:avLst/>
          </a:prstGeom>
          <a:noFill/>
          <a:ln w="9025" cap="flat" cmpd="sng">
            <a:solidFill>
              <a:srgbClr val="B135A6"/>
            </a:solidFill>
            <a:prstDash val="solid"/>
            <a:round/>
            <a:headEnd type="none" w="med" len="med"/>
            <a:tailEnd type="triangle" w="med" len="med"/>
          </a:ln>
        </p:spPr>
      </p:cxnSp>
      <p:cxnSp>
        <p:nvCxnSpPr>
          <p:cNvPr id="431" name="Google Shape;431;p28"/>
          <p:cNvCxnSpPr/>
          <p:nvPr/>
        </p:nvCxnSpPr>
        <p:spPr>
          <a:xfrm rot="10800000" flipH="1">
            <a:off x="5079065" y="3156624"/>
            <a:ext cx="147600" cy="236400"/>
          </a:xfrm>
          <a:prstGeom prst="straightConnector1">
            <a:avLst/>
          </a:prstGeom>
          <a:noFill/>
          <a:ln w="9025" cap="flat" cmpd="sng">
            <a:solidFill>
              <a:srgbClr val="F9A34E"/>
            </a:solidFill>
            <a:prstDash val="solid"/>
            <a:round/>
            <a:headEnd type="triangle" w="med" len="med"/>
            <a:tailEnd type="none" w="med" len="med"/>
          </a:ln>
        </p:spPr>
      </p:cxnSp>
      <p:cxnSp>
        <p:nvCxnSpPr>
          <p:cNvPr id="432" name="Google Shape;432;p28"/>
          <p:cNvCxnSpPr/>
          <p:nvPr/>
        </p:nvCxnSpPr>
        <p:spPr>
          <a:xfrm rot="10800000" flipH="1">
            <a:off x="4989936" y="2789661"/>
            <a:ext cx="193500" cy="243300"/>
          </a:xfrm>
          <a:prstGeom prst="straightConnector1">
            <a:avLst/>
          </a:prstGeom>
          <a:noFill/>
          <a:ln w="9025" cap="flat" cmpd="sng">
            <a:solidFill>
              <a:srgbClr val="E1EA16"/>
            </a:solidFill>
            <a:prstDash val="solid"/>
            <a:round/>
            <a:headEnd type="triangle" w="med" len="med"/>
            <a:tailEnd type="none" w="med" len="med"/>
          </a:ln>
        </p:spPr>
      </p:cxnSp>
      <p:pic>
        <p:nvPicPr>
          <p:cNvPr id="433" name="Google Shape;433;p28"/>
          <p:cNvPicPr preferRelativeResize="0"/>
          <p:nvPr/>
        </p:nvPicPr>
        <p:blipFill rotWithShape="1">
          <a:blip r:embed="rId5">
            <a:alphaModFix/>
          </a:blip>
          <a:srcRect l="377" t="10997" r="288" b="33687"/>
          <a:stretch/>
        </p:blipFill>
        <p:spPr>
          <a:xfrm>
            <a:off x="4192000" y="660850"/>
            <a:ext cx="4829148" cy="1512625"/>
          </a:xfrm>
          <a:prstGeom prst="rect">
            <a:avLst/>
          </a:prstGeom>
          <a:noFill/>
          <a:ln>
            <a:noFill/>
          </a:ln>
        </p:spPr>
      </p:pic>
      <p:sp>
        <p:nvSpPr>
          <p:cNvPr id="434" name="Google Shape;434;p28"/>
          <p:cNvSpPr txBox="1">
            <a:spLocks noGrp="1"/>
          </p:cNvSpPr>
          <p:nvPr>
            <p:ph type="title"/>
          </p:nvPr>
        </p:nvSpPr>
        <p:spPr>
          <a:xfrm>
            <a:off x="138300" y="29875"/>
            <a:ext cx="8958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lt1"/>
                </a:solidFill>
                <a:latin typeface="Proxima Nova"/>
                <a:ea typeface="Proxima Nova"/>
                <a:cs typeface="Proxima Nova"/>
                <a:sym typeface="Proxima Nova"/>
              </a:rPr>
              <a:t>Quantitative Analysis of Self-Attention Maps</a:t>
            </a:r>
            <a:endParaRPr sz="2100">
              <a:solidFill>
                <a:schemeClr val="lt1"/>
              </a:solidFill>
              <a:latin typeface="Proxima Nova"/>
              <a:ea typeface="Proxima Nova"/>
              <a:cs typeface="Proxima Nova"/>
              <a:sym typeface="Proxima Nova"/>
            </a:endParaRPr>
          </a:p>
        </p:txBody>
      </p:sp>
      <p:pic>
        <p:nvPicPr>
          <p:cNvPr id="435" name="Google Shape;435;p28"/>
          <p:cNvPicPr preferRelativeResize="0"/>
          <p:nvPr/>
        </p:nvPicPr>
        <p:blipFill>
          <a:blip r:embed="rId6">
            <a:alphaModFix/>
          </a:blip>
          <a:stretch>
            <a:fillRect/>
          </a:stretch>
        </p:blipFill>
        <p:spPr>
          <a:xfrm>
            <a:off x="980800" y="2551525"/>
            <a:ext cx="2025385" cy="393600"/>
          </a:xfrm>
          <a:prstGeom prst="rect">
            <a:avLst/>
          </a:prstGeom>
          <a:noFill/>
          <a:ln>
            <a:noFill/>
          </a:ln>
        </p:spPr>
      </p:pic>
      <p:pic>
        <p:nvPicPr>
          <p:cNvPr id="436" name="Google Shape;436;p28"/>
          <p:cNvPicPr preferRelativeResize="0"/>
          <p:nvPr/>
        </p:nvPicPr>
        <p:blipFill rotWithShape="1">
          <a:blip r:embed="rId3">
            <a:alphaModFix/>
          </a:blip>
          <a:srcRect r="92293" b="92927"/>
          <a:stretch/>
        </p:blipFill>
        <p:spPr>
          <a:xfrm>
            <a:off x="4192000" y="2401449"/>
            <a:ext cx="375798" cy="172276"/>
          </a:xfrm>
          <a:prstGeom prst="rect">
            <a:avLst/>
          </a:prstGeom>
          <a:noFill/>
          <a:ln>
            <a:noFill/>
          </a:ln>
        </p:spPr>
      </p:pic>
      <p:pic>
        <p:nvPicPr>
          <p:cNvPr id="437" name="Google Shape;437;p28"/>
          <p:cNvPicPr preferRelativeResize="0"/>
          <p:nvPr/>
        </p:nvPicPr>
        <p:blipFill rotWithShape="1">
          <a:blip r:embed="rId3">
            <a:alphaModFix/>
          </a:blip>
          <a:srcRect l="14939" r="68333" b="92927"/>
          <a:stretch/>
        </p:blipFill>
        <p:spPr>
          <a:xfrm>
            <a:off x="5072774" y="2401449"/>
            <a:ext cx="815677" cy="172276"/>
          </a:xfrm>
          <a:prstGeom prst="rect">
            <a:avLst/>
          </a:prstGeom>
          <a:noFill/>
          <a:ln>
            <a:noFill/>
          </a:ln>
        </p:spPr>
      </p:pic>
      <p:pic>
        <p:nvPicPr>
          <p:cNvPr id="438" name="Google Shape;438;p28"/>
          <p:cNvPicPr preferRelativeResize="0"/>
          <p:nvPr/>
        </p:nvPicPr>
        <p:blipFill rotWithShape="1">
          <a:blip r:embed="rId3">
            <a:alphaModFix/>
          </a:blip>
          <a:srcRect l="53036" r="42215" b="92927"/>
          <a:stretch/>
        </p:blipFill>
        <p:spPr>
          <a:xfrm>
            <a:off x="6778000" y="2401449"/>
            <a:ext cx="231552" cy="172276"/>
          </a:xfrm>
          <a:prstGeom prst="rect">
            <a:avLst/>
          </a:prstGeom>
          <a:noFill/>
          <a:ln>
            <a:noFill/>
          </a:ln>
        </p:spPr>
      </p:pic>
      <p:pic>
        <p:nvPicPr>
          <p:cNvPr id="439" name="Google Shape;439;p28"/>
          <p:cNvPicPr preferRelativeResize="0"/>
          <p:nvPr/>
        </p:nvPicPr>
        <p:blipFill rotWithShape="1">
          <a:blip r:embed="rId3">
            <a:alphaModFix/>
          </a:blip>
          <a:srcRect l="65985" r="17453" b="92927"/>
          <a:stretch/>
        </p:blipFill>
        <p:spPr>
          <a:xfrm>
            <a:off x="7561900" y="2401449"/>
            <a:ext cx="807552" cy="172276"/>
          </a:xfrm>
          <a:prstGeom prst="rect">
            <a:avLst/>
          </a:prstGeom>
          <a:noFill/>
          <a:ln>
            <a:noFill/>
          </a:ln>
        </p:spPr>
      </p:pic>
      <p:sp>
        <p:nvSpPr>
          <p:cNvPr id="440" name="Google Shape;440;p28"/>
          <p:cNvSpPr txBox="1"/>
          <p:nvPr/>
        </p:nvSpPr>
        <p:spPr>
          <a:xfrm>
            <a:off x="152400" y="3421647"/>
            <a:ext cx="3858000" cy="6081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100" b="1" dirty="0">
                <a:solidFill>
                  <a:schemeClr val="dk1"/>
                </a:solidFill>
                <a:latin typeface="Proxima Nova"/>
                <a:ea typeface="Proxima Nova"/>
                <a:cs typeface="Proxima Nova"/>
                <a:sym typeface="Proxima Nova"/>
              </a:rPr>
              <a:t>Layer 1: </a:t>
            </a:r>
            <a:r>
              <a:rPr lang="en" sz="1100" dirty="0">
                <a:solidFill>
                  <a:schemeClr val="dk1"/>
                </a:solidFill>
                <a:latin typeface="Proxima Nova"/>
                <a:ea typeface="Proxima Nova"/>
                <a:cs typeface="Proxima Nova"/>
                <a:sym typeface="Proxima Nova"/>
              </a:rPr>
              <a:t>strong overlap with overdense environments (</a:t>
            </a:r>
            <a:r>
              <a:rPr lang="en" sz="1100" b="1" dirty="0">
                <a:solidFill>
                  <a:srgbClr val="E1EA16"/>
                </a:solidFill>
                <a:latin typeface="Proxima Nova"/>
                <a:ea typeface="Proxima Nova"/>
                <a:cs typeface="Proxima Nova"/>
                <a:sym typeface="Proxima Nova"/>
              </a:rPr>
              <a:t>nodes</a:t>
            </a:r>
            <a:r>
              <a:rPr lang="en" sz="1100" dirty="0">
                <a:solidFill>
                  <a:schemeClr val="dk1"/>
                </a:solidFill>
                <a:latin typeface="Proxima Nova"/>
                <a:ea typeface="Proxima Nova"/>
                <a:cs typeface="Proxima Nova"/>
                <a:sym typeface="Proxima Nova"/>
              </a:rPr>
              <a:t> and </a:t>
            </a:r>
            <a:r>
              <a:rPr lang="en" sz="1100" b="1" dirty="0">
                <a:solidFill>
                  <a:srgbClr val="F9A34E"/>
                </a:solidFill>
                <a:latin typeface="Proxima Nova"/>
                <a:ea typeface="Proxima Nova"/>
                <a:cs typeface="Proxima Nova"/>
                <a:sym typeface="Proxima Nova"/>
              </a:rPr>
              <a:t>filaments</a:t>
            </a:r>
            <a:r>
              <a:rPr lang="en" sz="1100" dirty="0">
                <a:solidFill>
                  <a:schemeClr val="dk1"/>
                </a:solidFill>
                <a:latin typeface="Proxima Nova"/>
                <a:ea typeface="Proxima Nova"/>
                <a:cs typeface="Proxima Nova"/>
                <a:sym typeface="Proxima Nova"/>
              </a:rPr>
              <a:t>)</a:t>
            </a:r>
            <a:endParaRPr sz="1300" dirty="0">
              <a:solidFill>
                <a:schemeClr val="dk1"/>
              </a:solidFill>
              <a:latin typeface="Proxima Nova"/>
              <a:ea typeface="Proxima Nova"/>
              <a:cs typeface="Proxima Nova"/>
              <a:sym typeface="Proxima Nova"/>
            </a:endParaRPr>
          </a:p>
        </p:txBody>
      </p:sp>
      <p:sp>
        <p:nvSpPr>
          <p:cNvPr id="441" name="Google Shape;441;p28"/>
          <p:cNvSpPr txBox="1"/>
          <p:nvPr/>
        </p:nvSpPr>
        <p:spPr>
          <a:xfrm>
            <a:off x="152400" y="3955047"/>
            <a:ext cx="3975000" cy="6081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100" b="1" dirty="0">
                <a:solidFill>
                  <a:schemeClr val="dk1"/>
                </a:solidFill>
                <a:latin typeface="Proxima Nova"/>
                <a:ea typeface="Proxima Nova"/>
                <a:cs typeface="Proxima Nova"/>
                <a:sym typeface="Proxima Nova"/>
              </a:rPr>
              <a:t>Layer 2: </a:t>
            </a:r>
            <a:r>
              <a:rPr lang="en" sz="1100" dirty="0">
                <a:solidFill>
                  <a:schemeClr val="dk1"/>
                </a:solidFill>
                <a:latin typeface="Proxima Nova"/>
                <a:ea typeface="Proxima Nova"/>
                <a:cs typeface="Proxima Nova"/>
                <a:sym typeface="Proxima Nova"/>
              </a:rPr>
              <a:t>strong anti-correlations with underdense environments (</a:t>
            </a:r>
            <a:r>
              <a:rPr lang="en" sz="1100" b="1" dirty="0">
                <a:solidFill>
                  <a:srgbClr val="0D0887"/>
                </a:solidFill>
                <a:latin typeface="Proxima Nova"/>
                <a:ea typeface="Proxima Nova"/>
                <a:cs typeface="Proxima Nova"/>
                <a:sym typeface="Proxima Nova"/>
              </a:rPr>
              <a:t>voids</a:t>
            </a:r>
            <a:r>
              <a:rPr lang="en" sz="1100" dirty="0">
                <a:solidFill>
                  <a:schemeClr val="dk1"/>
                </a:solidFill>
                <a:latin typeface="Proxima Nova"/>
                <a:ea typeface="Proxima Nova"/>
                <a:cs typeface="Proxima Nova"/>
                <a:sym typeface="Proxima Nova"/>
              </a:rPr>
              <a:t>)</a:t>
            </a:r>
            <a:endParaRPr sz="1300" dirty="0">
              <a:solidFill>
                <a:schemeClr val="dk1"/>
              </a:solidFill>
              <a:latin typeface="Proxima Nova"/>
              <a:ea typeface="Proxima Nova"/>
              <a:cs typeface="Proxima Nova"/>
              <a:sym typeface="Proxima Nova"/>
            </a:endParaRPr>
          </a:p>
        </p:txBody>
      </p:sp>
      <p:sp>
        <p:nvSpPr>
          <p:cNvPr id="442" name="Google Shape;442;p28"/>
          <p:cNvSpPr txBox="1"/>
          <p:nvPr/>
        </p:nvSpPr>
        <p:spPr>
          <a:xfrm>
            <a:off x="6165562" y="4805095"/>
            <a:ext cx="1878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a:latin typeface="Proxima Nova"/>
                <a:ea typeface="Proxima Nova"/>
                <a:cs typeface="Proxima Nova"/>
                <a:sym typeface="Proxima Nova"/>
              </a:rPr>
              <a:t>Noor et al. (submitted)</a:t>
            </a:r>
            <a:endParaRPr sz="900" i="1">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5" grpId="0"/>
      <p:bldP spid="426" grpId="0"/>
      <p:bldP spid="427" grpId="0"/>
      <p:bldP spid="428" grpId="0"/>
      <p:bldP spid="440" grpId="0"/>
      <p:bldP spid="441" grpId="0"/>
      <p:bldP spid="44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pic>
        <p:nvPicPr>
          <p:cNvPr id="447" name="Google Shape;447;p29"/>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448" name="Google Shape;448;p29"/>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449" name="Google Shape;449;p29"/>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Trained Diffusion Model Analysis</a:t>
            </a:r>
            <a:endParaRPr>
              <a:solidFill>
                <a:schemeClr val="lt1"/>
              </a:solidFill>
              <a:latin typeface="Proxima Nova"/>
              <a:ea typeface="Proxima Nova"/>
              <a:cs typeface="Proxima Nova"/>
              <a:sym typeface="Proxima Nova"/>
            </a:endParaRPr>
          </a:p>
        </p:txBody>
      </p:sp>
      <p:sp>
        <p:nvSpPr>
          <p:cNvPr id="450" name="Google Shape;450;p29"/>
          <p:cNvSpPr txBox="1"/>
          <p:nvPr/>
        </p:nvSpPr>
        <p:spPr>
          <a:xfrm>
            <a:off x="53653" y="4805095"/>
            <a:ext cx="1878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a:latin typeface="Proxima Nova"/>
                <a:ea typeface="Proxima Nova"/>
                <a:cs typeface="Proxima Nova"/>
                <a:sym typeface="Proxima Nova"/>
              </a:rPr>
              <a:t>Noor et al. (submitted)</a:t>
            </a:r>
            <a:endParaRPr sz="900" i="1">
              <a:latin typeface="Proxima Nova"/>
              <a:ea typeface="Proxima Nova"/>
              <a:cs typeface="Proxima Nova"/>
              <a:sym typeface="Proxima Nova"/>
            </a:endParaRPr>
          </a:p>
        </p:txBody>
      </p:sp>
      <p:sp>
        <p:nvSpPr>
          <p:cNvPr id="451" name="Google Shape;451;p29"/>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17</a:t>
            </a:fld>
            <a:endParaRPr>
              <a:solidFill>
                <a:schemeClr val="dk2"/>
              </a:solidFill>
              <a:latin typeface="Arial"/>
              <a:ea typeface="Arial"/>
              <a:cs typeface="Arial"/>
              <a:sym typeface="Arial"/>
            </a:endParaRPr>
          </a:p>
        </p:txBody>
      </p:sp>
      <p:sp>
        <p:nvSpPr>
          <p:cNvPr id="452" name="Google Shape;452;p29"/>
          <p:cNvSpPr txBox="1">
            <a:spLocks noGrp="1"/>
          </p:cNvSpPr>
          <p:nvPr>
            <p:ph type="body" idx="1"/>
          </p:nvPr>
        </p:nvSpPr>
        <p:spPr>
          <a:xfrm>
            <a:off x="1385800" y="695900"/>
            <a:ext cx="6372300" cy="6567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605"/>
              <a:buNone/>
            </a:pPr>
            <a:r>
              <a:rPr lang="en" sz="1200" b="1">
                <a:solidFill>
                  <a:srgbClr val="274E13"/>
                </a:solidFill>
                <a:latin typeface="Proxima Nova"/>
                <a:ea typeface="Proxima Nova"/>
                <a:cs typeface="Proxima Nova"/>
                <a:sym typeface="Proxima Nova"/>
              </a:rPr>
              <a:t>Higher-order Statistics:</a:t>
            </a:r>
            <a:endParaRPr sz="1200" b="1">
              <a:solidFill>
                <a:srgbClr val="274E13"/>
              </a:solidFill>
              <a:latin typeface="Proxima Nova"/>
              <a:ea typeface="Proxima Nova"/>
              <a:cs typeface="Proxima Nova"/>
              <a:sym typeface="Proxima Nova"/>
            </a:endParaRPr>
          </a:p>
          <a:p>
            <a:pPr marL="0" lvl="0" indent="0" algn="l" rtl="0">
              <a:lnSpc>
                <a:spcPct val="150000"/>
              </a:lnSpc>
              <a:spcBef>
                <a:spcPts val="0"/>
              </a:spcBef>
              <a:spcAft>
                <a:spcPts val="0"/>
              </a:spcAft>
              <a:buNone/>
            </a:pPr>
            <a:r>
              <a:rPr lang="en" sz="1100">
                <a:solidFill>
                  <a:srgbClr val="2E2E2E"/>
                </a:solidFill>
                <a:latin typeface="Proxima Nova"/>
                <a:ea typeface="Proxima Nova"/>
                <a:cs typeface="Proxima Nova"/>
                <a:sym typeface="Proxima Nova"/>
              </a:rPr>
              <a:t>Great agreement between the mean equilateral bispectrum of </a:t>
            </a:r>
            <a:r>
              <a:rPr lang="en" sz="1100" b="1">
                <a:solidFill>
                  <a:srgbClr val="674EA7"/>
                </a:solidFill>
                <a:latin typeface="Proxima Nova"/>
                <a:ea typeface="Proxima Nova"/>
                <a:cs typeface="Proxima Nova"/>
                <a:sym typeface="Proxima Nova"/>
              </a:rPr>
              <a:t>true</a:t>
            </a:r>
            <a:r>
              <a:rPr lang="en" sz="1100">
                <a:solidFill>
                  <a:srgbClr val="2E2E2E"/>
                </a:solidFill>
                <a:latin typeface="Proxima Nova"/>
                <a:ea typeface="Proxima Nova"/>
                <a:cs typeface="Proxima Nova"/>
                <a:sym typeface="Proxima Nova"/>
              </a:rPr>
              <a:t> and </a:t>
            </a:r>
            <a:r>
              <a:rPr lang="en" sz="1100" b="1">
                <a:solidFill>
                  <a:srgbClr val="990000"/>
                </a:solidFill>
                <a:latin typeface="Proxima Nova"/>
                <a:ea typeface="Proxima Nova"/>
                <a:cs typeface="Proxima Nova"/>
                <a:sym typeface="Proxima Nova"/>
              </a:rPr>
              <a:t>generated </a:t>
            </a:r>
            <a:r>
              <a:rPr lang="en" sz="1100">
                <a:solidFill>
                  <a:schemeClr val="dk1"/>
                </a:solidFill>
                <a:latin typeface="Proxima Nova"/>
                <a:ea typeface="Proxima Nova"/>
                <a:cs typeface="Proxima Nova"/>
                <a:sym typeface="Proxima Nova"/>
              </a:rPr>
              <a:t>density fields</a:t>
            </a:r>
            <a:endParaRPr sz="1100">
              <a:solidFill>
                <a:schemeClr val="dk1"/>
              </a:solidFill>
              <a:latin typeface="Proxima Nova"/>
              <a:ea typeface="Proxima Nova"/>
              <a:cs typeface="Proxima Nova"/>
              <a:sym typeface="Proxima Nova"/>
            </a:endParaRPr>
          </a:p>
          <a:p>
            <a:pPr marL="0" lvl="0" indent="0" algn="l" rtl="0">
              <a:spcBef>
                <a:spcPts val="0"/>
              </a:spcBef>
              <a:spcAft>
                <a:spcPts val="0"/>
              </a:spcAft>
              <a:buSzPts val="605"/>
              <a:buNone/>
            </a:pPr>
            <a:endParaRPr sz="1360" b="1">
              <a:solidFill>
                <a:srgbClr val="2E2E2E"/>
              </a:solidFill>
              <a:latin typeface="Proxima Nova"/>
              <a:ea typeface="Proxima Nova"/>
              <a:cs typeface="Proxima Nova"/>
              <a:sym typeface="Proxima Nova"/>
            </a:endParaRPr>
          </a:p>
        </p:txBody>
      </p:sp>
      <p:pic>
        <p:nvPicPr>
          <p:cNvPr id="453" name="Google Shape;453;p29"/>
          <p:cNvPicPr preferRelativeResize="0"/>
          <p:nvPr/>
        </p:nvPicPr>
        <p:blipFill>
          <a:blip r:embed="rId4">
            <a:alphaModFix/>
          </a:blip>
          <a:stretch>
            <a:fillRect/>
          </a:stretch>
        </p:blipFill>
        <p:spPr>
          <a:xfrm>
            <a:off x="2843061" y="1730373"/>
            <a:ext cx="3325577" cy="3332877"/>
          </a:xfrm>
          <a:prstGeom prst="rect">
            <a:avLst/>
          </a:prstGeom>
          <a:noFill/>
          <a:ln>
            <a:noFill/>
          </a:ln>
        </p:spPr>
      </p:pic>
      <p:sp>
        <p:nvSpPr>
          <p:cNvPr id="454" name="Google Shape;454;p29"/>
          <p:cNvSpPr txBox="1"/>
          <p:nvPr/>
        </p:nvSpPr>
        <p:spPr>
          <a:xfrm>
            <a:off x="3983751" y="1352600"/>
            <a:ext cx="1328700" cy="361500"/>
          </a:xfrm>
          <a:prstGeom prst="rect">
            <a:avLst/>
          </a:prstGeom>
          <a:noFill/>
          <a:ln>
            <a:noFill/>
          </a:ln>
        </p:spPr>
        <p:txBody>
          <a:bodyPr spcFirstLastPara="1" wrap="square" lIns="116025" tIns="116025" rIns="116025" bIns="116025" anchor="t" anchorCtr="0">
            <a:noAutofit/>
          </a:bodyPr>
          <a:lstStyle/>
          <a:p>
            <a:pPr marL="0" lvl="0" indent="0" algn="l" rtl="0">
              <a:lnSpc>
                <a:spcPct val="115000"/>
              </a:lnSpc>
              <a:spcBef>
                <a:spcPts val="0"/>
              </a:spcBef>
              <a:spcAft>
                <a:spcPts val="0"/>
              </a:spcAft>
              <a:buNone/>
            </a:pPr>
            <a:r>
              <a:rPr lang="en" sz="1269">
                <a:solidFill>
                  <a:schemeClr val="dk1"/>
                </a:solidFill>
                <a:latin typeface="Old Standard TT"/>
                <a:ea typeface="Old Standard TT"/>
                <a:cs typeface="Old Standard TT"/>
                <a:sym typeface="Old Standard TT"/>
              </a:rPr>
              <a:t>240k Iterations</a:t>
            </a:r>
            <a:endParaRPr sz="1269">
              <a:solidFill>
                <a:schemeClr val="dk1"/>
              </a:solidFill>
              <a:latin typeface="Lato"/>
              <a:ea typeface="Lato"/>
              <a:cs typeface="Lato"/>
              <a:sym typeface="La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pic>
        <p:nvPicPr>
          <p:cNvPr id="459" name="Google Shape;459;p30"/>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460" name="Google Shape;460;p30"/>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461" name="Google Shape;461;p30"/>
          <p:cNvSpPr txBox="1">
            <a:spLocks noGrp="1"/>
          </p:cNvSpPr>
          <p:nvPr>
            <p:ph type="title"/>
          </p:nvPr>
        </p:nvSpPr>
        <p:spPr>
          <a:xfrm>
            <a:off x="138300" y="29875"/>
            <a:ext cx="8958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990"/>
              <a:buFont typeface="Arial"/>
              <a:buNone/>
            </a:pPr>
            <a:r>
              <a:rPr lang="en" sz="2120">
                <a:solidFill>
                  <a:schemeClr val="lt1"/>
                </a:solidFill>
                <a:latin typeface="Proxima Nova"/>
                <a:ea typeface="Proxima Nova"/>
                <a:cs typeface="Proxima Nova"/>
                <a:sym typeface="Proxima Nova"/>
              </a:rPr>
              <a:t>Self-Attention in the Diffusion Model</a:t>
            </a:r>
            <a:endParaRPr sz="2120">
              <a:solidFill>
                <a:schemeClr val="lt1"/>
              </a:solidFill>
              <a:latin typeface="Proxima Nova"/>
              <a:ea typeface="Proxima Nova"/>
              <a:cs typeface="Proxima Nova"/>
              <a:sym typeface="Proxima Nova"/>
            </a:endParaRPr>
          </a:p>
          <a:p>
            <a:pPr marL="0" lvl="0" indent="0" algn="l" rtl="0">
              <a:spcBef>
                <a:spcPts val="0"/>
              </a:spcBef>
              <a:spcAft>
                <a:spcPts val="0"/>
              </a:spcAft>
              <a:buSzPts val="990"/>
              <a:buNone/>
            </a:pPr>
            <a:endParaRPr sz="2120">
              <a:solidFill>
                <a:schemeClr val="lt1"/>
              </a:solidFill>
              <a:latin typeface="Proxima Nova"/>
              <a:ea typeface="Proxima Nova"/>
              <a:cs typeface="Proxima Nova"/>
              <a:sym typeface="Proxima Nova"/>
            </a:endParaRPr>
          </a:p>
        </p:txBody>
      </p:sp>
      <p:sp>
        <p:nvSpPr>
          <p:cNvPr id="462" name="Google Shape;462;p30"/>
          <p:cNvSpPr txBox="1">
            <a:spLocks noGrp="1"/>
          </p:cNvSpPr>
          <p:nvPr>
            <p:ph type="sldNum" idx="12"/>
          </p:nvPr>
        </p:nvSpPr>
        <p:spPr>
          <a:xfrm>
            <a:off x="840676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18</a:t>
            </a:fld>
            <a:endParaRPr/>
          </a:p>
        </p:txBody>
      </p:sp>
      <p:pic>
        <p:nvPicPr>
          <p:cNvPr id="463" name="Google Shape;463;p30"/>
          <p:cNvPicPr preferRelativeResize="0"/>
          <p:nvPr/>
        </p:nvPicPr>
        <p:blipFill>
          <a:blip r:embed="rId4">
            <a:alphaModFix/>
          </a:blip>
          <a:stretch>
            <a:fillRect/>
          </a:stretch>
        </p:blipFill>
        <p:spPr>
          <a:xfrm>
            <a:off x="3776454" y="2846225"/>
            <a:ext cx="5349724" cy="1494176"/>
          </a:xfrm>
          <a:prstGeom prst="rect">
            <a:avLst/>
          </a:prstGeom>
          <a:noFill/>
          <a:ln>
            <a:noFill/>
          </a:ln>
        </p:spPr>
      </p:pic>
      <p:pic>
        <p:nvPicPr>
          <p:cNvPr id="464" name="Google Shape;464;p30"/>
          <p:cNvPicPr preferRelativeResize="0"/>
          <p:nvPr/>
        </p:nvPicPr>
        <p:blipFill rotWithShape="1">
          <a:blip r:embed="rId5">
            <a:alphaModFix/>
          </a:blip>
          <a:srcRect r="53089"/>
          <a:stretch/>
        </p:blipFill>
        <p:spPr>
          <a:xfrm>
            <a:off x="332625" y="2913725"/>
            <a:ext cx="1321723" cy="1412900"/>
          </a:xfrm>
          <a:prstGeom prst="rect">
            <a:avLst/>
          </a:prstGeom>
          <a:noFill/>
          <a:ln>
            <a:noFill/>
          </a:ln>
        </p:spPr>
      </p:pic>
      <p:sp>
        <p:nvSpPr>
          <p:cNvPr id="465" name="Google Shape;465;p30"/>
          <p:cNvSpPr txBox="1"/>
          <p:nvPr/>
        </p:nvSpPr>
        <p:spPr>
          <a:xfrm>
            <a:off x="2959449" y="2911725"/>
            <a:ext cx="794100" cy="1217100"/>
          </a:xfrm>
          <a:prstGeom prst="rect">
            <a:avLst/>
          </a:prstGeom>
          <a:noFill/>
          <a:ln>
            <a:noFill/>
          </a:ln>
        </p:spPr>
        <p:txBody>
          <a:bodyPr spcFirstLastPara="1" wrap="square" lIns="99775" tIns="99775" rIns="99775" bIns="99775" anchor="t" anchorCtr="0">
            <a:noAutofit/>
          </a:bodyPr>
          <a:lstStyle/>
          <a:p>
            <a:pPr marL="0" lvl="0" indent="0" algn="l" rtl="0">
              <a:lnSpc>
                <a:spcPct val="150000"/>
              </a:lnSpc>
              <a:spcBef>
                <a:spcPts val="0"/>
              </a:spcBef>
              <a:spcAft>
                <a:spcPts val="0"/>
              </a:spcAft>
              <a:buNone/>
            </a:pPr>
            <a:r>
              <a:rPr lang="en" sz="909" b="1">
                <a:solidFill>
                  <a:srgbClr val="440154"/>
                </a:solidFill>
                <a:latin typeface="Proxima Nova"/>
                <a:ea typeface="Proxima Nova"/>
                <a:cs typeface="Proxima Nova"/>
                <a:sym typeface="Proxima Nova"/>
              </a:rPr>
              <a:t>Voids</a:t>
            </a:r>
            <a:endParaRPr sz="909" b="1">
              <a:solidFill>
                <a:srgbClr val="440154"/>
              </a:solidFill>
              <a:latin typeface="Proxima Nova"/>
              <a:ea typeface="Proxima Nova"/>
              <a:cs typeface="Proxima Nova"/>
              <a:sym typeface="Proxima Nova"/>
            </a:endParaRPr>
          </a:p>
          <a:p>
            <a:pPr marL="0" lvl="0" indent="0" algn="l" rtl="0">
              <a:lnSpc>
                <a:spcPct val="150000"/>
              </a:lnSpc>
              <a:spcBef>
                <a:spcPts val="0"/>
              </a:spcBef>
              <a:spcAft>
                <a:spcPts val="0"/>
              </a:spcAft>
              <a:buNone/>
            </a:pPr>
            <a:r>
              <a:rPr lang="en" sz="909" b="1">
                <a:solidFill>
                  <a:srgbClr val="31688E"/>
                </a:solidFill>
                <a:latin typeface="Proxima Nova"/>
                <a:ea typeface="Proxima Nova"/>
                <a:cs typeface="Proxima Nova"/>
                <a:sym typeface="Proxima Nova"/>
              </a:rPr>
              <a:t>Walls</a:t>
            </a:r>
            <a:endParaRPr sz="909" b="1">
              <a:solidFill>
                <a:srgbClr val="31688E"/>
              </a:solidFill>
              <a:latin typeface="Proxima Nova"/>
              <a:ea typeface="Proxima Nova"/>
              <a:cs typeface="Proxima Nova"/>
              <a:sym typeface="Proxima Nova"/>
            </a:endParaRPr>
          </a:p>
          <a:p>
            <a:pPr marL="0" lvl="0" indent="0" algn="l" rtl="0">
              <a:lnSpc>
                <a:spcPct val="150000"/>
              </a:lnSpc>
              <a:spcBef>
                <a:spcPts val="0"/>
              </a:spcBef>
              <a:spcAft>
                <a:spcPts val="0"/>
              </a:spcAft>
              <a:buNone/>
            </a:pPr>
            <a:r>
              <a:rPr lang="en" sz="909" b="1">
                <a:solidFill>
                  <a:srgbClr val="35B779"/>
                </a:solidFill>
                <a:latin typeface="Proxima Nova"/>
                <a:ea typeface="Proxima Nova"/>
                <a:cs typeface="Proxima Nova"/>
                <a:sym typeface="Proxima Nova"/>
              </a:rPr>
              <a:t>Filaments</a:t>
            </a:r>
            <a:endParaRPr sz="909" b="1">
              <a:solidFill>
                <a:srgbClr val="35B779"/>
              </a:solidFill>
              <a:latin typeface="Proxima Nova"/>
              <a:ea typeface="Proxima Nova"/>
              <a:cs typeface="Proxima Nova"/>
              <a:sym typeface="Proxima Nova"/>
            </a:endParaRPr>
          </a:p>
          <a:p>
            <a:pPr marL="0" lvl="0" indent="0" algn="l" rtl="0">
              <a:lnSpc>
                <a:spcPct val="150000"/>
              </a:lnSpc>
              <a:spcBef>
                <a:spcPts val="0"/>
              </a:spcBef>
              <a:spcAft>
                <a:spcPts val="0"/>
              </a:spcAft>
              <a:buNone/>
            </a:pPr>
            <a:r>
              <a:rPr lang="en" sz="909" b="1">
                <a:solidFill>
                  <a:srgbClr val="EBD200"/>
                </a:solidFill>
                <a:latin typeface="Proxima Nova"/>
                <a:ea typeface="Proxima Nova"/>
                <a:cs typeface="Proxima Nova"/>
                <a:sym typeface="Proxima Nova"/>
              </a:rPr>
              <a:t>Nodes</a:t>
            </a:r>
            <a:endParaRPr sz="909" b="1">
              <a:solidFill>
                <a:srgbClr val="EBD200"/>
              </a:solidFill>
              <a:latin typeface="Proxima Nova"/>
              <a:ea typeface="Proxima Nova"/>
              <a:cs typeface="Proxima Nova"/>
              <a:sym typeface="Proxima Nova"/>
            </a:endParaRPr>
          </a:p>
        </p:txBody>
      </p:sp>
      <p:sp>
        <p:nvSpPr>
          <p:cNvPr id="466" name="Google Shape;466;p30"/>
          <p:cNvSpPr txBox="1">
            <a:spLocks noGrp="1"/>
          </p:cNvSpPr>
          <p:nvPr>
            <p:ph type="body" idx="1"/>
          </p:nvPr>
        </p:nvSpPr>
        <p:spPr>
          <a:xfrm>
            <a:off x="4219900" y="639500"/>
            <a:ext cx="4924200" cy="148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1018"/>
              <a:buNone/>
            </a:pPr>
            <a:r>
              <a:rPr lang="en" sz="1118" b="1">
                <a:solidFill>
                  <a:srgbClr val="941100"/>
                </a:solidFill>
                <a:latin typeface="Proxima Nova"/>
                <a:ea typeface="Proxima Nova"/>
                <a:cs typeface="Proxima Nova"/>
                <a:sym typeface="Proxima Nova"/>
              </a:rPr>
              <a:t>Self-attention Maps</a:t>
            </a:r>
            <a:r>
              <a:rPr lang="en" sz="1118" b="1">
                <a:latin typeface="Proxima Nova"/>
                <a:ea typeface="Proxima Nova"/>
                <a:cs typeface="Proxima Nova"/>
                <a:sym typeface="Proxima Nova"/>
              </a:rPr>
              <a:t>: </a:t>
            </a:r>
            <a:endParaRPr sz="1118" b="1">
              <a:latin typeface="Proxima Nova"/>
              <a:ea typeface="Proxima Nova"/>
              <a:cs typeface="Proxima Nova"/>
              <a:sym typeface="Proxima Nova"/>
            </a:endParaRPr>
          </a:p>
          <a:p>
            <a:pPr marL="457200" lvl="0" indent="-293688" algn="l" rtl="0">
              <a:lnSpc>
                <a:spcPct val="150000"/>
              </a:lnSpc>
              <a:spcBef>
                <a:spcPts val="1000"/>
              </a:spcBef>
              <a:spcAft>
                <a:spcPts val="0"/>
              </a:spcAft>
              <a:buClr>
                <a:srgbClr val="2E2E2E"/>
              </a:buClr>
              <a:buSzPts val="1025"/>
              <a:buFont typeface="Proxima Nova"/>
              <a:buChar char="●"/>
            </a:pPr>
            <a:r>
              <a:rPr lang="en" sz="1025">
                <a:solidFill>
                  <a:srgbClr val="2E2E2E"/>
                </a:solidFill>
                <a:latin typeface="Proxima Nova"/>
                <a:ea typeface="Proxima Nova"/>
                <a:cs typeface="Proxima Nova"/>
                <a:sym typeface="Proxima Nova"/>
              </a:rPr>
              <a:t>Quantify how each </a:t>
            </a:r>
            <a:r>
              <a:rPr lang="en" sz="1025" b="1">
                <a:solidFill>
                  <a:srgbClr val="2E2E2E"/>
                </a:solidFill>
                <a:latin typeface="Proxima Nova"/>
                <a:ea typeface="Proxima Nova"/>
                <a:cs typeface="Proxima Nova"/>
                <a:sym typeface="Proxima Nova"/>
              </a:rPr>
              <a:t>spatial region</a:t>
            </a:r>
            <a:r>
              <a:rPr lang="en" sz="1025">
                <a:solidFill>
                  <a:srgbClr val="2E2E2E"/>
                </a:solidFill>
                <a:latin typeface="Proxima Nova"/>
                <a:ea typeface="Proxima Nova"/>
                <a:cs typeface="Proxima Nova"/>
                <a:sym typeface="Proxima Nova"/>
              </a:rPr>
              <a:t> </a:t>
            </a:r>
            <a:r>
              <a:rPr lang="en" sz="1025" b="1">
                <a:solidFill>
                  <a:srgbClr val="2E2E2E"/>
                </a:solidFill>
                <a:latin typeface="Proxima Nova"/>
                <a:ea typeface="Proxima Nova"/>
                <a:cs typeface="Proxima Nova"/>
                <a:sym typeface="Proxima Nova"/>
              </a:rPr>
              <a:t>correlates</a:t>
            </a:r>
            <a:r>
              <a:rPr lang="en" sz="1025">
                <a:solidFill>
                  <a:srgbClr val="2E2E2E"/>
                </a:solidFill>
                <a:latin typeface="Proxima Nova"/>
                <a:ea typeface="Proxima Nova"/>
                <a:cs typeface="Proxima Nova"/>
                <a:sym typeface="Proxima Nova"/>
              </a:rPr>
              <a:t> to all others in the image</a:t>
            </a:r>
            <a:endParaRPr sz="1025">
              <a:solidFill>
                <a:srgbClr val="2E2E2E"/>
              </a:solidFill>
              <a:latin typeface="Proxima Nova"/>
              <a:ea typeface="Proxima Nova"/>
              <a:cs typeface="Proxima Nova"/>
              <a:sym typeface="Proxima Nova"/>
            </a:endParaRPr>
          </a:p>
          <a:p>
            <a:pPr marL="457200" lvl="0" indent="-293688" algn="l" rtl="0">
              <a:lnSpc>
                <a:spcPct val="100000"/>
              </a:lnSpc>
              <a:spcBef>
                <a:spcPts val="1000"/>
              </a:spcBef>
              <a:spcAft>
                <a:spcPts val="0"/>
              </a:spcAft>
              <a:buClr>
                <a:srgbClr val="2E2E2E"/>
              </a:buClr>
              <a:buSzPts val="1025"/>
              <a:buFont typeface="Proxima Nova"/>
              <a:buChar char="●"/>
            </a:pPr>
            <a:r>
              <a:rPr lang="en" sz="1025">
                <a:solidFill>
                  <a:srgbClr val="2E2E2E"/>
                </a:solidFill>
                <a:latin typeface="Proxima Nova"/>
                <a:ea typeface="Proxima Nova"/>
                <a:cs typeface="Proxima Nova"/>
                <a:sym typeface="Proxima Nova"/>
              </a:rPr>
              <a:t>Captures structural patterns across </a:t>
            </a:r>
            <a:r>
              <a:rPr lang="en" sz="1025" b="1">
                <a:solidFill>
                  <a:srgbClr val="BF9000"/>
                </a:solidFill>
                <a:latin typeface="Proxima Nova"/>
                <a:ea typeface="Proxima Nova"/>
                <a:cs typeface="Proxima Nova"/>
                <a:sym typeface="Proxima Nova"/>
              </a:rPr>
              <a:t>local</a:t>
            </a:r>
            <a:r>
              <a:rPr lang="en" sz="1025">
                <a:solidFill>
                  <a:srgbClr val="2E2E2E"/>
                </a:solidFill>
                <a:latin typeface="Proxima Nova"/>
                <a:ea typeface="Proxima Nova"/>
                <a:cs typeface="Proxima Nova"/>
                <a:sym typeface="Proxima Nova"/>
              </a:rPr>
              <a:t> and </a:t>
            </a:r>
            <a:r>
              <a:rPr lang="en" sz="1025" b="1">
                <a:solidFill>
                  <a:srgbClr val="134F5C"/>
                </a:solidFill>
                <a:latin typeface="Proxima Nova"/>
                <a:ea typeface="Proxima Nova"/>
                <a:cs typeface="Proxima Nova"/>
                <a:sym typeface="Proxima Nova"/>
              </a:rPr>
              <a:t>global</a:t>
            </a:r>
            <a:r>
              <a:rPr lang="en" sz="1025">
                <a:solidFill>
                  <a:srgbClr val="2E2E2E"/>
                </a:solidFill>
                <a:latin typeface="Proxima Nova"/>
                <a:ea typeface="Proxima Nova"/>
                <a:cs typeface="Proxima Nova"/>
                <a:sym typeface="Proxima Nova"/>
              </a:rPr>
              <a:t> scales (multiple resolution levels)</a:t>
            </a:r>
            <a:endParaRPr sz="1025">
              <a:solidFill>
                <a:srgbClr val="2E2E2E"/>
              </a:solidFill>
              <a:latin typeface="Proxima Nova"/>
              <a:ea typeface="Proxima Nova"/>
              <a:cs typeface="Proxima Nova"/>
              <a:sym typeface="Proxima Nova"/>
            </a:endParaRPr>
          </a:p>
        </p:txBody>
      </p:sp>
      <p:pic>
        <p:nvPicPr>
          <p:cNvPr id="467" name="Google Shape;467;p30"/>
          <p:cNvPicPr preferRelativeResize="0"/>
          <p:nvPr/>
        </p:nvPicPr>
        <p:blipFill>
          <a:blip r:embed="rId6">
            <a:alphaModFix/>
          </a:blip>
          <a:stretch>
            <a:fillRect/>
          </a:stretch>
        </p:blipFill>
        <p:spPr>
          <a:xfrm>
            <a:off x="4776690" y="1822987"/>
            <a:ext cx="2477674" cy="338700"/>
          </a:xfrm>
          <a:prstGeom prst="rect">
            <a:avLst/>
          </a:prstGeom>
          <a:noFill/>
          <a:ln>
            <a:noFill/>
          </a:ln>
          <a:effectLst>
            <a:outerShdw blurRad="28575" dist="19050" dir="5400000" algn="bl" rotWithShape="0">
              <a:srgbClr val="000000">
                <a:alpha val="15000"/>
              </a:srgbClr>
            </a:outerShdw>
          </a:effectLst>
        </p:spPr>
      </p:pic>
      <p:sp>
        <p:nvSpPr>
          <p:cNvPr id="468" name="Google Shape;468;p30"/>
          <p:cNvSpPr txBox="1"/>
          <p:nvPr/>
        </p:nvSpPr>
        <p:spPr>
          <a:xfrm>
            <a:off x="296342" y="4363219"/>
            <a:ext cx="1878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a:latin typeface="Proxima Nova"/>
                <a:ea typeface="Proxima Nova"/>
                <a:cs typeface="Proxima Nova"/>
                <a:sym typeface="Proxima Nova"/>
              </a:rPr>
              <a:t>Noor et al. (submitted)</a:t>
            </a:r>
            <a:endParaRPr sz="900" i="1">
              <a:latin typeface="Proxima Nova"/>
              <a:ea typeface="Proxima Nova"/>
              <a:cs typeface="Proxima Nova"/>
              <a:sym typeface="Proxima Nova"/>
            </a:endParaRPr>
          </a:p>
        </p:txBody>
      </p:sp>
      <p:sp>
        <p:nvSpPr>
          <p:cNvPr id="469" name="Google Shape;469;p30"/>
          <p:cNvSpPr txBox="1"/>
          <p:nvPr/>
        </p:nvSpPr>
        <p:spPr>
          <a:xfrm>
            <a:off x="3739618" y="4363219"/>
            <a:ext cx="1878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a:latin typeface="Proxima Nova"/>
                <a:ea typeface="Proxima Nova"/>
                <a:cs typeface="Proxima Nova"/>
                <a:sym typeface="Proxima Nova"/>
              </a:rPr>
              <a:t>Noor et al. (submitted)</a:t>
            </a:r>
            <a:endParaRPr sz="900" i="1">
              <a:latin typeface="Proxima Nova"/>
              <a:ea typeface="Proxima Nova"/>
              <a:cs typeface="Proxima Nova"/>
              <a:sym typeface="Proxima Nova"/>
            </a:endParaRPr>
          </a:p>
        </p:txBody>
      </p:sp>
      <p:pic>
        <p:nvPicPr>
          <p:cNvPr id="470" name="Google Shape;470;p30"/>
          <p:cNvPicPr preferRelativeResize="0"/>
          <p:nvPr/>
        </p:nvPicPr>
        <p:blipFill rotWithShape="1">
          <a:blip r:embed="rId5">
            <a:alphaModFix/>
          </a:blip>
          <a:srcRect l="53089"/>
          <a:stretch/>
        </p:blipFill>
        <p:spPr>
          <a:xfrm>
            <a:off x="1694795" y="2913725"/>
            <a:ext cx="1321723" cy="1412900"/>
          </a:xfrm>
          <a:prstGeom prst="rect">
            <a:avLst/>
          </a:prstGeom>
          <a:noFill/>
          <a:ln>
            <a:noFill/>
          </a:ln>
        </p:spPr>
      </p:pic>
      <p:sp>
        <p:nvSpPr>
          <p:cNvPr id="471" name="Google Shape;471;p30"/>
          <p:cNvSpPr txBox="1"/>
          <p:nvPr/>
        </p:nvSpPr>
        <p:spPr>
          <a:xfrm>
            <a:off x="1616325" y="4363225"/>
            <a:ext cx="1681500" cy="5022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825" b="1">
                <a:solidFill>
                  <a:srgbClr val="2E2E2E"/>
                </a:solidFill>
                <a:latin typeface="Proxima Nova"/>
                <a:ea typeface="Proxima Nova"/>
                <a:cs typeface="Proxima Nova"/>
                <a:sym typeface="Proxima Nova"/>
              </a:rPr>
              <a:t>Attention map of this query position is associated to </a:t>
            </a:r>
            <a:r>
              <a:rPr lang="en" sz="825" b="1">
                <a:solidFill>
                  <a:srgbClr val="EBD200"/>
                </a:solidFill>
                <a:latin typeface="Proxima Nova"/>
                <a:ea typeface="Proxima Nova"/>
                <a:cs typeface="Proxima Nova"/>
                <a:sym typeface="Proxima Nova"/>
              </a:rPr>
              <a:t>nodes</a:t>
            </a:r>
            <a:r>
              <a:rPr lang="en" sz="825" b="1">
                <a:solidFill>
                  <a:srgbClr val="440154"/>
                </a:solidFill>
                <a:latin typeface="Proxima Nova"/>
                <a:ea typeface="Proxima Nova"/>
                <a:cs typeface="Proxima Nova"/>
                <a:sym typeface="Proxima Nova"/>
              </a:rPr>
              <a:t> </a:t>
            </a:r>
            <a:endParaRPr sz="825" b="1">
              <a:solidFill>
                <a:srgbClr val="440154"/>
              </a:solidFill>
              <a:latin typeface="Proxima Nova"/>
              <a:ea typeface="Proxima Nova"/>
              <a:cs typeface="Proxima Nova"/>
              <a:sym typeface="Proxima Nova"/>
            </a:endParaRPr>
          </a:p>
        </p:txBody>
      </p:sp>
      <p:cxnSp>
        <p:nvCxnSpPr>
          <p:cNvPr id="472" name="Google Shape;472;p30"/>
          <p:cNvCxnSpPr/>
          <p:nvPr/>
        </p:nvCxnSpPr>
        <p:spPr>
          <a:xfrm>
            <a:off x="866075" y="3770550"/>
            <a:ext cx="759600" cy="764100"/>
          </a:xfrm>
          <a:prstGeom prst="straightConnector1">
            <a:avLst/>
          </a:prstGeom>
          <a:noFill/>
          <a:ln w="19050" cap="flat" cmpd="sng">
            <a:solidFill>
              <a:srgbClr val="EBD200"/>
            </a:solidFill>
            <a:prstDash val="solid"/>
            <a:round/>
            <a:headEnd type="triangle" w="med" len="med"/>
            <a:tailEnd type="none" w="med" len="med"/>
          </a:ln>
          <a:effectLst>
            <a:outerShdw blurRad="57150" dist="19050" dir="5400000" algn="bl" rotWithShape="0">
              <a:srgbClr val="000000">
                <a:alpha val="50000"/>
              </a:srgbClr>
            </a:outerShdw>
          </a:effectLst>
        </p:spPr>
      </p:cxnSp>
      <p:cxnSp>
        <p:nvCxnSpPr>
          <p:cNvPr id="473" name="Google Shape;473;p30"/>
          <p:cNvCxnSpPr/>
          <p:nvPr/>
        </p:nvCxnSpPr>
        <p:spPr>
          <a:xfrm flipH="1">
            <a:off x="1437266" y="2534261"/>
            <a:ext cx="1580100" cy="435900"/>
          </a:xfrm>
          <a:prstGeom prst="straightConnector1">
            <a:avLst/>
          </a:prstGeom>
          <a:noFill/>
          <a:ln w="9525" cap="flat" cmpd="sng">
            <a:solidFill>
              <a:srgbClr val="CC0000"/>
            </a:solidFill>
            <a:prstDash val="solid"/>
            <a:round/>
            <a:headEnd type="none" w="med" len="med"/>
            <a:tailEnd type="triangle" w="med" len="med"/>
          </a:ln>
          <a:effectLst>
            <a:outerShdw blurRad="57150" dist="19050" dir="5400000" algn="bl" rotWithShape="0">
              <a:srgbClr val="000000">
                <a:alpha val="50000"/>
              </a:srgbClr>
            </a:outerShdw>
          </a:effectLst>
        </p:spPr>
      </p:cxnSp>
      <p:cxnSp>
        <p:nvCxnSpPr>
          <p:cNvPr id="474" name="Google Shape;474;p30"/>
          <p:cNvCxnSpPr/>
          <p:nvPr/>
        </p:nvCxnSpPr>
        <p:spPr>
          <a:xfrm>
            <a:off x="1691616" y="2574086"/>
            <a:ext cx="2334900" cy="396000"/>
          </a:xfrm>
          <a:prstGeom prst="straightConnector1">
            <a:avLst/>
          </a:prstGeom>
          <a:noFill/>
          <a:ln w="9525" cap="flat" cmpd="sng">
            <a:solidFill>
              <a:srgbClr val="CC0000"/>
            </a:solidFill>
            <a:prstDash val="solid"/>
            <a:round/>
            <a:headEnd type="none" w="med" len="med"/>
            <a:tailEnd type="triangle" w="med" len="med"/>
          </a:ln>
          <a:effectLst>
            <a:outerShdw blurRad="57150" dist="19050" dir="5400000" algn="bl" rotWithShape="0">
              <a:srgbClr val="000000">
                <a:alpha val="50000"/>
              </a:srgbClr>
            </a:outerShdw>
          </a:effectLst>
        </p:spPr>
      </p:cxnSp>
      <p:sp>
        <p:nvSpPr>
          <p:cNvPr id="475" name="Google Shape;475;p30"/>
          <p:cNvSpPr txBox="1"/>
          <p:nvPr/>
        </p:nvSpPr>
        <p:spPr>
          <a:xfrm>
            <a:off x="111527" y="635075"/>
            <a:ext cx="4213500" cy="80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a:solidFill>
                  <a:srgbClr val="741B47"/>
                </a:solidFill>
                <a:latin typeface="Proxima Nova"/>
                <a:ea typeface="Proxima Nova"/>
                <a:cs typeface="Proxima Nova"/>
                <a:sym typeface="Proxima Nova"/>
              </a:rPr>
              <a:t>Method:</a:t>
            </a:r>
            <a:endParaRPr sz="1100" b="1">
              <a:solidFill>
                <a:srgbClr val="741B47"/>
              </a:solidFill>
              <a:latin typeface="Proxima Nova"/>
              <a:ea typeface="Proxima Nova"/>
              <a:cs typeface="Proxima Nova"/>
              <a:sym typeface="Proxima Nova"/>
            </a:endParaRPr>
          </a:p>
          <a:p>
            <a:pPr marL="457200" lvl="0" indent="-298450" algn="l" rtl="0">
              <a:spcBef>
                <a:spcPts val="1000"/>
              </a:spcBef>
              <a:spcAft>
                <a:spcPts val="1000"/>
              </a:spcAft>
              <a:buClr>
                <a:schemeClr val="dk1"/>
              </a:buClr>
              <a:buSzPts val="1100"/>
              <a:buFont typeface="Proxima Nova"/>
              <a:buChar char="●"/>
            </a:pPr>
            <a:r>
              <a:rPr lang="en" sz="1000">
                <a:solidFill>
                  <a:schemeClr val="dk1"/>
                </a:solidFill>
                <a:latin typeface="Proxima Nova"/>
                <a:ea typeface="Proxima Nova"/>
                <a:cs typeface="Proxima Nova"/>
                <a:sym typeface="Proxima Nova"/>
              </a:rPr>
              <a:t>Use </a:t>
            </a:r>
            <a:r>
              <a:rPr lang="en" sz="1000" b="1">
                <a:solidFill>
                  <a:srgbClr val="20124D"/>
                </a:solidFill>
                <a:latin typeface="Proxima Nova"/>
                <a:ea typeface="Proxima Nova"/>
                <a:cs typeface="Proxima Nova"/>
                <a:sym typeface="Proxima Nova"/>
              </a:rPr>
              <a:t>T-Web</a:t>
            </a:r>
            <a:r>
              <a:rPr lang="en" sz="1000">
                <a:solidFill>
                  <a:schemeClr val="dk1"/>
                </a:solidFill>
                <a:latin typeface="Proxima Nova"/>
                <a:ea typeface="Proxima Nova"/>
                <a:cs typeface="Proxima Nova"/>
                <a:sym typeface="Proxima Nova"/>
              </a:rPr>
              <a:t> </a:t>
            </a:r>
            <a:r>
              <a:rPr lang="en" sz="1000" i="1">
                <a:solidFill>
                  <a:schemeClr val="dk1"/>
                </a:solidFill>
                <a:latin typeface="Proxima Nova"/>
                <a:ea typeface="Proxima Nova"/>
                <a:cs typeface="Proxima Nova"/>
                <a:sym typeface="Proxima Nova"/>
              </a:rPr>
              <a:t>(Hahn et al. 2007)</a:t>
            </a:r>
            <a:r>
              <a:rPr lang="en" sz="1000">
                <a:solidFill>
                  <a:schemeClr val="dk1"/>
                </a:solidFill>
                <a:latin typeface="Proxima Nova"/>
                <a:ea typeface="Proxima Nova"/>
                <a:cs typeface="Proxima Nova"/>
                <a:sym typeface="Proxima Nova"/>
              </a:rPr>
              <a:t> to classify density field grid cells under CWEs: </a:t>
            </a:r>
            <a:r>
              <a:rPr lang="en" sz="1000" b="1">
                <a:solidFill>
                  <a:srgbClr val="440154"/>
                </a:solidFill>
                <a:latin typeface="Proxima Nova"/>
                <a:ea typeface="Proxima Nova"/>
                <a:cs typeface="Proxima Nova"/>
                <a:sym typeface="Proxima Nova"/>
              </a:rPr>
              <a:t>voids</a:t>
            </a:r>
            <a:r>
              <a:rPr lang="en" sz="1000" b="1">
                <a:solidFill>
                  <a:schemeClr val="dk1"/>
                </a:solidFill>
                <a:latin typeface="Proxima Nova"/>
                <a:ea typeface="Proxima Nova"/>
                <a:cs typeface="Proxima Nova"/>
                <a:sym typeface="Proxima Nova"/>
              </a:rPr>
              <a:t>, </a:t>
            </a:r>
            <a:r>
              <a:rPr lang="en" sz="1000" b="1">
                <a:solidFill>
                  <a:srgbClr val="31688E"/>
                </a:solidFill>
                <a:latin typeface="Proxima Nova"/>
                <a:ea typeface="Proxima Nova"/>
                <a:cs typeface="Proxima Nova"/>
                <a:sym typeface="Proxima Nova"/>
              </a:rPr>
              <a:t>walls</a:t>
            </a:r>
            <a:r>
              <a:rPr lang="en" sz="1000" b="1">
                <a:solidFill>
                  <a:schemeClr val="dk1"/>
                </a:solidFill>
                <a:latin typeface="Proxima Nova"/>
                <a:ea typeface="Proxima Nova"/>
                <a:cs typeface="Proxima Nova"/>
                <a:sym typeface="Proxima Nova"/>
              </a:rPr>
              <a:t>, </a:t>
            </a:r>
            <a:r>
              <a:rPr lang="en" sz="1000" b="1">
                <a:solidFill>
                  <a:srgbClr val="35B779"/>
                </a:solidFill>
                <a:latin typeface="Proxima Nova"/>
                <a:ea typeface="Proxima Nova"/>
                <a:cs typeface="Proxima Nova"/>
                <a:sym typeface="Proxima Nova"/>
              </a:rPr>
              <a:t>filaments</a:t>
            </a:r>
            <a:r>
              <a:rPr lang="en" sz="1000" b="1">
                <a:solidFill>
                  <a:schemeClr val="dk1"/>
                </a:solidFill>
                <a:latin typeface="Proxima Nova"/>
                <a:ea typeface="Proxima Nova"/>
                <a:cs typeface="Proxima Nova"/>
                <a:sym typeface="Proxima Nova"/>
              </a:rPr>
              <a:t> and </a:t>
            </a:r>
            <a:r>
              <a:rPr lang="en" sz="1000" b="1">
                <a:solidFill>
                  <a:srgbClr val="EBD200"/>
                </a:solidFill>
                <a:latin typeface="Proxima Nova"/>
                <a:ea typeface="Proxima Nova"/>
                <a:cs typeface="Proxima Nova"/>
                <a:sym typeface="Proxima Nova"/>
              </a:rPr>
              <a:t>nodes</a:t>
            </a:r>
            <a:endParaRPr sz="1000">
              <a:solidFill>
                <a:schemeClr val="dk1"/>
              </a:solidFill>
              <a:latin typeface="Proxima Nova"/>
              <a:ea typeface="Proxima Nova"/>
              <a:cs typeface="Proxima Nova"/>
              <a:sym typeface="Proxima Nova"/>
            </a:endParaRPr>
          </a:p>
        </p:txBody>
      </p:sp>
      <p:sp>
        <p:nvSpPr>
          <p:cNvPr id="476" name="Google Shape;476;p30"/>
          <p:cNvSpPr txBox="1"/>
          <p:nvPr/>
        </p:nvSpPr>
        <p:spPr>
          <a:xfrm>
            <a:off x="111527" y="1529237"/>
            <a:ext cx="4213500" cy="620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000" b="1">
              <a:solidFill>
                <a:srgbClr val="EBD200"/>
              </a:solidFill>
              <a:latin typeface="Proxima Nova"/>
              <a:ea typeface="Proxima Nova"/>
              <a:cs typeface="Proxima Nova"/>
              <a:sym typeface="Proxima Nova"/>
            </a:endParaRPr>
          </a:p>
          <a:p>
            <a:pPr marL="457200" lvl="0" indent="-292100" algn="l" rtl="0">
              <a:spcBef>
                <a:spcPts val="1000"/>
              </a:spcBef>
              <a:spcAft>
                <a:spcPts val="1000"/>
              </a:spcAft>
              <a:buClr>
                <a:srgbClr val="2E2E2E"/>
              </a:buClr>
              <a:buSzPts val="1000"/>
              <a:buFont typeface="Proxima Nova"/>
              <a:buChar char="●"/>
            </a:pPr>
            <a:r>
              <a:rPr lang="en" sz="1000">
                <a:solidFill>
                  <a:srgbClr val="2E2E2E"/>
                </a:solidFill>
                <a:latin typeface="Proxima Nova"/>
                <a:ea typeface="Proxima Nova"/>
                <a:cs typeface="Proxima Nova"/>
                <a:sym typeface="Proxima Nova"/>
              </a:rPr>
              <a:t>Each </a:t>
            </a:r>
            <a:r>
              <a:rPr lang="en" sz="1000" b="1">
                <a:solidFill>
                  <a:srgbClr val="2E2E2E"/>
                </a:solidFill>
                <a:latin typeface="Proxima Nova"/>
                <a:ea typeface="Proxima Nova"/>
                <a:cs typeface="Proxima Nova"/>
                <a:sym typeface="Proxima Nova"/>
              </a:rPr>
              <a:t>query position</a:t>
            </a:r>
            <a:r>
              <a:rPr lang="en" sz="1000">
                <a:solidFill>
                  <a:srgbClr val="2E2E2E"/>
                </a:solidFill>
                <a:latin typeface="Proxima Nova"/>
                <a:ea typeface="Proxima Nova"/>
                <a:cs typeface="Proxima Nova"/>
                <a:sym typeface="Proxima Nova"/>
              </a:rPr>
              <a:t> (pixel) is associated to a CWE</a:t>
            </a:r>
            <a:endParaRPr sz="1000">
              <a:solidFill>
                <a:srgbClr val="2E2E2E"/>
              </a:solidFill>
              <a:latin typeface="Proxima Nova"/>
              <a:ea typeface="Proxima Nova"/>
              <a:cs typeface="Proxima Nova"/>
              <a:sym typeface="Proxima Nova"/>
            </a:endParaRPr>
          </a:p>
        </p:txBody>
      </p:sp>
      <p:sp>
        <p:nvSpPr>
          <p:cNvPr id="477" name="Google Shape;477;p30"/>
          <p:cNvSpPr txBox="1"/>
          <p:nvPr/>
        </p:nvSpPr>
        <p:spPr>
          <a:xfrm>
            <a:off x="111527" y="1378035"/>
            <a:ext cx="4213500" cy="774600"/>
          </a:xfrm>
          <a:prstGeom prst="rect">
            <a:avLst/>
          </a:prstGeom>
          <a:noFill/>
          <a:ln>
            <a:noFill/>
          </a:ln>
        </p:spPr>
        <p:txBody>
          <a:bodyPr spcFirstLastPara="1" wrap="square" lIns="91425" tIns="91425" rIns="91425" bIns="91425" anchor="t" anchorCtr="0">
            <a:spAutoFit/>
          </a:bodyPr>
          <a:lstStyle/>
          <a:p>
            <a:pPr marL="457200" lvl="0" indent="-292100" algn="l" rtl="0">
              <a:spcBef>
                <a:spcPts val="0"/>
              </a:spcBef>
              <a:spcAft>
                <a:spcPts val="0"/>
              </a:spcAft>
              <a:buClr>
                <a:srgbClr val="2E2E2E"/>
              </a:buClr>
              <a:buSzPts val="1000"/>
              <a:buFont typeface="Proxima Nova"/>
              <a:buChar char="●"/>
            </a:pPr>
            <a:r>
              <a:rPr lang="en" sz="1000">
                <a:solidFill>
                  <a:srgbClr val="2E2E2E"/>
                </a:solidFill>
                <a:latin typeface="Proxima Nova"/>
                <a:ea typeface="Proxima Nova"/>
                <a:cs typeface="Proxima Nova"/>
                <a:sym typeface="Proxima Nova"/>
              </a:rPr>
              <a:t>Decompose the overall matter density field into component-separated density fields</a:t>
            </a:r>
            <a:endParaRPr sz="1000">
              <a:solidFill>
                <a:srgbClr val="2E2E2E"/>
              </a:solidFill>
              <a:latin typeface="Proxima Nova"/>
              <a:ea typeface="Proxima Nova"/>
              <a:cs typeface="Proxima Nova"/>
              <a:sym typeface="Proxima Nova"/>
            </a:endParaRPr>
          </a:p>
          <a:p>
            <a:pPr marL="457200" lvl="0" indent="-292100" algn="l" rtl="0">
              <a:spcBef>
                <a:spcPts val="1000"/>
              </a:spcBef>
              <a:spcAft>
                <a:spcPts val="1000"/>
              </a:spcAft>
              <a:buClr>
                <a:srgbClr val="2E2E2E"/>
              </a:buClr>
              <a:buSzPts val="1000"/>
              <a:buFont typeface="Proxima Nova"/>
              <a:buChar char="●"/>
            </a:pPr>
            <a:endParaRPr sz="1000">
              <a:solidFill>
                <a:srgbClr val="2E2E2E"/>
              </a:solidFill>
              <a:latin typeface="Proxima Nova"/>
              <a:ea typeface="Proxima Nova"/>
              <a:cs typeface="Proxima Nova"/>
              <a:sym typeface="Proxima Nova"/>
            </a:endParaRPr>
          </a:p>
        </p:txBody>
      </p:sp>
      <p:sp>
        <p:nvSpPr>
          <p:cNvPr id="478" name="Google Shape;478;p30"/>
          <p:cNvSpPr txBox="1"/>
          <p:nvPr/>
        </p:nvSpPr>
        <p:spPr>
          <a:xfrm>
            <a:off x="111527" y="1813915"/>
            <a:ext cx="4213500" cy="928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000">
              <a:solidFill>
                <a:srgbClr val="2E2E2E"/>
              </a:solidFill>
              <a:latin typeface="Proxima Nova"/>
              <a:ea typeface="Proxima Nova"/>
              <a:cs typeface="Proxima Nova"/>
              <a:sym typeface="Proxima Nova"/>
            </a:endParaRPr>
          </a:p>
          <a:p>
            <a:pPr marL="457200" lvl="0" indent="-292100" algn="l" rtl="0">
              <a:spcBef>
                <a:spcPts val="1000"/>
              </a:spcBef>
              <a:spcAft>
                <a:spcPts val="1000"/>
              </a:spcAft>
              <a:buClr>
                <a:schemeClr val="dk1"/>
              </a:buClr>
              <a:buSzPts val="1000"/>
              <a:buFont typeface="Proxima Nova"/>
              <a:buChar char="●"/>
            </a:pPr>
            <a:r>
              <a:rPr lang="en" sz="1000">
                <a:solidFill>
                  <a:schemeClr val="dk1"/>
                </a:solidFill>
                <a:latin typeface="Proxima Nova"/>
                <a:ea typeface="Proxima Nova"/>
                <a:cs typeface="Proxima Nova"/>
                <a:sym typeface="Proxima Nova"/>
              </a:rPr>
              <a:t>Use </a:t>
            </a:r>
            <a:r>
              <a:rPr lang="en" sz="1000" b="1">
                <a:solidFill>
                  <a:schemeClr val="dk1"/>
                </a:solidFill>
                <a:latin typeface="Proxima Nova"/>
                <a:ea typeface="Proxima Nova"/>
                <a:cs typeface="Proxima Nova"/>
                <a:sym typeface="Proxima Nova"/>
              </a:rPr>
              <a:t>statistical estimators </a:t>
            </a:r>
            <a:r>
              <a:rPr lang="en" sz="1000">
                <a:solidFill>
                  <a:schemeClr val="dk1"/>
                </a:solidFill>
                <a:latin typeface="Proxima Nova"/>
                <a:ea typeface="Proxima Nova"/>
                <a:cs typeface="Proxima Nova"/>
                <a:sym typeface="Proxima Nova"/>
              </a:rPr>
              <a:t>to evaluate how well CWE-associated attention maps capture both the </a:t>
            </a:r>
            <a:r>
              <a:rPr lang="en" sz="1000" b="1">
                <a:solidFill>
                  <a:schemeClr val="dk1"/>
                </a:solidFill>
                <a:latin typeface="Proxima Nova"/>
                <a:ea typeface="Proxima Nova"/>
                <a:cs typeface="Proxima Nova"/>
                <a:sym typeface="Proxima Nova"/>
              </a:rPr>
              <a:t>overall matter distribution</a:t>
            </a:r>
            <a:r>
              <a:rPr lang="en" sz="1000">
                <a:solidFill>
                  <a:schemeClr val="dk1"/>
                </a:solidFill>
                <a:latin typeface="Proxima Nova"/>
                <a:ea typeface="Proxima Nova"/>
                <a:cs typeface="Proxima Nova"/>
                <a:sym typeface="Proxima Nova"/>
              </a:rPr>
              <a:t> &amp; </a:t>
            </a:r>
            <a:r>
              <a:rPr lang="en" sz="1000" b="1">
                <a:solidFill>
                  <a:schemeClr val="dk1"/>
                </a:solidFill>
                <a:latin typeface="Proxima Nova"/>
                <a:ea typeface="Proxima Nova"/>
                <a:cs typeface="Proxima Nova"/>
                <a:sym typeface="Proxima Nova"/>
              </a:rPr>
              <a:t>individual CWEs</a:t>
            </a:r>
            <a:endParaRPr sz="1000">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7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483" name="Google Shape;483;p31"/>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484" name="Google Shape;484;p31"/>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485" name="Google Shape;485;p31"/>
          <p:cNvSpPr txBox="1">
            <a:spLocks noGrp="1"/>
          </p:cNvSpPr>
          <p:nvPr>
            <p:ph type="title"/>
          </p:nvPr>
        </p:nvSpPr>
        <p:spPr>
          <a:xfrm>
            <a:off x="138300" y="29875"/>
            <a:ext cx="8958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lt1"/>
                </a:solidFill>
                <a:latin typeface="Proxima Nova"/>
                <a:ea typeface="Proxima Nova"/>
                <a:cs typeface="Proxima Nova"/>
                <a:sym typeface="Proxima Nova"/>
              </a:rPr>
              <a:t>Quantitative Analysis of Self-Attention Maps</a:t>
            </a:r>
            <a:endParaRPr sz="2100">
              <a:solidFill>
                <a:schemeClr val="lt1"/>
              </a:solidFill>
              <a:latin typeface="Proxima Nova"/>
              <a:ea typeface="Proxima Nova"/>
              <a:cs typeface="Proxima Nova"/>
              <a:sym typeface="Proxima Nova"/>
            </a:endParaRPr>
          </a:p>
        </p:txBody>
      </p:sp>
      <p:pic>
        <p:nvPicPr>
          <p:cNvPr id="486" name="Google Shape;486;p31"/>
          <p:cNvPicPr preferRelativeResize="0"/>
          <p:nvPr/>
        </p:nvPicPr>
        <p:blipFill rotWithShape="1">
          <a:blip r:embed="rId4">
            <a:alphaModFix/>
          </a:blip>
          <a:srcRect l="50744" t="4499" b="47691"/>
          <a:stretch/>
        </p:blipFill>
        <p:spPr>
          <a:xfrm>
            <a:off x="6459960" y="864640"/>
            <a:ext cx="2673567" cy="1725824"/>
          </a:xfrm>
          <a:prstGeom prst="rect">
            <a:avLst/>
          </a:prstGeom>
          <a:noFill/>
          <a:ln>
            <a:noFill/>
          </a:ln>
        </p:spPr>
      </p:pic>
      <p:pic>
        <p:nvPicPr>
          <p:cNvPr id="487" name="Google Shape;487;p31"/>
          <p:cNvPicPr preferRelativeResize="0"/>
          <p:nvPr/>
        </p:nvPicPr>
        <p:blipFill rotWithShape="1">
          <a:blip r:embed="rId4">
            <a:alphaModFix/>
          </a:blip>
          <a:srcRect t="4499" r="50199" b="47688"/>
          <a:stretch/>
        </p:blipFill>
        <p:spPr>
          <a:xfrm>
            <a:off x="3746500" y="871399"/>
            <a:ext cx="2703089" cy="1725824"/>
          </a:xfrm>
          <a:prstGeom prst="rect">
            <a:avLst/>
          </a:prstGeom>
          <a:noFill/>
          <a:ln>
            <a:noFill/>
          </a:ln>
        </p:spPr>
      </p:pic>
      <p:sp>
        <p:nvSpPr>
          <p:cNvPr id="488" name="Google Shape;488;p31"/>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19</a:t>
            </a:fld>
            <a:endParaRPr/>
          </a:p>
        </p:txBody>
      </p:sp>
      <p:pic>
        <p:nvPicPr>
          <p:cNvPr id="489" name="Google Shape;489;p31"/>
          <p:cNvPicPr preferRelativeResize="0"/>
          <p:nvPr/>
        </p:nvPicPr>
        <p:blipFill rotWithShape="1">
          <a:blip r:embed="rId4">
            <a:alphaModFix/>
          </a:blip>
          <a:srcRect l="35390" r="42964" b="95501"/>
          <a:stretch/>
        </p:blipFill>
        <p:spPr>
          <a:xfrm>
            <a:off x="6094988" y="709000"/>
            <a:ext cx="1174902" cy="162408"/>
          </a:xfrm>
          <a:prstGeom prst="rect">
            <a:avLst/>
          </a:prstGeom>
          <a:noFill/>
          <a:ln>
            <a:noFill/>
          </a:ln>
        </p:spPr>
      </p:pic>
      <p:sp>
        <p:nvSpPr>
          <p:cNvPr id="490" name="Google Shape;490;p31"/>
          <p:cNvSpPr txBox="1"/>
          <p:nvPr/>
        </p:nvSpPr>
        <p:spPr>
          <a:xfrm>
            <a:off x="4377352" y="1016775"/>
            <a:ext cx="1140000" cy="262200"/>
          </a:xfrm>
          <a:prstGeom prst="rect">
            <a:avLst/>
          </a:prstGeom>
          <a:noFill/>
          <a:ln>
            <a:noFill/>
          </a:ln>
        </p:spPr>
        <p:txBody>
          <a:bodyPr spcFirstLastPara="1" wrap="square" lIns="76475" tIns="76475" rIns="76475" bIns="76475" anchor="t" anchorCtr="0">
            <a:spAutoFit/>
          </a:bodyPr>
          <a:lstStyle/>
          <a:p>
            <a:pPr marL="0" lvl="0" indent="0" algn="l" rtl="0">
              <a:lnSpc>
                <a:spcPct val="150000"/>
              </a:lnSpc>
              <a:spcBef>
                <a:spcPts val="0"/>
              </a:spcBef>
              <a:spcAft>
                <a:spcPts val="0"/>
              </a:spcAft>
              <a:buNone/>
            </a:pPr>
            <a:r>
              <a:rPr lang="en" sz="700" b="1">
                <a:solidFill>
                  <a:srgbClr val="FF9900"/>
                </a:solidFill>
                <a:latin typeface="Proxima Nova"/>
                <a:ea typeface="Proxima Nova"/>
                <a:cs typeface="Proxima Nova"/>
                <a:sym typeface="Proxima Nova"/>
              </a:rPr>
              <a:t>node map-matter field</a:t>
            </a:r>
            <a:endParaRPr sz="700"/>
          </a:p>
        </p:txBody>
      </p:sp>
      <p:sp>
        <p:nvSpPr>
          <p:cNvPr id="491" name="Google Shape;491;p31"/>
          <p:cNvSpPr txBox="1"/>
          <p:nvPr/>
        </p:nvSpPr>
        <p:spPr>
          <a:xfrm>
            <a:off x="4144034" y="1536406"/>
            <a:ext cx="1306800" cy="262200"/>
          </a:xfrm>
          <a:prstGeom prst="rect">
            <a:avLst/>
          </a:prstGeom>
          <a:noFill/>
          <a:ln>
            <a:noFill/>
          </a:ln>
        </p:spPr>
        <p:txBody>
          <a:bodyPr spcFirstLastPara="1" wrap="square" lIns="76475" tIns="76475" rIns="76475" bIns="76475" anchor="t" anchorCtr="0">
            <a:spAutoFit/>
          </a:bodyPr>
          <a:lstStyle/>
          <a:p>
            <a:pPr marL="0" lvl="0" indent="0" algn="l" rtl="0">
              <a:lnSpc>
                <a:spcPct val="150000"/>
              </a:lnSpc>
              <a:spcBef>
                <a:spcPts val="0"/>
              </a:spcBef>
              <a:spcAft>
                <a:spcPts val="0"/>
              </a:spcAft>
              <a:buNone/>
            </a:pPr>
            <a:r>
              <a:rPr lang="en" sz="700" b="1">
                <a:solidFill>
                  <a:srgbClr val="3C78D8"/>
                </a:solidFill>
                <a:latin typeface="Proxima Nova"/>
                <a:ea typeface="Proxima Nova"/>
                <a:cs typeface="Proxima Nova"/>
                <a:sym typeface="Proxima Nova"/>
              </a:rPr>
              <a:t>filament map-matter field</a:t>
            </a:r>
            <a:endParaRPr sz="700"/>
          </a:p>
        </p:txBody>
      </p:sp>
      <p:sp>
        <p:nvSpPr>
          <p:cNvPr id="492" name="Google Shape;492;p31"/>
          <p:cNvSpPr txBox="1"/>
          <p:nvPr/>
        </p:nvSpPr>
        <p:spPr>
          <a:xfrm>
            <a:off x="4390522" y="2093525"/>
            <a:ext cx="1257900" cy="262200"/>
          </a:xfrm>
          <a:prstGeom prst="rect">
            <a:avLst/>
          </a:prstGeom>
          <a:noFill/>
          <a:ln>
            <a:noFill/>
          </a:ln>
        </p:spPr>
        <p:txBody>
          <a:bodyPr spcFirstLastPara="1" wrap="square" lIns="76475" tIns="76475" rIns="76475" bIns="76475" anchor="t" anchorCtr="0">
            <a:spAutoFit/>
          </a:bodyPr>
          <a:lstStyle/>
          <a:p>
            <a:pPr marL="0" lvl="0" indent="0" algn="l" rtl="0">
              <a:lnSpc>
                <a:spcPct val="150000"/>
              </a:lnSpc>
              <a:spcBef>
                <a:spcPts val="0"/>
              </a:spcBef>
              <a:spcAft>
                <a:spcPts val="0"/>
              </a:spcAft>
              <a:buNone/>
            </a:pPr>
            <a:r>
              <a:rPr lang="en" sz="700" b="1">
                <a:solidFill>
                  <a:srgbClr val="990000"/>
                </a:solidFill>
                <a:latin typeface="Proxima Nova"/>
                <a:ea typeface="Proxima Nova"/>
                <a:cs typeface="Proxima Nova"/>
                <a:sym typeface="Proxima Nova"/>
              </a:rPr>
              <a:t>void map-matter field</a:t>
            </a:r>
            <a:endParaRPr sz="700"/>
          </a:p>
        </p:txBody>
      </p:sp>
      <p:sp>
        <p:nvSpPr>
          <p:cNvPr id="493" name="Google Shape;493;p31"/>
          <p:cNvSpPr txBox="1"/>
          <p:nvPr/>
        </p:nvSpPr>
        <p:spPr>
          <a:xfrm>
            <a:off x="4153239" y="1826883"/>
            <a:ext cx="1174800" cy="262200"/>
          </a:xfrm>
          <a:prstGeom prst="rect">
            <a:avLst/>
          </a:prstGeom>
          <a:noFill/>
          <a:ln>
            <a:noFill/>
          </a:ln>
        </p:spPr>
        <p:txBody>
          <a:bodyPr spcFirstLastPara="1" wrap="square" lIns="76475" tIns="76475" rIns="76475" bIns="76475" anchor="t" anchorCtr="0">
            <a:spAutoFit/>
          </a:bodyPr>
          <a:lstStyle/>
          <a:p>
            <a:pPr marL="0" lvl="0" indent="0" algn="l" rtl="0">
              <a:lnSpc>
                <a:spcPct val="150000"/>
              </a:lnSpc>
              <a:spcBef>
                <a:spcPts val="0"/>
              </a:spcBef>
              <a:spcAft>
                <a:spcPts val="0"/>
              </a:spcAft>
              <a:buNone/>
            </a:pPr>
            <a:r>
              <a:rPr lang="en" sz="700" b="1">
                <a:solidFill>
                  <a:srgbClr val="35B779"/>
                </a:solidFill>
                <a:latin typeface="Proxima Nova"/>
                <a:ea typeface="Proxima Nova"/>
                <a:cs typeface="Proxima Nova"/>
                <a:sym typeface="Proxima Nova"/>
              </a:rPr>
              <a:t>wall map-matter field</a:t>
            </a:r>
            <a:endParaRPr sz="700"/>
          </a:p>
        </p:txBody>
      </p:sp>
      <p:sp>
        <p:nvSpPr>
          <p:cNvPr id="494" name="Google Shape;494;p31"/>
          <p:cNvSpPr/>
          <p:nvPr/>
        </p:nvSpPr>
        <p:spPr>
          <a:xfrm>
            <a:off x="530463" y="795875"/>
            <a:ext cx="2673600" cy="318000"/>
          </a:xfrm>
          <a:prstGeom prst="roundRect">
            <a:avLst>
              <a:gd name="adj" fmla="val 16667"/>
            </a:avLst>
          </a:prstGeom>
          <a:gradFill>
            <a:gsLst>
              <a:gs pos="0">
                <a:srgbClr val="EDF4FF"/>
              </a:gs>
              <a:gs pos="100000">
                <a:srgbClr val="A1C5FF"/>
              </a:gs>
            </a:gsLst>
            <a:lin ang="5400012" scaled="0"/>
          </a:gradFill>
          <a:ln w="9525" cap="flat" cmpd="sng">
            <a:solidFill>
              <a:srgbClr val="000000"/>
            </a:solidFill>
            <a:prstDash val="solid"/>
            <a:round/>
            <a:headEnd type="none" w="sm" len="sm"/>
            <a:tailEnd type="none" w="sm" len="sm"/>
          </a:ln>
          <a:effectLst>
            <a:outerShdw blurRad="28575" dist="9525"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000" b="1">
                <a:latin typeface="Proxima Nova"/>
                <a:ea typeface="Proxima Nova"/>
                <a:cs typeface="Proxima Nova"/>
                <a:sym typeface="Proxima Nova"/>
              </a:rPr>
              <a:t>Cross-power spectrum </a:t>
            </a:r>
            <a:r>
              <a:rPr lang="en" sz="1000">
                <a:latin typeface="Proxima Nova"/>
                <a:ea typeface="Proxima Nova"/>
                <a:cs typeface="Proxima Nova"/>
                <a:sym typeface="Proxima Nova"/>
              </a:rPr>
              <a:t>computed between:</a:t>
            </a:r>
            <a:endParaRPr sz="1000">
              <a:latin typeface="Proxima Nova"/>
              <a:ea typeface="Proxima Nova"/>
              <a:cs typeface="Proxima Nova"/>
              <a:sym typeface="Proxima Nova"/>
            </a:endParaRPr>
          </a:p>
        </p:txBody>
      </p:sp>
      <p:cxnSp>
        <p:nvCxnSpPr>
          <p:cNvPr id="495" name="Google Shape;495;p31"/>
          <p:cNvCxnSpPr>
            <a:stCxn id="494" idx="2"/>
            <a:endCxn id="496" idx="0"/>
          </p:cNvCxnSpPr>
          <p:nvPr/>
        </p:nvCxnSpPr>
        <p:spPr>
          <a:xfrm flipH="1">
            <a:off x="928263" y="1113875"/>
            <a:ext cx="939000" cy="390000"/>
          </a:xfrm>
          <a:prstGeom prst="straightConnector1">
            <a:avLst/>
          </a:prstGeom>
          <a:noFill/>
          <a:ln w="9525" cap="flat" cmpd="sng">
            <a:solidFill>
              <a:srgbClr val="941100"/>
            </a:solidFill>
            <a:prstDash val="solid"/>
            <a:round/>
            <a:headEnd type="none" w="med" len="med"/>
            <a:tailEnd type="triangle" w="med" len="med"/>
          </a:ln>
          <a:effectLst>
            <a:outerShdw blurRad="57150" dist="19050" dir="5400000" algn="bl" rotWithShape="0">
              <a:srgbClr val="000000">
                <a:alpha val="50000"/>
              </a:srgbClr>
            </a:outerShdw>
          </a:effectLst>
        </p:spPr>
      </p:cxnSp>
      <p:sp>
        <p:nvSpPr>
          <p:cNvPr id="496" name="Google Shape;496;p31"/>
          <p:cNvSpPr/>
          <p:nvPr/>
        </p:nvSpPr>
        <p:spPr>
          <a:xfrm>
            <a:off x="82125" y="1503731"/>
            <a:ext cx="1692000" cy="796200"/>
          </a:xfrm>
          <a:prstGeom prst="roundRect">
            <a:avLst>
              <a:gd name="adj" fmla="val 16667"/>
            </a:avLst>
          </a:prstGeom>
          <a:gradFill>
            <a:gsLst>
              <a:gs pos="0">
                <a:srgbClr val="FFECEC"/>
              </a:gs>
              <a:gs pos="100000">
                <a:srgbClr val="FF9B9B"/>
              </a:gs>
            </a:gsLst>
            <a:lin ang="5400012" scaled="0"/>
          </a:gradFill>
          <a:ln w="9525" cap="flat" cmpd="sng">
            <a:solidFill>
              <a:srgbClr val="000000"/>
            </a:solidFill>
            <a:prstDash val="solid"/>
            <a:round/>
            <a:headEnd type="none" w="sm" len="sm"/>
            <a:tailEnd type="none" w="sm" len="sm"/>
          </a:ln>
          <a:effectLst>
            <a:outerShdw blurRad="28575" dist="95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sz="900" b="1">
                <a:solidFill>
                  <a:srgbClr val="2E2E2E"/>
                </a:solidFill>
                <a:latin typeface="Proxima Nova"/>
                <a:ea typeface="Proxima Nova"/>
                <a:cs typeface="Proxima Nova"/>
                <a:sym typeface="Proxima Nova"/>
              </a:rPr>
              <a:t>Full matter density fields</a:t>
            </a:r>
            <a:r>
              <a:rPr lang="en" sz="900">
                <a:solidFill>
                  <a:srgbClr val="2E2E2E"/>
                </a:solidFill>
                <a:latin typeface="Proxima Nova"/>
                <a:ea typeface="Proxima Nova"/>
                <a:cs typeface="Proxima Nova"/>
                <a:sym typeface="Proxima Nova"/>
              </a:rPr>
              <a:t> and CWE-associated </a:t>
            </a:r>
            <a:r>
              <a:rPr lang="en" sz="900" b="1">
                <a:solidFill>
                  <a:srgbClr val="2E2E2E"/>
                </a:solidFill>
                <a:latin typeface="Proxima Nova"/>
                <a:ea typeface="Proxima Nova"/>
                <a:cs typeface="Proxima Nova"/>
                <a:sym typeface="Proxima Nova"/>
              </a:rPr>
              <a:t>attention maps</a:t>
            </a:r>
            <a:endParaRPr sz="900" b="1">
              <a:latin typeface="Proxima Nova"/>
              <a:ea typeface="Proxima Nova"/>
              <a:cs typeface="Proxima Nova"/>
              <a:sym typeface="Proxima Nova"/>
            </a:endParaRPr>
          </a:p>
        </p:txBody>
      </p:sp>
      <p:pic>
        <p:nvPicPr>
          <p:cNvPr id="497" name="Google Shape;497;p31"/>
          <p:cNvPicPr preferRelativeResize="0"/>
          <p:nvPr/>
        </p:nvPicPr>
        <p:blipFill rotWithShape="1">
          <a:blip r:embed="rId5">
            <a:alphaModFix/>
          </a:blip>
          <a:srcRect t="7868" r="53089"/>
          <a:stretch/>
        </p:blipFill>
        <p:spPr>
          <a:xfrm>
            <a:off x="130007" y="2616333"/>
            <a:ext cx="812247" cy="799966"/>
          </a:xfrm>
          <a:prstGeom prst="rect">
            <a:avLst/>
          </a:prstGeom>
          <a:noFill/>
          <a:ln>
            <a:noFill/>
          </a:ln>
        </p:spPr>
      </p:pic>
      <p:pic>
        <p:nvPicPr>
          <p:cNvPr id="498" name="Google Shape;498;p31"/>
          <p:cNvPicPr preferRelativeResize="0"/>
          <p:nvPr/>
        </p:nvPicPr>
        <p:blipFill rotWithShape="1">
          <a:blip r:embed="rId6">
            <a:alphaModFix/>
          </a:blip>
          <a:srcRect t="53124" r="66859"/>
          <a:stretch/>
        </p:blipFill>
        <p:spPr>
          <a:xfrm>
            <a:off x="968456" y="2606949"/>
            <a:ext cx="804987" cy="805517"/>
          </a:xfrm>
          <a:prstGeom prst="rect">
            <a:avLst/>
          </a:prstGeom>
          <a:noFill/>
          <a:ln>
            <a:noFill/>
          </a:ln>
        </p:spPr>
      </p:pic>
      <p:sp>
        <p:nvSpPr>
          <p:cNvPr id="499" name="Google Shape;499;p31"/>
          <p:cNvSpPr txBox="1"/>
          <p:nvPr/>
        </p:nvSpPr>
        <p:spPr>
          <a:xfrm>
            <a:off x="1090871" y="2387475"/>
            <a:ext cx="627600" cy="289200"/>
          </a:xfrm>
          <a:prstGeom prst="rect">
            <a:avLst/>
          </a:prstGeom>
          <a:noFill/>
          <a:ln>
            <a:noFill/>
          </a:ln>
        </p:spPr>
        <p:txBody>
          <a:bodyPr spcFirstLastPara="1" wrap="square" lIns="84800" tIns="84800" rIns="84800" bIns="84800" anchor="t" anchorCtr="0">
            <a:spAutoFit/>
          </a:bodyPr>
          <a:lstStyle/>
          <a:p>
            <a:pPr marL="0" lvl="0" indent="0" algn="l" rtl="0">
              <a:lnSpc>
                <a:spcPct val="150000"/>
              </a:lnSpc>
              <a:spcBef>
                <a:spcPts val="0"/>
              </a:spcBef>
              <a:spcAft>
                <a:spcPts val="0"/>
              </a:spcAft>
              <a:buNone/>
            </a:pPr>
            <a:r>
              <a:rPr lang="en" sz="765" b="1">
                <a:solidFill>
                  <a:srgbClr val="440154"/>
                </a:solidFill>
                <a:latin typeface="Proxima Nova"/>
                <a:ea typeface="Proxima Nova"/>
                <a:cs typeface="Proxima Nova"/>
                <a:sym typeface="Proxima Nova"/>
              </a:rPr>
              <a:t>Void Map</a:t>
            </a:r>
            <a:endParaRPr sz="765" b="1">
              <a:solidFill>
                <a:srgbClr val="440154"/>
              </a:solidFill>
              <a:latin typeface="Proxima Nova"/>
              <a:ea typeface="Proxima Nova"/>
              <a:cs typeface="Proxima Nova"/>
              <a:sym typeface="Proxima Nova"/>
            </a:endParaRPr>
          </a:p>
        </p:txBody>
      </p:sp>
      <p:sp>
        <p:nvSpPr>
          <p:cNvPr id="500" name="Google Shape;500;p31"/>
          <p:cNvSpPr txBox="1"/>
          <p:nvPr/>
        </p:nvSpPr>
        <p:spPr>
          <a:xfrm>
            <a:off x="93393" y="2387482"/>
            <a:ext cx="966900" cy="289200"/>
          </a:xfrm>
          <a:prstGeom prst="rect">
            <a:avLst/>
          </a:prstGeom>
          <a:noFill/>
          <a:ln>
            <a:noFill/>
          </a:ln>
        </p:spPr>
        <p:txBody>
          <a:bodyPr spcFirstLastPara="1" wrap="square" lIns="84800" tIns="84800" rIns="84800" bIns="84800" anchor="t" anchorCtr="0">
            <a:spAutoFit/>
          </a:bodyPr>
          <a:lstStyle/>
          <a:p>
            <a:pPr marL="0" lvl="0" indent="0" algn="l" rtl="0">
              <a:lnSpc>
                <a:spcPct val="150000"/>
              </a:lnSpc>
              <a:spcBef>
                <a:spcPts val="0"/>
              </a:spcBef>
              <a:spcAft>
                <a:spcPts val="0"/>
              </a:spcAft>
              <a:buNone/>
            </a:pPr>
            <a:r>
              <a:rPr lang="en" sz="765" b="1">
                <a:solidFill>
                  <a:srgbClr val="2E2E2E"/>
                </a:solidFill>
                <a:latin typeface="Proxima Nova"/>
                <a:ea typeface="Proxima Nova"/>
                <a:cs typeface="Proxima Nova"/>
                <a:sym typeface="Proxima Nova"/>
              </a:rPr>
              <a:t>Full Matter Field</a:t>
            </a:r>
            <a:endParaRPr sz="765" b="1">
              <a:solidFill>
                <a:srgbClr val="2E2E2E"/>
              </a:solidFill>
              <a:latin typeface="Proxima Nova"/>
              <a:ea typeface="Proxima Nova"/>
              <a:cs typeface="Proxima Nova"/>
              <a:sym typeface="Proxima Nova"/>
            </a:endParaRPr>
          </a:p>
        </p:txBody>
      </p:sp>
      <p:cxnSp>
        <p:nvCxnSpPr>
          <p:cNvPr id="501" name="Google Shape;501;p31"/>
          <p:cNvCxnSpPr>
            <a:stCxn id="494" idx="2"/>
            <a:endCxn id="502" idx="0"/>
          </p:cNvCxnSpPr>
          <p:nvPr/>
        </p:nvCxnSpPr>
        <p:spPr>
          <a:xfrm>
            <a:off x="1867263" y="1113875"/>
            <a:ext cx="860100" cy="393600"/>
          </a:xfrm>
          <a:prstGeom prst="straightConnector1">
            <a:avLst/>
          </a:prstGeom>
          <a:noFill/>
          <a:ln w="9525" cap="flat" cmpd="sng">
            <a:solidFill>
              <a:srgbClr val="941100"/>
            </a:solidFill>
            <a:prstDash val="solid"/>
            <a:round/>
            <a:headEnd type="none" w="med" len="med"/>
            <a:tailEnd type="triangle" w="med" len="med"/>
          </a:ln>
          <a:effectLst>
            <a:outerShdw blurRad="57150" dist="19050" dir="5400000" algn="bl" rotWithShape="0">
              <a:srgbClr val="000000">
                <a:alpha val="50000"/>
              </a:srgbClr>
            </a:outerShdw>
          </a:effectLst>
        </p:spPr>
      </p:cxnSp>
      <p:sp>
        <p:nvSpPr>
          <p:cNvPr id="502" name="Google Shape;502;p31"/>
          <p:cNvSpPr/>
          <p:nvPr/>
        </p:nvSpPr>
        <p:spPr>
          <a:xfrm>
            <a:off x="1774125" y="1507372"/>
            <a:ext cx="1906500" cy="796200"/>
          </a:xfrm>
          <a:prstGeom prst="roundRect">
            <a:avLst>
              <a:gd name="adj" fmla="val 16667"/>
            </a:avLst>
          </a:prstGeom>
          <a:gradFill>
            <a:gsLst>
              <a:gs pos="0">
                <a:srgbClr val="FFF3E3"/>
              </a:gs>
              <a:gs pos="100000">
                <a:srgbClr val="FFA227"/>
              </a:gs>
            </a:gsLst>
            <a:lin ang="5400012" scaled="0"/>
          </a:gradFill>
          <a:ln w="9525" cap="flat" cmpd="sng">
            <a:solidFill>
              <a:srgbClr val="000000"/>
            </a:solidFill>
            <a:prstDash val="solid"/>
            <a:round/>
            <a:headEnd type="none" w="sm" len="sm"/>
            <a:tailEnd type="none" w="sm" len="sm"/>
          </a:ln>
          <a:effectLst>
            <a:outerShdw blurRad="28575" dist="95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 sz="900" b="1">
                <a:solidFill>
                  <a:srgbClr val="2E2E2E"/>
                </a:solidFill>
                <a:latin typeface="Proxima Nova"/>
                <a:ea typeface="Proxima Nova"/>
                <a:cs typeface="Proxima Nova"/>
                <a:sym typeface="Proxima Nova"/>
              </a:rPr>
              <a:t>Component-separated density fields</a:t>
            </a:r>
            <a:r>
              <a:rPr lang="en" sz="900">
                <a:solidFill>
                  <a:srgbClr val="2E2E2E"/>
                </a:solidFill>
                <a:latin typeface="Proxima Nova"/>
                <a:ea typeface="Proxima Nova"/>
                <a:cs typeface="Proxima Nova"/>
                <a:sym typeface="Proxima Nova"/>
              </a:rPr>
              <a:t> and CWE-associated </a:t>
            </a:r>
            <a:r>
              <a:rPr lang="en" sz="900" b="1">
                <a:solidFill>
                  <a:srgbClr val="2E2E2E"/>
                </a:solidFill>
                <a:latin typeface="Proxima Nova"/>
                <a:ea typeface="Proxima Nova"/>
                <a:cs typeface="Proxima Nova"/>
                <a:sym typeface="Proxima Nova"/>
              </a:rPr>
              <a:t>attention maps</a:t>
            </a:r>
            <a:endParaRPr sz="900" b="1">
              <a:latin typeface="Proxima Nova"/>
              <a:ea typeface="Proxima Nova"/>
              <a:cs typeface="Proxima Nova"/>
              <a:sym typeface="Proxima Nova"/>
            </a:endParaRPr>
          </a:p>
        </p:txBody>
      </p:sp>
      <p:pic>
        <p:nvPicPr>
          <p:cNvPr id="503" name="Google Shape;503;p31"/>
          <p:cNvPicPr preferRelativeResize="0"/>
          <p:nvPr/>
        </p:nvPicPr>
        <p:blipFill rotWithShape="1">
          <a:blip r:embed="rId7">
            <a:alphaModFix/>
          </a:blip>
          <a:srcRect t="11481" r="75080"/>
          <a:stretch/>
        </p:blipFill>
        <p:spPr>
          <a:xfrm>
            <a:off x="1902548" y="2605054"/>
            <a:ext cx="830459" cy="823946"/>
          </a:xfrm>
          <a:prstGeom prst="rect">
            <a:avLst/>
          </a:prstGeom>
          <a:noFill/>
          <a:ln>
            <a:noFill/>
          </a:ln>
        </p:spPr>
      </p:pic>
      <p:pic>
        <p:nvPicPr>
          <p:cNvPr id="504" name="Google Shape;504;p31"/>
          <p:cNvPicPr preferRelativeResize="0"/>
          <p:nvPr/>
        </p:nvPicPr>
        <p:blipFill rotWithShape="1">
          <a:blip r:embed="rId6">
            <a:alphaModFix/>
          </a:blip>
          <a:srcRect t="53124" r="66859"/>
          <a:stretch/>
        </p:blipFill>
        <p:spPr>
          <a:xfrm>
            <a:off x="2753495" y="2605047"/>
            <a:ext cx="811858" cy="812414"/>
          </a:xfrm>
          <a:prstGeom prst="rect">
            <a:avLst/>
          </a:prstGeom>
          <a:noFill/>
          <a:ln>
            <a:noFill/>
          </a:ln>
        </p:spPr>
      </p:pic>
      <p:sp>
        <p:nvSpPr>
          <p:cNvPr id="505" name="Google Shape;505;p31"/>
          <p:cNvSpPr txBox="1"/>
          <p:nvPr/>
        </p:nvSpPr>
        <p:spPr>
          <a:xfrm>
            <a:off x="2869877" y="2389550"/>
            <a:ext cx="633000" cy="291600"/>
          </a:xfrm>
          <a:prstGeom prst="rect">
            <a:avLst/>
          </a:prstGeom>
          <a:noFill/>
          <a:ln>
            <a:noFill/>
          </a:ln>
        </p:spPr>
        <p:txBody>
          <a:bodyPr spcFirstLastPara="1" wrap="square" lIns="85525" tIns="85525" rIns="85525" bIns="85525" anchor="t" anchorCtr="0">
            <a:spAutoFit/>
          </a:bodyPr>
          <a:lstStyle/>
          <a:p>
            <a:pPr marL="0" lvl="0" indent="0" algn="l" rtl="0">
              <a:lnSpc>
                <a:spcPct val="150000"/>
              </a:lnSpc>
              <a:spcBef>
                <a:spcPts val="0"/>
              </a:spcBef>
              <a:spcAft>
                <a:spcPts val="0"/>
              </a:spcAft>
              <a:buNone/>
            </a:pPr>
            <a:r>
              <a:rPr lang="en" sz="772" b="1">
                <a:solidFill>
                  <a:srgbClr val="440154"/>
                </a:solidFill>
                <a:latin typeface="Proxima Nova"/>
                <a:ea typeface="Proxima Nova"/>
                <a:cs typeface="Proxima Nova"/>
                <a:sym typeface="Proxima Nova"/>
              </a:rPr>
              <a:t>Void Map</a:t>
            </a:r>
            <a:endParaRPr sz="772" b="1">
              <a:solidFill>
                <a:srgbClr val="440154"/>
              </a:solidFill>
              <a:latin typeface="Proxima Nova"/>
              <a:ea typeface="Proxima Nova"/>
              <a:cs typeface="Proxima Nova"/>
              <a:sym typeface="Proxima Nova"/>
            </a:endParaRPr>
          </a:p>
        </p:txBody>
      </p:sp>
      <p:sp>
        <p:nvSpPr>
          <p:cNvPr id="506" name="Google Shape;506;p31"/>
          <p:cNvSpPr txBox="1"/>
          <p:nvPr/>
        </p:nvSpPr>
        <p:spPr>
          <a:xfrm>
            <a:off x="1832351" y="2389557"/>
            <a:ext cx="975300" cy="291600"/>
          </a:xfrm>
          <a:prstGeom prst="rect">
            <a:avLst/>
          </a:prstGeom>
          <a:noFill/>
          <a:ln>
            <a:noFill/>
          </a:ln>
        </p:spPr>
        <p:txBody>
          <a:bodyPr spcFirstLastPara="1" wrap="square" lIns="85525" tIns="85525" rIns="85525" bIns="85525" anchor="t" anchorCtr="0">
            <a:spAutoFit/>
          </a:bodyPr>
          <a:lstStyle/>
          <a:p>
            <a:pPr marL="0" lvl="0" indent="0" algn="l" rtl="0">
              <a:lnSpc>
                <a:spcPct val="150000"/>
              </a:lnSpc>
              <a:spcBef>
                <a:spcPts val="0"/>
              </a:spcBef>
              <a:spcAft>
                <a:spcPts val="0"/>
              </a:spcAft>
              <a:buNone/>
            </a:pPr>
            <a:r>
              <a:rPr lang="en" sz="772" b="1">
                <a:solidFill>
                  <a:srgbClr val="2E2E2E"/>
                </a:solidFill>
                <a:latin typeface="Proxima Nova"/>
                <a:ea typeface="Proxima Nova"/>
                <a:cs typeface="Proxima Nova"/>
                <a:sym typeface="Proxima Nova"/>
              </a:rPr>
              <a:t>Void Density Field</a:t>
            </a:r>
            <a:endParaRPr sz="772" b="1">
              <a:solidFill>
                <a:srgbClr val="2E2E2E"/>
              </a:solidFill>
              <a:latin typeface="Proxima Nova"/>
              <a:ea typeface="Proxima Nova"/>
              <a:cs typeface="Proxima Nova"/>
              <a:sym typeface="Proxima Nova"/>
            </a:endParaRPr>
          </a:p>
        </p:txBody>
      </p:sp>
      <p:sp>
        <p:nvSpPr>
          <p:cNvPr id="507" name="Google Shape;507;p31"/>
          <p:cNvSpPr txBox="1"/>
          <p:nvPr/>
        </p:nvSpPr>
        <p:spPr>
          <a:xfrm>
            <a:off x="51517" y="3471182"/>
            <a:ext cx="4433700" cy="10314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000" b="1">
                <a:solidFill>
                  <a:srgbClr val="274E13"/>
                </a:solidFill>
                <a:latin typeface="Proxima Nova"/>
                <a:ea typeface="Proxima Nova"/>
                <a:cs typeface="Proxima Nova"/>
                <a:sym typeface="Proxima Nova"/>
              </a:rPr>
              <a:t>Findings:</a:t>
            </a:r>
            <a:endParaRPr sz="1000" b="1">
              <a:solidFill>
                <a:srgbClr val="274E13"/>
              </a:solidFill>
              <a:latin typeface="Proxima Nova"/>
              <a:ea typeface="Proxima Nova"/>
              <a:cs typeface="Proxima Nova"/>
              <a:sym typeface="Proxima Nova"/>
            </a:endParaRPr>
          </a:p>
          <a:p>
            <a:pPr marL="457200" lvl="0" indent="-292100" algn="l" rtl="0">
              <a:lnSpc>
                <a:spcPct val="150000"/>
              </a:lnSpc>
              <a:spcBef>
                <a:spcPts val="0"/>
              </a:spcBef>
              <a:spcAft>
                <a:spcPts val="0"/>
              </a:spcAft>
              <a:buClr>
                <a:srgbClr val="2E2E2E"/>
              </a:buClr>
              <a:buSzPts val="1000"/>
              <a:buFont typeface="Proxima Nova"/>
              <a:buChar char="●"/>
            </a:pPr>
            <a:r>
              <a:rPr lang="en" sz="1000">
                <a:solidFill>
                  <a:srgbClr val="2E2E2E"/>
                </a:solidFill>
                <a:latin typeface="Proxima Nova"/>
                <a:ea typeface="Proxima Nova"/>
                <a:cs typeface="Proxima Nova"/>
                <a:sym typeface="Proxima Nova"/>
              </a:rPr>
              <a:t>Dominant correlations at </a:t>
            </a:r>
            <a:r>
              <a:rPr lang="en" sz="1000" b="1">
                <a:solidFill>
                  <a:srgbClr val="2E2E2E"/>
                </a:solidFill>
                <a:latin typeface="Proxima Nova"/>
                <a:ea typeface="Proxima Nova"/>
                <a:cs typeface="Proxima Nova"/>
                <a:sym typeface="Proxima Nova"/>
              </a:rPr>
              <a:t>intermediate-to-large spatial scales</a:t>
            </a:r>
            <a:endParaRPr sz="1000" b="1">
              <a:solidFill>
                <a:srgbClr val="2E2E2E"/>
              </a:solidFill>
              <a:latin typeface="Proxima Nova"/>
              <a:ea typeface="Proxima Nova"/>
              <a:cs typeface="Proxima Nova"/>
              <a:sym typeface="Proxima Nova"/>
            </a:endParaRPr>
          </a:p>
          <a:p>
            <a:pPr marL="457200" lvl="0" indent="-292100" algn="l" rtl="0">
              <a:lnSpc>
                <a:spcPct val="150000"/>
              </a:lnSpc>
              <a:spcBef>
                <a:spcPts val="0"/>
              </a:spcBef>
              <a:spcAft>
                <a:spcPts val="0"/>
              </a:spcAft>
              <a:buClr>
                <a:srgbClr val="2E2E2E"/>
              </a:buClr>
              <a:buSzPts val="1000"/>
              <a:buFont typeface="Proxima Nova"/>
              <a:buChar char="●"/>
            </a:pPr>
            <a:r>
              <a:rPr lang="en" sz="1000" b="1">
                <a:solidFill>
                  <a:srgbClr val="2E2E2E"/>
                </a:solidFill>
                <a:latin typeface="Proxima Nova"/>
                <a:ea typeface="Proxima Nova"/>
                <a:cs typeface="Proxima Nova"/>
                <a:sym typeface="Proxima Nova"/>
              </a:rPr>
              <a:t>Layer 1:</a:t>
            </a:r>
            <a:r>
              <a:rPr lang="en" sz="1000">
                <a:solidFill>
                  <a:srgbClr val="2E2E2E"/>
                </a:solidFill>
                <a:latin typeface="Proxima Nova"/>
                <a:ea typeface="Proxima Nova"/>
                <a:cs typeface="Proxima Nova"/>
                <a:sym typeface="Proxima Nova"/>
              </a:rPr>
              <a:t> Strong correlations primarily with </a:t>
            </a:r>
            <a:r>
              <a:rPr lang="en" sz="1000" b="1">
                <a:solidFill>
                  <a:srgbClr val="FF9900"/>
                </a:solidFill>
                <a:latin typeface="Proxima Nova"/>
                <a:ea typeface="Proxima Nova"/>
                <a:cs typeface="Proxima Nova"/>
                <a:sym typeface="Proxima Nova"/>
              </a:rPr>
              <a:t>overdense structures</a:t>
            </a:r>
            <a:endParaRPr sz="1000">
              <a:solidFill>
                <a:srgbClr val="3C78D8"/>
              </a:solidFill>
              <a:latin typeface="Proxima Nova"/>
              <a:ea typeface="Proxima Nova"/>
              <a:cs typeface="Proxima Nova"/>
              <a:sym typeface="Proxima Nova"/>
            </a:endParaRPr>
          </a:p>
          <a:p>
            <a:pPr marL="457200" lvl="0" indent="-292100" algn="l" rtl="0">
              <a:lnSpc>
                <a:spcPct val="150000"/>
              </a:lnSpc>
              <a:spcBef>
                <a:spcPts val="0"/>
              </a:spcBef>
              <a:spcAft>
                <a:spcPts val="0"/>
              </a:spcAft>
              <a:buClr>
                <a:srgbClr val="2E2E2E"/>
              </a:buClr>
              <a:buSzPts val="1000"/>
              <a:buFont typeface="Proxima Nova"/>
              <a:buChar char="●"/>
            </a:pPr>
            <a:r>
              <a:rPr lang="en" sz="1000" b="1">
                <a:solidFill>
                  <a:srgbClr val="2E2E2E"/>
                </a:solidFill>
                <a:latin typeface="Proxima Nova"/>
                <a:ea typeface="Proxima Nova"/>
                <a:cs typeface="Proxima Nova"/>
                <a:sym typeface="Proxima Nova"/>
              </a:rPr>
              <a:t>Layer 2: </a:t>
            </a:r>
            <a:r>
              <a:rPr lang="en" sz="1000">
                <a:solidFill>
                  <a:srgbClr val="2E2E2E"/>
                </a:solidFill>
                <a:latin typeface="Proxima Nova"/>
                <a:ea typeface="Proxima Nova"/>
                <a:cs typeface="Proxima Nova"/>
                <a:sym typeface="Proxima Nova"/>
              </a:rPr>
              <a:t>Strong correlations overall with </a:t>
            </a:r>
            <a:r>
              <a:rPr lang="en" sz="1000" b="1">
                <a:solidFill>
                  <a:srgbClr val="990000"/>
                </a:solidFill>
                <a:latin typeface="Proxima Nova"/>
                <a:ea typeface="Proxima Nova"/>
                <a:cs typeface="Proxima Nova"/>
                <a:sym typeface="Proxima Nova"/>
              </a:rPr>
              <a:t>underdense structures</a:t>
            </a:r>
            <a:endParaRPr sz="1000"/>
          </a:p>
        </p:txBody>
      </p:sp>
      <p:sp>
        <p:nvSpPr>
          <p:cNvPr id="508" name="Google Shape;508;p31"/>
          <p:cNvSpPr txBox="1"/>
          <p:nvPr/>
        </p:nvSpPr>
        <p:spPr>
          <a:xfrm>
            <a:off x="5250955" y="4793815"/>
            <a:ext cx="2328000" cy="331500"/>
          </a:xfrm>
          <a:prstGeom prst="rect">
            <a:avLst/>
          </a:prstGeom>
          <a:noFill/>
          <a:ln>
            <a:noFill/>
          </a:ln>
        </p:spPr>
        <p:txBody>
          <a:bodyPr spcFirstLastPara="1" wrap="square" lIns="93925" tIns="93925" rIns="93925" bIns="93925" anchor="t" anchorCtr="0">
            <a:spAutoFit/>
          </a:bodyPr>
          <a:lstStyle/>
          <a:p>
            <a:pPr marL="0" lvl="0" indent="0" algn="l" rtl="0">
              <a:spcBef>
                <a:spcPts val="0"/>
              </a:spcBef>
              <a:spcAft>
                <a:spcPts val="0"/>
              </a:spcAft>
              <a:buNone/>
            </a:pPr>
            <a:r>
              <a:rPr lang="en" sz="922" i="1">
                <a:solidFill>
                  <a:schemeClr val="dk1"/>
                </a:solidFill>
                <a:latin typeface="Proxima Nova"/>
                <a:ea typeface="Proxima Nova"/>
                <a:cs typeface="Proxima Nova"/>
                <a:sym typeface="Proxima Nova"/>
              </a:rPr>
              <a:t>Noor et al. (submitted)</a:t>
            </a:r>
            <a:endParaRPr sz="922" i="1">
              <a:solidFill>
                <a:schemeClr val="dk1"/>
              </a:solidFill>
              <a:latin typeface="Proxima Nova"/>
              <a:ea typeface="Proxima Nova"/>
              <a:cs typeface="Proxima Nova"/>
              <a:sym typeface="Proxima Nova"/>
            </a:endParaRPr>
          </a:p>
        </p:txBody>
      </p:sp>
      <p:pic>
        <p:nvPicPr>
          <p:cNvPr id="509" name="Google Shape;509;p31"/>
          <p:cNvPicPr preferRelativeResize="0"/>
          <p:nvPr/>
        </p:nvPicPr>
        <p:blipFill rotWithShape="1">
          <a:blip r:embed="rId8">
            <a:alphaModFix/>
          </a:blip>
          <a:srcRect t="5758"/>
          <a:stretch/>
        </p:blipFill>
        <p:spPr>
          <a:xfrm>
            <a:off x="4918798" y="2741801"/>
            <a:ext cx="3304627" cy="2054472"/>
          </a:xfrm>
          <a:prstGeom prst="rect">
            <a:avLst/>
          </a:prstGeom>
          <a:noFill/>
          <a:ln>
            <a:noFill/>
          </a:ln>
        </p:spPr>
      </p:pic>
      <p:pic>
        <p:nvPicPr>
          <p:cNvPr id="510" name="Google Shape;510;p31"/>
          <p:cNvPicPr preferRelativeResize="0"/>
          <p:nvPr/>
        </p:nvPicPr>
        <p:blipFill rotWithShape="1">
          <a:blip r:embed="rId8">
            <a:alphaModFix/>
          </a:blip>
          <a:srcRect l="24878" r="24123" b="94204"/>
          <a:stretch/>
        </p:blipFill>
        <p:spPr>
          <a:xfrm>
            <a:off x="5912624" y="2616324"/>
            <a:ext cx="1685356" cy="126342"/>
          </a:xfrm>
          <a:prstGeom prst="rect">
            <a:avLst/>
          </a:prstGeom>
          <a:noFill/>
          <a:ln>
            <a:noFill/>
          </a:ln>
        </p:spPr>
      </p:pic>
      <p:sp>
        <p:nvSpPr>
          <p:cNvPr id="511" name="Google Shape;511;p31"/>
          <p:cNvSpPr txBox="1"/>
          <p:nvPr/>
        </p:nvSpPr>
        <p:spPr>
          <a:xfrm>
            <a:off x="5841267" y="2929862"/>
            <a:ext cx="1394700" cy="326100"/>
          </a:xfrm>
          <a:prstGeom prst="rect">
            <a:avLst/>
          </a:prstGeom>
          <a:noFill/>
          <a:ln>
            <a:noFill/>
          </a:ln>
        </p:spPr>
        <p:txBody>
          <a:bodyPr spcFirstLastPara="1" wrap="square" lIns="105825" tIns="105825" rIns="105825" bIns="105825" anchor="t" anchorCtr="0">
            <a:spAutoFit/>
          </a:bodyPr>
          <a:lstStyle/>
          <a:p>
            <a:pPr marL="0" lvl="0" indent="0" algn="l" rtl="0">
              <a:lnSpc>
                <a:spcPct val="150000"/>
              </a:lnSpc>
              <a:spcBef>
                <a:spcPts val="0"/>
              </a:spcBef>
              <a:spcAft>
                <a:spcPts val="0"/>
              </a:spcAft>
              <a:buNone/>
            </a:pPr>
            <a:r>
              <a:rPr lang="en" sz="730" b="1">
                <a:solidFill>
                  <a:srgbClr val="990000"/>
                </a:solidFill>
                <a:latin typeface="Proxima Nova"/>
                <a:ea typeface="Proxima Nova"/>
                <a:cs typeface="Proxima Nova"/>
                <a:sym typeface="Proxima Nova"/>
              </a:rPr>
              <a:t>void map-void field</a:t>
            </a:r>
            <a:endParaRPr sz="1164"/>
          </a:p>
        </p:txBody>
      </p:sp>
      <p:sp>
        <p:nvSpPr>
          <p:cNvPr id="512" name="Google Shape;512;p31"/>
          <p:cNvSpPr txBox="1"/>
          <p:nvPr/>
        </p:nvSpPr>
        <p:spPr>
          <a:xfrm>
            <a:off x="5720808" y="4219734"/>
            <a:ext cx="1693200" cy="326100"/>
          </a:xfrm>
          <a:prstGeom prst="rect">
            <a:avLst/>
          </a:prstGeom>
          <a:noFill/>
          <a:ln>
            <a:noFill/>
          </a:ln>
        </p:spPr>
        <p:txBody>
          <a:bodyPr spcFirstLastPara="1" wrap="square" lIns="105825" tIns="105825" rIns="105825" bIns="105825" anchor="t" anchorCtr="0">
            <a:spAutoFit/>
          </a:bodyPr>
          <a:lstStyle/>
          <a:p>
            <a:pPr marL="0" lvl="0" indent="0" algn="l" rtl="0">
              <a:lnSpc>
                <a:spcPct val="150000"/>
              </a:lnSpc>
              <a:spcBef>
                <a:spcPts val="0"/>
              </a:spcBef>
              <a:spcAft>
                <a:spcPts val="0"/>
              </a:spcAft>
              <a:buNone/>
            </a:pPr>
            <a:r>
              <a:rPr lang="en" sz="730" b="1">
                <a:solidFill>
                  <a:srgbClr val="3C78D8"/>
                </a:solidFill>
                <a:latin typeface="Proxima Nova"/>
                <a:ea typeface="Proxima Nova"/>
                <a:cs typeface="Proxima Nova"/>
                <a:sym typeface="Proxima Nova"/>
              </a:rPr>
              <a:t>filament map-filament field</a:t>
            </a:r>
            <a:endParaRPr sz="1164"/>
          </a:p>
        </p:txBody>
      </p:sp>
      <p:sp>
        <p:nvSpPr>
          <p:cNvPr id="513" name="Google Shape;513;p31"/>
          <p:cNvSpPr txBox="1"/>
          <p:nvPr/>
        </p:nvSpPr>
        <p:spPr>
          <a:xfrm>
            <a:off x="5369264" y="3639772"/>
            <a:ext cx="1284600" cy="278100"/>
          </a:xfrm>
          <a:prstGeom prst="rect">
            <a:avLst/>
          </a:prstGeom>
          <a:noFill/>
          <a:ln>
            <a:noFill/>
          </a:ln>
        </p:spPr>
        <p:txBody>
          <a:bodyPr spcFirstLastPara="1" wrap="square" lIns="86175" tIns="86175" rIns="86175" bIns="86175" anchor="t" anchorCtr="0">
            <a:spAutoFit/>
          </a:bodyPr>
          <a:lstStyle/>
          <a:p>
            <a:pPr marL="0" lvl="0" indent="0" algn="l" rtl="0">
              <a:lnSpc>
                <a:spcPct val="150000"/>
              </a:lnSpc>
              <a:spcBef>
                <a:spcPts val="0"/>
              </a:spcBef>
              <a:spcAft>
                <a:spcPts val="0"/>
              </a:spcAft>
              <a:buNone/>
            </a:pPr>
            <a:r>
              <a:rPr lang="en" sz="676" b="1">
                <a:solidFill>
                  <a:srgbClr val="FF9900"/>
                </a:solidFill>
                <a:latin typeface="Proxima Nova"/>
                <a:ea typeface="Proxima Nova"/>
                <a:cs typeface="Proxima Nova"/>
                <a:sym typeface="Proxima Nova"/>
              </a:rPr>
              <a:t>node map-node field</a:t>
            </a:r>
            <a:endParaRPr sz="676"/>
          </a:p>
        </p:txBody>
      </p:sp>
      <p:sp>
        <p:nvSpPr>
          <p:cNvPr id="514" name="Google Shape;514;p31"/>
          <p:cNvSpPr txBox="1"/>
          <p:nvPr/>
        </p:nvSpPr>
        <p:spPr>
          <a:xfrm>
            <a:off x="5374320" y="4001639"/>
            <a:ext cx="1323600" cy="278100"/>
          </a:xfrm>
          <a:prstGeom prst="rect">
            <a:avLst/>
          </a:prstGeom>
          <a:noFill/>
          <a:ln>
            <a:noFill/>
          </a:ln>
        </p:spPr>
        <p:txBody>
          <a:bodyPr spcFirstLastPara="1" wrap="square" lIns="86175" tIns="86175" rIns="86175" bIns="86175" anchor="t" anchorCtr="0">
            <a:spAutoFit/>
          </a:bodyPr>
          <a:lstStyle/>
          <a:p>
            <a:pPr marL="0" lvl="0" indent="0" algn="l" rtl="0">
              <a:lnSpc>
                <a:spcPct val="150000"/>
              </a:lnSpc>
              <a:spcBef>
                <a:spcPts val="0"/>
              </a:spcBef>
              <a:spcAft>
                <a:spcPts val="0"/>
              </a:spcAft>
              <a:buNone/>
            </a:pPr>
            <a:r>
              <a:rPr lang="en" sz="676" b="1">
                <a:solidFill>
                  <a:srgbClr val="35B779"/>
                </a:solidFill>
                <a:latin typeface="Proxima Nova"/>
                <a:ea typeface="Proxima Nova"/>
                <a:cs typeface="Proxima Nova"/>
                <a:sym typeface="Proxima Nova"/>
              </a:rPr>
              <a:t>wall map-wall field</a:t>
            </a:r>
            <a:endParaRPr sz="676"/>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9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8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8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8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9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9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9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0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0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0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0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04"/>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0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0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0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50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51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51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1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51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4"/>
          <p:cNvSpPr/>
          <p:nvPr/>
        </p:nvSpPr>
        <p:spPr>
          <a:xfrm>
            <a:off x="6809925" y="1359825"/>
            <a:ext cx="2224200" cy="2222700"/>
          </a:xfrm>
          <a:prstGeom prst="rect">
            <a:avLst/>
          </a:prstGeom>
          <a:solidFill>
            <a:schemeClr val="lt2"/>
          </a:solidFill>
          <a:ln w="28575" cap="flat" cmpd="sng">
            <a:solidFill>
              <a:srgbClr val="9411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8" name="Google Shape;68;p14"/>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sp>
        <p:nvSpPr>
          <p:cNvPr id="69" name="Google Shape;69;p14"/>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Cosmological Context</a:t>
            </a:r>
            <a:endParaRPr>
              <a:solidFill>
                <a:schemeClr val="lt1"/>
              </a:solidFill>
              <a:latin typeface="Proxima Nova"/>
              <a:ea typeface="Proxima Nova"/>
              <a:cs typeface="Proxima Nova"/>
              <a:sym typeface="Proxima Nova"/>
            </a:endParaRPr>
          </a:p>
        </p:txBody>
      </p:sp>
      <p:pic>
        <p:nvPicPr>
          <p:cNvPr id="70" name="Google Shape;70;p14"/>
          <p:cNvPicPr preferRelativeResize="0"/>
          <p:nvPr/>
        </p:nvPicPr>
        <p:blipFill>
          <a:blip r:embed="rId4">
            <a:alphaModFix/>
          </a:blip>
          <a:stretch>
            <a:fillRect/>
          </a:stretch>
        </p:blipFill>
        <p:spPr>
          <a:xfrm>
            <a:off x="6820900" y="1368604"/>
            <a:ext cx="2202936" cy="2202936"/>
          </a:xfrm>
          <a:prstGeom prst="rect">
            <a:avLst/>
          </a:prstGeom>
          <a:noFill/>
          <a:ln>
            <a:noFill/>
          </a:ln>
        </p:spPr>
      </p:pic>
      <p:sp>
        <p:nvSpPr>
          <p:cNvPr id="71" name="Google Shape;71;p14"/>
          <p:cNvSpPr txBox="1"/>
          <p:nvPr/>
        </p:nvSpPr>
        <p:spPr>
          <a:xfrm>
            <a:off x="6703450" y="3568043"/>
            <a:ext cx="2330700" cy="431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i="1">
                <a:latin typeface="Proxima Nova"/>
                <a:ea typeface="Proxima Nova"/>
                <a:cs typeface="Proxima Nova"/>
                <a:sym typeface="Proxima Nova"/>
              </a:rPr>
              <a:t>Dark matter density distribution, Illustris simulation. Source: Vogelsberger et al. (2014)</a:t>
            </a:r>
            <a:endParaRPr sz="800" i="1">
              <a:latin typeface="Proxima Nova"/>
              <a:ea typeface="Proxima Nova"/>
              <a:cs typeface="Proxima Nova"/>
              <a:sym typeface="Proxima Nova"/>
            </a:endParaRPr>
          </a:p>
        </p:txBody>
      </p:sp>
      <p:sp>
        <p:nvSpPr>
          <p:cNvPr id="72" name="Google Shape;72;p14"/>
          <p:cNvSpPr txBox="1"/>
          <p:nvPr/>
        </p:nvSpPr>
        <p:spPr>
          <a:xfrm>
            <a:off x="6707334" y="945748"/>
            <a:ext cx="1725000" cy="400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b="1">
                <a:solidFill>
                  <a:srgbClr val="0B5394"/>
                </a:solidFill>
                <a:latin typeface="Proxima Nova"/>
                <a:ea typeface="Proxima Nova"/>
                <a:cs typeface="Proxima Nova"/>
                <a:sym typeface="Proxima Nova"/>
              </a:rPr>
              <a:t>The Cosmic Web</a:t>
            </a:r>
            <a:endParaRPr sz="1200" b="1">
              <a:solidFill>
                <a:srgbClr val="0B5394"/>
              </a:solidFill>
              <a:latin typeface="Proxima Nova"/>
              <a:ea typeface="Proxima Nova"/>
              <a:cs typeface="Proxima Nova"/>
              <a:sym typeface="Proxima Nova"/>
            </a:endParaRPr>
          </a:p>
        </p:txBody>
      </p:sp>
      <p:sp>
        <p:nvSpPr>
          <p:cNvPr id="73" name="Google Shape;73;p14"/>
          <p:cNvSpPr txBox="1"/>
          <p:nvPr/>
        </p:nvSpPr>
        <p:spPr>
          <a:xfrm>
            <a:off x="0" y="4261475"/>
            <a:ext cx="9034200" cy="615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600"/>
              </a:spcAft>
              <a:buNone/>
            </a:pPr>
            <a:r>
              <a:rPr lang="en" sz="1300" b="1">
                <a:solidFill>
                  <a:srgbClr val="980000"/>
                </a:solidFill>
                <a:latin typeface="Proxima Nova"/>
                <a:ea typeface="Proxima Nova"/>
                <a:cs typeface="Proxima Nova"/>
                <a:sym typeface="Proxima Nova"/>
              </a:rPr>
              <a:t>The Cosmic Web:</a:t>
            </a:r>
            <a:r>
              <a:rPr lang="en" sz="1300" b="1">
                <a:latin typeface="Proxima Nova"/>
                <a:ea typeface="Proxima Nova"/>
                <a:cs typeface="Proxima Nova"/>
                <a:sym typeface="Proxima Nova"/>
              </a:rPr>
              <a:t> </a:t>
            </a:r>
            <a:r>
              <a:rPr lang="en" sz="1300">
                <a:latin typeface="Proxima Nova"/>
                <a:ea typeface="Proxima Nova"/>
                <a:cs typeface="Proxima Nova"/>
                <a:sym typeface="Proxima Nova"/>
              </a:rPr>
              <a:t>the large-scale structure of the Universe shaped by gravitational evolution, forming a vast, interconnected network of </a:t>
            </a:r>
            <a:r>
              <a:rPr lang="en" sz="1300" b="1">
                <a:solidFill>
                  <a:srgbClr val="B11400"/>
                </a:solidFill>
                <a:latin typeface="Proxima Nova"/>
                <a:ea typeface="Proxima Nova"/>
                <a:cs typeface="Proxima Nova"/>
                <a:sym typeface="Proxima Nova"/>
              </a:rPr>
              <a:t>nodes</a:t>
            </a:r>
            <a:r>
              <a:rPr lang="en" sz="1300" b="1">
                <a:latin typeface="Proxima Nova"/>
                <a:ea typeface="Proxima Nova"/>
                <a:cs typeface="Proxima Nova"/>
                <a:sym typeface="Proxima Nova"/>
              </a:rPr>
              <a:t>, </a:t>
            </a:r>
            <a:r>
              <a:rPr lang="en" sz="1300" b="1">
                <a:solidFill>
                  <a:srgbClr val="E98300"/>
                </a:solidFill>
                <a:latin typeface="Proxima Nova"/>
                <a:ea typeface="Proxima Nova"/>
                <a:cs typeface="Proxima Nova"/>
                <a:sym typeface="Proxima Nova"/>
              </a:rPr>
              <a:t>filaments</a:t>
            </a:r>
            <a:r>
              <a:rPr lang="en" sz="1300">
                <a:latin typeface="Proxima Nova"/>
                <a:ea typeface="Proxima Nova"/>
                <a:cs typeface="Proxima Nova"/>
                <a:sym typeface="Proxima Nova"/>
              </a:rPr>
              <a:t>, </a:t>
            </a:r>
            <a:r>
              <a:rPr lang="en" sz="1300" b="1">
                <a:solidFill>
                  <a:srgbClr val="38761D"/>
                </a:solidFill>
                <a:latin typeface="Proxima Nova"/>
                <a:ea typeface="Proxima Nova"/>
                <a:cs typeface="Proxima Nova"/>
                <a:sym typeface="Proxima Nova"/>
              </a:rPr>
              <a:t>walls</a:t>
            </a:r>
            <a:r>
              <a:rPr lang="en" sz="1300">
                <a:latin typeface="Proxima Nova"/>
                <a:ea typeface="Proxima Nova"/>
                <a:cs typeface="Proxima Nova"/>
                <a:sym typeface="Proxima Nova"/>
              </a:rPr>
              <a:t> &amp; </a:t>
            </a:r>
            <a:r>
              <a:rPr lang="en" sz="1300" b="1">
                <a:solidFill>
                  <a:srgbClr val="00B8B8"/>
                </a:solidFill>
                <a:latin typeface="Proxima Nova"/>
                <a:ea typeface="Proxima Nova"/>
                <a:cs typeface="Proxima Nova"/>
                <a:sym typeface="Proxima Nova"/>
              </a:rPr>
              <a:t>voids</a:t>
            </a:r>
            <a:endParaRPr sz="1300" b="1">
              <a:solidFill>
                <a:srgbClr val="00B8B8"/>
              </a:solidFill>
              <a:latin typeface="Proxima Nova"/>
              <a:ea typeface="Proxima Nova"/>
              <a:cs typeface="Proxima Nova"/>
              <a:sym typeface="Proxima Nova"/>
            </a:endParaRPr>
          </a:p>
        </p:txBody>
      </p:sp>
      <p:cxnSp>
        <p:nvCxnSpPr>
          <p:cNvPr id="74" name="Google Shape;74;p14"/>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pic>
        <p:nvPicPr>
          <p:cNvPr id="75" name="Google Shape;75;p14"/>
          <p:cNvPicPr preferRelativeResize="0"/>
          <p:nvPr/>
        </p:nvPicPr>
        <p:blipFill rotWithShape="1">
          <a:blip r:embed="rId5">
            <a:alphaModFix/>
          </a:blip>
          <a:srcRect l="2629" t="3878" b="37450"/>
          <a:stretch/>
        </p:blipFill>
        <p:spPr>
          <a:xfrm>
            <a:off x="0" y="1011852"/>
            <a:ext cx="6491351" cy="2658723"/>
          </a:xfrm>
          <a:prstGeom prst="rect">
            <a:avLst/>
          </a:prstGeom>
          <a:noFill/>
          <a:ln>
            <a:noFill/>
          </a:ln>
        </p:spPr>
      </p:pic>
      <p:cxnSp>
        <p:nvCxnSpPr>
          <p:cNvPr id="76" name="Google Shape;76;p14"/>
          <p:cNvCxnSpPr/>
          <p:nvPr/>
        </p:nvCxnSpPr>
        <p:spPr>
          <a:xfrm rot="10800000" flipH="1">
            <a:off x="6027750" y="1358250"/>
            <a:ext cx="778200" cy="1139100"/>
          </a:xfrm>
          <a:prstGeom prst="straightConnector1">
            <a:avLst/>
          </a:prstGeom>
          <a:noFill/>
          <a:ln w="19050" cap="flat" cmpd="sng">
            <a:solidFill>
              <a:srgbClr val="941100"/>
            </a:solidFill>
            <a:prstDash val="solid"/>
            <a:round/>
            <a:headEnd type="none" w="med" len="med"/>
            <a:tailEnd type="none" w="med" len="med"/>
          </a:ln>
          <a:effectLst>
            <a:outerShdw blurRad="57150" dist="19050" dir="5400000" algn="bl" rotWithShape="0">
              <a:srgbClr val="000000">
                <a:alpha val="50000"/>
              </a:srgbClr>
            </a:outerShdw>
          </a:effectLst>
        </p:spPr>
      </p:cxnSp>
      <p:cxnSp>
        <p:nvCxnSpPr>
          <p:cNvPr id="77" name="Google Shape;77;p14"/>
          <p:cNvCxnSpPr/>
          <p:nvPr/>
        </p:nvCxnSpPr>
        <p:spPr>
          <a:xfrm>
            <a:off x="6034600" y="2496125"/>
            <a:ext cx="771300" cy="1090800"/>
          </a:xfrm>
          <a:prstGeom prst="straightConnector1">
            <a:avLst/>
          </a:prstGeom>
          <a:noFill/>
          <a:ln w="19050" cap="flat" cmpd="sng">
            <a:solidFill>
              <a:srgbClr val="941100"/>
            </a:solidFill>
            <a:prstDash val="solid"/>
            <a:round/>
            <a:headEnd type="none" w="med" len="med"/>
            <a:tailEnd type="none" w="med" len="med"/>
          </a:ln>
          <a:effectLst>
            <a:outerShdw blurRad="57150" dist="19050" dir="5400000" algn="bl" rotWithShape="0">
              <a:srgbClr val="000000">
                <a:alpha val="50000"/>
              </a:srgbClr>
            </a:outerShdw>
          </a:effectLst>
        </p:spPr>
      </p:cxnSp>
      <p:sp>
        <p:nvSpPr>
          <p:cNvPr id="78" name="Google Shape;78;p14"/>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2</a:t>
            </a:fld>
            <a:endParaRPr>
              <a:solidFill>
                <a:schemeClr val="dk2"/>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pic>
        <p:nvPicPr>
          <p:cNvPr id="519" name="Google Shape;519;p32"/>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520" name="Google Shape;520;p32"/>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521" name="Google Shape;521;p32"/>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Trained Diffusion Model Analysis</a:t>
            </a:r>
            <a:endParaRPr>
              <a:solidFill>
                <a:schemeClr val="lt1"/>
              </a:solidFill>
              <a:latin typeface="Proxima Nova"/>
              <a:ea typeface="Proxima Nova"/>
              <a:cs typeface="Proxima Nova"/>
              <a:sym typeface="Proxima Nova"/>
            </a:endParaRPr>
          </a:p>
        </p:txBody>
      </p:sp>
      <p:sp>
        <p:nvSpPr>
          <p:cNvPr id="522" name="Google Shape;522;p32"/>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20</a:t>
            </a:fld>
            <a:endParaRPr>
              <a:solidFill>
                <a:schemeClr val="dk2"/>
              </a:solidFill>
              <a:latin typeface="Arial"/>
              <a:ea typeface="Arial"/>
              <a:cs typeface="Arial"/>
              <a:sym typeface="Arial"/>
            </a:endParaRPr>
          </a:p>
        </p:txBody>
      </p:sp>
      <p:pic>
        <p:nvPicPr>
          <p:cNvPr id="523" name="Google Shape;523;p32"/>
          <p:cNvPicPr preferRelativeResize="0"/>
          <p:nvPr/>
        </p:nvPicPr>
        <p:blipFill>
          <a:blip r:embed="rId4">
            <a:alphaModFix/>
          </a:blip>
          <a:stretch>
            <a:fillRect/>
          </a:stretch>
        </p:blipFill>
        <p:spPr>
          <a:xfrm>
            <a:off x="1219200" y="743600"/>
            <a:ext cx="6555295" cy="424749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pic>
        <p:nvPicPr>
          <p:cNvPr id="528" name="Google Shape;528;p33"/>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529" name="Google Shape;529;p33"/>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530" name="Google Shape;530;p33"/>
          <p:cNvSpPr txBox="1">
            <a:spLocks noGrp="1"/>
          </p:cNvSpPr>
          <p:nvPr>
            <p:ph type="title"/>
          </p:nvPr>
        </p:nvSpPr>
        <p:spPr>
          <a:xfrm>
            <a:off x="138300" y="29875"/>
            <a:ext cx="8958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lt1"/>
                </a:solidFill>
                <a:latin typeface="Proxima Nova"/>
                <a:ea typeface="Proxima Nova"/>
                <a:cs typeface="Proxima Nova"/>
                <a:sym typeface="Proxima Nova"/>
              </a:rPr>
              <a:t>Quantitative Analysis of Self-Attention Maps</a:t>
            </a:r>
            <a:endParaRPr sz="2100">
              <a:solidFill>
                <a:schemeClr val="lt1"/>
              </a:solidFill>
              <a:latin typeface="Proxima Nova"/>
              <a:ea typeface="Proxima Nova"/>
              <a:cs typeface="Proxima Nova"/>
              <a:sym typeface="Proxima Nova"/>
            </a:endParaRPr>
          </a:p>
        </p:txBody>
      </p:sp>
      <p:pic>
        <p:nvPicPr>
          <p:cNvPr id="531" name="Google Shape;531;p33"/>
          <p:cNvPicPr preferRelativeResize="0"/>
          <p:nvPr/>
        </p:nvPicPr>
        <p:blipFill rotWithShape="1">
          <a:blip r:embed="rId4">
            <a:alphaModFix/>
          </a:blip>
          <a:srcRect t="10241" r="50239"/>
          <a:stretch/>
        </p:blipFill>
        <p:spPr>
          <a:xfrm>
            <a:off x="6222274" y="851291"/>
            <a:ext cx="2845527" cy="1910804"/>
          </a:xfrm>
          <a:prstGeom prst="rect">
            <a:avLst/>
          </a:prstGeom>
          <a:noFill/>
          <a:ln>
            <a:noFill/>
          </a:ln>
        </p:spPr>
      </p:pic>
      <p:pic>
        <p:nvPicPr>
          <p:cNvPr id="532" name="Google Shape;532;p33"/>
          <p:cNvPicPr preferRelativeResize="0"/>
          <p:nvPr/>
        </p:nvPicPr>
        <p:blipFill rotWithShape="1">
          <a:blip r:embed="rId5">
            <a:alphaModFix/>
          </a:blip>
          <a:srcRect t="9658" r="49915"/>
          <a:stretch/>
        </p:blipFill>
        <p:spPr>
          <a:xfrm>
            <a:off x="3314924" y="3133294"/>
            <a:ext cx="2845527" cy="1910808"/>
          </a:xfrm>
          <a:prstGeom prst="rect">
            <a:avLst/>
          </a:prstGeom>
          <a:noFill/>
          <a:ln>
            <a:noFill/>
          </a:ln>
        </p:spPr>
      </p:pic>
      <p:sp>
        <p:nvSpPr>
          <p:cNvPr id="533" name="Google Shape;533;p33"/>
          <p:cNvSpPr txBox="1">
            <a:spLocks noGrp="1"/>
          </p:cNvSpPr>
          <p:nvPr>
            <p:ph type="body" idx="1"/>
          </p:nvPr>
        </p:nvSpPr>
        <p:spPr>
          <a:xfrm>
            <a:off x="-49952" y="710350"/>
            <a:ext cx="3455400" cy="1844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605"/>
              <a:buNone/>
            </a:pPr>
            <a:r>
              <a:rPr lang="en" sz="1100" b="1">
                <a:solidFill>
                  <a:srgbClr val="3D85C6"/>
                </a:solidFill>
                <a:latin typeface="Proxima Nova"/>
                <a:ea typeface="Proxima Nova"/>
                <a:cs typeface="Proxima Nova"/>
                <a:sym typeface="Proxima Nova"/>
              </a:rPr>
              <a:t>Cross-component Attention Distributions:</a:t>
            </a:r>
            <a:endParaRPr sz="1100" b="1">
              <a:solidFill>
                <a:srgbClr val="3D85C6"/>
              </a:solidFill>
              <a:latin typeface="Proxima Nova"/>
              <a:ea typeface="Proxima Nova"/>
              <a:cs typeface="Proxima Nova"/>
              <a:sym typeface="Proxima Nova"/>
            </a:endParaRPr>
          </a:p>
          <a:p>
            <a:pPr marL="457200" lvl="0" indent="-298450" algn="l" rtl="0">
              <a:lnSpc>
                <a:spcPct val="115000"/>
              </a:lnSpc>
              <a:spcBef>
                <a:spcPts val="1000"/>
              </a:spcBef>
              <a:spcAft>
                <a:spcPts val="1000"/>
              </a:spcAft>
              <a:buClr>
                <a:srgbClr val="2E2E2E"/>
              </a:buClr>
              <a:buSzPts val="1100"/>
              <a:buFont typeface="Proxima Nova"/>
              <a:buChar char="●"/>
            </a:pPr>
            <a:r>
              <a:rPr lang="en" sz="1025">
                <a:solidFill>
                  <a:srgbClr val="2E2E2E"/>
                </a:solidFill>
                <a:latin typeface="Proxima Nova"/>
                <a:ea typeface="Proxima Nova"/>
                <a:cs typeface="Proxima Nova"/>
                <a:sym typeface="Proxima Nova"/>
              </a:rPr>
              <a:t>Use </a:t>
            </a:r>
            <a:r>
              <a:rPr lang="en" sz="1025" b="1">
                <a:solidFill>
                  <a:srgbClr val="2E2E2E"/>
                </a:solidFill>
                <a:latin typeface="Proxima Nova"/>
                <a:ea typeface="Proxima Nova"/>
                <a:cs typeface="Proxima Nova"/>
                <a:sym typeface="Proxima Nova"/>
              </a:rPr>
              <a:t>segmented masks</a:t>
            </a:r>
            <a:r>
              <a:rPr lang="en" sz="1025">
                <a:solidFill>
                  <a:srgbClr val="2E2E2E"/>
                </a:solidFill>
                <a:latin typeface="Proxima Nova"/>
                <a:ea typeface="Proxima Nova"/>
                <a:cs typeface="Proxima Nova"/>
                <a:sym typeface="Proxima Nova"/>
              </a:rPr>
              <a:t> of cosmic web environments (CWEs)</a:t>
            </a:r>
            <a:endParaRPr sz="1460" b="1">
              <a:solidFill>
                <a:srgbClr val="2E2E2E"/>
              </a:solidFill>
              <a:latin typeface="Proxima Nova"/>
              <a:ea typeface="Proxima Nova"/>
              <a:cs typeface="Proxima Nova"/>
              <a:sym typeface="Proxima Nova"/>
            </a:endParaRPr>
          </a:p>
        </p:txBody>
      </p:sp>
      <p:sp>
        <p:nvSpPr>
          <p:cNvPr id="534" name="Google Shape;534;p33"/>
          <p:cNvSpPr txBox="1"/>
          <p:nvPr/>
        </p:nvSpPr>
        <p:spPr>
          <a:xfrm>
            <a:off x="6509454" y="2709713"/>
            <a:ext cx="2066100" cy="280500"/>
          </a:xfrm>
          <a:prstGeom prst="rect">
            <a:avLst/>
          </a:prstGeom>
          <a:noFill/>
          <a:ln>
            <a:noFill/>
          </a:ln>
        </p:spPr>
        <p:txBody>
          <a:bodyPr spcFirstLastPara="1" wrap="square" lIns="83300" tIns="83300" rIns="83300" bIns="83300" anchor="t" anchorCtr="0">
            <a:spAutoFit/>
          </a:bodyPr>
          <a:lstStyle/>
          <a:p>
            <a:pPr marL="0" lvl="0" indent="0" algn="l" rtl="0">
              <a:spcBef>
                <a:spcPts val="0"/>
              </a:spcBef>
              <a:spcAft>
                <a:spcPts val="0"/>
              </a:spcAft>
              <a:buNone/>
            </a:pPr>
            <a:r>
              <a:rPr lang="en" sz="729" i="1">
                <a:solidFill>
                  <a:schemeClr val="dk1"/>
                </a:solidFill>
                <a:latin typeface="Proxima Nova"/>
                <a:ea typeface="Proxima Nova"/>
                <a:cs typeface="Proxima Nova"/>
                <a:sym typeface="Proxima Nova"/>
              </a:rPr>
              <a:t>Source: Noor et al. (in prep.)</a:t>
            </a:r>
            <a:endParaRPr sz="729" i="1">
              <a:solidFill>
                <a:schemeClr val="dk1"/>
              </a:solidFill>
              <a:latin typeface="Proxima Nova"/>
              <a:ea typeface="Proxima Nova"/>
              <a:cs typeface="Proxima Nova"/>
              <a:sym typeface="Proxima Nova"/>
            </a:endParaRPr>
          </a:p>
        </p:txBody>
      </p:sp>
      <p:pic>
        <p:nvPicPr>
          <p:cNvPr id="535" name="Google Shape;535;p33"/>
          <p:cNvPicPr preferRelativeResize="0"/>
          <p:nvPr/>
        </p:nvPicPr>
        <p:blipFill rotWithShape="1">
          <a:blip r:embed="rId5">
            <a:alphaModFix/>
          </a:blip>
          <a:srcRect l="23334" r="30761" b="91238"/>
          <a:stretch/>
        </p:blipFill>
        <p:spPr>
          <a:xfrm>
            <a:off x="3607870" y="2944548"/>
            <a:ext cx="2401347" cy="170630"/>
          </a:xfrm>
          <a:prstGeom prst="rect">
            <a:avLst/>
          </a:prstGeom>
          <a:noFill/>
          <a:ln>
            <a:noFill/>
          </a:ln>
        </p:spPr>
      </p:pic>
      <p:pic>
        <p:nvPicPr>
          <p:cNvPr id="536" name="Google Shape;536;p33"/>
          <p:cNvPicPr preferRelativeResize="0"/>
          <p:nvPr/>
        </p:nvPicPr>
        <p:blipFill rotWithShape="1">
          <a:blip r:embed="rId4">
            <a:alphaModFix/>
          </a:blip>
          <a:srcRect l="25493" r="32715" b="91294"/>
          <a:stretch/>
        </p:blipFill>
        <p:spPr>
          <a:xfrm>
            <a:off x="6653042" y="673592"/>
            <a:ext cx="2200448" cy="170628"/>
          </a:xfrm>
          <a:prstGeom prst="rect">
            <a:avLst/>
          </a:prstGeom>
          <a:noFill/>
          <a:ln>
            <a:noFill/>
          </a:ln>
        </p:spPr>
      </p:pic>
      <p:pic>
        <p:nvPicPr>
          <p:cNvPr id="537" name="Google Shape;537;p33"/>
          <p:cNvPicPr preferRelativeResize="0"/>
          <p:nvPr/>
        </p:nvPicPr>
        <p:blipFill rotWithShape="1">
          <a:blip r:embed="rId6">
            <a:alphaModFix/>
          </a:blip>
          <a:srcRect t="53124" r="66859"/>
          <a:stretch/>
        </p:blipFill>
        <p:spPr>
          <a:xfrm>
            <a:off x="3515575" y="975775"/>
            <a:ext cx="1224468" cy="1225296"/>
          </a:xfrm>
          <a:prstGeom prst="rect">
            <a:avLst/>
          </a:prstGeom>
          <a:noFill/>
          <a:ln>
            <a:noFill/>
          </a:ln>
        </p:spPr>
      </p:pic>
      <p:sp>
        <p:nvSpPr>
          <p:cNvPr id="538" name="Google Shape;538;p33"/>
          <p:cNvSpPr txBox="1"/>
          <p:nvPr/>
        </p:nvSpPr>
        <p:spPr>
          <a:xfrm>
            <a:off x="3481563" y="723825"/>
            <a:ext cx="1322100" cy="326700"/>
          </a:xfrm>
          <a:prstGeom prst="rect">
            <a:avLst/>
          </a:prstGeom>
          <a:noFill/>
          <a:ln>
            <a:noFill/>
          </a:ln>
        </p:spPr>
        <p:txBody>
          <a:bodyPr spcFirstLastPara="1" wrap="square" lIns="85725" tIns="85725" rIns="85725" bIns="85725" anchor="t" anchorCtr="0">
            <a:spAutoFit/>
          </a:bodyPr>
          <a:lstStyle/>
          <a:p>
            <a:pPr marL="0" lvl="0" indent="0" algn="l" rtl="0">
              <a:lnSpc>
                <a:spcPct val="150000"/>
              </a:lnSpc>
              <a:spcBef>
                <a:spcPts val="0"/>
              </a:spcBef>
              <a:spcAft>
                <a:spcPts val="0"/>
              </a:spcAft>
              <a:buNone/>
            </a:pPr>
            <a:r>
              <a:rPr lang="en" sz="998" b="1">
                <a:solidFill>
                  <a:srgbClr val="440154"/>
                </a:solidFill>
                <a:latin typeface="Proxima Nova"/>
                <a:ea typeface="Proxima Nova"/>
                <a:cs typeface="Proxima Nova"/>
                <a:sym typeface="Proxima Nova"/>
              </a:rPr>
              <a:t>Void Attention Map</a:t>
            </a:r>
            <a:endParaRPr sz="998" b="1">
              <a:solidFill>
                <a:srgbClr val="440154"/>
              </a:solidFill>
              <a:latin typeface="Proxima Nova"/>
              <a:ea typeface="Proxima Nova"/>
              <a:cs typeface="Proxima Nova"/>
              <a:sym typeface="Proxima Nova"/>
            </a:endParaRPr>
          </a:p>
        </p:txBody>
      </p:sp>
      <p:sp>
        <p:nvSpPr>
          <p:cNvPr id="539" name="Google Shape;539;p33"/>
          <p:cNvSpPr txBox="1"/>
          <p:nvPr/>
        </p:nvSpPr>
        <p:spPr>
          <a:xfrm>
            <a:off x="5090033" y="723832"/>
            <a:ext cx="1002900" cy="326700"/>
          </a:xfrm>
          <a:prstGeom prst="rect">
            <a:avLst/>
          </a:prstGeom>
          <a:noFill/>
          <a:ln>
            <a:noFill/>
          </a:ln>
        </p:spPr>
        <p:txBody>
          <a:bodyPr spcFirstLastPara="1" wrap="square" lIns="85725" tIns="85725" rIns="85725" bIns="85725" anchor="t" anchorCtr="0">
            <a:spAutoFit/>
          </a:bodyPr>
          <a:lstStyle/>
          <a:p>
            <a:pPr marL="0" lvl="0" indent="0" algn="l" rtl="0">
              <a:lnSpc>
                <a:spcPct val="150000"/>
              </a:lnSpc>
              <a:spcBef>
                <a:spcPts val="0"/>
              </a:spcBef>
              <a:spcAft>
                <a:spcPts val="0"/>
              </a:spcAft>
              <a:buNone/>
            </a:pPr>
            <a:r>
              <a:rPr lang="en" sz="998" b="1">
                <a:solidFill>
                  <a:srgbClr val="440154"/>
                </a:solidFill>
                <a:latin typeface="Proxima Nova"/>
                <a:ea typeface="Proxima Nova"/>
                <a:cs typeface="Proxima Nova"/>
                <a:sym typeface="Proxima Nova"/>
              </a:rPr>
              <a:t> Void Mask</a:t>
            </a:r>
            <a:endParaRPr sz="998" b="1">
              <a:solidFill>
                <a:srgbClr val="440154"/>
              </a:solidFill>
              <a:latin typeface="Proxima Nova"/>
              <a:ea typeface="Proxima Nova"/>
              <a:cs typeface="Proxima Nova"/>
              <a:sym typeface="Proxima Nova"/>
            </a:endParaRPr>
          </a:p>
        </p:txBody>
      </p:sp>
      <p:pic>
        <p:nvPicPr>
          <p:cNvPr id="540" name="Google Shape;540;p33"/>
          <p:cNvPicPr preferRelativeResize="0"/>
          <p:nvPr/>
        </p:nvPicPr>
        <p:blipFill rotWithShape="1">
          <a:blip r:embed="rId7">
            <a:alphaModFix/>
          </a:blip>
          <a:srcRect t="6437"/>
          <a:stretch/>
        </p:blipFill>
        <p:spPr>
          <a:xfrm>
            <a:off x="4876825" y="981465"/>
            <a:ext cx="1316327" cy="1231560"/>
          </a:xfrm>
          <a:prstGeom prst="rect">
            <a:avLst/>
          </a:prstGeom>
          <a:noFill/>
          <a:ln>
            <a:noFill/>
          </a:ln>
        </p:spPr>
      </p:pic>
      <p:sp>
        <p:nvSpPr>
          <p:cNvPr id="541" name="Google Shape;541;p33"/>
          <p:cNvSpPr txBox="1">
            <a:spLocks noGrp="1"/>
          </p:cNvSpPr>
          <p:nvPr>
            <p:ph type="body" idx="1"/>
          </p:nvPr>
        </p:nvSpPr>
        <p:spPr>
          <a:xfrm>
            <a:off x="3590100" y="2247000"/>
            <a:ext cx="2502600" cy="307800"/>
          </a:xfrm>
          <a:prstGeom prst="rect">
            <a:avLst/>
          </a:prstGeom>
        </p:spPr>
        <p:txBody>
          <a:bodyPr spcFirstLastPara="1" wrap="square" lIns="74025" tIns="74025" rIns="74025" bIns="74025" anchor="t" anchorCtr="0">
            <a:noAutofit/>
          </a:bodyPr>
          <a:lstStyle/>
          <a:p>
            <a:pPr marL="0" lvl="0" indent="0" algn="ctr" rtl="0">
              <a:spcBef>
                <a:spcPts val="0"/>
              </a:spcBef>
              <a:spcAft>
                <a:spcPts val="0"/>
              </a:spcAft>
              <a:buSzPts val="490"/>
              <a:buNone/>
            </a:pPr>
            <a:r>
              <a:rPr lang="en" sz="929" b="1">
                <a:solidFill>
                  <a:srgbClr val="941100"/>
                </a:solidFill>
                <a:latin typeface="Proxima Nova"/>
                <a:ea typeface="Proxima Nova"/>
                <a:cs typeface="Proxima Nova"/>
                <a:sym typeface="Proxima Nova"/>
              </a:rPr>
              <a:t>Select void pixels using the void mask</a:t>
            </a:r>
            <a:endParaRPr sz="929" b="1">
              <a:solidFill>
                <a:srgbClr val="941100"/>
              </a:solidFill>
              <a:latin typeface="Proxima Nova"/>
              <a:ea typeface="Proxima Nova"/>
              <a:cs typeface="Proxima Nova"/>
              <a:sym typeface="Proxima Nova"/>
            </a:endParaRPr>
          </a:p>
        </p:txBody>
      </p:sp>
      <p:cxnSp>
        <p:nvCxnSpPr>
          <p:cNvPr id="542" name="Google Shape;542;p33"/>
          <p:cNvCxnSpPr/>
          <p:nvPr/>
        </p:nvCxnSpPr>
        <p:spPr>
          <a:xfrm rot="10800000">
            <a:off x="4656897" y="1588423"/>
            <a:ext cx="280800" cy="0"/>
          </a:xfrm>
          <a:prstGeom prst="straightConnector1">
            <a:avLst/>
          </a:prstGeom>
          <a:noFill/>
          <a:ln w="19050" cap="flat" cmpd="sng">
            <a:solidFill>
              <a:srgbClr val="CC0000"/>
            </a:solidFill>
            <a:prstDash val="solid"/>
            <a:round/>
            <a:headEnd type="none" w="med" len="med"/>
            <a:tailEnd type="triangle" w="med" len="med"/>
          </a:ln>
          <a:effectLst>
            <a:outerShdw blurRad="43832" dist="14611" dir="5400000" algn="bl" rotWithShape="0">
              <a:srgbClr val="000000">
                <a:alpha val="50000"/>
              </a:srgbClr>
            </a:outerShdw>
          </a:effectLst>
        </p:spPr>
      </p:cxnSp>
      <p:cxnSp>
        <p:nvCxnSpPr>
          <p:cNvPr id="543" name="Google Shape;543;p33"/>
          <p:cNvCxnSpPr/>
          <p:nvPr/>
        </p:nvCxnSpPr>
        <p:spPr>
          <a:xfrm rot="10800000" flipH="1">
            <a:off x="5900925" y="1934800"/>
            <a:ext cx="1758900" cy="447000"/>
          </a:xfrm>
          <a:prstGeom prst="straightConnector1">
            <a:avLst/>
          </a:prstGeom>
          <a:noFill/>
          <a:ln w="9275" cap="flat" cmpd="sng">
            <a:solidFill>
              <a:srgbClr val="941100"/>
            </a:solidFill>
            <a:prstDash val="solid"/>
            <a:round/>
            <a:headEnd type="none" w="med" len="med"/>
            <a:tailEnd type="triangle" w="med" len="med"/>
          </a:ln>
          <a:effectLst>
            <a:outerShdw blurRad="55592" dist="18531" dir="5400000" algn="bl" rotWithShape="0">
              <a:srgbClr val="000000">
                <a:alpha val="50000"/>
              </a:srgbClr>
            </a:outerShdw>
          </a:effectLst>
        </p:spPr>
      </p:cxnSp>
      <p:sp>
        <p:nvSpPr>
          <p:cNvPr id="544" name="Google Shape;544;p33"/>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21</a:t>
            </a:fld>
            <a:endParaRPr/>
          </a:p>
        </p:txBody>
      </p:sp>
      <p:sp>
        <p:nvSpPr>
          <p:cNvPr id="545" name="Google Shape;545;p33"/>
          <p:cNvSpPr/>
          <p:nvPr/>
        </p:nvSpPr>
        <p:spPr>
          <a:xfrm>
            <a:off x="411649" y="3285700"/>
            <a:ext cx="2844000" cy="1146900"/>
          </a:xfrm>
          <a:prstGeom prst="roundRect">
            <a:avLst>
              <a:gd name="adj" fmla="val 16667"/>
            </a:avLst>
          </a:prstGeom>
          <a:gradFill>
            <a:gsLst>
              <a:gs pos="0">
                <a:srgbClr val="FF9999"/>
              </a:gs>
              <a:gs pos="100000">
                <a:srgbClr val="FFEDED"/>
              </a:gs>
            </a:gsLst>
            <a:lin ang="5400012" scaled="0"/>
          </a:gra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1000" b="1">
                <a:latin typeface="Proxima Nova"/>
                <a:ea typeface="Proxima Nova"/>
                <a:cs typeface="Proxima Nova"/>
                <a:sym typeface="Proxima Nova"/>
              </a:rPr>
              <a:t>Aggregated Attention Maps:</a:t>
            </a:r>
            <a:endParaRPr sz="1000" b="1">
              <a:latin typeface="Proxima Nova"/>
              <a:ea typeface="Proxima Nova"/>
              <a:cs typeface="Proxima Nova"/>
              <a:sym typeface="Proxima Nova"/>
            </a:endParaRPr>
          </a:p>
          <a:p>
            <a:pPr marL="457200" lvl="0" indent="-292100" algn="l" rtl="0">
              <a:spcBef>
                <a:spcPts val="1000"/>
              </a:spcBef>
              <a:spcAft>
                <a:spcPts val="0"/>
              </a:spcAft>
              <a:buSzPts val="1000"/>
              <a:buFont typeface="Proxima Nova"/>
              <a:buChar char="●"/>
            </a:pPr>
            <a:r>
              <a:rPr lang="en" sz="1000">
                <a:latin typeface="Proxima Nova"/>
                <a:ea typeface="Proxima Nova"/>
                <a:cs typeface="Proxima Nova"/>
                <a:sym typeface="Proxima Nova"/>
              </a:rPr>
              <a:t>Combine attention maps from </a:t>
            </a:r>
            <a:r>
              <a:rPr lang="en" sz="1000" b="1">
                <a:latin typeface="Proxima Nova"/>
                <a:ea typeface="Proxima Nova"/>
                <a:cs typeface="Proxima Nova"/>
                <a:sym typeface="Proxima Nova"/>
              </a:rPr>
              <a:t>multiple resolutions</a:t>
            </a:r>
            <a:r>
              <a:rPr lang="en" sz="1000">
                <a:latin typeface="Proxima Nova"/>
                <a:ea typeface="Proxima Nova"/>
                <a:cs typeface="Proxima Nova"/>
                <a:sym typeface="Proxima Nova"/>
              </a:rPr>
              <a:t> and layers</a:t>
            </a:r>
            <a:endParaRPr sz="1000">
              <a:latin typeface="Proxima Nova"/>
              <a:ea typeface="Proxima Nova"/>
              <a:cs typeface="Proxima Nova"/>
              <a:sym typeface="Proxima Nova"/>
            </a:endParaRPr>
          </a:p>
          <a:p>
            <a:pPr marL="457200" lvl="0" indent="-292100" algn="l" rtl="0">
              <a:spcBef>
                <a:spcPts val="1000"/>
              </a:spcBef>
              <a:spcAft>
                <a:spcPts val="0"/>
              </a:spcAft>
              <a:buSzPts val="1000"/>
              <a:buFont typeface="Proxima Nova"/>
              <a:buChar char="●"/>
            </a:pPr>
            <a:r>
              <a:rPr lang="en" sz="1000">
                <a:latin typeface="Proxima Nova"/>
                <a:ea typeface="Proxima Nova"/>
                <a:cs typeface="Proxima Nova"/>
                <a:sym typeface="Proxima Nova"/>
              </a:rPr>
              <a:t>Captures both </a:t>
            </a:r>
            <a:r>
              <a:rPr lang="en" sz="1000" b="1">
                <a:solidFill>
                  <a:srgbClr val="35B779"/>
                </a:solidFill>
                <a:latin typeface="Proxima Nova"/>
                <a:ea typeface="Proxima Nova"/>
                <a:cs typeface="Proxima Nova"/>
                <a:sym typeface="Proxima Nova"/>
              </a:rPr>
              <a:t>small-scale</a:t>
            </a:r>
            <a:r>
              <a:rPr lang="en" sz="1000">
                <a:latin typeface="Proxima Nova"/>
                <a:ea typeface="Proxima Nova"/>
                <a:cs typeface="Proxima Nova"/>
                <a:sym typeface="Proxima Nova"/>
              </a:rPr>
              <a:t> and </a:t>
            </a:r>
            <a:r>
              <a:rPr lang="en" sz="1000" b="1">
                <a:solidFill>
                  <a:srgbClr val="B11400"/>
                </a:solidFill>
                <a:latin typeface="Proxima Nova"/>
                <a:ea typeface="Proxima Nova"/>
                <a:cs typeface="Proxima Nova"/>
                <a:sym typeface="Proxima Nova"/>
              </a:rPr>
              <a:t>large-scale</a:t>
            </a:r>
            <a:r>
              <a:rPr lang="en" sz="1000">
                <a:latin typeface="Proxima Nova"/>
                <a:ea typeface="Proxima Nova"/>
                <a:cs typeface="Proxima Nova"/>
                <a:sym typeface="Proxima Nova"/>
              </a:rPr>
              <a:t> structural information</a:t>
            </a:r>
            <a:endParaRPr sz="1000">
              <a:latin typeface="Proxima Nova"/>
              <a:ea typeface="Proxima Nova"/>
              <a:cs typeface="Proxima Nova"/>
              <a:sym typeface="Proxima Nova"/>
            </a:endParaRPr>
          </a:p>
        </p:txBody>
      </p:sp>
      <p:sp>
        <p:nvSpPr>
          <p:cNvPr id="546" name="Google Shape;546;p33"/>
          <p:cNvSpPr txBox="1"/>
          <p:nvPr/>
        </p:nvSpPr>
        <p:spPr>
          <a:xfrm>
            <a:off x="6116950" y="3002600"/>
            <a:ext cx="2979300" cy="18624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100" b="1">
                <a:solidFill>
                  <a:srgbClr val="274E13"/>
                </a:solidFill>
                <a:latin typeface="Proxima Nova"/>
                <a:ea typeface="Proxima Nova"/>
                <a:cs typeface="Proxima Nova"/>
                <a:sym typeface="Proxima Nova"/>
              </a:rPr>
              <a:t>Results:</a:t>
            </a:r>
            <a:endParaRPr sz="1100" b="1">
              <a:solidFill>
                <a:srgbClr val="274E13"/>
              </a:solidFill>
              <a:latin typeface="Proxima Nova"/>
              <a:ea typeface="Proxima Nova"/>
              <a:cs typeface="Proxima Nova"/>
              <a:sym typeface="Proxima Nova"/>
            </a:endParaRPr>
          </a:p>
          <a:p>
            <a:pPr marL="457200" lvl="0" indent="-292100" algn="l" rtl="0">
              <a:lnSpc>
                <a:spcPct val="115000"/>
              </a:lnSpc>
              <a:spcBef>
                <a:spcPts val="1000"/>
              </a:spcBef>
              <a:spcAft>
                <a:spcPts val="0"/>
              </a:spcAft>
              <a:buClr>
                <a:srgbClr val="2E2E2E"/>
              </a:buClr>
              <a:buSzPts val="1000"/>
              <a:buFont typeface="Proxima Nova"/>
              <a:buChar char="●"/>
            </a:pPr>
            <a:r>
              <a:rPr lang="en" sz="1000">
                <a:solidFill>
                  <a:srgbClr val="2E2E2E"/>
                </a:solidFill>
                <a:latin typeface="Proxima Nova"/>
                <a:ea typeface="Proxima Nova"/>
                <a:cs typeface="Proxima Nova"/>
                <a:sym typeface="Proxima Nova"/>
              </a:rPr>
              <a:t>Attention maps respond </a:t>
            </a:r>
            <a:r>
              <a:rPr lang="en" sz="1000" b="1">
                <a:solidFill>
                  <a:srgbClr val="2E2E2E"/>
                </a:solidFill>
                <a:latin typeface="Proxima Nova"/>
                <a:ea typeface="Proxima Nova"/>
                <a:cs typeface="Proxima Nova"/>
                <a:sym typeface="Proxima Nova"/>
              </a:rPr>
              <a:t>most strongly</a:t>
            </a:r>
            <a:r>
              <a:rPr lang="en" sz="1000">
                <a:solidFill>
                  <a:srgbClr val="2E2E2E"/>
                </a:solidFill>
                <a:latin typeface="Proxima Nova"/>
                <a:ea typeface="Proxima Nova"/>
                <a:cs typeface="Proxima Nova"/>
                <a:sym typeface="Proxima Nova"/>
              </a:rPr>
              <a:t> </a:t>
            </a:r>
            <a:r>
              <a:rPr lang="en" sz="1000" b="1">
                <a:solidFill>
                  <a:srgbClr val="2E2E2E"/>
                </a:solidFill>
                <a:latin typeface="Proxima Nova"/>
                <a:ea typeface="Proxima Nova"/>
                <a:cs typeface="Proxima Nova"/>
                <a:sym typeface="Proxima Nova"/>
              </a:rPr>
              <a:t>to their associated environments</a:t>
            </a:r>
            <a:endParaRPr sz="1000" b="1">
              <a:solidFill>
                <a:srgbClr val="2E2E2E"/>
              </a:solidFill>
              <a:latin typeface="Proxima Nova"/>
              <a:ea typeface="Proxima Nova"/>
              <a:cs typeface="Proxima Nova"/>
              <a:sym typeface="Proxima Nova"/>
            </a:endParaRPr>
          </a:p>
          <a:p>
            <a:pPr marL="457200" lvl="0" indent="-292100" algn="l" rtl="0">
              <a:lnSpc>
                <a:spcPct val="115000"/>
              </a:lnSpc>
              <a:spcBef>
                <a:spcPts val="1000"/>
              </a:spcBef>
              <a:spcAft>
                <a:spcPts val="0"/>
              </a:spcAft>
              <a:buClr>
                <a:srgbClr val="2E2E2E"/>
              </a:buClr>
              <a:buSzPts val="1000"/>
              <a:buFont typeface="Proxima Nova"/>
              <a:buChar char="●"/>
            </a:pPr>
            <a:r>
              <a:rPr lang="en" sz="1000">
                <a:solidFill>
                  <a:srgbClr val="2E2E2E"/>
                </a:solidFill>
                <a:latin typeface="Proxima Nova"/>
                <a:ea typeface="Proxima Nova"/>
                <a:cs typeface="Proxima Nova"/>
                <a:sym typeface="Proxima Nova"/>
              </a:rPr>
              <a:t>E.g., </a:t>
            </a:r>
            <a:r>
              <a:rPr lang="en" sz="1000" b="1">
                <a:solidFill>
                  <a:srgbClr val="941100"/>
                </a:solidFill>
                <a:latin typeface="Proxima Nova"/>
                <a:ea typeface="Proxima Nova"/>
                <a:cs typeface="Proxima Nova"/>
                <a:sym typeface="Proxima Nova"/>
              </a:rPr>
              <a:t>Void maps</a:t>
            </a:r>
            <a:r>
              <a:rPr lang="en" sz="1000">
                <a:solidFill>
                  <a:srgbClr val="2E2E2E"/>
                </a:solidFill>
                <a:latin typeface="Proxima Nova"/>
                <a:ea typeface="Proxima Nova"/>
                <a:cs typeface="Proxima Nova"/>
                <a:sym typeface="Proxima Nova"/>
              </a:rPr>
              <a:t> are </a:t>
            </a:r>
            <a:r>
              <a:rPr lang="en" sz="1000" b="1">
                <a:solidFill>
                  <a:srgbClr val="2E2E2E"/>
                </a:solidFill>
                <a:latin typeface="Proxima Nova"/>
                <a:ea typeface="Proxima Nova"/>
                <a:cs typeface="Proxima Nova"/>
                <a:sym typeface="Proxima Nova"/>
              </a:rPr>
              <a:t>most sensitive</a:t>
            </a:r>
            <a:r>
              <a:rPr lang="en" sz="1000">
                <a:solidFill>
                  <a:srgbClr val="2E2E2E"/>
                </a:solidFill>
                <a:latin typeface="Proxima Nova"/>
                <a:ea typeface="Proxima Nova"/>
                <a:cs typeface="Proxima Nova"/>
                <a:sym typeface="Proxima Nova"/>
              </a:rPr>
              <a:t> to </a:t>
            </a:r>
            <a:r>
              <a:rPr lang="en" sz="1000" b="1">
                <a:solidFill>
                  <a:srgbClr val="941100"/>
                </a:solidFill>
                <a:latin typeface="Proxima Nova"/>
                <a:ea typeface="Proxima Nova"/>
                <a:cs typeface="Proxima Nova"/>
                <a:sym typeface="Proxima Nova"/>
              </a:rPr>
              <a:t>void regions</a:t>
            </a:r>
            <a:endParaRPr sz="1000" b="1">
              <a:solidFill>
                <a:srgbClr val="941100"/>
              </a:solidFill>
              <a:latin typeface="Proxima Nova"/>
              <a:ea typeface="Proxima Nova"/>
              <a:cs typeface="Proxima Nova"/>
              <a:sym typeface="Proxima Nova"/>
            </a:endParaRPr>
          </a:p>
          <a:p>
            <a:pPr marL="457200" lvl="0" indent="-292100" algn="l" rtl="0">
              <a:lnSpc>
                <a:spcPct val="115000"/>
              </a:lnSpc>
              <a:spcBef>
                <a:spcPts val="1000"/>
              </a:spcBef>
              <a:spcAft>
                <a:spcPts val="0"/>
              </a:spcAft>
              <a:buClr>
                <a:srgbClr val="2E2E2E"/>
              </a:buClr>
              <a:buSzPts val="1000"/>
              <a:buFont typeface="Proxima Nova"/>
              <a:buChar char="●"/>
            </a:pPr>
            <a:r>
              <a:rPr lang="en" sz="1000" b="1">
                <a:solidFill>
                  <a:srgbClr val="2E2E2E"/>
                </a:solidFill>
                <a:latin typeface="Proxima Nova"/>
                <a:ea typeface="Proxima Nova"/>
                <a:cs typeface="Proxima Nova"/>
                <a:sym typeface="Proxima Nova"/>
              </a:rPr>
              <a:t>Aggregated maps</a:t>
            </a:r>
            <a:r>
              <a:rPr lang="en" sz="1000">
                <a:solidFill>
                  <a:srgbClr val="2E2E2E"/>
                </a:solidFill>
                <a:latin typeface="Proxima Nova"/>
                <a:ea typeface="Proxima Nova"/>
                <a:cs typeface="Proxima Nova"/>
                <a:sym typeface="Proxima Nova"/>
              </a:rPr>
              <a:t> enhance separation between environment distributions</a:t>
            </a:r>
            <a:endParaRPr sz="1000">
              <a:solidFill>
                <a:srgbClr val="2E2E2E"/>
              </a:solidFill>
              <a:latin typeface="Proxima Nova"/>
              <a:ea typeface="Proxima Nova"/>
              <a:cs typeface="Proxima Nova"/>
              <a:sym typeface="Proxima Nova"/>
            </a:endParaRPr>
          </a:p>
        </p:txBody>
      </p:sp>
      <p:sp>
        <p:nvSpPr>
          <p:cNvPr id="547" name="Google Shape;547;p33"/>
          <p:cNvSpPr txBox="1">
            <a:spLocks noGrp="1"/>
          </p:cNvSpPr>
          <p:nvPr>
            <p:ph type="body" idx="1"/>
          </p:nvPr>
        </p:nvSpPr>
        <p:spPr>
          <a:xfrm>
            <a:off x="-49952" y="1262700"/>
            <a:ext cx="3588900" cy="713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25">
              <a:solidFill>
                <a:srgbClr val="2E2E2E"/>
              </a:solidFill>
              <a:latin typeface="Proxima Nova"/>
              <a:ea typeface="Proxima Nova"/>
              <a:cs typeface="Proxima Nova"/>
              <a:sym typeface="Proxima Nova"/>
            </a:endParaRPr>
          </a:p>
          <a:p>
            <a:pPr marL="457200" lvl="0" indent="-293688" algn="l" rtl="0">
              <a:lnSpc>
                <a:spcPct val="115000"/>
              </a:lnSpc>
              <a:spcBef>
                <a:spcPts val="1000"/>
              </a:spcBef>
              <a:spcAft>
                <a:spcPts val="1000"/>
              </a:spcAft>
              <a:buClr>
                <a:srgbClr val="2E2E2E"/>
              </a:buClr>
              <a:buSzPts val="1025"/>
              <a:buFont typeface="Proxima Nova"/>
              <a:buChar char="●"/>
            </a:pPr>
            <a:r>
              <a:rPr lang="en" sz="1025">
                <a:solidFill>
                  <a:srgbClr val="2E2E2E"/>
                </a:solidFill>
                <a:latin typeface="Proxima Nova"/>
                <a:ea typeface="Proxima Nova"/>
                <a:cs typeface="Proxima Nova"/>
                <a:sym typeface="Proxima Nova"/>
              </a:rPr>
              <a:t>Select attention map pixels belonging to each CWE</a:t>
            </a:r>
            <a:endParaRPr sz="1460" b="1">
              <a:solidFill>
                <a:srgbClr val="2E2E2E"/>
              </a:solidFill>
              <a:latin typeface="Proxima Nova"/>
              <a:ea typeface="Proxima Nova"/>
              <a:cs typeface="Proxima Nova"/>
              <a:sym typeface="Proxima Nova"/>
            </a:endParaRPr>
          </a:p>
        </p:txBody>
      </p:sp>
      <p:sp>
        <p:nvSpPr>
          <p:cNvPr id="548" name="Google Shape;548;p33"/>
          <p:cNvSpPr txBox="1">
            <a:spLocks noGrp="1"/>
          </p:cNvSpPr>
          <p:nvPr>
            <p:ph type="body" idx="1"/>
          </p:nvPr>
        </p:nvSpPr>
        <p:spPr>
          <a:xfrm>
            <a:off x="-49952" y="1553299"/>
            <a:ext cx="3455400" cy="756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25" b="1">
              <a:solidFill>
                <a:srgbClr val="2E2E2E"/>
              </a:solidFill>
              <a:latin typeface="Proxima Nova"/>
              <a:ea typeface="Proxima Nova"/>
              <a:cs typeface="Proxima Nova"/>
              <a:sym typeface="Proxima Nova"/>
            </a:endParaRPr>
          </a:p>
          <a:p>
            <a:pPr marL="457200" lvl="0" indent="-293688" algn="l" rtl="0">
              <a:spcBef>
                <a:spcPts val="1000"/>
              </a:spcBef>
              <a:spcAft>
                <a:spcPts val="1000"/>
              </a:spcAft>
              <a:buClr>
                <a:srgbClr val="2E2E2E"/>
              </a:buClr>
              <a:buSzPts val="1025"/>
              <a:buFont typeface="Proxima Nova"/>
              <a:buChar char="●"/>
            </a:pPr>
            <a:r>
              <a:rPr lang="en" sz="1025">
                <a:solidFill>
                  <a:srgbClr val="2E2E2E"/>
                </a:solidFill>
                <a:latin typeface="Proxima Nova"/>
                <a:ea typeface="Proxima Nova"/>
                <a:cs typeface="Proxima Nova"/>
                <a:sym typeface="Proxima Nova"/>
              </a:rPr>
              <a:t>Compare distributions of attention values across CWEs</a:t>
            </a:r>
            <a:endParaRPr sz="1460" b="1">
              <a:solidFill>
                <a:srgbClr val="2E2E2E"/>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3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3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pic>
        <p:nvPicPr>
          <p:cNvPr id="553" name="Google Shape;553;p34"/>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554" name="Google Shape;554;p34"/>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555" name="Google Shape;555;p34"/>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Low-resolution Attention Layers</a:t>
            </a:r>
            <a:endParaRPr>
              <a:solidFill>
                <a:schemeClr val="lt1"/>
              </a:solidFill>
              <a:latin typeface="Proxima Nova"/>
              <a:ea typeface="Proxima Nova"/>
              <a:cs typeface="Proxima Nova"/>
              <a:sym typeface="Proxima Nova"/>
            </a:endParaRPr>
          </a:p>
        </p:txBody>
      </p:sp>
      <p:sp>
        <p:nvSpPr>
          <p:cNvPr id="556" name="Google Shape;556;p34"/>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22</a:t>
            </a:fld>
            <a:endParaRPr>
              <a:solidFill>
                <a:schemeClr val="dk2"/>
              </a:solidFill>
              <a:latin typeface="Arial"/>
              <a:ea typeface="Arial"/>
              <a:cs typeface="Arial"/>
              <a:sym typeface="Arial"/>
            </a:endParaRPr>
          </a:p>
        </p:txBody>
      </p:sp>
      <p:pic>
        <p:nvPicPr>
          <p:cNvPr id="557" name="Google Shape;557;p34"/>
          <p:cNvPicPr preferRelativeResize="0"/>
          <p:nvPr/>
        </p:nvPicPr>
        <p:blipFill rotWithShape="1">
          <a:blip r:embed="rId4">
            <a:alphaModFix/>
          </a:blip>
          <a:srcRect t="3853" b="4631"/>
          <a:stretch/>
        </p:blipFill>
        <p:spPr>
          <a:xfrm>
            <a:off x="1800075" y="738225"/>
            <a:ext cx="5543849" cy="3300050"/>
          </a:xfrm>
          <a:prstGeom prst="rect">
            <a:avLst/>
          </a:prstGeom>
          <a:noFill/>
          <a:ln>
            <a:noFill/>
          </a:ln>
        </p:spPr>
      </p:pic>
      <p:sp>
        <p:nvSpPr>
          <p:cNvPr id="558" name="Google Shape;558;p34"/>
          <p:cNvSpPr txBox="1"/>
          <p:nvPr/>
        </p:nvSpPr>
        <p:spPr>
          <a:xfrm>
            <a:off x="192625" y="3961064"/>
            <a:ext cx="8564700" cy="1297800"/>
          </a:xfrm>
          <a:prstGeom prst="rect">
            <a:avLst/>
          </a:prstGeom>
          <a:noFill/>
          <a:ln>
            <a:noFill/>
          </a:ln>
        </p:spPr>
        <p:txBody>
          <a:bodyPr spcFirstLastPara="1" wrap="square" lIns="83300" tIns="83300" rIns="83300" bIns="83300" anchor="t" anchorCtr="0">
            <a:spAutoFit/>
          </a:bodyPr>
          <a:lstStyle/>
          <a:p>
            <a:pPr marL="0" lvl="0" indent="0" algn="l" rtl="0">
              <a:lnSpc>
                <a:spcPct val="115000"/>
              </a:lnSpc>
              <a:spcBef>
                <a:spcPts val="0"/>
              </a:spcBef>
              <a:spcAft>
                <a:spcPts val="0"/>
              </a:spcAft>
              <a:buClr>
                <a:schemeClr val="dk1"/>
              </a:buClr>
              <a:buSzPts val="1100"/>
              <a:buFont typeface="Arial"/>
              <a:buNone/>
            </a:pPr>
            <a:r>
              <a:rPr lang="en" sz="929">
                <a:solidFill>
                  <a:schemeClr val="dk1"/>
                </a:solidFill>
                <a:latin typeface="Proxima Nova"/>
                <a:ea typeface="Proxima Nova"/>
                <a:cs typeface="Proxima Nova"/>
                <a:sym typeface="Proxima Nova"/>
              </a:rPr>
              <a:t>Cross-power spectra between downsampled log-transformed DM density fields and their matching resolution attention maps associated to different environments. No thresholding is applied to the maps. Shaded bands show ±3SEM of the mean cross-power over 2000 density field samples. Dotted vertical lines indicate the Nyquist frequency. We observe strong sensitivities to both overdense and underdense structures in layers 3 and 5, whereas layers 4 and 17 show strong attention responses to underdense structures overall for all environment cases, and layer 16 showing an overall sensitivity to overdense structures. Layer 18 captures strong correlations to overdense structures, specifically for the filament and wall environments, while also capturing anti-correlations with underdense structures for voids.</a:t>
            </a:r>
            <a:endParaRPr sz="929">
              <a:solidFill>
                <a:schemeClr val="dk1"/>
              </a:solidFill>
              <a:latin typeface="Proxima Nova"/>
              <a:ea typeface="Proxima Nova"/>
              <a:cs typeface="Proxima Nova"/>
              <a:sym typeface="Proxima Nova"/>
            </a:endParaRPr>
          </a:p>
          <a:p>
            <a:pPr marL="0" lvl="0" indent="0" algn="l" rtl="0">
              <a:lnSpc>
                <a:spcPct val="115000"/>
              </a:lnSpc>
              <a:spcBef>
                <a:spcPts val="0"/>
              </a:spcBef>
              <a:spcAft>
                <a:spcPts val="0"/>
              </a:spcAft>
              <a:buNone/>
            </a:pPr>
            <a:endParaRPr sz="929">
              <a:solidFill>
                <a:schemeClr val="dk1"/>
              </a:solidFill>
              <a:latin typeface="Proxima Nova"/>
              <a:ea typeface="Proxima Nova"/>
              <a:cs typeface="Proxima Nova"/>
              <a:sym typeface="Proxima Nova"/>
            </a:endParaRPr>
          </a:p>
          <a:p>
            <a:pPr marL="0" lvl="0" indent="0" algn="l" rtl="0">
              <a:spcBef>
                <a:spcPts val="0"/>
              </a:spcBef>
              <a:spcAft>
                <a:spcPts val="0"/>
              </a:spcAft>
              <a:buNone/>
            </a:pPr>
            <a:endParaRPr sz="929">
              <a:solidFill>
                <a:schemeClr val="dk1"/>
              </a:solidFill>
              <a:latin typeface="Proxima Nova"/>
              <a:ea typeface="Proxima Nova"/>
              <a:cs typeface="Proxima Nova"/>
              <a:sym typeface="Proxima Nov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563" name="Google Shape;563;p35"/>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564" name="Google Shape;564;p35"/>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565" name="Google Shape;565;p35"/>
          <p:cNvSpPr txBox="1">
            <a:spLocks noGrp="1"/>
          </p:cNvSpPr>
          <p:nvPr>
            <p:ph type="title"/>
          </p:nvPr>
        </p:nvSpPr>
        <p:spPr>
          <a:xfrm>
            <a:off x="138300" y="29875"/>
            <a:ext cx="7671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Dark Matter Density Field vs Gaussian Random Field</a:t>
            </a:r>
            <a:endParaRPr>
              <a:solidFill>
                <a:schemeClr val="lt1"/>
              </a:solidFill>
              <a:latin typeface="Proxima Nova"/>
              <a:ea typeface="Proxima Nova"/>
              <a:cs typeface="Proxima Nova"/>
              <a:sym typeface="Proxima Nova"/>
            </a:endParaRPr>
          </a:p>
        </p:txBody>
      </p:sp>
      <p:sp>
        <p:nvSpPr>
          <p:cNvPr id="566" name="Google Shape;566;p35"/>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23</a:t>
            </a:fld>
            <a:endParaRPr>
              <a:solidFill>
                <a:schemeClr val="dk2"/>
              </a:solidFill>
              <a:latin typeface="Arial"/>
              <a:ea typeface="Arial"/>
              <a:cs typeface="Arial"/>
              <a:sym typeface="Arial"/>
            </a:endParaRPr>
          </a:p>
        </p:txBody>
      </p:sp>
      <p:pic>
        <p:nvPicPr>
          <p:cNvPr id="567" name="Google Shape;567;p35"/>
          <p:cNvPicPr preferRelativeResize="0"/>
          <p:nvPr/>
        </p:nvPicPr>
        <p:blipFill>
          <a:blip r:embed="rId4">
            <a:alphaModFix/>
          </a:blip>
          <a:stretch>
            <a:fillRect/>
          </a:stretch>
        </p:blipFill>
        <p:spPr>
          <a:xfrm>
            <a:off x="1334575" y="902000"/>
            <a:ext cx="6474849" cy="3281676"/>
          </a:xfrm>
          <a:prstGeom prst="rect">
            <a:avLst/>
          </a:prstGeom>
          <a:noFill/>
          <a:ln>
            <a:noFill/>
          </a:ln>
        </p:spPr>
      </p:pic>
      <p:sp>
        <p:nvSpPr>
          <p:cNvPr id="568" name="Google Shape;568;p35"/>
          <p:cNvSpPr txBox="1"/>
          <p:nvPr/>
        </p:nvSpPr>
        <p:spPr>
          <a:xfrm>
            <a:off x="1334567" y="4276500"/>
            <a:ext cx="6474900" cy="597300"/>
          </a:xfrm>
          <a:prstGeom prst="rect">
            <a:avLst/>
          </a:prstGeom>
          <a:noFill/>
          <a:ln>
            <a:noFill/>
          </a:ln>
        </p:spPr>
        <p:txBody>
          <a:bodyPr spcFirstLastPara="1" wrap="square" lIns="83300" tIns="83300" rIns="83300" bIns="83300" anchor="t" anchorCtr="0">
            <a:spAutoFit/>
          </a:bodyPr>
          <a:lstStyle/>
          <a:p>
            <a:pPr marL="0" lvl="0" indent="0" algn="l" rtl="0">
              <a:spcBef>
                <a:spcPts val="0"/>
              </a:spcBef>
              <a:spcAft>
                <a:spcPts val="0"/>
              </a:spcAft>
              <a:buNone/>
            </a:pPr>
            <a:r>
              <a:rPr lang="en" sz="929" b="1" dirty="0">
                <a:solidFill>
                  <a:schemeClr val="dk1"/>
                </a:solidFill>
                <a:latin typeface="Proxima Nova"/>
                <a:ea typeface="Proxima Nova"/>
                <a:cs typeface="Proxima Nova"/>
                <a:sym typeface="Proxima Nova"/>
              </a:rPr>
              <a:t>Left: </a:t>
            </a:r>
            <a:r>
              <a:rPr lang="en" sz="929" dirty="0">
                <a:solidFill>
                  <a:schemeClr val="dk1"/>
                </a:solidFill>
                <a:latin typeface="Proxima Nova"/>
                <a:ea typeface="Proxima Nova"/>
                <a:cs typeface="Proxima Nova"/>
                <a:sym typeface="Proxima Nova"/>
              </a:rPr>
              <a:t>Dark matter density field slice of depth 3.91 Mpc/h from Quijote. </a:t>
            </a:r>
            <a:r>
              <a:rPr lang="en" sz="929" b="1" dirty="0">
                <a:solidFill>
                  <a:schemeClr val="dk1"/>
                </a:solidFill>
                <a:latin typeface="Proxima Nova"/>
                <a:ea typeface="Proxima Nova"/>
                <a:cs typeface="Proxima Nova"/>
                <a:sym typeface="Proxima Nova"/>
              </a:rPr>
              <a:t>Right: </a:t>
            </a:r>
            <a:r>
              <a:rPr lang="en" sz="929" dirty="0">
                <a:solidFill>
                  <a:schemeClr val="dk1"/>
                </a:solidFill>
                <a:latin typeface="Proxima Nova"/>
                <a:ea typeface="Proxima Nova"/>
                <a:cs typeface="Proxima Nova"/>
                <a:sym typeface="Proxima Nova"/>
              </a:rPr>
              <a:t>Gaussian random field constructed with the same power spectrum as the density field slice. Although both fields share the same two-point statistics, the Gaussian field clearly does not contain the coherent filamentary structures of the density field.</a:t>
            </a:r>
            <a:endParaRPr sz="929" dirty="0">
              <a:solidFill>
                <a:schemeClr val="dk1"/>
              </a:solidFill>
              <a:latin typeface="Proxima Nova"/>
              <a:ea typeface="Proxima Nova"/>
              <a:cs typeface="Proxima Nova"/>
              <a:sym typeface="Proxima Nov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pic>
        <p:nvPicPr>
          <p:cNvPr id="573" name="Google Shape;573;p36"/>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574" name="Google Shape;574;p36"/>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575" name="Google Shape;575;p36"/>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The Cutoff Function</a:t>
            </a:r>
            <a:endParaRPr>
              <a:solidFill>
                <a:schemeClr val="lt1"/>
              </a:solidFill>
              <a:latin typeface="Proxima Nova"/>
              <a:ea typeface="Proxima Nova"/>
              <a:cs typeface="Proxima Nova"/>
              <a:sym typeface="Proxima Nova"/>
            </a:endParaRPr>
          </a:p>
        </p:txBody>
      </p:sp>
      <p:sp>
        <p:nvSpPr>
          <p:cNvPr id="576" name="Google Shape;576;p36"/>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24</a:t>
            </a:fld>
            <a:endParaRPr>
              <a:solidFill>
                <a:schemeClr val="dk2"/>
              </a:solidFill>
              <a:latin typeface="Arial"/>
              <a:ea typeface="Arial"/>
              <a:cs typeface="Arial"/>
              <a:sym typeface="Arial"/>
            </a:endParaRPr>
          </a:p>
        </p:txBody>
      </p:sp>
      <p:pic>
        <p:nvPicPr>
          <p:cNvPr id="577" name="Google Shape;577;p36"/>
          <p:cNvPicPr preferRelativeResize="0"/>
          <p:nvPr/>
        </p:nvPicPr>
        <p:blipFill>
          <a:blip r:embed="rId4">
            <a:alphaModFix/>
          </a:blip>
          <a:stretch>
            <a:fillRect/>
          </a:stretch>
        </p:blipFill>
        <p:spPr>
          <a:xfrm>
            <a:off x="192623" y="943951"/>
            <a:ext cx="4179707" cy="3110316"/>
          </a:xfrm>
          <a:prstGeom prst="rect">
            <a:avLst/>
          </a:prstGeom>
          <a:noFill/>
          <a:ln>
            <a:noFill/>
          </a:ln>
        </p:spPr>
      </p:pic>
      <p:pic>
        <p:nvPicPr>
          <p:cNvPr id="578" name="Google Shape;578;p36"/>
          <p:cNvPicPr preferRelativeResize="0"/>
          <p:nvPr/>
        </p:nvPicPr>
        <p:blipFill>
          <a:blip r:embed="rId5">
            <a:alphaModFix/>
          </a:blip>
          <a:stretch>
            <a:fillRect/>
          </a:stretch>
        </p:blipFill>
        <p:spPr>
          <a:xfrm>
            <a:off x="4577476" y="943959"/>
            <a:ext cx="4179722" cy="3110301"/>
          </a:xfrm>
          <a:prstGeom prst="rect">
            <a:avLst/>
          </a:prstGeom>
          <a:noFill/>
          <a:ln>
            <a:noFill/>
          </a:ln>
        </p:spPr>
      </p:pic>
      <p:sp>
        <p:nvSpPr>
          <p:cNvPr id="579" name="Google Shape;579;p36"/>
          <p:cNvSpPr txBox="1"/>
          <p:nvPr/>
        </p:nvSpPr>
        <p:spPr>
          <a:xfrm>
            <a:off x="192627" y="4097050"/>
            <a:ext cx="8564700" cy="515700"/>
          </a:xfrm>
          <a:prstGeom prst="rect">
            <a:avLst/>
          </a:prstGeom>
          <a:noFill/>
          <a:ln>
            <a:noFill/>
          </a:ln>
        </p:spPr>
        <p:txBody>
          <a:bodyPr spcFirstLastPara="1" wrap="square" lIns="83300" tIns="83300" rIns="83300" bIns="83300" anchor="t" anchorCtr="0">
            <a:spAutoFit/>
          </a:bodyPr>
          <a:lstStyle/>
          <a:p>
            <a:pPr marL="0" lvl="0" indent="0" algn="l" rtl="0">
              <a:spcBef>
                <a:spcPts val="0"/>
              </a:spcBef>
              <a:spcAft>
                <a:spcPts val="0"/>
              </a:spcAft>
              <a:buNone/>
            </a:pPr>
            <a:r>
              <a:rPr lang="en" sz="929" b="1">
                <a:solidFill>
                  <a:schemeClr val="dk1"/>
                </a:solidFill>
                <a:latin typeface="Proxima Nova"/>
                <a:ea typeface="Proxima Nova"/>
                <a:cs typeface="Proxima Nova"/>
                <a:sym typeface="Proxima Nova"/>
              </a:rPr>
              <a:t>Left:</a:t>
            </a:r>
            <a:r>
              <a:rPr lang="en" sz="929">
                <a:solidFill>
                  <a:schemeClr val="dk1"/>
                </a:solidFill>
                <a:latin typeface="Proxima Nova"/>
                <a:ea typeface="Proxima Nova"/>
                <a:cs typeface="Proxima Nova"/>
                <a:sym typeface="Proxima Nova"/>
              </a:rPr>
              <a:t> The cutoff function K</a:t>
            </a:r>
            <a:r>
              <a:rPr lang="en" sz="1129" baseline="-25000">
                <a:solidFill>
                  <a:schemeClr val="dk1"/>
                </a:solidFill>
                <a:latin typeface="Proxima Nova"/>
                <a:ea typeface="Proxima Nova"/>
                <a:cs typeface="Proxima Nova"/>
                <a:sym typeface="Proxima Nova"/>
              </a:rPr>
              <a:t>t</a:t>
            </a:r>
            <a:r>
              <a:rPr lang="en" sz="929">
                <a:solidFill>
                  <a:schemeClr val="dk1"/>
                </a:solidFill>
                <a:latin typeface="Proxima Nova"/>
                <a:ea typeface="Proxima Nova"/>
                <a:cs typeface="Proxima Nova"/>
                <a:sym typeface="Proxima Nova"/>
              </a:rPr>
              <a:t>(k) as a function of k at t=60. The function decreases monotonically from 1 to 0 with increasing k, with the cutoff scale being defined by the wavenumber at which K</a:t>
            </a:r>
            <a:r>
              <a:rPr lang="en" sz="1029" baseline="-25000">
                <a:solidFill>
                  <a:schemeClr val="dk1"/>
                </a:solidFill>
                <a:latin typeface="Proxima Nova"/>
                <a:ea typeface="Proxima Nova"/>
                <a:cs typeface="Proxima Nova"/>
                <a:sym typeface="Proxima Nova"/>
              </a:rPr>
              <a:t>60</a:t>
            </a:r>
            <a:r>
              <a:rPr lang="en" sz="929">
                <a:solidFill>
                  <a:schemeClr val="dk1"/>
                </a:solidFill>
                <a:latin typeface="Proxima Nova"/>
                <a:ea typeface="Proxima Nova"/>
                <a:cs typeface="Proxima Nova"/>
                <a:sym typeface="Proxima Nova"/>
              </a:rPr>
              <a:t>(k) = 0.50. </a:t>
            </a:r>
            <a:r>
              <a:rPr lang="en" sz="929" b="1">
                <a:solidFill>
                  <a:schemeClr val="dk1"/>
                </a:solidFill>
                <a:latin typeface="Proxima Nova"/>
                <a:ea typeface="Proxima Nova"/>
                <a:cs typeface="Proxima Nova"/>
                <a:sym typeface="Proxima Nova"/>
              </a:rPr>
              <a:t>Right:</a:t>
            </a:r>
            <a:r>
              <a:rPr lang="en" sz="929">
                <a:solidFill>
                  <a:schemeClr val="dk1"/>
                </a:solidFill>
                <a:latin typeface="Proxima Nova"/>
                <a:ea typeface="Proxima Nova"/>
                <a:cs typeface="Proxima Nova"/>
                <a:sym typeface="Proxima Nova"/>
              </a:rPr>
              <a:t> K</a:t>
            </a:r>
            <a:r>
              <a:rPr lang="en" sz="1129" baseline="-25000">
                <a:solidFill>
                  <a:schemeClr val="dk1"/>
                </a:solidFill>
                <a:latin typeface="Proxima Nova"/>
                <a:ea typeface="Proxima Nova"/>
                <a:cs typeface="Proxima Nova"/>
                <a:sym typeface="Proxima Nova"/>
              </a:rPr>
              <a:t>t</a:t>
            </a:r>
            <a:r>
              <a:rPr lang="en" sz="929">
                <a:solidFill>
                  <a:schemeClr val="dk1"/>
                </a:solidFill>
                <a:latin typeface="Proxima Nova"/>
                <a:ea typeface="Proxima Nova"/>
                <a:cs typeface="Proxima Nova"/>
                <a:sym typeface="Proxima Nova"/>
              </a:rPr>
              <a:t>(k) at different timesteps.</a:t>
            </a:r>
            <a:endParaRPr sz="929">
              <a:solidFill>
                <a:schemeClr val="dk1"/>
              </a:solidFill>
              <a:latin typeface="Proxima Nova"/>
              <a:ea typeface="Proxima Nova"/>
              <a:cs typeface="Proxima Nova"/>
              <a:sym typeface="Proxima Nov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pic>
        <p:nvPicPr>
          <p:cNvPr id="584" name="Google Shape;584;p37"/>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585" name="Google Shape;585;p37"/>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586" name="Google Shape;586;p37"/>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Cross-Power Across Timesteps</a:t>
            </a:r>
            <a:endParaRPr>
              <a:solidFill>
                <a:schemeClr val="lt1"/>
              </a:solidFill>
              <a:latin typeface="Proxima Nova"/>
              <a:ea typeface="Proxima Nova"/>
              <a:cs typeface="Proxima Nova"/>
              <a:sym typeface="Proxima Nova"/>
            </a:endParaRPr>
          </a:p>
        </p:txBody>
      </p:sp>
      <p:sp>
        <p:nvSpPr>
          <p:cNvPr id="587" name="Google Shape;587;p37"/>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25</a:t>
            </a:fld>
            <a:endParaRPr>
              <a:solidFill>
                <a:schemeClr val="dk2"/>
              </a:solidFill>
              <a:latin typeface="Arial"/>
              <a:ea typeface="Arial"/>
              <a:cs typeface="Arial"/>
              <a:sym typeface="Arial"/>
            </a:endParaRPr>
          </a:p>
        </p:txBody>
      </p:sp>
      <p:sp>
        <p:nvSpPr>
          <p:cNvPr id="588" name="Google Shape;588;p37"/>
          <p:cNvSpPr txBox="1"/>
          <p:nvPr/>
        </p:nvSpPr>
        <p:spPr>
          <a:xfrm>
            <a:off x="192625" y="4249450"/>
            <a:ext cx="8564700" cy="804600"/>
          </a:xfrm>
          <a:prstGeom prst="rect">
            <a:avLst/>
          </a:prstGeom>
          <a:noFill/>
          <a:ln>
            <a:noFill/>
          </a:ln>
        </p:spPr>
        <p:txBody>
          <a:bodyPr spcFirstLastPara="1" wrap="square" lIns="83300" tIns="83300" rIns="83300" bIns="83300" anchor="t" anchorCtr="0">
            <a:spAutoFit/>
          </a:bodyPr>
          <a:lstStyle/>
          <a:p>
            <a:pPr marL="0" lvl="0" indent="0" algn="l" rtl="0">
              <a:lnSpc>
                <a:spcPct val="115000"/>
              </a:lnSpc>
              <a:spcBef>
                <a:spcPts val="0"/>
              </a:spcBef>
              <a:spcAft>
                <a:spcPts val="0"/>
              </a:spcAft>
              <a:buClr>
                <a:schemeClr val="dk1"/>
              </a:buClr>
              <a:buSzPts val="1100"/>
              <a:buFont typeface="Arial"/>
              <a:buNone/>
            </a:pPr>
            <a:r>
              <a:rPr lang="en" sz="929">
                <a:solidFill>
                  <a:schemeClr val="dk1"/>
                </a:solidFill>
                <a:latin typeface="Proxima Nova"/>
                <a:ea typeface="Proxima Nova"/>
                <a:cs typeface="Proxima Nova"/>
                <a:sym typeface="Proxima Nova"/>
              </a:rPr>
              <a:t>Cross-power spectra of the aggregated attention between environment-associated attention maps and the matter density field for varying diffusion timesteps. Shaded bands indicate ±SEM of the mean cross-power over 500 density field samples. A timestep of T= 60 exhibits the most balanced cross-power amplitudes across cosmic web environments.</a:t>
            </a:r>
            <a:endParaRPr sz="929">
              <a:solidFill>
                <a:schemeClr val="dk1"/>
              </a:solidFill>
              <a:latin typeface="Proxima Nova"/>
              <a:ea typeface="Proxima Nova"/>
              <a:cs typeface="Proxima Nova"/>
              <a:sym typeface="Proxima Nova"/>
            </a:endParaRPr>
          </a:p>
          <a:p>
            <a:pPr marL="0" lvl="0" indent="0" algn="l" rtl="0">
              <a:spcBef>
                <a:spcPts val="0"/>
              </a:spcBef>
              <a:spcAft>
                <a:spcPts val="0"/>
              </a:spcAft>
              <a:buNone/>
            </a:pPr>
            <a:endParaRPr sz="929">
              <a:solidFill>
                <a:schemeClr val="dk1"/>
              </a:solidFill>
              <a:latin typeface="Proxima Nova"/>
              <a:ea typeface="Proxima Nova"/>
              <a:cs typeface="Proxima Nova"/>
              <a:sym typeface="Proxima Nova"/>
            </a:endParaRPr>
          </a:p>
        </p:txBody>
      </p:sp>
      <p:pic>
        <p:nvPicPr>
          <p:cNvPr id="589" name="Google Shape;589;p37"/>
          <p:cNvPicPr preferRelativeResize="0"/>
          <p:nvPr/>
        </p:nvPicPr>
        <p:blipFill>
          <a:blip r:embed="rId4">
            <a:alphaModFix/>
          </a:blip>
          <a:stretch>
            <a:fillRect/>
          </a:stretch>
        </p:blipFill>
        <p:spPr>
          <a:xfrm>
            <a:off x="2247950" y="716982"/>
            <a:ext cx="4454052" cy="3531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Google Shape;594;p38"/>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595" name="Google Shape;595;p38"/>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596" name="Google Shape;596;p38"/>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Trained Diffusion Model Analysis</a:t>
            </a:r>
            <a:endParaRPr>
              <a:solidFill>
                <a:schemeClr val="lt1"/>
              </a:solidFill>
              <a:latin typeface="Proxima Nova"/>
              <a:ea typeface="Proxima Nova"/>
              <a:cs typeface="Proxima Nova"/>
              <a:sym typeface="Proxima Nova"/>
            </a:endParaRPr>
          </a:p>
        </p:txBody>
      </p:sp>
      <p:sp>
        <p:nvSpPr>
          <p:cNvPr id="597" name="Google Shape;597;p38"/>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26</a:t>
            </a:fld>
            <a:endParaRPr>
              <a:solidFill>
                <a:schemeClr val="dk2"/>
              </a:solidFill>
              <a:latin typeface="Arial"/>
              <a:ea typeface="Arial"/>
              <a:cs typeface="Arial"/>
              <a:sym typeface="Arial"/>
            </a:endParaRPr>
          </a:p>
        </p:txBody>
      </p:sp>
      <p:pic>
        <p:nvPicPr>
          <p:cNvPr id="598" name="Google Shape;598;p38"/>
          <p:cNvPicPr preferRelativeResize="0"/>
          <p:nvPr/>
        </p:nvPicPr>
        <p:blipFill>
          <a:blip r:embed="rId4">
            <a:alphaModFix/>
          </a:blip>
          <a:stretch>
            <a:fillRect/>
          </a:stretch>
        </p:blipFill>
        <p:spPr>
          <a:xfrm>
            <a:off x="468650" y="870925"/>
            <a:ext cx="8206725" cy="2660776"/>
          </a:xfrm>
          <a:prstGeom prst="rect">
            <a:avLst/>
          </a:prstGeom>
          <a:noFill/>
          <a:ln>
            <a:noFill/>
          </a:ln>
        </p:spPr>
      </p:pic>
      <p:sp>
        <p:nvSpPr>
          <p:cNvPr id="599" name="Google Shape;599;p38"/>
          <p:cNvSpPr txBox="1"/>
          <p:nvPr/>
        </p:nvSpPr>
        <p:spPr>
          <a:xfrm>
            <a:off x="192625" y="3584633"/>
            <a:ext cx="8564700" cy="1626600"/>
          </a:xfrm>
          <a:prstGeom prst="rect">
            <a:avLst/>
          </a:prstGeom>
          <a:noFill/>
          <a:ln>
            <a:noFill/>
          </a:ln>
        </p:spPr>
        <p:txBody>
          <a:bodyPr spcFirstLastPara="1" wrap="square" lIns="83300" tIns="83300" rIns="83300" bIns="83300" anchor="t" anchorCtr="0">
            <a:spAutoFit/>
          </a:bodyPr>
          <a:lstStyle/>
          <a:p>
            <a:pPr marL="0" lvl="0" indent="0" algn="l" rtl="0">
              <a:lnSpc>
                <a:spcPct val="115000"/>
              </a:lnSpc>
              <a:spcBef>
                <a:spcPts val="0"/>
              </a:spcBef>
              <a:spcAft>
                <a:spcPts val="0"/>
              </a:spcAft>
              <a:buClr>
                <a:schemeClr val="dk1"/>
              </a:buClr>
              <a:buSzPts val="1100"/>
              <a:buFont typeface="Arial"/>
              <a:buNone/>
            </a:pPr>
            <a:r>
              <a:rPr lang="en" sz="929">
                <a:solidFill>
                  <a:schemeClr val="dk1"/>
                </a:solidFill>
                <a:latin typeface="Proxima Nova"/>
                <a:ea typeface="Proxima Nova"/>
                <a:cs typeface="Proxima Nova"/>
                <a:sym typeface="Proxima Nova"/>
              </a:rPr>
              <a:t>Cross-power spectra between log-transformed DM density fields and their corresponding 32 ×32 environment-associated attention maps from the aggregated attention layer. The shaded bands indicate ±3SEM of the mean cross-power spectra over 500 density field samples. The dotted vertical line indicates the Nyquist frequency. </a:t>
            </a:r>
            <a:r>
              <a:rPr lang="en" sz="929" b="1">
                <a:solidFill>
                  <a:schemeClr val="dk1"/>
                </a:solidFill>
                <a:latin typeface="Proxima Nova"/>
                <a:ea typeface="Proxima Nova"/>
                <a:cs typeface="Proxima Nova"/>
                <a:sym typeface="Proxima Nova"/>
              </a:rPr>
              <a:t>Left:</a:t>
            </a:r>
            <a:r>
              <a:rPr lang="en" sz="929">
                <a:solidFill>
                  <a:schemeClr val="dk1"/>
                </a:solidFill>
                <a:latin typeface="Proxima Nova"/>
                <a:ea typeface="Proxima Nova"/>
                <a:cs typeface="Proxima Nova"/>
                <a:sym typeface="Proxima Nova"/>
              </a:rPr>
              <a:t> Cross-power computed across multiple aggregation weighting exponents α, at a fixed threshold of f= 0.2. For α&gt;0, a stronger weighting to higher- resolution layers is introduced, whereas α &lt; 0 gives a stronger weighting to lower-resolution layers. The overall magnitude of the amplitudes decreases progressively as α is reduced from α = 1 to α =−1, particularly for node and filament maps, supporting the fiducial choice of α= 1 adopted throughout the main analysis. </a:t>
            </a:r>
            <a:r>
              <a:rPr lang="en" sz="929" b="1">
                <a:solidFill>
                  <a:schemeClr val="dk1"/>
                </a:solidFill>
                <a:latin typeface="Proxima Nova"/>
                <a:ea typeface="Proxima Nova"/>
                <a:cs typeface="Proxima Nova"/>
                <a:sym typeface="Proxima Nova"/>
              </a:rPr>
              <a:t>Right:</a:t>
            </a:r>
            <a:r>
              <a:rPr lang="en" sz="929">
                <a:solidFill>
                  <a:schemeClr val="dk1"/>
                </a:solidFill>
                <a:latin typeface="Proxima Nova"/>
                <a:ea typeface="Proxima Nova"/>
                <a:cs typeface="Proxima Nova"/>
                <a:sym typeface="Proxima Nova"/>
              </a:rPr>
              <a:t> Cross-power computed across multiple density thresholds f , for α= 1. Although there is a decrease in magnitude of the amplitudes with increasing f, the cross-power across different environments remains clearly separated for all threshold values.</a:t>
            </a:r>
            <a:endParaRPr sz="929">
              <a:solidFill>
                <a:schemeClr val="dk1"/>
              </a:solidFill>
              <a:latin typeface="Proxima Nova"/>
              <a:ea typeface="Proxima Nova"/>
              <a:cs typeface="Proxima Nova"/>
              <a:sym typeface="Proxima Nova"/>
            </a:endParaRPr>
          </a:p>
          <a:p>
            <a:pPr marL="0" lvl="0" indent="0" algn="l" rtl="0">
              <a:lnSpc>
                <a:spcPct val="115000"/>
              </a:lnSpc>
              <a:spcBef>
                <a:spcPts val="0"/>
              </a:spcBef>
              <a:spcAft>
                <a:spcPts val="0"/>
              </a:spcAft>
              <a:buNone/>
            </a:pPr>
            <a:endParaRPr sz="929">
              <a:solidFill>
                <a:schemeClr val="dk1"/>
              </a:solidFill>
              <a:latin typeface="Proxima Nova"/>
              <a:ea typeface="Proxima Nova"/>
              <a:cs typeface="Proxima Nova"/>
              <a:sym typeface="Proxima Nova"/>
            </a:endParaRPr>
          </a:p>
          <a:p>
            <a:pPr marL="0" lvl="0" indent="0" algn="l" rtl="0">
              <a:spcBef>
                <a:spcPts val="0"/>
              </a:spcBef>
              <a:spcAft>
                <a:spcPts val="0"/>
              </a:spcAft>
              <a:buNone/>
            </a:pPr>
            <a:endParaRPr sz="929">
              <a:solidFill>
                <a:schemeClr val="dk1"/>
              </a:solidFill>
              <a:latin typeface="Proxima Nova"/>
              <a:ea typeface="Proxima Nova"/>
              <a:cs typeface="Proxima Nova"/>
              <a:sym typeface="Proxima Nov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39"/>
          <p:cNvSpPr txBox="1">
            <a:spLocks noGrp="1"/>
          </p:cNvSpPr>
          <p:nvPr>
            <p:ph type="title"/>
          </p:nvPr>
        </p:nvSpPr>
        <p:spPr>
          <a:xfrm>
            <a:off x="992700" y="88950"/>
            <a:ext cx="2981400" cy="598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Diffusion Models</a:t>
            </a:r>
            <a:endParaRPr/>
          </a:p>
        </p:txBody>
      </p:sp>
      <p:sp>
        <p:nvSpPr>
          <p:cNvPr id="605" name="Google Shape;605;p39"/>
          <p:cNvSpPr txBox="1">
            <a:spLocks noGrp="1"/>
          </p:cNvSpPr>
          <p:nvPr>
            <p:ph type="body" idx="1"/>
          </p:nvPr>
        </p:nvSpPr>
        <p:spPr>
          <a:xfrm>
            <a:off x="992700" y="632500"/>
            <a:ext cx="1845000" cy="28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605"/>
              <a:buNone/>
            </a:pPr>
            <a:r>
              <a:rPr lang="en" sz="1260" b="1"/>
              <a:t>Two main processes: </a:t>
            </a:r>
            <a:endParaRPr sz="1205">
              <a:solidFill>
                <a:srgbClr val="2E2E2E"/>
              </a:solidFill>
            </a:endParaRPr>
          </a:p>
        </p:txBody>
      </p:sp>
      <p:pic>
        <p:nvPicPr>
          <p:cNvPr id="606" name="Google Shape;606;p39"/>
          <p:cNvPicPr preferRelativeResize="0"/>
          <p:nvPr/>
        </p:nvPicPr>
        <p:blipFill rotWithShape="1">
          <a:blip r:embed="rId3">
            <a:alphaModFix/>
          </a:blip>
          <a:srcRect b="23236"/>
          <a:stretch/>
        </p:blipFill>
        <p:spPr>
          <a:xfrm>
            <a:off x="1039225" y="3373227"/>
            <a:ext cx="7449298" cy="1290000"/>
          </a:xfrm>
          <a:prstGeom prst="rect">
            <a:avLst/>
          </a:prstGeom>
          <a:noFill/>
          <a:ln>
            <a:noFill/>
          </a:ln>
        </p:spPr>
      </p:pic>
      <p:pic>
        <p:nvPicPr>
          <p:cNvPr id="607" name="Google Shape;607;p39"/>
          <p:cNvPicPr preferRelativeResize="0"/>
          <p:nvPr/>
        </p:nvPicPr>
        <p:blipFill>
          <a:blip r:embed="rId4">
            <a:alphaModFix/>
          </a:blip>
          <a:stretch>
            <a:fillRect/>
          </a:stretch>
        </p:blipFill>
        <p:spPr>
          <a:xfrm>
            <a:off x="5753010" y="1283076"/>
            <a:ext cx="2482934" cy="737600"/>
          </a:xfrm>
          <a:prstGeom prst="rect">
            <a:avLst/>
          </a:prstGeom>
          <a:noFill/>
          <a:ln>
            <a:noFill/>
          </a:ln>
        </p:spPr>
      </p:pic>
      <p:pic>
        <p:nvPicPr>
          <p:cNvPr id="608" name="Google Shape;608;p39"/>
          <p:cNvPicPr preferRelativeResize="0"/>
          <p:nvPr/>
        </p:nvPicPr>
        <p:blipFill>
          <a:blip r:embed="rId5">
            <a:alphaModFix/>
          </a:blip>
          <a:stretch>
            <a:fillRect/>
          </a:stretch>
        </p:blipFill>
        <p:spPr>
          <a:xfrm>
            <a:off x="5769810" y="2313855"/>
            <a:ext cx="3073584" cy="792600"/>
          </a:xfrm>
          <a:prstGeom prst="rect">
            <a:avLst/>
          </a:prstGeom>
          <a:noFill/>
          <a:ln>
            <a:noFill/>
          </a:ln>
        </p:spPr>
      </p:pic>
      <p:sp>
        <p:nvSpPr>
          <p:cNvPr id="609" name="Google Shape;609;p39"/>
          <p:cNvSpPr txBox="1"/>
          <p:nvPr/>
        </p:nvSpPr>
        <p:spPr>
          <a:xfrm>
            <a:off x="990600" y="2189852"/>
            <a:ext cx="4742400" cy="1218900"/>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1000"/>
              </a:spcBef>
              <a:spcAft>
                <a:spcPts val="0"/>
              </a:spcAft>
              <a:buClr>
                <a:srgbClr val="38761D"/>
              </a:buClr>
              <a:buSzPts val="1200"/>
              <a:buFont typeface="Lato"/>
              <a:buChar char="●"/>
            </a:pPr>
            <a:r>
              <a:rPr lang="en" sz="1200">
                <a:solidFill>
                  <a:srgbClr val="38761D"/>
                </a:solidFill>
                <a:latin typeface="Lato"/>
                <a:ea typeface="Lato"/>
                <a:cs typeface="Lato"/>
                <a:sym typeface="Lato"/>
              </a:rPr>
              <a:t>Reverse process:</a:t>
            </a:r>
            <a:endParaRPr sz="1200">
              <a:solidFill>
                <a:srgbClr val="38761D"/>
              </a:solidFill>
              <a:latin typeface="Lato"/>
              <a:ea typeface="Lato"/>
              <a:cs typeface="Lato"/>
              <a:sym typeface="Lato"/>
            </a:endParaRPr>
          </a:p>
          <a:p>
            <a:pPr marL="914400" lvl="1" indent="-304800" algn="l" rtl="0">
              <a:lnSpc>
                <a:spcPct val="115000"/>
              </a:lnSpc>
              <a:spcBef>
                <a:spcPts val="0"/>
              </a:spcBef>
              <a:spcAft>
                <a:spcPts val="0"/>
              </a:spcAft>
              <a:buClr>
                <a:srgbClr val="2E2E2E"/>
              </a:buClr>
              <a:buSzPts val="1200"/>
              <a:buFont typeface="Lato"/>
              <a:buChar char="○"/>
            </a:pPr>
            <a:r>
              <a:rPr lang="en" sz="1200" b="1">
                <a:solidFill>
                  <a:srgbClr val="2E2E2E"/>
                </a:solidFill>
                <a:latin typeface="Lato"/>
                <a:ea typeface="Lato"/>
                <a:cs typeface="Lato"/>
                <a:sym typeface="Lato"/>
              </a:rPr>
              <a:t>Neural networks</a:t>
            </a:r>
            <a:r>
              <a:rPr lang="en" sz="1200">
                <a:solidFill>
                  <a:srgbClr val="2E2E2E"/>
                </a:solidFill>
                <a:latin typeface="Lato"/>
                <a:ea typeface="Lato"/>
                <a:cs typeface="Lato"/>
                <a:sym typeface="Lato"/>
              </a:rPr>
              <a:t> are used to predict and remove the noise step-by-step</a:t>
            </a:r>
            <a:endParaRPr sz="1200">
              <a:solidFill>
                <a:srgbClr val="2E2E2E"/>
              </a:solidFill>
              <a:latin typeface="Lato"/>
              <a:ea typeface="Lato"/>
              <a:cs typeface="Lato"/>
              <a:sym typeface="Lato"/>
            </a:endParaRPr>
          </a:p>
          <a:p>
            <a:pPr marL="914400" lvl="1" indent="-304800" algn="l" rtl="0">
              <a:lnSpc>
                <a:spcPct val="115000"/>
              </a:lnSpc>
              <a:spcBef>
                <a:spcPts val="0"/>
              </a:spcBef>
              <a:spcAft>
                <a:spcPts val="0"/>
              </a:spcAft>
              <a:buClr>
                <a:srgbClr val="2E2E2E"/>
              </a:buClr>
              <a:buSzPts val="1200"/>
              <a:buFont typeface="Lato"/>
              <a:buChar char="○"/>
            </a:pPr>
            <a:r>
              <a:rPr lang="en" sz="1200">
                <a:solidFill>
                  <a:srgbClr val="2E2E2E"/>
                </a:solidFill>
                <a:latin typeface="Lato"/>
                <a:ea typeface="Lato"/>
                <a:cs typeface="Lato"/>
                <a:sym typeface="Lato"/>
              </a:rPr>
              <a:t>Reconstruct a clean image that closely matches the original data</a:t>
            </a:r>
            <a:endParaRPr/>
          </a:p>
        </p:txBody>
      </p:sp>
      <p:sp>
        <p:nvSpPr>
          <p:cNvPr id="610" name="Google Shape;610;p39"/>
          <p:cNvSpPr txBox="1"/>
          <p:nvPr/>
        </p:nvSpPr>
        <p:spPr>
          <a:xfrm>
            <a:off x="990600" y="990600"/>
            <a:ext cx="4742400" cy="1218900"/>
          </a:xfrm>
          <a:prstGeom prst="rect">
            <a:avLst/>
          </a:prstGeom>
          <a:noFill/>
          <a:ln>
            <a:noFill/>
          </a:ln>
        </p:spPr>
        <p:txBody>
          <a:bodyPr spcFirstLastPara="1" wrap="square" lIns="91425" tIns="91425" rIns="91425" bIns="91425" anchor="t" anchorCtr="0">
            <a:spAutoFit/>
          </a:bodyPr>
          <a:lstStyle/>
          <a:p>
            <a:pPr marL="457200" lvl="0" indent="-304800" algn="l" rtl="0">
              <a:lnSpc>
                <a:spcPct val="115000"/>
              </a:lnSpc>
              <a:spcBef>
                <a:spcPts val="1000"/>
              </a:spcBef>
              <a:spcAft>
                <a:spcPts val="0"/>
              </a:spcAft>
              <a:buClr>
                <a:srgbClr val="CC0000"/>
              </a:buClr>
              <a:buSzPts val="1200"/>
              <a:buFont typeface="Lato"/>
              <a:buChar char="●"/>
            </a:pPr>
            <a:r>
              <a:rPr lang="en" sz="1200">
                <a:solidFill>
                  <a:srgbClr val="CC0000"/>
                </a:solidFill>
                <a:latin typeface="Lato"/>
                <a:ea typeface="Lato"/>
                <a:cs typeface="Lato"/>
                <a:sym typeface="Lato"/>
              </a:rPr>
              <a:t>Forward process:</a:t>
            </a:r>
            <a:endParaRPr sz="1200">
              <a:solidFill>
                <a:srgbClr val="CC0000"/>
              </a:solidFill>
              <a:latin typeface="Lato"/>
              <a:ea typeface="Lato"/>
              <a:cs typeface="Lato"/>
              <a:sym typeface="Lato"/>
            </a:endParaRPr>
          </a:p>
          <a:p>
            <a:pPr marL="914400" lvl="1" indent="-304800" algn="l" rtl="0">
              <a:lnSpc>
                <a:spcPct val="115000"/>
              </a:lnSpc>
              <a:spcBef>
                <a:spcPts val="0"/>
              </a:spcBef>
              <a:spcAft>
                <a:spcPts val="0"/>
              </a:spcAft>
              <a:buClr>
                <a:srgbClr val="2E2E2E"/>
              </a:buClr>
              <a:buSzPts val="1200"/>
              <a:buFont typeface="Lato"/>
              <a:buChar char="○"/>
            </a:pPr>
            <a:r>
              <a:rPr lang="en" sz="1200">
                <a:solidFill>
                  <a:srgbClr val="2E2E2E"/>
                </a:solidFill>
                <a:latin typeface="Lato"/>
                <a:ea typeface="Lato"/>
                <a:cs typeface="Lato"/>
                <a:sym typeface="Lato"/>
              </a:rPr>
              <a:t>Start with a sample from the input data (e.g., 2D cosmic web simulation)</a:t>
            </a:r>
            <a:endParaRPr sz="1200">
              <a:solidFill>
                <a:srgbClr val="2E2E2E"/>
              </a:solidFill>
              <a:latin typeface="Lato"/>
              <a:ea typeface="Lato"/>
              <a:cs typeface="Lato"/>
              <a:sym typeface="Lato"/>
            </a:endParaRPr>
          </a:p>
          <a:p>
            <a:pPr marL="914400" lvl="1" indent="-304800" algn="l" rtl="0">
              <a:lnSpc>
                <a:spcPct val="115000"/>
              </a:lnSpc>
              <a:spcBef>
                <a:spcPts val="0"/>
              </a:spcBef>
              <a:spcAft>
                <a:spcPts val="0"/>
              </a:spcAft>
              <a:buClr>
                <a:srgbClr val="2E2E2E"/>
              </a:buClr>
              <a:buSzPts val="1200"/>
              <a:buFont typeface="Lato"/>
              <a:buChar char="○"/>
            </a:pPr>
            <a:r>
              <a:rPr lang="en" sz="1200">
                <a:solidFill>
                  <a:srgbClr val="2E2E2E"/>
                </a:solidFill>
                <a:latin typeface="Lato"/>
                <a:ea typeface="Lato"/>
                <a:cs typeface="Lato"/>
                <a:sym typeface="Lato"/>
              </a:rPr>
              <a:t>Gradually add </a:t>
            </a:r>
            <a:r>
              <a:rPr lang="en" sz="1200" b="1">
                <a:solidFill>
                  <a:srgbClr val="2E2E2E"/>
                </a:solidFill>
                <a:latin typeface="Lato"/>
                <a:ea typeface="Lato"/>
                <a:cs typeface="Lato"/>
                <a:sym typeface="Lato"/>
              </a:rPr>
              <a:t>Gaussian noise</a:t>
            </a:r>
            <a:r>
              <a:rPr lang="en" sz="1200">
                <a:solidFill>
                  <a:srgbClr val="2E2E2E"/>
                </a:solidFill>
                <a:latin typeface="Lato"/>
                <a:ea typeface="Lato"/>
                <a:cs typeface="Lato"/>
                <a:sym typeface="Lato"/>
              </a:rPr>
              <a:t> over many time-steps, </a:t>
            </a:r>
            <a:r>
              <a:rPr lang="en" sz="1200" i="1">
                <a:solidFill>
                  <a:srgbClr val="2E2E2E"/>
                </a:solidFill>
                <a:latin typeface="Lato"/>
                <a:ea typeface="Lato"/>
                <a:cs typeface="Lato"/>
                <a:sym typeface="Lato"/>
              </a:rPr>
              <a:t>t</a:t>
            </a:r>
            <a:endParaRPr sz="1200" i="1">
              <a:solidFill>
                <a:srgbClr val="2E2E2E"/>
              </a:solidFill>
              <a:latin typeface="Lato"/>
              <a:ea typeface="Lato"/>
              <a:cs typeface="Lato"/>
              <a:sym typeface="Lato"/>
            </a:endParaRPr>
          </a:p>
          <a:p>
            <a:pPr marL="914400" lvl="1" indent="-304800" algn="l" rtl="0">
              <a:lnSpc>
                <a:spcPct val="115000"/>
              </a:lnSpc>
              <a:spcBef>
                <a:spcPts val="0"/>
              </a:spcBef>
              <a:spcAft>
                <a:spcPts val="0"/>
              </a:spcAft>
              <a:buClr>
                <a:srgbClr val="2E2E2E"/>
              </a:buClr>
              <a:buSzPts val="1200"/>
              <a:buFont typeface="Lato"/>
              <a:buChar char="○"/>
            </a:pPr>
            <a:r>
              <a:rPr lang="en" sz="1200">
                <a:solidFill>
                  <a:srgbClr val="2E2E2E"/>
                </a:solidFill>
                <a:latin typeface="Lato"/>
                <a:ea typeface="Lato"/>
                <a:cs typeface="Lato"/>
                <a:sym typeface="Lato"/>
              </a:rPr>
              <a:t>End with a completely noise-filled image</a:t>
            </a:r>
            <a:endParaRPr/>
          </a:p>
        </p:txBody>
      </p:sp>
      <p:pic>
        <p:nvPicPr>
          <p:cNvPr id="611" name="Google Shape;611;p39"/>
          <p:cNvPicPr preferRelativeResize="0"/>
          <p:nvPr/>
        </p:nvPicPr>
        <p:blipFill rotWithShape="1">
          <a:blip r:embed="rId3">
            <a:alphaModFix/>
          </a:blip>
          <a:srcRect t="76578"/>
          <a:stretch/>
        </p:blipFill>
        <p:spPr>
          <a:xfrm>
            <a:off x="1039225" y="4660081"/>
            <a:ext cx="7449298" cy="393600"/>
          </a:xfrm>
          <a:prstGeom prst="rect">
            <a:avLst/>
          </a:prstGeom>
          <a:noFill/>
          <a:ln>
            <a:noFill/>
          </a:ln>
        </p:spPr>
      </p:pic>
      <p:sp>
        <p:nvSpPr>
          <p:cNvPr id="612" name="Google Shape;612;p39"/>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27</a:t>
            </a:fld>
            <a:endParaRPr/>
          </a:p>
        </p:txBody>
      </p:sp>
      <p:pic>
        <p:nvPicPr>
          <p:cNvPr id="613" name="Google Shape;613;p39"/>
          <p:cNvPicPr preferRelativeResize="0"/>
          <p:nvPr/>
        </p:nvPicPr>
        <p:blipFill>
          <a:blip r:embed="rId6">
            <a:alphaModFix/>
          </a:blip>
          <a:stretch>
            <a:fillRect/>
          </a:stretch>
        </p:blipFill>
        <p:spPr>
          <a:xfrm>
            <a:off x="5845052" y="207423"/>
            <a:ext cx="1827089" cy="614439"/>
          </a:xfrm>
          <a:prstGeom prst="rect">
            <a:avLst/>
          </a:prstGeom>
          <a:noFill/>
          <a:ln>
            <a:noFill/>
          </a:ln>
        </p:spPr>
      </p:pic>
      <p:pic>
        <p:nvPicPr>
          <p:cNvPr id="614" name="Google Shape;614;p39"/>
          <p:cNvPicPr preferRelativeResize="0"/>
          <p:nvPr/>
        </p:nvPicPr>
        <p:blipFill>
          <a:blip r:embed="rId7">
            <a:alphaModFix/>
          </a:blip>
          <a:stretch>
            <a:fillRect/>
          </a:stretch>
        </p:blipFill>
        <p:spPr>
          <a:xfrm>
            <a:off x="6123340" y="974043"/>
            <a:ext cx="837655" cy="110405"/>
          </a:xfrm>
          <a:prstGeom prst="rect">
            <a:avLst/>
          </a:prstGeom>
          <a:noFill/>
          <a:ln>
            <a:noFill/>
          </a:ln>
        </p:spPr>
      </p:pic>
      <p:pic>
        <p:nvPicPr>
          <p:cNvPr id="615" name="Google Shape;615;p39"/>
          <p:cNvPicPr preferRelativeResize="0"/>
          <p:nvPr/>
        </p:nvPicPr>
        <p:blipFill>
          <a:blip r:embed="rId8">
            <a:alphaModFix/>
          </a:blip>
          <a:stretch>
            <a:fillRect/>
          </a:stretch>
        </p:blipFill>
        <p:spPr>
          <a:xfrm>
            <a:off x="6888682" y="139073"/>
            <a:ext cx="459312" cy="88324"/>
          </a:xfrm>
          <a:prstGeom prst="rect">
            <a:avLst/>
          </a:prstGeom>
          <a:noFill/>
          <a:ln>
            <a:noFill/>
          </a:ln>
        </p:spPr>
      </p:pic>
      <p:pic>
        <p:nvPicPr>
          <p:cNvPr id="616" name="Google Shape;616;p39"/>
          <p:cNvPicPr preferRelativeResize="0"/>
          <p:nvPr/>
        </p:nvPicPr>
        <p:blipFill>
          <a:blip r:embed="rId9">
            <a:alphaModFix/>
          </a:blip>
          <a:stretch>
            <a:fillRect/>
          </a:stretch>
        </p:blipFill>
        <p:spPr>
          <a:xfrm>
            <a:off x="7012734" y="254213"/>
            <a:ext cx="194979" cy="207886"/>
          </a:xfrm>
          <a:prstGeom prst="rect">
            <a:avLst/>
          </a:prstGeom>
          <a:noFill/>
          <a:ln>
            <a:noFill/>
          </a:ln>
        </p:spPr>
      </p:pic>
      <p:pic>
        <p:nvPicPr>
          <p:cNvPr id="617" name="Google Shape;617;p39"/>
          <p:cNvPicPr preferRelativeResize="0"/>
          <p:nvPr/>
        </p:nvPicPr>
        <p:blipFill>
          <a:blip r:embed="rId9">
            <a:alphaModFix/>
          </a:blip>
          <a:stretch>
            <a:fillRect/>
          </a:stretch>
        </p:blipFill>
        <p:spPr>
          <a:xfrm rot="10800000">
            <a:off x="7351746" y="638114"/>
            <a:ext cx="194988" cy="270386"/>
          </a:xfrm>
          <a:prstGeom prst="rect">
            <a:avLst/>
          </a:prstGeom>
          <a:noFill/>
          <a:ln>
            <a:noFill/>
          </a:ln>
        </p:spPr>
      </p:pic>
      <p:pic>
        <p:nvPicPr>
          <p:cNvPr id="618" name="Google Shape;618;p39"/>
          <p:cNvPicPr preferRelativeResize="0"/>
          <p:nvPr/>
        </p:nvPicPr>
        <p:blipFill>
          <a:blip r:embed="rId9">
            <a:alphaModFix/>
          </a:blip>
          <a:stretch>
            <a:fillRect/>
          </a:stretch>
        </p:blipFill>
        <p:spPr>
          <a:xfrm rot="10800000">
            <a:off x="6521083" y="752593"/>
            <a:ext cx="179453" cy="207886"/>
          </a:xfrm>
          <a:prstGeom prst="rect">
            <a:avLst/>
          </a:prstGeom>
          <a:noFill/>
          <a:ln>
            <a:noFill/>
          </a:ln>
        </p:spPr>
      </p:pic>
      <p:pic>
        <p:nvPicPr>
          <p:cNvPr id="619" name="Google Shape;619;p39"/>
          <p:cNvPicPr preferRelativeResize="0"/>
          <p:nvPr/>
        </p:nvPicPr>
        <p:blipFill>
          <a:blip r:embed="rId10">
            <a:alphaModFix/>
          </a:blip>
          <a:stretch>
            <a:fillRect/>
          </a:stretch>
        </p:blipFill>
        <p:spPr>
          <a:xfrm>
            <a:off x="7083019" y="884851"/>
            <a:ext cx="668357" cy="104516"/>
          </a:xfrm>
          <a:prstGeom prst="rect">
            <a:avLst/>
          </a:prstGeom>
          <a:noFill/>
          <a:ln>
            <a:noFill/>
          </a:ln>
        </p:spPr>
      </p:pic>
      <p:sp>
        <p:nvSpPr>
          <p:cNvPr id="620" name="Google Shape;620;p39"/>
          <p:cNvSpPr txBox="1"/>
          <p:nvPr/>
        </p:nvSpPr>
        <p:spPr>
          <a:xfrm>
            <a:off x="4117730" y="352155"/>
            <a:ext cx="16887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0"/>
              </a:spcAft>
              <a:buNone/>
            </a:pPr>
            <a:r>
              <a:rPr lang="en" sz="1200">
                <a:latin typeface="Old Standard TT"/>
                <a:ea typeface="Old Standard TT"/>
                <a:cs typeface="Old Standard TT"/>
                <a:sym typeface="Old Standard TT"/>
              </a:rPr>
              <a:t>Mean-squared Error:</a:t>
            </a:r>
            <a:endParaRPr sz="1200">
              <a:latin typeface="Old Standard TT"/>
              <a:ea typeface="Old Standard TT"/>
              <a:cs typeface="Old Standard TT"/>
              <a:sym typeface="Old Standard TT"/>
            </a:endParaRPr>
          </a:p>
        </p:txBody>
      </p:sp>
      <p:sp>
        <p:nvSpPr>
          <p:cNvPr id="621" name="Google Shape;621;p39"/>
          <p:cNvSpPr txBox="1"/>
          <p:nvPr/>
        </p:nvSpPr>
        <p:spPr>
          <a:xfrm>
            <a:off x="5794817" y="107718"/>
            <a:ext cx="2069100" cy="976800"/>
          </a:xfrm>
          <a:prstGeom prst="rect">
            <a:avLst/>
          </a:prstGeom>
          <a:noFill/>
          <a:ln w="19050" cap="flat" cmpd="sng">
            <a:solidFill>
              <a:srgbClr val="CC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600">
              <a:solidFill>
                <a:srgbClr val="2E2E2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0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0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1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1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2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41"/>
          <p:cNvPicPr preferRelativeResize="0"/>
          <p:nvPr/>
        </p:nvPicPr>
        <p:blipFill rotWithShape="1">
          <a:blip r:embed="rId3">
            <a:alphaModFix/>
          </a:blip>
          <a:srcRect r="80025"/>
          <a:stretch/>
        </p:blipFill>
        <p:spPr>
          <a:xfrm>
            <a:off x="84075" y="1377023"/>
            <a:ext cx="1084677" cy="1280639"/>
          </a:xfrm>
          <a:prstGeom prst="rect">
            <a:avLst/>
          </a:prstGeom>
          <a:noFill/>
          <a:ln>
            <a:noFill/>
          </a:ln>
        </p:spPr>
      </p:pic>
      <p:pic>
        <p:nvPicPr>
          <p:cNvPr id="641" name="Google Shape;641;p41"/>
          <p:cNvPicPr preferRelativeResize="0"/>
          <p:nvPr/>
        </p:nvPicPr>
        <p:blipFill rotWithShape="1">
          <a:blip r:embed="rId4">
            <a:alphaModFix amt="90000"/>
          </a:blip>
          <a:srcRect t="35425" b="58110"/>
          <a:stretch/>
        </p:blipFill>
        <p:spPr>
          <a:xfrm>
            <a:off x="0" y="0"/>
            <a:ext cx="9144000" cy="591200"/>
          </a:xfrm>
          <a:prstGeom prst="rect">
            <a:avLst/>
          </a:prstGeom>
          <a:noFill/>
          <a:ln>
            <a:noFill/>
          </a:ln>
        </p:spPr>
      </p:pic>
      <p:cxnSp>
        <p:nvCxnSpPr>
          <p:cNvPr id="642" name="Google Shape;642;p41"/>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643" name="Google Shape;643;p41"/>
          <p:cNvSpPr txBox="1">
            <a:spLocks noGrp="1"/>
          </p:cNvSpPr>
          <p:nvPr>
            <p:ph type="title"/>
          </p:nvPr>
        </p:nvSpPr>
        <p:spPr>
          <a:xfrm>
            <a:off x="138300" y="29875"/>
            <a:ext cx="8958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20">
                <a:solidFill>
                  <a:schemeClr val="lt1"/>
                </a:solidFill>
                <a:latin typeface="Proxima Nova"/>
                <a:ea typeface="Proxima Nova"/>
                <a:cs typeface="Proxima Nova"/>
                <a:sym typeface="Proxima Nova"/>
              </a:rPr>
              <a:t>What is Attention?</a:t>
            </a:r>
            <a:endParaRPr sz="2120">
              <a:solidFill>
                <a:schemeClr val="lt1"/>
              </a:solidFill>
              <a:latin typeface="Proxima Nova"/>
              <a:ea typeface="Proxima Nova"/>
              <a:cs typeface="Proxima Nova"/>
              <a:sym typeface="Proxima Nova"/>
            </a:endParaRPr>
          </a:p>
        </p:txBody>
      </p:sp>
      <p:sp>
        <p:nvSpPr>
          <p:cNvPr id="644" name="Google Shape;644;p41"/>
          <p:cNvSpPr txBox="1"/>
          <p:nvPr/>
        </p:nvSpPr>
        <p:spPr>
          <a:xfrm>
            <a:off x="3874123" y="4780025"/>
            <a:ext cx="47625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i="1">
                <a:latin typeface="Proxima Nova"/>
                <a:ea typeface="Proxima Nova"/>
                <a:cs typeface="Proxima Nova"/>
                <a:sym typeface="Proxima Nova"/>
              </a:rPr>
              <a:t>Visualisation of self-attention tensors and maps. Source: Tian et al. (2024)</a:t>
            </a:r>
            <a:endParaRPr sz="800" i="1">
              <a:latin typeface="Proxima Nova"/>
              <a:ea typeface="Proxima Nova"/>
              <a:cs typeface="Proxima Nova"/>
              <a:sym typeface="Proxima Nova"/>
            </a:endParaRPr>
          </a:p>
        </p:txBody>
      </p:sp>
      <p:pic>
        <p:nvPicPr>
          <p:cNvPr id="645" name="Google Shape;645;p41"/>
          <p:cNvPicPr preferRelativeResize="0"/>
          <p:nvPr/>
        </p:nvPicPr>
        <p:blipFill>
          <a:blip r:embed="rId5">
            <a:alphaModFix/>
          </a:blip>
          <a:stretch>
            <a:fillRect/>
          </a:stretch>
        </p:blipFill>
        <p:spPr>
          <a:xfrm>
            <a:off x="2748311" y="648175"/>
            <a:ext cx="3647378" cy="498600"/>
          </a:xfrm>
          <a:prstGeom prst="rect">
            <a:avLst/>
          </a:prstGeom>
          <a:noFill/>
          <a:ln>
            <a:noFill/>
          </a:ln>
        </p:spPr>
      </p:pic>
      <p:sp>
        <p:nvSpPr>
          <p:cNvPr id="646" name="Google Shape;646;p41"/>
          <p:cNvSpPr/>
          <p:nvPr/>
        </p:nvSpPr>
        <p:spPr>
          <a:xfrm>
            <a:off x="639721" y="1933885"/>
            <a:ext cx="98100" cy="95400"/>
          </a:xfrm>
          <a:prstGeom prst="rect">
            <a:avLst/>
          </a:prstGeom>
          <a:noFill/>
          <a:ln w="21100" cap="flat" cmpd="sng">
            <a:solidFill>
              <a:srgbClr val="E00000"/>
            </a:solidFill>
            <a:prstDash val="solid"/>
            <a:round/>
            <a:headEnd type="none" w="sm" len="sm"/>
            <a:tailEnd type="none" w="sm" len="sm"/>
          </a:ln>
        </p:spPr>
        <p:txBody>
          <a:bodyPr spcFirstLastPara="1" wrap="square" lIns="101250" tIns="101250" rIns="101250" bIns="101250" anchor="ctr" anchorCtr="0">
            <a:noAutofit/>
          </a:bodyPr>
          <a:lstStyle/>
          <a:p>
            <a:pPr marL="0" lvl="0" indent="0" algn="ctr" rtl="0">
              <a:spcBef>
                <a:spcPts val="0"/>
              </a:spcBef>
              <a:spcAft>
                <a:spcPts val="0"/>
              </a:spcAft>
              <a:buNone/>
            </a:pPr>
            <a:endParaRPr sz="1550"/>
          </a:p>
        </p:txBody>
      </p:sp>
      <p:cxnSp>
        <p:nvCxnSpPr>
          <p:cNvPr id="647" name="Google Shape;647;p41"/>
          <p:cNvCxnSpPr/>
          <p:nvPr/>
        </p:nvCxnSpPr>
        <p:spPr>
          <a:xfrm flipH="1">
            <a:off x="688725" y="1307750"/>
            <a:ext cx="1200" cy="618600"/>
          </a:xfrm>
          <a:prstGeom prst="straightConnector1">
            <a:avLst/>
          </a:prstGeom>
          <a:noFill/>
          <a:ln w="21100" cap="flat" cmpd="sng">
            <a:solidFill>
              <a:srgbClr val="E00000"/>
            </a:solidFill>
            <a:prstDash val="solid"/>
            <a:round/>
            <a:headEnd type="none" w="med" len="med"/>
            <a:tailEnd type="stealth" w="med" len="med"/>
          </a:ln>
        </p:spPr>
      </p:cxnSp>
      <p:sp>
        <p:nvSpPr>
          <p:cNvPr id="648" name="Google Shape;648;p41"/>
          <p:cNvSpPr txBox="1"/>
          <p:nvPr/>
        </p:nvSpPr>
        <p:spPr>
          <a:xfrm>
            <a:off x="900" y="1075747"/>
            <a:ext cx="1827000" cy="2925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700" b="1">
                <a:solidFill>
                  <a:schemeClr val="dk1"/>
                </a:solidFill>
                <a:latin typeface="Proxima Nova"/>
                <a:ea typeface="Proxima Nova"/>
                <a:cs typeface="Proxima Nova"/>
                <a:sym typeface="Proxima Nova"/>
              </a:rPr>
              <a:t>Spatial region, represented by vector x</a:t>
            </a:r>
            <a:endParaRPr sz="700" b="1">
              <a:solidFill>
                <a:srgbClr val="741B47"/>
              </a:solidFill>
            </a:endParaRPr>
          </a:p>
        </p:txBody>
      </p:sp>
      <p:sp>
        <p:nvSpPr>
          <p:cNvPr id="649" name="Google Shape;649;p41"/>
          <p:cNvSpPr txBox="1"/>
          <p:nvPr/>
        </p:nvSpPr>
        <p:spPr>
          <a:xfrm>
            <a:off x="4050776" y="2927543"/>
            <a:ext cx="1034400" cy="355200"/>
          </a:xfrm>
          <a:prstGeom prst="rect">
            <a:avLst/>
          </a:prstGeom>
          <a:noFill/>
          <a:ln>
            <a:noFill/>
          </a:ln>
        </p:spPr>
        <p:txBody>
          <a:bodyPr spcFirstLastPara="1" wrap="square" lIns="105475" tIns="105475" rIns="105475" bIns="105475" anchor="t" anchorCtr="0">
            <a:spAutoFit/>
          </a:bodyPr>
          <a:lstStyle/>
          <a:p>
            <a:pPr marL="0" lvl="0" indent="0" algn="l" rtl="0">
              <a:lnSpc>
                <a:spcPct val="150000"/>
              </a:lnSpc>
              <a:spcBef>
                <a:spcPts val="0"/>
              </a:spcBef>
              <a:spcAft>
                <a:spcPts val="0"/>
              </a:spcAft>
              <a:buNone/>
            </a:pPr>
            <a:r>
              <a:rPr lang="en" sz="923" b="1">
                <a:solidFill>
                  <a:schemeClr val="dk1"/>
                </a:solidFill>
                <a:latin typeface="Proxima Nova"/>
                <a:ea typeface="Proxima Nova"/>
                <a:cs typeface="Proxima Nova"/>
                <a:sym typeface="Proxima Nova"/>
              </a:rPr>
              <a:t>Attention Layer</a:t>
            </a:r>
            <a:endParaRPr sz="923" b="1">
              <a:solidFill>
                <a:srgbClr val="741B47"/>
              </a:solidFill>
            </a:endParaRPr>
          </a:p>
        </p:txBody>
      </p:sp>
      <p:sp>
        <p:nvSpPr>
          <p:cNvPr id="650" name="Google Shape;650;p41"/>
          <p:cNvSpPr txBox="1"/>
          <p:nvPr/>
        </p:nvSpPr>
        <p:spPr>
          <a:xfrm>
            <a:off x="5338051" y="2927543"/>
            <a:ext cx="1034400" cy="355200"/>
          </a:xfrm>
          <a:prstGeom prst="rect">
            <a:avLst/>
          </a:prstGeom>
          <a:noFill/>
          <a:ln>
            <a:noFill/>
          </a:ln>
        </p:spPr>
        <p:txBody>
          <a:bodyPr spcFirstLastPara="1" wrap="square" lIns="105475" tIns="105475" rIns="105475" bIns="105475" anchor="t" anchorCtr="0">
            <a:spAutoFit/>
          </a:bodyPr>
          <a:lstStyle/>
          <a:p>
            <a:pPr marL="0" lvl="0" indent="0" algn="l" rtl="0">
              <a:lnSpc>
                <a:spcPct val="150000"/>
              </a:lnSpc>
              <a:spcBef>
                <a:spcPts val="0"/>
              </a:spcBef>
              <a:spcAft>
                <a:spcPts val="0"/>
              </a:spcAft>
              <a:buNone/>
            </a:pPr>
            <a:r>
              <a:rPr lang="en" sz="923" b="1">
                <a:solidFill>
                  <a:schemeClr val="dk1"/>
                </a:solidFill>
                <a:latin typeface="Proxima Nova"/>
                <a:ea typeface="Proxima Nova"/>
                <a:cs typeface="Proxima Nova"/>
                <a:sym typeface="Proxima Nova"/>
              </a:rPr>
              <a:t>Attention Map</a:t>
            </a:r>
            <a:endParaRPr sz="923" b="1">
              <a:solidFill>
                <a:srgbClr val="741B47"/>
              </a:solidFill>
            </a:endParaRPr>
          </a:p>
        </p:txBody>
      </p:sp>
      <p:pic>
        <p:nvPicPr>
          <p:cNvPr id="651" name="Google Shape;651;p41" title="Q.png"/>
          <p:cNvPicPr preferRelativeResize="0"/>
          <p:nvPr/>
        </p:nvPicPr>
        <p:blipFill>
          <a:blip r:embed="rId6">
            <a:alphaModFix/>
          </a:blip>
          <a:stretch>
            <a:fillRect/>
          </a:stretch>
        </p:blipFill>
        <p:spPr>
          <a:xfrm>
            <a:off x="1328487" y="1398354"/>
            <a:ext cx="1264224" cy="227350"/>
          </a:xfrm>
          <a:prstGeom prst="rect">
            <a:avLst/>
          </a:prstGeom>
          <a:noFill/>
          <a:ln w="9525" cap="flat" cmpd="sng">
            <a:solidFill>
              <a:srgbClr val="0D0887"/>
            </a:solidFill>
            <a:prstDash val="solid"/>
            <a:round/>
            <a:headEnd type="none" w="sm" len="sm"/>
            <a:tailEnd type="none" w="sm" len="sm"/>
          </a:ln>
        </p:spPr>
      </p:pic>
      <p:pic>
        <p:nvPicPr>
          <p:cNvPr id="652" name="Google Shape;652;p41" title="K.png"/>
          <p:cNvPicPr preferRelativeResize="0"/>
          <p:nvPr/>
        </p:nvPicPr>
        <p:blipFill>
          <a:blip r:embed="rId7">
            <a:alphaModFix/>
          </a:blip>
          <a:stretch>
            <a:fillRect/>
          </a:stretch>
        </p:blipFill>
        <p:spPr>
          <a:xfrm>
            <a:off x="1316386" y="1709104"/>
            <a:ext cx="1285348" cy="188985"/>
          </a:xfrm>
          <a:prstGeom prst="rect">
            <a:avLst/>
          </a:prstGeom>
          <a:noFill/>
          <a:ln w="9525" cap="flat" cmpd="sng">
            <a:solidFill>
              <a:srgbClr val="B135A6"/>
            </a:solidFill>
            <a:prstDash val="solid"/>
            <a:round/>
            <a:headEnd type="none" w="sm" len="sm"/>
            <a:tailEnd type="none" w="sm" len="sm"/>
          </a:ln>
        </p:spPr>
      </p:pic>
      <p:pic>
        <p:nvPicPr>
          <p:cNvPr id="653" name="Google Shape;653;p41" title="V.png"/>
          <p:cNvPicPr preferRelativeResize="0"/>
          <p:nvPr/>
        </p:nvPicPr>
        <p:blipFill>
          <a:blip r:embed="rId8">
            <a:alphaModFix/>
          </a:blip>
          <a:stretch>
            <a:fillRect/>
          </a:stretch>
        </p:blipFill>
        <p:spPr>
          <a:xfrm>
            <a:off x="1337823" y="2011704"/>
            <a:ext cx="1248850" cy="193575"/>
          </a:xfrm>
          <a:prstGeom prst="rect">
            <a:avLst/>
          </a:prstGeom>
          <a:noFill/>
          <a:ln w="9525" cap="flat" cmpd="sng">
            <a:solidFill>
              <a:srgbClr val="F9A34E"/>
            </a:solidFill>
            <a:prstDash val="solid"/>
            <a:round/>
            <a:headEnd type="none" w="sm" len="sm"/>
            <a:tailEnd type="none" w="sm" len="sm"/>
          </a:ln>
        </p:spPr>
      </p:pic>
      <p:sp>
        <p:nvSpPr>
          <p:cNvPr id="654" name="Google Shape;654;p41"/>
          <p:cNvSpPr txBox="1"/>
          <p:nvPr/>
        </p:nvSpPr>
        <p:spPr>
          <a:xfrm>
            <a:off x="2649799" y="1343000"/>
            <a:ext cx="79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0D0887"/>
                </a:solidFill>
                <a:latin typeface="Proxima Nova"/>
                <a:ea typeface="Proxima Nova"/>
                <a:cs typeface="Proxima Nova"/>
                <a:sym typeface="Proxima Nova"/>
              </a:rPr>
              <a:t>Query, Q</a:t>
            </a:r>
            <a:endParaRPr sz="1000">
              <a:solidFill>
                <a:srgbClr val="0D0887"/>
              </a:solidFill>
            </a:endParaRPr>
          </a:p>
        </p:txBody>
      </p:sp>
      <p:sp>
        <p:nvSpPr>
          <p:cNvPr id="655" name="Google Shape;655;p41"/>
          <p:cNvSpPr txBox="1"/>
          <p:nvPr/>
        </p:nvSpPr>
        <p:spPr>
          <a:xfrm>
            <a:off x="2649800" y="1634250"/>
            <a:ext cx="6819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B135A6"/>
                </a:solidFill>
                <a:latin typeface="Proxima Nova"/>
                <a:ea typeface="Proxima Nova"/>
                <a:cs typeface="Proxima Nova"/>
                <a:sym typeface="Proxima Nova"/>
              </a:rPr>
              <a:t>Key, K</a:t>
            </a:r>
            <a:endParaRPr sz="1000">
              <a:solidFill>
                <a:srgbClr val="B135A6"/>
              </a:solidFill>
            </a:endParaRPr>
          </a:p>
        </p:txBody>
      </p:sp>
      <p:sp>
        <p:nvSpPr>
          <p:cNvPr id="656" name="Google Shape;656;p41"/>
          <p:cNvSpPr txBox="1"/>
          <p:nvPr/>
        </p:nvSpPr>
        <p:spPr>
          <a:xfrm>
            <a:off x="2649798" y="1939150"/>
            <a:ext cx="876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F9A34E"/>
                </a:solidFill>
                <a:latin typeface="Proxima Nova"/>
                <a:ea typeface="Proxima Nova"/>
                <a:cs typeface="Proxima Nova"/>
                <a:sym typeface="Proxima Nova"/>
              </a:rPr>
              <a:t>Value, V</a:t>
            </a:r>
            <a:endParaRPr sz="1000">
              <a:solidFill>
                <a:srgbClr val="F9A34E"/>
              </a:solidFill>
            </a:endParaRPr>
          </a:p>
        </p:txBody>
      </p:sp>
      <p:cxnSp>
        <p:nvCxnSpPr>
          <p:cNvPr id="657" name="Google Shape;657;p41"/>
          <p:cNvCxnSpPr/>
          <p:nvPr/>
        </p:nvCxnSpPr>
        <p:spPr>
          <a:xfrm>
            <a:off x="4700716" y="1177667"/>
            <a:ext cx="1431300" cy="1500"/>
          </a:xfrm>
          <a:prstGeom prst="straightConnector1">
            <a:avLst/>
          </a:prstGeom>
          <a:noFill/>
          <a:ln w="19050" cap="flat" cmpd="sng">
            <a:solidFill>
              <a:srgbClr val="941100"/>
            </a:solidFill>
            <a:prstDash val="solid"/>
            <a:round/>
            <a:headEnd type="none" w="med" len="med"/>
            <a:tailEnd type="none" w="med" len="med"/>
          </a:ln>
        </p:spPr>
      </p:cxnSp>
      <p:cxnSp>
        <p:nvCxnSpPr>
          <p:cNvPr id="658" name="Google Shape;658;p41"/>
          <p:cNvCxnSpPr/>
          <p:nvPr/>
        </p:nvCxnSpPr>
        <p:spPr>
          <a:xfrm>
            <a:off x="5609150" y="1177675"/>
            <a:ext cx="213900" cy="428700"/>
          </a:xfrm>
          <a:prstGeom prst="straightConnector1">
            <a:avLst/>
          </a:prstGeom>
          <a:noFill/>
          <a:ln w="19050" cap="flat" cmpd="sng">
            <a:solidFill>
              <a:srgbClr val="941100"/>
            </a:solidFill>
            <a:prstDash val="solid"/>
            <a:round/>
            <a:headEnd type="none" w="med" len="med"/>
            <a:tailEnd type="stealth" w="med" len="med"/>
          </a:ln>
        </p:spPr>
      </p:cxnSp>
      <p:pic>
        <p:nvPicPr>
          <p:cNvPr id="659" name="Google Shape;659;p41"/>
          <p:cNvPicPr preferRelativeResize="0"/>
          <p:nvPr/>
        </p:nvPicPr>
        <p:blipFill rotWithShape="1">
          <a:blip r:embed="rId3">
            <a:alphaModFix/>
          </a:blip>
          <a:srcRect l="19974"/>
          <a:stretch/>
        </p:blipFill>
        <p:spPr>
          <a:xfrm>
            <a:off x="3942350" y="3250567"/>
            <a:ext cx="5013125" cy="1477358"/>
          </a:xfrm>
          <a:prstGeom prst="rect">
            <a:avLst/>
          </a:prstGeom>
          <a:noFill/>
          <a:ln>
            <a:noFill/>
          </a:ln>
        </p:spPr>
      </p:pic>
      <p:sp>
        <p:nvSpPr>
          <p:cNvPr id="660" name="Google Shape;660;p41"/>
          <p:cNvSpPr txBox="1"/>
          <p:nvPr/>
        </p:nvSpPr>
        <p:spPr>
          <a:xfrm>
            <a:off x="5636586" y="1634250"/>
            <a:ext cx="20880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941100"/>
                </a:solidFill>
                <a:latin typeface="Proxima Nova"/>
                <a:ea typeface="Proxima Nova"/>
                <a:cs typeface="Proxima Nova"/>
                <a:sym typeface="Proxima Nova"/>
              </a:rPr>
              <a:t>Attention: Probability maps</a:t>
            </a:r>
            <a:endParaRPr sz="1000">
              <a:solidFill>
                <a:srgbClr val="941100"/>
              </a:solidFill>
            </a:endParaRPr>
          </a:p>
        </p:txBody>
      </p:sp>
      <p:sp>
        <p:nvSpPr>
          <p:cNvPr id="661" name="Google Shape;661;p41"/>
          <p:cNvSpPr txBox="1">
            <a:spLocks noGrp="1"/>
          </p:cNvSpPr>
          <p:nvPr>
            <p:ph type="body" idx="1"/>
          </p:nvPr>
        </p:nvSpPr>
        <p:spPr>
          <a:xfrm>
            <a:off x="84075" y="2958407"/>
            <a:ext cx="3858300" cy="1769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1018"/>
              <a:buNone/>
            </a:pPr>
            <a:r>
              <a:rPr lang="en" sz="1118" b="1">
                <a:solidFill>
                  <a:srgbClr val="941100"/>
                </a:solidFill>
                <a:latin typeface="Proxima Nova"/>
                <a:ea typeface="Proxima Nova"/>
                <a:cs typeface="Proxima Nova"/>
                <a:sym typeface="Proxima Nova"/>
              </a:rPr>
              <a:t>Self-Attention Maps</a:t>
            </a:r>
            <a:r>
              <a:rPr lang="en" sz="1118" b="1">
                <a:latin typeface="Proxima Nova"/>
                <a:ea typeface="Proxima Nova"/>
                <a:cs typeface="Proxima Nova"/>
                <a:sym typeface="Proxima Nova"/>
              </a:rPr>
              <a:t>: </a:t>
            </a:r>
            <a:endParaRPr sz="1118" b="1">
              <a:latin typeface="Proxima Nova"/>
              <a:ea typeface="Proxima Nova"/>
              <a:cs typeface="Proxima Nova"/>
              <a:sym typeface="Proxima Nova"/>
            </a:endParaRPr>
          </a:p>
          <a:p>
            <a:pPr marL="457200" lvl="0" indent="-293688" algn="l" rtl="0">
              <a:lnSpc>
                <a:spcPct val="150000"/>
              </a:lnSpc>
              <a:spcBef>
                <a:spcPts val="1000"/>
              </a:spcBef>
              <a:spcAft>
                <a:spcPts val="0"/>
              </a:spcAft>
              <a:buClr>
                <a:srgbClr val="2E2E2E"/>
              </a:buClr>
              <a:buSzPts val="1025"/>
              <a:buFont typeface="Proxima Nova"/>
              <a:buChar char="●"/>
            </a:pPr>
            <a:r>
              <a:rPr lang="en" sz="1025">
                <a:solidFill>
                  <a:srgbClr val="2E2E2E"/>
                </a:solidFill>
                <a:latin typeface="Proxima Nova"/>
                <a:ea typeface="Proxima Nova"/>
                <a:cs typeface="Proxima Nova"/>
                <a:sym typeface="Proxima Nova"/>
              </a:rPr>
              <a:t>Captures structural patterns across </a:t>
            </a:r>
            <a:r>
              <a:rPr lang="en" sz="1025" b="1">
                <a:solidFill>
                  <a:srgbClr val="BF9000"/>
                </a:solidFill>
                <a:latin typeface="Proxima Nova"/>
                <a:ea typeface="Proxima Nova"/>
                <a:cs typeface="Proxima Nova"/>
                <a:sym typeface="Proxima Nova"/>
              </a:rPr>
              <a:t>local</a:t>
            </a:r>
            <a:r>
              <a:rPr lang="en" sz="1025">
                <a:solidFill>
                  <a:srgbClr val="2E2E2E"/>
                </a:solidFill>
                <a:latin typeface="Proxima Nova"/>
                <a:ea typeface="Proxima Nova"/>
                <a:cs typeface="Proxima Nova"/>
                <a:sym typeface="Proxima Nova"/>
              </a:rPr>
              <a:t> and </a:t>
            </a:r>
            <a:r>
              <a:rPr lang="en" sz="1025" b="1">
                <a:solidFill>
                  <a:srgbClr val="134F5C"/>
                </a:solidFill>
                <a:latin typeface="Proxima Nova"/>
                <a:ea typeface="Proxima Nova"/>
                <a:cs typeface="Proxima Nova"/>
                <a:sym typeface="Proxima Nova"/>
              </a:rPr>
              <a:t>global</a:t>
            </a:r>
            <a:r>
              <a:rPr lang="en" sz="1025">
                <a:solidFill>
                  <a:srgbClr val="2E2E2E"/>
                </a:solidFill>
                <a:latin typeface="Proxima Nova"/>
                <a:ea typeface="Proxima Nova"/>
                <a:cs typeface="Proxima Nova"/>
                <a:sym typeface="Proxima Nova"/>
              </a:rPr>
              <a:t> scales (multiple resolution levels)</a:t>
            </a:r>
            <a:endParaRPr sz="1025">
              <a:solidFill>
                <a:srgbClr val="2E2E2E"/>
              </a:solidFill>
              <a:latin typeface="Proxima Nova"/>
              <a:ea typeface="Proxima Nova"/>
              <a:cs typeface="Proxima Nova"/>
              <a:sym typeface="Proxima Nova"/>
            </a:endParaRPr>
          </a:p>
          <a:p>
            <a:pPr marL="457200" lvl="0" indent="-293688" algn="l" rtl="0">
              <a:lnSpc>
                <a:spcPct val="150000"/>
              </a:lnSpc>
              <a:spcBef>
                <a:spcPts val="1000"/>
              </a:spcBef>
              <a:spcAft>
                <a:spcPts val="0"/>
              </a:spcAft>
              <a:buClr>
                <a:srgbClr val="2E2E2E"/>
              </a:buClr>
              <a:buSzPts val="1025"/>
              <a:buFont typeface="Proxima Nova"/>
              <a:buChar char="●"/>
            </a:pPr>
            <a:r>
              <a:rPr lang="en" sz="1025">
                <a:solidFill>
                  <a:srgbClr val="2E2E2E"/>
                </a:solidFill>
                <a:latin typeface="Proxima Nova"/>
                <a:ea typeface="Proxima Nova"/>
                <a:cs typeface="Proxima Nova"/>
                <a:sym typeface="Proxima Nova"/>
              </a:rPr>
              <a:t>Quantify how each </a:t>
            </a:r>
            <a:r>
              <a:rPr lang="en" sz="1025" b="1">
                <a:solidFill>
                  <a:srgbClr val="2E2E2E"/>
                </a:solidFill>
                <a:latin typeface="Proxima Nova"/>
                <a:ea typeface="Proxima Nova"/>
                <a:cs typeface="Proxima Nova"/>
                <a:sym typeface="Proxima Nova"/>
              </a:rPr>
              <a:t>spatial region</a:t>
            </a:r>
            <a:r>
              <a:rPr lang="en" sz="1025">
                <a:solidFill>
                  <a:srgbClr val="2E2E2E"/>
                </a:solidFill>
                <a:latin typeface="Proxima Nova"/>
                <a:ea typeface="Proxima Nova"/>
                <a:cs typeface="Proxima Nova"/>
                <a:sym typeface="Proxima Nova"/>
              </a:rPr>
              <a:t> </a:t>
            </a:r>
            <a:r>
              <a:rPr lang="en" sz="1025" b="1">
                <a:solidFill>
                  <a:srgbClr val="2E2E2E"/>
                </a:solidFill>
                <a:latin typeface="Proxima Nova"/>
                <a:ea typeface="Proxima Nova"/>
                <a:cs typeface="Proxima Nova"/>
                <a:sym typeface="Proxima Nova"/>
              </a:rPr>
              <a:t>correlates</a:t>
            </a:r>
            <a:r>
              <a:rPr lang="en" sz="1025">
                <a:solidFill>
                  <a:srgbClr val="2E2E2E"/>
                </a:solidFill>
                <a:latin typeface="Proxima Nova"/>
                <a:ea typeface="Proxima Nova"/>
                <a:cs typeface="Proxima Nova"/>
                <a:sym typeface="Proxima Nova"/>
              </a:rPr>
              <a:t> to all others in the image</a:t>
            </a:r>
            <a:endParaRPr sz="1025" b="1">
              <a:solidFill>
                <a:srgbClr val="2E2E2E"/>
              </a:solidFill>
              <a:latin typeface="Proxima Nova"/>
              <a:ea typeface="Proxima Nova"/>
              <a:cs typeface="Proxima Nova"/>
              <a:sym typeface="Proxima Nova"/>
            </a:endParaRPr>
          </a:p>
        </p:txBody>
      </p:sp>
      <p:sp>
        <p:nvSpPr>
          <p:cNvPr id="662" name="Google Shape;662;p41"/>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28</a:t>
            </a:fld>
            <a:endParaRPr/>
          </a:p>
        </p:txBody>
      </p:sp>
      <p:sp>
        <p:nvSpPr>
          <p:cNvPr id="663" name="Google Shape;663;p41"/>
          <p:cNvSpPr txBox="1"/>
          <p:nvPr/>
        </p:nvSpPr>
        <p:spPr>
          <a:xfrm>
            <a:off x="3933537" y="2525515"/>
            <a:ext cx="4823100" cy="3426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1000"/>
              </a:spcBef>
              <a:spcAft>
                <a:spcPts val="0"/>
              </a:spcAft>
              <a:buNone/>
            </a:pPr>
            <a:r>
              <a:rPr lang="en" sz="1025">
                <a:solidFill>
                  <a:srgbClr val="2E2E2E"/>
                </a:solidFill>
                <a:latin typeface="Proxima Nova"/>
                <a:ea typeface="Proxima Nova"/>
                <a:cs typeface="Proxima Nova"/>
                <a:sym typeface="Proxima Nova"/>
              </a:rPr>
              <a:t>E.g. Input: 8 x 8, softmax output: 64 x 64 -&gt; 8 x 8 x 8 x 8</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5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5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5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5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5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5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5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6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4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5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65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6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4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5"/>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pic>
        <p:nvPicPr>
          <p:cNvPr id="84" name="Google Shape;84;p15"/>
          <p:cNvPicPr preferRelativeResize="0"/>
          <p:nvPr/>
        </p:nvPicPr>
        <p:blipFill>
          <a:blip r:embed="rId4">
            <a:alphaModFix/>
          </a:blip>
          <a:stretch>
            <a:fillRect/>
          </a:stretch>
        </p:blipFill>
        <p:spPr>
          <a:xfrm>
            <a:off x="14655" y="605882"/>
            <a:ext cx="3388370" cy="1905941"/>
          </a:xfrm>
          <a:prstGeom prst="rect">
            <a:avLst/>
          </a:prstGeom>
          <a:noFill/>
          <a:ln>
            <a:noFill/>
          </a:ln>
        </p:spPr>
      </p:pic>
      <p:sp>
        <p:nvSpPr>
          <p:cNvPr id="85" name="Google Shape;85;p15"/>
          <p:cNvSpPr txBox="1"/>
          <p:nvPr/>
        </p:nvSpPr>
        <p:spPr>
          <a:xfrm>
            <a:off x="-56050" y="2499001"/>
            <a:ext cx="2890500" cy="270600"/>
          </a:xfrm>
          <a:prstGeom prst="rect">
            <a:avLst/>
          </a:prstGeom>
          <a:noFill/>
          <a:ln>
            <a:noFill/>
          </a:ln>
        </p:spPr>
        <p:txBody>
          <a:bodyPr spcFirstLastPara="1" wrap="square" lIns="80650" tIns="80650" rIns="80650" bIns="80650" anchor="t" anchorCtr="0">
            <a:spAutoFit/>
          </a:bodyPr>
          <a:lstStyle/>
          <a:p>
            <a:pPr marL="0" lvl="0" indent="0" algn="l" rtl="0">
              <a:spcBef>
                <a:spcPts val="0"/>
              </a:spcBef>
              <a:spcAft>
                <a:spcPts val="0"/>
              </a:spcAft>
              <a:buNone/>
            </a:pPr>
            <a:r>
              <a:rPr lang="en" sz="700" i="1">
                <a:latin typeface="Proxima Nova"/>
                <a:ea typeface="Proxima Nova"/>
                <a:cs typeface="Proxima Nova"/>
                <a:sym typeface="Proxima Nova"/>
              </a:rPr>
              <a:t>Euclid Space Telescope. Source: European Space Agency (ESA)</a:t>
            </a:r>
            <a:endParaRPr sz="700" i="1">
              <a:latin typeface="Proxima Nova"/>
              <a:ea typeface="Proxima Nova"/>
              <a:cs typeface="Proxima Nova"/>
              <a:sym typeface="Proxima Nova"/>
            </a:endParaRPr>
          </a:p>
        </p:txBody>
      </p:sp>
      <p:sp>
        <p:nvSpPr>
          <p:cNvPr id="86" name="Google Shape;86;p15"/>
          <p:cNvSpPr txBox="1">
            <a:spLocks noGrp="1"/>
          </p:cNvSpPr>
          <p:nvPr>
            <p:ph type="body" idx="4294967295"/>
          </p:nvPr>
        </p:nvSpPr>
        <p:spPr>
          <a:xfrm>
            <a:off x="3311050" y="595400"/>
            <a:ext cx="5710200" cy="988500"/>
          </a:xfrm>
          <a:prstGeom prst="rect">
            <a:avLst/>
          </a:prstGeom>
        </p:spPr>
        <p:txBody>
          <a:bodyPr spcFirstLastPara="1" wrap="square" lIns="91425" tIns="91425" rIns="91425" bIns="91425" anchor="t" anchorCtr="0">
            <a:normAutofit/>
          </a:bodyPr>
          <a:lstStyle/>
          <a:p>
            <a:pPr marL="457200" lvl="0" indent="-293370" algn="l" rtl="0">
              <a:lnSpc>
                <a:spcPct val="130000"/>
              </a:lnSpc>
              <a:spcBef>
                <a:spcPts val="0"/>
              </a:spcBef>
              <a:spcAft>
                <a:spcPts val="0"/>
              </a:spcAft>
              <a:buClr>
                <a:schemeClr val="dk1"/>
              </a:buClr>
              <a:buSzPct val="120000"/>
              <a:buFont typeface="Arial" panose="020B0604020202020204" pitchFamily="34" charset="0"/>
              <a:buChar char="•"/>
            </a:pPr>
            <a:r>
              <a:rPr lang="en" sz="1020" b="1" dirty="0">
                <a:solidFill>
                  <a:srgbClr val="3C78D8"/>
                </a:solidFill>
                <a:latin typeface="Proxima Nova"/>
                <a:ea typeface="Proxima Nova"/>
                <a:cs typeface="Proxima Nova"/>
                <a:sym typeface="Proxima Nova"/>
              </a:rPr>
              <a:t>Next-generation galaxy surveys</a:t>
            </a:r>
            <a:r>
              <a:rPr lang="en" sz="1020" b="1" dirty="0">
                <a:solidFill>
                  <a:srgbClr val="000000"/>
                </a:solidFill>
                <a:latin typeface="Proxima Nova"/>
                <a:ea typeface="Proxima Nova"/>
                <a:cs typeface="Proxima Nova"/>
                <a:sym typeface="Proxima Nova"/>
              </a:rPr>
              <a:t>:</a:t>
            </a:r>
            <a:endParaRPr sz="1020" b="1" dirty="0">
              <a:solidFill>
                <a:srgbClr val="000000"/>
              </a:solidFill>
              <a:latin typeface="Proxima Nova"/>
              <a:ea typeface="Proxima Nova"/>
              <a:cs typeface="Proxima Nova"/>
              <a:sym typeface="Proxima Nova"/>
            </a:endParaRPr>
          </a:p>
          <a:p>
            <a:pPr marL="914400" lvl="1" indent="-293370" algn="l" rtl="0">
              <a:lnSpc>
                <a:spcPct val="95000"/>
              </a:lnSpc>
              <a:spcBef>
                <a:spcPts val="0"/>
              </a:spcBef>
              <a:spcAft>
                <a:spcPts val="0"/>
              </a:spcAft>
              <a:buClr>
                <a:srgbClr val="2E2E2E"/>
              </a:buClr>
              <a:buSzPct val="90000"/>
              <a:buFont typeface="Courier New" panose="02070309020205020404" pitchFamily="49" charset="0"/>
              <a:buChar char="o"/>
            </a:pPr>
            <a:r>
              <a:rPr lang="en" sz="1020" dirty="0">
                <a:solidFill>
                  <a:srgbClr val="2E2E2E"/>
                </a:solidFill>
                <a:latin typeface="Proxima Nova"/>
                <a:ea typeface="Proxima Nova"/>
                <a:cs typeface="Proxima Nova"/>
                <a:sym typeface="Proxima Nova"/>
              </a:rPr>
              <a:t>Map the 3D distribution of galaxies across the Universe </a:t>
            </a:r>
            <a:endParaRPr sz="1020" dirty="0">
              <a:solidFill>
                <a:srgbClr val="2E2E2E"/>
              </a:solidFill>
              <a:latin typeface="Proxima Nova"/>
              <a:ea typeface="Proxima Nova"/>
              <a:cs typeface="Proxima Nova"/>
              <a:sym typeface="Proxima Nova"/>
            </a:endParaRPr>
          </a:p>
          <a:p>
            <a:pPr marL="914400" lvl="1" indent="-293370" algn="l" rtl="0">
              <a:lnSpc>
                <a:spcPct val="95000"/>
              </a:lnSpc>
              <a:spcBef>
                <a:spcPts val="0"/>
              </a:spcBef>
              <a:spcAft>
                <a:spcPts val="0"/>
              </a:spcAft>
              <a:buClr>
                <a:srgbClr val="2E2E2E"/>
              </a:buClr>
              <a:buSzPct val="90000"/>
              <a:buFont typeface="Courier New" panose="02070309020205020404" pitchFamily="49" charset="0"/>
              <a:buChar char="o"/>
            </a:pPr>
            <a:r>
              <a:rPr lang="en" sz="1020" dirty="0">
                <a:solidFill>
                  <a:srgbClr val="2E2E2E"/>
                </a:solidFill>
                <a:latin typeface="Proxima Nova"/>
                <a:ea typeface="Proxima Nova"/>
                <a:cs typeface="Proxima Nova"/>
                <a:sym typeface="Proxima Nova"/>
              </a:rPr>
              <a:t>Unprecedented high-precision observational data</a:t>
            </a:r>
            <a:endParaRPr sz="1020" b="1" dirty="0">
              <a:solidFill>
                <a:srgbClr val="2E2E2E"/>
              </a:solidFill>
              <a:latin typeface="Proxima Nova"/>
              <a:ea typeface="Proxima Nova"/>
              <a:cs typeface="Proxima Nova"/>
              <a:sym typeface="Proxima Nova"/>
            </a:endParaRPr>
          </a:p>
          <a:p>
            <a:pPr marL="457200" lvl="0" indent="0" algn="l" rtl="0">
              <a:lnSpc>
                <a:spcPct val="95000"/>
              </a:lnSpc>
              <a:spcBef>
                <a:spcPts val="1200"/>
              </a:spcBef>
              <a:spcAft>
                <a:spcPts val="0"/>
              </a:spcAft>
              <a:buSzPts val="935"/>
              <a:buNone/>
            </a:pPr>
            <a:endParaRPr sz="1020" dirty="0">
              <a:solidFill>
                <a:srgbClr val="2E2E2E"/>
              </a:solidFill>
              <a:latin typeface="Proxima Nova"/>
              <a:ea typeface="Proxima Nova"/>
              <a:cs typeface="Proxima Nova"/>
              <a:sym typeface="Proxima Nova"/>
            </a:endParaRPr>
          </a:p>
        </p:txBody>
      </p:sp>
      <p:cxnSp>
        <p:nvCxnSpPr>
          <p:cNvPr id="87" name="Google Shape;87;p15"/>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88" name="Google Shape;88;p15"/>
          <p:cNvSpPr txBox="1">
            <a:spLocks noGrp="1"/>
          </p:cNvSpPr>
          <p:nvPr>
            <p:ph type="title" idx="4294967295"/>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From Galaxy Surveys to Generative Models</a:t>
            </a:r>
            <a:endParaRPr>
              <a:solidFill>
                <a:schemeClr val="lt1"/>
              </a:solidFill>
              <a:latin typeface="Proxima Nova"/>
              <a:ea typeface="Proxima Nova"/>
              <a:cs typeface="Proxima Nova"/>
              <a:sym typeface="Proxima Nova"/>
            </a:endParaRPr>
          </a:p>
        </p:txBody>
      </p:sp>
      <p:cxnSp>
        <p:nvCxnSpPr>
          <p:cNvPr id="89" name="Google Shape;89;p15"/>
          <p:cNvCxnSpPr/>
          <p:nvPr/>
        </p:nvCxnSpPr>
        <p:spPr>
          <a:xfrm>
            <a:off x="3422493" y="596849"/>
            <a:ext cx="0" cy="1934400"/>
          </a:xfrm>
          <a:prstGeom prst="straightConnector1">
            <a:avLst/>
          </a:prstGeom>
          <a:noFill/>
          <a:ln w="17650" cap="flat" cmpd="sng">
            <a:solidFill>
              <a:schemeClr val="dk1"/>
            </a:solidFill>
            <a:prstDash val="solid"/>
            <a:round/>
            <a:headEnd type="none" w="med" len="med"/>
            <a:tailEnd type="none" w="med" len="med"/>
          </a:ln>
          <a:effectLst>
            <a:outerShdw blurRad="52950" dist="17650" dir="5400000" algn="bl" rotWithShape="0">
              <a:srgbClr val="000000">
                <a:alpha val="50000"/>
              </a:srgbClr>
            </a:outerShdw>
          </a:effectLst>
        </p:spPr>
      </p:cxnSp>
      <p:cxnSp>
        <p:nvCxnSpPr>
          <p:cNvPr id="90" name="Google Shape;90;p15"/>
          <p:cNvCxnSpPr/>
          <p:nvPr/>
        </p:nvCxnSpPr>
        <p:spPr>
          <a:xfrm>
            <a:off x="-7125" y="2532400"/>
            <a:ext cx="3438600" cy="0"/>
          </a:xfrm>
          <a:prstGeom prst="straightConnector1">
            <a:avLst/>
          </a:prstGeom>
          <a:noFill/>
          <a:ln w="17650" cap="flat" cmpd="sng">
            <a:solidFill>
              <a:schemeClr val="dk1"/>
            </a:solidFill>
            <a:prstDash val="solid"/>
            <a:round/>
            <a:headEnd type="none" w="med" len="med"/>
            <a:tailEnd type="none" w="med" len="med"/>
          </a:ln>
          <a:effectLst>
            <a:outerShdw blurRad="52950" dist="17650" dir="5400000" algn="bl" rotWithShape="0">
              <a:srgbClr val="000000">
                <a:alpha val="50000"/>
              </a:srgbClr>
            </a:outerShdw>
          </a:effectLst>
        </p:spPr>
      </p:cxnSp>
      <p:cxnSp>
        <p:nvCxnSpPr>
          <p:cNvPr id="91" name="Google Shape;91;p15"/>
          <p:cNvCxnSpPr/>
          <p:nvPr/>
        </p:nvCxnSpPr>
        <p:spPr>
          <a:xfrm>
            <a:off x="-699" y="593700"/>
            <a:ext cx="0" cy="1933500"/>
          </a:xfrm>
          <a:prstGeom prst="straightConnector1">
            <a:avLst/>
          </a:prstGeom>
          <a:noFill/>
          <a:ln w="17650" cap="flat" cmpd="sng">
            <a:solidFill>
              <a:schemeClr val="dk1"/>
            </a:solidFill>
            <a:prstDash val="solid"/>
            <a:round/>
            <a:headEnd type="none" w="med" len="med"/>
            <a:tailEnd type="none" w="med" len="med"/>
          </a:ln>
          <a:effectLst>
            <a:outerShdw blurRad="52950" dist="17650" dir="5400000" algn="bl" rotWithShape="0">
              <a:srgbClr val="000000">
                <a:alpha val="50000"/>
              </a:srgbClr>
            </a:outerShdw>
          </a:effectLst>
        </p:spPr>
      </p:cxnSp>
      <p:sp>
        <p:nvSpPr>
          <p:cNvPr id="92" name="Google Shape;92;p15"/>
          <p:cNvSpPr txBox="1">
            <a:spLocks noGrp="1"/>
          </p:cNvSpPr>
          <p:nvPr>
            <p:ph type="body" idx="4294967295"/>
          </p:nvPr>
        </p:nvSpPr>
        <p:spPr>
          <a:xfrm>
            <a:off x="3311050" y="1079518"/>
            <a:ext cx="5604300" cy="825300"/>
          </a:xfrm>
          <a:prstGeom prst="rect">
            <a:avLst/>
          </a:prstGeom>
        </p:spPr>
        <p:txBody>
          <a:bodyPr spcFirstLastPara="1" wrap="square" lIns="91425" tIns="91425" rIns="91425" bIns="91425" anchor="t" anchorCtr="0">
            <a:normAutofit/>
          </a:bodyPr>
          <a:lstStyle/>
          <a:p>
            <a:pPr marL="457200" lvl="0" indent="-292100" algn="l" rtl="0">
              <a:lnSpc>
                <a:spcPct val="115000"/>
              </a:lnSpc>
              <a:spcBef>
                <a:spcPts val="1000"/>
              </a:spcBef>
              <a:spcAft>
                <a:spcPts val="0"/>
              </a:spcAft>
              <a:buClr>
                <a:srgbClr val="2E2E2E"/>
              </a:buClr>
              <a:buSzPct val="120000"/>
              <a:buFont typeface="Arial" panose="020B0604020202020204" pitchFamily="34" charset="0"/>
              <a:buChar char="•"/>
            </a:pPr>
            <a:r>
              <a:rPr lang="en" sz="1000" b="1" dirty="0">
                <a:solidFill>
                  <a:srgbClr val="2E2E2E"/>
                </a:solidFill>
                <a:latin typeface="Proxima Nova"/>
                <a:ea typeface="Proxima Nova"/>
                <a:cs typeface="Proxima Nova"/>
                <a:sym typeface="Proxima Nova"/>
              </a:rPr>
              <a:t>Challenge:</a:t>
            </a:r>
            <a:endParaRPr sz="1000" b="1" dirty="0">
              <a:solidFill>
                <a:srgbClr val="2E2E2E"/>
              </a:solidFill>
              <a:latin typeface="Proxima Nova"/>
              <a:ea typeface="Proxima Nova"/>
              <a:cs typeface="Proxima Nova"/>
              <a:sym typeface="Proxima Nova"/>
            </a:endParaRPr>
          </a:p>
          <a:p>
            <a:pPr marL="914400" lvl="1" indent="-292100" algn="l" rtl="0">
              <a:lnSpc>
                <a:spcPct val="115000"/>
              </a:lnSpc>
              <a:spcBef>
                <a:spcPts val="0"/>
              </a:spcBef>
              <a:spcAft>
                <a:spcPts val="0"/>
              </a:spcAft>
              <a:buSzPct val="90000"/>
              <a:buFont typeface="Courier New" panose="02070309020205020404" pitchFamily="49" charset="0"/>
              <a:buChar char="o"/>
            </a:pPr>
            <a:r>
              <a:rPr lang="en" sz="1000" dirty="0">
                <a:solidFill>
                  <a:srgbClr val="000000"/>
                </a:solidFill>
                <a:latin typeface="Proxima Nova"/>
                <a:ea typeface="Proxima Nova"/>
                <a:cs typeface="Proxima Nova"/>
                <a:sym typeface="Proxima Nova"/>
              </a:rPr>
              <a:t>Analysis requires large ensembles of </a:t>
            </a:r>
            <a:r>
              <a:rPr lang="en" sz="1000" b="1" dirty="0">
                <a:solidFill>
                  <a:srgbClr val="1C4587"/>
                </a:solidFill>
                <a:latin typeface="Proxima Nova"/>
                <a:ea typeface="Proxima Nova"/>
                <a:cs typeface="Proxima Nova"/>
                <a:sym typeface="Proxima Nova"/>
              </a:rPr>
              <a:t>cosmic web simulations</a:t>
            </a:r>
            <a:endParaRPr sz="1000" dirty="0">
              <a:solidFill>
                <a:srgbClr val="2E2E2E"/>
              </a:solidFill>
              <a:latin typeface="Proxima Nova"/>
              <a:ea typeface="Proxima Nova"/>
              <a:cs typeface="Proxima Nova"/>
              <a:sym typeface="Proxima Nova"/>
            </a:endParaRPr>
          </a:p>
        </p:txBody>
      </p:sp>
      <p:pic>
        <p:nvPicPr>
          <p:cNvPr id="93" name="Google Shape;93;p15" title="cosmogrid.png"/>
          <p:cNvPicPr preferRelativeResize="0"/>
          <p:nvPr/>
        </p:nvPicPr>
        <p:blipFill>
          <a:blip r:embed="rId5">
            <a:alphaModFix/>
          </a:blip>
          <a:stretch>
            <a:fillRect/>
          </a:stretch>
        </p:blipFill>
        <p:spPr>
          <a:xfrm>
            <a:off x="13600" y="2970125"/>
            <a:ext cx="3448827" cy="1716001"/>
          </a:xfrm>
          <a:prstGeom prst="rect">
            <a:avLst/>
          </a:prstGeom>
          <a:noFill/>
          <a:ln>
            <a:noFill/>
          </a:ln>
        </p:spPr>
      </p:pic>
      <p:sp>
        <p:nvSpPr>
          <p:cNvPr id="94" name="Google Shape;94;p15"/>
          <p:cNvSpPr txBox="1">
            <a:spLocks noGrp="1"/>
          </p:cNvSpPr>
          <p:nvPr>
            <p:ph type="body" idx="4294967295"/>
          </p:nvPr>
        </p:nvSpPr>
        <p:spPr>
          <a:xfrm>
            <a:off x="339862" y="2671075"/>
            <a:ext cx="2796300" cy="32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605"/>
              <a:buNone/>
            </a:pPr>
            <a:r>
              <a:rPr lang="en" sz="900" b="1" dirty="0">
                <a:solidFill>
                  <a:srgbClr val="1C4587"/>
                </a:solidFill>
                <a:latin typeface="Proxima Nova"/>
                <a:ea typeface="Proxima Nova"/>
                <a:cs typeface="Proxima Nova"/>
                <a:sym typeface="Proxima Nova"/>
              </a:rPr>
              <a:t>SBI:</a:t>
            </a:r>
            <a:r>
              <a:rPr lang="en" sz="900" b="1" dirty="0">
                <a:solidFill>
                  <a:srgbClr val="2E2E2E"/>
                </a:solidFill>
                <a:latin typeface="Proxima Nova"/>
                <a:ea typeface="Proxima Nova"/>
                <a:cs typeface="Proxima Nova"/>
                <a:sym typeface="Proxima Nova"/>
              </a:rPr>
              <a:t> Explore the cosmological parameter space</a:t>
            </a:r>
            <a:endParaRPr sz="1060" b="1" dirty="0">
              <a:solidFill>
                <a:srgbClr val="2E2E2E"/>
              </a:solidFill>
              <a:latin typeface="Proxima Nova"/>
              <a:ea typeface="Proxima Nova"/>
              <a:cs typeface="Proxima Nova"/>
              <a:sym typeface="Proxima Nova"/>
            </a:endParaRPr>
          </a:p>
        </p:txBody>
      </p:sp>
      <p:cxnSp>
        <p:nvCxnSpPr>
          <p:cNvPr id="95" name="Google Shape;95;p15"/>
          <p:cNvCxnSpPr/>
          <p:nvPr/>
        </p:nvCxnSpPr>
        <p:spPr>
          <a:xfrm>
            <a:off x="1708838" y="2873694"/>
            <a:ext cx="0" cy="180300"/>
          </a:xfrm>
          <a:prstGeom prst="straightConnector1">
            <a:avLst/>
          </a:prstGeom>
          <a:noFill/>
          <a:ln w="9525" cap="flat" cmpd="sng">
            <a:solidFill>
              <a:srgbClr val="941100"/>
            </a:solidFill>
            <a:prstDash val="solid"/>
            <a:round/>
            <a:headEnd type="none" w="med" len="med"/>
            <a:tailEnd type="triangle" w="med" len="med"/>
          </a:ln>
          <a:effectLst>
            <a:outerShdw blurRad="57150" dist="19050" dir="5400000" algn="bl" rotWithShape="0">
              <a:srgbClr val="000000">
                <a:alpha val="50000"/>
              </a:srgbClr>
            </a:outerShdw>
          </a:effectLst>
        </p:spPr>
      </p:cxnSp>
      <p:sp>
        <p:nvSpPr>
          <p:cNvPr id="96" name="Google Shape;96;p15"/>
          <p:cNvSpPr txBox="1">
            <a:spLocks noGrp="1"/>
          </p:cNvSpPr>
          <p:nvPr>
            <p:ph type="body" idx="4294967295"/>
          </p:nvPr>
        </p:nvSpPr>
        <p:spPr>
          <a:xfrm>
            <a:off x="572600" y="4818300"/>
            <a:ext cx="1996800" cy="32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605"/>
              <a:buNone/>
            </a:pPr>
            <a:r>
              <a:rPr lang="en" sz="900" b="1">
                <a:solidFill>
                  <a:srgbClr val="941100"/>
                </a:solidFill>
                <a:latin typeface="Proxima Nova"/>
                <a:ea typeface="Proxima Nova"/>
                <a:cs typeface="Proxima Nova"/>
                <a:sym typeface="Proxima Nova"/>
              </a:rPr>
              <a:t>Thousands of simulations required</a:t>
            </a:r>
            <a:endParaRPr sz="1060" b="1">
              <a:solidFill>
                <a:srgbClr val="941100"/>
              </a:solidFill>
              <a:latin typeface="Proxima Nova"/>
              <a:ea typeface="Proxima Nova"/>
              <a:cs typeface="Proxima Nova"/>
              <a:sym typeface="Proxima Nova"/>
            </a:endParaRPr>
          </a:p>
        </p:txBody>
      </p:sp>
      <p:sp>
        <p:nvSpPr>
          <p:cNvPr id="97" name="Google Shape;97;p15"/>
          <p:cNvSpPr txBox="1"/>
          <p:nvPr/>
        </p:nvSpPr>
        <p:spPr>
          <a:xfrm>
            <a:off x="65761" y="4607348"/>
            <a:ext cx="3010500" cy="29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700" i="1">
                <a:latin typeface="Proxima Nova"/>
                <a:ea typeface="Proxima Nova"/>
                <a:cs typeface="Proxima Nova"/>
                <a:sym typeface="Proxima Nova"/>
              </a:rPr>
              <a:t>Simulations across cosmological models. Source: Kacprzak et al. (2022)</a:t>
            </a:r>
            <a:endParaRPr sz="700" i="1">
              <a:latin typeface="Proxima Nova"/>
              <a:ea typeface="Proxima Nova"/>
              <a:cs typeface="Proxima Nova"/>
              <a:sym typeface="Proxima Nova"/>
            </a:endParaRPr>
          </a:p>
        </p:txBody>
      </p:sp>
      <p:sp>
        <p:nvSpPr>
          <p:cNvPr id="98" name="Google Shape;98;p15"/>
          <p:cNvSpPr/>
          <p:nvPr/>
        </p:nvSpPr>
        <p:spPr>
          <a:xfrm>
            <a:off x="3671400" y="2115863"/>
            <a:ext cx="5273400" cy="531300"/>
          </a:xfrm>
          <a:prstGeom prst="roundRect">
            <a:avLst>
              <a:gd name="adj" fmla="val 16667"/>
            </a:avLst>
          </a:prstGeom>
          <a:gradFill>
            <a:gsLst>
              <a:gs pos="0">
                <a:srgbClr val="FFECEC"/>
              </a:gs>
              <a:gs pos="100000">
                <a:srgbClr val="FF9B9B"/>
              </a:gs>
            </a:gsLst>
            <a:lin ang="5400012" scaled="0"/>
          </a:gradFill>
          <a:ln w="9525" cap="flat" cmpd="sng">
            <a:solidFill>
              <a:srgbClr val="941100"/>
            </a:solidFill>
            <a:prstDash val="solid"/>
            <a:round/>
            <a:headEnd type="none" w="sm" len="sm"/>
            <a:tailEnd type="none" w="sm" len="sm"/>
          </a:ln>
          <a:effectLst>
            <a:outerShdw blurRad="28575" dist="95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r>
              <a:rPr lang="en" sz="1000" b="1" dirty="0">
                <a:latin typeface="Proxima Nova"/>
                <a:ea typeface="Proxima Nova"/>
                <a:cs typeface="Proxima Nova"/>
                <a:sym typeface="Proxima Nova"/>
              </a:rPr>
              <a:t>Generative Models:</a:t>
            </a:r>
            <a:endParaRPr sz="1000" b="1" dirty="0">
              <a:latin typeface="Proxima Nova"/>
              <a:ea typeface="Proxima Nova"/>
              <a:cs typeface="Proxima Nova"/>
              <a:sym typeface="Proxima Nova"/>
            </a:endParaRPr>
          </a:p>
          <a:p>
            <a:pPr marL="457200" lvl="0" indent="-292100" algn="l" rtl="0">
              <a:spcBef>
                <a:spcPts val="0"/>
              </a:spcBef>
              <a:spcAft>
                <a:spcPts val="0"/>
              </a:spcAft>
              <a:buSzPct val="120000"/>
              <a:buFont typeface="Arial" panose="020B0604020202020204" pitchFamily="34" charset="0"/>
              <a:buChar char="•"/>
            </a:pPr>
            <a:r>
              <a:rPr lang="en" sz="1000" dirty="0">
                <a:latin typeface="Proxima Nova"/>
                <a:ea typeface="Proxima Nova"/>
                <a:cs typeface="Proxima Nova"/>
                <a:sym typeface="Proxima Nova"/>
              </a:rPr>
              <a:t>Learn to emulate cosmological simulations</a:t>
            </a:r>
            <a:endParaRPr sz="1000" dirty="0">
              <a:latin typeface="Proxima Nova"/>
              <a:ea typeface="Proxima Nova"/>
              <a:cs typeface="Proxima Nova"/>
              <a:sym typeface="Proxima Nova"/>
            </a:endParaRPr>
          </a:p>
          <a:p>
            <a:pPr marL="457200" lvl="0" indent="-292100" algn="l" rtl="0">
              <a:spcBef>
                <a:spcPts val="0"/>
              </a:spcBef>
              <a:spcAft>
                <a:spcPts val="0"/>
              </a:spcAft>
              <a:buSzPct val="120000"/>
              <a:buFont typeface="Arial" panose="020B0604020202020204" pitchFamily="34" charset="0"/>
              <a:buChar char="•"/>
            </a:pPr>
            <a:r>
              <a:rPr lang="en" sz="1000" dirty="0">
                <a:latin typeface="Proxima Nova"/>
                <a:ea typeface="Proxima Nova"/>
                <a:cs typeface="Proxima Nova"/>
                <a:sym typeface="Proxima Nova"/>
              </a:rPr>
              <a:t>Bypass computational bottleneck to generate large ensembles</a:t>
            </a:r>
            <a:endParaRPr sz="1000" dirty="0">
              <a:latin typeface="Proxima Nova"/>
              <a:ea typeface="Proxima Nova"/>
              <a:cs typeface="Proxima Nova"/>
              <a:sym typeface="Proxima Nova"/>
            </a:endParaRPr>
          </a:p>
        </p:txBody>
      </p:sp>
      <p:sp>
        <p:nvSpPr>
          <p:cNvPr id="99" name="Google Shape;99;p15"/>
          <p:cNvSpPr/>
          <p:nvPr/>
        </p:nvSpPr>
        <p:spPr>
          <a:xfrm>
            <a:off x="3664275" y="2841564"/>
            <a:ext cx="5273400" cy="531300"/>
          </a:xfrm>
          <a:prstGeom prst="roundRect">
            <a:avLst>
              <a:gd name="adj" fmla="val 16667"/>
            </a:avLst>
          </a:prstGeom>
          <a:gradFill>
            <a:gsLst>
              <a:gs pos="0">
                <a:srgbClr val="EDF4FF"/>
              </a:gs>
              <a:gs pos="100000">
                <a:srgbClr val="A1C5FF"/>
              </a:gs>
            </a:gsLst>
            <a:lin ang="5400012" scaled="0"/>
          </a:gradFill>
          <a:ln w="9525" cap="flat" cmpd="sng">
            <a:solidFill>
              <a:srgbClr val="45818E"/>
            </a:solidFill>
            <a:prstDash val="solid"/>
            <a:round/>
            <a:headEnd type="none" w="sm" len="sm"/>
            <a:tailEnd type="none" w="sm" len="sm"/>
          </a:ln>
          <a:effectLst>
            <a:outerShdw blurRad="28575" dist="9525"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700" b="1">
              <a:latin typeface="Proxima Nova"/>
              <a:ea typeface="Proxima Nova"/>
              <a:cs typeface="Proxima Nova"/>
              <a:sym typeface="Proxima Nova"/>
            </a:endParaRPr>
          </a:p>
        </p:txBody>
      </p:sp>
      <p:cxnSp>
        <p:nvCxnSpPr>
          <p:cNvPr id="100" name="Google Shape;100;p15"/>
          <p:cNvCxnSpPr>
            <a:stCxn id="98" idx="2"/>
          </p:cNvCxnSpPr>
          <p:nvPr/>
        </p:nvCxnSpPr>
        <p:spPr>
          <a:xfrm>
            <a:off x="6308100" y="2647163"/>
            <a:ext cx="0" cy="207300"/>
          </a:xfrm>
          <a:prstGeom prst="straightConnector1">
            <a:avLst/>
          </a:prstGeom>
          <a:noFill/>
          <a:ln w="9525" cap="flat" cmpd="sng">
            <a:solidFill>
              <a:srgbClr val="941100"/>
            </a:solidFill>
            <a:prstDash val="solid"/>
            <a:round/>
            <a:headEnd type="none" w="med" len="med"/>
            <a:tailEnd type="triangle" w="med" len="med"/>
          </a:ln>
          <a:effectLst>
            <a:outerShdw blurRad="57150" dist="19050" dir="5400000" algn="bl" rotWithShape="0">
              <a:srgbClr val="000000">
                <a:alpha val="50000"/>
              </a:srgbClr>
            </a:outerShdw>
          </a:effectLst>
        </p:spPr>
      </p:cxnSp>
      <p:pic>
        <p:nvPicPr>
          <p:cNvPr id="101" name="Google Shape;101;p15"/>
          <p:cNvPicPr preferRelativeResize="0"/>
          <p:nvPr/>
        </p:nvPicPr>
        <p:blipFill rotWithShape="1">
          <a:blip r:embed="rId6">
            <a:alphaModFix/>
          </a:blip>
          <a:srcRect b="93402"/>
          <a:stretch/>
        </p:blipFill>
        <p:spPr>
          <a:xfrm>
            <a:off x="4192950" y="3397250"/>
            <a:ext cx="1738449" cy="115099"/>
          </a:xfrm>
          <a:prstGeom prst="rect">
            <a:avLst/>
          </a:prstGeom>
          <a:noFill/>
          <a:ln>
            <a:noFill/>
          </a:ln>
        </p:spPr>
      </p:pic>
      <p:pic>
        <p:nvPicPr>
          <p:cNvPr id="102" name="Google Shape;102;p15"/>
          <p:cNvPicPr preferRelativeResize="0"/>
          <p:nvPr/>
        </p:nvPicPr>
        <p:blipFill>
          <a:blip r:embed="rId7">
            <a:alphaModFix/>
          </a:blip>
          <a:stretch>
            <a:fillRect/>
          </a:stretch>
        </p:blipFill>
        <p:spPr>
          <a:xfrm>
            <a:off x="6136551" y="3507109"/>
            <a:ext cx="1475523" cy="1475523"/>
          </a:xfrm>
          <a:prstGeom prst="rect">
            <a:avLst/>
          </a:prstGeom>
          <a:noFill/>
          <a:ln>
            <a:noFill/>
          </a:ln>
          <a:effectLst>
            <a:outerShdw blurRad="36658" dist="24438" dir="5400000" algn="bl" rotWithShape="0">
              <a:srgbClr val="000000">
                <a:alpha val="50000"/>
              </a:srgbClr>
            </a:outerShdw>
          </a:effectLst>
        </p:spPr>
      </p:pic>
      <p:sp>
        <p:nvSpPr>
          <p:cNvPr id="103" name="Google Shape;103;p15"/>
          <p:cNvSpPr txBox="1">
            <a:spLocks noGrp="1"/>
          </p:cNvSpPr>
          <p:nvPr>
            <p:ph type="body" idx="4294967295"/>
          </p:nvPr>
        </p:nvSpPr>
        <p:spPr>
          <a:xfrm>
            <a:off x="3311050" y="1075211"/>
            <a:ext cx="5604300" cy="1014750"/>
          </a:xfrm>
          <a:prstGeom prst="rect">
            <a:avLst/>
          </a:prstGeom>
        </p:spPr>
        <p:txBody>
          <a:bodyPr spcFirstLastPara="1" wrap="square" lIns="91425" tIns="91425" rIns="91425" bIns="91425" anchor="t" anchorCtr="0">
            <a:noAutofit/>
          </a:bodyPr>
          <a:lstStyle/>
          <a:p>
            <a:pPr marL="171450" lvl="0" indent="-171450" algn="l" rtl="0">
              <a:lnSpc>
                <a:spcPct val="115000"/>
              </a:lnSpc>
              <a:spcBef>
                <a:spcPts val="1000"/>
              </a:spcBef>
              <a:spcAft>
                <a:spcPts val="0"/>
              </a:spcAft>
              <a:buSzPct val="90000"/>
              <a:buFont typeface="Courier New" panose="02070309020205020404" pitchFamily="49" charset="0"/>
              <a:buChar char="o"/>
            </a:pPr>
            <a:endParaRPr sz="1000" b="1" dirty="0">
              <a:solidFill>
                <a:srgbClr val="2E2E2E"/>
              </a:solidFill>
              <a:latin typeface="Proxima Nova"/>
              <a:ea typeface="Proxima Nova"/>
              <a:cs typeface="Proxima Nova"/>
              <a:sym typeface="Proxima Nova"/>
            </a:endParaRPr>
          </a:p>
          <a:p>
            <a:pPr marL="171450" lvl="0" indent="-171450" algn="l" rtl="0">
              <a:lnSpc>
                <a:spcPct val="115000"/>
              </a:lnSpc>
              <a:spcBef>
                <a:spcPts val="0"/>
              </a:spcBef>
              <a:spcAft>
                <a:spcPts val="0"/>
              </a:spcAft>
              <a:buSzPct val="90000"/>
              <a:buFont typeface="Courier New" panose="02070309020205020404" pitchFamily="49" charset="0"/>
              <a:buChar char="o"/>
            </a:pPr>
            <a:endParaRPr sz="1000" b="1" dirty="0">
              <a:solidFill>
                <a:srgbClr val="1C4587"/>
              </a:solidFill>
              <a:latin typeface="Proxima Nova"/>
              <a:ea typeface="Proxima Nova"/>
              <a:cs typeface="Proxima Nova"/>
              <a:sym typeface="Proxima Nova"/>
            </a:endParaRPr>
          </a:p>
          <a:p>
            <a:pPr marL="914400" lvl="1" indent="-292100" algn="l" rtl="0">
              <a:lnSpc>
                <a:spcPct val="115000"/>
              </a:lnSpc>
              <a:spcBef>
                <a:spcPts val="0"/>
              </a:spcBef>
              <a:spcAft>
                <a:spcPts val="0"/>
              </a:spcAft>
              <a:buSzPct val="90000"/>
              <a:buFont typeface="Courier New" panose="02070309020205020404" pitchFamily="49" charset="0"/>
              <a:buChar char="o"/>
            </a:pPr>
            <a:r>
              <a:rPr lang="en" sz="1000" dirty="0">
                <a:solidFill>
                  <a:schemeClr val="dk1"/>
                </a:solidFill>
                <a:latin typeface="Proxima Nova"/>
                <a:ea typeface="Proxima Nova"/>
                <a:cs typeface="Proxima Nova"/>
                <a:sym typeface="Proxima Nova"/>
              </a:rPr>
              <a:t>Necessary for</a:t>
            </a:r>
            <a:r>
              <a:rPr lang="en" sz="1000" b="1" dirty="0">
                <a:solidFill>
                  <a:srgbClr val="1C4587"/>
                </a:solidFill>
                <a:latin typeface="Proxima Nova"/>
                <a:ea typeface="Proxima Nova"/>
                <a:cs typeface="Proxima Nova"/>
                <a:sym typeface="Proxima Nova"/>
              </a:rPr>
              <a:t> likelihood analyses </a:t>
            </a:r>
            <a:r>
              <a:rPr lang="en" sz="1000" dirty="0">
                <a:solidFill>
                  <a:schemeClr val="dk1"/>
                </a:solidFill>
                <a:latin typeface="Proxima Nova"/>
                <a:ea typeface="Proxima Nova"/>
                <a:cs typeface="Proxima Nova"/>
                <a:sym typeface="Proxima Nova"/>
              </a:rPr>
              <a:t>and</a:t>
            </a:r>
            <a:r>
              <a:rPr lang="en" sz="1000" b="1" dirty="0">
                <a:solidFill>
                  <a:srgbClr val="1C4587"/>
                </a:solidFill>
                <a:latin typeface="Proxima Nova"/>
                <a:ea typeface="Proxima Nova"/>
                <a:cs typeface="Proxima Nova"/>
                <a:sym typeface="Proxima Nova"/>
              </a:rPr>
              <a:t> simulation-based inference (SBI)</a:t>
            </a:r>
            <a:endParaRPr sz="1000" b="1" dirty="0">
              <a:solidFill>
                <a:srgbClr val="2E2E2E"/>
              </a:solidFill>
              <a:latin typeface="Proxima Nova"/>
              <a:ea typeface="Proxima Nova"/>
              <a:cs typeface="Proxima Nova"/>
              <a:sym typeface="Proxima Nova"/>
            </a:endParaRPr>
          </a:p>
          <a:p>
            <a:pPr marL="171450" lvl="0" indent="-171450" algn="l" rtl="0">
              <a:lnSpc>
                <a:spcPct val="115000"/>
              </a:lnSpc>
              <a:spcBef>
                <a:spcPts val="1000"/>
              </a:spcBef>
              <a:spcAft>
                <a:spcPts val="0"/>
              </a:spcAft>
              <a:buSzPct val="90000"/>
              <a:buFont typeface="Courier New" panose="02070309020205020404" pitchFamily="49" charset="0"/>
              <a:buChar char="o"/>
            </a:pPr>
            <a:endParaRPr sz="1000" dirty="0">
              <a:solidFill>
                <a:srgbClr val="2E2E2E"/>
              </a:solidFill>
              <a:latin typeface="Proxima Nova"/>
              <a:ea typeface="Proxima Nova"/>
              <a:cs typeface="Proxima Nova"/>
              <a:sym typeface="Proxima Nova"/>
            </a:endParaRPr>
          </a:p>
        </p:txBody>
      </p:sp>
      <p:sp>
        <p:nvSpPr>
          <p:cNvPr id="104" name="Google Shape;104;p15"/>
          <p:cNvSpPr txBox="1">
            <a:spLocks noGrp="1"/>
          </p:cNvSpPr>
          <p:nvPr>
            <p:ph type="body" idx="4294967295"/>
          </p:nvPr>
        </p:nvSpPr>
        <p:spPr>
          <a:xfrm>
            <a:off x="3311050" y="1127615"/>
            <a:ext cx="5604300" cy="999900"/>
          </a:xfrm>
          <a:prstGeom prst="rect">
            <a:avLst/>
          </a:prstGeom>
        </p:spPr>
        <p:txBody>
          <a:bodyPr spcFirstLastPara="1" wrap="square" lIns="91425" tIns="91425" rIns="91425" bIns="91425" anchor="t" anchorCtr="0">
            <a:normAutofit lnSpcReduction="10000"/>
          </a:bodyPr>
          <a:lstStyle/>
          <a:p>
            <a:pPr marL="171450" lvl="0" indent="-171450" algn="l" rtl="0">
              <a:lnSpc>
                <a:spcPct val="115000"/>
              </a:lnSpc>
              <a:spcBef>
                <a:spcPts val="1000"/>
              </a:spcBef>
              <a:spcAft>
                <a:spcPts val="0"/>
              </a:spcAft>
              <a:buSzPct val="90000"/>
              <a:buFont typeface="Courier New" panose="02070309020205020404" pitchFamily="49" charset="0"/>
              <a:buChar char="o"/>
            </a:pPr>
            <a:endParaRPr sz="1000" b="1" dirty="0">
              <a:solidFill>
                <a:srgbClr val="2E2E2E"/>
              </a:solidFill>
              <a:latin typeface="Proxima Nova"/>
              <a:ea typeface="Proxima Nova"/>
              <a:cs typeface="Proxima Nova"/>
              <a:sym typeface="Proxima Nova"/>
            </a:endParaRPr>
          </a:p>
          <a:p>
            <a:pPr marL="171450" lvl="0" indent="-171450" algn="l" rtl="0">
              <a:lnSpc>
                <a:spcPct val="115000"/>
              </a:lnSpc>
              <a:spcBef>
                <a:spcPts val="0"/>
              </a:spcBef>
              <a:spcAft>
                <a:spcPts val="0"/>
              </a:spcAft>
              <a:buSzPct val="90000"/>
              <a:buFont typeface="Courier New" panose="02070309020205020404" pitchFamily="49" charset="0"/>
              <a:buChar char="o"/>
            </a:pPr>
            <a:endParaRPr sz="1000" b="1" dirty="0">
              <a:solidFill>
                <a:srgbClr val="1C4587"/>
              </a:solidFill>
              <a:latin typeface="Proxima Nova"/>
              <a:ea typeface="Proxima Nova"/>
              <a:cs typeface="Proxima Nova"/>
              <a:sym typeface="Proxima Nova"/>
            </a:endParaRPr>
          </a:p>
          <a:p>
            <a:pPr marL="171450" lvl="0" indent="-171450" algn="l" rtl="0">
              <a:lnSpc>
                <a:spcPct val="115000"/>
              </a:lnSpc>
              <a:spcBef>
                <a:spcPts val="0"/>
              </a:spcBef>
              <a:spcAft>
                <a:spcPts val="0"/>
              </a:spcAft>
              <a:buSzPct val="90000"/>
              <a:buFont typeface="Courier New" panose="02070309020205020404" pitchFamily="49" charset="0"/>
              <a:buChar char="o"/>
            </a:pPr>
            <a:endParaRPr sz="1000" b="1" dirty="0">
              <a:solidFill>
                <a:srgbClr val="1C4587"/>
              </a:solidFill>
              <a:latin typeface="Proxima Nova"/>
              <a:ea typeface="Proxima Nova"/>
              <a:cs typeface="Proxima Nova"/>
              <a:sym typeface="Proxima Nova"/>
            </a:endParaRPr>
          </a:p>
          <a:p>
            <a:pPr marL="914400" lvl="1" indent="-292100" algn="l" rtl="0">
              <a:lnSpc>
                <a:spcPct val="115000"/>
              </a:lnSpc>
              <a:spcBef>
                <a:spcPts val="0"/>
              </a:spcBef>
              <a:spcAft>
                <a:spcPts val="0"/>
              </a:spcAft>
              <a:buClr>
                <a:srgbClr val="2E2E2E"/>
              </a:buClr>
              <a:buSzPct val="90000"/>
              <a:buFont typeface="Courier New" panose="02070309020205020404" pitchFamily="49" charset="0"/>
              <a:buChar char="o"/>
            </a:pPr>
            <a:r>
              <a:rPr lang="en" sz="1000" dirty="0">
                <a:solidFill>
                  <a:srgbClr val="2E2E2E"/>
                </a:solidFill>
                <a:latin typeface="Proxima Nova"/>
                <a:ea typeface="Proxima Nova"/>
                <a:cs typeface="Proxima Nova"/>
                <a:sym typeface="Proxima Nova"/>
              </a:rPr>
              <a:t>N-body simulations are </a:t>
            </a:r>
            <a:r>
              <a:rPr lang="en" sz="1000" b="1" dirty="0">
                <a:solidFill>
                  <a:srgbClr val="941100"/>
                </a:solidFill>
                <a:latin typeface="Proxima Nova"/>
                <a:ea typeface="Proxima Nova"/>
                <a:cs typeface="Proxima Nova"/>
                <a:sym typeface="Proxima Nova"/>
              </a:rPr>
              <a:t>computationally expensive!</a:t>
            </a:r>
            <a:endParaRPr sz="1000" dirty="0">
              <a:solidFill>
                <a:srgbClr val="941100"/>
              </a:solidFill>
              <a:latin typeface="Proxima Nova"/>
              <a:ea typeface="Proxima Nova"/>
              <a:cs typeface="Proxima Nova"/>
              <a:sym typeface="Proxima Nova"/>
            </a:endParaRPr>
          </a:p>
        </p:txBody>
      </p:sp>
      <p:sp>
        <p:nvSpPr>
          <p:cNvPr id="105" name="Google Shape;105;p15"/>
          <p:cNvSpPr txBox="1">
            <a:spLocks noGrp="1"/>
          </p:cNvSpPr>
          <p:nvPr>
            <p:ph type="body" idx="4294967295"/>
          </p:nvPr>
        </p:nvSpPr>
        <p:spPr>
          <a:xfrm>
            <a:off x="3473225" y="2855900"/>
            <a:ext cx="5385000" cy="442800"/>
          </a:xfrm>
          <a:prstGeom prst="rect">
            <a:avLst/>
          </a:prstGeom>
        </p:spPr>
        <p:txBody>
          <a:bodyPr spcFirstLastPara="1" wrap="square" lIns="91425" tIns="91425" rIns="91425" bIns="91425" anchor="t" anchorCtr="0">
            <a:noAutofit/>
          </a:bodyPr>
          <a:lstStyle/>
          <a:p>
            <a:pPr marL="457200" lvl="0" indent="-292100" algn="l" rtl="0">
              <a:lnSpc>
                <a:spcPct val="100000"/>
              </a:lnSpc>
              <a:spcBef>
                <a:spcPts val="0"/>
              </a:spcBef>
              <a:spcAft>
                <a:spcPts val="1000"/>
              </a:spcAft>
              <a:buClr>
                <a:schemeClr val="dk1"/>
              </a:buClr>
              <a:buSzPct val="120000"/>
              <a:buFont typeface="Arial" panose="020B0604020202020204" pitchFamily="34" charset="0"/>
              <a:buChar char="•"/>
            </a:pPr>
            <a:r>
              <a:rPr lang="en" sz="1000">
                <a:solidFill>
                  <a:schemeClr val="dk1"/>
                </a:solidFill>
                <a:latin typeface="Proxima Nova"/>
                <a:ea typeface="Proxima Nova"/>
                <a:cs typeface="Proxima Nova"/>
                <a:sym typeface="Proxima Nova"/>
              </a:rPr>
              <a:t>Accurately reproduce </a:t>
            </a:r>
            <a:r>
              <a:rPr lang="en" sz="1000" b="1">
                <a:solidFill>
                  <a:schemeClr val="dk1"/>
                </a:solidFill>
                <a:latin typeface="Proxima Nova"/>
                <a:ea typeface="Proxima Nova"/>
                <a:cs typeface="Proxima Nova"/>
                <a:sym typeface="Proxima Nova"/>
              </a:rPr>
              <a:t>summary statistics (e.g. matter power spectrum)</a:t>
            </a:r>
            <a:endParaRPr sz="1000" b="1">
              <a:solidFill>
                <a:srgbClr val="2E2E2E"/>
              </a:solidFill>
              <a:latin typeface="Proxima Nova"/>
              <a:ea typeface="Proxima Nova"/>
              <a:cs typeface="Proxima Nova"/>
              <a:sym typeface="Proxima Nova"/>
            </a:endParaRPr>
          </a:p>
        </p:txBody>
      </p:sp>
      <p:sp>
        <p:nvSpPr>
          <p:cNvPr id="106" name="Google Shape;106;p15"/>
          <p:cNvSpPr txBox="1">
            <a:spLocks noGrp="1"/>
          </p:cNvSpPr>
          <p:nvPr>
            <p:ph type="body" idx="4294967295"/>
          </p:nvPr>
        </p:nvSpPr>
        <p:spPr>
          <a:xfrm>
            <a:off x="3473225" y="3041475"/>
            <a:ext cx="5547900" cy="373800"/>
          </a:xfrm>
          <a:prstGeom prst="rect">
            <a:avLst/>
          </a:prstGeom>
        </p:spPr>
        <p:txBody>
          <a:bodyPr spcFirstLastPara="1" wrap="square" lIns="91425" tIns="91425" rIns="91425" bIns="91425" anchor="t" anchorCtr="0">
            <a:noAutofit/>
          </a:bodyPr>
          <a:lstStyle/>
          <a:p>
            <a:pPr marL="457200" lvl="0" indent="-292100" algn="l" rtl="0">
              <a:lnSpc>
                <a:spcPct val="100000"/>
              </a:lnSpc>
              <a:spcBef>
                <a:spcPts val="0"/>
              </a:spcBef>
              <a:spcAft>
                <a:spcPts val="0"/>
              </a:spcAft>
              <a:buClr>
                <a:schemeClr val="dk1"/>
              </a:buClr>
              <a:buSzPct val="120000"/>
              <a:buFont typeface="Arial" panose="020B0604020202020204" pitchFamily="34" charset="0"/>
              <a:buChar char="•"/>
            </a:pPr>
            <a:r>
              <a:rPr lang="en" sz="1000" dirty="0">
                <a:solidFill>
                  <a:schemeClr val="dk1"/>
                </a:solidFill>
                <a:latin typeface="Proxima Nova"/>
                <a:ea typeface="Proxima Nova"/>
                <a:cs typeface="Proxima Nova"/>
                <a:sym typeface="Proxima Nova"/>
              </a:rPr>
              <a:t>Evaluate its ability to capture the matter distribution across </a:t>
            </a:r>
            <a:r>
              <a:rPr lang="en" sz="1000" b="1" dirty="0">
                <a:solidFill>
                  <a:schemeClr val="dk1"/>
                </a:solidFill>
                <a:latin typeface="Proxima Nova"/>
                <a:ea typeface="Proxima Nova"/>
                <a:cs typeface="Proxima Nova"/>
                <a:sym typeface="Proxima Nova"/>
              </a:rPr>
              <a:t>cosmic web environments</a:t>
            </a:r>
            <a:endParaRPr sz="1000" b="1" dirty="0">
              <a:solidFill>
                <a:srgbClr val="2E2E2E"/>
              </a:solidFill>
              <a:latin typeface="Proxima Nova"/>
              <a:ea typeface="Proxima Nova"/>
              <a:cs typeface="Proxima Nova"/>
              <a:sym typeface="Proxima Nova"/>
            </a:endParaRPr>
          </a:p>
        </p:txBody>
      </p:sp>
      <p:sp>
        <p:nvSpPr>
          <p:cNvPr id="107" name="Google Shape;107;p15"/>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3</a:t>
            </a:fld>
            <a:endParaRPr>
              <a:solidFill>
                <a:schemeClr val="dk2"/>
              </a:solidFill>
              <a:latin typeface="Arial"/>
              <a:ea typeface="Arial"/>
              <a:cs typeface="Arial"/>
              <a:sym typeface="Arial"/>
            </a:endParaRPr>
          </a:p>
        </p:txBody>
      </p:sp>
      <p:pic>
        <p:nvPicPr>
          <p:cNvPr id="108" name="Google Shape;108;p15" title="RGDM_pk_24.png"/>
          <p:cNvPicPr preferRelativeResize="0"/>
          <p:nvPr/>
        </p:nvPicPr>
        <p:blipFill rotWithShape="1">
          <a:blip r:embed="rId8">
            <a:alphaModFix/>
          </a:blip>
          <a:srcRect l="5096" t="614" b="32608"/>
          <a:stretch/>
        </p:blipFill>
        <p:spPr>
          <a:xfrm>
            <a:off x="4305900" y="3512350"/>
            <a:ext cx="1582471" cy="1505149"/>
          </a:xfrm>
          <a:prstGeom prst="rect">
            <a:avLst/>
          </a:prstGeom>
          <a:noFill/>
          <a:ln>
            <a:noFill/>
          </a:ln>
        </p:spPr>
      </p:pic>
      <p:pic>
        <p:nvPicPr>
          <p:cNvPr id="109" name="Google Shape;109;p15"/>
          <p:cNvPicPr preferRelativeResize="0"/>
          <p:nvPr/>
        </p:nvPicPr>
        <p:blipFill rotWithShape="1">
          <a:blip r:embed="rId6">
            <a:alphaModFix/>
          </a:blip>
          <a:srcRect t="22281" r="92249" b="47121"/>
          <a:stretch/>
        </p:blipFill>
        <p:spPr>
          <a:xfrm>
            <a:off x="4192950" y="3938350"/>
            <a:ext cx="134748" cy="533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0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 name="Picture 10">
            <a:extLst>
              <a:ext uri="{FF2B5EF4-FFF2-40B4-BE49-F238E27FC236}">
                <a16:creationId xmlns:a16="http://schemas.microsoft.com/office/drawing/2014/main" id="{74D489BF-4AE5-744C-D5DA-6F5FAA48CB73}"/>
              </a:ext>
            </a:extLst>
          </p:cNvPr>
          <p:cNvPicPr>
            <a:picLocks noChangeAspect="1"/>
          </p:cNvPicPr>
          <p:nvPr/>
        </p:nvPicPr>
        <p:blipFill rotWithShape="1">
          <a:blip r:embed="rId3"/>
          <a:srcRect l="10082" t="5137" r="10020" b="5800"/>
          <a:stretch/>
        </p:blipFill>
        <p:spPr>
          <a:xfrm>
            <a:off x="4983500" y="1244145"/>
            <a:ext cx="4013375" cy="1945091"/>
          </a:xfrm>
          <a:prstGeom prst="rect">
            <a:avLst/>
          </a:prstGeom>
        </p:spPr>
      </p:pic>
      <p:pic>
        <p:nvPicPr>
          <p:cNvPr id="114" name="Google Shape;114;p16"/>
          <p:cNvPicPr preferRelativeResize="0"/>
          <p:nvPr/>
        </p:nvPicPr>
        <p:blipFill rotWithShape="1">
          <a:blip r:embed="rId4">
            <a:alphaModFix amt="90000"/>
          </a:blip>
          <a:srcRect t="35425" b="58110"/>
          <a:stretch/>
        </p:blipFill>
        <p:spPr>
          <a:xfrm>
            <a:off x="0" y="0"/>
            <a:ext cx="9144000" cy="591200"/>
          </a:xfrm>
          <a:prstGeom prst="rect">
            <a:avLst/>
          </a:prstGeom>
          <a:noFill/>
          <a:ln>
            <a:noFill/>
          </a:ln>
        </p:spPr>
      </p:pic>
      <p:sp>
        <p:nvSpPr>
          <p:cNvPr id="115" name="Google Shape;115;p16"/>
          <p:cNvSpPr txBox="1">
            <a:spLocks noGrp="1"/>
          </p:cNvSpPr>
          <p:nvPr>
            <p:ph type="body" idx="1"/>
          </p:nvPr>
        </p:nvSpPr>
        <p:spPr>
          <a:xfrm>
            <a:off x="26250" y="691750"/>
            <a:ext cx="4696500" cy="393600"/>
          </a:xfrm>
          <a:prstGeom prst="rect">
            <a:avLst/>
          </a:prstGeom>
        </p:spPr>
        <p:txBody>
          <a:bodyPr spcFirstLastPara="1" wrap="square" lIns="91425" tIns="91425" rIns="91425" bIns="91425" anchor="t" anchorCtr="0">
            <a:noAutofit/>
          </a:bodyPr>
          <a:lstStyle/>
          <a:p>
            <a:pPr marL="457200" lvl="0" indent="-292100" algn="l" rtl="0">
              <a:lnSpc>
                <a:spcPct val="100000"/>
              </a:lnSpc>
              <a:spcBef>
                <a:spcPts val="0"/>
              </a:spcBef>
              <a:spcAft>
                <a:spcPts val="0"/>
              </a:spcAft>
              <a:buSzPct val="120000"/>
              <a:buFont typeface="Arial" panose="020B0604020202020204" pitchFamily="34" charset="0"/>
              <a:buChar char="•"/>
            </a:pPr>
            <a:r>
              <a:rPr lang="en" sz="1000" b="1" dirty="0">
                <a:solidFill>
                  <a:schemeClr val="dk1"/>
                </a:solidFill>
                <a:latin typeface="Proxima Nova"/>
                <a:ea typeface="Proxima Nova"/>
                <a:cs typeface="Proxima Nova"/>
                <a:sym typeface="Proxima Nova"/>
              </a:rPr>
              <a:t>Goal:</a:t>
            </a:r>
            <a:r>
              <a:rPr lang="en" sz="1000" b="1" dirty="0">
                <a:solidFill>
                  <a:srgbClr val="980000"/>
                </a:solidFill>
                <a:latin typeface="Proxima Nova"/>
                <a:ea typeface="Proxima Nova"/>
                <a:cs typeface="Proxima Nova"/>
                <a:sym typeface="Proxima Nova"/>
              </a:rPr>
              <a:t> learn</a:t>
            </a:r>
            <a:r>
              <a:rPr lang="en" sz="1000" dirty="0">
                <a:latin typeface="Proxima Nova"/>
                <a:ea typeface="Proxima Nova"/>
                <a:cs typeface="Proxima Nova"/>
                <a:sym typeface="Proxima Nova"/>
              </a:rPr>
              <a:t> </a:t>
            </a:r>
            <a:r>
              <a:rPr lang="en" sz="1000" dirty="0">
                <a:solidFill>
                  <a:schemeClr val="dk1"/>
                </a:solidFill>
                <a:latin typeface="Proxima Nova"/>
                <a:ea typeface="Proxima Nova"/>
                <a:cs typeface="Proxima Nova"/>
                <a:sym typeface="Proxima Nova"/>
              </a:rPr>
              <a:t>the </a:t>
            </a:r>
            <a:r>
              <a:rPr lang="en" sz="1000" b="1" dirty="0">
                <a:solidFill>
                  <a:schemeClr val="dk1"/>
                </a:solidFill>
                <a:latin typeface="Proxima Nova"/>
                <a:ea typeface="Proxima Nova"/>
                <a:cs typeface="Proxima Nova"/>
                <a:sym typeface="Proxima Nova"/>
              </a:rPr>
              <a:t>underlying data distribution</a:t>
            </a:r>
            <a:r>
              <a:rPr lang="en" sz="1000" dirty="0">
                <a:solidFill>
                  <a:schemeClr val="dk1"/>
                </a:solidFill>
                <a:latin typeface="Proxima Nova"/>
                <a:ea typeface="Proxima Nova"/>
                <a:cs typeface="Proxima Nova"/>
                <a:sym typeface="Proxima Nova"/>
              </a:rPr>
              <a:t> of a given dataset through training (e.g. image datasets)</a:t>
            </a:r>
            <a:r>
              <a:rPr lang="en" sz="1000" dirty="0">
                <a:latin typeface="Proxima Nova"/>
                <a:ea typeface="Proxima Nova"/>
                <a:cs typeface="Proxima Nova"/>
                <a:sym typeface="Proxima Nova"/>
              </a:rPr>
              <a:t> </a:t>
            </a:r>
            <a:endParaRPr sz="1000" dirty="0">
              <a:solidFill>
                <a:srgbClr val="2E2E2E"/>
              </a:solidFill>
              <a:latin typeface="Proxima Nova"/>
              <a:ea typeface="Proxima Nova"/>
              <a:cs typeface="Proxima Nova"/>
              <a:sym typeface="Proxima Nova"/>
            </a:endParaRPr>
          </a:p>
        </p:txBody>
      </p:sp>
      <p:pic>
        <p:nvPicPr>
          <p:cNvPr id="116" name="Google Shape;116;p16"/>
          <p:cNvPicPr preferRelativeResize="0"/>
          <p:nvPr/>
        </p:nvPicPr>
        <p:blipFill rotWithShape="1">
          <a:blip r:embed="rId5">
            <a:alphaModFix/>
          </a:blip>
          <a:srcRect r="37111" b="28305"/>
          <a:stretch/>
        </p:blipFill>
        <p:spPr>
          <a:xfrm>
            <a:off x="3249983" y="2004191"/>
            <a:ext cx="1335143" cy="1333199"/>
          </a:xfrm>
          <a:prstGeom prst="rect">
            <a:avLst/>
          </a:prstGeom>
          <a:noFill/>
          <a:ln>
            <a:noFill/>
          </a:ln>
          <a:effectLst>
            <a:outerShdw blurRad="57343" dist="19114" dir="5400000" algn="bl" rotWithShape="0">
              <a:srgbClr val="000000">
                <a:alpha val="50000"/>
              </a:srgbClr>
            </a:outerShdw>
          </a:effectLst>
        </p:spPr>
      </p:pic>
      <p:pic>
        <p:nvPicPr>
          <p:cNvPr id="117" name="Google Shape;117;p16"/>
          <p:cNvPicPr preferRelativeResize="0"/>
          <p:nvPr/>
        </p:nvPicPr>
        <p:blipFill rotWithShape="1">
          <a:blip r:embed="rId6">
            <a:alphaModFix/>
          </a:blip>
          <a:srcRect r="38616" b="50293"/>
          <a:stretch/>
        </p:blipFill>
        <p:spPr>
          <a:xfrm>
            <a:off x="270926" y="1987086"/>
            <a:ext cx="2186415" cy="1370100"/>
          </a:xfrm>
          <a:prstGeom prst="rect">
            <a:avLst/>
          </a:prstGeom>
          <a:noFill/>
          <a:ln>
            <a:noFill/>
          </a:ln>
        </p:spPr>
      </p:pic>
      <p:sp>
        <p:nvSpPr>
          <p:cNvPr id="118" name="Google Shape;118;p16"/>
          <p:cNvSpPr txBox="1"/>
          <p:nvPr/>
        </p:nvSpPr>
        <p:spPr>
          <a:xfrm>
            <a:off x="184850" y="3405700"/>
            <a:ext cx="2931300" cy="303900"/>
          </a:xfrm>
          <a:prstGeom prst="rect">
            <a:avLst/>
          </a:prstGeom>
          <a:noFill/>
          <a:ln>
            <a:noFill/>
          </a:ln>
        </p:spPr>
        <p:txBody>
          <a:bodyPr spcFirstLastPara="1" wrap="square" lIns="84825" tIns="84825" rIns="84825" bIns="84825" anchor="t" anchorCtr="0">
            <a:spAutoFit/>
          </a:bodyPr>
          <a:lstStyle/>
          <a:p>
            <a:pPr marL="0" lvl="0" indent="0" algn="l" rtl="0">
              <a:spcBef>
                <a:spcPts val="0"/>
              </a:spcBef>
              <a:spcAft>
                <a:spcPts val="0"/>
              </a:spcAft>
              <a:buNone/>
            </a:pPr>
            <a:r>
              <a:rPr lang="en" sz="861" i="1">
                <a:latin typeface="Proxima Nova"/>
                <a:ea typeface="Proxima Nova"/>
                <a:cs typeface="Proxima Nova"/>
                <a:sym typeface="Proxima Nova"/>
              </a:rPr>
              <a:t>CIFAR-10 Image dataset. Source: Alex Krizhevsky (2009)</a:t>
            </a:r>
            <a:endParaRPr sz="861" i="1">
              <a:latin typeface="Proxima Nova"/>
              <a:ea typeface="Proxima Nova"/>
              <a:cs typeface="Proxima Nova"/>
              <a:sym typeface="Proxima Nova"/>
            </a:endParaRPr>
          </a:p>
        </p:txBody>
      </p:sp>
      <p:sp>
        <p:nvSpPr>
          <p:cNvPr id="119" name="Google Shape;119;p16"/>
          <p:cNvSpPr txBox="1"/>
          <p:nvPr/>
        </p:nvSpPr>
        <p:spPr>
          <a:xfrm>
            <a:off x="3150852" y="3399580"/>
            <a:ext cx="1440300" cy="303900"/>
          </a:xfrm>
          <a:prstGeom prst="rect">
            <a:avLst/>
          </a:prstGeom>
          <a:noFill/>
          <a:ln>
            <a:noFill/>
          </a:ln>
        </p:spPr>
        <p:txBody>
          <a:bodyPr spcFirstLastPara="1" wrap="square" lIns="84825" tIns="84825" rIns="84825" bIns="84825" anchor="t" anchorCtr="0">
            <a:spAutoFit/>
          </a:bodyPr>
          <a:lstStyle/>
          <a:p>
            <a:pPr marL="0" lvl="0" indent="0" algn="l" rtl="0">
              <a:spcBef>
                <a:spcPts val="0"/>
              </a:spcBef>
              <a:spcAft>
                <a:spcPts val="0"/>
              </a:spcAft>
              <a:buNone/>
            </a:pPr>
            <a:r>
              <a:rPr lang="en" sz="861" i="1">
                <a:latin typeface="Proxima Nova"/>
                <a:ea typeface="Proxima Nova"/>
                <a:cs typeface="Proxima Nova"/>
                <a:sym typeface="Proxima Nova"/>
              </a:rPr>
              <a:t>Generated samples.</a:t>
            </a:r>
            <a:endParaRPr sz="861" i="1">
              <a:latin typeface="Proxima Nova"/>
              <a:ea typeface="Proxima Nova"/>
              <a:cs typeface="Proxima Nova"/>
              <a:sym typeface="Proxima Nova"/>
            </a:endParaRPr>
          </a:p>
        </p:txBody>
      </p:sp>
      <p:sp>
        <p:nvSpPr>
          <p:cNvPr id="120" name="Google Shape;120;p16"/>
          <p:cNvSpPr txBox="1"/>
          <p:nvPr/>
        </p:nvSpPr>
        <p:spPr>
          <a:xfrm>
            <a:off x="1017794" y="1755379"/>
            <a:ext cx="1162800" cy="193200"/>
          </a:xfrm>
          <a:prstGeom prst="rect">
            <a:avLst/>
          </a:prstGeom>
          <a:noFill/>
          <a:ln>
            <a:noFill/>
          </a:ln>
        </p:spPr>
        <p:txBody>
          <a:bodyPr spcFirstLastPara="1" wrap="square" lIns="73650" tIns="73650" rIns="73650" bIns="73650" anchor="t" anchorCtr="0">
            <a:noAutofit/>
          </a:bodyPr>
          <a:lstStyle/>
          <a:p>
            <a:pPr marL="0" lvl="0" indent="0" algn="l" rtl="0">
              <a:lnSpc>
                <a:spcPct val="115000"/>
              </a:lnSpc>
              <a:spcBef>
                <a:spcPts val="0"/>
              </a:spcBef>
              <a:spcAft>
                <a:spcPts val="0"/>
              </a:spcAft>
              <a:buNone/>
            </a:pPr>
            <a:r>
              <a:rPr lang="en" sz="806">
                <a:solidFill>
                  <a:srgbClr val="941100"/>
                </a:solidFill>
                <a:latin typeface="Old Standard TT"/>
                <a:ea typeface="Old Standard TT"/>
                <a:cs typeface="Old Standard TT"/>
                <a:sym typeface="Old Standard TT"/>
              </a:rPr>
              <a:t>Training distribution,</a:t>
            </a:r>
            <a:r>
              <a:rPr lang="en" sz="806">
                <a:latin typeface="Old Standard TT"/>
                <a:ea typeface="Old Standard TT"/>
                <a:cs typeface="Old Standard TT"/>
                <a:sym typeface="Old Standard TT"/>
              </a:rPr>
              <a:t> </a:t>
            </a:r>
            <a:endParaRPr sz="806">
              <a:latin typeface="Lato"/>
              <a:ea typeface="Lato"/>
              <a:cs typeface="Lato"/>
              <a:sym typeface="Lato"/>
            </a:endParaRPr>
          </a:p>
        </p:txBody>
      </p:sp>
      <p:pic>
        <p:nvPicPr>
          <p:cNvPr id="121" name="Google Shape;121;p16"/>
          <p:cNvPicPr preferRelativeResize="0"/>
          <p:nvPr/>
        </p:nvPicPr>
        <p:blipFill>
          <a:blip r:embed="rId7">
            <a:alphaModFix/>
          </a:blip>
          <a:stretch>
            <a:fillRect/>
          </a:stretch>
        </p:blipFill>
        <p:spPr>
          <a:xfrm>
            <a:off x="2096673" y="1833437"/>
            <a:ext cx="205443" cy="113822"/>
          </a:xfrm>
          <a:prstGeom prst="rect">
            <a:avLst/>
          </a:prstGeom>
          <a:noFill/>
          <a:ln>
            <a:noFill/>
          </a:ln>
        </p:spPr>
      </p:pic>
      <p:sp>
        <p:nvSpPr>
          <p:cNvPr id="122" name="Google Shape;122;p16"/>
          <p:cNvSpPr txBox="1"/>
          <p:nvPr/>
        </p:nvSpPr>
        <p:spPr>
          <a:xfrm>
            <a:off x="2959598" y="1747200"/>
            <a:ext cx="1096800" cy="193200"/>
          </a:xfrm>
          <a:prstGeom prst="rect">
            <a:avLst/>
          </a:prstGeom>
          <a:noFill/>
          <a:ln>
            <a:noFill/>
          </a:ln>
        </p:spPr>
        <p:txBody>
          <a:bodyPr spcFirstLastPara="1" wrap="square" lIns="73650" tIns="73650" rIns="73650" bIns="73650" anchor="t" anchorCtr="0">
            <a:noAutofit/>
          </a:bodyPr>
          <a:lstStyle/>
          <a:p>
            <a:pPr marL="0" lvl="0" indent="0" algn="l" rtl="0">
              <a:lnSpc>
                <a:spcPct val="115000"/>
              </a:lnSpc>
              <a:spcBef>
                <a:spcPts val="0"/>
              </a:spcBef>
              <a:spcAft>
                <a:spcPts val="0"/>
              </a:spcAft>
              <a:buNone/>
            </a:pPr>
            <a:r>
              <a:rPr lang="en" sz="806">
                <a:solidFill>
                  <a:srgbClr val="38761D"/>
                </a:solidFill>
                <a:latin typeface="Old Standard TT"/>
                <a:ea typeface="Old Standard TT"/>
                <a:cs typeface="Old Standard TT"/>
                <a:sym typeface="Old Standard TT"/>
              </a:rPr>
              <a:t>Learnt distribution,</a:t>
            </a:r>
            <a:r>
              <a:rPr lang="en" sz="806">
                <a:latin typeface="Old Standard TT"/>
                <a:ea typeface="Old Standard TT"/>
                <a:cs typeface="Old Standard TT"/>
                <a:sym typeface="Old Standard TT"/>
              </a:rPr>
              <a:t> </a:t>
            </a:r>
            <a:endParaRPr sz="806">
              <a:latin typeface="Lato"/>
              <a:ea typeface="Lato"/>
              <a:cs typeface="Lato"/>
              <a:sym typeface="Lato"/>
            </a:endParaRPr>
          </a:p>
        </p:txBody>
      </p:sp>
      <p:pic>
        <p:nvPicPr>
          <p:cNvPr id="123" name="Google Shape;123;p16"/>
          <p:cNvPicPr preferRelativeResize="0"/>
          <p:nvPr/>
        </p:nvPicPr>
        <p:blipFill>
          <a:blip r:embed="rId8">
            <a:alphaModFix/>
          </a:blip>
          <a:stretch>
            <a:fillRect/>
          </a:stretch>
        </p:blipFill>
        <p:spPr>
          <a:xfrm>
            <a:off x="3961653" y="1825264"/>
            <a:ext cx="619955" cy="115031"/>
          </a:xfrm>
          <a:prstGeom prst="rect">
            <a:avLst/>
          </a:prstGeom>
          <a:noFill/>
          <a:ln>
            <a:noFill/>
          </a:ln>
        </p:spPr>
      </p:pic>
      <p:cxnSp>
        <p:nvCxnSpPr>
          <p:cNvPr id="124" name="Google Shape;124;p16"/>
          <p:cNvCxnSpPr/>
          <p:nvPr/>
        </p:nvCxnSpPr>
        <p:spPr>
          <a:xfrm>
            <a:off x="2620015" y="2647647"/>
            <a:ext cx="477300" cy="0"/>
          </a:xfrm>
          <a:prstGeom prst="straightConnector1">
            <a:avLst/>
          </a:prstGeom>
          <a:noFill/>
          <a:ln w="19125" cap="flat" cmpd="sng">
            <a:solidFill>
              <a:srgbClr val="B11400"/>
            </a:solidFill>
            <a:prstDash val="solid"/>
            <a:round/>
            <a:headEnd type="none" w="med" len="med"/>
            <a:tailEnd type="triangle" w="med" len="med"/>
          </a:ln>
        </p:spPr>
      </p:cxnSp>
      <p:sp>
        <p:nvSpPr>
          <p:cNvPr id="125" name="Google Shape;125;p16"/>
          <p:cNvSpPr txBox="1"/>
          <p:nvPr/>
        </p:nvSpPr>
        <p:spPr>
          <a:xfrm>
            <a:off x="2527067" y="2301911"/>
            <a:ext cx="706500" cy="240300"/>
          </a:xfrm>
          <a:prstGeom prst="rect">
            <a:avLst/>
          </a:prstGeom>
          <a:noFill/>
          <a:ln>
            <a:noFill/>
          </a:ln>
        </p:spPr>
        <p:txBody>
          <a:bodyPr spcFirstLastPara="1" wrap="square" lIns="91750" tIns="91750" rIns="91750" bIns="91750" anchor="t" anchorCtr="0">
            <a:noAutofit/>
          </a:bodyPr>
          <a:lstStyle/>
          <a:p>
            <a:pPr marL="0" lvl="0" indent="0" algn="l" rtl="0">
              <a:lnSpc>
                <a:spcPct val="115000"/>
              </a:lnSpc>
              <a:spcBef>
                <a:spcPts val="0"/>
              </a:spcBef>
              <a:spcAft>
                <a:spcPts val="0"/>
              </a:spcAft>
              <a:buNone/>
            </a:pPr>
            <a:r>
              <a:rPr lang="en" sz="903" b="1">
                <a:latin typeface="Old Standard TT"/>
                <a:ea typeface="Old Standard TT"/>
                <a:cs typeface="Old Standard TT"/>
                <a:sym typeface="Old Standard TT"/>
              </a:rPr>
              <a:t>Training</a:t>
            </a:r>
            <a:endParaRPr sz="903" b="1">
              <a:latin typeface="Lato"/>
              <a:ea typeface="Lato"/>
              <a:cs typeface="Lato"/>
              <a:sym typeface="Lato"/>
            </a:endParaRPr>
          </a:p>
        </p:txBody>
      </p:sp>
      <p:cxnSp>
        <p:nvCxnSpPr>
          <p:cNvPr id="126" name="Google Shape;126;p16"/>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127" name="Google Shape;127;p16"/>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Generative Models</a:t>
            </a:r>
            <a:endParaRPr>
              <a:solidFill>
                <a:schemeClr val="lt1"/>
              </a:solidFill>
              <a:latin typeface="Proxima Nova"/>
              <a:ea typeface="Proxima Nova"/>
              <a:cs typeface="Proxima Nova"/>
              <a:sym typeface="Proxima Nova"/>
            </a:endParaRPr>
          </a:p>
        </p:txBody>
      </p:sp>
      <p:pic>
        <p:nvPicPr>
          <p:cNvPr id="128" name="Google Shape;128;p16"/>
          <p:cNvPicPr preferRelativeResize="0"/>
          <p:nvPr/>
        </p:nvPicPr>
        <p:blipFill rotWithShape="1">
          <a:blip r:embed="rId9">
            <a:alphaModFix/>
          </a:blip>
          <a:srcRect t="4618" r="68991" b="49567"/>
          <a:stretch/>
        </p:blipFill>
        <p:spPr>
          <a:xfrm>
            <a:off x="4983500" y="3966292"/>
            <a:ext cx="806687" cy="770759"/>
          </a:xfrm>
          <a:prstGeom prst="rect">
            <a:avLst/>
          </a:prstGeom>
          <a:noFill/>
          <a:ln>
            <a:noFill/>
          </a:ln>
        </p:spPr>
      </p:pic>
      <p:pic>
        <p:nvPicPr>
          <p:cNvPr id="129" name="Google Shape;129;p16"/>
          <p:cNvPicPr preferRelativeResize="0"/>
          <p:nvPr/>
        </p:nvPicPr>
        <p:blipFill rotWithShape="1">
          <a:blip r:embed="rId9">
            <a:alphaModFix/>
          </a:blip>
          <a:srcRect l="668" t="54187" r="68991"/>
          <a:stretch/>
        </p:blipFill>
        <p:spPr>
          <a:xfrm>
            <a:off x="7432252" y="3966292"/>
            <a:ext cx="789340" cy="770759"/>
          </a:xfrm>
          <a:prstGeom prst="rect">
            <a:avLst/>
          </a:prstGeom>
          <a:noFill/>
          <a:ln>
            <a:noFill/>
          </a:ln>
        </p:spPr>
      </p:pic>
      <p:pic>
        <p:nvPicPr>
          <p:cNvPr id="130" name="Google Shape;130;p16"/>
          <p:cNvPicPr preferRelativeResize="0"/>
          <p:nvPr/>
        </p:nvPicPr>
        <p:blipFill rotWithShape="1">
          <a:blip r:embed="rId9">
            <a:alphaModFix/>
          </a:blip>
          <a:srcRect l="68990" t="54187" r="668"/>
          <a:stretch/>
        </p:blipFill>
        <p:spPr>
          <a:xfrm>
            <a:off x="8244735" y="3966292"/>
            <a:ext cx="789340" cy="770759"/>
          </a:xfrm>
          <a:prstGeom prst="rect">
            <a:avLst/>
          </a:prstGeom>
          <a:noFill/>
          <a:ln>
            <a:noFill/>
          </a:ln>
        </p:spPr>
      </p:pic>
      <p:pic>
        <p:nvPicPr>
          <p:cNvPr id="131" name="Google Shape;131;p16"/>
          <p:cNvPicPr preferRelativeResize="0"/>
          <p:nvPr/>
        </p:nvPicPr>
        <p:blipFill rotWithShape="1">
          <a:blip r:embed="rId9">
            <a:alphaModFix/>
          </a:blip>
          <a:srcRect l="10375" t="-1" r="77975" b="95362"/>
          <a:stretch/>
        </p:blipFill>
        <p:spPr>
          <a:xfrm>
            <a:off x="5149308" y="3837397"/>
            <a:ext cx="517018" cy="133147"/>
          </a:xfrm>
          <a:prstGeom prst="rect">
            <a:avLst/>
          </a:prstGeom>
          <a:noFill/>
          <a:ln>
            <a:noFill/>
          </a:ln>
        </p:spPr>
      </p:pic>
      <p:pic>
        <p:nvPicPr>
          <p:cNvPr id="132" name="Google Shape;132;p16"/>
          <p:cNvPicPr preferRelativeResize="0"/>
          <p:nvPr/>
        </p:nvPicPr>
        <p:blipFill rotWithShape="1">
          <a:blip r:embed="rId9">
            <a:alphaModFix/>
          </a:blip>
          <a:srcRect l="42199" t="-1" r="41954" b="95802"/>
          <a:stretch/>
        </p:blipFill>
        <p:spPr>
          <a:xfrm>
            <a:off x="5865555" y="3830245"/>
            <a:ext cx="710712" cy="121780"/>
          </a:xfrm>
          <a:prstGeom prst="rect">
            <a:avLst/>
          </a:prstGeom>
          <a:noFill/>
          <a:ln>
            <a:noFill/>
          </a:ln>
        </p:spPr>
      </p:pic>
      <p:pic>
        <p:nvPicPr>
          <p:cNvPr id="133" name="Google Shape;133;p16"/>
          <p:cNvPicPr preferRelativeResize="0"/>
          <p:nvPr/>
        </p:nvPicPr>
        <p:blipFill rotWithShape="1">
          <a:blip r:embed="rId9">
            <a:alphaModFix/>
          </a:blip>
          <a:srcRect l="78244" t="-1" r="9908" b="95313"/>
          <a:stretch/>
        </p:blipFill>
        <p:spPr>
          <a:xfrm>
            <a:off x="6750927" y="3819875"/>
            <a:ext cx="533238" cy="136468"/>
          </a:xfrm>
          <a:prstGeom prst="rect">
            <a:avLst/>
          </a:prstGeom>
          <a:noFill/>
          <a:ln>
            <a:noFill/>
          </a:ln>
        </p:spPr>
      </p:pic>
      <p:pic>
        <p:nvPicPr>
          <p:cNvPr id="134" name="Google Shape;134;p16"/>
          <p:cNvPicPr preferRelativeResize="0"/>
          <p:nvPr/>
        </p:nvPicPr>
        <p:blipFill rotWithShape="1">
          <a:blip r:embed="rId9">
            <a:alphaModFix/>
          </a:blip>
          <a:srcRect l="7925" t="49800" r="76228" b="45727"/>
          <a:stretch/>
        </p:blipFill>
        <p:spPr>
          <a:xfrm>
            <a:off x="7466865" y="3824996"/>
            <a:ext cx="713242" cy="130200"/>
          </a:xfrm>
          <a:prstGeom prst="rect">
            <a:avLst/>
          </a:prstGeom>
          <a:noFill/>
          <a:ln>
            <a:noFill/>
          </a:ln>
        </p:spPr>
      </p:pic>
      <p:pic>
        <p:nvPicPr>
          <p:cNvPr id="135" name="Google Shape;135;p16"/>
          <p:cNvPicPr preferRelativeResize="0"/>
          <p:nvPr/>
        </p:nvPicPr>
        <p:blipFill rotWithShape="1">
          <a:blip r:embed="rId9">
            <a:alphaModFix/>
          </a:blip>
          <a:srcRect l="78943" t="49799" r="11010" b="45728"/>
          <a:stretch/>
        </p:blipFill>
        <p:spPr>
          <a:xfrm>
            <a:off x="8408442" y="3824988"/>
            <a:ext cx="452198" cy="130200"/>
          </a:xfrm>
          <a:prstGeom prst="rect">
            <a:avLst/>
          </a:prstGeom>
          <a:noFill/>
          <a:ln>
            <a:noFill/>
          </a:ln>
        </p:spPr>
      </p:pic>
      <p:sp>
        <p:nvSpPr>
          <p:cNvPr id="136" name="Google Shape;136;p16"/>
          <p:cNvSpPr txBox="1">
            <a:spLocks noGrp="1"/>
          </p:cNvSpPr>
          <p:nvPr>
            <p:ph type="body" idx="1"/>
          </p:nvPr>
        </p:nvSpPr>
        <p:spPr>
          <a:xfrm>
            <a:off x="177525" y="3842375"/>
            <a:ext cx="4619400" cy="7191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SzPct val="120000"/>
              <a:buNone/>
            </a:pPr>
            <a:r>
              <a:rPr lang="en" sz="925" b="1" dirty="0">
                <a:solidFill>
                  <a:srgbClr val="0B5394"/>
                </a:solidFill>
                <a:latin typeface="Proxima Nova"/>
                <a:ea typeface="Proxima Nova"/>
                <a:cs typeface="Proxima Nova"/>
                <a:sym typeface="Proxima Nova"/>
              </a:rPr>
              <a:t>What Happens During Training?</a:t>
            </a:r>
            <a:endParaRPr sz="925" b="1" dirty="0">
              <a:solidFill>
                <a:srgbClr val="0B5394"/>
              </a:solidFill>
              <a:latin typeface="Proxima Nova"/>
              <a:ea typeface="Proxima Nova"/>
              <a:cs typeface="Proxima Nova"/>
              <a:sym typeface="Proxima Nova"/>
            </a:endParaRPr>
          </a:p>
          <a:p>
            <a:pPr marL="457200" lvl="0" indent="-287338" algn="l" rtl="0">
              <a:lnSpc>
                <a:spcPct val="150000"/>
              </a:lnSpc>
              <a:spcBef>
                <a:spcPts val="0"/>
              </a:spcBef>
              <a:spcAft>
                <a:spcPts val="0"/>
              </a:spcAft>
              <a:buClr>
                <a:schemeClr val="dk1"/>
              </a:buClr>
              <a:buSzPct val="120000"/>
              <a:buFont typeface="Arial" panose="020B0604020202020204" pitchFamily="34" charset="0"/>
              <a:buChar char="•"/>
            </a:pPr>
            <a:r>
              <a:rPr lang="en" sz="925" dirty="0">
                <a:solidFill>
                  <a:schemeClr val="dk1"/>
                </a:solidFill>
                <a:latin typeface="Proxima Nova"/>
                <a:ea typeface="Proxima Nova"/>
                <a:cs typeface="Proxima Nova"/>
                <a:sym typeface="Proxima Nova"/>
              </a:rPr>
              <a:t>The model learns </a:t>
            </a:r>
            <a:r>
              <a:rPr lang="en" sz="925" b="1" dirty="0">
                <a:solidFill>
                  <a:schemeClr val="dk1"/>
                </a:solidFill>
                <a:latin typeface="Proxima Nova"/>
                <a:ea typeface="Proxima Nova"/>
                <a:cs typeface="Proxima Nova"/>
                <a:sym typeface="Proxima Nova"/>
              </a:rPr>
              <a:t>key features</a:t>
            </a:r>
            <a:r>
              <a:rPr lang="en" sz="925" dirty="0">
                <a:solidFill>
                  <a:schemeClr val="dk1"/>
                </a:solidFill>
                <a:latin typeface="Proxima Nova"/>
                <a:ea typeface="Proxima Nova"/>
                <a:cs typeface="Proxima Nova"/>
                <a:sym typeface="Proxima Nova"/>
              </a:rPr>
              <a:t> and </a:t>
            </a:r>
            <a:r>
              <a:rPr lang="en" sz="925" b="1" dirty="0">
                <a:solidFill>
                  <a:schemeClr val="dk1"/>
                </a:solidFill>
                <a:latin typeface="Proxima Nova"/>
                <a:ea typeface="Proxima Nova"/>
                <a:cs typeface="Proxima Nova"/>
                <a:sym typeface="Proxima Nova"/>
              </a:rPr>
              <a:t>patterns</a:t>
            </a:r>
            <a:r>
              <a:rPr lang="en" sz="925" dirty="0">
                <a:solidFill>
                  <a:schemeClr val="dk1"/>
                </a:solidFill>
                <a:latin typeface="Proxima Nova"/>
                <a:ea typeface="Proxima Nova"/>
                <a:cs typeface="Proxima Nova"/>
                <a:sym typeface="Proxima Nova"/>
              </a:rPr>
              <a:t> in the data through convolutional filters</a:t>
            </a:r>
            <a:endParaRPr sz="925" dirty="0">
              <a:solidFill>
                <a:schemeClr val="dk1"/>
              </a:solidFill>
              <a:latin typeface="Proxima Nova"/>
              <a:ea typeface="Proxima Nova"/>
              <a:cs typeface="Proxima Nova"/>
              <a:sym typeface="Proxima Nova"/>
            </a:endParaRPr>
          </a:p>
        </p:txBody>
      </p:sp>
      <p:sp>
        <p:nvSpPr>
          <p:cNvPr id="137" name="Google Shape;137;p16"/>
          <p:cNvSpPr txBox="1"/>
          <p:nvPr/>
        </p:nvSpPr>
        <p:spPr>
          <a:xfrm>
            <a:off x="4905030" y="4673572"/>
            <a:ext cx="4085100" cy="340200"/>
          </a:xfrm>
          <a:prstGeom prst="rect">
            <a:avLst/>
          </a:prstGeom>
          <a:noFill/>
          <a:ln>
            <a:noFill/>
          </a:ln>
        </p:spPr>
        <p:txBody>
          <a:bodyPr spcFirstLastPara="1" wrap="square" lIns="110775" tIns="110775" rIns="110775" bIns="110775" anchor="t" anchorCtr="0">
            <a:spAutoFit/>
          </a:bodyPr>
          <a:lstStyle/>
          <a:p>
            <a:pPr marL="0" lvl="0" indent="0" algn="l" rtl="0">
              <a:spcBef>
                <a:spcPts val="0"/>
              </a:spcBef>
              <a:spcAft>
                <a:spcPts val="0"/>
              </a:spcAft>
              <a:buNone/>
            </a:pPr>
            <a:r>
              <a:rPr lang="en" sz="757" i="1">
                <a:latin typeface="Proxima Nova"/>
                <a:ea typeface="Proxima Nova"/>
                <a:cs typeface="Proxima Nova"/>
                <a:sym typeface="Proxima Nova"/>
              </a:rPr>
              <a:t>Examples of simple feature maps that models may learn. </a:t>
            </a:r>
            <a:r>
              <a:rPr lang="en" sz="744" i="1">
                <a:solidFill>
                  <a:schemeClr val="dk1"/>
                </a:solidFill>
                <a:latin typeface="Proxima Nova"/>
                <a:ea typeface="Proxima Nova"/>
                <a:cs typeface="Proxima Nova"/>
                <a:sym typeface="Proxima Nova"/>
              </a:rPr>
              <a:t>Noor et al. (submitted)</a:t>
            </a:r>
            <a:endParaRPr sz="757" i="1">
              <a:latin typeface="Proxima Nova"/>
              <a:ea typeface="Proxima Nova"/>
              <a:cs typeface="Proxima Nova"/>
              <a:sym typeface="Proxima Nova"/>
            </a:endParaRPr>
          </a:p>
        </p:txBody>
      </p:sp>
      <p:sp>
        <p:nvSpPr>
          <p:cNvPr id="138" name="Google Shape;138;p16"/>
          <p:cNvSpPr txBox="1"/>
          <p:nvPr/>
        </p:nvSpPr>
        <p:spPr>
          <a:xfrm>
            <a:off x="26250" y="1068145"/>
            <a:ext cx="4742100" cy="492600"/>
          </a:xfrm>
          <a:prstGeom prst="rect">
            <a:avLst/>
          </a:prstGeom>
          <a:noFill/>
          <a:ln>
            <a:noFill/>
          </a:ln>
        </p:spPr>
        <p:txBody>
          <a:bodyPr spcFirstLastPara="1" wrap="square" lIns="91425" tIns="91425" rIns="91425" bIns="91425" anchor="t" anchorCtr="0">
            <a:spAutoFit/>
          </a:bodyPr>
          <a:lstStyle/>
          <a:p>
            <a:pPr marL="457200" lvl="0" indent="-292100" algn="l" rtl="0">
              <a:lnSpc>
                <a:spcPct val="100000"/>
              </a:lnSpc>
              <a:spcBef>
                <a:spcPts val="0"/>
              </a:spcBef>
              <a:spcAft>
                <a:spcPts val="0"/>
              </a:spcAft>
              <a:buClr>
                <a:schemeClr val="dk2"/>
              </a:buClr>
              <a:buSzPct val="120000"/>
              <a:buFont typeface="Arial" panose="020B0604020202020204" pitchFamily="34" charset="0"/>
              <a:buChar char="•"/>
            </a:pPr>
            <a:r>
              <a:rPr lang="en" sz="1000" b="1" dirty="0">
                <a:solidFill>
                  <a:srgbClr val="38761D"/>
                </a:solidFill>
                <a:latin typeface="Proxima Nova"/>
                <a:ea typeface="Proxima Nova"/>
                <a:cs typeface="Proxima Nova"/>
                <a:sym typeface="Proxima Nova"/>
              </a:rPr>
              <a:t>Generate </a:t>
            </a:r>
            <a:r>
              <a:rPr lang="en" sz="1000" dirty="0">
                <a:solidFill>
                  <a:srgbClr val="2E2E2E"/>
                </a:solidFill>
                <a:latin typeface="Proxima Nova"/>
                <a:ea typeface="Proxima Nova"/>
                <a:cs typeface="Proxima Nova"/>
                <a:sym typeface="Proxima Nova"/>
              </a:rPr>
              <a:t>new, realistic samples by sampling from the </a:t>
            </a:r>
            <a:r>
              <a:rPr lang="en" sz="1000" b="1" dirty="0">
                <a:solidFill>
                  <a:srgbClr val="38761D"/>
                </a:solidFill>
                <a:latin typeface="Proxima Nova"/>
                <a:ea typeface="Proxima Nova"/>
                <a:cs typeface="Proxima Nova"/>
                <a:sym typeface="Proxima Nova"/>
              </a:rPr>
              <a:t>learnt distribution</a:t>
            </a:r>
            <a:r>
              <a:rPr lang="en" sz="1000" dirty="0">
                <a:solidFill>
                  <a:srgbClr val="2E2E2E"/>
                </a:solidFill>
                <a:latin typeface="Proxima Nova"/>
                <a:ea typeface="Proxima Nova"/>
                <a:cs typeface="Proxima Nova"/>
                <a:sym typeface="Proxima Nova"/>
              </a:rPr>
              <a:t> using a trained model</a:t>
            </a:r>
            <a:endParaRPr sz="1000" dirty="0"/>
          </a:p>
        </p:txBody>
      </p:sp>
      <p:sp>
        <p:nvSpPr>
          <p:cNvPr id="139" name="Google Shape;139;p16"/>
          <p:cNvSpPr txBox="1">
            <a:spLocks noGrp="1"/>
          </p:cNvSpPr>
          <p:nvPr>
            <p:ph type="sldNum" idx="12"/>
          </p:nvPr>
        </p:nvSpPr>
        <p:spPr>
          <a:xfrm>
            <a:off x="8515193" y="4726520"/>
            <a:ext cx="566700" cy="406500"/>
          </a:xfrm>
          <a:prstGeom prst="rect">
            <a:avLst/>
          </a:prstGeom>
        </p:spPr>
        <p:txBody>
          <a:bodyPr spcFirstLastPara="1" wrap="square" lIns="94425" tIns="94425" rIns="94425" bIns="94425" anchor="ctr" anchorCtr="0">
            <a:normAutofit/>
          </a:bodyPr>
          <a:lstStyle/>
          <a:p>
            <a:pPr marL="0" lvl="0" indent="0" algn="r" rtl="0">
              <a:spcBef>
                <a:spcPts val="0"/>
              </a:spcBef>
              <a:spcAft>
                <a:spcPts val="0"/>
              </a:spcAft>
              <a:buNone/>
            </a:pPr>
            <a:fld id="{00000000-1234-1234-1234-123412341234}" type="slidenum">
              <a:rPr lang="en" sz="1033"/>
              <a:t>4</a:t>
            </a:fld>
            <a:endParaRPr sz="1033"/>
          </a:p>
        </p:txBody>
      </p:sp>
      <p:sp>
        <p:nvSpPr>
          <p:cNvPr id="141" name="Google Shape;141;p16"/>
          <p:cNvSpPr txBox="1"/>
          <p:nvPr/>
        </p:nvSpPr>
        <p:spPr>
          <a:xfrm>
            <a:off x="4861781" y="639949"/>
            <a:ext cx="1448700" cy="366900"/>
          </a:xfrm>
          <a:prstGeom prst="rect">
            <a:avLst/>
          </a:prstGeom>
          <a:noFill/>
          <a:ln>
            <a:noFill/>
          </a:ln>
        </p:spPr>
        <p:txBody>
          <a:bodyPr spcFirstLastPara="1" wrap="square" lIns="97975" tIns="97975" rIns="97975" bIns="97975" anchor="t" anchorCtr="0">
            <a:spAutoFit/>
          </a:bodyPr>
          <a:lstStyle/>
          <a:p>
            <a:pPr marL="0" lvl="0" indent="0" algn="l" rtl="0">
              <a:lnSpc>
                <a:spcPct val="150000"/>
              </a:lnSpc>
              <a:spcBef>
                <a:spcPts val="0"/>
              </a:spcBef>
              <a:spcAft>
                <a:spcPts val="0"/>
              </a:spcAft>
              <a:buNone/>
            </a:pPr>
            <a:r>
              <a:rPr lang="en" sz="1099" b="1" dirty="0">
                <a:solidFill>
                  <a:srgbClr val="0B5394"/>
                </a:solidFill>
                <a:latin typeface="Proxima Nova"/>
                <a:ea typeface="Proxima Nova"/>
                <a:cs typeface="Proxima Nova"/>
                <a:sym typeface="Proxima Nova"/>
              </a:rPr>
              <a:t>Convolution Layer:</a:t>
            </a:r>
            <a:endParaRPr sz="1500" dirty="0"/>
          </a:p>
        </p:txBody>
      </p:sp>
      <p:sp>
        <p:nvSpPr>
          <p:cNvPr id="142" name="Google Shape;142;p16"/>
          <p:cNvSpPr txBox="1"/>
          <p:nvPr/>
        </p:nvSpPr>
        <p:spPr>
          <a:xfrm>
            <a:off x="4895125" y="1698363"/>
            <a:ext cx="818100" cy="279000"/>
          </a:xfrm>
          <a:prstGeom prst="rect">
            <a:avLst/>
          </a:prstGeom>
          <a:noFill/>
          <a:ln>
            <a:noFill/>
          </a:ln>
        </p:spPr>
        <p:txBody>
          <a:bodyPr spcFirstLastPara="1" wrap="square" lIns="106200" tIns="106200" rIns="106200" bIns="106200" anchor="t" anchorCtr="0">
            <a:noAutofit/>
          </a:bodyPr>
          <a:lstStyle/>
          <a:p>
            <a:pPr marL="0" lvl="0" indent="0" algn="l" rtl="0">
              <a:lnSpc>
                <a:spcPct val="115000"/>
              </a:lnSpc>
              <a:spcBef>
                <a:spcPts val="0"/>
              </a:spcBef>
              <a:spcAft>
                <a:spcPts val="0"/>
              </a:spcAft>
              <a:buNone/>
            </a:pPr>
            <a:r>
              <a:rPr lang="en" sz="947" b="1">
                <a:latin typeface="Old Standard TT"/>
                <a:ea typeface="Old Standard TT"/>
                <a:cs typeface="Old Standard TT"/>
                <a:sym typeface="Old Standard TT"/>
              </a:rPr>
              <a:t>Input</a:t>
            </a:r>
            <a:endParaRPr sz="947" b="1">
              <a:latin typeface="Lato"/>
              <a:ea typeface="Lato"/>
              <a:cs typeface="Lato"/>
              <a:sym typeface="Lato"/>
            </a:endParaRPr>
          </a:p>
        </p:txBody>
      </p:sp>
      <p:sp>
        <p:nvSpPr>
          <p:cNvPr id="143" name="Google Shape;143;p16"/>
          <p:cNvSpPr txBox="1"/>
          <p:nvPr/>
        </p:nvSpPr>
        <p:spPr>
          <a:xfrm>
            <a:off x="6632689" y="956598"/>
            <a:ext cx="818100" cy="279000"/>
          </a:xfrm>
          <a:prstGeom prst="rect">
            <a:avLst/>
          </a:prstGeom>
          <a:noFill/>
          <a:ln>
            <a:noFill/>
          </a:ln>
        </p:spPr>
        <p:txBody>
          <a:bodyPr spcFirstLastPara="1" wrap="square" lIns="106200" tIns="106200" rIns="106200" bIns="106200" anchor="t" anchorCtr="0">
            <a:noAutofit/>
          </a:bodyPr>
          <a:lstStyle/>
          <a:p>
            <a:pPr marL="0" lvl="0" indent="0" algn="l" rtl="0">
              <a:lnSpc>
                <a:spcPct val="115000"/>
              </a:lnSpc>
              <a:spcBef>
                <a:spcPts val="0"/>
              </a:spcBef>
              <a:spcAft>
                <a:spcPts val="0"/>
              </a:spcAft>
              <a:buNone/>
            </a:pPr>
            <a:r>
              <a:rPr lang="en" sz="947" b="1">
                <a:latin typeface="Old Standard TT"/>
                <a:ea typeface="Old Standard TT"/>
                <a:cs typeface="Old Standard TT"/>
                <a:sym typeface="Old Standard TT"/>
              </a:rPr>
              <a:t>Filter</a:t>
            </a:r>
            <a:endParaRPr sz="947" b="1">
              <a:latin typeface="Lato"/>
              <a:ea typeface="Lato"/>
              <a:cs typeface="Lato"/>
              <a:sym typeface="Lato"/>
            </a:endParaRPr>
          </a:p>
        </p:txBody>
      </p:sp>
      <p:sp>
        <p:nvSpPr>
          <p:cNvPr id="144" name="Google Shape;144;p16"/>
          <p:cNvSpPr txBox="1"/>
          <p:nvPr/>
        </p:nvSpPr>
        <p:spPr>
          <a:xfrm>
            <a:off x="8106425" y="1894189"/>
            <a:ext cx="818100" cy="279000"/>
          </a:xfrm>
          <a:prstGeom prst="rect">
            <a:avLst/>
          </a:prstGeom>
          <a:noFill/>
          <a:ln>
            <a:noFill/>
          </a:ln>
        </p:spPr>
        <p:txBody>
          <a:bodyPr spcFirstLastPara="1" wrap="square" lIns="106200" tIns="106200" rIns="106200" bIns="106200" anchor="t" anchorCtr="0">
            <a:noAutofit/>
          </a:bodyPr>
          <a:lstStyle/>
          <a:p>
            <a:pPr marL="0" lvl="0" indent="0" algn="l" rtl="0">
              <a:lnSpc>
                <a:spcPct val="115000"/>
              </a:lnSpc>
              <a:spcBef>
                <a:spcPts val="0"/>
              </a:spcBef>
              <a:spcAft>
                <a:spcPts val="0"/>
              </a:spcAft>
              <a:buNone/>
            </a:pPr>
            <a:r>
              <a:rPr lang="en" sz="947" b="1">
                <a:latin typeface="Old Standard TT"/>
                <a:ea typeface="Old Standard TT"/>
                <a:cs typeface="Old Standard TT"/>
                <a:sym typeface="Old Standard TT"/>
              </a:rPr>
              <a:t>Output</a:t>
            </a:r>
            <a:endParaRPr sz="947" b="1">
              <a:latin typeface="Lato"/>
              <a:ea typeface="Lato"/>
              <a:cs typeface="Lato"/>
              <a:sym typeface="Lato"/>
            </a:endParaRPr>
          </a:p>
        </p:txBody>
      </p:sp>
      <p:cxnSp>
        <p:nvCxnSpPr>
          <p:cNvPr id="145" name="Google Shape;145;p16"/>
          <p:cNvCxnSpPr/>
          <p:nvPr/>
        </p:nvCxnSpPr>
        <p:spPr>
          <a:xfrm flipH="1">
            <a:off x="6220911" y="2974640"/>
            <a:ext cx="2376300" cy="841800"/>
          </a:xfrm>
          <a:prstGeom prst="straightConnector1">
            <a:avLst/>
          </a:prstGeom>
          <a:noFill/>
          <a:ln w="14900" cap="flat" cmpd="sng">
            <a:solidFill>
              <a:srgbClr val="B11400"/>
            </a:solidFill>
            <a:prstDash val="solid"/>
            <a:round/>
            <a:headEnd type="none" w="med" len="med"/>
            <a:tailEnd type="triangle" w="med" len="med"/>
          </a:ln>
        </p:spPr>
      </p:cxnSp>
      <p:pic>
        <p:nvPicPr>
          <p:cNvPr id="146" name="Google Shape;146;p16"/>
          <p:cNvPicPr preferRelativeResize="0"/>
          <p:nvPr/>
        </p:nvPicPr>
        <p:blipFill rotWithShape="1">
          <a:blip r:embed="rId9">
            <a:alphaModFix/>
          </a:blip>
          <a:srcRect l="34866" t="4618" r="34793" b="49567"/>
          <a:stretch/>
        </p:blipFill>
        <p:spPr>
          <a:xfrm>
            <a:off x="5812410" y="3966292"/>
            <a:ext cx="789340" cy="770759"/>
          </a:xfrm>
          <a:prstGeom prst="rect">
            <a:avLst/>
          </a:prstGeom>
          <a:noFill/>
          <a:ln>
            <a:noFill/>
          </a:ln>
        </p:spPr>
      </p:pic>
      <p:pic>
        <p:nvPicPr>
          <p:cNvPr id="147" name="Google Shape;147;p16"/>
          <p:cNvPicPr preferRelativeResize="0"/>
          <p:nvPr/>
        </p:nvPicPr>
        <p:blipFill rotWithShape="1">
          <a:blip r:embed="rId9">
            <a:alphaModFix/>
          </a:blip>
          <a:srcRect l="69078" t="4618" r="580" b="49567"/>
          <a:stretch/>
        </p:blipFill>
        <p:spPr>
          <a:xfrm>
            <a:off x="6624279" y="3966292"/>
            <a:ext cx="789340" cy="770759"/>
          </a:xfrm>
          <a:prstGeom prst="rect">
            <a:avLst/>
          </a:prstGeom>
          <a:noFill/>
          <a:ln>
            <a:noFill/>
          </a:ln>
        </p:spPr>
      </p:pic>
      <p:cxnSp>
        <p:nvCxnSpPr>
          <p:cNvPr id="148" name="Google Shape;148;p16"/>
          <p:cNvCxnSpPr/>
          <p:nvPr/>
        </p:nvCxnSpPr>
        <p:spPr>
          <a:xfrm flipH="1">
            <a:off x="7017546" y="2974771"/>
            <a:ext cx="1579800" cy="831300"/>
          </a:xfrm>
          <a:prstGeom prst="straightConnector1">
            <a:avLst/>
          </a:prstGeom>
          <a:noFill/>
          <a:ln w="14900" cap="flat" cmpd="sng">
            <a:solidFill>
              <a:srgbClr val="B11400"/>
            </a:solidFill>
            <a:prstDash val="solid"/>
            <a:round/>
            <a:headEnd type="none" w="med" len="med"/>
            <a:tailEnd type="triangle" w="med" len="med"/>
          </a:ln>
        </p:spPr>
      </p:cxnSp>
      <p:cxnSp>
        <p:nvCxnSpPr>
          <p:cNvPr id="149" name="Google Shape;149;p16"/>
          <p:cNvCxnSpPr/>
          <p:nvPr/>
        </p:nvCxnSpPr>
        <p:spPr>
          <a:xfrm flipH="1">
            <a:off x="7823486" y="2974792"/>
            <a:ext cx="774000" cy="836400"/>
          </a:xfrm>
          <a:prstGeom prst="straightConnector1">
            <a:avLst/>
          </a:prstGeom>
          <a:noFill/>
          <a:ln w="14900" cap="flat" cmpd="sng">
            <a:solidFill>
              <a:srgbClr val="B11400"/>
            </a:solidFill>
            <a:prstDash val="solid"/>
            <a:round/>
            <a:headEnd type="none" w="med" len="med"/>
            <a:tailEnd type="triangle" w="med" len="med"/>
          </a:ln>
        </p:spPr>
      </p:cxnSp>
      <p:cxnSp>
        <p:nvCxnSpPr>
          <p:cNvPr id="150" name="Google Shape;150;p16"/>
          <p:cNvCxnSpPr/>
          <p:nvPr/>
        </p:nvCxnSpPr>
        <p:spPr>
          <a:xfrm>
            <a:off x="8597341" y="2974783"/>
            <a:ext cx="37200" cy="836400"/>
          </a:xfrm>
          <a:prstGeom prst="straightConnector1">
            <a:avLst/>
          </a:prstGeom>
          <a:noFill/>
          <a:ln w="14900" cap="flat" cmpd="sng">
            <a:solidFill>
              <a:srgbClr val="B11400"/>
            </a:solidFill>
            <a:prstDash val="solid"/>
            <a:round/>
            <a:headEnd type="none" w="med" len="med"/>
            <a:tailEnd type="triangle" w="med" len="med"/>
          </a:ln>
        </p:spPr>
      </p:cxnSp>
      <p:sp>
        <p:nvSpPr>
          <p:cNvPr id="151" name="Google Shape;151;p16"/>
          <p:cNvSpPr txBox="1">
            <a:spLocks noGrp="1"/>
          </p:cNvSpPr>
          <p:nvPr>
            <p:ph type="body" idx="1"/>
          </p:nvPr>
        </p:nvSpPr>
        <p:spPr>
          <a:xfrm>
            <a:off x="177520" y="4474299"/>
            <a:ext cx="4742100" cy="303900"/>
          </a:xfrm>
          <a:prstGeom prst="rect">
            <a:avLst/>
          </a:prstGeom>
        </p:spPr>
        <p:txBody>
          <a:bodyPr spcFirstLastPara="1" wrap="square" lIns="91425" tIns="91425" rIns="91425" bIns="91425" anchor="t" anchorCtr="0">
            <a:noAutofit/>
          </a:bodyPr>
          <a:lstStyle/>
          <a:p>
            <a:pPr marL="457200" lvl="0" indent="-287338" algn="l" rtl="0">
              <a:lnSpc>
                <a:spcPct val="150000"/>
              </a:lnSpc>
              <a:spcBef>
                <a:spcPts val="0"/>
              </a:spcBef>
              <a:spcAft>
                <a:spcPts val="0"/>
              </a:spcAft>
              <a:buClr>
                <a:schemeClr val="dk1"/>
              </a:buClr>
              <a:buSzPct val="120000"/>
              <a:buFont typeface="Arial" panose="020B0604020202020204" pitchFamily="34" charset="0"/>
              <a:buChar char="•"/>
            </a:pPr>
            <a:r>
              <a:rPr lang="en" sz="925" dirty="0">
                <a:solidFill>
                  <a:schemeClr val="dk1"/>
                </a:solidFill>
                <a:latin typeface="Proxima Nova"/>
                <a:ea typeface="Proxima Nova"/>
                <a:cs typeface="Proxima Nova"/>
                <a:sym typeface="Proxima Nova"/>
              </a:rPr>
              <a:t>Layers capture various features like blur, edges, sharpness, etc</a:t>
            </a:r>
            <a:endParaRPr sz="925" dirty="0">
              <a:solidFill>
                <a:schemeClr val="dk1"/>
              </a:solidFill>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2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3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3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3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3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4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4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4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4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49"/>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5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17"/>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157" name="Google Shape;157;p17"/>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158" name="Google Shape;158;p17"/>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SzPct val="120000"/>
              <a:buNone/>
            </a:pPr>
            <a:r>
              <a:rPr lang="en">
                <a:solidFill>
                  <a:schemeClr val="lt1"/>
                </a:solidFill>
                <a:latin typeface="Proxima Nova"/>
                <a:ea typeface="Proxima Nova"/>
                <a:cs typeface="Proxima Nova"/>
                <a:sym typeface="Proxima Nova"/>
              </a:rPr>
              <a:t>Generative Models</a:t>
            </a:r>
            <a:endParaRPr>
              <a:solidFill>
                <a:schemeClr val="lt1"/>
              </a:solidFill>
              <a:latin typeface="Proxima Nova"/>
              <a:ea typeface="Proxima Nova"/>
              <a:cs typeface="Proxima Nova"/>
              <a:sym typeface="Proxima Nova"/>
            </a:endParaRPr>
          </a:p>
        </p:txBody>
      </p:sp>
      <p:sp>
        <p:nvSpPr>
          <p:cNvPr id="159" name="Google Shape;159;p17"/>
          <p:cNvSpPr txBox="1"/>
          <p:nvPr/>
        </p:nvSpPr>
        <p:spPr>
          <a:xfrm>
            <a:off x="190000" y="3312333"/>
            <a:ext cx="4005000" cy="489000"/>
          </a:xfrm>
          <a:prstGeom prst="rect">
            <a:avLst/>
          </a:prstGeom>
          <a:noFill/>
          <a:ln>
            <a:noFill/>
          </a:ln>
        </p:spPr>
        <p:txBody>
          <a:bodyPr spcFirstLastPara="1" wrap="square" lIns="111725" tIns="111725" rIns="111725" bIns="111725" anchor="t" anchorCtr="0">
            <a:spAutoFit/>
          </a:bodyPr>
          <a:lstStyle/>
          <a:p>
            <a:pPr marL="0" lvl="0" indent="0" algn="l" rtl="0">
              <a:spcBef>
                <a:spcPts val="0"/>
              </a:spcBef>
              <a:spcAft>
                <a:spcPts val="0"/>
              </a:spcAft>
              <a:buSzPct val="120000"/>
              <a:buNone/>
            </a:pPr>
            <a:r>
              <a:rPr lang="en" sz="855" i="1" dirty="0">
                <a:latin typeface="Proxima Nova"/>
                <a:ea typeface="Proxima Nova"/>
                <a:cs typeface="Proxima Nova"/>
                <a:sym typeface="Proxima Nova"/>
              </a:rPr>
              <a:t>True 2D simulations (left) and GAN-generated simulations (right). Source: Ullmo et al. (2020)</a:t>
            </a:r>
            <a:endParaRPr sz="855" i="1" dirty="0">
              <a:latin typeface="Proxima Nova"/>
              <a:ea typeface="Proxima Nova"/>
              <a:cs typeface="Proxima Nova"/>
              <a:sym typeface="Proxima Nova"/>
            </a:endParaRPr>
          </a:p>
        </p:txBody>
      </p:sp>
      <p:pic>
        <p:nvPicPr>
          <p:cNvPr id="160" name="Google Shape;160;p17"/>
          <p:cNvPicPr preferRelativeResize="0"/>
          <p:nvPr/>
        </p:nvPicPr>
        <p:blipFill rotWithShape="1">
          <a:blip r:embed="rId4">
            <a:alphaModFix/>
          </a:blip>
          <a:srcRect t="6255" r="72267" b="39163"/>
          <a:stretch/>
        </p:blipFill>
        <p:spPr>
          <a:xfrm>
            <a:off x="274383" y="1634361"/>
            <a:ext cx="1721943" cy="1759114"/>
          </a:xfrm>
          <a:prstGeom prst="rect">
            <a:avLst/>
          </a:prstGeom>
          <a:noFill/>
          <a:ln>
            <a:noFill/>
          </a:ln>
        </p:spPr>
      </p:pic>
      <p:sp>
        <p:nvSpPr>
          <p:cNvPr id="161" name="Google Shape;161;p17"/>
          <p:cNvSpPr txBox="1"/>
          <p:nvPr/>
        </p:nvSpPr>
        <p:spPr>
          <a:xfrm>
            <a:off x="114208" y="618600"/>
            <a:ext cx="4150200" cy="7746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SzPct val="120000"/>
              <a:buNone/>
            </a:pPr>
            <a:r>
              <a:rPr lang="en" sz="1000" b="1" dirty="0">
                <a:solidFill>
                  <a:schemeClr val="dk1"/>
                </a:solidFill>
                <a:latin typeface="Proxima Nova"/>
                <a:ea typeface="Proxima Nova"/>
                <a:cs typeface="Proxima Nova"/>
                <a:sym typeface="Proxima Nova"/>
              </a:rPr>
              <a:t>Applications in Cosmology:</a:t>
            </a:r>
            <a:endParaRPr sz="1000" b="1" dirty="0">
              <a:solidFill>
                <a:schemeClr val="dk1"/>
              </a:solidFill>
              <a:latin typeface="Proxima Nova"/>
              <a:ea typeface="Proxima Nova"/>
              <a:cs typeface="Proxima Nova"/>
              <a:sym typeface="Proxima Nova"/>
            </a:endParaRPr>
          </a:p>
          <a:p>
            <a:pPr marL="336550" lvl="0" indent="-171450" algn="l" rtl="0">
              <a:lnSpc>
                <a:spcPct val="100000"/>
              </a:lnSpc>
              <a:spcBef>
                <a:spcPts val="1000"/>
              </a:spcBef>
              <a:spcAft>
                <a:spcPts val="0"/>
              </a:spcAft>
              <a:buSzPct val="120000"/>
              <a:buFont typeface="Arial" panose="020B0604020202020204" pitchFamily="34" charset="0"/>
              <a:buChar char="•"/>
            </a:pPr>
            <a:r>
              <a:rPr lang="en" sz="1000" dirty="0">
                <a:solidFill>
                  <a:schemeClr val="dk1"/>
                </a:solidFill>
                <a:latin typeface="Proxima Nova"/>
                <a:ea typeface="Proxima Nova"/>
                <a:cs typeface="Proxima Nova"/>
                <a:sym typeface="Proxima Nova"/>
              </a:rPr>
              <a:t>Example: </a:t>
            </a:r>
            <a:r>
              <a:rPr lang="en" sz="1000" b="1" dirty="0">
                <a:solidFill>
                  <a:srgbClr val="941100"/>
                </a:solidFill>
                <a:latin typeface="Proxima Nova"/>
                <a:ea typeface="Proxima Nova"/>
                <a:cs typeface="Proxima Nova"/>
                <a:sym typeface="Proxima Nova"/>
              </a:rPr>
              <a:t>Generative Adversarial Networks </a:t>
            </a:r>
            <a:r>
              <a:rPr lang="en" sz="1000" dirty="0">
                <a:solidFill>
                  <a:schemeClr val="dk1"/>
                </a:solidFill>
                <a:latin typeface="Proxima Nova"/>
                <a:ea typeface="Proxima Nova"/>
                <a:cs typeface="Proxima Nova"/>
                <a:sym typeface="Proxima Nova"/>
              </a:rPr>
              <a:t>(GANs) for cosmic web simulations (</a:t>
            </a:r>
            <a:r>
              <a:rPr lang="en" sz="1000" i="1" dirty="0">
                <a:solidFill>
                  <a:schemeClr val="dk1"/>
                </a:solidFill>
                <a:latin typeface="Proxima Nova"/>
                <a:ea typeface="Proxima Nova"/>
                <a:cs typeface="Proxima Nova"/>
                <a:sym typeface="Proxima Nova"/>
              </a:rPr>
              <a:t>Ullmo et al. (2020))</a:t>
            </a:r>
            <a:endParaRPr sz="900" dirty="0">
              <a:solidFill>
                <a:schemeClr val="dk1"/>
              </a:solidFill>
              <a:latin typeface="Proxima Nova"/>
              <a:ea typeface="Proxima Nova"/>
              <a:cs typeface="Proxima Nova"/>
              <a:sym typeface="Proxima Nova"/>
            </a:endParaRPr>
          </a:p>
        </p:txBody>
      </p:sp>
      <p:sp>
        <p:nvSpPr>
          <p:cNvPr id="162" name="Google Shape;162;p17"/>
          <p:cNvSpPr txBox="1"/>
          <p:nvPr/>
        </p:nvSpPr>
        <p:spPr>
          <a:xfrm>
            <a:off x="114208" y="3681172"/>
            <a:ext cx="4322100" cy="1184909"/>
          </a:xfrm>
          <a:prstGeom prst="rect">
            <a:avLst/>
          </a:prstGeom>
          <a:noFill/>
          <a:ln>
            <a:noFill/>
          </a:ln>
        </p:spPr>
        <p:txBody>
          <a:bodyPr spcFirstLastPara="1" wrap="square" lIns="91425" tIns="91425" rIns="91425" bIns="91425" anchor="t" anchorCtr="0">
            <a:spAutoFit/>
          </a:bodyPr>
          <a:lstStyle/>
          <a:p>
            <a:pPr marL="336550" lvl="0" indent="-171450" algn="l" rtl="0">
              <a:spcBef>
                <a:spcPts val="0"/>
              </a:spcBef>
              <a:spcAft>
                <a:spcPts val="0"/>
              </a:spcAft>
              <a:buClr>
                <a:srgbClr val="B11400"/>
              </a:buClr>
              <a:buSzPct val="120000"/>
              <a:buFont typeface="Arial" panose="020B0604020202020204" pitchFamily="34" charset="0"/>
              <a:buChar char="•"/>
            </a:pPr>
            <a:r>
              <a:rPr lang="en" sz="1000" b="1" dirty="0">
                <a:solidFill>
                  <a:srgbClr val="B11400"/>
                </a:solidFill>
                <a:latin typeface="Proxima Nova"/>
                <a:ea typeface="Proxima Nova"/>
                <a:cs typeface="Proxima Nova"/>
                <a:sym typeface="Proxima Nova"/>
              </a:rPr>
              <a:t>Limitations:</a:t>
            </a:r>
            <a:endParaRPr sz="1000" b="1" dirty="0">
              <a:solidFill>
                <a:srgbClr val="B11400"/>
              </a:solidFill>
              <a:latin typeface="Proxima Nova"/>
              <a:ea typeface="Proxima Nova"/>
              <a:cs typeface="Proxima Nova"/>
              <a:sym typeface="Proxima Nova"/>
            </a:endParaRPr>
          </a:p>
          <a:p>
            <a:pPr marL="793750" lvl="1" indent="-171450" algn="l" rtl="0">
              <a:spcBef>
                <a:spcPts val="1000"/>
              </a:spcBef>
              <a:spcAft>
                <a:spcPts val="0"/>
              </a:spcAft>
              <a:buClr>
                <a:schemeClr val="dk1"/>
              </a:buClr>
              <a:buSzPct val="90000"/>
              <a:buFont typeface="Courier New" panose="02070309020205020404" pitchFamily="49" charset="0"/>
              <a:buChar char="o"/>
            </a:pPr>
            <a:r>
              <a:rPr lang="en" sz="1000" b="1" dirty="0">
                <a:solidFill>
                  <a:schemeClr val="dk1"/>
                </a:solidFill>
                <a:latin typeface="Proxima Nova"/>
                <a:ea typeface="Proxima Nova"/>
                <a:cs typeface="Proxima Nova"/>
                <a:sym typeface="Proxima Nova"/>
              </a:rPr>
              <a:t>Mode collapse</a:t>
            </a:r>
            <a:r>
              <a:rPr lang="en" sz="1000" dirty="0">
                <a:solidFill>
                  <a:schemeClr val="dk1"/>
                </a:solidFill>
                <a:latin typeface="Proxima Nova"/>
                <a:ea typeface="Proxima Nova"/>
                <a:cs typeface="Proxima Nova"/>
                <a:sym typeface="Proxima Nova"/>
              </a:rPr>
              <a:t> leads to reduced sample diversity</a:t>
            </a:r>
          </a:p>
          <a:p>
            <a:pPr marL="793750" lvl="1" indent="-171450" algn="l" rtl="0">
              <a:spcBef>
                <a:spcPts val="1000"/>
              </a:spcBef>
              <a:spcAft>
                <a:spcPts val="0"/>
              </a:spcAft>
              <a:buClr>
                <a:schemeClr val="dk1"/>
              </a:buClr>
              <a:buSzPct val="90000"/>
              <a:buFont typeface="Courier New" panose="02070309020205020404" pitchFamily="49" charset="0"/>
              <a:buChar char="o"/>
            </a:pPr>
            <a:r>
              <a:rPr lang="en" sz="1000" dirty="0">
                <a:solidFill>
                  <a:schemeClr val="dk1"/>
                </a:solidFill>
                <a:latin typeface="Proxima Nova"/>
                <a:ea typeface="Proxima Nova"/>
                <a:cs typeface="Proxima Nova"/>
                <a:sym typeface="Proxima Nova"/>
              </a:rPr>
              <a:t>Training instability</a:t>
            </a:r>
            <a:endParaRPr sz="1000" dirty="0">
              <a:solidFill>
                <a:schemeClr val="dk1"/>
              </a:solidFill>
              <a:latin typeface="Proxima Nova"/>
              <a:ea typeface="Proxima Nova"/>
              <a:cs typeface="Proxima Nova"/>
              <a:sym typeface="Proxima Nova"/>
            </a:endParaRPr>
          </a:p>
          <a:p>
            <a:pPr marL="336550" lvl="0" indent="-171450" algn="l" rtl="0">
              <a:spcBef>
                <a:spcPts val="1000"/>
              </a:spcBef>
              <a:spcAft>
                <a:spcPts val="0"/>
              </a:spcAft>
              <a:buClr>
                <a:schemeClr val="dk1"/>
              </a:buClr>
              <a:buSzPct val="120000"/>
              <a:buFont typeface="Arial" panose="020B0604020202020204" pitchFamily="34" charset="0"/>
              <a:buChar char="•"/>
            </a:pPr>
            <a:r>
              <a:rPr lang="en" sz="1000" b="1" dirty="0">
                <a:solidFill>
                  <a:srgbClr val="20124D"/>
                </a:solidFill>
                <a:latin typeface="Proxima Nova"/>
                <a:ea typeface="Proxima Nova"/>
                <a:cs typeface="Proxima Nova"/>
                <a:sym typeface="Proxima Nova"/>
              </a:rPr>
              <a:t>Diffusion models:</a:t>
            </a:r>
            <a:r>
              <a:rPr lang="en" sz="1000" b="1" dirty="0">
                <a:solidFill>
                  <a:schemeClr val="dk1"/>
                </a:solidFill>
                <a:latin typeface="Proxima Nova"/>
                <a:ea typeface="Proxima Nova"/>
                <a:cs typeface="Proxima Nova"/>
                <a:sym typeface="Proxima Nova"/>
              </a:rPr>
              <a:t> </a:t>
            </a:r>
            <a:r>
              <a:rPr lang="en" sz="1000" dirty="0">
                <a:solidFill>
                  <a:schemeClr val="dk1"/>
                </a:solidFill>
                <a:latin typeface="Proxima Nova"/>
                <a:ea typeface="Proxima Nova"/>
                <a:cs typeface="Proxima Nova"/>
                <a:sym typeface="Proxima Nova"/>
              </a:rPr>
              <a:t>stable training &amp; stronger </a:t>
            </a:r>
            <a:r>
              <a:rPr lang="en-GB" sz="1000" dirty="0">
                <a:solidFill>
                  <a:schemeClr val="dk1"/>
                </a:solidFill>
                <a:latin typeface="Proxima Nova"/>
                <a:ea typeface="Proxima Nova"/>
                <a:cs typeface="Proxima Nova"/>
                <a:sym typeface="Proxima Nova"/>
              </a:rPr>
              <a:t>generalisation</a:t>
            </a:r>
            <a:endParaRPr lang="en-GB" sz="1000" dirty="0"/>
          </a:p>
        </p:txBody>
      </p:sp>
      <p:pic>
        <p:nvPicPr>
          <p:cNvPr id="163" name="Google Shape;163;p17"/>
          <p:cNvPicPr preferRelativeResize="0"/>
          <p:nvPr/>
        </p:nvPicPr>
        <p:blipFill rotWithShape="1">
          <a:blip r:embed="rId4">
            <a:alphaModFix/>
          </a:blip>
          <a:srcRect l="13426" r="64797" b="92934"/>
          <a:stretch/>
        </p:blipFill>
        <p:spPr>
          <a:xfrm>
            <a:off x="648209" y="1452854"/>
            <a:ext cx="1003233" cy="168972"/>
          </a:xfrm>
          <a:prstGeom prst="rect">
            <a:avLst/>
          </a:prstGeom>
          <a:noFill/>
          <a:ln>
            <a:noFill/>
          </a:ln>
        </p:spPr>
      </p:pic>
      <p:pic>
        <p:nvPicPr>
          <p:cNvPr id="164" name="Google Shape;164;p17"/>
          <p:cNvPicPr preferRelativeResize="0"/>
          <p:nvPr/>
        </p:nvPicPr>
        <p:blipFill rotWithShape="1">
          <a:blip r:embed="rId4">
            <a:alphaModFix/>
          </a:blip>
          <a:srcRect l="51442" t="6255" r="20825" b="39163"/>
          <a:stretch/>
        </p:blipFill>
        <p:spPr>
          <a:xfrm>
            <a:off x="2473076" y="1634371"/>
            <a:ext cx="1721933" cy="1759100"/>
          </a:xfrm>
          <a:prstGeom prst="rect">
            <a:avLst/>
          </a:prstGeom>
          <a:noFill/>
          <a:ln>
            <a:noFill/>
          </a:ln>
        </p:spPr>
      </p:pic>
      <p:pic>
        <p:nvPicPr>
          <p:cNvPr id="165" name="Google Shape;165;p17"/>
          <p:cNvPicPr preferRelativeResize="0"/>
          <p:nvPr/>
        </p:nvPicPr>
        <p:blipFill rotWithShape="1">
          <a:blip r:embed="rId4">
            <a:alphaModFix/>
          </a:blip>
          <a:srcRect l="64974" t="61" r="13249" b="92873"/>
          <a:stretch/>
        </p:blipFill>
        <p:spPr>
          <a:xfrm>
            <a:off x="2785846" y="1454275"/>
            <a:ext cx="1003233" cy="168972"/>
          </a:xfrm>
          <a:prstGeom prst="rect">
            <a:avLst/>
          </a:prstGeom>
          <a:noFill/>
          <a:ln>
            <a:noFill/>
          </a:ln>
        </p:spPr>
      </p:pic>
      <p:pic>
        <p:nvPicPr>
          <p:cNvPr id="166" name="Google Shape;166;p17"/>
          <p:cNvPicPr preferRelativeResize="0"/>
          <p:nvPr/>
        </p:nvPicPr>
        <p:blipFill rotWithShape="1">
          <a:blip r:embed="rId4">
            <a:alphaModFix/>
          </a:blip>
          <a:srcRect l="48556" t="6255" r="49047" b="39163"/>
          <a:stretch/>
        </p:blipFill>
        <p:spPr>
          <a:xfrm>
            <a:off x="2153841" y="1550325"/>
            <a:ext cx="148792" cy="1759100"/>
          </a:xfrm>
          <a:prstGeom prst="rect">
            <a:avLst/>
          </a:prstGeom>
          <a:noFill/>
          <a:ln>
            <a:noFill/>
          </a:ln>
        </p:spPr>
      </p:pic>
      <p:sp>
        <p:nvSpPr>
          <p:cNvPr id="167" name="Google Shape;167;p17"/>
          <p:cNvSpPr/>
          <p:nvPr/>
        </p:nvSpPr>
        <p:spPr>
          <a:xfrm>
            <a:off x="4490575" y="705249"/>
            <a:ext cx="4482600" cy="697200"/>
          </a:xfrm>
          <a:prstGeom prst="roundRect">
            <a:avLst>
              <a:gd name="adj" fmla="val 16667"/>
            </a:avLst>
          </a:prstGeom>
          <a:gradFill>
            <a:gsLst>
              <a:gs pos="0">
                <a:srgbClr val="FFECEC"/>
              </a:gs>
              <a:gs pos="100000">
                <a:srgbClr val="FF9B9B"/>
              </a:gs>
            </a:gsLst>
            <a:lin ang="5400012" scaled="0"/>
          </a:gradFill>
          <a:ln w="10025" cap="flat" cmpd="sng">
            <a:solidFill>
              <a:srgbClr val="941100"/>
            </a:solidFill>
            <a:prstDash val="solid"/>
            <a:round/>
            <a:headEnd type="none" w="sm" len="sm"/>
            <a:tailEnd type="none" w="sm" len="sm"/>
          </a:ln>
          <a:effectLst>
            <a:outerShdw blurRad="30051" dist="10017" dir="5400000" algn="bl" rotWithShape="0">
              <a:srgbClr val="000000">
                <a:alpha val="50000"/>
              </a:srgbClr>
            </a:outerShdw>
          </a:effectLst>
        </p:spPr>
        <p:txBody>
          <a:bodyPr spcFirstLastPara="1" wrap="square" lIns="96150" tIns="96150" rIns="96150" bIns="96150" anchor="ctr" anchorCtr="0">
            <a:noAutofit/>
          </a:bodyPr>
          <a:lstStyle/>
          <a:p>
            <a:pPr marL="0" lvl="0" indent="0" algn="l" rtl="0">
              <a:spcBef>
                <a:spcPts val="0"/>
              </a:spcBef>
              <a:spcAft>
                <a:spcPts val="0"/>
              </a:spcAft>
              <a:buClr>
                <a:schemeClr val="dk1"/>
              </a:buClr>
              <a:buSzPct val="120000"/>
              <a:buFont typeface="Arial"/>
              <a:buNone/>
            </a:pPr>
            <a:r>
              <a:rPr lang="en" sz="1052" b="1" dirty="0">
                <a:solidFill>
                  <a:srgbClr val="2E2E2E"/>
                </a:solidFill>
                <a:latin typeface="Proxima Nova"/>
                <a:ea typeface="Proxima Nova"/>
                <a:cs typeface="Proxima Nova"/>
                <a:sym typeface="Proxima Nova"/>
              </a:rPr>
              <a:t>First step:</a:t>
            </a:r>
            <a:r>
              <a:rPr lang="en" sz="1052" b="1" dirty="0">
                <a:solidFill>
                  <a:srgbClr val="274E13"/>
                </a:solidFill>
                <a:latin typeface="Proxima Nova"/>
                <a:ea typeface="Proxima Nova"/>
                <a:cs typeface="Proxima Nova"/>
                <a:sym typeface="Proxima Nova"/>
              </a:rPr>
              <a:t> </a:t>
            </a:r>
            <a:endParaRPr sz="1052" b="1" dirty="0">
              <a:solidFill>
                <a:srgbClr val="274E13"/>
              </a:solidFill>
              <a:latin typeface="Proxima Nova"/>
              <a:ea typeface="Proxima Nova"/>
              <a:cs typeface="Proxima Nova"/>
              <a:sym typeface="Proxima Nova"/>
            </a:endParaRPr>
          </a:p>
          <a:p>
            <a:pPr marL="345079" lvl="0" indent="-171450" algn="l" rtl="0">
              <a:spcBef>
                <a:spcPts val="0"/>
              </a:spcBef>
              <a:spcAft>
                <a:spcPts val="0"/>
              </a:spcAft>
              <a:buClr>
                <a:schemeClr val="dk1"/>
              </a:buClr>
              <a:buSzPct val="120000"/>
              <a:buFont typeface="Arial" panose="020B0604020202020204" pitchFamily="34" charset="0"/>
              <a:buChar char="•"/>
            </a:pPr>
            <a:r>
              <a:rPr lang="en" sz="1052" b="1" dirty="0">
                <a:solidFill>
                  <a:srgbClr val="941100"/>
                </a:solidFill>
                <a:latin typeface="Proxima Nova"/>
                <a:ea typeface="Proxima Nova"/>
                <a:cs typeface="Proxima Nova"/>
                <a:sym typeface="Proxima Nova"/>
              </a:rPr>
              <a:t>Learn</a:t>
            </a:r>
            <a:r>
              <a:rPr lang="en" sz="1052" dirty="0">
                <a:solidFill>
                  <a:schemeClr val="dk1"/>
                </a:solidFill>
                <a:latin typeface="Proxima Nova"/>
                <a:ea typeface="Proxima Nova"/>
                <a:cs typeface="Proxima Nova"/>
                <a:sym typeface="Proxima Nova"/>
              </a:rPr>
              <a:t> the data distribution of </a:t>
            </a:r>
            <a:r>
              <a:rPr lang="en" sz="1052" b="1" dirty="0">
                <a:solidFill>
                  <a:schemeClr val="dk1"/>
                </a:solidFill>
                <a:latin typeface="Proxima Nova"/>
                <a:ea typeface="Proxima Nova"/>
                <a:cs typeface="Proxima Nova"/>
                <a:sym typeface="Proxima Nova"/>
              </a:rPr>
              <a:t>2D dark matter density fields</a:t>
            </a:r>
            <a:r>
              <a:rPr lang="en" sz="1052" dirty="0">
                <a:solidFill>
                  <a:schemeClr val="dk1"/>
                </a:solidFill>
                <a:latin typeface="Proxima Nova"/>
                <a:ea typeface="Proxima Nova"/>
                <a:cs typeface="Proxima Nova"/>
                <a:sym typeface="Proxima Nova"/>
              </a:rPr>
              <a:t> using </a:t>
            </a:r>
            <a:r>
              <a:rPr lang="en" sz="1052" b="1" dirty="0">
                <a:solidFill>
                  <a:srgbClr val="20124D"/>
                </a:solidFill>
                <a:latin typeface="Proxima Nova"/>
                <a:ea typeface="Proxima Nova"/>
                <a:cs typeface="Proxima Nova"/>
                <a:sym typeface="Proxima Nova"/>
              </a:rPr>
              <a:t>generative diffusion models</a:t>
            </a:r>
            <a:endParaRPr sz="1577" dirty="0">
              <a:solidFill>
                <a:srgbClr val="20124D"/>
              </a:solidFill>
            </a:endParaRPr>
          </a:p>
        </p:txBody>
      </p:sp>
      <p:sp>
        <p:nvSpPr>
          <p:cNvPr id="168" name="Google Shape;168;p17"/>
          <p:cNvSpPr txBox="1"/>
          <p:nvPr/>
        </p:nvSpPr>
        <p:spPr>
          <a:xfrm>
            <a:off x="4490575" y="1575518"/>
            <a:ext cx="4449600" cy="938400"/>
          </a:xfrm>
          <a:prstGeom prst="rect">
            <a:avLst/>
          </a:prstGeom>
          <a:noFill/>
          <a:ln>
            <a:noFill/>
          </a:ln>
        </p:spPr>
        <p:txBody>
          <a:bodyPr spcFirstLastPara="1" wrap="square" lIns="90875" tIns="90875" rIns="90875" bIns="90875" anchor="t" anchorCtr="0">
            <a:spAutoFit/>
          </a:bodyPr>
          <a:lstStyle/>
          <a:p>
            <a:pPr marL="0" lvl="0" indent="0" algn="l" rtl="0">
              <a:spcBef>
                <a:spcPts val="0"/>
              </a:spcBef>
              <a:spcAft>
                <a:spcPts val="0"/>
              </a:spcAft>
              <a:buSzPct val="120000"/>
              <a:buNone/>
            </a:pPr>
            <a:r>
              <a:rPr lang="en" sz="1093" b="1" dirty="0">
                <a:latin typeface="Proxima Nova"/>
                <a:ea typeface="Proxima Nova"/>
                <a:cs typeface="Proxima Nova"/>
                <a:sym typeface="Proxima Nova"/>
              </a:rPr>
              <a:t>Training data: </a:t>
            </a:r>
            <a:r>
              <a:rPr lang="en" sz="1093" b="1" dirty="0">
                <a:solidFill>
                  <a:srgbClr val="0B5394"/>
                </a:solidFill>
                <a:latin typeface="Proxima Nova"/>
                <a:ea typeface="Proxima Nova"/>
                <a:cs typeface="Proxima Nova"/>
                <a:sym typeface="Proxima Nova"/>
              </a:rPr>
              <a:t>Quijote Simulations</a:t>
            </a:r>
            <a:endParaRPr sz="1093" b="1" dirty="0">
              <a:solidFill>
                <a:srgbClr val="0B5394"/>
              </a:solidFill>
              <a:latin typeface="Proxima Nova"/>
              <a:ea typeface="Proxima Nova"/>
              <a:cs typeface="Proxima Nova"/>
              <a:sym typeface="Proxima Nova"/>
            </a:endParaRPr>
          </a:p>
          <a:p>
            <a:pPr marL="908836" lvl="1" indent="-290323" algn="l" rtl="0">
              <a:spcBef>
                <a:spcPts val="994"/>
              </a:spcBef>
              <a:spcAft>
                <a:spcPts val="0"/>
              </a:spcAft>
              <a:buClr>
                <a:schemeClr val="dk1"/>
              </a:buClr>
              <a:buSzPct val="90000"/>
              <a:buFont typeface="Proxima Nova"/>
              <a:buChar char="○"/>
            </a:pPr>
            <a:r>
              <a:rPr lang="en" sz="994" dirty="0">
                <a:solidFill>
                  <a:schemeClr val="dk1"/>
                </a:solidFill>
                <a:latin typeface="Proxima Nova"/>
                <a:ea typeface="Proxima Nova"/>
                <a:cs typeface="Proxima Nova"/>
                <a:sym typeface="Proxima Nova"/>
              </a:rPr>
              <a:t>Over 82, 000 dark matter simulations</a:t>
            </a:r>
            <a:endParaRPr sz="994" dirty="0">
              <a:solidFill>
                <a:schemeClr val="dk1"/>
              </a:solidFill>
              <a:latin typeface="Proxima Nova"/>
              <a:ea typeface="Proxima Nova"/>
              <a:cs typeface="Proxima Nova"/>
              <a:sym typeface="Proxima Nova"/>
            </a:endParaRPr>
          </a:p>
          <a:p>
            <a:pPr marL="908836" lvl="1" indent="-290323" algn="l" rtl="0">
              <a:spcBef>
                <a:spcPts val="0"/>
              </a:spcBef>
              <a:spcAft>
                <a:spcPts val="0"/>
              </a:spcAft>
              <a:buClr>
                <a:schemeClr val="dk1"/>
              </a:buClr>
              <a:buSzPct val="90000"/>
              <a:buFont typeface="Proxima Nova"/>
              <a:buChar char="○"/>
            </a:pPr>
            <a:r>
              <a:rPr lang="en" sz="994" dirty="0">
                <a:solidFill>
                  <a:schemeClr val="dk1"/>
                </a:solidFill>
                <a:latin typeface="Proxima Nova"/>
                <a:ea typeface="Proxima Nova"/>
                <a:cs typeface="Proxima Nova"/>
                <a:sym typeface="Proxima Nova"/>
              </a:rPr>
              <a:t>Spans beyond 7,000 cosmological models</a:t>
            </a:r>
            <a:endParaRPr sz="994" dirty="0">
              <a:solidFill>
                <a:schemeClr val="dk1"/>
              </a:solidFill>
              <a:latin typeface="Proxima Nova"/>
              <a:ea typeface="Proxima Nova"/>
              <a:cs typeface="Proxima Nova"/>
              <a:sym typeface="Proxima Nova"/>
            </a:endParaRPr>
          </a:p>
          <a:p>
            <a:pPr marL="908836" lvl="1" indent="-290323" algn="l" rtl="0">
              <a:spcBef>
                <a:spcPts val="0"/>
              </a:spcBef>
              <a:spcAft>
                <a:spcPts val="0"/>
              </a:spcAft>
              <a:buClr>
                <a:schemeClr val="dk1"/>
              </a:buClr>
              <a:buSzPct val="90000"/>
              <a:buFont typeface="Proxima Nova"/>
              <a:buChar char="○"/>
            </a:pPr>
            <a:r>
              <a:rPr lang="en" sz="994" dirty="0">
                <a:solidFill>
                  <a:schemeClr val="dk1"/>
                </a:solidFill>
                <a:latin typeface="Proxima Nova"/>
                <a:ea typeface="Proxima Nova"/>
                <a:cs typeface="Proxima Nova"/>
                <a:sym typeface="Proxima Nova"/>
              </a:rPr>
              <a:t>Required over 35 million CPU hours</a:t>
            </a:r>
            <a:endParaRPr sz="1093" dirty="0">
              <a:latin typeface="Proxima Nova"/>
              <a:ea typeface="Proxima Nova"/>
              <a:cs typeface="Proxima Nova"/>
              <a:sym typeface="Proxima Nova"/>
            </a:endParaRPr>
          </a:p>
        </p:txBody>
      </p:sp>
      <p:pic>
        <p:nvPicPr>
          <p:cNvPr id="169" name="Google Shape;169;p17"/>
          <p:cNvPicPr preferRelativeResize="0"/>
          <p:nvPr/>
        </p:nvPicPr>
        <p:blipFill>
          <a:blip r:embed="rId5">
            <a:alphaModFix/>
          </a:blip>
          <a:stretch>
            <a:fillRect/>
          </a:stretch>
        </p:blipFill>
        <p:spPr>
          <a:xfrm>
            <a:off x="4557913" y="3058095"/>
            <a:ext cx="1394143" cy="1482541"/>
          </a:xfrm>
          <a:prstGeom prst="rect">
            <a:avLst/>
          </a:prstGeom>
          <a:noFill/>
          <a:ln>
            <a:noFill/>
          </a:ln>
        </p:spPr>
      </p:pic>
      <p:cxnSp>
        <p:nvCxnSpPr>
          <p:cNvPr id="170" name="Google Shape;170;p17"/>
          <p:cNvCxnSpPr/>
          <p:nvPr/>
        </p:nvCxnSpPr>
        <p:spPr>
          <a:xfrm>
            <a:off x="6087294" y="3452605"/>
            <a:ext cx="264600" cy="0"/>
          </a:xfrm>
          <a:prstGeom prst="straightConnector1">
            <a:avLst/>
          </a:prstGeom>
          <a:noFill/>
          <a:ln w="9350" cap="flat" cmpd="sng">
            <a:solidFill>
              <a:srgbClr val="CC0000"/>
            </a:solidFill>
            <a:prstDash val="solid"/>
            <a:round/>
            <a:headEnd type="none" w="med" len="med"/>
            <a:tailEnd type="triangle" w="med" len="med"/>
          </a:ln>
        </p:spPr>
      </p:cxnSp>
      <p:sp>
        <p:nvSpPr>
          <p:cNvPr id="171" name="Google Shape;171;p17"/>
          <p:cNvSpPr txBox="1"/>
          <p:nvPr/>
        </p:nvSpPr>
        <p:spPr>
          <a:xfrm>
            <a:off x="6879468" y="2766900"/>
            <a:ext cx="659700" cy="223200"/>
          </a:xfrm>
          <a:prstGeom prst="rect">
            <a:avLst/>
          </a:prstGeom>
          <a:noFill/>
          <a:ln>
            <a:noFill/>
          </a:ln>
        </p:spPr>
        <p:txBody>
          <a:bodyPr spcFirstLastPara="1" wrap="square" lIns="89750" tIns="89750" rIns="89750" bIns="89750" anchor="t" anchorCtr="0">
            <a:noAutofit/>
          </a:bodyPr>
          <a:lstStyle/>
          <a:p>
            <a:pPr marL="0" lvl="0" indent="0" algn="l" rtl="0">
              <a:lnSpc>
                <a:spcPct val="115000"/>
              </a:lnSpc>
              <a:spcBef>
                <a:spcPts val="0"/>
              </a:spcBef>
              <a:spcAft>
                <a:spcPts val="0"/>
              </a:spcAft>
              <a:buSzPct val="120000"/>
              <a:buNone/>
            </a:pPr>
            <a:r>
              <a:rPr lang="en" sz="884" b="1">
                <a:solidFill>
                  <a:srgbClr val="BF9000"/>
                </a:solidFill>
                <a:latin typeface="Old Standard TT"/>
                <a:ea typeface="Old Standard TT"/>
                <a:cs typeface="Old Standard TT"/>
                <a:sym typeface="Old Standard TT"/>
              </a:rPr>
              <a:t>2D Slice</a:t>
            </a:r>
            <a:endParaRPr sz="884" b="1">
              <a:solidFill>
                <a:srgbClr val="BF9000"/>
              </a:solidFill>
              <a:latin typeface="Lato"/>
              <a:ea typeface="Lato"/>
              <a:cs typeface="Lato"/>
              <a:sym typeface="Lato"/>
            </a:endParaRPr>
          </a:p>
        </p:txBody>
      </p:sp>
      <p:sp>
        <p:nvSpPr>
          <p:cNvPr id="172" name="Google Shape;172;p17"/>
          <p:cNvSpPr txBox="1"/>
          <p:nvPr/>
        </p:nvSpPr>
        <p:spPr>
          <a:xfrm>
            <a:off x="4557913" y="2766900"/>
            <a:ext cx="1539600" cy="223200"/>
          </a:xfrm>
          <a:prstGeom prst="rect">
            <a:avLst/>
          </a:prstGeom>
          <a:noFill/>
          <a:ln>
            <a:noFill/>
          </a:ln>
        </p:spPr>
        <p:txBody>
          <a:bodyPr spcFirstLastPara="1" wrap="square" lIns="89750" tIns="89750" rIns="89750" bIns="89750" anchor="t" anchorCtr="0">
            <a:noAutofit/>
          </a:bodyPr>
          <a:lstStyle/>
          <a:p>
            <a:pPr marL="0" lvl="0" indent="0" algn="l" rtl="0">
              <a:lnSpc>
                <a:spcPct val="115000"/>
              </a:lnSpc>
              <a:spcBef>
                <a:spcPts val="0"/>
              </a:spcBef>
              <a:spcAft>
                <a:spcPts val="0"/>
              </a:spcAft>
              <a:buSzPct val="120000"/>
              <a:buNone/>
            </a:pPr>
            <a:r>
              <a:rPr lang="en" sz="884" b="1" dirty="0">
                <a:solidFill>
                  <a:srgbClr val="941100"/>
                </a:solidFill>
                <a:latin typeface="Old Standard TT"/>
                <a:ea typeface="Old Standard TT"/>
                <a:cs typeface="Old Standard TT"/>
                <a:sym typeface="Old Standard TT"/>
              </a:rPr>
              <a:t>3D Density Field (Quijote)</a:t>
            </a:r>
            <a:endParaRPr sz="884" b="1" dirty="0">
              <a:solidFill>
                <a:srgbClr val="941100"/>
              </a:solidFill>
              <a:latin typeface="Lato"/>
              <a:ea typeface="Lato"/>
              <a:cs typeface="Lato"/>
              <a:sym typeface="Lato"/>
            </a:endParaRPr>
          </a:p>
        </p:txBody>
      </p:sp>
      <p:pic>
        <p:nvPicPr>
          <p:cNvPr id="173" name="Google Shape;173;p17" title="lr_hr_512_cube_comp_1.png"/>
          <p:cNvPicPr preferRelativeResize="0"/>
          <p:nvPr/>
        </p:nvPicPr>
        <p:blipFill rotWithShape="1">
          <a:blip r:embed="rId6">
            <a:alphaModFix/>
          </a:blip>
          <a:srcRect l="1438" t="1332" r="1390" b="1458"/>
          <a:stretch/>
        </p:blipFill>
        <p:spPr>
          <a:xfrm rot="10800000">
            <a:off x="6527658" y="3088017"/>
            <a:ext cx="1302636" cy="1303301"/>
          </a:xfrm>
          <a:prstGeom prst="rect">
            <a:avLst/>
          </a:prstGeom>
          <a:noFill/>
          <a:ln>
            <a:noFill/>
          </a:ln>
          <a:effectLst>
            <a:outerShdw blurRad="56115" dist="18705" dir="5400000" algn="bl" rotWithShape="0">
              <a:srgbClr val="000000">
                <a:alpha val="50000"/>
              </a:srgbClr>
            </a:outerShdw>
          </a:effectLst>
        </p:spPr>
      </p:pic>
      <p:pic>
        <p:nvPicPr>
          <p:cNvPr id="174" name="Google Shape;174;p17" title="lr_hr_512_subcube_comp_1.png"/>
          <p:cNvPicPr preferRelativeResize="0"/>
          <p:nvPr/>
        </p:nvPicPr>
        <p:blipFill rotWithShape="1">
          <a:blip r:embed="rId7">
            <a:alphaModFix/>
          </a:blip>
          <a:srcRect l="1239" t="1276" r="1210" b="1334"/>
          <a:stretch/>
        </p:blipFill>
        <p:spPr>
          <a:xfrm rot="10800000">
            <a:off x="8257701" y="3088010"/>
            <a:ext cx="730373" cy="729196"/>
          </a:xfrm>
          <a:prstGeom prst="rect">
            <a:avLst/>
          </a:prstGeom>
          <a:noFill/>
          <a:ln>
            <a:noFill/>
          </a:ln>
          <a:effectLst>
            <a:outerShdw blurRad="56115" dist="18705" dir="5400000" algn="bl" rotWithShape="0">
              <a:srgbClr val="000000">
                <a:alpha val="50000"/>
              </a:srgbClr>
            </a:outerShdw>
          </a:effectLst>
        </p:spPr>
      </p:pic>
      <p:cxnSp>
        <p:nvCxnSpPr>
          <p:cNvPr id="175" name="Google Shape;175;p17"/>
          <p:cNvCxnSpPr/>
          <p:nvPr/>
        </p:nvCxnSpPr>
        <p:spPr>
          <a:xfrm>
            <a:off x="7911581" y="3452605"/>
            <a:ext cx="264600" cy="0"/>
          </a:xfrm>
          <a:prstGeom prst="straightConnector1">
            <a:avLst/>
          </a:prstGeom>
          <a:noFill/>
          <a:ln w="9350" cap="flat" cmpd="sng">
            <a:solidFill>
              <a:srgbClr val="CC0000"/>
            </a:solidFill>
            <a:prstDash val="solid"/>
            <a:round/>
            <a:headEnd type="none" w="med" len="med"/>
            <a:tailEnd type="triangle" w="med" len="med"/>
          </a:ln>
        </p:spPr>
      </p:cxnSp>
      <p:sp>
        <p:nvSpPr>
          <p:cNvPr id="176" name="Google Shape;176;p17"/>
          <p:cNvSpPr txBox="1"/>
          <p:nvPr/>
        </p:nvSpPr>
        <p:spPr>
          <a:xfrm>
            <a:off x="8166272" y="2777112"/>
            <a:ext cx="977700" cy="223200"/>
          </a:xfrm>
          <a:prstGeom prst="rect">
            <a:avLst/>
          </a:prstGeom>
          <a:noFill/>
          <a:ln>
            <a:noFill/>
          </a:ln>
        </p:spPr>
        <p:txBody>
          <a:bodyPr spcFirstLastPara="1" wrap="square" lIns="89750" tIns="89750" rIns="89750" bIns="89750" anchor="t" anchorCtr="0">
            <a:noAutofit/>
          </a:bodyPr>
          <a:lstStyle/>
          <a:p>
            <a:pPr marL="0" lvl="0" indent="0" algn="l" rtl="0">
              <a:lnSpc>
                <a:spcPct val="115000"/>
              </a:lnSpc>
              <a:spcBef>
                <a:spcPts val="0"/>
              </a:spcBef>
              <a:spcAft>
                <a:spcPts val="0"/>
              </a:spcAft>
              <a:buSzPct val="120000"/>
              <a:buNone/>
            </a:pPr>
            <a:r>
              <a:rPr lang="en" sz="884" b="1">
                <a:solidFill>
                  <a:srgbClr val="38761D"/>
                </a:solidFill>
                <a:latin typeface="Old Standard TT"/>
                <a:ea typeface="Old Standard TT"/>
                <a:cs typeface="Old Standard TT"/>
                <a:sym typeface="Old Standard TT"/>
              </a:rPr>
              <a:t>Training Data</a:t>
            </a:r>
            <a:endParaRPr sz="884" b="1">
              <a:solidFill>
                <a:srgbClr val="38761D"/>
              </a:solidFill>
              <a:latin typeface="Lato"/>
              <a:ea typeface="Lato"/>
              <a:cs typeface="Lato"/>
              <a:sym typeface="Lato"/>
            </a:endParaRPr>
          </a:p>
        </p:txBody>
      </p:sp>
      <p:cxnSp>
        <p:nvCxnSpPr>
          <p:cNvPr id="177" name="Google Shape;177;p17"/>
          <p:cNvCxnSpPr/>
          <p:nvPr/>
        </p:nvCxnSpPr>
        <p:spPr>
          <a:xfrm>
            <a:off x="6518305" y="4493607"/>
            <a:ext cx="1318500" cy="0"/>
          </a:xfrm>
          <a:prstGeom prst="straightConnector1">
            <a:avLst/>
          </a:prstGeom>
          <a:noFill/>
          <a:ln w="9350" cap="flat" cmpd="sng">
            <a:solidFill>
              <a:schemeClr val="dk1"/>
            </a:solidFill>
            <a:prstDash val="solid"/>
            <a:round/>
            <a:headEnd type="triangle" w="med" len="med"/>
            <a:tailEnd type="triangle" w="med" len="med"/>
          </a:ln>
        </p:spPr>
      </p:cxnSp>
      <p:sp>
        <p:nvSpPr>
          <p:cNvPr id="178" name="Google Shape;178;p17"/>
          <p:cNvSpPr txBox="1"/>
          <p:nvPr/>
        </p:nvSpPr>
        <p:spPr>
          <a:xfrm>
            <a:off x="6969200" y="4432450"/>
            <a:ext cx="453300" cy="223200"/>
          </a:xfrm>
          <a:prstGeom prst="rect">
            <a:avLst/>
          </a:prstGeom>
          <a:noFill/>
          <a:ln>
            <a:noFill/>
          </a:ln>
        </p:spPr>
        <p:txBody>
          <a:bodyPr spcFirstLastPara="1" wrap="square" lIns="89750" tIns="89750" rIns="89750" bIns="89750" anchor="t" anchorCtr="0">
            <a:noAutofit/>
          </a:bodyPr>
          <a:lstStyle/>
          <a:p>
            <a:pPr marL="0" lvl="0" indent="0" algn="l" rtl="0">
              <a:lnSpc>
                <a:spcPct val="115000"/>
              </a:lnSpc>
              <a:spcBef>
                <a:spcPts val="0"/>
              </a:spcBef>
              <a:spcAft>
                <a:spcPts val="0"/>
              </a:spcAft>
              <a:buSzPct val="120000"/>
              <a:buNone/>
            </a:pPr>
            <a:r>
              <a:rPr lang="en" sz="687" b="1">
                <a:solidFill>
                  <a:schemeClr val="dk1"/>
                </a:solidFill>
                <a:latin typeface="Old Standard TT"/>
                <a:ea typeface="Old Standard TT"/>
                <a:cs typeface="Old Standard TT"/>
                <a:sym typeface="Old Standard TT"/>
              </a:rPr>
              <a:t>256 px</a:t>
            </a:r>
            <a:endParaRPr sz="687" b="1">
              <a:solidFill>
                <a:schemeClr val="dk1"/>
              </a:solidFill>
              <a:latin typeface="Lato"/>
              <a:ea typeface="Lato"/>
              <a:cs typeface="Lato"/>
              <a:sym typeface="Lato"/>
            </a:endParaRPr>
          </a:p>
        </p:txBody>
      </p:sp>
      <p:cxnSp>
        <p:nvCxnSpPr>
          <p:cNvPr id="179" name="Google Shape;179;p17"/>
          <p:cNvCxnSpPr/>
          <p:nvPr/>
        </p:nvCxnSpPr>
        <p:spPr>
          <a:xfrm>
            <a:off x="8271906" y="3924404"/>
            <a:ext cx="701400" cy="0"/>
          </a:xfrm>
          <a:prstGeom prst="straightConnector1">
            <a:avLst/>
          </a:prstGeom>
          <a:noFill/>
          <a:ln w="9350" cap="flat" cmpd="sng">
            <a:solidFill>
              <a:schemeClr val="dk1"/>
            </a:solidFill>
            <a:prstDash val="solid"/>
            <a:round/>
            <a:headEnd type="triangle" w="med" len="med"/>
            <a:tailEnd type="triangle" w="med" len="med"/>
          </a:ln>
        </p:spPr>
      </p:cxnSp>
      <p:sp>
        <p:nvSpPr>
          <p:cNvPr id="180" name="Google Shape;180;p17"/>
          <p:cNvSpPr txBox="1"/>
          <p:nvPr/>
        </p:nvSpPr>
        <p:spPr>
          <a:xfrm>
            <a:off x="8451119" y="3863244"/>
            <a:ext cx="453300" cy="223200"/>
          </a:xfrm>
          <a:prstGeom prst="rect">
            <a:avLst/>
          </a:prstGeom>
          <a:noFill/>
          <a:ln>
            <a:noFill/>
          </a:ln>
        </p:spPr>
        <p:txBody>
          <a:bodyPr spcFirstLastPara="1" wrap="square" lIns="89750" tIns="89750" rIns="89750" bIns="89750" anchor="t" anchorCtr="0">
            <a:noAutofit/>
          </a:bodyPr>
          <a:lstStyle/>
          <a:p>
            <a:pPr marL="0" lvl="0" indent="0" algn="l" rtl="0">
              <a:lnSpc>
                <a:spcPct val="115000"/>
              </a:lnSpc>
              <a:spcBef>
                <a:spcPts val="0"/>
              </a:spcBef>
              <a:spcAft>
                <a:spcPts val="0"/>
              </a:spcAft>
              <a:buSzPct val="120000"/>
              <a:buNone/>
            </a:pPr>
            <a:r>
              <a:rPr lang="en" sz="687" b="1">
                <a:solidFill>
                  <a:schemeClr val="dk1"/>
                </a:solidFill>
                <a:latin typeface="Old Standard TT"/>
                <a:ea typeface="Old Standard TT"/>
                <a:cs typeface="Old Standard TT"/>
                <a:sym typeface="Old Standard TT"/>
              </a:rPr>
              <a:t>32 px</a:t>
            </a:r>
            <a:endParaRPr sz="687" b="1">
              <a:solidFill>
                <a:schemeClr val="dk1"/>
              </a:solidFill>
              <a:latin typeface="Lato"/>
              <a:ea typeface="Lato"/>
              <a:cs typeface="Lato"/>
              <a:sym typeface="Lato"/>
            </a:endParaRPr>
          </a:p>
        </p:txBody>
      </p:sp>
      <p:sp>
        <p:nvSpPr>
          <p:cNvPr id="181" name="Google Shape;181;p17"/>
          <p:cNvSpPr txBox="1"/>
          <p:nvPr/>
        </p:nvSpPr>
        <p:spPr>
          <a:xfrm>
            <a:off x="4490575" y="4486289"/>
            <a:ext cx="1688100" cy="353700"/>
          </a:xfrm>
          <a:prstGeom prst="rect">
            <a:avLst/>
          </a:prstGeom>
          <a:noFill/>
          <a:ln>
            <a:noFill/>
          </a:ln>
        </p:spPr>
        <p:txBody>
          <a:bodyPr spcFirstLastPara="1" wrap="square" lIns="80800" tIns="80800" rIns="80800" bIns="80800" anchor="t" anchorCtr="0">
            <a:spAutoFit/>
          </a:bodyPr>
          <a:lstStyle/>
          <a:p>
            <a:pPr marL="0" lvl="0" indent="0" algn="l" rtl="0">
              <a:spcBef>
                <a:spcPts val="0"/>
              </a:spcBef>
              <a:spcAft>
                <a:spcPts val="0"/>
              </a:spcAft>
              <a:buSzPct val="120000"/>
              <a:buNone/>
            </a:pPr>
            <a:r>
              <a:rPr lang="en" sz="619" i="1" dirty="0">
                <a:latin typeface="Proxima Nova"/>
                <a:ea typeface="Proxima Nova"/>
                <a:cs typeface="Proxima Nova"/>
                <a:sym typeface="Proxima Nova"/>
              </a:rPr>
              <a:t>3D dark matter density field, </a:t>
            </a:r>
            <a:r>
              <a:rPr lang="en" sz="619" b="1" i="1" dirty="0">
                <a:latin typeface="Proxima Nova"/>
                <a:ea typeface="Proxima Nova"/>
                <a:cs typeface="Proxima Nova"/>
                <a:sym typeface="Proxima Nova"/>
              </a:rPr>
              <a:t>Quijote suite</a:t>
            </a:r>
            <a:r>
              <a:rPr lang="en" sz="619" i="1" dirty="0">
                <a:latin typeface="Proxima Nova"/>
                <a:ea typeface="Proxima Nova"/>
                <a:cs typeface="Proxima Nova"/>
                <a:sym typeface="Proxima Nova"/>
              </a:rPr>
              <a:t>. Source: Villaescusa-Navarro et al. (2020)</a:t>
            </a:r>
            <a:endParaRPr sz="619" i="1" dirty="0">
              <a:latin typeface="Proxima Nova"/>
              <a:ea typeface="Proxima Nova"/>
              <a:cs typeface="Proxima Nova"/>
              <a:sym typeface="Proxima Nova"/>
            </a:endParaRPr>
          </a:p>
        </p:txBody>
      </p:sp>
      <p:sp>
        <p:nvSpPr>
          <p:cNvPr id="182" name="Google Shape;182;p17"/>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SzPct val="120000"/>
              <a:buNone/>
            </a:pPr>
            <a:fld id="{00000000-1234-1234-1234-123412341234}" type="slidenum">
              <a:rPr lang="en"/>
              <a:pPr marL="0" lvl="0" indent="0" algn="r" rtl="0">
                <a:spcBef>
                  <a:spcPts val="0"/>
                </a:spcBef>
                <a:spcAft>
                  <a:spcPts val="0"/>
                </a:spcAft>
                <a:buSzPct val="120000"/>
                <a:buNone/>
              </a:pPr>
              <a:t>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7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18"/>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sp>
        <p:nvSpPr>
          <p:cNvPr id="188" name="Google Shape;188;p18"/>
          <p:cNvSpPr txBox="1"/>
          <p:nvPr/>
        </p:nvSpPr>
        <p:spPr>
          <a:xfrm>
            <a:off x="0" y="1759950"/>
            <a:ext cx="8488500" cy="967671"/>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0"/>
              </a:spcAft>
              <a:buNone/>
            </a:pPr>
            <a:r>
              <a:rPr lang="en" sz="1300" b="1" dirty="0">
                <a:solidFill>
                  <a:srgbClr val="134F5C"/>
                </a:solidFill>
                <a:latin typeface="Proxima Nova"/>
                <a:ea typeface="Proxima Nova"/>
                <a:cs typeface="Proxima Nova"/>
                <a:sym typeface="Proxima Nova"/>
              </a:rPr>
              <a:t>Reverse process:</a:t>
            </a:r>
            <a:endParaRPr sz="1200" b="1" dirty="0">
              <a:solidFill>
                <a:srgbClr val="2E2E2E"/>
              </a:solidFill>
              <a:latin typeface="Proxima Nova"/>
              <a:ea typeface="Proxima Nova"/>
              <a:cs typeface="Proxima Nova"/>
              <a:sym typeface="Proxima Nova"/>
            </a:endParaRPr>
          </a:p>
          <a:p>
            <a:pPr marL="323850" lvl="0" indent="-171450" algn="l" rtl="0">
              <a:lnSpc>
                <a:spcPct val="115000"/>
              </a:lnSpc>
              <a:spcBef>
                <a:spcPts val="0"/>
              </a:spcBef>
              <a:spcAft>
                <a:spcPts val="0"/>
              </a:spcAft>
              <a:buClr>
                <a:srgbClr val="2E2E2E"/>
              </a:buClr>
              <a:buSzPct val="120000"/>
              <a:buFont typeface="Arial" panose="020B0604020202020204" pitchFamily="34" charset="0"/>
              <a:buChar char="•"/>
            </a:pPr>
            <a:r>
              <a:rPr lang="en" sz="1200" b="1" dirty="0">
                <a:solidFill>
                  <a:srgbClr val="2E2E2E"/>
                </a:solidFill>
                <a:latin typeface="Proxima Nova"/>
                <a:ea typeface="Proxima Nova"/>
                <a:cs typeface="Proxima Nova"/>
                <a:sym typeface="Proxima Nova"/>
              </a:rPr>
              <a:t>Neural networks</a:t>
            </a:r>
            <a:r>
              <a:rPr lang="en" sz="1200" dirty="0">
                <a:solidFill>
                  <a:srgbClr val="2E2E2E"/>
                </a:solidFill>
                <a:latin typeface="Proxima Nova"/>
                <a:ea typeface="Proxima Nova"/>
                <a:cs typeface="Proxima Nova"/>
                <a:sym typeface="Proxima Nova"/>
              </a:rPr>
              <a:t> are used to reverse the forward process by learning the </a:t>
            </a:r>
            <a:r>
              <a:rPr lang="en" sz="1200" b="1" dirty="0">
                <a:solidFill>
                  <a:schemeClr val="accent1"/>
                </a:solidFill>
                <a:latin typeface="Proxima Nova"/>
                <a:ea typeface="Proxima Nova"/>
                <a:cs typeface="Proxima Nova"/>
                <a:sym typeface="Proxima Nova"/>
              </a:rPr>
              <a:t>score function</a:t>
            </a:r>
            <a:r>
              <a:rPr lang="en" sz="1200" dirty="0">
                <a:solidFill>
                  <a:srgbClr val="2E2E2E"/>
                </a:solidFill>
                <a:latin typeface="Proxima Nova"/>
                <a:ea typeface="Proxima Nova"/>
                <a:cs typeface="Proxima Nova"/>
                <a:sym typeface="Proxima Nova"/>
              </a:rPr>
              <a:t> </a:t>
            </a:r>
            <a:endParaRPr sz="1200" dirty="0">
              <a:solidFill>
                <a:srgbClr val="2E2E2E"/>
              </a:solidFill>
              <a:latin typeface="Proxima Nova"/>
              <a:ea typeface="Proxima Nova"/>
              <a:cs typeface="Proxima Nova"/>
              <a:sym typeface="Proxima Nova"/>
            </a:endParaRPr>
          </a:p>
          <a:p>
            <a:pPr marL="323850" lvl="0" indent="-171450" algn="l" rtl="0">
              <a:lnSpc>
                <a:spcPct val="115000"/>
              </a:lnSpc>
              <a:spcBef>
                <a:spcPts val="0"/>
              </a:spcBef>
              <a:spcAft>
                <a:spcPts val="0"/>
              </a:spcAft>
              <a:buClr>
                <a:srgbClr val="2E2E2E"/>
              </a:buClr>
              <a:buSzPct val="120000"/>
              <a:buFont typeface="Arial" panose="020B0604020202020204" pitchFamily="34" charset="0"/>
              <a:buChar char="•"/>
            </a:pPr>
            <a:r>
              <a:rPr lang="en" sz="1200" dirty="0">
                <a:solidFill>
                  <a:srgbClr val="2E2E2E"/>
                </a:solidFill>
                <a:latin typeface="Proxima Nova"/>
                <a:ea typeface="Proxima Nova"/>
                <a:cs typeface="Proxima Nova"/>
                <a:sym typeface="Proxima Nova"/>
              </a:rPr>
              <a:t>Generate clean samples matching the original data distribution</a:t>
            </a:r>
            <a:endParaRPr sz="1300" b="1" dirty="0">
              <a:solidFill>
                <a:srgbClr val="38761D"/>
              </a:solidFill>
              <a:latin typeface="Proxima Nova"/>
              <a:ea typeface="Proxima Nova"/>
              <a:cs typeface="Proxima Nova"/>
              <a:sym typeface="Proxima Nova"/>
            </a:endParaRPr>
          </a:p>
        </p:txBody>
      </p:sp>
      <p:sp>
        <p:nvSpPr>
          <p:cNvPr id="189" name="Google Shape;189;p18"/>
          <p:cNvSpPr txBox="1"/>
          <p:nvPr/>
        </p:nvSpPr>
        <p:spPr>
          <a:xfrm>
            <a:off x="0" y="428429"/>
            <a:ext cx="8472300" cy="1180036"/>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0"/>
              </a:spcAft>
              <a:buNone/>
            </a:pPr>
            <a:r>
              <a:rPr lang="en" sz="1300" b="1" dirty="0">
                <a:solidFill>
                  <a:srgbClr val="941100"/>
                </a:solidFill>
                <a:latin typeface="Proxima Nova"/>
                <a:ea typeface="Proxima Nova"/>
                <a:cs typeface="Proxima Nova"/>
                <a:sym typeface="Proxima Nova"/>
              </a:rPr>
              <a:t>Forward process:</a:t>
            </a:r>
            <a:endParaRPr sz="1300" b="1" dirty="0">
              <a:solidFill>
                <a:srgbClr val="941100"/>
              </a:solidFill>
              <a:latin typeface="Proxima Nova"/>
              <a:ea typeface="Proxima Nova"/>
              <a:cs typeface="Proxima Nova"/>
              <a:sym typeface="Proxima Nova"/>
            </a:endParaRPr>
          </a:p>
          <a:p>
            <a:pPr marL="323850" lvl="0" indent="-171450" algn="l" rtl="0">
              <a:lnSpc>
                <a:spcPct val="115000"/>
              </a:lnSpc>
              <a:spcBef>
                <a:spcPts val="0"/>
              </a:spcBef>
              <a:spcAft>
                <a:spcPts val="0"/>
              </a:spcAft>
              <a:buClr>
                <a:srgbClr val="2E2E2E"/>
              </a:buClr>
              <a:buSzPct val="120000"/>
              <a:buFont typeface="Arial" panose="020B0604020202020204" pitchFamily="34" charset="0"/>
              <a:buChar char="•"/>
            </a:pPr>
            <a:r>
              <a:rPr lang="en" sz="1200" dirty="0">
                <a:solidFill>
                  <a:srgbClr val="2E2E2E"/>
                </a:solidFill>
                <a:latin typeface="Proxima Nova"/>
                <a:ea typeface="Proxima Nova"/>
                <a:cs typeface="Proxima Nova"/>
                <a:sym typeface="Proxima Nova"/>
              </a:rPr>
              <a:t>Consider a 2D density field slice from </a:t>
            </a:r>
            <a:r>
              <a:rPr lang="en" sz="1200" b="1" dirty="0">
                <a:solidFill>
                  <a:srgbClr val="31688E"/>
                </a:solidFill>
                <a:latin typeface="Proxima Nova"/>
                <a:ea typeface="Proxima Nova"/>
                <a:cs typeface="Proxima Nova"/>
                <a:sym typeface="Proxima Nova"/>
              </a:rPr>
              <a:t>Quijote</a:t>
            </a:r>
            <a:endParaRPr sz="1200" b="1" dirty="0">
              <a:solidFill>
                <a:srgbClr val="31688E"/>
              </a:solidFill>
              <a:latin typeface="Proxima Nova"/>
              <a:ea typeface="Proxima Nova"/>
              <a:cs typeface="Proxima Nova"/>
              <a:sym typeface="Proxima Nova"/>
            </a:endParaRPr>
          </a:p>
          <a:p>
            <a:pPr marL="323850" lvl="0" indent="-171450" algn="l" rtl="0">
              <a:lnSpc>
                <a:spcPct val="115000"/>
              </a:lnSpc>
              <a:spcBef>
                <a:spcPts val="0"/>
              </a:spcBef>
              <a:spcAft>
                <a:spcPts val="0"/>
              </a:spcAft>
              <a:buClr>
                <a:srgbClr val="2E2E2E"/>
              </a:buClr>
              <a:buSzPct val="120000"/>
              <a:buFont typeface="Arial" panose="020B0604020202020204" pitchFamily="34" charset="0"/>
              <a:buChar char="•"/>
            </a:pPr>
            <a:r>
              <a:rPr lang="en" sz="1200" dirty="0">
                <a:solidFill>
                  <a:srgbClr val="2E2E2E"/>
                </a:solidFill>
                <a:latin typeface="Proxima Nova"/>
                <a:ea typeface="Proxima Nova"/>
                <a:cs typeface="Proxima Nova"/>
                <a:sym typeface="Proxima Nova"/>
              </a:rPr>
              <a:t>Gradually add noise over time, transforming it to pure Gaussian noise,</a:t>
            </a:r>
            <a:endParaRPr sz="1200" b="1" dirty="0">
              <a:solidFill>
                <a:srgbClr val="2E2E2E"/>
              </a:solidFill>
              <a:latin typeface="Proxima Nova"/>
              <a:ea typeface="Proxima Nova"/>
              <a:cs typeface="Proxima Nova"/>
              <a:sym typeface="Proxima Nova"/>
            </a:endParaRPr>
          </a:p>
          <a:p>
            <a:pPr marL="323850" lvl="0" indent="-171450" algn="l" rtl="0">
              <a:lnSpc>
                <a:spcPct val="115000"/>
              </a:lnSpc>
              <a:spcBef>
                <a:spcPts val="0"/>
              </a:spcBef>
              <a:spcAft>
                <a:spcPts val="0"/>
              </a:spcAft>
              <a:buClr>
                <a:srgbClr val="2E2E2E"/>
              </a:buClr>
              <a:buSzPct val="120000"/>
              <a:buFont typeface="Arial" panose="020B0604020202020204" pitchFamily="34" charset="0"/>
              <a:buChar char="•"/>
            </a:pPr>
            <a:r>
              <a:rPr lang="en" sz="1200" dirty="0">
                <a:solidFill>
                  <a:srgbClr val="2E2E2E"/>
                </a:solidFill>
                <a:latin typeface="Proxima Nova"/>
                <a:ea typeface="Proxima Nova"/>
                <a:cs typeface="Proxima Nova"/>
                <a:sym typeface="Proxima Nova"/>
              </a:rPr>
              <a:t>Governed by a stochastic process defined by</a:t>
            </a:r>
            <a:endParaRPr sz="1300" b="1" dirty="0">
              <a:solidFill>
                <a:srgbClr val="CC0000"/>
              </a:solidFill>
              <a:latin typeface="Proxima Nova"/>
              <a:ea typeface="Proxima Nova"/>
              <a:cs typeface="Proxima Nova"/>
              <a:sym typeface="Proxima Nova"/>
            </a:endParaRPr>
          </a:p>
        </p:txBody>
      </p:sp>
      <p:sp>
        <p:nvSpPr>
          <p:cNvPr id="190" name="Google Shape;190;p18"/>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6</a:t>
            </a:fld>
            <a:endParaRPr/>
          </a:p>
        </p:txBody>
      </p:sp>
      <p:cxnSp>
        <p:nvCxnSpPr>
          <p:cNvPr id="191" name="Google Shape;191;p18"/>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192" name="Google Shape;192;p18"/>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Generative Diffusion Models</a:t>
            </a:r>
            <a:endParaRPr>
              <a:solidFill>
                <a:schemeClr val="lt1"/>
              </a:solidFill>
              <a:latin typeface="Proxima Nova"/>
              <a:ea typeface="Proxima Nova"/>
              <a:cs typeface="Proxima Nova"/>
              <a:sym typeface="Proxima Nova"/>
            </a:endParaRPr>
          </a:p>
        </p:txBody>
      </p:sp>
      <p:pic>
        <p:nvPicPr>
          <p:cNvPr id="193" name="Google Shape;193;p18"/>
          <p:cNvPicPr preferRelativeResize="0"/>
          <p:nvPr/>
        </p:nvPicPr>
        <p:blipFill rotWithShape="1">
          <a:blip r:embed="rId4">
            <a:alphaModFix/>
          </a:blip>
          <a:srcRect t="21779" b="23236"/>
          <a:stretch/>
        </p:blipFill>
        <p:spPr>
          <a:xfrm>
            <a:off x="813288" y="3680492"/>
            <a:ext cx="7675238" cy="952025"/>
          </a:xfrm>
          <a:prstGeom prst="rect">
            <a:avLst/>
          </a:prstGeom>
          <a:noFill/>
          <a:ln>
            <a:noFill/>
          </a:ln>
        </p:spPr>
      </p:pic>
      <p:cxnSp>
        <p:nvCxnSpPr>
          <p:cNvPr id="194" name="Google Shape;194;p18"/>
          <p:cNvCxnSpPr/>
          <p:nvPr/>
        </p:nvCxnSpPr>
        <p:spPr>
          <a:xfrm>
            <a:off x="1317840" y="3552061"/>
            <a:ext cx="6720600" cy="0"/>
          </a:xfrm>
          <a:prstGeom prst="straightConnector1">
            <a:avLst/>
          </a:prstGeom>
          <a:noFill/>
          <a:ln w="35275" cap="flat" cmpd="sng">
            <a:solidFill>
              <a:srgbClr val="941100"/>
            </a:solidFill>
            <a:prstDash val="solid"/>
            <a:round/>
            <a:headEnd type="none" w="med" len="med"/>
            <a:tailEnd type="triangle" w="med" len="med"/>
          </a:ln>
        </p:spPr>
      </p:cxnSp>
      <p:cxnSp>
        <p:nvCxnSpPr>
          <p:cNvPr id="195" name="Google Shape;195;p18"/>
          <p:cNvCxnSpPr/>
          <p:nvPr/>
        </p:nvCxnSpPr>
        <p:spPr>
          <a:xfrm>
            <a:off x="1312875" y="4722325"/>
            <a:ext cx="6764100" cy="0"/>
          </a:xfrm>
          <a:prstGeom prst="straightConnector1">
            <a:avLst/>
          </a:prstGeom>
          <a:noFill/>
          <a:ln w="34050" cap="flat" cmpd="sng">
            <a:solidFill>
              <a:srgbClr val="134F5C"/>
            </a:solidFill>
            <a:prstDash val="solid"/>
            <a:round/>
            <a:headEnd type="stealth" w="med" len="med"/>
            <a:tailEnd type="none" w="med" len="med"/>
          </a:ln>
        </p:spPr>
      </p:cxnSp>
      <p:sp>
        <p:nvSpPr>
          <p:cNvPr id="196" name="Google Shape;196;p18"/>
          <p:cNvSpPr txBox="1"/>
          <p:nvPr/>
        </p:nvSpPr>
        <p:spPr>
          <a:xfrm>
            <a:off x="3839478" y="3087150"/>
            <a:ext cx="1645200" cy="419100"/>
          </a:xfrm>
          <a:prstGeom prst="rect">
            <a:avLst/>
          </a:prstGeom>
          <a:noFill/>
          <a:ln>
            <a:noFill/>
          </a:ln>
        </p:spPr>
        <p:txBody>
          <a:bodyPr spcFirstLastPara="1" wrap="square" lIns="168600" tIns="168600" rIns="168600" bIns="168600" anchor="t" anchorCtr="0">
            <a:noAutofit/>
          </a:bodyPr>
          <a:lstStyle/>
          <a:p>
            <a:pPr marL="0" lvl="0" indent="0" algn="l" rtl="0">
              <a:lnSpc>
                <a:spcPct val="115000"/>
              </a:lnSpc>
              <a:spcBef>
                <a:spcPts val="0"/>
              </a:spcBef>
              <a:spcAft>
                <a:spcPts val="0"/>
              </a:spcAft>
              <a:buNone/>
            </a:pPr>
            <a:r>
              <a:rPr lang="en" sz="1342">
                <a:solidFill>
                  <a:srgbClr val="941100"/>
                </a:solidFill>
                <a:latin typeface="Old Standard TT"/>
                <a:ea typeface="Old Standard TT"/>
                <a:cs typeface="Old Standard TT"/>
                <a:sym typeface="Old Standard TT"/>
              </a:rPr>
              <a:t>Forward process</a:t>
            </a:r>
            <a:endParaRPr sz="1342">
              <a:solidFill>
                <a:srgbClr val="941100"/>
              </a:solidFill>
              <a:latin typeface="Old Standard TT"/>
              <a:ea typeface="Old Standard TT"/>
              <a:cs typeface="Old Standard TT"/>
              <a:sym typeface="Old Standard TT"/>
            </a:endParaRPr>
          </a:p>
        </p:txBody>
      </p:sp>
      <p:sp>
        <p:nvSpPr>
          <p:cNvPr id="197" name="Google Shape;197;p18"/>
          <p:cNvSpPr txBox="1"/>
          <p:nvPr/>
        </p:nvSpPr>
        <p:spPr>
          <a:xfrm>
            <a:off x="3843031" y="4592400"/>
            <a:ext cx="1658700" cy="417300"/>
          </a:xfrm>
          <a:prstGeom prst="rect">
            <a:avLst/>
          </a:prstGeom>
          <a:noFill/>
          <a:ln>
            <a:noFill/>
          </a:ln>
        </p:spPr>
        <p:txBody>
          <a:bodyPr spcFirstLastPara="1" wrap="square" lIns="167800" tIns="167800" rIns="167800" bIns="167800" anchor="t" anchorCtr="0">
            <a:noAutofit/>
          </a:bodyPr>
          <a:lstStyle/>
          <a:p>
            <a:pPr marL="0" lvl="0" indent="0" algn="l" rtl="0">
              <a:lnSpc>
                <a:spcPct val="115000"/>
              </a:lnSpc>
              <a:spcBef>
                <a:spcPts val="0"/>
              </a:spcBef>
              <a:spcAft>
                <a:spcPts val="0"/>
              </a:spcAft>
              <a:buNone/>
            </a:pPr>
            <a:r>
              <a:rPr lang="en" sz="1342">
                <a:solidFill>
                  <a:srgbClr val="134F5C"/>
                </a:solidFill>
                <a:latin typeface="Old Standard TT"/>
                <a:ea typeface="Old Standard TT"/>
                <a:cs typeface="Old Standard TT"/>
                <a:sym typeface="Old Standard TT"/>
              </a:rPr>
              <a:t>Reverse process</a:t>
            </a:r>
            <a:endParaRPr sz="1342">
              <a:solidFill>
                <a:srgbClr val="134F5C"/>
              </a:solidFill>
              <a:latin typeface="Old Standard TT"/>
              <a:ea typeface="Old Standard TT"/>
              <a:cs typeface="Old Standard TT"/>
              <a:sym typeface="Old Standard TT"/>
            </a:endParaRPr>
          </a:p>
        </p:txBody>
      </p:sp>
      <p:pic>
        <p:nvPicPr>
          <p:cNvPr id="198" name="Google Shape;198;p18" title="x_0.png"/>
          <p:cNvPicPr preferRelativeResize="0"/>
          <p:nvPr/>
        </p:nvPicPr>
        <p:blipFill>
          <a:blip r:embed="rId5">
            <a:alphaModFix/>
          </a:blip>
          <a:stretch>
            <a:fillRect/>
          </a:stretch>
        </p:blipFill>
        <p:spPr>
          <a:xfrm>
            <a:off x="921617" y="3460748"/>
            <a:ext cx="290541" cy="182626"/>
          </a:xfrm>
          <a:prstGeom prst="rect">
            <a:avLst/>
          </a:prstGeom>
          <a:noFill/>
          <a:ln>
            <a:noFill/>
          </a:ln>
        </p:spPr>
      </p:pic>
      <p:pic>
        <p:nvPicPr>
          <p:cNvPr id="199" name="Google Shape;199;p18" title="x_t.png"/>
          <p:cNvPicPr preferRelativeResize="0"/>
          <p:nvPr/>
        </p:nvPicPr>
        <p:blipFill>
          <a:blip r:embed="rId6">
            <a:alphaModFix/>
          </a:blip>
          <a:stretch>
            <a:fillRect/>
          </a:stretch>
        </p:blipFill>
        <p:spPr>
          <a:xfrm>
            <a:off x="8144268" y="3468301"/>
            <a:ext cx="239681" cy="167519"/>
          </a:xfrm>
          <a:prstGeom prst="rect">
            <a:avLst/>
          </a:prstGeom>
          <a:noFill/>
          <a:ln>
            <a:noFill/>
          </a:ln>
        </p:spPr>
      </p:pic>
      <p:pic>
        <p:nvPicPr>
          <p:cNvPr id="200" name="Google Shape;200;p18" title="x_0.png"/>
          <p:cNvPicPr preferRelativeResize="0"/>
          <p:nvPr/>
        </p:nvPicPr>
        <p:blipFill>
          <a:blip r:embed="rId5">
            <a:alphaModFix/>
          </a:blip>
          <a:stretch>
            <a:fillRect/>
          </a:stretch>
        </p:blipFill>
        <p:spPr>
          <a:xfrm>
            <a:off x="921617" y="4689783"/>
            <a:ext cx="290541" cy="182626"/>
          </a:xfrm>
          <a:prstGeom prst="rect">
            <a:avLst/>
          </a:prstGeom>
          <a:noFill/>
          <a:ln>
            <a:noFill/>
          </a:ln>
        </p:spPr>
      </p:pic>
      <p:pic>
        <p:nvPicPr>
          <p:cNvPr id="201" name="Google Shape;201;p18" title="x_t.png"/>
          <p:cNvPicPr preferRelativeResize="0"/>
          <p:nvPr/>
        </p:nvPicPr>
        <p:blipFill>
          <a:blip r:embed="rId6">
            <a:alphaModFix/>
          </a:blip>
          <a:stretch>
            <a:fillRect/>
          </a:stretch>
        </p:blipFill>
        <p:spPr>
          <a:xfrm>
            <a:off x="8144268" y="4697337"/>
            <a:ext cx="239681" cy="167519"/>
          </a:xfrm>
          <a:prstGeom prst="rect">
            <a:avLst/>
          </a:prstGeom>
          <a:noFill/>
          <a:ln>
            <a:noFill/>
          </a:ln>
        </p:spPr>
      </p:pic>
      <p:pic>
        <p:nvPicPr>
          <p:cNvPr id="202" name="Google Shape;202;p18" title="forward_SDE.png"/>
          <p:cNvPicPr preferRelativeResize="0"/>
          <p:nvPr/>
        </p:nvPicPr>
        <p:blipFill>
          <a:blip r:embed="rId7">
            <a:alphaModFix/>
          </a:blip>
          <a:stretch>
            <a:fillRect/>
          </a:stretch>
        </p:blipFill>
        <p:spPr>
          <a:xfrm>
            <a:off x="3514519" y="1662550"/>
            <a:ext cx="2114946" cy="202686"/>
          </a:xfrm>
          <a:prstGeom prst="rect">
            <a:avLst/>
          </a:prstGeom>
          <a:noFill/>
          <a:ln>
            <a:noFill/>
          </a:ln>
        </p:spPr>
      </p:pic>
      <p:pic>
        <p:nvPicPr>
          <p:cNvPr id="203" name="Google Shape;203;p18" title="reverse_SDE.png"/>
          <p:cNvPicPr preferRelativeResize="0"/>
          <p:nvPr/>
        </p:nvPicPr>
        <p:blipFill>
          <a:blip r:embed="rId8">
            <a:alphaModFix/>
          </a:blip>
          <a:stretch>
            <a:fillRect/>
          </a:stretch>
        </p:blipFill>
        <p:spPr>
          <a:xfrm>
            <a:off x="2605464" y="2781671"/>
            <a:ext cx="3933046" cy="232358"/>
          </a:xfrm>
          <a:prstGeom prst="rect">
            <a:avLst/>
          </a:prstGeom>
          <a:noFill/>
          <a:ln>
            <a:noFill/>
          </a:ln>
        </p:spPr>
      </p:pic>
      <p:sp>
        <p:nvSpPr>
          <p:cNvPr id="204" name="Google Shape;204;p18"/>
          <p:cNvSpPr/>
          <p:nvPr/>
        </p:nvSpPr>
        <p:spPr>
          <a:xfrm>
            <a:off x="4394925" y="2791420"/>
            <a:ext cx="1052700" cy="232500"/>
          </a:xfrm>
          <a:prstGeom prst="roundRect">
            <a:avLst>
              <a:gd name="adj" fmla="val 16667"/>
            </a:avLst>
          </a:prstGeom>
          <a:noFill/>
          <a:ln w="9525" cap="flat" cmpd="sng">
            <a:solidFill>
              <a:schemeClr val="accent1"/>
            </a:solidFill>
            <a:prstDash val="solid"/>
            <a:round/>
            <a:headEnd type="none" w="sm" len="sm"/>
            <a:tailEnd type="none" w="sm" len="sm"/>
          </a:ln>
          <a:effectLst>
            <a:outerShdw blurRad="14288" dist="9525"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205" name="Google Shape;205;p18"/>
          <p:cNvCxnSpPr/>
          <p:nvPr/>
        </p:nvCxnSpPr>
        <p:spPr>
          <a:xfrm flipH="1">
            <a:off x="4952256" y="2432858"/>
            <a:ext cx="906900" cy="350700"/>
          </a:xfrm>
          <a:prstGeom prst="straightConnector1">
            <a:avLst/>
          </a:prstGeom>
          <a:noFill/>
          <a:ln w="9350" cap="flat" cmpd="sng">
            <a:solidFill>
              <a:schemeClr val="accent1"/>
            </a:solidFill>
            <a:prstDash val="solid"/>
            <a:round/>
            <a:headEnd type="none" w="med" len="med"/>
            <a:tailEnd type="triangle" w="med" len="med"/>
          </a:ln>
        </p:spPr>
      </p:cxnSp>
      <p:pic>
        <p:nvPicPr>
          <p:cNvPr id="206" name="Google Shape;206;p18" title="standard_norm_dist.png"/>
          <p:cNvPicPr preferRelativeResize="0"/>
          <p:nvPr/>
        </p:nvPicPr>
        <p:blipFill>
          <a:blip r:embed="rId9">
            <a:alphaModFix/>
          </a:blip>
          <a:stretch>
            <a:fillRect/>
          </a:stretch>
        </p:blipFill>
        <p:spPr>
          <a:xfrm>
            <a:off x="5116478" y="1114818"/>
            <a:ext cx="914150" cy="1757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0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0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9"/>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pic>
        <p:nvPicPr>
          <p:cNvPr id="212" name="Google Shape;212;p19"/>
          <p:cNvPicPr preferRelativeResize="0"/>
          <p:nvPr/>
        </p:nvPicPr>
        <p:blipFill rotWithShape="1">
          <a:blip r:embed="rId4">
            <a:alphaModFix/>
          </a:blip>
          <a:srcRect t="21202" r="24869" b="23236"/>
          <a:stretch/>
        </p:blipFill>
        <p:spPr>
          <a:xfrm>
            <a:off x="126707" y="2381251"/>
            <a:ext cx="3674250" cy="612975"/>
          </a:xfrm>
          <a:prstGeom prst="rect">
            <a:avLst/>
          </a:prstGeom>
          <a:noFill/>
          <a:ln>
            <a:noFill/>
          </a:ln>
        </p:spPr>
      </p:pic>
      <p:pic>
        <p:nvPicPr>
          <p:cNvPr id="213" name="Google Shape;213;p19"/>
          <p:cNvPicPr preferRelativeResize="0"/>
          <p:nvPr/>
        </p:nvPicPr>
        <p:blipFill rotWithShape="1">
          <a:blip r:embed="rId4">
            <a:alphaModFix/>
          </a:blip>
          <a:srcRect t="76579" r="93153" b="-2"/>
          <a:stretch/>
        </p:blipFill>
        <p:spPr>
          <a:xfrm>
            <a:off x="126704" y="2992175"/>
            <a:ext cx="334828" cy="258400"/>
          </a:xfrm>
          <a:prstGeom prst="rect">
            <a:avLst/>
          </a:prstGeom>
          <a:noFill/>
          <a:ln>
            <a:noFill/>
          </a:ln>
        </p:spPr>
      </p:pic>
      <p:sp>
        <p:nvSpPr>
          <p:cNvPr id="214" name="Google Shape;214;p19"/>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7</a:t>
            </a:fld>
            <a:endParaRPr/>
          </a:p>
        </p:txBody>
      </p:sp>
      <p:cxnSp>
        <p:nvCxnSpPr>
          <p:cNvPr id="215" name="Google Shape;215;p19"/>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216" name="Google Shape;216;p19"/>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Generative Diffusion Models</a:t>
            </a:r>
            <a:endParaRPr>
              <a:solidFill>
                <a:schemeClr val="lt1"/>
              </a:solidFill>
              <a:latin typeface="Proxima Nova"/>
              <a:ea typeface="Proxima Nova"/>
              <a:cs typeface="Proxima Nova"/>
              <a:sym typeface="Proxima Nova"/>
            </a:endParaRPr>
          </a:p>
        </p:txBody>
      </p:sp>
      <p:pic>
        <p:nvPicPr>
          <p:cNvPr id="217" name="Google Shape;217;p19" title="1.png"/>
          <p:cNvPicPr preferRelativeResize="0"/>
          <p:nvPr/>
        </p:nvPicPr>
        <p:blipFill rotWithShape="1">
          <a:blip r:embed="rId5">
            <a:alphaModFix/>
          </a:blip>
          <a:srcRect l="43300" t="1019" r="1095"/>
          <a:stretch/>
        </p:blipFill>
        <p:spPr>
          <a:xfrm>
            <a:off x="4743000" y="2394883"/>
            <a:ext cx="599511" cy="600304"/>
          </a:xfrm>
          <a:prstGeom prst="rect">
            <a:avLst/>
          </a:prstGeom>
          <a:noFill/>
          <a:ln>
            <a:noFill/>
          </a:ln>
        </p:spPr>
      </p:pic>
      <p:pic>
        <p:nvPicPr>
          <p:cNvPr id="218" name="Google Shape;218;p19" title="160.png"/>
          <p:cNvPicPr preferRelativeResize="0"/>
          <p:nvPr/>
        </p:nvPicPr>
        <p:blipFill rotWithShape="1">
          <a:blip r:embed="rId6">
            <a:alphaModFix/>
          </a:blip>
          <a:srcRect l="43300" t="1767" r="2452" b="1671"/>
          <a:stretch/>
        </p:blipFill>
        <p:spPr>
          <a:xfrm>
            <a:off x="5356327" y="2395536"/>
            <a:ext cx="586220" cy="587033"/>
          </a:xfrm>
          <a:prstGeom prst="rect">
            <a:avLst/>
          </a:prstGeom>
          <a:noFill/>
          <a:ln>
            <a:noFill/>
          </a:ln>
        </p:spPr>
      </p:pic>
      <p:pic>
        <p:nvPicPr>
          <p:cNvPr id="219" name="Google Shape;219;p19"/>
          <p:cNvPicPr preferRelativeResize="0"/>
          <p:nvPr/>
        </p:nvPicPr>
        <p:blipFill rotWithShape="1">
          <a:blip r:embed="rId7">
            <a:alphaModFix/>
          </a:blip>
          <a:srcRect l="44310" t="1294" r="1316" b="2153"/>
          <a:stretch/>
        </p:blipFill>
        <p:spPr>
          <a:xfrm>
            <a:off x="5962343" y="2395536"/>
            <a:ext cx="589348" cy="588652"/>
          </a:xfrm>
          <a:prstGeom prst="rect">
            <a:avLst/>
          </a:prstGeom>
          <a:noFill/>
          <a:ln>
            <a:noFill/>
          </a:ln>
        </p:spPr>
      </p:pic>
      <p:pic>
        <p:nvPicPr>
          <p:cNvPr id="220" name="Google Shape;220;p19"/>
          <p:cNvPicPr preferRelativeResize="0"/>
          <p:nvPr/>
        </p:nvPicPr>
        <p:blipFill rotWithShape="1">
          <a:blip r:embed="rId8">
            <a:alphaModFix/>
          </a:blip>
          <a:srcRect l="43185" t="2286" r="2295"/>
          <a:stretch/>
        </p:blipFill>
        <p:spPr>
          <a:xfrm>
            <a:off x="7190570" y="2396930"/>
            <a:ext cx="589348" cy="594147"/>
          </a:xfrm>
          <a:prstGeom prst="rect">
            <a:avLst/>
          </a:prstGeom>
          <a:noFill/>
          <a:ln>
            <a:noFill/>
          </a:ln>
        </p:spPr>
      </p:pic>
      <p:pic>
        <p:nvPicPr>
          <p:cNvPr id="221" name="Google Shape;221;p19"/>
          <p:cNvPicPr preferRelativeResize="0"/>
          <p:nvPr/>
        </p:nvPicPr>
        <p:blipFill rotWithShape="1">
          <a:blip r:embed="rId9">
            <a:alphaModFix/>
          </a:blip>
          <a:srcRect l="43302" t="1283" r="2353" b="2229"/>
          <a:stretch/>
        </p:blipFill>
        <p:spPr>
          <a:xfrm>
            <a:off x="8425013" y="2393730"/>
            <a:ext cx="589348" cy="588580"/>
          </a:xfrm>
          <a:prstGeom prst="rect">
            <a:avLst/>
          </a:prstGeom>
          <a:noFill/>
          <a:ln>
            <a:noFill/>
          </a:ln>
        </p:spPr>
      </p:pic>
      <p:pic>
        <p:nvPicPr>
          <p:cNvPr id="222" name="Google Shape;222;p19"/>
          <p:cNvPicPr preferRelativeResize="0"/>
          <p:nvPr/>
        </p:nvPicPr>
        <p:blipFill rotWithShape="1">
          <a:blip r:embed="rId10">
            <a:alphaModFix/>
          </a:blip>
          <a:srcRect l="42494" t="908" r="2376" b="1474"/>
          <a:stretch/>
        </p:blipFill>
        <p:spPr>
          <a:xfrm>
            <a:off x="6576604" y="2396932"/>
            <a:ext cx="589348" cy="587028"/>
          </a:xfrm>
          <a:prstGeom prst="rect">
            <a:avLst/>
          </a:prstGeom>
          <a:noFill/>
          <a:ln>
            <a:noFill/>
          </a:ln>
        </p:spPr>
      </p:pic>
      <p:pic>
        <p:nvPicPr>
          <p:cNvPr id="223" name="Google Shape;223;p19"/>
          <p:cNvPicPr preferRelativeResize="0"/>
          <p:nvPr/>
        </p:nvPicPr>
        <p:blipFill rotWithShape="1">
          <a:blip r:embed="rId11">
            <a:alphaModFix/>
          </a:blip>
          <a:srcRect l="44641" t="1198" b="2212"/>
          <a:stretch/>
        </p:blipFill>
        <p:spPr>
          <a:xfrm>
            <a:off x="7803219" y="2396929"/>
            <a:ext cx="599506" cy="588349"/>
          </a:xfrm>
          <a:prstGeom prst="rect">
            <a:avLst/>
          </a:prstGeom>
          <a:noFill/>
          <a:ln>
            <a:noFill/>
          </a:ln>
        </p:spPr>
      </p:pic>
      <p:cxnSp>
        <p:nvCxnSpPr>
          <p:cNvPr id="224" name="Google Shape;224;p19"/>
          <p:cNvCxnSpPr/>
          <p:nvPr/>
        </p:nvCxnSpPr>
        <p:spPr>
          <a:xfrm>
            <a:off x="4736998" y="2282460"/>
            <a:ext cx="4277700" cy="0"/>
          </a:xfrm>
          <a:prstGeom prst="straightConnector1">
            <a:avLst/>
          </a:prstGeom>
          <a:noFill/>
          <a:ln w="20950" cap="flat" cmpd="sng">
            <a:solidFill>
              <a:srgbClr val="941100"/>
            </a:solidFill>
            <a:prstDash val="solid"/>
            <a:round/>
            <a:headEnd type="none" w="med" len="med"/>
            <a:tailEnd type="triangle" w="med" len="med"/>
          </a:ln>
        </p:spPr>
      </p:cxnSp>
      <p:cxnSp>
        <p:nvCxnSpPr>
          <p:cNvPr id="225" name="Google Shape;225;p19"/>
          <p:cNvCxnSpPr/>
          <p:nvPr/>
        </p:nvCxnSpPr>
        <p:spPr>
          <a:xfrm>
            <a:off x="4736998" y="3092070"/>
            <a:ext cx="4277700" cy="0"/>
          </a:xfrm>
          <a:prstGeom prst="straightConnector1">
            <a:avLst/>
          </a:prstGeom>
          <a:noFill/>
          <a:ln w="20950" cap="flat" cmpd="sng">
            <a:solidFill>
              <a:srgbClr val="134F5C"/>
            </a:solidFill>
            <a:prstDash val="solid"/>
            <a:round/>
            <a:headEnd type="stealth" w="med" len="med"/>
            <a:tailEnd type="none" w="med" len="med"/>
          </a:ln>
        </p:spPr>
      </p:cxnSp>
      <p:sp>
        <p:nvSpPr>
          <p:cNvPr id="226" name="Google Shape;226;p19"/>
          <p:cNvSpPr txBox="1"/>
          <p:nvPr/>
        </p:nvSpPr>
        <p:spPr>
          <a:xfrm>
            <a:off x="6505627" y="1959400"/>
            <a:ext cx="845400" cy="249300"/>
          </a:xfrm>
          <a:prstGeom prst="rect">
            <a:avLst/>
          </a:prstGeom>
          <a:noFill/>
          <a:ln>
            <a:noFill/>
          </a:ln>
        </p:spPr>
        <p:txBody>
          <a:bodyPr spcFirstLastPara="1" wrap="square" lIns="100225" tIns="100225" rIns="100225" bIns="100225" anchor="t" anchorCtr="0">
            <a:noAutofit/>
          </a:bodyPr>
          <a:lstStyle/>
          <a:p>
            <a:pPr marL="0" lvl="0" indent="0" algn="l" rtl="0">
              <a:lnSpc>
                <a:spcPct val="115000"/>
              </a:lnSpc>
              <a:spcBef>
                <a:spcPts val="0"/>
              </a:spcBef>
              <a:spcAft>
                <a:spcPts val="0"/>
              </a:spcAft>
              <a:buNone/>
            </a:pPr>
            <a:r>
              <a:rPr lang="en" sz="1096">
                <a:solidFill>
                  <a:srgbClr val="941100"/>
                </a:solidFill>
                <a:latin typeface="Old Standard TT"/>
                <a:ea typeface="Old Standard TT"/>
                <a:cs typeface="Old Standard TT"/>
                <a:sym typeface="Old Standard TT"/>
              </a:rPr>
              <a:t>Forward</a:t>
            </a:r>
            <a:endParaRPr sz="1096">
              <a:solidFill>
                <a:srgbClr val="941100"/>
              </a:solidFill>
              <a:latin typeface="Old Standard TT"/>
              <a:ea typeface="Old Standard TT"/>
              <a:cs typeface="Old Standard TT"/>
              <a:sym typeface="Old Standard TT"/>
            </a:endParaRPr>
          </a:p>
        </p:txBody>
      </p:sp>
      <p:sp>
        <p:nvSpPr>
          <p:cNvPr id="227" name="Google Shape;227;p19"/>
          <p:cNvSpPr txBox="1"/>
          <p:nvPr/>
        </p:nvSpPr>
        <p:spPr>
          <a:xfrm>
            <a:off x="6523447" y="3046388"/>
            <a:ext cx="801300" cy="249300"/>
          </a:xfrm>
          <a:prstGeom prst="rect">
            <a:avLst/>
          </a:prstGeom>
          <a:noFill/>
          <a:ln>
            <a:noFill/>
          </a:ln>
        </p:spPr>
        <p:txBody>
          <a:bodyPr spcFirstLastPara="1" wrap="square" lIns="100225" tIns="100225" rIns="100225" bIns="100225" anchor="t" anchorCtr="0">
            <a:noAutofit/>
          </a:bodyPr>
          <a:lstStyle/>
          <a:p>
            <a:pPr marL="0" lvl="0" indent="0" algn="l" rtl="0">
              <a:lnSpc>
                <a:spcPct val="115000"/>
              </a:lnSpc>
              <a:spcBef>
                <a:spcPts val="0"/>
              </a:spcBef>
              <a:spcAft>
                <a:spcPts val="0"/>
              </a:spcAft>
              <a:buNone/>
            </a:pPr>
            <a:r>
              <a:rPr lang="en" sz="1096">
                <a:solidFill>
                  <a:srgbClr val="134F5C"/>
                </a:solidFill>
                <a:latin typeface="Old Standard TT"/>
                <a:ea typeface="Old Standard TT"/>
                <a:cs typeface="Old Standard TT"/>
                <a:sym typeface="Old Standard TT"/>
              </a:rPr>
              <a:t>Reverse</a:t>
            </a:r>
            <a:endParaRPr sz="1096">
              <a:solidFill>
                <a:srgbClr val="134F5C"/>
              </a:solidFill>
              <a:latin typeface="Old Standard TT"/>
              <a:ea typeface="Old Standard TT"/>
              <a:cs typeface="Old Standard TT"/>
              <a:sym typeface="Old Standard TT"/>
            </a:endParaRPr>
          </a:p>
        </p:txBody>
      </p:sp>
      <p:pic>
        <p:nvPicPr>
          <p:cNvPr id="228" name="Google Shape;228;p19"/>
          <p:cNvPicPr preferRelativeResize="0"/>
          <p:nvPr/>
        </p:nvPicPr>
        <p:blipFill rotWithShape="1">
          <a:blip r:embed="rId4">
            <a:alphaModFix/>
          </a:blip>
          <a:srcRect l="87301" t="21202" b="23236"/>
          <a:stretch/>
        </p:blipFill>
        <p:spPr>
          <a:xfrm>
            <a:off x="3796582" y="2381251"/>
            <a:ext cx="621051" cy="612975"/>
          </a:xfrm>
          <a:prstGeom prst="rect">
            <a:avLst/>
          </a:prstGeom>
          <a:noFill/>
          <a:ln>
            <a:noFill/>
          </a:ln>
        </p:spPr>
      </p:pic>
      <p:pic>
        <p:nvPicPr>
          <p:cNvPr id="229" name="Google Shape;229;p19"/>
          <p:cNvPicPr preferRelativeResize="0"/>
          <p:nvPr/>
        </p:nvPicPr>
        <p:blipFill rotWithShape="1">
          <a:blip r:embed="rId4">
            <a:alphaModFix/>
          </a:blip>
          <a:srcRect l="92115" t="76579" b="-2"/>
          <a:stretch/>
        </p:blipFill>
        <p:spPr>
          <a:xfrm>
            <a:off x="4053459" y="2992175"/>
            <a:ext cx="385623" cy="258400"/>
          </a:xfrm>
          <a:prstGeom prst="rect">
            <a:avLst/>
          </a:prstGeom>
          <a:noFill/>
          <a:ln>
            <a:noFill/>
          </a:ln>
        </p:spPr>
      </p:pic>
      <p:sp>
        <p:nvSpPr>
          <p:cNvPr id="230" name="Google Shape;230;p19"/>
          <p:cNvSpPr/>
          <p:nvPr/>
        </p:nvSpPr>
        <p:spPr>
          <a:xfrm>
            <a:off x="3820353" y="723190"/>
            <a:ext cx="1503300" cy="356100"/>
          </a:xfrm>
          <a:prstGeom prst="roundRect">
            <a:avLst>
              <a:gd name="adj" fmla="val 16667"/>
            </a:avLst>
          </a:prstGeom>
          <a:gradFill>
            <a:gsLst>
              <a:gs pos="0">
                <a:srgbClr val="FFECEC"/>
              </a:gs>
              <a:gs pos="100000">
                <a:srgbClr val="FF9B9B"/>
              </a:gs>
            </a:gsLst>
            <a:lin ang="5400012" scaled="0"/>
          </a:gradFill>
          <a:ln w="10675" cap="flat" cmpd="sng">
            <a:solidFill>
              <a:srgbClr val="941100"/>
            </a:solidFill>
            <a:prstDash val="solid"/>
            <a:round/>
            <a:headEnd type="none" w="sm" len="sm"/>
            <a:tailEnd type="none" w="sm" len="sm"/>
          </a:ln>
          <a:effectLst>
            <a:outerShdw blurRad="31988" dist="10663" dir="5400000" algn="bl" rotWithShape="0">
              <a:srgbClr val="000000">
                <a:alpha val="50000"/>
              </a:srgbClr>
            </a:outerShdw>
          </a:effectLst>
        </p:spPr>
        <p:txBody>
          <a:bodyPr spcFirstLastPara="1" wrap="square" lIns="102350" tIns="102350" rIns="102350" bIns="102350" anchor="ctr" anchorCtr="0">
            <a:noAutofit/>
          </a:bodyPr>
          <a:lstStyle/>
          <a:p>
            <a:pPr marL="0" lvl="0" indent="0" algn="ctr" rtl="0">
              <a:spcBef>
                <a:spcPts val="0"/>
              </a:spcBef>
              <a:spcAft>
                <a:spcPts val="0"/>
              </a:spcAft>
              <a:buNone/>
            </a:pPr>
            <a:r>
              <a:rPr lang="en" sz="1008" b="1">
                <a:latin typeface="Proxima Nova"/>
                <a:ea typeface="Proxima Nova"/>
                <a:cs typeface="Proxima Nova"/>
                <a:sym typeface="Proxima Nova"/>
              </a:rPr>
              <a:t>Noising procedures</a:t>
            </a:r>
            <a:endParaRPr sz="1008">
              <a:latin typeface="Proxima Nova"/>
              <a:ea typeface="Proxima Nova"/>
              <a:cs typeface="Proxima Nova"/>
              <a:sym typeface="Proxima Nova"/>
            </a:endParaRPr>
          </a:p>
        </p:txBody>
      </p:sp>
      <p:sp>
        <p:nvSpPr>
          <p:cNvPr id="231" name="Google Shape;231;p19"/>
          <p:cNvSpPr/>
          <p:nvPr/>
        </p:nvSpPr>
        <p:spPr>
          <a:xfrm>
            <a:off x="812700" y="1326325"/>
            <a:ext cx="2646900" cy="448200"/>
          </a:xfrm>
          <a:prstGeom prst="roundRect">
            <a:avLst>
              <a:gd name="adj" fmla="val 16667"/>
            </a:avLst>
          </a:prstGeom>
          <a:gradFill>
            <a:gsLst>
              <a:gs pos="0">
                <a:srgbClr val="EDF4FF"/>
              </a:gs>
              <a:gs pos="100000">
                <a:srgbClr val="A1C5FF"/>
              </a:gs>
            </a:gsLst>
            <a:lin ang="5400012" scaled="0"/>
          </a:gradFill>
          <a:ln w="10675" cap="flat" cmpd="sng">
            <a:solidFill>
              <a:srgbClr val="0B5394"/>
            </a:solidFill>
            <a:prstDash val="solid"/>
            <a:round/>
            <a:headEnd type="none" w="sm" len="sm"/>
            <a:tailEnd type="none" w="sm" len="sm"/>
          </a:ln>
          <a:effectLst>
            <a:outerShdw blurRad="31988" dist="10663" dir="5400000" algn="bl" rotWithShape="0">
              <a:srgbClr val="000000">
                <a:alpha val="50000"/>
              </a:srgbClr>
            </a:outerShdw>
          </a:effectLst>
        </p:spPr>
        <p:txBody>
          <a:bodyPr spcFirstLastPara="1" wrap="square" lIns="102350" tIns="102350" rIns="102350" bIns="102350" anchor="ctr" anchorCtr="0">
            <a:noAutofit/>
          </a:bodyPr>
          <a:lstStyle/>
          <a:p>
            <a:pPr marL="0" lvl="0" indent="0" algn="ctr" rtl="0">
              <a:spcBef>
                <a:spcPts val="0"/>
              </a:spcBef>
              <a:spcAft>
                <a:spcPts val="0"/>
              </a:spcAft>
              <a:buNone/>
            </a:pPr>
            <a:r>
              <a:rPr lang="en" sz="1008">
                <a:latin typeface="Proxima Nova"/>
                <a:ea typeface="Proxima Nova"/>
                <a:cs typeface="Proxima Nova"/>
                <a:sym typeface="Proxima Nova"/>
              </a:rPr>
              <a:t>Standard: scale-independent noising in</a:t>
            </a:r>
            <a:r>
              <a:rPr lang="en" sz="1008" b="1">
                <a:latin typeface="Proxima Nova"/>
                <a:ea typeface="Proxima Nova"/>
                <a:cs typeface="Proxima Nova"/>
                <a:sym typeface="Proxima Nova"/>
              </a:rPr>
              <a:t> pixel-space</a:t>
            </a:r>
            <a:endParaRPr sz="1008" b="1">
              <a:latin typeface="Proxima Nova"/>
              <a:ea typeface="Proxima Nova"/>
              <a:cs typeface="Proxima Nova"/>
              <a:sym typeface="Proxima Nova"/>
            </a:endParaRPr>
          </a:p>
        </p:txBody>
      </p:sp>
      <p:sp>
        <p:nvSpPr>
          <p:cNvPr id="232" name="Google Shape;232;p19"/>
          <p:cNvSpPr/>
          <p:nvPr/>
        </p:nvSpPr>
        <p:spPr>
          <a:xfrm>
            <a:off x="6006269" y="1326317"/>
            <a:ext cx="2056800" cy="448200"/>
          </a:xfrm>
          <a:prstGeom prst="roundRect">
            <a:avLst>
              <a:gd name="adj" fmla="val 16667"/>
            </a:avLst>
          </a:prstGeom>
          <a:gradFill>
            <a:gsLst>
              <a:gs pos="0">
                <a:srgbClr val="F6F2FF"/>
              </a:gs>
              <a:gs pos="100000">
                <a:srgbClr val="C6B0FF"/>
              </a:gs>
            </a:gsLst>
            <a:lin ang="5400012" scaled="0"/>
          </a:gradFill>
          <a:ln w="10675" cap="flat" cmpd="sng">
            <a:solidFill>
              <a:srgbClr val="351C75"/>
            </a:solidFill>
            <a:prstDash val="solid"/>
            <a:round/>
            <a:headEnd type="none" w="sm" len="sm"/>
            <a:tailEnd type="none" w="sm" len="sm"/>
          </a:ln>
          <a:effectLst>
            <a:outerShdw blurRad="31988" dist="10663" dir="5400000" algn="bl" rotWithShape="0">
              <a:srgbClr val="000000">
                <a:alpha val="50000"/>
              </a:srgbClr>
            </a:outerShdw>
          </a:effectLst>
        </p:spPr>
        <p:txBody>
          <a:bodyPr spcFirstLastPara="1" wrap="square" lIns="102350" tIns="102350" rIns="102350" bIns="102350" anchor="ctr" anchorCtr="0">
            <a:noAutofit/>
          </a:bodyPr>
          <a:lstStyle/>
          <a:p>
            <a:pPr marL="0" lvl="0" indent="0" algn="ctr" rtl="0">
              <a:spcBef>
                <a:spcPts val="0"/>
              </a:spcBef>
              <a:spcAft>
                <a:spcPts val="0"/>
              </a:spcAft>
              <a:buClr>
                <a:schemeClr val="dk1"/>
              </a:buClr>
              <a:buSzPts val="1231"/>
              <a:buFont typeface="Arial"/>
              <a:buNone/>
            </a:pPr>
            <a:r>
              <a:rPr lang="en" sz="1008">
                <a:solidFill>
                  <a:schemeClr val="dk1"/>
                </a:solidFill>
                <a:latin typeface="Proxima Nova"/>
                <a:ea typeface="Proxima Nova"/>
                <a:cs typeface="Proxima Nova"/>
                <a:sym typeface="Proxima Nova"/>
              </a:rPr>
              <a:t>Scale-dependent noising in </a:t>
            </a:r>
            <a:r>
              <a:rPr lang="en" sz="1008" b="1">
                <a:solidFill>
                  <a:schemeClr val="dk1"/>
                </a:solidFill>
                <a:latin typeface="Proxima Nova"/>
                <a:ea typeface="Proxima Nova"/>
                <a:cs typeface="Proxima Nova"/>
                <a:sym typeface="Proxima Nova"/>
              </a:rPr>
              <a:t>Fourier-space</a:t>
            </a:r>
            <a:endParaRPr sz="1119">
              <a:latin typeface="Proxima Nova"/>
              <a:ea typeface="Proxima Nova"/>
              <a:cs typeface="Proxima Nova"/>
              <a:sym typeface="Proxima Nova"/>
            </a:endParaRPr>
          </a:p>
        </p:txBody>
      </p:sp>
      <p:cxnSp>
        <p:nvCxnSpPr>
          <p:cNvPr id="233" name="Google Shape;233;p19"/>
          <p:cNvCxnSpPr>
            <a:stCxn id="230" idx="1"/>
            <a:endCxn id="231" idx="0"/>
          </p:cNvCxnSpPr>
          <p:nvPr/>
        </p:nvCxnSpPr>
        <p:spPr>
          <a:xfrm flipH="1">
            <a:off x="2136153" y="901240"/>
            <a:ext cx="1684200" cy="425100"/>
          </a:xfrm>
          <a:prstGeom prst="curvedConnector2">
            <a:avLst/>
          </a:prstGeom>
          <a:noFill/>
          <a:ln w="21325" cap="flat" cmpd="sng">
            <a:solidFill>
              <a:srgbClr val="941100"/>
            </a:solidFill>
            <a:prstDash val="solid"/>
            <a:round/>
            <a:headEnd type="none" w="med" len="med"/>
            <a:tailEnd type="triangle" w="med" len="med"/>
          </a:ln>
        </p:spPr>
      </p:cxnSp>
      <p:cxnSp>
        <p:nvCxnSpPr>
          <p:cNvPr id="234" name="Google Shape;234;p19"/>
          <p:cNvCxnSpPr>
            <a:stCxn id="230" idx="3"/>
            <a:endCxn id="232" idx="0"/>
          </p:cNvCxnSpPr>
          <p:nvPr/>
        </p:nvCxnSpPr>
        <p:spPr>
          <a:xfrm>
            <a:off x="5323653" y="901240"/>
            <a:ext cx="1710900" cy="425100"/>
          </a:xfrm>
          <a:prstGeom prst="curvedConnector2">
            <a:avLst/>
          </a:prstGeom>
          <a:noFill/>
          <a:ln w="21325" cap="flat" cmpd="sng">
            <a:solidFill>
              <a:srgbClr val="941100"/>
            </a:solidFill>
            <a:prstDash val="solid"/>
            <a:round/>
            <a:headEnd type="none" w="med" len="med"/>
            <a:tailEnd type="stealth" w="med" len="med"/>
          </a:ln>
        </p:spPr>
      </p:cxnSp>
      <p:sp>
        <p:nvSpPr>
          <p:cNvPr id="235" name="Google Shape;235;p19"/>
          <p:cNvSpPr txBox="1"/>
          <p:nvPr/>
        </p:nvSpPr>
        <p:spPr>
          <a:xfrm>
            <a:off x="4848624" y="4614985"/>
            <a:ext cx="3585300" cy="357000"/>
          </a:xfrm>
          <a:prstGeom prst="rect">
            <a:avLst/>
          </a:prstGeom>
          <a:noFill/>
          <a:ln>
            <a:noFill/>
          </a:ln>
        </p:spPr>
        <p:txBody>
          <a:bodyPr spcFirstLastPara="1" wrap="square" lIns="106050" tIns="106050" rIns="106050" bIns="106050" anchor="t" anchorCtr="0">
            <a:spAutoFit/>
          </a:bodyPr>
          <a:lstStyle/>
          <a:p>
            <a:pPr marL="0" lvl="0" indent="0" algn="l" rtl="0">
              <a:lnSpc>
                <a:spcPct val="115000"/>
              </a:lnSpc>
              <a:spcBef>
                <a:spcPts val="0"/>
              </a:spcBef>
              <a:spcAft>
                <a:spcPts val="0"/>
              </a:spcAft>
              <a:buNone/>
            </a:pPr>
            <a:r>
              <a:rPr lang="en" sz="928" b="1">
                <a:solidFill>
                  <a:srgbClr val="2E2E2E"/>
                </a:solidFill>
                <a:latin typeface="Proxima Nova"/>
                <a:ea typeface="Proxima Nova"/>
                <a:cs typeface="Proxima Nova"/>
                <a:sym typeface="Proxima Nova"/>
              </a:rPr>
              <a:t>Advantage: </a:t>
            </a:r>
            <a:r>
              <a:rPr lang="en" sz="928">
                <a:solidFill>
                  <a:srgbClr val="2E2E2E"/>
                </a:solidFill>
                <a:latin typeface="Proxima Nova"/>
                <a:ea typeface="Proxima Nova"/>
                <a:cs typeface="Proxima Nova"/>
                <a:sym typeface="Proxima Nova"/>
              </a:rPr>
              <a:t>improved stability and recovery of summary statistics</a:t>
            </a:r>
            <a:endParaRPr sz="1508">
              <a:latin typeface="Proxima Nova"/>
              <a:ea typeface="Proxima Nova"/>
              <a:cs typeface="Proxima Nova"/>
              <a:sym typeface="Proxima Nova"/>
            </a:endParaRPr>
          </a:p>
        </p:txBody>
      </p:sp>
      <p:sp>
        <p:nvSpPr>
          <p:cNvPr id="236" name="Google Shape;236;p19"/>
          <p:cNvSpPr txBox="1"/>
          <p:nvPr/>
        </p:nvSpPr>
        <p:spPr>
          <a:xfrm>
            <a:off x="4827910" y="4598072"/>
            <a:ext cx="3539100" cy="393600"/>
          </a:xfrm>
          <a:prstGeom prst="rect">
            <a:avLst/>
          </a:prstGeom>
          <a:noFill/>
          <a:ln w="22100" cap="flat" cmpd="sng">
            <a:solidFill>
              <a:srgbClr val="B11400"/>
            </a:solidFill>
            <a:prstDash val="solid"/>
            <a:round/>
            <a:headEnd type="none" w="sm" len="sm"/>
            <a:tailEnd type="none" w="sm" len="sm"/>
          </a:ln>
          <a:effectLst>
            <a:outerShdw blurRad="66306" dist="22102" dir="5400000" algn="bl" rotWithShape="0">
              <a:srgbClr val="000000">
                <a:alpha val="30000"/>
              </a:srgbClr>
            </a:outerShdw>
          </a:effectLst>
        </p:spPr>
        <p:txBody>
          <a:bodyPr spcFirstLastPara="1" wrap="square" lIns="106050" tIns="106050" rIns="106050" bIns="106050" anchor="t" anchorCtr="0">
            <a:noAutofit/>
          </a:bodyPr>
          <a:lstStyle/>
          <a:p>
            <a:pPr marL="0" lvl="0" indent="0" algn="l" rtl="0">
              <a:lnSpc>
                <a:spcPct val="115000"/>
              </a:lnSpc>
              <a:spcBef>
                <a:spcPts val="0"/>
              </a:spcBef>
              <a:spcAft>
                <a:spcPts val="0"/>
              </a:spcAft>
              <a:buNone/>
            </a:pPr>
            <a:endParaRPr sz="1000">
              <a:solidFill>
                <a:srgbClr val="2E2E2E"/>
              </a:solidFill>
            </a:endParaRPr>
          </a:p>
        </p:txBody>
      </p:sp>
      <p:pic>
        <p:nvPicPr>
          <p:cNvPr id="237" name="Google Shape;237;p19"/>
          <p:cNvPicPr preferRelativeResize="0"/>
          <p:nvPr/>
        </p:nvPicPr>
        <p:blipFill>
          <a:blip r:embed="rId12">
            <a:alphaModFix/>
          </a:blip>
          <a:stretch>
            <a:fillRect/>
          </a:stretch>
        </p:blipFill>
        <p:spPr>
          <a:xfrm>
            <a:off x="529475" y="3970150"/>
            <a:ext cx="1561544" cy="329818"/>
          </a:xfrm>
          <a:prstGeom prst="rect">
            <a:avLst/>
          </a:prstGeom>
          <a:noFill/>
          <a:ln>
            <a:noFill/>
          </a:ln>
        </p:spPr>
      </p:pic>
      <p:sp>
        <p:nvSpPr>
          <p:cNvPr id="238" name="Google Shape;238;p19"/>
          <p:cNvSpPr txBox="1"/>
          <p:nvPr/>
        </p:nvSpPr>
        <p:spPr>
          <a:xfrm>
            <a:off x="4575966" y="3335400"/>
            <a:ext cx="4464300" cy="657842"/>
          </a:xfrm>
          <a:prstGeom prst="rect">
            <a:avLst/>
          </a:prstGeom>
          <a:noFill/>
          <a:ln>
            <a:noFill/>
          </a:ln>
        </p:spPr>
        <p:txBody>
          <a:bodyPr spcFirstLastPara="1" wrap="square" lIns="91425" tIns="91425" rIns="91425" bIns="91425" anchor="t" anchorCtr="0">
            <a:spAutoFit/>
          </a:bodyPr>
          <a:lstStyle/>
          <a:p>
            <a:pPr marL="457200" lvl="0" indent="-293688" algn="l" rtl="0">
              <a:lnSpc>
                <a:spcPct val="150000"/>
              </a:lnSpc>
              <a:spcBef>
                <a:spcPts val="0"/>
              </a:spcBef>
              <a:spcAft>
                <a:spcPts val="0"/>
              </a:spcAft>
              <a:buClr>
                <a:schemeClr val="dk1"/>
              </a:buClr>
              <a:buSzPct val="120000"/>
              <a:buFont typeface="Arial" panose="020B0604020202020204" pitchFamily="34" charset="0"/>
              <a:buChar char="•"/>
            </a:pPr>
            <a:r>
              <a:rPr lang="en" sz="1025" dirty="0">
                <a:solidFill>
                  <a:schemeClr val="dk1"/>
                </a:solidFill>
                <a:latin typeface="Proxima Nova"/>
                <a:ea typeface="Proxima Nova"/>
                <a:cs typeface="Proxima Nova"/>
                <a:sym typeface="Proxima Nova"/>
              </a:rPr>
              <a:t>Progressively reconstructs structures from coarse, large-scale features to fine, small-scale information over timesteps</a:t>
            </a:r>
            <a:endParaRPr sz="1025" dirty="0">
              <a:solidFill>
                <a:schemeClr val="dk1"/>
              </a:solidFill>
              <a:latin typeface="Proxima Nova"/>
              <a:ea typeface="Proxima Nova"/>
              <a:cs typeface="Proxima Nova"/>
              <a:sym typeface="Proxima Nova"/>
            </a:endParaRPr>
          </a:p>
        </p:txBody>
      </p:sp>
      <p:sp>
        <p:nvSpPr>
          <p:cNvPr id="239" name="Google Shape;239;p19"/>
          <p:cNvSpPr txBox="1"/>
          <p:nvPr/>
        </p:nvSpPr>
        <p:spPr>
          <a:xfrm>
            <a:off x="0" y="3335400"/>
            <a:ext cx="4272300" cy="657842"/>
          </a:xfrm>
          <a:prstGeom prst="rect">
            <a:avLst/>
          </a:prstGeom>
          <a:noFill/>
          <a:ln>
            <a:noFill/>
          </a:ln>
        </p:spPr>
        <p:txBody>
          <a:bodyPr spcFirstLastPara="1" wrap="square" lIns="91425" tIns="91425" rIns="91425" bIns="91425" anchor="t" anchorCtr="0">
            <a:spAutoFit/>
          </a:bodyPr>
          <a:lstStyle/>
          <a:p>
            <a:pPr marL="457200" lvl="0" indent="-293688" algn="l" rtl="0">
              <a:lnSpc>
                <a:spcPct val="150000"/>
              </a:lnSpc>
              <a:spcBef>
                <a:spcPts val="0"/>
              </a:spcBef>
              <a:spcAft>
                <a:spcPts val="0"/>
              </a:spcAft>
              <a:buClr>
                <a:schemeClr val="dk1"/>
              </a:buClr>
              <a:buSzPct val="120000"/>
              <a:buFont typeface="Arial" panose="020B0604020202020204" pitchFamily="34" charset="0"/>
              <a:buChar char="•"/>
            </a:pPr>
            <a:r>
              <a:rPr lang="en" sz="1025" dirty="0">
                <a:solidFill>
                  <a:schemeClr val="dk1"/>
                </a:solidFill>
                <a:latin typeface="Proxima Nova"/>
                <a:ea typeface="Proxima Nova"/>
                <a:cs typeface="Proxima Nova"/>
                <a:sym typeface="Proxima Nova"/>
              </a:rPr>
              <a:t>No scale dependence: all scales noised and reconstructed simultaneously in each timestep</a:t>
            </a:r>
            <a:endParaRPr sz="1025" dirty="0">
              <a:solidFill>
                <a:schemeClr val="dk1"/>
              </a:solidFill>
              <a:latin typeface="Proxima Nova"/>
              <a:ea typeface="Proxima Nova"/>
              <a:cs typeface="Proxima Nova"/>
              <a:sym typeface="Proxima Nova"/>
            </a:endParaRPr>
          </a:p>
        </p:txBody>
      </p:sp>
      <p:sp>
        <p:nvSpPr>
          <p:cNvPr id="240" name="Google Shape;240;p19"/>
          <p:cNvSpPr txBox="1"/>
          <p:nvPr/>
        </p:nvSpPr>
        <p:spPr>
          <a:xfrm>
            <a:off x="1450100" y="1766305"/>
            <a:ext cx="15033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i="1">
                <a:solidFill>
                  <a:schemeClr val="dk1"/>
                </a:solidFill>
                <a:latin typeface="Proxima Nova"/>
                <a:ea typeface="Proxima Nova"/>
                <a:cs typeface="Proxima Nova"/>
                <a:sym typeface="Proxima Nova"/>
              </a:rPr>
              <a:t>Based on: Ho et al. (2020)</a:t>
            </a:r>
            <a:endParaRPr/>
          </a:p>
        </p:txBody>
      </p:sp>
      <p:sp>
        <p:nvSpPr>
          <p:cNvPr id="241" name="Google Shape;241;p19"/>
          <p:cNvSpPr txBox="1"/>
          <p:nvPr/>
        </p:nvSpPr>
        <p:spPr>
          <a:xfrm>
            <a:off x="6248400" y="1766305"/>
            <a:ext cx="16398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i="1">
                <a:solidFill>
                  <a:schemeClr val="dk1"/>
                </a:solidFill>
                <a:latin typeface="Proxima Nova"/>
                <a:ea typeface="Proxima Nova"/>
                <a:cs typeface="Proxima Nova"/>
                <a:sym typeface="Proxima Nova"/>
              </a:rPr>
              <a:t>Based on: Masuki et al. (2025)</a:t>
            </a:r>
            <a:endParaRPr/>
          </a:p>
        </p:txBody>
      </p:sp>
      <p:pic>
        <p:nvPicPr>
          <p:cNvPr id="242" name="Google Shape;242;p19"/>
          <p:cNvPicPr preferRelativeResize="0"/>
          <p:nvPr/>
        </p:nvPicPr>
        <p:blipFill>
          <a:blip r:embed="rId13">
            <a:alphaModFix/>
          </a:blip>
          <a:stretch>
            <a:fillRect/>
          </a:stretch>
        </p:blipFill>
        <p:spPr>
          <a:xfrm>
            <a:off x="7028951" y="4012303"/>
            <a:ext cx="1614957" cy="456446"/>
          </a:xfrm>
          <a:prstGeom prst="rect">
            <a:avLst/>
          </a:prstGeom>
          <a:noFill/>
          <a:ln>
            <a:noFill/>
          </a:ln>
        </p:spPr>
      </p:pic>
      <p:pic>
        <p:nvPicPr>
          <p:cNvPr id="243" name="Google Shape;243;p19"/>
          <p:cNvPicPr preferRelativeResize="0"/>
          <p:nvPr/>
        </p:nvPicPr>
        <p:blipFill>
          <a:blip r:embed="rId14">
            <a:alphaModFix/>
          </a:blip>
          <a:stretch>
            <a:fillRect/>
          </a:stretch>
        </p:blipFill>
        <p:spPr>
          <a:xfrm>
            <a:off x="4816675" y="3993896"/>
            <a:ext cx="2031432" cy="328575"/>
          </a:xfrm>
          <a:prstGeom prst="rect">
            <a:avLst/>
          </a:prstGeom>
          <a:noFill/>
          <a:ln>
            <a:noFill/>
          </a:ln>
        </p:spPr>
      </p:pic>
      <p:pic>
        <p:nvPicPr>
          <p:cNvPr id="244" name="Google Shape;244;p19"/>
          <p:cNvPicPr preferRelativeResize="0"/>
          <p:nvPr/>
        </p:nvPicPr>
        <p:blipFill rotWithShape="1">
          <a:blip r:embed="rId4">
            <a:alphaModFix/>
          </a:blip>
          <a:srcRect t="5560" r="93154" b="79539"/>
          <a:stretch/>
        </p:blipFill>
        <p:spPr>
          <a:xfrm>
            <a:off x="126707" y="2208700"/>
            <a:ext cx="334828" cy="164400"/>
          </a:xfrm>
          <a:prstGeom prst="rect">
            <a:avLst/>
          </a:prstGeom>
          <a:noFill/>
          <a:ln>
            <a:noFill/>
          </a:ln>
        </p:spPr>
      </p:pic>
      <p:pic>
        <p:nvPicPr>
          <p:cNvPr id="245" name="Google Shape;245;p19"/>
          <p:cNvPicPr preferRelativeResize="0"/>
          <p:nvPr/>
        </p:nvPicPr>
        <p:blipFill rotWithShape="1">
          <a:blip r:embed="rId4">
            <a:alphaModFix/>
          </a:blip>
          <a:srcRect l="92554" t="7406" r="3148" b="78799"/>
          <a:stretch/>
        </p:blipFill>
        <p:spPr>
          <a:xfrm>
            <a:off x="4053457" y="2229050"/>
            <a:ext cx="210227" cy="152200"/>
          </a:xfrm>
          <a:prstGeom prst="rect">
            <a:avLst/>
          </a:prstGeom>
          <a:noFill/>
          <a:ln>
            <a:noFill/>
          </a:ln>
        </p:spPr>
      </p:pic>
      <p:cxnSp>
        <p:nvCxnSpPr>
          <p:cNvPr id="246" name="Google Shape;246;p19"/>
          <p:cNvCxnSpPr/>
          <p:nvPr/>
        </p:nvCxnSpPr>
        <p:spPr>
          <a:xfrm>
            <a:off x="447489" y="2310474"/>
            <a:ext cx="3490200" cy="0"/>
          </a:xfrm>
          <a:prstGeom prst="straightConnector1">
            <a:avLst/>
          </a:prstGeom>
          <a:noFill/>
          <a:ln w="20950" cap="flat" cmpd="sng">
            <a:solidFill>
              <a:schemeClr val="dk1"/>
            </a:solidFill>
            <a:prstDash val="solid"/>
            <a:round/>
            <a:headEnd type="none" w="med" len="med"/>
            <a:tailEnd type="triangle" w="med" len="med"/>
          </a:ln>
        </p:spPr>
      </p:cxnSp>
      <p:cxnSp>
        <p:nvCxnSpPr>
          <p:cNvPr id="247" name="Google Shape;247;p19"/>
          <p:cNvCxnSpPr/>
          <p:nvPr/>
        </p:nvCxnSpPr>
        <p:spPr>
          <a:xfrm>
            <a:off x="447489" y="3071059"/>
            <a:ext cx="3508500" cy="0"/>
          </a:xfrm>
          <a:prstGeom prst="straightConnector1">
            <a:avLst/>
          </a:prstGeom>
          <a:noFill/>
          <a:ln w="20950" cap="flat" cmpd="sng">
            <a:solidFill>
              <a:schemeClr val="dk1"/>
            </a:solidFill>
            <a:prstDash val="solid"/>
            <a:round/>
            <a:headEnd type="stealth" w="med" len="med"/>
            <a:tailEnd type="none" w="med" len="med"/>
          </a:ln>
        </p:spPr>
      </p:cxnSp>
      <p:sp>
        <p:nvSpPr>
          <p:cNvPr id="248" name="Google Shape;248;p19"/>
          <p:cNvSpPr txBox="1"/>
          <p:nvPr/>
        </p:nvSpPr>
        <p:spPr>
          <a:xfrm>
            <a:off x="1890611" y="1959400"/>
            <a:ext cx="845400" cy="249300"/>
          </a:xfrm>
          <a:prstGeom prst="rect">
            <a:avLst/>
          </a:prstGeom>
          <a:noFill/>
          <a:ln>
            <a:noFill/>
          </a:ln>
        </p:spPr>
        <p:txBody>
          <a:bodyPr spcFirstLastPara="1" wrap="square" lIns="100225" tIns="100225" rIns="100225" bIns="100225" anchor="t" anchorCtr="0">
            <a:noAutofit/>
          </a:bodyPr>
          <a:lstStyle/>
          <a:p>
            <a:pPr marL="0" lvl="0" indent="0" algn="l" rtl="0">
              <a:lnSpc>
                <a:spcPct val="115000"/>
              </a:lnSpc>
              <a:spcBef>
                <a:spcPts val="0"/>
              </a:spcBef>
              <a:spcAft>
                <a:spcPts val="0"/>
              </a:spcAft>
              <a:buNone/>
            </a:pPr>
            <a:r>
              <a:rPr lang="en" sz="1096">
                <a:solidFill>
                  <a:schemeClr val="dk1"/>
                </a:solidFill>
                <a:latin typeface="Old Standard TT"/>
                <a:ea typeface="Old Standard TT"/>
                <a:cs typeface="Old Standard TT"/>
                <a:sym typeface="Old Standard TT"/>
              </a:rPr>
              <a:t>Forward</a:t>
            </a:r>
            <a:endParaRPr sz="1096">
              <a:solidFill>
                <a:schemeClr val="dk1"/>
              </a:solidFill>
              <a:latin typeface="Old Standard TT"/>
              <a:ea typeface="Old Standard TT"/>
              <a:cs typeface="Old Standard TT"/>
              <a:sym typeface="Old Standard TT"/>
            </a:endParaRPr>
          </a:p>
        </p:txBody>
      </p:sp>
      <p:sp>
        <p:nvSpPr>
          <p:cNvPr id="249" name="Google Shape;249;p19"/>
          <p:cNvSpPr txBox="1"/>
          <p:nvPr/>
        </p:nvSpPr>
        <p:spPr>
          <a:xfrm>
            <a:off x="1929137" y="3046388"/>
            <a:ext cx="801300" cy="249300"/>
          </a:xfrm>
          <a:prstGeom prst="rect">
            <a:avLst/>
          </a:prstGeom>
          <a:noFill/>
          <a:ln>
            <a:noFill/>
          </a:ln>
        </p:spPr>
        <p:txBody>
          <a:bodyPr spcFirstLastPara="1" wrap="square" lIns="100225" tIns="100225" rIns="100225" bIns="100225" anchor="t" anchorCtr="0">
            <a:noAutofit/>
          </a:bodyPr>
          <a:lstStyle/>
          <a:p>
            <a:pPr marL="0" lvl="0" indent="0" algn="l" rtl="0">
              <a:lnSpc>
                <a:spcPct val="115000"/>
              </a:lnSpc>
              <a:spcBef>
                <a:spcPts val="0"/>
              </a:spcBef>
              <a:spcAft>
                <a:spcPts val="0"/>
              </a:spcAft>
              <a:buNone/>
            </a:pPr>
            <a:r>
              <a:rPr lang="en" sz="1096">
                <a:solidFill>
                  <a:schemeClr val="dk1"/>
                </a:solidFill>
                <a:latin typeface="Old Standard TT"/>
                <a:ea typeface="Old Standard TT"/>
                <a:cs typeface="Old Standard TT"/>
                <a:sym typeface="Old Standard TT"/>
              </a:rPr>
              <a:t>Reverse</a:t>
            </a:r>
            <a:endParaRPr sz="1096">
              <a:solidFill>
                <a:schemeClr val="dk1"/>
              </a:solidFill>
              <a:latin typeface="Old Standard TT"/>
              <a:ea typeface="Old Standard TT"/>
              <a:cs typeface="Old Standard TT"/>
              <a:sym typeface="Old Standard TT"/>
            </a:endParaRPr>
          </a:p>
        </p:txBody>
      </p:sp>
      <p:cxnSp>
        <p:nvCxnSpPr>
          <p:cNvPr id="250" name="Google Shape;250;p19"/>
          <p:cNvCxnSpPr>
            <a:stCxn id="230" idx="2"/>
          </p:cNvCxnSpPr>
          <p:nvPr/>
        </p:nvCxnSpPr>
        <p:spPr>
          <a:xfrm>
            <a:off x="4572003" y="1079290"/>
            <a:ext cx="0" cy="4069800"/>
          </a:xfrm>
          <a:prstGeom prst="straightConnector1">
            <a:avLst/>
          </a:prstGeom>
          <a:noFill/>
          <a:ln w="9525"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cxnSp>
        <p:nvCxnSpPr>
          <p:cNvPr id="251" name="Google Shape;251;p19"/>
          <p:cNvCxnSpPr>
            <a:endCxn id="230" idx="0"/>
          </p:cNvCxnSpPr>
          <p:nvPr/>
        </p:nvCxnSpPr>
        <p:spPr>
          <a:xfrm>
            <a:off x="4572003" y="586690"/>
            <a:ext cx="0" cy="136500"/>
          </a:xfrm>
          <a:prstGeom prst="straightConnector1">
            <a:avLst/>
          </a:prstGeom>
          <a:noFill/>
          <a:ln w="9525"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1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1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2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2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2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2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2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2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2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3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3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41"/>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3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42"/>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24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35"/>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pic>
        <p:nvPicPr>
          <p:cNvPr id="256" name="Google Shape;256;p20"/>
          <p:cNvPicPr preferRelativeResize="0"/>
          <p:nvPr/>
        </p:nvPicPr>
        <p:blipFill rotWithShape="1">
          <a:blip r:embed="rId3">
            <a:alphaModFix amt="90000"/>
          </a:blip>
          <a:srcRect t="35425" b="58110"/>
          <a:stretch/>
        </p:blipFill>
        <p:spPr>
          <a:xfrm>
            <a:off x="0" y="0"/>
            <a:ext cx="9144000" cy="591200"/>
          </a:xfrm>
          <a:prstGeom prst="rect">
            <a:avLst/>
          </a:prstGeom>
          <a:noFill/>
          <a:ln>
            <a:noFill/>
          </a:ln>
        </p:spPr>
      </p:pic>
      <p:cxnSp>
        <p:nvCxnSpPr>
          <p:cNvPr id="257" name="Google Shape;257;p20"/>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258" name="Google Shape;258;p20"/>
          <p:cNvSpPr txBox="1">
            <a:spLocks noGrp="1"/>
          </p:cNvSpPr>
          <p:nvPr>
            <p:ph type="title"/>
          </p:nvPr>
        </p:nvSpPr>
        <p:spPr>
          <a:xfrm>
            <a:off x="138300" y="29878"/>
            <a:ext cx="70389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solidFill>
                  <a:schemeClr val="lt1"/>
                </a:solidFill>
                <a:latin typeface="Proxima Nova"/>
                <a:ea typeface="Proxima Nova"/>
                <a:cs typeface="Proxima Nova"/>
                <a:sym typeface="Proxima Nova"/>
              </a:rPr>
              <a:t>Trained Diffusion Model Analysis</a:t>
            </a:r>
            <a:endParaRPr>
              <a:solidFill>
                <a:schemeClr val="lt1"/>
              </a:solidFill>
              <a:latin typeface="Proxima Nova"/>
              <a:ea typeface="Proxima Nova"/>
              <a:cs typeface="Proxima Nova"/>
              <a:sym typeface="Proxima Nova"/>
            </a:endParaRPr>
          </a:p>
        </p:txBody>
      </p:sp>
      <p:pic>
        <p:nvPicPr>
          <p:cNvPr id="259" name="Google Shape;259;p20" title="quijote_vs_generated_rgdm_240k.png"/>
          <p:cNvPicPr preferRelativeResize="0"/>
          <p:nvPr/>
        </p:nvPicPr>
        <p:blipFill rotWithShape="1">
          <a:blip r:embed="rId4">
            <a:alphaModFix/>
          </a:blip>
          <a:srcRect l="12651" t="7472" r="51600" b="24478"/>
          <a:stretch/>
        </p:blipFill>
        <p:spPr>
          <a:xfrm>
            <a:off x="125825" y="3000220"/>
            <a:ext cx="1568276" cy="1533474"/>
          </a:xfrm>
          <a:prstGeom prst="rect">
            <a:avLst/>
          </a:prstGeom>
          <a:noFill/>
          <a:ln>
            <a:noFill/>
          </a:ln>
        </p:spPr>
      </p:pic>
      <p:sp>
        <p:nvSpPr>
          <p:cNvPr id="260" name="Google Shape;260;p20"/>
          <p:cNvSpPr txBox="1">
            <a:spLocks noGrp="1"/>
          </p:cNvSpPr>
          <p:nvPr>
            <p:ph type="body" idx="1"/>
          </p:nvPr>
        </p:nvSpPr>
        <p:spPr>
          <a:xfrm>
            <a:off x="1100" y="681825"/>
            <a:ext cx="3495000" cy="1790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605"/>
              <a:buNone/>
            </a:pPr>
            <a:r>
              <a:rPr lang="en" sz="1100" b="1" dirty="0">
                <a:solidFill>
                  <a:srgbClr val="2E2E2E"/>
                </a:solidFill>
                <a:latin typeface="Proxima Nova"/>
                <a:ea typeface="Proxima Nova"/>
                <a:cs typeface="Proxima Nova"/>
                <a:sym typeface="Proxima Nova"/>
              </a:rPr>
              <a:t>Training Setup:</a:t>
            </a:r>
            <a:endParaRPr sz="1100" b="1" dirty="0">
              <a:solidFill>
                <a:srgbClr val="2E2E2E"/>
              </a:solidFill>
              <a:latin typeface="Proxima Nova"/>
              <a:ea typeface="Proxima Nova"/>
              <a:cs typeface="Proxima Nova"/>
              <a:sym typeface="Proxima Nova"/>
            </a:endParaRPr>
          </a:p>
          <a:p>
            <a:pPr marL="457200" lvl="0" indent="-292100" algn="l" rtl="0">
              <a:lnSpc>
                <a:spcPct val="150000"/>
              </a:lnSpc>
              <a:spcBef>
                <a:spcPts val="0"/>
              </a:spcBef>
              <a:spcAft>
                <a:spcPts val="0"/>
              </a:spcAft>
              <a:buClr>
                <a:srgbClr val="2E2E2E"/>
              </a:buClr>
              <a:buSzPct val="120000"/>
              <a:buFont typeface="Arial" panose="020B0604020202020204" pitchFamily="34" charset="0"/>
              <a:buChar char="•"/>
            </a:pPr>
            <a:r>
              <a:rPr lang="en" sz="1000" b="1" dirty="0">
                <a:solidFill>
                  <a:srgbClr val="0B5394"/>
                </a:solidFill>
                <a:latin typeface="Proxima Nova"/>
                <a:ea typeface="Proxima Nova"/>
                <a:cs typeface="Proxima Nova"/>
                <a:sym typeface="Proxima Nova"/>
              </a:rPr>
              <a:t>Training data: </a:t>
            </a:r>
            <a:r>
              <a:rPr lang="en" sz="1000" dirty="0">
                <a:solidFill>
                  <a:srgbClr val="2E2E2E"/>
                </a:solidFill>
                <a:latin typeface="Proxima Nova"/>
                <a:ea typeface="Proxima Nova"/>
                <a:cs typeface="Proxima Nova"/>
                <a:sym typeface="Proxima Nova"/>
              </a:rPr>
              <a:t>100,000 2D density field slices from 64 Quijote simulation cubes</a:t>
            </a:r>
            <a:endParaRPr sz="1000" dirty="0">
              <a:solidFill>
                <a:schemeClr val="dk1"/>
              </a:solidFill>
              <a:latin typeface="Proxima Nova"/>
              <a:ea typeface="Proxima Nova"/>
              <a:cs typeface="Proxima Nova"/>
              <a:sym typeface="Proxima Nova"/>
            </a:endParaRPr>
          </a:p>
          <a:p>
            <a:pPr marL="457200" lvl="0" indent="-292100" algn="l" rtl="0">
              <a:lnSpc>
                <a:spcPct val="150000"/>
              </a:lnSpc>
              <a:spcBef>
                <a:spcPts val="0"/>
              </a:spcBef>
              <a:spcAft>
                <a:spcPts val="0"/>
              </a:spcAft>
              <a:buClr>
                <a:schemeClr val="dk1"/>
              </a:buClr>
              <a:buSzPct val="120000"/>
              <a:buFont typeface="Arial" panose="020B0604020202020204" pitchFamily="34" charset="0"/>
              <a:buChar char="•"/>
            </a:pPr>
            <a:r>
              <a:rPr lang="en" sz="1000" dirty="0">
                <a:solidFill>
                  <a:schemeClr val="dk1"/>
                </a:solidFill>
                <a:latin typeface="Proxima Nova"/>
                <a:ea typeface="Proxima Nova"/>
                <a:cs typeface="Proxima Nova"/>
                <a:sym typeface="Proxima Nova"/>
              </a:rPr>
              <a:t>Trained for </a:t>
            </a:r>
            <a:r>
              <a:rPr lang="en" sz="1000" b="1" dirty="0">
                <a:solidFill>
                  <a:schemeClr val="dk1"/>
                </a:solidFill>
                <a:latin typeface="Proxima Nova"/>
                <a:ea typeface="Proxima Nova"/>
                <a:cs typeface="Proxima Nova"/>
                <a:sym typeface="Proxima Nova"/>
              </a:rPr>
              <a:t>1M iterations</a:t>
            </a:r>
            <a:r>
              <a:rPr lang="en" sz="1000" dirty="0">
                <a:solidFill>
                  <a:schemeClr val="dk1"/>
                </a:solidFill>
                <a:latin typeface="Proxima Nova"/>
                <a:ea typeface="Proxima Nova"/>
                <a:cs typeface="Proxima Nova"/>
                <a:sym typeface="Proxima Nova"/>
              </a:rPr>
              <a:t>, with checkpoints saved periodically</a:t>
            </a:r>
            <a:endParaRPr sz="1000" dirty="0">
              <a:solidFill>
                <a:schemeClr val="dk1"/>
              </a:solidFill>
              <a:latin typeface="Proxima Nova"/>
              <a:ea typeface="Proxima Nova"/>
              <a:cs typeface="Proxima Nova"/>
              <a:sym typeface="Proxima Nova"/>
            </a:endParaRPr>
          </a:p>
          <a:p>
            <a:pPr marL="457200" lvl="0" indent="-292100" algn="l" rtl="0">
              <a:lnSpc>
                <a:spcPct val="150000"/>
              </a:lnSpc>
              <a:spcBef>
                <a:spcPts val="0"/>
              </a:spcBef>
              <a:spcAft>
                <a:spcPts val="0"/>
              </a:spcAft>
              <a:buClr>
                <a:schemeClr val="dk1"/>
              </a:buClr>
              <a:buSzPct val="120000"/>
              <a:buFont typeface="Arial" panose="020B0604020202020204" pitchFamily="34" charset="0"/>
              <a:buChar char="•"/>
            </a:pPr>
            <a:r>
              <a:rPr lang="en" sz="1000" b="1" dirty="0">
                <a:solidFill>
                  <a:schemeClr val="dk1"/>
                </a:solidFill>
                <a:latin typeface="Proxima Nova"/>
                <a:ea typeface="Proxima Nova"/>
                <a:cs typeface="Proxima Nova"/>
                <a:sym typeface="Proxima Nova"/>
              </a:rPr>
              <a:t>240k checkpoint: </a:t>
            </a:r>
            <a:r>
              <a:rPr lang="en" sz="1000" dirty="0">
                <a:solidFill>
                  <a:schemeClr val="dk1"/>
                </a:solidFill>
                <a:latin typeface="Proxima Nova"/>
                <a:ea typeface="Proxima Nova"/>
                <a:cs typeface="Proxima Nova"/>
                <a:sym typeface="Proxima Nova"/>
              </a:rPr>
              <a:t>best statistical agreement between </a:t>
            </a:r>
            <a:r>
              <a:rPr lang="en" sz="1000" b="1" dirty="0">
                <a:solidFill>
                  <a:srgbClr val="674EA7"/>
                </a:solidFill>
                <a:latin typeface="Proxima Nova"/>
                <a:ea typeface="Proxima Nova"/>
                <a:cs typeface="Proxima Nova"/>
                <a:sym typeface="Proxima Nova"/>
              </a:rPr>
              <a:t>true</a:t>
            </a:r>
            <a:r>
              <a:rPr lang="en" sz="1000" dirty="0">
                <a:solidFill>
                  <a:schemeClr val="dk1"/>
                </a:solidFill>
                <a:latin typeface="Proxima Nova"/>
                <a:ea typeface="Proxima Nova"/>
                <a:cs typeface="Proxima Nova"/>
                <a:sym typeface="Proxima Nova"/>
              </a:rPr>
              <a:t> and </a:t>
            </a:r>
            <a:r>
              <a:rPr lang="en" sz="1000" b="1" dirty="0">
                <a:solidFill>
                  <a:srgbClr val="941100"/>
                </a:solidFill>
                <a:latin typeface="Proxima Nova"/>
                <a:ea typeface="Proxima Nova"/>
                <a:cs typeface="Proxima Nova"/>
                <a:sym typeface="Proxima Nova"/>
              </a:rPr>
              <a:t>generated</a:t>
            </a:r>
            <a:r>
              <a:rPr lang="en" sz="1000" dirty="0">
                <a:solidFill>
                  <a:schemeClr val="dk1"/>
                </a:solidFill>
                <a:latin typeface="Proxima Nova"/>
                <a:ea typeface="Proxima Nova"/>
                <a:cs typeface="Proxima Nova"/>
                <a:sym typeface="Proxima Nova"/>
              </a:rPr>
              <a:t> data</a:t>
            </a:r>
            <a:endParaRPr sz="1260" b="1" dirty="0">
              <a:solidFill>
                <a:srgbClr val="2E2E2E"/>
              </a:solidFill>
              <a:latin typeface="Proxima Nova"/>
              <a:ea typeface="Proxima Nova"/>
              <a:cs typeface="Proxima Nova"/>
              <a:sym typeface="Proxima Nova"/>
            </a:endParaRPr>
          </a:p>
        </p:txBody>
      </p:sp>
      <p:sp>
        <p:nvSpPr>
          <p:cNvPr id="261" name="Google Shape;261;p20"/>
          <p:cNvSpPr txBox="1">
            <a:spLocks noGrp="1"/>
          </p:cNvSpPr>
          <p:nvPr>
            <p:ph type="body" idx="1"/>
          </p:nvPr>
        </p:nvSpPr>
        <p:spPr>
          <a:xfrm>
            <a:off x="3502624" y="681825"/>
            <a:ext cx="2732100" cy="12570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605"/>
              <a:buNone/>
            </a:pPr>
            <a:r>
              <a:rPr lang="en" sz="1100" b="1" dirty="0">
                <a:solidFill>
                  <a:srgbClr val="351C75"/>
                </a:solidFill>
                <a:latin typeface="Proxima Nova"/>
                <a:ea typeface="Proxima Nova"/>
                <a:cs typeface="Proxima Nova"/>
                <a:sym typeface="Proxima Nova"/>
              </a:rPr>
              <a:t>One-point Statistics:</a:t>
            </a:r>
            <a:endParaRPr sz="1100" b="1" dirty="0">
              <a:solidFill>
                <a:srgbClr val="351C75"/>
              </a:solidFill>
              <a:latin typeface="Proxima Nova"/>
              <a:ea typeface="Proxima Nova"/>
              <a:cs typeface="Proxima Nova"/>
              <a:sym typeface="Proxima Nova"/>
            </a:endParaRPr>
          </a:p>
          <a:p>
            <a:pPr marL="457200" lvl="0" indent="-292100" algn="l" rtl="0">
              <a:lnSpc>
                <a:spcPct val="150000"/>
              </a:lnSpc>
              <a:spcBef>
                <a:spcPts val="0"/>
              </a:spcBef>
              <a:spcAft>
                <a:spcPts val="0"/>
              </a:spcAft>
              <a:buClr>
                <a:schemeClr val="dk1"/>
              </a:buClr>
              <a:buSzPct val="120000"/>
              <a:buFont typeface="Arial" panose="020B0604020202020204" pitchFamily="34" charset="0"/>
              <a:buChar char="•"/>
            </a:pPr>
            <a:r>
              <a:rPr lang="en" sz="1000" dirty="0">
                <a:solidFill>
                  <a:srgbClr val="2E2E2E"/>
                </a:solidFill>
                <a:latin typeface="Proxima Nova"/>
                <a:ea typeface="Proxima Nova"/>
                <a:cs typeface="Proxima Nova"/>
                <a:sym typeface="Proxima Nova"/>
              </a:rPr>
              <a:t>Pixel-value distributions of </a:t>
            </a:r>
            <a:r>
              <a:rPr lang="en" sz="1000" b="1" dirty="0">
                <a:solidFill>
                  <a:srgbClr val="674EA7"/>
                </a:solidFill>
                <a:latin typeface="Lato"/>
                <a:ea typeface="Lato"/>
                <a:cs typeface="Lato"/>
                <a:sym typeface="Lato"/>
              </a:rPr>
              <a:t>true</a:t>
            </a:r>
            <a:r>
              <a:rPr lang="en" sz="1000" dirty="0">
                <a:solidFill>
                  <a:srgbClr val="2E2E2E"/>
                </a:solidFill>
                <a:latin typeface="Proxima Nova"/>
                <a:ea typeface="Proxima Nova"/>
                <a:cs typeface="Proxima Nova"/>
                <a:sym typeface="Proxima Nova"/>
              </a:rPr>
              <a:t> and </a:t>
            </a:r>
            <a:r>
              <a:rPr lang="en" sz="1000" b="1" dirty="0">
                <a:solidFill>
                  <a:srgbClr val="990000"/>
                </a:solidFill>
                <a:latin typeface="Lato"/>
                <a:ea typeface="Lato"/>
                <a:cs typeface="Lato"/>
                <a:sym typeface="Lato"/>
              </a:rPr>
              <a:t>generated</a:t>
            </a:r>
            <a:r>
              <a:rPr lang="en" sz="1000" dirty="0">
                <a:solidFill>
                  <a:srgbClr val="2E2E2E"/>
                </a:solidFill>
                <a:latin typeface="Proxima Nova"/>
                <a:ea typeface="Proxima Nova"/>
                <a:cs typeface="Proxima Nova"/>
                <a:sym typeface="Proxima Nova"/>
              </a:rPr>
              <a:t> density fields</a:t>
            </a:r>
            <a:endParaRPr sz="1000" dirty="0">
              <a:solidFill>
                <a:srgbClr val="2E2E2E"/>
              </a:solidFill>
              <a:latin typeface="Proxima Nova"/>
              <a:ea typeface="Proxima Nova"/>
              <a:cs typeface="Proxima Nova"/>
              <a:sym typeface="Proxima Nova"/>
            </a:endParaRPr>
          </a:p>
          <a:p>
            <a:pPr marL="457200" lvl="0" indent="-292100" algn="l" rtl="0">
              <a:lnSpc>
                <a:spcPct val="150000"/>
              </a:lnSpc>
              <a:spcBef>
                <a:spcPts val="0"/>
              </a:spcBef>
              <a:spcAft>
                <a:spcPts val="0"/>
              </a:spcAft>
              <a:buClr>
                <a:srgbClr val="2E2E2E"/>
              </a:buClr>
              <a:buSzPct val="120000"/>
              <a:buFont typeface="Arial" panose="020B0604020202020204" pitchFamily="34" charset="0"/>
              <a:buChar char="•"/>
            </a:pPr>
            <a:r>
              <a:rPr lang="en" sz="1000" b="1" dirty="0">
                <a:solidFill>
                  <a:srgbClr val="2E2E2E"/>
                </a:solidFill>
                <a:latin typeface="Proxima Nova"/>
                <a:ea typeface="Proxima Nova"/>
                <a:cs typeface="Proxima Nova"/>
                <a:sym typeface="Proxima Nova"/>
              </a:rPr>
              <a:t>Excellent agreement</a:t>
            </a:r>
            <a:r>
              <a:rPr lang="en" sz="1000" dirty="0">
                <a:solidFill>
                  <a:srgbClr val="2E2E2E"/>
                </a:solidFill>
                <a:latin typeface="Proxima Nova"/>
                <a:ea typeface="Proxima Nova"/>
                <a:cs typeface="Proxima Nova"/>
                <a:sym typeface="Proxima Nova"/>
              </a:rPr>
              <a:t> across the full distribution</a:t>
            </a:r>
            <a:endParaRPr sz="1000" dirty="0">
              <a:solidFill>
                <a:srgbClr val="2E2E2E"/>
              </a:solidFill>
              <a:latin typeface="Proxima Nova"/>
              <a:ea typeface="Proxima Nova"/>
              <a:cs typeface="Proxima Nova"/>
              <a:sym typeface="Proxima Nova"/>
            </a:endParaRPr>
          </a:p>
          <a:p>
            <a:pPr marL="0" lvl="0" indent="0" algn="l" rtl="0">
              <a:spcBef>
                <a:spcPts val="0"/>
              </a:spcBef>
              <a:spcAft>
                <a:spcPts val="0"/>
              </a:spcAft>
              <a:buSzPts val="605"/>
              <a:buNone/>
            </a:pPr>
            <a:endParaRPr sz="1260" b="1" dirty="0">
              <a:solidFill>
                <a:srgbClr val="2E2E2E"/>
              </a:solidFill>
              <a:latin typeface="Proxima Nova"/>
              <a:ea typeface="Proxima Nova"/>
              <a:cs typeface="Proxima Nova"/>
              <a:sym typeface="Proxima Nova"/>
            </a:endParaRPr>
          </a:p>
        </p:txBody>
      </p:sp>
      <p:sp>
        <p:nvSpPr>
          <p:cNvPr id="262" name="Google Shape;262;p20"/>
          <p:cNvSpPr txBox="1"/>
          <p:nvPr/>
        </p:nvSpPr>
        <p:spPr>
          <a:xfrm>
            <a:off x="7234585" y="1874765"/>
            <a:ext cx="1047300" cy="28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dirty="0">
                <a:solidFill>
                  <a:schemeClr val="dk1"/>
                </a:solidFill>
                <a:latin typeface="Old Standard TT"/>
                <a:ea typeface="Old Standard TT"/>
                <a:cs typeface="Old Standard TT"/>
                <a:sym typeface="Old Standard TT"/>
              </a:rPr>
              <a:t>240k Iterations</a:t>
            </a:r>
            <a:endParaRPr sz="1000" dirty="0">
              <a:solidFill>
                <a:schemeClr val="dk1"/>
              </a:solidFill>
              <a:latin typeface="Lato"/>
              <a:ea typeface="Lato"/>
              <a:cs typeface="Lato"/>
              <a:sym typeface="Lato"/>
            </a:endParaRPr>
          </a:p>
        </p:txBody>
      </p:sp>
      <p:sp>
        <p:nvSpPr>
          <p:cNvPr id="263" name="Google Shape;263;p20"/>
          <p:cNvSpPr txBox="1"/>
          <p:nvPr/>
        </p:nvSpPr>
        <p:spPr>
          <a:xfrm>
            <a:off x="53653" y="4791310"/>
            <a:ext cx="1878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a:latin typeface="Proxima Nova"/>
                <a:ea typeface="Proxima Nova"/>
                <a:cs typeface="Proxima Nova"/>
                <a:sym typeface="Proxima Nova"/>
              </a:rPr>
              <a:t>Noor et al. (submitted)</a:t>
            </a:r>
            <a:endParaRPr sz="900" i="1">
              <a:latin typeface="Proxima Nova"/>
              <a:ea typeface="Proxima Nova"/>
              <a:cs typeface="Proxima Nova"/>
              <a:sym typeface="Proxima Nova"/>
            </a:endParaRPr>
          </a:p>
        </p:txBody>
      </p:sp>
      <p:sp>
        <p:nvSpPr>
          <p:cNvPr id="264" name="Google Shape;264;p20"/>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8</a:t>
            </a:fld>
            <a:endParaRPr>
              <a:solidFill>
                <a:schemeClr val="dk2"/>
              </a:solidFill>
              <a:latin typeface="Arial"/>
              <a:ea typeface="Arial"/>
              <a:cs typeface="Arial"/>
              <a:sym typeface="Arial"/>
            </a:endParaRPr>
          </a:p>
        </p:txBody>
      </p:sp>
      <p:pic>
        <p:nvPicPr>
          <p:cNvPr id="265" name="Google Shape;265;p20" title="RGDM_pk_24.png"/>
          <p:cNvPicPr preferRelativeResize="0"/>
          <p:nvPr/>
        </p:nvPicPr>
        <p:blipFill rotWithShape="1">
          <a:blip r:embed="rId5">
            <a:alphaModFix/>
          </a:blip>
          <a:srcRect t="612" b="612"/>
          <a:stretch/>
        </p:blipFill>
        <p:spPr>
          <a:xfrm>
            <a:off x="6704200" y="2159397"/>
            <a:ext cx="1943049" cy="2594351"/>
          </a:xfrm>
          <a:prstGeom prst="rect">
            <a:avLst/>
          </a:prstGeom>
          <a:noFill/>
          <a:ln>
            <a:noFill/>
          </a:ln>
        </p:spPr>
      </p:pic>
      <p:pic>
        <p:nvPicPr>
          <p:cNvPr id="266" name="Google Shape;266;p20" title="one_point_PDF_RGDM_vs_true.png"/>
          <p:cNvPicPr preferRelativeResize="0"/>
          <p:nvPr/>
        </p:nvPicPr>
        <p:blipFill>
          <a:blip r:embed="rId6">
            <a:alphaModFix/>
          </a:blip>
          <a:stretch>
            <a:fillRect/>
          </a:stretch>
        </p:blipFill>
        <p:spPr>
          <a:xfrm>
            <a:off x="3525536" y="2853225"/>
            <a:ext cx="2599997" cy="1929686"/>
          </a:xfrm>
          <a:prstGeom prst="rect">
            <a:avLst/>
          </a:prstGeom>
          <a:noFill/>
          <a:ln>
            <a:noFill/>
          </a:ln>
        </p:spPr>
      </p:pic>
      <p:pic>
        <p:nvPicPr>
          <p:cNvPr id="267" name="Google Shape;267;p20" title="quijote_vs_generated_rgdm_240k.png"/>
          <p:cNvPicPr preferRelativeResize="0"/>
          <p:nvPr/>
        </p:nvPicPr>
        <p:blipFill rotWithShape="1">
          <a:blip r:embed="rId4">
            <a:alphaModFix/>
          </a:blip>
          <a:srcRect l="51425" t="7472" r="12591" b="24473"/>
          <a:stretch/>
        </p:blipFill>
        <p:spPr>
          <a:xfrm>
            <a:off x="1826675" y="3000220"/>
            <a:ext cx="1578552" cy="1533474"/>
          </a:xfrm>
          <a:prstGeom prst="rect">
            <a:avLst/>
          </a:prstGeom>
          <a:noFill/>
          <a:ln>
            <a:noFill/>
          </a:ln>
        </p:spPr>
      </p:pic>
      <p:sp>
        <p:nvSpPr>
          <p:cNvPr id="268" name="Google Shape;268;p20"/>
          <p:cNvSpPr txBox="1"/>
          <p:nvPr/>
        </p:nvSpPr>
        <p:spPr>
          <a:xfrm>
            <a:off x="4368520" y="2569943"/>
            <a:ext cx="1047300" cy="28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000">
                <a:solidFill>
                  <a:schemeClr val="dk1"/>
                </a:solidFill>
                <a:latin typeface="Old Standard TT"/>
                <a:ea typeface="Old Standard TT"/>
                <a:cs typeface="Old Standard TT"/>
                <a:sym typeface="Old Standard TT"/>
              </a:rPr>
              <a:t>240k Iterations</a:t>
            </a:r>
            <a:endParaRPr sz="1000">
              <a:solidFill>
                <a:schemeClr val="dk1"/>
              </a:solidFill>
              <a:latin typeface="Lato"/>
              <a:ea typeface="Lato"/>
              <a:cs typeface="Lato"/>
              <a:sym typeface="Lato"/>
            </a:endParaRPr>
          </a:p>
        </p:txBody>
      </p:sp>
      <p:sp>
        <p:nvSpPr>
          <p:cNvPr id="269" name="Google Shape;269;p20"/>
          <p:cNvSpPr txBox="1">
            <a:spLocks noGrp="1"/>
          </p:cNvSpPr>
          <p:nvPr>
            <p:ph type="body" idx="1"/>
          </p:nvPr>
        </p:nvSpPr>
        <p:spPr>
          <a:xfrm>
            <a:off x="6245650" y="681825"/>
            <a:ext cx="2904600" cy="1202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SzPts val="605"/>
              <a:buNone/>
            </a:pPr>
            <a:r>
              <a:rPr lang="en" sz="1100" b="1" dirty="0">
                <a:solidFill>
                  <a:srgbClr val="741B47"/>
                </a:solidFill>
                <a:latin typeface="Proxima Nova"/>
                <a:ea typeface="Proxima Nova"/>
                <a:cs typeface="Proxima Nova"/>
                <a:sym typeface="Proxima Nova"/>
              </a:rPr>
              <a:t>Two-point Statistics:</a:t>
            </a:r>
            <a:endParaRPr sz="1100" b="1" dirty="0">
              <a:solidFill>
                <a:srgbClr val="741B47"/>
              </a:solidFill>
              <a:latin typeface="Proxima Nova"/>
              <a:ea typeface="Proxima Nova"/>
              <a:cs typeface="Proxima Nova"/>
              <a:sym typeface="Proxima Nova"/>
            </a:endParaRPr>
          </a:p>
          <a:p>
            <a:pPr marL="457200" lvl="0" indent="-292100" algn="l" rtl="0">
              <a:lnSpc>
                <a:spcPct val="150000"/>
              </a:lnSpc>
              <a:spcBef>
                <a:spcPts val="0"/>
              </a:spcBef>
              <a:spcAft>
                <a:spcPts val="0"/>
              </a:spcAft>
              <a:buSzPct val="120000"/>
              <a:buFont typeface="Arial" panose="020B0604020202020204" pitchFamily="34" charset="0"/>
              <a:buChar char="•"/>
            </a:pPr>
            <a:r>
              <a:rPr lang="en" sz="1000" dirty="0">
                <a:solidFill>
                  <a:srgbClr val="2E2E2E"/>
                </a:solidFill>
                <a:latin typeface="Proxima Nova"/>
                <a:ea typeface="Proxima Nova"/>
                <a:cs typeface="Proxima Nova"/>
                <a:sym typeface="Proxima Nova"/>
              </a:rPr>
              <a:t>Mean matter power spectrum of </a:t>
            </a:r>
            <a:r>
              <a:rPr lang="en" sz="1000" b="1" dirty="0">
                <a:solidFill>
                  <a:srgbClr val="674EA7"/>
                </a:solidFill>
                <a:latin typeface="Lato"/>
                <a:ea typeface="Lato"/>
                <a:cs typeface="Lato"/>
                <a:sym typeface="Lato"/>
              </a:rPr>
              <a:t>true</a:t>
            </a:r>
            <a:r>
              <a:rPr lang="en" sz="1000" dirty="0">
                <a:solidFill>
                  <a:srgbClr val="2E2E2E"/>
                </a:solidFill>
                <a:latin typeface="Proxima Nova"/>
                <a:ea typeface="Proxima Nova"/>
                <a:cs typeface="Proxima Nova"/>
                <a:sym typeface="Proxima Nova"/>
              </a:rPr>
              <a:t> and </a:t>
            </a:r>
            <a:r>
              <a:rPr lang="en" sz="1000" b="1" dirty="0">
                <a:solidFill>
                  <a:srgbClr val="990000"/>
                </a:solidFill>
                <a:latin typeface="Lato"/>
                <a:ea typeface="Lato"/>
                <a:cs typeface="Lato"/>
                <a:sym typeface="Lato"/>
              </a:rPr>
              <a:t>generated</a:t>
            </a:r>
            <a:r>
              <a:rPr lang="en" sz="1000" dirty="0">
                <a:solidFill>
                  <a:srgbClr val="2E2E2E"/>
                </a:solidFill>
                <a:latin typeface="Proxima Nova"/>
                <a:ea typeface="Proxima Nova"/>
                <a:cs typeface="Proxima Nova"/>
                <a:sym typeface="Proxima Nova"/>
              </a:rPr>
              <a:t> fields</a:t>
            </a:r>
            <a:endParaRPr sz="1000" dirty="0">
              <a:solidFill>
                <a:srgbClr val="2E2E2E"/>
              </a:solidFill>
              <a:latin typeface="Proxima Nova"/>
              <a:ea typeface="Proxima Nova"/>
              <a:cs typeface="Proxima Nova"/>
              <a:sym typeface="Proxima Nova"/>
            </a:endParaRPr>
          </a:p>
          <a:p>
            <a:pPr marL="457200" lvl="0" indent="-292100" algn="l" rtl="0">
              <a:lnSpc>
                <a:spcPct val="150000"/>
              </a:lnSpc>
              <a:spcBef>
                <a:spcPts val="0"/>
              </a:spcBef>
              <a:spcAft>
                <a:spcPts val="0"/>
              </a:spcAft>
              <a:buSzPct val="120000"/>
              <a:buFont typeface="Arial" panose="020B0604020202020204" pitchFamily="34" charset="0"/>
              <a:buChar char="•"/>
            </a:pPr>
            <a:r>
              <a:rPr lang="en" sz="1000" dirty="0">
                <a:solidFill>
                  <a:srgbClr val="2E2E2E"/>
                </a:solidFill>
                <a:latin typeface="Proxima Nova"/>
                <a:ea typeface="Proxima Nova"/>
                <a:cs typeface="Proxima Nova"/>
                <a:sym typeface="Proxima Nova"/>
              </a:rPr>
              <a:t>Accurate to within ~1 - 2% across all scales</a:t>
            </a:r>
            <a:endParaRPr sz="1260" b="1" dirty="0">
              <a:solidFill>
                <a:srgbClr val="2E2E2E"/>
              </a:solidFill>
              <a:latin typeface="Proxima Nova"/>
              <a:ea typeface="Proxima Nova"/>
              <a:cs typeface="Proxima Nova"/>
              <a:sym typeface="Proxima Nova"/>
            </a:endParaRPr>
          </a:p>
        </p:txBody>
      </p:sp>
      <p:cxnSp>
        <p:nvCxnSpPr>
          <p:cNvPr id="270" name="Google Shape;270;p20"/>
          <p:cNvCxnSpPr/>
          <p:nvPr/>
        </p:nvCxnSpPr>
        <p:spPr>
          <a:xfrm>
            <a:off x="3498900" y="589213"/>
            <a:ext cx="0" cy="4557300"/>
          </a:xfrm>
          <a:prstGeom prst="straightConnector1">
            <a:avLst/>
          </a:prstGeom>
          <a:noFill/>
          <a:ln w="9525"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cxnSp>
        <p:nvCxnSpPr>
          <p:cNvPr id="271" name="Google Shape;271;p20"/>
          <p:cNvCxnSpPr/>
          <p:nvPr/>
        </p:nvCxnSpPr>
        <p:spPr>
          <a:xfrm>
            <a:off x="6242100" y="589213"/>
            <a:ext cx="0" cy="4557300"/>
          </a:xfrm>
          <a:prstGeom prst="straightConnector1">
            <a:avLst/>
          </a:prstGeom>
          <a:noFill/>
          <a:ln w="9525"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pic>
        <p:nvPicPr>
          <p:cNvPr id="272" name="Google Shape;272;p20" title="quijote_vs_generated_rgdm_240k.png"/>
          <p:cNvPicPr preferRelativeResize="0"/>
          <p:nvPr/>
        </p:nvPicPr>
        <p:blipFill rotWithShape="1">
          <a:blip r:embed="rId4">
            <a:alphaModFix/>
          </a:blip>
          <a:srcRect l="20940" t="1065" r="70213" b="92530"/>
          <a:stretch/>
        </p:blipFill>
        <p:spPr>
          <a:xfrm>
            <a:off x="717975" y="2855870"/>
            <a:ext cx="388127" cy="144350"/>
          </a:xfrm>
          <a:prstGeom prst="rect">
            <a:avLst/>
          </a:prstGeom>
          <a:noFill/>
          <a:ln>
            <a:noFill/>
          </a:ln>
        </p:spPr>
      </p:pic>
      <p:pic>
        <p:nvPicPr>
          <p:cNvPr id="273" name="Google Shape;273;p20" title="quijote_vs_generated_rgdm_240k.png"/>
          <p:cNvPicPr preferRelativeResize="0"/>
          <p:nvPr/>
        </p:nvPicPr>
        <p:blipFill rotWithShape="1">
          <a:blip r:embed="rId4">
            <a:alphaModFix/>
          </a:blip>
          <a:srcRect l="68385" t="1065" r="19348" b="92530"/>
          <a:stretch/>
        </p:blipFill>
        <p:spPr>
          <a:xfrm>
            <a:off x="2342025" y="2855870"/>
            <a:ext cx="538127" cy="1443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1"/>
          <p:cNvSpPr txBox="1">
            <a:spLocks noGrp="1"/>
          </p:cNvSpPr>
          <p:nvPr>
            <p:ph type="body" idx="1"/>
          </p:nvPr>
        </p:nvSpPr>
        <p:spPr>
          <a:xfrm>
            <a:off x="4219900" y="639500"/>
            <a:ext cx="4924200" cy="1482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1018"/>
              <a:buNone/>
            </a:pPr>
            <a:r>
              <a:rPr lang="en" sz="1118" b="1" dirty="0">
                <a:solidFill>
                  <a:srgbClr val="941100"/>
                </a:solidFill>
                <a:latin typeface="Proxima Nova"/>
                <a:ea typeface="Proxima Nova"/>
                <a:cs typeface="Proxima Nova"/>
                <a:sym typeface="Proxima Nova"/>
              </a:rPr>
              <a:t>Self-attention Maps</a:t>
            </a:r>
            <a:r>
              <a:rPr lang="en" sz="1118" b="1" dirty="0">
                <a:latin typeface="Proxima Nova"/>
                <a:ea typeface="Proxima Nova"/>
                <a:cs typeface="Proxima Nova"/>
                <a:sym typeface="Proxima Nova"/>
              </a:rPr>
              <a:t>: </a:t>
            </a:r>
            <a:endParaRPr sz="1118" b="1" dirty="0">
              <a:latin typeface="Proxima Nova"/>
              <a:ea typeface="Proxima Nova"/>
              <a:cs typeface="Proxima Nova"/>
              <a:sym typeface="Proxima Nova"/>
            </a:endParaRPr>
          </a:p>
          <a:p>
            <a:pPr marL="457200" lvl="0" indent="-293688" algn="l" rtl="0">
              <a:lnSpc>
                <a:spcPct val="150000"/>
              </a:lnSpc>
              <a:spcBef>
                <a:spcPts val="1000"/>
              </a:spcBef>
              <a:spcAft>
                <a:spcPts val="0"/>
              </a:spcAft>
              <a:buClr>
                <a:srgbClr val="2E2E2E"/>
              </a:buClr>
              <a:buSzPct val="120000"/>
              <a:buFont typeface="Arial" panose="020B0604020202020204" pitchFamily="34" charset="0"/>
              <a:buChar char="•"/>
            </a:pPr>
            <a:r>
              <a:rPr lang="en" sz="1025" dirty="0">
                <a:solidFill>
                  <a:srgbClr val="2E2E2E"/>
                </a:solidFill>
                <a:latin typeface="Proxima Nova"/>
                <a:ea typeface="Proxima Nova"/>
                <a:cs typeface="Proxima Nova"/>
                <a:sym typeface="Proxima Nova"/>
              </a:rPr>
              <a:t>Quantify how each </a:t>
            </a:r>
            <a:r>
              <a:rPr lang="en" sz="1025" b="1" dirty="0">
                <a:solidFill>
                  <a:srgbClr val="2E2E2E"/>
                </a:solidFill>
                <a:latin typeface="Proxima Nova"/>
                <a:ea typeface="Proxima Nova"/>
                <a:cs typeface="Proxima Nova"/>
                <a:sym typeface="Proxima Nova"/>
              </a:rPr>
              <a:t>spatial region</a:t>
            </a:r>
            <a:r>
              <a:rPr lang="en" sz="1025" dirty="0">
                <a:solidFill>
                  <a:srgbClr val="2E2E2E"/>
                </a:solidFill>
                <a:latin typeface="Proxima Nova"/>
                <a:ea typeface="Proxima Nova"/>
                <a:cs typeface="Proxima Nova"/>
                <a:sym typeface="Proxima Nova"/>
              </a:rPr>
              <a:t> </a:t>
            </a:r>
            <a:r>
              <a:rPr lang="en" sz="1025" b="1" dirty="0">
                <a:solidFill>
                  <a:srgbClr val="2E2E2E"/>
                </a:solidFill>
                <a:latin typeface="Proxima Nova"/>
                <a:ea typeface="Proxima Nova"/>
                <a:cs typeface="Proxima Nova"/>
                <a:sym typeface="Proxima Nova"/>
              </a:rPr>
              <a:t>correlates</a:t>
            </a:r>
            <a:r>
              <a:rPr lang="en" sz="1025" dirty="0">
                <a:solidFill>
                  <a:srgbClr val="2E2E2E"/>
                </a:solidFill>
                <a:latin typeface="Proxima Nova"/>
                <a:ea typeface="Proxima Nova"/>
                <a:cs typeface="Proxima Nova"/>
                <a:sym typeface="Proxima Nova"/>
              </a:rPr>
              <a:t> to all others in the image</a:t>
            </a:r>
            <a:endParaRPr sz="1025" dirty="0">
              <a:solidFill>
                <a:srgbClr val="2E2E2E"/>
              </a:solidFill>
              <a:latin typeface="Proxima Nova"/>
              <a:ea typeface="Proxima Nova"/>
              <a:cs typeface="Proxima Nova"/>
              <a:sym typeface="Proxima Nova"/>
            </a:endParaRPr>
          </a:p>
          <a:p>
            <a:pPr marL="457200" lvl="0" indent="-293688" algn="l" rtl="0">
              <a:lnSpc>
                <a:spcPct val="100000"/>
              </a:lnSpc>
              <a:spcBef>
                <a:spcPts val="1000"/>
              </a:spcBef>
              <a:spcAft>
                <a:spcPts val="0"/>
              </a:spcAft>
              <a:buClr>
                <a:srgbClr val="2E2E2E"/>
              </a:buClr>
              <a:buSzPct val="120000"/>
              <a:buFont typeface="Arial" panose="020B0604020202020204" pitchFamily="34" charset="0"/>
              <a:buChar char="•"/>
            </a:pPr>
            <a:r>
              <a:rPr lang="en" sz="1025" dirty="0">
                <a:solidFill>
                  <a:srgbClr val="2E2E2E"/>
                </a:solidFill>
                <a:latin typeface="Proxima Nova"/>
                <a:ea typeface="Proxima Nova"/>
                <a:cs typeface="Proxima Nova"/>
                <a:sym typeface="Proxima Nova"/>
              </a:rPr>
              <a:t>Captures structural patterns across </a:t>
            </a:r>
            <a:r>
              <a:rPr lang="en" sz="1025" b="1" dirty="0">
                <a:solidFill>
                  <a:srgbClr val="BF9000"/>
                </a:solidFill>
                <a:latin typeface="Proxima Nova"/>
                <a:ea typeface="Proxima Nova"/>
                <a:cs typeface="Proxima Nova"/>
                <a:sym typeface="Proxima Nova"/>
              </a:rPr>
              <a:t>local</a:t>
            </a:r>
            <a:r>
              <a:rPr lang="en" sz="1025" dirty="0">
                <a:solidFill>
                  <a:srgbClr val="2E2E2E"/>
                </a:solidFill>
                <a:latin typeface="Proxima Nova"/>
                <a:ea typeface="Proxima Nova"/>
                <a:cs typeface="Proxima Nova"/>
                <a:sym typeface="Proxima Nova"/>
              </a:rPr>
              <a:t> and </a:t>
            </a:r>
            <a:r>
              <a:rPr lang="en" sz="1025" b="1" dirty="0">
                <a:solidFill>
                  <a:srgbClr val="134F5C"/>
                </a:solidFill>
                <a:latin typeface="Proxima Nova"/>
                <a:ea typeface="Proxima Nova"/>
                <a:cs typeface="Proxima Nova"/>
                <a:sym typeface="Proxima Nova"/>
              </a:rPr>
              <a:t>global</a:t>
            </a:r>
            <a:r>
              <a:rPr lang="en" sz="1025" dirty="0">
                <a:solidFill>
                  <a:srgbClr val="2E2E2E"/>
                </a:solidFill>
                <a:latin typeface="Proxima Nova"/>
                <a:ea typeface="Proxima Nova"/>
                <a:cs typeface="Proxima Nova"/>
                <a:sym typeface="Proxima Nova"/>
              </a:rPr>
              <a:t> scales (multiple resolution levels)</a:t>
            </a:r>
            <a:endParaRPr sz="1025" b="1" dirty="0">
              <a:solidFill>
                <a:srgbClr val="2E2E2E"/>
              </a:solidFill>
              <a:latin typeface="Proxima Nova"/>
              <a:ea typeface="Proxima Nova"/>
              <a:cs typeface="Proxima Nova"/>
              <a:sym typeface="Proxima Nova"/>
            </a:endParaRPr>
          </a:p>
        </p:txBody>
      </p:sp>
      <p:pic>
        <p:nvPicPr>
          <p:cNvPr id="279" name="Google Shape;279;p21"/>
          <p:cNvPicPr preferRelativeResize="0"/>
          <p:nvPr/>
        </p:nvPicPr>
        <p:blipFill rotWithShape="1">
          <a:blip r:embed="rId3">
            <a:alphaModFix/>
          </a:blip>
          <a:srcRect r="80247" b="17157"/>
          <a:stretch/>
        </p:blipFill>
        <p:spPr>
          <a:xfrm>
            <a:off x="345975" y="2745950"/>
            <a:ext cx="1696102" cy="1677600"/>
          </a:xfrm>
          <a:prstGeom prst="rect">
            <a:avLst/>
          </a:prstGeom>
          <a:noFill/>
          <a:ln>
            <a:noFill/>
          </a:ln>
        </p:spPr>
      </p:pic>
      <p:pic>
        <p:nvPicPr>
          <p:cNvPr id="280" name="Google Shape;280;p21"/>
          <p:cNvPicPr preferRelativeResize="0"/>
          <p:nvPr/>
        </p:nvPicPr>
        <p:blipFill rotWithShape="1">
          <a:blip r:embed="rId4">
            <a:alphaModFix amt="90000"/>
          </a:blip>
          <a:srcRect t="35425" b="58110"/>
          <a:stretch/>
        </p:blipFill>
        <p:spPr>
          <a:xfrm>
            <a:off x="0" y="0"/>
            <a:ext cx="9144000" cy="591200"/>
          </a:xfrm>
          <a:prstGeom prst="rect">
            <a:avLst/>
          </a:prstGeom>
          <a:noFill/>
          <a:ln>
            <a:noFill/>
          </a:ln>
        </p:spPr>
      </p:pic>
      <p:cxnSp>
        <p:nvCxnSpPr>
          <p:cNvPr id="281" name="Google Shape;281;p21"/>
          <p:cNvCxnSpPr/>
          <p:nvPr/>
        </p:nvCxnSpPr>
        <p:spPr>
          <a:xfrm rot="10800000" flipH="1">
            <a:off x="-6300" y="587413"/>
            <a:ext cx="9156600" cy="1800"/>
          </a:xfrm>
          <a:prstGeom prst="straightConnector1">
            <a:avLst/>
          </a:prstGeom>
          <a:noFill/>
          <a:ln w="19050" cap="flat" cmpd="sng">
            <a:solidFill>
              <a:schemeClr val="dk1"/>
            </a:solidFill>
            <a:prstDash val="solid"/>
            <a:round/>
            <a:headEnd type="none" w="med" len="med"/>
            <a:tailEnd type="none" w="med" len="med"/>
          </a:ln>
          <a:effectLst>
            <a:outerShdw blurRad="57150" dist="19050" dir="5400000" algn="bl" rotWithShape="0">
              <a:srgbClr val="000000">
                <a:alpha val="40000"/>
              </a:srgbClr>
            </a:outerShdw>
          </a:effectLst>
        </p:spPr>
      </p:cxnSp>
      <p:sp>
        <p:nvSpPr>
          <p:cNvPr id="282" name="Google Shape;282;p21"/>
          <p:cNvSpPr txBox="1">
            <a:spLocks noGrp="1"/>
          </p:cNvSpPr>
          <p:nvPr>
            <p:ph type="title"/>
          </p:nvPr>
        </p:nvSpPr>
        <p:spPr>
          <a:xfrm>
            <a:off x="138300" y="29875"/>
            <a:ext cx="8958000" cy="498600"/>
          </a:xfrm>
          <a:prstGeom prst="rect">
            <a:avLst/>
          </a:prstGeom>
          <a:effectLst>
            <a:outerShdw blurRad="57150" dist="19050" dir="5400000" algn="bl" rotWithShape="0">
              <a:srgbClr val="000000"/>
            </a:outerShdw>
          </a:effectLst>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120">
                <a:solidFill>
                  <a:schemeClr val="lt1"/>
                </a:solidFill>
                <a:latin typeface="Proxima Nova"/>
                <a:ea typeface="Proxima Nova"/>
                <a:cs typeface="Proxima Nova"/>
                <a:sym typeface="Proxima Nova"/>
              </a:rPr>
              <a:t>Self-Attention in the Diffusion Model</a:t>
            </a:r>
            <a:endParaRPr sz="2120">
              <a:solidFill>
                <a:schemeClr val="lt1"/>
              </a:solidFill>
              <a:latin typeface="Proxima Nova"/>
              <a:ea typeface="Proxima Nova"/>
              <a:cs typeface="Proxima Nova"/>
              <a:sym typeface="Proxima Nova"/>
            </a:endParaRPr>
          </a:p>
        </p:txBody>
      </p:sp>
      <p:sp>
        <p:nvSpPr>
          <p:cNvPr id="283" name="Google Shape;283;p21"/>
          <p:cNvSpPr txBox="1"/>
          <p:nvPr/>
        </p:nvSpPr>
        <p:spPr>
          <a:xfrm>
            <a:off x="275808" y="4739420"/>
            <a:ext cx="47625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i="1">
                <a:latin typeface="Proxima Nova"/>
                <a:ea typeface="Proxima Nova"/>
                <a:cs typeface="Proxima Nova"/>
                <a:sym typeface="Proxima Nova"/>
              </a:rPr>
              <a:t>Visualisation of self-attention tensors and maps. Source: Tian et al. (2024)</a:t>
            </a:r>
            <a:endParaRPr sz="900" i="1">
              <a:latin typeface="Proxima Nova"/>
              <a:ea typeface="Proxima Nova"/>
              <a:cs typeface="Proxima Nova"/>
              <a:sym typeface="Proxima Nova"/>
            </a:endParaRPr>
          </a:p>
        </p:txBody>
      </p:sp>
      <p:sp>
        <p:nvSpPr>
          <p:cNvPr id="284" name="Google Shape;284;p21"/>
          <p:cNvSpPr/>
          <p:nvPr/>
        </p:nvSpPr>
        <p:spPr>
          <a:xfrm>
            <a:off x="1215539" y="3632329"/>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cxnSp>
        <p:nvCxnSpPr>
          <p:cNvPr id="285" name="Google Shape;285;p21"/>
          <p:cNvCxnSpPr/>
          <p:nvPr/>
        </p:nvCxnSpPr>
        <p:spPr>
          <a:xfrm>
            <a:off x="1290800" y="2681700"/>
            <a:ext cx="0" cy="937500"/>
          </a:xfrm>
          <a:prstGeom prst="straightConnector1">
            <a:avLst/>
          </a:prstGeom>
          <a:noFill/>
          <a:ln w="19050" cap="flat" cmpd="sng">
            <a:solidFill>
              <a:srgbClr val="FF0000"/>
            </a:solidFill>
            <a:prstDash val="solid"/>
            <a:round/>
            <a:headEnd type="none" w="med" len="med"/>
            <a:tailEnd type="triangle" w="med" len="med"/>
          </a:ln>
        </p:spPr>
      </p:cxnSp>
      <p:sp>
        <p:nvSpPr>
          <p:cNvPr id="286" name="Google Shape;286;p21"/>
          <p:cNvSpPr txBox="1"/>
          <p:nvPr/>
        </p:nvSpPr>
        <p:spPr>
          <a:xfrm>
            <a:off x="478267" y="2380449"/>
            <a:ext cx="1488600" cy="338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000" b="1" dirty="0">
                <a:solidFill>
                  <a:schemeClr val="dk1"/>
                </a:solidFill>
                <a:latin typeface="Proxima Nova"/>
                <a:ea typeface="Proxima Nova"/>
                <a:cs typeface="Proxima Nova"/>
                <a:sym typeface="Proxima Nova"/>
              </a:rPr>
              <a:t>Spatial region (query)</a:t>
            </a:r>
            <a:endParaRPr sz="1000" b="1" dirty="0">
              <a:solidFill>
                <a:srgbClr val="741B47"/>
              </a:solidFill>
            </a:endParaRPr>
          </a:p>
        </p:txBody>
      </p:sp>
      <p:sp>
        <p:nvSpPr>
          <p:cNvPr id="287" name="Google Shape;287;p21"/>
          <p:cNvSpPr txBox="1"/>
          <p:nvPr/>
        </p:nvSpPr>
        <p:spPr>
          <a:xfrm>
            <a:off x="2390208" y="2380469"/>
            <a:ext cx="1081200" cy="338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000" b="1">
                <a:solidFill>
                  <a:schemeClr val="dk1"/>
                </a:solidFill>
                <a:latin typeface="Proxima Nova"/>
                <a:ea typeface="Proxima Nova"/>
                <a:cs typeface="Proxima Nova"/>
                <a:sym typeface="Proxima Nova"/>
              </a:rPr>
              <a:t>Attention Layer</a:t>
            </a:r>
            <a:endParaRPr sz="1000" b="1">
              <a:solidFill>
                <a:srgbClr val="741B47"/>
              </a:solidFill>
            </a:endParaRPr>
          </a:p>
        </p:txBody>
      </p:sp>
      <p:sp>
        <p:nvSpPr>
          <p:cNvPr id="288" name="Google Shape;288;p21"/>
          <p:cNvSpPr txBox="1"/>
          <p:nvPr/>
        </p:nvSpPr>
        <p:spPr>
          <a:xfrm>
            <a:off x="4125511" y="2380469"/>
            <a:ext cx="1081200" cy="338700"/>
          </a:xfrm>
          <a:prstGeom prst="rect">
            <a:avLst/>
          </a:prstGeom>
          <a:noFill/>
          <a:ln>
            <a:noFill/>
          </a:ln>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n" sz="1000" b="1">
                <a:solidFill>
                  <a:srgbClr val="000000"/>
                </a:solidFill>
                <a:latin typeface="Proxima Nova"/>
                <a:ea typeface="Proxima Nova"/>
                <a:cs typeface="Proxima Nova"/>
                <a:sym typeface="Proxima Nova"/>
              </a:rPr>
              <a:t>Attention Map</a:t>
            </a:r>
            <a:endParaRPr sz="1000" b="1">
              <a:solidFill>
                <a:srgbClr val="741B47"/>
              </a:solidFill>
            </a:endParaRPr>
          </a:p>
        </p:txBody>
      </p:sp>
      <p:sp>
        <p:nvSpPr>
          <p:cNvPr id="289" name="Google Shape;289;p21"/>
          <p:cNvSpPr txBox="1"/>
          <p:nvPr/>
        </p:nvSpPr>
        <p:spPr>
          <a:xfrm>
            <a:off x="111527" y="635075"/>
            <a:ext cx="4005300" cy="135418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b="1" dirty="0">
                <a:solidFill>
                  <a:srgbClr val="0B5394"/>
                </a:solidFill>
                <a:latin typeface="Proxima Nova"/>
                <a:ea typeface="Proxima Nova"/>
                <a:cs typeface="Proxima Nova"/>
                <a:sym typeface="Proxima Nova"/>
              </a:rPr>
              <a:t>Second step:</a:t>
            </a:r>
            <a:endParaRPr sz="1100" b="1" dirty="0">
              <a:solidFill>
                <a:srgbClr val="0B5394"/>
              </a:solidFill>
              <a:latin typeface="Proxima Nova"/>
              <a:ea typeface="Proxima Nova"/>
              <a:cs typeface="Proxima Nova"/>
              <a:sym typeface="Proxima Nova"/>
            </a:endParaRPr>
          </a:p>
          <a:p>
            <a:pPr marL="457200" lvl="0" indent="-298450" algn="l" rtl="0">
              <a:spcBef>
                <a:spcPts val="1000"/>
              </a:spcBef>
              <a:spcAft>
                <a:spcPts val="0"/>
              </a:spcAft>
              <a:buClr>
                <a:schemeClr val="dk1"/>
              </a:buClr>
              <a:buSzPct val="120000"/>
              <a:buFont typeface="Arial" panose="020B0604020202020204" pitchFamily="34" charset="0"/>
              <a:buChar char="•"/>
            </a:pPr>
            <a:r>
              <a:rPr lang="en" sz="1000" dirty="0">
                <a:solidFill>
                  <a:schemeClr val="dk1"/>
                </a:solidFill>
                <a:latin typeface="Proxima Nova"/>
                <a:ea typeface="Proxima Nova"/>
                <a:cs typeface="Proxima Nova"/>
                <a:sym typeface="Proxima Nova"/>
              </a:rPr>
              <a:t>Explore how diffusion models capture distinct </a:t>
            </a:r>
            <a:r>
              <a:rPr lang="en" sz="1000" b="1" dirty="0">
                <a:solidFill>
                  <a:schemeClr val="dk1"/>
                </a:solidFill>
                <a:latin typeface="Proxima Nova"/>
                <a:ea typeface="Proxima Nova"/>
                <a:cs typeface="Proxima Nova"/>
                <a:sym typeface="Proxima Nova"/>
              </a:rPr>
              <a:t>cosmic web environments</a:t>
            </a:r>
            <a:r>
              <a:rPr lang="en" sz="1000" dirty="0">
                <a:solidFill>
                  <a:schemeClr val="dk1"/>
                </a:solidFill>
                <a:latin typeface="Proxima Nova"/>
                <a:ea typeface="Proxima Nova"/>
                <a:cs typeface="Proxima Nova"/>
                <a:sym typeface="Proxima Nova"/>
              </a:rPr>
              <a:t> (CWEs) via </a:t>
            </a:r>
            <a:r>
              <a:rPr lang="en" sz="1000" b="1" dirty="0">
                <a:solidFill>
                  <a:schemeClr val="dk1"/>
                </a:solidFill>
                <a:latin typeface="Proxima Nova"/>
                <a:ea typeface="Proxima Nova"/>
                <a:cs typeface="Proxima Nova"/>
                <a:sym typeface="Proxima Nova"/>
              </a:rPr>
              <a:t>self-attention maps</a:t>
            </a:r>
            <a:endParaRPr sz="1000" b="1" dirty="0">
              <a:solidFill>
                <a:schemeClr val="dk1"/>
              </a:solidFill>
              <a:latin typeface="Proxima Nova"/>
              <a:ea typeface="Proxima Nova"/>
              <a:cs typeface="Proxima Nova"/>
              <a:sym typeface="Proxima Nova"/>
            </a:endParaRPr>
          </a:p>
          <a:p>
            <a:pPr marL="457200" lvl="0" indent="-292100" algn="l" rtl="0">
              <a:spcBef>
                <a:spcPts val="1000"/>
              </a:spcBef>
              <a:spcAft>
                <a:spcPts val="1000"/>
              </a:spcAft>
              <a:buClr>
                <a:schemeClr val="dk1"/>
              </a:buClr>
              <a:buSzPct val="120000"/>
              <a:buFont typeface="Arial" panose="020B0604020202020204" pitchFamily="34" charset="0"/>
              <a:buChar char="•"/>
            </a:pPr>
            <a:r>
              <a:rPr lang="en" sz="1000" dirty="0">
                <a:solidFill>
                  <a:schemeClr val="dk1"/>
                </a:solidFill>
                <a:latin typeface="Proxima Nova"/>
                <a:ea typeface="Proxima Nova"/>
                <a:cs typeface="Proxima Nova"/>
                <a:sym typeface="Proxima Nova"/>
              </a:rPr>
              <a:t>Important for capturing </a:t>
            </a:r>
            <a:r>
              <a:rPr lang="en" sz="1000" b="1" dirty="0">
                <a:solidFill>
                  <a:schemeClr val="dk1"/>
                </a:solidFill>
                <a:latin typeface="Proxima Nova"/>
                <a:ea typeface="Proxima Nova"/>
                <a:cs typeface="Proxima Nova"/>
                <a:sym typeface="Proxima Nova"/>
              </a:rPr>
              <a:t>non-Gaussian</a:t>
            </a:r>
            <a:r>
              <a:rPr lang="en" sz="1000" dirty="0">
                <a:solidFill>
                  <a:schemeClr val="dk1"/>
                </a:solidFill>
                <a:latin typeface="Proxima Nova"/>
                <a:ea typeface="Proxima Nova"/>
                <a:cs typeface="Proxima Nova"/>
                <a:sym typeface="Proxima Nova"/>
              </a:rPr>
              <a:t> information from the cosmic web</a:t>
            </a:r>
            <a:endParaRPr sz="1000" dirty="0">
              <a:solidFill>
                <a:schemeClr val="dk1"/>
              </a:solidFill>
              <a:latin typeface="Proxima Nova"/>
              <a:ea typeface="Proxima Nova"/>
              <a:cs typeface="Proxima Nova"/>
              <a:sym typeface="Proxima Nova"/>
            </a:endParaRPr>
          </a:p>
        </p:txBody>
      </p:sp>
      <p:pic>
        <p:nvPicPr>
          <p:cNvPr id="290" name="Google Shape;290;p21"/>
          <p:cNvPicPr preferRelativeResize="0"/>
          <p:nvPr/>
        </p:nvPicPr>
        <p:blipFill>
          <a:blip r:embed="rId5">
            <a:alphaModFix/>
          </a:blip>
          <a:stretch>
            <a:fillRect/>
          </a:stretch>
        </p:blipFill>
        <p:spPr>
          <a:xfrm>
            <a:off x="4776690" y="1822987"/>
            <a:ext cx="2477674" cy="338700"/>
          </a:xfrm>
          <a:prstGeom prst="rect">
            <a:avLst/>
          </a:prstGeom>
          <a:noFill/>
          <a:ln>
            <a:noFill/>
          </a:ln>
          <a:effectLst>
            <a:outerShdw blurRad="28575" dist="19050" dir="5400000" algn="bl" rotWithShape="0">
              <a:srgbClr val="000000">
                <a:alpha val="15000"/>
              </a:srgbClr>
            </a:outerShdw>
          </a:effectLst>
        </p:spPr>
      </p:pic>
      <p:pic>
        <p:nvPicPr>
          <p:cNvPr id="291" name="Google Shape;291;p21"/>
          <p:cNvPicPr preferRelativeResize="0"/>
          <p:nvPr/>
        </p:nvPicPr>
        <p:blipFill rotWithShape="1">
          <a:blip r:embed="rId3">
            <a:alphaModFix/>
          </a:blip>
          <a:srcRect l="5996" t="84800" r="85841"/>
          <a:stretch/>
        </p:blipFill>
        <p:spPr>
          <a:xfrm>
            <a:off x="860775" y="4463125"/>
            <a:ext cx="530883" cy="233150"/>
          </a:xfrm>
          <a:prstGeom prst="rect">
            <a:avLst/>
          </a:prstGeom>
          <a:noFill/>
          <a:ln>
            <a:noFill/>
          </a:ln>
        </p:spPr>
      </p:pic>
      <p:pic>
        <p:nvPicPr>
          <p:cNvPr id="292" name="Google Shape;292;p21"/>
          <p:cNvPicPr preferRelativeResize="0"/>
          <p:nvPr/>
        </p:nvPicPr>
        <p:blipFill rotWithShape="1">
          <a:blip r:embed="rId3">
            <a:alphaModFix/>
          </a:blip>
          <a:srcRect l="23810" t="84800" r="63106"/>
          <a:stretch/>
        </p:blipFill>
        <p:spPr>
          <a:xfrm>
            <a:off x="2461759" y="4463125"/>
            <a:ext cx="850857" cy="233150"/>
          </a:xfrm>
          <a:prstGeom prst="rect">
            <a:avLst/>
          </a:prstGeom>
          <a:noFill/>
          <a:ln>
            <a:noFill/>
          </a:ln>
        </p:spPr>
      </p:pic>
      <p:pic>
        <p:nvPicPr>
          <p:cNvPr id="293" name="Google Shape;293;p21"/>
          <p:cNvPicPr preferRelativeResize="0"/>
          <p:nvPr/>
        </p:nvPicPr>
        <p:blipFill rotWithShape="1">
          <a:blip r:embed="rId3">
            <a:alphaModFix/>
          </a:blip>
          <a:srcRect l="46919" t="84800" r="45357"/>
          <a:stretch/>
        </p:blipFill>
        <p:spPr>
          <a:xfrm>
            <a:off x="4396312" y="4463125"/>
            <a:ext cx="502292" cy="233150"/>
          </a:xfrm>
          <a:prstGeom prst="rect">
            <a:avLst/>
          </a:prstGeom>
          <a:noFill/>
          <a:ln>
            <a:noFill/>
          </a:ln>
        </p:spPr>
      </p:pic>
      <p:pic>
        <p:nvPicPr>
          <p:cNvPr id="294" name="Google Shape;294;p21"/>
          <p:cNvPicPr preferRelativeResize="0"/>
          <p:nvPr/>
        </p:nvPicPr>
        <p:blipFill rotWithShape="1">
          <a:blip r:embed="rId3">
            <a:alphaModFix/>
          </a:blip>
          <a:srcRect l="60069" t="84800" r="20456"/>
          <a:stretch/>
        </p:blipFill>
        <p:spPr>
          <a:xfrm>
            <a:off x="5739301" y="4463125"/>
            <a:ext cx="1266412" cy="233150"/>
          </a:xfrm>
          <a:prstGeom prst="rect">
            <a:avLst/>
          </a:prstGeom>
          <a:noFill/>
          <a:ln>
            <a:noFill/>
          </a:ln>
        </p:spPr>
      </p:pic>
      <p:pic>
        <p:nvPicPr>
          <p:cNvPr id="295" name="Google Shape;295;p21"/>
          <p:cNvPicPr preferRelativeResize="0"/>
          <p:nvPr/>
        </p:nvPicPr>
        <p:blipFill rotWithShape="1">
          <a:blip r:embed="rId3">
            <a:alphaModFix/>
          </a:blip>
          <a:srcRect l="85544" t="84800" r="4842"/>
          <a:stretch/>
        </p:blipFill>
        <p:spPr>
          <a:xfrm>
            <a:off x="7798547" y="4463125"/>
            <a:ext cx="625178" cy="233150"/>
          </a:xfrm>
          <a:prstGeom prst="rect">
            <a:avLst/>
          </a:prstGeom>
          <a:noFill/>
          <a:ln>
            <a:noFill/>
          </a:ln>
        </p:spPr>
      </p:pic>
      <p:pic>
        <p:nvPicPr>
          <p:cNvPr id="296" name="Google Shape;296;p21"/>
          <p:cNvPicPr preferRelativeResize="0"/>
          <p:nvPr/>
        </p:nvPicPr>
        <p:blipFill rotWithShape="1">
          <a:blip r:embed="rId3">
            <a:alphaModFix/>
          </a:blip>
          <a:srcRect l="40455" r="40113" b="17157"/>
          <a:stretch/>
        </p:blipFill>
        <p:spPr>
          <a:xfrm>
            <a:off x="3819524" y="2745950"/>
            <a:ext cx="1668577" cy="1677600"/>
          </a:xfrm>
          <a:prstGeom prst="rect">
            <a:avLst/>
          </a:prstGeom>
          <a:noFill/>
          <a:ln>
            <a:noFill/>
          </a:ln>
        </p:spPr>
      </p:pic>
      <p:pic>
        <p:nvPicPr>
          <p:cNvPr id="297" name="Google Shape;297;p21"/>
          <p:cNvPicPr preferRelativeResize="0"/>
          <p:nvPr/>
        </p:nvPicPr>
        <p:blipFill rotWithShape="1">
          <a:blip r:embed="rId3">
            <a:alphaModFix/>
          </a:blip>
          <a:srcRect l="20018" r="60025" b="17157"/>
          <a:stretch/>
        </p:blipFill>
        <p:spPr>
          <a:xfrm>
            <a:off x="2064776" y="2745950"/>
            <a:ext cx="1713623" cy="1677600"/>
          </a:xfrm>
          <a:prstGeom prst="rect">
            <a:avLst/>
          </a:prstGeom>
          <a:noFill/>
          <a:ln>
            <a:noFill/>
          </a:ln>
        </p:spPr>
      </p:pic>
      <p:cxnSp>
        <p:nvCxnSpPr>
          <p:cNvPr id="298" name="Google Shape;298;p21"/>
          <p:cNvCxnSpPr>
            <a:stCxn id="284" idx="3"/>
          </p:cNvCxnSpPr>
          <p:nvPr/>
        </p:nvCxnSpPr>
        <p:spPr>
          <a:xfrm>
            <a:off x="1369739" y="3707329"/>
            <a:ext cx="2451600" cy="0"/>
          </a:xfrm>
          <a:prstGeom prst="straightConnector1">
            <a:avLst/>
          </a:prstGeom>
          <a:noFill/>
          <a:ln w="19050" cap="flat" cmpd="sng">
            <a:solidFill>
              <a:srgbClr val="FF0000"/>
            </a:solidFill>
            <a:prstDash val="solid"/>
            <a:round/>
            <a:headEnd type="none" w="med" len="med"/>
            <a:tailEnd type="triangle" w="med" len="med"/>
          </a:ln>
        </p:spPr>
      </p:cxnSp>
      <p:pic>
        <p:nvPicPr>
          <p:cNvPr id="299" name="Google Shape;299;p21"/>
          <p:cNvPicPr preferRelativeResize="0"/>
          <p:nvPr/>
        </p:nvPicPr>
        <p:blipFill rotWithShape="1">
          <a:blip r:embed="rId3">
            <a:alphaModFix/>
          </a:blip>
          <a:srcRect l="59888" r="-271" b="17157"/>
          <a:stretch/>
        </p:blipFill>
        <p:spPr>
          <a:xfrm>
            <a:off x="5488100" y="2745950"/>
            <a:ext cx="3467377" cy="1677600"/>
          </a:xfrm>
          <a:prstGeom prst="rect">
            <a:avLst/>
          </a:prstGeom>
          <a:noFill/>
          <a:ln>
            <a:noFill/>
          </a:ln>
        </p:spPr>
      </p:pic>
      <p:sp>
        <p:nvSpPr>
          <p:cNvPr id="300" name="Google Shape;300;p21"/>
          <p:cNvSpPr txBox="1">
            <a:spLocks noGrp="1"/>
          </p:cNvSpPr>
          <p:nvPr>
            <p:ph type="sldNum" idx="12"/>
          </p:nvPr>
        </p:nvSpPr>
        <p:spPr>
          <a:xfrm>
            <a:off x="8472458" y="47394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solidFill>
                  <a:schemeClr val="dk2"/>
                </a:solidFill>
                <a:latin typeface="Arial"/>
                <a:ea typeface="Arial"/>
                <a:cs typeface="Arial"/>
                <a:sym typeface="Arial"/>
              </a:rPr>
              <a:t>9</a:t>
            </a:fld>
            <a:endParaRPr>
              <a:solidFill>
                <a:schemeClr val="dk2"/>
              </a:solidFill>
              <a:latin typeface="Arial"/>
              <a:ea typeface="Arial"/>
              <a:cs typeface="Arial"/>
              <a:sym typeface="Arial"/>
            </a:endParaRPr>
          </a:p>
        </p:txBody>
      </p:sp>
      <p:sp>
        <p:nvSpPr>
          <p:cNvPr id="301" name="Google Shape;301;p21"/>
          <p:cNvSpPr/>
          <p:nvPr/>
        </p:nvSpPr>
        <p:spPr>
          <a:xfrm>
            <a:off x="615858" y="2803512"/>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sp>
        <p:nvSpPr>
          <p:cNvPr id="302" name="Google Shape;302;p21"/>
          <p:cNvSpPr/>
          <p:nvPr/>
        </p:nvSpPr>
        <p:spPr>
          <a:xfrm>
            <a:off x="411998" y="2803512"/>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sp>
        <p:nvSpPr>
          <p:cNvPr id="303" name="Google Shape;303;p21"/>
          <p:cNvSpPr/>
          <p:nvPr/>
        </p:nvSpPr>
        <p:spPr>
          <a:xfrm>
            <a:off x="1017654" y="2803512"/>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sp>
        <p:nvSpPr>
          <p:cNvPr id="304" name="Google Shape;304;p21"/>
          <p:cNvSpPr/>
          <p:nvPr/>
        </p:nvSpPr>
        <p:spPr>
          <a:xfrm>
            <a:off x="813794" y="2803512"/>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sp>
        <p:nvSpPr>
          <p:cNvPr id="305" name="Google Shape;305;p21"/>
          <p:cNvSpPr/>
          <p:nvPr/>
        </p:nvSpPr>
        <p:spPr>
          <a:xfrm>
            <a:off x="1426330" y="2803512"/>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sp>
        <p:nvSpPr>
          <p:cNvPr id="306" name="Google Shape;306;p21"/>
          <p:cNvSpPr/>
          <p:nvPr/>
        </p:nvSpPr>
        <p:spPr>
          <a:xfrm>
            <a:off x="1222471" y="2803512"/>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sp>
        <p:nvSpPr>
          <p:cNvPr id="307" name="Google Shape;307;p21"/>
          <p:cNvSpPr/>
          <p:nvPr/>
        </p:nvSpPr>
        <p:spPr>
          <a:xfrm>
            <a:off x="1828126" y="2803512"/>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sp>
        <p:nvSpPr>
          <p:cNvPr id="308" name="Google Shape;308;p21"/>
          <p:cNvSpPr/>
          <p:nvPr/>
        </p:nvSpPr>
        <p:spPr>
          <a:xfrm>
            <a:off x="1624266" y="2803512"/>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pic>
        <p:nvPicPr>
          <p:cNvPr id="309" name="Google Shape;309;p21"/>
          <p:cNvPicPr preferRelativeResize="0"/>
          <p:nvPr/>
        </p:nvPicPr>
        <p:blipFill rotWithShape="1">
          <a:blip r:embed="rId3">
            <a:alphaModFix/>
          </a:blip>
          <a:srcRect l="20017" r="69991" b="89246"/>
          <a:stretch/>
        </p:blipFill>
        <p:spPr>
          <a:xfrm>
            <a:off x="2064776" y="2745950"/>
            <a:ext cx="857876" cy="217775"/>
          </a:xfrm>
          <a:prstGeom prst="rect">
            <a:avLst/>
          </a:prstGeom>
          <a:noFill/>
          <a:ln>
            <a:noFill/>
          </a:ln>
        </p:spPr>
      </p:pic>
      <p:pic>
        <p:nvPicPr>
          <p:cNvPr id="310" name="Google Shape;310;p21"/>
          <p:cNvPicPr preferRelativeResize="0"/>
          <p:nvPr/>
        </p:nvPicPr>
        <p:blipFill rotWithShape="1">
          <a:blip r:embed="rId3">
            <a:alphaModFix/>
          </a:blip>
          <a:srcRect l="29984" r="60025" b="89246"/>
          <a:stretch/>
        </p:blipFill>
        <p:spPr>
          <a:xfrm>
            <a:off x="2920524" y="2745950"/>
            <a:ext cx="857876" cy="217775"/>
          </a:xfrm>
          <a:prstGeom prst="rect">
            <a:avLst/>
          </a:prstGeom>
          <a:noFill/>
          <a:ln>
            <a:noFill/>
          </a:ln>
        </p:spPr>
      </p:pic>
      <p:cxnSp>
        <p:nvCxnSpPr>
          <p:cNvPr id="311" name="Google Shape;311;p21"/>
          <p:cNvCxnSpPr>
            <a:endCxn id="303" idx="0"/>
          </p:cNvCxnSpPr>
          <p:nvPr/>
        </p:nvCxnSpPr>
        <p:spPr>
          <a:xfrm flipH="1">
            <a:off x="1094754" y="2681712"/>
            <a:ext cx="195900" cy="121800"/>
          </a:xfrm>
          <a:prstGeom prst="straightConnector1">
            <a:avLst/>
          </a:prstGeom>
          <a:noFill/>
          <a:ln w="19050" cap="flat" cmpd="sng">
            <a:solidFill>
              <a:srgbClr val="FF0000"/>
            </a:solidFill>
            <a:prstDash val="solid"/>
            <a:round/>
            <a:headEnd type="none" w="med" len="med"/>
            <a:tailEnd type="triangle" w="med" len="med"/>
          </a:ln>
        </p:spPr>
      </p:cxnSp>
      <p:cxnSp>
        <p:nvCxnSpPr>
          <p:cNvPr id="312" name="Google Shape;312;p21"/>
          <p:cNvCxnSpPr>
            <a:endCxn id="307" idx="0"/>
          </p:cNvCxnSpPr>
          <p:nvPr/>
        </p:nvCxnSpPr>
        <p:spPr>
          <a:xfrm>
            <a:off x="1290526" y="2681712"/>
            <a:ext cx="614700" cy="121800"/>
          </a:xfrm>
          <a:prstGeom prst="straightConnector1">
            <a:avLst/>
          </a:prstGeom>
          <a:noFill/>
          <a:ln w="19050" cap="flat" cmpd="sng">
            <a:solidFill>
              <a:srgbClr val="FF0000"/>
            </a:solidFill>
            <a:prstDash val="solid"/>
            <a:round/>
            <a:headEnd type="none" w="med" len="med"/>
            <a:tailEnd type="triangle" w="med" len="med"/>
          </a:ln>
        </p:spPr>
      </p:cxnSp>
      <p:sp>
        <p:nvSpPr>
          <p:cNvPr id="313" name="Google Shape;313;p21"/>
          <p:cNvSpPr/>
          <p:nvPr/>
        </p:nvSpPr>
        <p:spPr>
          <a:xfrm>
            <a:off x="2737740" y="2793939"/>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sp>
        <p:nvSpPr>
          <p:cNvPr id="314" name="Google Shape;314;p21"/>
          <p:cNvSpPr/>
          <p:nvPr/>
        </p:nvSpPr>
        <p:spPr>
          <a:xfrm>
            <a:off x="3585513" y="2793939"/>
            <a:ext cx="154200" cy="150000"/>
          </a:xfrm>
          <a:prstGeom prst="rect">
            <a:avLst/>
          </a:prstGeom>
          <a:noFill/>
          <a:ln w="28800" cap="flat" cmpd="sng">
            <a:solidFill>
              <a:srgbClr val="FF0000"/>
            </a:solidFill>
            <a:prstDash val="solid"/>
            <a:round/>
            <a:headEnd type="none" w="sm" len="sm"/>
            <a:tailEnd type="none" w="sm" len="sm"/>
          </a:ln>
        </p:spPr>
        <p:txBody>
          <a:bodyPr spcFirstLastPara="1" wrap="square" lIns="159250" tIns="159250" rIns="159250" bIns="159250" anchor="ctr" anchorCtr="0">
            <a:noAutofit/>
          </a:bodyPr>
          <a:lstStyle/>
          <a:p>
            <a:pPr marL="0" lvl="0" indent="0" algn="ctr" rtl="0">
              <a:spcBef>
                <a:spcPts val="0"/>
              </a:spcBef>
              <a:spcAft>
                <a:spcPts val="0"/>
              </a:spcAft>
              <a:buNone/>
            </a:pPr>
            <a:endParaRPr sz="2439"/>
          </a:p>
        </p:txBody>
      </p:sp>
      <p:pic>
        <p:nvPicPr>
          <p:cNvPr id="315" name="Google Shape;315;p21"/>
          <p:cNvPicPr preferRelativeResize="0"/>
          <p:nvPr/>
        </p:nvPicPr>
        <p:blipFill rotWithShape="1">
          <a:blip r:embed="rId3">
            <a:alphaModFix/>
          </a:blip>
          <a:srcRect l="29984" t="41899" r="67661" b="47649"/>
          <a:stretch/>
        </p:blipFill>
        <p:spPr>
          <a:xfrm>
            <a:off x="2920525" y="3594425"/>
            <a:ext cx="202199" cy="2116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9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0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0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0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1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15"/>
                                        </p:tgtEl>
                                        <p:attrNameLst>
                                          <p:attrName>style.visibility</p:attrName>
                                        </p:attrNameLst>
                                      </p:cBhvr>
                                      <p:to>
                                        <p:strVal val="visible"/>
                                      </p:to>
                                    </p:set>
                                  </p:childTnLst>
                                </p:cTn>
                              </p:par>
                              <p:par>
                                <p:cTn id="47" presetID="1" presetClass="exit" presetSubtype="0" fill="hold" nodeType="withEffect">
                                  <p:stCondLst>
                                    <p:cond delay="0"/>
                                  </p:stCondLst>
                                  <p:childTnLst>
                                    <p:set>
                                      <p:cBhvr>
                                        <p:cTn id="48" dur="1" fill="hold">
                                          <p:stCondLst>
                                            <p:cond delay="0"/>
                                          </p:stCondLst>
                                        </p:cTn>
                                        <p:tgtEl>
                                          <p:spTgt spid="285"/>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298"/>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0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0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0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0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1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1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10"/>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311"/>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313"/>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8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9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297"/>
                                        </p:tgtEl>
                                        <p:attrNameLst>
                                          <p:attrName>style.visibility</p:attrName>
                                        </p:attrNameLst>
                                      </p:cBhvr>
                                      <p:to>
                                        <p:strVal val="visible"/>
                                      </p:to>
                                    </p:set>
                                  </p:childTnLst>
                                </p:cTn>
                              </p:par>
                              <p:par>
                                <p:cTn id="79" presetID="1" presetClass="exit" presetSubtype="0" fill="hold" nodeType="withEffect">
                                  <p:stCondLst>
                                    <p:cond delay="0"/>
                                  </p:stCondLst>
                                  <p:childTnLst>
                                    <p:set>
                                      <p:cBhvr>
                                        <p:cTn id="80" dur="1" fill="hold">
                                          <p:stCondLst>
                                            <p:cond delay="0"/>
                                          </p:stCondLst>
                                        </p:cTn>
                                        <p:tgtEl>
                                          <p:spTgt spid="301"/>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302"/>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303"/>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304"/>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305"/>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306"/>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308"/>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307"/>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314"/>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312"/>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315"/>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311"/>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298"/>
                                        </p:tgtEl>
                                        <p:attrNameLst>
                                          <p:attrName>style.visibility</p:attrName>
                                        </p:attrNameLst>
                                      </p:cBhvr>
                                      <p:to>
                                        <p:strVal val="hidden"/>
                                      </p:to>
                                    </p:set>
                                  </p:childTnLst>
                                </p:cTn>
                              </p:par>
                              <p:par>
                                <p:cTn id="105" presetID="1" presetClass="entr" presetSubtype="0" fill="hold" nodeType="withEffect">
                                  <p:stCondLst>
                                    <p:cond delay="0"/>
                                  </p:stCondLst>
                                  <p:childTnLst>
                                    <p:set>
                                      <p:cBhvr>
                                        <p:cTn id="106" dur="1" fill="hold">
                                          <p:stCondLst>
                                            <p:cond delay="0"/>
                                          </p:stCondLst>
                                        </p:cTn>
                                        <p:tgtEl>
                                          <p:spTgt spid="285"/>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294"/>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295"/>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299"/>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2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2288</Words>
  <Application>Microsoft Macintosh PowerPoint</Application>
  <PresentationFormat>On-screen Show (16:9)</PresentationFormat>
  <Paragraphs>310</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Proxima Nova</vt:lpstr>
      <vt:lpstr>Courier New</vt:lpstr>
      <vt:lpstr>Arial</vt:lpstr>
      <vt:lpstr>Lato</vt:lpstr>
      <vt:lpstr>Old Standard TT</vt:lpstr>
      <vt:lpstr>Simple Light</vt:lpstr>
      <vt:lpstr>How Do Generative Diffusion Models Learn Cosmic Web Environments?</vt:lpstr>
      <vt:lpstr>Cosmological Context</vt:lpstr>
      <vt:lpstr>From Galaxy Surveys to Generative Models</vt:lpstr>
      <vt:lpstr>Generative Models</vt:lpstr>
      <vt:lpstr>Generative Models</vt:lpstr>
      <vt:lpstr>Generative Diffusion Models</vt:lpstr>
      <vt:lpstr>Generative Diffusion Models</vt:lpstr>
      <vt:lpstr>Trained Diffusion Model Analysis</vt:lpstr>
      <vt:lpstr>Self-Attention in the Diffusion Model</vt:lpstr>
      <vt:lpstr>Self-Attention in the Diffusion Model </vt:lpstr>
      <vt:lpstr>Qualitative Analysis of Self-Attention Maps </vt:lpstr>
      <vt:lpstr>Quantitative Analysis of Self-Attention Maps</vt:lpstr>
      <vt:lpstr>Summary</vt:lpstr>
      <vt:lpstr>Thank you for your attention!</vt:lpstr>
      <vt:lpstr>Back-up Slides</vt:lpstr>
      <vt:lpstr>Quantitative Analysis of Self-Attention Maps</vt:lpstr>
      <vt:lpstr>Trained Diffusion Model Analysis</vt:lpstr>
      <vt:lpstr>Self-Attention in the Diffusion Model </vt:lpstr>
      <vt:lpstr>Quantitative Analysis of Self-Attention Maps</vt:lpstr>
      <vt:lpstr>Trained Diffusion Model Analysis</vt:lpstr>
      <vt:lpstr>Quantitative Analysis of Self-Attention Maps</vt:lpstr>
      <vt:lpstr>Low-resolution Attention Layers</vt:lpstr>
      <vt:lpstr>Dark Matter Density Field vs Gaussian Random Field</vt:lpstr>
      <vt:lpstr>The Cutoff Function</vt:lpstr>
      <vt:lpstr>Cross-Power Across Timesteps</vt:lpstr>
      <vt:lpstr>Trained Diffusion Model Analysis</vt:lpstr>
      <vt:lpstr>Diffusion Models</vt:lpstr>
      <vt:lpstr>What is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Generative Diffusion Models Learn Cosmic Web Environments?</dc:title>
  <cp:lastModifiedBy>Medhi Noor</cp:lastModifiedBy>
  <cp:revision>4</cp:revision>
  <dcterms:modified xsi:type="dcterms:W3CDTF">2026-08-25T13:26:09Z</dcterms:modified>
</cp:coreProperties>
</file>