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media/media1.mp4" ContentType="video/unknown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9" name="Shape 16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/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100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10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Agenda Title"/>
          <p:cNvSpPr txBox="1"/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109" name="Agenda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Agenda Subtitle</a:t>
            </a:r>
          </a:p>
        </p:txBody>
      </p:sp>
      <p:sp>
        <p:nvSpPr>
          <p:cNvPr id="110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Agenda Topics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Body Level One…"/>
          <p:cNvSpPr txBox="1"/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7" name="Fact information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Fact information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Attribution"/>
          <p:cNvSpPr txBox="1"/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Attribution</a:t>
            </a:r>
          </a:p>
        </p:txBody>
      </p:sp>
      <p:sp>
        <p:nvSpPr>
          <p:cNvPr id="136" name="Body Level One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“Notable Quote”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Bowl of salad with fried rice, boiled eggs and chopsticks"/>
          <p:cNvSpPr/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5" name="Bowl with salmon cakes, salad and houmous "/>
          <p:cNvSpPr/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6" name="Bowl of pappardelle pasta with parsley butter, roasted hazelnuts and shaved parmesan cheese"/>
          <p:cNvSpPr/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bowl of salad with fried rice, boiled eggs and chopsticks"/>
          <p:cNvSpPr/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5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s and limes"/>
          <p:cNvSpPr/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Author and Date"/>
          <p:cNvSpPr txBox="1"/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24" name="Body Level One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owl with salmon cakes, salad and houmous"/>
          <p:cNvSpPr/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" name="Slide Title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4" name="Body Level One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3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44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61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2" name="Bowl of pappardelle pasta with parsley butter, roasted hazelnuts and shaved parmesan cheese"/>
          <p:cNvSpPr/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3" name="Slide Titl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72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73" name="Slide Titl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7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82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3" name="Slide Titl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92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Title</a:t>
            </a:r>
          </a:p>
        </p:txBody>
      </p:sp>
      <p:sp>
        <p:nvSpPr>
          <p:cNvPr id="3" name="Body Level One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gif"/><Relationship Id="rId3" Type="http://schemas.openxmlformats.org/officeDocument/2006/relationships/image" Target="../media/image10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4.png"/><Relationship Id="rId5" Type="http://schemas.openxmlformats.org/officeDocument/2006/relationships/image" Target="../media/image13.png"/><Relationship Id="rId6" Type="http://schemas.openxmlformats.org/officeDocument/2006/relationships/image" Target="../media/image15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6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3" Type="http://schemas.microsoft.com/office/2007/relationships/media" Target="../media/media1.mp4"/><Relationship Id="rId4" Type="http://schemas.openxmlformats.org/officeDocument/2006/relationships/image" Target="../media/image2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gif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Hierarchical Simulation Based Inference for Milky Way potential reconstruction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>
            <a:lvl1pPr defTabSz="2365188">
              <a:defRPr spc="-225" sz="11252"/>
            </a:lvl1pPr>
          </a:lstStyle>
          <a:p>
            <a:pPr/>
            <a:r>
              <a:t>Hierarchical Simulation Based Inference for Milky Way potential reconstruction</a:t>
            </a:r>
          </a:p>
        </p:txBody>
      </p:sp>
      <p:sp>
        <p:nvSpPr>
          <p:cNvPr id="172" name="Giuseppe Viterbo, Heidelberg University"/>
          <p:cNvSpPr txBox="1"/>
          <p:nvPr/>
        </p:nvSpPr>
        <p:spPr>
          <a:xfrm>
            <a:off x="1137535" y="12702686"/>
            <a:ext cx="8833281" cy="6369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b="1" sz="3600"/>
            </a:lvl1pPr>
          </a:lstStyle>
          <a:p>
            <a:pPr/>
            <a:r>
              <a:t>Giuseppe Viterbo, Heidelberg University</a:t>
            </a:r>
          </a:p>
        </p:txBody>
      </p:sp>
      <p:pic>
        <p:nvPicPr>
          <p:cNvPr id="173" name="Logo_University_of_Heidelberg.svg.png" descr="Logo_University_of_Heidelberg.svg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82606" y="8903303"/>
            <a:ext cx="3515600" cy="346066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lide Number"/>
          <p:cNvSpPr txBox="1"/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33" name="https://aaronlou.com/blog/2023/reflected-diffusion/"/>
          <p:cNvSpPr txBox="1"/>
          <p:nvPr/>
        </p:nvSpPr>
        <p:spPr>
          <a:xfrm>
            <a:off x="15101403" y="12994232"/>
            <a:ext cx="8951476" cy="5481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000"/>
            </a:lvl1pPr>
          </a:lstStyle>
          <a:p>
            <a:pPr/>
            <a:r>
              <a:t>https://aaronlou.com/blog/2023/reflected-diffusion/</a:t>
            </a:r>
          </a:p>
        </p:txBody>
      </p:sp>
      <p:sp>
        <p:nvSpPr>
          <p:cNvPr id="234" name="Diffusion models: an image example"/>
          <p:cNvSpPr txBox="1"/>
          <p:nvPr>
            <p:ph type="title"/>
          </p:nvPr>
        </p:nvSpPr>
        <p:spPr>
          <a:xfrm>
            <a:off x="1206500" y="1079500"/>
            <a:ext cx="19797693" cy="1435100"/>
          </a:xfrm>
          <a:prstGeom prst="rect">
            <a:avLst/>
          </a:prstGeom>
        </p:spPr>
        <p:txBody>
          <a:bodyPr/>
          <a:lstStyle/>
          <a:p>
            <a:pPr/>
            <a:r>
              <a:t>Diffusion models: an image example</a:t>
            </a:r>
          </a:p>
        </p:txBody>
      </p:sp>
      <p:sp>
        <p:nvSpPr>
          <p:cNvPr id="235" name="We are learning the score"/>
          <p:cNvSpPr txBox="1"/>
          <p:nvPr/>
        </p:nvSpPr>
        <p:spPr>
          <a:xfrm>
            <a:off x="1410191" y="3306458"/>
            <a:ext cx="16359154" cy="994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60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lvl1pPr>
          </a:lstStyle>
          <a:p>
            <a:pPr/>
            <a:r>
              <a:t>We are learning the score</a:t>
            </a:r>
          </a:p>
        </p:txBody>
      </p:sp>
      <p:pic>
        <p:nvPicPr>
          <p:cNvPr id="236" name="denoise_vp.gif" descr="denoise_vp.gif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88721" y="5092980"/>
            <a:ext cx="18337313" cy="6460301"/>
          </a:xfrm>
          <a:prstGeom prst="rect">
            <a:avLst/>
          </a:prstGeom>
          <a:ln w="12700">
            <a:miter lim="400000"/>
          </a:ln>
        </p:spPr>
      </p:pic>
      <p:sp>
        <p:nvSpPr>
          <p:cNvPr id="237" name="Line"/>
          <p:cNvSpPr/>
          <p:nvPr/>
        </p:nvSpPr>
        <p:spPr>
          <a:xfrm flipV="1">
            <a:off x="16623161" y="7878576"/>
            <a:ext cx="1" cy="374600"/>
          </a:xfrm>
          <a:prstGeom prst="line">
            <a:avLst/>
          </a:prstGeom>
          <a:ln w="25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38" name="Line"/>
          <p:cNvSpPr/>
          <p:nvPr/>
        </p:nvSpPr>
        <p:spPr>
          <a:xfrm flipV="1">
            <a:off x="17485172" y="7567117"/>
            <a:ext cx="1" cy="374600"/>
          </a:xfrm>
          <a:prstGeom prst="line">
            <a:avLst/>
          </a:prstGeom>
          <a:ln w="25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39" name="Line"/>
          <p:cNvSpPr/>
          <p:nvPr/>
        </p:nvSpPr>
        <p:spPr>
          <a:xfrm flipV="1">
            <a:off x="18347183" y="7435942"/>
            <a:ext cx="1" cy="374601"/>
          </a:xfrm>
          <a:prstGeom prst="line">
            <a:avLst/>
          </a:prstGeom>
          <a:ln w="25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40" name="Line"/>
          <p:cNvSpPr/>
          <p:nvPr/>
        </p:nvSpPr>
        <p:spPr>
          <a:xfrm flipV="1">
            <a:off x="19209194" y="7307315"/>
            <a:ext cx="1" cy="374601"/>
          </a:xfrm>
          <a:prstGeom prst="line">
            <a:avLst/>
          </a:prstGeom>
          <a:ln w="25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41" name="Line"/>
          <p:cNvSpPr/>
          <p:nvPr/>
        </p:nvSpPr>
        <p:spPr>
          <a:xfrm flipV="1">
            <a:off x="20071205" y="7307315"/>
            <a:ext cx="1" cy="374601"/>
          </a:xfrm>
          <a:prstGeom prst="line">
            <a:avLst/>
          </a:prstGeom>
          <a:ln w="25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42" name="Line"/>
          <p:cNvSpPr/>
          <p:nvPr/>
        </p:nvSpPr>
        <p:spPr>
          <a:xfrm>
            <a:off x="16623161" y="8460377"/>
            <a:ext cx="1" cy="374601"/>
          </a:xfrm>
          <a:prstGeom prst="line">
            <a:avLst/>
          </a:prstGeom>
          <a:ln w="25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43" name="Line"/>
          <p:cNvSpPr/>
          <p:nvPr/>
        </p:nvSpPr>
        <p:spPr>
          <a:xfrm>
            <a:off x="17485172" y="8673427"/>
            <a:ext cx="1" cy="374600"/>
          </a:xfrm>
          <a:prstGeom prst="line">
            <a:avLst/>
          </a:prstGeom>
          <a:ln w="25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44" name="Line"/>
          <p:cNvSpPr/>
          <p:nvPr/>
        </p:nvSpPr>
        <p:spPr>
          <a:xfrm>
            <a:off x="18347183" y="8891383"/>
            <a:ext cx="1" cy="374600"/>
          </a:xfrm>
          <a:prstGeom prst="line">
            <a:avLst/>
          </a:prstGeom>
          <a:ln w="25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45" name="Line"/>
          <p:cNvSpPr/>
          <p:nvPr/>
        </p:nvSpPr>
        <p:spPr>
          <a:xfrm>
            <a:off x="19209194" y="8891383"/>
            <a:ext cx="1" cy="374600"/>
          </a:xfrm>
          <a:prstGeom prst="line">
            <a:avLst/>
          </a:prstGeom>
          <a:ln w="25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46" name="Line"/>
          <p:cNvSpPr/>
          <p:nvPr/>
        </p:nvSpPr>
        <p:spPr>
          <a:xfrm>
            <a:off x="20071205" y="9020010"/>
            <a:ext cx="1" cy="374600"/>
          </a:xfrm>
          <a:prstGeom prst="line">
            <a:avLst/>
          </a:prstGeom>
          <a:ln w="25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47" name="Line"/>
          <p:cNvSpPr/>
          <p:nvPr/>
        </p:nvSpPr>
        <p:spPr>
          <a:xfrm>
            <a:off x="10243391" y="11991978"/>
            <a:ext cx="11123303" cy="1"/>
          </a:xfrm>
          <a:prstGeom prst="line">
            <a:avLst/>
          </a:prstGeom>
          <a:ln w="635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48" name="TIME"/>
          <p:cNvSpPr txBox="1"/>
          <p:nvPr/>
        </p:nvSpPr>
        <p:spPr>
          <a:xfrm>
            <a:off x="20061102" y="11993532"/>
            <a:ext cx="1083768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3000"/>
            </a:lvl1pPr>
          </a:lstStyle>
          <a:p>
            <a:pPr/>
            <a:r>
              <a:t>TIME</a:t>
            </a:r>
          </a:p>
        </p:txBody>
      </p:sp>
      <p:sp>
        <p:nvSpPr>
          <p:cNvPr id="249" name="Line"/>
          <p:cNvSpPr/>
          <p:nvPr/>
        </p:nvSpPr>
        <p:spPr>
          <a:xfrm>
            <a:off x="10633355" y="7176598"/>
            <a:ext cx="1" cy="374600"/>
          </a:xfrm>
          <a:prstGeom prst="line">
            <a:avLst/>
          </a:prstGeom>
          <a:ln w="25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50" name="Line"/>
          <p:cNvSpPr/>
          <p:nvPr/>
        </p:nvSpPr>
        <p:spPr>
          <a:xfrm>
            <a:off x="11495366" y="7001219"/>
            <a:ext cx="1" cy="374600"/>
          </a:xfrm>
          <a:prstGeom prst="line">
            <a:avLst/>
          </a:prstGeom>
          <a:ln w="25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51" name="Line"/>
          <p:cNvSpPr/>
          <p:nvPr/>
        </p:nvSpPr>
        <p:spPr>
          <a:xfrm>
            <a:off x="12357377" y="7001219"/>
            <a:ext cx="1" cy="374600"/>
          </a:xfrm>
          <a:prstGeom prst="line">
            <a:avLst/>
          </a:prstGeom>
          <a:ln w="25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52" name="Line"/>
          <p:cNvSpPr/>
          <p:nvPr/>
        </p:nvSpPr>
        <p:spPr>
          <a:xfrm>
            <a:off x="13219387" y="6975391"/>
            <a:ext cx="1" cy="374600"/>
          </a:xfrm>
          <a:prstGeom prst="line">
            <a:avLst/>
          </a:prstGeom>
          <a:ln w="25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53" name="Line"/>
          <p:cNvSpPr/>
          <p:nvPr/>
        </p:nvSpPr>
        <p:spPr>
          <a:xfrm>
            <a:off x="14081398" y="6844216"/>
            <a:ext cx="1" cy="374601"/>
          </a:xfrm>
          <a:prstGeom prst="line">
            <a:avLst/>
          </a:prstGeom>
          <a:ln w="25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54" name="Line"/>
          <p:cNvSpPr/>
          <p:nvPr/>
        </p:nvSpPr>
        <p:spPr>
          <a:xfrm>
            <a:off x="14943409" y="6715589"/>
            <a:ext cx="1" cy="374601"/>
          </a:xfrm>
          <a:prstGeom prst="line">
            <a:avLst/>
          </a:prstGeom>
          <a:ln w="25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55" name="Line"/>
          <p:cNvSpPr/>
          <p:nvPr/>
        </p:nvSpPr>
        <p:spPr>
          <a:xfrm>
            <a:off x="15805420" y="6668423"/>
            <a:ext cx="1" cy="374600"/>
          </a:xfrm>
          <a:prstGeom prst="line">
            <a:avLst/>
          </a:prstGeom>
          <a:ln w="25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56" name="Line"/>
          <p:cNvSpPr/>
          <p:nvPr/>
        </p:nvSpPr>
        <p:spPr>
          <a:xfrm>
            <a:off x="16667431" y="6460806"/>
            <a:ext cx="1" cy="374600"/>
          </a:xfrm>
          <a:prstGeom prst="line">
            <a:avLst/>
          </a:prstGeom>
          <a:ln w="25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57" name="Line"/>
          <p:cNvSpPr/>
          <p:nvPr/>
        </p:nvSpPr>
        <p:spPr>
          <a:xfrm>
            <a:off x="17529442" y="6670700"/>
            <a:ext cx="1" cy="374600"/>
          </a:xfrm>
          <a:prstGeom prst="line">
            <a:avLst/>
          </a:prstGeom>
          <a:ln w="25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58" name="Line"/>
          <p:cNvSpPr/>
          <p:nvPr/>
        </p:nvSpPr>
        <p:spPr>
          <a:xfrm>
            <a:off x="18391453" y="6460806"/>
            <a:ext cx="1" cy="374600"/>
          </a:xfrm>
          <a:prstGeom prst="line">
            <a:avLst/>
          </a:prstGeom>
          <a:ln w="25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59" name="Line"/>
          <p:cNvSpPr/>
          <p:nvPr/>
        </p:nvSpPr>
        <p:spPr>
          <a:xfrm>
            <a:off x="19209194" y="6670700"/>
            <a:ext cx="1" cy="374600"/>
          </a:xfrm>
          <a:prstGeom prst="line">
            <a:avLst/>
          </a:prstGeom>
          <a:ln w="25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60" name="Line"/>
          <p:cNvSpPr/>
          <p:nvPr/>
        </p:nvSpPr>
        <p:spPr>
          <a:xfrm>
            <a:off x="20026935" y="6670700"/>
            <a:ext cx="1" cy="374600"/>
          </a:xfrm>
          <a:prstGeom prst="line">
            <a:avLst/>
          </a:prstGeom>
          <a:ln w="25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61" name="Line"/>
          <p:cNvSpPr/>
          <p:nvPr/>
        </p:nvSpPr>
        <p:spPr>
          <a:xfrm flipV="1">
            <a:off x="10633355" y="9185387"/>
            <a:ext cx="1" cy="374601"/>
          </a:xfrm>
          <a:prstGeom prst="line">
            <a:avLst/>
          </a:prstGeom>
          <a:ln w="25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62" name="Line"/>
          <p:cNvSpPr/>
          <p:nvPr/>
        </p:nvSpPr>
        <p:spPr>
          <a:xfrm flipV="1">
            <a:off x="11495366" y="9185387"/>
            <a:ext cx="1" cy="374601"/>
          </a:xfrm>
          <a:prstGeom prst="line">
            <a:avLst/>
          </a:prstGeom>
          <a:ln w="25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63" name="Line"/>
          <p:cNvSpPr/>
          <p:nvPr/>
        </p:nvSpPr>
        <p:spPr>
          <a:xfrm flipV="1">
            <a:off x="12357377" y="9431829"/>
            <a:ext cx="1" cy="374600"/>
          </a:xfrm>
          <a:prstGeom prst="line">
            <a:avLst/>
          </a:prstGeom>
          <a:ln w="25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64" name="Line"/>
          <p:cNvSpPr/>
          <p:nvPr/>
        </p:nvSpPr>
        <p:spPr>
          <a:xfrm flipV="1">
            <a:off x="13219387" y="9431829"/>
            <a:ext cx="1" cy="374600"/>
          </a:xfrm>
          <a:prstGeom prst="line">
            <a:avLst/>
          </a:prstGeom>
          <a:ln w="25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65" name="Line"/>
          <p:cNvSpPr/>
          <p:nvPr/>
        </p:nvSpPr>
        <p:spPr>
          <a:xfrm flipV="1">
            <a:off x="14081398" y="9431829"/>
            <a:ext cx="1" cy="374600"/>
          </a:xfrm>
          <a:prstGeom prst="line">
            <a:avLst/>
          </a:prstGeom>
          <a:ln w="25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66" name="Line"/>
          <p:cNvSpPr/>
          <p:nvPr/>
        </p:nvSpPr>
        <p:spPr>
          <a:xfrm flipV="1">
            <a:off x="14960157" y="9693495"/>
            <a:ext cx="1" cy="374600"/>
          </a:xfrm>
          <a:prstGeom prst="line">
            <a:avLst/>
          </a:prstGeom>
          <a:ln w="25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67" name="Line"/>
          <p:cNvSpPr/>
          <p:nvPr/>
        </p:nvSpPr>
        <p:spPr>
          <a:xfrm flipV="1">
            <a:off x="15805042" y="9772176"/>
            <a:ext cx="1" cy="374601"/>
          </a:xfrm>
          <a:prstGeom prst="line">
            <a:avLst/>
          </a:prstGeom>
          <a:ln w="25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68" name="Line"/>
          <p:cNvSpPr/>
          <p:nvPr/>
        </p:nvSpPr>
        <p:spPr>
          <a:xfrm flipV="1">
            <a:off x="16684179" y="9693495"/>
            <a:ext cx="1" cy="374600"/>
          </a:xfrm>
          <a:prstGeom prst="line">
            <a:avLst/>
          </a:prstGeom>
          <a:ln w="25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69" name="Line"/>
          <p:cNvSpPr/>
          <p:nvPr/>
        </p:nvSpPr>
        <p:spPr>
          <a:xfrm flipV="1">
            <a:off x="17546190" y="9903389"/>
            <a:ext cx="1" cy="374601"/>
          </a:xfrm>
          <a:prstGeom prst="line">
            <a:avLst/>
          </a:prstGeom>
          <a:ln w="25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70" name="Line"/>
          <p:cNvSpPr/>
          <p:nvPr/>
        </p:nvSpPr>
        <p:spPr>
          <a:xfrm flipV="1">
            <a:off x="18408201" y="9693495"/>
            <a:ext cx="1" cy="374600"/>
          </a:xfrm>
          <a:prstGeom prst="line">
            <a:avLst/>
          </a:prstGeom>
          <a:ln w="25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71" name="Line"/>
          <p:cNvSpPr/>
          <p:nvPr/>
        </p:nvSpPr>
        <p:spPr>
          <a:xfrm flipV="1">
            <a:off x="19225942" y="9903389"/>
            <a:ext cx="1" cy="374601"/>
          </a:xfrm>
          <a:prstGeom prst="line">
            <a:avLst/>
          </a:prstGeom>
          <a:ln w="25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72" name="Line"/>
          <p:cNvSpPr/>
          <p:nvPr/>
        </p:nvSpPr>
        <p:spPr>
          <a:xfrm flipV="1">
            <a:off x="20043682" y="9903389"/>
            <a:ext cx="1" cy="374601"/>
          </a:xfrm>
          <a:prstGeom prst="line">
            <a:avLst/>
          </a:prstGeom>
          <a:ln w="25400">
            <a:solidFill>
              <a:schemeClr val="accent5">
                <a:hueOff val="-82419"/>
                <a:satOff val="-9513"/>
                <a:lumOff val="-16343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pic>
        <p:nvPicPr>
          <p:cNvPr id="273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387536" y="3222963"/>
            <a:ext cx="4525251" cy="116165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lide Number"/>
          <p:cNvSpPr txBox="1"/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76" name="Compositional score modelling"/>
          <p:cNvSpPr txBox="1"/>
          <p:nvPr>
            <p:ph type="title"/>
          </p:nvPr>
        </p:nvSpPr>
        <p:spPr>
          <a:xfrm>
            <a:off x="1206500" y="1079500"/>
            <a:ext cx="17363131" cy="2085258"/>
          </a:xfrm>
          <a:prstGeom prst="rect">
            <a:avLst/>
          </a:prstGeom>
        </p:spPr>
        <p:txBody>
          <a:bodyPr/>
          <a:lstStyle/>
          <a:p>
            <a:pPr/>
            <a:r>
              <a:t>Compositional score modelling</a:t>
            </a:r>
          </a:p>
        </p:txBody>
      </p:sp>
      <p:sp>
        <p:nvSpPr>
          <p:cNvPr id="277" name="Arruda et al. 2026"/>
          <p:cNvSpPr txBox="1"/>
          <p:nvPr/>
        </p:nvSpPr>
        <p:spPr>
          <a:xfrm>
            <a:off x="349221" y="12546763"/>
            <a:ext cx="4958792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Arruda et al. 2026</a:t>
            </a:r>
          </a:p>
        </p:txBody>
      </p:sp>
      <p:sp>
        <p:nvSpPr>
          <p:cNvPr id="278" name="The score is additive: we can leverage hierarchical information"/>
          <p:cNvSpPr txBox="1"/>
          <p:nvPr/>
        </p:nvSpPr>
        <p:spPr>
          <a:xfrm>
            <a:off x="1410191" y="3306458"/>
            <a:ext cx="21563616" cy="994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60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lvl1pPr>
          </a:lstStyle>
          <a:p>
            <a:pPr/>
            <a:r>
              <a:t>The score is additive: we can leverage hierarchical information</a:t>
            </a:r>
          </a:p>
        </p:txBody>
      </p:sp>
      <p:pic>
        <p:nvPicPr>
          <p:cNvPr id="279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rcRect l="74769" t="15513" r="0" b="0"/>
          <a:stretch>
            <a:fillRect/>
          </a:stretch>
        </p:blipFill>
        <p:spPr>
          <a:xfrm>
            <a:off x="1515955" y="5557995"/>
            <a:ext cx="5596303" cy="500005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lide Number"/>
          <p:cNvSpPr txBox="1"/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82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rcRect l="74769" t="15513" r="0" b="0"/>
          <a:stretch>
            <a:fillRect/>
          </a:stretch>
        </p:blipFill>
        <p:spPr>
          <a:xfrm>
            <a:off x="1515955" y="5557995"/>
            <a:ext cx="5596303" cy="5000052"/>
          </a:xfrm>
          <a:prstGeom prst="rect">
            <a:avLst/>
          </a:prstGeom>
          <a:ln w="12700">
            <a:miter lim="400000"/>
          </a:ln>
        </p:spPr>
      </p:pic>
      <p:sp>
        <p:nvSpPr>
          <p:cNvPr id="283" name="Compositional score modelling"/>
          <p:cNvSpPr txBox="1"/>
          <p:nvPr>
            <p:ph type="title"/>
          </p:nvPr>
        </p:nvSpPr>
        <p:spPr>
          <a:xfrm>
            <a:off x="1206500" y="1079500"/>
            <a:ext cx="17363131" cy="2085258"/>
          </a:xfrm>
          <a:prstGeom prst="rect">
            <a:avLst/>
          </a:prstGeom>
        </p:spPr>
        <p:txBody>
          <a:bodyPr/>
          <a:lstStyle/>
          <a:p>
            <a:pPr/>
            <a:r>
              <a:t>Compositional score modelling</a:t>
            </a:r>
          </a:p>
        </p:txBody>
      </p:sp>
      <p:sp>
        <p:nvSpPr>
          <p:cNvPr id="284" name="The score is additive: we can leverage hierarchical information"/>
          <p:cNvSpPr txBox="1"/>
          <p:nvPr/>
        </p:nvSpPr>
        <p:spPr>
          <a:xfrm>
            <a:off x="1410191" y="3306458"/>
            <a:ext cx="21563616" cy="994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6000"/>
            </a:lvl1pPr>
          </a:lstStyle>
          <a:p>
            <a:pPr/>
            <a:r>
              <a:t>The score is additive: we can leverage hierarchical information</a:t>
            </a:r>
          </a:p>
        </p:txBody>
      </p:sp>
      <p:pic>
        <p:nvPicPr>
          <p:cNvPr id="285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472646" y="5676900"/>
            <a:ext cx="6997701" cy="236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86" name="The MW potential is shared"/>
          <p:cNvSpPr txBox="1"/>
          <p:nvPr/>
        </p:nvSpPr>
        <p:spPr>
          <a:xfrm>
            <a:off x="8508182" y="9414877"/>
            <a:ext cx="7367635" cy="1533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50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lvl1pPr>
          </a:lstStyle>
          <a:p>
            <a:pPr/>
            <a:r>
              <a:t>The MW potential is shared</a:t>
            </a:r>
          </a:p>
        </p:txBody>
      </p:sp>
      <p:pic>
        <p:nvPicPr>
          <p:cNvPr id="287" name="pasted-movie.png" descr="pasted-movi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749478" y="8347881"/>
            <a:ext cx="885043" cy="68636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lide Number"/>
          <p:cNvSpPr txBox="1"/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90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rcRect l="74769" t="15513" r="0" b="0"/>
          <a:stretch>
            <a:fillRect/>
          </a:stretch>
        </p:blipFill>
        <p:spPr>
          <a:xfrm>
            <a:off x="1515955" y="5557995"/>
            <a:ext cx="5596303" cy="5000052"/>
          </a:xfrm>
          <a:prstGeom prst="rect">
            <a:avLst/>
          </a:prstGeom>
          <a:ln w="12700">
            <a:miter lim="400000"/>
          </a:ln>
        </p:spPr>
      </p:pic>
      <p:sp>
        <p:nvSpPr>
          <p:cNvPr id="291" name="Compositional score modelling"/>
          <p:cNvSpPr txBox="1"/>
          <p:nvPr>
            <p:ph type="title"/>
          </p:nvPr>
        </p:nvSpPr>
        <p:spPr>
          <a:xfrm>
            <a:off x="1206500" y="1079500"/>
            <a:ext cx="17363131" cy="2085258"/>
          </a:xfrm>
          <a:prstGeom prst="rect">
            <a:avLst/>
          </a:prstGeom>
        </p:spPr>
        <p:txBody>
          <a:bodyPr/>
          <a:lstStyle/>
          <a:p>
            <a:pPr/>
            <a:r>
              <a:t>Compositional score modelling</a:t>
            </a:r>
          </a:p>
        </p:txBody>
      </p:sp>
      <p:sp>
        <p:nvSpPr>
          <p:cNvPr id="292" name="The score is additive: we can leverage hierarchical information"/>
          <p:cNvSpPr txBox="1"/>
          <p:nvPr/>
        </p:nvSpPr>
        <p:spPr>
          <a:xfrm>
            <a:off x="1410191" y="3306458"/>
            <a:ext cx="21563616" cy="994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6000"/>
            </a:lvl1pPr>
          </a:lstStyle>
          <a:p>
            <a:pPr/>
            <a:r>
              <a:t>The score is additive: we can leverage hierarchical information</a:t>
            </a:r>
          </a:p>
        </p:txBody>
      </p:sp>
      <p:pic>
        <p:nvPicPr>
          <p:cNvPr id="293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472646" y="5676900"/>
            <a:ext cx="6997701" cy="2362200"/>
          </a:xfrm>
          <a:prstGeom prst="rect">
            <a:avLst/>
          </a:prstGeom>
          <a:ln w="12700">
            <a:miter lim="400000"/>
          </a:ln>
        </p:spPr>
      </p:pic>
      <p:sp>
        <p:nvSpPr>
          <p:cNvPr id="294" name="The MW potential is shared"/>
          <p:cNvSpPr txBox="1"/>
          <p:nvPr/>
        </p:nvSpPr>
        <p:spPr>
          <a:xfrm>
            <a:off x="8508182" y="9414877"/>
            <a:ext cx="7367635" cy="1533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50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lvl1pPr>
          </a:lstStyle>
          <a:p>
            <a:pPr/>
            <a:r>
              <a:t>The MW potential is shared</a:t>
            </a:r>
          </a:p>
        </p:txBody>
      </p:sp>
      <p:pic>
        <p:nvPicPr>
          <p:cNvPr id="295" name="pasted-movie.png" descr="pasted-movi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202846" y="5302647"/>
            <a:ext cx="7254198" cy="5154299"/>
          </a:xfrm>
          <a:prstGeom prst="rect">
            <a:avLst/>
          </a:prstGeom>
          <a:ln w="12700">
            <a:miter lim="400000"/>
          </a:ln>
        </p:spPr>
      </p:pic>
      <p:sp>
        <p:nvSpPr>
          <p:cNvPr id="296" name="The stellar stream progenitor is not"/>
          <p:cNvSpPr txBox="1"/>
          <p:nvPr/>
        </p:nvSpPr>
        <p:spPr>
          <a:xfrm>
            <a:off x="16624913" y="11458470"/>
            <a:ext cx="7367635" cy="1533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50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lvl1pPr>
          </a:lstStyle>
          <a:p>
            <a:pPr/>
            <a:r>
              <a:t>The stellar stream progenitor is not</a:t>
            </a:r>
          </a:p>
        </p:txBody>
      </p:sp>
      <p:pic>
        <p:nvPicPr>
          <p:cNvPr id="297" name="pasted-movie.png" descr="pasted-movi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1749479" y="8347881"/>
            <a:ext cx="885042" cy="686360"/>
          </a:xfrm>
          <a:prstGeom prst="rect">
            <a:avLst/>
          </a:prstGeom>
          <a:ln w="12700">
            <a:miter lim="400000"/>
          </a:ln>
        </p:spPr>
      </p:pic>
      <p:pic>
        <p:nvPicPr>
          <p:cNvPr id="298" name="pasted-movie.png" descr="pasted-movi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9738106" y="10414119"/>
            <a:ext cx="1141250" cy="830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lide Number"/>
          <p:cNvSpPr txBox="1"/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01" name="Compositional score modelling"/>
          <p:cNvSpPr txBox="1"/>
          <p:nvPr>
            <p:ph type="title"/>
          </p:nvPr>
        </p:nvSpPr>
        <p:spPr>
          <a:xfrm>
            <a:off x="1206500" y="1079500"/>
            <a:ext cx="17363131" cy="2085258"/>
          </a:xfrm>
          <a:prstGeom prst="rect">
            <a:avLst/>
          </a:prstGeom>
        </p:spPr>
        <p:txBody>
          <a:bodyPr/>
          <a:lstStyle/>
          <a:p>
            <a:pPr/>
            <a:r>
              <a:t>Compositional score modelling</a:t>
            </a:r>
          </a:p>
        </p:txBody>
      </p:sp>
      <p:pic>
        <p:nvPicPr>
          <p:cNvPr id="302" name="compositional_cartoon.pdf" descr="compositional_cartoon.pdf"/>
          <p:cNvPicPr>
            <a:picLocks noChangeAspect="1"/>
          </p:cNvPicPr>
          <p:nvPr/>
        </p:nvPicPr>
        <p:blipFill>
          <a:blip r:embed="rId2">
            <a:extLst/>
          </a:blip>
          <a:srcRect l="0" t="0" r="41747" b="0"/>
          <a:stretch>
            <a:fillRect/>
          </a:stretch>
        </p:blipFill>
        <p:spPr>
          <a:xfrm>
            <a:off x="4255504" y="3338919"/>
            <a:ext cx="9267771" cy="8949246"/>
          </a:xfrm>
          <a:prstGeom prst="rect">
            <a:avLst/>
          </a:prstGeom>
          <a:ln w="12700">
            <a:miter lim="400000"/>
          </a:ln>
        </p:spPr>
      </p:pic>
      <p:sp>
        <p:nvSpPr>
          <p:cNvPr id="303" name="Diffusion model"/>
          <p:cNvSpPr txBox="1"/>
          <p:nvPr/>
        </p:nvSpPr>
        <p:spPr>
          <a:xfrm>
            <a:off x="10637830" y="6781070"/>
            <a:ext cx="2708003" cy="14616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>
                <a:solidFill>
                  <a:schemeClr val="accent5">
                    <a:lumOff val="-29866"/>
                  </a:schemeClr>
                </a:solidFill>
              </a:defRPr>
            </a:lvl1pPr>
          </a:lstStyle>
          <a:p>
            <a:pPr/>
            <a:r>
              <a:t>Diffusion model </a:t>
            </a:r>
          </a:p>
        </p:txBody>
      </p:sp>
      <p:sp>
        <p:nvSpPr>
          <p:cNvPr id="304" name="https://arxiv.org/pdf/2607.20725"/>
          <p:cNvSpPr txBox="1"/>
          <p:nvPr/>
        </p:nvSpPr>
        <p:spPr>
          <a:xfrm>
            <a:off x="15347001" y="12864082"/>
            <a:ext cx="8904733" cy="8084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https://arxiv.org/pdf/2607.20725</a:t>
            </a:r>
          </a:p>
        </p:txBody>
      </p:sp>
      <p:sp>
        <p:nvSpPr>
          <p:cNvPr id="305" name="OBSERVATIONS"/>
          <p:cNvSpPr txBox="1"/>
          <p:nvPr/>
        </p:nvSpPr>
        <p:spPr>
          <a:xfrm>
            <a:off x="902761" y="4306275"/>
            <a:ext cx="3739680" cy="6348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3500"/>
            </a:lvl1pPr>
          </a:lstStyle>
          <a:p>
            <a:pPr/>
            <a:r>
              <a:t>OBSERVATIONS</a:t>
            </a:r>
          </a:p>
        </p:txBody>
      </p:sp>
      <p:sp>
        <p:nvSpPr>
          <p:cNvPr id="306" name="SCORES"/>
          <p:cNvSpPr txBox="1"/>
          <p:nvPr/>
        </p:nvSpPr>
        <p:spPr>
          <a:xfrm>
            <a:off x="1651953" y="9968406"/>
            <a:ext cx="1975422" cy="6348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3500"/>
            </a:lvl1pPr>
          </a:lstStyle>
          <a:p>
            <a:pPr/>
            <a:r>
              <a:t>SCORES</a:t>
            </a:r>
          </a:p>
        </p:txBody>
      </p:sp>
      <p:grpSp>
        <p:nvGrpSpPr>
          <p:cNvPr id="310" name="Group"/>
          <p:cNvGrpSpPr/>
          <p:nvPr/>
        </p:nvGrpSpPr>
        <p:grpSpPr>
          <a:xfrm>
            <a:off x="13499413" y="3037272"/>
            <a:ext cx="8104304" cy="8949246"/>
            <a:chOff x="0" y="0"/>
            <a:chExt cx="8104302" cy="8949245"/>
          </a:xfrm>
        </p:grpSpPr>
        <p:pic>
          <p:nvPicPr>
            <p:cNvPr id="307" name="compositional_cartoon.pdf" descr="compositional_cartoon.pdf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57796" t="0" r="0" b="0"/>
            <a:stretch>
              <a:fillRect/>
            </a:stretch>
          </p:blipFill>
          <p:spPr>
            <a:xfrm>
              <a:off x="1389751" y="0"/>
              <a:ext cx="6714552" cy="894924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08" name="COMBINED SCORE"/>
            <p:cNvSpPr txBox="1"/>
            <p:nvPr/>
          </p:nvSpPr>
          <p:spPr>
            <a:xfrm>
              <a:off x="2309731" y="327252"/>
              <a:ext cx="4874769" cy="7091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 sz="4000"/>
              </a:lvl1pPr>
            </a:lstStyle>
            <a:p>
              <a:pPr/>
              <a:r>
                <a:t>COMBINED SCORE</a:t>
              </a:r>
            </a:p>
          </p:txBody>
        </p:sp>
        <p:sp>
          <p:nvSpPr>
            <p:cNvPr id="309" name="Rounded Rectangle"/>
            <p:cNvSpPr/>
            <p:nvPr/>
          </p:nvSpPr>
          <p:spPr>
            <a:xfrm>
              <a:off x="0" y="5734005"/>
              <a:ext cx="1568968" cy="2708807"/>
            </a:xfrm>
            <a:prstGeom prst="roundRect">
              <a:avLst>
                <a:gd name="adj" fmla="val 12142"/>
              </a:avLst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lide Number"/>
          <p:cNvSpPr txBox="1"/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13" name="Compositional score modelling"/>
          <p:cNvSpPr txBox="1"/>
          <p:nvPr>
            <p:ph type="title"/>
          </p:nvPr>
        </p:nvSpPr>
        <p:spPr>
          <a:xfrm>
            <a:off x="1206500" y="1079500"/>
            <a:ext cx="17363131" cy="2085258"/>
          </a:xfrm>
          <a:prstGeom prst="rect">
            <a:avLst/>
          </a:prstGeom>
        </p:spPr>
        <p:txBody>
          <a:bodyPr/>
          <a:lstStyle/>
          <a:p>
            <a:pPr/>
            <a:r>
              <a:t>Compositional score modelling</a:t>
            </a:r>
          </a:p>
        </p:txBody>
      </p:sp>
      <p:pic>
        <p:nvPicPr>
          <p:cNvPr id="314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991353" y="2609860"/>
            <a:ext cx="10401294" cy="10425040"/>
          </a:xfrm>
          <a:prstGeom prst="rect">
            <a:avLst/>
          </a:prstGeom>
          <a:ln w="12700">
            <a:miter lim="400000"/>
          </a:ln>
        </p:spPr>
      </p:pic>
      <p:sp>
        <p:nvSpPr>
          <p:cNvPr id="315" name="https://arxiv.org/pdf/2607.20725"/>
          <p:cNvSpPr txBox="1"/>
          <p:nvPr/>
        </p:nvSpPr>
        <p:spPr>
          <a:xfrm>
            <a:off x="15347001" y="12864082"/>
            <a:ext cx="8904733" cy="8084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https://arxiv.org/pdf/2607.20725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lide Number"/>
          <p:cNvSpPr txBox="1"/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18" name="Compositional score modelling"/>
          <p:cNvSpPr txBox="1"/>
          <p:nvPr>
            <p:ph type="title"/>
          </p:nvPr>
        </p:nvSpPr>
        <p:spPr>
          <a:xfrm>
            <a:off x="1206500" y="1079500"/>
            <a:ext cx="17363131" cy="2085258"/>
          </a:xfrm>
          <a:prstGeom prst="rect">
            <a:avLst/>
          </a:prstGeom>
        </p:spPr>
        <p:txBody>
          <a:bodyPr/>
          <a:lstStyle/>
          <a:p>
            <a:pPr/>
            <a:r>
              <a:t>Compositional score modelling</a:t>
            </a:r>
          </a:p>
        </p:txBody>
      </p:sp>
      <p:pic>
        <p:nvPicPr>
          <p:cNvPr id="319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21515" y="2628235"/>
            <a:ext cx="10401293" cy="10425040"/>
          </a:xfrm>
          <a:prstGeom prst="rect">
            <a:avLst/>
          </a:prstGeom>
          <a:ln w="12700">
            <a:miter lim="400000"/>
          </a:ln>
        </p:spPr>
      </p:pic>
      <p:sp>
        <p:nvSpPr>
          <p:cNvPr id="320" name="https://arxiv.org/pdf/2607.20725"/>
          <p:cNvSpPr txBox="1"/>
          <p:nvPr/>
        </p:nvSpPr>
        <p:spPr>
          <a:xfrm>
            <a:off x="13399220" y="11709115"/>
            <a:ext cx="8904733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https://arxiv.org/pdf/2607.20725</a:t>
            </a:r>
          </a:p>
        </p:txBody>
      </p:sp>
      <p:pic>
        <p:nvPicPr>
          <p:cNvPr id="321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344043" y="4135181"/>
            <a:ext cx="6603511" cy="660351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Slide Number"/>
          <p:cNvSpPr txBox="1"/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24" name="Thank you for listening, questions?"/>
          <p:cNvSpPr txBox="1"/>
          <p:nvPr>
            <p:ph type="title"/>
          </p:nvPr>
        </p:nvSpPr>
        <p:spPr>
          <a:xfrm>
            <a:off x="3013461" y="5815371"/>
            <a:ext cx="18357078" cy="2085258"/>
          </a:xfrm>
          <a:prstGeom prst="rect">
            <a:avLst/>
          </a:prstGeom>
        </p:spPr>
        <p:txBody>
          <a:bodyPr/>
          <a:lstStyle/>
          <a:p>
            <a:pPr/>
            <a:r>
              <a:t>Thank you for listening, questions?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lide Number"/>
          <p:cNvSpPr txBox="1"/>
          <p:nvPr>
            <p:ph type="sldNum" sz="quarter" idx="4294967295"/>
          </p:nvPr>
        </p:nvSpPr>
        <p:spPr>
          <a:xfrm>
            <a:off x="12065050" y="13080999"/>
            <a:ext cx="241403" cy="374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76" name="Stellar streams as MW potential tracers"/>
          <p:cNvSpPr txBox="1"/>
          <p:nvPr>
            <p:ph type="title"/>
          </p:nvPr>
        </p:nvSpPr>
        <p:spPr>
          <a:xfrm>
            <a:off x="1206500" y="1079500"/>
            <a:ext cx="20884079" cy="2085258"/>
          </a:xfrm>
          <a:prstGeom prst="rect">
            <a:avLst/>
          </a:prstGeom>
        </p:spPr>
        <p:txBody>
          <a:bodyPr/>
          <a:lstStyle/>
          <a:p>
            <a:pPr/>
            <a:r>
              <a:t>Stellar streams as MW potential tracers</a:t>
            </a:r>
          </a:p>
        </p:txBody>
      </p:sp>
      <p:pic>
        <p:nvPicPr>
          <p:cNvPr id="177" name="stream_xy.mp4" descr="stream_xy.mp4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3959899" y="3789340"/>
            <a:ext cx="16464202" cy="8232102"/>
          </a:xfrm>
          <a:prstGeom prst="rect">
            <a:avLst/>
          </a:prstGeom>
          <a:ln w="12700">
            <a:miter lim="400000"/>
          </a:ln>
        </p:spPr>
      </p:pic>
      <p:sp>
        <p:nvSpPr>
          <p:cNvPr id="178" name="https://adrian.pw/viz/"/>
          <p:cNvSpPr txBox="1"/>
          <p:nvPr/>
        </p:nvSpPr>
        <p:spPr>
          <a:xfrm>
            <a:off x="18074733" y="12310293"/>
            <a:ext cx="5904282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https://adrian.pw/viz/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780" fill="hold"/>
                                        <p:tgtEl>
                                          <p:spTgt spid="17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177"/>
                </p:tgtEl>
              </p:cMediaNode>
            </p:video>
            <p:seq concurrent="1" prevAc="none" nextAc="seek">
              <p:cTn id="8" evtFilter="cancelBubble" nodeType="interactiveSeq" restart="whenNotActive" fill="hold">
                <p:stCondLst>
                  <p:cond delay="0" evt="onClick">
                    <p:tgtEl>
                      <p:spTgt spid="177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7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177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lide Number"/>
          <p:cNvSpPr txBox="1"/>
          <p:nvPr>
            <p:ph type="sldNum" sz="quarter" idx="4294967295"/>
          </p:nvPr>
        </p:nvSpPr>
        <p:spPr>
          <a:xfrm>
            <a:off x="12065050" y="13080999"/>
            <a:ext cx="241403" cy="374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81" name="https://adrian.pw/visualizations/mwstreams/"/>
          <p:cNvSpPr txBox="1"/>
          <p:nvPr/>
        </p:nvSpPr>
        <p:spPr>
          <a:xfrm>
            <a:off x="15256454" y="12963371"/>
            <a:ext cx="9097860" cy="6098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/>
            </a:lvl1pPr>
          </a:lstStyle>
          <a:p>
            <a:pPr/>
            <a:r>
              <a:t>https://adrian.pw/visualizations/mwstreams/</a:t>
            </a:r>
          </a:p>
        </p:txBody>
      </p:sp>
      <p:pic>
        <p:nvPicPr>
          <p:cNvPr id="182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726366" y="2736598"/>
            <a:ext cx="12931268" cy="10030285"/>
          </a:xfrm>
          <a:prstGeom prst="rect">
            <a:avLst/>
          </a:prstGeom>
          <a:ln w="12700">
            <a:miter lim="400000"/>
          </a:ln>
        </p:spPr>
      </p:pic>
      <p:sp>
        <p:nvSpPr>
          <p:cNvPr id="183" name="Stellar streams as MW potential tracers"/>
          <p:cNvSpPr txBox="1"/>
          <p:nvPr>
            <p:ph type="title"/>
          </p:nvPr>
        </p:nvSpPr>
        <p:spPr>
          <a:xfrm>
            <a:off x="1206500" y="1079500"/>
            <a:ext cx="20884079" cy="2085258"/>
          </a:xfrm>
          <a:prstGeom prst="rect">
            <a:avLst/>
          </a:prstGeom>
        </p:spPr>
        <p:txBody>
          <a:bodyPr/>
          <a:lstStyle/>
          <a:p>
            <a:pPr/>
            <a:r>
              <a:t>Stellar streams as MW potential tracers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726366" y="2735574"/>
            <a:ext cx="12931268" cy="10030286"/>
          </a:xfrm>
          <a:prstGeom prst="rect">
            <a:avLst/>
          </a:prstGeom>
          <a:ln w="12700">
            <a:miter lim="400000"/>
          </a:ln>
        </p:spPr>
      </p:pic>
      <p:sp>
        <p:nvSpPr>
          <p:cNvPr id="186" name="Slide Number"/>
          <p:cNvSpPr txBox="1"/>
          <p:nvPr>
            <p:ph type="sldNum" sz="quarter" idx="4294967295"/>
          </p:nvPr>
        </p:nvSpPr>
        <p:spPr>
          <a:xfrm>
            <a:off x="12065050" y="13080999"/>
            <a:ext cx="241403" cy="374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87" name="https://adrian.pw/visualizations/mwstreams/"/>
          <p:cNvSpPr txBox="1"/>
          <p:nvPr/>
        </p:nvSpPr>
        <p:spPr>
          <a:xfrm>
            <a:off x="15256454" y="12963371"/>
            <a:ext cx="9097860" cy="6098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/>
            </a:lvl1pPr>
          </a:lstStyle>
          <a:p>
            <a:pPr/>
            <a:r>
              <a:t>https://adrian.pw/visualizations/mwstreams/</a:t>
            </a:r>
          </a:p>
        </p:txBody>
      </p:sp>
      <p:sp>
        <p:nvSpPr>
          <p:cNvPr id="188" name="Pal5"/>
          <p:cNvSpPr txBox="1"/>
          <p:nvPr/>
        </p:nvSpPr>
        <p:spPr>
          <a:xfrm>
            <a:off x="8878437" y="3894467"/>
            <a:ext cx="2019257" cy="994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6000">
                <a:solidFill>
                  <a:srgbClr val="C4E1EC"/>
                </a:solidFill>
              </a:defRPr>
            </a:lvl1pPr>
          </a:lstStyle>
          <a:p>
            <a:pPr/>
            <a:r>
              <a:t>Pal5</a:t>
            </a:r>
          </a:p>
        </p:txBody>
      </p:sp>
      <p:sp>
        <p:nvSpPr>
          <p:cNvPr id="189" name="M68"/>
          <p:cNvSpPr txBox="1"/>
          <p:nvPr/>
        </p:nvSpPr>
        <p:spPr>
          <a:xfrm>
            <a:off x="13305254" y="6024372"/>
            <a:ext cx="2019256" cy="99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6000">
                <a:solidFill>
                  <a:srgbClr val="971E2B"/>
                </a:solidFill>
              </a:defRPr>
            </a:lvl1pPr>
          </a:lstStyle>
          <a:p>
            <a:pPr/>
            <a:r>
              <a:t>M68</a:t>
            </a:r>
          </a:p>
        </p:txBody>
      </p:sp>
      <p:sp>
        <p:nvSpPr>
          <p:cNvPr id="190" name="NGC3201"/>
          <p:cNvSpPr txBox="1"/>
          <p:nvPr/>
        </p:nvSpPr>
        <p:spPr>
          <a:xfrm>
            <a:off x="13560880" y="9348672"/>
            <a:ext cx="4090424" cy="994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6000">
                <a:solidFill>
                  <a:srgbClr val="F4C17D"/>
                </a:solidFill>
              </a:defRPr>
            </a:lvl1pPr>
          </a:lstStyle>
          <a:p>
            <a:pPr/>
            <a:r>
              <a:t>NGC3201</a:t>
            </a:r>
          </a:p>
        </p:txBody>
      </p:sp>
      <p:sp>
        <p:nvSpPr>
          <p:cNvPr id="191" name="Stellar streams as MW potential tracers"/>
          <p:cNvSpPr txBox="1"/>
          <p:nvPr>
            <p:ph type="title"/>
          </p:nvPr>
        </p:nvSpPr>
        <p:spPr>
          <a:xfrm>
            <a:off x="1206500" y="1079500"/>
            <a:ext cx="20884079" cy="2085258"/>
          </a:xfrm>
          <a:prstGeom prst="rect">
            <a:avLst/>
          </a:prstGeom>
        </p:spPr>
        <p:txBody>
          <a:bodyPr/>
          <a:lstStyle/>
          <a:p>
            <a:pPr/>
            <a:r>
              <a:t>Stellar streams as MW potential tracers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726366" y="2735574"/>
            <a:ext cx="12931268" cy="10030286"/>
          </a:xfrm>
          <a:prstGeom prst="rect">
            <a:avLst/>
          </a:prstGeom>
          <a:ln w="12700">
            <a:miter lim="400000"/>
          </a:ln>
        </p:spPr>
      </p:pic>
      <p:sp>
        <p:nvSpPr>
          <p:cNvPr id="194" name="Slide Number"/>
          <p:cNvSpPr txBox="1"/>
          <p:nvPr>
            <p:ph type="sldNum" sz="quarter" idx="4294967295"/>
          </p:nvPr>
        </p:nvSpPr>
        <p:spPr>
          <a:xfrm>
            <a:off x="12065050" y="13080999"/>
            <a:ext cx="241403" cy="374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95" name="https://adrian.pw/visualizations/mwstreams/"/>
          <p:cNvSpPr txBox="1"/>
          <p:nvPr/>
        </p:nvSpPr>
        <p:spPr>
          <a:xfrm>
            <a:off x="15256454" y="12963371"/>
            <a:ext cx="9097860" cy="6098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/>
            </a:lvl1pPr>
          </a:lstStyle>
          <a:p>
            <a:pPr/>
            <a:r>
              <a:t>https://adrian.pw/visualizations/mwstreams/</a:t>
            </a:r>
          </a:p>
        </p:txBody>
      </p:sp>
      <p:sp>
        <p:nvSpPr>
          <p:cNvPr id="196" name="Stellar streams as MW potential tracers"/>
          <p:cNvSpPr txBox="1"/>
          <p:nvPr>
            <p:ph type="title"/>
          </p:nvPr>
        </p:nvSpPr>
        <p:spPr>
          <a:xfrm>
            <a:off x="1206500" y="1079500"/>
            <a:ext cx="20884079" cy="2085258"/>
          </a:xfrm>
          <a:prstGeom prst="rect">
            <a:avLst/>
          </a:prstGeom>
        </p:spPr>
        <p:txBody>
          <a:bodyPr/>
          <a:lstStyle/>
          <a:p>
            <a:pPr/>
            <a:r>
              <a:t>Stellar streams as MW potential tracers</a:t>
            </a:r>
          </a:p>
        </p:txBody>
      </p:sp>
      <p:pic>
        <p:nvPicPr>
          <p:cNvPr id="197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199093" y="5764937"/>
            <a:ext cx="5470149" cy="5724574"/>
          </a:xfrm>
          <a:prstGeom prst="rect">
            <a:avLst/>
          </a:prstGeom>
          <a:ln w="12700">
            <a:miter lim="400000"/>
          </a:ln>
        </p:spPr>
      </p:pic>
      <p:sp>
        <p:nvSpPr>
          <p:cNvPr id="198" name="Smooth analytical mass distribution…"/>
          <p:cNvSpPr txBox="1"/>
          <p:nvPr/>
        </p:nvSpPr>
        <p:spPr>
          <a:xfrm>
            <a:off x="5670814" y="2786650"/>
            <a:ext cx="12931268" cy="23912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defRPr sz="6000">
                <a:solidFill>
                  <a:srgbClr val="487FB8"/>
                </a:solidFill>
              </a:defRPr>
            </a:pPr>
            <a:r>
              <a:t>Smooth analytical mass distribution</a:t>
            </a:r>
          </a:p>
          <a:p>
            <a:pPr algn="ctr">
              <a:defRPr sz="6000">
                <a:solidFill>
                  <a:srgbClr val="487FB8"/>
                </a:solidFill>
              </a:defRPr>
            </a:pPr>
            <a:r>
              <a:t>Halo(θ)+Disk(θ)+Bulge(θ) 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imulation Based Inference"/>
          <p:cNvSpPr txBox="1"/>
          <p:nvPr>
            <p:ph type="title"/>
          </p:nvPr>
        </p:nvSpPr>
        <p:spPr>
          <a:xfrm>
            <a:off x="1206500" y="1079500"/>
            <a:ext cx="15287781" cy="1435100"/>
          </a:xfrm>
          <a:prstGeom prst="rect">
            <a:avLst/>
          </a:prstGeom>
        </p:spPr>
        <p:txBody>
          <a:bodyPr/>
          <a:lstStyle/>
          <a:p>
            <a:pPr/>
            <a:r>
              <a:t>Simulation Based Inference</a:t>
            </a:r>
          </a:p>
        </p:txBody>
      </p:sp>
      <p:grpSp>
        <p:nvGrpSpPr>
          <p:cNvPr id="204" name="Group"/>
          <p:cNvGrpSpPr/>
          <p:nvPr/>
        </p:nvGrpSpPr>
        <p:grpSpPr>
          <a:xfrm>
            <a:off x="6982081" y="7143229"/>
            <a:ext cx="10419839" cy="5497524"/>
            <a:chOff x="0" y="0"/>
            <a:chExt cx="10419837" cy="5497522"/>
          </a:xfrm>
        </p:grpSpPr>
        <p:pic>
          <p:nvPicPr>
            <p:cNvPr id="201" name="pasted-movie.png" descr="pasted-movie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4814"/>
              <a:ext cx="10419838" cy="54818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02" name="Square"/>
            <p:cNvSpPr/>
            <p:nvPr/>
          </p:nvSpPr>
          <p:spPr>
            <a:xfrm>
              <a:off x="9023021" y="0"/>
              <a:ext cx="1392654" cy="139265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203" name="Square"/>
            <p:cNvSpPr/>
            <p:nvPr/>
          </p:nvSpPr>
          <p:spPr>
            <a:xfrm>
              <a:off x="9023021" y="4104868"/>
              <a:ext cx="1392654" cy="1392655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</p:grpSp>
      <p:pic>
        <p:nvPicPr>
          <p:cNvPr id="205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450302" y="3983762"/>
            <a:ext cx="15483396" cy="2736244"/>
          </a:xfrm>
          <a:prstGeom prst="rect">
            <a:avLst/>
          </a:prstGeom>
          <a:ln w="12700">
            <a:miter lim="400000"/>
          </a:ln>
        </p:spPr>
      </p:pic>
      <p:sp>
        <p:nvSpPr>
          <p:cNvPr id="206" name="Arruda et al. 2026"/>
          <p:cNvSpPr txBox="1"/>
          <p:nvPr/>
        </p:nvSpPr>
        <p:spPr>
          <a:xfrm>
            <a:off x="19312512" y="12454887"/>
            <a:ext cx="4958792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Arruda et al. 2026</a:t>
            </a:r>
          </a:p>
        </p:txBody>
      </p:sp>
      <p:sp>
        <p:nvSpPr>
          <p:cNvPr id="207" name="Slide Number"/>
          <p:cNvSpPr txBox="1"/>
          <p:nvPr>
            <p:ph type="sldNum" sz="quarter" idx="4294967295"/>
          </p:nvPr>
        </p:nvSpPr>
        <p:spPr>
          <a:xfrm>
            <a:off x="12065050" y="13080999"/>
            <a:ext cx="241403" cy="374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imulation Based Inference"/>
          <p:cNvSpPr txBox="1"/>
          <p:nvPr>
            <p:ph type="title"/>
          </p:nvPr>
        </p:nvSpPr>
        <p:spPr>
          <a:xfrm>
            <a:off x="1206500" y="1079500"/>
            <a:ext cx="15287781" cy="1435100"/>
          </a:xfrm>
          <a:prstGeom prst="rect">
            <a:avLst/>
          </a:prstGeom>
        </p:spPr>
        <p:txBody>
          <a:bodyPr/>
          <a:lstStyle/>
          <a:p>
            <a:pPr/>
            <a:r>
              <a:t>Simulation Based Inference</a:t>
            </a:r>
          </a:p>
        </p:txBody>
      </p:sp>
      <p:grpSp>
        <p:nvGrpSpPr>
          <p:cNvPr id="213" name="Group"/>
          <p:cNvGrpSpPr/>
          <p:nvPr/>
        </p:nvGrpSpPr>
        <p:grpSpPr>
          <a:xfrm>
            <a:off x="6982081" y="7143229"/>
            <a:ext cx="10419839" cy="5497524"/>
            <a:chOff x="0" y="0"/>
            <a:chExt cx="10419837" cy="5497522"/>
          </a:xfrm>
        </p:grpSpPr>
        <p:pic>
          <p:nvPicPr>
            <p:cNvPr id="210" name="pasted-movie.png" descr="pasted-movie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4814"/>
              <a:ext cx="10419838" cy="54818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11" name="Square"/>
            <p:cNvSpPr/>
            <p:nvPr/>
          </p:nvSpPr>
          <p:spPr>
            <a:xfrm>
              <a:off x="9023021" y="0"/>
              <a:ext cx="1392654" cy="139265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212" name="Square"/>
            <p:cNvSpPr/>
            <p:nvPr/>
          </p:nvSpPr>
          <p:spPr>
            <a:xfrm>
              <a:off x="9023021" y="4104868"/>
              <a:ext cx="1392654" cy="1392655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</p:grpSp>
      <p:pic>
        <p:nvPicPr>
          <p:cNvPr id="214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450302" y="3983762"/>
            <a:ext cx="15483396" cy="2736244"/>
          </a:xfrm>
          <a:prstGeom prst="rect">
            <a:avLst/>
          </a:prstGeom>
          <a:ln w="12700">
            <a:miter lim="400000"/>
          </a:ln>
        </p:spPr>
      </p:pic>
      <p:sp>
        <p:nvSpPr>
          <p:cNvPr id="215" name="Arruda et al. 2026"/>
          <p:cNvSpPr txBox="1"/>
          <p:nvPr/>
        </p:nvSpPr>
        <p:spPr>
          <a:xfrm>
            <a:off x="19312512" y="12454887"/>
            <a:ext cx="4958792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Arruda et al. 2026</a:t>
            </a:r>
          </a:p>
        </p:txBody>
      </p:sp>
      <p:sp>
        <p:nvSpPr>
          <p:cNvPr id="216" name="Slide Number"/>
          <p:cNvSpPr txBox="1"/>
          <p:nvPr>
            <p:ph type="sldNum" sz="quarter" idx="4294967295"/>
          </p:nvPr>
        </p:nvSpPr>
        <p:spPr>
          <a:xfrm>
            <a:off x="12065050" y="13080999"/>
            <a:ext cx="241403" cy="374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17" name="Training set"/>
          <p:cNvSpPr txBox="1"/>
          <p:nvPr/>
        </p:nvSpPr>
        <p:spPr>
          <a:xfrm>
            <a:off x="18845604" y="8414786"/>
            <a:ext cx="4238166" cy="994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60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lvl1pPr>
          </a:lstStyle>
          <a:p>
            <a:pPr/>
            <a:r>
              <a:t>Training set </a:t>
            </a:r>
          </a:p>
        </p:txBody>
      </p:sp>
      <p:pic>
        <p:nvPicPr>
          <p:cNvPr id="218" name="pasted-movie.png" descr="pasted-movi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8851025" y="9394658"/>
            <a:ext cx="4227324" cy="9946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Diffusion model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Diffusion models</a:t>
            </a:r>
          </a:p>
        </p:txBody>
      </p:sp>
      <p:pic>
        <p:nvPicPr>
          <p:cNvPr id="221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32000" y="3326915"/>
            <a:ext cx="20320000" cy="8318501"/>
          </a:xfrm>
          <a:prstGeom prst="rect">
            <a:avLst/>
          </a:prstGeom>
          <a:ln w="12700">
            <a:miter lim="400000"/>
          </a:ln>
        </p:spPr>
      </p:pic>
      <p:sp>
        <p:nvSpPr>
          <p:cNvPr id="222" name="Slide Number"/>
          <p:cNvSpPr txBox="1"/>
          <p:nvPr>
            <p:ph type="sldNum" sz="quarter" idx="4294967295"/>
          </p:nvPr>
        </p:nvSpPr>
        <p:spPr>
          <a:xfrm>
            <a:off x="12065050" y="13080999"/>
            <a:ext cx="241403" cy="374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23" name="Arruda et al. 2026"/>
          <p:cNvSpPr txBox="1"/>
          <p:nvPr/>
        </p:nvSpPr>
        <p:spPr>
          <a:xfrm>
            <a:off x="19312512" y="12454887"/>
            <a:ext cx="4958792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Arruda et al. 2026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lide Number"/>
          <p:cNvSpPr txBox="1"/>
          <p:nvPr>
            <p:ph type="sldNum" sz="quarter" idx="4294967295"/>
          </p:nvPr>
        </p:nvSpPr>
        <p:spPr>
          <a:xfrm>
            <a:off x="12065050" y="13080999"/>
            <a:ext cx="241403" cy="374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26" name="https://aaronlou.com/blog/2023/reflected-diffusion/"/>
          <p:cNvSpPr txBox="1"/>
          <p:nvPr/>
        </p:nvSpPr>
        <p:spPr>
          <a:xfrm>
            <a:off x="15101403" y="12994232"/>
            <a:ext cx="8951476" cy="5481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000"/>
            </a:lvl1pPr>
          </a:lstStyle>
          <a:p>
            <a:pPr/>
            <a:r>
              <a:t>https://aaronlou.com/blog/2023/reflected-diffusion/</a:t>
            </a:r>
          </a:p>
        </p:txBody>
      </p:sp>
      <p:pic>
        <p:nvPicPr>
          <p:cNvPr id="227" name="denoise_vp.gif" descr="denoise_vp.gif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88721" y="5092980"/>
            <a:ext cx="18337313" cy="6460301"/>
          </a:xfrm>
          <a:prstGeom prst="rect">
            <a:avLst/>
          </a:prstGeom>
          <a:ln w="12700">
            <a:miter lim="400000"/>
          </a:ln>
        </p:spPr>
      </p:pic>
      <p:sp>
        <p:nvSpPr>
          <p:cNvPr id="228" name="Diffusion models: an image example"/>
          <p:cNvSpPr txBox="1"/>
          <p:nvPr>
            <p:ph type="title"/>
          </p:nvPr>
        </p:nvSpPr>
        <p:spPr>
          <a:xfrm>
            <a:off x="1206500" y="1079500"/>
            <a:ext cx="19797693" cy="1435100"/>
          </a:xfrm>
          <a:prstGeom prst="rect">
            <a:avLst/>
          </a:prstGeom>
        </p:spPr>
        <p:txBody>
          <a:bodyPr/>
          <a:lstStyle/>
          <a:p>
            <a:pPr/>
            <a:r>
              <a:t>Diffusion models: an image example</a:t>
            </a:r>
          </a:p>
        </p:txBody>
      </p:sp>
      <p:sp>
        <p:nvSpPr>
          <p:cNvPr id="229" name="Line"/>
          <p:cNvSpPr/>
          <p:nvPr/>
        </p:nvSpPr>
        <p:spPr>
          <a:xfrm>
            <a:off x="10243391" y="11991978"/>
            <a:ext cx="11123303" cy="1"/>
          </a:xfrm>
          <a:prstGeom prst="line">
            <a:avLst/>
          </a:prstGeom>
          <a:ln w="635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30" name="TIME"/>
          <p:cNvSpPr txBox="1"/>
          <p:nvPr/>
        </p:nvSpPr>
        <p:spPr>
          <a:xfrm>
            <a:off x="20061102" y="11993532"/>
            <a:ext cx="1083768" cy="560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3000"/>
            </a:lvl1pPr>
          </a:lstStyle>
          <a:p>
            <a:pPr/>
            <a:r>
              <a:t>TIME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