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>
        <p:scale>
          <a:sx n="40" d="100"/>
          <a:sy n="40" d="100"/>
        </p:scale>
        <p:origin x="101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"/>
          <p:cNvSpPr/>
          <p:nvPr/>
        </p:nvSpPr>
        <p:spPr>
          <a:xfrm>
            <a:off x="-406400" y="10261600"/>
            <a:ext cx="25196800" cy="487878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2" name="for star formation parameterization"/>
          <p:cNvSpPr txBox="1"/>
          <p:nvPr/>
        </p:nvSpPr>
        <p:spPr>
          <a:xfrm>
            <a:off x="873602" y="9917402"/>
            <a:ext cx="23297196" cy="1707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/>
          <a:p>
            <a:pPr algn="l" defTabSz="825500">
              <a:lnSpc>
                <a:spcPct val="80000"/>
              </a:lnSpc>
              <a:defRPr sz="110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dirty="0"/>
              <a:t>for </a:t>
            </a:r>
            <a:r>
              <a:rPr b="1" dirty="0">
                <a:latin typeface="+mn-lt"/>
                <a:ea typeface="+mn-ea"/>
                <a:cs typeface="+mn-cs"/>
                <a:sym typeface="Helvetica Neue"/>
              </a:rPr>
              <a:t>star formation</a:t>
            </a:r>
            <a:r>
              <a:rPr dirty="0"/>
              <a:t> parameterization</a:t>
            </a:r>
          </a:p>
        </p:txBody>
      </p:sp>
      <p:sp>
        <p:nvSpPr>
          <p:cNvPr id="153" name="ML4Astro 3 Conference…"/>
          <p:cNvSpPr txBox="1"/>
          <p:nvPr/>
        </p:nvSpPr>
        <p:spPr>
          <a:xfrm>
            <a:off x="15710591" y="11563497"/>
            <a:ext cx="8098865" cy="1619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825500">
              <a:defRPr sz="5000">
                <a:solidFill>
                  <a:srgbClr val="929292"/>
                </a:solidFill>
              </a:defRPr>
            </a:pPr>
            <a:r>
              <a:t>ML4Astro 3 Conference</a:t>
            </a:r>
          </a:p>
          <a:p>
            <a:pPr algn="r" defTabSz="825500">
              <a:defRPr sz="5000" b="1">
                <a:solidFill>
                  <a:srgbClr val="929292"/>
                </a:solidFill>
              </a:defRPr>
            </a:pPr>
            <a:r>
              <a:t>3</a:t>
            </a:r>
            <a:r>
              <a:rPr baseline="31999"/>
              <a:t>rd</a:t>
            </a:r>
            <a:r>
              <a:t> September 2026</a:t>
            </a:r>
          </a:p>
        </p:txBody>
      </p:sp>
      <p:pic>
        <p:nvPicPr>
          <p:cNvPr id="154" name="89355fd8-5fa7-455f-abb5-0fe7ac564afc.webp" descr="89355fd8-5fa7-455f-abb5-0fe7ac564afc.webp"/>
          <p:cNvPicPr>
            <a:picLocks noChangeAspect="1"/>
          </p:cNvPicPr>
          <p:nvPr/>
        </p:nvPicPr>
        <p:blipFill>
          <a:blip r:embed="rId2"/>
          <a:srcRect r="19574"/>
          <a:stretch>
            <a:fillRect/>
          </a:stretch>
        </p:blipFill>
        <p:spPr>
          <a:xfrm rot="5400000">
            <a:off x="2614849" y="-11769092"/>
            <a:ext cx="19154131" cy="24898577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a data-driven approach"/>
          <p:cNvSpPr txBox="1">
            <a:spLocks noGrp="1"/>
          </p:cNvSpPr>
          <p:nvPr>
            <p:ph type="ctrTitle"/>
          </p:nvPr>
        </p:nvSpPr>
        <p:spPr>
          <a:xfrm>
            <a:off x="854034" y="8356646"/>
            <a:ext cx="28464918" cy="1991497"/>
          </a:xfrm>
          <a:prstGeom prst="rect">
            <a:avLst/>
          </a:prstGeom>
        </p:spPr>
        <p:txBody>
          <a:bodyPr/>
          <a:lstStyle/>
          <a:p>
            <a:pPr defTabSz="825500">
              <a:lnSpc>
                <a:spcPct val="100000"/>
              </a:lnSpc>
              <a:defRPr sz="11000" b="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data-driven </a:t>
            </a:r>
            <a:r>
              <a:t>approach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  <p:grpSp>
        <p:nvGrpSpPr>
          <p:cNvPr id="160" name="Group"/>
          <p:cNvGrpSpPr/>
          <p:nvPr/>
        </p:nvGrpSpPr>
        <p:grpSpPr>
          <a:xfrm>
            <a:off x="3989476" y="1201423"/>
            <a:ext cx="27849095" cy="2879770"/>
            <a:chOff x="0" y="0"/>
            <a:chExt cx="27849093" cy="2879769"/>
          </a:xfrm>
        </p:grpSpPr>
        <p:sp>
          <p:nvSpPr>
            <p:cNvPr id="156" name="NASA FINESST &amp; Quad Fellow at Rutgers University"/>
            <p:cNvSpPr txBox="1"/>
            <p:nvPr/>
          </p:nvSpPr>
          <p:spPr>
            <a:xfrm>
              <a:off x="25400" y="1635374"/>
              <a:ext cx="27823694" cy="10698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825500">
                <a:defRPr sz="4150" b="1">
                  <a:solidFill>
                    <a:srgbClr val="EBEBEB"/>
                  </a:solidFill>
                </a:defRPr>
              </a:lvl1pPr>
            </a:lstStyle>
            <a:p>
              <a:r>
                <a:t>NASA FINESST &amp; Quad Fellow at Rutgers University</a:t>
              </a:r>
            </a:p>
          </p:txBody>
        </p:sp>
        <p:pic>
          <p:nvPicPr>
            <p:cNvPr id="157" name="rutgers-placeholder-16_9.png" descr="rutgers-placeholder-16_9.png"/>
            <p:cNvPicPr>
              <a:picLocks noChangeAspect="1"/>
            </p:cNvPicPr>
            <p:nvPr/>
          </p:nvPicPr>
          <p:blipFill>
            <a:blip r:embed="rId3"/>
            <a:srcRect l="33074" t="15385" r="32191" b="16556"/>
            <a:stretch>
              <a:fillRect/>
            </a:stretch>
          </p:blipFill>
          <p:spPr>
            <a:xfrm>
              <a:off x="13596672" y="0"/>
              <a:ext cx="2612834" cy="28797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8" name="SeekPng.com_nasa-logo-png_371318.png" descr="SeekPng.com_nasa-logo-png_371318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6291936" y="0"/>
              <a:ext cx="3299919" cy="28797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9" name="DIANE MALINDA SALIM"/>
            <p:cNvSpPr txBox="1"/>
            <p:nvPr/>
          </p:nvSpPr>
          <p:spPr>
            <a:xfrm>
              <a:off x="0" y="212591"/>
              <a:ext cx="27823694" cy="20392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825500">
                <a:defRPr sz="9000" b="1">
                  <a:ln w="25400" cap="flat">
                    <a:solidFill>
                      <a:srgbClr val="FFFFFF"/>
                    </a:solidFill>
                    <a:prstDash val="solid"/>
                    <a:miter lim="400000"/>
                  </a:ln>
                  <a:solidFill>
                    <a:srgbClr val="D2D2D2"/>
                  </a:solidFill>
                </a:defRPr>
              </a:pPr>
              <a:r>
                <a:t>DIANE MALINDA </a:t>
              </a:r>
              <a:r>
                <a:rPr>
                  <a:ln w="31750" cap="flat">
                    <a:solidFill>
                      <a:srgbClr val="FFFFFF"/>
                    </a:solidFill>
                    <a:prstDash val="solid"/>
                    <a:miter lim="400000"/>
                  </a:ln>
                </a:rPr>
                <a:t>SALIM</a:t>
              </a:r>
              <a:r>
                <a:t> </a:t>
              </a:r>
            </a:p>
          </p:txBody>
        </p:sp>
      </p:grpSp>
      <p:grpSp>
        <p:nvGrpSpPr>
          <p:cNvPr id="163" name="Group"/>
          <p:cNvGrpSpPr/>
          <p:nvPr/>
        </p:nvGrpSpPr>
        <p:grpSpPr>
          <a:xfrm>
            <a:off x="13446116" y="3854945"/>
            <a:ext cx="13680146" cy="1765301"/>
            <a:chOff x="0" y="0"/>
            <a:chExt cx="13680144" cy="1765300"/>
          </a:xfrm>
        </p:grpSpPr>
        <p:sp>
          <p:nvSpPr>
            <p:cNvPr id="161" name=": diane.salim@rutgers.edu"/>
            <p:cNvSpPr txBox="1"/>
            <p:nvPr/>
          </p:nvSpPr>
          <p:spPr>
            <a:xfrm>
              <a:off x="1059500" y="0"/>
              <a:ext cx="12620645" cy="1765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825500">
                <a:defRPr sz="4600" b="1">
                  <a:ln w="25400" cap="flat">
                    <a:solidFill>
                      <a:srgbClr val="9370DC"/>
                    </a:solidFill>
                    <a:prstDash val="solid"/>
                    <a:miter lim="400000"/>
                  </a:ln>
                  <a:solidFill>
                    <a:srgbClr val="FFFFFF"/>
                  </a:solidFill>
                </a:defRPr>
              </a:pPr>
              <a:endParaRPr/>
            </a:p>
            <a:p>
              <a:pPr algn="l" defTabSz="825500">
                <a:defRPr sz="5500" b="1" i="1">
                  <a:ln w="25400" cap="flat">
                    <a:solidFill>
                      <a:srgbClr val="9370DC"/>
                    </a:solidFill>
                    <a:prstDash val="solid"/>
                    <a:miter lim="400000"/>
                  </a:ln>
                  <a:solidFill>
                    <a:srgbClr val="FFFFFF"/>
                  </a:solidFill>
                  <a:latin typeface="Avenir Next Regular"/>
                  <a:ea typeface="Avenir Next Regular"/>
                  <a:cs typeface="Avenir Next Regular"/>
                  <a:sym typeface="Avenir Next Regular"/>
                </a:defRPr>
              </a:pPr>
              <a:r>
                <a:t>: diane.salim@rutgers.edu</a:t>
              </a:r>
            </a:p>
          </p:txBody>
        </p:sp>
        <p:sp>
          <p:nvSpPr>
            <p:cNvPr id="162" name="Mail"/>
            <p:cNvSpPr/>
            <p:nvPr/>
          </p:nvSpPr>
          <p:spPr>
            <a:xfrm>
              <a:off x="0" y="943538"/>
              <a:ext cx="889000" cy="5619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44" y="0"/>
                  </a:moveTo>
                  <a:lnTo>
                    <a:pt x="10803" y="12213"/>
                  </a:lnTo>
                  <a:lnTo>
                    <a:pt x="20856" y="0"/>
                  </a:lnTo>
                  <a:lnTo>
                    <a:pt x="744" y="0"/>
                  </a:lnTo>
                  <a:close/>
                  <a:moveTo>
                    <a:pt x="0" y="157"/>
                  </a:moveTo>
                  <a:lnTo>
                    <a:pt x="0" y="21418"/>
                  </a:lnTo>
                  <a:cubicBezTo>
                    <a:pt x="0" y="21518"/>
                    <a:pt x="52" y="21600"/>
                    <a:pt x="115" y="21600"/>
                  </a:cubicBezTo>
                  <a:lnTo>
                    <a:pt x="21485" y="21600"/>
                  </a:lnTo>
                  <a:cubicBezTo>
                    <a:pt x="21548" y="21600"/>
                    <a:pt x="21600" y="21518"/>
                    <a:pt x="21600" y="21418"/>
                  </a:cubicBezTo>
                  <a:lnTo>
                    <a:pt x="21600" y="157"/>
                  </a:lnTo>
                  <a:lnTo>
                    <a:pt x="10976" y="13181"/>
                  </a:lnTo>
                  <a:cubicBezTo>
                    <a:pt x="10924" y="13245"/>
                    <a:pt x="10861" y="13272"/>
                    <a:pt x="10797" y="13272"/>
                  </a:cubicBezTo>
                  <a:cubicBezTo>
                    <a:pt x="10734" y="13272"/>
                    <a:pt x="10669" y="13233"/>
                    <a:pt x="10612" y="13170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9370D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166" name="Group"/>
          <p:cNvGrpSpPr/>
          <p:nvPr/>
        </p:nvGrpSpPr>
        <p:grpSpPr>
          <a:xfrm>
            <a:off x="13409654" y="4787537"/>
            <a:ext cx="12213981" cy="1765301"/>
            <a:chOff x="0" y="0"/>
            <a:chExt cx="12213980" cy="1765300"/>
          </a:xfrm>
        </p:grpSpPr>
        <p:pic>
          <p:nvPicPr>
            <p:cNvPr id="164" name="linkedin_logo.png" descr="linkedin_logo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822823"/>
              <a:ext cx="704910" cy="7049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5" name=": linkedin.com/in/dmsalim/"/>
            <p:cNvSpPr txBox="1"/>
            <p:nvPr/>
          </p:nvSpPr>
          <p:spPr>
            <a:xfrm>
              <a:off x="782680" y="0"/>
              <a:ext cx="11431301" cy="1765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 defTabSz="825500">
                <a:defRPr sz="4600" b="1">
                  <a:ln w="25400" cap="flat">
                    <a:solidFill>
                      <a:srgbClr val="9370DC"/>
                    </a:solidFill>
                    <a:prstDash val="solid"/>
                    <a:miter lim="400000"/>
                  </a:ln>
                  <a:solidFill>
                    <a:srgbClr val="FFFFFF"/>
                  </a:solidFill>
                </a:defRPr>
              </a:pPr>
              <a:endParaRPr/>
            </a:p>
            <a:p>
              <a:pPr algn="l" defTabSz="825500">
                <a:defRPr sz="5500" b="1" i="1">
                  <a:ln w="25400" cap="flat">
                    <a:solidFill>
                      <a:srgbClr val="9370DC"/>
                    </a:solidFill>
                    <a:prstDash val="solid"/>
                    <a:miter lim="400000"/>
                  </a:ln>
                  <a:solidFill>
                    <a:srgbClr val="FFFFFF"/>
                  </a:solidFill>
                  <a:latin typeface="Avenir Next Regular"/>
                  <a:ea typeface="Avenir Next Regular"/>
                  <a:cs typeface="Avenir Next Regular"/>
                  <a:sym typeface="Avenir Next Regular"/>
                </a:defRPr>
              </a:pPr>
              <a:r>
                <a:t>: linkedin.com/in/dmsalim/</a:t>
              </a:r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PySR_explanation.mp4" descr="PySR_explanation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2775" y="1628972"/>
            <a:ext cx="19198450" cy="10799129"/>
          </a:xfrm>
          <a:prstGeom prst="rect">
            <a:avLst/>
          </a:prstGeom>
          <a:ln w="12700">
            <a:miter lim="400000"/>
          </a:ln>
        </p:spPr>
      </p:pic>
      <p:sp>
        <p:nvSpPr>
          <p:cNvPr id="407" name="MOVIE &amp; SOFTWARE: MILES CRANMER 2023"/>
          <p:cNvSpPr txBox="1"/>
          <p:nvPr/>
        </p:nvSpPr>
        <p:spPr>
          <a:xfrm>
            <a:off x="16266582" y="12322595"/>
            <a:ext cx="7635273" cy="992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32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algn="l" defTabSz="4298410">
              <a:defRPr sz="3200" b="1">
                <a:solidFill>
                  <a:srgbClr val="FF7B7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MOVIE &amp; SOFTWARE: MILES CRANMER 2023</a:t>
            </a:r>
          </a:p>
        </p:txBody>
      </p:sp>
      <p:sp>
        <p:nvSpPr>
          <p:cNvPr id="408" name="Equation complexity = Number of nodes"/>
          <p:cNvSpPr txBox="1"/>
          <p:nvPr/>
        </p:nvSpPr>
        <p:spPr>
          <a:xfrm>
            <a:off x="480964" y="12341645"/>
            <a:ext cx="11849620" cy="826280"/>
          </a:xfrm>
          <a:prstGeom prst="rect">
            <a:avLst/>
          </a:prstGeom>
          <a:solidFill>
            <a:srgbClr val="FFFFFF"/>
          </a:solidFill>
          <a:ln w="38100">
            <a:solidFill>
              <a:srgbClr val="FF7B73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l" defTabSz="4298410">
              <a:defRPr sz="55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 Equation complexity = Number of nodes </a:t>
            </a:r>
          </a:p>
        </p:txBody>
      </p:sp>
      <p:sp>
        <p:nvSpPr>
          <p:cNvPr id="409" name="SYMBOLIC REGRESSION (PySR)"/>
          <p:cNvSpPr txBox="1"/>
          <p:nvPr/>
        </p:nvSpPr>
        <p:spPr>
          <a:xfrm>
            <a:off x="330200" y="2197"/>
            <a:ext cx="23833546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SYMBOLIC REGRESSION (PySR)</a:t>
            </a:r>
          </a:p>
        </p:txBody>
      </p:sp>
      <p:sp>
        <p:nvSpPr>
          <p:cNvPr id="410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1" name="24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06" fill="hold"/>
                                        <p:tgtEl>
                                          <p:spTgt spid="4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06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Group"/>
          <p:cNvGrpSpPr/>
          <p:nvPr/>
        </p:nvGrpSpPr>
        <p:grpSpPr>
          <a:xfrm>
            <a:off x="15191807" y="6394955"/>
            <a:ext cx="10077749" cy="6943240"/>
            <a:chOff x="0" y="0"/>
            <a:chExt cx="10077747" cy="6943238"/>
          </a:xfrm>
        </p:grpSpPr>
        <p:sp>
          <p:nvSpPr>
            <p:cNvPr id="413" name="Rectangle"/>
            <p:cNvSpPr/>
            <p:nvPr/>
          </p:nvSpPr>
          <p:spPr>
            <a:xfrm>
              <a:off x="0" y="0"/>
              <a:ext cx="8794516" cy="6943239"/>
            </a:xfrm>
            <a:prstGeom prst="rect">
              <a:avLst/>
            </a:prstGeom>
            <a:solidFill>
              <a:srgbClr val="FFFFFF"/>
            </a:solidFill>
            <a:ln w="88900" cap="flat">
              <a:solidFill>
                <a:srgbClr val="9370D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298410">
                <a:defRPr sz="48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14" name="CRITERIA FOR CHOSEN TOP EQNS"/>
            <p:cNvSpPr txBox="1"/>
            <p:nvPr/>
          </p:nvSpPr>
          <p:spPr>
            <a:xfrm>
              <a:off x="238692" y="121724"/>
              <a:ext cx="9839056" cy="8058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298410">
                <a:defRPr sz="4500" b="1">
                  <a:solidFill>
                    <a:srgbClr val="F0993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CRITERIA FOR CHOSEN TOP EQ</a:t>
              </a:r>
              <a:r>
                <a:rPr sz="6400" baseline="31999"/>
                <a:t>N</a:t>
              </a:r>
              <a:r>
                <a:t>S</a:t>
              </a:r>
            </a:p>
          </p:txBody>
        </p:sp>
        <p:sp>
          <p:nvSpPr>
            <p:cNvPr id="415" name="Score =       ΔLoss…"/>
            <p:cNvSpPr txBox="1"/>
            <p:nvPr/>
          </p:nvSpPr>
          <p:spPr>
            <a:xfrm>
              <a:off x="531455" y="1557723"/>
              <a:ext cx="7555093" cy="23641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298410">
                <a:defRPr sz="70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Score =       ΔLoss</a:t>
              </a:r>
            </a:p>
            <a:p>
              <a:pPr algn="l" defTabSz="4298410">
                <a:defRPr sz="70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         ΔComplexity</a:t>
              </a:r>
            </a:p>
          </p:txBody>
        </p:sp>
        <p:sp>
          <p:nvSpPr>
            <p:cNvPr id="416" name="TRADITIONALLY: TOP SCORE"/>
            <p:cNvSpPr txBox="1"/>
            <p:nvPr/>
          </p:nvSpPr>
          <p:spPr>
            <a:xfrm>
              <a:off x="235176" y="932331"/>
              <a:ext cx="7178081" cy="663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4298410">
                <a:defRPr sz="4500" b="1">
                  <a:solidFill>
                    <a:srgbClr val="70B65D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TRADITIONALLY: TOP SCORE</a:t>
              </a:r>
            </a:p>
          </p:txBody>
        </p:sp>
        <p:sp>
          <p:nvSpPr>
            <p:cNvPr id="417" name="Line"/>
            <p:cNvSpPr/>
            <p:nvPr/>
          </p:nvSpPr>
          <p:spPr>
            <a:xfrm>
              <a:off x="3379826" y="2568163"/>
              <a:ext cx="4624921" cy="1"/>
            </a:xfrm>
            <a:prstGeom prst="line">
              <a:avLst/>
            </a:prstGeom>
            <a:noFill/>
            <a:ln w="50800" cap="flat">
              <a:solidFill>
                <a:srgbClr val="747475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419" name="Rectangle"/>
          <p:cNvSpPr/>
          <p:nvPr/>
        </p:nvSpPr>
        <p:spPr>
          <a:xfrm>
            <a:off x="425270" y="1440950"/>
            <a:ext cx="7089182" cy="11899908"/>
          </a:xfrm>
          <a:prstGeom prst="rect">
            <a:avLst/>
          </a:prstGeom>
          <a:solidFill>
            <a:srgbClr val="FFFFFF"/>
          </a:solidFill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20" name="Rectangle"/>
          <p:cNvSpPr/>
          <p:nvPr/>
        </p:nvSpPr>
        <p:spPr>
          <a:xfrm>
            <a:off x="7807687" y="1440950"/>
            <a:ext cx="7084239" cy="11899908"/>
          </a:xfrm>
          <a:prstGeom prst="rect">
            <a:avLst/>
          </a:prstGeom>
          <a:solidFill>
            <a:srgbClr val="FFFFFF"/>
          </a:solidFill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21" name="Rectangle"/>
          <p:cNvSpPr/>
          <p:nvPr/>
        </p:nvSpPr>
        <p:spPr>
          <a:xfrm>
            <a:off x="5054400" y="8804175"/>
            <a:ext cx="563360" cy="1992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425" name="Group"/>
          <p:cNvGrpSpPr/>
          <p:nvPr/>
        </p:nvGrpSpPr>
        <p:grpSpPr>
          <a:xfrm>
            <a:off x="1811795" y="2148683"/>
            <a:ext cx="12907685" cy="6420737"/>
            <a:chOff x="0" y="0"/>
            <a:chExt cx="12907683" cy="6420735"/>
          </a:xfrm>
        </p:grpSpPr>
        <p:pic>
          <p:nvPicPr>
            <p:cNvPr id="422" name="FOUND_EQNS_4000EPOCHS_loss.pdf" descr="FOUND_EQNS_4000EPOCHS_loss.pdf"/>
            <p:cNvPicPr>
              <a:picLocks noChangeAspect="1"/>
            </p:cNvPicPr>
            <p:nvPr/>
          </p:nvPicPr>
          <p:blipFill>
            <a:blip r:embed="rId2"/>
            <a:srcRect l="53527" t="89869" r="23311" b="619"/>
            <a:stretch>
              <a:fillRect/>
            </a:stretch>
          </p:blipFill>
          <p:spPr>
            <a:xfrm>
              <a:off x="7366447" y="5226731"/>
              <a:ext cx="5541237" cy="11940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3" name="Screenshot 2024-10-29 at 10.48.27 AM.png" descr="Screenshot 2024-10-29 at 10.48.27 AM.png"/>
            <p:cNvPicPr>
              <a:picLocks noChangeAspect="1"/>
            </p:cNvPicPr>
            <p:nvPr/>
          </p:nvPicPr>
          <p:blipFill>
            <a:blip r:embed="rId3"/>
            <a:srcRect r="156" b="161"/>
            <a:stretch>
              <a:fillRect/>
            </a:stretch>
          </p:blipFill>
          <p:spPr>
            <a:xfrm>
              <a:off x="7207733" y="0"/>
              <a:ext cx="5606175" cy="55681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4" name="FOUND_EQNS_4000EPOCHS_loss.pdf" descr="FOUND_EQNS_4000EPOCHS_loss.pdf"/>
            <p:cNvPicPr>
              <a:picLocks noChangeAspect="1"/>
            </p:cNvPicPr>
            <p:nvPr/>
          </p:nvPicPr>
          <p:blipFill>
            <a:blip r:embed="rId2"/>
            <a:srcRect l="53527" t="89869" r="23311" b="619"/>
            <a:stretch>
              <a:fillRect/>
            </a:stretch>
          </p:blipFill>
          <p:spPr>
            <a:xfrm>
              <a:off x="0" y="5226730"/>
              <a:ext cx="5541237" cy="11940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26" name="Rectangle"/>
          <p:cNvSpPr/>
          <p:nvPr/>
        </p:nvSpPr>
        <p:spPr>
          <a:xfrm>
            <a:off x="14626118" y="7648141"/>
            <a:ext cx="104782" cy="1992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7" name="Rectangle"/>
          <p:cNvSpPr/>
          <p:nvPr/>
        </p:nvSpPr>
        <p:spPr>
          <a:xfrm>
            <a:off x="5166418" y="2628939"/>
            <a:ext cx="1489479" cy="102752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8" name="〈tSFR〉= 10 MYR"/>
          <p:cNvSpPr txBox="1"/>
          <p:nvPr/>
        </p:nvSpPr>
        <p:spPr>
          <a:xfrm>
            <a:off x="1802628" y="1370316"/>
            <a:ext cx="4399709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45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〈t</a:t>
            </a:r>
            <a:r>
              <a:rPr baseline="-5999"/>
              <a:t>SFR</a:t>
            </a:r>
            <a:r>
              <a:t>〉= 10 MYR</a:t>
            </a:r>
          </a:p>
        </p:txBody>
      </p:sp>
      <p:sp>
        <p:nvSpPr>
          <p:cNvPr id="429" name="〈tSFR〉= 100 MYR"/>
          <p:cNvSpPr txBox="1"/>
          <p:nvPr/>
        </p:nvSpPr>
        <p:spPr>
          <a:xfrm>
            <a:off x="9037346" y="1371600"/>
            <a:ext cx="4624921" cy="891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45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〈t</a:t>
            </a:r>
            <a:r>
              <a:rPr baseline="-5999"/>
              <a:t>SFR</a:t>
            </a:r>
            <a:r>
              <a:t>〉= 100 MYR</a:t>
            </a:r>
          </a:p>
        </p:txBody>
      </p:sp>
      <p:sp>
        <p:nvSpPr>
          <p:cNvPr id="430" name="Epochs"/>
          <p:cNvSpPr txBox="1"/>
          <p:nvPr/>
        </p:nvSpPr>
        <p:spPr>
          <a:xfrm>
            <a:off x="11293969" y="8079452"/>
            <a:ext cx="1398652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Epochs</a:t>
            </a:r>
          </a:p>
        </p:txBody>
      </p:sp>
      <p:grpSp>
        <p:nvGrpSpPr>
          <p:cNvPr id="433" name="Group"/>
          <p:cNvGrpSpPr/>
          <p:nvPr/>
        </p:nvGrpSpPr>
        <p:grpSpPr>
          <a:xfrm>
            <a:off x="1028191" y="2072678"/>
            <a:ext cx="8168878" cy="5649494"/>
            <a:chOff x="0" y="0"/>
            <a:chExt cx="8168877" cy="5649493"/>
          </a:xfrm>
        </p:grpSpPr>
        <p:pic>
          <p:nvPicPr>
            <p:cNvPr id="431" name="Screenshot 2024-10-29 at 10.46.39 AM.png" descr="Screenshot 2024-10-29 at 10.46.39 AM.png"/>
            <p:cNvPicPr>
              <a:picLocks noChangeAspect="1"/>
            </p:cNvPicPr>
            <p:nvPr/>
          </p:nvPicPr>
          <p:blipFill>
            <a:blip r:embed="rId4"/>
            <a:srcRect l="5413" r="158" b="216"/>
            <a:stretch>
              <a:fillRect/>
            </a:stretch>
          </p:blipFill>
          <p:spPr>
            <a:xfrm>
              <a:off x="0" y="0"/>
              <a:ext cx="6231356" cy="56494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2" name="Screenshot 2024-10-29 at 10.46.39 AM.png" descr="Screenshot 2024-10-29 at 10.46.39 AM.png"/>
            <p:cNvPicPr>
              <a:picLocks noChangeAspect="1"/>
            </p:cNvPicPr>
            <p:nvPr/>
          </p:nvPicPr>
          <p:blipFill>
            <a:blip r:embed="rId4"/>
            <a:srcRect l="5413" r="82527" b="216"/>
            <a:stretch>
              <a:fillRect/>
            </a:stretch>
          </p:blipFill>
          <p:spPr>
            <a:xfrm>
              <a:off x="7373119" y="0"/>
              <a:ext cx="795759" cy="56494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34" name="MACHINE LEARNING TRAINING"/>
          <p:cNvSpPr txBox="1"/>
          <p:nvPr/>
        </p:nvSpPr>
        <p:spPr>
          <a:xfrm>
            <a:off x="330200" y="2197"/>
            <a:ext cx="25571623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MACHINE LEARNING TRAINING</a:t>
            </a:r>
          </a:p>
        </p:txBody>
      </p:sp>
      <p:sp>
        <p:nvSpPr>
          <p:cNvPr id="435" name="Total Loss"/>
          <p:cNvSpPr txBox="1"/>
          <p:nvPr/>
        </p:nvSpPr>
        <p:spPr>
          <a:xfrm rot="16200000">
            <a:off x="6279277" y="4813858"/>
            <a:ext cx="3829965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Total Loss</a:t>
            </a:r>
          </a:p>
        </p:txBody>
      </p:sp>
      <p:sp>
        <p:nvSpPr>
          <p:cNvPr id="436" name="Total Loss"/>
          <p:cNvSpPr txBox="1"/>
          <p:nvPr/>
        </p:nvSpPr>
        <p:spPr>
          <a:xfrm rot="16200000">
            <a:off x="-1093859" y="4812765"/>
            <a:ext cx="3829965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Total Loss</a:t>
            </a:r>
          </a:p>
        </p:txBody>
      </p:sp>
      <p:sp>
        <p:nvSpPr>
          <p:cNvPr id="437" name="Epochs"/>
          <p:cNvSpPr txBox="1"/>
          <p:nvPr/>
        </p:nvSpPr>
        <p:spPr>
          <a:xfrm>
            <a:off x="3788211" y="8079452"/>
            <a:ext cx="1398652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Epochs</a:t>
            </a:r>
          </a:p>
        </p:txBody>
      </p:sp>
      <p:sp>
        <p:nvSpPr>
          <p:cNvPr id="438" name="Rectangle"/>
          <p:cNvSpPr/>
          <p:nvPr/>
        </p:nvSpPr>
        <p:spPr>
          <a:xfrm>
            <a:off x="7262752" y="7583652"/>
            <a:ext cx="166486" cy="1992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448" name="Group"/>
          <p:cNvGrpSpPr/>
          <p:nvPr/>
        </p:nvGrpSpPr>
        <p:grpSpPr>
          <a:xfrm>
            <a:off x="15181679" y="1440950"/>
            <a:ext cx="8795883" cy="4672034"/>
            <a:chOff x="0" y="0"/>
            <a:chExt cx="8795881" cy="4672033"/>
          </a:xfrm>
        </p:grpSpPr>
        <p:sp>
          <p:nvSpPr>
            <p:cNvPr id="439" name="Rectangle"/>
            <p:cNvSpPr/>
            <p:nvPr/>
          </p:nvSpPr>
          <p:spPr>
            <a:xfrm>
              <a:off x="0" y="0"/>
              <a:ext cx="8795882" cy="4672034"/>
            </a:xfrm>
            <a:prstGeom prst="rect">
              <a:avLst/>
            </a:prstGeom>
            <a:solidFill>
              <a:srgbClr val="FFFFFF"/>
            </a:solidFill>
            <a:ln w="88900" cap="flat">
              <a:solidFill>
                <a:srgbClr val="9370D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40" name="Rectangle"/>
            <p:cNvSpPr/>
            <p:nvPr/>
          </p:nvSpPr>
          <p:spPr>
            <a:xfrm>
              <a:off x="1315597" y="3641330"/>
              <a:ext cx="166486" cy="75178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41" name="Rectangle"/>
            <p:cNvSpPr/>
            <p:nvPr/>
          </p:nvSpPr>
          <p:spPr>
            <a:xfrm>
              <a:off x="1315597" y="3419162"/>
              <a:ext cx="166486" cy="1992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42" name="LTOT = LMSE + LQ"/>
            <p:cNvSpPr/>
            <p:nvPr/>
          </p:nvSpPr>
          <p:spPr>
            <a:xfrm>
              <a:off x="3700" y="438412"/>
              <a:ext cx="8788482" cy="17594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298410">
                <a:defRPr sz="85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Apple Chancery"/>
                  <a:ea typeface="Apple Chancery"/>
                  <a:cs typeface="Apple Chancery"/>
                  <a:sym typeface="Apple Chancery"/>
                </a:rPr>
                <a:t>L</a:t>
              </a:r>
              <a:r>
                <a:rPr baseline="-5999"/>
                <a:t>TOT</a:t>
              </a:r>
              <a:r>
                <a:t> = </a:t>
              </a:r>
              <a:r>
                <a:rPr>
                  <a:latin typeface="Apple Chancery"/>
                  <a:ea typeface="Apple Chancery"/>
                  <a:cs typeface="Apple Chancery"/>
                  <a:sym typeface="Apple Chancery"/>
                </a:rPr>
                <a:t>L</a:t>
              </a:r>
              <a:r>
                <a:rPr baseline="-5999"/>
                <a:t>MSE</a:t>
              </a:r>
              <a:r>
                <a:t> + </a:t>
              </a:r>
              <a:r>
                <a:rPr>
                  <a:latin typeface="Apple Chancery"/>
                  <a:ea typeface="Apple Chancery"/>
                  <a:cs typeface="Apple Chancery"/>
                  <a:sym typeface="Apple Chancery"/>
                </a:rPr>
                <a:t>L</a:t>
              </a:r>
              <a:r>
                <a:rPr baseline="-5999"/>
                <a:t>Q</a:t>
              </a:r>
            </a:p>
          </p:txBody>
        </p:sp>
        <p:sp>
          <p:nvSpPr>
            <p:cNvPr id="443" name="Rectangle"/>
            <p:cNvSpPr/>
            <p:nvPr/>
          </p:nvSpPr>
          <p:spPr>
            <a:xfrm>
              <a:off x="1315597" y="3641330"/>
              <a:ext cx="166486" cy="75178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44" name="Rectangle"/>
            <p:cNvSpPr/>
            <p:nvPr/>
          </p:nvSpPr>
          <p:spPr>
            <a:xfrm>
              <a:off x="1315597" y="3419162"/>
              <a:ext cx="166486" cy="1992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45" name="LQ = Quantile Loss…"/>
            <p:cNvSpPr/>
            <p:nvPr/>
          </p:nvSpPr>
          <p:spPr>
            <a:xfrm>
              <a:off x="3700" y="2002182"/>
              <a:ext cx="8788482" cy="26231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298410">
                <a:lnSpc>
                  <a:spcPct val="80000"/>
                </a:lnSpc>
                <a:defRPr sz="85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Apple Chancery"/>
                  <a:ea typeface="Apple Chancery"/>
                  <a:cs typeface="Apple Chancery"/>
                  <a:sym typeface="Apple Chancery"/>
                </a:rPr>
                <a:t>L</a:t>
              </a:r>
              <a:r>
                <a:rPr baseline="-5999"/>
                <a:t>Q </a:t>
              </a:r>
              <a:r>
                <a:t>= </a:t>
              </a:r>
              <a:r>
                <a:rPr sz="7000"/>
                <a:t>Quantile Loss</a:t>
              </a:r>
              <a:endParaRPr sz="8000"/>
            </a:p>
            <a:p>
              <a:pPr defTabSz="4298410">
                <a:defRPr sz="48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Q = [0.1, 0.25, 0.5, 0.75, 0.9]</a:t>
              </a:r>
            </a:p>
          </p:txBody>
        </p:sp>
        <p:sp>
          <p:nvSpPr>
            <p:cNvPr id="446" name="LOSS FUNCTION"/>
            <p:cNvSpPr txBox="1"/>
            <p:nvPr/>
          </p:nvSpPr>
          <p:spPr>
            <a:xfrm>
              <a:off x="253795" y="148086"/>
              <a:ext cx="4624921" cy="663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4298410">
                <a:defRPr sz="4500" b="1">
                  <a:solidFill>
                    <a:srgbClr val="F09937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LOSS FUNCTION</a:t>
              </a:r>
            </a:p>
          </p:txBody>
        </p:sp>
        <p:sp>
          <p:nvSpPr>
            <p:cNvPr id="447" name="where:"/>
            <p:cNvSpPr txBox="1"/>
            <p:nvPr/>
          </p:nvSpPr>
          <p:spPr>
            <a:xfrm>
              <a:off x="3473817" y="2004112"/>
              <a:ext cx="1848249" cy="6638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4298410">
                <a:defRPr sz="4500" b="1">
                  <a:solidFill>
                    <a:srgbClr val="70B65D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where:</a:t>
              </a:r>
            </a:p>
          </p:txBody>
        </p:sp>
      </p:grpSp>
      <p:grpSp>
        <p:nvGrpSpPr>
          <p:cNvPr id="465" name="Group"/>
          <p:cNvGrpSpPr/>
          <p:nvPr/>
        </p:nvGrpSpPr>
        <p:grpSpPr>
          <a:xfrm>
            <a:off x="547057" y="8657489"/>
            <a:ext cx="14099880" cy="4567168"/>
            <a:chOff x="0" y="0"/>
            <a:chExt cx="14099878" cy="4567167"/>
          </a:xfrm>
        </p:grpSpPr>
        <p:sp>
          <p:nvSpPr>
            <p:cNvPr id="449" name="Equation Complexity"/>
            <p:cNvSpPr txBox="1"/>
            <p:nvPr/>
          </p:nvSpPr>
          <p:spPr>
            <a:xfrm>
              <a:off x="9439221" y="4019035"/>
              <a:ext cx="3656839" cy="54813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/>
              </a:lvl1pPr>
            </a:lstStyle>
            <a:p>
              <a:r>
                <a:t>Equation Complexity</a:t>
              </a:r>
            </a:p>
          </p:txBody>
        </p:sp>
        <p:sp>
          <p:nvSpPr>
            <p:cNvPr id="450" name="Score"/>
            <p:cNvSpPr txBox="1"/>
            <p:nvPr/>
          </p:nvSpPr>
          <p:spPr>
            <a:xfrm rot="16200000">
              <a:off x="-280480" y="1601962"/>
              <a:ext cx="1109092" cy="54813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/>
              </a:lvl1pPr>
            </a:lstStyle>
            <a:p>
              <a:r>
                <a:t>Score</a:t>
              </a:r>
            </a:p>
          </p:txBody>
        </p:sp>
        <p:sp>
          <p:nvSpPr>
            <p:cNvPr id="451" name="Score"/>
            <p:cNvSpPr txBox="1"/>
            <p:nvPr/>
          </p:nvSpPr>
          <p:spPr>
            <a:xfrm rot="16200000">
              <a:off x="7097263" y="1601962"/>
              <a:ext cx="1109092" cy="54813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/>
              </a:lvl1pPr>
            </a:lstStyle>
            <a:p>
              <a:r>
                <a:t>Score</a:t>
              </a:r>
            </a:p>
          </p:txBody>
        </p:sp>
        <p:pic>
          <p:nvPicPr>
            <p:cNvPr id="452" name="Screenshot 2024-10-15 at 10.52.11 AM.png" descr="Screenshot 2024-10-15 at 10.52.11 AM.png"/>
            <p:cNvPicPr>
              <a:picLocks noChangeAspect="1"/>
            </p:cNvPicPr>
            <p:nvPr/>
          </p:nvPicPr>
          <p:blipFill>
            <a:blip r:embed="rId5"/>
            <a:srcRect l="3207" t="5756" r="46970" b="51557"/>
            <a:stretch>
              <a:fillRect/>
            </a:stretch>
          </p:blipFill>
          <p:spPr>
            <a:xfrm>
              <a:off x="519923" y="912"/>
              <a:ext cx="6188556" cy="37077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3" name="Screenshot 2024-10-15 at 10.52.11 AM.png" descr="Screenshot 2024-10-15 at 10.52.11 AM.png"/>
            <p:cNvPicPr>
              <a:picLocks noChangeAspect="1"/>
            </p:cNvPicPr>
            <p:nvPr/>
          </p:nvPicPr>
          <p:blipFill>
            <a:blip r:embed="rId5"/>
            <a:srcRect l="53796" t="89790" r="1059" b="5104"/>
            <a:stretch>
              <a:fillRect/>
            </a:stretch>
          </p:blipFill>
          <p:spPr>
            <a:xfrm>
              <a:off x="8490507" y="3620244"/>
              <a:ext cx="5605225" cy="4432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4" name="Equation Complexity"/>
            <p:cNvSpPr txBox="1"/>
            <p:nvPr/>
          </p:nvSpPr>
          <p:spPr>
            <a:xfrm>
              <a:off x="2049240" y="4019035"/>
              <a:ext cx="3656839" cy="54813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/>
              </a:lvl1pPr>
            </a:lstStyle>
            <a:p>
              <a:r>
                <a:t>Equation Complexity</a:t>
              </a:r>
            </a:p>
          </p:txBody>
        </p:sp>
        <p:pic>
          <p:nvPicPr>
            <p:cNvPr id="455" name="Screenshot 2024-10-15 at 10.52.11 AM.png" descr="Screenshot 2024-10-15 at 10.52.11 AM.png"/>
            <p:cNvPicPr>
              <a:picLocks noChangeAspect="1"/>
            </p:cNvPicPr>
            <p:nvPr/>
          </p:nvPicPr>
          <p:blipFill>
            <a:blip r:embed="rId5"/>
            <a:srcRect l="9121" t="90576" r="46970" b="4769"/>
            <a:stretch>
              <a:fillRect/>
            </a:stretch>
          </p:blipFill>
          <p:spPr>
            <a:xfrm>
              <a:off x="1254056" y="3678202"/>
              <a:ext cx="5453922" cy="4042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6" name="Screenshot 2024-10-15 at 10.52.11 AM.png" descr="Screenshot 2024-10-15 at 10.52.11 AM.png"/>
            <p:cNvPicPr>
              <a:picLocks noChangeAspect="1"/>
            </p:cNvPicPr>
            <p:nvPr/>
          </p:nvPicPr>
          <p:blipFill>
            <a:blip r:embed="rId5"/>
            <a:srcRect l="53729" t="5756" r="1062" b="51557"/>
            <a:stretch>
              <a:fillRect/>
            </a:stretch>
          </p:blipFill>
          <p:spPr>
            <a:xfrm>
              <a:off x="8484460" y="0"/>
              <a:ext cx="5615419" cy="37077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7" name="Screenshot 2024-10-15 at 10.52.11 AM.png" descr="Screenshot 2024-10-15 at 10.52.11 AM.png"/>
            <p:cNvPicPr>
              <a:picLocks noChangeAspect="1"/>
            </p:cNvPicPr>
            <p:nvPr/>
          </p:nvPicPr>
          <p:blipFill>
            <a:blip r:embed="rId5"/>
            <a:srcRect l="3207" t="5756" r="90122" b="51557"/>
            <a:stretch>
              <a:fillRect/>
            </a:stretch>
          </p:blipFill>
          <p:spPr>
            <a:xfrm>
              <a:off x="7907785" y="0"/>
              <a:ext cx="828462" cy="37077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464" name="Group"/>
            <p:cNvGrpSpPr/>
            <p:nvPr/>
          </p:nvGrpSpPr>
          <p:grpSpPr>
            <a:xfrm>
              <a:off x="10896384" y="1973945"/>
              <a:ext cx="3069633" cy="1607736"/>
              <a:chOff x="0" y="0"/>
              <a:chExt cx="3069632" cy="1607735"/>
            </a:xfrm>
          </p:grpSpPr>
          <p:sp>
            <p:nvSpPr>
              <p:cNvPr id="458" name="Rectangle"/>
              <p:cNvSpPr/>
              <p:nvPr/>
            </p:nvSpPr>
            <p:spPr>
              <a:xfrm>
                <a:off x="0" y="0"/>
                <a:ext cx="3069633" cy="1607736"/>
              </a:xfrm>
              <a:prstGeom prst="rect">
                <a:avLst/>
              </a:prstGeom>
              <a:noFill/>
              <a:ln w="25400" cap="flat">
                <a:solidFill>
                  <a:srgbClr val="B6B6B7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pic>
            <p:nvPicPr>
              <p:cNvPr id="459" name="Screenshot 2024-10-15 at 10.52.11 AM.png" descr="Screenshot 2024-10-15 at 10.52.11 AM.png"/>
              <p:cNvPicPr>
                <a:picLocks noChangeAspect="1"/>
              </p:cNvPicPr>
              <p:nvPr/>
            </p:nvPicPr>
            <p:blipFill>
              <a:blip r:embed="rId5"/>
              <a:srcRect l="21285" t="79305" r="53263" b="13980"/>
              <a:stretch>
                <a:fillRect/>
              </a:stretch>
            </p:blipFill>
            <p:spPr>
              <a:xfrm>
                <a:off x="27292" y="1046125"/>
                <a:ext cx="2790145" cy="51472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60" name="Screenshot 2024-10-15 at 10.52.11 AM.png" descr="Screenshot 2024-10-15 at 10.52.11 AM.png"/>
              <p:cNvPicPr>
                <a:picLocks noChangeAspect="1"/>
              </p:cNvPicPr>
              <p:nvPr/>
            </p:nvPicPr>
            <p:blipFill>
              <a:blip r:embed="rId5"/>
              <a:srcRect l="21257" t="75818" r="60634" b="20772"/>
              <a:stretch>
                <a:fillRect/>
              </a:stretch>
            </p:blipFill>
            <p:spPr>
              <a:xfrm>
                <a:off x="23760" y="774129"/>
                <a:ext cx="1985180" cy="26132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61" name="Screenshot 2024-10-15 at 10.52.11 AM.png" descr="Screenshot 2024-10-15 at 10.52.11 AM.png"/>
              <p:cNvPicPr>
                <a:picLocks noChangeAspect="1"/>
              </p:cNvPicPr>
              <p:nvPr/>
            </p:nvPicPr>
            <p:blipFill>
              <a:blip r:embed="rId5"/>
              <a:srcRect l="21315" t="72173" r="59021" b="24417"/>
              <a:stretch>
                <a:fillRect/>
              </a:stretch>
            </p:blipFill>
            <p:spPr>
              <a:xfrm>
                <a:off x="29038" y="505581"/>
                <a:ext cx="2155724" cy="26132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62" name="Screenshot 2024-10-15 at 10.52.11 AM.png" descr="Screenshot 2024-10-15 at 10.52.11 AM.png"/>
              <p:cNvPicPr>
                <a:picLocks noChangeAspect="1"/>
              </p:cNvPicPr>
              <p:nvPr/>
            </p:nvPicPr>
            <p:blipFill>
              <a:blip r:embed="rId5"/>
              <a:srcRect l="21329" t="65222" r="64984" b="28097"/>
              <a:stretch>
                <a:fillRect/>
              </a:stretch>
            </p:blipFill>
            <p:spPr>
              <a:xfrm>
                <a:off x="28892" y="19058"/>
                <a:ext cx="1500410" cy="51210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63" name="Screenshot 2025-05-29 at 1.51.52 PM.png" descr="Screenshot 2025-05-29 at 1.51.52 PM.png"/>
              <p:cNvPicPr>
                <a:picLocks noChangeAspect="1"/>
              </p:cNvPicPr>
              <p:nvPr/>
            </p:nvPicPr>
            <p:blipFill>
              <a:blip r:embed="rId6"/>
              <a:srcRect r="32736"/>
              <a:stretch>
                <a:fillRect/>
              </a:stretch>
            </p:blipFill>
            <p:spPr>
              <a:xfrm>
                <a:off x="1626279" y="258045"/>
                <a:ext cx="1418329" cy="28609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468" name="Group"/>
          <p:cNvGrpSpPr/>
          <p:nvPr/>
        </p:nvGrpSpPr>
        <p:grpSpPr>
          <a:xfrm>
            <a:off x="2363076" y="8591546"/>
            <a:ext cx="2130660" cy="2048915"/>
            <a:chOff x="0" y="0"/>
            <a:chExt cx="2130659" cy="2048913"/>
          </a:xfrm>
        </p:grpSpPr>
        <p:sp>
          <p:nvSpPr>
            <p:cNvPr id="466" name="Circle"/>
            <p:cNvSpPr/>
            <p:nvPr/>
          </p:nvSpPr>
          <p:spPr>
            <a:xfrm>
              <a:off x="67703" y="0"/>
              <a:ext cx="825477" cy="819344"/>
            </a:xfrm>
            <a:prstGeom prst="ellipse">
              <a:avLst/>
            </a:prstGeom>
            <a:noFill/>
            <a:ln w="63500" cap="flat">
              <a:solidFill>
                <a:srgbClr val="FF7B73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67" name="K98 RELATION RECOVERED"/>
            <p:cNvSpPr txBox="1"/>
            <p:nvPr/>
          </p:nvSpPr>
          <p:spPr>
            <a:xfrm>
              <a:off x="0" y="851255"/>
              <a:ext cx="2130660" cy="11976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defRPr b="1">
                  <a:solidFill>
                    <a:srgbClr val="FF7B73"/>
                  </a:solidFill>
                </a:defRPr>
              </a:lvl1pPr>
            </a:lstStyle>
            <a:p>
              <a:r>
                <a:t>K98 RELATION RECOVERED</a:t>
              </a:r>
            </a:p>
          </p:txBody>
        </p:sp>
      </p:grpSp>
      <p:sp>
        <p:nvSpPr>
          <p:cNvPr id="469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70" name="25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" grpId="2" animBg="1" advAuto="0"/>
      <p:bldP spid="448" grpId="1" animBg="1" advAuto="0"/>
      <p:bldP spid="465" grpId="3" animBg="1" advAuto="0"/>
      <p:bldP spid="468" grpId="4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Rectangle"/>
          <p:cNvSpPr/>
          <p:nvPr/>
        </p:nvSpPr>
        <p:spPr>
          <a:xfrm>
            <a:off x="425270" y="1440950"/>
            <a:ext cx="7089182" cy="11899908"/>
          </a:xfrm>
          <a:prstGeom prst="rect">
            <a:avLst/>
          </a:prstGeom>
          <a:solidFill>
            <a:srgbClr val="FFFFFF"/>
          </a:solidFill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73" name="Rectangle"/>
          <p:cNvSpPr/>
          <p:nvPr/>
        </p:nvSpPr>
        <p:spPr>
          <a:xfrm>
            <a:off x="7807687" y="1440950"/>
            <a:ext cx="7084239" cy="11899908"/>
          </a:xfrm>
          <a:prstGeom prst="rect">
            <a:avLst/>
          </a:prstGeom>
          <a:solidFill>
            <a:srgbClr val="FFFFFF"/>
          </a:solidFill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74" name="Rectangle"/>
          <p:cNvSpPr/>
          <p:nvPr/>
        </p:nvSpPr>
        <p:spPr>
          <a:xfrm>
            <a:off x="16497276" y="5082280"/>
            <a:ext cx="166487" cy="75178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75" name="Rectangle"/>
          <p:cNvSpPr/>
          <p:nvPr/>
        </p:nvSpPr>
        <p:spPr>
          <a:xfrm>
            <a:off x="16497276" y="4860112"/>
            <a:ext cx="166487" cy="1992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76" name="Rectangle"/>
          <p:cNvSpPr/>
          <p:nvPr/>
        </p:nvSpPr>
        <p:spPr>
          <a:xfrm>
            <a:off x="5054400" y="8804175"/>
            <a:ext cx="563360" cy="1992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480" name="Group"/>
          <p:cNvGrpSpPr/>
          <p:nvPr/>
        </p:nvGrpSpPr>
        <p:grpSpPr>
          <a:xfrm>
            <a:off x="1811795" y="2148683"/>
            <a:ext cx="12907685" cy="6420737"/>
            <a:chOff x="0" y="0"/>
            <a:chExt cx="12907683" cy="6420735"/>
          </a:xfrm>
        </p:grpSpPr>
        <p:pic>
          <p:nvPicPr>
            <p:cNvPr id="477" name="FOUND_EQNS_4000EPOCHS_loss.pdf" descr="FOUND_EQNS_4000EPOCHS_loss.pdf"/>
            <p:cNvPicPr>
              <a:picLocks noChangeAspect="1"/>
            </p:cNvPicPr>
            <p:nvPr/>
          </p:nvPicPr>
          <p:blipFill>
            <a:blip r:embed="rId2"/>
            <a:srcRect l="53527" t="89869" r="23311" b="619"/>
            <a:stretch>
              <a:fillRect/>
            </a:stretch>
          </p:blipFill>
          <p:spPr>
            <a:xfrm>
              <a:off x="7366447" y="5226731"/>
              <a:ext cx="5541237" cy="11940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8" name="Screenshot 2024-10-29 at 10.48.27 AM.png" descr="Screenshot 2024-10-29 at 10.48.27 AM.png"/>
            <p:cNvPicPr>
              <a:picLocks noChangeAspect="1"/>
            </p:cNvPicPr>
            <p:nvPr/>
          </p:nvPicPr>
          <p:blipFill>
            <a:blip r:embed="rId3"/>
            <a:srcRect r="156" b="161"/>
            <a:stretch>
              <a:fillRect/>
            </a:stretch>
          </p:blipFill>
          <p:spPr>
            <a:xfrm>
              <a:off x="7207733" y="0"/>
              <a:ext cx="5606175" cy="55681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9" name="FOUND_EQNS_4000EPOCHS_loss.pdf" descr="FOUND_EQNS_4000EPOCHS_loss.pdf"/>
            <p:cNvPicPr>
              <a:picLocks noChangeAspect="1"/>
            </p:cNvPicPr>
            <p:nvPr/>
          </p:nvPicPr>
          <p:blipFill>
            <a:blip r:embed="rId2"/>
            <a:srcRect l="53527" t="89869" r="23311" b="619"/>
            <a:stretch>
              <a:fillRect/>
            </a:stretch>
          </p:blipFill>
          <p:spPr>
            <a:xfrm>
              <a:off x="0" y="5226730"/>
              <a:ext cx="5541237" cy="11940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81" name="Rectangle"/>
          <p:cNvSpPr/>
          <p:nvPr/>
        </p:nvSpPr>
        <p:spPr>
          <a:xfrm>
            <a:off x="14626118" y="7648141"/>
            <a:ext cx="104782" cy="1992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82" name="Rectangle"/>
          <p:cNvSpPr/>
          <p:nvPr/>
        </p:nvSpPr>
        <p:spPr>
          <a:xfrm>
            <a:off x="5166418" y="2628939"/>
            <a:ext cx="1489479" cy="102752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83" name="〈tSFR〉= 10 MYR"/>
          <p:cNvSpPr txBox="1"/>
          <p:nvPr/>
        </p:nvSpPr>
        <p:spPr>
          <a:xfrm>
            <a:off x="1802628" y="1371600"/>
            <a:ext cx="4399709" cy="891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45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〈t</a:t>
            </a:r>
            <a:r>
              <a:rPr baseline="-5999"/>
              <a:t>SFR</a:t>
            </a:r>
            <a:r>
              <a:t>〉= 10 MYR</a:t>
            </a:r>
          </a:p>
        </p:txBody>
      </p:sp>
      <p:sp>
        <p:nvSpPr>
          <p:cNvPr id="484" name="〈tSFR〉= 100 MYR"/>
          <p:cNvSpPr txBox="1"/>
          <p:nvPr/>
        </p:nvSpPr>
        <p:spPr>
          <a:xfrm>
            <a:off x="9037346" y="1371600"/>
            <a:ext cx="4624921" cy="891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45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〈t</a:t>
            </a:r>
            <a:r>
              <a:rPr baseline="-5999"/>
              <a:t>SFR</a:t>
            </a:r>
            <a:r>
              <a:t>〉= 100 MYR</a:t>
            </a:r>
          </a:p>
        </p:txBody>
      </p:sp>
      <p:sp>
        <p:nvSpPr>
          <p:cNvPr id="485" name="Rectangle"/>
          <p:cNvSpPr/>
          <p:nvPr/>
        </p:nvSpPr>
        <p:spPr>
          <a:xfrm>
            <a:off x="16497276" y="5082280"/>
            <a:ext cx="166487" cy="75178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86" name="Rectangle"/>
          <p:cNvSpPr/>
          <p:nvPr/>
        </p:nvSpPr>
        <p:spPr>
          <a:xfrm>
            <a:off x="16497276" y="4860112"/>
            <a:ext cx="166487" cy="1992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87" name="Epochs"/>
          <p:cNvSpPr txBox="1"/>
          <p:nvPr/>
        </p:nvSpPr>
        <p:spPr>
          <a:xfrm>
            <a:off x="11293969" y="8079452"/>
            <a:ext cx="1398652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Epochs</a:t>
            </a:r>
          </a:p>
        </p:txBody>
      </p:sp>
      <p:grpSp>
        <p:nvGrpSpPr>
          <p:cNvPr id="490" name="Group"/>
          <p:cNvGrpSpPr/>
          <p:nvPr/>
        </p:nvGrpSpPr>
        <p:grpSpPr>
          <a:xfrm>
            <a:off x="1028191" y="2072678"/>
            <a:ext cx="8168878" cy="5649494"/>
            <a:chOff x="0" y="0"/>
            <a:chExt cx="8168877" cy="5649493"/>
          </a:xfrm>
        </p:grpSpPr>
        <p:pic>
          <p:nvPicPr>
            <p:cNvPr id="488" name="Screenshot 2024-10-29 at 10.46.39 AM.png" descr="Screenshot 2024-10-29 at 10.46.39 AM.png"/>
            <p:cNvPicPr>
              <a:picLocks noChangeAspect="1"/>
            </p:cNvPicPr>
            <p:nvPr/>
          </p:nvPicPr>
          <p:blipFill>
            <a:blip r:embed="rId4"/>
            <a:srcRect l="5413" r="158" b="216"/>
            <a:stretch>
              <a:fillRect/>
            </a:stretch>
          </p:blipFill>
          <p:spPr>
            <a:xfrm>
              <a:off x="0" y="0"/>
              <a:ext cx="6231356" cy="56494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89" name="Screenshot 2024-10-29 at 10.46.39 AM.png" descr="Screenshot 2024-10-29 at 10.46.39 AM.png"/>
            <p:cNvPicPr>
              <a:picLocks noChangeAspect="1"/>
            </p:cNvPicPr>
            <p:nvPr/>
          </p:nvPicPr>
          <p:blipFill>
            <a:blip r:embed="rId4"/>
            <a:srcRect l="5413" r="82527" b="216"/>
            <a:stretch>
              <a:fillRect/>
            </a:stretch>
          </p:blipFill>
          <p:spPr>
            <a:xfrm>
              <a:off x="7373119" y="0"/>
              <a:ext cx="795759" cy="56494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91" name="MACHINE LEARNING TRAINING"/>
          <p:cNvSpPr txBox="1"/>
          <p:nvPr/>
        </p:nvSpPr>
        <p:spPr>
          <a:xfrm>
            <a:off x="330200" y="2197"/>
            <a:ext cx="25571623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MACHINE LEARNING TRAINING</a:t>
            </a:r>
          </a:p>
        </p:txBody>
      </p:sp>
      <p:sp>
        <p:nvSpPr>
          <p:cNvPr id="492" name="Total Loss"/>
          <p:cNvSpPr txBox="1"/>
          <p:nvPr/>
        </p:nvSpPr>
        <p:spPr>
          <a:xfrm rot="16200000">
            <a:off x="6279277" y="4813858"/>
            <a:ext cx="3829965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Total Loss</a:t>
            </a:r>
          </a:p>
        </p:txBody>
      </p:sp>
      <p:sp>
        <p:nvSpPr>
          <p:cNvPr id="493" name="Total Loss"/>
          <p:cNvSpPr txBox="1"/>
          <p:nvPr/>
        </p:nvSpPr>
        <p:spPr>
          <a:xfrm rot="16200000">
            <a:off x="-1093859" y="4812765"/>
            <a:ext cx="3829965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Total Loss</a:t>
            </a:r>
          </a:p>
        </p:txBody>
      </p:sp>
      <p:sp>
        <p:nvSpPr>
          <p:cNvPr id="494" name="Epochs"/>
          <p:cNvSpPr txBox="1"/>
          <p:nvPr/>
        </p:nvSpPr>
        <p:spPr>
          <a:xfrm>
            <a:off x="3788211" y="8079452"/>
            <a:ext cx="1398652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Epochs</a:t>
            </a:r>
          </a:p>
        </p:txBody>
      </p:sp>
      <p:sp>
        <p:nvSpPr>
          <p:cNvPr id="495" name="Rectangle"/>
          <p:cNvSpPr/>
          <p:nvPr/>
        </p:nvSpPr>
        <p:spPr>
          <a:xfrm>
            <a:off x="7262752" y="7583652"/>
            <a:ext cx="166486" cy="1992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96" name="Equation Complexity"/>
          <p:cNvSpPr txBox="1"/>
          <p:nvPr/>
        </p:nvSpPr>
        <p:spPr>
          <a:xfrm>
            <a:off x="9986278" y="12676524"/>
            <a:ext cx="3656839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Equation Complexity</a:t>
            </a:r>
          </a:p>
        </p:txBody>
      </p:sp>
      <p:sp>
        <p:nvSpPr>
          <p:cNvPr id="497" name="R2"/>
          <p:cNvSpPr txBox="1"/>
          <p:nvPr/>
        </p:nvSpPr>
        <p:spPr>
          <a:xfrm rot="16200000">
            <a:off x="562869" y="10259451"/>
            <a:ext cx="516510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/>
            </a:pPr>
            <a:r>
              <a:t>R</a:t>
            </a:r>
            <a:r>
              <a:rPr baseline="31999"/>
              <a:t>2</a:t>
            </a:r>
          </a:p>
        </p:txBody>
      </p:sp>
      <p:sp>
        <p:nvSpPr>
          <p:cNvPr id="498" name="R2"/>
          <p:cNvSpPr txBox="1"/>
          <p:nvPr/>
        </p:nvSpPr>
        <p:spPr>
          <a:xfrm rot="16200000">
            <a:off x="7940611" y="10259451"/>
            <a:ext cx="516510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/>
            </a:pPr>
            <a:r>
              <a:t>R</a:t>
            </a:r>
            <a:r>
              <a:rPr baseline="31999"/>
              <a:t>2</a:t>
            </a:r>
          </a:p>
        </p:txBody>
      </p:sp>
      <p:pic>
        <p:nvPicPr>
          <p:cNvPr id="499" name="Screenshot 2024-10-15 at 10.52.11 AM.png" descr="Screenshot 2024-10-15 at 10.52.11 AM.png"/>
          <p:cNvPicPr>
            <a:picLocks noChangeAspect="1"/>
          </p:cNvPicPr>
          <p:nvPr/>
        </p:nvPicPr>
        <p:blipFill>
          <a:blip r:embed="rId5"/>
          <a:srcRect l="3207" t="48230" r="46970" b="4769"/>
          <a:stretch>
            <a:fillRect/>
          </a:stretch>
        </p:blipFill>
        <p:spPr>
          <a:xfrm>
            <a:off x="1066479" y="8657489"/>
            <a:ext cx="6188556" cy="4082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500" name="Screenshot 2024-10-15 at 10.52.11 AM.png" descr="Screenshot 2024-10-15 at 10.52.11 AM.png"/>
          <p:cNvPicPr>
            <a:picLocks noChangeAspect="1"/>
          </p:cNvPicPr>
          <p:nvPr/>
        </p:nvPicPr>
        <p:blipFill>
          <a:blip r:embed="rId5"/>
          <a:srcRect l="53796" t="48093" r="1059" b="5104"/>
          <a:stretch>
            <a:fillRect/>
          </a:stretch>
        </p:blipFill>
        <p:spPr>
          <a:xfrm>
            <a:off x="9037564" y="8657489"/>
            <a:ext cx="5605225" cy="4063445"/>
          </a:xfrm>
          <a:prstGeom prst="rect">
            <a:avLst/>
          </a:prstGeom>
          <a:ln w="12700">
            <a:miter lim="400000"/>
          </a:ln>
        </p:spPr>
      </p:pic>
      <p:sp>
        <p:nvSpPr>
          <p:cNvPr id="501" name="Equation Complexity"/>
          <p:cNvSpPr txBox="1"/>
          <p:nvPr/>
        </p:nvSpPr>
        <p:spPr>
          <a:xfrm>
            <a:off x="2596298" y="12676524"/>
            <a:ext cx="3656839" cy="548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Equation Complexity</a:t>
            </a:r>
          </a:p>
        </p:txBody>
      </p:sp>
      <p:pic>
        <p:nvPicPr>
          <p:cNvPr id="502" name="Screenshot 2024-10-15 at 10.52.11 AM.png" descr="Screenshot 2024-10-15 at 10.52.11 AM.png"/>
          <p:cNvPicPr>
            <a:picLocks noChangeAspect="1"/>
          </p:cNvPicPr>
          <p:nvPr/>
        </p:nvPicPr>
        <p:blipFill>
          <a:blip r:embed="rId5"/>
          <a:srcRect l="3207" t="48230" r="90677" b="4769"/>
          <a:stretch>
            <a:fillRect/>
          </a:stretch>
        </p:blipFill>
        <p:spPr>
          <a:xfrm>
            <a:off x="8456280" y="8657489"/>
            <a:ext cx="759572" cy="4082446"/>
          </a:xfrm>
          <a:prstGeom prst="rect">
            <a:avLst/>
          </a:prstGeom>
          <a:ln w="12700">
            <a:miter lim="400000"/>
          </a:ln>
        </p:spPr>
      </p:pic>
      <p:sp>
        <p:nvSpPr>
          <p:cNvPr id="503" name="Rectangle"/>
          <p:cNvSpPr/>
          <p:nvPr/>
        </p:nvSpPr>
        <p:spPr>
          <a:xfrm>
            <a:off x="15181679" y="1440950"/>
            <a:ext cx="8795883" cy="4672034"/>
          </a:xfrm>
          <a:prstGeom prst="rect">
            <a:avLst/>
          </a:prstGeom>
          <a:solidFill>
            <a:srgbClr val="FFFFFF"/>
          </a:solidFill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04" name="LTOT = LMSE + LQ"/>
          <p:cNvSpPr/>
          <p:nvPr/>
        </p:nvSpPr>
        <p:spPr>
          <a:xfrm>
            <a:off x="15185380" y="1879362"/>
            <a:ext cx="8788481" cy="175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pPr defTabSz="4298410">
              <a:defRPr sz="85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Apple Chancery"/>
                <a:ea typeface="Apple Chancery"/>
                <a:cs typeface="Apple Chancery"/>
                <a:sym typeface="Apple Chancery"/>
              </a:rPr>
              <a:t>L</a:t>
            </a:r>
            <a:r>
              <a:rPr baseline="-5999"/>
              <a:t>TOT</a:t>
            </a:r>
            <a:r>
              <a:t> = </a:t>
            </a:r>
            <a:r>
              <a:rPr>
                <a:latin typeface="Apple Chancery"/>
                <a:ea typeface="Apple Chancery"/>
                <a:cs typeface="Apple Chancery"/>
                <a:sym typeface="Apple Chancery"/>
              </a:rPr>
              <a:t>L</a:t>
            </a:r>
            <a:r>
              <a:rPr baseline="-5999"/>
              <a:t>MSE</a:t>
            </a:r>
            <a:r>
              <a:t> + </a:t>
            </a:r>
            <a:r>
              <a:rPr>
                <a:latin typeface="Apple Chancery"/>
                <a:ea typeface="Apple Chancery"/>
                <a:cs typeface="Apple Chancery"/>
                <a:sym typeface="Apple Chancery"/>
              </a:rPr>
              <a:t>L</a:t>
            </a:r>
            <a:r>
              <a:rPr baseline="-5999"/>
              <a:t>Q</a:t>
            </a:r>
          </a:p>
        </p:txBody>
      </p:sp>
      <p:sp>
        <p:nvSpPr>
          <p:cNvPr id="505" name="LQ = Quantile Loss…"/>
          <p:cNvSpPr/>
          <p:nvPr/>
        </p:nvSpPr>
        <p:spPr>
          <a:xfrm>
            <a:off x="15185380" y="3443132"/>
            <a:ext cx="8788481" cy="2623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pPr defTabSz="4298410">
              <a:lnSpc>
                <a:spcPct val="80000"/>
              </a:lnSpc>
              <a:defRPr sz="85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Apple Chancery"/>
                <a:ea typeface="Apple Chancery"/>
                <a:cs typeface="Apple Chancery"/>
                <a:sym typeface="Apple Chancery"/>
              </a:rPr>
              <a:t>L</a:t>
            </a:r>
            <a:r>
              <a:rPr baseline="-5999"/>
              <a:t>Q </a:t>
            </a:r>
            <a:r>
              <a:t>= </a:t>
            </a:r>
            <a:r>
              <a:rPr sz="7000"/>
              <a:t>Quantile Loss</a:t>
            </a:r>
            <a:endParaRPr sz="8000"/>
          </a:p>
          <a:p>
            <a:pPr defTabSz="4298410">
              <a:defRPr sz="48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Q = [0.1, 0.25, 0.5, 0.75, 0.9]</a:t>
            </a:r>
          </a:p>
        </p:txBody>
      </p:sp>
      <p:sp>
        <p:nvSpPr>
          <p:cNvPr id="506" name="Rectangle"/>
          <p:cNvSpPr/>
          <p:nvPr/>
        </p:nvSpPr>
        <p:spPr>
          <a:xfrm>
            <a:off x="15191807" y="6394955"/>
            <a:ext cx="8794516" cy="6943240"/>
          </a:xfrm>
          <a:prstGeom prst="rect">
            <a:avLst/>
          </a:prstGeom>
          <a:solidFill>
            <a:srgbClr val="FFFFFF"/>
          </a:solidFill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defTabSz="4298410">
              <a:defRPr sz="48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07" name="LPYSR      &lt;   LBEST"/>
          <p:cNvSpPr txBox="1"/>
          <p:nvPr/>
        </p:nvSpPr>
        <p:spPr>
          <a:xfrm>
            <a:off x="15562397" y="10484212"/>
            <a:ext cx="9245449" cy="1796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pPr algn="l" defTabSz="4298410">
              <a:defRPr sz="85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Apple Chancery"/>
                <a:ea typeface="Apple Chancery"/>
                <a:cs typeface="Apple Chancery"/>
                <a:sym typeface="Apple Chancery"/>
              </a:rPr>
              <a:t>L</a:t>
            </a:r>
            <a:r>
              <a:rPr baseline="-5999"/>
              <a:t>PYSR     </a:t>
            </a:r>
            <a:r>
              <a:t> &lt;   </a:t>
            </a:r>
            <a:r>
              <a:rPr>
                <a:latin typeface="Apple Chancery"/>
                <a:ea typeface="Apple Chancery"/>
                <a:cs typeface="Apple Chancery"/>
                <a:sym typeface="Apple Chancery"/>
              </a:rPr>
              <a:t>L</a:t>
            </a:r>
            <a:r>
              <a:rPr baseline="-5999"/>
              <a:t>BEST</a:t>
            </a:r>
          </a:p>
        </p:txBody>
      </p:sp>
      <p:sp>
        <p:nvSpPr>
          <p:cNvPr id="508" name="MODEL              ANALYTIC"/>
          <p:cNvSpPr txBox="1"/>
          <p:nvPr/>
        </p:nvSpPr>
        <p:spPr>
          <a:xfrm>
            <a:off x="16250170" y="11470640"/>
            <a:ext cx="9245449" cy="1167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 algn="l" defTabSz="4298410">
              <a:defRPr sz="8500" baseline="-5999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aseline="0"/>
            </a:pPr>
            <a:r>
              <a:rPr baseline="-5999"/>
              <a:t>MODEL              ANALYTIC</a:t>
            </a:r>
          </a:p>
        </p:txBody>
      </p:sp>
      <p:sp>
        <p:nvSpPr>
          <p:cNvPr id="509" name="MODEL"/>
          <p:cNvSpPr txBox="1"/>
          <p:nvPr/>
        </p:nvSpPr>
        <p:spPr>
          <a:xfrm>
            <a:off x="20656350" y="12123359"/>
            <a:ext cx="3333756" cy="1167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 algn="l" defTabSz="4298410">
              <a:defRPr sz="8500" baseline="-5999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aseline="0"/>
            </a:pPr>
            <a:r>
              <a:rPr baseline="-5999"/>
              <a:t>MODEL  </a:t>
            </a:r>
          </a:p>
        </p:txBody>
      </p:sp>
      <p:sp>
        <p:nvSpPr>
          <p:cNvPr id="510" name="Score =       ΔLoss…"/>
          <p:cNvSpPr txBox="1"/>
          <p:nvPr/>
        </p:nvSpPr>
        <p:spPr>
          <a:xfrm>
            <a:off x="15723263" y="7952679"/>
            <a:ext cx="7555093" cy="23641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pPr algn="l" defTabSz="4298410">
              <a:defRPr sz="70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Score =       ΔLoss</a:t>
            </a:r>
          </a:p>
          <a:p>
            <a:pPr algn="l" defTabSz="4298410">
              <a:defRPr sz="70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        ΔComplexity</a:t>
            </a:r>
          </a:p>
        </p:txBody>
      </p:sp>
      <p:sp>
        <p:nvSpPr>
          <p:cNvPr id="511" name="THIS WORK: PHYSICS-BASED"/>
          <p:cNvSpPr txBox="1"/>
          <p:nvPr/>
        </p:nvSpPr>
        <p:spPr>
          <a:xfrm>
            <a:off x="15426983" y="10220921"/>
            <a:ext cx="7178082" cy="663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 defTabSz="4298410">
              <a:defRPr sz="4500" b="1">
                <a:solidFill>
                  <a:srgbClr val="70B65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THIS WORK: PHYSICS-BASED</a:t>
            </a:r>
          </a:p>
        </p:txBody>
      </p:sp>
      <p:sp>
        <p:nvSpPr>
          <p:cNvPr id="512" name="LOSS FUNCTION"/>
          <p:cNvSpPr txBox="1"/>
          <p:nvPr/>
        </p:nvSpPr>
        <p:spPr>
          <a:xfrm>
            <a:off x="15435474" y="1589037"/>
            <a:ext cx="4624921" cy="663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 defTabSz="4298410">
              <a:defRPr sz="45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LOSS FUNCTION</a:t>
            </a:r>
          </a:p>
        </p:txBody>
      </p:sp>
      <p:sp>
        <p:nvSpPr>
          <p:cNvPr id="513" name="where:"/>
          <p:cNvSpPr txBox="1"/>
          <p:nvPr/>
        </p:nvSpPr>
        <p:spPr>
          <a:xfrm>
            <a:off x="18655496" y="3445062"/>
            <a:ext cx="1848249" cy="663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4500" b="1">
                <a:solidFill>
                  <a:srgbClr val="70B65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where:</a:t>
            </a:r>
          </a:p>
        </p:txBody>
      </p:sp>
      <p:sp>
        <p:nvSpPr>
          <p:cNvPr id="514" name="Line"/>
          <p:cNvSpPr/>
          <p:nvPr/>
        </p:nvSpPr>
        <p:spPr>
          <a:xfrm>
            <a:off x="18571633" y="8963118"/>
            <a:ext cx="4624922" cy="1"/>
          </a:xfrm>
          <a:prstGeom prst="line">
            <a:avLst/>
          </a:prstGeom>
          <a:ln w="50800">
            <a:solidFill>
              <a:srgbClr val="747475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21" name="Group"/>
          <p:cNvGrpSpPr/>
          <p:nvPr/>
        </p:nvGrpSpPr>
        <p:grpSpPr>
          <a:xfrm>
            <a:off x="11443441" y="10631434"/>
            <a:ext cx="3069633" cy="1607736"/>
            <a:chOff x="0" y="0"/>
            <a:chExt cx="3069632" cy="1607735"/>
          </a:xfrm>
        </p:grpSpPr>
        <p:sp>
          <p:nvSpPr>
            <p:cNvPr id="515" name="Rectangle"/>
            <p:cNvSpPr/>
            <p:nvPr/>
          </p:nvSpPr>
          <p:spPr>
            <a:xfrm>
              <a:off x="0" y="0"/>
              <a:ext cx="3069633" cy="1607736"/>
            </a:xfrm>
            <a:prstGeom prst="rect">
              <a:avLst/>
            </a:prstGeom>
            <a:noFill/>
            <a:ln w="25400" cap="flat">
              <a:solidFill>
                <a:srgbClr val="B6B6B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516" name="Screenshot 2024-10-15 at 10.52.11 AM.png" descr="Screenshot 2024-10-15 at 10.52.11 AM.png"/>
            <p:cNvPicPr>
              <a:picLocks noChangeAspect="1"/>
            </p:cNvPicPr>
            <p:nvPr/>
          </p:nvPicPr>
          <p:blipFill>
            <a:blip r:embed="rId5"/>
            <a:srcRect l="21285" t="79305" r="53263" b="13980"/>
            <a:stretch>
              <a:fillRect/>
            </a:stretch>
          </p:blipFill>
          <p:spPr>
            <a:xfrm>
              <a:off x="27292" y="1046125"/>
              <a:ext cx="2790145" cy="5147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7" name="Screenshot 2024-10-15 at 10.52.11 AM.png" descr="Screenshot 2024-10-15 at 10.52.11 AM.png"/>
            <p:cNvPicPr>
              <a:picLocks noChangeAspect="1"/>
            </p:cNvPicPr>
            <p:nvPr/>
          </p:nvPicPr>
          <p:blipFill>
            <a:blip r:embed="rId5"/>
            <a:srcRect l="21257" t="75818" r="60634" b="20772"/>
            <a:stretch>
              <a:fillRect/>
            </a:stretch>
          </p:blipFill>
          <p:spPr>
            <a:xfrm>
              <a:off x="23760" y="774129"/>
              <a:ext cx="1985180" cy="2613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8" name="Screenshot 2024-10-15 at 10.52.11 AM.png" descr="Screenshot 2024-10-15 at 10.52.11 AM.png"/>
            <p:cNvPicPr>
              <a:picLocks noChangeAspect="1"/>
            </p:cNvPicPr>
            <p:nvPr/>
          </p:nvPicPr>
          <p:blipFill>
            <a:blip r:embed="rId5"/>
            <a:srcRect l="21315" t="72173" r="59021" b="24417"/>
            <a:stretch>
              <a:fillRect/>
            </a:stretch>
          </p:blipFill>
          <p:spPr>
            <a:xfrm>
              <a:off x="29038" y="505581"/>
              <a:ext cx="2155724" cy="2613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9" name="Screenshot 2024-10-15 at 10.52.11 AM.png" descr="Screenshot 2024-10-15 at 10.52.11 AM.png"/>
            <p:cNvPicPr>
              <a:picLocks noChangeAspect="1"/>
            </p:cNvPicPr>
            <p:nvPr/>
          </p:nvPicPr>
          <p:blipFill>
            <a:blip r:embed="rId5"/>
            <a:srcRect l="21329" t="65222" r="64984" b="28097"/>
            <a:stretch>
              <a:fillRect/>
            </a:stretch>
          </p:blipFill>
          <p:spPr>
            <a:xfrm>
              <a:off x="28892" y="19058"/>
              <a:ext cx="1500410" cy="5121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0" name="Screenshot 2025-05-29 at 1.51.52 PM.png" descr="Screenshot 2025-05-29 at 1.51.52 PM.png"/>
            <p:cNvPicPr>
              <a:picLocks noChangeAspect="1"/>
            </p:cNvPicPr>
            <p:nvPr/>
          </p:nvPicPr>
          <p:blipFill>
            <a:blip r:embed="rId6"/>
            <a:srcRect r="32736"/>
            <a:stretch>
              <a:fillRect/>
            </a:stretch>
          </p:blipFill>
          <p:spPr>
            <a:xfrm>
              <a:off x="1626279" y="258045"/>
              <a:ext cx="1418329" cy="2860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22" name="Rectangle"/>
          <p:cNvSpPr/>
          <p:nvPr/>
        </p:nvSpPr>
        <p:spPr>
          <a:xfrm>
            <a:off x="3286316" y="9817186"/>
            <a:ext cx="3917836" cy="24866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23" name="Circle"/>
          <p:cNvSpPr/>
          <p:nvPr/>
        </p:nvSpPr>
        <p:spPr>
          <a:xfrm>
            <a:off x="3288466" y="9745434"/>
            <a:ext cx="151787" cy="153841"/>
          </a:xfrm>
          <a:prstGeom prst="ellipse">
            <a:avLst/>
          </a:prstGeom>
          <a:solidFill>
            <a:srgbClr val="D3D3D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24" name="Square"/>
          <p:cNvSpPr/>
          <p:nvPr/>
        </p:nvSpPr>
        <p:spPr>
          <a:xfrm rot="18900000">
            <a:off x="3546987" y="9681911"/>
            <a:ext cx="153168" cy="147538"/>
          </a:xfrm>
          <a:prstGeom prst="rect">
            <a:avLst/>
          </a:prstGeom>
          <a:solidFill>
            <a:srgbClr val="D3D3D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525" name="Screenshot 2024-10-15 at 10.52.11 AM.png" descr="Screenshot 2024-10-15 at 10.52.11 AM.png"/>
          <p:cNvPicPr>
            <a:picLocks noChangeAspect="1"/>
          </p:cNvPicPr>
          <p:nvPr/>
        </p:nvPicPr>
        <p:blipFill>
          <a:blip r:embed="rId5"/>
          <a:srcRect l="21265" t="62068" r="65781" b="34631"/>
          <a:stretch>
            <a:fillRect/>
          </a:stretch>
        </p:blipFill>
        <p:spPr>
          <a:xfrm>
            <a:off x="13186825" y="10106083"/>
            <a:ext cx="1325946" cy="236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Screenshot 2024-10-15 at 10.52.11 AM.png" descr="Screenshot 2024-10-15 at 10.52.11 AM.png"/>
          <p:cNvPicPr>
            <a:picLocks noChangeAspect="1"/>
          </p:cNvPicPr>
          <p:nvPr/>
        </p:nvPicPr>
        <p:blipFill>
          <a:blip r:embed="rId5"/>
          <a:srcRect l="21265" t="86020" r="65781" b="10680"/>
          <a:stretch>
            <a:fillRect/>
          </a:stretch>
        </p:blipFill>
        <p:spPr>
          <a:xfrm>
            <a:off x="13187965" y="10296470"/>
            <a:ext cx="1325946" cy="236188"/>
          </a:xfrm>
          <a:prstGeom prst="rect">
            <a:avLst/>
          </a:prstGeom>
          <a:ln w="12700">
            <a:miter lim="400000"/>
          </a:ln>
        </p:spPr>
      </p:pic>
      <p:sp>
        <p:nvSpPr>
          <p:cNvPr id="527" name="Rectangle"/>
          <p:cNvSpPr/>
          <p:nvPr/>
        </p:nvSpPr>
        <p:spPr>
          <a:xfrm>
            <a:off x="13139534" y="10042169"/>
            <a:ext cx="1373252" cy="522733"/>
          </a:xfrm>
          <a:prstGeom prst="rect">
            <a:avLst/>
          </a:prstGeom>
          <a:ln w="25400">
            <a:solidFill>
              <a:srgbClr val="B6B6B7"/>
            </a:solidFill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28" name="CRITERIA FOR CHOSEN TOP EQNS"/>
          <p:cNvSpPr txBox="1"/>
          <p:nvPr/>
        </p:nvSpPr>
        <p:spPr>
          <a:xfrm>
            <a:off x="15430500" y="6516680"/>
            <a:ext cx="9839056" cy="805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pPr algn="l" defTabSz="4298410">
              <a:defRPr sz="45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CRITERIA FOR CHOSEN TOP EQ</a:t>
            </a:r>
            <a:r>
              <a:rPr sz="6400" baseline="31999"/>
              <a:t>N</a:t>
            </a:r>
            <a:r>
              <a:t>S</a:t>
            </a:r>
          </a:p>
        </p:txBody>
      </p:sp>
      <p:sp>
        <p:nvSpPr>
          <p:cNvPr id="529" name="TRADITIONALLY: TOP SCORE"/>
          <p:cNvSpPr txBox="1"/>
          <p:nvPr/>
        </p:nvSpPr>
        <p:spPr>
          <a:xfrm>
            <a:off x="15426983" y="7327287"/>
            <a:ext cx="7178082" cy="663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 defTabSz="4298410">
              <a:defRPr sz="4500" b="1">
                <a:solidFill>
                  <a:srgbClr val="70B65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TRADITIONALLY: TOP SCORE</a:t>
            </a:r>
          </a:p>
        </p:txBody>
      </p:sp>
      <p:sp>
        <p:nvSpPr>
          <p:cNvPr id="530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31" name="26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Rectangle"/>
          <p:cNvSpPr/>
          <p:nvPr/>
        </p:nvSpPr>
        <p:spPr>
          <a:xfrm>
            <a:off x="9615716" y="8713602"/>
            <a:ext cx="546086" cy="11041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534" name="FOUND_EQNS_z_ALL_SFR_10Myr_4000EPOCHS_behaviour.pdf" descr="FOUND_EQNS_z_ALL_SFR_10Myr_4000EPOCHS_behaviour.pdf"/>
          <p:cNvPicPr>
            <a:picLocks noChangeAspect="1"/>
          </p:cNvPicPr>
          <p:nvPr/>
        </p:nvPicPr>
        <p:blipFill>
          <a:blip r:embed="rId2"/>
          <a:srcRect l="3781" t="63618" r="46965" b="7599"/>
          <a:stretch>
            <a:fillRect/>
          </a:stretch>
        </p:blipFill>
        <p:spPr>
          <a:xfrm>
            <a:off x="1337730" y="2651693"/>
            <a:ext cx="10240331" cy="7730382"/>
          </a:xfrm>
          <a:prstGeom prst="rect">
            <a:avLst/>
          </a:prstGeom>
          <a:ln w="12700">
            <a:miter lim="400000"/>
          </a:ln>
        </p:spPr>
      </p:pic>
      <p:pic>
        <p:nvPicPr>
          <p:cNvPr id="535" name="FOUND_EQNS_z_ALL_SFR_10Myr_4000EPOCHS_behaviour.pdf" descr="FOUND_EQNS_z_ALL_SFR_10Myr_4000EPOCHS_behaviour.pdf"/>
          <p:cNvPicPr>
            <a:picLocks noChangeAspect="1"/>
          </p:cNvPicPr>
          <p:nvPr/>
        </p:nvPicPr>
        <p:blipFill>
          <a:blip r:embed="rId2"/>
          <a:srcRect l="85124" t="90866" r="1211" b="5003"/>
          <a:stretch>
            <a:fillRect/>
          </a:stretch>
        </p:blipFill>
        <p:spPr>
          <a:xfrm>
            <a:off x="8595344" y="9168948"/>
            <a:ext cx="2840880" cy="1109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6" name="FOUND_EQNS_z_ALL_SFR_10Myr_4000EPOCHS_behaviour.pdf" descr="FOUND_EQNS_z_ALL_SFR_10Myr_4000EPOCHS_behaviour.pdf"/>
          <p:cNvPicPr>
            <a:picLocks noChangeAspect="1"/>
          </p:cNvPicPr>
          <p:nvPr/>
        </p:nvPicPr>
        <p:blipFill>
          <a:blip r:embed="rId2"/>
          <a:srcRect l="9068" t="65165" r="55681" b="32196"/>
          <a:stretch>
            <a:fillRect/>
          </a:stretch>
        </p:blipFill>
        <p:spPr>
          <a:xfrm>
            <a:off x="2210569" y="2977267"/>
            <a:ext cx="8625001" cy="833907"/>
          </a:xfrm>
          <a:prstGeom prst="rect">
            <a:avLst/>
          </a:prstGeom>
          <a:ln w="12700">
            <a:miter lim="400000"/>
          </a:ln>
        </p:spPr>
      </p:pic>
      <p:sp>
        <p:nvSpPr>
          <p:cNvPr id="537" name="Complexity = 17…"/>
          <p:cNvSpPr txBox="1"/>
          <p:nvPr/>
        </p:nvSpPr>
        <p:spPr>
          <a:xfrm>
            <a:off x="2244833" y="3937981"/>
            <a:ext cx="3102060" cy="1493253"/>
          </a:xfrm>
          <a:prstGeom prst="rect">
            <a:avLst/>
          </a:prstGeom>
          <a:solidFill>
            <a:srgbClr val="FFFFFF"/>
          </a:solidFill>
          <a:ln w="38100">
            <a:solidFill>
              <a:srgbClr val="FF7B73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l" defTabSz="4298410">
              <a:defRPr sz="30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Complexity = 17</a:t>
            </a:r>
          </a:p>
          <a:p>
            <a:pPr algn="l" defTabSz="4298410">
              <a:defRPr sz="30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Model R</a:t>
            </a:r>
            <a:r>
              <a:rPr baseline="31999"/>
              <a:t>2 </a:t>
            </a:r>
            <a:r>
              <a:t>= 0.413</a:t>
            </a:r>
          </a:p>
          <a:p>
            <a:pPr algn="l" defTabSz="4298410">
              <a:defRPr sz="3000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XGBoost R</a:t>
            </a:r>
            <a:r>
              <a:rPr baseline="31999"/>
              <a:t>2</a:t>
            </a:r>
            <a:r>
              <a:t> = 0.424</a:t>
            </a:r>
          </a:p>
        </p:txBody>
      </p:sp>
      <p:sp>
        <p:nvSpPr>
          <p:cNvPr id="538" name="SYM-R FOUND EQUATION EXAMPLES IN FIRE-2"/>
          <p:cNvSpPr txBox="1"/>
          <p:nvPr/>
        </p:nvSpPr>
        <p:spPr>
          <a:xfrm>
            <a:off x="330200" y="2197"/>
            <a:ext cx="25571623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SYM-R FOUND EQUATION EXAMPLES IN FIRE-2</a:t>
            </a:r>
          </a:p>
        </p:txBody>
      </p:sp>
      <p:sp>
        <p:nvSpPr>
          <p:cNvPr id="539" name="Rectangle"/>
          <p:cNvSpPr/>
          <p:nvPr/>
        </p:nvSpPr>
        <p:spPr>
          <a:xfrm>
            <a:off x="428184" y="1440067"/>
            <a:ext cx="11561952" cy="11901674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40" name="〈tSFR〉= 10 MYR"/>
          <p:cNvSpPr txBox="1"/>
          <p:nvPr/>
        </p:nvSpPr>
        <p:spPr>
          <a:xfrm>
            <a:off x="1579906" y="1398659"/>
            <a:ext cx="9258507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〈t</a:t>
            </a:r>
            <a:r>
              <a:rPr baseline="-5999"/>
              <a:t>SFR</a:t>
            </a:r>
            <a:r>
              <a:t>〉= 10 MYR</a:t>
            </a:r>
          </a:p>
        </p:txBody>
      </p:sp>
      <p:sp>
        <p:nvSpPr>
          <p:cNvPr id="541" name="logΣgas [M☉pc-2]"/>
          <p:cNvSpPr txBox="1"/>
          <p:nvPr/>
        </p:nvSpPr>
        <p:spPr>
          <a:xfrm>
            <a:off x="3885505" y="10814271"/>
            <a:ext cx="5800479" cy="987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>
              <a:defRPr sz="5000"/>
            </a:pPr>
            <a:r>
              <a:t>logΣ</a:t>
            </a:r>
            <a:r>
              <a:rPr baseline="-5999"/>
              <a:t>gas </a:t>
            </a:r>
            <a:r>
              <a:t>[M</a:t>
            </a:r>
            <a:r>
              <a:rPr baseline="-5999"/>
              <a:t>☉</a:t>
            </a:r>
            <a:r>
              <a:t>pc</a:t>
            </a:r>
            <a:r>
              <a:rPr baseline="31999"/>
              <a:t>-2</a:t>
            </a:r>
            <a:r>
              <a:t>]</a:t>
            </a:r>
          </a:p>
        </p:txBody>
      </p:sp>
      <p:sp>
        <p:nvSpPr>
          <p:cNvPr id="542" name="logΣSFR [M☉pc-2Myr-1]"/>
          <p:cNvSpPr txBox="1"/>
          <p:nvPr/>
        </p:nvSpPr>
        <p:spPr>
          <a:xfrm rot="16200000">
            <a:off x="-2307014" y="5917688"/>
            <a:ext cx="6565703" cy="1018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>
              <a:defRPr sz="5000"/>
            </a:pPr>
            <a:r>
              <a:t>logΣ</a:t>
            </a:r>
            <a:r>
              <a:rPr baseline="-5999"/>
              <a:t>SFR </a:t>
            </a:r>
            <a:r>
              <a:t>[M</a:t>
            </a:r>
            <a:r>
              <a:rPr baseline="-5999"/>
              <a:t>☉</a:t>
            </a:r>
            <a:r>
              <a:t>pc</a:t>
            </a:r>
            <a:r>
              <a:rPr baseline="31999"/>
              <a:t>-2</a:t>
            </a:r>
            <a:r>
              <a:t>Myr</a:t>
            </a:r>
            <a:r>
              <a:rPr baseline="31999"/>
              <a:t>-1</a:t>
            </a:r>
            <a:r>
              <a:t>]</a:t>
            </a:r>
          </a:p>
        </p:txBody>
      </p:sp>
      <p:pic>
        <p:nvPicPr>
          <p:cNvPr id="543" name="FOUND_EQNS_z_ALL_SFR_10Myr_4000EPOCHS_behaviour.pdf" descr="FOUND_EQNS_z_ALL_SFR_10Myr_4000EPOCHS_behaviour.pdf"/>
          <p:cNvPicPr>
            <a:picLocks noChangeAspect="1"/>
          </p:cNvPicPr>
          <p:nvPr/>
        </p:nvPicPr>
        <p:blipFill>
          <a:blip r:embed="rId2"/>
          <a:srcRect l="3781" t="95071" r="46909" b="3274"/>
          <a:stretch>
            <a:fillRect/>
          </a:stretch>
        </p:blipFill>
        <p:spPr>
          <a:xfrm>
            <a:off x="1337730" y="10355743"/>
            <a:ext cx="10251834" cy="44443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53" name="Group"/>
          <p:cNvGrpSpPr/>
          <p:nvPr/>
        </p:nvGrpSpPr>
        <p:grpSpPr>
          <a:xfrm>
            <a:off x="9059236" y="6305452"/>
            <a:ext cx="2268647" cy="2849469"/>
            <a:chOff x="0" y="0"/>
            <a:chExt cx="2268646" cy="2849467"/>
          </a:xfrm>
        </p:grpSpPr>
        <p:sp>
          <p:nvSpPr>
            <p:cNvPr id="544" name="Rectangle"/>
            <p:cNvSpPr/>
            <p:nvPr/>
          </p:nvSpPr>
          <p:spPr>
            <a:xfrm>
              <a:off x="0" y="0"/>
              <a:ext cx="2268647" cy="2849468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D6D6D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45" name="Square"/>
            <p:cNvSpPr/>
            <p:nvPr/>
          </p:nvSpPr>
          <p:spPr>
            <a:xfrm>
              <a:off x="215291" y="204466"/>
              <a:ext cx="501935" cy="501935"/>
            </a:xfrm>
            <a:prstGeom prst="rect">
              <a:avLst/>
            </a:prstGeom>
            <a:solidFill>
              <a:srgbClr val="F6F6F6"/>
            </a:solidFill>
            <a:ln w="25400" cap="flat">
              <a:solidFill>
                <a:srgbClr val="66666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46" name="Square"/>
            <p:cNvSpPr/>
            <p:nvPr/>
          </p:nvSpPr>
          <p:spPr>
            <a:xfrm>
              <a:off x="215291" y="838402"/>
              <a:ext cx="501935" cy="501936"/>
            </a:xfrm>
            <a:prstGeom prst="rect">
              <a:avLst/>
            </a:prstGeom>
            <a:solidFill>
              <a:srgbClr val="CCCCCC"/>
            </a:solidFill>
            <a:ln w="25400" cap="flat">
              <a:solidFill>
                <a:srgbClr val="66666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47" name="Square"/>
            <p:cNvSpPr/>
            <p:nvPr/>
          </p:nvSpPr>
          <p:spPr>
            <a:xfrm>
              <a:off x="215291" y="1472341"/>
              <a:ext cx="501935" cy="501935"/>
            </a:xfrm>
            <a:prstGeom prst="rect">
              <a:avLst/>
            </a:prstGeom>
            <a:solidFill>
              <a:srgbClr val="868686"/>
            </a:solidFill>
            <a:ln w="25400" cap="flat">
              <a:solidFill>
                <a:srgbClr val="66666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48" name="Square"/>
            <p:cNvSpPr/>
            <p:nvPr/>
          </p:nvSpPr>
          <p:spPr>
            <a:xfrm>
              <a:off x="215291" y="2096131"/>
              <a:ext cx="501935" cy="501936"/>
            </a:xfrm>
            <a:prstGeom prst="rect">
              <a:avLst/>
            </a:prstGeom>
            <a:solidFill>
              <a:srgbClr val="353535"/>
            </a:solidFill>
            <a:ln w="25400" cap="flat">
              <a:solidFill>
                <a:srgbClr val="66666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49" name="= 95%"/>
            <p:cNvSpPr txBox="1"/>
            <p:nvPr/>
          </p:nvSpPr>
          <p:spPr>
            <a:xfrm>
              <a:off x="744292" y="194083"/>
              <a:ext cx="1505454" cy="7324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298410">
                <a:defRPr sz="3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= 95%</a:t>
              </a:r>
            </a:p>
          </p:txBody>
        </p:sp>
        <p:sp>
          <p:nvSpPr>
            <p:cNvPr id="550" name="= 80%"/>
            <p:cNvSpPr txBox="1"/>
            <p:nvPr/>
          </p:nvSpPr>
          <p:spPr>
            <a:xfrm>
              <a:off x="749562" y="825881"/>
              <a:ext cx="1505455" cy="7324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298410">
                <a:defRPr sz="3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= 80%</a:t>
              </a:r>
            </a:p>
          </p:txBody>
        </p:sp>
        <p:sp>
          <p:nvSpPr>
            <p:cNvPr id="551" name="= 50%"/>
            <p:cNvSpPr txBox="1"/>
            <p:nvPr/>
          </p:nvSpPr>
          <p:spPr>
            <a:xfrm>
              <a:off x="749562" y="1462978"/>
              <a:ext cx="1505455" cy="7324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298410">
                <a:defRPr sz="3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= 50%</a:t>
              </a:r>
            </a:p>
          </p:txBody>
        </p:sp>
        <p:sp>
          <p:nvSpPr>
            <p:cNvPr id="552" name="= 20%"/>
            <p:cNvSpPr txBox="1"/>
            <p:nvPr/>
          </p:nvSpPr>
          <p:spPr>
            <a:xfrm>
              <a:off x="747412" y="2093172"/>
              <a:ext cx="1505455" cy="7324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298410">
                <a:defRPr sz="3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= 20%</a:t>
              </a:r>
            </a:p>
          </p:txBody>
        </p:sp>
      </p:grpSp>
      <p:sp>
        <p:nvSpPr>
          <p:cNvPr id="554" name="GREY: FIRE-2…"/>
          <p:cNvSpPr txBox="1"/>
          <p:nvPr/>
        </p:nvSpPr>
        <p:spPr>
          <a:xfrm>
            <a:off x="2242003" y="9093443"/>
            <a:ext cx="3107719" cy="1044199"/>
          </a:xfrm>
          <a:prstGeom prst="rect">
            <a:avLst/>
          </a:prstGeom>
          <a:solidFill>
            <a:srgbClr val="FFFFFF"/>
          </a:solidFill>
          <a:ln w="38100">
            <a:solidFill>
              <a:srgbClr val="B6B6B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>
              <a:lnSpc>
                <a:spcPct val="80000"/>
              </a:lnSpc>
              <a:defRPr sz="3500" b="1">
                <a:solidFill>
                  <a:srgbClr val="74747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GREY: FIRE-2</a:t>
            </a:r>
          </a:p>
          <a:p>
            <a:pPr defTabSz="825500">
              <a:lnSpc>
                <a:spcPct val="80000"/>
              </a:lnSpc>
              <a:defRPr sz="3500" b="1">
                <a:solidFill>
                  <a:srgbClr val="70B65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GREEN: MODEL </a:t>
            </a:r>
          </a:p>
        </p:txBody>
      </p:sp>
      <p:sp>
        <p:nvSpPr>
          <p:cNvPr id="555" name="Rectangle"/>
          <p:cNvSpPr/>
          <p:nvPr/>
        </p:nvSpPr>
        <p:spPr>
          <a:xfrm>
            <a:off x="672098" y="9859284"/>
            <a:ext cx="1270001" cy="6644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56" name="Rectangle"/>
          <p:cNvSpPr/>
          <p:nvPr/>
        </p:nvSpPr>
        <p:spPr>
          <a:xfrm>
            <a:off x="11113491" y="10443484"/>
            <a:ext cx="546086" cy="6644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572" name="Group"/>
          <p:cNvGrpSpPr/>
          <p:nvPr/>
        </p:nvGrpSpPr>
        <p:grpSpPr>
          <a:xfrm>
            <a:off x="12430676" y="1397000"/>
            <a:ext cx="11561952" cy="11944741"/>
            <a:chOff x="0" y="0"/>
            <a:chExt cx="11561951" cy="11944740"/>
          </a:xfrm>
        </p:grpSpPr>
        <p:sp>
          <p:nvSpPr>
            <p:cNvPr id="557" name="Square"/>
            <p:cNvSpPr/>
            <p:nvPr/>
          </p:nvSpPr>
          <p:spPr>
            <a:xfrm>
              <a:off x="999449" y="10086663"/>
              <a:ext cx="1270001" cy="127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grpSp>
          <p:nvGrpSpPr>
            <p:cNvPr id="563" name="Group"/>
            <p:cNvGrpSpPr/>
            <p:nvPr/>
          </p:nvGrpSpPr>
          <p:grpSpPr>
            <a:xfrm>
              <a:off x="1476062" y="1260126"/>
              <a:ext cx="9711341" cy="7721151"/>
              <a:chOff x="0" y="0"/>
              <a:chExt cx="9711339" cy="7721149"/>
            </a:xfrm>
          </p:grpSpPr>
          <p:grpSp>
            <p:nvGrpSpPr>
              <p:cNvPr id="560" name="Group"/>
              <p:cNvGrpSpPr/>
              <p:nvPr/>
            </p:nvGrpSpPr>
            <p:grpSpPr>
              <a:xfrm>
                <a:off x="0" y="0"/>
                <a:ext cx="9711340" cy="7721150"/>
                <a:chOff x="0" y="0"/>
                <a:chExt cx="9711339" cy="7721149"/>
              </a:xfrm>
            </p:grpSpPr>
            <p:pic>
              <p:nvPicPr>
                <p:cNvPr id="558" name="FOUND_EQNS_z_ALL_SFR_100Myr_4000EPOCHS_behaviour.pdf" descr="FOUND_EQNS_z_ALL_SFR_100Myr_4000EPOCHS_behaviour.pdf"/>
                <p:cNvPicPr>
                  <a:picLocks noChangeAspect="1"/>
                </p:cNvPicPr>
                <p:nvPr/>
              </p:nvPicPr>
              <p:blipFill>
                <a:blip r:embed="rId3"/>
                <a:srcRect l="52463" t="32172" r="762" b="39040"/>
                <a:stretch>
                  <a:fillRect/>
                </a:stretch>
              </p:blipFill>
              <p:spPr>
                <a:xfrm>
                  <a:off x="0" y="0"/>
                  <a:ext cx="9711340" cy="772115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559" name="FOUND_EQNS_z_ALL_SFR_100Myr_4000EPOCHS_behaviour.pdf" descr="FOUND_EQNS_z_ALL_SFR_100Myr_4000EPOCHS_behaviour.pdf"/>
                <p:cNvPicPr>
                  <a:picLocks noChangeAspect="1"/>
                </p:cNvPicPr>
                <p:nvPr/>
              </p:nvPicPr>
              <p:blipFill>
                <a:blip r:embed="rId3"/>
                <a:srcRect l="54997" t="33807" r="8207" b="63584"/>
                <a:stretch>
                  <a:fillRect/>
                </a:stretch>
              </p:blipFill>
              <p:spPr>
                <a:xfrm>
                  <a:off x="313483" y="319955"/>
                  <a:ext cx="9166897" cy="839307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sp>
            <p:nvSpPr>
              <p:cNvPr id="561" name="Rectangle"/>
              <p:cNvSpPr/>
              <p:nvPr/>
            </p:nvSpPr>
            <p:spPr>
              <a:xfrm>
                <a:off x="6509605" y="4765544"/>
                <a:ext cx="2054020" cy="246048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62" name="Complexity=18…"/>
              <p:cNvSpPr txBox="1"/>
              <p:nvPr/>
            </p:nvSpPr>
            <p:spPr>
              <a:xfrm>
                <a:off x="378548" y="1285220"/>
                <a:ext cx="3355587" cy="1500891"/>
              </a:xfrm>
              <a:prstGeom prst="rect">
                <a:avLst/>
              </a:prstGeom>
              <a:solidFill>
                <a:srgbClr val="FFFFFF"/>
              </a:solidFill>
              <a:ln w="38100" cap="flat">
                <a:solidFill>
                  <a:srgbClr val="FF7B73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298410">
                  <a:defRPr sz="3000">
                    <a:solidFill>
                      <a:srgbClr val="747475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Complexity=18</a:t>
                </a:r>
              </a:p>
              <a:p>
                <a:pPr algn="l" defTabSz="4298410">
                  <a:defRPr sz="3000">
                    <a:solidFill>
                      <a:srgbClr val="747475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Model R</a:t>
                </a:r>
                <a:r>
                  <a:rPr baseline="31999"/>
                  <a:t>2 </a:t>
                </a:r>
                <a:r>
                  <a:t>= 0.556</a:t>
                </a:r>
              </a:p>
              <a:p>
                <a:pPr algn="l" defTabSz="4298410">
                  <a:defRPr sz="3000">
                    <a:solidFill>
                      <a:srgbClr val="747475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XGBoost R</a:t>
                </a:r>
                <a:r>
                  <a:rPr baseline="31999"/>
                  <a:t>2</a:t>
                </a:r>
                <a:r>
                  <a:t> = 0.641</a:t>
                </a:r>
              </a:p>
            </p:txBody>
          </p:sp>
        </p:grpSp>
        <p:sp>
          <p:nvSpPr>
            <p:cNvPr id="564" name="Rectangle"/>
            <p:cNvSpPr/>
            <p:nvPr/>
          </p:nvSpPr>
          <p:spPr>
            <a:xfrm>
              <a:off x="0" y="43067"/>
              <a:ext cx="11561952" cy="11901674"/>
            </a:xfrm>
            <a:prstGeom prst="rect">
              <a:avLst/>
            </a:prstGeom>
            <a:noFill/>
            <a:ln w="88900" cap="flat">
              <a:solidFill>
                <a:srgbClr val="9370D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65" name="〈tSFR〉= 100 MYR"/>
            <p:cNvSpPr txBox="1"/>
            <p:nvPr/>
          </p:nvSpPr>
          <p:spPr>
            <a:xfrm>
              <a:off x="1747622" y="0"/>
              <a:ext cx="8577803" cy="13360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298410">
                <a:defRPr sz="7000" b="1">
                  <a:solidFill>
                    <a:srgbClr val="F0993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〈t</a:t>
              </a:r>
              <a:r>
                <a:rPr baseline="-5999"/>
                <a:t>SFR</a:t>
              </a:r>
              <a:r>
                <a:t>〉= 100 MYR</a:t>
              </a:r>
            </a:p>
          </p:txBody>
        </p:sp>
        <p:pic>
          <p:nvPicPr>
            <p:cNvPr id="566" name="FOUND_EQNS_z_ALL_SFR_10Myr_4000EPOCHS_behaviour.pdf" descr="FOUND_EQNS_z_ALL_SFR_10Myr_4000EPOCHS_behaviour.pdf"/>
            <p:cNvPicPr>
              <a:picLocks noChangeAspect="1"/>
            </p:cNvPicPr>
            <p:nvPr/>
          </p:nvPicPr>
          <p:blipFill>
            <a:blip r:embed="rId2"/>
            <a:srcRect l="3781" t="95071" r="46909" b="3274"/>
            <a:stretch>
              <a:fillRect/>
            </a:stretch>
          </p:blipFill>
          <p:spPr>
            <a:xfrm>
              <a:off x="883736" y="8958743"/>
              <a:ext cx="10251834" cy="4444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7" name="FOUND_EQNS_z_ALL_SFR_10Myr_4000EPOCHS_behaviour.pdf" descr="FOUND_EQNS_z_ALL_SFR_10Myr_4000EPOCHS_behaviour.pdf"/>
            <p:cNvPicPr>
              <a:picLocks noChangeAspect="1"/>
            </p:cNvPicPr>
            <p:nvPr/>
          </p:nvPicPr>
          <p:blipFill>
            <a:blip r:embed="rId2"/>
            <a:srcRect l="3781" t="63618" r="92943" b="7599"/>
            <a:stretch>
              <a:fillRect/>
            </a:stretch>
          </p:blipFill>
          <p:spPr>
            <a:xfrm>
              <a:off x="920835" y="1255535"/>
              <a:ext cx="680914" cy="77303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68" name="logΣSFR [M☉pc-2Myr-1]"/>
            <p:cNvSpPr txBox="1"/>
            <p:nvPr/>
          </p:nvSpPr>
          <p:spPr>
            <a:xfrm rot="16200000">
              <a:off x="-2724516" y="4521832"/>
              <a:ext cx="6565702" cy="1018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5000"/>
              </a:pPr>
              <a:r>
                <a:t>logΣ</a:t>
              </a:r>
              <a:r>
                <a:rPr baseline="-5999"/>
                <a:t>SFR </a:t>
              </a:r>
              <a:r>
                <a:t>[M</a:t>
              </a:r>
              <a:r>
                <a:rPr baseline="-5999"/>
                <a:t>☉</a:t>
              </a:r>
              <a:r>
                <a:t>pc</a:t>
              </a:r>
              <a:r>
                <a:rPr baseline="31999"/>
                <a:t>-2</a:t>
              </a:r>
              <a:r>
                <a:t>Myr</a:t>
              </a:r>
              <a:r>
                <a:rPr baseline="31999"/>
                <a:t>-1</a:t>
              </a:r>
              <a:r>
                <a:t>]</a:t>
              </a:r>
            </a:p>
          </p:txBody>
        </p:sp>
        <p:sp>
          <p:nvSpPr>
            <p:cNvPr id="569" name="logΣgas [M☉pc-2]"/>
            <p:cNvSpPr txBox="1"/>
            <p:nvPr/>
          </p:nvSpPr>
          <p:spPr>
            <a:xfrm>
              <a:off x="3431492" y="9417271"/>
              <a:ext cx="5800478" cy="987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5000"/>
              </a:pPr>
              <a:r>
                <a:t>logΣ</a:t>
              </a:r>
              <a:r>
                <a:rPr baseline="-5999"/>
                <a:t>gas </a:t>
              </a:r>
              <a:r>
                <a:t>[M</a:t>
              </a:r>
              <a:r>
                <a:rPr baseline="-5999"/>
                <a:t>☉</a:t>
              </a:r>
              <a:r>
                <a:t>pc</a:t>
              </a:r>
              <a:r>
                <a:rPr baseline="31999"/>
                <a:t>-2</a:t>
              </a:r>
              <a:r>
                <a:t>]</a:t>
              </a:r>
            </a:p>
          </p:txBody>
        </p:sp>
        <p:sp>
          <p:nvSpPr>
            <p:cNvPr id="570" name="Rectangle"/>
            <p:cNvSpPr/>
            <p:nvPr/>
          </p:nvSpPr>
          <p:spPr>
            <a:xfrm>
              <a:off x="293722" y="8462284"/>
              <a:ext cx="1270001" cy="66446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71" name="Rectangle"/>
            <p:cNvSpPr/>
            <p:nvPr/>
          </p:nvSpPr>
          <p:spPr>
            <a:xfrm>
              <a:off x="10542622" y="9046484"/>
              <a:ext cx="681038" cy="66446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573" name="Group"/>
          <p:cNvSpPr txBox="1"/>
          <p:nvPr/>
        </p:nvSpPr>
        <p:spPr>
          <a:xfrm>
            <a:off x="14487834" y="10698235"/>
            <a:ext cx="9258508" cy="36038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4000" b="1">
                <a:solidFill>
                  <a:srgbClr val="FF7B73"/>
                </a:solidFill>
              </a:defRPr>
            </a:lvl1pPr>
          </a:lstStyle>
          <a:p>
            <a:r>
              <a:rPr sz="3600" dirty="0"/>
              <a:t>→ FUNCTIONAL FORM SIMILAR TO GALAXY-SCALE SCALING RELATION</a:t>
            </a:r>
          </a:p>
        </p:txBody>
      </p:sp>
      <p:sp>
        <p:nvSpPr>
          <p:cNvPr id="574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75" name="27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" grpId="1" animBg="1" advAuto="0"/>
      <p:bldP spid="573" grpId="2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quare"/>
          <p:cNvSpPr/>
          <p:nvPr/>
        </p:nvSpPr>
        <p:spPr>
          <a:xfrm>
            <a:off x="13430125" y="11483663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78" name="Rectangle"/>
          <p:cNvSpPr/>
          <p:nvPr/>
        </p:nvSpPr>
        <p:spPr>
          <a:xfrm>
            <a:off x="9615716" y="8713602"/>
            <a:ext cx="546086" cy="11041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79" name="SYM-R FOUND EQUATION EXAMPLES IN FIRE-2"/>
          <p:cNvSpPr txBox="1"/>
          <p:nvPr/>
        </p:nvSpPr>
        <p:spPr>
          <a:xfrm>
            <a:off x="330200" y="2197"/>
            <a:ext cx="25571623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SYM-R FOUND EQUATION EXAMPLES IN FIRE-2</a:t>
            </a:r>
          </a:p>
        </p:txBody>
      </p:sp>
      <p:sp>
        <p:nvSpPr>
          <p:cNvPr id="580" name="Rectangle"/>
          <p:cNvSpPr/>
          <p:nvPr/>
        </p:nvSpPr>
        <p:spPr>
          <a:xfrm>
            <a:off x="428184" y="1440067"/>
            <a:ext cx="11561952" cy="11901674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81" name="Rectangle"/>
          <p:cNvSpPr/>
          <p:nvPr/>
        </p:nvSpPr>
        <p:spPr>
          <a:xfrm>
            <a:off x="12430676" y="1440067"/>
            <a:ext cx="11561952" cy="11901674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82" name="〈tSFR〉= 100 MYR"/>
          <p:cNvSpPr txBox="1"/>
          <p:nvPr/>
        </p:nvSpPr>
        <p:spPr>
          <a:xfrm>
            <a:off x="14178298" y="1397000"/>
            <a:ext cx="8577803" cy="1336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〈t</a:t>
            </a:r>
            <a:r>
              <a:rPr baseline="-5999"/>
              <a:t>SFR</a:t>
            </a:r>
            <a:r>
              <a:t>〉= 100 MYR</a:t>
            </a:r>
          </a:p>
        </p:txBody>
      </p:sp>
      <p:sp>
        <p:nvSpPr>
          <p:cNvPr id="583" name="〈tSFR〉= 10 MYR"/>
          <p:cNvSpPr txBox="1"/>
          <p:nvPr/>
        </p:nvSpPr>
        <p:spPr>
          <a:xfrm>
            <a:off x="1579906" y="1397000"/>
            <a:ext cx="9258507" cy="1336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〈t</a:t>
            </a:r>
            <a:r>
              <a:rPr baseline="-5999"/>
              <a:t>SFR</a:t>
            </a:r>
            <a:r>
              <a:t>〉= 10 MYR</a:t>
            </a:r>
          </a:p>
        </p:txBody>
      </p:sp>
      <p:sp>
        <p:nvSpPr>
          <p:cNvPr id="584" name="logΣgas [M☉pc-2]"/>
          <p:cNvSpPr txBox="1"/>
          <p:nvPr/>
        </p:nvSpPr>
        <p:spPr>
          <a:xfrm>
            <a:off x="3885505" y="10814271"/>
            <a:ext cx="5800479" cy="987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>
              <a:defRPr sz="5000"/>
            </a:pPr>
            <a:r>
              <a:t>logΣ</a:t>
            </a:r>
            <a:r>
              <a:rPr baseline="-5999"/>
              <a:t>gas </a:t>
            </a:r>
            <a:r>
              <a:t>[M</a:t>
            </a:r>
            <a:r>
              <a:rPr baseline="-5999"/>
              <a:t>☉</a:t>
            </a:r>
            <a:r>
              <a:t>pc</a:t>
            </a:r>
            <a:r>
              <a:rPr baseline="31999"/>
              <a:t>-2</a:t>
            </a:r>
            <a:r>
              <a:t>]</a:t>
            </a:r>
          </a:p>
        </p:txBody>
      </p:sp>
      <p:sp>
        <p:nvSpPr>
          <p:cNvPr id="585" name="logΣSFR [M☉pc-2Myr-1]"/>
          <p:cNvSpPr txBox="1"/>
          <p:nvPr/>
        </p:nvSpPr>
        <p:spPr>
          <a:xfrm rot="16200000">
            <a:off x="-2307014" y="5917688"/>
            <a:ext cx="6565703" cy="1018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>
              <a:defRPr sz="5000"/>
            </a:pPr>
            <a:r>
              <a:t>logΣ</a:t>
            </a:r>
            <a:r>
              <a:rPr baseline="-5999"/>
              <a:t>SFR </a:t>
            </a:r>
            <a:r>
              <a:t>[M</a:t>
            </a:r>
            <a:r>
              <a:rPr baseline="-5999"/>
              <a:t>☉</a:t>
            </a:r>
            <a:r>
              <a:t>pc</a:t>
            </a:r>
            <a:r>
              <a:rPr baseline="31999"/>
              <a:t>-2</a:t>
            </a:r>
            <a:r>
              <a:t>Myr</a:t>
            </a:r>
            <a:r>
              <a:rPr baseline="31999"/>
              <a:t>-1</a:t>
            </a:r>
            <a:r>
              <a:t>]</a:t>
            </a:r>
          </a:p>
        </p:txBody>
      </p:sp>
      <p:pic>
        <p:nvPicPr>
          <p:cNvPr id="586" name="FOUND_EQNS_z_ALL_SFR_10Myr_4000EPOCHS_behaviour.pdf" descr="FOUND_EQNS_z_ALL_SFR_10Myr_4000EPOCHS_behaviour.pdf"/>
          <p:cNvPicPr>
            <a:picLocks noChangeAspect="1"/>
          </p:cNvPicPr>
          <p:nvPr/>
        </p:nvPicPr>
        <p:blipFill>
          <a:blip r:embed="rId2"/>
          <a:srcRect l="3781" t="95071" r="46909" b="3274"/>
          <a:stretch>
            <a:fillRect/>
          </a:stretch>
        </p:blipFill>
        <p:spPr>
          <a:xfrm>
            <a:off x="1337730" y="10355743"/>
            <a:ext cx="10251834" cy="444431"/>
          </a:xfrm>
          <a:prstGeom prst="rect">
            <a:avLst/>
          </a:prstGeom>
          <a:ln w="12700">
            <a:miter lim="400000"/>
          </a:ln>
        </p:spPr>
      </p:pic>
      <p:sp>
        <p:nvSpPr>
          <p:cNvPr id="587" name="logΣSFR [M☉pc-2Myr-1]"/>
          <p:cNvSpPr txBox="1"/>
          <p:nvPr/>
        </p:nvSpPr>
        <p:spPr>
          <a:xfrm rot="16200000">
            <a:off x="9706160" y="5918832"/>
            <a:ext cx="6565702" cy="1018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>
              <a:defRPr sz="5000"/>
            </a:pPr>
            <a:r>
              <a:t>logΣ</a:t>
            </a:r>
            <a:r>
              <a:rPr baseline="-5999"/>
              <a:t>SFR </a:t>
            </a:r>
            <a:r>
              <a:t>[M</a:t>
            </a:r>
            <a:r>
              <a:rPr baseline="-5999"/>
              <a:t>☉</a:t>
            </a:r>
            <a:r>
              <a:t>pc</a:t>
            </a:r>
            <a:r>
              <a:rPr baseline="31999"/>
              <a:t>-2</a:t>
            </a:r>
            <a:r>
              <a:t>Myr</a:t>
            </a:r>
            <a:r>
              <a:rPr baseline="31999"/>
              <a:t>-1</a:t>
            </a:r>
            <a:r>
              <a:t>]</a:t>
            </a:r>
          </a:p>
        </p:txBody>
      </p:sp>
      <p:sp>
        <p:nvSpPr>
          <p:cNvPr id="588" name="logΣgas [M☉pc-2]"/>
          <p:cNvSpPr txBox="1"/>
          <p:nvPr/>
        </p:nvSpPr>
        <p:spPr>
          <a:xfrm>
            <a:off x="15862168" y="10814271"/>
            <a:ext cx="5800478" cy="987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>
              <a:defRPr sz="5000"/>
            </a:pPr>
            <a:r>
              <a:t>logΣ</a:t>
            </a:r>
            <a:r>
              <a:rPr baseline="-5999"/>
              <a:t>gas </a:t>
            </a:r>
            <a:r>
              <a:t>[M</a:t>
            </a:r>
            <a:r>
              <a:rPr baseline="-5999"/>
              <a:t>☉</a:t>
            </a:r>
            <a:r>
              <a:t>pc</a:t>
            </a:r>
            <a:r>
              <a:rPr baseline="31999"/>
              <a:t>-2</a:t>
            </a:r>
            <a:r>
              <a:t>]</a:t>
            </a:r>
          </a:p>
        </p:txBody>
      </p:sp>
      <p:sp>
        <p:nvSpPr>
          <p:cNvPr id="589" name="→ ALL EQUATIONS CONVERGE TO THE SAME LINE"/>
          <p:cNvSpPr txBox="1"/>
          <p:nvPr/>
        </p:nvSpPr>
        <p:spPr>
          <a:xfrm>
            <a:off x="14178298" y="10677097"/>
            <a:ext cx="8577803" cy="3603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4000" b="1">
                <a:solidFill>
                  <a:srgbClr val="FF7B73"/>
                </a:solidFill>
              </a:defRPr>
            </a:lvl1pPr>
          </a:lstStyle>
          <a:p>
            <a:r>
              <a:t>→ ALL EQUATIONS CONVERGE TO THE SAME LINE</a:t>
            </a:r>
          </a:p>
        </p:txBody>
      </p:sp>
      <p:sp>
        <p:nvSpPr>
          <p:cNvPr id="590" name="Rectangle"/>
          <p:cNvSpPr/>
          <p:nvPr/>
        </p:nvSpPr>
        <p:spPr>
          <a:xfrm>
            <a:off x="11113491" y="10443484"/>
            <a:ext cx="546086" cy="6644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591" name="Screenshot 2026-01-22 at 1.58.02 PM.png" descr="Screenshot 2026-01-22 at 1.58.02 PM.png"/>
          <p:cNvPicPr>
            <a:picLocks/>
          </p:cNvPicPr>
          <p:nvPr/>
        </p:nvPicPr>
        <p:blipFill>
          <a:blip r:embed="rId3"/>
          <a:srcRect l="60855" r="445" b="21199"/>
          <a:stretch>
            <a:fillRect/>
          </a:stretch>
        </p:blipFill>
        <p:spPr>
          <a:xfrm>
            <a:off x="13960219" y="2544015"/>
            <a:ext cx="9604239" cy="7831656"/>
          </a:xfrm>
          <a:prstGeom prst="rect">
            <a:avLst/>
          </a:prstGeom>
          <a:ln w="12700">
            <a:miter lim="400000"/>
          </a:ln>
        </p:spPr>
      </p:pic>
      <p:pic>
        <p:nvPicPr>
          <p:cNvPr id="592" name="FOUND_EQNS_z_ALL_SFR_10Myr_4000EPOCHS_behaviour.pdf" descr="FOUND_EQNS_z_ALL_SFR_10Myr_4000EPOCHS_behaviour.pdf"/>
          <p:cNvPicPr>
            <a:picLocks noChangeAspect="1"/>
          </p:cNvPicPr>
          <p:nvPr/>
        </p:nvPicPr>
        <p:blipFill>
          <a:blip r:embed="rId2"/>
          <a:srcRect l="3781" t="63618" r="92943" b="7599"/>
          <a:stretch>
            <a:fillRect/>
          </a:stretch>
        </p:blipFill>
        <p:spPr>
          <a:xfrm>
            <a:off x="13351511" y="2652535"/>
            <a:ext cx="680914" cy="7730382"/>
          </a:xfrm>
          <a:prstGeom prst="rect">
            <a:avLst/>
          </a:prstGeom>
          <a:ln w="12700">
            <a:miter lim="400000"/>
          </a:ln>
        </p:spPr>
      </p:pic>
      <p:sp>
        <p:nvSpPr>
          <p:cNvPr id="593" name="Rectangle"/>
          <p:cNvSpPr/>
          <p:nvPr/>
        </p:nvSpPr>
        <p:spPr>
          <a:xfrm>
            <a:off x="12724398" y="9859284"/>
            <a:ext cx="1270001" cy="6644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594" name="Screenshot 2026-01-22 at 1.58.02 PM.png" descr="Screenshot 2026-01-22 at 1.58.02 PM.png"/>
          <p:cNvPicPr>
            <a:picLocks/>
          </p:cNvPicPr>
          <p:nvPr/>
        </p:nvPicPr>
        <p:blipFill>
          <a:blip r:embed="rId3"/>
          <a:srcRect l="9583" r="51992" b="15759"/>
          <a:stretch>
            <a:fillRect/>
          </a:stretch>
        </p:blipFill>
        <p:spPr>
          <a:xfrm>
            <a:off x="2011362" y="2572328"/>
            <a:ext cx="9547515" cy="68887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95" name="FOUND_EQNS_z_ALL_SFR_10Myr_4000EPOCHS_behaviour.pdf" descr="FOUND_EQNS_z_ALL_SFR_10Myr_4000EPOCHS_behaviour.pdf"/>
          <p:cNvPicPr>
            <a:picLocks noChangeAspect="1"/>
          </p:cNvPicPr>
          <p:nvPr/>
        </p:nvPicPr>
        <p:blipFill>
          <a:blip r:embed="rId2"/>
          <a:srcRect l="3781" t="63618" r="92912" b="7599"/>
          <a:stretch>
            <a:fillRect/>
          </a:stretch>
        </p:blipFill>
        <p:spPr>
          <a:xfrm>
            <a:off x="1337730" y="2651693"/>
            <a:ext cx="687501" cy="7730382"/>
          </a:xfrm>
          <a:prstGeom prst="rect">
            <a:avLst/>
          </a:prstGeom>
          <a:ln w="12700">
            <a:miter lim="400000"/>
          </a:ln>
        </p:spPr>
      </p:pic>
      <p:sp>
        <p:nvSpPr>
          <p:cNvPr id="596" name="Rectangle"/>
          <p:cNvSpPr/>
          <p:nvPr/>
        </p:nvSpPr>
        <p:spPr>
          <a:xfrm>
            <a:off x="672098" y="9859284"/>
            <a:ext cx="1270001" cy="6644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97" name="Rectangle"/>
          <p:cNvSpPr/>
          <p:nvPr/>
        </p:nvSpPr>
        <p:spPr>
          <a:xfrm>
            <a:off x="19744602" y="8422165"/>
            <a:ext cx="3743095" cy="193532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598" name="FOUND_EQNS_z_ALL_SFR_10Myr_4000EPOCHS_behaviour.pdf" descr="FOUND_EQNS_z_ALL_SFR_10Myr_4000EPOCHS_behaviour.pdf"/>
          <p:cNvPicPr>
            <a:picLocks noChangeAspect="1"/>
          </p:cNvPicPr>
          <p:nvPr/>
        </p:nvPicPr>
        <p:blipFill>
          <a:blip r:embed="rId2"/>
          <a:srcRect l="3781" t="95071" r="46909" b="3274"/>
          <a:stretch>
            <a:fillRect/>
          </a:stretch>
        </p:blipFill>
        <p:spPr>
          <a:xfrm>
            <a:off x="13314412" y="10355743"/>
            <a:ext cx="10251834" cy="444431"/>
          </a:xfrm>
          <a:prstGeom prst="rect">
            <a:avLst/>
          </a:prstGeom>
          <a:ln w="12700">
            <a:miter lim="400000"/>
          </a:ln>
        </p:spPr>
      </p:pic>
      <p:sp>
        <p:nvSpPr>
          <p:cNvPr id="599" name="Rectangle"/>
          <p:cNvSpPr/>
          <p:nvPr/>
        </p:nvSpPr>
        <p:spPr>
          <a:xfrm>
            <a:off x="22973298" y="10443484"/>
            <a:ext cx="681039" cy="6644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600" name="Screenshot 2026-01-22 at 1.58.02 PM.png" descr="Screenshot 2026-01-22 at 1.58.02 PM.png"/>
          <p:cNvPicPr>
            <a:picLocks/>
          </p:cNvPicPr>
          <p:nvPr/>
        </p:nvPicPr>
        <p:blipFill>
          <a:blip r:embed="rId3"/>
          <a:srcRect l="75661" t="76752" r="15258" b="22138"/>
          <a:stretch>
            <a:fillRect/>
          </a:stretch>
        </p:blipFill>
        <p:spPr>
          <a:xfrm rot="10800000">
            <a:off x="19741242" y="10117286"/>
            <a:ext cx="2253594" cy="1101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01" name="Screenshot 2026-01-22 at 1.58.02 PM.png" descr="Screenshot 2026-01-22 at 1.58.02 PM.png"/>
          <p:cNvPicPr>
            <a:picLocks/>
          </p:cNvPicPr>
          <p:nvPr/>
        </p:nvPicPr>
        <p:blipFill>
          <a:blip r:embed="rId3"/>
          <a:srcRect l="76844" t="76752" r="15258" b="22138"/>
          <a:stretch>
            <a:fillRect/>
          </a:stretch>
        </p:blipFill>
        <p:spPr>
          <a:xfrm rot="10800000">
            <a:off x="21557452" y="10117287"/>
            <a:ext cx="1960071" cy="1101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02" name="Screenshot 2026-01-22 at 1.58.02 PM.png" descr="Screenshot 2026-01-22 at 1.58.02 PM.png"/>
          <p:cNvPicPr>
            <a:picLocks noChangeAspect="1"/>
          </p:cNvPicPr>
          <p:nvPr/>
        </p:nvPicPr>
        <p:blipFill>
          <a:blip r:embed="rId3"/>
          <a:srcRect l="85039" t="63876" r="1034" b="16624"/>
          <a:stretch>
            <a:fillRect/>
          </a:stretch>
        </p:blipFill>
        <p:spPr>
          <a:xfrm>
            <a:off x="19965445" y="7895725"/>
            <a:ext cx="3459987" cy="2222195"/>
          </a:xfrm>
          <a:prstGeom prst="rect">
            <a:avLst/>
          </a:prstGeom>
          <a:ln w="12700">
            <a:miter lim="400000"/>
          </a:ln>
        </p:spPr>
      </p:pic>
      <p:sp>
        <p:nvSpPr>
          <p:cNvPr id="603" name="Rectangle"/>
          <p:cNvSpPr/>
          <p:nvPr/>
        </p:nvSpPr>
        <p:spPr>
          <a:xfrm>
            <a:off x="7857594" y="7659628"/>
            <a:ext cx="3608165" cy="8916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604" name="Screenshot 2026-01-22 at 1.58.02 PM.png" descr="Screenshot 2026-01-22 at 1.58.02 PM.png"/>
          <p:cNvPicPr>
            <a:picLocks noChangeAspect="1"/>
          </p:cNvPicPr>
          <p:nvPr/>
        </p:nvPicPr>
        <p:blipFill>
          <a:blip r:embed="rId3"/>
          <a:srcRect l="33648" t="63916" r="52425" b="16636"/>
          <a:stretch>
            <a:fillRect/>
          </a:stretch>
        </p:blipFill>
        <p:spPr>
          <a:xfrm>
            <a:off x="7991053" y="7900306"/>
            <a:ext cx="3459986" cy="2216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5" name="Screenshot 2026-01-22 at 1.58.02 PM.png" descr="Screenshot 2026-01-22 at 1.58.02 PM.png"/>
          <p:cNvPicPr>
            <a:picLocks/>
          </p:cNvPicPr>
          <p:nvPr/>
        </p:nvPicPr>
        <p:blipFill>
          <a:blip r:embed="rId3"/>
          <a:srcRect l="17244" t="4930" r="81565" b="84430"/>
          <a:stretch>
            <a:fillRect/>
          </a:stretch>
        </p:blipFill>
        <p:spPr>
          <a:xfrm>
            <a:off x="3919667" y="9486729"/>
            <a:ext cx="295621" cy="870029"/>
          </a:xfrm>
          <a:prstGeom prst="rect">
            <a:avLst/>
          </a:prstGeom>
          <a:ln w="12700">
            <a:miter lim="400000"/>
          </a:ln>
        </p:spPr>
      </p:pic>
      <p:sp>
        <p:nvSpPr>
          <p:cNvPr id="606" name="Line"/>
          <p:cNvSpPr/>
          <p:nvPr/>
        </p:nvSpPr>
        <p:spPr>
          <a:xfrm flipV="1">
            <a:off x="11560497" y="2648232"/>
            <a:ext cx="1" cy="7713539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07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08" name="28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" grpId="1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roup"/>
          <p:cNvGrpSpPr/>
          <p:nvPr/>
        </p:nvGrpSpPr>
        <p:grpSpPr>
          <a:xfrm>
            <a:off x="430651" y="1437131"/>
            <a:ext cx="14710133" cy="3809127"/>
            <a:chOff x="0" y="0"/>
            <a:chExt cx="14710131" cy="3809125"/>
          </a:xfrm>
        </p:grpSpPr>
        <p:sp>
          <p:nvSpPr>
            <p:cNvPr id="610" name="Rectangle"/>
            <p:cNvSpPr/>
            <p:nvPr/>
          </p:nvSpPr>
          <p:spPr>
            <a:xfrm>
              <a:off x="0" y="0"/>
              <a:ext cx="14710132" cy="3809126"/>
            </a:xfrm>
            <a:prstGeom prst="rect">
              <a:avLst/>
            </a:prstGeom>
            <a:solidFill>
              <a:srgbClr val="FFFFFF"/>
            </a:solidFill>
            <a:ln w="88900" cap="flat">
              <a:solidFill>
                <a:srgbClr val="9370D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611" name="STUDY ACHIEVEMENTS"/>
            <p:cNvSpPr txBox="1"/>
            <p:nvPr/>
          </p:nvSpPr>
          <p:spPr>
            <a:xfrm>
              <a:off x="316862" y="198948"/>
              <a:ext cx="8549313" cy="850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4298410">
                <a:defRPr sz="6000" b="1">
                  <a:solidFill>
                    <a:srgbClr val="F09937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STUDY ACHIEVEMENTS</a:t>
              </a:r>
            </a:p>
          </p:txBody>
        </p:sp>
        <p:sp>
          <p:nvSpPr>
            <p:cNvPr id="612" name="Physics-based SR to understand SF scaling relations"/>
            <p:cNvSpPr txBox="1"/>
            <p:nvPr/>
          </p:nvSpPr>
          <p:spPr>
            <a:xfrm>
              <a:off x="329663" y="1039118"/>
              <a:ext cx="7211160" cy="1223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marL="444500" indent="-444500" algn="l" defTabSz="4298410">
                <a:buSzPct val="100000"/>
                <a:buChar char="•"/>
                <a:defRPr sz="4000">
                  <a:solidFill>
                    <a:srgbClr val="848484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Physics-based SR to understand SF scaling relations</a:t>
              </a:r>
            </a:p>
          </p:txBody>
        </p:sp>
        <p:sp>
          <p:nvSpPr>
            <p:cNvPr id="613" name="Applied to cosmological zoom-in simulations (FIRE-2)"/>
            <p:cNvSpPr txBox="1"/>
            <p:nvPr/>
          </p:nvSpPr>
          <p:spPr>
            <a:xfrm>
              <a:off x="7786565" y="1039119"/>
              <a:ext cx="6623377" cy="12239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marL="444500" indent="-444500" algn="l" defTabSz="4298410">
                <a:buSzPct val="100000"/>
                <a:buChar char="•"/>
                <a:defRPr sz="4000">
                  <a:solidFill>
                    <a:srgbClr val="848484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Applied to cosmological zoom-in simulations (FIRE-2)</a:t>
              </a:r>
            </a:p>
          </p:txBody>
        </p:sp>
      </p:grpSp>
      <p:sp>
        <p:nvSpPr>
          <p:cNvPr id="615" name="Found eqns → Σgas, Σ★ and σgas critical for ΣSFR"/>
          <p:cNvSpPr txBox="1"/>
          <p:nvPr/>
        </p:nvSpPr>
        <p:spPr>
          <a:xfrm>
            <a:off x="762857" y="3575679"/>
            <a:ext cx="13452509" cy="843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444500" indent="-444500" algn="l" defTabSz="4298410">
              <a:buSzPct val="100000"/>
              <a:buChar char="•"/>
              <a:defRPr sz="4000">
                <a:solidFill>
                  <a:srgbClr val="84848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Found eq</a:t>
            </a:r>
            <a:r>
              <a:rPr sz="5800" baseline="31999"/>
              <a:t>n</a:t>
            </a:r>
            <a:r>
              <a:t>s </a:t>
            </a:r>
            <a:r>
              <a:rPr b="1"/>
              <a:t>→</a:t>
            </a:r>
            <a:r>
              <a:t> </a:t>
            </a:r>
            <a:r>
              <a:rPr b="1"/>
              <a:t>Σ</a:t>
            </a:r>
            <a:r>
              <a:rPr b="1" baseline="-5999"/>
              <a:t>gas</a:t>
            </a:r>
            <a:r>
              <a:rPr b="1"/>
              <a:t>, Σ</a:t>
            </a:r>
            <a:r>
              <a:rPr b="1" baseline="-5999"/>
              <a:t>★ </a:t>
            </a:r>
            <a:r>
              <a:t>and</a:t>
            </a:r>
            <a:r>
              <a:rPr b="1"/>
              <a:t> σ</a:t>
            </a:r>
            <a:r>
              <a:rPr b="1" baseline="-5999"/>
              <a:t>gas</a:t>
            </a:r>
            <a:r>
              <a:rPr baseline="-5999"/>
              <a:t> </a:t>
            </a:r>
            <a:r>
              <a:t>critical for Σ</a:t>
            </a:r>
            <a:r>
              <a:rPr baseline="-5999"/>
              <a:t>SFR</a:t>
            </a:r>
          </a:p>
        </p:txBody>
      </p:sp>
      <p:grpSp>
        <p:nvGrpSpPr>
          <p:cNvPr id="623" name="Group"/>
          <p:cNvGrpSpPr/>
          <p:nvPr/>
        </p:nvGrpSpPr>
        <p:grpSpPr>
          <a:xfrm>
            <a:off x="426090" y="12718305"/>
            <a:ext cx="28739162" cy="645084"/>
            <a:chOff x="0" y="755650"/>
            <a:chExt cx="28739158" cy="645083"/>
          </a:xfrm>
        </p:grpSpPr>
        <p:grpSp>
          <p:nvGrpSpPr>
            <p:cNvPr id="618" name="Group"/>
            <p:cNvGrpSpPr/>
            <p:nvPr/>
          </p:nvGrpSpPr>
          <p:grpSpPr>
            <a:xfrm>
              <a:off x="-1" y="755650"/>
              <a:ext cx="13562378" cy="622878"/>
              <a:chOff x="0" y="755650"/>
              <a:chExt cx="13562376" cy="622877"/>
            </a:xfrm>
          </p:grpSpPr>
          <p:sp>
            <p:nvSpPr>
              <p:cNvPr id="616" name=": diane.salim@rutgers.edu"/>
              <p:cNvSpPr/>
              <p:nvPr/>
            </p:nvSpPr>
            <p:spPr>
              <a:xfrm>
                <a:off x="941732" y="755650"/>
                <a:ext cx="126206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 defTabSz="825500">
                  <a:defRPr sz="4600" b="1">
                    <a:ln w="25400" cap="flat">
                      <a:solidFill>
                        <a:srgbClr val="9370DC"/>
                      </a:solidFill>
                      <a:prstDash val="solid"/>
                      <a:miter lim="400000"/>
                    </a:ln>
                    <a:solidFill>
                      <a:srgbClr val="FFFFFF"/>
                    </a:solidFill>
                  </a:defRPr>
                </a:pPr>
                <a:endParaRPr/>
              </a:p>
              <a:p>
                <a:pPr algn="l" defTabSz="825500">
                  <a:defRPr sz="4000" i="1">
                    <a:ln w="25400" cap="flat">
                      <a:solidFill>
                        <a:srgbClr val="9370DC"/>
                      </a:solidFill>
                      <a:prstDash val="solid"/>
                      <a:miter lim="400000"/>
                    </a:ln>
                    <a:solidFill>
                      <a:srgbClr val="FFFFFF"/>
                    </a:solidFill>
                    <a:latin typeface="Avenir Next Regular"/>
                    <a:ea typeface="Avenir Next Regular"/>
                    <a:cs typeface="Avenir Next Regular"/>
                    <a:sym typeface="Avenir Next Regular"/>
                  </a:defRPr>
                </a:pPr>
                <a:r>
                  <a:t>: diane.salim@rutgers.edu</a:t>
                </a:r>
              </a:p>
            </p:txBody>
          </p:sp>
          <p:sp>
            <p:nvSpPr>
              <p:cNvPr id="617" name="Mail"/>
              <p:cNvSpPr/>
              <p:nvPr/>
            </p:nvSpPr>
            <p:spPr>
              <a:xfrm>
                <a:off x="0" y="890986"/>
                <a:ext cx="771233" cy="4875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44" y="0"/>
                    </a:moveTo>
                    <a:lnTo>
                      <a:pt x="10803" y="12213"/>
                    </a:lnTo>
                    <a:lnTo>
                      <a:pt x="20856" y="0"/>
                    </a:lnTo>
                    <a:lnTo>
                      <a:pt x="744" y="0"/>
                    </a:lnTo>
                    <a:close/>
                    <a:moveTo>
                      <a:pt x="0" y="157"/>
                    </a:moveTo>
                    <a:lnTo>
                      <a:pt x="0" y="21418"/>
                    </a:lnTo>
                    <a:cubicBezTo>
                      <a:pt x="0" y="21518"/>
                      <a:pt x="52" y="21600"/>
                      <a:pt x="115" y="21600"/>
                    </a:cubicBezTo>
                    <a:lnTo>
                      <a:pt x="21485" y="21600"/>
                    </a:lnTo>
                    <a:cubicBezTo>
                      <a:pt x="21548" y="21600"/>
                      <a:pt x="21600" y="21518"/>
                      <a:pt x="21600" y="21418"/>
                    </a:cubicBezTo>
                    <a:lnTo>
                      <a:pt x="21600" y="157"/>
                    </a:lnTo>
                    <a:lnTo>
                      <a:pt x="10976" y="13181"/>
                    </a:lnTo>
                    <a:cubicBezTo>
                      <a:pt x="10924" y="13245"/>
                      <a:pt x="10861" y="13272"/>
                      <a:pt x="10797" y="13272"/>
                    </a:cubicBezTo>
                    <a:cubicBezTo>
                      <a:pt x="10734" y="13272"/>
                      <a:pt x="10669" y="13233"/>
                      <a:pt x="10612" y="13170"/>
                    </a:cubicBez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flat">
                <a:solidFill>
                  <a:srgbClr val="9370DC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 defTabSz="4298410">
                  <a:defRPr sz="85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621" name="Group"/>
            <p:cNvGrpSpPr/>
            <p:nvPr/>
          </p:nvGrpSpPr>
          <p:grpSpPr>
            <a:xfrm>
              <a:off x="16616305" y="755650"/>
              <a:ext cx="12122854" cy="645084"/>
              <a:chOff x="0" y="755650"/>
              <a:chExt cx="12122853" cy="645083"/>
            </a:xfrm>
          </p:grpSpPr>
          <p:pic>
            <p:nvPicPr>
              <p:cNvPr id="619" name="linkedin_logo.png" descr="linkedin_logo.pn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>
              <a:xfrm>
                <a:off x="0" y="786950"/>
                <a:ext cx="613783" cy="61378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620" name=": linkedin.com/in/dmsalim/"/>
              <p:cNvSpPr/>
              <p:nvPr/>
            </p:nvSpPr>
            <p:spPr>
              <a:xfrm>
                <a:off x="691554" y="755650"/>
                <a:ext cx="11431300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 algn="l" defTabSz="825500">
                  <a:defRPr sz="4600" b="1">
                    <a:ln w="25400" cap="flat">
                      <a:solidFill>
                        <a:srgbClr val="9370DC"/>
                      </a:solidFill>
                      <a:prstDash val="solid"/>
                      <a:miter lim="400000"/>
                    </a:ln>
                    <a:solidFill>
                      <a:srgbClr val="FFFFFF"/>
                    </a:solidFill>
                  </a:defRPr>
                </a:pPr>
                <a:endParaRPr/>
              </a:p>
              <a:p>
                <a:pPr algn="l" defTabSz="825500">
                  <a:defRPr sz="4000" i="1">
                    <a:ln w="25400" cap="flat">
                      <a:solidFill>
                        <a:srgbClr val="9370DC"/>
                      </a:solidFill>
                      <a:prstDash val="solid"/>
                      <a:miter lim="400000"/>
                    </a:ln>
                    <a:solidFill>
                      <a:srgbClr val="FFFFFF"/>
                    </a:solidFill>
                    <a:latin typeface="Avenir Next Regular"/>
                    <a:ea typeface="Avenir Next Regular"/>
                    <a:cs typeface="Avenir Next Regular"/>
                    <a:sym typeface="Avenir Next Regular"/>
                  </a:defRPr>
                </a:pPr>
                <a:r>
                  <a:t>: linkedin.com/in/dmsalim/</a:t>
                </a:r>
              </a:p>
            </p:txBody>
          </p:sp>
        </p:grpSp>
        <p:sp>
          <p:nvSpPr>
            <p:cNvPr id="622" name="Line"/>
            <p:cNvSpPr/>
            <p:nvPr/>
          </p:nvSpPr>
          <p:spPr>
            <a:xfrm>
              <a:off x="7145897" y="1179111"/>
              <a:ext cx="9275155" cy="1"/>
            </a:xfrm>
            <a:prstGeom prst="line">
              <a:avLst/>
            </a:prstGeom>
            <a:noFill/>
            <a:ln w="38100" cap="flat">
              <a:solidFill>
                <a:srgbClr val="9370DC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638" name="Group"/>
          <p:cNvGrpSpPr/>
          <p:nvPr/>
        </p:nvGrpSpPr>
        <p:grpSpPr>
          <a:xfrm>
            <a:off x="434582" y="5566023"/>
            <a:ext cx="14725778" cy="6857255"/>
            <a:chOff x="0" y="0"/>
            <a:chExt cx="14725777" cy="6857254"/>
          </a:xfrm>
        </p:grpSpPr>
        <p:sp>
          <p:nvSpPr>
            <p:cNvPr id="624" name="Rectangle"/>
            <p:cNvSpPr/>
            <p:nvPr/>
          </p:nvSpPr>
          <p:spPr>
            <a:xfrm>
              <a:off x="6408052" y="5968505"/>
              <a:ext cx="773822" cy="5218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grpSp>
          <p:nvGrpSpPr>
            <p:cNvPr id="637" name="Group"/>
            <p:cNvGrpSpPr/>
            <p:nvPr/>
          </p:nvGrpSpPr>
          <p:grpSpPr>
            <a:xfrm>
              <a:off x="0" y="0"/>
              <a:ext cx="14725778" cy="6857255"/>
              <a:chOff x="-254000" y="0"/>
              <a:chExt cx="14725777" cy="6857254"/>
            </a:xfrm>
          </p:grpSpPr>
          <p:grpSp>
            <p:nvGrpSpPr>
              <p:cNvPr id="634" name="Group"/>
              <p:cNvGrpSpPr/>
              <p:nvPr/>
            </p:nvGrpSpPr>
            <p:grpSpPr>
              <a:xfrm>
                <a:off x="-254000" y="0"/>
                <a:ext cx="14725778" cy="6857255"/>
                <a:chOff x="0" y="0"/>
                <a:chExt cx="14725777" cy="6857254"/>
              </a:xfrm>
            </p:grpSpPr>
            <p:sp>
              <p:nvSpPr>
                <p:cNvPr id="625" name="Rectangle"/>
                <p:cNvSpPr/>
                <p:nvPr/>
              </p:nvSpPr>
              <p:spPr>
                <a:xfrm>
                  <a:off x="0" y="0"/>
                  <a:ext cx="7190462" cy="6847617"/>
                </a:xfrm>
                <a:prstGeom prst="rect">
                  <a:avLst/>
                </a:prstGeom>
                <a:solidFill>
                  <a:srgbClr val="FFFFFF"/>
                </a:solidFill>
                <a:ln w="88900" cap="flat">
                  <a:solidFill>
                    <a:srgbClr val="9370DC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l" defTabSz="4298410">
                    <a:defRPr sz="85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endParaRPr/>
                </a:p>
              </p:txBody>
            </p:sp>
            <p:sp>
              <p:nvSpPr>
                <p:cNvPr id="626" name="〈tSFR〉= 10 MYR"/>
                <p:cNvSpPr/>
                <p:nvPr/>
              </p:nvSpPr>
              <p:spPr>
                <a:xfrm>
                  <a:off x="781916" y="70823"/>
                  <a:ext cx="5626630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defTabSz="4298410">
                    <a:defRPr sz="6000" b="1">
                      <a:solidFill>
                        <a:srgbClr val="F09937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r>
                    <a:t>〈t</a:t>
                  </a:r>
                  <a:r>
                    <a:rPr baseline="-5999"/>
                    <a:t>SFR</a:t>
                  </a:r>
                  <a:r>
                    <a:t>〉= 10 MYR</a:t>
                  </a:r>
                </a:p>
              </p:txBody>
            </p:sp>
            <p:sp>
              <p:nvSpPr>
                <p:cNvPr id="627" name="Rectangle"/>
                <p:cNvSpPr/>
                <p:nvPr/>
              </p:nvSpPr>
              <p:spPr>
                <a:xfrm>
                  <a:off x="7537577" y="11954"/>
                  <a:ext cx="7188201" cy="6845301"/>
                </a:xfrm>
                <a:prstGeom prst="rect">
                  <a:avLst/>
                </a:prstGeom>
                <a:solidFill>
                  <a:srgbClr val="FFFFFF"/>
                </a:solidFill>
                <a:ln w="88900" cap="flat">
                  <a:solidFill>
                    <a:srgbClr val="9370DC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l" defTabSz="4298410">
                    <a:defRPr sz="85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endParaRPr/>
                </a:p>
              </p:txBody>
            </p:sp>
            <p:sp>
              <p:nvSpPr>
                <p:cNvPr id="628" name="〈tSFR〉= 100 MYR"/>
                <p:cNvSpPr/>
                <p:nvPr/>
              </p:nvSpPr>
              <p:spPr>
                <a:xfrm>
                  <a:off x="8111801" y="70823"/>
                  <a:ext cx="6039753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defTabSz="4298410">
                    <a:defRPr sz="6000" b="1">
                      <a:solidFill>
                        <a:srgbClr val="F09937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r>
                    <a:t>〈t</a:t>
                  </a:r>
                  <a:r>
                    <a:rPr baseline="-5999"/>
                    <a:t>SFR</a:t>
                  </a:r>
                  <a:r>
                    <a:t>〉= 100 MYR</a:t>
                  </a:r>
                </a:p>
              </p:txBody>
            </p:sp>
            <p:sp>
              <p:nvSpPr>
                <p:cNvPr id="629" name="Rectangle"/>
                <p:cNvSpPr/>
                <p:nvPr/>
              </p:nvSpPr>
              <p:spPr>
                <a:xfrm>
                  <a:off x="5740737" y="4641128"/>
                  <a:ext cx="399877" cy="102717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pic>
              <p:nvPicPr>
                <p:cNvPr id="630" name="FOUND_EQNS_z_ALL_SFR_10Myr_4000EPOCHS_behaviour.pdf" descr="FOUND_EQNS_z_ALL_SFR_10Myr_4000EPOCHS_behaviour.pdf"/>
                <p:cNvPicPr>
                  <a:picLocks noChangeAspect="1"/>
                </p:cNvPicPr>
                <p:nvPr/>
              </p:nvPicPr>
              <p:blipFill>
                <a:blip r:embed="rId3"/>
                <a:srcRect l="3781" t="63527" r="46906"/>
                <a:stretch>
                  <a:fillRect/>
                </a:stretch>
              </p:blipFill>
              <p:spPr>
                <a:xfrm>
                  <a:off x="980370" y="1194433"/>
                  <a:ext cx="5772144" cy="551514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631" name="FOUND_EQNS_z_ALL_SFR_10Myr_4000EPOCHS_behaviour.pdf" descr="FOUND_EQNS_z_ALL_SFR_10Myr_4000EPOCHS_behaviour.pdf"/>
                <p:cNvPicPr>
                  <a:picLocks noChangeAspect="1"/>
                </p:cNvPicPr>
                <p:nvPr/>
              </p:nvPicPr>
              <p:blipFill>
                <a:blip r:embed="rId4"/>
                <a:srcRect t="32116" r="96105" b="35893"/>
                <a:stretch>
                  <a:fillRect/>
                </a:stretch>
              </p:blipFill>
              <p:spPr>
                <a:xfrm>
                  <a:off x="437949" y="958503"/>
                  <a:ext cx="526947" cy="5591726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632" name="FOUND_EQNS_z_ALL_SFR_100Myr_4000EPOCHS_behaviour.pdf" descr="FOUND_EQNS_z_ALL_SFR_100Myr_4000EPOCHS_behaviour.pdf"/>
                <p:cNvPicPr>
                  <a:picLocks noChangeAspect="1"/>
                </p:cNvPicPr>
                <p:nvPr/>
              </p:nvPicPr>
              <p:blipFill>
                <a:blip r:embed="rId5"/>
                <a:srcRect l="52773" t="32100" r="839" b="35731"/>
                <a:stretch>
                  <a:fillRect/>
                </a:stretch>
              </p:blipFill>
              <p:spPr>
                <a:xfrm>
                  <a:off x="8788213" y="1182983"/>
                  <a:ext cx="5445178" cy="4878068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633" name="FOUND_EQNS_z_ALL_SFR_100Myr_4000EPOCHS_behaviour.pdf" descr="FOUND_EQNS_z_ALL_SFR_100Myr_4000EPOCHS_behaviour.pdf"/>
                <p:cNvPicPr>
                  <a:picLocks noChangeAspect="1"/>
                </p:cNvPicPr>
                <p:nvPr/>
              </p:nvPicPr>
              <p:blipFill>
                <a:blip r:embed="rId5"/>
                <a:srcRect l="133" t="32093" r="92874" b="36195"/>
                <a:stretch>
                  <a:fillRect/>
                </a:stretch>
              </p:blipFill>
              <p:spPr>
                <a:xfrm>
                  <a:off x="8030015" y="1202622"/>
                  <a:ext cx="794677" cy="465600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635" name="FOUND_EQNS_z_ALL_SFR_10Myr_4000EPOCHS_behaviour.pdf" descr="FOUND_EQNS_z_ALL_SFR_10Myr_4000EPOCHS_behaviour.pdf"/>
              <p:cNvPicPr>
                <a:picLocks noChangeAspect="1"/>
              </p:cNvPicPr>
              <p:nvPr/>
            </p:nvPicPr>
            <p:blipFill>
              <a:blip r:embed="rId3"/>
              <a:srcRect l="3781" t="94922" r="47870"/>
              <a:stretch>
                <a:fillRect/>
              </a:stretch>
            </p:blipFill>
            <p:spPr>
              <a:xfrm>
                <a:off x="8180231" y="5939216"/>
                <a:ext cx="5642627" cy="76559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636" name="FOUND_EQNS_z_ALL_SFR_10Myr_4000EPOCHS_behaviour.pdf" descr="FOUND_EQNS_z_ALL_SFR_10Myr_4000EPOCHS_behaviour.pdf"/>
              <p:cNvPicPr>
                <a:picLocks noChangeAspect="1"/>
              </p:cNvPicPr>
              <p:nvPr/>
            </p:nvPicPr>
            <p:blipFill>
              <a:blip r:embed="rId3"/>
              <a:srcRect l="85124" t="81172" r="1211" b="5003"/>
              <a:stretch>
                <a:fillRect/>
              </a:stretch>
            </p:blipFill>
            <p:spPr>
              <a:xfrm>
                <a:off x="4773799" y="3863739"/>
                <a:ext cx="1589696" cy="207764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639" name="SUMMARY"/>
          <p:cNvSpPr txBox="1"/>
          <p:nvPr/>
        </p:nvSpPr>
        <p:spPr>
          <a:xfrm>
            <a:off x="330200" y="2197"/>
            <a:ext cx="25571623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SUMMARY</a:t>
            </a:r>
          </a:p>
        </p:txBody>
      </p:sp>
      <p:grpSp>
        <p:nvGrpSpPr>
          <p:cNvPr id="647" name="Group"/>
          <p:cNvGrpSpPr/>
          <p:nvPr/>
        </p:nvGrpSpPr>
        <p:grpSpPr>
          <a:xfrm>
            <a:off x="15492587" y="1444688"/>
            <a:ext cx="8492931" cy="10975849"/>
            <a:chOff x="0" y="0"/>
            <a:chExt cx="8492929" cy="10975847"/>
          </a:xfrm>
        </p:grpSpPr>
        <p:grpSp>
          <p:nvGrpSpPr>
            <p:cNvPr id="645" name="Group"/>
            <p:cNvGrpSpPr/>
            <p:nvPr/>
          </p:nvGrpSpPr>
          <p:grpSpPr>
            <a:xfrm>
              <a:off x="0" y="-1"/>
              <a:ext cx="8492930" cy="10975849"/>
              <a:chOff x="-47079" y="0"/>
              <a:chExt cx="8492929" cy="10975847"/>
            </a:xfrm>
          </p:grpSpPr>
          <p:grpSp>
            <p:nvGrpSpPr>
              <p:cNvPr id="642" name="Group"/>
              <p:cNvGrpSpPr/>
              <p:nvPr/>
            </p:nvGrpSpPr>
            <p:grpSpPr>
              <a:xfrm>
                <a:off x="-47080" y="-1"/>
                <a:ext cx="8492931" cy="10975849"/>
                <a:chOff x="0" y="0"/>
                <a:chExt cx="8492929" cy="10975847"/>
              </a:xfrm>
            </p:grpSpPr>
            <p:sp>
              <p:nvSpPr>
                <p:cNvPr id="640" name="Rectangle"/>
                <p:cNvSpPr/>
                <p:nvPr/>
              </p:nvSpPr>
              <p:spPr>
                <a:xfrm>
                  <a:off x="0" y="-1"/>
                  <a:ext cx="8492930" cy="10975849"/>
                </a:xfrm>
                <a:prstGeom prst="rect">
                  <a:avLst/>
                </a:prstGeom>
                <a:solidFill>
                  <a:srgbClr val="FFFFFF"/>
                </a:solidFill>
                <a:ln w="88900" cap="flat">
                  <a:solidFill>
                    <a:srgbClr val="9370DC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l" defTabSz="4298410">
                    <a:defRPr sz="85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endParaRPr/>
                </a:p>
              </p:txBody>
            </p:sp>
            <p:sp>
              <p:nvSpPr>
                <p:cNvPr id="641" name="CHECK OUT OUR PAPER!"/>
                <p:cNvSpPr txBox="1"/>
                <p:nvPr/>
              </p:nvSpPr>
              <p:spPr>
                <a:xfrm>
                  <a:off x="312997" y="330912"/>
                  <a:ext cx="7866937" cy="69964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5719" tIns="45719" rIns="45719" bIns="45719" numCol="1" anchor="t">
                  <a:noAutofit/>
                </a:bodyPr>
                <a:lstStyle>
                  <a:lvl1pPr defTabSz="4298410">
                    <a:defRPr sz="6000" b="1">
                      <a:solidFill>
                        <a:srgbClr val="F09937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CHECK OUT OUR PAPER!</a:t>
                  </a:r>
                </a:p>
              </p:txBody>
            </p:sp>
          </p:grpSp>
          <p:sp>
            <p:nvSpPr>
              <p:cNvPr id="643" name="DOI: 10.3847/1538-4357/ae13ac"/>
              <p:cNvSpPr txBox="1"/>
              <p:nvPr/>
            </p:nvSpPr>
            <p:spPr>
              <a:xfrm>
                <a:off x="316365" y="10222878"/>
                <a:ext cx="7766042" cy="6448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defTabSz="4298410">
                  <a:defRPr sz="4100" b="1">
                    <a:solidFill>
                      <a:srgbClr val="70B65D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t>DOI: 10.3847/1538-4357/ae13ac</a:t>
                </a:r>
              </a:p>
            </p:txBody>
          </p:sp>
          <p:sp>
            <p:nvSpPr>
              <p:cNvPr id="644" name="“A data-driven approach for star formation parameterization using symbolic regression”"/>
              <p:cNvSpPr txBox="1"/>
              <p:nvPr/>
            </p:nvSpPr>
            <p:spPr>
              <a:xfrm>
                <a:off x="355994" y="9124093"/>
                <a:ext cx="7686784" cy="102257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defTabSz="4298410">
                  <a:defRPr sz="3300" i="1">
                    <a:solidFill>
                      <a:srgbClr val="848484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t>“A data-driven approach for star formation parameterization using symbolic regression”</a:t>
                </a:r>
              </a:p>
            </p:txBody>
          </p:sp>
        </p:grpSp>
        <p:pic>
          <p:nvPicPr>
            <p:cNvPr id="646" name="Screenshot 2026-01-23 at 9.52.01 AM.png" descr="Screenshot 2026-01-23 at 9.52.01 AM.png"/>
            <p:cNvPicPr>
              <a:picLocks noChangeAspect="1"/>
            </p:cNvPicPr>
            <p:nvPr/>
          </p:nvPicPr>
          <p:blipFill>
            <a:blip r:embed="rId6"/>
            <a:srcRect l="847" t="1034" r="729" b="1034"/>
            <a:stretch>
              <a:fillRect/>
            </a:stretch>
          </p:blipFill>
          <p:spPr>
            <a:xfrm>
              <a:off x="418207" y="1212342"/>
              <a:ext cx="7656597" cy="76646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8" name="→ FIRE-2 SFR best described by galaxy-scale model"/>
          <p:cNvSpPr txBox="1"/>
          <p:nvPr/>
        </p:nvSpPr>
        <p:spPr>
          <a:xfrm>
            <a:off x="3276577" y="4424262"/>
            <a:ext cx="12007053" cy="601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4000">
                <a:solidFill>
                  <a:srgbClr val="84848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1"/>
              <a:t>→</a:t>
            </a:r>
            <a:r>
              <a:t> FIRE-2 SFR best described by </a:t>
            </a:r>
            <a:r>
              <a:rPr b="1"/>
              <a:t>galaxy-scale</a:t>
            </a:r>
            <a:r>
              <a:t> model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" grpId="1" animBg="1" advAuto="0"/>
      <p:bldP spid="638" grpId="2" animBg="1" advAuto="0"/>
      <p:bldP spid="647" grpId="4" animBg="1" advAuto="0"/>
      <p:bldP spid="648" grpId="3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89355fd8-5fa7-455f-abb5-0fe7ac564afc.webp" descr="89355fd8-5fa7-455f-abb5-0fe7ac564afc.web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283898" y="-10530341"/>
            <a:ext cx="23816033" cy="248985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4" name="Group"/>
          <p:cNvGrpSpPr/>
          <p:nvPr/>
        </p:nvGrpSpPr>
        <p:grpSpPr>
          <a:xfrm>
            <a:off x="381625" y="1548526"/>
            <a:ext cx="10903688" cy="12033041"/>
            <a:chOff x="0" y="0"/>
            <a:chExt cx="10903686" cy="12033039"/>
          </a:xfrm>
        </p:grpSpPr>
        <p:grpSp>
          <p:nvGrpSpPr>
            <p:cNvPr id="172" name="Group"/>
            <p:cNvGrpSpPr/>
            <p:nvPr/>
          </p:nvGrpSpPr>
          <p:grpSpPr>
            <a:xfrm>
              <a:off x="-1" y="0"/>
              <a:ext cx="9951268" cy="12033041"/>
              <a:chOff x="0" y="0"/>
              <a:chExt cx="9951266" cy="12033040"/>
            </a:xfrm>
          </p:grpSpPr>
          <p:pic>
            <p:nvPicPr>
              <p:cNvPr id="169" name="KENNICUTT_WHITE_TRANSPARENT.tif" descr="KENNICUTT_WHITE_TRANSPARENT.tif"/>
              <p:cNvPicPr>
                <a:picLocks noChangeAspect="1"/>
              </p:cNvPicPr>
              <p:nvPr/>
            </p:nvPicPr>
            <p:blipFill>
              <a:blip r:embed="rId3"/>
              <a:srcRect l="7051" b="4107"/>
              <a:stretch>
                <a:fillRect/>
              </a:stretch>
            </p:blipFill>
            <p:spPr>
              <a:xfrm>
                <a:off x="1415564" y="0"/>
                <a:ext cx="8535703" cy="1118187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70" name="logΣSFR [M☉pc-2Myr-1]"/>
              <p:cNvSpPr txBox="1"/>
              <p:nvPr/>
            </p:nvSpPr>
            <p:spPr>
              <a:xfrm rot="16200000">
                <a:off x="-3451041" y="4532624"/>
                <a:ext cx="8192243" cy="129016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6000">
                    <a:solidFill>
                      <a:srgbClr val="FFFFFF"/>
                    </a:solidFill>
                  </a:defRPr>
                </a:pPr>
                <a:r>
                  <a:t>logΣ</a:t>
                </a:r>
                <a:r>
                  <a:rPr baseline="-5999"/>
                  <a:t>SFR </a:t>
                </a:r>
                <a:r>
                  <a:t>[M</a:t>
                </a:r>
                <a:r>
                  <a:rPr baseline="-5999"/>
                  <a:t>☉</a:t>
                </a:r>
                <a:r>
                  <a:t>pc</a:t>
                </a:r>
                <a:r>
                  <a:rPr baseline="31999"/>
                  <a:t>-2</a:t>
                </a:r>
                <a:r>
                  <a:t>Myr</a:t>
                </a:r>
                <a:r>
                  <a:rPr baseline="31999"/>
                  <a:t>-1</a:t>
                </a:r>
                <a:r>
                  <a:t>]</a:t>
                </a:r>
              </a:p>
            </p:txBody>
          </p:sp>
          <p:sp>
            <p:nvSpPr>
              <p:cNvPr id="171" name="logΣgas [M☉pc-2]"/>
              <p:cNvSpPr txBox="1"/>
              <p:nvPr/>
            </p:nvSpPr>
            <p:spPr>
              <a:xfrm>
                <a:off x="3260483" y="10742879"/>
                <a:ext cx="5463630" cy="129016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l" defTabSz="4298410">
                  <a:defRPr sz="60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logΣ</a:t>
                </a:r>
                <a:r>
                  <a:rPr baseline="-5999"/>
                  <a:t>gas </a:t>
                </a:r>
                <a:r>
                  <a:t>[M</a:t>
                </a:r>
                <a:r>
                  <a:rPr baseline="-5999"/>
                  <a:t>☉</a:t>
                </a:r>
                <a:r>
                  <a:t>pc</a:t>
                </a:r>
                <a:r>
                  <a:rPr baseline="31999"/>
                  <a:t>-2</a:t>
                </a:r>
                <a:r>
                  <a:t>]</a:t>
                </a:r>
              </a:p>
            </p:txBody>
          </p:sp>
        </p:grpSp>
        <p:sp>
          <p:nvSpPr>
            <p:cNvPr id="173" name="KENNICUTT 1998"/>
            <p:cNvSpPr txBox="1"/>
            <p:nvPr/>
          </p:nvSpPr>
          <p:spPr>
            <a:xfrm rot="16200000">
              <a:off x="5535186" y="5254552"/>
              <a:ext cx="9349018" cy="13879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298410">
                <a:defRPr sz="3200" b="1">
                  <a:solidFill>
                    <a:srgbClr val="F0993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  <a:p>
              <a:pPr algn="l" defTabSz="4298410">
                <a:defRPr sz="3200" b="1">
                  <a:solidFill>
                    <a:srgbClr val="FF7B7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KENNICUTT 1998</a:t>
              </a:r>
            </a:p>
          </p:txBody>
        </p:sp>
      </p:grpSp>
      <p:sp>
        <p:nvSpPr>
          <p:cNvPr id="175" name="IMAGE: JWST COLLABORATION"/>
          <p:cNvSpPr txBox="1"/>
          <p:nvPr/>
        </p:nvSpPr>
        <p:spPr>
          <a:xfrm>
            <a:off x="18687090" y="12659119"/>
            <a:ext cx="6020744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32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algn="l" defTabSz="4298410">
              <a:defRPr sz="3200" b="1">
                <a:solidFill>
                  <a:srgbClr val="FF7B7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IMAGE: JWST COLLABORATION</a:t>
            </a:r>
          </a:p>
        </p:txBody>
      </p:sp>
      <p:grpSp>
        <p:nvGrpSpPr>
          <p:cNvPr id="178" name="Group"/>
          <p:cNvGrpSpPr/>
          <p:nvPr/>
        </p:nvGrpSpPr>
        <p:grpSpPr>
          <a:xfrm>
            <a:off x="21069907" y="2592445"/>
            <a:ext cx="2845935" cy="8785110"/>
            <a:chOff x="0" y="0"/>
            <a:chExt cx="2845933" cy="8785109"/>
          </a:xfrm>
        </p:grpSpPr>
        <p:sp>
          <p:nvSpPr>
            <p:cNvPr id="176" name="Ornament 15"/>
            <p:cNvSpPr/>
            <p:nvPr/>
          </p:nvSpPr>
          <p:spPr>
            <a:xfrm rot="16200000">
              <a:off x="-4023527" y="4023526"/>
              <a:ext cx="8785110" cy="7380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7" h="21407" extrusionOk="0">
                  <a:moveTo>
                    <a:pt x="127" y="22"/>
                  </a:moveTo>
                  <a:cubicBezTo>
                    <a:pt x="80" y="-93"/>
                    <a:pt x="32" y="257"/>
                    <a:pt x="22" y="818"/>
                  </a:cubicBezTo>
                  <a:cubicBezTo>
                    <a:pt x="-49" y="4615"/>
                    <a:pt x="-101" y="17739"/>
                    <a:pt x="2551" y="17739"/>
                  </a:cubicBezTo>
                  <a:cubicBezTo>
                    <a:pt x="5450" y="17739"/>
                    <a:pt x="7783" y="14753"/>
                    <a:pt x="8489" y="14753"/>
                  </a:cubicBezTo>
                  <a:cubicBezTo>
                    <a:pt x="9176" y="14753"/>
                    <a:pt x="9850" y="13902"/>
                    <a:pt x="10398" y="21024"/>
                  </a:cubicBezTo>
                  <a:cubicBezTo>
                    <a:pt x="10425" y="21380"/>
                    <a:pt x="10468" y="21507"/>
                    <a:pt x="10505" y="21322"/>
                  </a:cubicBezTo>
                  <a:cubicBezTo>
                    <a:pt x="10558" y="21061"/>
                    <a:pt x="10581" y="20322"/>
                    <a:pt x="10552" y="19730"/>
                  </a:cubicBezTo>
                  <a:cubicBezTo>
                    <a:pt x="10406" y="16761"/>
                    <a:pt x="9857" y="9109"/>
                    <a:pt x="8066" y="9816"/>
                  </a:cubicBezTo>
                  <a:cubicBezTo>
                    <a:pt x="6083" y="10599"/>
                    <a:pt x="4031" y="11246"/>
                    <a:pt x="2102" y="11647"/>
                  </a:cubicBezTo>
                  <a:cubicBezTo>
                    <a:pt x="1094" y="11858"/>
                    <a:pt x="161" y="11423"/>
                    <a:pt x="201" y="1097"/>
                  </a:cubicBezTo>
                  <a:cubicBezTo>
                    <a:pt x="203" y="581"/>
                    <a:pt x="172" y="124"/>
                    <a:pt x="129" y="22"/>
                  </a:cubicBezTo>
                  <a:cubicBezTo>
                    <a:pt x="128" y="22"/>
                    <a:pt x="128" y="22"/>
                    <a:pt x="127" y="22"/>
                  </a:cubicBezTo>
                  <a:close/>
                  <a:moveTo>
                    <a:pt x="21269" y="22"/>
                  </a:moveTo>
                  <a:cubicBezTo>
                    <a:pt x="21226" y="124"/>
                    <a:pt x="21195" y="581"/>
                    <a:pt x="21197" y="1097"/>
                  </a:cubicBezTo>
                  <a:cubicBezTo>
                    <a:pt x="21237" y="11423"/>
                    <a:pt x="20304" y="11858"/>
                    <a:pt x="19296" y="11647"/>
                  </a:cubicBezTo>
                  <a:cubicBezTo>
                    <a:pt x="17367" y="11246"/>
                    <a:pt x="15315" y="10599"/>
                    <a:pt x="13332" y="9816"/>
                  </a:cubicBezTo>
                  <a:cubicBezTo>
                    <a:pt x="11541" y="9109"/>
                    <a:pt x="10992" y="16761"/>
                    <a:pt x="10846" y="19730"/>
                  </a:cubicBezTo>
                  <a:cubicBezTo>
                    <a:pt x="10817" y="20322"/>
                    <a:pt x="10840" y="21061"/>
                    <a:pt x="10893" y="21322"/>
                  </a:cubicBezTo>
                  <a:cubicBezTo>
                    <a:pt x="10930" y="21507"/>
                    <a:pt x="10973" y="21380"/>
                    <a:pt x="11000" y="21024"/>
                  </a:cubicBezTo>
                  <a:cubicBezTo>
                    <a:pt x="11548" y="13902"/>
                    <a:pt x="12222" y="14753"/>
                    <a:pt x="12909" y="14753"/>
                  </a:cubicBezTo>
                  <a:cubicBezTo>
                    <a:pt x="13615" y="14753"/>
                    <a:pt x="15948" y="17739"/>
                    <a:pt x="18847" y="17739"/>
                  </a:cubicBezTo>
                  <a:cubicBezTo>
                    <a:pt x="21499" y="17739"/>
                    <a:pt x="21447" y="4615"/>
                    <a:pt x="21376" y="818"/>
                  </a:cubicBezTo>
                  <a:cubicBezTo>
                    <a:pt x="21366" y="257"/>
                    <a:pt x="21318" y="-93"/>
                    <a:pt x="21271" y="22"/>
                  </a:cubicBezTo>
                  <a:cubicBezTo>
                    <a:pt x="21270" y="22"/>
                    <a:pt x="21270" y="22"/>
                    <a:pt x="21269" y="22"/>
                  </a:cubicBezTo>
                  <a:close/>
                </a:path>
              </a:pathLst>
            </a:custGeom>
            <a:solidFill>
              <a:srgbClr val="D6D6D6"/>
            </a:solidFill>
            <a:ln w="381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457200">
                <a:defRPr sz="1200">
                  <a:ln w="12700" cap="flat">
                    <a:solidFill>
                      <a:srgbClr val="000000"/>
                    </a:solidFill>
                    <a:prstDash val="solid"/>
                    <a:miter lim="400000"/>
                  </a:ln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77" name="HOW?"/>
            <p:cNvSpPr txBox="1"/>
            <p:nvPr/>
          </p:nvSpPr>
          <p:spPr>
            <a:xfrm rot="16200000">
              <a:off x="-87822" y="3157070"/>
              <a:ext cx="4361329" cy="15061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b">
              <a:noAutofit/>
            </a:bodyPr>
            <a:lstStyle>
              <a:lvl1pPr defTabSz="825500">
                <a:defRPr sz="1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HOW?</a:t>
              </a:r>
            </a:p>
          </p:txBody>
        </p:sp>
      </p:grpSp>
      <p:grpSp>
        <p:nvGrpSpPr>
          <p:cNvPr id="181" name="Group"/>
          <p:cNvGrpSpPr/>
          <p:nvPr/>
        </p:nvGrpSpPr>
        <p:grpSpPr>
          <a:xfrm>
            <a:off x="11886925" y="9627393"/>
            <a:ext cx="8361010" cy="2541218"/>
            <a:chOff x="-1" y="-227014"/>
            <a:chExt cx="8361008" cy="2541216"/>
          </a:xfrm>
        </p:grpSpPr>
        <p:sp>
          <p:nvSpPr>
            <p:cNvPr id="179" name="ΣSFR∝Σgas1.4"/>
            <p:cNvSpPr txBox="1"/>
            <p:nvPr/>
          </p:nvSpPr>
          <p:spPr>
            <a:xfrm>
              <a:off x="354422" y="-227014"/>
              <a:ext cx="7652163" cy="21967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298410">
                <a:defRPr sz="1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/>
                <a:t>Σ</a:t>
              </a:r>
              <a:r>
                <a:rPr baseline="-5999" dirty="0"/>
                <a:t>SFR</a:t>
              </a:r>
              <a:r>
                <a:rPr sz="18000" dirty="0"/>
                <a:t>∝</a:t>
              </a:r>
              <a:r>
                <a:rPr dirty="0"/>
                <a:t>Σ</a:t>
              </a:r>
              <a:r>
                <a:rPr baseline="-5999" dirty="0"/>
                <a:t>gas</a:t>
              </a:r>
              <a:r>
                <a:rPr baseline="31999" dirty="0"/>
                <a:t>1.4</a:t>
              </a:r>
            </a:p>
          </p:txBody>
        </p:sp>
        <p:sp>
          <p:nvSpPr>
            <p:cNvPr id="180" name="Rectangle"/>
            <p:cNvSpPr/>
            <p:nvPr/>
          </p:nvSpPr>
          <p:spPr>
            <a:xfrm>
              <a:off x="-1" y="0"/>
              <a:ext cx="8361008" cy="2314202"/>
            </a:xfrm>
            <a:prstGeom prst="rect">
              <a:avLst/>
            </a:prstGeom>
            <a:noFill/>
            <a:ln w="101600" cap="flat">
              <a:solidFill>
                <a:srgbClr val="D6D6D6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182" name="WHAT DRIVES STAR FORMATION?"/>
          <p:cNvSpPr txBox="1"/>
          <p:nvPr/>
        </p:nvSpPr>
        <p:spPr>
          <a:xfrm>
            <a:off x="330200" y="2197"/>
            <a:ext cx="23833546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WHAT DRIVES STAR FORMATION?</a:t>
            </a:r>
          </a:p>
        </p:txBody>
      </p:sp>
      <p:grpSp>
        <p:nvGrpSpPr>
          <p:cNvPr id="185" name="Group"/>
          <p:cNvGrpSpPr/>
          <p:nvPr/>
        </p:nvGrpSpPr>
        <p:grpSpPr>
          <a:xfrm>
            <a:off x="12654277" y="1444519"/>
            <a:ext cx="6804954" cy="7369784"/>
            <a:chOff x="0" y="0"/>
            <a:chExt cx="6804952" cy="7369783"/>
          </a:xfrm>
        </p:grpSpPr>
        <p:sp>
          <p:nvSpPr>
            <p:cNvPr id="183" name="STARS FORM FROM…"/>
            <p:cNvSpPr txBox="1"/>
            <p:nvPr/>
          </p:nvSpPr>
          <p:spPr>
            <a:xfrm>
              <a:off x="2736119" y="0"/>
              <a:ext cx="4068834" cy="73697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b">
              <a:noAutofit/>
            </a:bodyPr>
            <a:lstStyle/>
            <a:p>
              <a:pPr defTabSz="825500">
                <a:defRPr sz="115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b="1"/>
                <a:t>STARS</a:t>
              </a:r>
              <a:r>
                <a:t> FORM FROM </a:t>
              </a:r>
            </a:p>
            <a:p>
              <a:pPr defTabSz="825500">
                <a:defRPr sz="115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GAS</a:t>
              </a:r>
            </a:p>
          </p:txBody>
        </p:sp>
        <p:sp>
          <p:nvSpPr>
            <p:cNvPr id="184" name="Arrow"/>
            <p:cNvSpPr/>
            <p:nvPr/>
          </p:nvSpPr>
          <p:spPr>
            <a:xfrm rot="10800000" flipH="1">
              <a:off x="0" y="687620"/>
              <a:ext cx="2563549" cy="882081"/>
            </a:xfrm>
            <a:prstGeom prst="rightArrow">
              <a:avLst>
                <a:gd name="adj1" fmla="val 55106"/>
                <a:gd name="adj2" fmla="val 110859"/>
              </a:avLst>
            </a:prstGeom>
            <a:solidFill>
              <a:srgbClr val="DFDFDF"/>
            </a:solidFill>
            <a:ln w="38100" cap="flat">
              <a:solidFill>
                <a:srgbClr val="929292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186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87" name="18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2" animBg="1" advAuto="0"/>
      <p:bldP spid="178" grpId="4" animBg="1" advAuto="0"/>
      <p:bldP spid="181" grpId="3" animBg="1" advAuto="0"/>
      <p:bldP spid="185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Federrath_4096_coldens_xy.mp4" descr="Federrath_4096_coldens_xy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21031" y="-863905"/>
            <a:ext cx="29226062" cy="14613032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SOLENOIDAL DRIVING"/>
          <p:cNvSpPr txBox="1"/>
          <p:nvPr/>
        </p:nvSpPr>
        <p:spPr>
          <a:xfrm>
            <a:off x="510358" y="360991"/>
            <a:ext cx="10647572" cy="2356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 defTabSz="4298410">
              <a:defRPr sz="8000" b="1">
                <a:ln w="12700" cap="flat">
                  <a:solidFill>
                    <a:srgbClr val="747475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SOLENOIDAL DRIVING</a:t>
            </a:r>
          </a:p>
        </p:txBody>
      </p:sp>
      <p:sp>
        <p:nvSpPr>
          <p:cNvPr id="191" name="COMPRESSIVE DRIVING"/>
          <p:cNvSpPr txBox="1"/>
          <p:nvPr/>
        </p:nvSpPr>
        <p:spPr>
          <a:xfrm>
            <a:off x="13922881" y="360991"/>
            <a:ext cx="10244413" cy="2356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8000" b="1">
                <a:ln w="12700" cap="flat">
                  <a:solidFill>
                    <a:srgbClr val="747475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COMPRESSIVE DRIVING</a:t>
            </a:r>
          </a:p>
        </p:txBody>
      </p:sp>
      <p:sp>
        <p:nvSpPr>
          <p:cNvPr id="192" name="∇ ✕ v = 0"/>
          <p:cNvSpPr txBox="1"/>
          <p:nvPr/>
        </p:nvSpPr>
        <p:spPr>
          <a:xfrm>
            <a:off x="19865157" y="1144904"/>
            <a:ext cx="4578626" cy="150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298410">
              <a:defRPr sz="7000">
                <a:ln w="12700" cap="flat">
                  <a:solidFill>
                    <a:srgbClr val="747475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Apple Chancery"/>
                <a:ea typeface="Apple Chancery"/>
                <a:cs typeface="Apple Chancery"/>
                <a:sym typeface="Apple Chancery"/>
              </a:defRPr>
            </a:pPr>
            <a:r>
              <a:rPr>
                <a:latin typeface="Calibri"/>
                <a:ea typeface="Calibri"/>
                <a:cs typeface="Calibri"/>
                <a:sym typeface="Calibri"/>
              </a:rPr>
              <a:t>∇ </a:t>
            </a:r>
            <a:r>
              <a:t>✕</a:t>
            </a:r>
            <a:r>
              <a:rPr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t>v</a:t>
            </a:r>
            <a:r>
              <a:rPr>
                <a:latin typeface="Calibri"/>
                <a:ea typeface="Calibri"/>
                <a:cs typeface="Calibri"/>
                <a:sym typeface="Calibri"/>
              </a:rPr>
              <a:t> = 0</a:t>
            </a:r>
          </a:p>
        </p:txBody>
      </p:sp>
      <p:sp>
        <p:nvSpPr>
          <p:cNvPr id="193" name="∇・v = 0"/>
          <p:cNvSpPr txBox="1"/>
          <p:nvPr/>
        </p:nvSpPr>
        <p:spPr>
          <a:xfrm>
            <a:off x="514194" y="1144904"/>
            <a:ext cx="4578626" cy="150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7000">
                <a:ln w="12700" cap="flat">
                  <a:solidFill>
                    <a:srgbClr val="747475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Apple Chancery"/>
                <a:ea typeface="Apple Chancery"/>
                <a:cs typeface="Apple Chancery"/>
                <a:sym typeface="Apple Chancery"/>
              </a:defRPr>
            </a:pPr>
            <a:r>
              <a:rPr>
                <a:latin typeface="Calibri"/>
                <a:ea typeface="Calibri"/>
                <a:cs typeface="Calibri"/>
                <a:sym typeface="Calibri"/>
              </a:rPr>
              <a:t>∇</a:t>
            </a:r>
            <a:r>
              <a:t>・v</a:t>
            </a:r>
            <a:r>
              <a:rPr>
                <a:latin typeface="Calibri"/>
                <a:ea typeface="Calibri"/>
                <a:cs typeface="Calibri"/>
                <a:sym typeface="Calibri"/>
              </a:rPr>
              <a:t> = 0</a:t>
            </a:r>
          </a:p>
        </p:txBody>
      </p:sp>
      <p:sp>
        <p:nvSpPr>
          <p:cNvPr id="194" name="Star formation suppressor"/>
          <p:cNvSpPr txBox="1"/>
          <p:nvPr/>
        </p:nvSpPr>
        <p:spPr>
          <a:xfrm>
            <a:off x="510358" y="12290524"/>
            <a:ext cx="10647572" cy="20796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 defTabSz="4298410">
              <a:defRPr sz="7000">
                <a:ln w="12700" cap="flat">
                  <a:solidFill>
                    <a:srgbClr val="747475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Star formation suppressor</a:t>
            </a:r>
          </a:p>
        </p:txBody>
      </p:sp>
      <p:sp>
        <p:nvSpPr>
          <p:cNvPr id="195" name="Star formation enhancer"/>
          <p:cNvSpPr txBox="1"/>
          <p:nvPr/>
        </p:nvSpPr>
        <p:spPr>
          <a:xfrm>
            <a:off x="13354291" y="12290524"/>
            <a:ext cx="10647572" cy="20796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 defTabSz="4298410">
              <a:defRPr sz="7000">
                <a:ln w="12700" cap="flat">
                  <a:solidFill>
                    <a:srgbClr val="747475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Star formation enhancer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89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Screenshot 2026-08-22 at 1.48.33 PM.png" descr="Screenshot 2026-08-22 at 1.48.33 PM.png"/>
          <p:cNvPicPr>
            <a:picLocks noChangeAspect="1"/>
          </p:cNvPicPr>
          <p:nvPr/>
        </p:nvPicPr>
        <p:blipFill>
          <a:blip r:embed="rId2"/>
          <a:srcRect l="336" r="14081"/>
          <a:stretch>
            <a:fillRect/>
          </a:stretch>
        </p:blipFill>
        <p:spPr>
          <a:xfrm>
            <a:off x="12877515" y="2650570"/>
            <a:ext cx="10708537" cy="10179332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Rectangle"/>
          <p:cNvSpPr/>
          <p:nvPr/>
        </p:nvSpPr>
        <p:spPr>
          <a:xfrm>
            <a:off x="12636500" y="894166"/>
            <a:ext cx="11148320" cy="173473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9" name="CLOUD-SCALE MODELS"/>
          <p:cNvSpPr txBox="1"/>
          <p:nvPr/>
        </p:nvSpPr>
        <p:spPr>
          <a:xfrm>
            <a:off x="14178298" y="1652659"/>
            <a:ext cx="8577803" cy="987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CLOUD-SCALE MODELS</a:t>
            </a:r>
          </a:p>
        </p:txBody>
      </p:sp>
      <p:sp>
        <p:nvSpPr>
          <p:cNvPr id="200" name="Rectangle"/>
          <p:cNvSpPr/>
          <p:nvPr/>
        </p:nvSpPr>
        <p:spPr>
          <a:xfrm>
            <a:off x="428184" y="1440067"/>
            <a:ext cx="11561952" cy="11748182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01" name="Rectangle"/>
          <p:cNvSpPr/>
          <p:nvPr/>
        </p:nvSpPr>
        <p:spPr>
          <a:xfrm>
            <a:off x="12430676" y="1440067"/>
            <a:ext cx="11561952" cy="11748182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204" name="Group"/>
          <p:cNvGrpSpPr/>
          <p:nvPr/>
        </p:nvGrpSpPr>
        <p:grpSpPr>
          <a:xfrm>
            <a:off x="12738100" y="2439751"/>
            <a:ext cx="11173720" cy="10283240"/>
            <a:chOff x="0" y="0"/>
            <a:chExt cx="11173719" cy="10283238"/>
          </a:xfrm>
        </p:grpSpPr>
        <p:pic>
          <p:nvPicPr>
            <p:cNvPr id="202" name="PDF_EQN.png" descr="PDF_EQ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3875" y="8203603"/>
              <a:ext cx="8605969" cy="20796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" name="PDF_LINE_INVERT.png" descr="PDF_LINE_INVERT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173720" cy="83802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05" name="PREDICTIVE EQUATION FOR STAR FORMATION?"/>
          <p:cNvSpPr txBox="1"/>
          <p:nvPr/>
        </p:nvSpPr>
        <p:spPr>
          <a:xfrm>
            <a:off x="330200" y="2197"/>
            <a:ext cx="23833546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PREDICTIVE EQUATION FOR STAR FORMATION?</a:t>
            </a:r>
          </a:p>
        </p:txBody>
      </p:sp>
      <p:sp>
        <p:nvSpPr>
          <p:cNvPr id="206" name="IMAGE: FEDERRATH 2015"/>
          <p:cNvSpPr txBox="1"/>
          <p:nvPr/>
        </p:nvSpPr>
        <p:spPr>
          <a:xfrm>
            <a:off x="20664842" y="12763440"/>
            <a:ext cx="6684129" cy="910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32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algn="l" defTabSz="4298410">
              <a:defRPr sz="2500" b="1">
                <a:solidFill>
                  <a:srgbClr val="FF7B7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IMAGE: FEDERRATH 2015</a:t>
            </a:r>
          </a:p>
        </p:txBody>
      </p:sp>
      <p:sp>
        <p:nvSpPr>
          <p:cNvPr id="207" name="IMAGE: FIRE COLLABORATION"/>
          <p:cNvSpPr txBox="1"/>
          <p:nvPr/>
        </p:nvSpPr>
        <p:spPr>
          <a:xfrm>
            <a:off x="343416" y="12763440"/>
            <a:ext cx="4045268" cy="910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32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algn="l" defTabSz="4298410">
              <a:defRPr sz="2500" b="1">
                <a:solidFill>
                  <a:srgbClr val="FF7B7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IMAGE: FIRE COLLABORATION</a:t>
            </a:r>
          </a:p>
        </p:txBody>
      </p:sp>
      <p:sp>
        <p:nvSpPr>
          <p:cNvPr id="208" name="GALAXY-SCALE MODELS"/>
          <p:cNvSpPr txBox="1"/>
          <p:nvPr/>
        </p:nvSpPr>
        <p:spPr>
          <a:xfrm>
            <a:off x="1579906" y="1652659"/>
            <a:ext cx="9258507" cy="987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GALAXY-SCALE MODELS</a:t>
            </a:r>
          </a:p>
        </p:txBody>
      </p:sp>
      <p:pic>
        <p:nvPicPr>
          <p:cNvPr id="209" name="image-23_med_hr_med_hr.png" descr="image-23_med_hr_med_hr.png"/>
          <p:cNvPicPr>
            <a:picLocks noChangeAspect="1"/>
          </p:cNvPicPr>
          <p:nvPr/>
        </p:nvPicPr>
        <p:blipFill>
          <a:blip r:embed="rId5"/>
          <a:srcRect l="8938" t="4009" r="8938" b="55472"/>
          <a:stretch>
            <a:fillRect/>
          </a:stretch>
        </p:blipFill>
        <p:spPr>
          <a:xfrm>
            <a:off x="857522" y="2649975"/>
            <a:ext cx="10705292" cy="1018052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4" name="Group"/>
          <p:cNvGrpSpPr/>
          <p:nvPr/>
        </p:nvGrpSpPr>
        <p:grpSpPr>
          <a:xfrm>
            <a:off x="5553738" y="3269069"/>
            <a:ext cx="5358720" cy="4747754"/>
            <a:chOff x="0" y="0"/>
            <a:chExt cx="5358719" cy="4747753"/>
          </a:xfrm>
        </p:grpSpPr>
        <p:sp>
          <p:nvSpPr>
            <p:cNvPr id="210" name="FEEDBACK"/>
            <p:cNvSpPr txBox="1"/>
            <p:nvPr/>
          </p:nvSpPr>
          <p:spPr>
            <a:xfrm rot="19800000">
              <a:off x="1485226" y="2598328"/>
              <a:ext cx="3807691" cy="12834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4298410">
                <a:defRPr sz="3200" b="1">
                  <a:ln w="25400" cap="flat">
                    <a:solidFill>
                      <a:srgbClr val="F09937"/>
                    </a:solidFill>
                    <a:prstDash val="solid"/>
                    <a:miter lim="400000"/>
                  </a:ln>
                  <a:solidFill>
                    <a:srgbClr val="FFC99B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  <a:p>
              <a:pPr algn="l" defTabSz="4298410">
                <a:defRPr sz="5500" b="1">
                  <a:ln w="25400" cap="flat">
                    <a:solidFill>
                      <a:srgbClr val="F09937"/>
                    </a:solidFill>
                    <a:prstDash val="solid"/>
                    <a:miter lim="400000"/>
                  </a:ln>
                  <a:solidFill>
                    <a:srgbClr val="FFC99B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FEEDBACK</a:t>
              </a:r>
            </a:p>
          </p:txBody>
        </p:sp>
        <p:sp>
          <p:nvSpPr>
            <p:cNvPr id="211" name="TURBULENCE"/>
            <p:cNvSpPr txBox="1"/>
            <p:nvPr/>
          </p:nvSpPr>
          <p:spPr>
            <a:xfrm rot="19800000">
              <a:off x="56017" y="902464"/>
              <a:ext cx="3953765" cy="12834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4298410">
                <a:defRPr sz="3200" b="1">
                  <a:solidFill>
                    <a:srgbClr val="F0993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  <a:p>
              <a:pPr algn="l" defTabSz="4298410">
                <a:defRPr sz="5500" b="1">
                  <a:ln w="12700" cap="flat">
                    <a:solidFill>
                      <a:srgbClr val="70B65D"/>
                    </a:solidFill>
                    <a:prstDash val="solid"/>
                    <a:miter lim="400000"/>
                  </a:ln>
                  <a:solidFill>
                    <a:srgbClr val="BFE88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TURBULENCE</a:t>
              </a:r>
            </a:p>
          </p:txBody>
        </p:sp>
        <p:sp>
          <p:nvSpPr>
            <p:cNvPr id="212" name="Arrow"/>
            <p:cNvSpPr/>
            <p:nvPr/>
          </p:nvSpPr>
          <p:spPr>
            <a:xfrm rot="19800000">
              <a:off x="1452370" y="2688135"/>
              <a:ext cx="2754803" cy="474648"/>
            </a:xfrm>
            <a:prstGeom prst="rightArrow">
              <a:avLst>
                <a:gd name="adj1" fmla="val 49204"/>
                <a:gd name="adj2" fmla="val 92211"/>
              </a:avLst>
            </a:prstGeom>
            <a:solidFill>
              <a:srgbClr val="FFC99B"/>
            </a:solidFill>
            <a:ln w="38100" cap="flat">
              <a:solidFill>
                <a:srgbClr val="F0993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13" name="Arrow"/>
            <p:cNvSpPr/>
            <p:nvPr/>
          </p:nvSpPr>
          <p:spPr>
            <a:xfrm rot="9000000">
              <a:off x="1063477" y="2180860"/>
              <a:ext cx="2754804" cy="474649"/>
            </a:xfrm>
            <a:prstGeom prst="rightArrow">
              <a:avLst>
                <a:gd name="adj1" fmla="val 49204"/>
                <a:gd name="adj2" fmla="val 92211"/>
              </a:avLst>
            </a:prstGeom>
            <a:solidFill>
              <a:srgbClr val="BFE885"/>
            </a:solidFill>
            <a:ln w="38100" cap="flat">
              <a:solidFill>
                <a:srgbClr val="70B65D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17" name="Group"/>
          <p:cNvGrpSpPr/>
          <p:nvPr/>
        </p:nvGrpSpPr>
        <p:grpSpPr>
          <a:xfrm>
            <a:off x="867295" y="7450010"/>
            <a:ext cx="5749013" cy="2609295"/>
            <a:chOff x="0" y="0"/>
            <a:chExt cx="5749012" cy="2609294"/>
          </a:xfrm>
        </p:grpSpPr>
        <p:sp>
          <p:nvSpPr>
            <p:cNvPr id="215" name="TURBULENCE MOMENTUM DECAY"/>
            <p:cNvSpPr txBox="1"/>
            <p:nvPr/>
          </p:nvSpPr>
          <p:spPr>
            <a:xfrm>
              <a:off x="0" y="0"/>
              <a:ext cx="5749013" cy="16071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298410">
                <a:defRPr sz="3200" b="1">
                  <a:solidFill>
                    <a:srgbClr val="F0993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  <a:p>
              <a:pPr defTabSz="4298410">
                <a:defRPr sz="4000" b="1">
                  <a:ln w="12700" cap="flat">
                    <a:solidFill>
                      <a:srgbClr val="70B65D"/>
                    </a:solidFill>
                    <a:prstDash val="solid"/>
                    <a:miter lim="400000"/>
                  </a:ln>
                  <a:solidFill>
                    <a:srgbClr val="BFE88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TURBULENCE MOMENTUM DECAY</a:t>
              </a:r>
            </a:p>
          </p:txBody>
        </p:sp>
        <p:pic>
          <p:nvPicPr>
            <p:cNvPr id="216" name="FEEDBACK_INJECTION_RATE.png" descr="FEEDBACK_INJECTION_RAT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8658" y="1758185"/>
              <a:ext cx="5451696" cy="8511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3" name="Group"/>
          <p:cNvGrpSpPr/>
          <p:nvPr/>
        </p:nvGrpSpPr>
        <p:grpSpPr>
          <a:xfrm>
            <a:off x="5553738" y="7526147"/>
            <a:ext cx="5896331" cy="2558620"/>
            <a:chOff x="0" y="0"/>
            <a:chExt cx="5896330" cy="2558619"/>
          </a:xfrm>
        </p:grpSpPr>
        <p:pic>
          <p:nvPicPr>
            <p:cNvPr id="218" name="TURBULENCE_MOMENTUM_DECAY.png" descr="TURBULENCE_MOMENTUM_DECAY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9608" y="1726604"/>
              <a:ext cx="4686723" cy="8320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9" name="FEEDBACK INJECTION RATE"/>
            <p:cNvSpPr txBox="1"/>
            <p:nvPr/>
          </p:nvSpPr>
          <p:spPr>
            <a:xfrm>
              <a:off x="1346640" y="0"/>
              <a:ext cx="4412659" cy="16975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4298410">
                <a:defRPr sz="3200" b="1">
                  <a:ln w="25400" cap="flat">
                    <a:solidFill>
                      <a:srgbClr val="F09937"/>
                    </a:solidFill>
                    <a:prstDash val="solid"/>
                    <a:miter lim="400000"/>
                  </a:ln>
                  <a:solidFill>
                    <a:srgbClr val="FFC99B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  <a:p>
              <a:pPr defTabSz="4298410">
                <a:defRPr sz="4000" b="1">
                  <a:ln w="25400" cap="flat">
                    <a:solidFill>
                      <a:srgbClr val="F09937"/>
                    </a:solidFill>
                    <a:prstDash val="solid"/>
                    <a:miter lim="400000"/>
                  </a:ln>
                  <a:solidFill>
                    <a:srgbClr val="FFC99B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FEEDBACK INJECTION RATE</a:t>
              </a:r>
            </a:p>
          </p:txBody>
        </p:sp>
        <p:sp>
          <p:nvSpPr>
            <p:cNvPr id="220" name="Arrow"/>
            <p:cNvSpPr/>
            <p:nvPr/>
          </p:nvSpPr>
          <p:spPr>
            <a:xfrm>
              <a:off x="635139" y="584897"/>
              <a:ext cx="1462901" cy="259364"/>
            </a:xfrm>
            <a:prstGeom prst="rightArrow">
              <a:avLst>
                <a:gd name="adj1" fmla="val 56361"/>
                <a:gd name="adj2" fmla="val 96815"/>
              </a:avLst>
            </a:prstGeom>
            <a:solidFill>
              <a:srgbClr val="CCCCCC"/>
            </a:solidFill>
            <a:ln w="38100" cap="flat">
              <a:solidFill>
                <a:srgbClr val="929292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21" name="Arrow"/>
            <p:cNvSpPr/>
            <p:nvPr/>
          </p:nvSpPr>
          <p:spPr>
            <a:xfrm>
              <a:off x="0" y="584897"/>
              <a:ext cx="657555" cy="259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248" y="16887"/>
                  </a:moveTo>
                  <a:lnTo>
                    <a:pt x="8248" y="21600"/>
                  </a:lnTo>
                  <a:lnTo>
                    <a:pt x="0" y="10800"/>
                  </a:lnTo>
                  <a:lnTo>
                    <a:pt x="8248" y="0"/>
                  </a:lnTo>
                  <a:lnTo>
                    <a:pt x="8248" y="4713"/>
                  </a:lnTo>
                  <a:lnTo>
                    <a:pt x="21600" y="4713"/>
                  </a:lnTo>
                  <a:lnTo>
                    <a:pt x="21600" y="16887"/>
                  </a:lnTo>
                  <a:close/>
                </a:path>
              </a:pathLst>
            </a:custGeom>
            <a:solidFill>
              <a:srgbClr val="CCCCCC"/>
            </a:solidFill>
            <a:ln w="38100" cap="flat">
              <a:solidFill>
                <a:srgbClr val="929292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22" name="Rectangle"/>
            <p:cNvSpPr/>
            <p:nvPr/>
          </p:nvSpPr>
          <p:spPr>
            <a:xfrm>
              <a:off x="472749" y="658850"/>
              <a:ext cx="329024" cy="111502"/>
            </a:xfrm>
            <a:prstGeom prst="rect">
              <a:avLst/>
            </a:prstGeom>
            <a:solidFill>
              <a:srgbClr val="CDCCC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26" name="Group"/>
          <p:cNvGrpSpPr/>
          <p:nvPr/>
        </p:nvGrpSpPr>
        <p:grpSpPr>
          <a:xfrm>
            <a:off x="3613870" y="10205666"/>
            <a:ext cx="5459614" cy="2341017"/>
            <a:chOff x="0" y="-279399"/>
            <a:chExt cx="5459612" cy="2341016"/>
          </a:xfrm>
        </p:grpSpPr>
        <p:sp>
          <p:nvSpPr>
            <p:cNvPr id="224" name="Ornament 15"/>
            <p:cNvSpPr/>
            <p:nvPr/>
          </p:nvSpPr>
          <p:spPr>
            <a:xfrm>
              <a:off x="0" y="-279401"/>
              <a:ext cx="5192565" cy="4362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7" h="21407" extrusionOk="0">
                  <a:moveTo>
                    <a:pt x="127" y="22"/>
                  </a:moveTo>
                  <a:cubicBezTo>
                    <a:pt x="80" y="-93"/>
                    <a:pt x="32" y="257"/>
                    <a:pt x="22" y="818"/>
                  </a:cubicBezTo>
                  <a:cubicBezTo>
                    <a:pt x="-49" y="4615"/>
                    <a:pt x="-101" y="17739"/>
                    <a:pt x="2551" y="17739"/>
                  </a:cubicBezTo>
                  <a:cubicBezTo>
                    <a:pt x="5450" y="17739"/>
                    <a:pt x="7783" y="14753"/>
                    <a:pt x="8489" y="14753"/>
                  </a:cubicBezTo>
                  <a:cubicBezTo>
                    <a:pt x="9176" y="14753"/>
                    <a:pt x="9850" y="13902"/>
                    <a:pt x="10398" y="21024"/>
                  </a:cubicBezTo>
                  <a:cubicBezTo>
                    <a:pt x="10425" y="21380"/>
                    <a:pt x="10468" y="21507"/>
                    <a:pt x="10505" y="21322"/>
                  </a:cubicBezTo>
                  <a:cubicBezTo>
                    <a:pt x="10558" y="21061"/>
                    <a:pt x="10581" y="20322"/>
                    <a:pt x="10552" y="19730"/>
                  </a:cubicBezTo>
                  <a:cubicBezTo>
                    <a:pt x="10406" y="16761"/>
                    <a:pt x="9857" y="9109"/>
                    <a:pt x="8066" y="9816"/>
                  </a:cubicBezTo>
                  <a:cubicBezTo>
                    <a:pt x="6083" y="10599"/>
                    <a:pt x="4031" y="11246"/>
                    <a:pt x="2102" y="11647"/>
                  </a:cubicBezTo>
                  <a:cubicBezTo>
                    <a:pt x="1094" y="11858"/>
                    <a:pt x="161" y="11423"/>
                    <a:pt x="201" y="1097"/>
                  </a:cubicBezTo>
                  <a:cubicBezTo>
                    <a:pt x="203" y="581"/>
                    <a:pt x="172" y="124"/>
                    <a:pt x="129" y="22"/>
                  </a:cubicBezTo>
                  <a:cubicBezTo>
                    <a:pt x="128" y="22"/>
                    <a:pt x="128" y="22"/>
                    <a:pt x="127" y="22"/>
                  </a:cubicBezTo>
                  <a:close/>
                  <a:moveTo>
                    <a:pt x="21269" y="22"/>
                  </a:moveTo>
                  <a:cubicBezTo>
                    <a:pt x="21226" y="124"/>
                    <a:pt x="21195" y="581"/>
                    <a:pt x="21197" y="1097"/>
                  </a:cubicBezTo>
                  <a:cubicBezTo>
                    <a:pt x="21237" y="11423"/>
                    <a:pt x="20304" y="11858"/>
                    <a:pt x="19296" y="11647"/>
                  </a:cubicBezTo>
                  <a:cubicBezTo>
                    <a:pt x="17367" y="11246"/>
                    <a:pt x="15315" y="10599"/>
                    <a:pt x="13332" y="9816"/>
                  </a:cubicBezTo>
                  <a:cubicBezTo>
                    <a:pt x="11541" y="9109"/>
                    <a:pt x="10992" y="16761"/>
                    <a:pt x="10846" y="19730"/>
                  </a:cubicBezTo>
                  <a:cubicBezTo>
                    <a:pt x="10817" y="20322"/>
                    <a:pt x="10840" y="21061"/>
                    <a:pt x="10893" y="21322"/>
                  </a:cubicBezTo>
                  <a:cubicBezTo>
                    <a:pt x="10930" y="21507"/>
                    <a:pt x="10973" y="21380"/>
                    <a:pt x="11000" y="21024"/>
                  </a:cubicBezTo>
                  <a:cubicBezTo>
                    <a:pt x="11548" y="13902"/>
                    <a:pt x="12222" y="14753"/>
                    <a:pt x="12909" y="14753"/>
                  </a:cubicBezTo>
                  <a:cubicBezTo>
                    <a:pt x="13615" y="14753"/>
                    <a:pt x="15948" y="17739"/>
                    <a:pt x="18847" y="17739"/>
                  </a:cubicBezTo>
                  <a:cubicBezTo>
                    <a:pt x="21499" y="17739"/>
                    <a:pt x="21447" y="4615"/>
                    <a:pt x="21376" y="818"/>
                  </a:cubicBezTo>
                  <a:cubicBezTo>
                    <a:pt x="21366" y="257"/>
                    <a:pt x="21318" y="-93"/>
                    <a:pt x="21271" y="22"/>
                  </a:cubicBezTo>
                  <a:cubicBezTo>
                    <a:pt x="21270" y="22"/>
                    <a:pt x="21270" y="22"/>
                    <a:pt x="21269" y="22"/>
                  </a:cubicBezTo>
                  <a:close/>
                </a:path>
              </a:pathLst>
            </a:custGeom>
            <a:solidFill>
              <a:srgbClr val="CCCCCC"/>
            </a:solidFill>
            <a:ln w="38100" cap="flat">
              <a:solidFill>
                <a:srgbClr val="929292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457200">
                <a:defRPr sz="1200">
                  <a:ln w="12700" cap="flat">
                    <a:solidFill>
                      <a:srgbClr val="000000"/>
                    </a:solidFill>
                    <a:prstDash val="solid"/>
                    <a:miter lim="400000"/>
                  </a:ln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pic>
          <p:nvPicPr>
            <p:cNvPr id="225" name="SFR_FG13_EQN.png" descr="SFR_FG13_EQN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2629" y="450457"/>
              <a:ext cx="5326984" cy="16111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27" name="MODEL: FAUCHER-GIGUÈRE ET AL. 2013"/>
          <p:cNvSpPr txBox="1"/>
          <p:nvPr/>
        </p:nvSpPr>
        <p:spPr>
          <a:xfrm>
            <a:off x="1070126" y="2821059"/>
            <a:ext cx="7059476" cy="49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 defTabSz="4298410">
              <a:defRPr sz="3200" b="1">
                <a:solidFill>
                  <a:srgbClr val="FF7B7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MODEL: FAUCHER-GIGUÈRE ET AL. 2013</a:t>
            </a:r>
          </a:p>
        </p:txBody>
      </p:sp>
      <p:sp>
        <p:nvSpPr>
          <p:cNvPr id="228" name="MODEL: SALIM ET AL. 2020"/>
          <p:cNvSpPr txBox="1"/>
          <p:nvPr/>
        </p:nvSpPr>
        <p:spPr>
          <a:xfrm>
            <a:off x="17735092" y="2821059"/>
            <a:ext cx="5624434" cy="49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 defTabSz="4298410">
              <a:defRPr sz="3200" b="1">
                <a:solidFill>
                  <a:srgbClr val="FF7B7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MODEL: SALIM ET AL. 2020</a:t>
            </a:r>
          </a:p>
        </p:txBody>
      </p:sp>
      <p:grpSp>
        <p:nvGrpSpPr>
          <p:cNvPr id="231" name="Group"/>
          <p:cNvGrpSpPr/>
          <p:nvPr/>
        </p:nvGrpSpPr>
        <p:grpSpPr>
          <a:xfrm>
            <a:off x="16473034" y="7314158"/>
            <a:ext cx="4009587" cy="830819"/>
            <a:chOff x="0" y="605742"/>
            <a:chExt cx="4009585" cy="830818"/>
          </a:xfrm>
        </p:grpSpPr>
        <p:sp>
          <p:nvSpPr>
            <p:cNvPr id="229" name="Line"/>
            <p:cNvSpPr/>
            <p:nvPr/>
          </p:nvSpPr>
          <p:spPr>
            <a:xfrm>
              <a:off x="0" y="1436561"/>
              <a:ext cx="4009587" cy="1"/>
            </a:xfrm>
            <a:prstGeom prst="line">
              <a:avLst/>
            </a:prstGeom>
            <a:noFill/>
            <a:ln w="76200" cap="flat">
              <a:solidFill>
                <a:srgbClr val="F09937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0" name="WIDTH SET BY TURBULENCE"/>
            <p:cNvSpPr/>
            <p:nvPr/>
          </p:nvSpPr>
          <p:spPr>
            <a:xfrm>
              <a:off x="76117" y="605742"/>
              <a:ext cx="383609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3900">
                  <a:solidFill>
                    <a:srgbClr val="FFFFFF"/>
                  </a:solidFill>
                </a:rPr>
                <a:t>WIDTH SET BY TURBULENCE</a:t>
              </a:r>
              <a:r>
                <a:t> </a:t>
              </a:r>
            </a:p>
          </p:txBody>
        </p:sp>
      </p:grpSp>
      <p:grpSp>
        <p:nvGrpSpPr>
          <p:cNvPr id="234" name="Group"/>
          <p:cNvGrpSpPr/>
          <p:nvPr/>
        </p:nvGrpSpPr>
        <p:grpSpPr>
          <a:xfrm>
            <a:off x="12736959" y="2426196"/>
            <a:ext cx="11176001" cy="8382001"/>
            <a:chOff x="0" y="0"/>
            <a:chExt cx="11176000" cy="8382000"/>
          </a:xfrm>
        </p:grpSpPr>
        <p:pic>
          <p:nvPicPr>
            <p:cNvPr id="232" name="PDF_FILLED_INVERT.png" descr="PDF_FILLED_INVERT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0"/>
              <a:ext cx="11176000" cy="8382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33" name="scrit…"/>
            <p:cNvSpPr txBox="1"/>
            <p:nvPr/>
          </p:nvSpPr>
          <p:spPr>
            <a:xfrm>
              <a:off x="6679388" y="827107"/>
              <a:ext cx="2992979" cy="36422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80000"/>
                </a:lnSpc>
                <a:defRPr sz="6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7000" i="1"/>
                <a:t>s</a:t>
              </a:r>
              <a:r>
                <a:rPr sz="7000" baseline="-5999"/>
                <a:t>crit</a:t>
              </a:r>
              <a:r>
                <a:t> </a:t>
              </a:r>
            </a:p>
            <a:p>
              <a:pPr lvl="1" algn="l">
                <a:lnSpc>
                  <a:spcPct val="80000"/>
                </a:lnSpc>
                <a:defRPr sz="45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→ gravity takes over</a:t>
              </a:r>
            </a:p>
          </p:txBody>
        </p:sp>
      </p:grpSp>
      <p:pic>
        <p:nvPicPr>
          <p:cNvPr id="235" name="SFR_MULTI_FF_EQN.png" descr="SFR_MULTI_FF_EQN.png"/>
          <p:cNvPicPr>
            <a:picLocks noChangeAspect="1"/>
          </p:cNvPicPr>
          <p:nvPr/>
        </p:nvPicPr>
        <p:blipFill>
          <a:blip r:embed="rId10"/>
          <a:srcRect r="84370" b="56136"/>
          <a:stretch>
            <a:fillRect/>
          </a:stretch>
        </p:blipFill>
        <p:spPr>
          <a:xfrm>
            <a:off x="12863364" y="11108844"/>
            <a:ext cx="1667519" cy="1458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SFR_MULTI_FF_EQN.png" descr="SFR_MULTI_FF_EQN.png"/>
          <p:cNvPicPr>
            <a:picLocks noChangeAspect="1"/>
          </p:cNvPicPr>
          <p:nvPr/>
        </p:nvPicPr>
        <p:blipFill>
          <a:blip r:embed="rId10"/>
          <a:srcRect l="11521" b="56136"/>
          <a:stretch>
            <a:fillRect/>
          </a:stretch>
        </p:blipFill>
        <p:spPr>
          <a:xfrm>
            <a:off x="14092586" y="11121544"/>
            <a:ext cx="9440123" cy="1458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SFR_MULTI_FF_EQN.png" descr="SFR_MULTI_FF_EQN.png"/>
          <p:cNvPicPr>
            <a:picLocks noChangeAspect="1"/>
          </p:cNvPicPr>
          <p:nvPr/>
        </p:nvPicPr>
        <p:blipFill>
          <a:blip r:embed="rId10"/>
          <a:srcRect l="11286" t="41260" b="1617"/>
          <a:stretch>
            <a:fillRect/>
          </a:stretch>
        </p:blipFill>
        <p:spPr>
          <a:xfrm>
            <a:off x="14054882" y="10804044"/>
            <a:ext cx="9465127" cy="1898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1" name="Group"/>
          <p:cNvGrpSpPr/>
          <p:nvPr/>
        </p:nvGrpSpPr>
        <p:grpSpPr>
          <a:xfrm>
            <a:off x="16473034" y="8141980"/>
            <a:ext cx="4009587" cy="1305205"/>
            <a:chOff x="0" y="0"/>
            <a:chExt cx="4009585" cy="1305203"/>
          </a:xfrm>
        </p:grpSpPr>
        <p:sp>
          <p:nvSpPr>
            <p:cNvPr id="238" name="Line"/>
            <p:cNvSpPr/>
            <p:nvPr/>
          </p:nvSpPr>
          <p:spPr>
            <a:xfrm>
              <a:off x="0" y="0"/>
              <a:ext cx="4009587" cy="0"/>
            </a:xfrm>
            <a:prstGeom prst="line">
              <a:avLst/>
            </a:prstGeom>
            <a:noFill/>
            <a:ln w="76200" cap="flat">
              <a:solidFill>
                <a:srgbClr val="F09937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9" name="Rectangle"/>
            <p:cNvSpPr/>
            <p:nvPr/>
          </p:nvSpPr>
          <p:spPr>
            <a:xfrm>
              <a:off x="1498311" y="247503"/>
              <a:ext cx="1012963" cy="923936"/>
            </a:xfrm>
            <a:prstGeom prst="rect">
              <a:avLst/>
            </a:prstGeom>
            <a:solidFill>
              <a:srgbClr val="052987"/>
            </a:solidFill>
            <a:ln w="63500" cap="flat">
              <a:solidFill>
                <a:srgbClr val="F0993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240" name="SIGMA_SQ_EGN.png" descr="SIGMA_SQ_EGN.png"/>
            <p:cNvPicPr>
              <a:picLocks noChangeAspect="1"/>
            </p:cNvPicPr>
            <p:nvPr/>
          </p:nvPicPr>
          <p:blipFill>
            <a:blip r:embed="rId11"/>
            <a:srcRect t="15843" r="88217" b="15843"/>
            <a:stretch>
              <a:fillRect/>
            </a:stretch>
          </p:blipFill>
          <p:spPr>
            <a:xfrm>
              <a:off x="1612481" y="113761"/>
              <a:ext cx="784502" cy="11914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4" name="Group"/>
          <p:cNvGrpSpPr/>
          <p:nvPr/>
        </p:nvGrpSpPr>
        <p:grpSpPr>
          <a:xfrm>
            <a:off x="3222037" y="10991805"/>
            <a:ext cx="6243280" cy="1523129"/>
            <a:chOff x="0" y="0"/>
            <a:chExt cx="6243279" cy="1523127"/>
          </a:xfrm>
        </p:grpSpPr>
        <p:sp>
          <p:nvSpPr>
            <p:cNvPr id="242" name="Rectangle"/>
            <p:cNvSpPr/>
            <p:nvPr/>
          </p:nvSpPr>
          <p:spPr>
            <a:xfrm>
              <a:off x="0" y="0"/>
              <a:ext cx="6243280" cy="1523127"/>
            </a:xfrm>
            <a:prstGeom prst="rect">
              <a:avLst/>
            </a:prstGeom>
            <a:solidFill>
              <a:srgbClr val="FFFFFF">
                <a:alpha val="25388"/>
              </a:srgbClr>
            </a:solidFill>
            <a:ln w="63500" cap="flat">
              <a:solidFill>
                <a:srgbClr val="F09937">
                  <a:alpha val="25388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43" name="Rectangle"/>
            <p:cNvSpPr/>
            <p:nvPr/>
          </p:nvSpPr>
          <p:spPr>
            <a:xfrm>
              <a:off x="0" y="0"/>
              <a:ext cx="6243280" cy="1523128"/>
            </a:xfrm>
            <a:prstGeom prst="rect">
              <a:avLst/>
            </a:prstGeom>
            <a:noFill/>
            <a:ln w="63500" cap="flat">
              <a:solidFill>
                <a:srgbClr val="F0993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47" name="Group"/>
          <p:cNvGrpSpPr/>
          <p:nvPr/>
        </p:nvGrpSpPr>
        <p:grpSpPr>
          <a:xfrm>
            <a:off x="12973061" y="10797337"/>
            <a:ext cx="10517390" cy="1912064"/>
            <a:chOff x="0" y="0"/>
            <a:chExt cx="10517389" cy="1912063"/>
          </a:xfrm>
        </p:grpSpPr>
        <p:sp>
          <p:nvSpPr>
            <p:cNvPr id="245" name="Rectangle"/>
            <p:cNvSpPr/>
            <p:nvPr/>
          </p:nvSpPr>
          <p:spPr>
            <a:xfrm>
              <a:off x="0" y="0"/>
              <a:ext cx="10517390" cy="1912064"/>
            </a:xfrm>
            <a:prstGeom prst="rect">
              <a:avLst/>
            </a:prstGeom>
            <a:solidFill>
              <a:srgbClr val="FFFFFF">
                <a:alpha val="25388"/>
              </a:srgbClr>
            </a:solidFill>
            <a:ln w="63500" cap="flat">
              <a:solidFill>
                <a:srgbClr val="F09937">
                  <a:alpha val="25388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46" name="Rectangle"/>
            <p:cNvSpPr/>
            <p:nvPr/>
          </p:nvSpPr>
          <p:spPr>
            <a:xfrm>
              <a:off x="0" y="0"/>
              <a:ext cx="10517390" cy="1912064"/>
            </a:xfrm>
            <a:prstGeom prst="rect">
              <a:avLst/>
            </a:prstGeom>
            <a:noFill/>
            <a:ln w="63500" cap="flat">
              <a:solidFill>
                <a:srgbClr val="F0993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248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49" name="19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8" dur="1000" fill="hold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xit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2" dur="1000" fill="hold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1000" fill="hold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ntr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7" animBg="1" advAuto="0"/>
      <p:bldP spid="204" grpId="10" animBg="1" advAuto="0"/>
      <p:bldP spid="214" grpId="1" animBg="1" advAuto="0"/>
      <p:bldP spid="217" grpId="3" animBg="1" advAuto="0"/>
      <p:bldP spid="223" grpId="4" animBg="1" advAuto="0"/>
      <p:bldP spid="226" grpId="5" animBg="1" advAuto="0"/>
      <p:bldP spid="227" grpId="2" animBg="1" advAuto="0"/>
      <p:bldP spid="228" grpId="6" animBg="1" advAuto="0"/>
      <p:bldP spid="231" grpId="8" animBg="1" advAuto="0"/>
      <p:bldP spid="231" grpId="11" animBg="1" advAuto="0"/>
      <p:bldP spid="234" grpId="12" animBg="1" advAuto="0"/>
      <p:bldP spid="235" grpId="14" animBg="1" advAuto="0"/>
      <p:bldP spid="236" grpId="13" animBg="1" advAuto="0"/>
      <p:bldP spid="236" grpId="15" animBg="1" advAuto="0"/>
      <p:bldP spid="237" grpId="16" animBg="1" advAuto="0"/>
      <p:bldP spid="241" grpId="9" animBg="1" advAuto="0"/>
      <p:bldP spid="244" grpId="18" animBg="1" advAuto="0"/>
      <p:bldP spid="247" grpId="17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ctangle"/>
          <p:cNvSpPr/>
          <p:nvPr/>
        </p:nvSpPr>
        <p:spPr>
          <a:xfrm>
            <a:off x="428184" y="1440067"/>
            <a:ext cx="11561952" cy="11748182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2" name="TESTING STAR FORMATION MODELS WITH FIRE-2"/>
          <p:cNvSpPr txBox="1"/>
          <p:nvPr/>
        </p:nvSpPr>
        <p:spPr>
          <a:xfrm>
            <a:off x="330200" y="2197"/>
            <a:ext cx="23833546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TESTING STAR FORMATION MODELS WITH FIRE-2</a:t>
            </a:r>
          </a:p>
        </p:txBody>
      </p:sp>
      <p:sp>
        <p:nvSpPr>
          <p:cNvPr id="253" name="IMAGE: FIRE COLLABORATION"/>
          <p:cNvSpPr txBox="1"/>
          <p:nvPr/>
        </p:nvSpPr>
        <p:spPr>
          <a:xfrm>
            <a:off x="343416" y="12763440"/>
            <a:ext cx="4045268" cy="910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32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algn="l" defTabSz="4298410">
              <a:defRPr sz="2500" b="1">
                <a:solidFill>
                  <a:srgbClr val="FF7B7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IMAGE: FIRE COLLABORATION</a:t>
            </a:r>
          </a:p>
        </p:txBody>
      </p:sp>
      <p:sp>
        <p:nvSpPr>
          <p:cNvPr id="254" name="FIRE-2 LATTE (7 GALAXIES)"/>
          <p:cNvSpPr txBox="1"/>
          <p:nvPr/>
        </p:nvSpPr>
        <p:spPr>
          <a:xfrm>
            <a:off x="852354" y="1712651"/>
            <a:ext cx="10713612" cy="987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FIRE-2 LATTE (7 GALAXIES)</a:t>
            </a:r>
          </a:p>
        </p:txBody>
      </p:sp>
      <p:pic>
        <p:nvPicPr>
          <p:cNvPr id="255" name="image-23_med_hr_med_hr.png" descr="image-23_med_hr_med_hr.png"/>
          <p:cNvPicPr>
            <a:picLocks noChangeAspect="1"/>
          </p:cNvPicPr>
          <p:nvPr/>
        </p:nvPicPr>
        <p:blipFill>
          <a:blip r:embed="rId2"/>
          <a:srcRect l="8938" t="4009" r="8938" b="55472"/>
          <a:stretch>
            <a:fillRect/>
          </a:stretch>
        </p:blipFill>
        <p:spPr>
          <a:xfrm>
            <a:off x="857522" y="2649975"/>
            <a:ext cx="10705292" cy="10180526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Rectangle"/>
          <p:cNvSpPr/>
          <p:nvPr/>
        </p:nvSpPr>
        <p:spPr>
          <a:xfrm>
            <a:off x="21521797" y="2531154"/>
            <a:ext cx="952089" cy="1827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57" name="MW mass galaxies (MHalo ≈ 1012 M⊙)…"/>
          <p:cNvSpPr txBox="1"/>
          <p:nvPr/>
        </p:nvSpPr>
        <p:spPr>
          <a:xfrm>
            <a:off x="1147818" y="2976836"/>
            <a:ext cx="11842599" cy="1536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17500" indent="-317500" algn="l">
              <a:buSzPct val="70000"/>
              <a:buChar char="•"/>
              <a:defRPr sz="5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MW mass galaxies (</a:t>
            </a:r>
            <a:r>
              <a:rPr i="1"/>
              <a:t>M</a:t>
            </a:r>
            <a:r>
              <a:rPr i="1" baseline="-5999"/>
              <a:t>Halo</a:t>
            </a:r>
            <a:r>
              <a:t> ≈ 10</a:t>
            </a:r>
            <a:r>
              <a:rPr baseline="31999"/>
              <a:t>12</a:t>
            </a:r>
            <a:r>
              <a:t> </a:t>
            </a:r>
            <a:r>
              <a:rPr i="1"/>
              <a:t>M</a:t>
            </a:r>
            <a:r>
              <a:rPr i="1" baseline="-5999"/>
              <a:t>⊙</a:t>
            </a:r>
            <a:r>
              <a:t>)</a:t>
            </a:r>
          </a:p>
          <a:p>
            <a:pPr marL="317500" indent="-317500" algn="l">
              <a:buSzPct val="70000"/>
              <a:buChar char="•"/>
              <a:defRPr sz="5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</a:t>
            </a:r>
            <a:r>
              <a:rPr i="1"/>
              <a:t>z </a:t>
            </a:r>
            <a:r>
              <a:t>= 2—0</a:t>
            </a:r>
          </a:p>
        </p:txBody>
      </p:sp>
      <p:sp>
        <p:nvSpPr>
          <p:cNvPr id="258" name="Minimal free parameters set by hand in star formation (SF) prescription…"/>
          <p:cNvSpPr txBox="1"/>
          <p:nvPr/>
        </p:nvSpPr>
        <p:spPr>
          <a:xfrm>
            <a:off x="2972086" y="8633200"/>
            <a:ext cx="8244864" cy="3898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17500" indent="-317500" algn="r">
              <a:buSzPct val="70000"/>
              <a:buChar char="•"/>
              <a:defRPr sz="5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Minimal free parameters set </a:t>
            </a:r>
            <a:r>
              <a:rPr i="1"/>
              <a:t>by hand</a:t>
            </a:r>
            <a:r>
              <a:t> in star formation (SF) prescription </a:t>
            </a:r>
          </a:p>
          <a:p>
            <a:pPr marL="1739900" lvl="1" indent="-635000" algn="l">
              <a:buSzPct val="123000"/>
              <a:buChar char="➡"/>
              <a:defRPr sz="5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optimal for testing SF models on </a:t>
            </a:r>
            <a:r>
              <a:rPr i="1"/>
              <a:t>sub-kpc scale</a:t>
            </a:r>
          </a:p>
        </p:txBody>
      </p:sp>
      <p:sp>
        <p:nvSpPr>
          <p:cNvPr id="259" name="Rectangle"/>
          <p:cNvSpPr/>
          <p:nvPr/>
        </p:nvSpPr>
        <p:spPr>
          <a:xfrm>
            <a:off x="12430676" y="1440067"/>
            <a:ext cx="11561952" cy="11748182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60" name="Rectangle"/>
          <p:cNvSpPr/>
          <p:nvPr/>
        </p:nvSpPr>
        <p:spPr>
          <a:xfrm>
            <a:off x="21521797" y="2531154"/>
            <a:ext cx="952089" cy="1827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282" name="Group"/>
          <p:cNvGrpSpPr/>
          <p:nvPr/>
        </p:nvGrpSpPr>
        <p:grpSpPr>
          <a:xfrm>
            <a:off x="12563575" y="1803776"/>
            <a:ext cx="11300022" cy="11269566"/>
            <a:chOff x="0" y="0"/>
            <a:chExt cx="11300020" cy="11269565"/>
          </a:xfrm>
        </p:grpSpPr>
        <p:pic>
          <p:nvPicPr>
            <p:cNvPr id="261" name="Screenshot 2025-12-18 at 12.37.49 PM.png" descr="Screenshot 2025-12-18 at 12.37.49 PM.png"/>
            <p:cNvPicPr>
              <a:picLocks noChangeAspect="1"/>
            </p:cNvPicPr>
            <p:nvPr/>
          </p:nvPicPr>
          <p:blipFill>
            <a:blip r:embed="rId3"/>
            <a:srcRect t="83287" r="47624" b="9054"/>
            <a:stretch>
              <a:fillRect/>
            </a:stretch>
          </p:blipFill>
          <p:spPr>
            <a:xfrm>
              <a:off x="1072661" y="9598786"/>
              <a:ext cx="9994137" cy="7397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2" name="Square"/>
            <p:cNvSpPr/>
            <p:nvPr/>
          </p:nvSpPr>
          <p:spPr>
            <a:xfrm>
              <a:off x="2626729" y="3104416"/>
              <a:ext cx="1270001" cy="127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63" name="Rectangle"/>
            <p:cNvSpPr/>
            <p:nvPr/>
          </p:nvSpPr>
          <p:spPr>
            <a:xfrm>
              <a:off x="3934702" y="4724222"/>
              <a:ext cx="1801142" cy="106408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64" name="Square"/>
            <p:cNvSpPr/>
            <p:nvPr/>
          </p:nvSpPr>
          <p:spPr>
            <a:xfrm>
              <a:off x="615097" y="3042028"/>
              <a:ext cx="1270001" cy="127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65" name="logΣgas [M☉pc-2]"/>
            <p:cNvSpPr txBox="1"/>
            <p:nvPr/>
          </p:nvSpPr>
          <p:spPr>
            <a:xfrm>
              <a:off x="3777755" y="10282130"/>
              <a:ext cx="5800479" cy="987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5000"/>
              </a:pPr>
              <a:r>
                <a:t>logΣ</a:t>
              </a:r>
              <a:r>
                <a:rPr baseline="-5999"/>
                <a:t>gas </a:t>
              </a:r>
              <a:r>
                <a:t>[M</a:t>
              </a:r>
              <a:r>
                <a:rPr baseline="-5999"/>
                <a:t>☉</a:t>
              </a:r>
              <a:r>
                <a:t>pc</a:t>
              </a:r>
              <a:r>
                <a:rPr baseline="31999"/>
                <a:t>-2</a:t>
              </a:r>
              <a:r>
                <a:t>]</a:t>
              </a:r>
            </a:p>
          </p:txBody>
        </p:sp>
        <p:sp>
          <p:nvSpPr>
            <p:cNvPr id="266" name="logΣSFR [M☉pc-2Myr-1]"/>
            <p:cNvSpPr txBox="1"/>
            <p:nvPr/>
          </p:nvSpPr>
          <p:spPr>
            <a:xfrm rot="16200000">
              <a:off x="-2773725" y="4633997"/>
              <a:ext cx="6565703" cy="10182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5000"/>
              </a:pPr>
              <a:r>
                <a:t>logΣ</a:t>
              </a:r>
              <a:r>
                <a:rPr baseline="-5999"/>
                <a:t>SFR </a:t>
              </a:r>
              <a:r>
                <a:t>[M</a:t>
              </a:r>
              <a:r>
                <a:rPr baseline="-5999"/>
                <a:t>☉</a:t>
              </a:r>
              <a:r>
                <a:t>pc</a:t>
              </a:r>
              <a:r>
                <a:rPr baseline="31999"/>
                <a:t>-2</a:t>
              </a:r>
              <a:r>
                <a:t>Myr</a:t>
              </a:r>
              <a:r>
                <a:rPr baseline="31999"/>
                <a:t>-1</a:t>
              </a:r>
              <a:r>
                <a:t>]</a:t>
              </a:r>
            </a:p>
          </p:txBody>
        </p:sp>
        <p:sp>
          <p:nvSpPr>
            <p:cNvPr id="267" name="Rectangle"/>
            <p:cNvSpPr/>
            <p:nvPr/>
          </p:nvSpPr>
          <p:spPr>
            <a:xfrm>
              <a:off x="10281767" y="9638793"/>
              <a:ext cx="1018254" cy="9874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68" name="Rectangle"/>
            <p:cNvSpPr/>
            <p:nvPr/>
          </p:nvSpPr>
          <p:spPr>
            <a:xfrm>
              <a:off x="2112551" y="4661442"/>
              <a:ext cx="1794495" cy="155866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269" name="Screenshot 2025-12-19 at 8.33.39 AM.png" descr="Screenshot 2025-12-19 at 8.33.39 AM.png"/>
            <p:cNvPicPr>
              <a:picLocks noChangeAspect="1"/>
            </p:cNvPicPr>
            <p:nvPr/>
          </p:nvPicPr>
          <p:blipFill>
            <a:blip r:embed="rId4"/>
            <a:srcRect t="12526" r="93332" b="28489"/>
            <a:stretch>
              <a:fillRect/>
            </a:stretch>
          </p:blipFill>
          <p:spPr>
            <a:xfrm>
              <a:off x="890309" y="4444048"/>
              <a:ext cx="1282642" cy="5163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0" name="Screenshot 2025-12-19 at 8.33.39 AM.png" descr="Screenshot 2025-12-19 at 8.33.39 AM.png"/>
            <p:cNvPicPr>
              <a:picLocks noChangeAspect="1"/>
            </p:cNvPicPr>
            <p:nvPr/>
          </p:nvPicPr>
          <p:blipFill>
            <a:blip r:embed="rId4"/>
            <a:srcRect t="17139" r="47131" b="28489"/>
            <a:stretch>
              <a:fillRect/>
            </a:stretch>
          </p:blipFill>
          <p:spPr>
            <a:xfrm>
              <a:off x="890309" y="72703"/>
              <a:ext cx="10170989" cy="47597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1" name="Rectangle"/>
            <p:cNvSpPr/>
            <p:nvPr/>
          </p:nvSpPr>
          <p:spPr>
            <a:xfrm>
              <a:off x="3936029" y="50454"/>
              <a:ext cx="1799815" cy="106408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72" name="Rectangle"/>
            <p:cNvSpPr/>
            <p:nvPr/>
          </p:nvSpPr>
          <p:spPr>
            <a:xfrm>
              <a:off x="2112551" y="0"/>
              <a:ext cx="1794346" cy="15888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73" name="Line"/>
            <p:cNvSpPr/>
            <p:nvPr/>
          </p:nvSpPr>
          <p:spPr>
            <a:xfrm>
              <a:off x="2021857" y="4843222"/>
              <a:ext cx="9038296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74" name="Line"/>
            <p:cNvSpPr/>
            <p:nvPr/>
          </p:nvSpPr>
          <p:spPr>
            <a:xfrm>
              <a:off x="2021857" y="68022"/>
              <a:ext cx="9038296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75" name="Rectangle"/>
            <p:cNvSpPr/>
            <p:nvPr/>
          </p:nvSpPr>
          <p:spPr>
            <a:xfrm>
              <a:off x="3904008" y="79580"/>
              <a:ext cx="33396" cy="259177"/>
            </a:xfrm>
            <a:prstGeom prst="rect">
              <a:avLst/>
            </a:prstGeom>
            <a:solidFill>
              <a:srgbClr val="D3D3D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76" name="CLOUD-SCALE MODEL"/>
            <p:cNvSpPr/>
            <p:nvPr/>
          </p:nvSpPr>
          <p:spPr>
            <a:xfrm>
              <a:off x="7603552" y="3514997"/>
              <a:ext cx="3305045" cy="1187663"/>
            </a:xfrm>
            <a:prstGeom prst="rect">
              <a:avLst/>
            </a:prstGeom>
            <a:solidFill>
              <a:srgbClr val="FAE5C8"/>
            </a:solidFill>
            <a:ln w="38100" cap="flat">
              <a:solidFill>
                <a:srgbClr val="000000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298410">
                <a:defRPr sz="4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CLOUD-SCALE MODEL</a:t>
              </a:r>
            </a:p>
          </p:txBody>
        </p:sp>
        <p:pic>
          <p:nvPicPr>
            <p:cNvPr id="277" name="sfr_models_comp_z_ALL_SFR_10Myr_behaviour.pdf" descr="sfr_models_comp_z_ALL_SFR_10Myr_behaviour.pdf"/>
            <p:cNvPicPr>
              <a:picLocks noChangeAspect="1"/>
            </p:cNvPicPr>
            <p:nvPr/>
          </p:nvPicPr>
          <p:blipFill>
            <a:blip r:embed="rId5"/>
            <a:srcRect l="90611" t="92634" r="1583" b="5349"/>
            <a:stretch>
              <a:fillRect/>
            </a:stretch>
          </p:blipFill>
          <p:spPr>
            <a:xfrm>
              <a:off x="2110784" y="6078368"/>
              <a:ext cx="1737701" cy="5813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8" name="R2 = 0.402"/>
            <p:cNvSpPr txBox="1"/>
            <p:nvPr/>
          </p:nvSpPr>
          <p:spPr>
            <a:xfrm>
              <a:off x="8593718" y="2284446"/>
              <a:ext cx="2300927" cy="639724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FF7B73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298410">
                <a:defRPr sz="40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R</a:t>
              </a:r>
              <a:r>
                <a:rPr baseline="31999"/>
                <a:t>2</a:t>
              </a:r>
              <a:r>
                <a:t> = 0.402</a:t>
              </a:r>
            </a:p>
          </p:txBody>
        </p:sp>
        <p:sp>
          <p:nvSpPr>
            <p:cNvPr id="279" name="(SALIM ET AL. 2020)"/>
            <p:cNvSpPr txBox="1"/>
            <p:nvPr/>
          </p:nvSpPr>
          <p:spPr>
            <a:xfrm>
              <a:off x="7328684" y="3008920"/>
              <a:ext cx="3609076" cy="4899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r" defTabSz="4298410">
                <a:defRPr sz="3000" b="1">
                  <a:solidFill>
                    <a:srgbClr val="FF7B73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(SALIM ET AL. 2020)</a:t>
              </a:r>
            </a:p>
          </p:txBody>
        </p:sp>
        <p:sp>
          <p:nvSpPr>
            <p:cNvPr id="280" name="Rectangle"/>
            <p:cNvSpPr/>
            <p:nvPr/>
          </p:nvSpPr>
          <p:spPr>
            <a:xfrm>
              <a:off x="3904490" y="4854601"/>
              <a:ext cx="28681" cy="259177"/>
            </a:xfrm>
            <a:prstGeom prst="rect">
              <a:avLst/>
            </a:prstGeom>
            <a:solidFill>
              <a:srgbClr val="D3D3D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81" name="GREY: FIRE-2…"/>
            <p:cNvSpPr txBox="1"/>
            <p:nvPr/>
          </p:nvSpPr>
          <p:spPr>
            <a:xfrm>
              <a:off x="2134173" y="4949721"/>
              <a:ext cx="3107719" cy="1044199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B6B6B7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825500">
                <a:lnSpc>
                  <a:spcPct val="80000"/>
                </a:lnSpc>
                <a:defRPr sz="3500" b="1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GREY: FIRE-2</a:t>
              </a:r>
            </a:p>
            <a:p>
              <a:pPr defTabSz="825500">
                <a:lnSpc>
                  <a:spcPct val="80000"/>
                </a:lnSpc>
                <a:defRPr sz="3500" b="1">
                  <a:solidFill>
                    <a:srgbClr val="70B6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GREEN: MODEL </a:t>
              </a:r>
            </a:p>
          </p:txBody>
        </p:sp>
      </p:grpSp>
      <p:sp>
        <p:nvSpPr>
          <p:cNvPr id="283" name="ALL SNAPSHOTS,…"/>
          <p:cNvSpPr txBox="1"/>
          <p:nvPr/>
        </p:nvSpPr>
        <p:spPr>
          <a:xfrm>
            <a:off x="14689446" y="1941389"/>
            <a:ext cx="4177493" cy="1247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lnSpc>
                <a:spcPct val="80000"/>
              </a:lnSpc>
              <a:defRPr sz="4500" b="1">
                <a:solidFill>
                  <a:srgbClr val="9370D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ALL SNAPSHOTS,</a:t>
            </a:r>
          </a:p>
          <a:p>
            <a:pPr algn="l" defTabSz="4298410">
              <a:lnSpc>
                <a:spcPct val="80000"/>
              </a:lnSpc>
              <a:defRPr sz="4500" b="1">
                <a:solidFill>
                  <a:srgbClr val="9370D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ALL PIXELS</a:t>
            </a:r>
          </a:p>
        </p:txBody>
      </p:sp>
      <p:sp>
        <p:nvSpPr>
          <p:cNvPr id="284" name="Line"/>
          <p:cNvSpPr/>
          <p:nvPr/>
        </p:nvSpPr>
        <p:spPr>
          <a:xfrm flipV="1">
            <a:off x="23614380" y="6651158"/>
            <a:ext cx="1" cy="477015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85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86" name="20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1" animBg="1" advAuto="0"/>
      <p:bldP spid="282" grpId="2" animBg="1" advAuto="0"/>
      <p:bldP spid="283" grpId="3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Rectangle"/>
          <p:cNvSpPr/>
          <p:nvPr/>
        </p:nvSpPr>
        <p:spPr>
          <a:xfrm>
            <a:off x="428184" y="1440067"/>
            <a:ext cx="11561952" cy="11748182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89" name="TESTING STAR FORMATION MODELS WITH FIRE-2"/>
          <p:cNvSpPr txBox="1"/>
          <p:nvPr/>
        </p:nvSpPr>
        <p:spPr>
          <a:xfrm>
            <a:off x="330200" y="2197"/>
            <a:ext cx="23833546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TESTING STAR FORMATION MODELS WITH FIRE-2</a:t>
            </a:r>
          </a:p>
        </p:txBody>
      </p:sp>
      <p:sp>
        <p:nvSpPr>
          <p:cNvPr id="290" name="IMAGE: FIRE COLLABORATION"/>
          <p:cNvSpPr txBox="1"/>
          <p:nvPr/>
        </p:nvSpPr>
        <p:spPr>
          <a:xfrm>
            <a:off x="343416" y="12763440"/>
            <a:ext cx="4045268" cy="910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32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algn="l" defTabSz="4298410">
              <a:defRPr sz="2500" b="1">
                <a:solidFill>
                  <a:srgbClr val="FF7B7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IMAGE: FIRE COLLABORATION</a:t>
            </a:r>
          </a:p>
        </p:txBody>
      </p:sp>
      <p:pic>
        <p:nvPicPr>
          <p:cNvPr id="291" name="image-23_med_hr_med_hr.png" descr="image-23_med_hr_med_hr.png"/>
          <p:cNvPicPr>
            <a:picLocks noChangeAspect="1"/>
          </p:cNvPicPr>
          <p:nvPr/>
        </p:nvPicPr>
        <p:blipFill>
          <a:blip r:embed="rId2"/>
          <a:srcRect l="8938" t="4009" r="8938" b="55472"/>
          <a:stretch>
            <a:fillRect/>
          </a:stretch>
        </p:blipFill>
        <p:spPr>
          <a:xfrm>
            <a:off x="857522" y="2649975"/>
            <a:ext cx="10705292" cy="10180526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Rectangle"/>
          <p:cNvSpPr/>
          <p:nvPr/>
        </p:nvSpPr>
        <p:spPr>
          <a:xfrm>
            <a:off x="21521797" y="2531154"/>
            <a:ext cx="952089" cy="1827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3" name="MW mass galaxies (MHalo ≈ 1012 M⊙)…"/>
          <p:cNvSpPr txBox="1"/>
          <p:nvPr/>
        </p:nvSpPr>
        <p:spPr>
          <a:xfrm>
            <a:off x="1147818" y="2976836"/>
            <a:ext cx="11842599" cy="1536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17500" indent="-317500" algn="l">
              <a:buSzPct val="70000"/>
              <a:buChar char="•"/>
              <a:defRPr sz="5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MW mass galaxies (</a:t>
            </a:r>
            <a:r>
              <a:rPr i="1"/>
              <a:t>M</a:t>
            </a:r>
            <a:r>
              <a:rPr i="1" baseline="-5999"/>
              <a:t>Halo</a:t>
            </a:r>
            <a:r>
              <a:t> ≈ 10</a:t>
            </a:r>
            <a:r>
              <a:rPr baseline="31999"/>
              <a:t>12</a:t>
            </a:r>
            <a:r>
              <a:t> </a:t>
            </a:r>
            <a:r>
              <a:rPr i="1"/>
              <a:t>M</a:t>
            </a:r>
            <a:r>
              <a:rPr i="1" baseline="-5999"/>
              <a:t>⊙</a:t>
            </a:r>
            <a:r>
              <a:t>)</a:t>
            </a:r>
          </a:p>
          <a:p>
            <a:pPr marL="317500" indent="-317500" algn="l">
              <a:buSzPct val="70000"/>
              <a:buChar char="•"/>
              <a:defRPr sz="5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</a:t>
            </a:r>
            <a:r>
              <a:rPr i="1"/>
              <a:t>z </a:t>
            </a:r>
            <a:r>
              <a:t>= 2—0</a:t>
            </a:r>
          </a:p>
        </p:txBody>
      </p:sp>
      <p:sp>
        <p:nvSpPr>
          <p:cNvPr id="294" name="Minimal free parameters set by hand in star formation (SF) prescription…"/>
          <p:cNvSpPr txBox="1"/>
          <p:nvPr/>
        </p:nvSpPr>
        <p:spPr>
          <a:xfrm>
            <a:off x="2972086" y="8633200"/>
            <a:ext cx="8244864" cy="3898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17500" indent="-317500" algn="r">
              <a:buSzPct val="70000"/>
              <a:buChar char="•"/>
              <a:defRPr sz="5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Minimal free parameters set </a:t>
            </a:r>
            <a:r>
              <a:rPr i="1"/>
              <a:t>by hand</a:t>
            </a:r>
            <a:r>
              <a:t> in star formation (SF) prescription </a:t>
            </a:r>
          </a:p>
          <a:p>
            <a:pPr marL="1739900" lvl="1" indent="-635000" algn="l">
              <a:buSzPct val="123000"/>
              <a:buChar char="➡"/>
              <a:defRPr sz="5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optimal for testing SF models on </a:t>
            </a:r>
            <a:r>
              <a:rPr i="1"/>
              <a:t>sub-kpc scale</a:t>
            </a:r>
          </a:p>
        </p:txBody>
      </p:sp>
      <p:sp>
        <p:nvSpPr>
          <p:cNvPr id="295" name="Rectangle"/>
          <p:cNvSpPr/>
          <p:nvPr/>
        </p:nvSpPr>
        <p:spPr>
          <a:xfrm>
            <a:off x="12430676" y="1440067"/>
            <a:ext cx="11561952" cy="11748182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96" name="Rectangle"/>
          <p:cNvSpPr/>
          <p:nvPr/>
        </p:nvSpPr>
        <p:spPr>
          <a:xfrm>
            <a:off x="21521797" y="2531154"/>
            <a:ext cx="952089" cy="1827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322" name="Group"/>
          <p:cNvGrpSpPr/>
          <p:nvPr/>
        </p:nvGrpSpPr>
        <p:grpSpPr>
          <a:xfrm>
            <a:off x="12563575" y="1803776"/>
            <a:ext cx="11300022" cy="11269566"/>
            <a:chOff x="0" y="0"/>
            <a:chExt cx="11300020" cy="11269565"/>
          </a:xfrm>
        </p:grpSpPr>
        <p:pic>
          <p:nvPicPr>
            <p:cNvPr id="297" name="Screenshot 2025-12-19 at 8.33.39 AM.png" descr="Screenshot 2025-12-19 at 8.33.39 AM.png"/>
            <p:cNvPicPr>
              <a:picLocks noChangeAspect="1"/>
            </p:cNvPicPr>
            <p:nvPr/>
          </p:nvPicPr>
          <p:blipFill>
            <a:blip r:embed="rId3"/>
            <a:srcRect l="51888" t="17167" r="196" b="28489"/>
            <a:stretch>
              <a:fillRect/>
            </a:stretch>
          </p:blipFill>
          <p:spPr>
            <a:xfrm>
              <a:off x="1855861" y="4850368"/>
              <a:ext cx="9218136" cy="47572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8" name="Screenshot 2025-12-18 at 12.37.49 PM.png" descr="Screenshot 2025-12-18 at 12.37.49 PM.png"/>
            <p:cNvPicPr>
              <a:picLocks noChangeAspect="1"/>
            </p:cNvPicPr>
            <p:nvPr/>
          </p:nvPicPr>
          <p:blipFill>
            <a:blip r:embed="rId4"/>
            <a:srcRect t="83287" r="47624" b="9054"/>
            <a:stretch>
              <a:fillRect/>
            </a:stretch>
          </p:blipFill>
          <p:spPr>
            <a:xfrm>
              <a:off x="1072661" y="9598786"/>
              <a:ext cx="9994137" cy="7397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99" name="Square"/>
            <p:cNvSpPr/>
            <p:nvPr/>
          </p:nvSpPr>
          <p:spPr>
            <a:xfrm>
              <a:off x="2626729" y="3104416"/>
              <a:ext cx="1270001" cy="127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00" name="Rectangle"/>
            <p:cNvSpPr/>
            <p:nvPr/>
          </p:nvSpPr>
          <p:spPr>
            <a:xfrm>
              <a:off x="3934702" y="4724222"/>
              <a:ext cx="1801142" cy="106408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01" name="Square"/>
            <p:cNvSpPr/>
            <p:nvPr/>
          </p:nvSpPr>
          <p:spPr>
            <a:xfrm>
              <a:off x="615097" y="3042028"/>
              <a:ext cx="1270001" cy="127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02" name="logΣgas [M☉pc-2]"/>
            <p:cNvSpPr txBox="1"/>
            <p:nvPr/>
          </p:nvSpPr>
          <p:spPr>
            <a:xfrm>
              <a:off x="3777755" y="10282130"/>
              <a:ext cx="5800479" cy="987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5000"/>
              </a:pPr>
              <a:r>
                <a:t>logΣ</a:t>
              </a:r>
              <a:r>
                <a:rPr baseline="-5999"/>
                <a:t>gas </a:t>
              </a:r>
              <a:r>
                <a:t>[M</a:t>
              </a:r>
              <a:r>
                <a:rPr baseline="-5999"/>
                <a:t>☉</a:t>
              </a:r>
              <a:r>
                <a:t>pc</a:t>
              </a:r>
              <a:r>
                <a:rPr baseline="31999"/>
                <a:t>-2</a:t>
              </a:r>
              <a:r>
                <a:t>]</a:t>
              </a:r>
            </a:p>
          </p:txBody>
        </p:sp>
        <p:sp>
          <p:nvSpPr>
            <p:cNvPr id="303" name="logΣSFR [M☉pc-2Myr-1]"/>
            <p:cNvSpPr txBox="1"/>
            <p:nvPr/>
          </p:nvSpPr>
          <p:spPr>
            <a:xfrm rot="16200000">
              <a:off x="-2773725" y="4633997"/>
              <a:ext cx="6565703" cy="10182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5000"/>
              </a:pPr>
              <a:r>
                <a:t>logΣ</a:t>
              </a:r>
              <a:r>
                <a:rPr baseline="-5999"/>
                <a:t>SFR </a:t>
              </a:r>
              <a:r>
                <a:t>[M</a:t>
              </a:r>
              <a:r>
                <a:rPr baseline="-5999"/>
                <a:t>☉</a:t>
              </a:r>
              <a:r>
                <a:t>pc</a:t>
              </a:r>
              <a:r>
                <a:rPr baseline="31999"/>
                <a:t>-2</a:t>
              </a:r>
              <a:r>
                <a:t>Myr</a:t>
              </a:r>
              <a:r>
                <a:rPr baseline="31999"/>
                <a:t>-1</a:t>
              </a:r>
              <a:r>
                <a:t>]</a:t>
              </a:r>
            </a:p>
          </p:txBody>
        </p:sp>
        <p:sp>
          <p:nvSpPr>
            <p:cNvPr id="304" name="Rectangle"/>
            <p:cNvSpPr/>
            <p:nvPr/>
          </p:nvSpPr>
          <p:spPr>
            <a:xfrm>
              <a:off x="10281767" y="9638793"/>
              <a:ext cx="1018254" cy="9874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05" name="Rectangle"/>
            <p:cNvSpPr/>
            <p:nvPr/>
          </p:nvSpPr>
          <p:spPr>
            <a:xfrm>
              <a:off x="2112551" y="4661442"/>
              <a:ext cx="1794495" cy="155866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306" name="Screenshot 2025-12-19 at 8.33.39 AM.png" descr="Screenshot 2025-12-19 at 8.33.39 AM.png"/>
            <p:cNvPicPr>
              <a:picLocks noChangeAspect="1"/>
            </p:cNvPicPr>
            <p:nvPr/>
          </p:nvPicPr>
          <p:blipFill>
            <a:blip r:embed="rId3"/>
            <a:srcRect t="12526" r="93332" b="28489"/>
            <a:stretch>
              <a:fillRect/>
            </a:stretch>
          </p:blipFill>
          <p:spPr>
            <a:xfrm>
              <a:off x="890309" y="4444048"/>
              <a:ext cx="1282642" cy="5163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7" name="Screenshot 2025-12-19 at 8.33.39 AM.png" descr="Screenshot 2025-12-19 at 8.33.39 AM.png"/>
            <p:cNvPicPr>
              <a:picLocks noChangeAspect="1"/>
            </p:cNvPicPr>
            <p:nvPr/>
          </p:nvPicPr>
          <p:blipFill>
            <a:blip r:embed="rId3"/>
            <a:srcRect t="17139" r="47131" b="28489"/>
            <a:stretch>
              <a:fillRect/>
            </a:stretch>
          </p:blipFill>
          <p:spPr>
            <a:xfrm>
              <a:off x="890309" y="72703"/>
              <a:ext cx="10170989" cy="47597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8" name="Rectangle"/>
            <p:cNvSpPr/>
            <p:nvPr/>
          </p:nvSpPr>
          <p:spPr>
            <a:xfrm>
              <a:off x="3936029" y="50454"/>
              <a:ext cx="1799815" cy="106408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09" name="Rectangle"/>
            <p:cNvSpPr/>
            <p:nvPr/>
          </p:nvSpPr>
          <p:spPr>
            <a:xfrm>
              <a:off x="2112551" y="0"/>
              <a:ext cx="1794346" cy="15888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10" name="Line"/>
            <p:cNvSpPr/>
            <p:nvPr/>
          </p:nvSpPr>
          <p:spPr>
            <a:xfrm>
              <a:off x="2021857" y="4843222"/>
              <a:ext cx="9038296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11" name="Line"/>
            <p:cNvSpPr/>
            <p:nvPr/>
          </p:nvSpPr>
          <p:spPr>
            <a:xfrm>
              <a:off x="2021857" y="68022"/>
              <a:ext cx="9038296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12" name="Rectangle"/>
            <p:cNvSpPr/>
            <p:nvPr/>
          </p:nvSpPr>
          <p:spPr>
            <a:xfrm>
              <a:off x="3904008" y="79580"/>
              <a:ext cx="33396" cy="259177"/>
            </a:xfrm>
            <a:prstGeom prst="rect">
              <a:avLst/>
            </a:prstGeom>
            <a:solidFill>
              <a:srgbClr val="D3D3D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13" name="CLOUD-SCALE MODEL"/>
            <p:cNvSpPr/>
            <p:nvPr/>
          </p:nvSpPr>
          <p:spPr>
            <a:xfrm>
              <a:off x="7603552" y="3514997"/>
              <a:ext cx="3305045" cy="1187663"/>
            </a:xfrm>
            <a:prstGeom prst="rect">
              <a:avLst/>
            </a:prstGeom>
            <a:solidFill>
              <a:srgbClr val="FAE5C8"/>
            </a:solidFill>
            <a:ln w="38100" cap="flat">
              <a:solidFill>
                <a:srgbClr val="000000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298410">
                <a:defRPr sz="4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CLOUD-SCALE MODEL</a:t>
              </a:r>
            </a:p>
          </p:txBody>
        </p:sp>
        <p:sp>
          <p:nvSpPr>
            <p:cNvPr id="314" name="GALAXY-SCALE MODEL"/>
            <p:cNvSpPr/>
            <p:nvPr/>
          </p:nvSpPr>
          <p:spPr>
            <a:xfrm>
              <a:off x="7603552" y="8301787"/>
              <a:ext cx="3305045" cy="1179100"/>
            </a:xfrm>
            <a:prstGeom prst="rect">
              <a:avLst/>
            </a:prstGeom>
            <a:solidFill>
              <a:srgbClr val="FAE5C8"/>
            </a:solidFill>
            <a:ln w="38100" cap="flat">
              <a:solidFill>
                <a:srgbClr val="000000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298410">
                <a:defRPr sz="4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GALAXY-SCALE MODEL</a:t>
              </a:r>
            </a:p>
          </p:txBody>
        </p:sp>
        <p:sp>
          <p:nvSpPr>
            <p:cNvPr id="315" name="R2 = 0.310"/>
            <p:cNvSpPr txBox="1"/>
            <p:nvPr/>
          </p:nvSpPr>
          <p:spPr>
            <a:xfrm>
              <a:off x="8593718" y="6573443"/>
              <a:ext cx="2300927" cy="639724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FF7B73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298410">
                <a:defRPr sz="40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R</a:t>
              </a:r>
              <a:r>
                <a:rPr baseline="31999"/>
                <a:t>2</a:t>
              </a:r>
              <a:r>
                <a:t> = 0.310</a:t>
              </a:r>
            </a:p>
          </p:txBody>
        </p:sp>
        <p:pic>
          <p:nvPicPr>
            <p:cNvPr id="316" name="sfr_models_comp_z_ALL_SFR_10Myr_behaviour.pdf" descr="sfr_models_comp_z_ALL_SFR_10Myr_behaviour.pdf"/>
            <p:cNvPicPr>
              <a:picLocks noChangeAspect="1"/>
            </p:cNvPicPr>
            <p:nvPr/>
          </p:nvPicPr>
          <p:blipFill>
            <a:blip r:embed="rId5"/>
            <a:srcRect l="90611" t="92634" r="1583" b="5349"/>
            <a:stretch>
              <a:fillRect/>
            </a:stretch>
          </p:blipFill>
          <p:spPr>
            <a:xfrm>
              <a:off x="2110784" y="6078368"/>
              <a:ext cx="1737701" cy="5813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7" name="R2 = 0.402"/>
            <p:cNvSpPr txBox="1"/>
            <p:nvPr/>
          </p:nvSpPr>
          <p:spPr>
            <a:xfrm>
              <a:off x="8593718" y="2284446"/>
              <a:ext cx="2300927" cy="639724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FF7B73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298410">
                <a:defRPr sz="40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R</a:t>
              </a:r>
              <a:r>
                <a:rPr baseline="31999"/>
                <a:t>2</a:t>
              </a:r>
              <a:r>
                <a:t> = 0.402</a:t>
              </a:r>
            </a:p>
          </p:txBody>
        </p:sp>
        <p:sp>
          <p:nvSpPr>
            <p:cNvPr id="318" name="(SALIM ET AL. 2020)"/>
            <p:cNvSpPr txBox="1"/>
            <p:nvPr/>
          </p:nvSpPr>
          <p:spPr>
            <a:xfrm>
              <a:off x="7328684" y="3008920"/>
              <a:ext cx="3609076" cy="4899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r" defTabSz="4298410">
                <a:defRPr sz="3000" b="1">
                  <a:solidFill>
                    <a:srgbClr val="FF7B73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(SALIM ET AL. 2020)</a:t>
              </a:r>
            </a:p>
          </p:txBody>
        </p:sp>
        <p:sp>
          <p:nvSpPr>
            <p:cNvPr id="319" name="(FAUCHER-GIGUÈRE…"/>
            <p:cNvSpPr txBox="1"/>
            <p:nvPr/>
          </p:nvSpPr>
          <p:spPr>
            <a:xfrm>
              <a:off x="7056161" y="6836443"/>
              <a:ext cx="3869929" cy="14551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r" defTabSz="4298410">
                <a:defRPr sz="3000" b="1">
                  <a:solidFill>
                    <a:srgbClr val="F0993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  <a:p>
              <a:pPr algn="r" defTabSz="4298410">
                <a:defRPr sz="3000" b="1">
                  <a:solidFill>
                    <a:srgbClr val="FF7B7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(FAUCHER-GIGUÈRE </a:t>
              </a:r>
            </a:p>
            <a:p>
              <a:pPr algn="r" defTabSz="4298410">
                <a:defRPr sz="3000" b="1">
                  <a:solidFill>
                    <a:srgbClr val="FF7B7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ET AL. 2013)</a:t>
              </a:r>
            </a:p>
          </p:txBody>
        </p:sp>
        <p:sp>
          <p:nvSpPr>
            <p:cNvPr id="320" name="Rectangle"/>
            <p:cNvSpPr/>
            <p:nvPr/>
          </p:nvSpPr>
          <p:spPr>
            <a:xfrm>
              <a:off x="3904490" y="4854601"/>
              <a:ext cx="28681" cy="259177"/>
            </a:xfrm>
            <a:prstGeom prst="rect">
              <a:avLst/>
            </a:prstGeom>
            <a:solidFill>
              <a:srgbClr val="D3D3D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21" name="GREY: FIRE-2…"/>
            <p:cNvSpPr txBox="1"/>
            <p:nvPr/>
          </p:nvSpPr>
          <p:spPr>
            <a:xfrm>
              <a:off x="2134173" y="4949721"/>
              <a:ext cx="3107719" cy="1044199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B6B6B7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825500">
                <a:lnSpc>
                  <a:spcPct val="80000"/>
                </a:lnSpc>
                <a:defRPr sz="3500" b="1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GREY: FIRE-2</a:t>
              </a:r>
            </a:p>
            <a:p>
              <a:pPr defTabSz="825500">
                <a:lnSpc>
                  <a:spcPct val="80000"/>
                </a:lnSpc>
                <a:defRPr sz="3500" b="1">
                  <a:solidFill>
                    <a:srgbClr val="70B6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GREEN: MODEL </a:t>
              </a:r>
            </a:p>
          </p:txBody>
        </p:sp>
      </p:grpSp>
      <p:sp>
        <p:nvSpPr>
          <p:cNvPr id="323" name="ALL SNAPSHOTS,…"/>
          <p:cNvSpPr txBox="1"/>
          <p:nvPr/>
        </p:nvSpPr>
        <p:spPr>
          <a:xfrm>
            <a:off x="14689446" y="1941389"/>
            <a:ext cx="4177493" cy="1247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lnSpc>
                <a:spcPct val="80000"/>
              </a:lnSpc>
              <a:defRPr sz="4500" b="1">
                <a:solidFill>
                  <a:srgbClr val="9370D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ALL SNAPSHOTS,</a:t>
            </a:r>
          </a:p>
          <a:p>
            <a:pPr algn="l" defTabSz="4298410">
              <a:lnSpc>
                <a:spcPct val="80000"/>
              </a:lnSpc>
              <a:defRPr sz="4500" b="1">
                <a:solidFill>
                  <a:srgbClr val="9370D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ALL PIXELS</a:t>
            </a:r>
          </a:p>
        </p:txBody>
      </p:sp>
      <p:sp>
        <p:nvSpPr>
          <p:cNvPr id="324" name="FIRE-2 LATTE (7 GALAXIES)"/>
          <p:cNvSpPr txBox="1"/>
          <p:nvPr/>
        </p:nvSpPr>
        <p:spPr>
          <a:xfrm>
            <a:off x="852354" y="1712651"/>
            <a:ext cx="10713612" cy="987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FIRE-2 LATTE (7 GALAXIES)</a:t>
            </a:r>
          </a:p>
        </p:txBody>
      </p:sp>
      <p:sp>
        <p:nvSpPr>
          <p:cNvPr id="325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6" name="20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AN MACHINE LEARNING HELP?"/>
          <p:cNvSpPr txBox="1"/>
          <p:nvPr/>
        </p:nvSpPr>
        <p:spPr>
          <a:xfrm>
            <a:off x="330200" y="2197"/>
            <a:ext cx="23833546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CAN MACHINE LEARNING HELP?</a:t>
            </a:r>
          </a:p>
        </p:txBody>
      </p:sp>
      <p:sp>
        <p:nvSpPr>
          <p:cNvPr id="329" name="REGRESSION MODEL: XGBoost"/>
          <p:cNvSpPr txBox="1"/>
          <p:nvPr/>
        </p:nvSpPr>
        <p:spPr>
          <a:xfrm>
            <a:off x="719100" y="1672463"/>
            <a:ext cx="8032666" cy="2079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REGRESSION MODEL: XGBoost</a:t>
            </a:r>
          </a:p>
        </p:txBody>
      </p:sp>
      <p:pic>
        <p:nvPicPr>
          <p:cNvPr id="330" name="img-3.png" descr="img-3.png"/>
          <p:cNvPicPr>
            <a:picLocks noChangeAspect="1"/>
          </p:cNvPicPr>
          <p:nvPr/>
        </p:nvPicPr>
        <p:blipFill>
          <a:blip r:embed="rId2"/>
          <a:srcRect l="24426" r="24426"/>
          <a:stretch>
            <a:fillRect/>
          </a:stretch>
        </p:blipFill>
        <p:spPr>
          <a:xfrm>
            <a:off x="2390904" y="7532601"/>
            <a:ext cx="4455190" cy="5461001"/>
          </a:xfrm>
          <a:prstGeom prst="rect">
            <a:avLst/>
          </a:prstGeom>
          <a:ln w="12700">
            <a:miter lim="400000"/>
          </a:ln>
        </p:spPr>
      </p:pic>
      <p:sp>
        <p:nvSpPr>
          <p:cNvPr id="331" name="IMAGE: NVIDIA"/>
          <p:cNvSpPr txBox="1"/>
          <p:nvPr/>
        </p:nvSpPr>
        <p:spPr>
          <a:xfrm rot="16200000">
            <a:off x="6481514" y="10520294"/>
            <a:ext cx="3923514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l" defTabSz="4298410">
              <a:defRPr sz="32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algn="l" defTabSz="4298410">
              <a:defRPr sz="3200" b="1">
                <a:solidFill>
                  <a:srgbClr val="FF7B7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IMAGE: NVIDIA</a:t>
            </a:r>
          </a:p>
        </p:txBody>
      </p:sp>
      <p:sp>
        <p:nvSpPr>
          <p:cNvPr id="332" name="Rectangle"/>
          <p:cNvSpPr/>
          <p:nvPr/>
        </p:nvSpPr>
        <p:spPr>
          <a:xfrm>
            <a:off x="428184" y="1440067"/>
            <a:ext cx="8614498" cy="11748182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33" name="Rectangle"/>
          <p:cNvSpPr/>
          <p:nvPr/>
        </p:nvSpPr>
        <p:spPr>
          <a:xfrm>
            <a:off x="9486217" y="1440067"/>
            <a:ext cx="14506411" cy="11748182"/>
          </a:xfrm>
          <a:prstGeom prst="rect">
            <a:avLst/>
          </a:prstGeom>
          <a:ln w="88900">
            <a:solidFill>
              <a:srgbClr val="9370DC"/>
            </a:solidFill>
          </a:ln>
        </p:spPr>
        <p:txBody>
          <a:bodyPr lIns="45719" rIns="45719" anchor="ctr"/>
          <a:lstStyle/>
          <a:p>
            <a:pPr algn="l" defTabSz="4298410">
              <a:defRPr sz="8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341" name="Group"/>
          <p:cNvGrpSpPr/>
          <p:nvPr/>
        </p:nvGrpSpPr>
        <p:grpSpPr>
          <a:xfrm>
            <a:off x="735270" y="3773582"/>
            <a:ext cx="8196531" cy="4204056"/>
            <a:chOff x="0" y="0"/>
            <a:chExt cx="8196529" cy="4204054"/>
          </a:xfrm>
        </p:grpSpPr>
        <p:sp>
          <p:nvSpPr>
            <p:cNvPr id="334" name="Calculator"/>
            <p:cNvSpPr/>
            <p:nvPr/>
          </p:nvSpPr>
          <p:spPr>
            <a:xfrm>
              <a:off x="2953799" y="53157"/>
              <a:ext cx="2457342" cy="3478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22" y="0"/>
                  </a:moveTo>
                  <a:cubicBezTo>
                    <a:pt x="681" y="0"/>
                    <a:pt x="0" y="481"/>
                    <a:pt x="0" y="1075"/>
                  </a:cubicBezTo>
                  <a:lnTo>
                    <a:pt x="0" y="20525"/>
                  </a:lnTo>
                  <a:cubicBezTo>
                    <a:pt x="0" y="21119"/>
                    <a:pt x="681" y="21600"/>
                    <a:pt x="1522" y="21600"/>
                  </a:cubicBezTo>
                  <a:lnTo>
                    <a:pt x="20081" y="21600"/>
                  </a:lnTo>
                  <a:cubicBezTo>
                    <a:pt x="20922" y="21600"/>
                    <a:pt x="21600" y="21119"/>
                    <a:pt x="21600" y="20525"/>
                  </a:cubicBezTo>
                  <a:lnTo>
                    <a:pt x="21600" y="1075"/>
                  </a:lnTo>
                  <a:cubicBezTo>
                    <a:pt x="21592" y="481"/>
                    <a:pt x="20912" y="0"/>
                    <a:pt x="20071" y="0"/>
                  </a:cubicBezTo>
                  <a:lnTo>
                    <a:pt x="1522" y="0"/>
                  </a:lnTo>
                  <a:close/>
                  <a:moveTo>
                    <a:pt x="2866" y="1696"/>
                  </a:moveTo>
                  <a:lnTo>
                    <a:pt x="18734" y="1696"/>
                  </a:lnTo>
                  <a:cubicBezTo>
                    <a:pt x="19017" y="1696"/>
                    <a:pt x="19254" y="1857"/>
                    <a:pt x="19254" y="2062"/>
                  </a:cubicBezTo>
                  <a:lnTo>
                    <a:pt x="19254" y="4985"/>
                  </a:lnTo>
                  <a:cubicBezTo>
                    <a:pt x="19254" y="5185"/>
                    <a:pt x="19024" y="5351"/>
                    <a:pt x="18734" y="5351"/>
                  </a:cubicBezTo>
                  <a:lnTo>
                    <a:pt x="2866" y="5351"/>
                  </a:lnTo>
                  <a:cubicBezTo>
                    <a:pt x="2583" y="5351"/>
                    <a:pt x="2348" y="5190"/>
                    <a:pt x="2348" y="4985"/>
                  </a:cubicBezTo>
                  <a:lnTo>
                    <a:pt x="2348" y="2062"/>
                  </a:lnTo>
                  <a:cubicBezTo>
                    <a:pt x="2348" y="1862"/>
                    <a:pt x="2576" y="1696"/>
                    <a:pt x="2866" y="1696"/>
                  </a:cubicBezTo>
                  <a:close/>
                  <a:moveTo>
                    <a:pt x="17580" y="6615"/>
                  </a:moveTo>
                  <a:cubicBezTo>
                    <a:pt x="17771" y="6615"/>
                    <a:pt x="17924" y="6723"/>
                    <a:pt x="17924" y="6858"/>
                  </a:cubicBezTo>
                  <a:cubicBezTo>
                    <a:pt x="17924" y="6993"/>
                    <a:pt x="17771" y="7101"/>
                    <a:pt x="17580" y="7101"/>
                  </a:cubicBezTo>
                  <a:cubicBezTo>
                    <a:pt x="17389" y="7106"/>
                    <a:pt x="17236" y="6993"/>
                    <a:pt x="17236" y="6858"/>
                  </a:cubicBezTo>
                  <a:cubicBezTo>
                    <a:pt x="17236" y="6723"/>
                    <a:pt x="17389" y="6615"/>
                    <a:pt x="17580" y="6615"/>
                  </a:cubicBezTo>
                  <a:close/>
                  <a:moveTo>
                    <a:pt x="2890" y="6674"/>
                  </a:moveTo>
                  <a:lnTo>
                    <a:pt x="5121" y="6674"/>
                  </a:lnTo>
                  <a:cubicBezTo>
                    <a:pt x="5419" y="6674"/>
                    <a:pt x="5663" y="6847"/>
                    <a:pt x="5663" y="7057"/>
                  </a:cubicBezTo>
                  <a:lnTo>
                    <a:pt x="5663" y="8073"/>
                  </a:lnTo>
                  <a:cubicBezTo>
                    <a:pt x="5663" y="8284"/>
                    <a:pt x="5419" y="8456"/>
                    <a:pt x="5121" y="8456"/>
                  </a:cubicBezTo>
                  <a:lnTo>
                    <a:pt x="2890" y="8456"/>
                  </a:lnTo>
                  <a:cubicBezTo>
                    <a:pt x="2592" y="8456"/>
                    <a:pt x="2348" y="8284"/>
                    <a:pt x="2348" y="8073"/>
                  </a:cubicBezTo>
                  <a:lnTo>
                    <a:pt x="2348" y="7057"/>
                  </a:lnTo>
                  <a:cubicBezTo>
                    <a:pt x="2348" y="6847"/>
                    <a:pt x="2592" y="6674"/>
                    <a:pt x="2890" y="6674"/>
                  </a:cubicBezTo>
                  <a:close/>
                  <a:moveTo>
                    <a:pt x="7400" y="6674"/>
                  </a:moveTo>
                  <a:lnTo>
                    <a:pt x="9669" y="6674"/>
                  </a:lnTo>
                  <a:cubicBezTo>
                    <a:pt x="9967" y="6674"/>
                    <a:pt x="10211" y="6847"/>
                    <a:pt x="10211" y="7057"/>
                  </a:cubicBezTo>
                  <a:lnTo>
                    <a:pt x="10211" y="8073"/>
                  </a:lnTo>
                  <a:cubicBezTo>
                    <a:pt x="10211" y="8284"/>
                    <a:pt x="9967" y="8456"/>
                    <a:pt x="9669" y="8456"/>
                  </a:cubicBezTo>
                  <a:lnTo>
                    <a:pt x="7400" y="8456"/>
                  </a:lnTo>
                  <a:cubicBezTo>
                    <a:pt x="7102" y="8456"/>
                    <a:pt x="6858" y="8284"/>
                    <a:pt x="6858" y="8073"/>
                  </a:cubicBezTo>
                  <a:lnTo>
                    <a:pt x="6858" y="7057"/>
                  </a:lnTo>
                  <a:cubicBezTo>
                    <a:pt x="6858" y="6847"/>
                    <a:pt x="7102" y="6674"/>
                    <a:pt x="7400" y="6674"/>
                  </a:cubicBezTo>
                  <a:close/>
                  <a:moveTo>
                    <a:pt x="11924" y="6674"/>
                  </a:moveTo>
                  <a:lnTo>
                    <a:pt x="14195" y="6674"/>
                  </a:lnTo>
                  <a:cubicBezTo>
                    <a:pt x="14493" y="6674"/>
                    <a:pt x="14738" y="6847"/>
                    <a:pt x="14738" y="7057"/>
                  </a:cubicBezTo>
                  <a:lnTo>
                    <a:pt x="14738" y="8073"/>
                  </a:lnTo>
                  <a:cubicBezTo>
                    <a:pt x="14738" y="8284"/>
                    <a:pt x="14493" y="8456"/>
                    <a:pt x="14195" y="8456"/>
                  </a:cubicBezTo>
                  <a:lnTo>
                    <a:pt x="11924" y="8456"/>
                  </a:lnTo>
                  <a:cubicBezTo>
                    <a:pt x="11626" y="8456"/>
                    <a:pt x="11382" y="8284"/>
                    <a:pt x="11382" y="8073"/>
                  </a:cubicBezTo>
                  <a:lnTo>
                    <a:pt x="11382" y="7057"/>
                  </a:lnTo>
                  <a:cubicBezTo>
                    <a:pt x="11382" y="6847"/>
                    <a:pt x="11626" y="6674"/>
                    <a:pt x="11924" y="6674"/>
                  </a:cubicBezTo>
                  <a:close/>
                  <a:moveTo>
                    <a:pt x="16433" y="7290"/>
                  </a:moveTo>
                  <a:lnTo>
                    <a:pt x="18743" y="7290"/>
                  </a:lnTo>
                  <a:lnTo>
                    <a:pt x="18743" y="7685"/>
                  </a:lnTo>
                  <a:lnTo>
                    <a:pt x="16433" y="7685"/>
                  </a:lnTo>
                  <a:lnTo>
                    <a:pt x="16433" y="7290"/>
                  </a:lnTo>
                  <a:close/>
                  <a:moveTo>
                    <a:pt x="17580" y="7867"/>
                  </a:moveTo>
                  <a:cubicBezTo>
                    <a:pt x="17771" y="7867"/>
                    <a:pt x="17924" y="7975"/>
                    <a:pt x="17924" y="8110"/>
                  </a:cubicBezTo>
                  <a:cubicBezTo>
                    <a:pt x="17924" y="8245"/>
                    <a:pt x="17771" y="8353"/>
                    <a:pt x="17580" y="8353"/>
                  </a:cubicBezTo>
                  <a:cubicBezTo>
                    <a:pt x="17389" y="8353"/>
                    <a:pt x="17236" y="8245"/>
                    <a:pt x="17236" y="8110"/>
                  </a:cubicBezTo>
                  <a:cubicBezTo>
                    <a:pt x="17236" y="7975"/>
                    <a:pt x="17389" y="7867"/>
                    <a:pt x="17580" y="7867"/>
                  </a:cubicBezTo>
                  <a:close/>
                  <a:moveTo>
                    <a:pt x="2890" y="9580"/>
                  </a:moveTo>
                  <a:lnTo>
                    <a:pt x="5121" y="9580"/>
                  </a:lnTo>
                  <a:cubicBezTo>
                    <a:pt x="5419" y="9580"/>
                    <a:pt x="5663" y="9752"/>
                    <a:pt x="5663" y="9963"/>
                  </a:cubicBezTo>
                  <a:lnTo>
                    <a:pt x="5663" y="10979"/>
                  </a:lnTo>
                  <a:cubicBezTo>
                    <a:pt x="5663" y="11189"/>
                    <a:pt x="5419" y="11362"/>
                    <a:pt x="5121" y="11362"/>
                  </a:cubicBezTo>
                  <a:lnTo>
                    <a:pt x="2890" y="11362"/>
                  </a:lnTo>
                  <a:cubicBezTo>
                    <a:pt x="2592" y="11362"/>
                    <a:pt x="2348" y="11189"/>
                    <a:pt x="2348" y="10979"/>
                  </a:cubicBezTo>
                  <a:lnTo>
                    <a:pt x="2348" y="9963"/>
                  </a:lnTo>
                  <a:cubicBezTo>
                    <a:pt x="2348" y="9752"/>
                    <a:pt x="2592" y="9580"/>
                    <a:pt x="2890" y="9580"/>
                  </a:cubicBezTo>
                  <a:close/>
                  <a:moveTo>
                    <a:pt x="7400" y="9580"/>
                  </a:moveTo>
                  <a:lnTo>
                    <a:pt x="9669" y="9580"/>
                  </a:lnTo>
                  <a:cubicBezTo>
                    <a:pt x="9967" y="9580"/>
                    <a:pt x="10211" y="9752"/>
                    <a:pt x="10211" y="9963"/>
                  </a:cubicBezTo>
                  <a:lnTo>
                    <a:pt x="10211" y="10979"/>
                  </a:lnTo>
                  <a:cubicBezTo>
                    <a:pt x="10211" y="11189"/>
                    <a:pt x="9967" y="11362"/>
                    <a:pt x="9669" y="11362"/>
                  </a:cubicBezTo>
                  <a:lnTo>
                    <a:pt x="7400" y="11362"/>
                  </a:lnTo>
                  <a:cubicBezTo>
                    <a:pt x="7102" y="11362"/>
                    <a:pt x="6858" y="11189"/>
                    <a:pt x="6858" y="10979"/>
                  </a:cubicBezTo>
                  <a:lnTo>
                    <a:pt x="6858" y="9963"/>
                  </a:lnTo>
                  <a:cubicBezTo>
                    <a:pt x="6858" y="9752"/>
                    <a:pt x="7102" y="9580"/>
                    <a:pt x="7400" y="9580"/>
                  </a:cubicBezTo>
                  <a:close/>
                  <a:moveTo>
                    <a:pt x="11924" y="9580"/>
                  </a:moveTo>
                  <a:lnTo>
                    <a:pt x="14195" y="9580"/>
                  </a:lnTo>
                  <a:cubicBezTo>
                    <a:pt x="14493" y="9580"/>
                    <a:pt x="14738" y="9752"/>
                    <a:pt x="14738" y="9963"/>
                  </a:cubicBezTo>
                  <a:lnTo>
                    <a:pt x="14738" y="10979"/>
                  </a:lnTo>
                  <a:cubicBezTo>
                    <a:pt x="14738" y="11189"/>
                    <a:pt x="14493" y="11362"/>
                    <a:pt x="14195" y="11362"/>
                  </a:cubicBezTo>
                  <a:lnTo>
                    <a:pt x="11924" y="11362"/>
                  </a:lnTo>
                  <a:cubicBezTo>
                    <a:pt x="11626" y="11362"/>
                    <a:pt x="11382" y="11189"/>
                    <a:pt x="11382" y="10979"/>
                  </a:cubicBezTo>
                  <a:lnTo>
                    <a:pt x="11382" y="9963"/>
                  </a:lnTo>
                  <a:cubicBezTo>
                    <a:pt x="11382" y="9752"/>
                    <a:pt x="11626" y="9580"/>
                    <a:pt x="11924" y="9580"/>
                  </a:cubicBezTo>
                  <a:close/>
                  <a:moveTo>
                    <a:pt x="16969" y="9752"/>
                  </a:moveTo>
                  <a:lnTo>
                    <a:pt x="17587" y="10189"/>
                  </a:lnTo>
                  <a:lnTo>
                    <a:pt x="18208" y="9752"/>
                  </a:lnTo>
                  <a:lnTo>
                    <a:pt x="18598" y="10027"/>
                  </a:lnTo>
                  <a:lnTo>
                    <a:pt x="17979" y="10466"/>
                  </a:lnTo>
                  <a:lnTo>
                    <a:pt x="18598" y="10903"/>
                  </a:lnTo>
                  <a:lnTo>
                    <a:pt x="18199" y="11183"/>
                  </a:lnTo>
                  <a:lnTo>
                    <a:pt x="17580" y="10746"/>
                  </a:lnTo>
                  <a:lnTo>
                    <a:pt x="16961" y="11183"/>
                  </a:lnTo>
                  <a:lnTo>
                    <a:pt x="16572" y="10908"/>
                  </a:lnTo>
                  <a:lnTo>
                    <a:pt x="17191" y="10471"/>
                  </a:lnTo>
                  <a:lnTo>
                    <a:pt x="16572" y="10034"/>
                  </a:lnTo>
                  <a:lnTo>
                    <a:pt x="16969" y="9752"/>
                  </a:lnTo>
                  <a:close/>
                  <a:moveTo>
                    <a:pt x="2890" y="12437"/>
                  </a:moveTo>
                  <a:lnTo>
                    <a:pt x="5121" y="12437"/>
                  </a:lnTo>
                  <a:cubicBezTo>
                    <a:pt x="5419" y="12437"/>
                    <a:pt x="5663" y="12609"/>
                    <a:pt x="5663" y="12820"/>
                  </a:cubicBezTo>
                  <a:lnTo>
                    <a:pt x="5663" y="13834"/>
                  </a:lnTo>
                  <a:cubicBezTo>
                    <a:pt x="5663" y="14045"/>
                    <a:pt x="5419" y="14219"/>
                    <a:pt x="5121" y="14219"/>
                  </a:cubicBezTo>
                  <a:lnTo>
                    <a:pt x="2890" y="14219"/>
                  </a:lnTo>
                  <a:cubicBezTo>
                    <a:pt x="2592" y="14219"/>
                    <a:pt x="2348" y="14045"/>
                    <a:pt x="2348" y="13834"/>
                  </a:cubicBezTo>
                  <a:lnTo>
                    <a:pt x="2348" y="12820"/>
                  </a:lnTo>
                  <a:cubicBezTo>
                    <a:pt x="2348" y="12609"/>
                    <a:pt x="2592" y="12437"/>
                    <a:pt x="2890" y="12437"/>
                  </a:cubicBezTo>
                  <a:close/>
                  <a:moveTo>
                    <a:pt x="7400" y="12437"/>
                  </a:moveTo>
                  <a:lnTo>
                    <a:pt x="9669" y="12437"/>
                  </a:lnTo>
                  <a:cubicBezTo>
                    <a:pt x="9967" y="12437"/>
                    <a:pt x="10211" y="12609"/>
                    <a:pt x="10211" y="12820"/>
                  </a:cubicBezTo>
                  <a:lnTo>
                    <a:pt x="10211" y="13834"/>
                  </a:lnTo>
                  <a:cubicBezTo>
                    <a:pt x="10211" y="14045"/>
                    <a:pt x="9967" y="14219"/>
                    <a:pt x="9669" y="14219"/>
                  </a:cubicBezTo>
                  <a:lnTo>
                    <a:pt x="7400" y="14219"/>
                  </a:lnTo>
                  <a:cubicBezTo>
                    <a:pt x="7102" y="14219"/>
                    <a:pt x="6858" y="14045"/>
                    <a:pt x="6858" y="13834"/>
                  </a:cubicBezTo>
                  <a:lnTo>
                    <a:pt x="6858" y="12820"/>
                  </a:lnTo>
                  <a:cubicBezTo>
                    <a:pt x="6858" y="12609"/>
                    <a:pt x="7102" y="12437"/>
                    <a:pt x="7400" y="12437"/>
                  </a:cubicBezTo>
                  <a:close/>
                  <a:moveTo>
                    <a:pt x="11924" y="12437"/>
                  </a:moveTo>
                  <a:lnTo>
                    <a:pt x="14195" y="12437"/>
                  </a:lnTo>
                  <a:cubicBezTo>
                    <a:pt x="14493" y="12437"/>
                    <a:pt x="14738" y="12609"/>
                    <a:pt x="14738" y="12820"/>
                  </a:cubicBezTo>
                  <a:lnTo>
                    <a:pt x="14738" y="13834"/>
                  </a:lnTo>
                  <a:cubicBezTo>
                    <a:pt x="14738" y="14045"/>
                    <a:pt x="14493" y="14219"/>
                    <a:pt x="14195" y="14219"/>
                  </a:cubicBezTo>
                  <a:lnTo>
                    <a:pt x="11924" y="14219"/>
                  </a:lnTo>
                  <a:cubicBezTo>
                    <a:pt x="11626" y="14219"/>
                    <a:pt x="11382" y="14045"/>
                    <a:pt x="11382" y="13834"/>
                  </a:cubicBezTo>
                  <a:lnTo>
                    <a:pt x="11382" y="12820"/>
                  </a:lnTo>
                  <a:cubicBezTo>
                    <a:pt x="11382" y="12609"/>
                    <a:pt x="11626" y="12437"/>
                    <a:pt x="11924" y="12437"/>
                  </a:cubicBezTo>
                  <a:close/>
                  <a:moveTo>
                    <a:pt x="16426" y="13127"/>
                  </a:moveTo>
                  <a:lnTo>
                    <a:pt x="18734" y="13127"/>
                  </a:lnTo>
                  <a:lnTo>
                    <a:pt x="18734" y="13522"/>
                  </a:lnTo>
                  <a:lnTo>
                    <a:pt x="16426" y="13522"/>
                  </a:lnTo>
                  <a:lnTo>
                    <a:pt x="16426" y="13127"/>
                  </a:lnTo>
                  <a:close/>
                  <a:moveTo>
                    <a:pt x="2890" y="15292"/>
                  </a:moveTo>
                  <a:lnTo>
                    <a:pt x="5121" y="15292"/>
                  </a:lnTo>
                  <a:cubicBezTo>
                    <a:pt x="5419" y="15292"/>
                    <a:pt x="5663" y="15466"/>
                    <a:pt x="5663" y="15677"/>
                  </a:cubicBezTo>
                  <a:lnTo>
                    <a:pt x="5663" y="16691"/>
                  </a:lnTo>
                  <a:cubicBezTo>
                    <a:pt x="5663" y="16902"/>
                    <a:pt x="5419" y="17074"/>
                    <a:pt x="5121" y="17074"/>
                  </a:cubicBezTo>
                  <a:lnTo>
                    <a:pt x="2890" y="17074"/>
                  </a:lnTo>
                  <a:cubicBezTo>
                    <a:pt x="2592" y="17074"/>
                    <a:pt x="2348" y="16902"/>
                    <a:pt x="2348" y="16691"/>
                  </a:cubicBezTo>
                  <a:lnTo>
                    <a:pt x="2348" y="15677"/>
                  </a:lnTo>
                  <a:cubicBezTo>
                    <a:pt x="2348" y="15466"/>
                    <a:pt x="2592" y="15292"/>
                    <a:pt x="2890" y="15292"/>
                  </a:cubicBezTo>
                  <a:close/>
                  <a:moveTo>
                    <a:pt x="7400" y="15292"/>
                  </a:moveTo>
                  <a:lnTo>
                    <a:pt x="9669" y="15292"/>
                  </a:lnTo>
                  <a:cubicBezTo>
                    <a:pt x="9967" y="15292"/>
                    <a:pt x="10211" y="15466"/>
                    <a:pt x="10211" y="15677"/>
                  </a:cubicBezTo>
                  <a:lnTo>
                    <a:pt x="10211" y="16691"/>
                  </a:lnTo>
                  <a:cubicBezTo>
                    <a:pt x="10211" y="16902"/>
                    <a:pt x="9967" y="17074"/>
                    <a:pt x="9669" y="17074"/>
                  </a:cubicBezTo>
                  <a:lnTo>
                    <a:pt x="7400" y="17074"/>
                  </a:lnTo>
                  <a:cubicBezTo>
                    <a:pt x="7102" y="17074"/>
                    <a:pt x="6858" y="16902"/>
                    <a:pt x="6858" y="16691"/>
                  </a:cubicBezTo>
                  <a:lnTo>
                    <a:pt x="6858" y="15677"/>
                  </a:lnTo>
                  <a:cubicBezTo>
                    <a:pt x="6858" y="15466"/>
                    <a:pt x="7102" y="15292"/>
                    <a:pt x="7400" y="15292"/>
                  </a:cubicBezTo>
                  <a:close/>
                  <a:moveTo>
                    <a:pt x="11924" y="15292"/>
                  </a:moveTo>
                  <a:lnTo>
                    <a:pt x="14195" y="15292"/>
                  </a:lnTo>
                  <a:cubicBezTo>
                    <a:pt x="14493" y="15292"/>
                    <a:pt x="14738" y="15466"/>
                    <a:pt x="14738" y="15677"/>
                  </a:cubicBezTo>
                  <a:lnTo>
                    <a:pt x="14738" y="16691"/>
                  </a:lnTo>
                  <a:cubicBezTo>
                    <a:pt x="14738" y="16902"/>
                    <a:pt x="14493" y="17074"/>
                    <a:pt x="14195" y="17074"/>
                  </a:cubicBezTo>
                  <a:lnTo>
                    <a:pt x="11924" y="17074"/>
                  </a:lnTo>
                  <a:cubicBezTo>
                    <a:pt x="11626" y="17074"/>
                    <a:pt x="11382" y="16902"/>
                    <a:pt x="11382" y="16691"/>
                  </a:cubicBezTo>
                  <a:lnTo>
                    <a:pt x="11382" y="15677"/>
                  </a:lnTo>
                  <a:cubicBezTo>
                    <a:pt x="11382" y="15466"/>
                    <a:pt x="11626" y="15292"/>
                    <a:pt x="11924" y="15292"/>
                  </a:cubicBezTo>
                  <a:close/>
                  <a:moveTo>
                    <a:pt x="17305" y="15368"/>
                  </a:moveTo>
                  <a:lnTo>
                    <a:pt x="17864" y="15368"/>
                  </a:lnTo>
                  <a:lnTo>
                    <a:pt x="17864" y="15984"/>
                  </a:lnTo>
                  <a:lnTo>
                    <a:pt x="18734" y="15984"/>
                  </a:lnTo>
                  <a:lnTo>
                    <a:pt x="18734" y="16379"/>
                  </a:lnTo>
                  <a:lnTo>
                    <a:pt x="17864" y="16379"/>
                  </a:lnTo>
                  <a:lnTo>
                    <a:pt x="17864" y="17000"/>
                  </a:lnTo>
                  <a:lnTo>
                    <a:pt x="17305" y="17000"/>
                  </a:lnTo>
                  <a:lnTo>
                    <a:pt x="17305" y="16379"/>
                  </a:lnTo>
                  <a:lnTo>
                    <a:pt x="16433" y="16379"/>
                  </a:lnTo>
                  <a:lnTo>
                    <a:pt x="16433" y="15984"/>
                  </a:lnTo>
                  <a:lnTo>
                    <a:pt x="17305" y="15984"/>
                  </a:lnTo>
                  <a:lnTo>
                    <a:pt x="17305" y="15368"/>
                  </a:lnTo>
                  <a:close/>
                  <a:moveTo>
                    <a:pt x="2897" y="18144"/>
                  </a:moveTo>
                  <a:lnTo>
                    <a:pt x="9669" y="18144"/>
                  </a:lnTo>
                  <a:cubicBezTo>
                    <a:pt x="9967" y="18144"/>
                    <a:pt x="10211" y="18316"/>
                    <a:pt x="10211" y="18527"/>
                  </a:cubicBezTo>
                  <a:lnTo>
                    <a:pt x="10211" y="19543"/>
                  </a:lnTo>
                  <a:cubicBezTo>
                    <a:pt x="10211" y="19754"/>
                    <a:pt x="9967" y="19926"/>
                    <a:pt x="9669" y="19926"/>
                  </a:cubicBezTo>
                  <a:lnTo>
                    <a:pt x="2897" y="19926"/>
                  </a:lnTo>
                  <a:cubicBezTo>
                    <a:pt x="2599" y="19926"/>
                    <a:pt x="2355" y="19754"/>
                    <a:pt x="2355" y="19543"/>
                  </a:cubicBezTo>
                  <a:lnTo>
                    <a:pt x="2355" y="18527"/>
                  </a:lnTo>
                  <a:cubicBezTo>
                    <a:pt x="2355" y="18316"/>
                    <a:pt x="2599" y="18144"/>
                    <a:pt x="2897" y="18144"/>
                  </a:cubicBezTo>
                  <a:close/>
                  <a:moveTo>
                    <a:pt x="11924" y="18144"/>
                  </a:moveTo>
                  <a:lnTo>
                    <a:pt x="14195" y="18144"/>
                  </a:lnTo>
                  <a:cubicBezTo>
                    <a:pt x="14493" y="18144"/>
                    <a:pt x="14738" y="18316"/>
                    <a:pt x="14738" y="18527"/>
                  </a:cubicBezTo>
                  <a:lnTo>
                    <a:pt x="14738" y="19543"/>
                  </a:lnTo>
                  <a:cubicBezTo>
                    <a:pt x="14738" y="19754"/>
                    <a:pt x="14493" y="19926"/>
                    <a:pt x="14195" y="19926"/>
                  </a:cubicBezTo>
                  <a:lnTo>
                    <a:pt x="11924" y="19926"/>
                  </a:lnTo>
                  <a:cubicBezTo>
                    <a:pt x="11626" y="19926"/>
                    <a:pt x="11382" y="19754"/>
                    <a:pt x="11382" y="19543"/>
                  </a:cubicBezTo>
                  <a:lnTo>
                    <a:pt x="11382" y="18527"/>
                  </a:lnTo>
                  <a:cubicBezTo>
                    <a:pt x="11382" y="18316"/>
                    <a:pt x="11626" y="18144"/>
                    <a:pt x="11924" y="18144"/>
                  </a:cubicBezTo>
                  <a:close/>
                  <a:moveTo>
                    <a:pt x="16426" y="18517"/>
                  </a:moveTo>
                  <a:lnTo>
                    <a:pt x="18734" y="18517"/>
                  </a:lnTo>
                  <a:lnTo>
                    <a:pt x="18734" y="18910"/>
                  </a:lnTo>
                  <a:lnTo>
                    <a:pt x="16426" y="18910"/>
                  </a:lnTo>
                  <a:lnTo>
                    <a:pt x="16426" y="18517"/>
                  </a:lnTo>
                  <a:close/>
                  <a:moveTo>
                    <a:pt x="16426" y="19165"/>
                  </a:moveTo>
                  <a:lnTo>
                    <a:pt x="18734" y="19165"/>
                  </a:lnTo>
                  <a:lnTo>
                    <a:pt x="18734" y="19558"/>
                  </a:lnTo>
                  <a:lnTo>
                    <a:pt x="16426" y="19558"/>
                  </a:lnTo>
                  <a:lnTo>
                    <a:pt x="16426" y="19165"/>
                  </a:lnTo>
                  <a:close/>
                </a:path>
              </a:pathLst>
            </a:custGeom>
            <a:solidFill>
              <a:srgbClr val="C5ABE8"/>
            </a:solidFill>
            <a:ln w="38100" cap="flat">
              <a:solidFill>
                <a:srgbClr val="9370DC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35" name="INPUT :…"/>
            <p:cNvSpPr txBox="1"/>
            <p:nvPr/>
          </p:nvSpPr>
          <p:spPr>
            <a:xfrm>
              <a:off x="0" y="0"/>
              <a:ext cx="4783417" cy="35845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825500">
                <a:defRPr sz="3800">
                  <a:solidFill>
                    <a:srgbClr val="797979"/>
                  </a:solidFill>
                </a:defRPr>
              </a:pPr>
              <a:r>
                <a:rPr b="1"/>
                <a:t>INPUT :</a:t>
              </a:r>
              <a:r>
                <a:t> </a:t>
              </a:r>
            </a:p>
            <a:p>
              <a:pPr algn="l" defTabSz="825500">
                <a:defRPr sz="3800">
                  <a:solidFill>
                    <a:srgbClr val="797979"/>
                  </a:solidFill>
                </a:defRPr>
              </a:pPr>
              <a:r>
                <a:t>pixel-scale </a:t>
              </a:r>
            </a:p>
            <a:p>
              <a:pPr algn="l" defTabSz="825500">
                <a:defRPr sz="3800">
                  <a:solidFill>
                    <a:srgbClr val="797979"/>
                  </a:solidFill>
                </a:defRPr>
              </a:pPr>
              <a:r>
                <a:t>properties</a:t>
              </a:r>
            </a:p>
            <a:p>
              <a:pPr algn="l" defTabSz="825500">
                <a:defRPr sz="3800">
                  <a:solidFill>
                    <a:srgbClr val="797979"/>
                  </a:solidFill>
                </a:defRPr>
              </a:pPr>
              <a:r>
                <a:t>eg. Σ</a:t>
              </a:r>
              <a:r>
                <a:rPr baseline="-5999"/>
                <a:t>gas</a:t>
              </a:r>
              <a:r>
                <a:t>, σ</a:t>
              </a:r>
              <a:r>
                <a:rPr baseline="-5999"/>
                <a:t>gas</a:t>
              </a:r>
              <a:r>
                <a:t>, </a:t>
              </a:r>
            </a:p>
            <a:p>
              <a:pPr algn="l" defTabSz="825500">
                <a:defRPr sz="3800">
                  <a:solidFill>
                    <a:srgbClr val="797979"/>
                  </a:solidFill>
                </a:defRPr>
              </a:pPr>
              <a:r>
                <a:t>      Ω</a:t>
              </a:r>
              <a:r>
                <a:rPr baseline="-5999"/>
                <a:t>dyn</a:t>
              </a:r>
              <a:r>
                <a:rPr b="1" baseline="-5999"/>
                <a:t>, </a:t>
              </a:r>
              <a:r>
                <a:t>Σ</a:t>
              </a:r>
              <a:r>
                <a:rPr baseline="-5999"/>
                <a:t>★</a:t>
              </a:r>
            </a:p>
          </p:txBody>
        </p:sp>
        <p:sp>
          <p:nvSpPr>
            <p:cNvPr id="336" name="OUTPUT :…"/>
            <p:cNvSpPr txBox="1"/>
            <p:nvPr/>
          </p:nvSpPr>
          <p:spPr>
            <a:xfrm>
              <a:off x="5564373" y="647496"/>
              <a:ext cx="2632157" cy="35565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825500">
                <a:defRPr sz="3800">
                  <a:solidFill>
                    <a:srgbClr val="797979"/>
                  </a:solidFill>
                </a:defRPr>
              </a:pPr>
              <a:r>
                <a:rPr b="1"/>
                <a:t>OUTPUT :</a:t>
              </a:r>
              <a:r>
                <a:t> </a:t>
              </a:r>
            </a:p>
            <a:p>
              <a:pPr algn="l" defTabSz="825500">
                <a:defRPr sz="3800">
                  <a:solidFill>
                    <a:srgbClr val="797979"/>
                  </a:solidFill>
                </a:defRPr>
              </a:pPr>
              <a:r>
                <a:t>pixel-scale values for </a:t>
              </a:r>
            </a:p>
            <a:p>
              <a:pPr algn="l" defTabSz="825500">
                <a:defRPr sz="3800">
                  <a:solidFill>
                    <a:srgbClr val="797979"/>
                  </a:solidFill>
                </a:defRPr>
              </a:pPr>
              <a:r>
                <a:t>Σ</a:t>
              </a:r>
              <a:r>
                <a:rPr baseline="-5999"/>
                <a:t>SFR</a:t>
              </a:r>
              <a:endParaRPr b="1"/>
            </a:p>
          </p:txBody>
        </p:sp>
        <p:sp>
          <p:nvSpPr>
            <p:cNvPr id="337" name="Line"/>
            <p:cNvSpPr/>
            <p:nvPr/>
          </p:nvSpPr>
          <p:spPr>
            <a:xfrm>
              <a:off x="134521" y="3289200"/>
              <a:ext cx="2675028" cy="1"/>
            </a:xfrm>
            <a:prstGeom prst="line">
              <a:avLst/>
            </a:prstGeom>
            <a:noFill/>
            <a:ln w="101600" cap="flat">
              <a:solidFill>
                <a:srgbClr val="9370DC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38" name="Line"/>
            <p:cNvSpPr/>
            <p:nvPr/>
          </p:nvSpPr>
          <p:spPr>
            <a:xfrm flipV="1">
              <a:off x="134034" y="2353763"/>
              <a:ext cx="1" cy="988818"/>
            </a:xfrm>
            <a:prstGeom prst="line">
              <a:avLst/>
            </a:prstGeom>
            <a:noFill/>
            <a:ln w="101600" cap="flat">
              <a:solidFill>
                <a:srgbClr val="9370D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39" name="Line"/>
            <p:cNvSpPr/>
            <p:nvPr/>
          </p:nvSpPr>
          <p:spPr>
            <a:xfrm>
              <a:off x="7811428" y="61569"/>
              <a:ext cx="1" cy="605692"/>
            </a:xfrm>
            <a:prstGeom prst="line">
              <a:avLst/>
            </a:prstGeom>
            <a:noFill/>
            <a:ln w="101600" cap="flat">
              <a:solidFill>
                <a:srgbClr val="9370DC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40" name="Line"/>
            <p:cNvSpPr/>
            <p:nvPr/>
          </p:nvSpPr>
          <p:spPr>
            <a:xfrm flipH="1" flipV="1">
              <a:off x="5564373" y="111226"/>
              <a:ext cx="2283948" cy="1"/>
            </a:xfrm>
            <a:prstGeom prst="line">
              <a:avLst/>
            </a:prstGeom>
            <a:noFill/>
            <a:ln w="101600" cap="flat">
              <a:solidFill>
                <a:srgbClr val="9370D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298410">
                <a:defRPr sz="85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342" name="Rectangle"/>
          <p:cNvSpPr/>
          <p:nvPr/>
        </p:nvSpPr>
        <p:spPr>
          <a:xfrm>
            <a:off x="9733035" y="10483250"/>
            <a:ext cx="8147449" cy="2464878"/>
          </a:xfrm>
          <a:prstGeom prst="rect">
            <a:avLst/>
          </a:prstGeom>
          <a:ln w="88900">
            <a:solidFill>
              <a:srgbClr val="F09937"/>
            </a:solidFill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3" name="PROS"/>
          <p:cNvSpPr txBox="1"/>
          <p:nvPr/>
        </p:nvSpPr>
        <p:spPr>
          <a:xfrm>
            <a:off x="9851360" y="10588505"/>
            <a:ext cx="1821143" cy="788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5500" b="1">
                <a:solidFill>
                  <a:srgbClr val="70B65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PROS</a:t>
            </a:r>
          </a:p>
        </p:txBody>
      </p:sp>
      <p:sp>
        <p:nvSpPr>
          <p:cNvPr id="344" name="Highly optimised to be accurate on a point-by-point basis"/>
          <p:cNvSpPr txBox="1"/>
          <p:nvPr/>
        </p:nvSpPr>
        <p:spPr>
          <a:xfrm>
            <a:off x="9894974" y="11274723"/>
            <a:ext cx="4083018" cy="1452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marL="228599" indent="-228599" algn="l" defTabSz="825500">
              <a:buSzPct val="100000"/>
              <a:buChar char="•"/>
              <a:defRPr sz="3000">
                <a:solidFill>
                  <a:srgbClr val="797979"/>
                </a:solidFill>
              </a:defRPr>
            </a:lvl1pPr>
          </a:lstStyle>
          <a:p>
            <a:r>
              <a:t>Highly optimised to be accurate on a point-by-point basis</a:t>
            </a:r>
          </a:p>
        </p:txBody>
      </p:sp>
      <p:sp>
        <p:nvSpPr>
          <p:cNvPr id="345" name="Places limits on how good any equation-based model can be"/>
          <p:cNvSpPr txBox="1"/>
          <p:nvPr/>
        </p:nvSpPr>
        <p:spPr>
          <a:xfrm>
            <a:off x="13767308" y="11281073"/>
            <a:ext cx="4311727" cy="147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28599" indent="-228599" algn="l" defTabSz="825500">
              <a:buSzPct val="100000"/>
              <a:buChar char="•"/>
              <a:defRPr sz="3000">
                <a:solidFill>
                  <a:srgbClr val="797979"/>
                </a:solidFill>
              </a:defRPr>
            </a:pPr>
            <a:r>
              <a:t>Places limits on </a:t>
            </a:r>
            <a:r>
              <a:rPr b="1"/>
              <a:t>how good</a:t>
            </a:r>
            <a:r>
              <a:t> any equation-based model </a:t>
            </a:r>
            <a:r>
              <a:rPr i="1"/>
              <a:t>can</a:t>
            </a:r>
            <a:r>
              <a:t> be </a:t>
            </a:r>
          </a:p>
        </p:txBody>
      </p:sp>
      <p:sp>
        <p:nvSpPr>
          <p:cNvPr id="346" name="Rectangle"/>
          <p:cNvSpPr/>
          <p:nvPr/>
        </p:nvSpPr>
        <p:spPr>
          <a:xfrm>
            <a:off x="18119554" y="10491716"/>
            <a:ext cx="5653102" cy="2447945"/>
          </a:xfrm>
          <a:prstGeom prst="rect">
            <a:avLst/>
          </a:prstGeom>
          <a:ln w="88900">
            <a:solidFill>
              <a:srgbClr val="F09937"/>
            </a:solidFill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7" name="CONS"/>
          <p:cNvSpPr txBox="1"/>
          <p:nvPr/>
        </p:nvSpPr>
        <p:spPr>
          <a:xfrm>
            <a:off x="18243101" y="10575805"/>
            <a:ext cx="1976439" cy="788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5500" b="1">
                <a:solidFill>
                  <a:srgbClr val="70B65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CONS</a:t>
            </a:r>
          </a:p>
        </p:txBody>
      </p:sp>
      <p:sp>
        <p:nvSpPr>
          <p:cNvPr id="348" name="Not easily interpretable"/>
          <p:cNvSpPr txBox="1"/>
          <p:nvPr/>
        </p:nvSpPr>
        <p:spPr>
          <a:xfrm>
            <a:off x="18321917" y="11277600"/>
            <a:ext cx="2529216" cy="995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marL="228599" indent="-228599" algn="l" defTabSz="825500">
              <a:buSzPct val="100000"/>
              <a:buChar char="•"/>
              <a:defRPr sz="3000">
                <a:solidFill>
                  <a:srgbClr val="797979"/>
                </a:solidFill>
              </a:defRPr>
            </a:lvl1pPr>
          </a:lstStyle>
          <a:p>
            <a:r>
              <a:t>Not easily interpretable</a:t>
            </a:r>
          </a:p>
        </p:txBody>
      </p:sp>
      <p:sp>
        <p:nvSpPr>
          <p:cNvPr id="349" name="Not physically meaningful"/>
          <p:cNvSpPr txBox="1"/>
          <p:nvPr/>
        </p:nvSpPr>
        <p:spPr>
          <a:xfrm>
            <a:off x="20741895" y="11277600"/>
            <a:ext cx="2752409" cy="995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marL="228599" indent="-228599" algn="l" defTabSz="825500">
              <a:buSzPct val="100000"/>
              <a:buChar char="•"/>
              <a:defRPr sz="3000">
                <a:solidFill>
                  <a:srgbClr val="797979"/>
                </a:solidFill>
              </a:defRPr>
            </a:lvl1pPr>
          </a:lstStyle>
          <a:p>
            <a:r>
              <a:t>Not physically meaningful</a:t>
            </a:r>
          </a:p>
        </p:txBody>
      </p:sp>
      <p:pic>
        <p:nvPicPr>
          <p:cNvPr id="350" name="img-3.png" descr="img-3.png"/>
          <p:cNvPicPr>
            <a:picLocks noChangeAspect="1"/>
          </p:cNvPicPr>
          <p:nvPr/>
        </p:nvPicPr>
        <p:blipFill>
          <a:blip r:embed="rId2"/>
          <a:srcRect r="76120"/>
          <a:stretch>
            <a:fillRect/>
          </a:stretch>
        </p:blipFill>
        <p:spPr>
          <a:xfrm>
            <a:off x="767178" y="7532601"/>
            <a:ext cx="2079991" cy="5461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img-3.png" descr="img-3.png"/>
          <p:cNvPicPr>
            <a:picLocks noChangeAspect="1"/>
          </p:cNvPicPr>
          <p:nvPr/>
        </p:nvPicPr>
        <p:blipFill>
          <a:blip r:embed="rId2"/>
          <a:srcRect l="75303" r="244"/>
          <a:stretch>
            <a:fillRect/>
          </a:stretch>
        </p:blipFill>
        <p:spPr>
          <a:xfrm>
            <a:off x="6382207" y="7533990"/>
            <a:ext cx="2128888" cy="5458374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Rectangle"/>
          <p:cNvSpPr/>
          <p:nvPr/>
        </p:nvSpPr>
        <p:spPr>
          <a:xfrm>
            <a:off x="23315900" y="9096025"/>
            <a:ext cx="361591" cy="1216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376" name="Group"/>
          <p:cNvGrpSpPr/>
          <p:nvPr/>
        </p:nvGrpSpPr>
        <p:grpSpPr>
          <a:xfrm>
            <a:off x="9564619" y="1717450"/>
            <a:ext cx="13975676" cy="8705646"/>
            <a:chOff x="28145" y="-1"/>
            <a:chExt cx="13975675" cy="8705644"/>
          </a:xfrm>
        </p:grpSpPr>
        <p:grpSp>
          <p:nvGrpSpPr>
            <p:cNvPr id="358" name="Group"/>
            <p:cNvGrpSpPr/>
            <p:nvPr/>
          </p:nvGrpSpPr>
          <p:grpSpPr>
            <a:xfrm>
              <a:off x="28145" y="-1"/>
              <a:ext cx="13975675" cy="8023703"/>
              <a:chOff x="28145" y="0"/>
              <a:chExt cx="13975674" cy="8023701"/>
            </a:xfrm>
          </p:grpSpPr>
          <p:grpSp>
            <p:nvGrpSpPr>
              <p:cNvPr id="356" name="Group"/>
              <p:cNvGrpSpPr/>
              <p:nvPr/>
            </p:nvGrpSpPr>
            <p:grpSpPr>
              <a:xfrm>
                <a:off x="28145" y="-1"/>
                <a:ext cx="13749205" cy="7451485"/>
                <a:chOff x="28145" y="0"/>
                <a:chExt cx="13749204" cy="7451484"/>
              </a:xfrm>
            </p:grpSpPr>
            <p:pic>
              <p:nvPicPr>
                <p:cNvPr id="353" name="sfr_models_comp_z_ALL_SFR_10Myr_behaviour.pdf" descr="sfr_models_comp_z_ALL_SFR_10Myr_behaviour.pdf"/>
                <p:cNvPicPr>
                  <a:picLocks noChangeAspect="1"/>
                </p:cNvPicPr>
                <p:nvPr/>
              </p:nvPicPr>
              <p:blipFill>
                <a:blip r:embed="rId3"/>
                <a:srcRect t="5919" r="54345" b="75046"/>
                <a:stretch>
                  <a:fillRect/>
                </a:stretch>
              </p:blipFill>
              <p:spPr>
                <a:xfrm>
                  <a:off x="28145" y="26222"/>
                  <a:ext cx="13749039" cy="742526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354" name="Line"/>
                <p:cNvSpPr/>
                <p:nvPr/>
              </p:nvSpPr>
              <p:spPr>
                <a:xfrm flipV="1">
                  <a:off x="13761350" y="-1"/>
                  <a:ext cx="1" cy="7416770"/>
                </a:xfrm>
                <a:prstGeom prst="line">
                  <a:avLst/>
                </a:prstGeom>
                <a:noFill/>
                <a:ln w="381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55" name="Line"/>
                <p:cNvSpPr/>
                <p:nvPr/>
              </p:nvSpPr>
              <p:spPr>
                <a:xfrm>
                  <a:off x="2039706" y="17483"/>
                  <a:ext cx="11737644" cy="1"/>
                </a:xfrm>
                <a:prstGeom prst="line">
                  <a:avLst/>
                </a:prstGeom>
                <a:noFill/>
                <a:ln w="381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</p:grpSp>
          <p:pic>
            <p:nvPicPr>
              <p:cNvPr id="357" name="sfr_models_comp_z_ALL_SFR_10Myr_behaviour.pdf" descr="sfr_models_comp_z_ALL_SFR_10Myr_behaviour.pdf"/>
              <p:cNvPicPr>
                <a:picLocks noChangeAspect="1"/>
              </p:cNvPicPr>
              <p:nvPr/>
            </p:nvPicPr>
            <p:blipFill>
              <a:blip r:embed="rId3"/>
              <a:srcRect l="51266" t="95076" r="7479" b="2898"/>
              <a:stretch>
                <a:fillRect/>
              </a:stretch>
            </p:blipFill>
            <p:spPr>
              <a:xfrm>
                <a:off x="1579962" y="7233706"/>
                <a:ext cx="12423858" cy="7899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368" name="Group"/>
            <p:cNvGrpSpPr/>
            <p:nvPr/>
          </p:nvGrpSpPr>
          <p:grpSpPr>
            <a:xfrm>
              <a:off x="11353724" y="3828681"/>
              <a:ext cx="2268647" cy="2849468"/>
              <a:chOff x="0" y="0"/>
              <a:chExt cx="2268646" cy="2849467"/>
            </a:xfrm>
          </p:grpSpPr>
          <p:sp>
            <p:nvSpPr>
              <p:cNvPr id="359" name="Rectangle"/>
              <p:cNvSpPr/>
              <p:nvPr/>
            </p:nvSpPr>
            <p:spPr>
              <a:xfrm>
                <a:off x="0" y="0"/>
                <a:ext cx="2268647" cy="2849468"/>
              </a:xfrm>
              <a:prstGeom prst="rect">
                <a:avLst/>
              </a:prstGeom>
              <a:solidFill>
                <a:srgbClr val="FFFFFF"/>
              </a:solidFill>
              <a:ln w="38100" cap="flat">
                <a:solidFill>
                  <a:srgbClr val="D6D6D6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 defTabSz="4298410">
                  <a:defRPr sz="85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360" name="Square"/>
              <p:cNvSpPr/>
              <p:nvPr/>
            </p:nvSpPr>
            <p:spPr>
              <a:xfrm>
                <a:off x="215291" y="204466"/>
                <a:ext cx="501935" cy="501935"/>
              </a:xfrm>
              <a:prstGeom prst="rect">
                <a:avLst/>
              </a:prstGeom>
              <a:solidFill>
                <a:srgbClr val="F6F6F6"/>
              </a:solidFill>
              <a:ln w="25400" cap="flat">
                <a:solidFill>
                  <a:srgbClr val="666667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 defTabSz="4298410">
                  <a:defRPr sz="85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361" name="Square"/>
              <p:cNvSpPr/>
              <p:nvPr/>
            </p:nvSpPr>
            <p:spPr>
              <a:xfrm>
                <a:off x="215291" y="838402"/>
                <a:ext cx="501935" cy="501936"/>
              </a:xfrm>
              <a:prstGeom prst="rect">
                <a:avLst/>
              </a:prstGeom>
              <a:solidFill>
                <a:srgbClr val="CCCCCC"/>
              </a:solidFill>
              <a:ln w="25400" cap="flat">
                <a:solidFill>
                  <a:srgbClr val="666667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 defTabSz="4298410">
                  <a:defRPr sz="85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362" name="Square"/>
              <p:cNvSpPr/>
              <p:nvPr/>
            </p:nvSpPr>
            <p:spPr>
              <a:xfrm>
                <a:off x="215291" y="1472341"/>
                <a:ext cx="501935" cy="501935"/>
              </a:xfrm>
              <a:prstGeom prst="rect">
                <a:avLst/>
              </a:prstGeom>
              <a:solidFill>
                <a:srgbClr val="868686"/>
              </a:solidFill>
              <a:ln w="25400" cap="flat">
                <a:solidFill>
                  <a:srgbClr val="666667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 defTabSz="4298410">
                  <a:defRPr sz="85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363" name="Square"/>
              <p:cNvSpPr/>
              <p:nvPr/>
            </p:nvSpPr>
            <p:spPr>
              <a:xfrm>
                <a:off x="215291" y="2096131"/>
                <a:ext cx="501935" cy="501936"/>
              </a:xfrm>
              <a:prstGeom prst="rect">
                <a:avLst/>
              </a:prstGeom>
              <a:solidFill>
                <a:srgbClr val="353535"/>
              </a:solidFill>
              <a:ln w="25400" cap="flat">
                <a:solidFill>
                  <a:srgbClr val="666667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 defTabSz="4298410">
                  <a:defRPr sz="85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364" name="= 95%"/>
              <p:cNvSpPr txBox="1"/>
              <p:nvPr/>
            </p:nvSpPr>
            <p:spPr>
              <a:xfrm>
                <a:off x="744292" y="194083"/>
                <a:ext cx="1505454" cy="73247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l" defTabSz="4298410">
                  <a:defRPr sz="35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t>= 95%</a:t>
                </a:r>
              </a:p>
            </p:txBody>
          </p:sp>
          <p:sp>
            <p:nvSpPr>
              <p:cNvPr id="365" name="= 80%"/>
              <p:cNvSpPr txBox="1"/>
              <p:nvPr/>
            </p:nvSpPr>
            <p:spPr>
              <a:xfrm>
                <a:off x="749562" y="825881"/>
                <a:ext cx="1505455" cy="73247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l" defTabSz="4298410">
                  <a:defRPr sz="35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t>= 80%</a:t>
                </a:r>
              </a:p>
            </p:txBody>
          </p:sp>
          <p:sp>
            <p:nvSpPr>
              <p:cNvPr id="366" name="= 50%"/>
              <p:cNvSpPr txBox="1"/>
              <p:nvPr/>
            </p:nvSpPr>
            <p:spPr>
              <a:xfrm>
                <a:off x="749562" y="1462978"/>
                <a:ext cx="1505455" cy="7324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l" defTabSz="4298410">
                  <a:defRPr sz="35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t>= 50%</a:t>
                </a:r>
              </a:p>
            </p:txBody>
          </p:sp>
          <p:sp>
            <p:nvSpPr>
              <p:cNvPr id="367" name="= 20%"/>
              <p:cNvSpPr txBox="1"/>
              <p:nvPr/>
            </p:nvSpPr>
            <p:spPr>
              <a:xfrm>
                <a:off x="747412" y="2093172"/>
                <a:ext cx="1505455" cy="7324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l" defTabSz="4298410">
                  <a:defRPr sz="35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t>= 20%</a:t>
                </a:r>
              </a:p>
            </p:txBody>
          </p:sp>
        </p:grpSp>
        <p:sp>
          <p:nvSpPr>
            <p:cNvPr id="369" name="R2 = 0.424"/>
            <p:cNvSpPr/>
            <p:nvPr/>
          </p:nvSpPr>
          <p:spPr>
            <a:xfrm>
              <a:off x="2256580" y="2344056"/>
              <a:ext cx="2265841" cy="52957"/>
            </a:xfrm>
            <a:prstGeom prst="line">
              <a:avLst/>
            </a:prstGeom>
            <a:solidFill>
              <a:srgbClr val="FFFFFF"/>
            </a:solidFill>
            <a:ln w="38100" cap="flat">
              <a:noFill/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4298410">
                <a:defRPr sz="4000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/>
                <a:t>R</a:t>
              </a:r>
              <a:r>
                <a:rPr baseline="31999" dirty="0"/>
                <a:t>2</a:t>
              </a:r>
              <a:r>
                <a:rPr lang="en-MT" dirty="0"/>
                <a:t> </a:t>
              </a:r>
              <a:r>
                <a:rPr dirty="0"/>
                <a:t>= 0.424</a:t>
              </a:r>
            </a:p>
          </p:txBody>
        </p:sp>
        <p:sp>
          <p:nvSpPr>
            <p:cNvPr id="370" name="GREY: FIRE-2…"/>
            <p:cNvSpPr/>
            <p:nvPr/>
          </p:nvSpPr>
          <p:spPr>
            <a:xfrm>
              <a:off x="2252347" y="1654918"/>
              <a:ext cx="310771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noFill/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825500">
                <a:lnSpc>
                  <a:spcPct val="80000"/>
                </a:lnSpc>
                <a:defRPr sz="3500" b="1">
                  <a:solidFill>
                    <a:srgbClr val="747475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/>
                <a:t>GREY: FIRE-2</a:t>
              </a:r>
            </a:p>
            <a:p>
              <a:pPr defTabSz="825500">
                <a:lnSpc>
                  <a:spcPct val="80000"/>
                </a:lnSpc>
                <a:defRPr sz="3500" b="1">
                  <a:solidFill>
                    <a:srgbClr val="70B6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/>
                <a:t>GREEN: MODEL </a:t>
              </a:r>
            </a:p>
          </p:txBody>
        </p:sp>
        <p:sp>
          <p:nvSpPr>
            <p:cNvPr id="371" name="logΣgas [M☉pc-2]"/>
            <p:cNvSpPr txBox="1"/>
            <p:nvPr/>
          </p:nvSpPr>
          <p:spPr>
            <a:xfrm>
              <a:off x="4883705" y="7718207"/>
              <a:ext cx="5800478" cy="987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5000"/>
              </a:pPr>
              <a:r>
                <a:t>logΣ</a:t>
              </a:r>
              <a:r>
                <a:rPr baseline="-5999"/>
                <a:t>gas </a:t>
              </a:r>
              <a:r>
                <a:t>[M</a:t>
              </a:r>
              <a:r>
                <a:rPr baseline="-5999"/>
                <a:t>☉</a:t>
              </a:r>
              <a:r>
                <a:t>pc</a:t>
              </a:r>
              <a:r>
                <a:rPr baseline="31999"/>
                <a:t>-2</a:t>
              </a:r>
              <a:r>
                <a:t>]</a:t>
              </a:r>
            </a:p>
          </p:txBody>
        </p:sp>
        <p:sp>
          <p:nvSpPr>
            <p:cNvPr id="372" name="logΣSFR [M☉pc-2Myr-1]"/>
            <p:cNvSpPr txBox="1"/>
            <p:nvPr/>
          </p:nvSpPr>
          <p:spPr>
            <a:xfrm rot="16200000">
              <a:off x="-2686541" y="3360615"/>
              <a:ext cx="6565702" cy="10182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5000"/>
              </a:pPr>
              <a:r>
                <a:t>logΣ</a:t>
              </a:r>
              <a:r>
                <a:rPr baseline="-5999"/>
                <a:t>SFR </a:t>
              </a:r>
              <a:r>
                <a:t>[M</a:t>
              </a:r>
              <a:r>
                <a:rPr baseline="-5999"/>
                <a:t>☉</a:t>
              </a:r>
              <a:r>
                <a:t>pc</a:t>
              </a:r>
              <a:r>
                <a:rPr baseline="31999"/>
                <a:t>-2</a:t>
              </a:r>
              <a:r>
                <a:t>Myr</a:t>
              </a:r>
              <a:r>
                <a:rPr baseline="31999"/>
                <a:t>-1</a:t>
              </a:r>
              <a:r>
                <a:t>]</a:t>
              </a:r>
            </a:p>
          </p:txBody>
        </p:sp>
        <p:pic>
          <p:nvPicPr>
            <p:cNvPr id="373" name="sfr_models_comp_z_ALL_SFR_10Myr_behaviour.pdf" descr="sfr_models_comp_z_ALL_SFR_10Myr_behaviour.pdf"/>
            <p:cNvPicPr>
              <a:picLocks noChangeAspect="1"/>
            </p:cNvPicPr>
            <p:nvPr/>
          </p:nvPicPr>
          <p:blipFill>
            <a:blip r:embed="rId3"/>
            <a:srcRect l="90611" t="92634" r="1583" b="5349"/>
            <a:stretch>
              <a:fillRect/>
            </a:stretch>
          </p:blipFill>
          <p:spPr>
            <a:xfrm>
              <a:off x="2220597" y="3159875"/>
              <a:ext cx="1737701" cy="5813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74" name="Rectangle"/>
            <p:cNvSpPr/>
            <p:nvPr/>
          </p:nvSpPr>
          <p:spPr>
            <a:xfrm>
              <a:off x="5181595" y="82747"/>
              <a:ext cx="2050857" cy="99781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75" name="XGBOOST"/>
            <p:cNvSpPr/>
            <p:nvPr/>
          </p:nvSpPr>
          <p:spPr>
            <a:xfrm>
              <a:off x="2252347" y="153518"/>
              <a:ext cx="2860020" cy="812266"/>
            </a:xfrm>
            <a:prstGeom prst="rect">
              <a:avLst/>
            </a:prstGeom>
            <a:solidFill>
              <a:srgbClr val="FAE5C8"/>
            </a:solidFill>
            <a:ln w="38100" cap="flat">
              <a:solidFill>
                <a:srgbClr val="000000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298410">
                <a:defRPr sz="4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XGBOOST</a:t>
              </a:r>
            </a:p>
          </p:txBody>
        </p:sp>
      </p:grpSp>
      <p:sp>
        <p:nvSpPr>
          <p:cNvPr id="377" name="Rectangle"/>
          <p:cNvSpPr/>
          <p:nvPr/>
        </p:nvSpPr>
        <p:spPr>
          <a:xfrm>
            <a:off x="11056167" y="8930925"/>
            <a:ext cx="518876" cy="1216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8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9" name="21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" grpId="2" animBg="1" advAuto="0"/>
      <p:bldP spid="342" grpId="3" animBg="1" advAuto="0"/>
      <p:bldP spid="343" grpId="4" animBg="1" advAuto="0"/>
      <p:bldP spid="344" grpId="5" animBg="1" advAuto="0"/>
      <p:bldP spid="345" grpId="10" animBg="1" advAuto="0"/>
      <p:bldP spid="346" grpId="6" animBg="1" advAuto="0"/>
      <p:bldP spid="347" grpId="7" animBg="1" advAuto="0"/>
      <p:bldP spid="348" grpId="8" animBg="1" advAuto="0"/>
      <p:bldP spid="349" grpId="9" animBg="1" advAuto="0"/>
      <p:bldP spid="376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animation.mp4" descr="animation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932" y="3750713"/>
            <a:ext cx="23833546" cy="9654095"/>
          </a:xfrm>
          <a:prstGeom prst="rect">
            <a:avLst/>
          </a:prstGeom>
          <a:ln w="12700">
            <a:miter lim="400000"/>
          </a:ln>
        </p:spPr>
      </p:pic>
      <p:sp>
        <p:nvSpPr>
          <p:cNvPr id="382" name="Ornament 15"/>
          <p:cNvSpPr/>
          <p:nvPr/>
        </p:nvSpPr>
        <p:spPr>
          <a:xfrm rot="10800000">
            <a:off x="2396118" y="4189032"/>
            <a:ext cx="12494702" cy="10497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7" h="21407" extrusionOk="0">
                <a:moveTo>
                  <a:pt x="127" y="22"/>
                </a:moveTo>
                <a:cubicBezTo>
                  <a:pt x="80" y="-93"/>
                  <a:pt x="32" y="257"/>
                  <a:pt x="22" y="818"/>
                </a:cubicBezTo>
                <a:cubicBezTo>
                  <a:pt x="-49" y="4615"/>
                  <a:pt x="-101" y="17739"/>
                  <a:pt x="2551" y="17739"/>
                </a:cubicBezTo>
                <a:cubicBezTo>
                  <a:pt x="5450" y="17739"/>
                  <a:pt x="7783" y="14753"/>
                  <a:pt x="8489" y="14753"/>
                </a:cubicBezTo>
                <a:cubicBezTo>
                  <a:pt x="9176" y="14753"/>
                  <a:pt x="9850" y="13902"/>
                  <a:pt x="10398" y="21024"/>
                </a:cubicBezTo>
                <a:cubicBezTo>
                  <a:pt x="10425" y="21380"/>
                  <a:pt x="10468" y="21507"/>
                  <a:pt x="10505" y="21322"/>
                </a:cubicBezTo>
                <a:cubicBezTo>
                  <a:pt x="10558" y="21061"/>
                  <a:pt x="10581" y="20322"/>
                  <a:pt x="10552" y="19730"/>
                </a:cubicBezTo>
                <a:cubicBezTo>
                  <a:pt x="10406" y="16761"/>
                  <a:pt x="9857" y="9109"/>
                  <a:pt x="8066" y="9816"/>
                </a:cubicBezTo>
                <a:cubicBezTo>
                  <a:pt x="6083" y="10599"/>
                  <a:pt x="4031" y="11246"/>
                  <a:pt x="2102" y="11647"/>
                </a:cubicBezTo>
                <a:cubicBezTo>
                  <a:pt x="1094" y="11858"/>
                  <a:pt x="161" y="11423"/>
                  <a:pt x="201" y="1097"/>
                </a:cubicBezTo>
                <a:cubicBezTo>
                  <a:pt x="203" y="581"/>
                  <a:pt x="172" y="124"/>
                  <a:pt x="129" y="22"/>
                </a:cubicBezTo>
                <a:cubicBezTo>
                  <a:pt x="128" y="22"/>
                  <a:pt x="128" y="22"/>
                  <a:pt x="127" y="22"/>
                </a:cubicBezTo>
                <a:close/>
                <a:moveTo>
                  <a:pt x="21269" y="22"/>
                </a:moveTo>
                <a:cubicBezTo>
                  <a:pt x="21226" y="124"/>
                  <a:pt x="21195" y="581"/>
                  <a:pt x="21197" y="1097"/>
                </a:cubicBezTo>
                <a:cubicBezTo>
                  <a:pt x="21237" y="11423"/>
                  <a:pt x="20304" y="11858"/>
                  <a:pt x="19296" y="11647"/>
                </a:cubicBezTo>
                <a:cubicBezTo>
                  <a:pt x="17367" y="11246"/>
                  <a:pt x="15315" y="10599"/>
                  <a:pt x="13332" y="9816"/>
                </a:cubicBezTo>
                <a:cubicBezTo>
                  <a:pt x="11541" y="9109"/>
                  <a:pt x="10992" y="16761"/>
                  <a:pt x="10846" y="19730"/>
                </a:cubicBezTo>
                <a:cubicBezTo>
                  <a:pt x="10817" y="20322"/>
                  <a:pt x="10840" y="21061"/>
                  <a:pt x="10893" y="21322"/>
                </a:cubicBezTo>
                <a:cubicBezTo>
                  <a:pt x="10930" y="21507"/>
                  <a:pt x="10973" y="21380"/>
                  <a:pt x="11000" y="21024"/>
                </a:cubicBezTo>
                <a:cubicBezTo>
                  <a:pt x="11548" y="13902"/>
                  <a:pt x="12222" y="14753"/>
                  <a:pt x="12909" y="14753"/>
                </a:cubicBezTo>
                <a:cubicBezTo>
                  <a:pt x="13615" y="14753"/>
                  <a:pt x="15948" y="17739"/>
                  <a:pt x="18847" y="17739"/>
                </a:cubicBezTo>
                <a:cubicBezTo>
                  <a:pt x="21499" y="17739"/>
                  <a:pt x="21447" y="4615"/>
                  <a:pt x="21376" y="818"/>
                </a:cubicBezTo>
                <a:cubicBezTo>
                  <a:pt x="21366" y="257"/>
                  <a:pt x="21318" y="-93"/>
                  <a:pt x="21271" y="22"/>
                </a:cubicBezTo>
                <a:cubicBezTo>
                  <a:pt x="21270" y="22"/>
                  <a:pt x="21270" y="22"/>
                  <a:pt x="21269" y="22"/>
                </a:cubicBezTo>
                <a:close/>
              </a:path>
            </a:pathLst>
          </a:custGeom>
          <a:solidFill>
            <a:srgbClr val="BFE885"/>
          </a:solidFill>
          <a:ln w="38100">
            <a:solidFill>
              <a:srgbClr val="70B65D"/>
            </a:solidFill>
            <a:miter lim="400000"/>
          </a:ln>
        </p:spPr>
        <p:txBody>
          <a:bodyPr lIns="0" tIns="0" rIns="0" bIns="0" anchor="ctr"/>
          <a:lstStyle/>
          <a:p>
            <a:pPr algn="l" defTabSz="457200">
              <a:defRPr sz="12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83" name="8 INPUT VARIABLES"/>
          <p:cNvSpPr txBox="1"/>
          <p:nvPr/>
        </p:nvSpPr>
        <p:spPr>
          <a:xfrm>
            <a:off x="5066732" y="2039858"/>
            <a:ext cx="7607763" cy="20796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7000" b="1" i="1">
                <a:ln w="38100" cap="flat">
                  <a:solidFill>
                    <a:srgbClr val="70B65D"/>
                  </a:solidFill>
                  <a:prstDash val="solid"/>
                  <a:miter lim="400000"/>
                </a:ln>
                <a:solidFill>
                  <a:srgbClr val="BFE88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8 INPUT VARIABLES</a:t>
            </a:r>
          </a:p>
        </p:txBody>
      </p:sp>
      <p:sp>
        <p:nvSpPr>
          <p:cNvPr id="384" name="Arrow"/>
          <p:cNvSpPr/>
          <p:nvPr/>
        </p:nvSpPr>
        <p:spPr>
          <a:xfrm>
            <a:off x="14719493" y="7994212"/>
            <a:ext cx="2754804" cy="1270001"/>
          </a:xfrm>
          <a:prstGeom prst="rightArrow">
            <a:avLst>
              <a:gd name="adj1" fmla="val 56361"/>
              <a:gd name="adj2" fmla="val 64816"/>
            </a:avLst>
          </a:prstGeom>
          <a:solidFill>
            <a:srgbClr val="BFE885"/>
          </a:solidFill>
          <a:ln w="38100">
            <a:solidFill>
              <a:srgbClr val="70B65D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85" name="EQUATION FOR TARGET VARIABLE"/>
          <p:cNvSpPr txBox="1"/>
          <p:nvPr/>
        </p:nvSpPr>
        <p:spPr>
          <a:xfrm>
            <a:off x="16514954" y="1909670"/>
            <a:ext cx="7231187" cy="3171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298410">
              <a:defRPr sz="7000" b="1" i="1">
                <a:ln w="38100" cap="flat">
                  <a:solidFill>
                    <a:srgbClr val="70B65D"/>
                  </a:solidFill>
                  <a:prstDash val="solid"/>
                  <a:miter lim="400000"/>
                </a:ln>
                <a:solidFill>
                  <a:srgbClr val="BFE88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EQUATION FOR TARGET VARIABLE </a:t>
            </a:r>
          </a:p>
        </p:txBody>
      </p:sp>
      <p:sp>
        <p:nvSpPr>
          <p:cNvPr id="386" name="STUDY GOAL: INTERPRETABLE ML PIPELINE"/>
          <p:cNvSpPr txBox="1"/>
          <p:nvPr/>
        </p:nvSpPr>
        <p:spPr>
          <a:xfrm>
            <a:off x="330200" y="2197"/>
            <a:ext cx="23833546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STUDY GOAL: INTERPRETABLE ML PIPELINE</a:t>
            </a:r>
          </a:p>
        </p:txBody>
      </p:sp>
      <p:sp>
        <p:nvSpPr>
          <p:cNvPr id="387" name="(ORIGINALLY 76 POTENTIAL INPUT VARIABLES)"/>
          <p:cNvSpPr txBox="1"/>
          <p:nvPr/>
        </p:nvSpPr>
        <p:spPr>
          <a:xfrm>
            <a:off x="2862353" y="3121161"/>
            <a:ext cx="12016521" cy="748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 i="1">
                <a:solidFill>
                  <a:srgbClr val="92929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(ORIGINALLY 76 POTENTIAL INPUT VARIABLES)</a:t>
            </a:r>
          </a:p>
        </p:txBody>
      </p:sp>
      <p:sp>
        <p:nvSpPr>
          <p:cNvPr id="388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89" name="22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99" fill="hold"/>
                                        <p:tgtEl>
                                          <p:spTgt spid="3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81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m12b_ZSFR_10MYR.pdf" descr="m12b_ZSFR_10MYR.pdf"/>
          <p:cNvPicPr>
            <a:picLocks noChangeAspect="1"/>
          </p:cNvPicPr>
          <p:nvPr/>
        </p:nvPicPr>
        <p:blipFill>
          <a:blip r:embed="rId2"/>
          <a:srcRect l="7219" t="5705" r="15844" b="21682"/>
          <a:stretch>
            <a:fillRect/>
          </a:stretch>
        </p:blipFill>
        <p:spPr>
          <a:xfrm>
            <a:off x="265864" y="2474834"/>
            <a:ext cx="11524511" cy="108596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2" name="m12b_ZSFR_100MYR.pdf" descr="m12b_ZSFR_100MYR.pdf"/>
          <p:cNvPicPr>
            <a:picLocks noChangeAspect="1"/>
          </p:cNvPicPr>
          <p:nvPr/>
        </p:nvPicPr>
        <p:blipFill>
          <a:blip r:embed="rId3"/>
          <a:srcRect l="17389" t="6647" r="15723" b="21793"/>
          <a:stretch>
            <a:fillRect/>
          </a:stretch>
        </p:blipFill>
        <p:spPr>
          <a:xfrm>
            <a:off x="12296465" y="2631669"/>
            <a:ext cx="10016317" cy="10699098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〈tSFR〉= 10 MYR"/>
          <p:cNvSpPr txBox="1"/>
          <p:nvPr/>
        </p:nvSpPr>
        <p:spPr>
          <a:xfrm>
            <a:off x="2225302" y="1308518"/>
            <a:ext cx="8577803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〈t</a:t>
            </a:r>
            <a:r>
              <a:rPr baseline="-5999"/>
              <a:t>SFR</a:t>
            </a:r>
            <a:r>
              <a:t>〉= 10 MYR</a:t>
            </a:r>
          </a:p>
        </p:txBody>
      </p:sp>
      <p:sp>
        <p:nvSpPr>
          <p:cNvPr id="394" name="〈tSFR〉= 100 MYR"/>
          <p:cNvSpPr txBox="1"/>
          <p:nvPr/>
        </p:nvSpPr>
        <p:spPr>
          <a:xfrm>
            <a:off x="13235353" y="1308100"/>
            <a:ext cx="8577803" cy="1336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298410">
              <a:defRPr sz="7000" b="1">
                <a:solidFill>
                  <a:srgbClr val="F0993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〈t</a:t>
            </a:r>
            <a:r>
              <a:rPr baseline="-5999"/>
              <a:t>SFR</a:t>
            </a:r>
            <a:r>
              <a:t>〉= 100 MYR</a:t>
            </a:r>
          </a:p>
        </p:txBody>
      </p:sp>
      <p:pic>
        <p:nvPicPr>
          <p:cNvPr id="395" name="m12b_ZSFR_100MYR.pdf" descr="m12b_ZSFR_100MYR.pdf"/>
          <p:cNvPicPr>
            <a:picLocks noChangeAspect="1"/>
          </p:cNvPicPr>
          <p:nvPr/>
        </p:nvPicPr>
        <p:blipFill>
          <a:blip r:embed="rId3"/>
          <a:srcRect l="1875" t="80946"/>
          <a:stretch>
            <a:fillRect/>
          </a:stretch>
        </p:blipFill>
        <p:spPr>
          <a:xfrm rot="16200000">
            <a:off x="18003922" y="6321516"/>
            <a:ext cx="10122652" cy="196253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8" name="Group"/>
          <p:cNvGrpSpPr/>
          <p:nvPr/>
        </p:nvGrpSpPr>
        <p:grpSpPr>
          <a:xfrm>
            <a:off x="12016599" y="2625360"/>
            <a:ext cx="5204811" cy="2646933"/>
            <a:chOff x="0" y="0"/>
            <a:chExt cx="5204809" cy="2646931"/>
          </a:xfrm>
        </p:grpSpPr>
        <p:sp>
          <p:nvSpPr>
            <p:cNvPr id="396" name="UV, SED fitting"/>
            <p:cNvSpPr txBox="1"/>
            <p:nvPr/>
          </p:nvSpPr>
          <p:spPr>
            <a:xfrm>
              <a:off x="0" y="586234"/>
              <a:ext cx="3921415" cy="2060698"/>
            </a:xfrm>
            <a:prstGeom prst="rect">
              <a:avLst/>
            </a:prstGeom>
            <a:solidFill>
              <a:srgbClr val="FFFFFF"/>
            </a:solidFill>
            <a:ln w="101600" cap="flat">
              <a:solidFill>
                <a:srgbClr val="B6B6B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6000" b="1"/>
              </a:lvl1pPr>
            </a:lstStyle>
            <a:p>
              <a:r>
                <a:t>UV, SED fitting</a:t>
              </a:r>
            </a:p>
          </p:txBody>
        </p:sp>
        <p:sp>
          <p:nvSpPr>
            <p:cNvPr id="397" name="←"/>
            <p:cNvSpPr txBox="1"/>
            <p:nvPr/>
          </p:nvSpPr>
          <p:spPr>
            <a:xfrm>
              <a:off x="3820509" y="0"/>
              <a:ext cx="1384301" cy="160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0000">
                  <a:solidFill>
                    <a:srgbClr val="B6B6B7"/>
                  </a:solidFill>
                </a:defRPr>
              </a:lvl1pPr>
            </a:lstStyle>
            <a:p>
              <a:r>
                <a:t>←</a:t>
              </a:r>
            </a:p>
          </p:txBody>
        </p:sp>
      </p:grpSp>
      <p:grpSp>
        <p:nvGrpSpPr>
          <p:cNvPr id="401" name="Group"/>
          <p:cNvGrpSpPr/>
          <p:nvPr/>
        </p:nvGrpSpPr>
        <p:grpSpPr>
          <a:xfrm>
            <a:off x="8681152" y="9821260"/>
            <a:ext cx="3313774" cy="1725124"/>
            <a:chOff x="0" y="0"/>
            <a:chExt cx="3313773" cy="1725123"/>
          </a:xfrm>
        </p:grpSpPr>
        <p:sp>
          <p:nvSpPr>
            <p:cNvPr id="399" name="Hα"/>
            <p:cNvSpPr txBox="1"/>
            <p:nvPr/>
          </p:nvSpPr>
          <p:spPr>
            <a:xfrm>
              <a:off x="1263246" y="604227"/>
              <a:ext cx="2050528" cy="1120897"/>
            </a:xfrm>
            <a:prstGeom prst="rect">
              <a:avLst/>
            </a:prstGeom>
            <a:solidFill>
              <a:srgbClr val="FFFFFF"/>
            </a:solidFill>
            <a:ln w="101600" cap="flat">
              <a:solidFill>
                <a:srgbClr val="B6B6B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6000" b="1"/>
              </a:lvl1pPr>
            </a:lstStyle>
            <a:p>
              <a:r>
                <a:t>Hα</a:t>
              </a:r>
            </a:p>
          </p:txBody>
        </p:sp>
        <p:sp>
          <p:nvSpPr>
            <p:cNvPr id="400" name="→"/>
            <p:cNvSpPr txBox="1"/>
            <p:nvPr/>
          </p:nvSpPr>
          <p:spPr>
            <a:xfrm>
              <a:off x="-1" y="0"/>
              <a:ext cx="1384301" cy="160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0000">
                  <a:solidFill>
                    <a:srgbClr val="B6B6B7"/>
                  </a:solidFill>
                </a:defRPr>
              </a:lvl1pPr>
            </a:lstStyle>
            <a:p>
              <a:r>
                <a:t>→</a:t>
              </a:r>
            </a:p>
          </p:txBody>
        </p:sp>
      </p:grpSp>
      <p:sp>
        <p:nvSpPr>
          <p:cNvPr id="402" name="FIRE-2: TWO TIMESCALES, TWO EXPERIMENTS"/>
          <p:cNvSpPr txBox="1"/>
          <p:nvPr/>
        </p:nvSpPr>
        <p:spPr>
          <a:xfrm>
            <a:off x="330200" y="2197"/>
            <a:ext cx="25571623" cy="1433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l" defTabSz="825500">
              <a:defRPr sz="90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FIRE-2: TWO TIMESCALES, TWO EXPERIMENTS</a:t>
            </a:r>
          </a:p>
        </p:txBody>
      </p:sp>
      <p:sp>
        <p:nvSpPr>
          <p:cNvPr id="403" name="Square"/>
          <p:cNvSpPr/>
          <p:nvPr/>
        </p:nvSpPr>
        <p:spPr>
          <a:xfrm>
            <a:off x="23709521" y="84049"/>
            <a:ext cx="574154" cy="571181"/>
          </a:xfrm>
          <a:prstGeom prst="rect">
            <a:avLst/>
          </a:prstGeom>
          <a:ln w="63500">
            <a:solidFill>
              <a:srgbClr val="FA807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4" name="23"/>
          <p:cNvSpPr txBox="1"/>
          <p:nvPr/>
        </p:nvSpPr>
        <p:spPr>
          <a:xfrm>
            <a:off x="23746342" y="119583"/>
            <a:ext cx="500510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" grpId="2" animBg="1" advAuto="0"/>
      <p:bldP spid="401" grpId="1" animBg="1" advAuto="0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865</Words>
  <Application>Microsoft Office PowerPoint</Application>
  <PresentationFormat>Custom</PresentationFormat>
  <Paragraphs>229</Paragraphs>
  <Slides>15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Apple Chancery</vt:lpstr>
      <vt:lpstr>Avenir Next Regular</vt:lpstr>
      <vt:lpstr>Calibri</vt:lpstr>
      <vt:lpstr>Helvetica</vt:lpstr>
      <vt:lpstr>Helvetica Neue</vt:lpstr>
      <vt:lpstr>Helvetica Neue Medium</vt:lpstr>
      <vt:lpstr>21_BasicWhite</vt:lpstr>
      <vt:lpstr>a data-driven approach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data-driven approach </dc:title>
  <cp:lastModifiedBy>Guest01</cp:lastModifiedBy>
  <cp:revision>1</cp:revision>
  <dcterms:modified xsi:type="dcterms:W3CDTF">2026-09-02T08:52:52Z</dcterms:modified>
</cp:coreProperties>
</file>