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000000"/>
          </p15:clr>
        </p15:guide>
        <p15:guide id="2" orient="horz" pos="2160">
          <p15:clr>
            <a:srgbClr val="000000"/>
          </p15:clr>
        </p15:guide>
      </p15:sldGuideLst>
    </p:ext>
    <p:ext uri="GoogleSlidesCustomDataVersion2">
      <go:slidesCustomData xmlns:go="http://customooxmlschemas.google.com/" r:id="rId29" roundtripDataSignature="AMtx7mjIMMJaROg8jGaotWUpH12QBZq3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01C9B85-5C38-4DFC-8479-79C001207AC3}">
  <a:tblStyle styleId="{E01C9B85-5C38-4DFC-8479-79C001207AC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customschemas.google.com/relationships/presentationmetadata" Target="meta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1" name="Google Shape;281;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300" name="Google Shape;30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solidFill>
                  <a:srgbClr val="000000"/>
                </a:solidFill>
                <a:latin typeface="Arial"/>
                <a:ea typeface="Arial"/>
                <a:cs typeface="Arial"/>
                <a:sym typeface="Arial"/>
              </a:rPr>
              <a:t>to update</a:t>
            </a:r>
            <a:endParaRPr/>
          </a:p>
        </p:txBody>
      </p:sp>
      <p:sp>
        <p:nvSpPr>
          <p:cNvPr id="344" name="Google Shape;344;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solidFill>
                  <a:srgbClr val="000000"/>
                </a:solidFill>
                <a:latin typeface="Arial"/>
                <a:ea typeface="Arial"/>
                <a:cs typeface="Arial"/>
                <a:sym typeface="Arial"/>
              </a:rPr>
              <a:t>Future work ? barplot for the table ?</a:t>
            </a:r>
            <a:endParaRPr/>
          </a:p>
        </p:txBody>
      </p:sp>
      <p:sp>
        <p:nvSpPr>
          <p:cNvPr id="358" name="Google Shape;358;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solidFill>
                  <a:srgbClr val="000000"/>
                </a:solidFill>
                <a:latin typeface="Arial"/>
                <a:ea typeface="Arial"/>
                <a:cs typeface="Arial"/>
                <a:sym typeface="Arial"/>
              </a:rPr>
              <a:t>Future work ? barplot for the table ?</a:t>
            </a:r>
            <a:endParaRPr/>
          </a:p>
        </p:txBody>
      </p:sp>
      <p:sp>
        <p:nvSpPr>
          <p:cNvPr id="377" name="Google Shape;377;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solidFill>
                  <a:srgbClr val="000000"/>
                </a:solidFill>
                <a:latin typeface="Arial"/>
                <a:ea typeface="Arial"/>
                <a:cs typeface="Arial"/>
                <a:sym typeface="Arial"/>
              </a:rPr>
              <a:t>Mentioned that inference cost is near 0, explain a little bit more the plot -&gt; training teraflops vs rase from evaluation set</a:t>
            </a:r>
            <a:endParaRPr/>
          </a:p>
        </p:txBody>
      </p:sp>
      <p:sp>
        <p:nvSpPr>
          <p:cNvPr id="397" name="Google Shape;397;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2" name="Google Shape;412;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3" name="Google Shape;423;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443" name="Google Shape;44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t/>
            </a:r>
            <a:endParaRPr/>
          </a:p>
        </p:txBody>
      </p:sp>
      <p:sp>
        <p:nvSpPr>
          <p:cNvPr id="456" name="Google Shape;45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1" name="Google Shape;471;p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Currently we 're working with the velocity dispersion of the particles and the icl. </a:t>
            </a:r>
            <a:endParaRPr/>
          </a:p>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The velocity dispersion is a measure that indicates how spread out the speeds of stars/galaxies are in a group, meaning (how different their velocities are).</a:t>
            </a:r>
            <a:endParaRPr/>
          </a:p>
          <a:p>
            <a:pPr indent="0" lvl="0" marL="0" rtl="0" algn="l">
              <a:lnSpc>
                <a:spcPct val="100000"/>
              </a:lnSpc>
              <a:spcBef>
                <a:spcPts val="0"/>
              </a:spcBef>
              <a:spcAft>
                <a:spcPts val="0"/>
              </a:spcAft>
              <a:buSzPts val="1400"/>
              <a:buNone/>
            </a:pPr>
            <a:r>
              <a:rPr b="1" i="0" lang="en-US" sz="1100" u="none">
                <a:solidFill>
                  <a:srgbClr val="000000"/>
                </a:solidFill>
                <a:latin typeface="Arial"/>
                <a:ea typeface="Arial"/>
                <a:cs typeface="Arial"/>
                <a:sym typeface="Arial"/>
              </a:rPr>
              <a:t>And the Intracluster Light (ICL)</a:t>
            </a:r>
            <a:r>
              <a:rPr b="0" i="0" lang="en-US" sz="1100" u="none">
                <a:solidFill>
                  <a:srgbClr val="000000"/>
                </a:solidFill>
                <a:latin typeface="Arial"/>
                <a:ea typeface="Arial"/>
                <a:cs typeface="Arial"/>
                <a:sym typeface="Arial"/>
              </a:rPr>
              <a:t> is the </a:t>
            </a:r>
            <a:r>
              <a:rPr b="1" i="0" lang="en-US" sz="1100" u="none">
                <a:solidFill>
                  <a:srgbClr val="000000"/>
                </a:solidFill>
                <a:latin typeface="Arial"/>
                <a:ea typeface="Arial"/>
                <a:cs typeface="Arial"/>
                <a:sym typeface="Arial"/>
              </a:rPr>
              <a:t>diffuse light</a:t>
            </a:r>
            <a:r>
              <a:rPr b="0" i="0" lang="en-US" sz="1100" u="none">
                <a:solidFill>
                  <a:srgbClr val="000000"/>
                </a:solidFill>
                <a:latin typeface="Arial"/>
                <a:ea typeface="Arial"/>
                <a:cs typeface="Arial"/>
                <a:sym typeface="Arial"/>
              </a:rPr>
              <a:t> coming from </a:t>
            </a:r>
            <a:r>
              <a:rPr b="1" i="0" lang="en-US" sz="1100" u="none">
                <a:solidFill>
                  <a:srgbClr val="000000"/>
                </a:solidFill>
                <a:latin typeface="Arial"/>
                <a:ea typeface="Arial"/>
                <a:cs typeface="Arial"/>
                <a:sym typeface="Arial"/>
              </a:rPr>
              <a:t>stars</a:t>
            </a:r>
            <a:r>
              <a:rPr b="0" i="0" lang="en-US" sz="1100" u="none">
                <a:solidFill>
                  <a:srgbClr val="000000"/>
                </a:solidFill>
                <a:latin typeface="Arial"/>
                <a:ea typeface="Arial"/>
                <a:cs typeface="Arial"/>
                <a:sym typeface="Arial"/>
              </a:rPr>
              <a:t> that dont belong to any galaxy. </a:t>
            </a:r>
            <a:br>
              <a:rPr b="0" i="0" lang="en-US" sz="1100" u="none">
                <a:solidFill>
                  <a:srgbClr val="000000"/>
                </a:solidFill>
                <a:latin typeface="Arial"/>
                <a:ea typeface="Arial"/>
                <a:cs typeface="Arial"/>
                <a:sym typeface="Arial"/>
              </a:rPr>
            </a:br>
            <a:endParaRPr/>
          </a:p>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Although the relationship between these features is complex, it's true that </a:t>
            </a:r>
            <a:r>
              <a:rPr b="1" i="0" lang="en-US" sz="1100" u="none">
                <a:solidFill>
                  <a:srgbClr val="000000"/>
                </a:solidFill>
                <a:latin typeface="Arial"/>
                <a:ea typeface="Arial"/>
                <a:cs typeface="Arial"/>
                <a:sym typeface="Arial"/>
              </a:rPr>
              <a:t>higher velocity dispersion</a:t>
            </a:r>
            <a:r>
              <a:rPr b="0" i="0" lang="en-US" sz="1100" u="none">
                <a:solidFill>
                  <a:srgbClr val="000000"/>
                </a:solidFill>
                <a:latin typeface="Arial"/>
                <a:ea typeface="Arial"/>
                <a:cs typeface="Arial"/>
                <a:sym typeface="Arial"/>
              </a:rPr>
              <a:t> in a galaxy cluster generally means more </a:t>
            </a:r>
            <a:r>
              <a:rPr b="1" i="0" lang="en-US" sz="1100" u="none">
                <a:solidFill>
                  <a:srgbClr val="000000"/>
                </a:solidFill>
                <a:latin typeface="Arial"/>
                <a:ea typeface="Arial"/>
                <a:cs typeface="Arial"/>
                <a:sym typeface="Arial"/>
              </a:rPr>
              <a:t>galaxy collisions</a:t>
            </a:r>
            <a:r>
              <a:rPr b="0" i="0" lang="en-US" sz="1100" u="none">
                <a:solidFill>
                  <a:srgbClr val="000000"/>
                </a:solidFill>
                <a:latin typeface="Arial"/>
                <a:ea typeface="Arial"/>
                <a:cs typeface="Arial"/>
                <a:sym typeface="Arial"/>
              </a:rPr>
              <a:t> and </a:t>
            </a:r>
            <a:r>
              <a:rPr b="1" i="0" lang="en-US" sz="1100" u="none">
                <a:solidFill>
                  <a:srgbClr val="000000"/>
                </a:solidFill>
                <a:latin typeface="Arial"/>
                <a:ea typeface="Arial"/>
                <a:cs typeface="Arial"/>
                <a:sym typeface="Arial"/>
              </a:rPr>
              <a:t>stripping of stars</a:t>
            </a:r>
            <a:r>
              <a:rPr b="0" i="0" lang="en-US" sz="1100" u="none">
                <a:solidFill>
                  <a:srgbClr val="000000"/>
                </a:solidFill>
                <a:latin typeface="Arial"/>
                <a:ea typeface="Arial"/>
                <a:cs typeface="Arial"/>
                <a:sym typeface="Arial"/>
              </a:rPr>
              <a:t>, leading to </a:t>
            </a:r>
            <a:r>
              <a:rPr b="1" i="0" lang="en-US" sz="1100" u="none">
                <a:solidFill>
                  <a:srgbClr val="000000"/>
                </a:solidFill>
                <a:latin typeface="Arial"/>
                <a:ea typeface="Arial"/>
                <a:cs typeface="Arial"/>
                <a:sym typeface="Arial"/>
              </a:rPr>
              <a:t>more ICL</a:t>
            </a:r>
            <a:r>
              <a:rPr b="0" i="0" lang="en-US" sz="1100" u="none">
                <a:solidFill>
                  <a:srgbClr val="000000"/>
                </a:solidFill>
                <a:latin typeface="Arial"/>
                <a:ea typeface="Arial"/>
                <a:cs typeface="Arial"/>
                <a:sym typeface="Arial"/>
              </a:rPr>
              <a:t>.</a:t>
            </a:r>
            <a:endParaRPr/>
          </a:p>
        </p:txBody>
      </p:sp>
      <p:sp>
        <p:nvSpPr>
          <p:cNvPr id="118" name="Google Shape;118;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Currently we 're working with the velocity dispersion of the particles and the icl. </a:t>
            </a:r>
            <a:endParaRPr/>
          </a:p>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The velocity dispersion is a measure that indicates how spread out the speeds of stars/galaxies are in a group, meaning (how different their velocities are).</a:t>
            </a:r>
            <a:endParaRPr/>
          </a:p>
          <a:p>
            <a:pPr indent="0" lvl="0" marL="0" rtl="0" algn="l">
              <a:lnSpc>
                <a:spcPct val="100000"/>
              </a:lnSpc>
              <a:spcBef>
                <a:spcPts val="0"/>
              </a:spcBef>
              <a:spcAft>
                <a:spcPts val="0"/>
              </a:spcAft>
              <a:buSzPts val="1400"/>
              <a:buNone/>
            </a:pPr>
            <a:r>
              <a:rPr b="1" i="0" lang="en-US" sz="1100" u="none">
                <a:solidFill>
                  <a:srgbClr val="000000"/>
                </a:solidFill>
                <a:latin typeface="Arial"/>
                <a:ea typeface="Arial"/>
                <a:cs typeface="Arial"/>
                <a:sym typeface="Arial"/>
              </a:rPr>
              <a:t>And the Intracluster Light (ICL)</a:t>
            </a:r>
            <a:r>
              <a:rPr b="0" i="0" lang="en-US" sz="1100" u="none">
                <a:solidFill>
                  <a:srgbClr val="000000"/>
                </a:solidFill>
                <a:latin typeface="Arial"/>
                <a:ea typeface="Arial"/>
                <a:cs typeface="Arial"/>
                <a:sym typeface="Arial"/>
              </a:rPr>
              <a:t> is the </a:t>
            </a:r>
            <a:r>
              <a:rPr b="1" i="0" lang="en-US" sz="1100" u="none">
                <a:solidFill>
                  <a:srgbClr val="000000"/>
                </a:solidFill>
                <a:latin typeface="Arial"/>
                <a:ea typeface="Arial"/>
                <a:cs typeface="Arial"/>
                <a:sym typeface="Arial"/>
              </a:rPr>
              <a:t>diffuse light</a:t>
            </a:r>
            <a:r>
              <a:rPr b="0" i="0" lang="en-US" sz="1100" u="none">
                <a:solidFill>
                  <a:srgbClr val="000000"/>
                </a:solidFill>
                <a:latin typeface="Arial"/>
                <a:ea typeface="Arial"/>
                <a:cs typeface="Arial"/>
                <a:sym typeface="Arial"/>
              </a:rPr>
              <a:t> coming from </a:t>
            </a:r>
            <a:r>
              <a:rPr b="1" i="0" lang="en-US" sz="1100" u="none">
                <a:solidFill>
                  <a:srgbClr val="000000"/>
                </a:solidFill>
                <a:latin typeface="Arial"/>
                <a:ea typeface="Arial"/>
                <a:cs typeface="Arial"/>
                <a:sym typeface="Arial"/>
              </a:rPr>
              <a:t>stars</a:t>
            </a:r>
            <a:r>
              <a:rPr b="0" i="0" lang="en-US" sz="1100" u="none">
                <a:solidFill>
                  <a:srgbClr val="000000"/>
                </a:solidFill>
                <a:latin typeface="Arial"/>
                <a:ea typeface="Arial"/>
                <a:cs typeface="Arial"/>
                <a:sym typeface="Arial"/>
              </a:rPr>
              <a:t> that dont belong to any galaxy. </a:t>
            </a:r>
            <a:br>
              <a:rPr b="0" i="0" lang="en-US" sz="1100" u="none">
                <a:solidFill>
                  <a:srgbClr val="000000"/>
                </a:solidFill>
                <a:latin typeface="Arial"/>
                <a:ea typeface="Arial"/>
                <a:cs typeface="Arial"/>
                <a:sym typeface="Arial"/>
              </a:rPr>
            </a:br>
            <a:endParaRPr/>
          </a:p>
          <a:p>
            <a:pPr indent="0" lvl="0" marL="0" rtl="0" algn="l">
              <a:lnSpc>
                <a:spcPct val="100000"/>
              </a:lnSpc>
              <a:spcBef>
                <a:spcPts val="0"/>
              </a:spcBef>
              <a:spcAft>
                <a:spcPts val="0"/>
              </a:spcAft>
              <a:buSzPts val="1400"/>
              <a:buNone/>
            </a:pPr>
            <a:r>
              <a:rPr b="0" i="0" lang="en-US" sz="1100" u="none">
                <a:solidFill>
                  <a:srgbClr val="000000"/>
                </a:solidFill>
                <a:latin typeface="Arial"/>
                <a:ea typeface="Arial"/>
                <a:cs typeface="Arial"/>
                <a:sym typeface="Arial"/>
              </a:rPr>
              <a:t>Although the relationship between these features is complex, it's true that </a:t>
            </a:r>
            <a:r>
              <a:rPr b="1" i="0" lang="en-US" sz="1100" u="none">
                <a:solidFill>
                  <a:srgbClr val="000000"/>
                </a:solidFill>
                <a:latin typeface="Arial"/>
                <a:ea typeface="Arial"/>
                <a:cs typeface="Arial"/>
                <a:sym typeface="Arial"/>
              </a:rPr>
              <a:t>higher velocity dispersion</a:t>
            </a:r>
            <a:r>
              <a:rPr b="0" i="0" lang="en-US" sz="1100" u="none">
                <a:solidFill>
                  <a:srgbClr val="000000"/>
                </a:solidFill>
                <a:latin typeface="Arial"/>
                <a:ea typeface="Arial"/>
                <a:cs typeface="Arial"/>
                <a:sym typeface="Arial"/>
              </a:rPr>
              <a:t> in a galaxy cluster generally means more </a:t>
            </a:r>
            <a:r>
              <a:rPr b="1" i="0" lang="en-US" sz="1100" u="none">
                <a:solidFill>
                  <a:srgbClr val="000000"/>
                </a:solidFill>
                <a:latin typeface="Arial"/>
                <a:ea typeface="Arial"/>
                <a:cs typeface="Arial"/>
                <a:sym typeface="Arial"/>
              </a:rPr>
              <a:t>galaxy collisions</a:t>
            </a:r>
            <a:r>
              <a:rPr b="0" i="0" lang="en-US" sz="1100" u="none">
                <a:solidFill>
                  <a:srgbClr val="000000"/>
                </a:solidFill>
                <a:latin typeface="Arial"/>
                <a:ea typeface="Arial"/>
                <a:cs typeface="Arial"/>
                <a:sym typeface="Arial"/>
              </a:rPr>
              <a:t> and </a:t>
            </a:r>
            <a:r>
              <a:rPr b="1" i="0" lang="en-US" sz="1100" u="none">
                <a:solidFill>
                  <a:srgbClr val="000000"/>
                </a:solidFill>
                <a:latin typeface="Arial"/>
                <a:ea typeface="Arial"/>
                <a:cs typeface="Arial"/>
                <a:sym typeface="Arial"/>
              </a:rPr>
              <a:t>stripping of stars</a:t>
            </a:r>
            <a:r>
              <a:rPr b="0" i="0" lang="en-US" sz="1100" u="none">
                <a:solidFill>
                  <a:srgbClr val="000000"/>
                </a:solidFill>
                <a:latin typeface="Arial"/>
                <a:ea typeface="Arial"/>
                <a:cs typeface="Arial"/>
                <a:sym typeface="Arial"/>
              </a:rPr>
              <a:t>, leading to </a:t>
            </a:r>
            <a:r>
              <a:rPr b="1" i="0" lang="en-US" sz="1100" u="none">
                <a:solidFill>
                  <a:srgbClr val="000000"/>
                </a:solidFill>
                <a:latin typeface="Arial"/>
                <a:ea typeface="Arial"/>
                <a:cs typeface="Arial"/>
                <a:sym typeface="Arial"/>
              </a:rPr>
              <a:t>more ICL</a:t>
            </a:r>
            <a:r>
              <a:rPr b="0" i="0" lang="en-US" sz="1100" u="none">
                <a:solidFill>
                  <a:srgbClr val="000000"/>
                </a:solidFill>
                <a:latin typeface="Arial"/>
                <a:ea typeface="Arial"/>
                <a:cs typeface="Arial"/>
                <a:sym typeface="Arial"/>
              </a:rPr>
              <a:t>.</a:t>
            </a:r>
            <a:endParaRPr/>
          </a:p>
        </p:txBody>
      </p:sp>
      <p:sp>
        <p:nvSpPr>
          <p:cNvPr id="157" name="Google Shape;157;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7111e836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7111e836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3f7111e836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review</a:t>
            </a:r>
            <a:endParaRPr/>
          </a:p>
        </p:txBody>
      </p:sp>
      <p:sp>
        <p:nvSpPr>
          <p:cNvPr id="216" name="Google Shape;216;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review</a:t>
            </a:r>
            <a:endParaRPr/>
          </a:p>
        </p:txBody>
      </p:sp>
      <p:sp>
        <p:nvSpPr>
          <p:cNvPr id="241" name="Google Shape;241;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4.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 Id="rId3" Type="http://schemas.openxmlformats.org/officeDocument/2006/relationships/image" Target="../media/image1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pic>
        <p:nvPicPr>
          <p:cNvPr id="16" name="Google Shape;16;p25"/>
          <p:cNvPicPr preferRelativeResize="0"/>
          <p:nvPr/>
        </p:nvPicPr>
        <p:blipFill rotWithShape="1">
          <a:blip r:embed="rId2">
            <a:alphaModFix/>
          </a:blip>
          <a:srcRect b="0" l="0" r="0" t="0"/>
          <a:stretch/>
        </p:blipFill>
        <p:spPr>
          <a:xfrm>
            <a:off x="-1" y="0"/>
            <a:ext cx="12190631" cy="6858769"/>
          </a:xfrm>
          <a:prstGeom prst="rect">
            <a:avLst/>
          </a:prstGeom>
          <a:noFill/>
          <a:ln>
            <a:noFill/>
          </a:ln>
        </p:spPr>
      </p:pic>
      <p:sp>
        <p:nvSpPr>
          <p:cNvPr id="17" name="Google Shape;17;p25"/>
          <p:cNvSpPr txBox="1"/>
          <p:nvPr>
            <p:ph type="ctrTitle"/>
          </p:nvPr>
        </p:nvSpPr>
        <p:spPr>
          <a:xfrm>
            <a:off x="562531" y="3339548"/>
            <a:ext cx="11065565" cy="196849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5"/>
          <p:cNvSpPr txBox="1"/>
          <p:nvPr>
            <p:ph idx="1" type="subTitle"/>
          </p:nvPr>
        </p:nvSpPr>
        <p:spPr>
          <a:xfrm>
            <a:off x="1523314" y="5433391"/>
            <a:ext cx="9144000" cy="78484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5"/>
          <p:cNvSpPr/>
          <p:nvPr/>
        </p:nvSpPr>
        <p:spPr>
          <a:xfrm>
            <a:off x="3023140" y="6390706"/>
            <a:ext cx="6144346"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lt1"/>
                </a:solidFill>
                <a:latin typeface="Calibri"/>
                <a:ea typeface="Calibri"/>
                <a:cs typeface="Calibri"/>
                <a:sym typeface="Calibri"/>
              </a:rPr>
              <a:t>Funded by the European Union. This work has received funding from the European High Performance Computing Joint Undertaking (JU) and Belgium, Czech Republic, France, Germany, Greece, Italy, Norway, and Spain under grant agreement No 101093441.</a:t>
            </a:r>
            <a:endParaRPr b="0" i="0" sz="800" u="none" cap="none" strike="noStrike">
              <a:solidFill>
                <a:schemeClr val="lt1"/>
              </a:solidFill>
              <a:latin typeface="Calibri"/>
              <a:ea typeface="Calibri"/>
              <a:cs typeface="Calibri"/>
              <a:sym typeface="Calibri"/>
            </a:endParaRPr>
          </a:p>
        </p:txBody>
      </p:sp>
      <p:pic>
        <p:nvPicPr>
          <p:cNvPr id="20" name="Google Shape;20;p25"/>
          <p:cNvPicPr preferRelativeResize="0"/>
          <p:nvPr/>
        </p:nvPicPr>
        <p:blipFill rotWithShape="1">
          <a:blip r:embed="rId3">
            <a:alphaModFix/>
          </a:blip>
          <a:srcRect b="0" l="0" r="0" t="0"/>
          <a:stretch/>
        </p:blipFill>
        <p:spPr>
          <a:xfrm>
            <a:off x="338522" y="6289939"/>
            <a:ext cx="2369584" cy="497127"/>
          </a:xfrm>
          <a:prstGeom prst="rect">
            <a:avLst/>
          </a:prstGeom>
          <a:noFill/>
          <a:ln>
            <a:noFill/>
          </a:ln>
        </p:spPr>
      </p:pic>
      <p:pic>
        <p:nvPicPr>
          <p:cNvPr id="21" name="Google Shape;21;p25"/>
          <p:cNvPicPr preferRelativeResize="0"/>
          <p:nvPr/>
        </p:nvPicPr>
        <p:blipFill rotWithShape="1">
          <a:blip r:embed="rId4">
            <a:alphaModFix/>
          </a:blip>
          <a:srcRect b="0" l="0" r="0" t="0"/>
          <a:stretch/>
        </p:blipFill>
        <p:spPr>
          <a:xfrm>
            <a:off x="9773473" y="6298303"/>
            <a:ext cx="1865319" cy="5069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 name="Shape 75"/>
        <p:cNvGrpSpPr/>
        <p:nvPr/>
      </p:nvGrpSpPr>
      <p:grpSpPr>
        <a:xfrm>
          <a:off x="0" y="0"/>
          <a:ext cx="0" cy="0"/>
          <a:chOff x="0" y="0"/>
          <a:chExt cx="0" cy="0"/>
        </a:xfrm>
      </p:grpSpPr>
      <p:sp>
        <p:nvSpPr>
          <p:cNvPr id="76" name="Google Shape;76;p34"/>
          <p:cNvSpPr txBox="1"/>
          <p:nvPr>
            <p:ph type="title"/>
          </p:nvPr>
        </p:nvSpPr>
        <p:spPr>
          <a:xfrm>
            <a:off x="277792" y="196770"/>
            <a:ext cx="9954228" cy="60188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4"/>
          <p:cNvSpPr/>
          <p:nvPr>
            <p:ph idx="2" type="pic"/>
          </p:nvPr>
        </p:nvSpPr>
        <p:spPr>
          <a:xfrm>
            <a:off x="5183187" y="1328746"/>
            <a:ext cx="6705881" cy="4540242"/>
          </a:xfrm>
          <a:prstGeom prst="rect">
            <a:avLst/>
          </a:prstGeom>
          <a:noFill/>
          <a:ln>
            <a:noFill/>
          </a:ln>
        </p:spPr>
      </p:sp>
      <p:sp>
        <p:nvSpPr>
          <p:cNvPr id="78" name="Google Shape;78;p34"/>
          <p:cNvSpPr txBox="1"/>
          <p:nvPr>
            <p:ph idx="1" type="body"/>
          </p:nvPr>
        </p:nvSpPr>
        <p:spPr>
          <a:xfrm>
            <a:off x="277792" y="1328746"/>
            <a:ext cx="4494233" cy="45402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34"/>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0" name="Google Shape;80;p34"/>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1" name="Google Shape;81;p34"/>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 name="Shape 82"/>
        <p:cNvGrpSpPr/>
        <p:nvPr/>
      </p:nvGrpSpPr>
      <p:grpSpPr>
        <a:xfrm>
          <a:off x="0" y="0"/>
          <a:ext cx="0" cy="0"/>
          <a:chOff x="0" y="0"/>
          <a:chExt cx="0" cy="0"/>
        </a:xfrm>
      </p:grpSpPr>
      <p:sp>
        <p:nvSpPr>
          <p:cNvPr id="83" name="Google Shape;83;p35"/>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5"/>
          <p:cNvSpPr txBox="1"/>
          <p:nvPr>
            <p:ph idx="1" type="body"/>
          </p:nvPr>
        </p:nvSpPr>
        <p:spPr>
          <a:xfrm rot="5400000">
            <a:off x="3762484" y="-1949622"/>
            <a:ext cx="4748415" cy="1150475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5"/>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6" name="Google Shape;86;p35"/>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7" name="Google Shape;87;p35"/>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36"/>
          <p:cNvSpPr txBox="1"/>
          <p:nvPr>
            <p:ph type="title"/>
          </p:nvPr>
        </p:nvSpPr>
        <p:spPr>
          <a:xfrm rot="5400000">
            <a:off x="7998859" y="2196025"/>
            <a:ext cx="4706978" cy="325489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6"/>
          <p:cNvSpPr txBox="1"/>
          <p:nvPr>
            <p:ph idx="1" type="body"/>
          </p:nvPr>
        </p:nvSpPr>
        <p:spPr>
          <a:xfrm rot="5400000">
            <a:off x="2351861" y="-43676"/>
            <a:ext cx="470697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36"/>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2" name="Google Shape;92;p36"/>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3" name="Google Shape;93;p36"/>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6"/>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6"/>
          <p:cNvSpPr txBox="1"/>
          <p:nvPr>
            <p:ph idx="1" type="body"/>
          </p:nvPr>
        </p:nvSpPr>
        <p:spPr>
          <a:xfrm>
            <a:off x="384313" y="1428548"/>
            <a:ext cx="11504756" cy="474841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6"/>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6" name="Google Shape;26;p26"/>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27" name="Google Shape;27;p26"/>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7"/>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2" name="Google Shape;32;p27"/>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3" name="Google Shape;33;p27"/>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LAIMER">
  <p:cSld name="DISCLAIMER">
    <p:spTree>
      <p:nvGrpSpPr>
        <p:cNvPr id="34" name="Shape 34"/>
        <p:cNvGrpSpPr/>
        <p:nvPr/>
      </p:nvGrpSpPr>
      <p:grpSpPr>
        <a:xfrm>
          <a:off x="0" y="0"/>
          <a:ext cx="0" cy="0"/>
          <a:chOff x="0" y="0"/>
          <a:chExt cx="0" cy="0"/>
        </a:xfrm>
      </p:grpSpPr>
      <p:pic>
        <p:nvPicPr>
          <p:cNvPr id="35" name="Google Shape;35;p28"/>
          <p:cNvPicPr preferRelativeResize="0"/>
          <p:nvPr/>
        </p:nvPicPr>
        <p:blipFill rotWithShape="1">
          <a:blip r:embed="rId2">
            <a:alphaModFix/>
          </a:blip>
          <a:srcRect b="0" l="0" r="0" t="0"/>
          <a:stretch/>
        </p:blipFill>
        <p:spPr>
          <a:xfrm>
            <a:off x="4747211" y="5654288"/>
            <a:ext cx="1747891" cy="366968"/>
          </a:xfrm>
          <a:prstGeom prst="rect">
            <a:avLst/>
          </a:prstGeom>
          <a:noFill/>
          <a:ln>
            <a:noFill/>
          </a:ln>
        </p:spPr>
      </p:pic>
      <p:pic>
        <p:nvPicPr>
          <p:cNvPr id="36" name="Google Shape;36;p28"/>
          <p:cNvPicPr preferRelativeResize="0"/>
          <p:nvPr/>
        </p:nvPicPr>
        <p:blipFill rotWithShape="1">
          <a:blip r:embed="rId3">
            <a:alphaModFix/>
          </a:blip>
          <a:srcRect b="0" l="0" r="0" t="0"/>
          <a:stretch/>
        </p:blipFill>
        <p:spPr>
          <a:xfrm>
            <a:off x="6626793" y="5500685"/>
            <a:ext cx="1348345" cy="674173"/>
          </a:xfrm>
          <a:prstGeom prst="rect">
            <a:avLst/>
          </a:prstGeom>
          <a:noFill/>
          <a:ln>
            <a:noFill/>
          </a:ln>
        </p:spPr>
      </p:pic>
      <p:sp>
        <p:nvSpPr>
          <p:cNvPr id="37" name="Google Shape;37;p28"/>
          <p:cNvSpPr txBox="1"/>
          <p:nvPr/>
        </p:nvSpPr>
        <p:spPr>
          <a:xfrm flipH="1">
            <a:off x="293416" y="3840318"/>
            <a:ext cx="11595653" cy="166199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Funded by the European Union. This work has received funding from the European High Performance Computing Joint Undertaking (JU) and Belgium, Czech Republic, France, Germany, Greece, Italy, Norway, and Spain under grant agreement No 101093441.</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Views and opinions expressed are however those of the author(s) only and do not necessarily reflect those of the European Union or the European High Performance Computing Joint Undertaking (JU) and Belgium, Czech Republic, France, Germany, Greece, Italy, Norway, and Spain. Neither the European Union nor the granting authority can be held responsible for them</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 name="Google Shape;38;p28"/>
          <p:cNvSpPr txBox="1"/>
          <p:nvPr/>
        </p:nvSpPr>
        <p:spPr>
          <a:xfrm>
            <a:off x="293415" y="258273"/>
            <a:ext cx="10066541" cy="14465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cap="none" strike="noStrike">
                <a:solidFill>
                  <a:schemeClr val="dk1"/>
                </a:solidFill>
                <a:latin typeface="Calibri"/>
                <a:ea typeface="Calibri"/>
                <a:cs typeface="Calibri"/>
                <a:sym typeface="Calibri"/>
              </a:rPr>
              <a:t>Acknowledgement &amp; Disclaimer</a:t>
            </a:r>
            <a:br>
              <a:rPr b="0" i="0" lang="en-US" sz="4400" u="none" cap="none" strike="noStrike">
                <a:solidFill>
                  <a:schemeClr val="dk1"/>
                </a:solidFill>
                <a:latin typeface="Calibri"/>
                <a:ea typeface="Calibri"/>
                <a:cs typeface="Calibri"/>
                <a:sym typeface="Calibri"/>
              </a:rPr>
            </a:br>
            <a:endParaRPr b="0" i="0" sz="4400" u="none" cap="none" strike="noStrike">
              <a:solidFill>
                <a:schemeClr val="dk1"/>
              </a:solidFill>
              <a:latin typeface="Calibri"/>
              <a:ea typeface="Calibri"/>
              <a:cs typeface="Calibri"/>
              <a:sym typeface="Calibri"/>
            </a:endParaRPr>
          </a:p>
        </p:txBody>
      </p:sp>
      <p:sp>
        <p:nvSpPr>
          <p:cNvPr id="39" name="Google Shape;39;p28"/>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0" name="Google Shape;40;p28"/>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1" name="Google Shape;41;p28"/>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42" name="Google Shape;42;p28"/>
          <p:cNvPicPr preferRelativeResize="0"/>
          <p:nvPr/>
        </p:nvPicPr>
        <p:blipFill rotWithShape="1">
          <a:blip r:embed="rId4">
            <a:alphaModFix/>
          </a:blip>
          <a:srcRect b="0" l="0" r="0" t="0"/>
          <a:stretch/>
        </p:blipFill>
        <p:spPr>
          <a:xfrm>
            <a:off x="156684" y="1846349"/>
            <a:ext cx="11700457" cy="193831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29"/>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9"/>
          <p:cNvSpPr txBox="1"/>
          <p:nvPr>
            <p:ph idx="1" type="body"/>
          </p:nvPr>
        </p:nvSpPr>
        <p:spPr>
          <a:xfrm>
            <a:off x="838200" y="1458410"/>
            <a:ext cx="5181600" cy="471855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9"/>
          <p:cNvSpPr txBox="1"/>
          <p:nvPr>
            <p:ph idx="2" type="body"/>
          </p:nvPr>
        </p:nvSpPr>
        <p:spPr>
          <a:xfrm>
            <a:off x="6172200" y="1458410"/>
            <a:ext cx="5181600" cy="471855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9"/>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8" name="Google Shape;48;p29"/>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9" name="Google Shape;49;p29"/>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30"/>
          <p:cNvSpPr txBox="1"/>
          <p:nvPr>
            <p:ph type="title"/>
          </p:nvPr>
        </p:nvSpPr>
        <p:spPr>
          <a:xfrm>
            <a:off x="162339" y="168355"/>
            <a:ext cx="10127555" cy="58399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0"/>
          <p:cNvSpPr txBox="1"/>
          <p:nvPr>
            <p:ph idx="1" type="body"/>
          </p:nvPr>
        </p:nvSpPr>
        <p:spPr>
          <a:xfrm>
            <a:off x="162340" y="1400537"/>
            <a:ext cx="5835236" cy="59030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0"/>
          <p:cNvSpPr txBox="1"/>
          <p:nvPr>
            <p:ph idx="2" type="body"/>
          </p:nvPr>
        </p:nvSpPr>
        <p:spPr>
          <a:xfrm>
            <a:off x="162340" y="1990846"/>
            <a:ext cx="5835236" cy="419881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0"/>
          <p:cNvSpPr txBox="1"/>
          <p:nvPr>
            <p:ph idx="3" type="body"/>
          </p:nvPr>
        </p:nvSpPr>
        <p:spPr>
          <a:xfrm>
            <a:off x="6172200" y="1400537"/>
            <a:ext cx="5183188" cy="590309"/>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0"/>
          <p:cNvSpPr txBox="1"/>
          <p:nvPr>
            <p:ph idx="4" type="body"/>
          </p:nvPr>
        </p:nvSpPr>
        <p:spPr>
          <a:xfrm>
            <a:off x="6172200" y="1990846"/>
            <a:ext cx="5183188" cy="419881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0"/>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7" name="Google Shape;57;p30"/>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8" name="Google Shape;58;p30"/>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31"/>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1"/>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2" name="Google Shape;62;p31"/>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3" name="Google Shape;63;p31"/>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32"/>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6" name="Google Shape;66;p32"/>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7" name="Google Shape;67;p32"/>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8" name="Shape 68"/>
        <p:cNvGrpSpPr/>
        <p:nvPr/>
      </p:nvGrpSpPr>
      <p:grpSpPr>
        <a:xfrm>
          <a:off x="0" y="0"/>
          <a:ext cx="0" cy="0"/>
          <a:chOff x="0" y="0"/>
          <a:chExt cx="0" cy="0"/>
        </a:xfrm>
      </p:grpSpPr>
      <p:sp>
        <p:nvSpPr>
          <p:cNvPr id="69" name="Google Shape;69;p33"/>
          <p:cNvSpPr txBox="1"/>
          <p:nvPr>
            <p:ph type="title"/>
          </p:nvPr>
        </p:nvSpPr>
        <p:spPr>
          <a:xfrm>
            <a:off x="839788" y="192154"/>
            <a:ext cx="9415382" cy="68986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3"/>
          <p:cNvSpPr txBox="1"/>
          <p:nvPr>
            <p:ph idx="1" type="body"/>
          </p:nvPr>
        </p:nvSpPr>
        <p:spPr>
          <a:xfrm>
            <a:off x="5183188" y="1412111"/>
            <a:ext cx="6172200" cy="444893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33"/>
          <p:cNvSpPr txBox="1"/>
          <p:nvPr>
            <p:ph idx="2" type="body"/>
          </p:nvPr>
        </p:nvSpPr>
        <p:spPr>
          <a:xfrm>
            <a:off x="839788" y="1412111"/>
            <a:ext cx="3932237" cy="445687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33"/>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3" name="Google Shape;73;p33"/>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74" name="Google Shape;74;p33"/>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6.jpg"/><Relationship Id="rId3" Type="http://schemas.openxmlformats.org/officeDocument/2006/relationships/image" Target="../media/image1.jp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6" Type="http://schemas.openxmlformats.org/officeDocument/2006/relationships/theme" Target="../theme/theme2.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4"/>
          <p:cNvPicPr preferRelativeResize="0"/>
          <p:nvPr/>
        </p:nvPicPr>
        <p:blipFill rotWithShape="1">
          <a:blip r:embed="rId1">
            <a:alphaModFix/>
          </a:blip>
          <a:srcRect b="0" l="0" r="0" t="0"/>
          <a:stretch/>
        </p:blipFill>
        <p:spPr>
          <a:xfrm>
            <a:off x="-2" y="6273030"/>
            <a:ext cx="12192001" cy="584971"/>
          </a:xfrm>
          <a:prstGeom prst="rect">
            <a:avLst/>
          </a:prstGeom>
          <a:noFill/>
          <a:ln>
            <a:noFill/>
          </a:ln>
        </p:spPr>
      </p:pic>
      <p:sp>
        <p:nvSpPr>
          <p:cNvPr id="11" name="Google Shape;11;p24"/>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24"/>
          <p:cNvSpPr txBox="1"/>
          <p:nvPr>
            <p:ph idx="1" type="body"/>
          </p:nvPr>
        </p:nvSpPr>
        <p:spPr>
          <a:xfrm>
            <a:off x="384313" y="1428548"/>
            <a:ext cx="11504756" cy="4748415"/>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 name="Google Shape;13;p24"/>
          <p:cNvPicPr preferRelativeResize="0"/>
          <p:nvPr/>
        </p:nvPicPr>
        <p:blipFill rotWithShape="1">
          <a:blip r:embed="rId2">
            <a:alphaModFix/>
          </a:blip>
          <a:srcRect b="0" l="0" r="0" t="0"/>
          <a:stretch/>
        </p:blipFill>
        <p:spPr>
          <a:xfrm>
            <a:off x="10442712" y="218878"/>
            <a:ext cx="1656689" cy="614805"/>
          </a:xfrm>
          <a:prstGeom prst="rect">
            <a:avLst/>
          </a:prstGeom>
          <a:noFill/>
          <a:ln>
            <a:noFill/>
          </a:ln>
        </p:spPr>
      </p:pic>
      <p:pic>
        <p:nvPicPr>
          <p:cNvPr id="14" name="Google Shape;14;p24"/>
          <p:cNvPicPr preferRelativeResize="0"/>
          <p:nvPr/>
        </p:nvPicPr>
        <p:blipFill rotWithShape="1">
          <a:blip r:embed="rId3">
            <a:alphaModFix/>
          </a:blip>
          <a:srcRect b="0" l="0" r="0" t="0"/>
          <a:stretch/>
        </p:blipFill>
        <p:spPr>
          <a:xfrm>
            <a:off x="-2" y="1139152"/>
            <a:ext cx="12191999" cy="4571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37.png"/><Relationship Id="rId5" Type="http://schemas.openxmlformats.org/officeDocument/2006/relationships/image" Target="../media/image19.png"/><Relationship Id="rId6" Type="http://schemas.openxmlformats.org/officeDocument/2006/relationships/image" Target="../media/image31.png"/><Relationship Id="rId7"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0.png"/><Relationship Id="rId4" Type="http://schemas.openxmlformats.org/officeDocument/2006/relationships/image" Target="../media/image42.png"/><Relationship Id="rId5"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4.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4.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8.png"/><Relationship Id="rId4" Type="http://schemas.openxmlformats.org/officeDocument/2006/relationships/image" Target="../media/image45.png"/><Relationship Id="rId5"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29.png"/><Relationship Id="rId7" Type="http://schemas.openxmlformats.org/officeDocument/2006/relationships/image" Target="../media/image18.png"/><Relationship Id="rId8"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16.png"/><Relationship Id="rId5" Type="http://schemas.openxmlformats.org/officeDocument/2006/relationships/image" Target="../media/image25.png"/><Relationship Id="rId6" Type="http://schemas.openxmlformats.org/officeDocument/2006/relationships/image" Target="../media/image28.png"/><Relationship Id="rId7" Type="http://schemas.openxmlformats.org/officeDocument/2006/relationships/image" Target="../media/image30.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
          <p:cNvSpPr txBox="1"/>
          <p:nvPr>
            <p:ph type="ctrTitle"/>
          </p:nvPr>
        </p:nvSpPr>
        <p:spPr>
          <a:xfrm>
            <a:off x="562531" y="3339548"/>
            <a:ext cx="11065565" cy="1968491"/>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Calibri"/>
              <a:buNone/>
            </a:pPr>
            <a:r>
              <a:rPr b="1" i="0" lang="en-US" sz="4800" u="none">
                <a:solidFill>
                  <a:schemeClr val="lt1"/>
                </a:solidFill>
                <a:latin typeface="Calibri"/>
                <a:ea typeface="Calibri"/>
                <a:cs typeface="Calibri"/>
                <a:sym typeface="Calibri"/>
              </a:rPr>
              <a:t>Physics-informed reconstruction using synthetic observations </a:t>
            </a:r>
            <a:r>
              <a:rPr b="1" lang="en-US" sz="4800"/>
              <a:t>from</a:t>
            </a:r>
            <a:r>
              <a:rPr b="1" i="0" lang="en-US" sz="4800" u="none">
                <a:solidFill>
                  <a:schemeClr val="lt1"/>
                </a:solidFill>
                <a:latin typeface="Calibri"/>
                <a:ea typeface="Calibri"/>
                <a:cs typeface="Calibri"/>
                <a:sym typeface="Calibri"/>
              </a:rPr>
              <a:t> cosmological simulations</a:t>
            </a:r>
            <a:endParaRPr b="1" i="0" sz="4800" u="none">
              <a:solidFill>
                <a:schemeClr val="lt1"/>
              </a:solidFill>
              <a:latin typeface="Calibri"/>
              <a:ea typeface="Calibri"/>
              <a:cs typeface="Calibri"/>
              <a:sym typeface="Calibri"/>
            </a:endParaRPr>
          </a:p>
          <a:p>
            <a:pPr indent="0" lvl="0" marL="0" rtl="0" algn="ctr">
              <a:lnSpc>
                <a:spcPct val="90000"/>
              </a:lnSpc>
              <a:spcBef>
                <a:spcPts val="0"/>
              </a:spcBef>
              <a:spcAft>
                <a:spcPts val="0"/>
              </a:spcAft>
              <a:buClr>
                <a:schemeClr val="lt1"/>
              </a:buClr>
              <a:buSzPct val="100000"/>
              <a:buFont typeface="Calibri"/>
              <a:buNone/>
            </a:pPr>
            <a:r>
              <a:rPr b="1" lang="en-US" sz="4800"/>
              <a:t>General Assembly</a:t>
            </a:r>
            <a:endParaRPr sz="13000">
              <a:solidFill>
                <a:schemeClr val="lt1"/>
              </a:solidFill>
              <a:latin typeface="Calibri"/>
              <a:ea typeface="Calibri"/>
              <a:cs typeface="Calibri"/>
              <a:sym typeface="Calibri"/>
            </a:endParaRPr>
          </a:p>
        </p:txBody>
      </p:sp>
      <p:sp>
        <p:nvSpPr>
          <p:cNvPr id="100" name="Google Shape;100;p1"/>
          <p:cNvSpPr txBox="1"/>
          <p:nvPr>
            <p:ph idx="1" type="subTitle"/>
          </p:nvPr>
        </p:nvSpPr>
        <p:spPr>
          <a:xfrm>
            <a:off x="1523314" y="5433391"/>
            <a:ext cx="9144000" cy="784846"/>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n-US"/>
              <a:t>Pablo Martín, Marta Barroso (BSC)</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6"/>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Status - Data Generation</a:t>
            </a:r>
            <a:endParaRPr/>
          </a:p>
        </p:txBody>
      </p:sp>
      <p:sp>
        <p:nvSpPr>
          <p:cNvPr id="284" name="Google Shape;284;p6"/>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85" name="Google Shape;285;p6"/>
          <p:cNvSpPr txBox="1"/>
          <p:nvPr>
            <p:ph idx="1" type="body"/>
          </p:nvPr>
        </p:nvSpPr>
        <p:spPr>
          <a:xfrm>
            <a:off x="384325" y="1708925"/>
            <a:ext cx="7022400" cy="4165800"/>
          </a:xfrm>
          <a:prstGeom prst="rect">
            <a:avLst/>
          </a:prstGeom>
          <a:noFill/>
          <a:ln>
            <a:noFill/>
          </a:ln>
        </p:spPr>
        <p:txBody>
          <a:bodyPr anchorCtr="0" anchor="t" bIns="45700" lIns="91425" spcFirstLastPara="1" rIns="91425" wrap="square" tIns="45700">
            <a:normAutofit/>
          </a:bodyPr>
          <a:lstStyle/>
          <a:p>
            <a:pPr indent="0" lvl="0" marL="457200" rtl="0" algn="l">
              <a:lnSpc>
                <a:spcPct val="114999"/>
              </a:lnSpc>
              <a:spcBef>
                <a:spcPts val="0"/>
              </a:spcBef>
              <a:spcAft>
                <a:spcPts val="0"/>
              </a:spcAft>
              <a:buSzPts val="1800"/>
              <a:buNone/>
            </a:pPr>
            <a:r>
              <a:t/>
            </a:r>
            <a:endParaRPr b="0" i="0" sz="1600" u="none" cap="none" strike="noStrike">
              <a:solidFill>
                <a:schemeClr val="dk1"/>
              </a:solidFill>
              <a:latin typeface="Calibri"/>
              <a:ea typeface="Calibri"/>
              <a:cs typeface="Calibri"/>
              <a:sym typeface="Calibri"/>
            </a:endParaRPr>
          </a:p>
          <a:p>
            <a:pPr indent="-343415" lvl="0" marL="457200" rtl="0" algn="l">
              <a:lnSpc>
                <a:spcPct val="200000"/>
              </a:lnSpc>
              <a:spcBef>
                <a:spcPts val="1000"/>
              </a:spcBef>
              <a:spcAft>
                <a:spcPts val="0"/>
              </a:spcAft>
              <a:buSzPts val="1808"/>
              <a:buChar char="-"/>
            </a:pPr>
            <a:r>
              <a:rPr lang="en-US" sz="1800"/>
              <a:t>Working cross-simulation data pipeline with 6000 massive halos</a:t>
            </a:r>
            <a:endParaRPr sz="1800"/>
          </a:p>
          <a:p>
            <a:pPr indent="-343415" lvl="0" marL="457200" rtl="0" algn="l">
              <a:lnSpc>
                <a:spcPct val="200000"/>
              </a:lnSpc>
              <a:spcBef>
                <a:spcPts val="0"/>
              </a:spcBef>
              <a:spcAft>
                <a:spcPts val="0"/>
              </a:spcAft>
              <a:buSzPts val="1808"/>
              <a:buChar char="-"/>
            </a:pPr>
            <a:r>
              <a:rPr lang="en-US" sz="1800"/>
              <a:t>Pipeline, highly configurable, modular &amp; scalable compatible with HPC environments</a:t>
            </a:r>
            <a:endParaRPr sz="1800"/>
          </a:p>
          <a:p>
            <a:pPr indent="0" lvl="0" marL="457200" rtl="0" algn="l">
              <a:lnSpc>
                <a:spcPct val="200000"/>
              </a:lnSpc>
              <a:spcBef>
                <a:spcPts val="1000"/>
              </a:spcBef>
              <a:spcAft>
                <a:spcPts val="0"/>
              </a:spcAft>
              <a:buSzPts val="1800"/>
              <a:buNone/>
            </a:pPr>
            <a:r>
              <a:t/>
            </a:r>
            <a:endParaRPr sz="1800"/>
          </a:p>
          <a:p>
            <a:pPr indent="0" lvl="0" marL="0" rtl="0" algn="l">
              <a:lnSpc>
                <a:spcPct val="114999"/>
              </a:lnSpc>
              <a:spcBef>
                <a:spcPts val="0"/>
              </a:spcBef>
              <a:spcAft>
                <a:spcPts val="0"/>
              </a:spcAft>
              <a:buSzPts val="1800"/>
              <a:buNone/>
            </a:pPr>
            <a:r>
              <a:t/>
            </a:r>
            <a:endParaRPr sz="1600"/>
          </a:p>
          <a:p>
            <a:pPr indent="0" lvl="0" marL="0" rtl="0" algn="l">
              <a:lnSpc>
                <a:spcPct val="114999"/>
              </a:lnSpc>
              <a:spcBef>
                <a:spcPts val="0"/>
              </a:spcBef>
              <a:spcAft>
                <a:spcPts val="0"/>
              </a:spcAft>
              <a:buSzPts val="1800"/>
              <a:buNone/>
            </a:pPr>
            <a:r>
              <a:t/>
            </a:r>
            <a:endParaRPr sz="1600"/>
          </a:p>
        </p:txBody>
      </p:sp>
      <p:pic>
        <p:nvPicPr>
          <p:cNvPr id="286" name="Google Shape;286;p6"/>
          <p:cNvPicPr preferRelativeResize="0"/>
          <p:nvPr/>
        </p:nvPicPr>
        <p:blipFill rotWithShape="1">
          <a:blip r:embed="rId3">
            <a:alphaModFix/>
          </a:blip>
          <a:srcRect b="0" l="0" r="0" t="0"/>
          <a:stretch/>
        </p:blipFill>
        <p:spPr>
          <a:xfrm>
            <a:off x="9240375" y="5289149"/>
            <a:ext cx="771525" cy="247650"/>
          </a:xfrm>
          <a:prstGeom prst="rect">
            <a:avLst/>
          </a:prstGeom>
          <a:noFill/>
          <a:ln>
            <a:noFill/>
          </a:ln>
        </p:spPr>
      </p:pic>
      <p:pic>
        <p:nvPicPr>
          <p:cNvPr id="287" name="Google Shape;287;p6"/>
          <p:cNvPicPr preferRelativeResize="0"/>
          <p:nvPr/>
        </p:nvPicPr>
        <p:blipFill rotWithShape="1">
          <a:blip r:embed="rId4">
            <a:alphaModFix/>
          </a:blip>
          <a:srcRect b="0" l="0" r="0" t="0"/>
          <a:stretch/>
        </p:blipFill>
        <p:spPr>
          <a:xfrm>
            <a:off x="1478944" y="3764396"/>
            <a:ext cx="4041850" cy="2110325"/>
          </a:xfrm>
          <a:prstGeom prst="rect">
            <a:avLst/>
          </a:prstGeom>
          <a:noFill/>
          <a:ln>
            <a:noFill/>
          </a:ln>
        </p:spPr>
      </p:pic>
      <p:sp>
        <p:nvSpPr>
          <p:cNvPr id="288" name="Google Shape;288;p6"/>
          <p:cNvSpPr txBox="1"/>
          <p:nvPr/>
        </p:nvSpPr>
        <p:spPr>
          <a:xfrm>
            <a:off x="237350" y="3936375"/>
            <a:ext cx="16050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400" u="none" cap="none" strike="noStrike">
                <a:solidFill>
                  <a:schemeClr val="dk1"/>
                </a:solidFill>
                <a:latin typeface="Calibri"/>
                <a:ea typeface="Calibri"/>
                <a:cs typeface="Calibri"/>
                <a:sym typeface="Calibri"/>
              </a:rPr>
              <a:t>Interlopers</a:t>
            </a:r>
            <a:r>
              <a:rPr b="0" i="0" lang="en-US" sz="18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cxnSp>
        <p:nvCxnSpPr>
          <p:cNvPr id="289" name="Google Shape;289;p6"/>
          <p:cNvCxnSpPr/>
          <p:nvPr/>
        </p:nvCxnSpPr>
        <p:spPr>
          <a:xfrm flipH="1" rot="10800000">
            <a:off x="1312225" y="3936375"/>
            <a:ext cx="1269000" cy="213600"/>
          </a:xfrm>
          <a:prstGeom prst="straightConnector1">
            <a:avLst/>
          </a:prstGeom>
          <a:noFill/>
          <a:ln cap="flat" cmpd="sng" w="9525">
            <a:solidFill>
              <a:schemeClr val="dk1"/>
            </a:solidFill>
            <a:prstDash val="solid"/>
            <a:miter lim="8000"/>
            <a:headEnd len="sm" w="sm" type="none"/>
            <a:tailEnd len="med" w="med" type="stealth"/>
          </a:ln>
        </p:spPr>
      </p:cxnSp>
      <p:cxnSp>
        <p:nvCxnSpPr>
          <p:cNvPr id="290" name="Google Shape;290;p6"/>
          <p:cNvCxnSpPr/>
          <p:nvPr/>
        </p:nvCxnSpPr>
        <p:spPr>
          <a:xfrm>
            <a:off x="1284950" y="4231300"/>
            <a:ext cx="849900" cy="169200"/>
          </a:xfrm>
          <a:prstGeom prst="straightConnector1">
            <a:avLst/>
          </a:prstGeom>
          <a:noFill/>
          <a:ln cap="flat" cmpd="sng" w="9525">
            <a:solidFill>
              <a:schemeClr val="dk1"/>
            </a:solidFill>
            <a:prstDash val="solid"/>
            <a:miter lim="8000"/>
            <a:headEnd len="sm" w="sm" type="none"/>
            <a:tailEnd len="med" w="med" type="stealth"/>
          </a:ln>
        </p:spPr>
      </p:cxnSp>
      <p:sp>
        <p:nvSpPr>
          <p:cNvPr id="291" name="Google Shape;291;p6"/>
          <p:cNvSpPr txBox="1"/>
          <p:nvPr/>
        </p:nvSpPr>
        <p:spPr>
          <a:xfrm>
            <a:off x="237350" y="1330200"/>
            <a:ext cx="6858000" cy="572100"/>
          </a:xfrm>
          <a:prstGeom prst="rect">
            <a:avLst/>
          </a:prstGeom>
          <a:noFill/>
          <a:ln>
            <a:noFill/>
          </a:ln>
        </p:spPr>
        <p:txBody>
          <a:bodyPr anchorCtr="0" anchor="t" bIns="91425" lIns="91425" spcFirstLastPara="1" rIns="91425" wrap="square" tIns="91425">
            <a:noAutofit/>
          </a:bodyPr>
          <a:lstStyle/>
          <a:p>
            <a:pPr indent="-189020" lvl="0" marL="239820" marR="0" rtl="0" algn="l">
              <a:lnSpc>
                <a:spcPct val="114999"/>
              </a:lnSpc>
              <a:spcBef>
                <a:spcPts val="0"/>
              </a:spcBef>
              <a:spcAft>
                <a:spcPts val="0"/>
              </a:spcAft>
              <a:buClr>
                <a:schemeClr val="dk1"/>
              </a:buClr>
              <a:buSzPts val="2000"/>
              <a:buFont typeface="Arial"/>
              <a:buAutoNum type="arabicPeriod"/>
            </a:pPr>
            <a:r>
              <a:rPr b="0" i="0" lang="en-US" sz="2000" u="none" cap="none" strike="noStrike">
                <a:solidFill>
                  <a:schemeClr val="dk1"/>
                </a:solidFill>
                <a:latin typeface="Calibri"/>
                <a:ea typeface="Calibri"/>
                <a:cs typeface="Calibri"/>
                <a:sym typeface="Calibri"/>
              </a:rPr>
              <a:t> Cross-Simulation Data Generation pipeline</a:t>
            </a:r>
            <a:endParaRPr b="0" i="0" sz="2000" u="none" cap="none" strike="noStrike">
              <a:solidFill>
                <a:schemeClr val="dk1"/>
              </a:solidFill>
              <a:latin typeface="Calibri"/>
              <a:ea typeface="Calibri"/>
              <a:cs typeface="Calibri"/>
              <a:sym typeface="Calibri"/>
            </a:endParaRPr>
          </a:p>
        </p:txBody>
      </p:sp>
      <p:pic>
        <p:nvPicPr>
          <p:cNvPr id="292" name="Google Shape;292;p6"/>
          <p:cNvPicPr preferRelativeResize="0"/>
          <p:nvPr/>
        </p:nvPicPr>
        <p:blipFill rotWithShape="1">
          <a:blip r:embed="rId5">
            <a:alphaModFix/>
          </a:blip>
          <a:srcRect b="0" l="2028" r="0" t="0"/>
          <a:stretch/>
        </p:blipFill>
        <p:spPr>
          <a:xfrm>
            <a:off x="5567700" y="3688025"/>
            <a:ext cx="6368349" cy="2263063"/>
          </a:xfrm>
          <a:prstGeom prst="rect">
            <a:avLst/>
          </a:prstGeom>
          <a:noFill/>
          <a:ln>
            <a:noFill/>
          </a:ln>
        </p:spPr>
      </p:pic>
      <p:pic>
        <p:nvPicPr>
          <p:cNvPr id="293" name="Google Shape;293;p6" title="Captura de pantalla 2025-08-25 a las 19.55.11.png"/>
          <p:cNvPicPr preferRelativeResize="0"/>
          <p:nvPr/>
        </p:nvPicPr>
        <p:blipFill rotWithShape="1">
          <a:blip r:embed="rId6">
            <a:alphaModFix/>
          </a:blip>
          <a:srcRect b="0" l="0" r="0" t="0"/>
          <a:stretch/>
        </p:blipFill>
        <p:spPr>
          <a:xfrm>
            <a:off x="8054280" y="191613"/>
            <a:ext cx="4137719" cy="1595875"/>
          </a:xfrm>
          <a:prstGeom prst="rect">
            <a:avLst/>
          </a:prstGeom>
          <a:noFill/>
          <a:ln cap="flat" cmpd="sng" w="28575">
            <a:solidFill>
              <a:srgbClr val="42719B"/>
            </a:solidFill>
            <a:prstDash val="solid"/>
            <a:round/>
            <a:headEnd len="sm" w="sm" type="none"/>
            <a:tailEnd len="sm" w="sm" type="none"/>
          </a:ln>
        </p:spPr>
      </p:pic>
      <p:pic>
        <p:nvPicPr>
          <p:cNvPr id="294" name="Google Shape;294;p6"/>
          <p:cNvPicPr preferRelativeResize="0"/>
          <p:nvPr/>
        </p:nvPicPr>
        <p:blipFill rotWithShape="1">
          <a:blip r:embed="rId7">
            <a:alphaModFix/>
          </a:blip>
          <a:srcRect b="0" l="0" r="0" t="0"/>
          <a:stretch/>
        </p:blipFill>
        <p:spPr>
          <a:xfrm>
            <a:off x="8726075" y="1909200"/>
            <a:ext cx="3314250" cy="1657125"/>
          </a:xfrm>
          <a:prstGeom prst="rect">
            <a:avLst/>
          </a:prstGeom>
          <a:noFill/>
          <a:ln>
            <a:noFill/>
          </a:ln>
        </p:spPr>
      </p:pic>
      <p:sp>
        <p:nvSpPr>
          <p:cNvPr id="295" name="Google Shape;295;p6"/>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296" name="Google Shape;296;p6"/>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9"/>
          <p:cNvSpPr txBox="1"/>
          <p:nvPr>
            <p:ph type="title"/>
          </p:nvPr>
        </p:nvSpPr>
        <p:spPr>
          <a:xfrm>
            <a:off x="384311" y="218876"/>
            <a:ext cx="10465637" cy="676595"/>
          </a:xfrm>
          <a:prstGeom prst="rect">
            <a:avLst/>
          </a:prstGeom>
          <a:noFill/>
          <a:ln>
            <a:noFill/>
          </a:ln>
        </p:spPr>
        <p:txBody>
          <a:bodyPr anchorCtr="0" anchor="ctr" bIns="45675" lIns="91400" spcFirstLastPara="1" rIns="91400" wrap="square" tIns="45675">
            <a:normAutofit fontScale="90000" lnSpcReduction="2000"/>
          </a:bodyPr>
          <a:lstStyle/>
          <a:p>
            <a:pPr indent="0" lvl="0" marL="0" marR="0" rtl="0" algn="l">
              <a:lnSpc>
                <a:spcPct val="90000"/>
              </a:lnSpc>
              <a:spcBef>
                <a:spcPts val="0"/>
              </a:spcBef>
              <a:spcAft>
                <a:spcPts val="0"/>
              </a:spcAft>
              <a:buClr>
                <a:schemeClr val="dk1"/>
              </a:buClr>
              <a:buSzPct val="45455"/>
              <a:buFont typeface="Calibri"/>
              <a:buNone/>
            </a:pPr>
            <a:r>
              <a:rPr b="0" i="0" lang="en-US" sz="4400" u="none" cap="none" strike="noStrike">
                <a:solidFill>
                  <a:schemeClr val="dk1"/>
                </a:solidFill>
                <a:latin typeface="Calibri"/>
                <a:ea typeface="Calibri"/>
                <a:cs typeface="Calibri"/>
                <a:sym typeface="Calibri"/>
              </a:rPr>
              <a:t>WIP - Generating more accurate mock images</a:t>
            </a:r>
            <a:endParaRPr b="0" i="0" sz="4400" u="none" cap="none" strike="noStrike">
              <a:solidFill>
                <a:schemeClr val="dk1"/>
              </a:solidFill>
              <a:latin typeface="Calibri"/>
              <a:ea typeface="Calibri"/>
              <a:cs typeface="Calibri"/>
              <a:sym typeface="Calibri"/>
            </a:endParaRPr>
          </a:p>
        </p:txBody>
      </p:sp>
      <p:sp>
        <p:nvSpPr>
          <p:cNvPr id="303" name="Google Shape;303;p9"/>
          <p:cNvSpPr txBox="1"/>
          <p:nvPr>
            <p:ph idx="12" type="sldNum"/>
          </p:nvPr>
        </p:nvSpPr>
        <p:spPr>
          <a:xfrm>
            <a:off x="9409042" y="6391143"/>
            <a:ext cx="2480025" cy="330331"/>
          </a:xfrm>
          <a:prstGeom prst="rect">
            <a:avLst/>
          </a:prstGeom>
          <a:noFill/>
          <a:ln>
            <a:noFill/>
          </a:ln>
        </p:spPr>
        <p:txBody>
          <a:bodyPr anchorCtr="0" anchor="t" bIns="45675" lIns="91400" spcFirstLastPara="1" rIns="91400" wrap="square" tIns="456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id="304" name="Google Shape;304;p9"/>
          <p:cNvPicPr preferRelativeResize="0"/>
          <p:nvPr/>
        </p:nvPicPr>
        <p:blipFill rotWithShape="1">
          <a:blip r:embed="rId3">
            <a:alphaModFix/>
          </a:blip>
          <a:srcRect b="0" l="0" r="0" t="0"/>
          <a:stretch/>
        </p:blipFill>
        <p:spPr>
          <a:xfrm>
            <a:off x="515921" y="1183433"/>
            <a:ext cx="11106202" cy="5055440"/>
          </a:xfrm>
          <a:prstGeom prst="rect">
            <a:avLst/>
          </a:prstGeom>
          <a:noFill/>
          <a:ln>
            <a:noFill/>
          </a:ln>
        </p:spPr>
      </p:pic>
      <p:sp>
        <p:nvSpPr>
          <p:cNvPr id="305" name="Google Shape;305;p9"/>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306" name="Google Shape;306;p9"/>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
        <p:nvSpPr>
          <p:cNvPr id="307" name="Google Shape;307;p9"/>
          <p:cNvSpPr txBox="1"/>
          <p:nvPr/>
        </p:nvSpPr>
        <p:spPr>
          <a:xfrm>
            <a:off x="4249124" y="1183431"/>
            <a:ext cx="1465718" cy="640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Mock Image</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Generation</a:t>
            </a:r>
            <a:endParaRPr b="0" i="0" sz="1800" u="none" cap="none" strike="noStrike">
              <a:solidFill>
                <a:srgbClr val="000000"/>
              </a:solidFill>
              <a:latin typeface="Calibri"/>
              <a:ea typeface="Calibri"/>
              <a:cs typeface="Calibri"/>
              <a:sym typeface="Calibri"/>
            </a:endParaRPr>
          </a:p>
        </p:txBody>
      </p:sp>
      <p:sp>
        <p:nvSpPr>
          <p:cNvPr id="308" name="Google Shape;308;p9"/>
          <p:cNvSpPr txBox="1"/>
          <p:nvPr/>
        </p:nvSpPr>
        <p:spPr>
          <a:xfrm>
            <a:off x="6973274" y="1250107"/>
            <a:ext cx="2674971" cy="36611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Velocity Dispersion</a:t>
            </a:r>
            <a:endParaRPr b="0" i="0" sz="1800" u="none" cap="none" strike="noStrike">
              <a:solidFill>
                <a:srgbClr val="000000"/>
              </a:solidFill>
              <a:latin typeface="Calibri"/>
              <a:ea typeface="Calibri"/>
              <a:cs typeface="Calibri"/>
              <a:sym typeface="Calibri"/>
            </a:endParaRPr>
          </a:p>
        </p:txBody>
      </p:sp>
      <p:sp>
        <p:nvSpPr>
          <p:cNvPr id="309" name="Google Shape;309;p9"/>
          <p:cNvSpPr txBox="1"/>
          <p:nvPr/>
        </p:nvSpPr>
        <p:spPr>
          <a:xfrm>
            <a:off x="9730369" y="1250107"/>
            <a:ext cx="2422785" cy="36611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Intra-cluster light</a:t>
            </a:r>
            <a:endParaRPr b="0" i="0" sz="1800" u="none" cap="none" strike="noStrike">
              <a:solidFill>
                <a:srgbClr val="000000"/>
              </a:solidFill>
              <a:latin typeface="Calibri"/>
              <a:ea typeface="Calibri"/>
              <a:cs typeface="Calibri"/>
              <a:sym typeface="Calibri"/>
            </a:endParaRPr>
          </a:p>
        </p:txBody>
      </p:sp>
      <p:sp>
        <p:nvSpPr>
          <p:cNvPr id="310" name="Google Shape;310;p9"/>
          <p:cNvSpPr txBox="1"/>
          <p:nvPr/>
        </p:nvSpPr>
        <p:spPr>
          <a:xfrm>
            <a:off x="5714843" y="5604357"/>
            <a:ext cx="1470002" cy="36611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Apply filter</a:t>
            </a:r>
            <a:endParaRPr b="0" i="0" sz="1800" u="none" cap="none" strike="noStrike">
              <a:solidFill>
                <a:srgbClr val="000000"/>
              </a:solidFill>
              <a:latin typeface="Calibri"/>
              <a:ea typeface="Calibri"/>
              <a:cs typeface="Calibri"/>
              <a:sym typeface="Calibri"/>
            </a:endParaRPr>
          </a:p>
        </p:txBody>
      </p:sp>
      <p:sp>
        <p:nvSpPr>
          <p:cNvPr id="311" name="Google Shape;311;p9"/>
          <p:cNvSpPr txBox="1"/>
          <p:nvPr/>
        </p:nvSpPr>
        <p:spPr>
          <a:xfrm>
            <a:off x="308110" y="1595452"/>
            <a:ext cx="1498498" cy="118907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OpenGadget</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ChaNGa</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IPic3D</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RAMSES</a:t>
            </a:r>
            <a:endParaRPr b="0" i="0" sz="1800" u="none" cap="none" strike="noStrike">
              <a:solidFill>
                <a:srgbClr val="000000"/>
              </a:solidFill>
              <a:latin typeface="Calibri"/>
              <a:ea typeface="Calibri"/>
              <a:cs typeface="Calibri"/>
              <a:sym typeface="Calibri"/>
            </a:endParaRPr>
          </a:p>
        </p:txBody>
      </p:sp>
      <p:sp>
        <p:nvSpPr>
          <p:cNvPr id="312" name="Google Shape;312;p9"/>
          <p:cNvSpPr txBox="1"/>
          <p:nvPr/>
        </p:nvSpPr>
        <p:spPr>
          <a:xfrm>
            <a:off x="1629749" y="2006931"/>
            <a:ext cx="2185391" cy="36611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    Particle data</a:t>
            </a:r>
            <a:endParaRPr b="0" i="0" sz="1800" u="none" cap="none" strike="noStrike">
              <a:solidFill>
                <a:srgbClr val="000000"/>
              </a:solidFill>
              <a:latin typeface="Calibri"/>
              <a:ea typeface="Calibri"/>
              <a:cs typeface="Calibri"/>
              <a:sym typeface="Calibri"/>
            </a:endParaRPr>
          </a:p>
        </p:txBody>
      </p:sp>
      <p:sp>
        <p:nvSpPr>
          <p:cNvPr id="313" name="Google Shape;313;p9"/>
          <p:cNvSpPr/>
          <p:nvPr/>
        </p:nvSpPr>
        <p:spPr>
          <a:xfrm rot="10799989">
            <a:off x="3258524" y="1975016"/>
            <a:ext cx="395936" cy="429952"/>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9"/>
          <p:cNvSpPr/>
          <p:nvPr/>
        </p:nvSpPr>
        <p:spPr>
          <a:xfrm rot="10799989">
            <a:off x="1410675" y="1975017"/>
            <a:ext cx="395935"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9"/>
          <p:cNvSpPr/>
          <p:nvPr/>
        </p:nvSpPr>
        <p:spPr>
          <a:xfrm>
            <a:off x="6406171" y="1809749"/>
            <a:ext cx="738552" cy="74294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9"/>
          <p:cNvSpPr/>
          <p:nvPr/>
        </p:nvSpPr>
        <p:spPr>
          <a:xfrm>
            <a:off x="9039765" y="1823872"/>
            <a:ext cx="738552" cy="742948"/>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9"/>
          <p:cNvSpPr/>
          <p:nvPr/>
        </p:nvSpPr>
        <p:spPr>
          <a:xfrm rot="10799989">
            <a:off x="6577338" y="2006931"/>
            <a:ext cx="395935"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9"/>
          <p:cNvSpPr/>
          <p:nvPr/>
        </p:nvSpPr>
        <p:spPr>
          <a:xfrm rot="10799989">
            <a:off x="9211073" y="2054557"/>
            <a:ext cx="395935"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9"/>
          <p:cNvSpPr/>
          <p:nvPr/>
        </p:nvSpPr>
        <p:spPr>
          <a:xfrm>
            <a:off x="2458424" y="2982778"/>
            <a:ext cx="1062686" cy="1188481"/>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9"/>
          <p:cNvSpPr/>
          <p:nvPr/>
        </p:nvSpPr>
        <p:spPr>
          <a:xfrm rot="-7813502">
            <a:off x="2038333" y="3034347"/>
            <a:ext cx="1764492"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9"/>
          <p:cNvSpPr/>
          <p:nvPr/>
        </p:nvSpPr>
        <p:spPr>
          <a:xfrm>
            <a:off x="6348124" y="3249323"/>
            <a:ext cx="1672003" cy="1368156"/>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9"/>
          <p:cNvSpPr/>
          <p:nvPr/>
        </p:nvSpPr>
        <p:spPr>
          <a:xfrm rot="7780788">
            <a:off x="6749797" y="3602730"/>
            <a:ext cx="1487592"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9"/>
          <p:cNvSpPr/>
          <p:nvPr/>
        </p:nvSpPr>
        <p:spPr>
          <a:xfrm>
            <a:off x="4401524" y="4598937"/>
            <a:ext cx="580459" cy="118848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9"/>
          <p:cNvSpPr/>
          <p:nvPr/>
        </p:nvSpPr>
        <p:spPr>
          <a:xfrm rot="10799989">
            <a:off x="4493786" y="4861090"/>
            <a:ext cx="395935" cy="429951"/>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00" lIns="91400" spcFirstLastPara="1" rIns="91400" wrap="square" tIns="914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9"/>
          <p:cNvSpPr/>
          <p:nvPr/>
        </p:nvSpPr>
        <p:spPr>
          <a:xfrm>
            <a:off x="2496524" y="4218885"/>
            <a:ext cx="1933574" cy="1924049"/>
          </a:xfrm>
          <a:prstGeom prst="rect">
            <a:avLst/>
          </a:prstGeom>
          <a:noFill/>
          <a:ln cap="flat" cmpd="sng" w="25400">
            <a:solidFill>
              <a:srgbClr val="BEBEB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10"/>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Development - Training ML Models</a:t>
            </a:r>
            <a:endParaRPr/>
          </a:p>
        </p:txBody>
      </p:sp>
      <p:sp>
        <p:nvSpPr>
          <p:cNvPr id="332" name="Google Shape;332;p10"/>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333" name="Google Shape;333;p10"/>
          <p:cNvSpPr txBox="1"/>
          <p:nvPr>
            <p:ph idx="1" type="body"/>
          </p:nvPr>
        </p:nvSpPr>
        <p:spPr>
          <a:xfrm>
            <a:off x="384325" y="1428550"/>
            <a:ext cx="6927000" cy="444630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SzPts val="1800"/>
              <a:buNone/>
            </a:pPr>
            <a:r>
              <a:rPr lang="en-US" sz="2000"/>
              <a:t>2. </a:t>
            </a:r>
            <a:r>
              <a:rPr b="0" i="0" lang="en-US" sz="2000" u="none" cap="none" strike="noStrike">
                <a:solidFill>
                  <a:schemeClr val="dk1"/>
                </a:solidFill>
                <a:latin typeface="Calibri"/>
                <a:ea typeface="Calibri"/>
                <a:cs typeface="Calibri"/>
                <a:sym typeface="Calibri"/>
              </a:rPr>
              <a:t> Training/ Evaluation of DL models to predict Feature2 based on Feature1</a:t>
            </a:r>
            <a:endParaRPr b="0" i="0" sz="2000" u="none" cap="none" strike="noStrike">
              <a:solidFill>
                <a:schemeClr val="dk1"/>
              </a:solidFill>
              <a:latin typeface="Calibri"/>
              <a:ea typeface="Calibri"/>
              <a:cs typeface="Calibri"/>
              <a:sym typeface="Calibri"/>
            </a:endParaRPr>
          </a:p>
          <a:p>
            <a:pPr indent="0" lvl="0" marL="0" rtl="0" algn="l">
              <a:lnSpc>
                <a:spcPct val="114999"/>
              </a:lnSpc>
              <a:spcBef>
                <a:spcPts val="0"/>
              </a:spcBef>
              <a:spcAft>
                <a:spcPts val="0"/>
              </a:spcAft>
              <a:buSzPts val="1800"/>
              <a:buNone/>
            </a:pPr>
            <a:r>
              <a:t/>
            </a:r>
            <a:endParaRPr sz="2000"/>
          </a:p>
          <a:p>
            <a:pPr indent="-330200" lvl="0" marL="457200" rtl="0" algn="l">
              <a:lnSpc>
                <a:spcPct val="150000"/>
              </a:lnSpc>
              <a:spcBef>
                <a:spcPts val="1000"/>
              </a:spcBef>
              <a:spcAft>
                <a:spcPts val="0"/>
              </a:spcAft>
              <a:buSzPts val="1600"/>
              <a:buChar char="-"/>
            </a:pPr>
            <a:r>
              <a:rPr lang="en-US" sz="1600"/>
              <a:t>Trained </a:t>
            </a:r>
            <a:r>
              <a:rPr b="1" lang="en-US" sz="1600"/>
              <a:t> </a:t>
            </a:r>
            <a:r>
              <a:rPr lang="en-US" sz="1600"/>
              <a:t>UNet, AttentionUNet, TransUNet, Mamba, Stochastic Interp.</a:t>
            </a:r>
            <a:endParaRPr sz="1600"/>
          </a:p>
          <a:p>
            <a:pPr indent="-330200" lvl="0" marL="457200" rtl="0" algn="l">
              <a:lnSpc>
                <a:spcPct val="150000"/>
              </a:lnSpc>
              <a:spcBef>
                <a:spcPts val="0"/>
              </a:spcBef>
              <a:spcAft>
                <a:spcPts val="0"/>
              </a:spcAft>
              <a:buSzPts val="1600"/>
              <a:buChar char="-"/>
            </a:pPr>
            <a:r>
              <a:rPr lang="en-US" sz="1600"/>
              <a:t>State-of-the-art results</a:t>
            </a:r>
            <a:endParaRPr sz="1600"/>
          </a:p>
          <a:p>
            <a:pPr indent="-330200" lvl="0" marL="457200" rtl="0" algn="l">
              <a:lnSpc>
                <a:spcPct val="150000"/>
              </a:lnSpc>
              <a:spcBef>
                <a:spcPts val="0"/>
              </a:spcBef>
              <a:spcAft>
                <a:spcPts val="0"/>
              </a:spcAft>
              <a:buSzPts val="1600"/>
              <a:buChar char="-"/>
            </a:pPr>
            <a:r>
              <a:rPr lang="en-US" sz="1600"/>
              <a:t>Experiments measure: </a:t>
            </a:r>
            <a:endParaRPr sz="1600"/>
          </a:p>
          <a:p>
            <a:pPr indent="-330200" lvl="1" marL="914400" rtl="0" algn="l">
              <a:lnSpc>
                <a:spcPct val="150000"/>
              </a:lnSpc>
              <a:spcBef>
                <a:spcPts val="0"/>
              </a:spcBef>
              <a:spcAft>
                <a:spcPts val="0"/>
              </a:spcAft>
              <a:buSzPts val="1600"/>
              <a:buChar char="-"/>
            </a:pPr>
            <a:r>
              <a:rPr lang="en-US" sz="1600"/>
              <a:t>Model’s ability to reconstruct ICL maps </a:t>
            </a:r>
            <a:endParaRPr sz="1600"/>
          </a:p>
          <a:p>
            <a:pPr indent="-330200" lvl="1" marL="914400" rtl="0" algn="l">
              <a:lnSpc>
                <a:spcPct val="150000"/>
              </a:lnSpc>
              <a:spcBef>
                <a:spcPts val="0"/>
              </a:spcBef>
              <a:spcAft>
                <a:spcPts val="0"/>
              </a:spcAft>
              <a:buSzPts val="1600"/>
              <a:buChar char="-"/>
            </a:pPr>
            <a:r>
              <a:rPr lang="en-US" sz="1600"/>
              <a:t>Models generalization capabilities </a:t>
            </a:r>
            <a:endParaRPr sz="1600"/>
          </a:p>
          <a:p>
            <a:pPr indent="-330200" lvl="1" marL="914400" rtl="0" algn="l">
              <a:lnSpc>
                <a:spcPct val="150000"/>
              </a:lnSpc>
              <a:spcBef>
                <a:spcPts val="0"/>
              </a:spcBef>
              <a:spcAft>
                <a:spcPts val="0"/>
              </a:spcAft>
              <a:buSzPts val="1600"/>
              <a:buChar char="-"/>
            </a:pPr>
            <a:r>
              <a:rPr lang="en-US" sz="1600"/>
              <a:t>Trade-off between Accuracy (RASE) vs computational cost (TFLops) trade-off</a:t>
            </a:r>
            <a:endParaRPr sz="1600"/>
          </a:p>
          <a:p>
            <a:pPr indent="0" lvl="0" marL="0" rtl="0" algn="l">
              <a:lnSpc>
                <a:spcPct val="114999"/>
              </a:lnSpc>
              <a:spcBef>
                <a:spcPts val="0"/>
              </a:spcBef>
              <a:spcAft>
                <a:spcPts val="0"/>
              </a:spcAft>
              <a:buSzPts val="1800"/>
              <a:buNone/>
            </a:pPr>
            <a:r>
              <a:t/>
            </a:r>
            <a:endParaRPr sz="1600"/>
          </a:p>
        </p:txBody>
      </p:sp>
      <p:pic>
        <p:nvPicPr>
          <p:cNvPr id="334" name="Google Shape;334;p10" title="Captura de pantalla 2025-06-24 182435.png"/>
          <p:cNvPicPr preferRelativeResize="0"/>
          <p:nvPr/>
        </p:nvPicPr>
        <p:blipFill rotWithShape="1">
          <a:blip r:embed="rId3">
            <a:alphaModFix/>
          </a:blip>
          <a:srcRect b="25025" l="8816" r="9168" t="0"/>
          <a:stretch/>
        </p:blipFill>
        <p:spPr>
          <a:xfrm>
            <a:off x="7721625" y="4478200"/>
            <a:ext cx="4470374" cy="1396650"/>
          </a:xfrm>
          <a:prstGeom prst="rect">
            <a:avLst/>
          </a:prstGeom>
          <a:noFill/>
          <a:ln>
            <a:noFill/>
          </a:ln>
        </p:spPr>
      </p:pic>
      <p:sp>
        <p:nvSpPr>
          <p:cNvPr id="335" name="Google Shape;335;p10"/>
          <p:cNvSpPr txBox="1"/>
          <p:nvPr/>
        </p:nvSpPr>
        <p:spPr>
          <a:xfrm>
            <a:off x="8448675" y="5795075"/>
            <a:ext cx="3098700" cy="3303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1200" u="none" cap="none" strike="noStrike">
                <a:solidFill>
                  <a:schemeClr val="dk1"/>
                </a:solidFill>
                <a:latin typeface="Calibri"/>
                <a:ea typeface="Calibri"/>
                <a:cs typeface="Calibri"/>
                <a:sym typeface="Calibri"/>
              </a:rPr>
              <a:t>Deep State Space Models for ICL prediction</a:t>
            </a:r>
            <a:endParaRPr b="0" i="0" sz="1200" u="none" cap="none" strike="noStrike">
              <a:solidFill>
                <a:schemeClr val="dk1"/>
              </a:solidFill>
              <a:latin typeface="Calibri"/>
              <a:ea typeface="Calibri"/>
              <a:cs typeface="Calibri"/>
              <a:sym typeface="Calibri"/>
            </a:endParaRPr>
          </a:p>
        </p:txBody>
      </p:sp>
      <p:pic>
        <p:nvPicPr>
          <p:cNvPr id="336" name="Google Shape;336;p10"/>
          <p:cNvPicPr preferRelativeResize="0"/>
          <p:nvPr/>
        </p:nvPicPr>
        <p:blipFill rotWithShape="1">
          <a:blip r:embed="rId4">
            <a:alphaModFix/>
          </a:blip>
          <a:srcRect b="0" l="0" r="0" t="0"/>
          <a:stretch/>
        </p:blipFill>
        <p:spPr>
          <a:xfrm>
            <a:off x="8203695" y="1901125"/>
            <a:ext cx="3588668" cy="2315100"/>
          </a:xfrm>
          <a:prstGeom prst="rect">
            <a:avLst/>
          </a:prstGeom>
          <a:noFill/>
          <a:ln>
            <a:noFill/>
          </a:ln>
        </p:spPr>
      </p:pic>
      <p:sp>
        <p:nvSpPr>
          <p:cNvPr id="337" name="Google Shape;337;p10"/>
          <p:cNvSpPr txBox="1"/>
          <p:nvPr/>
        </p:nvSpPr>
        <p:spPr>
          <a:xfrm>
            <a:off x="9251625" y="4118900"/>
            <a:ext cx="1492800" cy="3303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1200" u="none" cap="none" strike="noStrike">
                <a:solidFill>
                  <a:schemeClr val="dk1"/>
                </a:solidFill>
                <a:latin typeface="Calibri"/>
                <a:ea typeface="Calibri"/>
                <a:cs typeface="Calibri"/>
                <a:sym typeface="Calibri"/>
              </a:rPr>
              <a:t>UNet architecture</a:t>
            </a:r>
            <a:endParaRPr b="0" i="0" sz="1200" u="none" cap="none" strike="noStrike">
              <a:solidFill>
                <a:schemeClr val="dk1"/>
              </a:solidFill>
              <a:latin typeface="Calibri"/>
              <a:ea typeface="Calibri"/>
              <a:cs typeface="Calibri"/>
              <a:sym typeface="Calibri"/>
            </a:endParaRPr>
          </a:p>
        </p:txBody>
      </p:sp>
      <p:pic>
        <p:nvPicPr>
          <p:cNvPr id="338" name="Google Shape;338;p10" title="Captura de pantalla 2025-08-25 a las 19.56.03.png"/>
          <p:cNvPicPr preferRelativeResize="0"/>
          <p:nvPr/>
        </p:nvPicPr>
        <p:blipFill rotWithShape="1">
          <a:blip r:embed="rId5">
            <a:alphaModFix/>
          </a:blip>
          <a:srcRect b="0" l="0" r="0" t="0"/>
          <a:stretch/>
        </p:blipFill>
        <p:spPr>
          <a:xfrm>
            <a:off x="7986025" y="148325"/>
            <a:ext cx="4205975" cy="1622202"/>
          </a:xfrm>
          <a:prstGeom prst="rect">
            <a:avLst/>
          </a:prstGeom>
          <a:noFill/>
          <a:ln cap="flat" cmpd="sng" w="28575">
            <a:solidFill>
              <a:srgbClr val="42719B"/>
            </a:solidFill>
            <a:prstDash val="solid"/>
            <a:round/>
            <a:headEnd len="sm" w="sm" type="none"/>
            <a:tailEnd len="sm" w="sm" type="none"/>
          </a:ln>
        </p:spPr>
      </p:pic>
      <p:sp>
        <p:nvSpPr>
          <p:cNvPr id="339" name="Google Shape;339;p10"/>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340" name="Google Shape;340;p10"/>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3">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1"/>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Results</a:t>
            </a:r>
            <a:endParaRPr/>
          </a:p>
        </p:txBody>
      </p:sp>
      <p:sp>
        <p:nvSpPr>
          <p:cNvPr id="347" name="Google Shape;347;p11"/>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
        <p:nvSpPr>
          <p:cNvPr id="348" name="Google Shape;348;p11"/>
          <p:cNvSpPr txBox="1"/>
          <p:nvPr/>
        </p:nvSpPr>
        <p:spPr>
          <a:xfrm>
            <a:off x="622045" y="3853295"/>
            <a:ext cx="1212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49" name="Google Shape;349;p11" title="Captura de pantalla 2025-06-24 183301.png"/>
          <p:cNvPicPr preferRelativeResize="0"/>
          <p:nvPr/>
        </p:nvPicPr>
        <p:blipFill rotWithShape="1">
          <a:blip r:embed="rId3">
            <a:alphaModFix/>
          </a:blip>
          <a:srcRect b="37581" l="0" r="0" t="0"/>
          <a:stretch/>
        </p:blipFill>
        <p:spPr>
          <a:xfrm>
            <a:off x="1231650" y="1868025"/>
            <a:ext cx="9601199" cy="1505350"/>
          </a:xfrm>
          <a:prstGeom prst="rect">
            <a:avLst/>
          </a:prstGeom>
          <a:noFill/>
          <a:ln>
            <a:noFill/>
          </a:ln>
        </p:spPr>
      </p:pic>
      <p:sp>
        <p:nvSpPr>
          <p:cNvPr id="350" name="Google Shape;350;p11"/>
          <p:cNvSpPr txBox="1"/>
          <p:nvPr/>
        </p:nvSpPr>
        <p:spPr>
          <a:xfrm>
            <a:off x="812550" y="3950125"/>
            <a:ext cx="22908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Calibri"/>
                <a:ea typeface="Calibri"/>
                <a:cs typeface="Calibri"/>
                <a:sym typeface="Calibri"/>
              </a:rPr>
              <a:t>Baseline: 544.47 (RASE)</a:t>
            </a:r>
            <a:endParaRPr b="0" i="0" sz="1700" u="none" cap="none" strike="noStrike">
              <a:solidFill>
                <a:schemeClr val="dk1"/>
              </a:solidFill>
              <a:latin typeface="Calibri"/>
              <a:ea typeface="Calibri"/>
              <a:cs typeface="Calibri"/>
              <a:sym typeface="Calibri"/>
            </a:endParaRPr>
          </a:p>
        </p:txBody>
      </p:sp>
      <p:sp>
        <p:nvSpPr>
          <p:cNvPr id="351" name="Google Shape;351;p11"/>
          <p:cNvSpPr txBox="1"/>
          <p:nvPr/>
        </p:nvSpPr>
        <p:spPr>
          <a:xfrm>
            <a:off x="674750" y="1312650"/>
            <a:ext cx="2971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Model Evaluation on Dianoga</a:t>
            </a:r>
            <a:endParaRPr b="1" i="0" sz="1800" u="none" cap="none" strike="noStrike">
              <a:solidFill>
                <a:schemeClr val="dk1"/>
              </a:solidFill>
              <a:latin typeface="Calibri"/>
              <a:ea typeface="Calibri"/>
              <a:cs typeface="Calibri"/>
              <a:sym typeface="Calibri"/>
            </a:endParaRPr>
          </a:p>
        </p:txBody>
      </p:sp>
      <p:graphicFrame>
        <p:nvGraphicFramePr>
          <p:cNvPr id="352" name="Google Shape;352;p11"/>
          <p:cNvGraphicFramePr/>
          <p:nvPr/>
        </p:nvGraphicFramePr>
        <p:xfrm>
          <a:off x="812549" y="2011809"/>
          <a:ext cx="3000000" cy="3000000"/>
        </p:xfrm>
        <a:graphic>
          <a:graphicData uri="http://schemas.openxmlformats.org/drawingml/2006/table">
            <a:tbl>
              <a:tblPr>
                <a:noFill/>
                <a:tableStyleId>{E01C9B85-5C38-4DFC-8479-79C001207AC3}</a:tableStyleId>
              </a:tblPr>
              <a:tblGrid>
                <a:gridCol w="1714500"/>
                <a:gridCol w="1714500"/>
                <a:gridCol w="1714500"/>
                <a:gridCol w="1714500"/>
                <a:gridCol w="1714500"/>
                <a:gridCol w="1714500"/>
              </a:tblGrid>
              <a:tr h="381000">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Model</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RASE</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RMSE</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𝚫 ICL</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Params (M)</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chemeClr val="lt1"/>
                          </a:solidFill>
                          <a:latin typeface="Calibri"/>
                          <a:ea typeface="Calibri"/>
                          <a:cs typeface="Calibri"/>
                          <a:sym typeface="Calibri"/>
                        </a:rPr>
                        <a:t>TFLOPs</a:t>
                      </a:r>
                      <a:endParaRPr b="1" sz="1400" u="none" cap="none" strike="noStrike">
                        <a:solidFill>
                          <a:schemeClr val="lt1"/>
                        </a:solidFill>
                        <a:latin typeface="Calibri"/>
                        <a:ea typeface="Calibri"/>
                        <a:cs typeface="Calibri"/>
                        <a:sym typeface="Calibri"/>
                      </a:endParaRPr>
                    </a:p>
                  </a:txBody>
                  <a:tcPr marT="91425" marB="91425" marR="91425" marL="91425">
                    <a:solidFill>
                      <a:srgbClr val="3C78D8"/>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UNet</a:t>
                      </a:r>
                      <a:endParaRPr sz="1400" u="none" cap="none" strike="noStrike">
                        <a:latin typeface="Calibri"/>
                        <a:ea typeface="Calibri"/>
                        <a:cs typeface="Calibri"/>
                        <a:sym typeface="Calibri"/>
                      </a:endParaRPr>
                    </a:p>
                  </a:txBody>
                  <a:tcPr marT="91425" marB="91425" marR="91425" marL="91425">
                    <a:solidFill>
                      <a:srgbClr val="FFF2C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585.01</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0.055</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0.0441</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31.0</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0.023</a:t>
                      </a:r>
                      <a:endParaRPr sz="1400" u="none" cap="none" strike="noStrike">
                        <a:latin typeface="Calibri"/>
                        <a:ea typeface="Calibri"/>
                        <a:cs typeface="Calibri"/>
                        <a:sym typeface="Calibri"/>
                      </a:endParaRPr>
                    </a:p>
                  </a:txBody>
                  <a:tcPr marT="91425" marB="91425" marR="91425" marL="91425">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Attention-UNet</a:t>
                      </a:r>
                      <a:endParaRPr sz="1400" u="none" cap="none" strike="noStrike">
                        <a:latin typeface="Calibri"/>
                        <a:ea typeface="Calibri"/>
                        <a:cs typeface="Calibri"/>
                        <a:sym typeface="Calibri"/>
                      </a:endParaRPr>
                    </a:p>
                  </a:txBody>
                  <a:tcPr marT="91425" marB="91425" marR="91425" marL="91425">
                    <a:solidFill>
                      <a:srgbClr val="FFF2C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565.1</a:t>
                      </a:r>
                      <a:endParaRPr b="1" sz="1400" u="none" cap="none" strike="noStrike">
                        <a:latin typeface="Calibri"/>
                        <a:ea typeface="Calibri"/>
                        <a:cs typeface="Calibri"/>
                        <a:sym typeface="Calibri"/>
                      </a:endParaRPr>
                    </a:p>
                  </a:txBody>
                  <a:tcPr marT="91425" marB="91425" marR="91425" marL="91425">
                    <a:solidFill>
                      <a:srgbClr val="D9EAD3"/>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0.053</a:t>
                      </a:r>
                      <a:endParaRPr b="1" sz="1400" u="none" cap="none" strike="noStrike">
                        <a:latin typeface="Calibri"/>
                        <a:ea typeface="Calibri"/>
                        <a:cs typeface="Calibri"/>
                        <a:sym typeface="Calibri"/>
                      </a:endParaRPr>
                    </a:p>
                  </a:txBody>
                  <a:tcPr marT="91425" marB="91425" marR="91425" marL="91425">
                    <a:solidFill>
                      <a:srgbClr val="D9EAD3"/>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0.0427</a:t>
                      </a:r>
                      <a:endParaRPr b="1" sz="1400" u="none" cap="none" strike="noStrike">
                        <a:latin typeface="Calibri"/>
                        <a:ea typeface="Calibri"/>
                        <a:cs typeface="Calibri"/>
                        <a:sym typeface="Calibri"/>
                      </a:endParaRPr>
                    </a:p>
                  </a:txBody>
                  <a:tcPr marT="91425" marB="91425" marR="91425" marL="91425">
                    <a:solidFill>
                      <a:srgbClr val="D9EAD3"/>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34.9</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0.033</a:t>
                      </a:r>
                      <a:endParaRPr sz="1400" u="none" cap="none" strike="noStrike">
                        <a:latin typeface="Calibri"/>
                        <a:ea typeface="Calibri"/>
                        <a:cs typeface="Calibri"/>
                        <a:sym typeface="Calibri"/>
                      </a:endParaRPr>
                    </a:p>
                  </a:txBody>
                  <a:tcPr marT="91425" marB="91425" marR="91425" marL="91425">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TransUNet</a:t>
                      </a:r>
                      <a:endParaRPr sz="1400" u="none" cap="none" strike="noStrike">
                        <a:latin typeface="Calibri"/>
                        <a:ea typeface="Calibri"/>
                        <a:cs typeface="Calibri"/>
                        <a:sym typeface="Calibri"/>
                      </a:endParaRPr>
                    </a:p>
                  </a:txBody>
                  <a:tcPr marT="91425" marB="91425" marR="91425" marL="91425">
                    <a:solidFill>
                      <a:srgbClr val="FFF2C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626.2</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0.059</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0.0510</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13.3</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0.004</a:t>
                      </a:r>
                      <a:endParaRPr sz="1400" u="none" cap="none" strike="noStrike">
                        <a:latin typeface="Calibri"/>
                        <a:ea typeface="Calibri"/>
                        <a:cs typeface="Calibri"/>
                        <a:sym typeface="Calibri"/>
                      </a:endParaRPr>
                    </a:p>
                  </a:txBody>
                  <a:tcPr marT="91425" marB="91425" marR="91425" marL="91425">
                    <a:solidFill>
                      <a:schemeClr val="lt1"/>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Mamba (ps 4)</a:t>
                      </a:r>
                      <a:endParaRPr sz="1400" u="none" cap="none" strike="noStrike">
                        <a:latin typeface="Calibri"/>
                        <a:ea typeface="Calibri"/>
                        <a:cs typeface="Calibri"/>
                        <a:sym typeface="Calibri"/>
                      </a:endParaRPr>
                    </a:p>
                  </a:txBody>
                  <a:tcPr marT="91425" marB="91425" marR="91425" marL="91425">
                    <a:solidFill>
                      <a:srgbClr val="FFF2C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589.1</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0.056</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0.0449</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en-US" sz="1400" u="none" cap="none" strike="noStrike">
                          <a:latin typeface="Calibri"/>
                          <a:ea typeface="Calibri"/>
                          <a:cs typeface="Calibri"/>
                          <a:sym typeface="Calibri"/>
                        </a:rPr>
                        <a:t>11.5</a:t>
                      </a:r>
                      <a:endParaRPr sz="1400" u="none" cap="none" strike="noStrike">
                        <a:latin typeface="Calibri"/>
                        <a:ea typeface="Calibri"/>
                        <a:cs typeface="Calibri"/>
                        <a:sym typeface="Calibri"/>
                      </a:endParaRPr>
                    </a:p>
                  </a:txBody>
                  <a:tcPr marT="91425" marB="91425" marR="91425" marL="91425">
                    <a:solidFill>
                      <a:schemeClr val="lt1"/>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Calibri"/>
                          <a:ea typeface="Calibri"/>
                          <a:cs typeface="Calibri"/>
                          <a:sym typeface="Calibri"/>
                        </a:rPr>
                        <a:t>0.002</a:t>
                      </a:r>
                      <a:endParaRPr b="1" sz="1400" u="none" cap="none" strike="noStrike">
                        <a:latin typeface="Calibri"/>
                        <a:ea typeface="Calibri"/>
                        <a:cs typeface="Calibri"/>
                        <a:sym typeface="Calibri"/>
                      </a:endParaRPr>
                    </a:p>
                  </a:txBody>
                  <a:tcPr marT="91425" marB="91425" marR="91425" marL="91425">
                    <a:solidFill>
                      <a:srgbClr val="D9EAD3"/>
                    </a:solidFill>
                  </a:tcPr>
                </a:tc>
              </a:tr>
            </a:tbl>
          </a:graphicData>
        </a:graphic>
      </p:graphicFrame>
      <p:sp>
        <p:nvSpPr>
          <p:cNvPr id="353" name="Google Shape;353;p11"/>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354" name="Google Shape;354;p11"/>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2"/>
          <p:cNvSpPr/>
          <p:nvPr/>
        </p:nvSpPr>
        <p:spPr>
          <a:xfrm>
            <a:off x="158625" y="1860725"/>
            <a:ext cx="11887200" cy="1992600"/>
          </a:xfrm>
          <a:prstGeom prst="rect">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61" name="Google Shape;361;p12"/>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Results</a:t>
            </a:r>
            <a:endParaRPr/>
          </a:p>
        </p:txBody>
      </p:sp>
      <p:sp>
        <p:nvSpPr>
          <p:cNvPr id="362" name="Google Shape;362;p12"/>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
        <p:nvSpPr>
          <p:cNvPr id="363" name="Google Shape;363;p12"/>
          <p:cNvSpPr txBox="1"/>
          <p:nvPr/>
        </p:nvSpPr>
        <p:spPr>
          <a:xfrm>
            <a:off x="622045" y="3853295"/>
            <a:ext cx="1212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64" name="Google Shape;364;p12"/>
          <p:cNvPicPr preferRelativeResize="0"/>
          <p:nvPr/>
        </p:nvPicPr>
        <p:blipFill rotWithShape="1">
          <a:blip r:embed="rId3">
            <a:alphaModFix/>
          </a:blip>
          <a:srcRect b="50519" l="0" r="0" t="0"/>
          <a:stretch/>
        </p:blipFill>
        <p:spPr>
          <a:xfrm>
            <a:off x="557625" y="2001325"/>
            <a:ext cx="5303925" cy="1749576"/>
          </a:xfrm>
          <a:prstGeom prst="rect">
            <a:avLst/>
          </a:prstGeom>
          <a:noFill/>
          <a:ln>
            <a:noFill/>
          </a:ln>
        </p:spPr>
      </p:pic>
      <p:pic>
        <p:nvPicPr>
          <p:cNvPr id="365" name="Google Shape;365;p12"/>
          <p:cNvPicPr preferRelativeResize="0"/>
          <p:nvPr/>
        </p:nvPicPr>
        <p:blipFill rotWithShape="1">
          <a:blip r:embed="rId4">
            <a:alphaModFix/>
          </a:blip>
          <a:srcRect b="50519" l="0" r="0" t="0"/>
          <a:stretch/>
        </p:blipFill>
        <p:spPr>
          <a:xfrm>
            <a:off x="6263950" y="2001325"/>
            <a:ext cx="5303925" cy="1749574"/>
          </a:xfrm>
          <a:prstGeom prst="rect">
            <a:avLst/>
          </a:prstGeom>
          <a:noFill/>
          <a:ln>
            <a:noFill/>
          </a:ln>
        </p:spPr>
      </p:pic>
      <p:sp>
        <p:nvSpPr>
          <p:cNvPr id="366" name="Google Shape;366;p12"/>
          <p:cNvSpPr txBox="1"/>
          <p:nvPr/>
        </p:nvSpPr>
        <p:spPr>
          <a:xfrm>
            <a:off x="475450" y="1313300"/>
            <a:ext cx="5155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Generated maps vs ground truth - Dianoga</a:t>
            </a:r>
            <a:endParaRPr b="1" i="0" sz="1800" u="none" cap="none" strike="noStrike">
              <a:solidFill>
                <a:schemeClr val="dk1"/>
              </a:solidFill>
              <a:latin typeface="Calibri"/>
              <a:ea typeface="Calibri"/>
              <a:cs typeface="Calibri"/>
              <a:sym typeface="Calibri"/>
            </a:endParaRPr>
          </a:p>
        </p:txBody>
      </p:sp>
      <p:sp>
        <p:nvSpPr>
          <p:cNvPr id="367" name="Google Shape;367;p12"/>
          <p:cNvSpPr txBox="1"/>
          <p:nvPr/>
        </p:nvSpPr>
        <p:spPr>
          <a:xfrm>
            <a:off x="2805475" y="5824713"/>
            <a:ext cx="6531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UNet</a:t>
            </a:r>
            <a:endParaRPr b="0" i="0" sz="1400" u="none" cap="none" strike="noStrike">
              <a:solidFill>
                <a:schemeClr val="dk1"/>
              </a:solidFill>
              <a:latin typeface="Calibri"/>
              <a:ea typeface="Calibri"/>
              <a:cs typeface="Calibri"/>
              <a:sym typeface="Calibri"/>
            </a:endParaRPr>
          </a:p>
        </p:txBody>
      </p:sp>
      <p:sp>
        <p:nvSpPr>
          <p:cNvPr id="368" name="Google Shape;368;p12"/>
          <p:cNvSpPr txBox="1"/>
          <p:nvPr/>
        </p:nvSpPr>
        <p:spPr>
          <a:xfrm>
            <a:off x="8526075" y="5834700"/>
            <a:ext cx="12408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Mamba</a:t>
            </a:r>
            <a:endParaRPr b="0" i="0" sz="1400" u="none" cap="none" strike="noStrike">
              <a:solidFill>
                <a:schemeClr val="dk1"/>
              </a:solidFill>
              <a:latin typeface="Calibri"/>
              <a:ea typeface="Calibri"/>
              <a:cs typeface="Calibri"/>
              <a:sym typeface="Calibri"/>
            </a:endParaRPr>
          </a:p>
        </p:txBody>
      </p:sp>
      <p:sp>
        <p:nvSpPr>
          <p:cNvPr id="369" name="Google Shape;369;p12"/>
          <p:cNvSpPr txBox="1"/>
          <p:nvPr/>
        </p:nvSpPr>
        <p:spPr>
          <a:xfrm rot="-5400000">
            <a:off x="-498400" y="2398950"/>
            <a:ext cx="16908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Generated maps</a:t>
            </a:r>
            <a:endParaRPr b="0" i="0" sz="1100" u="none" cap="none" strike="noStrike">
              <a:solidFill>
                <a:schemeClr val="dk1"/>
              </a:solidFill>
              <a:latin typeface="Calibri"/>
              <a:ea typeface="Calibri"/>
              <a:cs typeface="Calibri"/>
              <a:sym typeface="Calibri"/>
            </a:endParaRPr>
          </a:p>
        </p:txBody>
      </p:sp>
      <p:pic>
        <p:nvPicPr>
          <p:cNvPr id="370" name="Google Shape;370;p12"/>
          <p:cNvPicPr preferRelativeResize="0"/>
          <p:nvPr/>
        </p:nvPicPr>
        <p:blipFill rotWithShape="1">
          <a:blip r:embed="rId3">
            <a:alphaModFix/>
          </a:blip>
          <a:srcRect b="0" l="0" r="0" t="50519"/>
          <a:stretch/>
        </p:blipFill>
        <p:spPr>
          <a:xfrm>
            <a:off x="531650" y="3985700"/>
            <a:ext cx="5303925" cy="1749576"/>
          </a:xfrm>
          <a:prstGeom prst="rect">
            <a:avLst/>
          </a:prstGeom>
          <a:noFill/>
          <a:ln>
            <a:noFill/>
          </a:ln>
        </p:spPr>
      </p:pic>
      <p:pic>
        <p:nvPicPr>
          <p:cNvPr id="371" name="Google Shape;371;p12"/>
          <p:cNvPicPr preferRelativeResize="0"/>
          <p:nvPr/>
        </p:nvPicPr>
        <p:blipFill rotWithShape="1">
          <a:blip r:embed="rId4">
            <a:alphaModFix/>
          </a:blip>
          <a:srcRect b="0" l="0" r="0" t="49954"/>
          <a:stretch/>
        </p:blipFill>
        <p:spPr>
          <a:xfrm>
            <a:off x="6237975" y="3985700"/>
            <a:ext cx="5303925" cy="1769550"/>
          </a:xfrm>
          <a:prstGeom prst="rect">
            <a:avLst/>
          </a:prstGeom>
          <a:noFill/>
          <a:ln>
            <a:noFill/>
          </a:ln>
        </p:spPr>
      </p:pic>
      <p:sp>
        <p:nvSpPr>
          <p:cNvPr id="372" name="Google Shape;372;p12"/>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373" name="Google Shape;373;p12"/>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3"/>
          <p:cNvSpPr/>
          <p:nvPr/>
        </p:nvSpPr>
        <p:spPr>
          <a:xfrm>
            <a:off x="152400" y="3853300"/>
            <a:ext cx="11887200" cy="2053200"/>
          </a:xfrm>
          <a:prstGeom prst="rect">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80" name="Google Shape;380;p13"/>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Results</a:t>
            </a:r>
            <a:endParaRPr/>
          </a:p>
        </p:txBody>
      </p:sp>
      <p:sp>
        <p:nvSpPr>
          <p:cNvPr id="381" name="Google Shape;381;p13"/>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
        <p:nvSpPr>
          <p:cNvPr id="382" name="Google Shape;382;p13"/>
          <p:cNvSpPr txBox="1"/>
          <p:nvPr/>
        </p:nvSpPr>
        <p:spPr>
          <a:xfrm>
            <a:off x="622045" y="3853295"/>
            <a:ext cx="1212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83" name="Google Shape;383;p13"/>
          <p:cNvPicPr preferRelativeResize="0"/>
          <p:nvPr/>
        </p:nvPicPr>
        <p:blipFill rotWithShape="1">
          <a:blip r:embed="rId3">
            <a:alphaModFix/>
          </a:blip>
          <a:srcRect b="50519" l="0" r="0" t="0"/>
          <a:stretch/>
        </p:blipFill>
        <p:spPr>
          <a:xfrm>
            <a:off x="557625" y="2001325"/>
            <a:ext cx="5303925" cy="1749576"/>
          </a:xfrm>
          <a:prstGeom prst="rect">
            <a:avLst/>
          </a:prstGeom>
          <a:noFill/>
          <a:ln>
            <a:noFill/>
          </a:ln>
        </p:spPr>
      </p:pic>
      <p:pic>
        <p:nvPicPr>
          <p:cNvPr id="384" name="Google Shape;384;p13"/>
          <p:cNvPicPr preferRelativeResize="0"/>
          <p:nvPr/>
        </p:nvPicPr>
        <p:blipFill rotWithShape="1">
          <a:blip r:embed="rId4">
            <a:alphaModFix/>
          </a:blip>
          <a:srcRect b="50519" l="0" r="0" t="0"/>
          <a:stretch/>
        </p:blipFill>
        <p:spPr>
          <a:xfrm>
            <a:off x="6263950" y="2001325"/>
            <a:ext cx="5303925" cy="1749574"/>
          </a:xfrm>
          <a:prstGeom prst="rect">
            <a:avLst/>
          </a:prstGeom>
          <a:noFill/>
          <a:ln>
            <a:noFill/>
          </a:ln>
        </p:spPr>
      </p:pic>
      <p:sp>
        <p:nvSpPr>
          <p:cNvPr id="385" name="Google Shape;385;p13"/>
          <p:cNvSpPr txBox="1"/>
          <p:nvPr/>
        </p:nvSpPr>
        <p:spPr>
          <a:xfrm>
            <a:off x="475450" y="1313300"/>
            <a:ext cx="51552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Generated maps vs ground truth - Dianoga</a:t>
            </a:r>
            <a:endParaRPr b="1" i="0" sz="1800" u="none" cap="none" strike="noStrike">
              <a:solidFill>
                <a:schemeClr val="dk1"/>
              </a:solidFill>
              <a:latin typeface="Calibri"/>
              <a:ea typeface="Calibri"/>
              <a:cs typeface="Calibri"/>
              <a:sym typeface="Calibri"/>
            </a:endParaRPr>
          </a:p>
        </p:txBody>
      </p:sp>
      <p:sp>
        <p:nvSpPr>
          <p:cNvPr id="386" name="Google Shape;386;p13"/>
          <p:cNvSpPr txBox="1"/>
          <p:nvPr/>
        </p:nvSpPr>
        <p:spPr>
          <a:xfrm rot="-5400000">
            <a:off x="-498400" y="2398950"/>
            <a:ext cx="16908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Generated maps</a:t>
            </a:r>
            <a:endParaRPr b="0" i="0" sz="1100" u="none" cap="none" strike="noStrike">
              <a:solidFill>
                <a:schemeClr val="dk1"/>
              </a:solidFill>
              <a:latin typeface="Calibri"/>
              <a:ea typeface="Calibri"/>
              <a:cs typeface="Calibri"/>
              <a:sym typeface="Calibri"/>
            </a:endParaRPr>
          </a:p>
        </p:txBody>
      </p:sp>
      <p:pic>
        <p:nvPicPr>
          <p:cNvPr id="387" name="Google Shape;387;p13"/>
          <p:cNvPicPr preferRelativeResize="0"/>
          <p:nvPr/>
        </p:nvPicPr>
        <p:blipFill rotWithShape="1">
          <a:blip r:embed="rId3">
            <a:alphaModFix/>
          </a:blip>
          <a:srcRect b="0" l="0" r="0" t="50519"/>
          <a:stretch/>
        </p:blipFill>
        <p:spPr>
          <a:xfrm>
            <a:off x="531650" y="3985700"/>
            <a:ext cx="5303925" cy="1749576"/>
          </a:xfrm>
          <a:prstGeom prst="rect">
            <a:avLst/>
          </a:prstGeom>
          <a:noFill/>
          <a:ln>
            <a:noFill/>
          </a:ln>
        </p:spPr>
      </p:pic>
      <p:pic>
        <p:nvPicPr>
          <p:cNvPr id="388" name="Google Shape;388;p13"/>
          <p:cNvPicPr preferRelativeResize="0"/>
          <p:nvPr/>
        </p:nvPicPr>
        <p:blipFill rotWithShape="1">
          <a:blip r:embed="rId4">
            <a:alphaModFix/>
          </a:blip>
          <a:srcRect b="0" l="0" r="0" t="49954"/>
          <a:stretch/>
        </p:blipFill>
        <p:spPr>
          <a:xfrm>
            <a:off x="6237975" y="3985700"/>
            <a:ext cx="5303925" cy="1769550"/>
          </a:xfrm>
          <a:prstGeom prst="rect">
            <a:avLst/>
          </a:prstGeom>
          <a:noFill/>
          <a:ln>
            <a:noFill/>
          </a:ln>
        </p:spPr>
      </p:pic>
      <p:sp>
        <p:nvSpPr>
          <p:cNvPr id="389" name="Google Shape;389;p13"/>
          <p:cNvSpPr txBox="1"/>
          <p:nvPr/>
        </p:nvSpPr>
        <p:spPr>
          <a:xfrm rot="-5400000">
            <a:off x="-498400" y="4301200"/>
            <a:ext cx="1690800" cy="36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Calibri"/>
                <a:ea typeface="Calibri"/>
                <a:cs typeface="Calibri"/>
                <a:sym typeface="Calibri"/>
              </a:rPr>
              <a:t>Ground truth</a:t>
            </a:r>
            <a:endParaRPr b="0" i="0" sz="1100" u="none" cap="none" strike="noStrike">
              <a:solidFill>
                <a:schemeClr val="dk1"/>
              </a:solidFill>
              <a:latin typeface="Calibri"/>
              <a:ea typeface="Calibri"/>
              <a:cs typeface="Calibri"/>
              <a:sym typeface="Calibri"/>
            </a:endParaRPr>
          </a:p>
        </p:txBody>
      </p:sp>
      <p:sp>
        <p:nvSpPr>
          <p:cNvPr id="390" name="Google Shape;390;p13"/>
          <p:cNvSpPr txBox="1"/>
          <p:nvPr/>
        </p:nvSpPr>
        <p:spPr>
          <a:xfrm>
            <a:off x="2805475" y="5824713"/>
            <a:ext cx="6531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UNet</a:t>
            </a:r>
            <a:endParaRPr b="0" i="0" sz="1400" u="none" cap="none" strike="noStrike">
              <a:solidFill>
                <a:schemeClr val="dk1"/>
              </a:solidFill>
              <a:latin typeface="Calibri"/>
              <a:ea typeface="Calibri"/>
              <a:cs typeface="Calibri"/>
              <a:sym typeface="Calibri"/>
            </a:endParaRPr>
          </a:p>
        </p:txBody>
      </p:sp>
      <p:sp>
        <p:nvSpPr>
          <p:cNvPr id="391" name="Google Shape;391;p13"/>
          <p:cNvSpPr txBox="1"/>
          <p:nvPr/>
        </p:nvSpPr>
        <p:spPr>
          <a:xfrm>
            <a:off x="8526075" y="5834700"/>
            <a:ext cx="12408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Mamba</a:t>
            </a:r>
            <a:endParaRPr b="0" i="0" sz="1400" u="none" cap="none" strike="noStrike">
              <a:solidFill>
                <a:schemeClr val="dk1"/>
              </a:solidFill>
              <a:latin typeface="Calibri"/>
              <a:ea typeface="Calibri"/>
              <a:cs typeface="Calibri"/>
              <a:sym typeface="Calibri"/>
            </a:endParaRPr>
          </a:p>
        </p:txBody>
      </p:sp>
      <p:sp>
        <p:nvSpPr>
          <p:cNvPr id="392" name="Google Shape;392;p13"/>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393" name="Google Shape;393;p13"/>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4"/>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WIP - Results</a:t>
            </a:r>
            <a:endParaRPr/>
          </a:p>
        </p:txBody>
      </p:sp>
      <p:sp>
        <p:nvSpPr>
          <p:cNvPr id="400" name="Google Shape;400;p14"/>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
        <p:nvSpPr>
          <p:cNvPr id="401" name="Google Shape;401;p14"/>
          <p:cNvSpPr txBox="1"/>
          <p:nvPr/>
        </p:nvSpPr>
        <p:spPr>
          <a:xfrm>
            <a:off x="622045" y="3853295"/>
            <a:ext cx="1212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02" name="Google Shape;402;p14" title="ML2_performance.png"/>
          <p:cNvPicPr preferRelativeResize="0"/>
          <p:nvPr/>
        </p:nvPicPr>
        <p:blipFill rotWithShape="1">
          <a:blip r:embed="rId3">
            <a:alphaModFix/>
          </a:blip>
          <a:srcRect b="0" l="0" r="0" t="7927"/>
          <a:stretch/>
        </p:blipFill>
        <p:spPr>
          <a:xfrm>
            <a:off x="479299" y="2640112"/>
            <a:ext cx="7516773" cy="3588474"/>
          </a:xfrm>
          <a:prstGeom prst="rect">
            <a:avLst/>
          </a:prstGeom>
          <a:noFill/>
          <a:ln>
            <a:noFill/>
          </a:ln>
        </p:spPr>
      </p:pic>
      <p:sp>
        <p:nvSpPr>
          <p:cNvPr id="403" name="Google Shape;403;p14"/>
          <p:cNvSpPr txBox="1"/>
          <p:nvPr/>
        </p:nvSpPr>
        <p:spPr>
          <a:xfrm>
            <a:off x="422150" y="1402300"/>
            <a:ext cx="5240100" cy="477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RASE vs. Computational cost</a:t>
            </a:r>
            <a:endParaRPr b="1" i="0" sz="1800" u="none" cap="none" strike="noStrike">
              <a:solidFill>
                <a:schemeClr val="dk1"/>
              </a:solidFill>
              <a:latin typeface="Calibri"/>
              <a:ea typeface="Calibri"/>
              <a:cs typeface="Calibri"/>
              <a:sym typeface="Calibri"/>
            </a:endParaRPr>
          </a:p>
        </p:txBody>
      </p:sp>
      <p:sp>
        <p:nvSpPr>
          <p:cNvPr id="404" name="Google Shape;404;p14"/>
          <p:cNvSpPr txBox="1"/>
          <p:nvPr/>
        </p:nvSpPr>
        <p:spPr>
          <a:xfrm>
            <a:off x="422150" y="1801738"/>
            <a:ext cx="1774800" cy="18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Illustris-TNG, Eagle</a:t>
            </a:r>
            <a:endParaRPr b="0" i="0" sz="1400" u="none" cap="none" strike="noStrike">
              <a:solidFill>
                <a:schemeClr val="dk1"/>
              </a:solidFill>
              <a:latin typeface="Calibri"/>
              <a:ea typeface="Calibri"/>
              <a:cs typeface="Calibri"/>
              <a:sym typeface="Calibri"/>
            </a:endParaRPr>
          </a:p>
        </p:txBody>
      </p:sp>
      <p:sp>
        <p:nvSpPr>
          <p:cNvPr id="405" name="Google Shape;405;p14"/>
          <p:cNvSpPr txBox="1"/>
          <p:nvPr/>
        </p:nvSpPr>
        <p:spPr>
          <a:xfrm>
            <a:off x="422150" y="2173400"/>
            <a:ext cx="1530300" cy="727799"/>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US" sz="1300" u="none" cap="none" strike="noStrike">
                <a:solidFill>
                  <a:schemeClr val="dk1"/>
                </a:solidFill>
                <a:latin typeface="Calibri"/>
                <a:ea typeface="Calibri"/>
                <a:cs typeface="Calibri"/>
                <a:sym typeface="Calibri"/>
              </a:rPr>
              <a:t>Num halos = 3091 </a:t>
            </a:r>
            <a:endParaRPr b="0" i="0" sz="1300" u="none" cap="none" strike="noStrike">
              <a:solidFill>
                <a:schemeClr val="dk1"/>
              </a:solidFill>
              <a:latin typeface="Calibri"/>
              <a:ea typeface="Calibri"/>
              <a:cs typeface="Calibri"/>
              <a:sym typeface="Calibri"/>
            </a:endParaRPr>
          </a:p>
        </p:txBody>
      </p:sp>
      <p:sp>
        <p:nvSpPr>
          <p:cNvPr id="406" name="Google Shape;406;p14"/>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07" name="Google Shape;407;p14"/>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
        <p:nvSpPr>
          <p:cNvPr id="408" name="Google Shape;408;p14"/>
          <p:cNvSpPr txBox="1"/>
          <p:nvPr/>
        </p:nvSpPr>
        <p:spPr>
          <a:xfrm>
            <a:off x="8278200" y="1409699"/>
            <a:ext cx="3477375" cy="3109319"/>
          </a:xfrm>
          <a:prstGeom prst="rect">
            <a:avLst/>
          </a:prstGeom>
          <a:noFill/>
          <a:ln>
            <a:noFill/>
          </a:ln>
        </p:spPr>
        <p:txBody>
          <a:bodyPr anchorCtr="0" anchor="t" bIns="45700" lIns="91425" spcFirstLastPara="1" rIns="91425" wrap="square" tIns="45700">
            <a:spAutoFit/>
          </a:bodyPr>
          <a:lstStyle/>
          <a:p>
            <a:pPr indent="-283879" lvl="0" marL="283879"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Current state of the art: error in velocity dispersion to ICL predictions ~4%.</a:t>
            </a:r>
            <a:endParaRPr b="0" i="0" sz="1800" u="none" cap="none" strike="noStrike">
              <a:solidFill>
                <a:srgbClr val="000000"/>
              </a:solidFill>
              <a:latin typeface="Calibri"/>
              <a:ea typeface="Calibri"/>
              <a:cs typeface="Calibri"/>
              <a:sym typeface="Calibri"/>
            </a:endParaRPr>
          </a:p>
          <a:p>
            <a:pPr indent="-169579" lvl="0" marL="283879"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1800" u="none" cap="none" strike="noStrike">
                <a:solidFill>
                  <a:srgbClr val="000000"/>
                </a:solidFill>
                <a:latin typeface="Calibri"/>
                <a:ea typeface="Calibri"/>
                <a:cs typeface="Calibri"/>
                <a:sym typeface="Calibri"/>
              </a:rPr>
              <a:t>To be done:</a:t>
            </a:r>
            <a:endParaRPr b="0" i="0" sz="1800" u="none" cap="none" strike="noStrike">
              <a:solidFill>
                <a:srgbClr val="000000"/>
              </a:solidFill>
              <a:latin typeface="Calibri"/>
              <a:ea typeface="Calibri"/>
              <a:cs typeface="Calibri"/>
              <a:sym typeface="Calibri"/>
            </a:endParaRPr>
          </a:p>
          <a:p>
            <a:pPr indent="-283879" lvl="0" marL="283879"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Train models using all available datasets.</a:t>
            </a:r>
            <a:endParaRPr b="0" i="0" sz="1800" u="none" cap="none" strike="noStrike">
              <a:solidFill>
                <a:srgbClr val="000000"/>
              </a:solidFill>
              <a:latin typeface="Calibri"/>
              <a:ea typeface="Calibri"/>
              <a:cs typeface="Calibri"/>
              <a:sym typeface="Calibri"/>
            </a:endParaRPr>
          </a:p>
          <a:p>
            <a:pPr indent="-283879" lvl="0" marL="283879"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Train a foundational model using mock images generated from all datasets and release the encoder.</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13" name="Shape 413"/>
        <p:cNvGrpSpPr/>
        <p:nvPr/>
      </p:nvGrpSpPr>
      <p:grpSpPr>
        <a:xfrm>
          <a:off x="0" y="0"/>
          <a:ext cx="0" cy="0"/>
          <a:chOff x="0" y="0"/>
          <a:chExt cx="0" cy="0"/>
        </a:xfrm>
      </p:grpSpPr>
      <p:sp>
        <p:nvSpPr>
          <p:cNvPr id="414" name="Google Shape;414;p15"/>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Dissemination Activities</a:t>
            </a:r>
            <a:endParaRPr/>
          </a:p>
        </p:txBody>
      </p:sp>
      <p:sp>
        <p:nvSpPr>
          <p:cNvPr id="415" name="Google Shape;415;p15"/>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416" name="Google Shape;416;p15"/>
          <p:cNvPicPr preferRelativeResize="0"/>
          <p:nvPr/>
        </p:nvPicPr>
        <p:blipFill rotWithShape="1">
          <a:blip r:embed="rId3">
            <a:alphaModFix/>
          </a:blip>
          <a:srcRect b="0" l="0" r="0" t="0"/>
          <a:stretch/>
        </p:blipFill>
        <p:spPr>
          <a:xfrm>
            <a:off x="9506092" y="1347244"/>
            <a:ext cx="2286000" cy="825500"/>
          </a:xfrm>
          <a:prstGeom prst="rect">
            <a:avLst/>
          </a:prstGeom>
          <a:noFill/>
          <a:ln>
            <a:noFill/>
          </a:ln>
        </p:spPr>
      </p:pic>
      <p:sp>
        <p:nvSpPr>
          <p:cNvPr id="417" name="Google Shape;417;p15"/>
          <p:cNvSpPr txBox="1"/>
          <p:nvPr>
            <p:ph idx="1" type="body"/>
          </p:nvPr>
        </p:nvSpPr>
        <p:spPr>
          <a:xfrm>
            <a:off x="384321" y="1428550"/>
            <a:ext cx="7763100" cy="4748400"/>
          </a:xfrm>
          <a:prstGeom prst="rect">
            <a:avLst/>
          </a:prstGeom>
          <a:noFill/>
          <a:ln>
            <a:noFill/>
          </a:ln>
        </p:spPr>
        <p:txBody>
          <a:bodyPr anchorCtr="0" anchor="t" bIns="45700" lIns="91425" spcFirstLastPara="1" rIns="91425" wrap="square" tIns="45700">
            <a:normAutofit/>
          </a:bodyPr>
          <a:lstStyle/>
          <a:p>
            <a:pPr indent="-361950" lvl="0" marL="457200" rtl="0" algn="l">
              <a:lnSpc>
                <a:spcPct val="150000"/>
              </a:lnSpc>
              <a:spcBef>
                <a:spcPts val="1000"/>
              </a:spcBef>
              <a:spcAft>
                <a:spcPts val="0"/>
              </a:spcAft>
              <a:buSzPts val="2100"/>
              <a:buChar char="•"/>
            </a:pPr>
            <a:r>
              <a:rPr lang="en-US" sz="2100"/>
              <a:t>Paper in progress in collaboration with Ilaria Marini, Flamingo and Millenium-TNG to be submitted to A&amp;A</a:t>
            </a:r>
            <a:endParaRPr sz="2100"/>
          </a:p>
          <a:p>
            <a:pPr indent="0" lvl="0" marL="457200" rtl="0" algn="l">
              <a:lnSpc>
                <a:spcPct val="150000"/>
              </a:lnSpc>
              <a:spcBef>
                <a:spcPts val="999"/>
              </a:spcBef>
              <a:spcAft>
                <a:spcPts val="0"/>
              </a:spcAft>
              <a:buNone/>
            </a:pPr>
            <a:r>
              <a:t/>
            </a:r>
            <a:endParaRPr sz="2100"/>
          </a:p>
        </p:txBody>
      </p:sp>
      <p:sp>
        <p:nvSpPr>
          <p:cNvPr id="418" name="Google Shape;418;p15"/>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19" name="Google Shape;419;p15"/>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16"/>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Next steps</a:t>
            </a:r>
            <a:endParaRPr/>
          </a:p>
        </p:txBody>
      </p:sp>
      <p:sp>
        <p:nvSpPr>
          <p:cNvPr id="426" name="Google Shape;426;p16"/>
          <p:cNvSpPr txBox="1"/>
          <p:nvPr>
            <p:ph idx="1" type="body"/>
          </p:nvPr>
        </p:nvSpPr>
        <p:spPr>
          <a:xfrm>
            <a:off x="384313" y="1428548"/>
            <a:ext cx="11504700" cy="4748400"/>
          </a:xfrm>
          <a:prstGeom prst="rect">
            <a:avLst/>
          </a:prstGeom>
          <a:noFill/>
          <a:ln>
            <a:noFill/>
          </a:ln>
        </p:spPr>
        <p:txBody>
          <a:bodyPr anchorCtr="0" anchor="t" bIns="45700" lIns="91425" spcFirstLastPara="1" rIns="91425" wrap="square" tIns="45700">
            <a:normAutofit/>
          </a:bodyPr>
          <a:lstStyle/>
          <a:p>
            <a:pPr indent="-361950" lvl="0" marL="457200" rtl="0" algn="l">
              <a:lnSpc>
                <a:spcPct val="114999"/>
              </a:lnSpc>
              <a:spcBef>
                <a:spcPts val="0"/>
              </a:spcBef>
              <a:spcAft>
                <a:spcPts val="0"/>
              </a:spcAft>
              <a:buSzPts val="2100"/>
              <a:buChar char="•"/>
            </a:pPr>
            <a:r>
              <a:rPr lang="en-US" sz="2100"/>
              <a:t>Train a foundational model with mock images from all the datasets. Release the encoder.</a:t>
            </a:r>
            <a:endParaRPr sz="2100"/>
          </a:p>
          <a:p>
            <a:pPr indent="-361950" lvl="0" marL="457200" rtl="0" algn="l">
              <a:lnSpc>
                <a:spcPct val="114999"/>
              </a:lnSpc>
              <a:spcBef>
                <a:spcPts val="0"/>
              </a:spcBef>
              <a:spcAft>
                <a:spcPts val="0"/>
              </a:spcAft>
              <a:buSzPts val="2100"/>
              <a:buChar char="•"/>
            </a:pPr>
            <a:r>
              <a:rPr lang="en-US" sz="2100"/>
              <a:t>Velocity Dispersion can be used to predict other physical properties, such as Dark Matter distribution (2-3D)</a:t>
            </a:r>
            <a:endParaRPr sz="2100"/>
          </a:p>
          <a:p>
            <a:pPr indent="-361950" lvl="0" marL="457200" rtl="0" algn="l">
              <a:lnSpc>
                <a:spcPct val="114999"/>
              </a:lnSpc>
              <a:spcBef>
                <a:spcPts val="0"/>
              </a:spcBef>
              <a:spcAft>
                <a:spcPts val="0"/>
              </a:spcAft>
              <a:buSzPts val="2100"/>
              <a:buChar char="•"/>
            </a:pPr>
            <a:r>
              <a:rPr lang="en-US" sz="2100"/>
              <a:t>Leverage multi-channel information</a:t>
            </a:r>
            <a:endParaRPr sz="2100"/>
          </a:p>
          <a:p>
            <a:pPr indent="-228599" lvl="0" marL="457200" rtl="0" algn="l">
              <a:lnSpc>
                <a:spcPct val="114999"/>
              </a:lnSpc>
              <a:spcBef>
                <a:spcPts val="0"/>
              </a:spcBef>
              <a:spcAft>
                <a:spcPts val="0"/>
              </a:spcAft>
              <a:buSzPts val="2100"/>
              <a:buNone/>
            </a:pPr>
            <a:r>
              <a:t/>
            </a:r>
            <a:endParaRPr sz="2100"/>
          </a:p>
          <a:p>
            <a:pPr indent="0" lvl="0" marL="0" rtl="0" algn="l">
              <a:lnSpc>
                <a:spcPct val="90000"/>
              </a:lnSpc>
              <a:spcBef>
                <a:spcPts val="1200"/>
              </a:spcBef>
              <a:spcAft>
                <a:spcPts val="0"/>
              </a:spcAft>
              <a:buSzPts val="1800"/>
              <a:buNone/>
            </a:pPr>
            <a:r>
              <a:t/>
            </a:r>
            <a:endParaRPr/>
          </a:p>
        </p:txBody>
      </p:sp>
      <p:sp>
        <p:nvSpPr>
          <p:cNvPr id="427" name="Google Shape;427;p16"/>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28" name="Google Shape;428;p16"/>
          <p:cNvSpPr txBox="1"/>
          <p:nvPr/>
        </p:nvSpPr>
        <p:spPr>
          <a:xfrm>
            <a:off x="604528" y="3497586"/>
            <a:ext cx="3713461" cy="3051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highlight>
                <a:srgbClr val="FFFF00"/>
              </a:highlight>
              <a:latin typeface="Arial"/>
              <a:ea typeface="Arial"/>
              <a:cs typeface="Arial"/>
              <a:sym typeface="Arial"/>
            </a:endParaRPr>
          </a:p>
        </p:txBody>
      </p:sp>
      <p:sp>
        <p:nvSpPr>
          <p:cNvPr id="429" name="Google Shape;429;p16"/>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30" name="Google Shape;430;p16"/>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17"/>
          <p:cNvSpPr txBox="1"/>
          <p:nvPr>
            <p:ph type="title"/>
          </p:nvPr>
        </p:nvSpPr>
        <p:spPr>
          <a:xfrm>
            <a:off x="831850" y="1709738"/>
            <a:ext cx="10515600" cy="285269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6000"/>
              <a:buNone/>
            </a:pPr>
            <a:r>
              <a:rPr lang="en-US"/>
              <a:t>Thanks!</a:t>
            </a:r>
            <a:endParaRPr/>
          </a:p>
        </p:txBody>
      </p:sp>
      <p:sp>
        <p:nvSpPr>
          <p:cNvPr id="437" name="Google Shape;437;p17"/>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38" name="Google Shape;438;p17"/>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39" name="Google Shape;439;p17"/>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
          <p:cNvSpPr txBox="1"/>
          <p:nvPr>
            <p:ph type="title"/>
          </p:nvPr>
        </p:nvSpPr>
        <p:spPr>
          <a:xfrm>
            <a:off x="384313" y="218878"/>
            <a:ext cx="9928730" cy="67659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Introduction</a:t>
            </a:r>
            <a:endParaRPr/>
          </a:p>
        </p:txBody>
      </p:sp>
      <p:sp>
        <p:nvSpPr>
          <p:cNvPr id="107" name="Google Shape;107;p2"/>
          <p:cNvSpPr txBox="1"/>
          <p:nvPr>
            <p:ph idx="10" type="dt"/>
          </p:nvPr>
        </p:nvSpPr>
        <p:spPr>
          <a:xfrm>
            <a:off x="162339" y="6391143"/>
            <a:ext cx="2739887" cy="33033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
        <p:nvSpPr>
          <p:cNvPr id="108" name="Google Shape;108;p2"/>
          <p:cNvSpPr txBox="1"/>
          <p:nvPr>
            <p:ph idx="11" type="ftr"/>
          </p:nvPr>
        </p:nvSpPr>
        <p:spPr>
          <a:xfrm>
            <a:off x="3130019" y="6391143"/>
            <a:ext cx="5478072" cy="33033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p:txBody>
      </p:sp>
      <p:sp>
        <p:nvSpPr>
          <p:cNvPr id="109" name="Google Shape;109;p2"/>
          <p:cNvSpPr txBox="1"/>
          <p:nvPr>
            <p:ph idx="12" type="sldNum"/>
          </p:nvPr>
        </p:nvSpPr>
        <p:spPr>
          <a:xfrm>
            <a:off x="9409043" y="6391143"/>
            <a:ext cx="2480026" cy="33033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10" name="Google Shape;110;p2"/>
          <p:cNvSpPr txBox="1"/>
          <p:nvPr/>
        </p:nvSpPr>
        <p:spPr>
          <a:xfrm>
            <a:off x="564318" y="5527386"/>
            <a:ext cx="103197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Calibri"/>
                <a:ea typeface="Calibri"/>
                <a:cs typeface="Calibri"/>
                <a:sym typeface="Calibri"/>
              </a:rPr>
              <a:t>Based on the work from  </a:t>
            </a:r>
            <a:r>
              <a:rPr b="0" i="0" lang="en-US" sz="1200" u="none" cap="none" strike="noStrike">
                <a:solidFill>
                  <a:srgbClr val="000000"/>
                </a:solidFill>
                <a:latin typeface="Calibri"/>
                <a:ea typeface="Calibri"/>
                <a:cs typeface="Calibri"/>
                <a:sym typeface="Calibri"/>
              </a:rPr>
              <a:t>I. Marini,A. Saro, S. Borgani and M. Boi2</a:t>
            </a:r>
            <a:r>
              <a:rPr b="0" i="1" lang="en-US" sz="1200" u="none" cap="none" strike="noStrike">
                <a:solidFill>
                  <a:srgbClr val="000000"/>
                </a:solidFill>
                <a:latin typeface="Calibri"/>
                <a:ea typeface="Calibri"/>
                <a:cs typeface="Calibri"/>
                <a:sym typeface="Calibri"/>
              </a:rPr>
              <a:t> Intracluster Light: using Deep Learning for Astronomical Analysis</a:t>
            </a:r>
            <a:endParaRPr b="0" i="1" sz="1200" u="none" cap="none" strike="noStrike">
              <a:solidFill>
                <a:schemeClr val="dk1"/>
              </a:solidFill>
              <a:latin typeface="Calibri"/>
              <a:ea typeface="Calibri"/>
              <a:cs typeface="Calibri"/>
              <a:sym typeface="Calibri"/>
            </a:endParaRPr>
          </a:p>
        </p:txBody>
      </p:sp>
      <p:pic>
        <p:nvPicPr>
          <p:cNvPr id="111" name="Google Shape;111;p2"/>
          <p:cNvPicPr preferRelativeResize="0"/>
          <p:nvPr/>
        </p:nvPicPr>
        <p:blipFill rotWithShape="1">
          <a:blip r:embed="rId3">
            <a:alphaModFix/>
          </a:blip>
          <a:srcRect b="0" l="0" r="0" t="0"/>
          <a:stretch/>
        </p:blipFill>
        <p:spPr>
          <a:xfrm>
            <a:off x="6510227" y="1480144"/>
            <a:ext cx="5378841" cy="3277854"/>
          </a:xfrm>
          <a:prstGeom prst="rect">
            <a:avLst/>
          </a:prstGeom>
          <a:noFill/>
          <a:ln>
            <a:noFill/>
          </a:ln>
        </p:spPr>
      </p:pic>
      <p:sp>
        <p:nvSpPr>
          <p:cNvPr id="112" name="Google Shape;112;p2"/>
          <p:cNvSpPr txBox="1"/>
          <p:nvPr/>
        </p:nvSpPr>
        <p:spPr>
          <a:xfrm>
            <a:off x="607626" y="1383075"/>
            <a:ext cx="5751000" cy="3786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900" u="none" cap="none" strike="noStrike">
                <a:solidFill>
                  <a:srgbClr val="FF0000"/>
                </a:solidFill>
                <a:latin typeface="Calibri"/>
                <a:ea typeface="Calibri"/>
                <a:cs typeface="Calibri"/>
                <a:sym typeface="Calibri"/>
              </a:rPr>
              <a:t>Challenge:</a:t>
            </a:r>
            <a:r>
              <a:rPr b="0" i="0" lang="en-US" sz="1900" u="none" cap="none" strike="noStrike">
                <a:solidFill>
                  <a:srgbClr val="000000"/>
                </a:solidFill>
                <a:latin typeface="Calibri"/>
                <a:ea typeface="Calibri"/>
                <a:cs typeface="Calibri"/>
                <a:sym typeface="Calibri"/>
              </a:rPr>
              <a:t> infer key physical properties of cosmological structures directly from observations.</a:t>
            </a:r>
            <a:endParaRPr b="0" i="0" sz="19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900" u="none" cap="none" strike="noStrike">
                <a:solidFill>
                  <a:srgbClr val="FF0000"/>
                </a:solidFill>
                <a:latin typeface="Calibri"/>
                <a:ea typeface="Calibri"/>
                <a:cs typeface="Calibri"/>
                <a:sym typeface="Calibri"/>
              </a:rPr>
              <a:t>Solution:</a:t>
            </a:r>
            <a:r>
              <a:rPr b="0" i="0" lang="en-US" sz="1900" u="none" cap="none" strike="noStrike">
                <a:solidFill>
                  <a:srgbClr val="000000"/>
                </a:solidFill>
                <a:latin typeface="Calibri"/>
                <a:ea typeface="Calibri"/>
                <a:cs typeface="Calibri"/>
                <a:sym typeface="Calibri"/>
              </a:rPr>
              <a:t> use Deep Learning models to predict 2D maps from images by training on cosmological simulations </a:t>
            </a:r>
            <a:br>
              <a:rPr b="0" i="0" lang="en-US" sz="1800" u="none" cap="none" strike="noStrike">
                <a:solidFill>
                  <a:srgbClr val="000000"/>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900" u="none" cap="none" strike="noStrike">
                <a:solidFill>
                  <a:schemeClr val="dk1"/>
                </a:solidFill>
                <a:latin typeface="Calibri"/>
                <a:ea typeface="Calibri"/>
                <a:cs typeface="Calibri"/>
                <a:sym typeface="Calibri"/>
              </a:rPr>
              <a:t>Recovering intrinsic physical properties of galaxies and clusters to understand how they formed and evolved.</a:t>
            </a:r>
            <a:endParaRPr b="0" i="0" sz="1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2"/>
          <p:cNvSpPr/>
          <p:nvPr/>
        </p:nvSpPr>
        <p:spPr>
          <a:xfrm rot="-5400000">
            <a:off x="2652468" y="3290298"/>
            <a:ext cx="1004700" cy="505200"/>
          </a:xfrm>
          <a:prstGeom prst="lef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2"/>
          <p:cNvSpPr txBox="1"/>
          <p:nvPr/>
        </p:nvSpPr>
        <p:spPr>
          <a:xfrm>
            <a:off x="6662625" y="1793625"/>
            <a:ext cx="2097900" cy="5040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1C4587"/>
                </a:solidFill>
                <a:latin typeface="Calibri"/>
                <a:ea typeface="Calibri"/>
                <a:cs typeface="Calibri"/>
                <a:sym typeface="Calibri"/>
              </a:rPr>
              <a:t>OpenGadget3</a:t>
            </a:r>
            <a:endParaRPr b="1" i="0" sz="2400" u="none" cap="none" strike="noStrike">
              <a:solidFill>
                <a:srgbClr val="1C4587"/>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4" name="Shape 444"/>
        <p:cNvGrpSpPr/>
        <p:nvPr/>
      </p:nvGrpSpPr>
      <p:grpSpPr>
        <a:xfrm>
          <a:off x="0" y="0"/>
          <a:ext cx="0" cy="0"/>
          <a:chOff x="0" y="0"/>
          <a:chExt cx="0" cy="0"/>
        </a:xfrm>
      </p:grpSpPr>
      <p:sp>
        <p:nvSpPr>
          <p:cNvPr id="445" name="Google Shape;445;p21"/>
          <p:cNvSpPr txBox="1"/>
          <p:nvPr>
            <p:ph type="title"/>
          </p:nvPr>
        </p:nvSpPr>
        <p:spPr>
          <a:xfrm>
            <a:off x="384311" y="218876"/>
            <a:ext cx="9928728" cy="676595"/>
          </a:xfrm>
          <a:prstGeom prst="rect">
            <a:avLst/>
          </a:prstGeom>
          <a:noFill/>
          <a:ln>
            <a:noFill/>
          </a:ln>
        </p:spPr>
        <p:txBody>
          <a:bodyPr anchorCtr="0" anchor="ctr" bIns="45675" lIns="91400" spcFirstLastPara="1" rIns="91400" wrap="square" tIns="45675">
            <a:normAutofit/>
          </a:bodyPr>
          <a:lstStyle/>
          <a:p>
            <a:pPr indent="0" lvl="0" marL="0" marR="0" rtl="0" algn="l">
              <a:lnSpc>
                <a:spcPct val="90000"/>
              </a:lnSpc>
              <a:spcBef>
                <a:spcPts val="0"/>
              </a:spcBef>
              <a:spcAft>
                <a:spcPts val="0"/>
              </a:spcAft>
              <a:buClr>
                <a:schemeClr val="dk1"/>
              </a:buClr>
              <a:buSzPts val="1800"/>
              <a:buFont typeface="Calibri"/>
              <a:buNone/>
            </a:pPr>
            <a:r>
              <a:rPr b="0" i="0" lang="en-US" sz="4400" u="none" cap="none" strike="noStrike">
                <a:solidFill>
                  <a:schemeClr val="dk1"/>
                </a:solidFill>
                <a:latin typeface="Calibri"/>
                <a:ea typeface="Calibri"/>
                <a:cs typeface="Calibri"/>
                <a:sym typeface="Calibri"/>
              </a:rPr>
              <a:t>Simulation Coverage</a:t>
            </a:r>
            <a:endParaRPr b="0" i="0" sz="4400" u="none" cap="none" strike="noStrike">
              <a:solidFill>
                <a:schemeClr val="dk1"/>
              </a:solidFill>
              <a:latin typeface="Calibri"/>
              <a:ea typeface="Calibri"/>
              <a:cs typeface="Calibri"/>
              <a:sym typeface="Calibri"/>
            </a:endParaRPr>
          </a:p>
        </p:txBody>
      </p:sp>
      <p:sp>
        <p:nvSpPr>
          <p:cNvPr id="446" name="Google Shape;446;p21"/>
          <p:cNvSpPr txBox="1"/>
          <p:nvPr>
            <p:ph idx="1" type="body"/>
          </p:nvPr>
        </p:nvSpPr>
        <p:spPr>
          <a:xfrm>
            <a:off x="384311" y="1428545"/>
            <a:ext cx="11504754" cy="4748413"/>
          </a:xfrm>
          <a:prstGeom prst="rect">
            <a:avLst/>
          </a:prstGeom>
          <a:noFill/>
          <a:ln>
            <a:noFill/>
          </a:ln>
        </p:spPr>
        <p:txBody>
          <a:bodyPr anchorCtr="0" anchor="t" bIns="45675" lIns="91400" spcFirstLastPara="1" rIns="91400" wrap="square" tIns="45675">
            <a:normAutofit/>
          </a:bodyPr>
          <a:lstStyle/>
          <a:p>
            <a:pPr indent="-342900" lvl="0" marL="457200" marR="0" rtl="0" algn="l">
              <a:lnSpc>
                <a:spcPct val="90000"/>
              </a:lnSpc>
              <a:spcBef>
                <a:spcPts val="998"/>
              </a:spcBef>
              <a:spcAft>
                <a:spcPts val="0"/>
              </a:spcAft>
              <a:buClr>
                <a:schemeClr val="dk1"/>
              </a:buClr>
              <a:buSzPts val="1800"/>
              <a:buFont typeface="Arial"/>
              <a:buChar char="•"/>
            </a:pPr>
            <a:r>
              <a:rPr b="0" i="0" lang="en-US" sz="2800" u="none" cap="none" strike="noStrike">
                <a:solidFill>
                  <a:schemeClr val="dk1"/>
                </a:solidFill>
                <a:latin typeface="Calibri"/>
                <a:ea typeface="Calibri"/>
                <a:cs typeface="Calibri"/>
                <a:sym typeface="Calibri"/>
              </a:rPr>
              <a:t>TNG Cluster</a:t>
            </a:r>
            <a:endParaRPr b="0" i="0" sz="2800" u="none" cap="none" strike="noStrike">
              <a:solidFill>
                <a:schemeClr val="dk1"/>
              </a:solidFill>
              <a:latin typeface="Calibri"/>
              <a:ea typeface="Calibri"/>
              <a:cs typeface="Calibri"/>
              <a:sym typeface="Calibri"/>
            </a:endParaRPr>
          </a:p>
          <a:p>
            <a:pPr indent="-342900" lvl="0" marL="457200" marR="0" rtl="0" algn="l">
              <a:lnSpc>
                <a:spcPct val="90000"/>
              </a:lnSpc>
              <a:spcBef>
                <a:spcPts val="998"/>
              </a:spcBef>
              <a:spcAft>
                <a:spcPts val="0"/>
              </a:spcAft>
              <a:buClr>
                <a:schemeClr val="dk1"/>
              </a:buClr>
              <a:buSzPts val="1800"/>
              <a:buFont typeface="Arial"/>
              <a:buChar char="•"/>
            </a:pPr>
            <a:r>
              <a:rPr b="0" i="0" lang="en-US" sz="2800" u="none" cap="none" strike="noStrike">
                <a:solidFill>
                  <a:schemeClr val="dk1"/>
                </a:solidFill>
                <a:latin typeface="Calibri"/>
                <a:ea typeface="Calibri"/>
                <a:cs typeface="Calibri"/>
                <a:sym typeface="Calibri"/>
              </a:rPr>
              <a:t>Magneticum</a:t>
            </a:r>
            <a:endParaRPr b="0" i="0" sz="2800" u="none" cap="none" strike="noStrike">
              <a:solidFill>
                <a:schemeClr val="dk1"/>
              </a:solidFill>
              <a:latin typeface="Calibri"/>
              <a:ea typeface="Calibri"/>
              <a:cs typeface="Calibri"/>
              <a:sym typeface="Calibri"/>
            </a:endParaRPr>
          </a:p>
        </p:txBody>
      </p:sp>
      <p:sp>
        <p:nvSpPr>
          <p:cNvPr id="447" name="Google Shape;447;p21"/>
          <p:cNvSpPr txBox="1"/>
          <p:nvPr>
            <p:ph idx="12" type="sldNum"/>
          </p:nvPr>
        </p:nvSpPr>
        <p:spPr>
          <a:xfrm>
            <a:off x="9409041" y="6391143"/>
            <a:ext cx="2480024" cy="330330"/>
          </a:xfrm>
          <a:prstGeom prst="rect">
            <a:avLst/>
          </a:prstGeom>
          <a:noFill/>
          <a:ln>
            <a:noFill/>
          </a:ln>
        </p:spPr>
        <p:txBody>
          <a:bodyPr anchorCtr="0" anchor="t" bIns="45675" lIns="91400" spcFirstLastPara="1" rIns="91400" wrap="square" tIns="456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sp>
        <p:nvSpPr>
          <p:cNvPr id="448" name="Google Shape;448;p21"/>
          <p:cNvSpPr txBox="1"/>
          <p:nvPr/>
        </p:nvSpPr>
        <p:spPr>
          <a:xfrm>
            <a:off x="585667" y="2800914"/>
            <a:ext cx="11329290" cy="25301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Calibri"/>
                <a:ea typeface="Calibri"/>
                <a:cs typeface="Calibri"/>
                <a:sym typeface="Calibri"/>
              </a:rPr>
              <a:t>TNG-Cluster</a:t>
            </a:r>
            <a:endParaRPr b="0" i="0" sz="2000" u="none" cap="none" strike="noStrike">
              <a:solidFill>
                <a:srgbClr val="000000"/>
              </a:solidFill>
              <a:latin typeface="Calibri"/>
              <a:ea typeface="Calibri"/>
              <a:cs typeface="Calibri"/>
              <a:sym typeface="Calibri"/>
            </a:endParaRPr>
          </a:p>
          <a:p>
            <a:pPr indent="-305907" lvl="1" marL="305907"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Calibri"/>
                <a:ea typeface="Calibri"/>
                <a:cs typeface="Calibri"/>
                <a:sym typeface="Calibri"/>
              </a:rPr>
              <a:t>Initial sample size: 8697</a:t>
            </a:r>
            <a:endParaRPr b="0" i="0" sz="2000" u="none" cap="none" strike="noStrike">
              <a:solidFill>
                <a:schemeClr val="dk1"/>
              </a:solidFill>
              <a:latin typeface="Times New Roman"/>
              <a:ea typeface="Times New Roman"/>
              <a:cs typeface="Times New Roman"/>
              <a:sym typeface="Times New Roman"/>
            </a:endParaRPr>
          </a:p>
          <a:p>
            <a:pPr indent="-305907" lvl="2" marL="705957"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Calibri"/>
                <a:ea typeface="Calibri"/>
                <a:cs typeface="Calibri"/>
                <a:sym typeface="Calibri"/>
              </a:rPr>
              <a:t>Halos with NO transition radius: 3744</a:t>
            </a:r>
            <a:endParaRPr b="0" i="0" sz="2000" u="none" cap="none" strike="noStrike">
              <a:solidFill>
                <a:schemeClr val="dk1"/>
              </a:solidFill>
              <a:latin typeface="Times New Roman"/>
              <a:ea typeface="Times New Roman"/>
              <a:cs typeface="Times New Roman"/>
              <a:sym typeface="Times New Roman"/>
            </a:endParaRPr>
          </a:p>
          <a:p>
            <a:pPr indent="-305907" lvl="2" marL="705957" marR="0" rtl="0" algn="l">
              <a:lnSpc>
                <a:spcPct val="100000"/>
              </a:lnSpc>
              <a:spcBef>
                <a:spcPts val="0"/>
              </a:spcBef>
              <a:spcAft>
                <a:spcPts val="0"/>
              </a:spcAft>
              <a:buClr>
                <a:srgbClr val="000000"/>
              </a:buClr>
              <a:buSzPts val="2000"/>
              <a:buFont typeface="Arial"/>
              <a:buChar char="•"/>
            </a:pPr>
            <a:r>
              <a:rPr b="1" i="0" lang="en-US" sz="2000" u="none" cap="none" strike="noStrike">
                <a:solidFill>
                  <a:schemeClr val="dk1"/>
                </a:solidFill>
                <a:latin typeface="Calibri"/>
                <a:ea typeface="Calibri"/>
                <a:cs typeface="Calibri"/>
                <a:sym typeface="Calibri"/>
              </a:rPr>
              <a:t>No transition radius found; ICL never dominates.: 3740</a:t>
            </a:r>
            <a:endParaRPr b="1" i="0" sz="2000" u="none" cap="none" strike="noStrike">
              <a:solidFill>
                <a:schemeClr val="dk1"/>
              </a:solidFill>
              <a:latin typeface="Times New Roman"/>
              <a:ea typeface="Times New Roman"/>
              <a:cs typeface="Times New Roman"/>
              <a:sym typeface="Times New Roman"/>
            </a:endParaRPr>
          </a:p>
          <a:p>
            <a:pPr indent="-305907" lvl="2" marL="705957"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Calibri"/>
                <a:ea typeface="Calibri"/>
                <a:cs typeface="Calibri"/>
                <a:sym typeface="Calibri"/>
              </a:rPr>
              <a:t>icl_mask is empty; no masking applied.: 4</a:t>
            </a:r>
            <a:endParaRPr b="0" i="0" sz="2000" u="none" cap="none" strike="noStrike">
              <a:solidFill>
                <a:schemeClr val="dk1"/>
              </a:solidFill>
              <a:latin typeface="Calibri"/>
              <a:ea typeface="Calibri"/>
              <a:cs typeface="Calibri"/>
              <a:sym typeface="Calibri"/>
            </a:endParaRPr>
          </a:p>
          <a:p>
            <a:pPr indent="0" lvl="1" marL="0" marR="0" rtl="0" algn="l">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No subhalos found: 116</a:t>
            </a:r>
            <a:endParaRPr b="0" i="0" sz="2000" u="none" cap="none" strike="noStrike">
              <a:solidFill>
                <a:schemeClr val="dk1"/>
              </a:solidFill>
              <a:latin typeface="Times New Roman"/>
              <a:ea typeface="Times New Roman"/>
              <a:cs typeface="Times New Roman"/>
              <a:sym typeface="Times New Roman"/>
            </a:endParaRPr>
          </a:p>
          <a:p>
            <a:pPr indent="-305907" lvl="1" marL="305907"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Calibri"/>
                <a:ea typeface="Calibri"/>
                <a:cs typeface="Calibri"/>
                <a:sym typeface="Calibri"/>
              </a:rPr>
              <a:t>Halos with transition radius: 4837</a:t>
            </a:r>
            <a:endParaRPr b="0" i="0" sz="2000" u="none" cap="none" strike="noStrike">
              <a:solidFill>
                <a:schemeClr val="dk1"/>
              </a:solidFill>
              <a:latin typeface="Times New Roman"/>
              <a:ea typeface="Times New Roman"/>
              <a:cs typeface="Times New Roman"/>
              <a:sym typeface="Times New Roman"/>
            </a:endParaRPr>
          </a:p>
          <a:p>
            <a:pPr indent="-305907" lvl="2" marL="705957" marR="0" rtl="0" algn="l">
              <a:lnSpc>
                <a:spcPct val="100000"/>
              </a:lnSpc>
              <a:spcBef>
                <a:spcPts val="0"/>
              </a:spcBef>
              <a:spcAft>
                <a:spcPts val="0"/>
              </a:spcAft>
              <a:buClr>
                <a:srgbClr val="000000"/>
              </a:buClr>
              <a:buSzPts val="2000"/>
              <a:buFont typeface="Arial"/>
              <a:buChar char="•"/>
            </a:pPr>
            <a:r>
              <a:rPr b="0" i="0" lang="en-US" sz="2000" u="none" cap="none" strike="noStrike">
                <a:solidFill>
                  <a:schemeClr val="dk1"/>
                </a:solidFill>
                <a:latin typeface="Calibri"/>
                <a:ea typeface="Calibri"/>
                <a:cs typeface="Calibri"/>
                <a:sym typeface="Calibri"/>
              </a:rPr>
              <a:t>Halos after 97% cutoff: 4691</a:t>
            </a:r>
            <a:endParaRPr b="0" i="0" sz="2000" u="none" cap="none" strike="noStrike">
              <a:solidFill>
                <a:schemeClr val="dk1"/>
              </a:solidFill>
              <a:latin typeface="Calibri"/>
              <a:ea typeface="Calibri"/>
              <a:cs typeface="Calibri"/>
              <a:sym typeface="Calibri"/>
            </a:endParaRPr>
          </a:p>
        </p:txBody>
      </p:sp>
      <p:pic>
        <p:nvPicPr>
          <p:cNvPr id="449" name="Google Shape;449;p21"/>
          <p:cNvPicPr preferRelativeResize="0"/>
          <p:nvPr/>
        </p:nvPicPr>
        <p:blipFill rotWithShape="1">
          <a:blip r:embed="rId3">
            <a:alphaModFix/>
          </a:blip>
          <a:srcRect b="0" l="0" r="0" t="0"/>
          <a:stretch/>
        </p:blipFill>
        <p:spPr>
          <a:xfrm>
            <a:off x="9883365" y="1815205"/>
            <a:ext cx="1828800" cy="1828800"/>
          </a:xfrm>
          <a:prstGeom prst="rect">
            <a:avLst/>
          </a:prstGeom>
          <a:noFill/>
          <a:ln>
            <a:noFill/>
          </a:ln>
        </p:spPr>
      </p:pic>
      <p:pic>
        <p:nvPicPr>
          <p:cNvPr id="450" name="Google Shape;450;p21"/>
          <p:cNvPicPr preferRelativeResize="0"/>
          <p:nvPr/>
        </p:nvPicPr>
        <p:blipFill rotWithShape="1">
          <a:blip r:embed="rId4">
            <a:alphaModFix/>
          </a:blip>
          <a:srcRect b="0" l="0" r="0" t="0"/>
          <a:stretch/>
        </p:blipFill>
        <p:spPr>
          <a:xfrm>
            <a:off x="9883365" y="3881673"/>
            <a:ext cx="1828800" cy="1828800"/>
          </a:xfrm>
          <a:prstGeom prst="rect">
            <a:avLst/>
          </a:prstGeom>
          <a:noFill/>
          <a:ln>
            <a:noFill/>
          </a:ln>
        </p:spPr>
      </p:pic>
      <p:sp>
        <p:nvSpPr>
          <p:cNvPr id="451" name="Google Shape;451;p21"/>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52" name="Google Shape;452;p21"/>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22"/>
          <p:cNvSpPr txBox="1"/>
          <p:nvPr>
            <p:ph type="title"/>
          </p:nvPr>
        </p:nvSpPr>
        <p:spPr>
          <a:xfrm>
            <a:off x="384312" y="218877"/>
            <a:ext cx="9928729" cy="676596"/>
          </a:xfrm>
          <a:prstGeom prst="rect">
            <a:avLst/>
          </a:prstGeom>
          <a:noFill/>
          <a:ln>
            <a:noFill/>
          </a:ln>
        </p:spPr>
        <p:txBody>
          <a:bodyPr anchorCtr="0" anchor="ctr" bIns="45675" lIns="91400" spcFirstLastPara="1" rIns="91400" wrap="square" tIns="45675">
            <a:normAutofit/>
          </a:bodyPr>
          <a:lstStyle/>
          <a:p>
            <a:pPr indent="0" lvl="0" marL="0" marR="0" rtl="0" algn="l">
              <a:lnSpc>
                <a:spcPct val="90000"/>
              </a:lnSpc>
              <a:spcBef>
                <a:spcPts val="0"/>
              </a:spcBef>
              <a:spcAft>
                <a:spcPts val="0"/>
              </a:spcAft>
              <a:buClr>
                <a:schemeClr val="dk1"/>
              </a:buClr>
              <a:buSzPts val="1800"/>
              <a:buFont typeface="Calibri"/>
              <a:buNone/>
            </a:pPr>
            <a:r>
              <a:rPr b="0" i="0" lang="en-US" sz="4400" u="none" cap="none" strike="noStrike">
                <a:solidFill>
                  <a:schemeClr val="dk1"/>
                </a:solidFill>
                <a:latin typeface="Calibri"/>
                <a:ea typeface="Calibri"/>
                <a:cs typeface="Calibri"/>
                <a:sym typeface="Calibri"/>
              </a:rPr>
              <a:t>MUSE filter application</a:t>
            </a:r>
            <a:endParaRPr b="0" i="0" sz="4400" u="none" cap="none" strike="noStrike">
              <a:solidFill>
                <a:schemeClr val="dk1"/>
              </a:solidFill>
              <a:latin typeface="Calibri"/>
              <a:ea typeface="Calibri"/>
              <a:cs typeface="Calibri"/>
              <a:sym typeface="Calibri"/>
            </a:endParaRPr>
          </a:p>
        </p:txBody>
      </p:sp>
      <p:sp>
        <p:nvSpPr>
          <p:cNvPr id="459" name="Google Shape;459;p22"/>
          <p:cNvSpPr txBox="1"/>
          <p:nvPr>
            <p:ph idx="12" type="sldNum"/>
          </p:nvPr>
        </p:nvSpPr>
        <p:spPr>
          <a:xfrm>
            <a:off x="9409042" y="6391143"/>
            <a:ext cx="2480025" cy="330331"/>
          </a:xfrm>
          <a:prstGeom prst="rect">
            <a:avLst/>
          </a:prstGeom>
          <a:noFill/>
          <a:ln>
            <a:noFill/>
          </a:ln>
        </p:spPr>
        <p:txBody>
          <a:bodyPr anchorCtr="0" anchor="t" bIns="45675" lIns="91400" spcFirstLastPara="1" rIns="91400" wrap="square" tIns="456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lt1"/>
                </a:solidFill>
                <a:latin typeface="Calibri"/>
                <a:ea typeface="Calibri"/>
                <a:cs typeface="Calibri"/>
                <a:sym typeface="Calibri"/>
              </a:rPr>
              <a:t>‹#›</a:t>
            </a:fld>
            <a:endParaRPr b="0" i="0" sz="1200" u="none" cap="none" strike="noStrike">
              <a:solidFill>
                <a:schemeClr val="lt1"/>
              </a:solidFill>
              <a:latin typeface="Calibri"/>
              <a:ea typeface="Calibri"/>
              <a:cs typeface="Calibri"/>
              <a:sym typeface="Calibri"/>
            </a:endParaRPr>
          </a:p>
        </p:txBody>
      </p:sp>
      <p:pic>
        <p:nvPicPr>
          <p:cNvPr id="460" name="Google Shape;460;p22"/>
          <p:cNvPicPr preferRelativeResize="0"/>
          <p:nvPr/>
        </p:nvPicPr>
        <p:blipFill rotWithShape="1">
          <a:blip r:embed="rId3">
            <a:alphaModFix/>
          </a:blip>
          <a:srcRect b="0" l="9677" r="14245" t="0"/>
          <a:stretch/>
        </p:blipFill>
        <p:spPr>
          <a:xfrm>
            <a:off x="8205668" y="1539118"/>
            <a:ext cx="3864681" cy="3809998"/>
          </a:xfrm>
          <a:prstGeom prst="rect">
            <a:avLst/>
          </a:prstGeom>
          <a:noFill/>
          <a:ln>
            <a:noFill/>
          </a:ln>
        </p:spPr>
      </p:pic>
      <p:pic>
        <p:nvPicPr>
          <p:cNvPr id="461" name="Google Shape;461;p22"/>
          <p:cNvPicPr preferRelativeResize="0"/>
          <p:nvPr/>
        </p:nvPicPr>
        <p:blipFill rotWithShape="1">
          <a:blip r:embed="rId4">
            <a:alphaModFix/>
          </a:blip>
          <a:srcRect b="0" l="15312" r="10108" t="0"/>
          <a:stretch/>
        </p:blipFill>
        <p:spPr>
          <a:xfrm>
            <a:off x="218610" y="1508879"/>
            <a:ext cx="3818691" cy="3840237"/>
          </a:xfrm>
          <a:prstGeom prst="rect">
            <a:avLst/>
          </a:prstGeom>
          <a:noFill/>
          <a:ln>
            <a:noFill/>
          </a:ln>
        </p:spPr>
      </p:pic>
      <p:pic>
        <p:nvPicPr>
          <p:cNvPr id="462" name="Google Shape;462;p22"/>
          <p:cNvPicPr preferRelativeResize="0"/>
          <p:nvPr/>
        </p:nvPicPr>
        <p:blipFill rotWithShape="1">
          <a:blip r:embed="rId5">
            <a:alphaModFix/>
          </a:blip>
          <a:srcRect b="0" l="0" r="0" t="0"/>
          <a:stretch/>
        </p:blipFill>
        <p:spPr>
          <a:xfrm>
            <a:off x="3556000" y="1506409"/>
            <a:ext cx="5079998" cy="3809998"/>
          </a:xfrm>
          <a:prstGeom prst="rect">
            <a:avLst/>
          </a:prstGeom>
          <a:noFill/>
          <a:ln>
            <a:noFill/>
          </a:ln>
        </p:spPr>
      </p:pic>
      <p:sp>
        <p:nvSpPr>
          <p:cNvPr id="463" name="Google Shape;463;p22"/>
          <p:cNvSpPr txBox="1"/>
          <p:nvPr/>
        </p:nvSpPr>
        <p:spPr>
          <a:xfrm>
            <a:off x="485356" y="5488213"/>
            <a:ext cx="3029568" cy="30515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Without filter</a:t>
            </a:r>
            <a:endParaRPr b="0" i="0" sz="1400" u="none" cap="none" strike="noStrike">
              <a:solidFill>
                <a:srgbClr val="000000"/>
              </a:solidFill>
              <a:latin typeface="Arial"/>
              <a:ea typeface="Arial"/>
              <a:cs typeface="Arial"/>
              <a:sym typeface="Arial"/>
            </a:endParaRPr>
          </a:p>
        </p:txBody>
      </p:sp>
      <p:sp>
        <p:nvSpPr>
          <p:cNvPr id="464" name="Google Shape;464;p22"/>
          <p:cNvSpPr txBox="1"/>
          <p:nvPr/>
        </p:nvSpPr>
        <p:spPr>
          <a:xfrm>
            <a:off x="4610733" y="5488213"/>
            <a:ext cx="2970532" cy="30515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With filter - mean</a:t>
            </a:r>
            <a:endParaRPr b="0" i="0" sz="1400" u="none" cap="none" strike="noStrike">
              <a:solidFill>
                <a:srgbClr val="000000"/>
              </a:solidFill>
              <a:latin typeface="Arial"/>
              <a:ea typeface="Arial"/>
              <a:cs typeface="Arial"/>
              <a:sym typeface="Arial"/>
            </a:endParaRPr>
          </a:p>
        </p:txBody>
      </p:sp>
      <p:sp>
        <p:nvSpPr>
          <p:cNvPr id="465" name="Google Shape;465;p22"/>
          <p:cNvSpPr txBox="1"/>
          <p:nvPr/>
        </p:nvSpPr>
        <p:spPr>
          <a:xfrm>
            <a:off x="8967141" y="5488213"/>
            <a:ext cx="2849940" cy="30515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With filter - std</a:t>
            </a:r>
            <a:endParaRPr b="0" i="0" sz="1400" u="none" cap="none" strike="noStrike">
              <a:solidFill>
                <a:srgbClr val="000000"/>
              </a:solidFill>
              <a:latin typeface="Arial"/>
              <a:ea typeface="Arial"/>
              <a:cs typeface="Arial"/>
              <a:sym typeface="Arial"/>
            </a:endParaRPr>
          </a:p>
        </p:txBody>
      </p:sp>
      <p:sp>
        <p:nvSpPr>
          <p:cNvPr id="466" name="Google Shape;466;p22"/>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67" name="Google Shape;467;p22"/>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2" name="Shape 472"/>
        <p:cNvGrpSpPr/>
        <p:nvPr/>
      </p:nvGrpSpPr>
      <p:grpSpPr>
        <a:xfrm>
          <a:off x="0" y="0"/>
          <a:ext cx="0" cy="0"/>
          <a:chOff x="0" y="0"/>
          <a:chExt cx="0" cy="0"/>
        </a:xfrm>
      </p:grpSpPr>
      <p:sp>
        <p:nvSpPr>
          <p:cNvPr id="473" name="Google Shape;473;p23"/>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Challenges</a:t>
            </a:r>
            <a:endParaRPr/>
          </a:p>
        </p:txBody>
      </p:sp>
      <p:sp>
        <p:nvSpPr>
          <p:cNvPr id="474" name="Google Shape;474;p23"/>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75" name="Google Shape;475;p23"/>
          <p:cNvSpPr txBox="1"/>
          <p:nvPr>
            <p:ph idx="1" type="body"/>
          </p:nvPr>
        </p:nvSpPr>
        <p:spPr>
          <a:xfrm>
            <a:off x="448100" y="2069700"/>
            <a:ext cx="4114800" cy="2718600"/>
          </a:xfrm>
          <a:prstGeom prst="rect">
            <a:avLst/>
          </a:prstGeom>
          <a:solidFill>
            <a:srgbClr val="FFF2CC"/>
          </a:solidFill>
          <a:ln>
            <a:noFill/>
          </a:ln>
        </p:spPr>
        <p:txBody>
          <a:bodyPr anchorCtr="0" anchor="t" bIns="45700" lIns="91425" spcFirstLastPara="1" rIns="91425" wrap="square" tIns="45700">
            <a:normAutofit lnSpcReduction="10000"/>
          </a:bodyPr>
          <a:lstStyle/>
          <a:p>
            <a:pPr indent="0" lvl="0" marL="0" rtl="0" algn="l">
              <a:lnSpc>
                <a:spcPct val="114999"/>
              </a:lnSpc>
              <a:spcBef>
                <a:spcPts val="0"/>
              </a:spcBef>
              <a:spcAft>
                <a:spcPts val="0"/>
              </a:spcAft>
              <a:buSzPts val="1800"/>
              <a:buNone/>
            </a:pPr>
            <a:r>
              <a:rPr b="1" lang="en-US" sz="1600"/>
              <a:t>Cross-Simulation Data Generation pipeline</a:t>
            </a:r>
            <a:endParaRPr b="1" sz="1600"/>
          </a:p>
          <a:p>
            <a:pPr indent="0" lvl="0" marL="0" rtl="0" algn="l">
              <a:lnSpc>
                <a:spcPct val="114999"/>
              </a:lnSpc>
              <a:spcBef>
                <a:spcPts val="0"/>
              </a:spcBef>
              <a:spcAft>
                <a:spcPts val="0"/>
              </a:spcAft>
              <a:buSzPts val="1800"/>
              <a:buNone/>
            </a:pPr>
            <a:r>
              <a:t/>
            </a:r>
            <a:endParaRPr sz="1600"/>
          </a:p>
          <a:p>
            <a:pPr indent="-330200" lvl="0" marL="457200" rtl="0" algn="l">
              <a:lnSpc>
                <a:spcPct val="114999"/>
              </a:lnSpc>
              <a:spcBef>
                <a:spcPts val="0"/>
              </a:spcBef>
              <a:spcAft>
                <a:spcPts val="0"/>
              </a:spcAft>
              <a:buSzPts val="1600"/>
              <a:buChar char="-"/>
            </a:pPr>
            <a:r>
              <a:rPr lang="en-US" sz="1600"/>
              <a:t>Identify of overlapping subhalos</a:t>
            </a:r>
            <a:endParaRPr sz="1600"/>
          </a:p>
          <a:p>
            <a:pPr indent="-330200" lvl="0" marL="457200" rtl="0" algn="l">
              <a:lnSpc>
                <a:spcPct val="114999"/>
              </a:lnSpc>
              <a:spcBef>
                <a:spcPts val="0"/>
              </a:spcBef>
              <a:spcAft>
                <a:spcPts val="0"/>
              </a:spcAft>
              <a:buSzPts val="1600"/>
              <a:buChar char="-"/>
            </a:pPr>
            <a:r>
              <a:rPr lang="en-US" sz="1600"/>
              <a:t>Uniform units of measure</a:t>
            </a:r>
            <a:endParaRPr sz="1600"/>
          </a:p>
          <a:p>
            <a:pPr indent="-330200" lvl="0" marL="457200" rtl="0" algn="l">
              <a:lnSpc>
                <a:spcPct val="114999"/>
              </a:lnSpc>
              <a:spcBef>
                <a:spcPts val="0"/>
              </a:spcBef>
              <a:spcAft>
                <a:spcPts val="0"/>
              </a:spcAft>
              <a:buSzPts val="1600"/>
              <a:buChar char="-"/>
            </a:pPr>
            <a:r>
              <a:rPr lang="en-US" sz="1600"/>
              <a:t>Apply periodic boundary conditions</a:t>
            </a:r>
            <a:endParaRPr sz="1600"/>
          </a:p>
          <a:p>
            <a:pPr indent="-330200" lvl="0" marL="457200" rtl="0" algn="l">
              <a:lnSpc>
                <a:spcPct val="114999"/>
              </a:lnSpc>
              <a:spcBef>
                <a:spcPts val="0"/>
              </a:spcBef>
              <a:spcAft>
                <a:spcPts val="0"/>
              </a:spcAft>
              <a:buSzPts val="1600"/>
              <a:buChar char="-"/>
            </a:pPr>
            <a:r>
              <a:rPr lang="en-US" sz="1600"/>
              <a:t>Particle data preprocessing &amp; merging</a:t>
            </a:r>
            <a:endParaRPr sz="1600"/>
          </a:p>
          <a:p>
            <a:pPr indent="-330200" lvl="0" marL="457200" rtl="0" algn="l">
              <a:lnSpc>
                <a:spcPct val="114999"/>
              </a:lnSpc>
              <a:spcBef>
                <a:spcPts val="0"/>
              </a:spcBef>
              <a:spcAft>
                <a:spcPts val="0"/>
              </a:spcAft>
              <a:buSzPts val="1600"/>
              <a:buChar char="-"/>
            </a:pPr>
            <a:r>
              <a:rPr lang="en-US" sz="1600"/>
              <a:t>Previous estimation of transition radius for each simulation suite.</a:t>
            </a:r>
            <a:endParaRPr sz="1600"/>
          </a:p>
          <a:p>
            <a:pPr indent="-330200" lvl="0" marL="457200" rtl="0" algn="l">
              <a:lnSpc>
                <a:spcPct val="114999"/>
              </a:lnSpc>
              <a:spcBef>
                <a:spcPts val="0"/>
              </a:spcBef>
              <a:spcAft>
                <a:spcPts val="0"/>
              </a:spcAft>
              <a:buSzPts val="1600"/>
              <a:buChar char="-"/>
            </a:pPr>
            <a:r>
              <a:rPr lang="en-US" sz="1600"/>
              <a:t>Identify interlopers</a:t>
            </a:r>
            <a:endParaRPr sz="1600"/>
          </a:p>
          <a:p>
            <a:pPr indent="0" lvl="0" marL="457200" rtl="0" algn="l">
              <a:lnSpc>
                <a:spcPct val="114999"/>
              </a:lnSpc>
              <a:spcBef>
                <a:spcPts val="0"/>
              </a:spcBef>
              <a:spcAft>
                <a:spcPts val="0"/>
              </a:spcAft>
              <a:buSzPts val="1800"/>
              <a:buNone/>
            </a:pPr>
            <a:r>
              <a:t/>
            </a:r>
            <a:endParaRPr sz="1600"/>
          </a:p>
        </p:txBody>
      </p:sp>
      <p:sp>
        <p:nvSpPr>
          <p:cNvPr id="476" name="Google Shape;476;p23"/>
          <p:cNvSpPr txBox="1"/>
          <p:nvPr>
            <p:ph idx="1" type="body"/>
          </p:nvPr>
        </p:nvSpPr>
        <p:spPr>
          <a:xfrm>
            <a:off x="4743300" y="2069700"/>
            <a:ext cx="4114800" cy="2718600"/>
          </a:xfrm>
          <a:prstGeom prst="rect">
            <a:avLst/>
          </a:prstGeom>
          <a:solidFill>
            <a:srgbClr val="FFF2CC"/>
          </a:solidFill>
          <a:ln>
            <a:noFill/>
          </a:ln>
        </p:spPr>
        <p:txBody>
          <a:bodyPr anchorCtr="0" anchor="t" bIns="45700" lIns="91425" spcFirstLastPara="1" rIns="91425" wrap="square" tIns="45700">
            <a:normAutofit/>
          </a:bodyPr>
          <a:lstStyle/>
          <a:p>
            <a:pPr indent="0" lvl="0" marL="0" rtl="0" algn="l">
              <a:lnSpc>
                <a:spcPct val="114999"/>
              </a:lnSpc>
              <a:spcBef>
                <a:spcPts val="0"/>
              </a:spcBef>
              <a:spcAft>
                <a:spcPts val="0"/>
              </a:spcAft>
              <a:buClr>
                <a:schemeClr val="dk1"/>
              </a:buClr>
              <a:buSzPts val="1100"/>
              <a:buFont typeface="Arial"/>
              <a:buNone/>
            </a:pPr>
            <a:r>
              <a:rPr b="1" lang="en-US" sz="1600"/>
              <a:t>Training/ Evaluation of DL models</a:t>
            </a:r>
            <a:endParaRPr b="1" sz="1600"/>
          </a:p>
          <a:p>
            <a:pPr indent="0" lvl="0" marL="0" rtl="0" algn="l">
              <a:lnSpc>
                <a:spcPct val="114999"/>
              </a:lnSpc>
              <a:spcBef>
                <a:spcPts val="0"/>
              </a:spcBef>
              <a:spcAft>
                <a:spcPts val="0"/>
              </a:spcAft>
              <a:buSzPts val="1800"/>
              <a:buNone/>
            </a:pPr>
            <a:r>
              <a:t/>
            </a:r>
            <a:endParaRPr sz="1600"/>
          </a:p>
          <a:p>
            <a:pPr indent="-330200" lvl="0" marL="457200" rtl="0" algn="l">
              <a:lnSpc>
                <a:spcPct val="114999"/>
              </a:lnSpc>
              <a:spcBef>
                <a:spcPts val="0"/>
              </a:spcBef>
              <a:spcAft>
                <a:spcPts val="0"/>
              </a:spcAft>
              <a:buSzPts val="1600"/>
              <a:buChar char="-"/>
            </a:pPr>
            <a:r>
              <a:rPr lang="en-US" sz="1600"/>
              <a:t>Model training from scratch</a:t>
            </a:r>
            <a:endParaRPr sz="1600"/>
          </a:p>
          <a:p>
            <a:pPr indent="-330200" lvl="0" marL="457200" rtl="0" algn="l">
              <a:lnSpc>
                <a:spcPct val="114999"/>
              </a:lnSpc>
              <a:spcBef>
                <a:spcPts val="0"/>
              </a:spcBef>
              <a:spcAft>
                <a:spcPts val="0"/>
              </a:spcAft>
              <a:buSzPts val="1600"/>
              <a:buChar char="-"/>
            </a:pPr>
            <a:r>
              <a:rPr lang="en-US" sz="1600"/>
              <a:t>Hyperparameter tuning</a:t>
            </a:r>
            <a:endParaRPr sz="1600"/>
          </a:p>
          <a:p>
            <a:pPr indent="-330200" lvl="0" marL="457200" rtl="0" algn="l">
              <a:lnSpc>
                <a:spcPct val="114999"/>
              </a:lnSpc>
              <a:spcBef>
                <a:spcPts val="0"/>
              </a:spcBef>
              <a:spcAft>
                <a:spcPts val="0"/>
              </a:spcAft>
              <a:buSzPts val="1600"/>
              <a:buChar char="-"/>
            </a:pPr>
            <a:r>
              <a:rPr lang="en-US" sz="1600"/>
              <a:t>Implementation of model architectures</a:t>
            </a:r>
            <a:endParaRPr sz="1600"/>
          </a:p>
          <a:p>
            <a:pPr indent="-330200" lvl="0" marL="457200" rtl="0" algn="l">
              <a:lnSpc>
                <a:spcPct val="114999"/>
              </a:lnSpc>
              <a:spcBef>
                <a:spcPts val="0"/>
              </a:spcBef>
              <a:spcAft>
                <a:spcPts val="0"/>
              </a:spcAft>
              <a:buSzPts val="1600"/>
              <a:buChar char="-"/>
            </a:pPr>
            <a:r>
              <a:rPr lang="en-US" sz="1600"/>
              <a:t>Construction of the combined dataset</a:t>
            </a:r>
            <a:endParaRPr sz="1600"/>
          </a:p>
          <a:p>
            <a:pPr indent="-330200" lvl="0" marL="457200" rtl="0" algn="l">
              <a:lnSpc>
                <a:spcPct val="114999"/>
              </a:lnSpc>
              <a:spcBef>
                <a:spcPts val="0"/>
              </a:spcBef>
              <a:spcAft>
                <a:spcPts val="0"/>
              </a:spcAft>
              <a:buSzPts val="1600"/>
              <a:buChar char="-"/>
            </a:pPr>
            <a:r>
              <a:rPr lang="en-US" sz="1600"/>
              <a:t>…</a:t>
            </a:r>
            <a:endParaRPr sz="1600"/>
          </a:p>
          <a:p>
            <a:pPr indent="0" lvl="0" marL="457200" rtl="0" algn="l">
              <a:lnSpc>
                <a:spcPct val="114999"/>
              </a:lnSpc>
              <a:spcBef>
                <a:spcPts val="0"/>
              </a:spcBef>
              <a:spcAft>
                <a:spcPts val="0"/>
              </a:spcAft>
              <a:buSzPts val="1800"/>
              <a:buNone/>
            </a:pPr>
            <a:r>
              <a:t/>
            </a:r>
            <a:endParaRPr sz="1600"/>
          </a:p>
        </p:txBody>
      </p:sp>
      <p:sp>
        <p:nvSpPr>
          <p:cNvPr id="477" name="Google Shape;477;p23"/>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478" name="Google Shape;478;p23"/>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3" title="Captura de pantalla 2025-06-11 a las 12.28.19.png"/>
          <p:cNvPicPr preferRelativeResize="0"/>
          <p:nvPr/>
        </p:nvPicPr>
        <p:blipFill rotWithShape="1">
          <a:blip r:embed="rId3">
            <a:alphaModFix/>
          </a:blip>
          <a:srcRect b="0" l="0" r="0" t="0"/>
          <a:stretch/>
        </p:blipFill>
        <p:spPr>
          <a:xfrm>
            <a:off x="532525" y="1302188"/>
            <a:ext cx="7583776" cy="4682138"/>
          </a:xfrm>
          <a:prstGeom prst="rect">
            <a:avLst/>
          </a:prstGeom>
          <a:noFill/>
          <a:ln>
            <a:noFill/>
          </a:ln>
        </p:spPr>
      </p:pic>
      <p:sp>
        <p:nvSpPr>
          <p:cNvPr id="121" name="Google Shape;121;p3"/>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Status - Tool</a:t>
            </a:r>
            <a:endParaRPr/>
          </a:p>
        </p:txBody>
      </p:sp>
      <p:sp>
        <p:nvSpPr>
          <p:cNvPr id="122" name="Google Shape;122;p3"/>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
        <p:nvSpPr>
          <p:cNvPr id="123" name="Google Shape;123;p3"/>
          <p:cNvSpPr txBox="1"/>
          <p:nvPr>
            <p:ph idx="11" type="ftr"/>
          </p:nvPr>
        </p:nvSpPr>
        <p:spPr>
          <a:xfrm>
            <a:off x="3130019" y="6391143"/>
            <a:ext cx="5478000" cy="3303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124" name="Google Shape;124;p3"/>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25" name="Google Shape;125;p3"/>
          <p:cNvSpPr txBox="1"/>
          <p:nvPr/>
        </p:nvSpPr>
        <p:spPr>
          <a:xfrm>
            <a:off x="9695977" y="1448950"/>
            <a:ext cx="2272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Key to understanding the history of galaxy interactions and merges in a cluster</a:t>
            </a:r>
            <a:endParaRPr b="0" i="0" sz="1800" u="none" cap="none" strike="noStrike">
              <a:solidFill>
                <a:schemeClr val="dk1"/>
              </a:solidFill>
              <a:latin typeface="Calibri"/>
              <a:ea typeface="Calibri"/>
              <a:cs typeface="Calibri"/>
              <a:sym typeface="Calibri"/>
            </a:endParaRPr>
          </a:p>
        </p:txBody>
      </p:sp>
      <p:sp>
        <p:nvSpPr>
          <p:cNvPr id="126" name="Google Shape;126;p3"/>
          <p:cNvSpPr/>
          <p:nvPr/>
        </p:nvSpPr>
        <p:spPr>
          <a:xfrm>
            <a:off x="8677475" y="1884550"/>
            <a:ext cx="8973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7" name="Google Shape;127;p3"/>
          <p:cNvPicPr preferRelativeResize="0"/>
          <p:nvPr/>
        </p:nvPicPr>
        <p:blipFill rotWithShape="1">
          <a:blip r:embed="rId4">
            <a:alphaModFix/>
          </a:blip>
          <a:srcRect b="0" l="0" r="0" t="0"/>
          <a:stretch/>
        </p:blipFill>
        <p:spPr>
          <a:xfrm>
            <a:off x="10367300" y="2244025"/>
            <a:ext cx="1028187" cy="1028187"/>
          </a:xfrm>
          <a:prstGeom prst="rect">
            <a:avLst/>
          </a:prstGeom>
          <a:noFill/>
          <a:ln>
            <a:noFill/>
          </a:ln>
        </p:spPr>
      </p:pic>
      <p:sp>
        <p:nvSpPr>
          <p:cNvPr id="128" name="Google Shape;128;p3"/>
          <p:cNvSpPr/>
          <p:nvPr/>
        </p:nvSpPr>
        <p:spPr>
          <a:xfrm>
            <a:off x="620200" y="2421850"/>
            <a:ext cx="1884900" cy="1908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29" name="Google Shape;129;p3"/>
          <p:cNvSpPr/>
          <p:nvPr/>
        </p:nvSpPr>
        <p:spPr>
          <a:xfrm>
            <a:off x="4627649" y="2934025"/>
            <a:ext cx="1669800" cy="369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30" name="Google Shape;130;p3"/>
          <p:cNvSpPr/>
          <p:nvPr/>
        </p:nvSpPr>
        <p:spPr>
          <a:xfrm>
            <a:off x="2612000" y="1313650"/>
            <a:ext cx="411000" cy="438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31" name="Google Shape;131;p3"/>
          <p:cNvSpPr/>
          <p:nvPr/>
        </p:nvSpPr>
        <p:spPr>
          <a:xfrm>
            <a:off x="2850550" y="3947825"/>
            <a:ext cx="214800" cy="1908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32" name="Google Shape;132;p3"/>
          <p:cNvSpPr txBox="1"/>
          <p:nvPr/>
        </p:nvSpPr>
        <p:spPr>
          <a:xfrm rot="-5400000">
            <a:off x="2072600" y="1792150"/>
            <a:ext cx="1240500" cy="55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Velocity dispersion</a:t>
            </a:r>
            <a:endParaRPr b="0" i="0" sz="1400" u="none" cap="none" strike="noStrike">
              <a:solidFill>
                <a:schemeClr val="dk1"/>
              </a:solidFill>
              <a:latin typeface="Calibri"/>
              <a:ea typeface="Calibri"/>
              <a:cs typeface="Calibri"/>
              <a:sym typeface="Calibri"/>
            </a:endParaRPr>
          </a:p>
        </p:txBody>
      </p:sp>
      <p:sp>
        <p:nvSpPr>
          <p:cNvPr id="133" name="Google Shape;133;p3"/>
          <p:cNvSpPr txBox="1"/>
          <p:nvPr/>
        </p:nvSpPr>
        <p:spPr>
          <a:xfrm rot="-5400000">
            <a:off x="2367950" y="3590725"/>
            <a:ext cx="10281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Metallicity</a:t>
            </a:r>
            <a:endParaRPr b="0" i="0" sz="1400" u="none" cap="none" strike="noStrike">
              <a:solidFill>
                <a:schemeClr val="dk1"/>
              </a:solidFill>
              <a:latin typeface="Calibri"/>
              <a:ea typeface="Calibri"/>
              <a:cs typeface="Calibri"/>
              <a:sym typeface="Calibri"/>
            </a:endParaRPr>
          </a:p>
        </p:txBody>
      </p:sp>
      <p:sp>
        <p:nvSpPr>
          <p:cNvPr id="134" name="Google Shape;134;p3"/>
          <p:cNvSpPr/>
          <p:nvPr/>
        </p:nvSpPr>
        <p:spPr>
          <a:xfrm>
            <a:off x="6377900" y="2674075"/>
            <a:ext cx="1790700" cy="1655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35" name="Google Shape;135;p3" title="Captura de pantalla 2025-06-11 a las 12.28.19.png"/>
          <p:cNvPicPr preferRelativeResize="0"/>
          <p:nvPr/>
        </p:nvPicPr>
        <p:blipFill rotWithShape="1">
          <a:blip r:embed="rId3">
            <a:alphaModFix/>
          </a:blip>
          <a:srcRect b="38629" l="35233" r="47737" t="34236"/>
          <a:stretch/>
        </p:blipFill>
        <p:spPr>
          <a:xfrm>
            <a:off x="6898579" y="2871850"/>
            <a:ext cx="1291413" cy="1270500"/>
          </a:xfrm>
          <a:prstGeom prst="rect">
            <a:avLst/>
          </a:prstGeom>
          <a:noFill/>
          <a:ln>
            <a:noFill/>
          </a:ln>
        </p:spPr>
      </p:pic>
      <p:pic>
        <p:nvPicPr>
          <p:cNvPr id="136" name="Google Shape;136;p3" title="Captura de pantalla 2025-06-11 a las 12.28.19.png"/>
          <p:cNvPicPr preferRelativeResize="0"/>
          <p:nvPr/>
        </p:nvPicPr>
        <p:blipFill rotWithShape="1">
          <a:blip r:embed="rId3">
            <a:alphaModFix/>
          </a:blip>
          <a:srcRect b="33916" l="78975" r="0" t="32845"/>
          <a:stretch/>
        </p:blipFill>
        <p:spPr>
          <a:xfrm>
            <a:off x="6845563" y="1382825"/>
            <a:ext cx="1594476" cy="1556275"/>
          </a:xfrm>
          <a:prstGeom prst="rect">
            <a:avLst/>
          </a:prstGeom>
          <a:noFill/>
          <a:ln>
            <a:noFill/>
          </a:ln>
        </p:spPr>
      </p:pic>
      <p:sp>
        <p:nvSpPr>
          <p:cNvPr id="137" name="Google Shape;137;p3"/>
          <p:cNvSpPr txBox="1"/>
          <p:nvPr/>
        </p:nvSpPr>
        <p:spPr>
          <a:xfrm rot="-5400000">
            <a:off x="6001274" y="1726025"/>
            <a:ext cx="1240500" cy="55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Intracluster Light</a:t>
            </a:r>
            <a:endParaRPr b="0" i="0" sz="1400" u="none" cap="none" strike="noStrike">
              <a:solidFill>
                <a:schemeClr val="dk1"/>
              </a:solidFill>
              <a:latin typeface="Calibri"/>
              <a:ea typeface="Calibri"/>
              <a:cs typeface="Calibri"/>
              <a:sym typeface="Calibri"/>
            </a:endParaRPr>
          </a:p>
        </p:txBody>
      </p:sp>
      <p:sp>
        <p:nvSpPr>
          <p:cNvPr id="138" name="Google Shape;138;p3"/>
          <p:cNvSpPr txBox="1"/>
          <p:nvPr/>
        </p:nvSpPr>
        <p:spPr>
          <a:xfrm rot="-5400000">
            <a:off x="2215000" y="4733350"/>
            <a:ext cx="12705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Stellar Mass Density</a:t>
            </a:r>
            <a:endParaRPr b="0" i="0" sz="1400" u="none" cap="none" strike="noStrike">
              <a:solidFill>
                <a:schemeClr val="dk1"/>
              </a:solidFill>
              <a:latin typeface="Calibri"/>
              <a:ea typeface="Calibri"/>
              <a:cs typeface="Calibri"/>
              <a:sym typeface="Calibri"/>
            </a:endParaRPr>
          </a:p>
        </p:txBody>
      </p:sp>
      <p:sp>
        <p:nvSpPr>
          <p:cNvPr id="139" name="Google Shape;139;p3"/>
          <p:cNvSpPr txBox="1"/>
          <p:nvPr/>
        </p:nvSpPr>
        <p:spPr>
          <a:xfrm rot="-5400000">
            <a:off x="5962763" y="3280450"/>
            <a:ext cx="12705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Dark Matter Mass</a:t>
            </a:r>
            <a:endParaRPr b="0" i="0" sz="1400" u="none" cap="none" strike="noStrike">
              <a:solidFill>
                <a:schemeClr val="dk1"/>
              </a:solidFill>
              <a:latin typeface="Calibri"/>
              <a:ea typeface="Calibri"/>
              <a:cs typeface="Calibri"/>
              <a:sym typeface="Calibri"/>
            </a:endParaRPr>
          </a:p>
        </p:txBody>
      </p:sp>
      <p:sp>
        <p:nvSpPr>
          <p:cNvPr id="140" name="Google Shape;140;p3"/>
          <p:cNvSpPr/>
          <p:nvPr/>
        </p:nvSpPr>
        <p:spPr>
          <a:xfrm>
            <a:off x="4534675" y="3069775"/>
            <a:ext cx="1884900" cy="676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1" name="Google Shape;141;p3"/>
          <p:cNvSpPr/>
          <p:nvPr/>
        </p:nvSpPr>
        <p:spPr>
          <a:xfrm>
            <a:off x="4927575" y="3223375"/>
            <a:ext cx="14169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3"/>
          <p:cNvSpPr/>
          <p:nvPr/>
        </p:nvSpPr>
        <p:spPr>
          <a:xfrm>
            <a:off x="4927575" y="1874725"/>
            <a:ext cx="14169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3"/>
          <p:cNvSpPr/>
          <p:nvPr/>
        </p:nvSpPr>
        <p:spPr>
          <a:xfrm>
            <a:off x="770450" y="3035350"/>
            <a:ext cx="1884900" cy="49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4" name="Google Shape;144;p3"/>
          <p:cNvSpPr/>
          <p:nvPr/>
        </p:nvSpPr>
        <p:spPr>
          <a:xfrm>
            <a:off x="2117299" y="2816649"/>
            <a:ext cx="298499" cy="1514774"/>
          </a:xfrm>
          <a:prstGeom prst="rightBrace">
            <a:avLst>
              <a:gd fmla="val 50000" name="adj1"/>
              <a:gd fmla="val 52115" name="adj2"/>
            </a:avLst>
          </a:prstGeom>
          <a:noFill/>
          <a:ln cap="flat" cmpd="sng" w="28575">
            <a:solidFill>
              <a:srgbClr val="000000"/>
            </a:solidFill>
            <a:prstDash val="solid"/>
            <a:round/>
            <a:headEnd len="sm" w="sm" type="none"/>
            <a:tailEnd len="sm" w="sm" type="none"/>
          </a:ln>
        </p:spPr>
        <p:txBody>
          <a:bodyPr anchorCtr="0" anchor="ctr" bIns="91400" lIns="91400" spcFirstLastPara="1" rIns="91400" wrap="square" tIns="914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45" name="Google Shape;145;p3"/>
          <p:cNvSpPr txBox="1"/>
          <p:nvPr/>
        </p:nvSpPr>
        <p:spPr>
          <a:xfrm>
            <a:off x="660549" y="2674074"/>
            <a:ext cx="1416899" cy="1587974"/>
          </a:xfrm>
          <a:prstGeom prst="rect">
            <a:avLst/>
          </a:prstGeom>
          <a:noFill/>
          <a:ln>
            <a:noFill/>
          </a:ln>
        </p:spPr>
        <p:txBody>
          <a:bodyPr anchorCtr="0" anchor="t" bIns="91400" lIns="91400" spcFirstLastPara="1" rIns="91400" wrap="square" tIns="914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Illustris-TNG</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Dianoga</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Eagle</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Magneticum</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Flamingo</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Millenium</a:t>
            </a:r>
            <a:endParaRPr b="0" i="0" sz="1800" u="none" cap="none" strike="noStrike">
              <a:solidFill>
                <a:schemeClr val="dk1"/>
              </a:solidFill>
              <a:latin typeface="Calibri"/>
              <a:ea typeface="Calibri"/>
              <a:cs typeface="Calibri"/>
              <a:sym typeface="Calibri"/>
            </a:endParaRPr>
          </a:p>
        </p:txBody>
      </p:sp>
      <p:sp>
        <p:nvSpPr>
          <p:cNvPr id="146" name="Google Shape;146;p3"/>
          <p:cNvSpPr/>
          <p:nvPr/>
        </p:nvSpPr>
        <p:spPr>
          <a:xfrm>
            <a:off x="4699200" y="3746275"/>
            <a:ext cx="1526700" cy="1556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47" name="Google Shape;147;p3" title="Captura de pantalla 2025-06-11 a las 12.28.19.png"/>
          <p:cNvPicPr preferRelativeResize="0"/>
          <p:nvPr/>
        </p:nvPicPr>
        <p:blipFill rotWithShape="1">
          <a:blip r:embed="rId3">
            <a:alphaModFix/>
          </a:blip>
          <a:srcRect b="21188" l="54454" r="28515" t="52316"/>
          <a:stretch/>
        </p:blipFill>
        <p:spPr>
          <a:xfrm>
            <a:off x="5086022" y="3830088"/>
            <a:ext cx="984665" cy="945837"/>
          </a:xfrm>
          <a:prstGeom prst="rect">
            <a:avLst/>
          </a:prstGeom>
          <a:noFill/>
          <a:ln>
            <a:noFill/>
          </a:ln>
        </p:spPr>
      </p:pic>
      <p:sp>
        <p:nvSpPr>
          <p:cNvPr id="148" name="Google Shape;148;p3"/>
          <p:cNvSpPr txBox="1"/>
          <p:nvPr/>
        </p:nvSpPr>
        <p:spPr>
          <a:xfrm>
            <a:off x="4872675" y="4884063"/>
            <a:ext cx="1526700" cy="369300"/>
          </a:xfrm>
          <a:prstGeom prst="rect">
            <a:avLst/>
          </a:prstGeom>
          <a:solidFill>
            <a:srgbClr val="FFF2C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Calibri"/>
                <a:ea typeface="Calibri"/>
                <a:cs typeface="Calibri"/>
                <a:sym typeface="Calibri"/>
              </a:rPr>
              <a:t>Foundational model</a:t>
            </a:r>
            <a:endParaRPr b="1" i="0" sz="1200" u="none" cap="none" strike="noStrike">
              <a:solidFill>
                <a:schemeClr val="dk1"/>
              </a:solidFill>
              <a:latin typeface="Calibri"/>
              <a:ea typeface="Calibri"/>
              <a:cs typeface="Calibri"/>
              <a:sym typeface="Calibri"/>
            </a:endParaRPr>
          </a:p>
        </p:txBody>
      </p:sp>
      <p:sp>
        <p:nvSpPr>
          <p:cNvPr id="149" name="Google Shape;149;p3"/>
          <p:cNvSpPr/>
          <p:nvPr/>
        </p:nvSpPr>
        <p:spPr>
          <a:xfrm>
            <a:off x="2369975" y="1334275"/>
            <a:ext cx="6186300" cy="1556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50" name="Google Shape;150;p3"/>
          <p:cNvSpPr txBox="1"/>
          <p:nvPr/>
        </p:nvSpPr>
        <p:spPr>
          <a:xfrm>
            <a:off x="7798975" y="5373875"/>
            <a:ext cx="22083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10000"/>
              </a:lnSpc>
              <a:spcBef>
                <a:spcPts val="1400"/>
              </a:spcBef>
              <a:spcAft>
                <a:spcPts val="0"/>
              </a:spcAft>
              <a:buClr>
                <a:srgbClr val="000000"/>
              </a:buClr>
              <a:buSzPts val="1000"/>
              <a:buFont typeface="Arial"/>
              <a:buNone/>
            </a:pPr>
            <a:r>
              <a:rPr b="0" i="0" lang="en-US" sz="1000" u="none" cap="none" strike="noStrike">
                <a:solidFill>
                  <a:srgbClr val="555555"/>
                </a:solidFill>
                <a:latin typeface="Calibri"/>
                <a:ea typeface="Calibri"/>
                <a:cs typeface="Calibri"/>
                <a:sym typeface="Calibri"/>
              </a:rPr>
              <a:t>Galaxies IC 2163 and NGC 2207 Credit: NASA, ESA, CSA, STScI</a:t>
            </a:r>
            <a:endParaRPr b="0" i="0" sz="1000" u="none" cap="none" strike="noStrike">
              <a:solidFill>
                <a:srgbClr val="555555"/>
              </a:solidFill>
              <a:latin typeface="Calibri"/>
              <a:ea typeface="Calibri"/>
              <a:cs typeface="Calibri"/>
              <a:sym typeface="Calibri"/>
            </a:endParaRPr>
          </a:p>
          <a:p>
            <a:pPr indent="0" lvl="0" marL="0" marR="0" rtl="0" algn="l">
              <a:lnSpc>
                <a:spcPct val="110000"/>
              </a:lnSpc>
              <a:spcBef>
                <a:spcPts val="1400"/>
              </a:spcBef>
              <a:spcAft>
                <a:spcPts val="0"/>
              </a:spcAft>
              <a:buClr>
                <a:schemeClr val="dk1"/>
              </a:buClr>
              <a:buSzPts val="1100"/>
              <a:buFont typeface="Arial"/>
              <a:buNone/>
            </a:pPr>
            <a:r>
              <a:t/>
            </a:r>
            <a:endParaRPr b="0" i="0" sz="1100" u="none" cap="none" strike="noStrike">
              <a:solidFill>
                <a:srgbClr val="333333"/>
              </a:solidFill>
              <a:latin typeface="Calibri"/>
              <a:ea typeface="Calibri"/>
              <a:cs typeface="Calibri"/>
              <a:sym typeface="Calibri"/>
            </a:endParaRPr>
          </a:p>
          <a:p>
            <a:pPr indent="0" lvl="0" marL="0" marR="0" rtl="0" algn="l">
              <a:lnSpc>
                <a:spcPct val="114999"/>
              </a:lnSpc>
              <a:spcBef>
                <a:spcPts val="1200"/>
              </a:spcBef>
              <a:spcAft>
                <a:spcPts val="0"/>
              </a:spcAft>
              <a:buClr>
                <a:srgbClr val="000000"/>
              </a:buClr>
              <a:buSzPts val="1100"/>
              <a:buFont typeface="Arial"/>
              <a:buNone/>
            </a:pPr>
            <a:r>
              <a:t/>
            </a:r>
            <a:endParaRPr b="0" i="0" sz="1100" u="none" cap="none" strike="noStrike">
              <a:solidFill>
                <a:srgbClr val="202122"/>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p:txBody>
      </p:sp>
      <p:pic>
        <p:nvPicPr>
          <p:cNvPr id="151" name="Google Shape;151;p3"/>
          <p:cNvPicPr preferRelativeResize="0"/>
          <p:nvPr/>
        </p:nvPicPr>
        <p:blipFill rotWithShape="1">
          <a:blip r:embed="rId5">
            <a:alphaModFix/>
          </a:blip>
          <a:srcRect b="16602" l="17560" r="22912" t="23265"/>
          <a:stretch/>
        </p:blipFill>
        <p:spPr>
          <a:xfrm>
            <a:off x="10090300" y="3824231"/>
            <a:ext cx="1884900" cy="1508980"/>
          </a:xfrm>
          <a:prstGeom prst="rect">
            <a:avLst/>
          </a:prstGeom>
          <a:noFill/>
          <a:ln>
            <a:noFill/>
          </a:ln>
        </p:spPr>
      </p:pic>
      <p:sp>
        <p:nvSpPr>
          <p:cNvPr id="152" name="Google Shape;152;p3"/>
          <p:cNvSpPr txBox="1"/>
          <p:nvPr/>
        </p:nvSpPr>
        <p:spPr>
          <a:xfrm>
            <a:off x="10050425" y="5333200"/>
            <a:ext cx="2058000" cy="646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555555"/>
                </a:solidFill>
                <a:latin typeface="Calibri"/>
                <a:ea typeface="Calibri"/>
                <a:cs typeface="Calibri"/>
                <a:sym typeface="Calibri"/>
              </a:rPr>
              <a:t>NGC 6052 is a pair of colliding galaxies in the constellation of Hercules about 230 million light-years away. </a:t>
            </a:r>
            <a:r>
              <a:rPr b="0" i="0" lang="en-US" sz="1000" u="none" cap="none" strike="noStrike">
                <a:solidFill>
                  <a:schemeClr val="dk2"/>
                </a:solidFill>
                <a:latin typeface="Calibri"/>
                <a:ea typeface="Calibri"/>
                <a:cs typeface="Calibri"/>
                <a:sym typeface="Calibri"/>
              </a:rPr>
              <a:t>Credit: ESA/Hubble &amp; NASA, A. Adamo et al.</a:t>
            </a:r>
            <a:endParaRPr b="0" i="0" sz="1000" u="none" cap="none" strike="noStrike">
              <a:solidFill>
                <a:schemeClr val="dk2"/>
              </a:solidFill>
              <a:latin typeface="Calibri"/>
              <a:ea typeface="Calibri"/>
              <a:cs typeface="Calibri"/>
              <a:sym typeface="Calibri"/>
            </a:endParaRPr>
          </a:p>
        </p:txBody>
      </p:sp>
      <p:pic>
        <p:nvPicPr>
          <p:cNvPr id="153" name="Google Shape;153;p3"/>
          <p:cNvPicPr preferRelativeResize="0"/>
          <p:nvPr/>
        </p:nvPicPr>
        <p:blipFill rotWithShape="1">
          <a:blip r:embed="rId6">
            <a:alphaModFix/>
          </a:blip>
          <a:srcRect b="0" l="0" r="0" t="0"/>
          <a:stretch/>
        </p:blipFill>
        <p:spPr>
          <a:xfrm>
            <a:off x="7767025" y="4251808"/>
            <a:ext cx="2272202" cy="10668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4" title="Captura de pantalla 2025-06-11 a las 12.28.19.png"/>
          <p:cNvPicPr preferRelativeResize="0"/>
          <p:nvPr/>
        </p:nvPicPr>
        <p:blipFill rotWithShape="1">
          <a:blip r:embed="rId3">
            <a:alphaModFix/>
          </a:blip>
          <a:srcRect b="0" l="0" r="0" t="0"/>
          <a:stretch/>
        </p:blipFill>
        <p:spPr>
          <a:xfrm>
            <a:off x="532525" y="1302188"/>
            <a:ext cx="7583776" cy="4682138"/>
          </a:xfrm>
          <a:prstGeom prst="rect">
            <a:avLst/>
          </a:prstGeom>
          <a:noFill/>
          <a:ln>
            <a:noFill/>
          </a:ln>
        </p:spPr>
      </p:pic>
      <p:sp>
        <p:nvSpPr>
          <p:cNvPr id="160" name="Google Shape;160;p4"/>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Status - Tool</a:t>
            </a:r>
            <a:endParaRPr/>
          </a:p>
        </p:txBody>
      </p:sp>
      <p:sp>
        <p:nvSpPr>
          <p:cNvPr id="161" name="Google Shape;161;p4"/>
          <p:cNvSpPr txBox="1"/>
          <p:nvPr>
            <p:ph idx="11" type="ftr"/>
          </p:nvPr>
        </p:nvSpPr>
        <p:spPr>
          <a:xfrm>
            <a:off x="3130019" y="6391143"/>
            <a:ext cx="5478000" cy="3303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162" name="Google Shape;162;p4"/>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63" name="Google Shape;163;p4"/>
          <p:cNvSpPr/>
          <p:nvPr/>
        </p:nvSpPr>
        <p:spPr>
          <a:xfrm>
            <a:off x="620200" y="2421850"/>
            <a:ext cx="1884900" cy="1908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4" name="Google Shape;164;p4"/>
          <p:cNvSpPr/>
          <p:nvPr/>
        </p:nvSpPr>
        <p:spPr>
          <a:xfrm>
            <a:off x="4627649" y="2934025"/>
            <a:ext cx="1669800" cy="369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5" name="Google Shape;165;p4"/>
          <p:cNvSpPr/>
          <p:nvPr/>
        </p:nvSpPr>
        <p:spPr>
          <a:xfrm>
            <a:off x="2612000" y="1313650"/>
            <a:ext cx="411000" cy="43869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6" name="Google Shape;166;p4"/>
          <p:cNvSpPr/>
          <p:nvPr/>
        </p:nvSpPr>
        <p:spPr>
          <a:xfrm>
            <a:off x="2850550" y="3947825"/>
            <a:ext cx="214800" cy="1908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67" name="Google Shape;167;p4"/>
          <p:cNvSpPr txBox="1"/>
          <p:nvPr/>
        </p:nvSpPr>
        <p:spPr>
          <a:xfrm rot="-5400000">
            <a:off x="2072600" y="1792150"/>
            <a:ext cx="1240500" cy="55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Velocity dispersion</a:t>
            </a:r>
            <a:endParaRPr b="0" i="0" sz="1400" u="none" cap="none" strike="noStrike">
              <a:solidFill>
                <a:schemeClr val="dk1"/>
              </a:solidFill>
              <a:latin typeface="Calibri"/>
              <a:ea typeface="Calibri"/>
              <a:cs typeface="Calibri"/>
              <a:sym typeface="Calibri"/>
            </a:endParaRPr>
          </a:p>
        </p:txBody>
      </p:sp>
      <p:sp>
        <p:nvSpPr>
          <p:cNvPr id="168" name="Google Shape;168;p4"/>
          <p:cNvSpPr txBox="1"/>
          <p:nvPr/>
        </p:nvSpPr>
        <p:spPr>
          <a:xfrm rot="-5400000">
            <a:off x="2367950" y="3590725"/>
            <a:ext cx="10281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Metallicity</a:t>
            </a:r>
            <a:endParaRPr b="0" i="0" sz="1400" u="none" cap="none" strike="noStrike">
              <a:solidFill>
                <a:schemeClr val="dk1"/>
              </a:solidFill>
              <a:latin typeface="Calibri"/>
              <a:ea typeface="Calibri"/>
              <a:cs typeface="Calibri"/>
              <a:sym typeface="Calibri"/>
            </a:endParaRPr>
          </a:p>
        </p:txBody>
      </p:sp>
      <p:sp>
        <p:nvSpPr>
          <p:cNvPr id="169" name="Google Shape;169;p4"/>
          <p:cNvSpPr/>
          <p:nvPr/>
        </p:nvSpPr>
        <p:spPr>
          <a:xfrm>
            <a:off x="6377900" y="2674075"/>
            <a:ext cx="1790700" cy="1655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70" name="Google Shape;170;p4" title="Captura de pantalla 2025-06-11 a las 12.28.19.png"/>
          <p:cNvPicPr preferRelativeResize="0"/>
          <p:nvPr/>
        </p:nvPicPr>
        <p:blipFill rotWithShape="1">
          <a:blip r:embed="rId3">
            <a:alphaModFix/>
          </a:blip>
          <a:srcRect b="38629" l="35233" r="47737" t="34236"/>
          <a:stretch/>
        </p:blipFill>
        <p:spPr>
          <a:xfrm>
            <a:off x="6898579" y="2871850"/>
            <a:ext cx="1291413" cy="1270500"/>
          </a:xfrm>
          <a:prstGeom prst="rect">
            <a:avLst/>
          </a:prstGeom>
          <a:noFill/>
          <a:ln>
            <a:noFill/>
          </a:ln>
        </p:spPr>
      </p:pic>
      <p:pic>
        <p:nvPicPr>
          <p:cNvPr id="171" name="Google Shape;171;p4" title="Captura de pantalla 2025-06-11 a las 12.28.19.png"/>
          <p:cNvPicPr preferRelativeResize="0"/>
          <p:nvPr/>
        </p:nvPicPr>
        <p:blipFill rotWithShape="1">
          <a:blip r:embed="rId3">
            <a:alphaModFix/>
          </a:blip>
          <a:srcRect b="33916" l="78975" r="0" t="32845"/>
          <a:stretch/>
        </p:blipFill>
        <p:spPr>
          <a:xfrm>
            <a:off x="6845563" y="1382825"/>
            <a:ext cx="1594476" cy="1556275"/>
          </a:xfrm>
          <a:prstGeom prst="rect">
            <a:avLst/>
          </a:prstGeom>
          <a:noFill/>
          <a:ln>
            <a:noFill/>
          </a:ln>
        </p:spPr>
      </p:pic>
      <p:sp>
        <p:nvSpPr>
          <p:cNvPr id="172" name="Google Shape;172;p4"/>
          <p:cNvSpPr txBox="1"/>
          <p:nvPr/>
        </p:nvSpPr>
        <p:spPr>
          <a:xfrm rot="-5400000">
            <a:off x="6001274" y="1726025"/>
            <a:ext cx="1240500" cy="55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Intracluster Light</a:t>
            </a:r>
            <a:endParaRPr b="0" i="0" sz="1400" u="none" cap="none" strike="noStrike">
              <a:solidFill>
                <a:schemeClr val="dk1"/>
              </a:solidFill>
              <a:latin typeface="Calibri"/>
              <a:ea typeface="Calibri"/>
              <a:cs typeface="Calibri"/>
              <a:sym typeface="Calibri"/>
            </a:endParaRPr>
          </a:p>
        </p:txBody>
      </p:sp>
      <p:sp>
        <p:nvSpPr>
          <p:cNvPr id="173" name="Google Shape;173;p4"/>
          <p:cNvSpPr txBox="1"/>
          <p:nvPr/>
        </p:nvSpPr>
        <p:spPr>
          <a:xfrm rot="-5400000">
            <a:off x="2215000" y="4733350"/>
            <a:ext cx="12705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Stellar Mass Density</a:t>
            </a:r>
            <a:endParaRPr b="0" i="0" sz="1400" u="none" cap="none" strike="noStrike">
              <a:solidFill>
                <a:schemeClr val="dk1"/>
              </a:solidFill>
              <a:latin typeface="Calibri"/>
              <a:ea typeface="Calibri"/>
              <a:cs typeface="Calibri"/>
              <a:sym typeface="Calibri"/>
            </a:endParaRPr>
          </a:p>
        </p:txBody>
      </p:sp>
      <p:sp>
        <p:nvSpPr>
          <p:cNvPr id="174" name="Google Shape;174;p4"/>
          <p:cNvSpPr txBox="1"/>
          <p:nvPr/>
        </p:nvSpPr>
        <p:spPr>
          <a:xfrm rot="-5400000">
            <a:off x="5962763" y="3280450"/>
            <a:ext cx="1270500" cy="453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Dark Matter Mass</a:t>
            </a:r>
            <a:endParaRPr b="0" i="0" sz="1400" u="none" cap="none" strike="noStrike">
              <a:solidFill>
                <a:schemeClr val="dk1"/>
              </a:solidFill>
              <a:latin typeface="Calibri"/>
              <a:ea typeface="Calibri"/>
              <a:cs typeface="Calibri"/>
              <a:sym typeface="Calibri"/>
            </a:endParaRPr>
          </a:p>
        </p:txBody>
      </p:sp>
      <p:sp>
        <p:nvSpPr>
          <p:cNvPr id="175" name="Google Shape;175;p4"/>
          <p:cNvSpPr/>
          <p:nvPr/>
        </p:nvSpPr>
        <p:spPr>
          <a:xfrm>
            <a:off x="4534675" y="3069775"/>
            <a:ext cx="1884900" cy="676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76" name="Google Shape;176;p4"/>
          <p:cNvSpPr/>
          <p:nvPr/>
        </p:nvSpPr>
        <p:spPr>
          <a:xfrm>
            <a:off x="4927575" y="3223375"/>
            <a:ext cx="14169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4"/>
          <p:cNvSpPr/>
          <p:nvPr/>
        </p:nvSpPr>
        <p:spPr>
          <a:xfrm>
            <a:off x="4927575" y="1874725"/>
            <a:ext cx="14169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4"/>
          <p:cNvSpPr/>
          <p:nvPr/>
        </p:nvSpPr>
        <p:spPr>
          <a:xfrm>
            <a:off x="770450" y="3035350"/>
            <a:ext cx="1884900" cy="493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79" name="Google Shape;179;p4"/>
          <p:cNvSpPr/>
          <p:nvPr/>
        </p:nvSpPr>
        <p:spPr>
          <a:xfrm>
            <a:off x="4699200" y="3746275"/>
            <a:ext cx="1526700" cy="1556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80" name="Google Shape;180;p4" title="Captura de pantalla 2025-06-11 a las 12.28.19.png"/>
          <p:cNvPicPr preferRelativeResize="0"/>
          <p:nvPr/>
        </p:nvPicPr>
        <p:blipFill rotWithShape="1">
          <a:blip r:embed="rId3">
            <a:alphaModFix/>
          </a:blip>
          <a:srcRect b="21188" l="54454" r="28515" t="52316"/>
          <a:stretch/>
        </p:blipFill>
        <p:spPr>
          <a:xfrm>
            <a:off x="5086022" y="3830088"/>
            <a:ext cx="984665" cy="945837"/>
          </a:xfrm>
          <a:prstGeom prst="rect">
            <a:avLst/>
          </a:prstGeom>
          <a:noFill/>
          <a:ln>
            <a:noFill/>
          </a:ln>
        </p:spPr>
      </p:pic>
      <p:sp>
        <p:nvSpPr>
          <p:cNvPr id="181" name="Google Shape;181;p4"/>
          <p:cNvSpPr txBox="1"/>
          <p:nvPr/>
        </p:nvSpPr>
        <p:spPr>
          <a:xfrm>
            <a:off x="4872675" y="4884063"/>
            <a:ext cx="1526700" cy="369300"/>
          </a:xfrm>
          <a:prstGeom prst="rect">
            <a:avLst/>
          </a:prstGeom>
          <a:solidFill>
            <a:srgbClr val="FFF2CC"/>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latin typeface="Calibri"/>
                <a:ea typeface="Calibri"/>
                <a:cs typeface="Calibri"/>
                <a:sym typeface="Calibri"/>
              </a:rPr>
              <a:t>Foundational model</a:t>
            </a:r>
            <a:endParaRPr b="1" i="0" sz="1200" u="none" cap="none" strike="noStrike">
              <a:solidFill>
                <a:schemeClr val="dk1"/>
              </a:solidFill>
              <a:latin typeface="Calibri"/>
              <a:ea typeface="Calibri"/>
              <a:cs typeface="Calibri"/>
              <a:sym typeface="Calibri"/>
            </a:endParaRPr>
          </a:p>
        </p:txBody>
      </p:sp>
      <p:sp>
        <p:nvSpPr>
          <p:cNvPr id="182" name="Google Shape;182;p4"/>
          <p:cNvSpPr/>
          <p:nvPr/>
        </p:nvSpPr>
        <p:spPr>
          <a:xfrm>
            <a:off x="2612000" y="2871850"/>
            <a:ext cx="5944200" cy="2849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3" name="Google Shape;183;p4"/>
          <p:cNvSpPr txBox="1"/>
          <p:nvPr/>
        </p:nvSpPr>
        <p:spPr>
          <a:xfrm>
            <a:off x="9695977" y="1448950"/>
            <a:ext cx="2272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Key to understanding the history of galaxy interactions and merges in a cluster</a:t>
            </a:r>
            <a:endParaRPr b="0" i="0" sz="1800" u="none" cap="none" strike="noStrike">
              <a:solidFill>
                <a:schemeClr val="dk1"/>
              </a:solidFill>
              <a:latin typeface="Calibri"/>
              <a:ea typeface="Calibri"/>
              <a:cs typeface="Calibri"/>
              <a:sym typeface="Calibri"/>
            </a:endParaRPr>
          </a:p>
        </p:txBody>
      </p:sp>
      <p:sp>
        <p:nvSpPr>
          <p:cNvPr id="184" name="Google Shape;184;p4"/>
          <p:cNvSpPr/>
          <p:nvPr/>
        </p:nvSpPr>
        <p:spPr>
          <a:xfrm>
            <a:off x="8677475" y="1884550"/>
            <a:ext cx="8973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5" name="Google Shape;185;p4"/>
          <p:cNvPicPr preferRelativeResize="0"/>
          <p:nvPr/>
        </p:nvPicPr>
        <p:blipFill rotWithShape="1">
          <a:blip r:embed="rId4">
            <a:alphaModFix/>
          </a:blip>
          <a:srcRect b="0" l="0" r="0" t="0"/>
          <a:stretch/>
        </p:blipFill>
        <p:spPr>
          <a:xfrm>
            <a:off x="10367300" y="2244025"/>
            <a:ext cx="1028187" cy="1028187"/>
          </a:xfrm>
          <a:prstGeom prst="rect">
            <a:avLst/>
          </a:prstGeom>
          <a:noFill/>
          <a:ln>
            <a:noFill/>
          </a:ln>
        </p:spPr>
      </p:pic>
      <p:sp>
        <p:nvSpPr>
          <p:cNvPr id="186" name="Google Shape;186;p4"/>
          <p:cNvSpPr/>
          <p:nvPr/>
        </p:nvSpPr>
        <p:spPr>
          <a:xfrm>
            <a:off x="2117299" y="2816649"/>
            <a:ext cx="298499" cy="1514774"/>
          </a:xfrm>
          <a:prstGeom prst="rightBrace">
            <a:avLst>
              <a:gd fmla="val 50000" name="adj1"/>
              <a:gd fmla="val 52115" name="adj2"/>
            </a:avLst>
          </a:prstGeom>
          <a:noFill/>
          <a:ln cap="flat" cmpd="sng" w="28575">
            <a:solidFill>
              <a:srgbClr val="000000"/>
            </a:solidFill>
            <a:prstDash val="solid"/>
            <a:round/>
            <a:headEnd len="sm" w="sm" type="none"/>
            <a:tailEnd len="sm" w="sm" type="none"/>
          </a:ln>
        </p:spPr>
        <p:txBody>
          <a:bodyPr anchorCtr="0" anchor="ctr" bIns="91400" lIns="91400" spcFirstLastPara="1" rIns="91400" wrap="square" tIns="914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7" name="Google Shape;187;p4"/>
          <p:cNvSpPr txBox="1"/>
          <p:nvPr/>
        </p:nvSpPr>
        <p:spPr>
          <a:xfrm>
            <a:off x="660549" y="2674073"/>
            <a:ext cx="1416899" cy="1587974"/>
          </a:xfrm>
          <a:prstGeom prst="rect">
            <a:avLst/>
          </a:prstGeom>
          <a:noFill/>
          <a:ln>
            <a:noFill/>
          </a:ln>
        </p:spPr>
        <p:txBody>
          <a:bodyPr anchorCtr="0" anchor="t" bIns="91400" lIns="91400" spcFirstLastPara="1" rIns="91400" wrap="square" tIns="914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Illustris-TNG</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Dianoga</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Eagle</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Magneticum</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Flamingo</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Millenium</a:t>
            </a:r>
            <a:endParaRPr b="0" i="0" sz="1800" u="none" cap="none" strike="noStrike">
              <a:solidFill>
                <a:schemeClr val="dk1"/>
              </a:solidFill>
              <a:latin typeface="Calibri"/>
              <a:ea typeface="Calibri"/>
              <a:cs typeface="Calibri"/>
              <a:sym typeface="Calibri"/>
            </a:endParaRPr>
          </a:p>
        </p:txBody>
      </p:sp>
      <p:sp>
        <p:nvSpPr>
          <p:cNvPr id="188" name="Google Shape;188;p4"/>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3f7111e8368_0_0"/>
          <p:cNvSpPr txBox="1"/>
          <p:nvPr>
            <p:ph type="title"/>
          </p:nvPr>
        </p:nvSpPr>
        <p:spPr>
          <a:xfrm>
            <a:off x="384313" y="218878"/>
            <a:ext cx="9928800" cy="6765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None/>
            </a:pPr>
            <a:r>
              <a:rPr lang="en-US"/>
              <a:t>Input features</a:t>
            </a:r>
            <a:endParaRPr/>
          </a:p>
        </p:txBody>
      </p:sp>
      <p:sp>
        <p:nvSpPr>
          <p:cNvPr id="195" name="Google Shape;195;g3f7111e8368_0_0"/>
          <p:cNvSpPr txBox="1"/>
          <p:nvPr>
            <p:ph idx="12" type="sldNum"/>
          </p:nvPr>
        </p:nvSpPr>
        <p:spPr>
          <a:xfrm>
            <a:off x="9409043" y="6391143"/>
            <a:ext cx="2480100" cy="3303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pic>
        <p:nvPicPr>
          <p:cNvPr id="196" name="Google Shape;196;g3f7111e8368_0_0"/>
          <p:cNvPicPr preferRelativeResize="0"/>
          <p:nvPr/>
        </p:nvPicPr>
        <p:blipFill>
          <a:blip r:embed="rId3">
            <a:alphaModFix/>
          </a:blip>
          <a:stretch>
            <a:fillRect/>
          </a:stretch>
        </p:blipFill>
        <p:spPr>
          <a:xfrm>
            <a:off x="5893275" y="1566862"/>
            <a:ext cx="3865240" cy="3724276"/>
          </a:xfrm>
          <a:prstGeom prst="rect">
            <a:avLst/>
          </a:prstGeom>
          <a:noFill/>
          <a:ln>
            <a:noFill/>
          </a:ln>
        </p:spPr>
      </p:pic>
      <p:sp>
        <p:nvSpPr>
          <p:cNvPr id="197" name="Google Shape;197;g3f7111e8368_0_0"/>
          <p:cNvSpPr txBox="1"/>
          <p:nvPr/>
        </p:nvSpPr>
        <p:spPr>
          <a:xfrm>
            <a:off x="494525" y="1615050"/>
            <a:ext cx="2247600" cy="1929600"/>
          </a:xfrm>
          <a:prstGeom prst="rect">
            <a:avLst/>
          </a:prstGeom>
          <a:noFill/>
          <a:ln cap="flat" cmpd="sng" w="28575">
            <a:solidFill>
              <a:srgbClr val="B6D7A8"/>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latin typeface="Calibri"/>
                <a:ea typeface="Calibri"/>
                <a:cs typeface="Calibri"/>
                <a:sym typeface="Calibri"/>
              </a:rPr>
              <a:t>Halo</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Coordinates</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M200</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R200</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Id primary subhalo</a:t>
            </a:r>
            <a:endParaRPr sz="1800">
              <a:solidFill>
                <a:schemeClr val="dk1"/>
              </a:solidFill>
              <a:latin typeface="Calibri"/>
              <a:ea typeface="Calibri"/>
              <a:cs typeface="Calibri"/>
              <a:sym typeface="Calibri"/>
            </a:endParaRPr>
          </a:p>
        </p:txBody>
      </p:sp>
      <p:sp>
        <p:nvSpPr>
          <p:cNvPr id="198" name="Google Shape;198;g3f7111e8368_0_0"/>
          <p:cNvSpPr txBox="1"/>
          <p:nvPr/>
        </p:nvSpPr>
        <p:spPr>
          <a:xfrm>
            <a:off x="494525" y="3782050"/>
            <a:ext cx="5079900" cy="1722000"/>
          </a:xfrm>
          <a:prstGeom prst="rect">
            <a:avLst/>
          </a:prstGeom>
          <a:noFill/>
          <a:ln cap="flat" cmpd="sng" w="28575">
            <a:solidFill>
              <a:srgbClr val="EA9999"/>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latin typeface="Calibri"/>
                <a:ea typeface="Calibri"/>
                <a:cs typeface="Calibri"/>
                <a:sym typeface="Calibri"/>
              </a:rPr>
              <a:t>Subhalo</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Halo ID</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Stellar mass</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Coordinates (center of potential)</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Stellar half-mass radius</a:t>
            </a:r>
            <a:endParaRPr sz="1800">
              <a:solidFill>
                <a:schemeClr val="dk1"/>
              </a:solidFill>
              <a:latin typeface="Calibri"/>
              <a:ea typeface="Calibri"/>
              <a:cs typeface="Calibri"/>
              <a:sym typeface="Calibri"/>
            </a:endParaRPr>
          </a:p>
        </p:txBody>
      </p:sp>
      <p:sp>
        <p:nvSpPr>
          <p:cNvPr id="199" name="Google Shape;199;g3f7111e8368_0_0"/>
          <p:cNvSpPr txBox="1"/>
          <p:nvPr/>
        </p:nvSpPr>
        <p:spPr>
          <a:xfrm>
            <a:off x="2866625" y="1615050"/>
            <a:ext cx="2707800" cy="1929600"/>
          </a:xfrm>
          <a:prstGeom prst="rect">
            <a:avLst/>
          </a:prstGeom>
          <a:noFill/>
          <a:ln cap="flat" cmpd="sng" w="28575">
            <a:solidFill>
              <a:srgbClr val="FFD966"/>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latin typeface="Calibri"/>
                <a:ea typeface="Calibri"/>
                <a:cs typeface="Calibri"/>
                <a:sym typeface="Calibri"/>
              </a:rPr>
              <a:t>Subhalo stellar particles</a:t>
            </a:r>
            <a:endParaRPr b="1"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Mass</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Velocity</a:t>
            </a:r>
            <a:endParaRPr sz="1800">
              <a:solidFill>
                <a:schemeClr val="dk1"/>
              </a:solidFill>
              <a:latin typeface="Calibri"/>
              <a:ea typeface="Calibri"/>
              <a:cs typeface="Calibri"/>
              <a:sym typeface="Calibri"/>
            </a:endParaRPr>
          </a:p>
          <a:p>
            <a:pPr indent="0" lvl="0" marL="0" rtl="0" algn="l">
              <a:spcBef>
                <a:spcPts val="0"/>
              </a:spcBef>
              <a:spcAft>
                <a:spcPts val="0"/>
              </a:spcAft>
              <a:buNone/>
            </a:pPr>
            <a:r>
              <a:rPr lang="en-US" sz="1800">
                <a:solidFill>
                  <a:schemeClr val="dk1"/>
                </a:solidFill>
                <a:latin typeface="Calibri"/>
                <a:ea typeface="Calibri"/>
                <a:cs typeface="Calibri"/>
                <a:sym typeface="Calibri"/>
              </a:rPr>
              <a:t>Coordinates</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5"/>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Status - Development</a:t>
            </a:r>
            <a:endParaRPr/>
          </a:p>
        </p:txBody>
      </p:sp>
      <p:sp>
        <p:nvSpPr>
          <p:cNvPr id="206" name="Google Shape;206;p5"/>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07" name="Google Shape;207;p5"/>
          <p:cNvSpPr txBox="1"/>
          <p:nvPr>
            <p:ph idx="1" type="body"/>
          </p:nvPr>
        </p:nvSpPr>
        <p:spPr>
          <a:xfrm>
            <a:off x="384325" y="1428548"/>
            <a:ext cx="11504700" cy="1159500"/>
          </a:xfrm>
          <a:prstGeom prst="rect">
            <a:avLst/>
          </a:prstGeom>
          <a:noFill/>
          <a:ln>
            <a:noFill/>
          </a:ln>
        </p:spPr>
        <p:txBody>
          <a:bodyPr anchorCtr="0" anchor="t" bIns="45700" lIns="91425" spcFirstLastPara="1" rIns="91425" wrap="square" tIns="45700">
            <a:normAutofit/>
          </a:bodyPr>
          <a:lstStyle/>
          <a:p>
            <a:pPr indent="-214420" lvl="0" marL="239820" rtl="0" algn="l">
              <a:lnSpc>
                <a:spcPct val="114999"/>
              </a:lnSpc>
              <a:spcBef>
                <a:spcPts val="0"/>
              </a:spcBef>
              <a:spcAft>
                <a:spcPts val="0"/>
              </a:spcAft>
              <a:buClr>
                <a:schemeClr val="dk1"/>
              </a:buClr>
              <a:buSzPts val="2400"/>
              <a:buAutoNum type="arabicPeriod"/>
            </a:pPr>
            <a:r>
              <a:rPr b="0" i="0" lang="en-US" sz="2400" u="none" cap="none" strike="noStrike">
                <a:solidFill>
                  <a:schemeClr val="dk1"/>
                </a:solidFill>
                <a:latin typeface="Calibri"/>
                <a:ea typeface="Calibri"/>
                <a:cs typeface="Calibri"/>
                <a:sym typeface="Calibri"/>
              </a:rPr>
              <a:t> Cross-Simulation </a:t>
            </a:r>
            <a:r>
              <a:rPr b="1" i="0" lang="en-US" sz="2400" u="none" cap="none" strike="noStrike">
                <a:solidFill>
                  <a:schemeClr val="dk1"/>
                </a:solidFill>
              </a:rPr>
              <a:t>Data Generation</a:t>
            </a:r>
            <a:r>
              <a:rPr b="0" i="0" lang="en-US" sz="2400" u="none" cap="none" strike="noStrike">
                <a:solidFill>
                  <a:schemeClr val="dk1"/>
                </a:solidFill>
                <a:latin typeface="Calibri"/>
                <a:ea typeface="Calibri"/>
                <a:cs typeface="Calibri"/>
                <a:sym typeface="Calibri"/>
              </a:rPr>
              <a:t> pipeline</a:t>
            </a:r>
            <a:endParaRPr sz="2400"/>
          </a:p>
          <a:p>
            <a:pPr indent="-214420" lvl="0" marL="239820" rtl="0" algn="l">
              <a:lnSpc>
                <a:spcPct val="114999"/>
              </a:lnSpc>
              <a:spcBef>
                <a:spcPts val="0"/>
              </a:spcBef>
              <a:spcAft>
                <a:spcPts val="0"/>
              </a:spcAft>
              <a:buClr>
                <a:schemeClr val="dk1"/>
              </a:buClr>
              <a:buSzPts val="2400"/>
              <a:buAutoNum type="arabicPeriod"/>
            </a:pPr>
            <a:r>
              <a:rPr b="0" i="0" lang="en-US" sz="2400" u="none" cap="none" strike="noStrike">
                <a:solidFill>
                  <a:schemeClr val="dk1"/>
                </a:solidFill>
                <a:latin typeface="Calibri"/>
                <a:ea typeface="Calibri"/>
                <a:cs typeface="Calibri"/>
                <a:sym typeface="Calibri"/>
              </a:rPr>
              <a:t> Training/ Evaluation of DL models to predict Feature2 based on Feature1</a:t>
            </a:r>
            <a:endParaRPr/>
          </a:p>
        </p:txBody>
      </p:sp>
      <p:pic>
        <p:nvPicPr>
          <p:cNvPr id="208" name="Google Shape;208;p5" title="Captura de pantalla 2025-07-16 a las 14.56.31.png"/>
          <p:cNvPicPr preferRelativeResize="0"/>
          <p:nvPr/>
        </p:nvPicPr>
        <p:blipFill rotWithShape="1">
          <a:blip r:embed="rId3">
            <a:alphaModFix/>
          </a:blip>
          <a:srcRect b="0" l="0" r="0" t="0"/>
          <a:stretch/>
        </p:blipFill>
        <p:spPr>
          <a:xfrm>
            <a:off x="1055100" y="2459072"/>
            <a:ext cx="9756550" cy="3498295"/>
          </a:xfrm>
          <a:prstGeom prst="rect">
            <a:avLst/>
          </a:prstGeom>
          <a:noFill/>
          <a:ln>
            <a:noFill/>
          </a:ln>
        </p:spPr>
      </p:pic>
      <p:pic>
        <p:nvPicPr>
          <p:cNvPr id="209" name="Google Shape;209;p5"/>
          <p:cNvPicPr preferRelativeResize="0"/>
          <p:nvPr/>
        </p:nvPicPr>
        <p:blipFill rotWithShape="1">
          <a:blip r:embed="rId4">
            <a:alphaModFix/>
          </a:blip>
          <a:srcRect b="0" l="2028" r="0" t="0"/>
          <a:stretch/>
        </p:blipFill>
        <p:spPr>
          <a:xfrm>
            <a:off x="7512550" y="4273425"/>
            <a:ext cx="4563475" cy="1621699"/>
          </a:xfrm>
          <a:prstGeom prst="rect">
            <a:avLst/>
          </a:prstGeom>
          <a:noFill/>
          <a:ln>
            <a:noFill/>
          </a:ln>
        </p:spPr>
      </p:pic>
      <p:cxnSp>
        <p:nvCxnSpPr>
          <p:cNvPr id="210" name="Google Shape;210;p5"/>
          <p:cNvCxnSpPr/>
          <p:nvPr/>
        </p:nvCxnSpPr>
        <p:spPr>
          <a:xfrm>
            <a:off x="4254750" y="3340350"/>
            <a:ext cx="3853500" cy="951600"/>
          </a:xfrm>
          <a:prstGeom prst="straightConnector1">
            <a:avLst/>
          </a:prstGeom>
          <a:noFill/>
          <a:ln cap="flat" cmpd="sng" w="9525">
            <a:solidFill>
              <a:schemeClr val="dk2"/>
            </a:solidFill>
            <a:prstDash val="solid"/>
            <a:round/>
            <a:headEnd len="sm" w="sm" type="none"/>
            <a:tailEnd len="sm" w="sm" type="none"/>
          </a:ln>
        </p:spPr>
      </p:cxnSp>
      <p:sp>
        <p:nvSpPr>
          <p:cNvPr id="211" name="Google Shape;211;p5"/>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212" name="Google Shape;212;p5"/>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8"/>
          <p:cNvSpPr txBox="1"/>
          <p:nvPr>
            <p:ph type="title"/>
          </p:nvPr>
        </p:nvSpPr>
        <p:spPr>
          <a:xfrm>
            <a:off x="384318" y="218875"/>
            <a:ext cx="44397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Data Generation</a:t>
            </a:r>
            <a:endParaRPr/>
          </a:p>
        </p:txBody>
      </p:sp>
      <p:sp>
        <p:nvSpPr>
          <p:cNvPr id="219" name="Google Shape;219;p18"/>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20" name="Google Shape;220;p18"/>
          <p:cNvPicPr preferRelativeResize="0"/>
          <p:nvPr/>
        </p:nvPicPr>
        <p:blipFill rotWithShape="1">
          <a:blip r:embed="rId3">
            <a:alphaModFix/>
          </a:blip>
          <a:srcRect b="0" l="0" r="0" t="0"/>
          <a:stretch/>
        </p:blipFill>
        <p:spPr>
          <a:xfrm>
            <a:off x="7212375" y="1295400"/>
            <a:ext cx="4676775" cy="2133600"/>
          </a:xfrm>
          <a:prstGeom prst="rect">
            <a:avLst/>
          </a:prstGeom>
          <a:noFill/>
          <a:ln>
            <a:noFill/>
          </a:ln>
        </p:spPr>
      </p:pic>
      <p:pic>
        <p:nvPicPr>
          <p:cNvPr id="221" name="Google Shape;221;p18"/>
          <p:cNvPicPr preferRelativeResize="0"/>
          <p:nvPr/>
        </p:nvPicPr>
        <p:blipFill rotWithShape="1">
          <a:blip r:embed="rId4">
            <a:alphaModFix/>
          </a:blip>
          <a:srcRect b="0" l="0" r="0" t="0"/>
          <a:stretch/>
        </p:blipFill>
        <p:spPr>
          <a:xfrm>
            <a:off x="7212375" y="3520975"/>
            <a:ext cx="4210050" cy="2628900"/>
          </a:xfrm>
          <a:prstGeom prst="rect">
            <a:avLst/>
          </a:prstGeom>
          <a:noFill/>
          <a:ln>
            <a:noFill/>
          </a:ln>
        </p:spPr>
      </p:pic>
      <p:sp>
        <p:nvSpPr>
          <p:cNvPr id="222" name="Google Shape;222;p18"/>
          <p:cNvSpPr txBox="1"/>
          <p:nvPr/>
        </p:nvSpPr>
        <p:spPr>
          <a:xfrm>
            <a:off x="765688" y="1349650"/>
            <a:ext cx="6009000" cy="2743200"/>
          </a:xfrm>
          <a:prstGeom prst="rect">
            <a:avLst/>
          </a:prstGeom>
          <a:noFill/>
          <a:ln>
            <a:noFill/>
          </a:ln>
        </p:spPr>
        <p:txBody>
          <a:bodyPr anchorCtr="0" anchor="t" bIns="91425" lIns="91425" spcFirstLastPara="1" rIns="91425" wrap="square" tIns="91425">
            <a:noAutofit/>
          </a:bodyPr>
          <a:lstStyle/>
          <a:p>
            <a:pPr indent="0" lvl="0" marL="0" marR="0" rtl="0" algn="l">
              <a:lnSpc>
                <a:spcPct val="50000"/>
              </a:lnSpc>
              <a:spcBef>
                <a:spcPts val="120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Load simulation data</a:t>
            </a:r>
            <a:endParaRPr b="0" i="0" sz="1800" u="none" cap="none" strike="noStrike">
              <a:solidFill>
                <a:schemeClr val="dk1"/>
              </a:solidFill>
              <a:latin typeface="Calibri"/>
              <a:ea typeface="Calibri"/>
              <a:cs typeface="Calibri"/>
              <a:sym typeface="Calibri"/>
            </a:endParaRPr>
          </a:p>
          <a:p>
            <a:pPr indent="0" lvl="0" marL="0" marR="0" rtl="0" algn="l">
              <a:lnSpc>
                <a:spcPct val="50000"/>
              </a:lnSpc>
              <a:spcBef>
                <a:spcPts val="120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Filter halos and subhalos by mass</a:t>
            </a:r>
            <a:endParaRPr b="0" i="0" sz="1800" u="none" cap="none" strike="noStrike">
              <a:solidFill>
                <a:schemeClr val="dk1"/>
              </a:solidFill>
              <a:latin typeface="Calibri"/>
              <a:ea typeface="Calibri"/>
              <a:cs typeface="Calibri"/>
              <a:sym typeface="Calibri"/>
            </a:endParaRPr>
          </a:p>
          <a:p>
            <a:pPr indent="0" lvl="0" marL="0" marR="0" rtl="0" algn="l">
              <a:lnSpc>
                <a:spcPct val="50000"/>
              </a:lnSpc>
              <a:spcBef>
                <a:spcPts val="120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Identify overlapping subhalos</a:t>
            </a:r>
            <a:endParaRPr b="0" i="0" sz="1800" u="none" cap="none" strike="noStrike">
              <a:solidFill>
                <a:schemeClr val="dk1"/>
              </a:solidFill>
              <a:latin typeface="Calibri"/>
              <a:ea typeface="Calibri"/>
              <a:cs typeface="Calibri"/>
              <a:sym typeface="Calibri"/>
            </a:endParaRPr>
          </a:p>
          <a:p>
            <a:pPr indent="0" lvl="0" marL="457200" marR="0" rtl="0" algn="l">
              <a:lnSpc>
                <a:spcPct val="50000"/>
              </a:lnSpc>
              <a:spcBef>
                <a:spcPts val="1200"/>
              </a:spcBef>
              <a:spcAft>
                <a:spcPts val="120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sp>
        <p:nvSpPr>
          <p:cNvPr id="223" name="Google Shape;223;p18"/>
          <p:cNvSpPr txBox="1"/>
          <p:nvPr/>
        </p:nvSpPr>
        <p:spPr>
          <a:xfrm>
            <a:off x="891675" y="2364038"/>
            <a:ext cx="5686500" cy="2133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4999"/>
              </a:lnSpc>
              <a:spcBef>
                <a:spcPts val="120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Get particle data</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Apply periodic boundary conditions</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Compute velocity dispersion and BCG-ICL classification using a RF</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Estimate transition radius</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Merge particle data</a:t>
            </a:r>
            <a:endParaRPr b="0" i="0" sz="1800" u="none" cap="none" strike="noStrike">
              <a:solidFill>
                <a:schemeClr val="dk1"/>
              </a:solidFill>
              <a:latin typeface="Calibri"/>
              <a:ea typeface="Calibri"/>
              <a:cs typeface="Calibri"/>
              <a:sym typeface="Calibri"/>
            </a:endParaRPr>
          </a:p>
          <a:p>
            <a:pPr indent="0" lvl="0" marL="457200" marR="0" rtl="0" algn="l">
              <a:lnSpc>
                <a:spcPct val="114999"/>
              </a:lnSpc>
              <a:spcBef>
                <a:spcPts val="1200"/>
              </a:spcBef>
              <a:spcAft>
                <a:spcPts val="1200"/>
              </a:spcAft>
              <a:buClr>
                <a:srgbClr val="000000"/>
              </a:buClr>
              <a:buSzPts val="2800"/>
              <a:buFont typeface="Arial"/>
              <a:buNone/>
            </a:pPr>
            <a:r>
              <a:t/>
            </a:r>
            <a:endParaRPr b="0" i="0" sz="2800" u="none" cap="none" strike="noStrike">
              <a:solidFill>
                <a:schemeClr val="dk1"/>
              </a:solidFill>
              <a:latin typeface="Calibri"/>
              <a:ea typeface="Calibri"/>
              <a:cs typeface="Calibri"/>
              <a:sym typeface="Calibri"/>
            </a:endParaRPr>
          </a:p>
        </p:txBody>
      </p:sp>
      <p:pic>
        <p:nvPicPr>
          <p:cNvPr id="224" name="Google Shape;224;p18"/>
          <p:cNvPicPr preferRelativeResize="0"/>
          <p:nvPr/>
        </p:nvPicPr>
        <p:blipFill rotWithShape="1">
          <a:blip r:embed="rId5">
            <a:alphaModFix/>
          </a:blip>
          <a:srcRect b="0" l="0" r="0" t="0"/>
          <a:stretch/>
        </p:blipFill>
        <p:spPr>
          <a:xfrm>
            <a:off x="2214475" y="4547125"/>
            <a:ext cx="2943225" cy="1562100"/>
          </a:xfrm>
          <a:prstGeom prst="rect">
            <a:avLst/>
          </a:prstGeom>
          <a:noFill/>
          <a:ln>
            <a:noFill/>
          </a:ln>
        </p:spPr>
      </p:pic>
      <p:sp>
        <p:nvSpPr>
          <p:cNvPr id="225" name="Google Shape;225;p18"/>
          <p:cNvSpPr txBox="1"/>
          <p:nvPr/>
        </p:nvSpPr>
        <p:spPr>
          <a:xfrm>
            <a:off x="4749375" y="5383775"/>
            <a:ext cx="1828800" cy="56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Periodic boundary conditions</a:t>
            </a:r>
            <a:endParaRPr b="0" i="0" sz="1000" u="none" cap="none" strike="noStrike">
              <a:solidFill>
                <a:schemeClr val="dk1"/>
              </a:solidFill>
              <a:latin typeface="Calibri"/>
              <a:ea typeface="Calibri"/>
              <a:cs typeface="Calibri"/>
              <a:sym typeface="Calibri"/>
            </a:endParaRPr>
          </a:p>
        </p:txBody>
      </p:sp>
      <p:sp>
        <p:nvSpPr>
          <p:cNvPr id="226" name="Google Shape;226;p18"/>
          <p:cNvSpPr txBox="1"/>
          <p:nvPr/>
        </p:nvSpPr>
        <p:spPr>
          <a:xfrm rot="-5400000">
            <a:off x="5479725" y="4417225"/>
            <a:ext cx="31350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14999"/>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Transition Radius r/R200 Halo 0, Illustris</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p:txBody>
      </p:sp>
      <p:sp>
        <p:nvSpPr>
          <p:cNvPr id="227" name="Google Shape;227;p18"/>
          <p:cNvSpPr txBox="1"/>
          <p:nvPr/>
        </p:nvSpPr>
        <p:spPr>
          <a:xfrm rot="-5400000">
            <a:off x="6046575" y="2263200"/>
            <a:ext cx="20013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14999"/>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BCG-ICL classification Dianoga D2</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p:txBody>
      </p:sp>
      <p:pic>
        <p:nvPicPr>
          <p:cNvPr id="228" name="Google Shape;228;p18"/>
          <p:cNvPicPr preferRelativeResize="0"/>
          <p:nvPr/>
        </p:nvPicPr>
        <p:blipFill rotWithShape="1">
          <a:blip r:embed="rId6">
            <a:alphaModFix/>
          </a:blip>
          <a:srcRect b="0" l="0" r="0" t="0"/>
          <a:stretch/>
        </p:blipFill>
        <p:spPr>
          <a:xfrm>
            <a:off x="5379738" y="1295400"/>
            <a:ext cx="1019174" cy="1019174"/>
          </a:xfrm>
          <a:prstGeom prst="rect">
            <a:avLst/>
          </a:prstGeom>
          <a:noFill/>
          <a:ln>
            <a:noFill/>
          </a:ln>
        </p:spPr>
      </p:pic>
      <p:pic>
        <p:nvPicPr>
          <p:cNvPr id="229" name="Google Shape;229;p18"/>
          <p:cNvPicPr preferRelativeResize="0"/>
          <p:nvPr/>
        </p:nvPicPr>
        <p:blipFill rotWithShape="1">
          <a:blip r:embed="rId7">
            <a:alphaModFix/>
          </a:blip>
          <a:srcRect b="0" l="0" r="0" t="0"/>
          <a:stretch/>
        </p:blipFill>
        <p:spPr>
          <a:xfrm>
            <a:off x="5960388" y="1641413"/>
            <a:ext cx="552450" cy="180975"/>
          </a:xfrm>
          <a:prstGeom prst="rect">
            <a:avLst/>
          </a:prstGeom>
          <a:noFill/>
          <a:ln>
            <a:noFill/>
          </a:ln>
        </p:spPr>
      </p:pic>
      <p:pic>
        <p:nvPicPr>
          <p:cNvPr id="230" name="Google Shape;230;p18"/>
          <p:cNvPicPr preferRelativeResize="0"/>
          <p:nvPr/>
        </p:nvPicPr>
        <p:blipFill rotWithShape="1">
          <a:blip r:embed="rId8">
            <a:alphaModFix/>
          </a:blip>
          <a:srcRect b="0" l="0" r="0" t="0"/>
          <a:stretch/>
        </p:blipFill>
        <p:spPr>
          <a:xfrm>
            <a:off x="4962950" y="1780025"/>
            <a:ext cx="771525" cy="247650"/>
          </a:xfrm>
          <a:prstGeom prst="rect">
            <a:avLst/>
          </a:prstGeom>
          <a:noFill/>
          <a:ln>
            <a:noFill/>
          </a:ln>
        </p:spPr>
      </p:pic>
      <p:sp>
        <p:nvSpPr>
          <p:cNvPr id="231" name="Google Shape;231;p18"/>
          <p:cNvSpPr txBox="1"/>
          <p:nvPr/>
        </p:nvSpPr>
        <p:spPr>
          <a:xfrm rot="-5400000">
            <a:off x="-18150" y="2338399"/>
            <a:ext cx="13623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For each Halo</a:t>
            </a:r>
            <a:endParaRPr b="0" i="0" sz="1000" u="none" cap="none" strike="noStrike">
              <a:solidFill>
                <a:schemeClr val="dk1"/>
              </a:solidFill>
              <a:latin typeface="Calibri"/>
              <a:ea typeface="Calibri"/>
              <a:cs typeface="Calibri"/>
              <a:sym typeface="Calibri"/>
            </a:endParaRPr>
          </a:p>
        </p:txBody>
      </p:sp>
      <p:sp>
        <p:nvSpPr>
          <p:cNvPr id="232" name="Google Shape;232;p18"/>
          <p:cNvSpPr txBox="1"/>
          <p:nvPr/>
        </p:nvSpPr>
        <p:spPr>
          <a:xfrm rot="-5400000">
            <a:off x="-457100" y="1346825"/>
            <a:ext cx="14526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Configuration</a:t>
            </a:r>
            <a:endParaRPr b="0" i="0" sz="1000" u="none" cap="none" strike="noStrike">
              <a:solidFill>
                <a:schemeClr val="dk1"/>
              </a:solidFill>
              <a:latin typeface="Calibri"/>
              <a:ea typeface="Calibri"/>
              <a:cs typeface="Calibri"/>
              <a:sym typeface="Calibri"/>
            </a:endParaRPr>
          </a:p>
        </p:txBody>
      </p:sp>
      <p:sp>
        <p:nvSpPr>
          <p:cNvPr id="233" name="Google Shape;233;p18"/>
          <p:cNvSpPr/>
          <p:nvPr/>
        </p:nvSpPr>
        <p:spPr>
          <a:xfrm>
            <a:off x="509000" y="1620350"/>
            <a:ext cx="256800" cy="369300"/>
          </a:xfrm>
          <a:prstGeom prst="rightArrow">
            <a:avLst>
              <a:gd fmla="val 50000" name="adj1"/>
              <a:gd fmla="val 50000" name="adj2"/>
            </a:avLst>
          </a:prstGeom>
          <a:solidFill>
            <a:schemeClr val="accent1"/>
          </a:solidFill>
          <a:ln cap="flat" cmpd="sng" w="12700">
            <a:solidFill>
              <a:srgbClr val="42719B"/>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8"/>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235" name="Google Shape;235;p18"/>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pic>
        <p:nvPicPr>
          <p:cNvPr id="236" name="Google Shape;236;p18" title="Captura de pantalla 2025-07-16 a las 14.56.31.png"/>
          <p:cNvPicPr preferRelativeResize="0"/>
          <p:nvPr/>
        </p:nvPicPr>
        <p:blipFill rotWithShape="1">
          <a:blip r:embed="rId9">
            <a:alphaModFix/>
          </a:blip>
          <a:srcRect b="66247" l="902" r="0" t="0"/>
          <a:stretch/>
        </p:blipFill>
        <p:spPr>
          <a:xfrm>
            <a:off x="5430274" y="153312"/>
            <a:ext cx="6613152" cy="807625"/>
          </a:xfrm>
          <a:prstGeom prst="rect">
            <a:avLst/>
          </a:prstGeom>
          <a:noFill/>
          <a:ln>
            <a:noFill/>
          </a:ln>
        </p:spPr>
      </p:pic>
      <p:sp>
        <p:nvSpPr>
          <p:cNvPr id="237" name="Google Shape;237;p18"/>
          <p:cNvSpPr/>
          <p:nvPr/>
        </p:nvSpPr>
        <p:spPr>
          <a:xfrm>
            <a:off x="5404275" y="177550"/>
            <a:ext cx="1370400" cy="80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0"/>
          <p:cNvSpPr txBox="1"/>
          <p:nvPr>
            <p:ph type="title"/>
          </p:nvPr>
        </p:nvSpPr>
        <p:spPr>
          <a:xfrm>
            <a:off x="384313" y="218878"/>
            <a:ext cx="99288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ICL-BCG classification</a:t>
            </a:r>
            <a:endParaRPr/>
          </a:p>
        </p:txBody>
      </p:sp>
      <p:sp>
        <p:nvSpPr>
          <p:cNvPr id="244" name="Google Shape;244;p20"/>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45" name="Google Shape;245;p20"/>
          <p:cNvPicPr preferRelativeResize="0"/>
          <p:nvPr/>
        </p:nvPicPr>
        <p:blipFill rotWithShape="1">
          <a:blip r:embed="rId3">
            <a:alphaModFix/>
          </a:blip>
          <a:srcRect b="0" l="0" r="0" t="0"/>
          <a:stretch/>
        </p:blipFill>
        <p:spPr>
          <a:xfrm>
            <a:off x="6954425" y="1281400"/>
            <a:ext cx="5088865" cy="4924426"/>
          </a:xfrm>
          <a:prstGeom prst="rect">
            <a:avLst/>
          </a:prstGeom>
          <a:noFill/>
          <a:ln>
            <a:noFill/>
          </a:ln>
        </p:spPr>
      </p:pic>
      <p:sp>
        <p:nvSpPr>
          <p:cNvPr id="246" name="Google Shape;246;p20"/>
          <p:cNvSpPr txBox="1"/>
          <p:nvPr>
            <p:ph idx="1" type="body"/>
          </p:nvPr>
        </p:nvSpPr>
        <p:spPr>
          <a:xfrm>
            <a:off x="384325" y="1428550"/>
            <a:ext cx="6927000" cy="4446300"/>
          </a:xfrm>
          <a:prstGeom prst="rect">
            <a:avLst/>
          </a:prstGeom>
          <a:noFill/>
          <a:ln>
            <a:noFill/>
          </a:ln>
        </p:spPr>
        <p:txBody>
          <a:bodyPr anchorCtr="0" anchor="t" bIns="45700" lIns="91425" spcFirstLastPara="1" rIns="91425" wrap="square" tIns="45700">
            <a:noAutofit/>
          </a:bodyPr>
          <a:lstStyle/>
          <a:p>
            <a:pPr indent="-298450" lvl="0" marL="457200" rtl="0" algn="l">
              <a:lnSpc>
                <a:spcPct val="114999"/>
              </a:lnSpc>
              <a:spcBef>
                <a:spcPts val="1200"/>
              </a:spcBef>
              <a:spcAft>
                <a:spcPts val="0"/>
              </a:spcAft>
              <a:buSzPts val="1100"/>
              <a:buChar char="●"/>
            </a:pPr>
            <a:r>
              <a:rPr lang="en-US" sz="1800"/>
              <a:t>Generate ground truth using </a:t>
            </a:r>
            <a:r>
              <a:rPr b="1" lang="en-US" sz="1800">
                <a:latin typeface="Courier New"/>
                <a:ea typeface="Courier New"/>
                <a:cs typeface="Courier New"/>
                <a:sym typeface="Courier New"/>
              </a:rPr>
              <a:t>ICL-Subfind</a:t>
            </a:r>
            <a:endParaRPr b="1" sz="1800">
              <a:latin typeface="Courier New"/>
              <a:ea typeface="Courier New"/>
              <a:cs typeface="Courier New"/>
              <a:sym typeface="Courier New"/>
            </a:endParaRPr>
          </a:p>
          <a:p>
            <a:pPr indent="-298450" lvl="0" marL="457200" rtl="0" algn="l">
              <a:lnSpc>
                <a:spcPct val="114999"/>
              </a:lnSpc>
              <a:spcBef>
                <a:spcPts val="0"/>
              </a:spcBef>
              <a:spcAft>
                <a:spcPts val="0"/>
              </a:spcAft>
              <a:buSzPts val="1100"/>
              <a:buChar char="●"/>
            </a:pPr>
            <a:r>
              <a:rPr lang="en-US" sz="1800"/>
              <a:t>Select clusters and prepare the dataset</a:t>
            </a:r>
            <a:endParaRPr sz="1800"/>
          </a:p>
          <a:p>
            <a:pPr indent="-298450" lvl="0" marL="457200" rtl="0" algn="l">
              <a:lnSpc>
                <a:spcPct val="114999"/>
              </a:lnSpc>
              <a:spcBef>
                <a:spcPts val="0"/>
              </a:spcBef>
              <a:spcAft>
                <a:spcPts val="0"/>
              </a:spcAft>
              <a:buSzPts val="1100"/>
              <a:buChar char="●"/>
            </a:pPr>
            <a:r>
              <a:rPr lang="en-US" sz="1800"/>
              <a:t>Choose and normalize input features</a:t>
            </a:r>
            <a:endParaRPr sz="1800"/>
          </a:p>
          <a:p>
            <a:pPr indent="-298450" lvl="0" marL="457200" rtl="0" algn="l">
              <a:lnSpc>
                <a:spcPct val="114999"/>
              </a:lnSpc>
              <a:spcBef>
                <a:spcPts val="0"/>
              </a:spcBef>
              <a:spcAft>
                <a:spcPts val="0"/>
              </a:spcAft>
              <a:buSzPts val="1100"/>
              <a:buChar char="●"/>
            </a:pPr>
            <a:r>
              <a:rPr lang="en-US" sz="1800"/>
              <a:t>Random Forest training</a:t>
            </a:r>
            <a:endParaRPr sz="1800"/>
          </a:p>
          <a:p>
            <a:pPr indent="0" lvl="0" marL="457200" rtl="0" algn="l">
              <a:lnSpc>
                <a:spcPct val="114999"/>
              </a:lnSpc>
              <a:spcBef>
                <a:spcPts val="1200"/>
              </a:spcBef>
              <a:spcAft>
                <a:spcPts val="0"/>
              </a:spcAft>
              <a:buSzPts val="1800"/>
              <a:buNone/>
            </a:pPr>
            <a:r>
              <a:t/>
            </a:r>
            <a:endParaRPr sz="1100">
              <a:latin typeface="Arial"/>
              <a:ea typeface="Arial"/>
              <a:cs typeface="Arial"/>
              <a:sym typeface="Arial"/>
            </a:endParaRPr>
          </a:p>
          <a:p>
            <a:pPr indent="0" lvl="0" marL="0" rtl="0" algn="l">
              <a:lnSpc>
                <a:spcPct val="114999"/>
              </a:lnSpc>
              <a:spcBef>
                <a:spcPts val="1200"/>
              </a:spcBef>
              <a:spcAft>
                <a:spcPts val="0"/>
              </a:spcAft>
              <a:buSzPts val="1800"/>
              <a:buNone/>
            </a:pPr>
            <a:r>
              <a:t/>
            </a:r>
            <a:endParaRPr sz="1600"/>
          </a:p>
        </p:txBody>
      </p:sp>
      <p:pic>
        <p:nvPicPr>
          <p:cNvPr id="247" name="Google Shape;247;p20"/>
          <p:cNvPicPr preferRelativeResize="0"/>
          <p:nvPr/>
        </p:nvPicPr>
        <p:blipFill rotWithShape="1">
          <a:blip r:embed="rId4">
            <a:alphaModFix/>
          </a:blip>
          <a:srcRect b="0" l="0" r="0" t="0"/>
          <a:stretch/>
        </p:blipFill>
        <p:spPr>
          <a:xfrm>
            <a:off x="384325" y="3567400"/>
            <a:ext cx="6305549" cy="2581275"/>
          </a:xfrm>
          <a:prstGeom prst="rect">
            <a:avLst/>
          </a:prstGeom>
          <a:noFill/>
          <a:ln>
            <a:noFill/>
          </a:ln>
        </p:spPr>
      </p:pic>
      <p:sp>
        <p:nvSpPr>
          <p:cNvPr id="248" name="Google Shape;248;p20"/>
          <p:cNvSpPr txBox="1"/>
          <p:nvPr/>
        </p:nvSpPr>
        <p:spPr>
          <a:xfrm>
            <a:off x="392800" y="2911125"/>
            <a:ext cx="63720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14999"/>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Marini, S Borgani, A Saro, G Murante, G L Granato, C Ragone-Figueroa, G Taffoni, Machine learning to identify ICL and BCG in simulated galaxy clusters, </a:t>
            </a:r>
            <a:r>
              <a:rPr b="0" i="1" lang="en-US" sz="1000" u="none" cap="none" strike="noStrike">
                <a:solidFill>
                  <a:schemeClr val="dk1"/>
                </a:solidFill>
                <a:latin typeface="Calibri"/>
                <a:ea typeface="Calibri"/>
                <a:cs typeface="Calibri"/>
                <a:sym typeface="Calibri"/>
              </a:rPr>
              <a:t>Monthly Notices of the Royal Astronomical Society</a:t>
            </a:r>
            <a:r>
              <a:rPr b="0" i="0" lang="en-US" sz="1000" u="none" cap="none" strike="noStrike">
                <a:solidFill>
                  <a:schemeClr val="dk1"/>
                </a:solidFill>
                <a:latin typeface="Calibri"/>
                <a:ea typeface="Calibri"/>
                <a:cs typeface="Calibri"/>
                <a:sym typeface="Calibri"/>
              </a:rPr>
              <a:t>, Volume 514, Issue 2, August 2022, Pages 3082–3096, </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p:txBody>
      </p:sp>
      <p:sp>
        <p:nvSpPr>
          <p:cNvPr id="249" name="Google Shape;249;p20"/>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250" name="Google Shape;250;p20"/>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pic>
        <p:nvPicPr>
          <p:cNvPr id="251" name="Google Shape;251;p20" title="Captura de pantalla 2025-07-16 a las 14.56.31.png"/>
          <p:cNvPicPr preferRelativeResize="0"/>
          <p:nvPr/>
        </p:nvPicPr>
        <p:blipFill rotWithShape="1">
          <a:blip r:embed="rId5">
            <a:alphaModFix/>
          </a:blip>
          <a:srcRect b="66247" l="902" r="0" t="0"/>
          <a:stretch/>
        </p:blipFill>
        <p:spPr>
          <a:xfrm>
            <a:off x="5430274" y="153312"/>
            <a:ext cx="6613152" cy="807625"/>
          </a:xfrm>
          <a:prstGeom prst="rect">
            <a:avLst/>
          </a:prstGeom>
          <a:noFill/>
          <a:ln>
            <a:noFill/>
          </a:ln>
        </p:spPr>
      </p:pic>
      <p:sp>
        <p:nvSpPr>
          <p:cNvPr id="252" name="Google Shape;252;p20"/>
          <p:cNvSpPr/>
          <p:nvPr/>
        </p:nvSpPr>
        <p:spPr>
          <a:xfrm>
            <a:off x="6764800" y="177550"/>
            <a:ext cx="1247400" cy="80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9"/>
          <p:cNvSpPr txBox="1"/>
          <p:nvPr>
            <p:ph type="title"/>
          </p:nvPr>
        </p:nvSpPr>
        <p:spPr>
          <a:xfrm>
            <a:off x="384318" y="218875"/>
            <a:ext cx="4439700" cy="676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5"/>
              <a:buNone/>
            </a:pPr>
            <a:r>
              <a:rPr lang="en-US"/>
              <a:t>Data Generation</a:t>
            </a:r>
            <a:endParaRPr/>
          </a:p>
        </p:txBody>
      </p:sp>
      <p:sp>
        <p:nvSpPr>
          <p:cNvPr id="259" name="Google Shape;259;p19"/>
          <p:cNvSpPr txBox="1"/>
          <p:nvPr>
            <p:ph idx="12" type="sldNum"/>
          </p:nvPr>
        </p:nvSpPr>
        <p:spPr>
          <a:xfrm>
            <a:off x="9409043" y="6391143"/>
            <a:ext cx="2480100" cy="330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260" name="Google Shape;260;p19"/>
          <p:cNvSpPr txBox="1"/>
          <p:nvPr/>
        </p:nvSpPr>
        <p:spPr>
          <a:xfrm>
            <a:off x="508275" y="1505175"/>
            <a:ext cx="4588500" cy="21336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298450" lvl="0" marL="457200" marR="0" rtl="0" algn="l">
              <a:lnSpc>
                <a:spcPct val="114999"/>
              </a:lnSpc>
              <a:spcBef>
                <a:spcPts val="120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Compute num. bins</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Identify interlopers</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Generate feature maps</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Cropping and zooming (15%)</a:t>
            </a:r>
            <a:endParaRPr b="0" i="0" sz="1800" u="none" cap="none" strike="noStrike">
              <a:solidFill>
                <a:schemeClr val="dk1"/>
              </a:solidFill>
              <a:latin typeface="Calibri"/>
              <a:ea typeface="Calibri"/>
              <a:cs typeface="Calibri"/>
              <a:sym typeface="Calibri"/>
            </a:endParaRPr>
          </a:p>
          <a:p>
            <a:pPr indent="-298450" lvl="0" marL="457200" marR="0" rtl="0" algn="l">
              <a:lnSpc>
                <a:spcPct val="114999"/>
              </a:lnSpc>
              <a:spcBef>
                <a:spcPts val="0"/>
              </a:spcBef>
              <a:spcAft>
                <a:spcPts val="0"/>
              </a:spcAft>
              <a:buClr>
                <a:schemeClr val="dk1"/>
              </a:buClr>
              <a:buSzPts val="1100"/>
              <a:buFont typeface="Arial"/>
              <a:buChar char="●"/>
            </a:pPr>
            <a:r>
              <a:rPr b="0" i="0" lang="en-US" sz="1800" u="none" cap="none" strike="noStrike">
                <a:solidFill>
                  <a:schemeClr val="dk1"/>
                </a:solidFill>
                <a:latin typeface="Calibri"/>
                <a:ea typeface="Calibri"/>
                <a:cs typeface="Calibri"/>
                <a:sym typeface="Calibri"/>
              </a:rPr>
              <a:t>Storing </a:t>
            </a:r>
            <a:endParaRPr b="0" i="0" sz="1800" u="none" cap="none" strike="noStrike">
              <a:solidFill>
                <a:schemeClr val="dk1"/>
              </a:solidFill>
              <a:latin typeface="Calibri"/>
              <a:ea typeface="Calibri"/>
              <a:cs typeface="Calibri"/>
              <a:sym typeface="Calibri"/>
            </a:endParaRPr>
          </a:p>
        </p:txBody>
      </p:sp>
      <p:sp>
        <p:nvSpPr>
          <p:cNvPr id="261" name="Google Shape;261;p19"/>
          <p:cNvSpPr txBox="1"/>
          <p:nvPr/>
        </p:nvSpPr>
        <p:spPr>
          <a:xfrm>
            <a:off x="3558000" y="2676750"/>
            <a:ext cx="6090300" cy="330300"/>
          </a:xfrm>
          <a:prstGeom prst="rect">
            <a:avLst/>
          </a:prstGeom>
          <a:noFill/>
          <a:ln>
            <a:noFill/>
          </a:ln>
        </p:spPr>
        <p:txBody>
          <a:bodyPr anchorCtr="0" anchor="t" bIns="91425" lIns="91425" spcFirstLastPara="1" rIns="91425" wrap="square" tIns="91425">
            <a:noAutofit/>
          </a:bodyPr>
          <a:lstStyle/>
          <a:p>
            <a:pPr indent="0" lvl="0" marL="0" marR="0" rtl="0" algn="r">
              <a:lnSpc>
                <a:spcPct val="50000"/>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bin_size = (comoving resolution / scale_factor) * 1.5</a:t>
            </a:r>
            <a:endParaRPr b="0" i="0" sz="1000" u="none" cap="none" strike="noStrike">
              <a:solidFill>
                <a:schemeClr val="dk1"/>
              </a:solidFill>
              <a:latin typeface="Calibri"/>
              <a:ea typeface="Calibri"/>
              <a:cs typeface="Calibri"/>
              <a:sym typeface="Calibri"/>
            </a:endParaRPr>
          </a:p>
          <a:p>
            <a:pPr indent="0" lvl="0" marL="0" marR="0" rtl="0" algn="r">
              <a:lnSpc>
                <a:spcPct val="50000"/>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fov = transition radius * 2</a:t>
            </a:r>
            <a:endParaRPr b="0" i="0" sz="1000" u="none" cap="none" strike="noStrike">
              <a:solidFill>
                <a:schemeClr val="dk1"/>
              </a:solidFill>
              <a:latin typeface="Calibri"/>
              <a:ea typeface="Calibri"/>
              <a:cs typeface="Calibri"/>
              <a:sym typeface="Calibri"/>
            </a:endParaRPr>
          </a:p>
          <a:p>
            <a:pPr indent="0" lvl="0" marL="0" marR="0" rtl="0" algn="r">
              <a:lnSpc>
                <a:spcPct val="50000"/>
              </a:lnSpc>
              <a:spcBef>
                <a:spcPts val="120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bins = fov / bin_size</a:t>
            </a:r>
            <a:endParaRPr b="0" i="0" sz="1000" u="none" cap="none" strike="noStrike">
              <a:solidFill>
                <a:schemeClr val="dk1"/>
              </a:solidFill>
              <a:latin typeface="Calibri"/>
              <a:ea typeface="Calibri"/>
              <a:cs typeface="Calibri"/>
              <a:sym typeface="Calibri"/>
            </a:endParaRPr>
          </a:p>
          <a:p>
            <a:pPr indent="0" lvl="0" marL="0" marR="0" rtl="0" algn="r">
              <a:lnSpc>
                <a:spcPct val="50000"/>
              </a:lnSpc>
              <a:spcBef>
                <a:spcPts val="1200"/>
              </a:spcBef>
              <a:spcAft>
                <a:spcPts val="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a:p>
            <a:pPr indent="0" lvl="0" marL="0" marR="0" rtl="0" algn="r">
              <a:lnSpc>
                <a:spcPct val="50000"/>
              </a:lnSpc>
              <a:spcBef>
                <a:spcPts val="1200"/>
              </a:spcBef>
              <a:spcAft>
                <a:spcPts val="1200"/>
              </a:spcAft>
              <a:buClr>
                <a:srgbClr val="000000"/>
              </a:buClr>
              <a:buSzPts val="1000"/>
              <a:buFont typeface="Arial"/>
              <a:buNone/>
            </a:pPr>
            <a:r>
              <a:t/>
            </a:r>
            <a:endParaRPr b="0" i="0" sz="1000" u="none" cap="none" strike="noStrike">
              <a:solidFill>
                <a:schemeClr val="dk1"/>
              </a:solidFill>
              <a:latin typeface="Calibri"/>
              <a:ea typeface="Calibri"/>
              <a:cs typeface="Calibri"/>
              <a:sym typeface="Calibri"/>
            </a:endParaRPr>
          </a:p>
        </p:txBody>
      </p:sp>
      <p:sp>
        <p:nvSpPr>
          <p:cNvPr id="262" name="Google Shape;262;p19"/>
          <p:cNvSpPr txBox="1"/>
          <p:nvPr/>
        </p:nvSpPr>
        <p:spPr>
          <a:xfrm rot="-5400000">
            <a:off x="-375350" y="1500375"/>
            <a:ext cx="13623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For each Halo</a:t>
            </a:r>
            <a:endParaRPr b="0" i="0" sz="1000" u="none" cap="none" strike="noStrike">
              <a:solidFill>
                <a:schemeClr val="dk1"/>
              </a:solidFill>
              <a:latin typeface="Calibri"/>
              <a:ea typeface="Calibri"/>
              <a:cs typeface="Calibri"/>
              <a:sym typeface="Calibri"/>
            </a:endParaRPr>
          </a:p>
        </p:txBody>
      </p:sp>
      <p:pic>
        <p:nvPicPr>
          <p:cNvPr id="263" name="Google Shape;263;p19"/>
          <p:cNvPicPr preferRelativeResize="0"/>
          <p:nvPr/>
        </p:nvPicPr>
        <p:blipFill rotWithShape="1">
          <a:blip r:embed="rId3">
            <a:alphaModFix/>
          </a:blip>
          <a:srcRect b="0" l="0" r="0" t="0"/>
          <a:stretch/>
        </p:blipFill>
        <p:spPr>
          <a:xfrm>
            <a:off x="3463775" y="4099250"/>
            <a:ext cx="1645275" cy="1645275"/>
          </a:xfrm>
          <a:prstGeom prst="rect">
            <a:avLst/>
          </a:prstGeom>
          <a:noFill/>
          <a:ln>
            <a:noFill/>
          </a:ln>
        </p:spPr>
      </p:pic>
      <p:pic>
        <p:nvPicPr>
          <p:cNvPr id="264" name="Google Shape;264;p19"/>
          <p:cNvPicPr preferRelativeResize="0"/>
          <p:nvPr/>
        </p:nvPicPr>
        <p:blipFill rotWithShape="1">
          <a:blip r:embed="rId4">
            <a:alphaModFix/>
          </a:blip>
          <a:srcRect b="0" l="0" r="0" t="0"/>
          <a:stretch/>
        </p:blipFill>
        <p:spPr>
          <a:xfrm>
            <a:off x="2836475" y="4661525"/>
            <a:ext cx="571500" cy="390525"/>
          </a:xfrm>
          <a:prstGeom prst="rect">
            <a:avLst/>
          </a:prstGeom>
          <a:noFill/>
          <a:ln>
            <a:noFill/>
          </a:ln>
        </p:spPr>
      </p:pic>
      <p:pic>
        <p:nvPicPr>
          <p:cNvPr id="265" name="Google Shape;265;p19"/>
          <p:cNvPicPr preferRelativeResize="0"/>
          <p:nvPr/>
        </p:nvPicPr>
        <p:blipFill rotWithShape="1">
          <a:blip r:embed="rId5">
            <a:alphaModFix/>
          </a:blip>
          <a:srcRect b="1373" l="13873" r="14906" t="7000"/>
          <a:stretch/>
        </p:blipFill>
        <p:spPr>
          <a:xfrm>
            <a:off x="508275" y="3825550"/>
            <a:ext cx="2272400" cy="2192675"/>
          </a:xfrm>
          <a:prstGeom prst="rect">
            <a:avLst/>
          </a:prstGeom>
          <a:noFill/>
          <a:ln>
            <a:noFill/>
          </a:ln>
        </p:spPr>
      </p:pic>
      <p:pic>
        <p:nvPicPr>
          <p:cNvPr id="266" name="Google Shape;266;p19"/>
          <p:cNvPicPr preferRelativeResize="0"/>
          <p:nvPr/>
        </p:nvPicPr>
        <p:blipFill rotWithShape="1">
          <a:blip r:embed="rId6">
            <a:alphaModFix/>
          </a:blip>
          <a:srcRect b="0" l="0" r="0" t="0"/>
          <a:stretch/>
        </p:blipFill>
        <p:spPr>
          <a:xfrm>
            <a:off x="5790663" y="1505175"/>
            <a:ext cx="3857625" cy="1009650"/>
          </a:xfrm>
          <a:prstGeom prst="rect">
            <a:avLst/>
          </a:prstGeom>
          <a:noFill/>
          <a:ln>
            <a:noFill/>
          </a:ln>
        </p:spPr>
      </p:pic>
      <p:pic>
        <p:nvPicPr>
          <p:cNvPr id="267" name="Google Shape;267;p19"/>
          <p:cNvPicPr preferRelativeResize="0"/>
          <p:nvPr/>
        </p:nvPicPr>
        <p:blipFill rotWithShape="1">
          <a:blip r:embed="rId7">
            <a:alphaModFix/>
          </a:blip>
          <a:srcRect b="0" l="0" r="0" t="0"/>
          <a:stretch/>
        </p:blipFill>
        <p:spPr>
          <a:xfrm>
            <a:off x="9762925" y="1424213"/>
            <a:ext cx="1143000" cy="1171575"/>
          </a:xfrm>
          <a:prstGeom prst="rect">
            <a:avLst/>
          </a:prstGeom>
          <a:noFill/>
          <a:ln>
            <a:noFill/>
          </a:ln>
        </p:spPr>
      </p:pic>
      <p:pic>
        <p:nvPicPr>
          <p:cNvPr id="268" name="Google Shape;268;p19"/>
          <p:cNvPicPr preferRelativeResize="0"/>
          <p:nvPr/>
        </p:nvPicPr>
        <p:blipFill rotWithShape="1">
          <a:blip r:embed="rId8">
            <a:alphaModFix/>
          </a:blip>
          <a:srcRect b="0" l="0" r="0" t="0"/>
          <a:stretch/>
        </p:blipFill>
        <p:spPr>
          <a:xfrm>
            <a:off x="7476950" y="3807988"/>
            <a:ext cx="4267200" cy="2227788"/>
          </a:xfrm>
          <a:prstGeom prst="rect">
            <a:avLst/>
          </a:prstGeom>
          <a:noFill/>
          <a:ln>
            <a:noFill/>
          </a:ln>
        </p:spPr>
      </p:pic>
      <p:sp>
        <p:nvSpPr>
          <p:cNvPr id="269" name="Google Shape;269;p19"/>
          <p:cNvSpPr txBox="1"/>
          <p:nvPr/>
        </p:nvSpPr>
        <p:spPr>
          <a:xfrm>
            <a:off x="5290450" y="3861563"/>
            <a:ext cx="1931400" cy="42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Interlopers (dark circles)</a:t>
            </a:r>
            <a:endParaRPr b="0" i="0" sz="1400" u="none" cap="none" strike="noStrike">
              <a:solidFill>
                <a:schemeClr val="dk1"/>
              </a:solidFill>
              <a:latin typeface="Calibri"/>
              <a:ea typeface="Calibri"/>
              <a:cs typeface="Calibri"/>
              <a:sym typeface="Calibri"/>
            </a:endParaRPr>
          </a:p>
        </p:txBody>
      </p:sp>
      <p:cxnSp>
        <p:nvCxnSpPr>
          <p:cNvPr id="270" name="Google Shape;270;p19"/>
          <p:cNvCxnSpPr/>
          <p:nvPr/>
        </p:nvCxnSpPr>
        <p:spPr>
          <a:xfrm flipH="1" rot="10800000">
            <a:off x="7221850" y="3973763"/>
            <a:ext cx="1371600" cy="99300"/>
          </a:xfrm>
          <a:prstGeom prst="straightConnector1">
            <a:avLst/>
          </a:prstGeom>
          <a:noFill/>
          <a:ln cap="flat" cmpd="sng" w="9525">
            <a:solidFill>
              <a:schemeClr val="dk2"/>
            </a:solidFill>
            <a:prstDash val="solid"/>
            <a:round/>
            <a:headEnd len="sm" w="sm" type="none"/>
            <a:tailEnd len="sm" w="sm" type="none"/>
          </a:ln>
        </p:spPr>
      </p:cxnSp>
      <p:cxnSp>
        <p:nvCxnSpPr>
          <p:cNvPr id="271" name="Google Shape;271;p19"/>
          <p:cNvCxnSpPr>
            <a:stCxn id="269" idx="3"/>
          </p:cNvCxnSpPr>
          <p:nvPr/>
        </p:nvCxnSpPr>
        <p:spPr>
          <a:xfrm>
            <a:off x="7221850" y="4073063"/>
            <a:ext cx="839700" cy="395100"/>
          </a:xfrm>
          <a:prstGeom prst="straightConnector1">
            <a:avLst/>
          </a:prstGeom>
          <a:noFill/>
          <a:ln cap="flat" cmpd="sng" w="9525">
            <a:solidFill>
              <a:schemeClr val="dk2"/>
            </a:solidFill>
            <a:prstDash val="solid"/>
            <a:round/>
            <a:headEnd len="sm" w="sm" type="none"/>
            <a:tailEnd len="sm" w="sm" type="none"/>
          </a:ln>
        </p:spPr>
      </p:cxnSp>
      <p:sp>
        <p:nvSpPr>
          <p:cNvPr id="272" name="Google Shape;272;p19"/>
          <p:cNvSpPr txBox="1"/>
          <p:nvPr/>
        </p:nvSpPr>
        <p:spPr>
          <a:xfrm>
            <a:off x="11112775" y="1505175"/>
            <a:ext cx="718500" cy="330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Calibri"/>
                <a:ea typeface="Calibri"/>
                <a:cs typeface="Calibri"/>
                <a:sym typeface="Calibri"/>
              </a:rPr>
              <a:t>Bin</a:t>
            </a:r>
            <a:endParaRPr b="0" i="0" sz="1400" u="none" cap="none" strike="noStrike">
              <a:solidFill>
                <a:schemeClr val="dk1"/>
              </a:solidFill>
              <a:latin typeface="Calibri"/>
              <a:ea typeface="Calibri"/>
              <a:cs typeface="Calibri"/>
              <a:sym typeface="Calibri"/>
            </a:endParaRPr>
          </a:p>
        </p:txBody>
      </p:sp>
      <p:cxnSp>
        <p:nvCxnSpPr>
          <p:cNvPr id="273" name="Google Shape;273;p19"/>
          <p:cNvCxnSpPr>
            <a:endCxn id="272" idx="1"/>
          </p:cNvCxnSpPr>
          <p:nvPr/>
        </p:nvCxnSpPr>
        <p:spPr>
          <a:xfrm>
            <a:off x="10720975" y="1660725"/>
            <a:ext cx="391800" cy="9600"/>
          </a:xfrm>
          <a:prstGeom prst="straightConnector1">
            <a:avLst/>
          </a:prstGeom>
          <a:noFill/>
          <a:ln cap="flat" cmpd="sng" w="9525">
            <a:solidFill>
              <a:schemeClr val="dk2"/>
            </a:solidFill>
            <a:prstDash val="solid"/>
            <a:round/>
            <a:headEnd len="sm" w="sm" type="none"/>
            <a:tailEnd len="sm" w="sm" type="none"/>
          </a:ln>
        </p:spPr>
      </p:cxnSp>
      <p:sp>
        <p:nvSpPr>
          <p:cNvPr id="274" name="Google Shape;274;p19"/>
          <p:cNvSpPr txBox="1"/>
          <p:nvPr>
            <p:ph idx="11" type="ftr"/>
          </p:nvPr>
        </p:nvSpPr>
        <p:spPr>
          <a:xfrm>
            <a:off x="3130018" y="6391143"/>
            <a:ext cx="54779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Clr>
                <a:schemeClr val="dk1"/>
              </a:buClr>
              <a:buSzPts val="1400"/>
              <a:buFont typeface="Arial"/>
              <a:buNone/>
            </a:pPr>
            <a:r>
              <a:rPr b="0" i="0" lang="en-US" sz="1200" u="none">
                <a:solidFill>
                  <a:srgbClr val="FFFFFF"/>
                </a:solidFill>
                <a:latin typeface="Calibri"/>
                <a:ea typeface="Calibri"/>
                <a:cs typeface="Calibri"/>
                <a:sym typeface="Calibri"/>
              </a:rPr>
              <a:t>SPACE General Assembly</a:t>
            </a:r>
            <a:br>
              <a:rPr b="0" i="0" lang="en-US" sz="1200" u="none">
                <a:solidFill>
                  <a:srgbClr val="FFFFFF"/>
                </a:solidFill>
                <a:latin typeface="Calibri"/>
                <a:ea typeface="Calibri"/>
                <a:cs typeface="Calibri"/>
                <a:sym typeface="Calibri"/>
              </a:rPr>
            </a:br>
            <a:endParaRPr/>
          </a:p>
          <a:p>
            <a:pPr indent="0" lvl="0" marL="0" rtl="0" algn="l">
              <a:lnSpc>
                <a:spcPct val="100000"/>
              </a:lnSpc>
              <a:spcBef>
                <a:spcPts val="0"/>
              </a:spcBef>
              <a:spcAft>
                <a:spcPts val="0"/>
              </a:spcAft>
              <a:buSzPts val="1400"/>
              <a:buNone/>
            </a:pPr>
            <a:r>
              <a:t/>
            </a:r>
            <a:endParaRPr/>
          </a:p>
        </p:txBody>
      </p:sp>
      <p:sp>
        <p:nvSpPr>
          <p:cNvPr id="275" name="Google Shape;275;p19"/>
          <p:cNvSpPr txBox="1"/>
          <p:nvPr>
            <p:ph idx="10" type="dt"/>
          </p:nvPr>
        </p:nvSpPr>
        <p:spPr>
          <a:xfrm>
            <a:off x="162338" y="6391143"/>
            <a:ext cx="2739899" cy="330300"/>
          </a:xfrm>
          <a:prstGeom prst="rect">
            <a:avLst/>
          </a:prstGeom>
          <a:noFill/>
          <a:ln>
            <a:noFill/>
          </a:ln>
        </p:spPr>
        <p:txBody>
          <a:bodyPr anchorCtr="0" anchor="t" bIns="45675" lIns="91400" spcFirstLastPara="1" rIns="91400" wrap="square" tIns="45675">
            <a:noAutofit/>
          </a:bodyPr>
          <a:lstStyle/>
          <a:p>
            <a:pPr indent="0" lvl="0" marL="0" rtl="0" algn="ctr">
              <a:lnSpc>
                <a:spcPct val="100000"/>
              </a:lnSpc>
              <a:spcBef>
                <a:spcPts val="0"/>
              </a:spcBef>
              <a:spcAft>
                <a:spcPts val="0"/>
              </a:spcAft>
              <a:buSzPts val="1400"/>
              <a:buNone/>
            </a:pPr>
            <a:r>
              <a:rPr b="0" i="0" lang="en-US" sz="1200" u="none">
                <a:solidFill>
                  <a:srgbClr val="FFFFFF"/>
                </a:solidFill>
                <a:latin typeface="Calibri"/>
                <a:ea typeface="Calibri"/>
                <a:cs typeface="Calibri"/>
                <a:sym typeface="Calibri"/>
              </a:rPr>
              <a:t>May 27th 2026</a:t>
            </a:r>
            <a:br>
              <a:rPr b="0" i="0" lang="en-US" sz="1200" u="none">
                <a:solidFill>
                  <a:srgbClr val="FFFFFF"/>
                </a:solidFill>
                <a:latin typeface="Calibri"/>
                <a:ea typeface="Calibri"/>
                <a:cs typeface="Calibri"/>
                <a:sym typeface="Calibri"/>
              </a:rPr>
            </a:br>
            <a:endParaRPr/>
          </a:p>
        </p:txBody>
      </p:sp>
      <p:pic>
        <p:nvPicPr>
          <p:cNvPr id="276" name="Google Shape;276;p19" title="Captura de pantalla 2025-07-16 a las 14.56.31.png"/>
          <p:cNvPicPr preferRelativeResize="0"/>
          <p:nvPr/>
        </p:nvPicPr>
        <p:blipFill rotWithShape="1">
          <a:blip r:embed="rId9">
            <a:alphaModFix/>
          </a:blip>
          <a:srcRect b="66247" l="902" r="0" t="0"/>
          <a:stretch/>
        </p:blipFill>
        <p:spPr>
          <a:xfrm>
            <a:off x="5430274" y="153312"/>
            <a:ext cx="6613152" cy="807625"/>
          </a:xfrm>
          <a:prstGeom prst="rect">
            <a:avLst/>
          </a:prstGeom>
          <a:noFill/>
          <a:ln>
            <a:noFill/>
          </a:ln>
        </p:spPr>
      </p:pic>
      <p:sp>
        <p:nvSpPr>
          <p:cNvPr id="277" name="Google Shape;277;p19"/>
          <p:cNvSpPr/>
          <p:nvPr/>
        </p:nvSpPr>
        <p:spPr>
          <a:xfrm>
            <a:off x="9132900" y="153325"/>
            <a:ext cx="1370400" cy="8076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2023-02-22T09:19:54Z</dcterms:created>
  <dc:creator>Gino Perna</dc:creator>
</cp:coreProperties>
</file>