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2" r:id="rId17"/>
    <p:sldId id="294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1pPr>
    <a:lvl2pPr marL="0" marR="0" indent="4572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2pPr>
    <a:lvl3pPr marL="0" marR="0" indent="9144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3pPr>
    <a:lvl4pPr marL="0" marR="0" indent="13716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4pPr>
    <a:lvl5pPr marL="0" marR="0" indent="18288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5pPr>
    <a:lvl6pPr marL="0" marR="0" indent="22860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6pPr>
    <a:lvl7pPr marL="0" marR="0" indent="27432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7pPr>
    <a:lvl8pPr marL="0" marR="0" indent="32004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8pPr>
    <a:lvl9pPr marL="0" marR="0" indent="3657600" algn="l" defTabSz="1739900" rtl="0" fontAlgn="auto" latinLnBrk="0" hangingPunct="0">
      <a:lnSpc>
        <a:spcPct val="90000"/>
      </a:lnSpc>
      <a:spcBef>
        <a:spcPts val="2000"/>
      </a:spcBef>
      <a:spcAft>
        <a:spcPts val="0"/>
      </a:spcAft>
      <a:buClrTx/>
      <a:buSzTx/>
      <a:buFontTx/>
      <a:buNone/>
      <a:tabLst/>
      <a:defRPr kumimoji="0" sz="3300" b="0" i="0" u="none" strike="noStrike" cap="none" spc="0" normalizeH="0" baseline="0">
        <a:ln>
          <a:noFill/>
        </a:ln>
        <a:solidFill>
          <a:srgbClr val="D5D5D5"/>
        </a:solidFill>
        <a:effectLst/>
        <a:uFillTx/>
        <a:latin typeface="+mj-lt"/>
        <a:ea typeface="+mj-ea"/>
        <a:cs typeface="+mj-cs"/>
        <a:sym typeface="Times New Roman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D5D5"/>
    <a:srgbClr val="DE500E"/>
    <a:srgbClr val="FF8516"/>
    <a:srgbClr val="F60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76672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217956"/>
              <a:satOff val="14368"/>
              <a:lumOff val="1776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E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605575"/>
              <a:satOff val="15655"/>
              <a:lumOff val="22628"/>
            </a:schemeClr>
          </a:solidFill>
        </a:fill>
      </a:tcStyle>
    </a:firstCol>
    <a:lastRow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9036"/>
              <a:lumOff val="17111"/>
            </a:schemeClr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BD17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8A2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C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32C5B9"/>
          </a:solidFill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A7AAA9"/>
              </a:solidFill>
              <a:prstDash val="solid"/>
              <a:miter lim="400000"/>
            </a:ln>
          </a:left>
          <a:right>
            <a:ln w="12700" cap="flat">
              <a:solidFill>
                <a:srgbClr val="A7AAA9"/>
              </a:solidFill>
              <a:prstDash val="solid"/>
              <a:miter lim="400000"/>
            </a:ln>
          </a:right>
          <a:top>
            <a:ln w="25400" cap="flat">
              <a:solidFill>
                <a:schemeClr val="accent2">
                  <a:hueOff val="240640"/>
                  <a:satOff val="2542"/>
                  <a:lumOff val="-1319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7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7AA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240640"/>
              <a:satOff val="2542"/>
              <a:lumOff val="-13198"/>
            </a:schemeClr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raphik"/>
          <a:ea typeface="Graphik"/>
          <a:cs typeface="Graphik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F"/>
          </a:solidFill>
        </a:fill>
      </a:tcStyle>
    </a:band2H>
    <a:firstCol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Graphik Semibold"/>
          <a:ea typeface="Graphik Semibold"/>
          <a:cs typeface="Graphik Semi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5676"/>
  </p:normalViewPr>
  <p:slideViewPr>
    <p:cSldViewPr snapToGrid="0">
      <p:cViewPr varScale="1">
        <p:scale>
          <a:sx n="57" d="100"/>
          <a:sy n="57" d="100"/>
        </p:scale>
        <p:origin x="146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1" name="Shape 17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2197100"/>
            <a:ext cx="11582400" cy="33020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8201" spc="-82">
                <a:solidFill>
                  <a:srgbClr val="000000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1200" y="5334000"/>
            <a:ext cx="11582400" cy="1455526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b="1" spc="-38">
                <a:solidFill>
                  <a:srgbClr val="FFFFFF"/>
                </a:solidFill>
              </a:defRPr>
            </a:lvl1pPr>
            <a:lvl2pPr marL="0" indent="457223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b="1" spc="-38">
                <a:solidFill>
                  <a:srgbClr val="FFFFFF"/>
                </a:solidFill>
              </a:defRPr>
            </a:lvl2pPr>
            <a:lvl3pPr marL="0" indent="914446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b="1" spc="-38">
                <a:solidFill>
                  <a:srgbClr val="FFFFFF"/>
                </a:solidFill>
              </a:defRPr>
            </a:lvl3pPr>
            <a:lvl4pPr marL="0" indent="1371668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b="1" spc="-38">
                <a:solidFill>
                  <a:srgbClr val="FFFFFF"/>
                </a:solidFill>
              </a:defRPr>
            </a:lvl4pPr>
            <a:lvl5pPr marL="0" indent="1828892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b="1" spc="-38">
                <a:solidFill>
                  <a:srgbClr val="FFFFFF"/>
                </a:solidFill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8410820"/>
            <a:ext cx="11582400" cy="429261"/>
          </a:xfrm>
          <a:prstGeom prst="rect">
            <a:avLst/>
          </a:prstGeom>
        </p:spPr>
        <p:txBody>
          <a:bodyPr/>
          <a:lstStyle>
            <a:lvl1pPr marL="0" indent="0" algn="ctr" defTabSz="563570">
              <a:lnSpc>
                <a:spcPct val="100000"/>
              </a:lnSpc>
              <a:spcBef>
                <a:spcPts val="0"/>
              </a:spcBef>
              <a:buSzTx/>
              <a:buNone/>
              <a:defRPr sz="2400" spc="-24">
                <a:solidFill>
                  <a:srgbClr val="FFFFFF"/>
                </a:solidFill>
              </a:defRPr>
            </a:lvl1pPr>
          </a:lstStyle>
          <a:p>
            <a:r>
              <a:t>Author and Date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273" y="9128988"/>
            <a:ext cx="307778" cy="31803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393700"/>
            <a:ext cx="11582400" cy="1168400"/>
          </a:xfrm>
          <a:prstGeom prst="rect">
            <a:avLst/>
          </a:prstGeom>
        </p:spPr>
        <p:txBody>
          <a:bodyPr anchor="ctr"/>
          <a:lstStyle/>
          <a:p>
            <a:r>
              <a:t>Slide Title</a:t>
            </a:r>
          </a:p>
        </p:txBody>
      </p:sp>
      <p:sp>
        <p:nvSpPr>
          <p:cNvPr id="10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1504883"/>
            <a:ext cx="11582400" cy="630937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1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711200" y="2997522"/>
            <a:ext cx="11582400" cy="6045201"/>
          </a:xfrm>
          <a:prstGeom prst="rect">
            <a:avLst/>
          </a:prstGeom>
        </p:spPr>
        <p:txBody>
          <a:bodyPr/>
          <a:lstStyle>
            <a:lvl1pPr marL="0" indent="0" defTabSz="587051">
              <a:lnSpc>
                <a:spcPct val="100000"/>
              </a:lnSpc>
              <a:spcBef>
                <a:spcPts val="1700"/>
              </a:spcBef>
              <a:buSzTx/>
              <a:buNone/>
              <a:defRPr sz="4400" spc="-88">
                <a:solidFill>
                  <a:srgbClr val="000000"/>
                </a:solidFill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457223" defTabSz="587051">
              <a:lnSpc>
                <a:spcPct val="100000"/>
              </a:lnSpc>
              <a:spcBef>
                <a:spcPts val="1700"/>
              </a:spcBef>
              <a:buSzTx/>
              <a:buNone/>
              <a:defRPr sz="4400" spc="-88">
                <a:solidFill>
                  <a:srgbClr val="000000"/>
                </a:solidFill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914446" defTabSz="587051">
              <a:lnSpc>
                <a:spcPct val="100000"/>
              </a:lnSpc>
              <a:spcBef>
                <a:spcPts val="1700"/>
              </a:spcBef>
              <a:buSzTx/>
              <a:buNone/>
              <a:defRPr sz="4400" spc="-88">
                <a:solidFill>
                  <a:srgbClr val="000000"/>
                </a:solidFill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1371668" defTabSz="587051">
              <a:lnSpc>
                <a:spcPct val="100000"/>
              </a:lnSpc>
              <a:spcBef>
                <a:spcPts val="1700"/>
              </a:spcBef>
              <a:buSzTx/>
              <a:buNone/>
              <a:defRPr sz="4400" spc="-88">
                <a:solidFill>
                  <a:srgbClr val="000000"/>
                </a:solidFill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1828892" defTabSz="587051">
              <a:lnSpc>
                <a:spcPct val="100000"/>
              </a:lnSpc>
              <a:spcBef>
                <a:spcPts val="1700"/>
              </a:spcBef>
              <a:buSzTx/>
              <a:buNone/>
              <a:defRPr sz="4400" spc="-88">
                <a:solidFill>
                  <a:srgbClr val="000000"/>
                </a:solidFill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9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393700"/>
            <a:ext cx="11582400" cy="11684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110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1504883"/>
            <a:ext cx="11582400" cy="630937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Agenda Subtitle</a:t>
            </a:r>
          </a:p>
        </p:txBody>
      </p:sp>
      <p:sp>
        <p:nvSpPr>
          <p:cNvPr id="1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711200" y="2451100"/>
            <a:ext cx="11582400" cy="4445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8201">
                <a:solidFill>
                  <a:srgbClr val="000000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457223" algn="ctr">
              <a:lnSpc>
                <a:spcPct val="80000"/>
              </a:lnSpc>
              <a:spcBef>
                <a:spcPts val="0"/>
              </a:spcBef>
              <a:buSzTx/>
              <a:buNone/>
              <a:defRPr sz="8201">
                <a:solidFill>
                  <a:srgbClr val="000000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914446" algn="ctr">
              <a:lnSpc>
                <a:spcPct val="80000"/>
              </a:lnSpc>
              <a:spcBef>
                <a:spcPts val="0"/>
              </a:spcBef>
              <a:buSzTx/>
              <a:buNone/>
              <a:defRPr sz="8201">
                <a:solidFill>
                  <a:srgbClr val="000000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1371668" algn="ctr">
              <a:lnSpc>
                <a:spcPct val="80000"/>
              </a:lnSpc>
              <a:spcBef>
                <a:spcPts val="0"/>
              </a:spcBef>
              <a:buSzTx/>
              <a:buNone/>
              <a:defRPr sz="8201">
                <a:solidFill>
                  <a:srgbClr val="000000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1828892" algn="ctr">
              <a:lnSpc>
                <a:spcPct val="80000"/>
              </a:lnSpc>
              <a:spcBef>
                <a:spcPts val="0"/>
              </a:spcBef>
              <a:buSzTx/>
              <a:buNone/>
              <a:defRPr sz="8201">
                <a:solidFill>
                  <a:srgbClr val="000000"/>
                </a:solidFill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1200" y="1926083"/>
            <a:ext cx="11582400" cy="4157038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1pPr>
            <a:lvl2pPr marL="0" indent="457223" algn="ctr">
              <a:lnSpc>
                <a:spcPct val="80000"/>
              </a:lnSpc>
              <a:spcBef>
                <a:spcPts val="0"/>
              </a:spcBef>
              <a:buSzTx/>
              <a:buNone/>
              <a:defRPr sz="1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2pPr>
            <a:lvl3pPr marL="0" indent="914446" algn="ctr">
              <a:lnSpc>
                <a:spcPct val="80000"/>
              </a:lnSpc>
              <a:spcBef>
                <a:spcPts val="0"/>
              </a:spcBef>
              <a:buSzTx/>
              <a:buNone/>
              <a:defRPr sz="1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3pPr>
            <a:lvl4pPr marL="0" indent="1371668" algn="ctr">
              <a:lnSpc>
                <a:spcPct val="80000"/>
              </a:lnSpc>
              <a:spcBef>
                <a:spcPts val="0"/>
              </a:spcBef>
              <a:buSzTx/>
              <a:buNone/>
              <a:defRPr sz="1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4pPr>
            <a:lvl5pPr marL="0" indent="1828892" algn="ctr">
              <a:lnSpc>
                <a:spcPct val="80000"/>
              </a:lnSpc>
              <a:spcBef>
                <a:spcPts val="0"/>
              </a:spcBef>
              <a:buSzTx/>
              <a:buNone/>
              <a:defRPr sz="1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5625413"/>
            <a:ext cx="11582400" cy="630937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Fact information</a:t>
            </a:r>
          </a:p>
        </p:txBody>
      </p:sp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7191696"/>
            <a:ext cx="11582400" cy="630937"/>
          </a:xfrm>
          <a:prstGeom prst="rect">
            <a:avLst/>
          </a:prstGeom>
        </p:spPr>
        <p:txBody>
          <a:bodyPr anchor="ctr"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Attribution</a:t>
            </a:r>
          </a:p>
        </p:txBody>
      </p:sp>
      <p:sp>
        <p:nvSpPr>
          <p:cNvPr id="13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1200" y="2743200"/>
            <a:ext cx="11582400" cy="3619500"/>
          </a:xfrm>
          <a:prstGeom prst="rect">
            <a:avLst/>
          </a:prstGeom>
        </p:spPr>
        <p:txBody>
          <a:bodyPr anchor="ctr"/>
          <a:lstStyle>
            <a:lvl1pPr marL="0" indent="0" algn="ctr" defTabSz="584229">
              <a:lnSpc>
                <a:spcPct val="80000"/>
              </a:lnSpc>
              <a:spcBef>
                <a:spcPts val="0"/>
              </a:spcBef>
              <a:buSzTx/>
              <a:buNone/>
              <a:defRPr sz="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1pPr>
            <a:lvl2pPr marL="0" indent="457223" algn="ctr" defTabSz="584229">
              <a:lnSpc>
                <a:spcPct val="80000"/>
              </a:lnSpc>
              <a:spcBef>
                <a:spcPts val="0"/>
              </a:spcBef>
              <a:buSzTx/>
              <a:buNone/>
              <a:defRPr sz="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2pPr>
            <a:lvl3pPr marL="0" indent="914446" algn="ctr" defTabSz="584229">
              <a:lnSpc>
                <a:spcPct val="80000"/>
              </a:lnSpc>
              <a:spcBef>
                <a:spcPts val="0"/>
              </a:spcBef>
              <a:buSzTx/>
              <a:buNone/>
              <a:defRPr sz="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3pPr>
            <a:lvl4pPr marL="0" indent="1371668" algn="ctr" defTabSz="584229">
              <a:lnSpc>
                <a:spcPct val="80000"/>
              </a:lnSpc>
              <a:spcBef>
                <a:spcPts val="0"/>
              </a:spcBef>
              <a:buSzTx/>
              <a:buNone/>
              <a:defRPr sz="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4pPr>
            <a:lvl5pPr marL="0" indent="1828892" algn="ctr" defTabSz="584229">
              <a:lnSpc>
                <a:spcPct val="80000"/>
              </a:lnSpc>
              <a:spcBef>
                <a:spcPts val="0"/>
              </a:spcBef>
              <a:buSzTx/>
              <a:buNone/>
              <a:defRPr sz="5801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ea against sky at sunset 1"/>
          <p:cNvSpPr>
            <a:spLocks noGrp="1"/>
          </p:cNvSpPr>
          <p:nvPr>
            <p:ph type="pic" sz="quarter" idx="21"/>
          </p:nvPr>
        </p:nvSpPr>
        <p:spPr>
          <a:xfrm>
            <a:off x="6598373" y="762000"/>
            <a:ext cx="5715001" cy="38091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Beach and sea at sunset"/>
          <p:cNvSpPr>
            <a:spLocks noGrp="1"/>
          </p:cNvSpPr>
          <p:nvPr>
            <p:ph type="pic" idx="22"/>
          </p:nvPr>
        </p:nvSpPr>
        <p:spPr>
          <a:xfrm>
            <a:off x="-2387600" y="762000"/>
            <a:ext cx="11887200" cy="792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Sea against sky at sunset 2"/>
          <p:cNvSpPr>
            <a:spLocks noGrp="1"/>
          </p:cNvSpPr>
          <p:nvPr>
            <p:ph type="pic" sz="half" idx="23"/>
          </p:nvPr>
        </p:nvSpPr>
        <p:spPr>
          <a:xfrm>
            <a:off x="6661873" y="3637404"/>
            <a:ext cx="5588001" cy="62821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8512" y="9128988"/>
            <a:ext cx="307778" cy="31803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each and sea at sunset"/>
          <p:cNvSpPr>
            <a:spLocks noGrp="1"/>
          </p:cNvSpPr>
          <p:nvPr>
            <p:ph type="pic" idx="21"/>
          </p:nvPr>
        </p:nvSpPr>
        <p:spPr>
          <a:xfrm>
            <a:off x="558800" y="762000"/>
            <a:ext cx="11887200" cy="792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8512" y="9300503"/>
            <a:ext cx="307778" cy="31803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63" name="Cosmic Horizons Conference | July 2026"/>
          <p:cNvSpPr txBox="1"/>
          <p:nvPr/>
        </p:nvSpPr>
        <p:spPr>
          <a:xfrm>
            <a:off x="84864" y="9264532"/>
            <a:ext cx="440986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rPr lang="en-US" sz="2000" dirty="0"/>
              <a:t>ML4Astro3 Conference </a:t>
            </a:r>
            <a:r>
              <a:rPr sz="2000" dirty="0"/>
              <a:t>| </a:t>
            </a:r>
            <a:r>
              <a:rPr lang="en-US" sz="2000" dirty="0"/>
              <a:t>September</a:t>
            </a:r>
            <a:r>
              <a:rPr sz="2000" dirty="0"/>
              <a:t> 2026</a:t>
            </a:r>
          </a:p>
        </p:txBody>
      </p:sp>
      <p:sp>
        <p:nvSpPr>
          <p:cNvPr id="164" name="elena.prieto@northwestern.edu"/>
          <p:cNvSpPr txBox="1"/>
          <p:nvPr/>
        </p:nvSpPr>
        <p:spPr>
          <a:xfrm>
            <a:off x="9384725" y="9264532"/>
            <a:ext cx="3310202" cy="3795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/>
            </a:lvl1pPr>
          </a:lstStyle>
          <a:p>
            <a:r>
              <a:rPr sz="2000"/>
              <a:t>elena.prieto@northwestern.edu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each and sea at sunset"/>
          <p:cNvSpPr>
            <a:spLocks noGrp="1"/>
          </p:cNvSpPr>
          <p:nvPr>
            <p:ph type="pic" idx="21"/>
          </p:nvPr>
        </p:nvSpPr>
        <p:spPr>
          <a:xfrm>
            <a:off x="-1320800" y="-596900"/>
            <a:ext cx="15633700" cy="104224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2197100"/>
            <a:ext cx="11582400" cy="330200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8201" b="0" spc="-82">
                <a:latin typeface="+mn-lt"/>
                <a:ea typeface="+mn-ea"/>
                <a:cs typeface="+mn-cs"/>
                <a:sym typeface="Canela Bold"/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1200" y="5334000"/>
            <a:ext cx="11582400" cy="1457152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spc="-38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457223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spc="-38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914446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spc="-38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1371668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spc="-38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1828892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800" spc="-38">
                <a:solidFill>
                  <a:srgbClr val="FFFFFF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711200" y="8407400"/>
            <a:ext cx="11582400" cy="429260"/>
          </a:xfrm>
          <a:prstGeom prst="rect">
            <a:avLst/>
          </a:prstGeom>
        </p:spPr>
        <p:txBody>
          <a:bodyPr/>
          <a:lstStyle>
            <a:lvl1pPr marL="0" indent="0" algn="ctr" defTabSz="587051">
              <a:lnSpc>
                <a:spcPct val="100000"/>
              </a:lnSpc>
              <a:spcBef>
                <a:spcPts val="0"/>
              </a:spcBef>
              <a:buSzTx/>
              <a:buNone/>
              <a:defRPr sz="2000" spc="-19">
                <a:solidFill>
                  <a:srgbClr val="FFFFFF"/>
                </a:solidFill>
                <a:latin typeface="Graphik-Medium"/>
                <a:ea typeface="Graphik-Medium"/>
                <a:cs typeface="Graphik-Medium"/>
                <a:sym typeface="Graphik Medium"/>
              </a:defRPr>
            </a:lvl1pPr>
          </a:lstStyle>
          <a:p>
            <a:r>
              <a:t>Author and Date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273" y="9128988"/>
            <a:ext cx="307778" cy="318036"/>
          </a:xfrm>
          <a:prstGeom prst="rect">
            <a:avLst/>
          </a:prstGeom>
        </p:spPr>
        <p:txBody>
          <a:bodyPr/>
          <a:lstStyle>
            <a:lvl1pPr defTabSz="584229"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ea against sky at sunset"/>
          <p:cNvSpPr>
            <a:spLocks noGrp="1"/>
          </p:cNvSpPr>
          <p:nvPr>
            <p:ph type="pic" idx="21"/>
          </p:nvPr>
        </p:nvSpPr>
        <p:spPr>
          <a:xfrm>
            <a:off x="3427686" y="762000"/>
            <a:ext cx="11889828" cy="792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11408" y="2851794"/>
            <a:ext cx="5058553" cy="2088506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1408" y="4775200"/>
            <a:ext cx="5058553" cy="3911600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  <a:lvl2pPr marL="0" indent="457223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2pPr>
            <a:lvl3pPr marL="0" indent="914446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3pPr>
            <a:lvl4pPr marL="0" indent="1371668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4pPr>
            <a:lvl5pPr marL="0" indent="1828892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Slide Title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4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1504883"/>
            <a:ext cx="11582400" cy="630937"/>
          </a:xfrm>
          <a:prstGeom prst="rect">
            <a:avLst/>
          </a:prstGeom>
        </p:spPr>
        <p:txBody>
          <a:bodyPr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79120"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07746" y="369937"/>
            <a:ext cx="5054071" cy="203036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1200" y="3412070"/>
            <a:ext cx="5054600" cy="526709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2268983"/>
            <a:ext cx="5054600" cy="630937"/>
          </a:xfrm>
          <a:prstGeom prst="rect">
            <a:avLst/>
          </a:prstGeom>
        </p:spPr>
        <p:txBody>
          <a:bodyPr anchor="ctr"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63" name="Sea against sky at sunset"/>
          <p:cNvSpPr>
            <a:spLocks noGrp="1"/>
          </p:cNvSpPr>
          <p:nvPr>
            <p:ph type="pic" idx="22"/>
          </p:nvPr>
        </p:nvSpPr>
        <p:spPr>
          <a:xfrm>
            <a:off x="5848049" y="762000"/>
            <a:ext cx="7049102" cy="7924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07746" y="369937"/>
            <a:ext cx="5054071" cy="203036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7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1200" y="3412070"/>
            <a:ext cx="5054600" cy="526709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2268983"/>
            <a:ext cx="5054600" cy="630937"/>
          </a:xfrm>
          <a:prstGeom prst="rect">
            <a:avLst/>
          </a:prstGeom>
        </p:spPr>
        <p:txBody>
          <a:bodyPr anchor="ctr"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07746" y="369937"/>
            <a:ext cx="5054071" cy="2030363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82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711200" y="3412070"/>
            <a:ext cx="5054600" cy="526709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711200" y="2268983"/>
            <a:ext cx="5054600" cy="630937"/>
          </a:xfrm>
          <a:prstGeom prst="rect">
            <a:avLst/>
          </a:prstGeom>
        </p:spPr>
        <p:txBody>
          <a:bodyPr anchor="ctr"/>
          <a:lstStyle>
            <a:lvl1pPr marL="0" indent="0" algn="ctr" defTabSz="584229">
              <a:lnSpc>
                <a:spcPct val="100000"/>
              </a:lnSpc>
              <a:spcBef>
                <a:spcPts val="0"/>
              </a:spcBef>
              <a:buSzTx/>
              <a:buNone/>
              <a:defRPr sz="3200" spc="-32">
                <a:solidFill>
                  <a:srgbClr val="000000"/>
                </a:solidFill>
                <a:latin typeface="Graphik-SemiboldItalic"/>
                <a:ea typeface="Graphik-SemiboldItalic"/>
                <a:cs typeface="Graphik-SemiboldItalic"/>
                <a:sym typeface="Graphik Semibold"/>
              </a:defRPr>
            </a:lvl1pPr>
          </a:lstStyle>
          <a:p>
            <a:r>
              <a:t>Slide Subtitle</a:t>
            </a:r>
          </a:p>
        </p:txBody>
      </p:sp>
      <p:sp>
        <p:nvSpPr>
          <p:cNvPr id="8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2451100"/>
            <a:ext cx="11582400" cy="4445000"/>
          </a:xfrm>
          <a:prstGeom prst="rect">
            <a:avLst/>
          </a:prstGeom>
        </p:spPr>
        <p:txBody>
          <a:bodyPr anchor="ctr"/>
          <a:lstStyle>
            <a:lvl1pPr defTabSz="825542">
              <a:lnSpc>
                <a:spcPct val="80000"/>
              </a:lnSpc>
              <a:defRPr sz="8201" b="0" spc="-82">
                <a:solidFill>
                  <a:srgbClr val="000000"/>
                </a:solidFill>
                <a:latin typeface="+mn-lt"/>
                <a:ea typeface="+mn-ea"/>
                <a:cs typeface="+mn-cs"/>
                <a:sym typeface="Canela Bold"/>
              </a:defRPr>
            </a:lvl1pPr>
          </a:lstStyle>
          <a:p>
            <a:r>
              <a:t>Section Title</a:t>
            </a:r>
          </a:p>
        </p:txBody>
      </p:sp>
      <p:sp>
        <p:nvSpPr>
          <p:cNvPr id="9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273" y="9128988"/>
            <a:ext cx="307778" cy="31803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711200" y="2997200"/>
            <a:ext cx="11582400" cy="604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711200" y="397935"/>
            <a:ext cx="11582400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5125" y="9128988"/>
            <a:ext cx="307778" cy="31803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>
                <a:solidFill>
                  <a:srgbClr val="5E5E5E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1pPr>
      <a:lvl2pPr marL="0" marR="0" indent="457223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2pPr>
      <a:lvl3pPr marL="0" marR="0" indent="914446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3pPr>
      <a:lvl4pPr marL="0" marR="0" indent="1371668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4pPr>
      <a:lvl5pPr marL="0" marR="0" indent="1828892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5pPr>
      <a:lvl6pPr marL="0" marR="0" indent="2286114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6pPr>
      <a:lvl7pPr marL="0" marR="0" indent="2743337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7pPr>
      <a:lvl8pPr marL="0" marR="0" indent="3200560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8pPr>
      <a:lvl9pPr marL="0" marR="0" indent="3657783" algn="ctr" defTabSz="1739987" rtl="0" latinLnBrk="0">
        <a:lnSpc>
          <a:spcPct val="7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1" b="1" i="0" u="none" strike="noStrike" cap="none" spc="-58" baseline="0">
          <a:solidFill>
            <a:srgbClr val="FFFFFF"/>
          </a:solidFill>
          <a:uFillTx/>
          <a:latin typeface="+mj-lt"/>
          <a:ea typeface="+mj-ea"/>
          <a:cs typeface="+mj-cs"/>
          <a:sym typeface="Times New Roman"/>
        </a:defRPr>
      </a:lvl9pPr>
    </p:titleStyle>
    <p:bodyStyle>
      <a:lvl1pPr marL="433091" marR="0" indent="-433091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1pPr>
      <a:lvl2pPr marL="826811" marR="0" indent="-433091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2pPr>
      <a:lvl3pPr marL="1220530" marR="0" indent="-433091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3pPr>
      <a:lvl4pPr marL="1614250" marR="0" indent="-433091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4pPr>
      <a:lvl5pPr marL="2007971" marR="0" indent="-433092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5pPr>
      <a:lvl6pPr marL="2401690" marR="0" indent="-433092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6pPr>
      <a:lvl7pPr marL="2795410" marR="0" indent="-433092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7pPr>
      <a:lvl8pPr marL="3189130" marR="0" indent="-433092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8pPr>
      <a:lvl9pPr marL="3582849" marR="0" indent="-433092" algn="l" defTabSz="1739987" rtl="0" latinLnBrk="0">
        <a:lnSpc>
          <a:spcPct val="90000"/>
        </a:lnSpc>
        <a:spcBef>
          <a:spcPts val="2000"/>
        </a:spcBef>
        <a:spcAft>
          <a:spcPts val="0"/>
        </a:spcAft>
        <a:buClrTx/>
        <a:buSzPct val="175000"/>
        <a:buFontTx/>
        <a:buChar char="•"/>
        <a:tabLst/>
        <a:defRPr sz="3300" b="0" i="0" u="none" strike="noStrike" cap="none" spc="0" baseline="0">
          <a:solidFill>
            <a:srgbClr val="D5D5D5"/>
          </a:solidFill>
          <a:uFillTx/>
          <a:latin typeface="+mj-lt"/>
          <a:ea typeface="+mj-ea"/>
          <a:cs typeface="+mj-cs"/>
          <a:sym typeface="Times New Roman"/>
        </a:defRPr>
      </a:lvl9pPr>
    </p:bodyStyle>
    <p:otherStyle>
      <a:lvl1pPr marL="0" marR="0" indent="0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457223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914446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1371668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1828892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2286114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2743337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3200560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3657783" algn="ctr" defTabSz="173998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1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3.png"/><Relationship Id="rId11" Type="http://schemas.openxmlformats.org/officeDocument/2006/relationships/image" Target="../media/image58.jpeg"/><Relationship Id="rId5" Type="http://schemas.openxmlformats.org/officeDocument/2006/relationships/image" Target="../media/image47.jpeg"/><Relationship Id="rId10" Type="http://schemas.openxmlformats.org/officeDocument/2006/relationships/image" Target="../media/image57.jpeg"/><Relationship Id="rId4" Type="http://schemas.openxmlformats.org/officeDocument/2006/relationships/image" Target="../media/image52.jpeg"/><Relationship Id="rId9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7.xml"/><Relationship Id="rId4" Type="http://schemas.openxmlformats.org/officeDocument/2006/relationships/video" Target="../media/media2.mp4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4.png"/><Relationship Id="rId7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5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png"/><Relationship Id="rId5" Type="http://schemas.openxmlformats.org/officeDocument/2006/relationships/image" Target="../media/image27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collAIder.png" descr="collAI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770" y="945521"/>
            <a:ext cx="8267263" cy="7390433"/>
          </a:xfrm>
          <a:prstGeom prst="rect">
            <a:avLst/>
          </a:prstGeom>
          <a:ln w="12700">
            <a:miter lim="400000"/>
          </a:ln>
        </p:spPr>
      </p:pic>
      <p:sp>
        <p:nvSpPr>
          <p:cNvPr id="174" name="Machine Learning Methods for Stellar Collisions"/>
          <p:cNvSpPr txBox="1">
            <a:spLocks noGrp="1"/>
          </p:cNvSpPr>
          <p:nvPr>
            <p:ph type="ctrTitle"/>
          </p:nvPr>
        </p:nvSpPr>
        <p:spPr>
          <a:xfrm>
            <a:off x="479652" y="415963"/>
            <a:ext cx="12519098" cy="33020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Machine Learning Methods for Stellar Collisions</a:t>
            </a:r>
          </a:p>
        </p:txBody>
      </p:sp>
      <p:sp>
        <p:nvSpPr>
          <p:cNvPr id="175" name="Elena González Prieto"/>
          <p:cNvSpPr txBox="1">
            <a:spLocks noGrp="1"/>
          </p:cNvSpPr>
          <p:nvPr>
            <p:ph type="subTitle" sz="quarter" idx="1"/>
          </p:nvPr>
        </p:nvSpPr>
        <p:spPr>
          <a:xfrm>
            <a:off x="711201" y="5217273"/>
            <a:ext cx="11582400" cy="1673254"/>
          </a:xfrm>
          <a:prstGeom prst="rect">
            <a:avLst/>
          </a:prstGeom>
        </p:spPr>
        <p:txBody>
          <a:bodyPr/>
          <a:lstStyle/>
          <a:p>
            <a:r>
              <a:t>Elena González Prieto</a:t>
            </a:r>
          </a:p>
        </p:txBody>
      </p:sp>
      <p:sp>
        <p:nvSpPr>
          <p:cNvPr id="176" name="In Collaboration With: James C. Lombardi, Sanaea C. Rose, Charles F.A. Gibson, Christopher E. O’Connor, Tjitske Starkenburg, Fulya Kıroğlu, Kyle Kremer, Tristan C. Sand, Frederic A. Rasio"/>
          <p:cNvSpPr txBox="1">
            <a:spLocks noGrp="1"/>
          </p:cNvSpPr>
          <p:nvPr>
            <p:ph type="body" idx="21"/>
          </p:nvPr>
        </p:nvSpPr>
        <p:spPr>
          <a:xfrm>
            <a:off x="380715" y="8652292"/>
            <a:ext cx="12716972" cy="1799554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 defTabSz="587022">
              <a:defRPr sz="2300" spc="-22"/>
            </a:lvl1pPr>
          </a:lstStyle>
          <a:p>
            <a:r>
              <a:t>In Collaboration With: James C. Lombardi, Sanaea C. Rose, Charles F.A. Gibson, Christopher E. O’Connor, Tjitske Starkenburg, Fulya Kıroğlu, Kyle Kremer, Tristan C. Sand, Frederic A. Rasio</a:t>
            </a:r>
          </a:p>
        </p:txBody>
      </p:sp>
      <p:sp>
        <p:nvSpPr>
          <p:cNvPr id="177" name="Northwestern University"/>
          <p:cNvSpPr txBox="1"/>
          <p:nvPr/>
        </p:nvSpPr>
        <p:spPr>
          <a:xfrm>
            <a:off x="536147" y="6197040"/>
            <a:ext cx="11932506" cy="1799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algn="ctr" defTabSz="587022">
              <a:lnSpc>
                <a:spcPct val="100000"/>
              </a:lnSpc>
              <a:spcBef>
                <a:spcPts val="0"/>
              </a:spcBef>
              <a:defRPr sz="2500" spc="-25">
                <a:solidFill>
                  <a:srgbClr val="FFFFFF"/>
                </a:solidFill>
              </a:defRPr>
            </a:lvl1pPr>
          </a:lstStyle>
          <a:p>
            <a:r>
              <a:rPr sz="2501"/>
              <a:t>Northwestern University </a:t>
            </a:r>
          </a:p>
        </p:txBody>
      </p:sp>
      <p:pic>
        <p:nvPicPr>
          <p:cNvPr id="178" name="CIERA White text.png" descr="CIERA White tex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14" y="5830516"/>
            <a:ext cx="2341259" cy="92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NSF_4-Color_bitmap_Logo.png" descr="NSF_4-Color_bitmap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617" y="6885584"/>
            <a:ext cx="1447959" cy="145552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0" name="SkAI_Formal_CMYK.png" descr="SkAI_Formal_CMYK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5230" y="5925077"/>
            <a:ext cx="1853895" cy="23434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Decision boundarie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Decision boundaries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4122" y="9300501"/>
            <a:ext cx="29655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grpSp>
        <p:nvGrpSpPr>
          <p:cNvPr id="316" name="Group"/>
          <p:cNvGrpSpPr/>
          <p:nvPr/>
        </p:nvGrpSpPr>
        <p:grpSpPr>
          <a:xfrm>
            <a:off x="170385" y="2026072"/>
            <a:ext cx="12664032" cy="3984043"/>
            <a:chOff x="0" y="0"/>
            <a:chExt cx="12664031" cy="3984042"/>
          </a:xfrm>
        </p:grpSpPr>
        <p:pic>
          <p:nvPicPr>
            <p:cNvPr id="314" name="decision_boundaries_classification-8.pdf" descr="decision_boundaries_classification-8.pdf"/>
            <p:cNvPicPr>
              <a:picLocks noChangeAspect="1"/>
            </p:cNvPicPr>
            <p:nvPr/>
          </p:nvPicPr>
          <p:blipFill>
            <a:blip r:embed="rId2"/>
            <a:srcRect b="97542"/>
            <a:stretch>
              <a:fillRect/>
            </a:stretch>
          </p:blipFill>
          <p:spPr>
            <a:xfrm>
              <a:off x="0" y="0"/>
              <a:ext cx="12664032" cy="2565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5" name="decision_boundaries_classification-8.pdf" descr="decision_boundaries_classification-8.pdf"/>
            <p:cNvPicPr>
              <a:picLocks noChangeAspect="1"/>
            </p:cNvPicPr>
            <p:nvPr/>
          </p:nvPicPr>
          <p:blipFill>
            <a:blip r:embed="rId2"/>
            <a:srcRect t="64151"/>
            <a:stretch>
              <a:fillRect/>
            </a:stretch>
          </p:blipFill>
          <p:spPr>
            <a:xfrm>
              <a:off x="0" y="242270"/>
              <a:ext cx="12664032" cy="374177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7" name="Recovers the symmetries expected for equal-mass collisions…"/>
          <p:cNvSpPr txBox="1"/>
          <p:nvPr/>
        </p:nvSpPr>
        <p:spPr>
          <a:xfrm>
            <a:off x="520791" y="7178750"/>
            <a:ext cx="10047622" cy="1190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42917" indent="-342917">
              <a:buSzPct val="100000"/>
              <a:buChar char="-"/>
              <a:defRPr sz="3000"/>
            </a:pPr>
            <a:r>
              <a:rPr sz="3000"/>
              <a:t>Recovers the symmetries expected for equal-mass collisions</a:t>
            </a:r>
          </a:p>
          <a:p>
            <a:pPr marL="342917" indent="-342917">
              <a:buSzPct val="100000"/>
              <a:buChar char="-"/>
              <a:defRPr sz="3000"/>
            </a:pPr>
            <a:r>
              <a:rPr sz="3000"/>
              <a:t>Learns the dependence on the evolution of the stellar structure</a:t>
            </a:r>
          </a:p>
        </p:txBody>
      </p:sp>
      <p:grpSp>
        <p:nvGrpSpPr>
          <p:cNvPr id="320" name="Group"/>
          <p:cNvGrpSpPr/>
          <p:nvPr/>
        </p:nvGrpSpPr>
        <p:grpSpPr>
          <a:xfrm>
            <a:off x="1462626" y="1157137"/>
            <a:ext cx="5304216" cy="1553256"/>
            <a:chOff x="0" y="21610"/>
            <a:chExt cx="3382381" cy="1416808"/>
          </a:xfrm>
        </p:grpSpPr>
        <p:sp>
          <p:nvSpPr>
            <p:cNvPr id="318" name="Mutual Disruption (0)"/>
            <p:cNvSpPr txBox="1"/>
            <p:nvPr/>
          </p:nvSpPr>
          <p:spPr>
            <a:xfrm>
              <a:off x="934213" y="21610"/>
              <a:ext cx="2448168" cy="5104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t>Mutual Disruption (0)</a:t>
              </a:r>
            </a:p>
          </p:txBody>
        </p:sp>
        <p:sp>
          <p:nvSpPr>
            <p:cNvPr id="330" name="Connection Line"/>
            <p:cNvSpPr/>
            <p:nvPr/>
          </p:nvSpPr>
          <p:spPr>
            <a:xfrm>
              <a:off x="0" y="228560"/>
              <a:ext cx="826437" cy="12098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700" h="19152" extrusionOk="0">
                  <a:moveTo>
                    <a:pt x="3090" y="19152"/>
                  </a:moveTo>
                  <a:cubicBezTo>
                    <a:pt x="-3900" y="3641"/>
                    <a:pt x="970" y="-2448"/>
                    <a:pt x="17700" y="884"/>
                  </a:cubicBezTo>
                </a:path>
              </a:pathLst>
            </a:custGeom>
            <a:noFill/>
            <a:ln w="25400" cap="flat">
              <a:solidFill>
                <a:srgbClr val="D5D5D5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/>
            <a:lstStyle/>
            <a:p>
              <a:endParaRPr/>
            </a:p>
          </p:txBody>
        </p:sp>
      </p:grpSp>
      <p:sp>
        <p:nvSpPr>
          <p:cNvPr id="321" name="Merger (1)"/>
          <p:cNvSpPr txBox="1"/>
          <p:nvPr/>
        </p:nvSpPr>
        <p:spPr>
          <a:xfrm>
            <a:off x="2687215" y="4495380"/>
            <a:ext cx="2053447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satOff val="2969"/>
                    <a:lumOff val="-11469"/>
                  </a:schemeClr>
                </a:solidFill>
              </a:defRPr>
            </a:lvl1pPr>
          </a:lstStyle>
          <a:p>
            <a:r>
              <a:rPr dirty="0"/>
              <a:t>Merger (1) </a:t>
            </a:r>
          </a:p>
        </p:txBody>
      </p:sp>
      <p:grpSp>
        <p:nvGrpSpPr>
          <p:cNvPr id="324" name="Group"/>
          <p:cNvGrpSpPr/>
          <p:nvPr/>
        </p:nvGrpSpPr>
        <p:grpSpPr>
          <a:xfrm flipH="1">
            <a:off x="2687212" y="3815501"/>
            <a:ext cx="2709292" cy="3118751"/>
            <a:chOff x="0" y="0"/>
            <a:chExt cx="2709290" cy="3118750"/>
          </a:xfrm>
        </p:grpSpPr>
        <p:sp>
          <p:nvSpPr>
            <p:cNvPr id="322" name="Fly-by (2)"/>
            <p:cNvSpPr txBox="1"/>
            <p:nvPr/>
          </p:nvSpPr>
          <p:spPr>
            <a:xfrm>
              <a:off x="772863" y="2559110"/>
              <a:ext cx="1936427" cy="559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3"/>
                  </a:solidFill>
                </a:defRPr>
              </a:lvl1pPr>
            </a:lstStyle>
            <a:p>
              <a:r>
                <a:t>Fly-by (2) </a:t>
              </a:r>
            </a:p>
          </p:txBody>
        </p:sp>
        <p:sp>
          <p:nvSpPr>
            <p:cNvPr id="331" name="Connection Line"/>
            <p:cNvSpPr/>
            <p:nvPr/>
          </p:nvSpPr>
          <p:spPr>
            <a:xfrm>
              <a:off x="0" y="0"/>
              <a:ext cx="776119" cy="25954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6230" h="21600" extrusionOk="0">
                  <a:moveTo>
                    <a:pt x="13552" y="0"/>
                  </a:moveTo>
                  <a:cubicBezTo>
                    <a:pt x="-5370" y="6820"/>
                    <a:pt x="-4477" y="14020"/>
                    <a:pt x="16230" y="21600"/>
                  </a:cubicBezTo>
                </a:path>
              </a:pathLst>
            </a:custGeom>
            <a:noFill/>
            <a:ln w="25400" cap="flat">
              <a:solidFill>
                <a:schemeClr val="accent3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/>
            <a:lstStyle/>
            <a:p>
              <a:endParaRPr/>
            </a:p>
          </p:txBody>
        </p:sp>
      </p:grpSp>
      <p:grpSp>
        <p:nvGrpSpPr>
          <p:cNvPr id="327" name="Group"/>
          <p:cNvGrpSpPr/>
          <p:nvPr/>
        </p:nvGrpSpPr>
        <p:grpSpPr>
          <a:xfrm>
            <a:off x="6509808" y="886659"/>
            <a:ext cx="4908966" cy="1658634"/>
            <a:chOff x="0" y="20034"/>
            <a:chExt cx="3362268" cy="1522265"/>
          </a:xfrm>
        </p:grpSpPr>
        <p:sp>
          <p:nvSpPr>
            <p:cNvPr id="325" name="Stripped Star (3)"/>
            <p:cNvSpPr txBox="1"/>
            <p:nvPr/>
          </p:nvSpPr>
          <p:spPr>
            <a:xfrm>
              <a:off x="1360732" y="20034"/>
              <a:ext cx="2001536" cy="513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chemeClr val="accent5"/>
                  </a:solidFill>
                </a:defRPr>
              </a:lvl1pPr>
            </a:lstStyle>
            <a:p>
              <a:r>
                <a:t>Stripped Star (3)</a:t>
              </a:r>
            </a:p>
          </p:txBody>
        </p:sp>
        <p:sp>
          <p:nvSpPr>
            <p:cNvPr id="332" name="Connection Line"/>
            <p:cNvSpPr/>
            <p:nvPr/>
          </p:nvSpPr>
          <p:spPr>
            <a:xfrm>
              <a:off x="0" y="261715"/>
              <a:ext cx="1280584" cy="12805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19" h="20419" extrusionOk="0">
                  <a:moveTo>
                    <a:pt x="169" y="20419"/>
                  </a:moveTo>
                  <a:cubicBezTo>
                    <a:pt x="-1181" y="5569"/>
                    <a:pt x="5569" y="-1181"/>
                    <a:pt x="20419" y="169"/>
                  </a:cubicBezTo>
                </a:path>
              </a:pathLst>
            </a:custGeom>
            <a:noFill/>
            <a:ln w="25400" cap="flat">
              <a:solidFill>
                <a:schemeClr val="accent5"/>
              </a:solidFill>
              <a:prstDash val="solid"/>
              <a:miter lim="400000"/>
              <a:tailEnd type="stealth" w="med" len="med"/>
            </a:ln>
            <a:effectLst/>
          </p:spPr>
          <p:txBody>
            <a:bodyPr/>
            <a:lstStyle/>
            <a:p>
              <a:endParaRPr/>
            </a:p>
          </p:txBody>
        </p:sp>
      </p:grpSp>
      <p:sp>
        <p:nvSpPr>
          <p:cNvPr id="328" name="TAMS"/>
          <p:cNvSpPr txBox="1"/>
          <p:nvPr/>
        </p:nvSpPr>
        <p:spPr>
          <a:xfrm>
            <a:off x="10150295" y="1494324"/>
            <a:ext cx="1279196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TAMS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1E89EB-F5DB-F5AD-9EAE-72D455FD9F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64"/>
          <a:stretch>
            <a:fillRect/>
          </a:stretch>
        </p:blipFill>
        <p:spPr>
          <a:xfrm>
            <a:off x="1156447" y="4498352"/>
            <a:ext cx="859788" cy="65311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" grpId="5" build="p" bldLvl="5" animBg="1" advAuto="0"/>
      <p:bldP spid="320" grpId="3" animBg="1" advAuto="0"/>
      <p:bldP spid="321" grpId="2" animBg="1" advAuto="0"/>
      <p:bldP spid="324" grpId="1" animBg="1" advAuto="0"/>
      <p:bldP spid="327" grpId="4" animBg="1" advAuto="0"/>
      <p:bldP spid="328" grpId="6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redicting the final masse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Predicting the final masses</a:t>
            </a:r>
          </a:p>
        </p:txBody>
      </p:sp>
      <p:sp>
        <p:nvSpPr>
          <p:cNvPr id="3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78972" y="8114959"/>
            <a:ext cx="246863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  <p:sp>
        <p:nvSpPr>
          <p:cNvPr id="336" name="- The NN is trained to predict"/>
          <p:cNvSpPr txBox="1"/>
          <p:nvPr/>
        </p:nvSpPr>
        <p:spPr>
          <a:xfrm>
            <a:off x="914009" y="2317302"/>
            <a:ext cx="5105565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- The NN is trained to predict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7" name="Equation"/>
              <p:cNvSpPr txBox="1"/>
              <p:nvPr/>
            </p:nvSpPr>
            <p:spPr>
              <a:xfrm>
                <a:off x="4463700" y="3519871"/>
                <a:ext cx="4108304" cy="1438920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ar-AE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f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tot</m:t>
                                  </m:r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ar-AE" sz="3600" i="1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ar-AE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f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tot</m:t>
                              </m:r>
                              <m: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</m:sub>
                          </m:sSub>
                        </m:den>
                      </m:f>
                      <m:r>
                        <a:rPr lang="ar-AE" sz="36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ar-AE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begChr m:val=""/>
                          <m:endChr m:val="}"/>
                          <m:ctrlPr>
                            <a:rPr lang="ar-AE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ar-AE" sz="36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f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𝑀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tot</m:t>
                                  </m:r>
                                  <m: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36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i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sz="3600" dirty="0"/>
              </a:p>
            </p:txBody>
          </p:sp>
        </mc:Choice>
        <mc:Fallback xmlns="">
          <p:sp>
            <p:nvSpPr>
              <p:cNvPr id="33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700" y="3519871"/>
                <a:ext cx="4108304" cy="1438920"/>
              </a:xfrm>
              <a:prstGeom prst="rect">
                <a:avLst/>
              </a:prstGeom>
              <a:blipFill>
                <a:blip r:embed="rId2"/>
                <a:stretch>
                  <a:fillRect l="-64198" t="-227826" r="-49074" b="-325217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8" name="which ensures mass conservation."/>
          <p:cNvSpPr txBox="1"/>
          <p:nvPr/>
        </p:nvSpPr>
        <p:spPr>
          <a:xfrm>
            <a:off x="1373704" y="5331964"/>
            <a:ext cx="5836534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which ensures mass conservation.</a:t>
            </a:r>
          </a:p>
        </p:txBody>
      </p:sp>
      <p:sp>
        <p:nvSpPr>
          <p:cNvPr id="339" name="The NN outperforms all methods, with relative median errors below 0.15% in the final masses"/>
          <p:cNvSpPr txBox="1"/>
          <p:nvPr/>
        </p:nvSpPr>
        <p:spPr>
          <a:xfrm>
            <a:off x="914010" y="6879633"/>
            <a:ext cx="11176785" cy="1016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n-US" dirty="0"/>
              <a:t>- </a:t>
            </a:r>
            <a:r>
              <a:rPr dirty="0"/>
              <a:t>The NN outperforms all methods, with </a:t>
            </a:r>
            <a:r>
              <a:rPr dirty="0">
                <a:solidFill>
                  <a:schemeClr val="accent3">
                    <a:hueOff val="979751"/>
                    <a:satOff val="49372"/>
                    <a:lumOff val="-18941"/>
                  </a:schemeClr>
                </a:solidFill>
              </a:rPr>
              <a:t>relative median errors below 0.15% </a:t>
            </a:r>
            <a:r>
              <a:rPr dirty="0"/>
              <a:t>in the final masses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" grpId="1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redicting the final masse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Predicting the final masses</a:t>
            </a:r>
          </a:p>
        </p:txBody>
      </p:sp>
      <p:sp>
        <p:nvSpPr>
          <p:cNvPr id="3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5343" y="9300501"/>
            <a:ext cx="274114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pic>
        <p:nvPicPr>
          <p:cNvPr id="343" name="regression_subplot.pdf" descr="regression_subplot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079" y="2085344"/>
            <a:ext cx="12418644" cy="4583845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Line"/>
          <p:cNvSpPr/>
          <p:nvPr/>
        </p:nvSpPr>
        <p:spPr>
          <a:xfrm flipH="1" flipV="1">
            <a:off x="3930799" y="3450573"/>
            <a:ext cx="1062783" cy="406661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345" name="Accurately recovers the symmetry of equal-mass flybys"/>
          <p:cNvSpPr txBox="1"/>
          <p:nvPr/>
        </p:nvSpPr>
        <p:spPr>
          <a:xfrm>
            <a:off x="1643056" y="7679222"/>
            <a:ext cx="9853660" cy="573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chemeClr val="accent3"/>
                </a:solidFill>
              </a:defRPr>
            </a:lvl1pPr>
          </a:lstStyle>
          <a:p>
            <a:r>
              <a:rPr sz="3401" dirty="0"/>
              <a:t>Accurately recovers the symmetry of equal-mass flybys</a:t>
            </a:r>
          </a:p>
        </p:txBody>
      </p:sp>
      <p:sp>
        <p:nvSpPr>
          <p:cNvPr id="346" name="Line"/>
          <p:cNvSpPr/>
          <p:nvPr/>
        </p:nvSpPr>
        <p:spPr>
          <a:xfrm flipV="1">
            <a:off x="8239595" y="3450572"/>
            <a:ext cx="1062783" cy="406661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" grpId="2" animBg="1" advAuto="0"/>
      <p:bldP spid="345" grpId="3" animBg="1" advAuto="0"/>
      <p:bldP spid="346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Mixture of Experts Model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Mixture of Experts Model</a:t>
            </a:r>
          </a:p>
        </p:txBody>
      </p:sp>
      <p:sp>
        <p:nvSpPr>
          <p:cNvPr id="35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0534" y="9300501"/>
            <a:ext cx="283732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  <p:pic>
        <p:nvPicPr>
          <p:cNvPr id="351" name="MoE.pdf" descr="Mo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51" y="1876182"/>
            <a:ext cx="12542006" cy="64343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redicting the final number of sta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lang="en-US" dirty="0"/>
              <a:t>Classification NN vs </a:t>
            </a:r>
            <a:r>
              <a:rPr lang="en-US" dirty="0" err="1"/>
              <a:t>MoE</a:t>
            </a:r>
            <a:endParaRPr dirty="0"/>
          </a:p>
        </p:txBody>
      </p:sp>
      <p:sp>
        <p:nvSpPr>
          <p:cNvPr id="35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0528" y="9290116"/>
            <a:ext cx="283744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  <p:pic>
        <p:nvPicPr>
          <p:cNvPr id="355" name="confusion_matrices_panel-5.pdf" descr="confusion_matrices_panel-5.pdf"/>
          <p:cNvPicPr>
            <a:picLocks noChangeAspect="1"/>
          </p:cNvPicPr>
          <p:nvPr/>
        </p:nvPicPr>
        <p:blipFill>
          <a:blip r:embed="rId2"/>
          <a:srcRect l="66401"/>
          <a:stretch>
            <a:fillRect/>
          </a:stretch>
        </p:blipFill>
        <p:spPr>
          <a:xfrm>
            <a:off x="594285" y="2441202"/>
            <a:ext cx="5499262" cy="5394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MoE_confusion_matrices_panel-3.pdf" descr="MoE_confusion_matrices_panel-3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1258" y="2441203"/>
            <a:ext cx="5394961" cy="5394961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Balanced…"/>
          <p:cNvSpPr txBox="1"/>
          <p:nvPr/>
        </p:nvSpPr>
        <p:spPr>
          <a:xfrm>
            <a:off x="49455" y="8041214"/>
            <a:ext cx="1946046" cy="1016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spcBef>
                <a:spcPts val="0"/>
              </a:spcBef>
            </a:pPr>
            <a:r>
              <a:t>Balanced </a:t>
            </a:r>
          </a:p>
          <a:p>
            <a:pPr>
              <a:spcBef>
                <a:spcPts val="0"/>
              </a:spcBef>
            </a:pPr>
            <a:r>
              <a:t>Accuracy: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8" name="Text"/>
              <p:cNvSpPr txBox="1"/>
              <p:nvPr/>
            </p:nvSpPr>
            <p:spPr>
              <a:xfrm>
                <a:off x="8507954" y="8268231"/>
                <a:ext cx="2117375" cy="56265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sz="3401" i="1">
                        <a:latin typeface="Cambria Math" panose="02040503050406030204" pitchFamily="18" charset="0"/>
                      </a:rPr>
                      <m:t>98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.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2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±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0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.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t> </a:t>
                </a:r>
              </a:p>
            </p:txBody>
          </p:sp>
        </mc:Choice>
        <mc:Fallback xmlns="">
          <p:sp>
            <p:nvSpPr>
              <p:cNvPr id="358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7954" y="8268231"/>
                <a:ext cx="2117375" cy="562655"/>
              </a:xfrm>
              <a:prstGeom prst="rect">
                <a:avLst/>
              </a:prstGeom>
              <a:blipFill>
                <a:blip r:embed="rId4"/>
                <a:stretch>
                  <a:fillRect l="-4790" b="-652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9" name="Text"/>
              <p:cNvSpPr txBox="1"/>
              <p:nvPr/>
            </p:nvSpPr>
            <p:spPr>
              <a:xfrm>
                <a:off x="2770822" y="8268231"/>
                <a:ext cx="2117375" cy="56265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sz="3401" i="1">
                        <a:latin typeface="Cambria Math" panose="02040503050406030204" pitchFamily="18" charset="0"/>
                      </a:rPr>
                      <m:t>97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.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9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±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0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.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t> </a:t>
                </a:r>
              </a:p>
            </p:txBody>
          </p:sp>
        </mc:Choice>
        <mc:Fallback xmlns="">
          <p:sp>
            <p:nvSpPr>
              <p:cNvPr id="359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0822" y="8268231"/>
                <a:ext cx="2117375" cy="562655"/>
              </a:xfrm>
              <a:prstGeom prst="rect">
                <a:avLst/>
              </a:prstGeom>
              <a:blipFill>
                <a:blip r:embed="rId5"/>
                <a:stretch>
                  <a:fillRect l="-4790" b="-6522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" grpId="2" animBg="1" advAuto="0"/>
      <p:bldP spid="357" grpId="5" animBg="1" advAuto="0"/>
      <p:bldP spid="358" grpId="4" animBg="1" advAuto="0"/>
      <p:bldP spid="359" grpId="3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violin_moe_comparison-3.pdf" descr="violin_moe_comparison-3.pdf">
            <a:extLst>
              <a:ext uri="{FF2B5EF4-FFF2-40B4-BE49-F238E27FC236}">
                <a16:creationId xmlns:a16="http://schemas.microsoft.com/office/drawing/2014/main" id="{EC7421DF-04C0-3E4F-CE8E-70FE18D370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" b="710"/>
          <a:stretch>
            <a:fillRect/>
          </a:stretch>
        </p:blipFill>
        <p:spPr>
          <a:xfrm>
            <a:off x="-1" y="1653055"/>
            <a:ext cx="13004801" cy="3913265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Comparison of Erro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dirty="0"/>
              <a:t>Comparison of Errors</a:t>
            </a:r>
          </a:p>
        </p:txBody>
      </p:sp>
      <p:sp>
        <p:nvSpPr>
          <p:cNvPr id="36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2137" y="9300501"/>
            <a:ext cx="28052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sp>
        <p:nvSpPr>
          <p:cNvPr id="364" name="Across all labels, the NN has consistently lower median error"/>
          <p:cNvSpPr txBox="1"/>
          <p:nvPr/>
        </p:nvSpPr>
        <p:spPr>
          <a:xfrm>
            <a:off x="776240" y="6755859"/>
            <a:ext cx="10592643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Across all labels, the NN has consistently lower median error 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5B790-2F94-8FB9-5E0E-08FA6BEDA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violin_moe_comparison-3.pdf" descr="violin_moe_comparison-3.pdf">
            <a:extLst>
              <a:ext uri="{FF2B5EF4-FFF2-40B4-BE49-F238E27FC236}">
                <a16:creationId xmlns:a16="http://schemas.microsoft.com/office/drawing/2014/main" id="{BB2008CD-8B42-C2B8-C6F4-B4820867282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1" b="710"/>
          <a:stretch>
            <a:fillRect/>
          </a:stretch>
        </p:blipFill>
        <p:spPr>
          <a:xfrm>
            <a:off x="-1" y="1653055"/>
            <a:ext cx="13004801" cy="3913265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Comparison of Errors">
            <a:extLst>
              <a:ext uri="{FF2B5EF4-FFF2-40B4-BE49-F238E27FC236}">
                <a16:creationId xmlns:a16="http://schemas.microsoft.com/office/drawing/2014/main" id="{7B471DF8-5D2D-861F-972A-6AC330BE10D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dirty="0"/>
              <a:t>Comparison of Errors</a:t>
            </a:r>
          </a:p>
        </p:txBody>
      </p:sp>
      <p:sp>
        <p:nvSpPr>
          <p:cNvPr id="362" name="Slide Number">
            <a:extLst>
              <a:ext uri="{FF2B5EF4-FFF2-40B4-BE49-F238E27FC236}">
                <a16:creationId xmlns:a16="http://schemas.microsoft.com/office/drawing/2014/main" id="{3B7EB9E4-A0F9-D7CC-DD83-C72745DD2349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6356083" y="9290116"/>
            <a:ext cx="292634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  <p:pic>
        <p:nvPicPr>
          <p:cNvPr id="2" name="violin_moe_comparison-3.pdf" descr="violin_moe_comparison-3.pdf">
            <a:extLst>
              <a:ext uri="{FF2B5EF4-FFF2-40B4-BE49-F238E27FC236}">
                <a16:creationId xmlns:a16="http://schemas.microsoft.com/office/drawing/2014/main" id="{68B955D5-F385-2C39-614F-17C946C835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10905" r="24953" b="710"/>
          <a:stretch>
            <a:fillRect/>
          </a:stretch>
        </p:blipFill>
        <p:spPr>
          <a:xfrm>
            <a:off x="3804263" y="1653056"/>
            <a:ext cx="5688911" cy="608403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F0CB126-A89B-3A68-0638-068615897DBD}"/>
              </a:ext>
            </a:extLst>
          </p:cNvPr>
          <p:cNvCxnSpPr>
            <a:cxnSpLocks/>
          </p:cNvCxnSpPr>
          <p:nvPr/>
        </p:nvCxnSpPr>
        <p:spPr>
          <a:xfrm flipV="1">
            <a:off x="6538977" y="4290233"/>
            <a:ext cx="1094585" cy="237067"/>
          </a:xfrm>
          <a:prstGeom prst="straightConnector1">
            <a:avLst/>
          </a:prstGeom>
          <a:noFill/>
          <a:ln w="38100" cap="flat">
            <a:solidFill>
              <a:srgbClr val="7030A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0593366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55674-7FEB-D213-EE8B-F010370E4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violin_moe_comparison-3.pdf" descr="violin_moe_comparison-3.pdf">
            <a:extLst>
              <a:ext uri="{FF2B5EF4-FFF2-40B4-BE49-F238E27FC236}">
                <a16:creationId xmlns:a16="http://schemas.microsoft.com/office/drawing/2014/main" id="{8B91CC1D-0716-94F4-50B6-527DA874C9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1" b="710"/>
          <a:stretch>
            <a:fillRect/>
          </a:stretch>
        </p:blipFill>
        <p:spPr>
          <a:xfrm>
            <a:off x="-1" y="1653055"/>
            <a:ext cx="13004801" cy="3913265"/>
          </a:xfrm>
          <a:prstGeom prst="rect">
            <a:avLst/>
          </a:prstGeom>
          <a:ln w="12700">
            <a:miter lim="400000"/>
          </a:ln>
        </p:spPr>
      </p:pic>
      <p:sp>
        <p:nvSpPr>
          <p:cNvPr id="361" name="Comparison of Errors">
            <a:extLst>
              <a:ext uri="{FF2B5EF4-FFF2-40B4-BE49-F238E27FC236}">
                <a16:creationId xmlns:a16="http://schemas.microsoft.com/office/drawing/2014/main" id="{9A893EEF-E9FA-A1D1-2BA4-DE728F7376B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dirty="0"/>
              <a:t>Comparison of Errors</a:t>
            </a:r>
          </a:p>
        </p:txBody>
      </p:sp>
      <p:sp>
        <p:nvSpPr>
          <p:cNvPr id="362" name="Slide Number">
            <a:extLst>
              <a:ext uri="{FF2B5EF4-FFF2-40B4-BE49-F238E27FC236}">
                <a16:creationId xmlns:a16="http://schemas.microsoft.com/office/drawing/2014/main" id="{7A5716B3-D73F-7B12-8959-83BC54BA7FB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6367748" y="9300501"/>
            <a:ext cx="269304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  <p:pic>
        <p:nvPicPr>
          <p:cNvPr id="2" name="violin_moe_comparison-3.pdf" descr="violin_moe_comparison-3.pdf">
            <a:extLst>
              <a:ext uri="{FF2B5EF4-FFF2-40B4-BE49-F238E27FC236}">
                <a16:creationId xmlns:a16="http://schemas.microsoft.com/office/drawing/2014/main" id="{CEFD5999-2C85-600D-C1FE-8015A8B32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5120" t="11689" r="49833" b="-74"/>
          <a:stretch>
            <a:fillRect/>
          </a:stretch>
        </p:blipFill>
        <p:spPr>
          <a:xfrm>
            <a:off x="667174" y="1653056"/>
            <a:ext cx="5688911" cy="608403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CAC0F00-D0FA-CC6F-39F1-D6A015A51C6C}"/>
              </a:ext>
            </a:extLst>
          </p:cNvPr>
          <p:cNvCxnSpPr>
            <a:cxnSpLocks/>
          </p:cNvCxnSpPr>
          <p:nvPr/>
        </p:nvCxnSpPr>
        <p:spPr>
          <a:xfrm flipV="1">
            <a:off x="3003366" y="3780264"/>
            <a:ext cx="1161617" cy="72064"/>
          </a:xfrm>
          <a:prstGeom prst="straightConnector1">
            <a:avLst/>
          </a:prstGeom>
          <a:noFill/>
          <a:ln w="38100" cap="flat">
            <a:solidFill>
              <a:srgbClr val="7030A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violin_moe_comparison-3.pdf" descr="violin_moe_comparison-3.pdf">
            <a:extLst>
              <a:ext uri="{FF2B5EF4-FFF2-40B4-BE49-F238E27FC236}">
                <a16:creationId xmlns:a16="http://schemas.microsoft.com/office/drawing/2014/main" id="{FE3FA361-19A4-FED4-FFC6-F9E1F49B0C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639" t="12181" r="314" b="-566"/>
          <a:stretch>
            <a:fillRect/>
          </a:stretch>
        </p:blipFill>
        <p:spPr>
          <a:xfrm>
            <a:off x="6648719" y="1653055"/>
            <a:ext cx="5688911" cy="6084033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3F3B988-5A08-FC71-D46A-F75A4F5CAFB0}"/>
              </a:ext>
            </a:extLst>
          </p:cNvPr>
          <p:cNvCxnSpPr>
            <a:cxnSpLocks/>
          </p:cNvCxnSpPr>
          <p:nvPr/>
        </p:nvCxnSpPr>
        <p:spPr>
          <a:xfrm flipV="1">
            <a:off x="9017301" y="3352800"/>
            <a:ext cx="1510022" cy="112666"/>
          </a:xfrm>
          <a:prstGeom prst="straightConnector1">
            <a:avLst/>
          </a:prstGeom>
          <a:noFill/>
          <a:ln w="38100" cap="flat">
            <a:solidFill>
              <a:srgbClr val="7030A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95C35B9-D714-4200-46E5-140790CE9212}"/>
              </a:ext>
            </a:extLst>
          </p:cNvPr>
          <p:cNvCxnSpPr>
            <a:cxnSpLocks/>
          </p:cNvCxnSpPr>
          <p:nvPr/>
        </p:nvCxnSpPr>
        <p:spPr>
          <a:xfrm>
            <a:off x="9858375" y="2971801"/>
            <a:ext cx="0" cy="4057650"/>
          </a:xfrm>
          <a:prstGeom prst="straightConnector1">
            <a:avLst/>
          </a:prstGeom>
          <a:noFill/>
          <a:ln w="38100" cap="flat">
            <a:solidFill>
              <a:srgbClr val="7030A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9A317A8-C004-5BE6-1FFB-43C524C0028F}"/>
              </a:ext>
            </a:extLst>
          </p:cNvPr>
          <p:cNvCxnSpPr>
            <a:cxnSpLocks/>
          </p:cNvCxnSpPr>
          <p:nvPr/>
        </p:nvCxnSpPr>
        <p:spPr>
          <a:xfrm>
            <a:off x="11996738" y="4414838"/>
            <a:ext cx="0" cy="1943100"/>
          </a:xfrm>
          <a:prstGeom prst="straightConnector1">
            <a:avLst/>
          </a:prstGeom>
          <a:noFill/>
          <a:ln w="38100" cap="flat">
            <a:solidFill>
              <a:srgbClr val="7030A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2338884386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Machine Learning"/>
          <p:cNvSpPr txBox="1"/>
          <p:nvPr/>
        </p:nvSpPr>
        <p:spPr>
          <a:xfrm>
            <a:off x="965962" y="1531304"/>
            <a:ext cx="3214021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>
                    <a:hueOff val="979751"/>
                    <a:satOff val="49372"/>
                    <a:lumOff val="-18941"/>
                  </a:schemeClr>
                </a:solidFill>
              </a:defRPr>
            </a:lvl1pPr>
          </a:lstStyle>
          <a:p>
            <a:r>
              <a:t>Machine Learning</a:t>
            </a:r>
          </a:p>
        </p:txBody>
      </p:sp>
      <p:sp>
        <p:nvSpPr>
          <p:cNvPr id="373" name="Ongoing and Future Work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Ongoing and Future Work</a:t>
            </a:r>
          </a:p>
        </p:txBody>
      </p:sp>
      <p:sp>
        <p:nvSpPr>
          <p:cNvPr id="37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6705" y="9290116"/>
            <a:ext cx="291390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375" name="N-body Simulations"/>
          <p:cNvSpPr txBox="1"/>
          <p:nvPr/>
        </p:nvSpPr>
        <p:spPr>
          <a:xfrm>
            <a:off x="8173736" y="5569816"/>
            <a:ext cx="3497752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C243E1"/>
                </a:solidFill>
              </a:defRPr>
            </a:pPr>
            <a:r>
              <a:rPr i="1"/>
              <a:t>N</a:t>
            </a:r>
            <a:r>
              <a:t>-body Simulations</a:t>
            </a:r>
          </a:p>
        </p:txBody>
      </p:sp>
      <p:sp>
        <p:nvSpPr>
          <p:cNvPr id="376" name="Rectangle"/>
          <p:cNvSpPr/>
          <p:nvPr/>
        </p:nvSpPr>
        <p:spPr>
          <a:xfrm>
            <a:off x="1043733" y="2162693"/>
            <a:ext cx="10549856" cy="3064524"/>
          </a:xfrm>
          <a:prstGeom prst="rect">
            <a:avLst/>
          </a:prstGeom>
          <a:ln w="63500">
            <a:solidFill>
              <a:schemeClr val="accent3">
                <a:hueOff val="979751"/>
                <a:satOff val="49372"/>
                <a:lumOff val="-1894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377" name="Uncertainty quantification…"/>
          <p:cNvSpPr txBox="1"/>
          <p:nvPr/>
        </p:nvSpPr>
        <p:spPr>
          <a:xfrm>
            <a:off x="1342539" y="2311763"/>
            <a:ext cx="9952247" cy="2700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77208" indent="-377208">
              <a:buSzPct val="100000"/>
              <a:buChar char="-"/>
            </a:pPr>
            <a:r>
              <a:t>Uncertainty quantification</a:t>
            </a:r>
          </a:p>
          <a:p>
            <a:pPr marL="377208" indent="-377208">
              <a:buSzPct val="100000"/>
              <a:buChar char="-"/>
            </a:pPr>
            <a:r>
              <a:t>Adding kinematic information</a:t>
            </a:r>
          </a:p>
          <a:p>
            <a:pPr marL="377208" indent="-377208">
              <a:buSzPct val="100000"/>
              <a:buChar char="-"/>
            </a:pPr>
            <a:r>
              <a:t>Expanding to other metallicities </a:t>
            </a:r>
          </a:p>
          <a:p>
            <a:pPr marL="377208" indent="-377208">
              <a:buSzPct val="100000"/>
              <a:buChar char="-"/>
            </a:pPr>
            <a:r>
              <a:t>Collisions beyond the main sequence </a:t>
            </a:r>
          </a:p>
        </p:txBody>
      </p:sp>
      <p:sp>
        <p:nvSpPr>
          <p:cNvPr id="378" name="Rectangle"/>
          <p:cNvSpPr/>
          <p:nvPr/>
        </p:nvSpPr>
        <p:spPr>
          <a:xfrm>
            <a:off x="1043733" y="6228702"/>
            <a:ext cx="10549856" cy="2304250"/>
          </a:xfrm>
          <a:prstGeom prst="rect">
            <a:avLst/>
          </a:prstGeom>
          <a:ln w="63500">
            <a:solidFill>
              <a:srgbClr val="C243E1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40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379" name="Modeling stellar collisions in N-body simulations of globular and nuclear star clusters with collAIder…"/>
          <p:cNvSpPr txBox="1"/>
          <p:nvPr/>
        </p:nvSpPr>
        <p:spPr>
          <a:xfrm>
            <a:off x="1148770" y="6387557"/>
            <a:ext cx="10707262" cy="2187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77208" indent="-377208">
              <a:buSzPct val="100000"/>
              <a:buChar char="-"/>
            </a:pPr>
            <a:r>
              <a:t>Modeling stellar collisions in N-body simulations of globular and nuclear star clusters with collAIder</a:t>
            </a:r>
          </a:p>
          <a:p>
            <a:pPr marL="377208" indent="-377208">
              <a:buSzPct val="100000"/>
              <a:buChar char="-"/>
            </a:pPr>
            <a:r>
              <a:t>Integrating collAIder into N-body gravitational scattering experiments</a:t>
            </a:r>
          </a:p>
        </p:txBody>
      </p:sp>
      <p:grpSp>
        <p:nvGrpSpPr>
          <p:cNvPr id="382" name="Group"/>
          <p:cNvGrpSpPr/>
          <p:nvPr/>
        </p:nvGrpSpPr>
        <p:grpSpPr>
          <a:xfrm>
            <a:off x="9308831" y="153463"/>
            <a:ext cx="3631475" cy="2701455"/>
            <a:chOff x="523716" y="4462"/>
            <a:chExt cx="2087583" cy="2570092"/>
          </a:xfrm>
        </p:grpSpPr>
        <p:pic>
          <p:nvPicPr>
            <p:cNvPr id="380" name="1782005856049.jpeg" descr="1782005856049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23716" y="486971"/>
              <a:ext cx="2087583" cy="20875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1" name="Miguel Orti Vila…"/>
            <p:cNvSpPr txBox="1"/>
            <p:nvPr/>
          </p:nvSpPr>
          <p:spPr>
            <a:xfrm>
              <a:off x="655222" y="4462"/>
              <a:ext cx="1824569" cy="5192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Miguel Orti Vila</a:t>
              </a:r>
            </a:p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Undergraduate at Allegheny College </a:t>
              </a:r>
            </a:p>
          </p:txBody>
        </p:sp>
      </p:grpSp>
      <p:grpSp>
        <p:nvGrpSpPr>
          <p:cNvPr id="385" name="Group"/>
          <p:cNvGrpSpPr/>
          <p:nvPr/>
        </p:nvGrpSpPr>
        <p:grpSpPr>
          <a:xfrm>
            <a:off x="9420554" y="108641"/>
            <a:ext cx="3408021" cy="2790721"/>
            <a:chOff x="470117" y="4032"/>
            <a:chExt cx="1961716" cy="2659410"/>
          </a:xfrm>
        </p:grpSpPr>
        <p:sp>
          <p:nvSpPr>
            <p:cNvPr id="383" name="Tristan C. Sand…"/>
            <p:cNvSpPr txBox="1"/>
            <p:nvPr/>
          </p:nvSpPr>
          <p:spPr>
            <a:xfrm>
              <a:off x="609920" y="4032"/>
              <a:ext cx="1682112" cy="5201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Tristan C. Sand</a:t>
              </a:r>
            </a:p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Incoming Graduate Student at NU</a:t>
              </a:r>
            </a:p>
          </p:txBody>
        </p:sp>
        <p:pic>
          <p:nvPicPr>
            <p:cNvPr id="384" name="TP.jpg" descr="TP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117" y="561721"/>
              <a:ext cx="1961716" cy="21017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88" name="Group"/>
          <p:cNvGrpSpPr/>
          <p:nvPr/>
        </p:nvGrpSpPr>
        <p:grpSpPr>
          <a:xfrm>
            <a:off x="9031846" y="201560"/>
            <a:ext cx="4185441" cy="2681547"/>
            <a:chOff x="73845" y="4560"/>
            <a:chExt cx="2961925" cy="2550172"/>
          </a:xfrm>
        </p:grpSpPr>
        <p:pic>
          <p:nvPicPr>
            <p:cNvPr id="386" name="4K9A6055.jpeg" descr="4K9A6055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845" y="578573"/>
              <a:ext cx="2961925" cy="19761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87" name="Joshua Mehler…"/>
            <p:cNvSpPr txBox="1"/>
            <p:nvPr/>
          </p:nvSpPr>
          <p:spPr>
            <a:xfrm>
              <a:off x="444448" y="4560"/>
              <a:ext cx="2246117" cy="51905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Joshua Mehler</a:t>
              </a:r>
            </a:p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Undergraduate at Allegheny College </a:t>
              </a:r>
            </a:p>
          </p:txBody>
        </p:sp>
      </p:grpSp>
      <p:grpSp>
        <p:nvGrpSpPr>
          <p:cNvPr id="391" name="Group"/>
          <p:cNvGrpSpPr/>
          <p:nvPr/>
        </p:nvGrpSpPr>
        <p:grpSpPr>
          <a:xfrm>
            <a:off x="9283515" y="36451"/>
            <a:ext cx="3682098" cy="2934540"/>
            <a:chOff x="765412" y="3395"/>
            <a:chExt cx="2110799" cy="2803310"/>
          </a:xfrm>
        </p:grpSpPr>
        <p:pic>
          <p:nvPicPr>
            <p:cNvPr id="389" name="unnamed.jpg" descr="unnamed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5184" y="552014"/>
              <a:ext cx="1871520" cy="22546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0" name="Sanaea C. Rose…"/>
            <p:cNvSpPr txBox="1"/>
            <p:nvPr/>
          </p:nvSpPr>
          <p:spPr>
            <a:xfrm>
              <a:off x="765412" y="3395"/>
              <a:ext cx="2110799" cy="52138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Sanaea C. Rose</a:t>
              </a:r>
            </a:p>
            <a:p>
              <a:pPr algn="ctr" defTabSz="1734017">
                <a:spcBef>
                  <a:spcPts val="0"/>
                </a:spcBef>
                <a:defRPr sz="1600"/>
              </a:pPr>
              <a:r>
                <a:rPr sz="1600"/>
                <a:t>Lindheimer Postdoctoral Fellow at CIERA 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6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7" grpId="1" build="p" bldLvl="5" animBg="1" advAuto="0"/>
      <p:bldP spid="379" grpId="6" build="p" bldLvl="5" animBg="1" advAuto="0"/>
      <p:bldP spid="382" grpId="2" animBg="1" advAuto="0"/>
      <p:bldP spid="382" grpId="3" animBg="1" advAuto="0"/>
      <p:bldP spid="385" grpId="7" animBg="1" advAuto="0"/>
      <p:bldP spid="385" grpId="8" animBg="1" advAuto="0"/>
      <p:bldP spid="388" grpId="9" animBg="1" advAuto="0"/>
      <p:bldP spid="391" grpId="4" animBg="1" advAuto="0"/>
      <p:bldP spid="391" grpId="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Thank you!"/>
          <p:cNvSpPr txBox="1"/>
          <p:nvPr/>
        </p:nvSpPr>
        <p:spPr>
          <a:xfrm>
            <a:off x="694217" y="2418125"/>
            <a:ext cx="3729547" cy="745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70000"/>
              </a:lnSpc>
              <a:spcBef>
                <a:spcPts val="0"/>
              </a:spcBef>
              <a:defRPr sz="5800" b="1" spc="-58">
                <a:solidFill>
                  <a:srgbClr val="FFFFFF"/>
                </a:solidFill>
              </a:defRPr>
            </a:lvl1pPr>
          </a:lstStyle>
          <a:p>
            <a:r>
              <a:rPr sz="5801"/>
              <a:t>Thank you!</a:t>
            </a:r>
          </a:p>
        </p:txBody>
      </p:sp>
      <p:grpSp>
        <p:nvGrpSpPr>
          <p:cNvPr id="396" name="Group"/>
          <p:cNvGrpSpPr/>
          <p:nvPr/>
        </p:nvGrpSpPr>
        <p:grpSpPr>
          <a:xfrm>
            <a:off x="860962" y="3530037"/>
            <a:ext cx="3396052" cy="4019517"/>
            <a:chOff x="0" y="0"/>
            <a:chExt cx="3396050" cy="4019516"/>
          </a:xfrm>
        </p:grpSpPr>
        <p:pic>
          <p:nvPicPr>
            <p:cNvPr id="394" name="qr-code-5.png" descr="qr-code-5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623465"/>
              <a:ext cx="3396051" cy="33960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95" name="arXiv: 2602.10191"/>
            <p:cNvSpPr txBox="1"/>
            <p:nvPr/>
          </p:nvSpPr>
          <p:spPr>
            <a:xfrm>
              <a:off x="47444" y="0"/>
              <a:ext cx="3301164" cy="64359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>
              <a:lvl1pPr algn="ctr" defTabSz="1733930">
                <a:spcBef>
                  <a:spcPts val="0"/>
                </a:spcBef>
                <a:defRPr sz="2700"/>
              </a:lvl1pPr>
            </a:lstStyle>
            <a:p>
              <a:r>
                <a:rPr dirty="0" err="1">
                  <a:solidFill>
                    <a:schemeClr val="accent2"/>
                  </a:solidFill>
                </a:rPr>
                <a:t>arXiv</a:t>
              </a:r>
              <a:r>
                <a:rPr dirty="0">
                  <a:solidFill>
                    <a:schemeClr val="accent2"/>
                  </a:solidFill>
                </a:rPr>
                <a:t>: 2602.10191</a:t>
              </a:r>
            </a:p>
          </p:txBody>
        </p:sp>
      </p:grpSp>
      <p:pic>
        <p:nvPicPr>
          <p:cNvPr id="397" name="EGP.jpg" descr="EGP.jpg"/>
          <p:cNvPicPr>
            <a:picLocks noChangeAspect="1"/>
          </p:cNvPicPr>
          <p:nvPr/>
        </p:nvPicPr>
        <p:blipFill>
          <a:blip r:embed="rId3"/>
          <a:srcRect l="8487" t="15105" r="16897" b="15103"/>
          <a:stretch>
            <a:fillRect/>
          </a:stretch>
        </p:blipFill>
        <p:spPr>
          <a:xfrm>
            <a:off x="5399130" y="134646"/>
            <a:ext cx="1908299" cy="19072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1" y="3017"/>
                </a:cubicBezTo>
                <a:cubicBezTo>
                  <a:pt x="-961" y="7038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8"/>
                  <a:pt x="16797" y="3017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98" name="TS.jpg" descr="TS.jpg"/>
          <p:cNvPicPr>
            <a:picLocks noChangeAspect="1"/>
          </p:cNvPicPr>
          <p:nvPr/>
        </p:nvPicPr>
        <p:blipFill>
          <a:blip r:embed="rId4"/>
          <a:srcRect l="5171" t="10542" r="5171" b="4"/>
          <a:stretch>
            <a:fillRect/>
          </a:stretch>
        </p:blipFill>
        <p:spPr>
          <a:xfrm>
            <a:off x="5401208" y="5186579"/>
            <a:ext cx="1904957" cy="19006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1600" extrusionOk="0">
                <a:moveTo>
                  <a:pt x="9839" y="0"/>
                </a:moveTo>
                <a:cubicBezTo>
                  <a:pt x="7321" y="0"/>
                  <a:pt x="4803" y="1057"/>
                  <a:pt x="2882" y="3171"/>
                </a:cubicBezTo>
                <a:cubicBezTo>
                  <a:pt x="-961" y="7398"/>
                  <a:pt x="-961" y="14251"/>
                  <a:pt x="2882" y="18479"/>
                </a:cubicBezTo>
                <a:cubicBezTo>
                  <a:pt x="4563" y="20328"/>
                  <a:pt x="6701" y="21369"/>
                  <a:pt x="8896" y="21600"/>
                </a:cubicBezTo>
                <a:lnTo>
                  <a:pt x="10782" y="21600"/>
                </a:lnTo>
                <a:cubicBezTo>
                  <a:pt x="12977" y="21369"/>
                  <a:pt x="15115" y="20328"/>
                  <a:pt x="16796" y="18479"/>
                </a:cubicBezTo>
                <a:cubicBezTo>
                  <a:pt x="20639" y="14251"/>
                  <a:pt x="20639" y="7398"/>
                  <a:pt x="16796" y="3171"/>
                </a:cubicBezTo>
                <a:cubicBezTo>
                  <a:pt x="14875" y="1057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99" name="TP.jpg" descr="TP.jpg"/>
          <p:cNvPicPr>
            <a:picLocks noChangeAspect="1"/>
          </p:cNvPicPr>
          <p:nvPr/>
        </p:nvPicPr>
        <p:blipFill>
          <a:blip r:embed="rId5"/>
          <a:srcRect l="671" t="519" r="671" b="7395"/>
          <a:stretch>
            <a:fillRect/>
          </a:stretch>
        </p:blipFill>
        <p:spPr>
          <a:xfrm>
            <a:off x="7833677" y="7713776"/>
            <a:ext cx="1904957" cy="19049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00" name="SR.png" descr="SR.pn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401198" y="2659010"/>
            <a:ext cx="1905001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6" y="0"/>
                  <a:pt x="5272" y="1055"/>
                  <a:pt x="3163" y="3163"/>
                </a:cubicBezTo>
                <a:cubicBezTo>
                  <a:pt x="1055" y="5272"/>
                  <a:pt x="0" y="8036"/>
                  <a:pt x="0" y="10800"/>
                </a:cubicBezTo>
                <a:cubicBezTo>
                  <a:pt x="0" y="13564"/>
                  <a:pt x="1055" y="16328"/>
                  <a:pt x="3163" y="18436"/>
                </a:cubicBezTo>
                <a:cubicBezTo>
                  <a:pt x="5272" y="20545"/>
                  <a:pt x="8036" y="21600"/>
                  <a:pt x="10800" y="21600"/>
                </a:cubicBezTo>
                <a:cubicBezTo>
                  <a:pt x="13564" y="21600"/>
                  <a:pt x="16328" y="20545"/>
                  <a:pt x="18436" y="18436"/>
                </a:cubicBezTo>
                <a:cubicBezTo>
                  <a:pt x="20545" y="16328"/>
                  <a:pt x="21600" y="13564"/>
                  <a:pt x="21600" y="10800"/>
                </a:cubicBezTo>
                <a:cubicBezTo>
                  <a:pt x="21600" y="8036"/>
                  <a:pt x="20545" y="5272"/>
                  <a:pt x="18436" y="3163"/>
                </a:cubicBezTo>
                <a:cubicBezTo>
                  <a:pt x="16328" y="1055"/>
                  <a:pt x="13564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01" name="KK.jpg" descr="KK.jpg"/>
          <p:cNvPicPr>
            <a:picLocks noChangeAspect="1"/>
          </p:cNvPicPr>
          <p:nvPr/>
        </p:nvPicPr>
        <p:blipFill>
          <a:blip r:embed="rId7"/>
          <a:srcRect l="7226" r="1115" b="8932"/>
          <a:stretch>
            <a:fillRect/>
          </a:stretch>
        </p:blipFill>
        <p:spPr>
          <a:xfrm>
            <a:off x="10266353" y="5190559"/>
            <a:ext cx="1904956" cy="1892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88" extrusionOk="0">
                <a:moveTo>
                  <a:pt x="8330" y="0"/>
                </a:moveTo>
                <a:cubicBezTo>
                  <a:pt x="6337" y="325"/>
                  <a:pt x="4417" y="1284"/>
                  <a:pt x="2882" y="2901"/>
                </a:cubicBezTo>
                <a:cubicBezTo>
                  <a:pt x="-961" y="6947"/>
                  <a:pt x="-961" y="13507"/>
                  <a:pt x="2882" y="17554"/>
                </a:cubicBezTo>
                <a:cubicBezTo>
                  <a:pt x="6724" y="21600"/>
                  <a:pt x="12954" y="21600"/>
                  <a:pt x="16796" y="17554"/>
                </a:cubicBezTo>
                <a:cubicBezTo>
                  <a:pt x="20639" y="13507"/>
                  <a:pt x="20639" y="6947"/>
                  <a:pt x="16796" y="2901"/>
                </a:cubicBezTo>
                <a:cubicBezTo>
                  <a:pt x="15261" y="1284"/>
                  <a:pt x="13341" y="325"/>
                  <a:pt x="11348" y="0"/>
                </a:cubicBezTo>
                <a:lnTo>
                  <a:pt x="833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02" name="JL.jpg" descr="JL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7833654" y="135791"/>
            <a:ext cx="1905001" cy="19050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8036" y="0"/>
                  <a:pt x="5272" y="1055"/>
                  <a:pt x="3163" y="3163"/>
                </a:cubicBezTo>
                <a:cubicBezTo>
                  <a:pt x="1055" y="5272"/>
                  <a:pt x="0" y="8036"/>
                  <a:pt x="0" y="10800"/>
                </a:cubicBezTo>
                <a:cubicBezTo>
                  <a:pt x="0" y="13564"/>
                  <a:pt x="1055" y="16328"/>
                  <a:pt x="3163" y="18436"/>
                </a:cubicBezTo>
                <a:cubicBezTo>
                  <a:pt x="5272" y="20545"/>
                  <a:pt x="8036" y="21600"/>
                  <a:pt x="10800" y="21600"/>
                </a:cubicBezTo>
                <a:cubicBezTo>
                  <a:pt x="13564" y="21600"/>
                  <a:pt x="16328" y="20545"/>
                  <a:pt x="18436" y="18436"/>
                </a:cubicBezTo>
                <a:cubicBezTo>
                  <a:pt x="20545" y="16328"/>
                  <a:pt x="21600" y="13564"/>
                  <a:pt x="21600" y="10800"/>
                </a:cubicBezTo>
                <a:cubicBezTo>
                  <a:pt x="21600" y="8036"/>
                  <a:pt x="20545" y="5272"/>
                  <a:pt x="18436" y="3163"/>
                </a:cubicBezTo>
                <a:cubicBezTo>
                  <a:pt x="16328" y="1055"/>
                  <a:pt x="13564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03" name="FR.jpg" descr="FR.jpg"/>
          <p:cNvPicPr>
            <a:picLocks noChangeAspect="1"/>
          </p:cNvPicPr>
          <p:nvPr/>
        </p:nvPicPr>
        <p:blipFill>
          <a:blip r:embed="rId9"/>
          <a:srcRect l="332" t="1" r="332" b="20578"/>
          <a:stretch>
            <a:fillRect/>
          </a:stretch>
        </p:blipFill>
        <p:spPr>
          <a:xfrm>
            <a:off x="10266353" y="140168"/>
            <a:ext cx="1904956" cy="18962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0" extrusionOk="0">
                <a:moveTo>
                  <a:pt x="8584" y="0"/>
                </a:moveTo>
                <a:cubicBezTo>
                  <a:pt x="6500" y="280"/>
                  <a:pt x="4483" y="1252"/>
                  <a:pt x="2882" y="2935"/>
                </a:cubicBezTo>
                <a:cubicBezTo>
                  <a:pt x="-961" y="6974"/>
                  <a:pt x="-961" y="13522"/>
                  <a:pt x="2882" y="17561"/>
                </a:cubicBezTo>
                <a:cubicBezTo>
                  <a:pt x="6724" y="21600"/>
                  <a:pt x="12954" y="21600"/>
                  <a:pt x="16796" y="17561"/>
                </a:cubicBezTo>
                <a:cubicBezTo>
                  <a:pt x="20639" y="13522"/>
                  <a:pt x="20639" y="6974"/>
                  <a:pt x="16796" y="2935"/>
                </a:cubicBezTo>
                <a:cubicBezTo>
                  <a:pt x="15195" y="1252"/>
                  <a:pt x="13178" y="280"/>
                  <a:pt x="11094" y="0"/>
                </a:cubicBezTo>
                <a:lnTo>
                  <a:pt x="8584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404" name="FK.jpg" descr="FK.jpg"/>
          <p:cNvPicPr>
            <a:picLocks noChangeAspect="1"/>
          </p:cNvPicPr>
          <p:nvPr/>
        </p:nvPicPr>
        <p:blipFill>
          <a:blip r:embed="rId10"/>
          <a:srcRect l="7177" t="7176" r="7177" b="7177"/>
          <a:stretch>
            <a:fillRect/>
          </a:stretch>
        </p:blipFill>
        <p:spPr>
          <a:xfrm>
            <a:off x="7833890" y="5184407"/>
            <a:ext cx="1904956" cy="19049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05" name="CO.jpg" descr="CO.jpg"/>
          <p:cNvPicPr>
            <a:picLocks noChangeAspect="1"/>
          </p:cNvPicPr>
          <p:nvPr/>
        </p:nvPicPr>
        <p:blipFill>
          <a:blip r:embed="rId11"/>
          <a:srcRect l="15324" t="836" r="4866" b="19354"/>
          <a:stretch>
            <a:fillRect/>
          </a:stretch>
        </p:blipFill>
        <p:spPr>
          <a:xfrm>
            <a:off x="10266353" y="2659018"/>
            <a:ext cx="1904956" cy="190497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06" name="CG.jpg" descr="CG.jpg"/>
          <p:cNvPicPr>
            <a:picLocks noChangeAspect="1"/>
          </p:cNvPicPr>
          <p:nvPr/>
        </p:nvPicPr>
        <p:blipFill>
          <a:blip r:embed="rId12"/>
          <a:srcRect l="22554" t="133" r="4357" b="26776"/>
          <a:stretch>
            <a:fillRect/>
          </a:stretch>
        </p:blipFill>
        <p:spPr>
          <a:xfrm>
            <a:off x="7833675" y="2659021"/>
            <a:ext cx="1904956" cy="19049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extrusionOk="0">
                <a:moveTo>
                  <a:pt x="9839" y="0"/>
                </a:moveTo>
                <a:cubicBezTo>
                  <a:pt x="7321" y="0"/>
                  <a:pt x="4803" y="1006"/>
                  <a:pt x="2882" y="3016"/>
                </a:cubicBezTo>
                <a:cubicBezTo>
                  <a:pt x="-961" y="7038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8"/>
                  <a:pt x="16796" y="3016"/>
                </a:cubicBezTo>
                <a:cubicBezTo>
                  <a:pt x="14875" y="1006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07" name="Elena González Prieto"/>
          <p:cNvSpPr txBox="1"/>
          <p:nvPr/>
        </p:nvSpPr>
        <p:spPr>
          <a:xfrm>
            <a:off x="5382661" y="2188378"/>
            <a:ext cx="1941237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Elena González Prieto</a:t>
            </a:r>
          </a:p>
        </p:txBody>
      </p:sp>
      <p:sp>
        <p:nvSpPr>
          <p:cNvPr id="408" name="Jamie Lombardi"/>
          <p:cNvSpPr txBox="1"/>
          <p:nvPr/>
        </p:nvSpPr>
        <p:spPr>
          <a:xfrm>
            <a:off x="8063413" y="2188378"/>
            <a:ext cx="1445910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Jamie Lombardi</a:t>
            </a:r>
          </a:p>
        </p:txBody>
      </p:sp>
      <p:sp>
        <p:nvSpPr>
          <p:cNvPr id="409" name="Fred Rasio"/>
          <p:cNvSpPr txBox="1"/>
          <p:nvPr/>
        </p:nvSpPr>
        <p:spPr>
          <a:xfrm>
            <a:off x="10719498" y="2188378"/>
            <a:ext cx="998671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Fred Rasio</a:t>
            </a:r>
          </a:p>
        </p:txBody>
      </p:sp>
      <p:sp>
        <p:nvSpPr>
          <p:cNvPr id="410" name="Sanaea C.Rose"/>
          <p:cNvSpPr txBox="1"/>
          <p:nvPr/>
        </p:nvSpPr>
        <p:spPr>
          <a:xfrm>
            <a:off x="5686431" y="4711118"/>
            <a:ext cx="1333699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Sanaea C.Rose</a:t>
            </a:r>
          </a:p>
        </p:txBody>
      </p:sp>
      <p:sp>
        <p:nvSpPr>
          <p:cNvPr id="411" name="Charles F.A. Gibson"/>
          <p:cNvSpPr txBox="1"/>
          <p:nvPr/>
        </p:nvSpPr>
        <p:spPr>
          <a:xfrm>
            <a:off x="7891093" y="4711118"/>
            <a:ext cx="1790555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Charles F.A. Gibson</a:t>
            </a:r>
          </a:p>
        </p:txBody>
      </p:sp>
      <p:sp>
        <p:nvSpPr>
          <p:cNvPr id="412" name="Chris O’Connor"/>
          <p:cNvSpPr txBox="1"/>
          <p:nvPr/>
        </p:nvSpPr>
        <p:spPr>
          <a:xfrm>
            <a:off x="10551840" y="4711118"/>
            <a:ext cx="1431482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Chris O’Connor</a:t>
            </a:r>
          </a:p>
        </p:txBody>
      </p:sp>
      <p:sp>
        <p:nvSpPr>
          <p:cNvPr id="413" name="Kyle Kremer"/>
          <p:cNvSpPr txBox="1"/>
          <p:nvPr/>
        </p:nvSpPr>
        <p:spPr>
          <a:xfrm>
            <a:off x="10628124" y="7238483"/>
            <a:ext cx="1181414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Kyle Kremer</a:t>
            </a:r>
          </a:p>
        </p:txBody>
      </p:sp>
      <p:sp>
        <p:nvSpPr>
          <p:cNvPr id="414" name="Fulya Kiroğlu"/>
          <p:cNvSpPr txBox="1"/>
          <p:nvPr/>
        </p:nvSpPr>
        <p:spPr>
          <a:xfrm>
            <a:off x="8155371" y="7238483"/>
            <a:ext cx="1261564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Fulya Kiroğlu</a:t>
            </a:r>
          </a:p>
        </p:txBody>
      </p:sp>
      <p:sp>
        <p:nvSpPr>
          <p:cNvPr id="415" name="Tristan Sand"/>
          <p:cNvSpPr txBox="1"/>
          <p:nvPr/>
        </p:nvSpPr>
        <p:spPr>
          <a:xfrm>
            <a:off x="9841690" y="8504172"/>
            <a:ext cx="1147751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Tristan Sand</a:t>
            </a:r>
          </a:p>
        </p:txBody>
      </p:sp>
      <p:sp>
        <p:nvSpPr>
          <p:cNvPr id="416" name="Tjitske Starkenburg"/>
          <p:cNvSpPr txBox="1"/>
          <p:nvPr/>
        </p:nvSpPr>
        <p:spPr>
          <a:xfrm>
            <a:off x="5487657" y="7238483"/>
            <a:ext cx="1731244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>
                <a:solidFill>
                  <a:schemeClr val="accent2">
                    <a:hueOff val="240640"/>
                    <a:satOff val="2542"/>
                    <a:lumOff val="-13198"/>
                  </a:schemeClr>
                </a:solidFill>
              </a:defRPr>
            </a:lvl1pPr>
          </a:lstStyle>
          <a:p>
            <a:r>
              <a:t>Tjitske Starkenburg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cluster_dome.mp4" descr="gcluster_dome.mp4"/>
          <p:cNvPicPr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542.9337" end="15068.501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1016" y="-6473952"/>
            <a:ext cx="15775022" cy="15775021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Circle"/>
          <p:cNvSpPr/>
          <p:nvPr/>
        </p:nvSpPr>
        <p:spPr>
          <a:xfrm>
            <a:off x="8848300" y="1352789"/>
            <a:ext cx="780852" cy="768417"/>
          </a:xfrm>
          <a:prstGeom prst="ellipse">
            <a:avLst/>
          </a:prstGeom>
          <a:gradFill flip="none" rotWithShape="1">
            <a:gsLst>
              <a:gs pos="0">
                <a:schemeClr val="accent4">
                  <a:hueOff val="349036"/>
                  <a:lumOff val="17111"/>
                </a:schemeClr>
              </a:gs>
              <a:gs pos="94000">
                <a:schemeClr val="accent4">
                  <a:hueOff val="-914382"/>
                  <a:lumOff val="3131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187" name="Circle"/>
          <p:cNvSpPr/>
          <p:nvPr/>
        </p:nvSpPr>
        <p:spPr>
          <a:xfrm>
            <a:off x="8848300" y="1352789"/>
            <a:ext cx="780852" cy="768417"/>
          </a:xfrm>
          <a:prstGeom prst="ellipse">
            <a:avLst/>
          </a:prstGeom>
          <a:gradFill flip="none" rotWithShape="1">
            <a:gsLst>
              <a:gs pos="0">
                <a:schemeClr val="accent4">
                  <a:hueOff val="349036"/>
                  <a:lumOff val="17111"/>
                </a:schemeClr>
              </a:gs>
              <a:gs pos="100000">
                <a:schemeClr val="accent4">
                  <a:hueOff val="-914382"/>
                  <a:lumOff val="3131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2" name="Explosion 1 1">
            <a:extLst>
              <a:ext uri="{FF2B5EF4-FFF2-40B4-BE49-F238E27FC236}">
                <a16:creationId xmlns:a16="http://schemas.microsoft.com/office/drawing/2014/main" id="{48E29E4E-AD17-1FBC-2DA7-14FC1493685B}"/>
              </a:ext>
            </a:extLst>
          </p:cNvPr>
          <p:cNvSpPr/>
          <p:nvPr/>
        </p:nvSpPr>
        <p:spPr>
          <a:xfrm>
            <a:off x="7954148" y="932228"/>
            <a:ext cx="2301195" cy="1671161"/>
          </a:xfrm>
          <a:prstGeom prst="irregularSeal1">
            <a:avLst/>
          </a:prstGeom>
          <a:gradFill flip="none" rotWithShape="1">
            <a:gsLst>
              <a:gs pos="0">
                <a:srgbClr val="FF8516"/>
              </a:gs>
              <a:gs pos="100000">
                <a:srgbClr val="FFFF00"/>
              </a:gs>
              <a:gs pos="100000">
                <a:srgbClr val="FFFF00"/>
              </a:gs>
            </a:gsLst>
            <a:path path="circle">
              <a:fillToRect l="50000" t="50000" r="50000" b="50000"/>
            </a:path>
            <a:tileRect/>
          </a:gra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</a:pPr>
            <a:endParaRPr lang="en-US" sz="3200">
              <a:solidFill>
                <a:srgbClr val="FFFFFF"/>
              </a:solidFill>
              <a:latin typeface="Graphik"/>
              <a:ea typeface="Graphik"/>
              <a:cs typeface="Graphik"/>
              <a:sym typeface="Graphik"/>
            </a:endParaRPr>
          </a:p>
        </p:txBody>
      </p:sp>
      <p:sp>
        <p:nvSpPr>
          <p:cNvPr id="183" name="Line"/>
          <p:cNvSpPr/>
          <p:nvPr/>
        </p:nvSpPr>
        <p:spPr>
          <a:xfrm flipV="1">
            <a:off x="6861391" y="3103121"/>
            <a:ext cx="1063687" cy="263206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84" name="Line"/>
          <p:cNvSpPr/>
          <p:nvPr/>
        </p:nvSpPr>
        <p:spPr>
          <a:xfrm flipV="1">
            <a:off x="6856490" y="3108022"/>
            <a:ext cx="5911037" cy="2622263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85" name="Rectangle"/>
          <p:cNvSpPr/>
          <p:nvPr/>
        </p:nvSpPr>
        <p:spPr>
          <a:xfrm>
            <a:off x="7922793" y="696155"/>
            <a:ext cx="4845126" cy="240509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8" name="Text"/>
              <p:cNvSpPr txBox="1"/>
              <p:nvPr/>
            </p:nvSpPr>
            <p:spPr>
              <a:xfrm>
                <a:off x="9144595" y="1450188"/>
                <a:ext cx="537006" cy="57361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188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4595" y="1450188"/>
                <a:ext cx="537006" cy="573619"/>
              </a:xfrm>
              <a:prstGeom prst="rect">
                <a:avLst/>
              </a:prstGeom>
              <a:blipFill>
                <a:blip r:embed="rId5"/>
                <a:stretch>
                  <a:fillRect l="-16279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"/>
              <p:cNvSpPr txBox="1"/>
              <p:nvPr/>
            </p:nvSpPr>
            <p:spPr>
              <a:xfrm>
                <a:off x="10600862" y="1450188"/>
                <a:ext cx="537006" cy="57361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EFFFE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89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0862" y="1450188"/>
                <a:ext cx="537006" cy="573619"/>
              </a:xfrm>
              <a:prstGeom prst="rect">
                <a:avLst/>
              </a:prstGeom>
              <a:blipFill>
                <a:blip r:embed="rId6"/>
                <a:stretch>
                  <a:fillRect l="-697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0" name="Circle"/>
          <p:cNvSpPr/>
          <p:nvPr/>
        </p:nvSpPr>
        <p:spPr>
          <a:xfrm>
            <a:off x="11393701" y="1222647"/>
            <a:ext cx="1028701" cy="1028701"/>
          </a:xfrm>
          <a:prstGeom prst="ellipse">
            <a:avLst/>
          </a:prstGeom>
          <a:gradFill flip="none" rotWithShape="1">
            <a:gsLst>
              <a:gs pos="0">
                <a:schemeClr val="accent4">
                  <a:hueOff val="349036"/>
                  <a:lumOff val="17111"/>
                </a:schemeClr>
              </a:gs>
              <a:gs pos="100000">
                <a:schemeClr val="accent4">
                  <a:hueOff val="-914382"/>
                  <a:lumOff val="3131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1" name="Text"/>
              <p:cNvSpPr txBox="1"/>
              <p:nvPr/>
            </p:nvSpPr>
            <p:spPr>
              <a:xfrm>
                <a:off x="8016696" y="2311804"/>
                <a:ext cx="1387046" cy="59400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3AD55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2AD55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sSub>
                        <m:sSubPr>
                          <m:ctrl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1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6696" y="2311804"/>
                <a:ext cx="1387046" cy="594009"/>
              </a:xfrm>
              <a:prstGeom prst="rect">
                <a:avLst/>
              </a:prstGeom>
              <a:blipFill>
                <a:blip r:embed="rId7"/>
                <a:stretch>
                  <a:fillRect l="-7273" b="-1458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2" name="Text"/>
              <p:cNvSpPr txBox="1"/>
              <p:nvPr/>
            </p:nvSpPr>
            <p:spPr>
              <a:xfrm>
                <a:off x="9517000" y="2311804"/>
                <a:ext cx="1387046" cy="59400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3AD55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2AD55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sSub>
                        <m:sSubPr>
                          <m:ctrl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2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7000" y="2311804"/>
                <a:ext cx="1387046" cy="594009"/>
              </a:xfrm>
              <a:prstGeom prst="rect">
                <a:avLst/>
              </a:prstGeom>
              <a:blipFill>
                <a:blip r:embed="rId8"/>
                <a:stretch>
                  <a:fillRect l="-7273" b="-1458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Text"/>
              <p:cNvSpPr txBox="1"/>
              <p:nvPr/>
            </p:nvSpPr>
            <p:spPr>
              <a:xfrm>
                <a:off x="11266004" y="2311804"/>
                <a:ext cx="1387046" cy="59400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3AD55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2AD55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sSub>
                        <m:sSubPr>
                          <m:ctrl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401" i="1">
                              <a:solidFill>
                                <a:srgbClr val="F2AD55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193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6004" y="2311804"/>
                <a:ext cx="1387046" cy="594009"/>
              </a:xfrm>
              <a:prstGeom prst="rect">
                <a:avLst/>
              </a:prstGeom>
              <a:blipFill>
                <a:blip r:embed="rId9"/>
                <a:stretch>
                  <a:fillRect l="-7273" b="-1458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01411" y="9300501"/>
            <a:ext cx="201978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</a:t>
            </a:fld>
            <a:endParaRPr/>
          </a:p>
        </p:txBody>
      </p:sp>
      <p:sp>
        <p:nvSpPr>
          <p:cNvPr id="198" name="Video Credit: NASA &amp; ESA"/>
          <p:cNvSpPr txBox="1"/>
          <p:nvPr/>
        </p:nvSpPr>
        <p:spPr>
          <a:xfrm>
            <a:off x="9772842" y="8790853"/>
            <a:ext cx="2484655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/>
            </a:lvl1pPr>
          </a:lstStyle>
          <a:p>
            <a:r>
              <a:rPr dirty="0"/>
              <a:t>Video Credit: NASA &amp; ESA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3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4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6" fill="hold" grpId="6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-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00000 0.000000 L 0.067381 0.000000" pathEditMode="relative">
                                      <p:cBhvr>
                                        <p:cTn id="35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8125E-7 1.04167E-7 L -0.04456 1.04167E-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1" presetClass="entr" presetSubtype="0" fill="hold" grpId="1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1" presetClass="entr" presetSubtype="0" fill="hold" grpId="1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500"/>
                            </p:stCondLst>
                            <p:childTnLst>
                              <p:par>
                                <p:cTn id="46" presetID="1" presetClass="entr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58" repeatCount="indefinite" fill="remove" display="0">
                  <p:stCondLst>
                    <p:cond delay="indefinite"/>
                  </p:stCondLst>
                </p:cTn>
                <p:tgtEl>
                  <p:spTgt spid="182"/>
                </p:tgtEl>
              </p:cMediaNode>
            </p:video>
            <p:seq concurrent="1" prevAc="none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3" dur="1" fill="hold"/>
                                        <p:tgtEl>
                                          <p:spTgt spid="1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</p:childTnLst>
        </p:cTn>
      </p:par>
    </p:tnLst>
    <p:bldLst>
      <p:bldP spid="186" grpId="5" animBg="1" advAuto="0"/>
      <p:bldP spid="187" grpId="6" animBg="1" advAuto="0"/>
      <p:bldP spid="2" grpId="0" animBg="1"/>
      <p:bldP spid="2" grpId="1" animBg="1"/>
      <p:bldP spid="183" grpId="4" animBg="1" advAuto="0"/>
      <p:bldP spid="184" grpId="3" animBg="1" advAuto="0"/>
      <p:bldP spid="185" grpId="2" animBg="1" advAuto="0"/>
      <p:bldP spid="188" grpId="12" animBg="1" advAuto="0"/>
      <p:bldP spid="189" grpId="13" animBg="1" advAuto="0"/>
      <p:bldP spid="190" grpId="15" animBg="1" advAuto="0"/>
      <p:bldP spid="191" grpId="11" animBg="1" advAuto="0"/>
      <p:bldP spid="192" grpId="14" animBg="1" advAuto="0"/>
      <p:bldP spid="193" grpId="16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Extra Slides"/>
          <p:cNvSpPr txBox="1"/>
          <p:nvPr/>
        </p:nvSpPr>
        <p:spPr>
          <a:xfrm>
            <a:off x="4562512" y="3957876"/>
            <a:ext cx="3879781" cy="745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ctr">
              <a:lnSpc>
                <a:spcPct val="70000"/>
              </a:lnSpc>
              <a:spcBef>
                <a:spcPts val="0"/>
              </a:spcBef>
              <a:defRPr sz="5800" b="1" spc="-58">
                <a:solidFill>
                  <a:srgbClr val="FFFFFF"/>
                </a:solidFill>
              </a:defRPr>
            </a:lvl1pPr>
          </a:lstStyle>
          <a:p>
            <a:r>
              <a:rPr sz="5801"/>
              <a:t>Extra Slides</a:t>
            </a:r>
          </a:p>
        </p:txBody>
      </p:sp>
      <p:sp>
        <p:nvSpPr>
          <p:cNvPr id="4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0499" y="9300501"/>
            <a:ext cx="323807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Input Feature Distribution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Input Feature Distributions</a:t>
            </a:r>
          </a:p>
        </p:txBody>
      </p:sp>
      <p:sp>
        <p:nvSpPr>
          <p:cNvPr id="4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3106" y="9290116"/>
            <a:ext cx="278588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  <p:pic>
        <p:nvPicPr>
          <p:cNvPr id="423" name="feature_distributions.pdf" descr="feature_distributions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075952"/>
            <a:ext cx="13004801" cy="3683434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70% Training (19, 404 samples)…"/>
          <p:cNvSpPr txBox="1"/>
          <p:nvPr/>
        </p:nvSpPr>
        <p:spPr>
          <a:xfrm>
            <a:off x="471078" y="6802411"/>
            <a:ext cx="8053487" cy="1273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70% Training (19, 404 samples)</a:t>
            </a:r>
          </a:p>
          <a:p>
            <a:r>
              <a:t>15% Validation / Testing (4,158 samples each)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rid"/>
          <p:cNvSpPr txBox="1">
            <a:spLocks noGrp="1"/>
          </p:cNvSpPr>
          <p:nvPr>
            <p:ph type="title" idx="4294967295"/>
          </p:nvPr>
        </p:nvSpPr>
        <p:spPr>
          <a:xfrm>
            <a:off x="242851" y="351325"/>
            <a:ext cx="8882632" cy="3427834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Grid</a:t>
            </a:r>
          </a:p>
        </p:txBody>
      </p:sp>
      <p:sp>
        <p:nvSpPr>
          <p:cNvPr id="42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1720" y="9300501"/>
            <a:ext cx="301365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  <p:pic>
        <p:nvPicPr>
          <p:cNvPr id="428" name="grid.pdf" descr="grid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415" y="92827"/>
            <a:ext cx="10446728" cy="91384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k-NN/SVC Classification Hyperparamete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>
            <a:normAutofit fontScale="90000"/>
          </a:bodyPr>
          <a:lstStyle>
            <a:lvl1pPr algn="l" defTabSz="1618107">
              <a:defRPr sz="5394" spc="-53"/>
            </a:lvl1pPr>
          </a:lstStyle>
          <a:p>
            <a:r>
              <a:t>k-NN/SVC Classification Hyperparameters</a:t>
            </a:r>
          </a:p>
        </p:txBody>
      </p:sp>
      <p:sp>
        <p:nvSpPr>
          <p:cNvPr id="4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6911" y="9300501"/>
            <a:ext cx="310983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  <p:sp>
        <p:nvSpPr>
          <p:cNvPr id="432" name="kNN"/>
          <p:cNvSpPr txBox="1"/>
          <p:nvPr/>
        </p:nvSpPr>
        <p:spPr>
          <a:xfrm>
            <a:off x="983408" y="2503410"/>
            <a:ext cx="926536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t>kNN</a:t>
            </a:r>
          </a:p>
        </p:txBody>
      </p:sp>
      <p:sp>
        <p:nvSpPr>
          <p:cNvPr id="433" name="Number of neighbors : 3 - 25 (5)…"/>
          <p:cNvSpPr txBox="1"/>
          <p:nvPr/>
        </p:nvSpPr>
        <p:spPr>
          <a:xfrm>
            <a:off x="983408" y="3134409"/>
            <a:ext cx="8338426" cy="198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Number of neighbors : 3 - 25 (</a:t>
            </a:r>
            <a:r>
              <a:rPr>
                <a:solidFill>
                  <a:schemeClr val="accent2"/>
                </a:solidFill>
              </a:rPr>
              <a:t>5</a:t>
            </a:r>
            <a:r>
              <a:t>)</a:t>
            </a:r>
          </a:p>
          <a:p>
            <a:r>
              <a:t>Distance Metric : </a:t>
            </a:r>
            <a:r>
              <a:rPr>
                <a:solidFill>
                  <a:schemeClr val="accent2"/>
                </a:solidFill>
              </a:rPr>
              <a:t>Euclidean</a:t>
            </a:r>
            <a:r>
              <a:t> or Manhattan</a:t>
            </a:r>
          </a:p>
          <a:p>
            <a:r>
              <a:t>Weighting Scheme : uniform or </a:t>
            </a:r>
            <a:r>
              <a:rPr>
                <a:solidFill>
                  <a:schemeClr val="accent2"/>
                </a:solidFill>
              </a:rPr>
              <a:t>inverse distance</a:t>
            </a:r>
          </a:p>
        </p:txBody>
      </p:sp>
      <p:sp>
        <p:nvSpPr>
          <p:cNvPr id="434" name="SVC"/>
          <p:cNvSpPr txBox="1"/>
          <p:nvPr/>
        </p:nvSpPr>
        <p:spPr>
          <a:xfrm>
            <a:off x="983408" y="5925688"/>
            <a:ext cx="926536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E113CA"/>
                </a:solidFill>
              </a:defRPr>
            </a:lvl1pPr>
          </a:lstStyle>
          <a:p>
            <a:r>
              <a:t>SVC</a:t>
            </a:r>
          </a:p>
        </p:txBody>
      </p:sp>
      <p:sp>
        <p:nvSpPr>
          <p:cNvPr id="435" name="Kernel : Gaussian radial basis function, polynomial (2 - 3)…"/>
          <p:cNvSpPr txBox="1"/>
          <p:nvPr/>
        </p:nvSpPr>
        <p:spPr>
          <a:xfrm>
            <a:off x="983408" y="6499561"/>
            <a:ext cx="9969076" cy="198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Kernel : </a:t>
            </a:r>
            <a:r>
              <a:rPr>
                <a:solidFill>
                  <a:srgbClr val="E113CA"/>
                </a:solidFill>
              </a:rPr>
              <a:t>Gaussian radial basis function,</a:t>
            </a:r>
            <a:r>
              <a:t> polynomial (2 - 3)</a:t>
            </a:r>
          </a:p>
          <a:p>
            <a:r>
              <a:t>C (regularization) : 0.1 - </a:t>
            </a:r>
            <a:r>
              <a:rPr>
                <a:solidFill>
                  <a:srgbClr val="E113CA"/>
                </a:solidFill>
              </a:rPr>
              <a:t>10,000</a:t>
            </a:r>
          </a:p>
          <a:p>
            <a:r>
              <a:t>Gamma : 0.001 - 1 (</a:t>
            </a:r>
            <a:r>
              <a:rPr>
                <a:solidFill>
                  <a:srgbClr val="E113CA"/>
                </a:solidFill>
              </a:rPr>
              <a:t>0.1</a:t>
            </a:r>
            <a:r>
              <a:t>)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NN Classification Hyperparamete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NN Classification Hyperparameters</a:t>
            </a:r>
          </a:p>
        </p:txBody>
      </p:sp>
      <p:sp>
        <p:nvSpPr>
          <p:cNvPr id="43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6109" y="9300501"/>
            <a:ext cx="312585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pic>
        <p:nvPicPr>
          <p:cNvPr id="43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384" y="2012701"/>
            <a:ext cx="8735129" cy="4260114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table2_inverted.png" descr="table2_i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879" y="1942757"/>
            <a:ext cx="11029042" cy="51260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ML Methods Comparison: Classificat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 defTabSz="1705102">
              <a:defRPr sz="5684" spc="-56"/>
            </a:lvl1pPr>
          </a:lstStyle>
          <a:p>
            <a:r>
              <a:t>ML Methods Comparison: Classification</a:t>
            </a:r>
          </a:p>
        </p:txBody>
      </p:sp>
      <p:sp>
        <p:nvSpPr>
          <p:cNvPr id="44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8511" y="9300501"/>
            <a:ext cx="307778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25</a:t>
            </a:fld>
            <a:endParaRPr/>
          </a:p>
        </p:txBody>
      </p:sp>
      <p:pic>
        <p:nvPicPr>
          <p:cNvPr id="44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096" y="3410141"/>
            <a:ext cx="8551990" cy="2933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table1_inverted.png" descr="table1_i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448" y="2281634"/>
            <a:ext cx="11053904" cy="38917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Method Comparison: Classificat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Method Comparison: Classification</a:t>
            </a:r>
          </a:p>
        </p:txBody>
      </p:sp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6748" y="9290116"/>
            <a:ext cx="311304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26</a:t>
            </a:fld>
            <a:endParaRPr/>
          </a:p>
        </p:txBody>
      </p:sp>
      <p:pic>
        <p:nvPicPr>
          <p:cNvPr id="449" name="confusion_matrices_panel-5.pdf" descr="confusion_matrices_panel-5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63857"/>
            <a:ext cx="13004800" cy="4286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Method Comparison: Classificat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Method Comparison: Classification</a:t>
            </a:r>
          </a:p>
        </p:txBody>
      </p:sp>
      <p:sp>
        <p:nvSpPr>
          <p:cNvPr id="45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54122" y="9300501"/>
            <a:ext cx="29655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/>
          </a:p>
        </p:txBody>
      </p:sp>
      <p:pic>
        <p:nvPicPr>
          <p:cNvPr id="453" name="decision_boundaries_classification-8.pdf" descr="decision_boundaries_classification-8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219" y="1363323"/>
            <a:ext cx="9502364" cy="7831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k-NN Regress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k-NN Regression </a:t>
            </a:r>
          </a:p>
        </p:txBody>
      </p:sp>
      <p:sp>
        <p:nvSpPr>
          <p:cNvPr id="45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4259" y="9290116"/>
            <a:ext cx="316282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28</a:t>
            </a:fld>
            <a:endParaRPr/>
          </a:p>
        </p:txBody>
      </p:sp>
      <p:sp>
        <p:nvSpPr>
          <p:cNvPr id="457" name="- Evaluated on Mean Absolute Error for the predicted mass fractions"/>
          <p:cNvSpPr txBox="1"/>
          <p:nvPr/>
        </p:nvSpPr>
        <p:spPr>
          <a:xfrm>
            <a:off x="900522" y="2503410"/>
            <a:ext cx="11706731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- Evaluated on Mean Absolute Error for the predicted mass fractions</a:t>
            </a:r>
          </a:p>
        </p:txBody>
      </p:sp>
      <p:sp>
        <p:nvSpPr>
          <p:cNvPr id="458" name="Number of neighbors : 3 - 25…"/>
          <p:cNvSpPr txBox="1"/>
          <p:nvPr/>
        </p:nvSpPr>
        <p:spPr>
          <a:xfrm>
            <a:off x="1618886" y="3383074"/>
            <a:ext cx="8338426" cy="198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r>
              <a:t>Number of neighbors : </a:t>
            </a:r>
            <a:r>
              <a:rPr>
                <a:solidFill>
                  <a:schemeClr val="accent2"/>
                </a:solidFill>
              </a:rPr>
              <a:t>3</a:t>
            </a:r>
            <a:r>
              <a:t> - 25 </a:t>
            </a:r>
          </a:p>
          <a:p>
            <a:r>
              <a:t>Distance Metric : </a:t>
            </a:r>
            <a:r>
              <a:rPr>
                <a:solidFill>
                  <a:schemeClr val="accent2"/>
                </a:solidFill>
              </a:rPr>
              <a:t>Euclidean</a:t>
            </a:r>
            <a:r>
              <a:t> or Manhattan</a:t>
            </a:r>
          </a:p>
          <a:p>
            <a:r>
              <a:t>Weighting Scheme : uniform or </a:t>
            </a:r>
            <a:r>
              <a:rPr>
                <a:solidFill>
                  <a:schemeClr val="accent2"/>
                </a:solidFill>
              </a:rPr>
              <a:t>inverse distance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upport Vector Machine: Regress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Support Vector Machine: Regression </a:t>
            </a:r>
          </a:p>
        </p:txBody>
      </p:sp>
      <p:sp>
        <p:nvSpPr>
          <p:cNvPr id="4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3815" y="9290116"/>
            <a:ext cx="317170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29</a:t>
            </a:fld>
            <a:endParaRPr/>
          </a:p>
        </p:txBody>
      </p:sp>
      <p:pic>
        <p:nvPicPr>
          <p:cNvPr id="462" name="table8_inverted.png" descr="table8_inver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81" y="1584030"/>
            <a:ext cx="12527136" cy="55750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cluster_dome.mp4" descr="gcluster_dome.mp4">
            <a:extLst>
              <a:ext uri="{FF2B5EF4-FFF2-40B4-BE49-F238E27FC236}">
                <a16:creationId xmlns:a16="http://schemas.microsoft.com/office/drawing/2014/main" id="{DE84A853-C574-1CD1-07E0-D3A1A27BAC2A}"/>
              </a:ext>
            </a:extLst>
          </p:cNvPr>
          <p:cNvPicPr>
            <a:picLocks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7542.9337" end="15068.501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74265" y="-6473546"/>
            <a:ext cx="15775022" cy="15775021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Line"/>
          <p:cNvSpPr/>
          <p:nvPr/>
        </p:nvSpPr>
        <p:spPr>
          <a:xfrm flipV="1">
            <a:off x="6861391" y="3103121"/>
            <a:ext cx="1063687" cy="2632065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2" name="Line"/>
          <p:cNvSpPr/>
          <p:nvPr/>
        </p:nvSpPr>
        <p:spPr>
          <a:xfrm flipV="1">
            <a:off x="6856490" y="3108022"/>
            <a:ext cx="5911037" cy="2622263"/>
          </a:xfrm>
          <a:prstGeom prst="line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3" name="Rectangle"/>
          <p:cNvSpPr/>
          <p:nvPr/>
        </p:nvSpPr>
        <p:spPr>
          <a:xfrm>
            <a:off x="7922793" y="696155"/>
            <a:ext cx="4845126" cy="2405099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pic>
        <p:nvPicPr>
          <p:cNvPr id="204" name="blue-straggler-density.mp4" descr="blue-straggler-density.mp4"/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29735" y="708665"/>
            <a:ext cx="4231242" cy="2380074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Video Credit: Alexander Brown +  Lombardi"/>
          <p:cNvSpPr txBox="1"/>
          <p:nvPr/>
        </p:nvSpPr>
        <p:spPr>
          <a:xfrm>
            <a:off x="7910093" y="2719832"/>
            <a:ext cx="4870526" cy="324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1733930">
              <a:spcBef>
                <a:spcPts val="0"/>
              </a:spcBef>
              <a:defRPr sz="1600"/>
            </a:lvl1pPr>
          </a:lstStyle>
          <a:p>
            <a:r>
              <a:t>Video Credit: Alexander Brown +  Lombardi</a:t>
            </a:r>
          </a:p>
        </p:txBody>
      </p:sp>
      <p:sp>
        <p:nvSpPr>
          <p:cNvPr id="20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6602" y="9300501"/>
            <a:ext cx="21159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19" fill="hold"/>
                                        <p:tgtEl>
                                          <p:spTgt spid="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10" fill="hold" display="0">
                  <p:stCondLst>
                    <p:cond delay="indefinite"/>
                  </p:stCondLst>
                </p:cTn>
                <p:tgtEl>
                  <p:spTgt spid="204"/>
                </p:tgtEl>
              </p:cMediaNode>
            </p:video>
            <p:seq concurrent="1" prevAc="none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NN Regression Hyperparamete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NN Regression Hyperparameters</a:t>
            </a:r>
          </a:p>
        </p:txBody>
      </p:sp>
      <p:sp>
        <p:nvSpPr>
          <p:cNvPr id="46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35687" y="9300501"/>
            <a:ext cx="33342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30</a:t>
            </a:fld>
            <a:endParaRPr/>
          </a:p>
        </p:txBody>
      </p:sp>
      <p:pic>
        <p:nvPicPr>
          <p:cNvPr id="466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30" y="2305882"/>
            <a:ext cx="7521442" cy="3668517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table4_inverted.png" descr="table4_i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5195" y="2115557"/>
            <a:ext cx="10074412" cy="50651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ML Methods Comparison: Regress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ML Methods Comparison: Regression</a:t>
            </a:r>
          </a:p>
        </p:txBody>
      </p:sp>
      <p:sp>
        <p:nvSpPr>
          <p:cNvPr id="4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60536" y="9300501"/>
            <a:ext cx="283731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31</a:t>
            </a:fld>
            <a:endParaRPr/>
          </a:p>
        </p:txBody>
      </p:sp>
      <p:pic>
        <p:nvPicPr>
          <p:cNvPr id="471" name="Gonzalez_Prieto_2026 copy (dragged).pdf" descr="Gonzalez_Prieto_2026 copy (dragged)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2961245"/>
            <a:ext cx="13004801" cy="23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table3_inverted.png" descr="table3_i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2975921"/>
            <a:ext cx="13004801" cy="22788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Method Comparison: Regress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Method Comparison: Regression</a:t>
            </a:r>
          </a:p>
        </p:txBody>
      </p:sp>
      <p:sp>
        <p:nvSpPr>
          <p:cNvPr id="4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2926" y="9290116"/>
            <a:ext cx="318948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32</a:t>
            </a:fld>
            <a:endParaRPr/>
          </a:p>
        </p:txBody>
      </p:sp>
      <p:pic>
        <p:nvPicPr>
          <p:cNvPr id="476" name="regression-5.pdf" descr="regression-5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722" y="1414451"/>
            <a:ext cx="8397356" cy="7585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Method Comparison: Regressio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Method Comparison: Regression</a:t>
            </a:r>
          </a:p>
        </p:txBody>
      </p:sp>
      <p:sp>
        <p:nvSpPr>
          <p:cNvPr id="47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0881" y="9290116"/>
            <a:ext cx="323038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33</a:t>
            </a:fld>
            <a:endParaRPr/>
          </a:p>
        </p:txBody>
      </p:sp>
      <p:pic>
        <p:nvPicPr>
          <p:cNvPr id="480" name="violin_comparison-3.pdf" descr="violin_comparison-3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29532"/>
            <a:ext cx="13004800" cy="42408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MoE Hyperparamete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MoE Hyperparameters</a:t>
            </a:r>
          </a:p>
        </p:txBody>
      </p:sp>
      <p:sp>
        <p:nvSpPr>
          <p:cNvPr id="48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1300" y="9300501"/>
            <a:ext cx="322203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34</a:t>
            </a:fld>
            <a:endParaRPr/>
          </a:p>
        </p:txBody>
      </p:sp>
      <p:pic>
        <p:nvPicPr>
          <p:cNvPr id="484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09" y="2345424"/>
            <a:ext cx="6225530" cy="4286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table5_inverted.png" descr="table5_invert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2233" y="1934071"/>
            <a:ext cx="10060336" cy="51092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MoE Training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MoE Training</a:t>
            </a:r>
          </a:p>
        </p:txBody>
      </p:sp>
      <p:sp>
        <p:nvSpPr>
          <p:cNvPr id="48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3702" y="9300501"/>
            <a:ext cx="31739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35</a:t>
            </a:fld>
            <a:endParaRPr/>
          </a:p>
        </p:txBody>
      </p:sp>
      <p:pic>
        <p:nvPicPr>
          <p:cNvPr id="489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09" y="2345424"/>
            <a:ext cx="6225530" cy="4286507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moe_loss_function-3.pdf" descr="moe_loss_function-3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1" y="2069884"/>
            <a:ext cx="12710160" cy="44805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MoE vs NN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MoE vs NN</a:t>
            </a:r>
          </a:p>
        </p:txBody>
      </p:sp>
      <p:sp>
        <p:nvSpPr>
          <p:cNvPr id="49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2303" y="9290116"/>
            <a:ext cx="320194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36</a:t>
            </a:fld>
            <a:endParaRPr/>
          </a:p>
        </p:txBody>
      </p:sp>
      <p:pic>
        <p:nvPicPr>
          <p:cNvPr id="494" name="table6_inverted.png" descr="table6_inver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99338"/>
            <a:ext cx="13004800" cy="26643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CollAIder…"/>
          <p:cNvSpPr txBox="1">
            <a:spLocks noGrp="1"/>
          </p:cNvSpPr>
          <p:nvPr>
            <p:ph type="title" idx="4294967295"/>
          </p:nvPr>
        </p:nvSpPr>
        <p:spPr>
          <a:xfrm>
            <a:off x="242851" y="351325"/>
            <a:ext cx="8882632" cy="3427834"/>
          </a:xfrm>
          <a:prstGeom prst="rect">
            <a:avLst/>
          </a:prstGeom>
        </p:spPr>
        <p:txBody>
          <a:bodyPr anchor="b"/>
          <a:lstStyle/>
          <a:p>
            <a:pPr algn="l"/>
            <a:r>
              <a:t>CollAIder </a:t>
            </a:r>
          </a:p>
          <a:p>
            <a:pPr algn="l"/>
            <a:r>
              <a:t>Flowchart</a:t>
            </a:r>
          </a:p>
        </p:txBody>
      </p:sp>
      <p:sp>
        <p:nvSpPr>
          <p:cNvPr id="49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49315" y="9300501"/>
            <a:ext cx="306173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37</a:t>
            </a:fld>
            <a:endParaRPr/>
          </a:p>
        </p:txBody>
      </p:sp>
      <p:pic>
        <p:nvPicPr>
          <p:cNvPr id="498" name="collAIder.pdf" descr="collAIder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648" y="141481"/>
            <a:ext cx="8055124" cy="91124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ollAIder Performance Metric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CollAIder Performance Metrics </a:t>
            </a:r>
          </a:p>
        </p:txBody>
      </p:sp>
      <p:sp>
        <p:nvSpPr>
          <p:cNvPr id="50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37592" y="9290116"/>
            <a:ext cx="329616" cy="32842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38</a:t>
            </a:fld>
            <a:endParaRPr/>
          </a:p>
        </p:txBody>
      </p:sp>
      <p:sp>
        <p:nvSpPr>
          <p:cNvPr id="502" name="Interpolation: different masses within the original grid…"/>
          <p:cNvSpPr txBox="1"/>
          <p:nvPr/>
        </p:nvSpPr>
        <p:spPr>
          <a:xfrm>
            <a:off x="582443" y="5948911"/>
            <a:ext cx="12354624" cy="1737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11500" indent="-411500">
              <a:buSzPct val="100000"/>
              <a:buChar char="-"/>
              <a:defRPr sz="2700"/>
            </a:pPr>
            <a:r>
              <a:rPr sz="2700" i="1" dirty="0">
                <a:solidFill>
                  <a:schemeClr val="accent4">
                    <a:hueOff val="-904334"/>
                    <a:lumOff val="2953"/>
                  </a:schemeClr>
                </a:solidFill>
              </a:rPr>
              <a:t>Interpolation</a:t>
            </a:r>
            <a:r>
              <a:rPr sz="2700" dirty="0">
                <a:solidFill>
                  <a:schemeClr val="accent4">
                    <a:hueOff val="-904334"/>
                    <a:lumOff val="2953"/>
                  </a:schemeClr>
                </a:solidFill>
              </a:rPr>
              <a:t>:</a:t>
            </a:r>
            <a:r>
              <a:rPr sz="2700" dirty="0"/>
              <a:t> different masses within the original grid </a:t>
            </a:r>
          </a:p>
          <a:p>
            <a:pPr marL="411500" indent="-411500">
              <a:buSzPct val="100000"/>
              <a:buChar char="-"/>
              <a:defRPr sz="2700"/>
            </a:pPr>
            <a:r>
              <a:rPr sz="2700" i="1" dirty="0">
                <a:solidFill>
                  <a:schemeClr val="accent4"/>
                </a:solidFill>
              </a:rPr>
              <a:t>TAMS</a:t>
            </a:r>
            <a:r>
              <a:rPr sz="2700" dirty="0">
                <a:solidFill>
                  <a:schemeClr val="accent4"/>
                </a:solidFill>
              </a:rPr>
              <a:t>:</a:t>
            </a:r>
            <a:r>
              <a:rPr sz="2700" dirty="0"/>
              <a:t> near the TAMS of a collision within the grid </a:t>
            </a:r>
          </a:p>
          <a:p>
            <a:pPr marL="411500" indent="-411500">
              <a:buSzPct val="100000"/>
              <a:buChar char="-"/>
              <a:defRPr sz="2700"/>
            </a:pPr>
            <a:r>
              <a:rPr sz="2700" i="1" dirty="0">
                <a:solidFill>
                  <a:schemeClr val="accent4">
                    <a:hueOff val="349036"/>
                    <a:lumOff val="17111"/>
                  </a:schemeClr>
                </a:solidFill>
              </a:rPr>
              <a:t>Extrapolation: </a:t>
            </a:r>
            <a:r>
              <a:rPr sz="2700" dirty="0"/>
              <a:t>out-of-distribution data (massive stars before/at TAMS)</a:t>
            </a:r>
          </a:p>
        </p:txBody>
      </p:sp>
      <p:pic>
        <p:nvPicPr>
          <p:cNvPr id="503" name="table7_inverted.png" descr="table7_inverted.png"/>
          <p:cNvPicPr>
            <a:picLocks noChangeAspect="1"/>
          </p:cNvPicPr>
          <p:nvPr/>
        </p:nvPicPr>
        <p:blipFill>
          <a:blip r:embed="rId2"/>
          <a:srcRect b="35329"/>
          <a:stretch>
            <a:fillRect/>
          </a:stretch>
        </p:blipFill>
        <p:spPr>
          <a:xfrm>
            <a:off x="2" y="2697885"/>
            <a:ext cx="13004801" cy="1867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table7_inverted.png" descr="table7_inverted.png"/>
          <p:cNvPicPr>
            <a:picLocks noChangeAspect="1"/>
          </p:cNvPicPr>
          <p:nvPr/>
        </p:nvPicPr>
        <p:blipFill>
          <a:blip r:embed="rId2"/>
          <a:srcRect b="17845"/>
          <a:stretch>
            <a:fillRect/>
          </a:stretch>
        </p:blipFill>
        <p:spPr>
          <a:xfrm>
            <a:off x="2" y="2692402"/>
            <a:ext cx="13004801" cy="237198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table7_inverted.png" descr="table7_inver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692403"/>
            <a:ext cx="13004801" cy="28872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table7_inverted.png" descr="table7_inverted.png"/>
          <p:cNvPicPr>
            <a:picLocks noChangeAspect="1"/>
          </p:cNvPicPr>
          <p:nvPr/>
        </p:nvPicPr>
        <p:blipFill>
          <a:blip r:embed="rId2"/>
          <a:srcRect b="27126"/>
          <a:stretch>
            <a:fillRect/>
          </a:stretch>
        </p:blipFill>
        <p:spPr>
          <a:xfrm>
            <a:off x="2" y="2692402"/>
            <a:ext cx="13004801" cy="2104041"/>
          </a:xfrm>
          <a:prstGeom prst="rect">
            <a:avLst/>
          </a:prstGeom>
          <a:ln w="12700">
            <a:miter lim="400000"/>
          </a:ln>
        </p:spPr>
      </p:pic>
      <p:sp>
        <p:nvSpPr>
          <p:cNvPr id="507" name="Across all datasets, collAIder achieves a classification balanced accuracy above 83.8% and median relative errors below 1.2% in the final mass predictions"/>
          <p:cNvSpPr txBox="1"/>
          <p:nvPr/>
        </p:nvSpPr>
        <p:spPr>
          <a:xfrm>
            <a:off x="1542303" y="6080742"/>
            <a:ext cx="9269134" cy="1473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/>
            <a:r>
              <a:rPr dirty="0"/>
              <a:t>Across all datasets, </a:t>
            </a:r>
            <a:r>
              <a:rPr dirty="0" err="1"/>
              <a:t>collAIder</a:t>
            </a:r>
            <a:r>
              <a:rPr dirty="0"/>
              <a:t> achieves a </a:t>
            </a:r>
            <a:r>
              <a:rPr dirty="0">
                <a:solidFill>
                  <a:schemeClr val="accent3"/>
                </a:solidFill>
              </a:rPr>
              <a:t>classification balanced accuracy above 83.8%</a:t>
            </a:r>
            <a:r>
              <a:rPr dirty="0"/>
              <a:t> and </a:t>
            </a:r>
            <a:r>
              <a:rPr dirty="0">
                <a:solidFill>
                  <a:schemeClr val="accent6"/>
                </a:solidFill>
              </a:rPr>
              <a:t>median relative errors</a:t>
            </a:r>
            <a:r>
              <a:rPr dirty="0"/>
              <a:t> </a:t>
            </a:r>
            <a:r>
              <a:rPr dirty="0">
                <a:solidFill>
                  <a:schemeClr val="accent6"/>
                </a:solidFill>
              </a:rPr>
              <a:t>below 1.2% </a:t>
            </a:r>
            <a:r>
              <a:rPr dirty="0"/>
              <a:t>in the final mass predictions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5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" grpId="1" build="p" bldLvl="5" animBg="1" advAuto="0"/>
      <p:bldP spid="502" grpId="5" build="p" bldLvl="5" animBg="1" advAuto="0"/>
      <p:bldP spid="504" grpId="3" animBg="1" advAuto="0"/>
      <p:bldP spid="505" grpId="4" animBg="1" advAuto="0"/>
      <p:bldP spid="506" grpId="2" animBg="1" advAuto="0"/>
      <p:bldP spid="507" grpId="6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Framework"/>
          <p:cNvSpPr txBox="1">
            <a:spLocks noGrp="1"/>
          </p:cNvSpPr>
          <p:nvPr>
            <p:ph type="title" idx="4294967295"/>
          </p:nvPr>
        </p:nvSpPr>
        <p:spPr>
          <a:xfrm>
            <a:off x="242851" y="435606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dirty="0"/>
              <a:t>Framework</a:t>
            </a:r>
          </a:p>
        </p:txBody>
      </p:sp>
      <p:sp>
        <p:nvSpPr>
          <p:cNvPr id="20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5800" y="9300501"/>
            <a:ext cx="213200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222" name="collAIder_logo.pdf" descr="collAIder_logo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4592" y="3868318"/>
            <a:ext cx="3912976" cy="2791805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Rectangle"/>
          <p:cNvSpPr/>
          <p:nvPr/>
        </p:nvSpPr>
        <p:spPr>
          <a:xfrm>
            <a:off x="516917" y="3016418"/>
            <a:ext cx="7511599" cy="4646947"/>
          </a:xfrm>
          <a:prstGeom prst="rect">
            <a:avLst/>
          </a:prstGeom>
          <a:ln w="25400">
            <a:solidFill>
              <a:schemeClr val="accent3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224" name="Machine Learning Model"/>
          <p:cNvSpPr txBox="1"/>
          <p:nvPr/>
        </p:nvSpPr>
        <p:spPr>
          <a:xfrm>
            <a:off x="1822408" y="2306062"/>
            <a:ext cx="4530086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dirty="0"/>
              <a:t>Machine Learning Model </a:t>
            </a:r>
          </a:p>
        </p:txBody>
      </p:sp>
      <p:sp>
        <p:nvSpPr>
          <p:cNvPr id="225" name="="/>
          <p:cNvSpPr txBox="1"/>
          <p:nvPr/>
        </p:nvSpPr>
        <p:spPr>
          <a:xfrm>
            <a:off x="8166075" y="5060070"/>
            <a:ext cx="341440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=</a:t>
            </a:r>
          </a:p>
        </p:txBody>
      </p:sp>
      <p:pic>
        <p:nvPicPr>
          <p:cNvPr id="226" name="collaider_QR.png" descr="collaider_Q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03458" y="142497"/>
            <a:ext cx="1987702" cy="19877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9EBE76A-ECCD-EABE-66BF-AB705F3D9D72}"/>
              </a:ext>
            </a:extLst>
          </p:cNvPr>
          <p:cNvGrpSpPr/>
          <p:nvPr/>
        </p:nvGrpSpPr>
        <p:grpSpPr>
          <a:xfrm>
            <a:off x="468738" y="2306065"/>
            <a:ext cx="16039695" cy="5824359"/>
            <a:chOff x="468735" y="2306062"/>
            <a:chExt cx="16039695" cy="5824359"/>
          </a:xfrm>
        </p:grpSpPr>
        <p:pic>
          <p:nvPicPr>
            <p:cNvPr id="15" name="imbh-runaway-collision.mp4" descr="imbh-runaway-collision.mp4">
              <a:extLst>
                <a:ext uri="{FF2B5EF4-FFF2-40B4-BE49-F238E27FC236}">
                  <a16:creationId xmlns:a16="http://schemas.microsoft.com/office/drawing/2014/main" id="{1E3C3C48-4803-0310-8654-B13125B599FE}"/>
                </a:ext>
              </a:extLst>
            </p:cNvPr>
            <p:cNvPicPr>
              <a:picLocks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rcRect b="7459"/>
            <a:stretch>
              <a:fillRect/>
            </a:stretch>
          </p:blipFill>
          <p:spPr>
            <a:xfrm>
              <a:off x="7452360" y="2880361"/>
              <a:ext cx="4525586" cy="299024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1" name="mesa-logo.png" descr="mesa-logo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23345" y="6635330"/>
              <a:ext cx="3234062" cy="8076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2" name="Realistic Stellar Structure"/>
            <p:cNvSpPr/>
            <p:nvPr/>
          </p:nvSpPr>
          <p:spPr>
            <a:xfrm>
              <a:off x="468735" y="2306062"/>
              <a:ext cx="5933237" cy="559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>
                  <a:solidFill>
                    <a:srgbClr val="4055F4"/>
                  </a:solidFill>
                </a:defRPr>
              </a:lvl1pPr>
            </a:lstStyle>
            <a:p>
              <a:r>
                <a:rPr dirty="0"/>
                <a:t>Realistic Stellar Structure </a:t>
              </a:r>
            </a:p>
          </p:txBody>
        </p:sp>
        <p:sp>
          <p:nvSpPr>
            <p:cNvPr id="215" name="Rectangle"/>
            <p:cNvSpPr/>
            <p:nvPr/>
          </p:nvSpPr>
          <p:spPr>
            <a:xfrm>
              <a:off x="642084" y="3008227"/>
              <a:ext cx="5481566" cy="5086648"/>
            </a:xfrm>
            <a:prstGeom prst="rect">
              <a:avLst/>
            </a:prstGeom>
            <a:noFill/>
            <a:ln w="25400" cap="flat">
              <a:solidFill>
                <a:srgbClr val="4055F4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130357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endParaRPr sz="3200"/>
            </a:p>
          </p:txBody>
        </p:sp>
        <p:pic>
          <p:nvPicPr>
            <p:cNvPr id="216" name="Image" descr="Image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30554" y="3407634"/>
              <a:ext cx="5209599" cy="27137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3" name="Hydrodynamics Simulation"/>
            <p:cNvSpPr/>
            <p:nvPr/>
          </p:nvSpPr>
          <p:spPr>
            <a:xfrm>
              <a:off x="5996920" y="2306062"/>
              <a:ext cx="7107185" cy="5596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 algn="ctr">
                <a:defRPr>
                  <a:solidFill>
                    <a:srgbClr val="C243E1"/>
                  </a:solidFill>
                </a:defRPr>
              </a:lvl1pPr>
            </a:lstStyle>
            <a:p>
              <a:r>
                <a:rPr dirty="0"/>
                <a:t>Hydrodynamics Simulation</a:t>
              </a:r>
            </a:p>
          </p:txBody>
        </p:sp>
        <p:sp>
          <p:nvSpPr>
            <p:cNvPr id="214" name="+"/>
            <p:cNvSpPr/>
            <p:nvPr/>
          </p:nvSpPr>
          <p:spPr>
            <a:xfrm>
              <a:off x="6217532" y="5154005"/>
              <a:ext cx="697884" cy="795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5000"/>
              </a:lvl1pPr>
            </a:lstStyle>
            <a:p>
              <a:r>
                <a:rPr dirty="0"/>
                <a:t>+</a:t>
              </a:r>
            </a:p>
          </p:txBody>
        </p:sp>
        <p:sp>
          <p:nvSpPr>
            <p:cNvPr id="217" name="Rectangle"/>
            <p:cNvSpPr/>
            <p:nvPr/>
          </p:nvSpPr>
          <p:spPr>
            <a:xfrm>
              <a:off x="6809729" y="3008227"/>
              <a:ext cx="5481566" cy="5086648"/>
            </a:xfrm>
            <a:prstGeom prst="rect">
              <a:avLst/>
            </a:prstGeom>
            <a:noFill/>
            <a:ln w="25400" cap="flat">
              <a:solidFill>
                <a:srgbClr val="C243E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1130357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endParaRPr sz="3200"/>
            </a:p>
          </p:txBody>
        </p:sp>
        <p:pic>
          <p:nvPicPr>
            <p:cNvPr id="218" name="starsmasher-emblem-purple-transparent.png" descr="starsmasher-emblem-purple-transparent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306688" y="5420201"/>
              <a:ext cx="2401420" cy="24014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B2EE9C3-EDA6-EC21-AFC1-7CD7576441C4}"/>
                </a:ext>
              </a:extLst>
            </p:cNvPr>
            <p:cNvSpPr txBox="1"/>
            <p:nvPr/>
          </p:nvSpPr>
          <p:spPr>
            <a:xfrm flipH="1">
              <a:off x="1235367" y="7507128"/>
              <a:ext cx="8767503" cy="6083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defTabSz="1739987"/>
              <a:r>
                <a:rPr lang="en-US" sz="1800" dirty="0"/>
                <a:t>(Paxton et al. 2011-2019, Jermyn et al. 2023)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7B4C35-B95F-713A-2D9E-79B00B871E57}"/>
                </a:ext>
              </a:extLst>
            </p:cNvPr>
            <p:cNvSpPr txBox="1"/>
            <p:nvPr/>
          </p:nvSpPr>
          <p:spPr>
            <a:xfrm flipH="1">
              <a:off x="7740927" y="7522049"/>
              <a:ext cx="8767503" cy="6083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defTabSz="1739987"/>
              <a:r>
                <a:rPr lang="en-US" sz="1800" dirty="0"/>
                <a:t>(Rasio et al. 1991, Gaburov et al. 2010)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E8AA05-4010-F850-C96E-7D2D372CE0BD}"/>
                </a:ext>
              </a:extLst>
            </p:cNvPr>
            <p:cNvSpPr/>
            <p:nvPr/>
          </p:nvSpPr>
          <p:spPr>
            <a:xfrm>
              <a:off x="6967070" y="6554292"/>
              <a:ext cx="495000" cy="595035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algn="ctr" defTabSz="1130357">
                <a:lnSpc>
                  <a:spcPct val="100000"/>
                </a:lnSpc>
                <a:spcBef>
                  <a:spcPts val="0"/>
                </a:spcBef>
              </a:pPr>
              <a:endParaRPr lang="en-US"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endParaRPr>
            </a:p>
          </p:txBody>
        </p:sp>
      </p:grpSp>
      <p:pic>
        <p:nvPicPr>
          <p:cNvPr id="210" name="imbh-runaway-collision.mp4" descr="imbh-runaway-collision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15" t="13640" r="215" b="17117"/>
          <a:stretch>
            <a:fillRect/>
          </a:stretch>
        </p:blipFill>
        <p:spPr>
          <a:xfrm>
            <a:off x="7429033" y="3147274"/>
            <a:ext cx="4525586" cy="22373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00" fill="hold"/>
                                        <p:tgtEl>
                                          <p:spTgt spid="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55000" y="5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625E-8 3.59375E-6 L -0.24255 0.00634 " pathEditMode="fixed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34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8" presetClass="entr" presetSubtype="3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9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 mute="1">
                <p:cTn id="35" fill="hold" display="0">
                  <p:stCondLst>
                    <p:cond delay="indefinite"/>
                  </p:stCondLst>
                </p:cTn>
                <p:tgtEl>
                  <p:spTgt spid="210"/>
                </p:tgtEl>
              </p:cMediaNode>
            </p:video>
            <p:video>
              <p:cMediaNode vol="100000" mute="1">
                <p:cTn id="36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222" grpId="8" animBg="1" advAuto="0"/>
      <p:bldP spid="223" grpId="5" animBg="1" advAuto="0"/>
      <p:bldP spid="224" grpId="6" animBg="1" advAuto="0"/>
      <p:bldP spid="225" grpId="7" animBg="1" advAuto="0"/>
      <p:bldP spid="226" grpId="9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tellar Collision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Stellar Collisions</a:t>
            </a:r>
          </a:p>
        </p:txBody>
      </p:sp>
      <p:sp>
        <p:nvSpPr>
          <p:cNvPr id="2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8205" y="9300501"/>
            <a:ext cx="208390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  <p:sp>
        <p:nvSpPr>
          <p:cNvPr id="230" name="Circle"/>
          <p:cNvSpPr/>
          <p:nvPr/>
        </p:nvSpPr>
        <p:spPr>
          <a:xfrm>
            <a:off x="6011000" y="4556859"/>
            <a:ext cx="1960684" cy="1960684"/>
          </a:xfrm>
          <a:prstGeom prst="ellipse">
            <a:avLst/>
          </a:prstGeom>
          <a:gradFill>
            <a:gsLst>
              <a:gs pos="0">
                <a:srgbClr val="C9FBFC"/>
              </a:gs>
              <a:gs pos="100000">
                <a:srgbClr val="225293"/>
              </a:gs>
            </a:gsLst>
            <a:path>
              <a:fillToRect l="50000" t="49999" r="49999" b="50000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231" name="Circle"/>
          <p:cNvSpPr/>
          <p:nvPr/>
        </p:nvSpPr>
        <p:spPr>
          <a:xfrm>
            <a:off x="11106580" y="2423496"/>
            <a:ext cx="1596631" cy="1596630"/>
          </a:xfrm>
          <a:prstGeom prst="ellipse">
            <a:avLst/>
          </a:prstGeom>
          <a:gradFill flip="none" rotWithShape="1">
            <a:gsLst>
              <a:gs pos="0">
                <a:srgbClr val="FCFD8B"/>
              </a:gs>
              <a:gs pos="77866">
                <a:srgbClr val="EEAF3D"/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2" name="Equation"/>
              <p:cNvSpPr txBox="1"/>
              <p:nvPr/>
            </p:nvSpPr>
            <p:spPr>
              <a:xfrm>
                <a:off x="6739327" y="5366816"/>
                <a:ext cx="706860" cy="5539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01189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011892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01189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3600">
                  <a:solidFill>
                    <a:srgbClr val="011993"/>
                  </a:solidFill>
                </a:endParaRPr>
              </a:p>
            </p:txBody>
          </p:sp>
        </mc:Choice>
        <mc:Fallback xmlns="">
          <p:sp>
            <p:nvSpPr>
              <p:cNvPr id="232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327" y="5366816"/>
                <a:ext cx="706860" cy="553998"/>
              </a:xfrm>
              <a:prstGeom prst="rect">
                <a:avLst/>
              </a:prstGeom>
              <a:blipFill>
                <a:blip r:embed="rId2"/>
                <a:stretch>
                  <a:fillRect l="-12281" r="-3509" b="-1555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Equation"/>
              <p:cNvSpPr txBox="1"/>
              <p:nvPr/>
            </p:nvSpPr>
            <p:spPr>
              <a:xfrm>
                <a:off x="11640464" y="2965323"/>
                <a:ext cx="696153" cy="5539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sz="3600" dirty="0">
                  <a:solidFill>
                    <a:srgbClr val="F08727"/>
                  </a:solidFill>
                </a:endParaRPr>
              </a:p>
            </p:txBody>
          </p:sp>
        </mc:Choice>
        <mc:Fallback xmlns="">
          <p:sp>
            <p:nvSpPr>
              <p:cNvPr id="233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0464" y="2965323"/>
                <a:ext cx="696153" cy="553998"/>
              </a:xfrm>
              <a:prstGeom prst="rect">
                <a:avLst/>
              </a:prstGeom>
              <a:blipFill>
                <a:blip r:embed="rId3"/>
                <a:stretch>
                  <a:fillRect l="-12500" r="-3571" b="-18182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6" name="Group"/>
          <p:cNvGrpSpPr/>
          <p:nvPr/>
        </p:nvGrpSpPr>
        <p:grpSpPr>
          <a:xfrm>
            <a:off x="8735816" y="2761956"/>
            <a:ext cx="2165757" cy="1270001"/>
            <a:chOff x="0" y="305335"/>
            <a:chExt cx="2165756" cy="1270000"/>
          </a:xfrm>
        </p:grpSpPr>
        <p:sp>
          <p:nvSpPr>
            <p:cNvPr id="234" name="Line"/>
            <p:cNvSpPr/>
            <p:nvPr/>
          </p:nvSpPr>
          <p:spPr>
            <a:xfrm flipH="1" flipV="1">
              <a:off x="0" y="765190"/>
              <a:ext cx="2111095" cy="1"/>
            </a:xfrm>
            <a:prstGeom prst="line">
              <a:avLst/>
            </a:prstGeom>
            <a:noFill/>
            <a:ln w="50800" cap="flat">
              <a:solidFill>
                <a:srgbClr val="F08727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" name="Text"/>
                <p:cNvSpPr/>
                <p:nvPr/>
              </p:nvSpPr>
              <p:spPr>
                <a:xfrm>
                  <a:off x="895756" y="305335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>
                      <a:solidFill>
                        <a:srgbClr val="F08727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ar-AE" sz="3401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401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ar-AE" sz="3401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35" name="Text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5756" y="305335"/>
                  <a:ext cx="1270001" cy="1270001"/>
                </a:xfrm>
                <a:prstGeom prst="line">
                  <a:avLst/>
                </a:prstGeom>
                <a:blipFill>
                  <a:blip r:embed="rId4"/>
                  <a:stretch>
                    <a:fillRect l="-7921" t="-9901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39" name="Group"/>
          <p:cNvGrpSpPr/>
          <p:nvPr/>
        </p:nvGrpSpPr>
        <p:grpSpPr>
          <a:xfrm>
            <a:off x="8178651" y="5075661"/>
            <a:ext cx="2111096" cy="1270001"/>
            <a:chOff x="0" y="305335"/>
            <a:chExt cx="2111094" cy="1270000"/>
          </a:xfrm>
        </p:grpSpPr>
        <p:sp>
          <p:nvSpPr>
            <p:cNvPr id="237" name="Line"/>
            <p:cNvSpPr/>
            <p:nvPr/>
          </p:nvSpPr>
          <p:spPr>
            <a:xfrm flipH="1" flipV="1">
              <a:off x="0" y="766875"/>
              <a:ext cx="2111095" cy="1"/>
            </a:xfrm>
            <a:prstGeom prst="line">
              <a:avLst/>
            </a:prstGeom>
            <a:noFill/>
            <a:ln w="50800" cap="flat">
              <a:solidFill>
                <a:srgbClr val="76D6FF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8" name="Text"/>
                <p:cNvSpPr/>
                <p:nvPr/>
              </p:nvSpPr>
              <p:spPr>
                <a:xfrm>
                  <a:off x="549181" y="305335"/>
                  <a:ext cx="1270001" cy="1270001"/>
                </a:xfrm>
                <a:prstGeom prst="line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="http://schemas.openxmlformats.org/officeDocument/2006/math" xmlns:ma14="http://schemas.microsoft.com/office/mac/drawingml/2011/main" val="1"/>
                  </a:ext>
                </a:extLst>
              </p:spPr>
              <p:txBody>
                <a:bodyPr wrap="none" lIns="50800" tIns="50800" rIns="50800" bIns="50800" numCol="1" anchor="ctr">
                  <a:spAutoFit/>
                </a:bodyPr>
                <a:lstStyle>
                  <a:lvl1pPr>
                    <a:defRPr>
                      <a:solidFill>
                        <a:srgbClr val="76D6FF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ar-AE" sz="3401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3401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ar-AE" sz="3401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38" name="Text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9181" y="305335"/>
                  <a:ext cx="1270001" cy="1270001"/>
                </a:xfrm>
                <a:prstGeom prst="line">
                  <a:avLst/>
                </a:prstGeom>
                <a:blipFill>
                  <a:blip r:embed="rId5"/>
                  <a:stretch>
                    <a:fillRect l="-7921" t="-8911"/>
                  </a:stretch>
                </a:blipFill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</a:ext>
                </a:ex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40" name="Text"/>
              <p:cNvSpPr txBox="1"/>
              <p:nvPr/>
            </p:nvSpPr>
            <p:spPr>
              <a:xfrm>
                <a:off x="6964545" y="6767401"/>
                <a:ext cx="3460884" cy="71827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 defTabSz="2438338">
                  <a:lnSpc>
                    <a:spcPct val="100000"/>
                  </a:lnSpc>
                  <a:spcBef>
                    <a:spcPts val="4700"/>
                  </a:spcBef>
                  <a:defRPr>
                    <a:solidFill>
                      <a:srgbClr val="FF40FF"/>
                    </a:solidFill>
                    <a:latin typeface="Graphik-Light"/>
                    <a:ea typeface="Graphik-Light"/>
                    <a:cs typeface="Graphik-Light"/>
                    <a:sym typeface="Graphik Light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ar-AE" sz="400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ar-AE" sz="4001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ar-AE" sz="4001" i="1"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lang="ar-AE" sz="4001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ar-AE" sz="400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400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1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4001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ar-AE" sz="4001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en-US" sz="4001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4001" i="1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4001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40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4545" y="6767401"/>
                <a:ext cx="3460884" cy="718274"/>
              </a:xfrm>
              <a:prstGeom prst="rect">
                <a:avLst/>
              </a:prstGeom>
              <a:blipFill>
                <a:blip r:embed="rId6"/>
                <a:stretch>
                  <a:fillRect l="-2198" t="-22414" b="-8621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1" name="Input ="/>
          <p:cNvSpPr txBox="1"/>
          <p:nvPr/>
        </p:nvSpPr>
        <p:spPr>
          <a:xfrm>
            <a:off x="816680" y="4596981"/>
            <a:ext cx="1445909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Input = </a:t>
            </a:r>
          </a:p>
        </p:txBody>
      </p:sp>
      <p:sp>
        <p:nvSpPr>
          <p:cNvPr id="242" name="Ornament 15"/>
          <p:cNvSpPr/>
          <p:nvPr/>
        </p:nvSpPr>
        <p:spPr>
          <a:xfrm rot="5400000">
            <a:off x="612915" y="4702531"/>
            <a:ext cx="4148644" cy="3485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7" h="21407" extrusionOk="0">
                <a:moveTo>
                  <a:pt x="127" y="22"/>
                </a:moveTo>
                <a:cubicBezTo>
                  <a:pt x="80" y="-93"/>
                  <a:pt x="32" y="257"/>
                  <a:pt x="22" y="818"/>
                </a:cubicBezTo>
                <a:cubicBezTo>
                  <a:pt x="-49" y="4615"/>
                  <a:pt x="-101" y="17739"/>
                  <a:pt x="2551" y="17739"/>
                </a:cubicBezTo>
                <a:cubicBezTo>
                  <a:pt x="5450" y="17739"/>
                  <a:pt x="7783" y="14753"/>
                  <a:pt x="8489" y="14753"/>
                </a:cubicBezTo>
                <a:cubicBezTo>
                  <a:pt x="9176" y="14753"/>
                  <a:pt x="9850" y="13902"/>
                  <a:pt x="10398" y="21024"/>
                </a:cubicBezTo>
                <a:cubicBezTo>
                  <a:pt x="10425" y="21380"/>
                  <a:pt x="10468" y="21507"/>
                  <a:pt x="10505" y="21322"/>
                </a:cubicBezTo>
                <a:cubicBezTo>
                  <a:pt x="10558" y="21061"/>
                  <a:pt x="10581" y="20322"/>
                  <a:pt x="10552" y="19730"/>
                </a:cubicBezTo>
                <a:cubicBezTo>
                  <a:pt x="10406" y="16761"/>
                  <a:pt x="9857" y="9109"/>
                  <a:pt x="8066" y="9816"/>
                </a:cubicBezTo>
                <a:cubicBezTo>
                  <a:pt x="6083" y="10599"/>
                  <a:pt x="4031" y="11246"/>
                  <a:pt x="2102" y="11647"/>
                </a:cubicBezTo>
                <a:cubicBezTo>
                  <a:pt x="1094" y="11858"/>
                  <a:pt x="161" y="11423"/>
                  <a:pt x="201" y="1097"/>
                </a:cubicBezTo>
                <a:cubicBezTo>
                  <a:pt x="203" y="581"/>
                  <a:pt x="172" y="124"/>
                  <a:pt x="129" y="22"/>
                </a:cubicBezTo>
                <a:cubicBezTo>
                  <a:pt x="128" y="22"/>
                  <a:pt x="128" y="22"/>
                  <a:pt x="127" y="22"/>
                </a:cubicBezTo>
                <a:close/>
                <a:moveTo>
                  <a:pt x="21269" y="22"/>
                </a:moveTo>
                <a:cubicBezTo>
                  <a:pt x="21226" y="124"/>
                  <a:pt x="21195" y="581"/>
                  <a:pt x="21197" y="1097"/>
                </a:cubicBezTo>
                <a:cubicBezTo>
                  <a:pt x="21237" y="11423"/>
                  <a:pt x="20304" y="11858"/>
                  <a:pt x="19296" y="11647"/>
                </a:cubicBezTo>
                <a:cubicBezTo>
                  <a:pt x="17367" y="11246"/>
                  <a:pt x="15315" y="10599"/>
                  <a:pt x="13332" y="9816"/>
                </a:cubicBezTo>
                <a:cubicBezTo>
                  <a:pt x="11541" y="9109"/>
                  <a:pt x="10992" y="16761"/>
                  <a:pt x="10846" y="19730"/>
                </a:cubicBezTo>
                <a:cubicBezTo>
                  <a:pt x="10817" y="20322"/>
                  <a:pt x="10840" y="21061"/>
                  <a:pt x="10893" y="21322"/>
                </a:cubicBezTo>
                <a:cubicBezTo>
                  <a:pt x="10930" y="21507"/>
                  <a:pt x="10973" y="21380"/>
                  <a:pt x="11000" y="21024"/>
                </a:cubicBezTo>
                <a:cubicBezTo>
                  <a:pt x="11548" y="13902"/>
                  <a:pt x="12222" y="14753"/>
                  <a:pt x="12909" y="14753"/>
                </a:cubicBezTo>
                <a:cubicBezTo>
                  <a:pt x="13615" y="14753"/>
                  <a:pt x="15948" y="17739"/>
                  <a:pt x="18847" y="17739"/>
                </a:cubicBezTo>
                <a:cubicBezTo>
                  <a:pt x="21499" y="17739"/>
                  <a:pt x="21447" y="4615"/>
                  <a:pt x="21376" y="818"/>
                </a:cubicBezTo>
                <a:cubicBezTo>
                  <a:pt x="21366" y="257"/>
                  <a:pt x="21318" y="-93"/>
                  <a:pt x="21271" y="22"/>
                </a:cubicBezTo>
                <a:cubicBezTo>
                  <a:pt x="21270" y="22"/>
                  <a:pt x="21270" y="22"/>
                  <a:pt x="21269" y="22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605575"/>
                    <a:satOff val="15655"/>
                    <a:lumOff val="22628"/>
                  </a:schemeClr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243" name="Assume all stars are born at the same time"/>
          <p:cNvSpPr txBox="1"/>
          <p:nvPr/>
        </p:nvSpPr>
        <p:spPr>
          <a:xfrm>
            <a:off x="576149" y="1769228"/>
            <a:ext cx="7623241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77189" indent="-377189">
              <a:buSzPct val="100000"/>
              <a:buChar char="-"/>
            </a:lvl1pPr>
          </a:lstStyle>
          <a:p>
            <a:r>
              <a:rPr dirty="0"/>
              <a:t>Assume all stars are born at the same time</a:t>
            </a:r>
          </a:p>
        </p:txBody>
      </p:sp>
      <p:sp>
        <p:nvSpPr>
          <p:cNvPr id="244" name="Age [Gyr]"/>
          <p:cNvSpPr txBox="1"/>
          <p:nvPr/>
        </p:nvSpPr>
        <p:spPr>
          <a:xfrm>
            <a:off x="2991977" y="2962353"/>
            <a:ext cx="1854675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Age [Gyr]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5" name="Equation"/>
              <p:cNvSpPr txBox="1"/>
              <p:nvPr/>
            </p:nvSpPr>
            <p:spPr>
              <a:xfrm>
                <a:off x="2991975" y="3866932"/>
                <a:ext cx="1750864" cy="57817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F08727"/>
                  </a:solidFill>
                </a:endParaRPr>
              </a:p>
            </p:txBody>
          </p:sp>
        </mc:Choice>
        <mc:Fallback xmlns="">
          <p:sp>
            <p:nvSpPr>
              <p:cNvPr id="245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3866932"/>
                <a:ext cx="1750864" cy="578172"/>
              </a:xfrm>
              <a:prstGeom prst="rect">
                <a:avLst/>
              </a:prstGeom>
              <a:blipFill>
                <a:blip r:embed="rId7"/>
                <a:stretch>
                  <a:fillRect l="-5036" r="-7914" b="-3043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6" name="Equation"/>
              <p:cNvSpPr txBox="1"/>
              <p:nvPr/>
            </p:nvSpPr>
            <p:spPr>
              <a:xfrm>
                <a:off x="2991975" y="4712999"/>
                <a:ext cx="1761572" cy="57817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sz="3600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76D6FF"/>
                  </a:solidFill>
                </a:endParaRPr>
              </a:p>
            </p:txBody>
          </p:sp>
        </mc:Choice>
        <mc:Fallback xmlns="">
          <p:sp>
            <p:nvSpPr>
              <p:cNvPr id="246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4712999"/>
                <a:ext cx="1761572" cy="578172"/>
              </a:xfrm>
              <a:prstGeom prst="rect">
                <a:avLst/>
              </a:prstGeom>
              <a:blipFill>
                <a:blip r:embed="rId8"/>
                <a:stretch>
                  <a:fillRect l="-5000" r="-7857" b="-3043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7" name="Equation"/>
              <p:cNvSpPr txBox="1"/>
              <p:nvPr/>
            </p:nvSpPr>
            <p:spPr>
              <a:xfrm>
                <a:off x="2991975" y="5567087"/>
                <a:ext cx="2045560" cy="5539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km</m:t>
                      </m:r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FF40FF"/>
                  </a:solidFill>
                </a:endParaRPr>
              </a:p>
            </p:txBody>
          </p:sp>
        </mc:Choice>
        <mc:Fallback xmlns="">
          <p:sp>
            <p:nvSpPr>
              <p:cNvPr id="24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5567087"/>
                <a:ext cx="2045560" cy="553998"/>
              </a:xfrm>
              <a:prstGeom prst="rect">
                <a:avLst/>
              </a:prstGeom>
              <a:blipFill>
                <a:blip r:embed="rId9"/>
                <a:stretch>
                  <a:fillRect l="-1852" r="-7407" b="-3863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8" name="Line"/>
          <p:cNvSpPr/>
          <p:nvPr/>
        </p:nvSpPr>
        <p:spPr>
          <a:xfrm flipV="1">
            <a:off x="8223437" y="4533336"/>
            <a:ext cx="2539292" cy="781416"/>
          </a:xfrm>
          <a:prstGeom prst="line">
            <a:avLst/>
          </a:prstGeom>
          <a:ln w="63500">
            <a:solidFill>
              <a:schemeClr val="accent3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9" name="Text"/>
              <p:cNvSpPr txBox="1"/>
              <p:nvPr/>
            </p:nvSpPr>
            <p:spPr>
              <a:xfrm>
                <a:off x="9007031" y="4166220"/>
                <a:ext cx="568361" cy="609847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chemeClr val="accent3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401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01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sz="3401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</m:oMath>
                  </m:oMathPara>
                </a14:m>
                <a:endParaRPr dirty="0">
                  <a:solidFill>
                    <a:srgbClr val="45B43B"/>
                  </a:solidFill>
                </a:endParaRPr>
              </a:p>
            </p:txBody>
          </p:sp>
        </mc:Choice>
        <mc:Fallback xmlns="">
          <p:sp>
            <p:nvSpPr>
              <p:cNvPr id="249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031" y="4166220"/>
                <a:ext cx="568361" cy="609847"/>
              </a:xfrm>
              <a:prstGeom prst="rect">
                <a:avLst/>
              </a:prstGeom>
              <a:blipFill>
                <a:blip r:embed="rId10"/>
                <a:stretch>
                  <a:fillRect l="-8696" b="-14286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0" name="Equation"/>
              <p:cNvSpPr txBox="1"/>
              <p:nvPr/>
            </p:nvSpPr>
            <p:spPr>
              <a:xfrm>
                <a:off x="2991975" y="6384681"/>
                <a:ext cx="1458348" cy="59676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sz="3600" i="1">
                          <a:solidFill>
                            <a:srgbClr val="45B43B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45B43B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45B43B"/>
                  </a:solidFill>
                </a:endParaRPr>
              </a:p>
            </p:txBody>
          </p:sp>
        </mc:Choice>
        <mc:Fallback xmlns="">
          <p:sp>
            <p:nvSpPr>
              <p:cNvPr id="25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6384681"/>
                <a:ext cx="1458348" cy="596766"/>
              </a:xfrm>
              <a:prstGeom prst="rect">
                <a:avLst/>
              </a:prstGeom>
              <a:blipFill>
                <a:blip r:embed="rId11"/>
                <a:stretch>
                  <a:fillRect l="-3448" r="-9483" b="-25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6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1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22" presetClass="entr" presetSubtype="8" fill="hold" grpId="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11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-0.041595 -0.036441 -0.092436 -0.049038 -0.141072 -0.034953 C -0.230329 -0.009106 -0.294160 0.095903 -0.294642 0.217684" pathEditMode="relative">
                                      <p:cBhvr>
                                        <p:cTn id="60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-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C 0.038619 0.093286 0.123357 0.133513 0.197501 0.093757 C 0.255684 0.062560 0.293798 -0.012668 0.293785 -0.096283" pathEditMode="relative">
                                      <p:cBhvr>
                                        <p:cTn id="63" dur="1000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7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" presetClass="entr" presetSubtype="0" fill="hold" grpId="21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" grpId="5" animBg="1" advAuto="0"/>
      <p:bldP spid="232" grpId="16" animBg="1" advAuto="0"/>
      <p:bldP spid="233" grpId="4" animBg="1" advAuto="0"/>
      <p:bldP spid="233" grpId="15" animBg="1" advAuto="0"/>
      <p:bldP spid="236" grpId="8" animBg="1" advAuto="0"/>
      <p:bldP spid="236" grpId="13" animBg="1" advAuto="0"/>
      <p:bldP spid="239" grpId="9" animBg="1" advAuto="0"/>
      <p:bldP spid="239" grpId="14" animBg="1" advAuto="0"/>
      <p:bldP spid="240" grpId="10" animBg="1" advAuto="0"/>
      <p:bldP spid="240" grpId="12" animBg="1" advAuto="0"/>
      <p:bldP spid="243" grpId="1" animBg="1" advAuto="0"/>
      <p:bldP spid="243" grpId="3" animBg="1" advAuto="0"/>
      <p:bldP spid="244" grpId="2" animBg="1" advAuto="0"/>
      <p:bldP spid="245" grpId="6" animBg="1" advAuto="0"/>
      <p:bldP spid="246" grpId="7" animBg="1" advAuto="0"/>
      <p:bldP spid="247" grpId="11" animBg="1" advAuto="0"/>
      <p:bldP spid="248" grpId="19" animBg="1" advAuto="0"/>
      <p:bldP spid="249" grpId="20" animBg="1" advAuto="0"/>
      <p:bldP spid="250" grpId="2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tellar Collision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rPr dirty="0"/>
              <a:t>Stellar Collisions</a:t>
            </a:r>
          </a:p>
        </p:txBody>
      </p:sp>
      <p:sp>
        <p:nvSpPr>
          <p:cNvPr id="2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5800" y="9300501"/>
            <a:ext cx="213200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254" name="Input ="/>
          <p:cNvSpPr txBox="1"/>
          <p:nvPr/>
        </p:nvSpPr>
        <p:spPr>
          <a:xfrm>
            <a:off x="816680" y="4596981"/>
            <a:ext cx="1445909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Input = </a:t>
            </a:r>
          </a:p>
        </p:txBody>
      </p:sp>
      <p:sp>
        <p:nvSpPr>
          <p:cNvPr id="255" name="Ornament 15"/>
          <p:cNvSpPr/>
          <p:nvPr/>
        </p:nvSpPr>
        <p:spPr>
          <a:xfrm rot="5400000">
            <a:off x="612915" y="4702531"/>
            <a:ext cx="4148644" cy="3485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7" h="21407" extrusionOk="0">
                <a:moveTo>
                  <a:pt x="127" y="22"/>
                </a:moveTo>
                <a:cubicBezTo>
                  <a:pt x="80" y="-93"/>
                  <a:pt x="32" y="257"/>
                  <a:pt x="22" y="818"/>
                </a:cubicBezTo>
                <a:cubicBezTo>
                  <a:pt x="-49" y="4615"/>
                  <a:pt x="-101" y="17739"/>
                  <a:pt x="2551" y="17739"/>
                </a:cubicBezTo>
                <a:cubicBezTo>
                  <a:pt x="5450" y="17739"/>
                  <a:pt x="7783" y="14753"/>
                  <a:pt x="8489" y="14753"/>
                </a:cubicBezTo>
                <a:cubicBezTo>
                  <a:pt x="9176" y="14753"/>
                  <a:pt x="9850" y="13902"/>
                  <a:pt x="10398" y="21024"/>
                </a:cubicBezTo>
                <a:cubicBezTo>
                  <a:pt x="10425" y="21380"/>
                  <a:pt x="10468" y="21507"/>
                  <a:pt x="10505" y="21322"/>
                </a:cubicBezTo>
                <a:cubicBezTo>
                  <a:pt x="10558" y="21061"/>
                  <a:pt x="10581" y="20322"/>
                  <a:pt x="10552" y="19730"/>
                </a:cubicBezTo>
                <a:cubicBezTo>
                  <a:pt x="10406" y="16761"/>
                  <a:pt x="9857" y="9109"/>
                  <a:pt x="8066" y="9816"/>
                </a:cubicBezTo>
                <a:cubicBezTo>
                  <a:pt x="6083" y="10599"/>
                  <a:pt x="4031" y="11246"/>
                  <a:pt x="2102" y="11647"/>
                </a:cubicBezTo>
                <a:cubicBezTo>
                  <a:pt x="1094" y="11858"/>
                  <a:pt x="161" y="11423"/>
                  <a:pt x="201" y="1097"/>
                </a:cubicBezTo>
                <a:cubicBezTo>
                  <a:pt x="203" y="581"/>
                  <a:pt x="172" y="124"/>
                  <a:pt x="129" y="22"/>
                </a:cubicBezTo>
                <a:cubicBezTo>
                  <a:pt x="128" y="22"/>
                  <a:pt x="128" y="22"/>
                  <a:pt x="127" y="22"/>
                </a:cubicBezTo>
                <a:close/>
                <a:moveTo>
                  <a:pt x="21269" y="22"/>
                </a:moveTo>
                <a:cubicBezTo>
                  <a:pt x="21226" y="124"/>
                  <a:pt x="21195" y="581"/>
                  <a:pt x="21197" y="1097"/>
                </a:cubicBezTo>
                <a:cubicBezTo>
                  <a:pt x="21237" y="11423"/>
                  <a:pt x="20304" y="11858"/>
                  <a:pt x="19296" y="11647"/>
                </a:cubicBezTo>
                <a:cubicBezTo>
                  <a:pt x="17367" y="11246"/>
                  <a:pt x="15315" y="10599"/>
                  <a:pt x="13332" y="9816"/>
                </a:cubicBezTo>
                <a:cubicBezTo>
                  <a:pt x="11541" y="9109"/>
                  <a:pt x="10992" y="16761"/>
                  <a:pt x="10846" y="19730"/>
                </a:cubicBezTo>
                <a:cubicBezTo>
                  <a:pt x="10817" y="20322"/>
                  <a:pt x="10840" y="21061"/>
                  <a:pt x="10893" y="21322"/>
                </a:cubicBezTo>
                <a:cubicBezTo>
                  <a:pt x="10930" y="21507"/>
                  <a:pt x="10973" y="21380"/>
                  <a:pt x="11000" y="21024"/>
                </a:cubicBezTo>
                <a:cubicBezTo>
                  <a:pt x="11548" y="13902"/>
                  <a:pt x="12222" y="14753"/>
                  <a:pt x="12909" y="14753"/>
                </a:cubicBezTo>
                <a:cubicBezTo>
                  <a:pt x="13615" y="14753"/>
                  <a:pt x="15948" y="17739"/>
                  <a:pt x="18847" y="17739"/>
                </a:cubicBezTo>
                <a:cubicBezTo>
                  <a:pt x="21499" y="17739"/>
                  <a:pt x="21447" y="4615"/>
                  <a:pt x="21376" y="818"/>
                </a:cubicBezTo>
                <a:cubicBezTo>
                  <a:pt x="21366" y="257"/>
                  <a:pt x="21318" y="-93"/>
                  <a:pt x="21271" y="22"/>
                </a:cubicBezTo>
                <a:cubicBezTo>
                  <a:pt x="21270" y="22"/>
                  <a:pt x="21270" y="22"/>
                  <a:pt x="21269" y="22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605575"/>
                    <a:satOff val="15655"/>
                    <a:lumOff val="22628"/>
                  </a:schemeClr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256" name="Age [Gyr]"/>
          <p:cNvSpPr txBox="1"/>
          <p:nvPr/>
        </p:nvSpPr>
        <p:spPr>
          <a:xfrm>
            <a:off x="2991977" y="2962353"/>
            <a:ext cx="1854675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Age [Gyr]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7" name="Equation"/>
              <p:cNvSpPr txBox="1"/>
              <p:nvPr/>
            </p:nvSpPr>
            <p:spPr>
              <a:xfrm>
                <a:off x="2991975" y="3866932"/>
                <a:ext cx="1750864" cy="57817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sz="3600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F08727"/>
                  </a:solidFill>
                </a:endParaRPr>
              </a:p>
            </p:txBody>
          </p:sp>
        </mc:Choice>
        <mc:Fallback xmlns="">
          <p:sp>
            <p:nvSpPr>
              <p:cNvPr id="257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3866932"/>
                <a:ext cx="1750864" cy="578172"/>
              </a:xfrm>
              <a:prstGeom prst="rect">
                <a:avLst/>
              </a:prstGeom>
              <a:blipFill>
                <a:blip r:embed="rId2"/>
                <a:stretch>
                  <a:fillRect l="-5036" r="-7914" b="-3043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8" name="Equation"/>
              <p:cNvSpPr txBox="1"/>
              <p:nvPr/>
            </p:nvSpPr>
            <p:spPr>
              <a:xfrm>
                <a:off x="2991975" y="4712999"/>
                <a:ext cx="1761572" cy="578172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sz="3600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sz="3600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76D6FF"/>
                  </a:solidFill>
                </a:endParaRPr>
              </a:p>
            </p:txBody>
          </p:sp>
        </mc:Choice>
        <mc:Fallback xmlns="">
          <p:sp>
            <p:nvSpPr>
              <p:cNvPr id="258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4712999"/>
                <a:ext cx="1761572" cy="578172"/>
              </a:xfrm>
              <a:prstGeom prst="rect">
                <a:avLst/>
              </a:prstGeom>
              <a:blipFill>
                <a:blip r:embed="rId3"/>
                <a:stretch>
                  <a:fillRect l="-5000" r="-7857" b="-30435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9" name="Equation"/>
              <p:cNvSpPr txBox="1"/>
              <p:nvPr/>
            </p:nvSpPr>
            <p:spPr>
              <a:xfrm>
                <a:off x="2991975" y="5567087"/>
                <a:ext cx="2045560" cy="553998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sz="3600" i="1">
                              <a:solidFill>
                                <a:srgbClr val="FF40FF"/>
                              </a:solidFill>
                              <a:latin typeface="Cambria Math" panose="02040503050406030204" pitchFamily="18" charset="0"/>
                            </a:rPr>
                            <m:t>∞</m:t>
                          </m:r>
                        </m:sub>
                      </m:sSub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m:rPr>
                          <m:sty m:val="p"/>
                        </m:rP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km</m:t>
                      </m:r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sz="3600" i="1">
                          <a:solidFill>
                            <a:srgbClr val="FF40FF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FF40FF"/>
                  </a:solidFill>
                </a:endParaRPr>
              </a:p>
            </p:txBody>
          </p:sp>
        </mc:Choice>
        <mc:Fallback xmlns="">
          <p:sp>
            <p:nvSpPr>
              <p:cNvPr id="259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5567087"/>
                <a:ext cx="2045560" cy="553998"/>
              </a:xfrm>
              <a:prstGeom prst="rect">
                <a:avLst/>
              </a:prstGeom>
              <a:blipFill>
                <a:blip r:embed="rId4"/>
                <a:stretch>
                  <a:fillRect l="-1852" r="-7407" b="-38636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0" name="Equation"/>
              <p:cNvSpPr txBox="1"/>
              <p:nvPr/>
            </p:nvSpPr>
            <p:spPr>
              <a:xfrm>
                <a:off x="2991975" y="6384681"/>
                <a:ext cx="1458348" cy="596766"/>
              </a:xfrm>
              <a:prstGeom prst="rect">
                <a:avLst/>
              </a:prstGeom>
              <a:ln w="12700">
                <a:miter lim="400000"/>
              </a:ln>
            </p:spPr>
            <p:txBody>
              <a:bodyPr wrap="none" lIns="0" tIns="0" rIns="0" bIns="0">
                <a:spAutoFit/>
              </a:bodyPr>
              <a:lstStyle/>
              <a:p>
                <a:pPr defTabSz="914446" latinLnBrk="1">
                  <a:lnSpc>
                    <a:spcPct val="100000"/>
                  </a:lnSpc>
                  <a:spcBef>
                    <a:spcPts val="0"/>
                  </a:spcBef>
                  <a:defRPr sz="1800">
                    <a:solidFill>
                      <a:srgbClr val="000000"/>
                    </a:solidFill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sz="3600" i="1">
                          <a:solidFill>
                            <a:srgbClr val="45B43B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sSub>
                        <m:sSubPr>
                          <m:ctrlP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sz="3600" i="1">
                              <a:solidFill>
                                <a:srgbClr val="45B43B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  <m:r>
                        <a:rPr sz="3600" i="1">
                          <a:solidFill>
                            <a:srgbClr val="45B43B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sz="3600">
                  <a:solidFill>
                    <a:srgbClr val="45B43B"/>
                  </a:solidFill>
                </a:endParaRPr>
              </a:p>
            </p:txBody>
          </p:sp>
        </mc:Choice>
        <mc:Fallback xmlns="">
          <p:sp>
            <p:nvSpPr>
              <p:cNvPr id="260" name="Equation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975" y="6384681"/>
                <a:ext cx="1458348" cy="596766"/>
              </a:xfrm>
              <a:prstGeom prst="rect">
                <a:avLst/>
              </a:prstGeom>
              <a:blipFill>
                <a:blip r:embed="rId5"/>
                <a:stretch>
                  <a:fillRect l="-3448" r="-9483" b="-25000"/>
                </a:stretch>
              </a:blipFill>
              <a:ln w="12700">
                <a:miter lim="400000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1" name="Gyr"/>
              <p:cNvSpPr txBox="1"/>
              <p:nvPr/>
            </p:nvSpPr>
            <p:spPr>
              <a:xfrm>
                <a:off x="6256234" y="2956132"/>
                <a:ext cx="2787879" cy="57208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sz="340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sz="3401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sz="340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sz="3401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sz="3401" i="1">
                        <a:latin typeface="Cambria Math" panose="02040503050406030204" pitchFamily="18" charset="0"/>
                      </a:rPr>
                      <m:t>−</m:t>
                    </m:r>
                    <m:r>
                      <a:rPr sz="3401" i="1"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t> Gyr</a:t>
                </a:r>
              </a:p>
            </p:txBody>
          </p:sp>
        </mc:Choice>
        <mc:Fallback xmlns="">
          <p:sp>
            <p:nvSpPr>
              <p:cNvPr id="261" name="Gyr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34" y="2956132"/>
                <a:ext cx="2787879" cy="572080"/>
              </a:xfrm>
              <a:prstGeom prst="rect">
                <a:avLst/>
              </a:prstGeom>
              <a:blipFill>
                <a:blip r:embed="rId6"/>
                <a:stretch>
                  <a:fillRect l="-3620" t="-19565" r="-6335" b="-36957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2" name="Text"/>
              <p:cNvSpPr txBox="1"/>
              <p:nvPr/>
            </p:nvSpPr>
            <p:spPr>
              <a:xfrm>
                <a:off x="6256234" y="3798981"/>
                <a:ext cx="2470613" cy="59400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08727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sz="3401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sz="3401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sz="3401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sz="3401" i="1">
                          <a:solidFill>
                            <a:srgbClr val="F08627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sSub>
                        <m:sSubPr>
                          <m:ctrlPr>
                            <a:rPr sz="3401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01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401" i="1">
                              <a:solidFill>
                                <a:srgbClr val="F08627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62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34" y="3798981"/>
                <a:ext cx="2470613" cy="594009"/>
              </a:xfrm>
              <a:prstGeom prst="rect">
                <a:avLst/>
              </a:prstGeom>
              <a:blipFill>
                <a:blip r:embed="rId7"/>
                <a:stretch>
                  <a:fillRect l="-4082" b="-12500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3" name="Text"/>
              <p:cNvSpPr txBox="1"/>
              <p:nvPr/>
            </p:nvSpPr>
            <p:spPr>
              <a:xfrm>
                <a:off x="6256234" y="4652793"/>
                <a:ext cx="2470613" cy="59400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76D6FF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sz="3401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sz="3401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sz="3401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sz="3401" i="1">
                          <a:solidFill>
                            <a:srgbClr val="75D5FF"/>
                          </a:solidFill>
                          <a:latin typeface="Cambria Math" panose="02040503050406030204" pitchFamily="18" charset="0"/>
                        </a:rPr>
                        <m:t>64</m:t>
                      </m:r>
                      <m:sSub>
                        <m:sSubPr>
                          <m:ctrlPr>
                            <a:rPr sz="3401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sz="3401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sz="3401" i="1">
                              <a:solidFill>
                                <a:srgbClr val="75D5FF"/>
                              </a:solidFill>
                              <a:latin typeface="Cambria Math" panose="02040503050406030204" pitchFamily="18" charset="0"/>
                            </a:rPr>
                            <m:t>⊙</m:t>
                          </m:r>
                        </m:sub>
                      </m:sSub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63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34" y="4652793"/>
                <a:ext cx="2470613" cy="594009"/>
              </a:xfrm>
              <a:prstGeom prst="rect">
                <a:avLst/>
              </a:prstGeom>
              <a:blipFill>
                <a:blip r:embed="rId8"/>
                <a:stretch>
                  <a:fillRect l="-4082" b="-1458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4" name="Text"/>
              <p:cNvSpPr txBox="1"/>
              <p:nvPr/>
            </p:nvSpPr>
            <p:spPr>
              <a:xfrm>
                <a:off x="6256234" y="5516803"/>
                <a:ext cx="3507179" cy="573619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>
                <a:lvl1pPr>
                  <a:defRPr>
                    <a:solidFill>
                      <a:srgbClr val="FF40FF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sz="3401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sz="340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sz="3401" i="1">
                          <a:latin typeface="Cambria Math" panose="02040503050406030204" pitchFamily="18" charset="0"/>
                        </a:rPr>
                        <m:t>16</m:t>
                      </m:r>
                      <m:r>
                        <a:rPr sz="3401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sz="3401" i="1">
                          <a:latin typeface="Cambria Math" panose="02040503050406030204" pitchFamily="18" charset="0"/>
                        </a:rPr>
                        <m:t>000</m:t>
                      </m:r>
                      <m:r>
                        <m:rPr>
                          <m:sty m:val="p"/>
                        </m:rPr>
                        <a:rPr sz="3401" i="1">
                          <a:latin typeface="Cambria Math" panose="02040503050406030204" pitchFamily="18" charset="0"/>
                        </a:rPr>
                        <m:t>km</m:t>
                      </m:r>
                      <m:r>
                        <a:rPr sz="3401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sz="3401" i="1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/>
              </a:p>
            </p:txBody>
          </p:sp>
        </mc:Choice>
        <mc:Fallback xmlns="">
          <p:sp>
            <p:nvSpPr>
              <p:cNvPr id="264" name="Text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34" y="5516803"/>
                <a:ext cx="3507179" cy="573619"/>
              </a:xfrm>
              <a:prstGeom prst="rect">
                <a:avLst/>
              </a:prstGeom>
              <a:blipFill>
                <a:blip r:embed="rId9"/>
                <a:stretch>
                  <a:fillRect l="-2888" b="-23913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5" name="enclosed radii"/>
              <p:cNvSpPr txBox="1"/>
              <p:nvPr/>
            </p:nvSpPr>
            <p:spPr>
              <a:xfrm>
                <a:off x="6256233" y="6376095"/>
                <a:ext cx="4443332" cy="56265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ma14="http://schemas.microsoft.com/office/mac/drawingml/2011/main" val="1"/>
                </a:ext>
              </a:extLst>
            </p:spPr>
            <p:txBody>
              <a:bodyPr wrap="none" lIns="50800" tIns="50800" rIns="50800" bIns="50800" anchor="ctr">
                <a:spAutoFit/>
              </a:bodyPr>
              <a:lstStyle/>
              <a:p>
                <a:pPr>
                  <a:defRPr>
                    <a:solidFill>
                      <a:schemeClr val="accent3"/>
                    </a:solidFill>
                  </a:defRPr>
                </a:pPr>
                <a14:m>
                  <m:oMath xmlns:m="http://schemas.openxmlformats.org/officeDocument/2006/math">
                    <m:r>
                      <a:rPr sz="3401" i="1">
                        <a:solidFill>
                          <a:srgbClr val="45B43B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sz="3401" i="1">
                        <a:solidFill>
                          <a:srgbClr val="45B43B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sz="3401" i="1">
                        <a:solidFill>
                          <a:srgbClr val="45B43B"/>
                        </a:solidFill>
                        <a:latin typeface="Cambria Math" panose="02040503050406030204" pitchFamily="18" charset="0"/>
                      </a:rPr>
                      <m:t>100</m:t>
                    </m:r>
                    <m:r>
                      <a:rPr sz="3401" i="1">
                        <a:solidFill>
                          <a:srgbClr val="45B43B"/>
                        </a:solidFill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dirty="0"/>
                  <a:t> </a:t>
                </a:r>
                <a:r>
                  <a:rPr dirty="0"/>
                  <a:t>enclosed radii</a:t>
                </a:r>
                <a:endParaRPr dirty="0">
                  <a:solidFill>
                    <a:srgbClr val="45B43B"/>
                  </a:solidFill>
                </a:endParaRPr>
              </a:p>
            </p:txBody>
          </p:sp>
        </mc:Choice>
        <mc:Fallback xmlns="">
          <p:sp>
            <p:nvSpPr>
              <p:cNvPr id="265" name="enclosed radii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6233" y="6376095"/>
                <a:ext cx="4443332" cy="562655"/>
              </a:xfrm>
              <a:prstGeom prst="rect">
                <a:avLst/>
              </a:prstGeom>
              <a:blipFill>
                <a:blip r:embed="rId10"/>
                <a:stretch>
                  <a:fillRect l="-2279" t="-22222" r="-3704" b="-35556"/>
                </a:stretch>
              </a:blipFill>
              <a:ln w="12700">
                <a:miter lim="400000"/>
              </a:ln>
              <a:extLst>
                <a:ext uri="{C572A759-6A51-4108-AA02-DFA0A04FC94B}">
                  <ma14:wrappingTextBoxFlag xmlns:ma14="http://schemas.microsoft.com/office/mac/drawingml/2011/main" xmlns:m="http://schemas.openxmlformats.org/officeDocument/2006/math" xmlns="" xmlns:a14="http://schemas.microsoft.com/office/drawing/2010/main" val="1"/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" name="27,720 Simulations"/>
          <p:cNvSpPr txBox="1"/>
          <p:nvPr/>
        </p:nvSpPr>
        <p:spPr>
          <a:xfrm>
            <a:off x="8318617" y="1258681"/>
            <a:ext cx="3391954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dirty="0"/>
              <a:t>27,720 Simulations</a:t>
            </a:r>
          </a:p>
        </p:txBody>
      </p:sp>
      <p:sp>
        <p:nvSpPr>
          <p:cNvPr id="267" name="Rectangle"/>
          <p:cNvSpPr/>
          <p:nvPr/>
        </p:nvSpPr>
        <p:spPr>
          <a:xfrm>
            <a:off x="7824247" y="873735"/>
            <a:ext cx="4362941" cy="1336750"/>
          </a:xfrm>
          <a:prstGeom prst="rect">
            <a:avLst/>
          </a:prstGeom>
          <a:ln w="101600">
            <a:solidFill>
              <a:srgbClr val="FFFB00"/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2" nodeType="afterEffect">
                                  <p:stCondLst>
                                    <p:cond delay="6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" grpId="2" animBg="1" advAuto="0"/>
      <p:bldP spid="267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03817" y="9300501"/>
            <a:ext cx="197169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729A9C-C86A-88E9-BAC7-D237D5AD7781}"/>
              </a:ext>
            </a:extLst>
          </p:cNvPr>
          <p:cNvGrpSpPr/>
          <p:nvPr/>
        </p:nvGrpSpPr>
        <p:grpSpPr>
          <a:xfrm>
            <a:off x="1045285" y="2802481"/>
            <a:ext cx="3992250" cy="4178969"/>
            <a:chOff x="1045285" y="2802478"/>
            <a:chExt cx="3992250" cy="4178969"/>
          </a:xfrm>
        </p:grpSpPr>
        <p:sp>
          <p:nvSpPr>
            <p:cNvPr id="271" name="Input ="/>
            <p:cNvSpPr txBox="1"/>
            <p:nvPr/>
          </p:nvSpPr>
          <p:spPr>
            <a:xfrm>
              <a:off x="1045285" y="4596981"/>
              <a:ext cx="1445909" cy="559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r>
                <a:rPr dirty="0"/>
                <a:t>Input = </a:t>
              </a:r>
            </a:p>
          </p:txBody>
        </p:sp>
        <p:sp>
          <p:nvSpPr>
            <p:cNvPr id="272" name="Ornament 15"/>
            <p:cNvSpPr/>
            <p:nvPr/>
          </p:nvSpPr>
          <p:spPr>
            <a:xfrm rot="5400000">
              <a:off x="612915" y="4702531"/>
              <a:ext cx="4148644" cy="348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7" h="21407" extrusionOk="0">
                  <a:moveTo>
                    <a:pt x="127" y="22"/>
                  </a:moveTo>
                  <a:cubicBezTo>
                    <a:pt x="80" y="-93"/>
                    <a:pt x="32" y="257"/>
                    <a:pt x="22" y="818"/>
                  </a:cubicBezTo>
                  <a:cubicBezTo>
                    <a:pt x="-49" y="4615"/>
                    <a:pt x="-101" y="17739"/>
                    <a:pt x="2551" y="17739"/>
                  </a:cubicBezTo>
                  <a:cubicBezTo>
                    <a:pt x="5450" y="17739"/>
                    <a:pt x="7783" y="14753"/>
                    <a:pt x="8489" y="14753"/>
                  </a:cubicBezTo>
                  <a:cubicBezTo>
                    <a:pt x="9176" y="14753"/>
                    <a:pt x="9850" y="13902"/>
                    <a:pt x="10398" y="21024"/>
                  </a:cubicBezTo>
                  <a:cubicBezTo>
                    <a:pt x="10425" y="21380"/>
                    <a:pt x="10468" y="21507"/>
                    <a:pt x="10505" y="21322"/>
                  </a:cubicBezTo>
                  <a:cubicBezTo>
                    <a:pt x="10558" y="21061"/>
                    <a:pt x="10581" y="20322"/>
                    <a:pt x="10552" y="19730"/>
                  </a:cubicBezTo>
                  <a:cubicBezTo>
                    <a:pt x="10406" y="16761"/>
                    <a:pt x="9857" y="9109"/>
                    <a:pt x="8066" y="9816"/>
                  </a:cubicBezTo>
                  <a:cubicBezTo>
                    <a:pt x="6083" y="10599"/>
                    <a:pt x="4031" y="11246"/>
                    <a:pt x="2102" y="11647"/>
                  </a:cubicBezTo>
                  <a:cubicBezTo>
                    <a:pt x="1094" y="11858"/>
                    <a:pt x="161" y="11423"/>
                    <a:pt x="201" y="1097"/>
                  </a:cubicBezTo>
                  <a:cubicBezTo>
                    <a:pt x="203" y="581"/>
                    <a:pt x="172" y="124"/>
                    <a:pt x="129" y="22"/>
                  </a:cubicBezTo>
                  <a:cubicBezTo>
                    <a:pt x="128" y="22"/>
                    <a:pt x="128" y="22"/>
                    <a:pt x="127" y="22"/>
                  </a:cubicBezTo>
                  <a:close/>
                  <a:moveTo>
                    <a:pt x="21269" y="22"/>
                  </a:moveTo>
                  <a:cubicBezTo>
                    <a:pt x="21226" y="124"/>
                    <a:pt x="21195" y="581"/>
                    <a:pt x="21197" y="1097"/>
                  </a:cubicBezTo>
                  <a:cubicBezTo>
                    <a:pt x="21237" y="11423"/>
                    <a:pt x="20304" y="11858"/>
                    <a:pt x="19296" y="11647"/>
                  </a:cubicBezTo>
                  <a:cubicBezTo>
                    <a:pt x="17367" y="11246"/>
                    <a:pt x="15315" y="10599"/>
                    <a:pt x="13332" y="9816"/>
                  </a:cubicBezTo>
                  <a:cubicBezTo>
                    <a:pt x="11541" y="9109"/>
                    <a:pt x="10992" y="16761"/>
                    <a:pt x="10846" y="19730"/>
                  </a:cubicBezTo>
                  <a:cubicBezTo>
                    <a:pt x="10817" y="20322"/>
                    <a:pt x="10840" y="21061"/>
                    <a:pt x="10893" y="21322"/>
                  </a:cubicBezTo>
                  <a:cubicBezTo>
                    <a:pt x="10930" y="21507"/>
                    <a:pt x="10973" y="21380"/>
                    <a:pt x="11000" y="21024"/>
                  </a:cubicBezTo>
                  <a:cubicBezTo>
                    <a:pt x="11548" y="13902"/>
                    <a:pt x="12222" y="14753"/>
                    <a:pt x="12909" y="14753"/>
                  </a:cubicBezTo>
                  <a:cubicBezTo>
                    <a:pt x="13615" y="14753"/>
                    <a:pt x="15948" y="17739"/>
                    <a:pt x="18847" y="17739"/>
                  </a:cubicBezTo>
                  <a:cubicBezTo>
                    <a:pt x="21499" y="17739"/>
                    <a:pt x="21447" y="4615"/>
                    <a:pt x="21376" y="818"/>
                  </a:cubicBezTo>
                  <a:cubicBezTo>
                    <a:pt x="21366" y="257"/>
                    <a:pt x="21318" y="-93"/>
                    <a:pt x="21271" y="22"/>
                  </a:cubicBezTo>
                  <a:cubicBezTo>
                    <a:pt x="21270" y="22"/>
                    <a:pt x="21270" y="22"/>
                    <a:pt x="21269" y="22"/>
                  </a:cubicBezTo>
                  <a:close/>
                </a:path>
              </a:pathLst>
            </a:custGeom>
            <a:solidFill>
              <a:srgbClr val="D5D5D5"/>
            </a:solidFill>
            <a:ln w="12700">
              <a:miter lim="400000"/>
            </a:ln>
          </p:spPr>
          <p:txBody>
            <a:bodyPr lIns="50800" tIns="50800" rIns="50800" bIns="50800" anchor="ctr"/>
            <a:lstStyle/>
            <a:p>
              <a:pPr algn="ctr" defTabSz="1130357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chemeClr val="accent3">
                      <a:hueOff val="605575"/>
                      <a:satOff val="15655"/>
                      <a:lumOff val="22628"/>
                    </a:schemeClr>
                  </a:solidFill>
                  <a:latin typeface="Graphik"/>
                  <a:ea typeface="Graphik"/>
                  <a:cs typeface="Graphik"/>
                  <a:sym typeface="Graphik"/>
                </a:defRPr>
              </a:pPr>
              <a:endParaRPr sz="3200"/>
            </a:p>
          </p:txBody>
        </p:sp>
        <p:sp>
          <p:nvSpPr>
            <p:cNvPr id="273" name="Age [Gyr]"/>
            <p:cNvSpPr txBox="1"/>
            <p:nvPr/>
          </p:nvSpPr>
          <p:spPr>
            <a:xfrm>
              <a:off x="2991975" y="2962352"/>
              <a:ext cx="1854675" cy="55964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/>
            <a:p>
              <a:r>
                <a:rPr dirty="0"/>
                <a:t>Age [Gyr]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Equation"/>
                <p:cNvSpPr txBox="1"/>
                <p:nvPr/>
              </p:nvSpPr>
              <p:spPr>
                <a:xfrm>
                  <a:off x="2991975" y="3866932"/>
                  <a:ext cx="1750864" cy="578172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defTabSz="914446" latinLnBrk="1">
                    <a:lnSpc>
                      <a:spcPct val="100000"/>
                    </a:lnSpc>
                    <a:spcBef>
                      <a:spcPts val="0"/>
                    </a:spcBef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sz="3600" i="1">
                            <a:solidFill>
                              <a:srgbClr val="F08627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F08627"/>
                                </a:solidFill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</m:sSub>
                        <m:r>
                          <a:rPr sz="3600" i="1">
                            <a:solidFill>
                              <a:srgbClr val="F08627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sz="3600" dirty="0">
                    <a:solidFill>
                      <a:srgbClr val="F08727"/>
                    </a:solidFill>
                  </a:endParaRPr>
                </a:p>
              </p:txBody>
            </p:sp>
          </mc:Choice>
          <mc:Fallback xmlns="">
            <p:sp>
              <p:nvSpPr>
                <p:cNvPr id="274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975" y="3866932"/>
                  <a:ext cx="1750864" cy="578172"/>
                </a:xfrm>
                <a:prstGeom prst="rect">
                  <a:avLst/>
                </a:prstGeom>
                <a:blipFill>
                  <a:blip r:embed="rId2"/>
                  <a:stretch>
                    <a:fillRect l="-5036" r="-7914" b="-30435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Equation"/>
                <p:cNvSpPr txBox="1"/>
                <p:nvPr/>
              </p:nvSpPr>
              <p:spPr>
                <a:xfrm>
                  <a:off x="2991975" y="4712999"/>
                  <a:ext cx="1761572" cy="578172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defTabSz="914446" latinLnBrk="1">
                    <a:lnSpc>
                      <a:spcPct val="100000"/>
                    </a:lnSpc>
                    <a:spcBef>
                      <a:spcPts val="0"/>
                    </a:spcBef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sz="3600" i="1">
                            <a:solidFill>
                              <a:srgbClr val="75D5FF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75D5FF"/>
                                </a:solidFill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</m:sSub>
                        <m:r>
                          <a:rPr sz="3600" i="1">
                            <a:solidFill>
                              <a:srgbClr val="75D5FF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sz="3600" dirty="0">
                    <a:solidFill>
                      <a:srgbClr val="76D6FF"/>
                    </a:solidFill>
                  </a:endParaRPr>
                </a:p>
              </p:txBody>
            </p:sp>
          </mc:Choice>
          <mc:Fallback xmlns="">
            <p:sp>
              <p:nvSpPr>
                <p:cNvPr id="275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975" y="4712999"/>
                  <a:ext cx="1761572" cy="578172"/>
                </a:xfrm>
                <a:prstGeom prst="rect">
                  <a:avLst/>
                </a:prstGeom>
                <a:blipFill>
                  <a:blip r:embed="rId3"/>
                  <a:stretch>
                    <a:fillRect l="-5000" r="-7857" b="-30435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Equation"/>
                <p:cNvSpPr txBox="1"/>
                <p:nvPr/>
              </p:nvSpPr>
              <p:spPr>
                <a:xfrm>
                  <a:off x="2991975" y="5567087"/>
                  <a:ext cx="2045560" cy="553998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defTabSz="914446" latinLnBrk="1">
                    <a:lnSpc>
                      <a:spcPct val="100000"/>
                    </a:lnSpc>
                    <a:spcBef>
                      <a:spcPts val="0"/>
                    </a:spcBef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3600" i="1">
                                <a:solidFill>
                                  <a:srgbClr val="FF4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3600" i="1">
                                <a:solidFill>
                                  <a:srgbClr val="FF40FF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FF40FF"/>
                                </a:solidFill>
                                <a:latin typeface="Cambria Math" panose="02040503050406030204" pitchFamily="18" charset="0"/>
                              </a:rPr>
                              <m:t>∞</m:t>
                            </m:r>
                          </m:sub>
                        </m:sSub>
                        <m:r>
                          <a:rPr sz="3600" i="1">
                            <a:solidFill>
                              <a:srgbClr val="FF40FF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m:rPr>
                            <m:sty m:val="p"/>
                          </m:rPr>
                          <a:rPr sz="3600" i="1">
                            <a:solidFill>
                              <a:srgbClr val="FF40FF"/>
                            </a:solidFill>
                            <a:latin typeface="Cambria Math" panose="02040503050406030204" pitchFamily="18" charset="0"/>
                          </a:rPr>
                          <m:t>km</m:t>
                        </m:r>
                        <m:r>
                          <a:rPr sz="3600" i="1">
                            <a:solidFill>
                              <a:srgbClr val="FF40FF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sz="3600" i="1">
                            <a:solidFill>
                              <a:srgbClr val="FF40FF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  <m:r>
                          <a:rPr sz="3600" i="1">
                            <a:solidFill>
                              <a:srgbClr val="FF40FF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sz="3600">
                    <a:solidFill>
                      <a:srgbClr val="FF40FF"/>
                    </a:solidFill>
                  </a:endParaRPr>
                </a:p>
              </p:txBody>
            </p:sp>
          </mc:Choice>
          <mc:Fallback xmlns="">
            <p:sp>
              <p:nvSpPr>
                <p:cNvPr id="276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975" y="5567087"/>
                  <a:ext cx="2045560" cy="553998"/>
                </a:xfrm>
                <a:prstGeom prst="rect">
                  <a:avLst/>
                </a:prstGeom>
                <a:blipFill>
                  <a:blip r:embed="rId4"/>
                  <a:stretch>
                    <a:fillRect l="-1852" r="-7407" b="-38636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7" name="Equation"/>
                <p:cNvSpPr txBox="1"/>
                <p:nvPr/>
              </p:nvSpPr>
              <p:spPr>
                <a:xfrm>
                  <a:off x="2991975" y="6384681"/>
                  <a:ext cx="1458348" cy="596766"/>
                </a:xfrm>
                <a:prstGeom prst="rect">
                  <a:avLst/>
                </a:prstGeom>
                <a:ln w="12700">
                  <a:miter lim="400000"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defTabSz="914446" latinLnBrk="1">
                    <a:lnSpc>
                      <a:spcPct val="100000"/>
                    </a:lnSpc>
                    <a:spcBef>
                      <a:spcPts val="0"/>
                    </a:spcBef>
                    <a:defRPr sz="1800">
                      <a:solidFill>
                        <a:srgbClr val="000000"/>
                      </a:solidFill>
                    </a:defRPr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sub>
                        </m:sSub>
                        <m:r>
                          <a:rPr sz="3600" i="1">
                            <a:solidFill>
                              <a:srgbClr val="45B43B"/>
                            </a:solidFill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sz="3600" i="1">
                                <a:solidFill>
                                  <a:srgbClr val="45B43B"/>
                                </a:solidFill>
                                <a:latin typeface="Cambria Math" panose="02040503050406030204" pitchFamily="18" charset="0"/>
                              </a:rPr>
                              <m:t>⊙</m:t>
                            </m:r>
                          </m:sub>
                        </m:sSub>
                        <m:r>
                          <a:rPr sz="3600" i="1">
                            <a:solidFill>
                              <a:srgbClr val="45B43B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oMath>
                    </m:oMathPara>
                  </a14:m>
                  <a:endParaRPr sz="3600" dirty="0">
                    <a:solidFill>
                      <a:srgbClr val="45B43B"/>
                    </a:solidFill>
                  </a:endParaRPr>
                </a:p>
              </p:txBody>
            </p:sp>
          </mc:Choice>
          <mc:Fallback xmlns="">
            <p:sp>
              <p:nvSpPr>
                <p:cNvPr id="277" name="Equation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1975" y="6384681"/>
                  <a:ext cx="1458348" cy="596766"/>
                </a:xfrm>
                <a:prstGeom prst="rect">
                  <a:avLst/>
                </a:prstGeom>
                <a:blipFill>
                  <a:blip r:embed="rId5"/>
                  <a:stretch>
                    <a:fillRect l="-3448" r="-9483" b="-25000"/>
                  </a:stretch>
                </a:blipFill>
                <a:ln w="12700">
                  <a:miter lim="400000"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8" name="Include output"/>
          <p:cNvSpPr txBox="1"/>
          <p:nvPr/>
        </p:nvSpPr>
        <p:spPr>
          <a:xfrm>
            <a:off x="5760598" y="4662723"/>
            <a:ext cx="1728037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dirty="0"/>
              <a:t>Output = </a:t>
            </a:r>
            <a:endParaRPr dirty="0"/>
          </a:p>
        </p:txBody>
      </p:sp>
      <p:sp>
        <p:nvSpPr>
          <p:cNvPr id="2" name="Ornament 15">
            <a:extLst>
              <a:ext uri="{FF2B5EF4-FFF2-40B4-BE49-F238E27FC236}">
                <a16:creationId xmlns:a16="http://schemas.microsoft.com/office/drawing/2014/main" id="{B6DCD742-4378-48D4-C1F1-647463FD09A9}"/>
              </a:ext>
            </a:extLst>
          </p:cNvPr>
          <p:cNvSpPr/>
          <p:nvPr/>
        </p:nvSpPr>
        <p:spPr>
          <a:xfrm rot="5400000">
            <a:off x="4826555" y="4790248"/>
            <a:ext cx="5714392" cy="2881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97" h="21407" extrusionOk="0">
                <a:moveTo>
                  <a:pt x="127" y="22"/>
                </a:moveTo>
                <a:cubicBezTo>
                  <a:pt x="80" y="-93"/>
                  <a:pt x="32" y="257"/>
                  <a:pt x="22" y="818"/>
                </a:cubicBezTo>
                <a:cubicBezTo>
                  <a:pt x="-49" y="4615"/>
                  <a:pt x="-101" y="17739"/>
                  <a:pt x="2551" y="17739"/>
                </a:cubicBezTo>
                <a:cubicBezTo>
                  <a:pt x="5450" y="17739"/>
                  <a:pt x="7783" y="14753"/>
                  <a:pt x="8489" y="14753"/>
                </a:cubicBezTo>
                <a:cubicBezTo>
                  <a:pt x="9176" y="14753"/>
                  <a:pt x="9850" y="13902"/>
                  <a:pt x="10398" y="21024"/>
                </a:cubicBezTo>
                <a:cubicBezTo>
                  <a:pt x="10425" y="21380"/>
                  <a:pt x="10468" y="21507"/>
                  <a:pt x="10505" y="21322"/>
                </a:cubicBezTo>
                <a:cubicBezTo>
                  <a:pt x="10558" y="21061"/>
                  <a:pt x="10581" y="20322"/>
                  <a:pt x="10552" y="19730"/>
                </a:cubicBezTo>
                <a:cubicBezTo>
                  <a:pt x="10406" y="16761"/>
                  <a:pt x="9857" y="9109"/>
                  <a:pt x="8066" y="9816"/>
                </a:cubicBezTo>
                <a:cubicBezTo>
                  <a:pt x="6083" y="10599"/>
                  <a:pt x="4031" y="11246"/>
                  <a:pt x="2102" y="11647"/>
                </a:cubicBezTo>
                <a:cubicBezTo>
                  <a:pt x="1094" y="11858"/>
                  <a:pt x="161" y="11423"/>
                  <a:pt x="201" y="1097"/>
                </a:cubicBezTo>
                <a:cubicBezTo>
                  <a:pt x="203" y="581"/>
                  <a:pt x="172" y="124"/>
                  <a:pt x="129" y="22"/>
                </a:cubicBezTo>
                <a:cubicBezTo>
                  <a:pt x="128" y="22"/>
                  <a:pt x="128" y="22"/>
                  <a:pt x="127" y="22"/>
                </a:cubicBezTo>
                <a:close/>
                <a:moveTo>
                  <a:pt x="21269" y="22"/>
                </a:moveTo>
                <a:cubicBezTo>
                  <a:pt x="21226" y="124"/>
                  <a:pt x="21195" y="581"/>
                  <a:pt x="21197" y="1097"/>
                </a:cubicBezTo>
                <a:cubicBezTo>
                  <a:pt x="21237" y="11423"/>
                  <a:pt x="20304" y="11858"/>
                  <a:pt x="19296" y="11647"/>
                </a:cubicBezTo>
                <a:cubicBezTo>
                  <a:pt x="17367" y="11246"/>
                  <a:pt x="15315" y="10599"/>
                  <a:pt x="13332" y="9816"/>
                </a:cubicBezTo>
                <a:cubicBezTo>
                  <a:pt x="11541" y="9109"/>
                  <a:pt x="10992" y="16761"/>
                  <a:pt x="10846" y="19730"/>
                </a:cubicBezTo>
                <a:cubicBezTo>
                  <a:pt x="10817" y="20322"/>
                  <a:pt x="10840" y="21061"/>
                  <a:pt x="10893" y="21322"/>
                </a:cubicBezTo>
                <a:cubicBezTo>
                  <a:pt x="10930" y="21507"/>
                  <a:pt x="10973" y="21380"/>
                  <a:pt x="11000" y="21024"/>
                </a:cubicBezTo>
                <a:cubicBezTo>
                  <a:pt x="11548" y="13902"/>
                  <a:pt x="12222" y="14753"/>
                  <a:pt x="12909" y="14753"/>
                </a:cubicBezTo>
                <a:cubicBezTo>
                  <a:pt x="13615" y="14753"/>
                  <a:pt x="15948" y="17739"/>
                  <a:pt x="18847" y="17739"/>
                </a:cubicBezTo>
                <a:cubicBezTo>
                  <a:pt x="21499" y="17739"/>
                  <a:pt x="21447" y="4615"/>
                  <a:pt x="21376" y="818"/>
                </a:cubicBezTo>
                <a:cubicBezTo>
                  <a:pt x="21366" y="257"/>
                  <a:pt x="21318" y="-93"/>
                  <a:pt x="21271" y="22"/>
                </a:cubicBezTo>
                <a:cubicBezTo>
                  <a:pt x="21270" y="22"/>
                  <a:pt x="21270" y="22"/>
                  <a:pt x="21269" y="22"/>
                </a:cubicBezTo>
                <a:close/>
              </a:path>
            </a:pathLst>
          </a:custGeom>
          <a:solidFill>
            <a:srgbClr val="D5D5D5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605575"/>
                    <a:satOff val="15655"/>
                    <a:lumOff val="22628"/>
                  </a:schemeClr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25D340-BF7C-A6ED-0ACA-ECB93255F2AA}"/>
              </a:ext>
            </a:extLst>
          </p:cNvPr>
          <p:cNvSpPr txBox="1"/>
          <p:nvPr/>
        </p:nvSpPr>
        <p:spPr>
          <a:xfrm>
            <a:off x="7891236" y="1979755"/>
            <a:ext cx="4780155" cy="8161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1739987"/>
            <a:r>
              <a:rPr lang="en-US" dirty="0"/>
              <a:t>- Number of surviving stars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6D6CF1-2BE1-0C6B-5EE4-9ABA50385BFC}"/>
                  </a:ext>
                </a:extLst>
              </p:cNvPr>
              <p:cNvSpPr txBox="1"/>
              <p:nvPr/>
            </p:nvSpPr>
            <p:spPr>
              <a:xfrm>
                <a:off x="8356493" y="6231665"/>
                <a:ext cx="1483932" cy="56521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ar-AE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final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B6D6CF1-2BE1-0C6B-5EE4-9ABA50385B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493" y="6231665"/>
                <a:ext cx="1483932" cy="565219"/>
              </a:xfrm>
              <a:prstGeom prst="rect">
                <a:avLst/>
              </a:prstGeom>
              <a:blipFill>
                <a:blip r:embed="rId6"/>
                <a:stretch>
                  <a:fillRect l="-2564" b="-2173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58A861-094F-E648-AD74-42E330BFF31A}"/>
                  </a:ext>
                </a:extLst>
              </p:cNvPr>
              <p:cNvSpPr txBox="1"/>
              <p:nvPr/>
            </p:nvSpPr>
            <p:spPr>
              <a:xfrm>
                <a:off x="8356492" y="6955397"/>
                <a:ext cx="1493422" cy="56521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50800" tIns="50800" rIns="50800" bIns="50800" numCol="1" spcCol="38100" rtlCol="0" anchor="ctr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  </m:t>
                          </m:r>
                          <m:r>
                            <m:rPr>
                              <m:sty m:val="p"/>
                            </m:rPr>
                            <a:rPr lang="en-US" sz="32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final</m:t>
                          </m:r>
                        </m:sub>
                      </m:sSub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58A861-094F-E648-AD74-42E330BFF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6492" y="6955397"/>
                <a:ext cx="1493422" cy="565219"/>
              </a:xfrm>
              <a:prstGeom prst="rect">
                <a:avLst/>
              </a:prstGeom>
              <a:blipFill>
                <a:blip r:embed="rId7"/>
                <a:stretch>
                  <a:fillRect l="-2542" b="-21739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Mutual Disruption">
            <a:extLst>
              <a:ext uri="{FF2B5EF4-FFF2-40B4-BE49-F238E27FC236}">
                <a16:creationId xmlns:a16="http://schemas.microsoft.com/office/drawing/2014/main" id="{BAE8A000-2FF9-4DED-9DAD-9474F309C640}"/>
              </a:ext>
            </a:extLst>
          </p:cNvPr>
          <p:cNvSpPr txBox="1"/>
          <p:nvPr/>
        </p:nvSpPr>
        <p:spPr>
          <a:xfrm>
            <a:off x="8356495" y="2889722"/>
            <a:ext cx="3779881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rPr lang="en-US" dirty="0"/>
              <a:t>0 : </a:t>
            </a:r>
            <a:r>
              <a:rPr dirty="0"/>
              <a:t>Mutual Disruption</a:t>
            </a:r>
          </a:p>
        </p:txBody>
      </p:sp>
      <p:sp>
        <p:nvSpPr>
          <p:cNvPr id="8" name="Merger">
            <a:extLst>
              <a:ext uri="{FF2B5EF4-FFF2-40B4-BE49-F238E27FC236}">
                <a16:creationId xmlns:a16="http://schemas.microsoft.com/office/drawing/2014/main" id="{4890DFFD-577E-F9BC-317C-E848BD6C85AB}"/>
              </a:ext>
            </a:extLst>
          </p:cNvPr>
          <p:cNvSpPr txBox="1"/>
          <p:nvPr/>
        </p:nvSpPr>
        <p:spPr>
          <a:xfrm>
            <a:off x="8356492" y="3473157"/>
            <a:ext cx="1994136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satOff val="2969"/>
                    <a:lumOff val="-11469"/>
                  </a:schemeClr>
                </a:solidFill>
              </a:defRPr>
            </a:lvl1pPr>
          </a:lstStyle>
          <a:p>
            <a:r>
              <a:rPr lang="en-US" dirty="0"/>
              <a:t>1 : </a:t>
            </a:r>
            <a:r>
              <a:rPr dirty="0"/>
              <a:t>Merger </a:t>
            </a:r>
          </a:p>
        </p:txBody>
      </p:sp>
      <p:sp>
        <p:nvSpPr>
          <p:cNvPr id="9" name="Fly-by">
            <a:extLst>
              <a:ext uri="{FF2B5EF4-FFF2-40B4-BE49-F238E27FC236}">
                <a16:creationId xmlns:a16="http://schemas.microsoft.com/office/drawing/2014/main" id="{93C8A404-3629-3861-6744-CFFC6051127F}"/>
              </a:ext>
            </a:extLst>
          </p:cNvPr>
          <p:cNvSpPr txBox="1"/>
          <p:nvPr/>
        </p:nvSpPr>
        <p:spPr>
          <a:xfrm>
            <a:off x="8356494" y="4150129"/>
            <a:ext cx="1877117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2 : </a:t>
            </a:r>
            <a:r>
              <a:rPr dirty="0"/>
              <a:t>Fly-by </a:t>
            </a:r>
          </a:p>
        </p:txBody>
      </p:sp>
      <p:sp>
        <p:nvSpPr>
          <p:cNvPr id="10" name="Stripped Star">
            <a:extLst>
              <a:ext uri="{FF2B5EF4-FFF2-40B4-BE49-F238E27FC236}">
                <a16:creationId xmlns:a16="http://schemas.microsoft.com/office/drawing/2014/main" id="{5CF991AE-A3E9-4436-898B-FD2347657F07}"/>
              </a:ext>
            </a:extLst>
          </p:cNvPr>
          <p:cNvSpPr txBox="1"/>
          <p:nvPr/>
        </p:nvSpPr>
        <p:spPr>
          <a:xfrm>
            <a:off x="8356495" y="4793736"/>
            <a:ext cx="2862963" cy="559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3 : </a:t>
            </a:r>
            <a:r>
              <a:rPr dirty="0"/>
              <a:t>Stripped Star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665D51-36ED-0E8C-988A-A87D8181A16C}"/>
              </a:ext>
            </a:extLst>
          </p:cNvPr>
          <p:cNvSpPr txBox="1"/>
          <p:nvPr/>
        </p:nvSpPr>
        <p:spPr>
          <a:xfrm>
            <a:off x="7891234" y="5630638"/>
            <a:ext cx="6580682" cy="54938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739987"/>
            <a:r>
              <a:rPr lang="en-US" dirty="0"/>
              <a:t>- Masses of surviving stars</a:t>
            </a:r>
          </a:p>
        </p:txBody>
      </p:sp>
      <p:sp>
        <p:nvSpPr>
          <p:cNvPr id="14" name="Circle">
            <a:extLst>
              <a:ext uri="{FF2B5EF4-FFF2-40B4-BE49-F238E27FC236}">
                <a16:creationId xmlns:a16="http://schemas.microsoft.com/office/drawing/2014/main" id="{288C2009-B927-1EB0-4506-7806E5452A9A}"/>
              </a:ext>
            </a:extLst>
          </p:cNvPr>
          <p:cNvSpPr/>
          <p:nvPr/>
        </p:nvSpPr>
        <p:spPr>
          <a:xfrm>
            <a:off x="3565379" y="3414477"/>
            <a:ext cx="1016001" cy="1016001"/>
          </a:xfrm>
          <a:prstGeom prst="ellipse">
            <a:avLst/>
          </a:prstGeom>
          <a:gradFill>
            <a:gsLst>
              <a:gs pos="0">
                <a:srgbClr val="C9FBFC"/>
              </a:gs>
              <a:gs pos="100000">
                <a:srgbClr val="225293"/>
              </a:gs>
            </a:gsLst>
            <a:path>
              <a:fillToRect l="50000" t="49999" r="49999" b="50000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15" name="Circle">
            <a:extLst>
              <a:ext uri="{FF2B5EF4-FFF2-40B4-BE49-F238E27FC236}">
                <a16:creationId xmlns:a16="http://schemas.microsoft.com/office/drawing/2014/main" id="{1A21AC0B-85F8-594E-42EC-B5F47C28E5D1}"/>
              </a:ext>
            </a:extLst>
          </p:cNvPr>
          <p:cNvSpPr/>
          <p:nvPr/>
        </p:nvSpPr>
        <p:spPr>
          <a:xfrm>
            <a:off x="1671239" y="3293546"/>
            <a:ext cx="1016001" cy="1016001"/>
          </a:xfrm>
          <a:prstGeom prst="ellipse">
            <a:avLst/>
          </a:prstGeom>
          <a:gradFill>
            <a:gsLst>
              <a:gs pos="0">
                <a:srgbClr val="C9FBFC"/>
              </a:gs>
              <a:gs pos="100000">
                <a:srgbClr val="225293"/>
              </a:gs>
            </a:gsLst>
            <a:path>
              <a:fillToRect l="50000" t="49999" r="49999" b="50000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17" name="Circle">
            <a:extLst>
              <a:ext uri="{FF2B5EF4-FFF2-40B4-BE49-F238E27FC236}">
                <a16:creationId xmlns:a16="http://schemas.microsoft.com/office/drawing/2014/main" id="{E36611FC-2485-D00A-18C1-0F55B949D657}"/>
              </a:ext>
            </a:extLst>
          </p:cNvPr>
          <p:cNvSpPr/>
          <p:nvPr/>
        </p:nvSpPr>
        <p:spPr>
          <a:xfrm>
            <a:off x="4852613" y="3391302"/>
            <a:ext cx="1014984" cy="1016001"/>
          </a:xfrm>
          <a:prstGeom prst="ellipse">
            <a:avLst/>
          </a:prstGeom>
          <a:gradFill flip="none" rotWithShape="1">
            <a:gsLst>
              <a:gs pos="0">
                <a:srgbClr val="FCFD8B"/>
              </a:gs>
              <a:gs pos="77866">
                <a:srgbClr val="EEAF3D"/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19" name="Circle">
            <a:extLst>
              <a:ext uri="{FF2B5EF4-FFF2-40B4-BE49-F238E27FC236}">
                <a16:creationId xmlns:a16="http://schemas.microsoft.com/office/drawing/2014/main" id="{45BE4145-1894-8444-8E17-BB83507B83AF}"/>
              </a:ext>
            </a:extLst>
          </p:cNvPr>
          <p:cNvSpPr/>
          <p:nvPr/>
        </p:nvSpPr>
        <p:spPr>
          <a:xfrm>
            <a:off x="3565379" y="3402048"/>
            <a:ext cx="1016001" cy="1016001"/>
          </a:xfrm>
          <a:prstGeom prst="ellipse">
            <a:avLst/>
          </a:prstGeom>
          <a:gradFill flip="none" rotWithShape="1">
            <a:gsLst>
              <a:gs pos="0">
                <a:srgbClr val="FCFD8B"/>
              </a:gs>
              <a:gs pos="77866">
                <a:srgbClr val="EEAF3D"/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21" name="Circle">
            <a:extLst>
              <a:ext uri="{FF2B5EF4-FFF2-40B4-BE49-F238E27FC236}">
                <a16:creationId xmlns:a16="http://schemas.microsoft.com/office/drawing/2014/main" id="{1521346B-EE7A-4833-CD3B-EB110DD73631}"/>
              </a:ext>
            </a:extLst>
          </p:cNvPr>
          <p:cNvSpPr/>
          <p:nvPr/>
        </p:nvSpPr>
        <p:spPr>
          <a:xfrm>
            <a:off x="14961848" y="5964963"/>
            <a:ext cx="1016001" cy="1016001"/>
          </a:xfrm>
          <a:prstGeom prst="ellipse">
            <a:avLst/>
          </a:prstGeom>
          <a:gradFill flip="none" rotWithShape="1">
            <a:gsLst>
              <a:gs pos="0">
                <a:srgbClr val="FCFD8B"/>
              </a:gs>
              <a:gs pos="77866">
                <a:srgbClr val="EEAF3D"/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 dirty="0"/>
          </a:p>
        </p:txBody>
      </p:sp>
      <p:sp>
        <p:nvSpPr>
          <p:cNvPr id="22" name="Circle">
            <a:extLst>
              <a:ext uri="{FF2B5EF4-FFF2-40B4-BE49-F238E27FC236}">
                <a16:creationId xmlns:a16="http://schemas.microsoft.com/office/drawing/2014/main" id="{3C300B6C-7061-A464-6ECE-16DA7769B258}"/>
              </a:ext>
            </a:extLst>
          </p:cNvPr>
          <p:cNvSpPr/>
          <p:nvPr/>
        </p:nvSpPr>
        <p:spPr>
          <a:xfrm>
            <a:off x="-1306607" y="4453139"/>
            <a:ext cx="1016001" cy="1016001"/>
          </a:xfrm>
          <a:prstGeom prst="ellipse">
            <a:avLst/>
          </a:prstGeom>
          <a:gradFill>
            <a:gsLst>
              <a:gs pos="0">
                <a:srgbClr val="C9FBFC"/>
              </a:gs>
              <a:gs pos="100000">
                <a:srgbClr val="225293"/>
              </a:gs>
            </a:gsLst>
            <a:path>
              <a:fillToRect l="50000" t="49999" r="49999" b="50000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24" name="Circle">
            <a:extLst>
              <a:ext uri="{FF2B5EF4-FFF2-40B4-BE49-F238E27FC236}">
                <a16:creationId xmlns:a16="http://schemas.microsoft.com/office/drawing/2014/main" id="{943D6380-3F28-648A-2B5C-35C236675F16}"/>
              </a:ext>
            </a:extLst>
          </p:cNvPr>
          <p:cNvSpPr/>
          <p:nvPr/>
        </p:nvSpPr>
        <p:spPr>
          <a:xfrm>
            <a:off x="3584726" y="6357614"/>
            <a:ext cx="1016001" cy="1016001"/>
          </a:xfrm>
          <a:prstGeom prst="ellipse">
            <a:avLst/>
          </a:prstGeom>
          <a:gradFill flip="none" rotWithShape="1">
            <a:gsLst>
              <a:gs pos="0">
                <a:srgbClr val="FCFD8B"/>
              </a:gs>
              <a:gs pos="77866">
                <a:srgbClr val="EEAF3D"/>
              </a:gs>
            </a:gsLst>
            <a:path path="circle">
              <a:fillToRect l="50000" t="50000" r="50000" b="50000"/>
            </a:path>
            <a:tileRect/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 dirty="0"/>
          </a:p>
        </p:txBody>
      </p:sp>
      <p:sp>
        <p:nvSpPr>
          <p:cNvPr id="25" name="Circle">
            <a:extLst>
              <a:ext uri="{FF2B5EF4-FFF2-40B4-BE49-F238E27FC236}">
                <a16:creationId xmlns:a16="http://schemas.microsoft.com/office/drawing/2014/main" id="{EFAE4C98-511E-BC7C-5015-A39544114021}"/>
              </a:ext>
            </a:extLst>
          </p:cNvPr>
          <p:cNvSpPr/>
          <p:nvPr/>
        </p:nvSpPr>
        <p:spPr>
          <a:xfrm>
            <a:off x="4061015" y="6394701"/>
            <a:ext cx="1016001" cy="1016001"/>
          </a:xfrm>
          <a:prstGeom prst="ellipse">
            <a:avLst/>
          </a:prstGeom>
          <a:gradFill>
            <a:gsLst>
              <a:gs pos="0">
                <a:srgbClr val="C9FBFC"/>
              </a:gs>
              <a:gs pos="100000">
                <a:srgbClr val="225293"/>
              </a:gs>
            </a:gsLst>
            <a:path>
              <a:fillToRect l="50000" t="49999" r="49999" b="50000"/>
            </a:path>
          </a:gra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42">
              <a:lnSpc>
                <a:spcPct val="100000"/>
              </a:lnSpc>
              <a:spcBef>
                <a:spcPts val="0"/>
              </a:spcBef>
              <a:defRPr sz="3200">
                <a:solidFill>
                  <a:srgbClr val="4B6179"/>
                </a:solidFill>
                <a:latin typeface="Graphik-Light"/>
                <a:ea typeface="Graphik-Light"/>
                <a:cs typeface="Graphik-Light"/>
                <a:sym typeface="Graphik Light"/>
              </a:defRPr>
            </a:pPr>
            <a:endParaRPr sz="32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6C90974-8217-273F-83C2-0CAEDD10DA75}"/>
              </a:ext>
            </a:extLst>
          </p:cNvPr>
          <p:cNvSpPr/>
          <p:nvPr/>
        </p:nvSpPr>
        <p:spPr>
          <a:xfrm>
            <a:off x="7720898" y="2282259"/>
            <a:ext cx="5041051" cy="3153322"/>
          </a:xfrm>
          <a:prstGeom prst="rect">
            <a:avLst/>
          </a:prstGeom>
          <a:noFill/>
          <a:ln w="12700" cap="flat">
            <a:solidFill>
              <a:schemeClr val="accent2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</a:pPr>
            <a:endParaRPr lang="en-US" sz="3200">
              <a:solidFill>
                <a:srgbClr val="FFFFFF"/>
              </a:solidFill>
              <a:latin typeface="Graphik"/>
              <a:ea typeface="Graphik"/>
              <a:cs typeface="Graphik"/>
              <a:sym typeface="Graphik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6DAFD4-9C1F-1A7F-8CBA-A8E14EB5EEBF}"/>
              </a:ext>
            </a:extLst>
          </p:cNvPr>
          <p:cNvSpPr txBox="1"/>
          <p:nvPr/>
        </p:nvSpPr>
        <p:spPr>
          <a:xfrm>
            <a:off x="10853345" y="7239255"/>
            <a:ext cx="1982915" cy="8161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1739987"/>
            <a:r>
              <a:rPr lang="en-US" dirty="0">
                <a:solidFill>
                  <a:srgbClr val="F600D0"/>
                </a:solidFill>
              </a:rPr>
              <a:t>Regression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6A262F3-78FC-A10E-B0CF-2960C9AE40A2}"/>
              </a:ext>
            </a:extLst>
          </p:cNvPr>
          <p:cNvSpPr txBox="1"/>
          <p:nvPr/>
        </p:nvSpPr>
        <p:spPr>
          <a:xfrm>
            <a:off x="10398426" y="1523547"/>
            <a:ext cx="2426946" cy="81612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1739987"/>
            <a:r>
              <a:rPr lang="en-US" dirty="0">
                <a:solidFill>
                  <a:schemeClr val="accent2"/>
                </a:solidFill>
              </a:rPr>
              <a:t>Classification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BAE041B-7D07-731F-4F85-D35D6830E843}"/>
              </a:ext>
            </a:extLst>
          </p:cNvPr>
          <p:cNvSpPr/>
          <p:nvPr/>
        </p:nvSpPr>
        <p:spPr>
          <a:xfrm>
            <a:off x="7733631" y="5574591"/>
            <a:ext cx="5028318" cy="1980553"/>
          </a:xfrm>
          <a:prstGeom prst="rect">
            <a:avLst/>
          </a:prstGeom>
          <a:noFill/>
          <a:ln w="12700" cap="flat">
            <a:solidFill>
              <a:srgbClr val="F600D0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</a:pPr>
            <a:endParaRPr lang="en-US" sz="3200">
              <a:noFill/>
              <a:latin typeface="Graphik"/>
              <a:ea typeface="Graphik"/>
              <a:cs typeface="Graphik"/>
              <a:sym typeface="Graphik"/>
            </a:endParaRPr>
          </a:p>
        </p:txBody>
      </p:sp>
      <p:sp>
        <p:nvSpPr>
          <p:cNvPr id="33" name="Stellar Collisions">
            <a:extLst>
              <a:ext uri="{FF2B5EF4-FFF2-40B4-BE49-F238E27FC236}">
                <a16:creationId xmlns:a16="http://schemas.microsoft.com/office/drawing/2014/main" id="{596F318B-CD35-FE1C-7B99-6C95D7D94BA4}"/>
              </a:ext>
            </a:extLst>
          </p:cNvPr>
          <p:cNvSpPr txBox="1">
            <a:spLocks/>
          </p:cNvSpPr>
          <p:nvPr/>
        </p:nvSpPr>
        <p:spPr>
          <a:xfrm>
            <a:off x="242851" y="351327"/>
            <a:ext cx="12519098" cy="9442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1pPr>
            <a:lvl2pPr marL="0" marR="0" indent="4572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2pPr>
            <a:lvl3pPr marL="0" marR="0" indent="9144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3pPr>
            <a:lvl4pPr marL="0" marR="0" indent="13716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4pPr>
            <a:lvl5pPr marL="0" marR="0" indent="18288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5pPr>
            <a:lvl6pPr marL="0" marR="0" indent="22860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6pPr>
            <a:lvl7pPr marL="0" marR="0" indent="27432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7pPr>
            <a:lvl8pPr marL="0" marR="0" indent="32004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8pPr>
            <a:lvl9pPr marL="0" marR="0" indent="3657600" algn="ctr" defTabSz="1739900" rtl="0" latinLnBrk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800" b="1" i="0" u="none" strike="noStrike" cap="none" spc="-58" baseline="0">
                <a:solidFill>
                  <a:srgbClr val="FFFFFF"/>
                </a:solidFill>
                <a:uFillTx/>
                <a:latin typeface="+mj-lt"/>
                <a:ea typeface="+mj-ea"/>
                <a:cs typeface="+mj-cs"/>
                <a:sym typeface="Times New Roman"/>
              </a:defRPr>
            </a:lvl9pPr>
          </a:lstStyle>
          <a:p>
            <a:pPr hangingPunct="1"/>
            <a:r>
              <a:rPr lang="en-US" sz="5801"/>
              <a:t>Stellar Collisions</a:t>
            </a:r>
            <a:endParaRPr lang="en-US" sz="5801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1A39A3-3D8B-FA4B-C87E-600C8FE4F0AC}"/>
              </a:ext>
            </a:extLst>
          </p:cNvPr>
          <p:cNvSpPr txBox="1"/>
          <p:nvPr/>
        </p:nvSpPr>
        <p:spPr>
          <a:xfrm>
            <a:off x="346674" y="8163443"/>
            <a:ext cx="12519098" cy="6914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1739987"/>
            <a:r>
              <a:rPr lang="en-US" sz="2400" dirty="0"/>
              <a:t>We compared performance for k-Nearest Neighbors, Support Vector Machines, and Neural Networks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" dur="indefinite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de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6.25E-7 4.16667E-7 C 0.00403 -0.06706 -0.04602 -0.12223 -0.11304 -0.1263 C -0.177 -0.13119 -0.23706 -0.08903 -0.24097 -0.02393 C -0.24597 0.03597 -0.20398 0.09196 -0.14404 0.09603 C -0.08899 0.0988 -0.03699 0.06201 -0.03296 0.00602 C -0.02527 -0.00977 -0.07141 -0.06315 -0.08582 -0.06982 C -0.08374 -0.08561 -0.15552 -0.08708 -0.16565 -0.06006 C -0.18042 -0.05453 -0.18201 -0.04574 -0.1842 -0.03532 C -0.18628 -0.02507 -0.18115 -0.01009 -0.17847 0.00179 C -0.17725 0.014 -0.16809 0.03027 -0.15869 0.03483 C -0.14929 0.03955 -0.12964 0.03369 -0.12219 0.02946 C -0.11536 0.02425 -0.10828 0.01367 -0.10681 0.00684 C -0.10535 4.16667E-7 -0.11414 -0.00911 -0.1134 -0.01156 " pathEditMode="relative" rAng="0" ptsTypes="AAAAAAAAAAA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3" y="-154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6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90625E-7 1.71875E-6 C -0.00427 -0.06706 0.09168 -0.16634 0.13611 -0.17009 C 0.1803 -0.17367 0.26245 -0.08708 0.26648 -0.02197 C 0.28064 0.00879 0.25586 0.05094 0.23938 0.07226 C 0.2229 0.09359 0.19043 0.1014 0.16748 0.10563 C 0.14478 0.11002 0.11902 0.11474 0.10254 0.09831 C 0.08618 0.08187 0.06409 0.03027 0.06921 0.00667 C 0.06982 -0.01644 0.07996 -0.04525 0.09546 -0.06071 C 0.11096 -0.07601 0.14453 -0.09408 0.1626 -0.08594 C 0.18091 -0.07796 0.20276 -0.04134 0.20471 -0.01221 C 0.20654 0.01269 0.17896 0.02995 0.16553 0.03288 C 0.1521 0.03532 0.13538 0.01627 0.13416 -0.00391 " pathEditMode="fixed" rAng="0" ptsTypes="AAAAAAAAAAAA">
                                      <p:cBhvr>
                                        <p:cTn id="4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13" y="-30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97 0.00244 L 1.20544 -0.00993 " pathEditMode="relative" rAng="0" ptsTypes="AA">
                                      <p:cBhvr>
                                        <p:cTn id="61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824" y="-61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4 0.00163 L -1.23902 0.00472 " pathEditMode="relative" rAng="0" ptsTypes="AA">
                                      <p:cBhvr>
                                        <p:cTn id="6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271" y="1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4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3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 animBg="1" advAuto="0"/>
      <p:bldP spid="8" grpId="0" animBg="1" advAuto="0"/>
      <p:bldP spid="9" grpId="0" animBg="1" advAuto="0"/>
      <p:bldP spid="10" grpId="0" animBg="1" advAuto="0"/>
      <p:bldP spid="13" grpId="0"/>
      <p:bldP spid="14" grpId="0" animBg="1" advAuto="0"/>
      <p:bldP spid="14" grpId="1" animBg="1" advAuto="0"/>
      <p:bldP spid="15" grpId="0" animBg="1" advAuto="0"/>
      <p:bldP spid="15" grpId="1" animBg="1" advAuto="0"/>
      <p:bldP spid="15" grpId="2" animBg="1"/>
      <p:bldP spid="17" grpId="0" animBg="1" advAuto="0"/>
      <p:bldP spid="17" grpId="1" animBg="1" advAuto="0"/>
      <p:bldP spid="17" grpId="2" animBg="1"/>
      <p:bldP spid="17" grpId="3" animBg="1"/>
      <p:bldP spid="19" grpId="0" animBg="1" advAuto="0"/>
      <p:bldP spid="19" grpId="1" animBg="1"/>
      <p:bldP spid="21" grpId="0" animBg="1"/>
      <p:bldP spid="22" grpId="0" animBg="1"/>
      <p:bldP spid="24" grpId="0" animBg="1" advAuto="0"/>
      <p:bldP spid="24" grpId="1" animBg="1"/>
      <p:bldP spid="24" grpId="2" animBg="1"/>
      <p:bldP spid="25" grpId="0" animBg="1" advAuto="0"/>
      <p:bldP spid="25" grpId="2" animBg="1"/>
      <p:bldP spid="26" grpId="0" animBg="1"/>
      <p:bldP spid="27" grpId="0"/>
      <p:bldP spid="30" grpId="0"/>
      <p:bldP spid="31" grpId="0" animBg="1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redicting the final number of sta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Predicting the final number of stars</a:t>
            </a:r>
          </a:p>
        </p:txBody>
      </p:sp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6602" y="9300501"/>
            <a:ext cx="211596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pic>
        <p:nvPicPr>
          <p:cNvPr id="282" name="confusion_matrices_panel-5.pdf" descr="confusion_matrices_panel-5.pdf"/>
          <p:cNvPicPr>
            <a:picLocks noChangeAspect="1"/>
          </p:cNvPicPr>
          <p:nvPr/>
        </p:nvPicPr>
        <p:blipFill>
          <a:blip r:embed="rId2"/>
          <a:srcRect l="66401"/>
          <a:stretch>
            <a:fillRect/>
          </a:stretch>
        </p:blipFill>
        <p:spPr>
          <a:xfrm>
            <a:off x="6900953" y="2753672"/>
            <a:ext cx="5499262" cy="539496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82851B8F-8C4E-F99A-7F12-2CB6394890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26481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46" eaLnBrk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Char char="•"/>
            </a:pPr>
            <a:br>
              <a:rPr lang="en-US" altLang="en-US" sz="1800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E2B801E-E454-0E24-DF4B-1F393609E460}"/>
              </a:ext>
            </a:extLst>
          </p:cNvPr>
          <p:cNvSpPr txBox="1"/>
          <p:nvPr/>
        </p:nvSpPr>
        <p:spPr>
          <a:xfrm>
            <a:off x="442208" y="2753669"/>
            <a:ext cx="6580682" cy="26340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23" indent="-457223">
              <a:buFontTx/>
              <a:buChar char="-"/>
            </a:pPr>
            <a:r>
              <a:rPr lang="en-US" dirty="0"/>
              <a:t>Training set is imbalanced, with only </a:t>
            </a:r>
            <a:r>
              <a:rPr lang="en-US" b="1" dirty="0">
                <a:solidFill>
                  <a:srgbClr val="FF0000"/>
                </a:solidFill>
              </a:rPr>
              <a:t>4.8% stripping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en-US" b="1" dirty="0"/>
              <a:t>8.1% mutually destructive</a:t>
            </a:r>
            <a:r>
              <a:rPr lang="en-US" dirty="0"/>
              <a:t> collisions</a:t>
            </a:r>
          </a:p>
          <a:p>
            <a:pPr marL="457223" indent="-457223">
              <a:buFontTx/>
              <a:buChar char="-"/>
            </a:pPr>
            <a:r>
              <a:rPr lang="en-US" dirty="0"/>
              <a:t>Models are scored based on balanced accuracy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We compared performance across k-nearest neighbors, support vector classifier, and a neural network"/>
          <p:cNvSpPr txBox="1"/>
          <p:nvPr/>
        </p:nvSpPr>
        <p:spPr>
          <a:xfrm>
            <a:off x="598319" y="2143175"/>
            <a:ext cx="11808164" cy="1016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77189" indent="-377189">
              <a:buSzPct val="100000"/>
              <a:buChar char="-"/>
            </a:lvl1pPr>
          </a:lstStyle>
          <a:p>
            <a:r>
              <a:rPr dirty="0"/>
              <a:t>We compared performance across k-nearest neighbors, support vector classifier, and a neural network</a:t>
            </a:r>
          </a:p>
        </p:txBody>
      </p:sp>
      <p:sp>
        <p:nvSpPr>
          <p:cNvPr id="307" name="Predicting the final number of stars"/>
          <p:cNvSpPr txBox="1">
            <a:spLocks noGrp="1"/>
          </p:cNvSpPr>
          <p:nvPr>
            <p:ph type="title" idx="4294967295"/>
          </p:nvPr>
        </p:nvSpPr>
        <p:spPr>
          <a:xfrm>
            <a:off x="242851" y="351327"/>
            <a:ext cx="12519098" cy="944289"/>
          </a:xfrm>
          <a:prstGeom prst="rect">
            <a:avLst/>
          </a:prstGeom>
        </p:spPr>
        <p:txBody>
          <a:bodyPr anchor="b"/>
          <a:lstStyle>
            <a:lvl1pPr algn="l"/>
          </a:lstStyle>
          <a:p>
            <a:r>
              <a:t>Predicting the final number of stars</a:t>
            </a:r>
          </a:p>
        </p:txBody>
      </p:sp>
      <p:sp>
        <p:nvSpPr>
          <p:cNvPr id="30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95800" y="9300501"/>
            <a:ext cx="213200" cy="318036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309" name="table1_inverted.png" descr="table1_invert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448" y="3734489"/>
            <a:ext cx="11053904" cy="3891705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Rectangle"/>
          <p:cNvSpPr/>
          <p:nvPr/>
        </p:nvSpPr>
        <p:spPr>
          <a:xfrm>
            <a:off x="1042602" y="6810683"/>
            <a:ext cx="10919601" cy="539376"/>
          </a:xfrm>
          <a:prstGeom prst="rect">
            <a:avLst/>
          </a:prstGeom>
          <a:ln w="63500">
            <a:solidFill>
              <a:schemeClr val="accent3">
                <a:hueOff val="979751"/>
                <a:satOff val="49372"/>
                <a:lumOff val="-1894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ctr" defTabSz="1130357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Graphik"/>
                <a:ea typeface="Graphik"/>
                <a:cs typeface="Graphik"/>
                <a:sym typeface="Graphik"/>
              </a:defRPr>
            </a:pPr>
            <a:endParaRPr sz="3200"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0" grpId="1" animBg="1" advAuto="0"/>
    </p:bldLst>
  </p:timing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FFFFFF"/>
      </a:dk1>
      <a:lt1>
        <a:srgbClr val="D5D5D5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43B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Times New Roman"/>
        <a:ea typeface="Times New Roman"/>
        <a:cs typeface="Times New Roman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9900" rtl="0" fontAlgn="auto" latinLnBrk="0" hangingPunct="0">
          <a:lnSpc>
            <a:spcPct val="90000"/>
          </a:lnSpc>
          <a:spcBef>
            <a:spcPts val="2000"/>
          </a:spcBef>
          <a:spcAft>
            <a:spcPts val="0"/>
          </a:spcAft>
          <a:buClrTx/>
          <a:buSzTx/>
          <a:buFontTx/>
          <a:buNone/>
          <a:tabLst/>
          <a:defRPr kumimoji="0" sz="3300" b="0" i="0" u="none" strike="noStrike" cap="none" spc="0" normalizeH="0" baseline="0">
            <a:ln>
              <a:noFill/>
            </a:ln>
            <a:solidFill>
              <a:srgbClr val="D5D5D5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3E74D1"/>
      </a:accent1>
      <a:accent2>
        <a:srgbClr val="33C5B9"/>
      </a:accent2>
      <a:accent3>
        <a:srgbClr val="45B43B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Times New Roman"/>
        <a:ea typeface="Times New Roman"/>
        <a:cs typeface="Times New Roman"/>
      </a:majorFont>
      <a:minorFont>
        <a:latin typeface="Canela Bold"/>
        <a:ea typeface="Canela Bold"/>
        <a:cs typeface="Canela Bold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11303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raphik"/>
            <a:ea typeface="Graphik"/>
            <a:cs typeface="Graphik"/>
            <a:sym typeface="Graphik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1739900" rtl="0" fontAlgn="auto" latinLnBrk="0" hangingPunct="0">
          <a:lnSpc>
            <a:spcPct val="90000"/>
          </a:lnSpc>
          <a:spcBef>
            <a:spcPts val="2000"/>
          </a:spcBef>
          <a:spcAft>
            <a:spcPts val="0"/>
          </a:spcAft>
          <a:buClrTx/>
          <a:buSzTx/>
          <a:buFontTx/>
          <a:buNone/>
          <a:tabLst/>
          <a:defRPr kumimoji="0" sz="3300" b="0" i="0" u="none" strike="noStrike" cap="none" spc="0" normalizeH="0" baseline="0">
            <a:ln>
              <a:noFill/>
            </a:ln>
            <a:solidFill>
              <a:srgbClr val="D5D5D5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814</Words>
  <Application>Microsoft Office PowerPoint</Application>
  <PresentationFormat>Custom</PresentationFormat>
  <Paragraphs>199</Paragraphs>
  <Slides>38</Slides>
  <Notes>0</Notes>
  <HiddenSlides>1</HiddenSlides>
  <MMClips>5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0" baseType="lpstr">
      <vt:lpstr>Arial</vt:lpstr>
      <vt:lpstr>Cambria Math</vt:lpstr>
      <vt:lpstr>Canela Bold</vt:lpstr>
      <vt:lpstr>Canela Deck Regular</vt:lpstr>
      <vt:lpstr>Canela Regular</vt:lpstr>
      <vt:lpstr>Graphik</vt:lpstr>
      <vt:lpstr>Graphik-Light</vt:lpstr>
      <vt:lpstr>Graphik-Medium</vt:lpstr>
      <vt:lpstr>Graphik-SemiboldItalic</vt:lpstr>
      <vt:lpstr>Helvetica Neue</vt:lpstr>
      <vt:lpstr>Times New Roman</vt:lpstr>
      <vt:lpstr>23_ClassicWhite</vt:lpstr>
      <vt:lpstr>Machine Learning Methods for Stellar Collisions</vt:lpstr>
      <vt:lpstr>PowerPoint Presentation</vt:lpstr>
      <vt:lpstr>PowerPoint Presentation</vt:lpstr>
      <vt:lpstr>Framework</vt:lpstr>
      <vt:lpstr>Stellar Collisions</vt:lpstr>
      <vt:lpstr>Stellar Collisions</vt:lpstr>
      <vt:lpstr>PowerPoint Presentation</vt:lpstr>
      <vt:lpstr>Predicting the final number of stars</vt:lpstr>
      <vt:lpstr>Predicting the final number of stars</vt:lpstr>
      <vt:lpstr>Decision boundaries</vt:lpstr>
      <vt:lpstr>Predicting the final masses</vt:lpstr>
      <vt:lpstr>Predicting the final masses</vt:lpstr>
      <vt:lpstr>Mixture of Experts Model</vt:lpstr>
      <vt:lpstr>Classification NN vs MoE</vt:lpstr>
      <vt:lpstr>Comparison of Errors</vt:lpstr>
      <vt:lpstr>Comparison of Errors</vt:lpstr>
      <vt:lpstr>Comparison of Errors</vt:lpstr>
      <vt:lpstr>Ongoing and Future Work</vt:lpstr>
      <vt:lpstr>PowerPoint Presentation</vt:lpstr>
      <vt:lpstr>PowerPoint Presentation</vt:lpstr>
      <vt:lpstr>Input Feature Distributions</vt:lpstr>
      <vt:lpstr>Grid</vt:lpstr>
      <vt:lpstr>k-NN/SVC Classification Hyperparameters</vt:lpstr>
      <vt:lpstr>NN Classification Hyperparameters</vt:lpstr>
      <vt:lpstr>ML Methods Comparison: Classification</vt:lpstr>
      <vt:lpstr>Method Comparison: Classification</vt:lpstr>
      <vt:lpstr>Method Comparison: Classification</vt:lpstr>
      <vt:lpstr>k-NN Regression </vt:lpstr>
      <vt:lpstr>Support Vector Machine: Regression </vt:lpstr>
      <vt:lpstr>NN Regression Hyperparameters</vt:lpstr>
      <vt:lpstr>ML Methods Comparison: Regression</vt:lpstr>
      <vt:lpstr>Method Comparison: Regression</vt:lpstr>
      <vt:lpstr>Method Comparison: Regression</vt:lpstr>
      <vt:lpstr>MoE Hyperparameters</vt:lpstr>
      <vt:lpstr>MoE Training</vt:lpstr>
      <vt:lpstr>MoE vs NN</vt:lpstr>
      <vt:lpstr>CollAIder  Flowchart</vt:lpstr>
      <vt:lpstr>CollAIder Performance Metrics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 Methods for Stellar Collisions</dc:title>
  <cp:lastModifiedBy>Guest01</cp:lastModifiedBy>
  <cp:revision>28</cp:revision>
  <dcterms:modified xsi:type="dcterms:W3CDTF">2026-09-02T08:52:47Z</dcterms:modified>
</cp:coreProperties>
</file>