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01" r:id="rId2"/>
    <p:sldId id="384" r:id="rId3"/>
    <p:sldId id="386" r:id="rId4"/>
    <p:sldId id="387" r:id="rId5"/>
    <p:sldId id="354" r:id="rId6"/>
    <p:sldId id="279" r:id="rId7"/>
    <p:sldId id="355" r:id="rId8"/>
    <p:sldId id="380" r:id="rId9"/>
    <p:sldId id="379" r:id="rId10"/>
    <p:sldId id="373" r:id="rId11"/>
    <p:sldId id="381" r:id="rId12"/>
    <p:sldId id="358" r:id="rId13"/>
    <p:sldId id="385" r:id="rId14"/>
    <p:sldId id="389" r:id="rId15"/>
    <p:sldId id="372" r:id="rId16"/>
    <p:sldId id="388" r:id="rId17"/>
    <p:sldId id="310" r:id="rId18"/>
    <p:sldId id="299" r:id="rId19"/>
    <p:sldId id="390" r:id="rId20"/>
    <p:sldId id="391" r:id="rId21"/>
    <p:sldId id="371" r:id="rId22"/>
    <p:sldId id="34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049F77-AA7A-3644-9D03-CB691EC2819A}" v="3" dt="2026-08-28T15:34:48.7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04"/>
    <p:restoredTop sz="68370"/>
  </p:normalViewPr>
  <p:slideViewPr>
    <p:cSldViewPr snapToGrid="0">
      <p:cViewPr>
        <p:scale>
          <a:sx n="87" d="100"/>
          <a:sy n="87" d="100"/>
        </p:scale>
        <p:origin x="164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cia Martin" userId="18f4e321-c573-474a-851c-a3d41c39c157" providerId="ADAL" clId="{DD049F77-AA7A-3644-9D03-CB691EC2819A}"/>
    <pc:docChg chg="undo custSel addSld delSld modSld sldOrd">
      <pc:chgData name="Alicia Martin" userId="18f4e321-c573-474a-851c-a3d41c39c157" providerId="ADAL" clId="{DD049F77-AA7A-3644-9D03-CB691EC2819A}" dt="2026-09-02T08:44:38.398" v="723" actId="478"/>
      <pc:docMkLst>
        <pc:docMk/>
      </pc:docMkLst>
      <pc:sldChg chg="addSp delSp modSp mod modNotesTx">
        <pc:chgData name="Alicia Martin" userId="18f4e321-c573-474a-851c-a3d41c39c157" providerId="ADAL" clId="{DD049F77-AA7A-3644-9D03-CB691EC2819A}" dt="2026-09-01T18:53:47.632" v="640"/>
        <pc:sldMkLst>
          <pc:docMk/>
          <pc:sldMk cId="2326433506" sldId="279"/>
        </pc:sldMkLst>
        <pc:spChg chg="add mod">
          <ac:chgData name="Alicia Martin" userId="18f4e321-c573-474a-851c-a3d41c39c157" providerId="ADAL" clId="{DD049F77-AA7A-3644-9D03-CB691EC2819A}" dt="2026-08-31T16:24:29.691" v="399" actId="1036"/>
          <ac:spMkLst>
            <pc:docMk/>
            <pc:sldMk cId="2326433506" sldId="279"/>
            <ac:spMk id="3" creationId="{9E133BD3-FD39-9C74-E833-70FF0229E4D2}"/>
          </ac:spMkLst>
        </pc:spChg>
        <pc:spChg chg="mod">
          <ac:chgData name="Alicia Martin" userId="18f4e321-c573-474a-851c-a3d41c39c157" providerId="ADAL" clId="{DD049F77-AA7A-3644-9D03-CB691EC2819A}" dt="2026-08-31T16:29:54.821" v="407" actId="1076"/>
          <ac:spMkLst>
            <pc:docMk/>
            <pc:sldMk cId="2326433506" sldId="279"/>
            <ac:spMk id="4" creationId="{D412CA09-70DB-52CF-1FCF-58449ED1FB77}"/>
          </ac:spMkLst>
        </pc:spChg>
        <pc:spChg chg="mod">
          <ac:chgData name="Alicia Martin" userId="18f4e321-c573-474a-851c-a3d41c39c157" providerId="ADAL" clId="{DD049F77-AA7A-3644-9D03-CB691EC2819A}" dt="2026-08-31T16:23:27.383" v="380" actId="20577"/>
          <ac:spMkLst>
            <pc:docMk/>
            <pc:sldMk cId="2326433506" sldId="279"/>
            <ac:spMk id="5" creationId="{6A61CAF9-E999-25F2-EB75-1758B9B59C2F}"/>
          </ac:spMkLst>
        </pc:spChg>
        <pc:spChg chg="mod">
          <ac:chgData name="Alicia Martin" userId="18f4e321-c573-474a-851c-a3d41c39c157" providerId="ADAL" clId="{DD049F77-AA7A-3644-9D03-CB691EC2819A}" dt="2026-08-31T16:23:27.383" v="380" actId="20577"/>
          <ac:spMkLst>
            <pc:docMk/>
            <pc:sldMk cId="2326433506" sldId="279"/>
            <ac:spMk id="6" creationId="{E6D388B7-1DAD-F4C9-DED6-5CFD3E8C517D}"/>
          </ac:spMkLst>
        </pc:spChg>
        <pc:spChg chg="mod">
          <ac:chgData name="Alicia Martin" userId="18f4e321-c573-474a-851c-a3d41c39c157" providerId="ADAL" clId="{DD049F77-AA7A-3644-9D03-CB691EC2819A}" dt="2026-08-31T16:21:50.066" v="367" actId="20577"/>
          <ac:spMkLst>
            <pc:docMk/>
            <pc:sldMk cId="2326433506" sldId="279"/>
            <ac:spMk id="7" creationId="{7C585B54-A5FD-81D1-A6E3-2D6E2CCF0698}"/>
          </ac:spMkLst>
        </pc:spChg>
        <pc:spChg chg="mod">
          <ac:chgData name="Alicia Martin" userId="18f4e321-c573-474a-851c-a3d41c39c157" providerId="ADAL" clId="{DD049F77-AA7A-3644-9D03-CB691EC2819A}" dt="2026-08-31T16:23:27.383" v="380" actId="20577"/>
          <ac:spMkLst>
            <pc:docMk/>
            <pc:sldMk cId="2326433506" sldId="279"/>
            <ac:spMk id="9" creationId="{FB3D8A83-6607-FD94-AA9F-30E31815C6FB}"/>
          </ac:spMkLst>
        </pc:spChg>
        <pc:spChg chg="mod">
          <ac:chgData name="Alicia Martin" userId="18f4e321-c573-474a-851c-a3d41c39c157" providerId="ADAL" clId="{DD049F77-AA7A-3644-9D03-CB691EC2819A}" dt="2026-08-31T16:23:27.383" v="380" actId="20577"/>
          <ac:spMkLst>
            <pc:docMk/>
            <pc:sldMk cId="2326433506" sldId="279"/>
            <ac:spMk id="11" creationId="{5AEB16D8-11A8-9FF0-E2F3-A1E7561E5E87}"/>
          </ac:spMkLst>
        </pc:spChg>
        <pc:spChg chg="mod">
          <ac:chgData name="Alicia Martin" userId="18f4e321-c573-474a-851c-a3d41c39c157" providerId="ADAL" clId="{DD049F77-AA7A-3644-9D03-CB691EC2819A}" dt="2026-08-31T16:23:27.383" v="380" actId="20577"/>
          <ac:spMkLst>
            <pc:docMk/>
            <pc:sldMk cId="2326433506" sldId="279"/>
            <ac:spMk id="13" creationId="{25065788-1AE5-ECEF-B507-5527C2A8428A}"/>
          </ac:spMkLst>
        </pc:spChg>
        <pc:spChg chg="del mod">
          <ac:chgData name="Alicia Martin" userId="18f4e321-c573-474a-851c-a3d41c39c157" providerId="ADAL" clId="{DD049F77-AA7A-3644-9D03-CB691EC2819A}" dt="2026-08-31T16:24:04.370" v="390" actId="478"/>
          <ac:spMkLst>
            <pc:docMk/>
            <pc:sldMk cId="2326433506" sldId="279"/>
            <ac:spMk id="14" creationId="{8A3EF973-ACF4-2450-E828-CEA203CBD1B9}"/>
          </ac:spMkLst>
        </pc:spChg>
        <pc:spChg chg="mod">
          <ac:chgData name="Alicia Martin" userId="18f4e321-c573-474a-851c-a3d41c39c157" providerId="ADAL" clId="{DD049F77-AA7A-3644-9D03-CB691EC2819A}" dt="2026-08-31T16:23:27.383" v="380" actId="20577"/>
          <ac:spMkLst>
            <pc:docMk/>
            <pc:sldMk cId="2326433506" sldId="279"/>
            <ac:spMk id="15" creationId="{CA5CC7DE-D3C3-23EC-2825-D70F5B03F2A8}"/>
          </ac:spMkLst>
        </pc:spChg>
        <pc:spChg chg="mod">
          <ac:chgData name="Alicia Martin" userId="18f4e321-c573-474a-851c-a3d41c39c157" providerId="ADAL" clId="{DD049F77-AA7A-3644-9D03-CB691EC2819A}" dt="2026-08-31T16:23:27.383" v="380" actId="20577"/>
          <ac:spMkLst>
            <pc:docMk/>
            <pc:sldMk cId="2326433506" sldId="279"/>
            <ac:spMk id="16" creationId="{A5804A84-CA80-4570-4574-0F8E775BEBEF}"/>
          </ac:spMkLst>
        </pc:spChg>
        <pc:spChg chg="mod">
          <ac:chgData name="Alicia Martin" userId="18f4e321-c573-474a-851c-a3d41c39c157" providerId="ADAL" clId="{DD049F77-AA7A-3644-9D03-CB691EC2819A}" dt="2026-08-31T16:23:27.383" v="380" actId="20577"/>
          <ac:spMkLst>
            <pc:docMk/>
            <pc:sldMk cId="2326433506" sldId="279"/>
            <ac:spMk id="17" creationId="{282E8965-65FF-675F-FED7-81B6F114F461}"/>
          </ac:spMkLst>
        </pc:spChg>
        <pc:spChg chg="mod">
          <ac:chgData name="Alicia Martin" userId="18f4e321-c573-474a-851c-a3d41c39c157" providerId="ADAL" clId="{DD049F77-AA7A-3644-9D03-CB691EC2819A}" dt="2026-08-31T16:23:27.383" v="380" actId="20577"/>
          <ac:spMkLst>
            <pc:docMk/>
            <pc:sldMk cId="2326433506" sldId="279"/>
            <ac:spMk id="18" creationId="{C7D4F0B8-BA7C-01E5-B9D5-9932CA56FDFE}"/>
          </ac:spMkLst>
        </pc:spChg>
        <pc:spChg chg="mod">
          <ac:chgData name="Alicia Martin" userId="18f4e321-c573-474a-851c-a3d41c39c157" providerId="ADAL" clId="{DD049F77-AA7A-3644-9D03-CB691EC2819A}" dt="2026-08-31T16:23:27.383" v="380" actId="20577"/>
          <ac:spMkLst>
            <pc:docMk/>
            <pc:sldMk cId="2326433506" sldId="279"/>
            <ac:spMk id="19" creationId="{437DFDD1-FE6C-67E6-D7F8-6A26ABEFEF0B}"/>
          </ac:spMkLst>
        </pc:spChg>
        <pc:spChg chg="mod">
          <ac:chgData name="Alicia Martin" userId="18f4e321-c573-474a-851c-a3d41c39c157" providerId="ADAL" clId="{DD049F77-AA7A-3644-9D03-CB691EC2819A}" dt="2026-08-31T16:23:27.383" v="380" actId="20577"/>
          <ac:spMkLst>
            <pc:docMk/>
            <pc:sldMk cId="2326433506" sldId="279"/>
            <ac:spMk id="20" creationId="{FE151D96-CD65-2DB0-F5E5-115E52495547}"/>
          </ac:spMkLst>
        </pc:spChg>
        <pc:spChg chg="mod">
          <ac:chgData name="Alicia Martin" userId="18f4e321-c573-474a-851c-a3d41c39c157" providerId="ADAL" clId="{DD049F77-AA7A-3644-9D03-CB691EC2819A}" dt="2026-08-31T16:21:53.961" v="369" actId="20577"/>
          <ac:spMkLst>
            <pc:docMk/>
            <pc:sldMk cId="2326433506" sldId="279"/>
            <ac:spMk id="21" creationId="{95503672-886B-9EA7-E8DF-EA89BFB2DB2E}"/>
          </ac:spMkLst>
        </pc:spChg>
        <pc:grpChg chg="mod">
          <ac:chgData name="Alicia Martin" userId="18f4e321-c573-474a-851c-a3d41c39c157" providerId="ADAL" clId="{DD049F77-AA7A-3644-9D03-CB691EC2819A}" dt="2026-08-31T16:23:27.383" v="380" actId="20577"/>
          <ac:grpSpMkLst>
            <pc:docMk/>
            <pc:sldMk cId="2326433506" sldId="279"/>
            <ac:grpSpMk id="8" creationId="{C631352D-CA13-3678-EF86-53D0BABD0FC9}"/>
          </ac:grpSpMkLst>
        </pc:grpChg>
        <pc:cxnChg chg="mod">
          <ac:chgData name="Alicia Martin" userId="18f4e321-c573-474a-851c-a3d41c39c157" providerId="ADAL" clId="{DD049F77-AA7A-3644-9D03-CB691EC2819A}" dt="2026-08-31T16:23:27.383" v="380" actId="20577"/>
          <ac:cxnSpMkLst>
            <pc:docMk/>
            <pc:sldMk cId="2326433506" sldId="279"/>
            <ac:cxnSpMk id="22" creationId="{953A86D5-5146-D531-AF39-5FA1017314E4}"/>
          </ac:cxnSpMkLst>
        </pc:cxnChg>
        <pc:cxnChg chg="mod">
          <ac:chgData name="Alicia Martin" userId="18f4e321-c573-474a-851c-a3d41c39c157" providerId="ADAL" clId="{DD049F77-AA7A-3644-9D03-CB691EC2819A}" dt="2026-08-31T16:23:27.383" v="380" actId="20577"/>
          <ac:cxnSpMkLst>
            <pc:docMk/>
            <pc:sldMk cId="2326433506" sldId="279"/>
            <ac:cxnSpMk id="24" creationId="{33384742-8471-F33A-B989-44D8CE98F99C}"/>
          </ac:cxnSpMkLst>
        </pc:cxnChg>
        <pc:cxnChg chg="mod">
          <ac:chgData name="Alicia Martin" userId="18f4e321-c573-474a-851c-a3d41c39c157" providerId="ADAL" clId="{DD049F77-AA7A-3644-9D03-CB691EC2819A}" dt="2026-08-31T16:23:27.383" v="380" actId="20577"/>
          <ac:cxnSpMkLst>
            <pc:docMk/>
            <pc:sldMk cId="2326433506" sldId="279"/>
            <ac:cxnSpMk id="29" creationId="{536BB640-A7BA-050E-6980-260C72C42537}"/>
          </ac:cxnSpMkLst>
        </pc:cxnChg>
        <pc:cxnChg chg="mod">
          <ac:chgData name="Alicia Martin" userId="18f4e321-c573-474a-851c-a3d41c39c157" providerId="ADAL" clId="{DD049F77-AA7A-3644-9D03-CB691EC2819A}" dt="2026-08-31T16:23:27.383" v="380" actId="20577"/>
          <ac:cxnSpMkLst>
            <pc:docMk/>
            <pc:sldMk cId="2326433506" sldId="279"/>
            <ac:cxnSpMk id="33" creationId="{491C49D9-4AE8-D1FC-07BE-0AE75EFC0FE6}"/>
          </ac:cxnSpMkLst>
        </pc:cxnChg>
        <pc:cxnChg chg="mod">
          <ac:chgData name="Alicia Martin" userId="18f4e321-c573-474a-851c-a3d41c39c157" providerId="ADAL" clId="{DD049F77-AA7A-3644-9D03-CB691EC2819A}" dt="2026-08-31T16:23:27.383" v="380" actId="20577"/>
          <ac:cxnSpMkLst>
            <pc:docMk/>
            <pc:sldMk cId="2326433506" sldId="279"/>
            <ac:cxnSpMk id="36" creationId="{1B6318BC-3213-C055-6A37-C8A246F8DA18}"/>
          </ac:cxnSpMkLst>
        </pc:cxnChg>
      </pc:sldChg>
      <pc:sldChg chg="add">
        <pc:chgData name="Alicia Martin" userId="18f4e321-c573-474a-851c-a3d41c39c157" providerId="ADAL" clId="{DD049F77-AA7A-3644-9D03-CB691EC2819A}" dt="2026-08-31T16:52:47.101" v="408"/>
        <pc:sldMkLst>
          <pc:docMk/>
          <pc:sldMk cId="4246364437" sldId="299"/>
        </pc:sldMkLst>
      </pc:sldChg>
      <pc:sldChg chg="modNotesTx">
        <pc:chgData name="Alicia Martin" userId="18f4e321-c573-474a-851c-a3d41c39c157" providerId="ADAL" clId="{DD049F77-AA7A-3644-9D03-CB691EC2819A}" dt="2026-09-02T07:34:09.556" v="707"/>
        <pc:sldMkLst>
          <pc:docMk/>
          <pc:sldMk cId="884676611" sldId="301"/>
        </pc:sldMkLst>
      </pc:sldChg>
      <pc:sldChg chg="add">
        <pc:chgData name="Alicia Martin" userId="18f4e321-c573-474a-851c-a3d41c39c157" providerId="ADAL" clId="{DD049F77-AA7A-3644-9D03-CB691EC2819A}" dt="2026-08-31T16:52:47.101" v="408"/>
        <pc:sldMkLst>
          <pc:docMk/>
          <pc:sldMk cId="928934812" sldId="310"/>
        </pc:sldMkLst>
      </pc:sldChg>
      <pc:sldChg chg="addSp delSp modSp add mod">
        <pc:chgData name="Alicia Martin" userId="18f4e321-c573-474a-851c-a3d41c39c157" providerId="ADAL" clId="{DD049F77-AA7A-3644-9D03-CB691EC2819A}" dt="2026-09-01T07:50:38.773" v="637" actId="478"/>
        <pc:sldMkLst>
          <pc:docMk/>
          <pc:sldMk cId="946980808" sldId="343"/>
        </pc:sldMkLst>
        <pc:spChg chg="add del mod">
          <ac:chgData name="Alicia Martin" userId="18f4e321-c573-474a-851c-a3d41c39c157" providerId="ADAL" clId="{DD049F77-AA7A-3644-9D03-CB691EC2819A}" dt="2026-09-01T07:50:37.886" v="636"/>
          <ac:spMkLst>
            <pc:docMk/>
            <pc:sldMk cId="946980808" sldId="343"/>
            <ac:spMk id="2" creationId="{A237884A-9FEC-CB31-D739-26E6636BF858}"/>
          </ac:spMkLst>
        </pc:spChg>
        <pc:spChg chg="del">
          <ac:chgData name="Alicia Martin" userId="18f4e321-c573-474a-851c-a3d41c39c157" providerId="ADAL" clId="{DD049F77-AA7A-3644-9D03-CB691EC2819A}" dt="2026-09-01T07:50:38.773" v="637" actId="478"/>
          <ac:spMkLst>
            <pc:docMk/>
            <pc:sldMk cId="946980808" sldId="343"/>
            <ac:spMk id="13" creationId="{8ECA0A01-90A1-EB18-170B-70F1D9503B73}"/>
          </ac:spMkLst>
        </pc:spChg>
        <pc:grpChg chg="del">
          <ac:chgData name="Alicia Martin" userId="18f4e321-c573-474a-851c-a3d41c39c157" providerId="ADAL" clId="{DD049F77-AA7A-3644-9D03-CB691EC2819A}" dt="2026-09-01T07:50:38.773" v="637" actId="478"/>
          <ac:grpSpMkLst>
            <pc:docMk/>
            <pc:sldMk cId="946980808" sldId="343"/>
            <ac:grpSpMk id="4" creationId="{86046057-023D-3A6A-CAB7-D6220812F33E}"/>
          </ac:grpSpMkLst>
        </pc:grpChg>
      </pc:sldChg>
      <pc:sldChg chg="modNotesTx">
        <pc:chgData name="Alicia Martin" userId="18f4e321-c573-474a-851c-a3d41c39c157" providerId="ADAL" clId="{DD049F77-AA7A-3644-9D03-CB691EC2819A}" dt="2026-09-02T07:24:08.995" v="704" actId="20577"/>
        <pc:sldMkLst>
          <pc:docMk/>
          <pc:sldMk cId="3180795891" sldId="355"/>
        </pc:sldMkLst>
      </pc:sldChg>
      <pc:sldChg chg="addSp delSp add mod">
        <pc:chgData name="Alicia Martin" userId="18f4e321-c573-474a-851c-a3d41c39c157" providerId="ADAL" clId="{DD049F77-AA7A-3644-9D03-CB691EC2819A}" dt="2026-09-01T07:50:16.735" v="632" actId="22"/>
        <pc:sldMkLst>
          <pc:docMk/>
          <pc:sldMk cId="3697592548" sldId="371"/>
        </pc:sldMkLst>
        <pc:spChg chg="add del">
          <ac:chgData name="Alicia Martin" userId="18f4e321-c573-474a-851c-a3d41c39c157" providerId="ADAL" clId="{DD049F77-AA7A-3644-9D03-CB691EC2819A}" dt="2026-09-01T07:50:16.735" v="632" actId="22"/>
          <ac:spMkLst>
            <pc:docMk/>
            <pc:sldMk cId="3697592548" sldId="371"/>
            <ac:spMk id="5" creationId="{CF3E6923-D393-2EEF-CAE4-F84C6F53BA82}"/>
          </ac:spMkLst>
        </pc:spChg>
        <pc:spChg chg="del">
          <ac:chgData name="Alicia Martin" userId="18f4e321-c573-474a-851c-a3d41c39c157" providerId="ADAL" clId="{DD049F77-AA7A-3644-9D03-CB691EC2819A}" dt="2026-09-01T07:06:25.817" v="618" actId="478"/>
          <ac:spMkLst>
            <pc:docMk/>
            <pc:sldMk cId="3697592548" sldId="371"/>
            <ac:spMk id="13" creationId="{F9A26576-EAC5-D346-E38E-3F2EB576E774}"/>
          </ac:spMkLst>
        </pc:spChg>
        <pc:grpChg chg="del">
          <ac:chgData name="Alicia Martin" userId="18f4e321-c573-474a-851c-a3d41c39c157" providerId="ADAL" clId="{DD049F77-AA7A-3644-9D03-CB691EC2819A}" dt="2026-09-01T07:06:25.817" v="618" actId="478"/>
          <ac:grpSpMkLst>
            <pc:docMk/>
            <pc:sldMk cId="3697592548" sldId="371"/>
            <ac:grpSpMk id="3" creationId="{7A6692AE-DCB1-985B-8001-60BE79633567}"/>
          </ac:grpSpMkLst>
        </pc:grpChg>
      </pc:sldChg>
      <pc:sldChg chg="modSp mod modNotesTx">
        <pc:chgData name="Alicia Martin" userId="18f4e321-c573-474a-851c-a3d41c39c157" providerId="ADAL" clId="{DD049F77-AA7A-3644-9D03-CB691EC2819A}" dt="2026-09-02T08:37:11.412" v="720"/>
        <pc:sldMkLst>
          <pc:docMk/>
          <pc:sldMk cId="3953929438" sldId="373"/>
        </pc:sldMkLst>
        <pc:spChg chg="mod">
          <ac:chgData name="Alicia Martin" userId="18f4e321-c573-474a-851c-a3d41c39c157" providerId="ADAL" clId="{DD049F77-AA7A-3644-9D03-CB691EC2819A}" dt="2026-08-28T15:25:11.726" v="68" actId="207"/>
          <ac:spMkLst>
            <pc:docMk/>
            <pc:sldMk cId="3953929438" sldId="373"/>
            <ac:spMk id="37" creationId="{C4ECBC3E-2BFB-CC30-8F82-446325CFD6AF}"/>
          </ac:spMkLst>
        </pc:spChg>
      </pc:sldChg>
      <pc:sldChg chg="addSp modSp mod">
        <pc:chgData name="Alicia Martin" userId="18f4e321-c573-474a-851c-a3d41c39c157" providerId="ADAL" clId="{DD049F77-AA7A-3644-9D03-CB691EC2819A}" dt="2026-08-28T15:25:04.278" v="67" actId="207"/>
        <pc:sldMkLst>
          <pc:docMk/>
          <pc:sldMk cId="440017188" sldId="381"/>
        </pc:sldMkLst>
        <pc:spChg chg="add mod">
          <ac:chgData name="Alicia Martin" userId="18f4e321-c573-474a-851c-a3d41c39c157" providerId="ADAL" clId="{DD049F77-AA7A-3644-9D03-CB691EC2819A}" dt="2026-08-28T15:22:05.944" v="60" actId="207"/>
          <ac:spMkLst>
            <pc:docMk/>
            <pc:sldMk cId="440017188" sldId="381"/>
            <ac:spMk id="4" creationId="{AD005739-64C0-4F7C-C54F-E3322595026D}"/>
          </ac:spMkLst>
        </pc:spChg>
        <pc:spChg chg="add mod">
          <ac:chgData name="Alicia Martin" userId="18f4e321-c573-474a-851c-a3d41c39c157" providerId="ADAL" clId="{DD049F77-AA7A-3644-9D03-CB691EC2819A}" dt="2026-08-28T15:22:30.211" v="65" actId="207"/>
          <ac:spMkLst>
            <pc:docMk/>
            <pc:sldMk cId="440017188" sldId="381"/>
            <ac:spMk id="6" creationId="{2CFF5F6E-4530-6E05-EFB0-0C54AEB53C9A}"/>
          </ac:spMkLst>
        </pc:spChg>
        <pc:spChg chg="mod">
          <ac:chgData name="Alicia Martin" userId="18f4e321-c573-474a-851c-a3d41c39c157" providerId="ADAL" clId="{DD049F77-AA7A-3644-9D03-CB691EC2819A}" dt="2026-08-28T15:25:04.278" v="67" actId="207"/>
          <ac:spMkLst>
            <pc:docMk/>
            <pc:sldMk cId="440017188" sldId="381"/>
            <ac:spMk id="30" creationId="{4605CD6D-27A3-805A-F51E-994354264481}"/>
          </ac:spMkLst>
        </pc:spChg>
      </pc:sldChg>
      <pc:sldChg chg="modNotesTx">
        <pc:chgData name="Alicia Martin" userId="18f4e321-c573-474a-851c-a3d41c39c157" providerId="ADAL" clId="{DD049F77-AA7A-3644-9D03-CB691EC2819A}" dt="2026-09-02T07:38:03.744" v="710"/>
        <pc:sldMkLst>
          <pc:docMk/>
          <pc:sldMk cId="1648790772" sldId="384"/>
        </pc:sldMkLst>
      </pc:sldChg>
      <pc:sldChg chg="delSp modSp mod ord">
        <pc:chgData name="Alicia Martin" userId="18f4e321-c573-474a-851c-a3d41c39c157" providerId="ADAL" clId="{DD049F77-AA7A-3644-9D03-CB691EC2819A}" dt="2026-08-29T21:54:10.438" v="353" actId="478"/>
        <pc:sldMkLst>
          <pc:docMk/>
          <pc:sldMk cId="3213260301" sldId="385"/>
        </pc:sldMkLst>
        <pc:spChg chg="mod">
          <ac:chgData name="Alicia Martin" userId="18f4e321-c573-474a-851c-a3d41c39c157" providerId="ADAL" clId="{DD049F77-AA7A-3644-9D03-CB691EC2819A}" dt="2026-08-29T21:52:51.044" v="340" actId="1076"/>
          <ac:spMkLst>
            <pc:docMk/>
            <pc:sldMk cId="3213260301" sldId="385"/>
            <ac:spMk id="39" creationId="{2F266169-BCE7-D157-4044-412B578B1867}"/>
          </ac:spMkLst>
        </pc:spChg>
        <pc:spChg chg="del">
          <ac:chgData name="Alicia Martin" userId="18f4e321-c573-474a-851c-a3d41c39c157" providerId="ADAL" clId="{DD049F77-AA7A-3644-9D03-CB691EC2819A}" dt="2026-08-29T21:54:10.438" v="353" actId="478"/>
          <ac:spMkLst>
            <pc:docMk/>
            <pc:sldMk cId="3213260301" sldId="385"/>
            <ac:spMk id="64" creationId="{CEE65D51-5981-8569-BB70-AD4864EC2724}"/>
          </ac:spMkLst>
        </pc:spChg>
        <pc:spChg chg="mod">
          <ac:chgData name="Alicia Martin" userId="18f4e321-c573-474a-851c-a3d41c39c157" providerId="ADAL" clId="{DD049F77-AA7A-3644-9D03-CB691EC2819A}" dt="2026-08-28T15:34:40.906" v="71" actId="207"/>
          <ac:spMkLst>
            <pc:docMk/>
            <pc:sldMk cId="3213260301" sldId="385"/>
            <ac:spMk id="65" creationId="{05E3FB5B-3E21-4D84-EF7C-BDB44B8187DE}"/>
          </ac:spMkLst>
        </pc:spChg>
      </pc:sldChg>
      <pc:sldChg chg="modNotesTx">
        <pc:chgData name="Alicia Martin" userId="18f4e321-c573-474a-851c-a3d41c39c157" providerId="ADAL" clId="{DD049F77-AA7A-3644-9D03-CB691EC2819A}" dt="2026-08-31T06:22:29.649" v="366"/>
        <pc:sldMkLst>
          <pc:docMk/>
          <pc:sldMk cId="1579893244" sldId="386"/>
        </pc:sldMkLst>
      </pc:sldChg>
      <pc:sldChg chg="delSp modSp mod">
        <pc:chgData name="Alicia Martin" userId="18f4e321-c573-474a-851c-a3d41c39c157" providerId="ADAL" clId="{DD049F77-AA7A-3644-9D03-CB691EC2819A}" dt="2026-09-02T08:44:38.398" v="723" actId="478"/>
        <pc:sldMkLst>
          <pc:docMk/>
          <pc:sldMk cId="2591889814" sldId="388"/>
        </pc:sldMkLst>
        <pc:spChg chg="del">
          <ac:chgData name="Alicia Martin" userId="18f4e321-c573-474a-851c-a3d41c39c157" providerId="ADAL" clId="{DD049F77-AA7A-3644-9D03-CB691EC2819A}" dt="2026-09-02T08:44:38.398" v="723" actId="478"/>
          <ac:spMkLst>
            <pc:docMk/>
            <pc:sldMk cId="2591889814" sldId="388"/>
            <ac:spMk id="2" creationId="{1B592784-364E-ED5C-0253-7044253D9DF5}"/>
          </ac:spMkLst>
        </pc:spChg>
        <pc:spChg chg="del mod">
          <ac:chgData name="Alicia Martin" userId="18f4e321-c573-474a-851c-a3d41c39c157" providerId="ADAL" clId="{DD049F77-AA7A-3644-9D03-CB691EC2819A}" dt="2026-09-02T08:44:37.346" v="722" actId="478"/>
          <ac:spMkLst>
            <pc:docMk/>
            <pc:sldMk cId="2591889814" sldId="388"/>
            <ac:spMk id="3" creationId="{E282C8EB-60FB-99A0-D882-3F81EFA17E2A}"/>
          </ac:spMkLst>
        </pc:spChg>
      </pc:sldChg>
      <pc:sldChg chg="addSp delSp modSp mod modNotesTx">
        <pc:chgData name="Alicia Martin" userId="18f4e321-c573-474a-851c-a3d41c39c157" providerId="ADAL" clId="{DD049F77-AA7A-3644-9D03-CB691EC2819A}" dt="2026-08-31T20:20:14.707" v="451"/>
        <pc:sldMkLst>
          <pc:docMk/>
          <pc:sldMk cId="1373274821" sldId="389"/>
        </pc:sldMkLst>
        <pc:spChg chg="del">
          <ac:chgData name="Alicia Martin" userId="18f4e321-c573-474a-851c-a3d41c39c157" providerId="ADAL" clId="{DD049F77-AA7A-3644-9D03-CB691EC2819A}" dt="2026-08-28T15:35:23.218" v="96" actId="478"/>
          <ac:spMkLst>
            <pc:docMk/>
            <pc:sldMk cId="1373274821" sldId="389"/>
            <ac:spMk id="2" creationId="{BBFDD064-3F7B-7B22-AE9B-A56CDBFC9FAD}"/>
          </ac:spMkLst>
        </pc:spChg>
        <pc:spChg chg="add mod">
          <ac:chgData name="Alicia Martin" userId="18f4e321-c573-474a-851c-a3d41c39c157" providerId="ADAL" clId="{DD049F77-AA7A-3644-9D03-CB691EC2819A}" dt="2026-08-29T21:51:03.343" v="276" actId="164"/>
          <ac:spMkLst>
            <pc:docMk/>
            <pc:sldMk cId="1373274821" sldId="389"/>
            <ac:spMk id="4" creationId="{E5B1A3AA-121A-657E-0735-4463D52050FE}"/>
          </ac:spMkLst>
        </pc:spChg>
        <pc:spChg chg="add mod">
          <ac:chgData name="Alicia Martin" userId="18f4e321-c573-474a-851c-a3d41c39c157" providerId="ADAL" clId="{DD049F77-AA7A-3644-9D03-CB691EC2819A}" dt="2026-08-28T15:35:00.600" v="88" actId="20577"/>
          <ac:spMkLst>
            <pc:docMk/>
            <pc:sldMk cId="1373274821" sldId="389"/>
            <ac:spMk id="6" creationId="{6CF70009-4DAD-7BEB-372A-935951D454A6}"/>
          </ac:spMkLst>
        </pc:spChg>
        <pc:spChg chg="add mod">
          <ac:chgData name="Alicia Martin" userId="18f4e321-c573-474a-851c-a3d41c39c157" providerId="ADAL" clId="{DD049F77-AA7A-3644-9D03-CB691EC2819A}" dt="2026-08-29T21:51:03.343" v="276" actId="164"/>
          <ac:spMkLst>
            <pc:docMk/>
            <pc:sldMk cId="1373274821" sldId="389"/>
            <ac:spMk id="7" creationId="{715D0D63-67CB-9547-5E50-BDE5E57CF272}"/>
          </ac:spMkLst>
        </pc:spChg>
        <pc:spChg chg="add mod">
          <ac:chgData name="Alicia Martin" userId="18f4e321-c573-474a-851c-a3d41c39c157" providerId="ADAL" clId="{DD049F77-AA7A-3644-9D03-CB691EC2819A}" dt="2026-08-28T15:35:21.218" v="95" actId="1076"/>
          <ac:spMkLst>
            <pc:docMk/>
            <pc:sldMk cId="1373274821" sldId="389"/>
            <ac:spMk id="8" creationId="{11D11C80-A83C-6104-9D13-5E495860919C}"/>
          </ac:spMkLst>
        </pc:spChg>
        <pc:spChg chg="add del mod">
          <ac:chgData name="Alicia Martin" userId="18f4e321-c573-474a-851c-a3d41c39c157" providerId="ADAL" clId="{DD049F77-AA7A-3644-9D03-CB691EC2819A}" dt="2026-08-29T21:48:48.246" v="157"/>
          <ac:spMkLst>
            <pc:docMk/>
            <pc:sldMk cId="1373274821" sldId="389"/>
            <ac:spMk id="9" creationId="{8A19A986-5161-9827-2140-E8A65EE38F0D}"/>
          </ac:spMkLst>
        </pc:spChg>
        <pc:spChg chg="add del mod">
          <ac:chgData name="Alicia Martin" userId="18f4e321-c573-474a-851c-a3d41c39c157" providerId="ADAL" clId="{DD049F77-AA7A-3644-9D03-CB691EC2819A}" dt="2026-08-29T21:49:21.659" v="176"/>
          <ac:spMkLst>
            <pc:docMk/>
            <pc:sldMk cId="1373274821" sldId="389"/>
            <ac:spMk id="10" creationId="{11B44E65-6EB4-BF28-D7B8-3F346ABB5781}"/>
          </ac:spMkLst>
        </pc:spChg>
        <pc:spChg chg="add mod">
          <ac:chgData name="Alicia Martin" userId="18f4e321-c573-474a-851c-a3d41c39c157" providerId="ADAL" clId="{DD049F77-AA7A-3644-9D03-CB691EC2819A}" dt="2026-08-29T21:51:03.343" v="276" actId="164"/>
          <ac:spMkLst>
            <pc:docMk/>
            <pc:sldMk cId="1373274821" sldId="389"/>
            <ac:spMk id="11" creationId="{34721739-C34F-94F3-F268-AC375A3B7759}"/>
          </ac:spMkLst>
        </pc:spChg>
        <pc:spChg chg="add mod">
          <ac:chgData name="Alicia Martin" userId="18f4e321-c573-474a-851c-a3d41c39c157" providerId="ADAL" clId="{DD049F77-AA7A-3644-9D03-CB691EC2819A}" dt="2026-08-29T21:54:39.035" v="365" actId="1035"/>
          <ac:spMkLst>
            <pc:docMk/>
            <pc:sldMk cId="1373274821" sldId="389"/>
            <ac:spMk id="19" creationId="{4C1A24AF-A3BD-5608-78FA-79189ACD8F8E}"/>
          </ac:spMkLst>
        </pc:spChg>
        <pc:spChg chg="add del mod">
          <ac:chgData name="Alicia Martin" userId="18f4e321-c573-474a-851c-a3d41c39c157" providerId="ADAL" clId="{DD049F77-AA7A-3644-9D03-CB691EC2819A}" dt="2026-08-29T21:53:02.204" v="343" actId="478"/>
          <ac:spMkLst>
            <pc:docMk/>
            <pc:sldMk cId="1373274821" sldId="389"/>
            <ac:spMk id="20" creationId="{DC4F1085-111F-6000-E4F8-B379AEF5EA0E}"/>
          </ac:spMkLst>
        </pc:spChg>
        <pc:spChg chg="add mod">
          <ac:chgData name="Alicia Martin" userId="18f4e321-c573-474a-851c-a3d41c39c157" providerId="ADAL" clId="{DD049F77-AA7A-3644-9D03-CB691EC2819A}" dt="2026-08-31T20:18:22.279" v="421" actId="20577"/>
          <ac:spMkLst>
            <pc:docMk/>
            <pc:sldMk cId="1373274821" sldId="389"/>
            <ac:spMk id="21" creationId="{C52DCF05-5A5F-2565-4BB8-701850A82A89}"/>
          </ac:spMkLst>
        </pc:spChg>
        <pc:spChg chg="add mod">
          <ac:chgData name="Alicia Martin" userId="18f4e321-c573-474a-851c-a3d41c39c157" providerId="ADAL" clId="{DD049F77-AA7A-3644-9D03-CB691EC2819A}" dt="2026-08-31T20:19:04.825" v="448" actId="113"/>
          <ac:spMkLst>
            <pc:docMk/>
            <pc:sldMk cId="1373274821" sldId="389"/>
            <ac:spMk id="22" creationId="{791124FD-F128-AA90-69E6-FD4DDC476706}"/>
          </ac:spMkLst>
        </pc:spChg>
        <pc:spChg chg="add mod">
          <ac:chgData name="Alicia Martin" userId="18f4e321-c573-474a-851c-a3d41c39c157" providerId="ADAL" clId="{DD049F77-AA7A-3644-9D03-CB691EC2819A}" dt="2026-08-29T21:53:48.444" v="350" actId="208"/>
          <ac:spMkLst>
            <pc:docMk/>
            <pc:sldMk cId="1373274821" sldId="389"/>
            <ac:spMk id="23" creationId="{E394B8C2-EEC2-FFA3-DDEA-AA2DD8578F02}"/>
          </ac:spMkLst>
        </pc:spChg>
        <pc:grpChg chg="add mod">
          <ac:chgData name="Alicia Martin" userId="18f4e321-c573-474a-851c-a3d41c39c157" providerId="ADAL" clId="{DD049F77-AA7A-3644-9D03-CB691EC2819A}" dt="2026-08-29T21:53:26.923" v="345" actId="1076"/>
          <ac:grpSpMkLst>
            <pc:docMk/>
            <pc:sldMk cId="1373274821" sldId="389"/>
            <ac:grpSpMk id="18" creationId="{A9B2DB7C-6FC2-C43F-653C-86CC1FA22522}"/>
          </ac:grpSpMkLst>
        </pc:grpChg>
        <pc:picChg chg="add del mod">
          <ac:chgData name="Alicia Martin" userId="18f4e321-c573-474a-851c-a3d41c39c157" providerId="ADAL" clId="{DD049F77-AA7A-3644-9D03-CB691EC2819A}" dt="2026-08-29T21:49:17.277" v="174" actId="478"/>
          <ac:picMkLst>
            <pc:docMk/>
            <pc:sldMk cId="1373274821" sldId="389"/>
            <ac:picMk id="3" creationId="{1E0FBC15-C37C-C285-320D-5BA90C9ABD84}"/>
          </ac:picMkLst>
        </pc:picChg>
        <pc:picChg chg="mod">
          <ac:chgData name="Alicia Martin" userId="18f4e321-c573-474a-851c-a3d41c39c157" providerId="ADAL" clId="{DD049F77-AA7A-3644-9D03-CB691EC2819A}" dt="2026-08-29T21:51:19.496" v="279" actId="14100"/>
          <ac:picMkLst>
            <pc:docMk/>
            <pc:sldMk cId="1373274821" sldId="389"/>
            <ac:picMk id="5" creationId="{E771D143-D59F-53E5-F812-2B58AC0BD8DF}"/>
          </ac:picMkLst>
        </pc:picChg>
        <pc:cxnChg chg="add mod">
          <ac:chgData name="Alicia Martin" userId="18f4e321-c573-474a-851c-a3d41c39c157" providerId="ADAL" clId="{DD049F77-AA7A-3644-9D03-CB691EC2819A}" dt="2026-08-29T21:51:03.343" v="276" actId="164"/>
          <ac:cxnSpMkLst>
            <pc:docMk/>
            <pc:sldMk cId="1373274821" sldId="389"/>
            <ac:cxnSpMk id="13" creationId="{497759D9-D2CF-7AC9-21AD-6056E2B775EE}"/>
          </ac:cxnSpMkLst>
        </pc:cxnChg>
        <pc:cxnChg chg="add mod">
          <ac:chgData name="Alicia Martin" userId="18f4e321-c573-474a-851c-a3d41c39c157" providerId="ADAL" clId="{DD049F77-AA7A-3644-9D03-CB691EC2819A}" dt="2026-08-29T21:51:03.343" v="276" actId="164"/>
          <ac:cxnSpMkLst>
            <pc:docMk/>
            <pc:sldMk cId="1373274821" sldId="389"/>
            <ac:cxnSpMk id="14" creationId="{76BE3742-E43E-F9BE-CBAB-35FCBF09270A}"/>
          </ac:cxnSpMkLst>
        </pc:cxnChg>
      </pc:sldChg>
      <pc:sldChg chg="addSp delSp modSp new mod">
        <pc:chgData name="Alicia Martin" userId="18f4e321-c573-474a-851c-a3d41c39c157" providerId="ADAL" clId="{DD049F77-AA7A-3644-9D03-CB691EC2819A}" dt="2026-08-31T16:56:59.900" v="417" actId="478"/>
        <pc:sldMkLst>
          <pc:docMk/>
          <pc:sldMk cId="1046571291" sldId="390"/>
        </pc:sldMkLst>
        <pc:spChg chg="del mod">
          <ac:chgData name="Alicia Martin" userId="18f4e321-c573-474a-851c-a3d41c39c157" providerId="ADAL" clId="{DD049F77-AA7A-3644-9D03-CB691EC2819A}" dt="2026-08-31T16:56:59.900" v="417" actId="478"/>
          <ac:spMkLst>
            <pc:docMk/>
            <pc:sldMk cId="1046571291" sldId="390"/>
            <ac:spMk id="2" creationId="{B6509696-70A0-EE17-C3FD-4BD495F3E6C6}"/>
          </ac:spMkLst>
        </pc:spChg>
        <pc:spChg chg="del">
          <ac:chgData name="Alicia Martin" userId="18f4e321-c573-474a-851c-a3d41c39c157" providerId="ADAL" clId="{DD049F77-AA7A-3644-9D03-CB691EC2819A}" dt="2026-08-31T16:56:54.578" v="413"/>
          <ac:spMkLst>
            <pc:docMk/>
            <pc:sldMk cId="1046571291" sldId="390"/>
            <ac:spMk id="3" creationId="{1B711BC3-2371-D0FA-4DCE-C63E28F72460}"/>
          </ac:spMkLst>
        </pc:spChg>
        <pc:picChg chg="add mod">
          <ac:chgData name="Alicia Martin" userId="18f4e321-c573-474a-851c-a3d41c39c157" providerId="ADAL" clId="{DD049F77-AA7A-3644-9D03-CB691EC2819A}" dt="2026-08-31T16:56:58.500" v="415" actId="1076"/>
          <ac:picMkLst>
            <pc:docMk/>
            <pc:sldMk cId="1046571291" sldId="390"/>
            <ac:picMk id="5" creationId="{273C1178-A162-5942-4DAA-B07A032E6EA2}"/>
          </ac:picMkLst>
        </pc:picChg>
      </pc:sldChg>
      <pc:sldChg chg="addSp delSp modSp new mod">
        <pc:chgData name="Alicia Martin" userId="18f4e321-c573-474a-851c-a3d41c39c157" providerId="ADAL" clId="{DD049F77-AA7A-3644-9D03-CB691EC2819A}" dt="2026-09-01T07:12:00.684" v="627" actId="1076"/>
        <pc:sldMkLst>
          <pc:docMk/>
          <pc:sldMk cId="379946720" sldId="391"/>
        </pc:sldMkLst>
        <pc:spChg chg="del">
          <ac:chgData name="Alicia Martin" userId="18f4e321-c573-474a-851c-a3d41c39c157" providerId="ADAL" clId="{DD049F77-AA7A-3644-9D03-CB691EC2819A}" dt="2026-09-01T06:48:44.213" v="613" actId="478"/>
          <ac:spMkLst>
            <pc:docMk/>
            <pc:sldMk cId="379946720" sldId="391"/>
            <ac:spMk id="2" creationId="{DDD162BA-3D63-CB49-922F-C2CCE33FF4A9}"/>
          </ac:spMkLst>
        </pc:spChg>
        <pc:spChg chg="del">
          <ac:chgData name="Alicia Martin" userId="18f4e321-c573-474a-851c-a3d41c39c157" providerId="ADAL" clId="{DD049F77-AA7A-3644-9D03-CB691EC2819A}" dt="2026-09-01T06:48:42.858" v="612" actId="478"/>
          <ac:spMkLst>
            <pc:docMk/>
            <pc:sldMk cId="379946720" sldId="391"/>
            <ac:spMk id="3" creationId="{EDED9CBF-66E0-18BC-64C2-CAEB015210BF}"/>
          </ac:spMkLst>
        </pc:spChg>
        <pc:picChg chg="add del mod">
          <ac:chgData name="Alicia Martin" userId="18f4e321-c573-474a-851c-a3d41c39c157" providerId="ADAL" clId="{DD049F77-AA7A-3644-9D03-CB691EC2819A}" dt="2026-09-01T07:10:33.399" v="620" actId="478"/>
          <ac:picMkLst>
            <pc:docMk/>
            <pc:sldMk cId="379946720" sldId="391"/>
            <ac:picMk id="5" creationId="{00535378-636D-57D7-4653-AEA5CCF6AAD4}"/>
          </ac:picMkLst>
        </pc:picChg>
        <pc:picChg chg="add del mod">
          <ac:chgData name="Alicia Martin" userId="18f4e321-c573-474a-851c-a3d41c39c157" providerId="ADAL" clId="{DD049F77-AA7A-3644-9D03-CB691EC2819A}" dt="2026-09-01T07:11:58.416" v="626" actId="478"/>
          <ac:picMkLst>
            <pc:docMk/>
            <pc:sldMk cId="379946720" sldId="391"/>
            <ac:picMk id="7" creationId="{436FA6AA-97E1-E9C5-E107-5E5AB6E9EAAA}"/>
          </ac:picMkLst>
        </pc:picChg>
        <pc:picChg chg="add mod">
          <ac:chgData name="Alicia Martin" userId="18f4e321-c573-474a-851c-a3d41c39c157" providerId="ADAL" clId="{DD049F77-AA7A-3644-9D03-CB691EC2819A}" dt="2026-09-01T07:10:36.473" v="621" actId="1076"/>
          <ac:picMkLst>
            <pc:docMk/>
            <pc:sldMk cId="379946720" sldId="391"/>
            <ac:picMk id="9" creationId="{794FE9BC-8B25-C497-3539-AFD04BF66EBD}"/>
          </ac:picMkLst>
        </pc:picChg>
        <pc:picChg chg="add mod modCrop">
          <ac:chgData name="Alicia Martin" userId="18f4e321-c573-474a-851c-a3d41c39c157" providerId="ADAL" clId="{DD049F77-AA7A-3644-9D03-CB691EC2819A}" dt="2026-09-01T07:12:00.684" v="627" actId="1076"/>
          <ac:picMkLst>
            <pc:docMk/>
            <pc:sldMk cId="379946720" sldId="391"/>
            <ac:picMk id="11" creationId="{4C1D384B-6BEE-AA7D-CD2A-D7BE200B7912}"/>
          </ac:picMkLst>
        </pc:picChg>
      </pc:sldChg>
      <pc:sldChg chg="add del">
        <pc:chgData name="Alicia Martin" userId="18f4e321-c573-474a-851c-a3d41c39c157" providerId="ADAL" clId="{DD049F77-AA7A-3644-9D03-CB691EC2819A}" dt="2026-08-31T16:56:43.628" v="411" actId="2696"/>
        <pc:sldMkLst>
          <pc:docMk/>
          <pc:sldMk cId="557428370" sldId="391"/>
        </pc:sldMkLst>
      </pc:sldChg>
      <pc:sldChg chg="add del">
        <pc:chgData name="Alicia Martin" userId="18f4e321-c573-474a-851c-a3d41c39c157" providerId="ADAL" clId="{DD049F77-AA7A-3644-9D03-CB691EC2819A}" dt="2026-08-31T16:56:46.631" v="412" actId="2696"/>
        <pc:sldMkLst>
          <pc:docMk/>
          <pc:sldMk cId="613248520" sldId="3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E08548-7F9E-9544-9769-673B97E49BCD}" type="datetimeFigureOut">
              <a:rPr lang="en-US" smtClean="0"/>
              <a:t>8/29/26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7A256A-A02E-A546-9965-536217AF33D5}" type="slidenum">
              <a:rPr lang="en-US" smtClean="0"/>
              <a:t>‹#›</a:t>
            </a:fld>
            <a:endParaRPr lang="en-US"/>
          </a:p>
        </p:txBody>
      </p:sp>
    </p:spTree>
    <p:extLst>
      <p:ext uri="{BB962C8B-B14F-4D97-AF65-F5344CB8AC3E}">
        <p14:creationId xmlns:p14="http://schemas.microsoft.com/office/powerpoint/2010/main" val="3989120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Hey everyone. I'm coming towards the end of my PhD now, and over the last three years a lot of what I've been working on is using a machine-learning technique called symbolic regression</a:t>
            </a:r>
            <a:endParaRPr lang="en-GB" sz="1200" dirty="0">
              <a:effectLst/>
              <a:latin typeface="NimbusRomNo9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NimbusRomNo9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NimbusRomNo9L"/>
              </a:rPr>
              <a:t>In the modern picture of structure formation, galaxies form at the </a:t>
            </a:r>
            <a:r>
              <a:rPr lang="en-GB" sz="1200" dirty="0" err="1">
                <a:effectLst/>
                <a:latin typeface="NimbusRomNo9L"/>
              </a:rPr>
              <a:t>center</a:t>
            </a:r>
            <a:r>
              <a:rPr lang="en-GB" sz="1200" dirty="0">
                <a:effectLst/>
                <a:latin typeface="NimbusRomNo9L"/>
              </a:rPr>
              <a:t> of extended, </a:t>
            </a:r>
            <a:r>
              <a:rPr lang="en-GB" sz="1200" dirty="0" err="1">
                <a:effectLst/>
                <a:latin typeface="NimbusRomNo9L"/>
              </a:rPr>
              <a:t>overdense</a:t>
            </a:r>
            <a:r>
              <a:rPr lang="en-GB" sz="1200" dirty="0">
                <a:effectLst/>
                <a:latin typeface="NimbusRomNo9L"/>
              </a:rPr>
              <a:t> ‘halos’ of dark matter, which originate from small fluctuations in the density of matter in the early Universe </a:t>
            </a:r>
            <a:endParaRPr lang="en-GB" dirty="0"/>
          </a:p>
        </p:txBody>
      </p:sp>
      <p:sp>
        <p:nvSpPr>
          <p:cNvPr id="4" name="Slide Number Placeholder 3"/>
          <p:cNvSpPr>
            <a:spLocks noGrp="1"/>
          </p:cNvSpPr>
          <p:nvPr>
            <p:ph type="sldNum" sz="quarter" idx="5"/>
          </p:nvPr>
        </p:nvSpPr>
        <p:spPr/>
        <p:txBody>
          <a:bodyPr/>
          <a:lstStyle/>
          <a:p>
            <a:fld id="{77768F78-5712-7F4B-A877-888111F5C0FF}" type="slidenum">
              <a:rPr lang="en-US" smtClean="0"/>
              <a:t>1</a:t>
            </a:fld>
            <a:endParaRPr lang="en-US"/>
          </a:p>
        </p:txBody>
      </p:sp>
    </p:spTree>
    <p:extLst>
      <p:ext uri="{BB962C8B-B14F-4D97-AF65-F5344CB8AC3E}">
        <p14:creationId xmlns:p14="http://schemas.microsoft.com/office/powerpoint/2010/main" val="1014888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5A5B6-8638-8930-448B-841A64EEC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AD3C9-C909-7D7F-622E-A9BEDB3C0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C80315-746C-46BF-86A1-A36086CB6DF3}"/>
              </a:ext>
            </a:extLst>
          </p:cNvPr>
          <p:cNvSpPr>
            <a:spLocks noGrp="1"/>
          </p:cNvSpPr>
          <p:nvPr>
            <p:ph type="body" idx="1"/>
          </p:nvPr>
        </p:nvSpPr>
        <p:spPr/>
        <p:txBody>
          <a:bodyPr/>
          <a:lstStyle/>
          <a:p>
            <a:r>
              <a:rPr lang="en-US" dirty="0"/>
              <a:t>Need to see how much I need to cut this section</a:t>
            </a:r>
          </a:p>
        </p:txBody>
      </p:sp>
      <p:sp>
        <p:nvSpPr>
          <p:cNvPr id="4" name="Slide Number Placeholder 3">
            <a:extLst>
              <a:ext uri="{FF2B5EF4-FFF2-40B4-BE49-F238E27FC236}">
                <a16:creationId xmlns:a16="http://schemas.microsoft.com/office/drawing/2014/main" id="{2B6BDE5B-BCC6-D1D7-E896-E78F1EBEDDEE}"/>
              </a:ext>
            </a:extLst>
          </p:cNvPr>
          <p:cNvSpPr>
            <a:spLocks noGrp="1"/>
          </p:cNvSpPr>
          <p:nvPr>
            <p:ph type="sldNum" sz="quarter" idx="5"/>
          </p:nvPr>
        </p:nvSpPr>
        <p:spPr/>
        <p:txBody>
          <a:bodyPr/>
          <a:lstStyle/>
          <a:p>
            <a:fld id="{77768F78-5712-7F4B-A877-888111F5C0FF}" type="slidenum">
              <a:rPr lang="en-US" smtClean="0"/>
              <a:t>11</a:t>
            </a:fld>
            <a:endParaRPr lang="en-US"/>
          </a:p>
        </p:txBody>
      </p:sp>
    </p:spTree>
    <p:extLst>
      <p:ext uri="{BB962C8B-B14F-4D97-AF65-F5344CB8AC3E}">
        <p14:creationId xmlns:p14="http://schemas.microsoft.com/office/powerpoint/2010/main" val="1664785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096AF-D3C8-95FE-0159-161E65BF32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B1BA-9B90-D2E4-27C7-5DC05FE608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8E7F8F-8F75-7F4B-07F0-FC8C67660D39}"/>
              </a:ext>
            </a:extLst>
          </p:cNvPr>
          <p:cNvSpPr>
            <a:spLocks noGrp="1"/>
          </p:cNvSpPr>
          <p:nvPr>
            <p:ph type="body" idx="1"/>
          </p:nvPr>
        </p:nvSpPr>
        <p:spPr/>
        <p:txBody>
          <a:bodyPr/>
          <a:lstStyle/>
          <a:p>
            <a:r>
              <a:rPr lang="en-GB" dirty="0"/>
              <a:t>An important caveat is that weak lensing is not equally sensitive at all radii. The innermost bins have the largest uncertainties, so the data are much more constraining in the outskirts than in the centre. As a result, ESR finds a variety of functions with different inner behaviours that fit the data almost equally well. I therefore interpret this not as strong evidence for a particular inner slope, but rather as evidence that the current data do not strongly constrain the central structure of the halo.</a:t>
            </a:r>
            <a:endParaRPr lang="en-US" dirty="0"/>
          </a:p>
        </p:txBody>
      </p:sp>
      <p:sp>
        <p:nvSpPr>
          <p:cNvPr id="4" name="Slide Number Placeholder 3">
            <a:extLst>
              <a:ext uri="{FF2B5EF4-FFF2-40B4-BE49-F238E27FC236}">
                <a16:creationId xmlns:a16="http://schemas.microsoft.com/office/drawing/2014/main" id="{1E1B39A5-DACC-2D3D-E921-4C915000B675}"/>
              </a:ext>
            </a:extLst>
          </p:cNvPr>
          <p:cNvSpPr>
            <a:spLocks noGrp="1"/>
          </p:cNvSpPr>
          <p:nvPr>
            <p:ph type="sldNum" sz="quarter" idx="5"/>
          </p:nvPr>
        </p:nvSpPr>
        <p:spPr/>
        <p:txBody>
          <a:bodyPr/>
          <a:lstStyle/>
          <a:p>
            <a:fld id="{77768F78-5712-7F4B-A877-888111F5C0FF}" type="slidenum">
              <a:rPr lang="en-US" smtClean="0"/>
              <a:t>12</a:t>
            </a:fld>
            <a:endParaRPr lang="en-US"/>
          </a:p>
        </p:txBody>
      </p:sp>
    </p:spTree>
    <p:extLst>
      <p:ext uri="{BB962C8B-B14F-4D97-AF65-F5344CB8AC3E}">
        <p14:creationId xmlns:p14="http://schemas.microsoft.com/office/powerpoint/2010/main" val="735033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the advantage of this approach is that we are not imposing a fixed functional form like NFW. Instead, we let the data determine which structures are preferred, so the resulting profiles are more directly data-driven.</a:t>
            </a:r>
          </a:p>
          <a:p>
            <a:endParaRPr lang="en-GB" dirty="0"/>
          </a:p>
          <a:p>
            <a:r>
              <a:rPr lang="en-GB" dirty="0"/>
              <a:t>also account for uncertainty in the functional form itself</a:t>
            </a:r>
          </a:p>
          <a:p>
            <a:endParaRPr lang="en-GB" dirty="0"/>
          </a:p>
          <a:p>
            <a:r>
              <a:rPr lang="en-GB" dirty="0"/>
              <a:t>So instead of committing to a single model, we marginalise over a set of possible functions</a:t>
            </a:r>
          </a:p>
          <a:p>
            <a:endParaRPr lang="en-GB" dirty="0"/>
          </a:p>
          <a:p>
            <a:r>
              <a:rPr lang="en-GB" dirty="0"/>
              <a:t>But the method is useful even beyond profile reconstruction. Once we have a set of plausible profiles, we can use them to derive physical quantities such as enclosed masses.</a:t>
            </a:r>
            <a:endParaRPr lang="en-US" dirty="0"/>
          </a:p>
        </p:txBody>
      </p:sp>
      <p:sp>
        <p:nvSpPr>
          <p:cNvPr id="4" name="Slide Number Placeholder 3"/>
          <p:cNvSpPr>
            <a:spLocks noGrp="1"/>
          </p:cNvSpPr>
          <p:nvPr>
            <p:ph type="sldNum" sz="quarter" idx="5"/>
          </p:nvPr>
        </p:nvSpPr>
        <p:spPr/>
        <p:txBody>
          <a:bodyPr/>
          <a:lstStyle/>
          <a:p>
            <a:fld id="{A45E1449-D18E-A94B-885B-2EA98E1A12BF}" type="slidenum">
              <a:rPr lang="en-US" smtClean="0"/>
              <a:t>13</a:t>
            </a:fld>
            <a:endParaRPr lang="en-US"/>
          </a:p>
        </p:txBody>
      </p:sp>
    </p:spTree>
    <p:extLst>
      <p:ext uri="{BB962C8B-B14F-4D97-AF65-F5344CB8AC3E}">
        <p14:creationId xmlns:p14="http://schemas.microsoft.com/office/powerpoint/2010/main" val="3655078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each of the highest-ranked ESR profiles, we calculate the corresponding enclosed mass. We then combine those mass distributions, weighting each model according to its probability from the description length.”</a:t>
            </a:r>
          </a:p>
          <a:p>
            <a:r>
              <a:rPr lang="en-GB" dirty="0"/>
              <a:t>Then I'd really emphasise:</a:t>
            </a:r>
          </a:p>
          <a:p>
            <a:r>
              <a:rPr lang="en-GB" b="1" dirty="0"/>
              <a:t>“So the final mass uncertainty includes uncertainty in the functional form, not just uncertainty in the parameters of one assumed profile.”</a:t>
            </a:r>
            <a:endParaRPr lang="en-GB" dirty="0"/>
          </a:p>
          <a:p>
            <a:endParaRPr lang="en-US" dirty="0"/>
          </a:p>
          <a:p>
            <a:r>
              <a:rPr lang="en-GB" dirty="0"/>
              <a:t>They're broadly consistent, but there is a tendency for the ESR masses to be higher. The important point isn't really the exact offset with this dataset — it's that the inferred mass depends on the assumed functional form.</a:t>
            </a:r>
          </a:p>
          <a:p>
            <a:endParaRPr lang="en-GB" dirty="0"/>
          </a:p>
          <a:p>
            <a:r>
              <a:rPr lang="en-GB" dirty="0"/>
              <a:t>Here M200M_{200} is the mass enclosed within the radius where the average density is 200 times the critical density of the Universe.</a:t>
            </a:r>
            <a:endParaRPr lang="en-US" dirty="0"/>
          </a:p>
        </p:txBody>
      </p:sp>
      <p:sp>
        <p:nvSpPr>
          <p:cNvPr id="4" name="Slide Number Placeholder 3"/>
          <p:cNvSpPr>
            <a:spLocks noGrp="1"/>
          </p:cNvSpPr>
          <p:nvPr>
            <p:ph type="sldNum" sz="quarter" idx="5"/>
          </p:nvPr>
        </p:nvSpPr>
        <p:spPr/>
        <p:txBody>
          <a:bodyPr/>
          <a:lstStyle/>
          <a:p>
            <a:fld id="{D37A256A-A02E-A546-9965-536217AF33D5}" type="slidenum">
              <a:rPr lang="en-US" smtClean="0"/>
              <a:t>14</a:t>
            </a:fld>
            <a:endParaRPr lang="en-US"/>
          </a:p>
        </p:txBody>
      </p:sp>
    </p:spTree>
    <p:extLst>
      <p:ext uri="{BB962C8B-B14F-4D97-AF65-F5344CB8AC3E}">
        <p14:creationId xmlns:p14="http://schemas.microsoft.com/office/powerpoint/2010/main" val="2994122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But the advantage of this approach is that we are not imposing a fixed functional form like NFW. Instead, we let the data determine which structures are preferred, so the resulting profiles are more directly data-driven.</a:t>
            </a:r>
          </a:p>
          <a:p>
            <a:endParaRPr lang="en-GB" dirty="0"/>
          </a:p>
          <a:p>
            <a:r>
              <a:rPr lang="en-GB" dirty="0"/>
              <a:t>The main lesson is that we can infer density profiles directly from observations rather than assuming them a priori.</a:t>
            </a:r>
          </a:p>
          <a:p>
            <a:endParaRPr lang="en-GB" dirty="0"/>
          </a:p>
          <a:p>
            <a:r>
              <a:rPr lang="en-GB" dirty="0"/>
              <a:t>Rather than starting from NFW and fitting parameters, we allow the data to determine the functional form itself.”</a:t>
            </a:r>
          </a:p>
          <a:p>
            <a:endParaRPr lang="en-GB" dirty="0"/>
          </a:p>
          <a:p>
            <a:r>
              <a:rPr lang="en-GB" dirty="0"/>
              <a:t>More broadly this shifts the problem from fitting models to inferring them</a:t>
            </a:r>
          </a:p>
          <a:p>
            <a:endParaRPr lang="en-GB" dirty="0"/>
          </a:p>
          <a:p>
            <a:r>
              <a:rPr lang="en-GB" dirty="0"/>
              <a:t>And I hope I’ve </a:t>
            </a:r>
            <a:r>
              <a:rPr lang="en-GB" dirty="0" err="1"/>
              <a:t>conviced</a:t>
            </a:r>
            <a:r>
              <a:rPr lang="en-GB" dirty="0"/>
              <a:t> you that this is a pretty exciting thing to do</a:t>
            </a:r>
            <a:endParaRPr lang="en-US" dirty="0"/>
          </a:p>
        </p:txBody>
      </p:sp>
      <p:sp>
        <p:nvSpPr>
          <p:cNvPr id="4" name="Slide Number Placeholder 3"/>
          <p:cNvSpPr>
            <a:spLocks noGrp="1"/>
          </p:cNvSpPr>
          <p:nvPr>
            <p:ph type="sldNum" sz="quarter" idx="5"/>
          </p:nvPr>
        </p:nvSpPr>
        <p:spPr/>
        <p:txBody>
          <a:bodyPr/>
          <a:lstStyle/>
          <a:p>
            <a:fld id="{A45E1449-D18E-A94B-885B-2EA98E1A12BF}" type="slidenum">
              <a:rPr lang="en-US" smtClean="0"/>
              <a:t>15</a:t>
            </a:fld>
            <a:endParaRPr lang="en-US"/>
          </a:p>
        </p:txBody>
      </p:sp>
    </p:spTree>
    <p:extLst>
      <p:ext uri="{BB962C8B-B14F-4D97-AF65-F5344CB8AC3E}">
        <p14:creationId xmlns:p14="http://schemas.microsoft.com/office/powerpoint/2010/main" val="3836000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768F78-5712-7F4B-A877-888111F5C0FF}" type="slidenum">
              <a:rPr lang="en-US" smtClean="0"/>
              <a:t>18</a:t>
            </a:fld>
            <a:endParaRPr lang="en-US"/>
          </a:p>
        </p:txBody>
      </p:sp>
    </p:spTree>
    <p:extLst>
      <p:ext uri="{BB962C8B-B14F-4D97-AF65-F5344CB8AC3E}">
        <p14:creationId xmlns:p14="http://schemas.microsoft.com/office/powerpoint/2010/main" val="2409632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29104-3780-F829-A8A2-3B2EC2C3C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A2CFEC-C95B-CDC3-711D-84F88A722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A5F64F-B87C-A1FA-F92E-5178E528A699}"/>
              </a:ext>
            </a:extLst>
          </p:cNvPr>
          <p:cNvSpPr>
            <a:spLocks noGrp="1"/>
          </p:cNvSpPr>
          <p:nvPr>
            <p:ph type="body" idx="1"/>
          </p:nvPr>
        </p:nvSpPr>
        <p:spPr/>
        <p:txBody>
          <a:bodyPr/>
          <a:lstStyle/>
          <a:p>
            <a:r>
              <a:rPr lang="en-US" dirty="0"/>
              <a:t>Need to see how much I need to cut this section</a:t>
            </a:r>
          </a:p>
        </p:txBody>
      </p:sp>
      <p:sp>
        <p:nvSpPr>
          <p:cNvPr id="4" name="Slide Number Placeholder 3">
            <a:extLst>
              <a:ext uri="{FF2B5EF4-FFF2-40B4-BE49-F238E27FC236}">
                <a16:creationId xmlns:a16="http://schemas.microsoft.com/office/drawing/2014/main" id="{8F16BDF6-EA45-E0FF-14DA-E9F1769F2166}"/>
              </a:ext>
            </a:extLst>
          </p:cNvPr>
          <p:cNvSpPr>
            <a:spLocks noGrp="1"/>
          </p:cNvSpPr>
          <p:nvPr>
            <p:ph type="sldNum" sz="quarter" idx="5"/>
          </p:nvPr>
        </p:nvSpPr>
        <p:spPr/>
        <p:txBody>
          <a:bodyPr/>
          <a:lstStyle/>
          <a:p>
            <a:fld id="{77768F78-5712-7F4B-A877-888111F5C0FF}" type="slidenum">
              <a:rPr lang="en-US" smtClean="0"/>
              <a:t>21</a:t>
            </a:fld>
            <a:endParaRPr lang="en-US"/>
          </a:p>
        </p:txBody>
      </p:sp>
    </p:spTree>
    <p:extLst>
      <p:ext uri="{BB962C8B-B14F-4D97-AF65-F5344CB8AC3E}">
        <p14:creationId xmlns:p14="http://schemas.microsoft.com/office/powerpoint/2010/main" val="202877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EF1F2-4611-642D-76F1-8AA7A26BE1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B2BFA0-3DEF-D8D8-36A2-765FBE0440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4F8A88-B5D6-4E33-FBA0-897C35FA6FAF}"/>
              </a:ext>
            </a:extLst>
          </p:cNvPr>
          <p:cNvSpPr>
            <a:spLocks noGrp="1"/>
          </p:cNvSpPr>
          <p:nvPr>
            <p:ph type="body" idx="1"/>
          </p:nvPr>
        </p:nvSpPr>
        <p:spPr/>
        <p:txBody>
          <a:bodyPr/>
          <a:lstStyle/>
          <a:p>
            <a:r>
              <a:rPr lang="en-US" dirty="0"/>
              <a:t>Put both axis in log?</a:t>
            </a:r>
          </a:p>
        </p:txBody>
      </p:sp>
      <p:sp>
        <p:nvSpPr>
          <p:cNvPr id="4" name="Slide Number Placeholder 3">
            <a:extLst>
              <a:ext uri="{FF2B5EF4-FFF2-40B4-BE49-F238E27FC236}">
                <a16:creationId xmlns:a16="http://schemas.microsoft.com/office/drawing/2014/main" id="{237C05D1-1986-9964-9321-0BCC2087AA45}"/>
              </a:ext>
            </a:extLst>
          </p:cNvPr>
          <p:cNvSpPr>
            <a:spLocks noGrp="1"/>
          </p:cNvSpPr>
          <p:nvPr>
            <p:ph type="sldNum" sz="quarter" idx="5"/>
          </p:nvPr>
        </p:nvSpPr>
        <p:spPr/>
        <p:txBody>
          <a:bodyPr/>
          <a:lstStyle/>
          <a:p>
            <a:fld id="{77768F78-5712-7F4B-A877-888111F5C0FF}" type="slidenum">
              <a:rPr lang="en-US" smtClean="0"/>
              <a:t>22</a:t>
            </a:fld>
            <a:endParaRPr lang="en-US"/>
          </a:p>
        </p:txBody>
      </p:sp>
    </p:spTree>
    <p:extLst>
      <p:ext uri="{BB962C8B-B14F-4D97-AF65-F5344CB8AC3E}">
        <p14:creationId xmlns:p14="http://schemas.microsoft.com/office/powerpoint/2010/main" val="694997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study the structure and the formation of dark matter haloes , numerical simulations. Early N-body simulations showed that haloes are very self-similar and well described by NFW. Inner slope of r-1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a few problems with relying on profiles coming from simulations.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Different dark matter models predict different inner halo structures, so the inferred profile can depend on whether one assumes cold dark matter, self-interacting dark matter, or another scenario.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makes it difficult to know how robust the resulting density profiles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Uncertain</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dirty="0"/>
            </a:br>
            <a:r>
              <a:rPr lang="en-GB" b="1" dirty="0"/>
              <a:t>So one might ask:</a:t>
            </a:r>
            <a:r>
              <a:rPr lang="en-GB" dirty="0"/>
              <a:t> </a:t>
            </a:r>
            <a:r>
              <a:rPr lang="en-GB" i="1" dirty="0"/>
              <a:t>is there a more systematic, data-driven way to infer halo density profiles directly from observations, without assuming a specific functional form?</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such as feedback and cooling.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dwarf galaxies and low-surface-brightness galaxies, observations often favour cored inner density profiles rather than the </a:t>
            </a:r>
            <a:r>
              <a:rPr lang="en-GB" dirty="0" err="1"/>
              <a:t>cuspy</a:t>
            </a:r>
            <a:r>
              <a:rPr lang="en-GB" dirty="0"/>
              <a:t> behaviour predicted by NFW.</a:t>
            </a:r>
            <a:endParaRPr lang="en-US" dirty="0"/>
          </a:p>
        </p:txBody>
      </p:sp>
      <p:sp>
        <p:nvSpPr>
          <p:cNvPr id="4" name="Slide Number Placeholder 3"/>
          <p:cNvSpPr>
            <a:spLocks noGrp="1"/>
          </p:cNvSpPr>
          <p:nvPr>
            <p:ph type="sldNum" sz="quarter" idx="5"/>
          </p:nvPr>
        </p:nvSpPr>
        <p:spPr/>
        <p:txBody>
          <a:bodyPr/>
          <a:lstStyle/>
          <a:p>
            <a:fld id="{77768F78-5712-7F4B-A877-888111F5C0FF}" type="slidenum">
              <a:rPr lang="en-US" smtClean="0"/>
              <a:t>2</a:t>
            </a:fld>
            <a:endParaRPr lang="en-US"/>
          </a:p>
        </p:txBody>
      </p:sp>
    </p:spTree>
    <p:extLst>
      <p:ext uri="{BB962C8B-B14F-4D97-AF65-F5344CB8AC3E}">
        <p14:creationId xmlns:p14="http://schemas.microsoft.com/office/powerpoint/2010/main" val="4010173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BC99BF7-F941-7FD4-6EA6-22AA80AE6555}"/>
              </a:ext>
            </a:extLst>
          </p:cNvPr>
          <p:cNvSpPr txBox="1">
            <a:spLocks noGrp="1"/>
          </p:cNvSpPr>
          <p:nvPr>
            <p:ph type="sldNum" sz="quarter" idx="5"/>
          </p:nvPr>
        </p:nvSpPr>
        <p:spPr>
          <a:ln/>
        </p:spPr>
        <p:txBody>
          <a:bodyPr vert="horz" lIns="0" tIns="0" rIns="0" bIns="0" anchor="b" anchorCtr="0">
            <a:noAutofit/>
          </a:bodyPr>
          <a:lstStyle/>
          <a:p>
            <a:pPr lvl="0"/>
            <a:fld id="{3DE8BC9F-0658-074C-B9CF-54382ECFD8F3}" type="slidenum">
              <a:t>3</a:t>
            </a:fld>
            <a:endParaRPr lang="en-GB"/>
          </a:p>
        </p:txBody>
      </p:sp>
      <p:sp>
        <p:nvSpPr>
          <p:cNvPr id="2" name="Slide Image Placeholder 1">
            <a:extLst>
              <a:ext uri="{FF2B5EF4-FFF2-40B4-BE49-F238E27FC236}">
                <a16:creationId xmlns:a16="http://schemas.microsoft.com/office/drawing/2014/main" id="{39CC1958-8FA5-0AF8-8B56-A7BC63385F28}"/>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61A83AE3-4C22-C26F-C498-2ADA999D0205}"/>
              </a:ext>
            </a:extLst>
          </p:cNvPr>
          <p:cNvSpPr txBox="1">
            <a:spLocks noGrp="1"/>
          </p:cNvSpPr>
          <p:nvPr>
            <p:ph type="body" sz="quarter" idx="1"/>
          </p:nvPr>
        </p:nvSpPr>
        <p:spPr/>
        <p:txBody>
          <a:bodyPr vert="horz"/>
          <a:lstStyle/>
          <a:p>
            <a:pPr rtl="0"/>
            <a:r>
              <a:rPr lang="en-GB" dirty="0"/>
              <a:t>Unlike standard regression, which fits parameters of a chosen function</a:t>
            </a:r>
          </a:p>
          <a:p>
            <a:pPr rtl="0"/>
            <a:endParaRPr lang="en-GB" dirty="0"/>
          </a:p>
          <a:p>
            <a:pPr rtl="0"/>
            <a:r>
              <a:rPr lang="en-GB" dirty="0"/>
              <a:t>symbolic regression searches for both the functional form and the parameters that describe the data</a:t>
            </a:r>
          </a:p>
          <a:p>
            <a:pPr rtl="0"/>
            <a:endParaRPr lang="en-GB" dirty="0"/>
          </a:p>
          <a:p>
            <a:pPr rtl="0"/>
            <a:r>
              <a:rPr lang="en-GB" dirty="0"/>
              <a:t>This is what makes symbolic regression interesting. Instead of just fitting the data, it tries to discover an analytic expression describing it.</a:t>
            </a:r>
          </a:p>
          <a:p>
            <a:pPr rtl="0"/>
            <a:endParaRPr lang="en-GB" dirty="0"/>
          </a:p>
          <a:p>
            <a:pPr rtl="0"/>
            <a:r>
              <a:rPr lang="en-GB" dirty="0"/>
              <a:t>What makes symbolic regression interesting for physics is that physics is rarely just about fitting data. We usually want a model that we can interpret and connect to the underlying physical processes. Unlike many machine learning methods, symbolic regression returns an explicit analytic expression. That gives us something we can understand, compare to theory, and use to derive other physical quantities.</a:t>
            </a:r>
          </a:p>
          <a:p>
            <a:pPr rtl="0"/>
            <a:endParaRPr lang="en-GB" dirty="0"/>
          </a:p>
        </p:txBody>
      </p:sp>
    </p:spTree>
    <p:extLst>
      <p:ext uri="{BB962C8B-B14F-4D97-AF65-F5344CB8AC3E}">
        <p14:creationId xmlns:p14="http://schemas.microsoft.com/office/powerpoint/2010/main" val="2684438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BC99BF7-F941-7FD4-6EA6-22AA80AE6555}"/>
              </a:ext>
            </a:extLst>
          </p:cNvPr>
          <p:cNvSpPr txBox="1">
            <a:spLocks noGrp="1"/>
          </p:cNvSpPr>
          <p:nvPr>
            <p:ph type="sldNum" sz="quarter" idx="5"/>
          </p:nvPr>
        </p:nvSpPr>
        <p:spPr>
          <a:ln/>
        </p:spPr>
        <p:txBody>
          <a:bodyPr vert="horz" lIns="0" tIns="0" rIns="0" bIns="0" anchor="b" anchorCtr="0">
            <a:noAutofit/>
          </a:bodyPr>
          <a:lstStyle/>
          <a:p>
            <a:pPr lvl="0"/>
            <a:fld id="{3DE8BC9F-0658-074C-B9CF-54382ECFD8F3}" type="slidenum">
              <a:t>4</a:t>
            </a:fld>
            <a:endParaRPr lang="en-GB"/>
          </a:p>
        </p:txBody>
      </p:sp>
      <p:sp>
        <p:nvSpPr>
          <p:cNvPr id="2" name="Slide Image Placeholder 1">
            <a:extLst>
              <a:ext uri="{FF2B5EF4-FFF2-40B4-BE49-F238E27FC236}">
                <a16:creationId xmlns:a16="http://schemas.microsoft.com/office/drawing/2014/main" id="{39CC1958-8FA5-0AF8-8B56-A7BC63385F28}"/>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Notes Placeholder 2">
            <a:extLst>
              <a:ext uri="{FF2B5EF4-FFF2-40B4-BE49-F238E27FC236}">
                <a16:creationId xmlns:a16="http://schemas.microsoft.com/office/drawing/2014/main" id="{61A83AE3-4C22-C26F-C498-2ADA999D0205}"/>
              </a:ext>
            </a:extLst>
          </p:cNvPr>
          <p:cNvSpPr txBox="1">
            <a:spLocks noGrp="1"/>
          </p:cNvSpPr>
          <p:nvPr>
            <p:ph type="body" sz="quarter" idx="1"/>
          </p:nvPr>
        </p:nvSpPr>
        <p:spPr/>
        <p:txBody>
          <a:bodyPr vert="horz"/>
          <a:lstStyle/>
          <a:p>
            <a:pPr rtl="0"/>
            <a:r>
              <a:rPr lang="en-GB" dirty="0"/>
              <a:t>Unlike standard regression, which fits parameters of a chosen function</a:t>
            </a:r>
          </a:p>
          <a:p>
            <a:pPr rtl="0"/>
            <a:endParaRPr lang="en-GB" dirty="0"/>
          </a:p>
          <a:p>
            <a:pPr rtl="0"/>
            <a:r>
              <a:rPr lang="en-GB" dirty="0"/>
              <a:t>symbolic regression searches for both the functional form and the parameters that describe the data</a:t>
            </a:r>
          </a:p>
          <a:p>
            <a:pPr rtl="0"/>
            <a:endParaRPr lang="en-GB" dirty="0"/>
          </a:p>
          <a:p>
            <a:pPr rtl="0"/>
            <a:r>
              <a:rPr lang="en-GB" dirty="0"/>
              <a:t>This is what makes symbolic regression interesting. Instead of just fitting the data, it tries to discover an analytic expression describing it.</a:t>
            </a:r>
          </a:p>
          <a:p>
            <a:pPr rtl="0"/>
            <a:endParaRPr lang="en-GB" dirty="0"/>
          </a:p>
          <a:p>
            <a:pPr rtl="0"/>
            <a:r>
              <a:rPr lang="en-GB" dirty="0"/>
              <a:t>What makes symbolic regression interesting for physics is that physics is rarely just about fitting data. We usually want a model that we can interpret and connect to the underlying physical processes. Unlike many machine learning methods, symbolic regression returns an explicit analytic expression. That gives us something we can understand, compare to theory, and use to derive other physical quantities.</a:t>
            </a:r>
          </a:p>
        </p:txBody>
      </p:sp>
    </p:spTree>
    <p:extLst>
      <p:ext uri="{BB962C8B-B14F-4D97-AF65-F5344CB8AC3E}">
        <p14:creationId xmlns:p14="http://schemas.microsoft.com/office/powerpoint/2010/main" val="630093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NimbusRomNo9L"/>
              </a:rPr>
              <a:t>By searching for simple, analytic descriptions of the data, the advantage of SR algorithms over traditional machine learn- </a:t>
            </a:r>
            <a:r>
              <a:rPr lang="en-GB" sz="1200" dirty="0" err="1">
                <a:effectLst/>
                <a:latin typeface="NimbusRomNo9L"/>
              </a:rPr>
              <a:t>ing</a:t>
            </a:r>
            <a:r>
              <a:rPr lang="en-GB" sz="1200" dirty="0">
                <a:effectLst/>
                <a:latin typeface="NimbusRomNo9L"/>
              </a:rPr>
              <a:t> methods is their interpretability and clear (although not necessarily accurate) extrapolation behaviour when employed on data outside the range of the training set. A potentially more important, yet more optimistic, goal of SR is to uncover “physical laws” from data, which are necessarily analytic </a:t>
            </a:r>
            <a:endParaRPr lang="en-GB" sz="1000" dirty="0"/>
          </a:p>
          <a:p>
            <a:endParaRPr lang="en-US" dirty="0"/>
          </a:p>
        </p:txBody>
      </p:sp>
      <p:sp>
        <p:nvSpPr>
          <p:cNvPr id="4" name="Slide Number Placeholder 3"/>
          <p:cNvSpPr>
            <a:spLocks noGrp="1"/>
          </p:cNvSpPr>
          <p:nvPr>
            <p:ph type="sldNum" sz="quarter" idx="5"/>
          </p:nvPr>
        </p:nvSpPr>
        <p:spPr/>
        <p:txBody>
          <a:bodyPr/>
          <a:lstStyle/>
          <a:p>
            <a:fld id="{77768F78-5712-7F4B-A877-888111F5C0FF}" type="slidenum">
              <a:rPr lang="en-US" smtClean="0"/>
              <a:t>5</a:t>
            </a:fld>
            <a:endParaRPr lang="en-US"/>
          </a:p>
        </p:txBody>
      </p:sp>
    </p:spTree>
    <p:extLst>
      <p:ext uri="{BB962C8B-B14F-4D97-AF65-F5344CB8AC3E}">
        <p14:creationId xmlns:p14="http://schemas.microsoft.com/office/powerpoint/2010/main" val="3178419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NFW is a comp 9 model</a:t>
            </a:r>
          </a:p>
          <a:p>
            <a:endParaRPr lang="en-US" dirty="0"/>
          </a:p>
          <a:p>
            <a:r>
              <a:rPr lang="en-US" dirty="0"/>
              <a:t>Building blocks that you can mix and match</a:t>
            </a:r>
          </a:p>
          <a:p>
            <a:endParaRPr lang="en-US" dirty="0"/>
          </a:p>
          <a:p>
            <a:r>
              <a:rPr lang="en-GB" dirty="0"/>
              <a:t>A convenient way of representing how they're combined is as a tree</a:t>
            </a:r>
            <a:endParaRPr lang="en-US" dirty="0"/>
          </a:p>
        </p:txBody>
      </p:sp>
      <p:sp>
        <p:nvSpPr>
          <p:cNvPr id="4" name="Slide Number Placeholder 3"/>
          <p:cNvSpPr>
            <a:spLocks noGrp="1"/>
          </p:cNvSpPr>
          <p:nvPr>
            <p:ph type="sldNum" sz="quarter" idx="5"/>
          </p:nvPr>
        </p:nvSpPr>
        <p:spPr/>
        <p:txBody>
          <a:bodyPr/>
          <a:lstStyle/>
          <a:p>
            <a:fld id="{A45E1449-D18E-A94B-885B-2EA98E1A12BF}" type="slidenum">
              <a:rPr lang="en-US" smtClean="0"/>
              <a:t>6</a:t>
            </a:fld>
            <a:endParaRPr lang="en-US"/>
          </a:p>
        </p:txBody>
      </p:sp>
    </p:spTree>
    <p:extLst>
      <p:ext uri="{BB962C8B-B14F-4D97-AF65-F5344CB8AC3E}">
        <p14:creationId xmlns:p14="http://schemas.microsoft.com/office/powerpoint/2010/main" val="2643388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39E4B-61AE-8702-B7CE-19E901FA19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298C7-611D-EED0-4C6F-B746F0E22F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354341-D54D-E6DA-9A29-EF6AD09C16BE}"/>
              </a:ext>
            </a:extLst>
          </p:cNvPr>
          <p:cNvSpPr>
            <a:spLocks noGrp="1"/>
          </p:cNvSpPr>
          <p:nvPr>
            <p:ph type="body" idx="1"/>
          </p:nvPr>
        </p:nvSpPr>
        <p:spPr/>
        <p:txBody>
          <a:bodyPr/>
          <a:lstStyle/>
          <a:p>
            <a:r>
              <a:rPr lang="en-GB" dirty="0"/>
              <a:t>Given a sufficiently flexible function, any finite dataset can be fit arbitrarily well.</a:t>
            </a:r>
          </a:p>
          <a:p>
            <a:endParaRPr lang="en-GB" dirty="0"/>
          </a:p>
          <a:p>
            <a:r>
              <a:rPr lang="en-GB" dirty="0"/>
              <a:t>And even more in physics we are </a:t>
            </a:r>
            <a:r>
              <a:rPr lang="en-GB" dirty="0" err="1"/>
              <a:t>ofthen</a:t>
            </a:r>
            <a:r>
              <a:rPr lang="en-GB" dirty="0"/>
              <a:t> interested in simple laws</a:t>
            </a:r>
          </a:p>
          <a:p>
            <a:endParaRPr lang="en-GB" dirty="0"/>
          </a:p>
          <a:p>
            <a:r>
              <a:rPr lang="en-GB" dirty="0"/>
              <a:t>Even you want to know where this formula comes from you can ask me. Th </a:t>
            </a:r>
            <a:r>
              <a:rPr lang="en-GB" dirty="0" err="1"/>
              <a:t>eimportnat</a:t>
            </a:r>
            <a:r>
              <a:rPr lang="en-GB" dirty="0"/>
              <a:t> part is that this is a principled way coming from</a:t>
            </a:r>
          </a:p>
          <a:p>
            <a:endParaRPr lang="en-GB" dirty="0"/>
          </a:p>
          <a:p>
            <a:r>
              <a:rPr lang="en-GB" dirty="0"/>
              <a:t>Imagine I want to communicate the data to you. I first have to tell you what model I'm using, and then I have to give you whatever additional information you need to reconstruct the data given that model.</a:t>
            </a:r>
          </a:p>
          <a:p>
            <a:r>
              <a:rPr lang="en-GB" dirty="0"/>
              <a:t>A complicated model costs more information to specify, while a model that fits the data poorly requires more information to describe the residuals.</a:t>
            </a:r>
          </a:p>
          <a:p>
            <a:endParaRPr lang="en-GB" dirty="0"/>
          </a:p>
          <a:p>
            <a:r>
              <a:rPr lang="en-GB" dirty="0"/>
              <a:t>Principled way to balance accuracy and complexity</a:t>
            </a:r>
          </a:p>
          <a:p>
            <a:endParaRPr lang="en-US" dirty="0"/>
          </a:p>
        </p:txBody>
      </p:sp>
      <p:sp>
        <p:nvSpPr>
          <p:cNvPr id="4" name="Slide Number Placeholder 3">
            <a:extLst>
              <a:ext uri="{FF2B5EF4-FFF2-40B4-BE49-F238E27FC236}">
                <a16:creationId xmlns:a16="http://schemas.microsoft.com/office/drawing/2014/main" id="{AF6B4AF0-5010-3525-C54F-C87CFAAB12DA}"/>
              </a:ext>
            </a:extLst>
          </p:cNvPr>
          <p:cNvSpPr>
            <a:spLocks noGrp="1"/>
          </p:cNvSpPr>
          <p:nvPr>
            <p:ph type="sldNum" sz="quarter" idx="5"/>
          </p:nvPr>
        </p:nvSpPr>
        <p:spPr/>
        <p:txBody>
          <a:bodyPr/>
          <a:lstStyle/>
          <a:p>
            <a:fld id="{77768F78-5712-7F4B-A877-888111F5C0FF}" type="slidenum">
              <a:rPr lang="en-US" smtClean="0"/>
              <a:t>7</a:t>
            </a:fld>
            <a:endParaRPr lang="en-US"/>
          </a:p>
        </p:txBody>
      </p:sp>
    </p:spTree>
    <p:extLst>
      <p:ext uri="{BB962C8B-B14F-4D97-AF65-F5344CB8AC3E}">
        <p14:creationId xmlns:p14="http://schemas.microsoft.com/office/powerpoint/2010/main" val="2269887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Weak gravitational lensing is the subtle distortion of background galaxy shapes caused by the gravitational field of intervening mass. Because the effect is sensitive to all matter—regardless of its physical state—it provides a direct way to trace the mass distribution of galaxy clusters, which are dominated by dark matter.</a:t>
            </a:r>
            <a:br>
              <a:rPr lang="en-GB" dirty="0"/>
            </a:br>
            <a:br>
              <a:rPr lang="en-GB" dirty="0"/>
            </a:br>
            <a:br>
              <a:rPr lang="en-GB" dirty="0"/>
            </a:br>
            <a:r>
              <a:rPr lang="en-GB" dirty="0"/>
              <a:t>a projected radius compared to the local mass density at that radius, and is directly inferred from the weak-lensing shear.</a:t>
            </a:r>
          </a:p>
          <a:p>
            <a:endParaRPr lang="en-GB" dirty="0"/>
          </a:p>
          <a:p>
            <a:endParaRPr lang="en-US" dirty="0"/>
          </a:p>
        </p:txBody>
      </p:sp>
      <p:sp>
        <p:nvSpPr>
          <p:cNvPr id="4" name="Slide Number Placeholder 3"/>
          <p:cNvSpPr>
            <a:spLocks noGrp="1"/>
          </p:cNvSpPr>
          <p:nvPr>
            <p:ph type="sldNum" sz="quarter" idx="5"/>
          </p:nvPr>
        </p:nvSpPr>
        <p:spPr/>
        <p:txBody>
          <a:bodyPr/>
          <a:lstStyle/>
          <a:p>
            <a:fld id="{BB65EA4E-E7F0-F84D-8797-668B20356192}" type="slidenum">
              <a:rPr lang="en-US" smtClean="0"/>
              <a:t>8</a:t>
            </a:fld>
            <a:endParaRPr lang="en-US"/>
          </a:p>
        </p:txBody>
      </p:sp>
    </p:spTree>
    <p:extLst>
      <p:ext uri="{BB962C8B-B14F-4D97-AF65-F5344CB8AC3E}">
        <p14:creationId xmlns:p14="http://schemas.microsoft.com/office/powerpoint/2010/main" val="3193745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5A5B6-8638-8930-448B-841A64EEC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AD3C9-C909-7D7F-622E-A9BEDB3C0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C80315-746C-46BF-86A1-A36086CB6DF3}"/>
              </a:ext>
            </a:extLst>
          </p:cNvPr>
          <p:cNvSpPr>
            <a:spLocks noGrp="1"/>
          </p:cNvSpPr>
          <p:nvPr>
            <p:ph type="body" idx="1"/>
          </p:nvPr>
        </p:nvSpPr>
        <p:spPr/>
        <p:txBody>
          <a:bodyPr/>
          <a:lstStyle/>
          <a:p>
            <a:r>
              <a:rPr lang="en-GB" dirty="0"/>
              <a:t>We generated mock ESD profiles from an NFW halo and assigned each point a constant fractional uncertainty. </a:t>
            </a:r>
          </a:p>
          <a:p>
            <a:endParaRPr lang="en-GB" dirty="0"/>
          </a:p>
          <a:p>
            <a:r>
              <a:rPr lang="en-GB" dirty="0"/>
              <a:t>The mock observations were then obtained by scattering the true profile according to Gaussian noise with that uncertainty.</a:t>
            </a:r>
          </a:p>
          <a:p>
            <a:endParaRPr lang="en-GB" dirty="0"/>
          </a:p>
          <a:p>
            <a:r>
              <a:rPr lang="en-GB" dirty="0"/>
              <a:t>We start with an NFW profile, and then add different levels of Gaussian noise to mimic observations.</a:t>
            </a:r>
            <a:endParaRPr lang="en-US" dirty="0"/>
          </a:p>
        </p:txBody>
      </p:sp>
      <p:sp>
        <p:nvSpPr>
          <p:cNvPr id="4" name="Slide Number Placeholder 3">
            <a:extLst>
              <a:ext uri="{FF2B5EF4-FFF2-40B4-BE49-F238E27FC236}">
                <a16:creationId xmlns:a16="http://schemas.microsoft.com/office/drawing/2014/main" id="{2B6BDE5B-BCC6-D1D7-E896-E78F1EBEDDEE}"/>
              </a:ext>
            </a:extLst>
          </p:cNvPr>
          <p:cNvSpPr>
            <a:spLocks noGrp="1"/>
          </p:cNvSpPr>
          <p:nvPr>
            <p:ph type="sldNum" sz="quarter" idx="5"/>
          </p:nvPr>
        </p:nvSpPr>
        <p:spPr/>
        <p:txBody>
          <a:bodyPr/>
          <a:lstStyle/>
          <a:p>
            <a:fld id="{77768F78-5712-7F4B-A877-888111F5C0FF}" type="slidenum">
              <a:rPr lang="en-US" smtClean="0"/>
              <a:t>10</a:t>
            </a:fld>
            <a:endParaRPr lang="en-US"/>
          </a:p>
        </p:txBody>
      </p:sp>
    </p:spTree>
    <p:extLst>
      <p:ext uri="{BB962C8B-B14F-4D97-AF65-F5344CB8AC3E}">
        <p14:creationId xmlns:p14="http://schemas.microsoft.com/office/powerpoint/2010/main" val="4277966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3E966-07CC-A47C-D352-4E86FE4D5AC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3A58327-7CCE-688F-14BA-C220E74DD1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0F05931-12DF-2D41-E397-5ACE1595AD85}"/>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5" name="Footer Placeholder 4">
            <a:extLst>
              <a:ext uri="{FF2B5EF4-FFF2-40B4-BE49-F238E27FC236}">
                <a16:creationId xmlns:a16="http://schemas.microsoft.com/office/drawing/2014/main" id="{2D30A657-BA9F-7311-ED60-F33D64C47C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B2D667-4F7C-7BE9-F4A5-1DFB9776970F}"/>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2961155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B491D-B9F8-3200-4F18-EFD33EE71F7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643F523-B74D-8BEF-9BF4-6BB2935C843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26B67B-9982-2DB0-1C8B-4A303CF7412A}"/>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5" name="Footer Placeholder 4">
            <a:extLst>
              <a:ext uri="{FF2B5EF4-FFF2-40B4-BE49-F238E27FC236}">
                <a16:creationId xmlns:a16="http://schemas.microsoft.com/office/drawing/2014/main" id="{19FACB6C-337F-A262-7AB5-F961EF90E0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198A58-9292-47E7-9883-15761ADDD039}"/>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670826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A5C59F-ECBF-EF98-5C23-598236D65C6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4A21305-3934-47AC-372F-46D436F869E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228642-F540-326B-0E86-B0AC754A2763}"/>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5" name="Footer Placeholder 4">
            <a:extLst>
              <a:ext uri="{FF2B5EF4-FFF2-40B4-BE49-F238E27FC236}">
                <a16:creationId xmlns:a16="http://schemas.microsoft.com/office/drawing/2014/main" id="{4268026D-0B7E-04F7-9AAF-49B3ABEF50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C5F616-2C32-1062-409E-A48CFF2D209E}"/>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251044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39288-0E63-4773-F6B0-9C937D4FF4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F18F718-81C0-CCC0-BFAC-5BBBAD1A76C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64B029-0781-C15F-729E-09E516BA6F8A}"/>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5" name="Footer Placeholder 4">
            <a:extLst>
              <a:ext uri="{FF2B5EF4-FFF2-40B4-BE49-F238E27FC236}">
                <a16:creationId xmlns:a16="http://schemas.microsoft.com/office/drawing/2014/main" id="{EA8D2F47-EE41-66BA-A074-AF5A5E013A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2C6CC-FF1D-8035-AC73-A992C6BE6AD1}"/>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2982607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42573-327E-4C55-F6C0-D6CB7B1D2BB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E219AC9-09A1-FF9D-A576-D6F270C923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1FB7729-C634-F25C-C115-5D2F75A15A52}"/>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5" name="Footer Placeholder 4">
            <a:extLst>
              <a:ext uri="{FF2B5EF4-FFF2-40B4-BE49-F238E27FC236}">
                <a16:creationId xmlns:a16="http://schemas.microsoft.com/office/drawing/2014/main" id="{33E5377C-C263-1622-F5DF-ACF28F253D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A06801-5254-81D6-EAE7-68A6ACE00730}"/>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1781502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2090D-4021-F006-3318-8D8FDDC2A8C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79EF2F2-6824-DD57-84D7-8440844125E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DC1528D-70EF-C237-C2A1-F972D261434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4423745-AF9F-2B04-0B4B-EC1E4F099F01}"/>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6" name="Footer Placeholder 5">
            <a:extLst>
              <a:ext uri="{FF2B5EF4-FFF2-40B4-BE49-F238E27FC236}">
                <a16:creationId xmlns:a16="http://schemas.microsoft.com/office/drawing/2014/main" id="{44DF3AB0-3CE3-EA30-468E-CB5D3A4DEF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8AC07B-CF82-635A-EB8A-DD816358C03B}"/>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3949617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09DE2-F9C6-DE80-51E3-DA194BEDC35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C7662D-2C8D-DF4B-4EAE-B2797172A0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A1B4725-6A85-BD3E-47E3-CECEB4A1A84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97ADA26-FB85-2169-EC22-9C85522574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6F66D1E-3EAC-83A4-26F1-396450CEE90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50CB5E6-41F6-6881-93DB-E26DDFE7D5CC}"/>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8" name="Footer Placeholder 7">
            <a:extLst>
              <a:ext uri="{FF2B5EF4-FFF2-40B4-BE49-F238E27FC236}">
                <a16:creationId xmlns:a16="http://schemas.microsoft.com/office/drawing/2014/main" id="{AEAE9AF9-FD19-F18B-258B-488283FB5A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6EF9A8-1F66-504B-0BC5-9A7804D407D3}"/>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4144259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0F268-EE03-66F7-9897-672417CFCB5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2C06AD5-8782-BA96-1621-112913E9E10E}"/>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4" name="Footer Placeholder 3">
            <a:extLst>
              <a:ext uri="{FF2B5EF4-FFF2-40B4-BE49-F238E27FC236}">
                <a16:creationId xmlns:a16="http://schemas.microsoft.com/office/drawing/2014/main" id="{A76AFDFB-0C3A-AC79-59AD-92AEDD813EE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F46B0F-A165-0C44-565F-2582B6900254}"/>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1591861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A2D950-41D2-B2A8-B37E-F3BE405F20A6}"/>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3" name="Footer Placeholder 2">
            <a:extLst>
              <a:ext uri="{FF2B5EF4-FFF2-40B4-BE49-F238E27FC236}">
                <a16:creationId xmlns:a16="http://schemas.microsoft.com/office/drawing/2014/main" id="{37CEA3AB-6C23-537E-9CB4-FCE7C89E1B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3A3563-7E5D-0DB5-C5A2-E1B4FD79C575}"/>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1944730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CA528-5C79-AAB0-5E1D-0C22611D0A0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FD835DB-D87F-85CD-1FDD-8EDDE0EB22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FBDB48D-C0F0-6114-23ED-A836AB6301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DCB1F06-EA11-3021-D600-9427710A6CE3}"/>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6" name="Footer Placeholder 5">
            <a:extLst>
              <a:ext uri="{FF2B5EF4-FFF2-40B4-BE49-F238E27FC236}">
                <a16:creationId xmlns:a16="http://schemas.microsoft.com/office/drawing/2014/main" id="{A9F9A1C5-2D8F-4B4E-9563-C5FA90AB7C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320C09-D550-DD58-C524-20A5F6CF8507}"/>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3388655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7005-A694-BACB-2356-6C08726D23F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E5F00F5-DD72-81E4-996D-A6E00DE25C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1834E6-2E60-DE18-F7E0-A83EF0611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4BF2BC9-1C4D-DDD1-F2EA-C9E7AEC2F21C}"/>
              </a:ext>
            </a:extLst>
          </p:cNvPr>
          <p:cNvSpPr>
            <a:spLocks noGrp="1"/>
          </p:cNvSpPr>
          <p:nvPr>
            <p:ph type="dt" sz="half" idx="10"/>
          </p:nvPr>
        </p:nvSpPr>
        <p:spPr/>
        <p:txBody>
          <a:bodyPr/>
          <a:lstStyle/>
          <a:p>
            <a:fld id="{541E5634-5E99-1443-96FE-A01176EDD533}" type="datetimeFigureOut">
              <a:rPr lang="en-US" smtClean="0"/>
              <a:t>8/29/26</a:t>
            </a:fld>
            <a:endParaRPr lang="en-US"/>
          </a:p>
        </p:txBody>
      </p:sp>
      <p:sp>
        <p:nvSpPr>
          <p:cNvPr id="6" name="Footer Placeholder 5">
            <a:extLst>
              <a:ext uri="{FF2B5EF4-FFF2-40B4-BE49-F238E27FC236}">
                <a16:creationId xmlns:a16="http://schemas.microsoft.com/office/drawing/2014/main" id="{7A604413-8A9D-A665-A20B-8A1B1136D1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B90B1F-CEBC-2162-4D51-450C6DAC0870}"/>
              </a:ext>
            </a:extLst>
          </p:cNvPr>
          <p:cNvSpPr>
            <a:spLocks noGrp="1"/>
          </p:cNvSpPr>
          <p:nvPr>
            <p:ph type="sldNum" sz="quarter" idx="12"/>
          </p:nvPr>
        </p:nvSpPr>
        <p:spPr/>
        <p:txBody>
          <a:bodyPr/>
          <a:lstStyle/>
          <a:p>
            <a:fld id="{22C85CC2-88F9-1440-9FAF-00AE5AA0F2EA}" type="slidenum">
              <a:rPr lang="en-US" smtClean="0"/>
              <a:t>‹#›</a:t>
            </a:fld>
            <a:endParaRPr lang="en-US"/>
          </a:p>
        </p:txBody>
      </p:sp>
    </p:spTree>
    <p:extLst>
      <p:ext uri="{BB962C8B-B14F-4D97-AF65-F5344CB8AC3E}">
        <p14:creationId xmlns:p14="http://schemas.microsoft.com/office/powerpoint/2010/main" val="2793684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0F94BF-7D6D-97B8-CEB5-82386ED84F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55C2D3B-A960-0C78-FF8E-E105C357D9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2FD79DB-BBCB-9054-F032-A770560039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1E5634-5E99-1443-96FE-A01176EDD533}" type="datetimeFigureOut">
              <a:rPr lang="en-US" smtClean="0"/>
              <a:t>8/29/26</a:t>
            </a:fld>
            <a:endParaRPr lang="en-US"/>
          </a:p>
        </p:txBody>
      </p:sp>
      <p:sp>
        <p:nvSpPr>
          <p:cNvPr id="5" name="Footer Placeholder 4">
            <a:extLst>
              <a:ext uri="{FF2B5EF4-FFF2-40B4-BE49-F238E27FC236}">
                <a16:creationId xmlns:a16="http://schemas.microsoft.com/office/drawing/2014/main" id="{865007EE-8636-C147-B6C0-2850958EF7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D2D498-11EA-1123-434E-5703F5DFD9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85CC2-88F9-1440-9FAF-00AE5AA0F2EA}" type="slidenum">
              <a:rPr lang="en-US" smtClean="0"/>
              <a:t>‹#›</a:t>
            </a:fld>
            <a:endParaRPr lang="en-US"/>
          </a:p>
        </p:txBody>
      </p:sp>
    </p:spTree>
    <p:extLst>
      <p:ext uri="{BB962C8B-B14F-4D97-AF65-F5344CB8AC3E}">
        <p14:creationId xmlns:p14="http://schemas.microsoft.com/office/powerpoint/2010/main" val="1798732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alicia.martin@physics.ox.ac.uk" TargetMode="External"/><Relationship Id="rId5" Type="http://schemas.openxmlformats.org/officeDocument/2006/relationships/image" Target="../media/image27.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51.png"/><Relationship Id="rId3" Type="http://schemas.openxmlformats.org/officeDocument/2006/relationships/image" Target="../media/image200.png"/><Relationship Id="rId7" Type="http://schemas.openxmlformats.org/officeDocument/2006/relationships/image" Target="../media/image241.png"/><Relationship Id="rId12" Type="http://schemas.openxmlformats.org/officeDocument/2006/relationships/image" Target="../media/image27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30.png"/><Relationship Id="rId11" Type="http://schemas.openxmlformats.org/officeDocument/2006/relationships/image" Target="../media/image260.png"/><Relationship Id="rId5" Type="http://schemas.openxmlformats.org/officeDocument/2006/relationships/image" Target="../media/image220.png"/><Relationship Id="rId10" Type="http://schemas.openxmlformats.org/officeDocument/2006/relationships/image" Target="../media/image250.png"/><Relationship Id="rId4" Type="http://schemas.openxmlformats.org/officeDocument/2006/relationships/image" Target="../media/image210.png"/><Relationship Id="rId9" Type="http://schemas.openxmlformats.org/officeDocument/2006/relationships/image" Target="../media/image240.png"/></Relationships>
</file>

<file path=ppt/slides/_rels/slide22.xml.rels><?xml version="1.0" encoding="UTF-8" standalone="yes"?>
<Relationships xmlns="http://schemas.openxmlformats.org/package/2006/relationships"><Relationship Id="rId8" Type="http://schemas.openxmlformats.org/officeDocument/2006/relationships/image" Target="../media/image330.png"/><Relationship Id="rId3" Type="http://schemas.openxmlformats.org/officeDocument/2006/relationships/image" Target="../media/image33.png"/><Relationship Id="rId7" Type="http://schemas.openxmlformats.org/officeDocument/2006/relationships/image" Target="../media/image32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0.png"/><Relationship Id="rId5" Type="http://schemas.openxmlformats.org/officeDocument/2006/relationships/image" Target="../media/image300.png"/><Relationship Id="rId4" Type="http://schemas.openxmlformats.org/officeDocument/2006/relationships/image" Target="../media/image34.png"/><Relationship Id="rId9" Type="http://schemas.openxmlformats.org/officeDocument/2006/relationships/image" Target="../media/image34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9.png"/><Relationship Id="rId7" Type="http://schemas.openxmlformats.org/officeDocument/2006/relationships/image" Target="NULL"/><Relationship Id="rId2" Type="http://schemas.openxmlformats.org/officeDocument/2006/relationships/notesSlide" Target="../notesSlides/notesSlide6.xml"/><Relationship Id="rId1" Type="http://schemas.openxmlformats.org/officeDocument/2006/relationships/slideLayout" Target="../slideLayouts/slideLayout2.xml"/><Relationship Id="rId11" Type="http://schemas.openxmlformats.org/officeDocument/2006/relationships/image" Target="../media/image11.png"/><Relationship Id="rId5" Type="http://schemas.openxmlformats.org/officeDocument/2006/relationships/image" Target="NULL"/><Relationship Id="rId10" Type="http://schemas.openxmlformats.org/officeDocument/2006/relationships/image" Target="../media/image10.png"/><Relationship Id="rId4" Type="http://schemas.openxmlformats.org/officeDocument/2006/relationships/image" Target="NULL"/><Relationship Id="rId9" Type="http://schemas.openxmlformats.org/officeDocument/2006/relationships/image" Target="NUL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FE96E1-A6D4-0F18-67F9-D23BA7C1ECDD}"/>
              </a:ext>
            </a:extLst>
          </p:cNvPr>
          <p:cNvSpPr/>
          <p:nvPr/>
        </p:nvSpPr>
        <p:spPr>
          <a:xfrm>
            <a:off x="1365250" y="739734"/>
            <a:ext cx="9461500" cy="1361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897C509-AB4A-43B7-9C4D-A23E0678334B}"/>
              </a:ext>
            </a:extLst>
          </p:cNvPr>
          <p:cNvSpPr txBox="1"/>
          <p:nvPr/>
        </p:nvSpPr>
        <p:spPr>
          <a:xfrm>
            <a:off x="2371262" y="929611"/>
            <a:ext cx="7748413" cy="1058560"/>
          </a:xfrm>
          <a:prstGeom prst="rect">
            <a:avLst/>
          </a:prstGeom>
          <a:noFill/>
        </p:spPr>
        <p:txBody>
          <a:bodyPr wrap="square">
            <a:spAutoFit/>
          </a:bodyPr>
          <a:lstStyle/>
          <a:p>
            <a:pPr indent="-182880" algn="ctr">
              <a:lnSpc>
                <a:spcPct val="90000"/>
              </a:lnSpc>
              <a:spcBef>
                <a:spcPct val="0"/>
              </a:spcBef>
              <a:spcAft>
                <a:spcPts val="600"/>
              </a:spcAft>
              <a:buClr>
                <a:schemeClr val="accent1"/>
              </a:buClr>
            </a:pPr>
            <a:r>
              <a:rPr lang="en-US" sz="3200" b="1" dirty="0">
                <a:solidFill>
                  <a:srgbClr val="163E64"/>
                </a:solidFill>
                <a:latin typeface="+mj-lt"/>
                <a:ea typeface="+mj-ea"/>
                <a:cs typeface="+mj-cs"/>
              </a:rPr>
              <a:t>E</a:t>
            </a:r>
            <a:r>
              <a:rPr lang="en-US" sz="3200" b="1" kern="1200" dirty="0">
                <a:solidFill>
                  <a:srgbClr val="163E64"/>
                </a:solidFill>
                <a:latin typeface="+mj-lt"/>
                <a:ea typeface="+mj-ea"/>
                <a:cs typeface="+mj-cs"/>
              </a:rPr>
              <a:t>mpirical dark matter halo profiles </a:t>
            </a:r>
          </a:p>
          <a:p>
            <a:pPr indent="-182880" algn="ctr">
              <a:lnSpc>
                <a:spcPct val="90000"/>
              </a:lnSpc>
              <a:spcBef>
                <a:spcPct val="0"/>
              </a:spcBef>
              <a:spcAft>
                <a:spcPts val="600"/>
              </a:spcAft>
              <a:buClr>
                <a:schemeClr val="accent1"/>
              </a:buClr>
            </a:pPr>
            <a:r>
              <a:rPr lang="en-US" sz="3200" b="1" kern="1200" dirty="0">
                <a:solidFill>
                  <a:srgbClr val="163E64"/>
                </a:solidFill>
                <a:latin typeface="+mj-lt"/>
                <a:ea typeface="+mj-ea"/>
                <a:cs typeface="+mj-cs"/>
              </a:rPr>
              <a:t>with Symbolic Regression</a:t>
            </a:r>
          </a:p>
        </p:txBody>
      </p:sp>
      <p:sp>
        <p:nvSpPr>
          <p:cNvPr id="7" name="TextBox 6">
            <a:extLst>
              <a:ext uri="{FF2B5EF4-FFF2-40B4-BE49-F238E27FC236}">
                <a16:creationId xmlns:a16="http://schemas.microsoft.com/office/drawing/2014/main" id="{6423E4AC-A185-9ED5-40E0-610FAC27DA00}"/>
              </a:ext>
            </a:extLst>
          </p:cNvPr>
          <p:cNvSpPr txBox="1"/>
          <p:nvPr/>
        </p:nvSpPr>
        <p:spPr>
          <a:xfrm>
            <a:off x="1873250" y="5198884"/>
            <a:ext cx="8953500" cy="1015663"/>
          </a:xfrm>
          <a:prstGeom prst="rect">
            <a:avLst/>
          </a:prstGeom>
          <a:noFill/>
        </p:spPr>
        <p:txBody>
          <a:bodyPr wrap="square">
            <a:spAutoFit/>
          </a:bodyPr>
          <a:lstStyle/>
          <a:p>
            <a:pPr algn="r">
              <a:spcAft>
                <a:spcPts val="600"/>
              </a:spcAft>
              <a:buClr>
                <a:schemeClr val="accent1"/>
              </a:buClr>
            </a:pPr>
            <a:r>
              <a:rPr lang="en-US" kern="1200" dirty="0">
                <a:latin typeface="+mn-lt"/>
                <a:ea typeface="+mn-ea"/>
                <a:cs typeface="+mn-cs"/>
              </a:rPr>
              <a:t>Alicia Martín</a:t>
            </a:r>
            <a:endParaRPr lang="en-US" sz="1600" dirty="0">
              <a:solidFill>
                <a:schemeClr val="tx2"/>
              </a:solidFill>
            </a:endParaRPr>
          </a:p>
          <a:p>
            <a:pPr algn="r">
              <a:spcAft>
                <a:spcPts val="600"/>
              </a:spcAft>
              <a:buClr>
                <a:schemeClr val="accent1"/>
              </a:buClr>
            </a:pPr>
            <a:r>
              <a:rPr lang="en-US" sz="1600" dirty="0"/>
              <a:t>University of Oxford</a:t>
            </a:r>
            <a:endParaRPr lang="en-US" kern="1200" dirty="0">
              <a:solidFill>
                <a:schemeClr val="tx1"/>
              </a:solidFill>
              <a:latin typeface="+mn-lt"/>
              <a:ea typeface="+mn-ea"/>
              <a:cs typeface="+mn-cs"/>
            </a:endParaRPr>
          </a:p>
          <a:p>
            <a:pPr algn="r">
              <a:spcAft>
                <a:spcPts val="600"/>
              </a:spcAft>
              <a:buClr>
                <a:schemeClr val="accent1"/>
              </a:buClr>
            </a:pPr>
            <a:r>
              <a:rPr lang="en-US" sz="1600" kern="1200" dirty="0">
                <a:solidFill>
                  <a:schemeClr val="tx1"/>
                </a:solidFill>
                <a:latin typeface="+mn-lt"/>
                <a:ea typeface="+mn-ea"/>
                <a:cs typeface="+mn-cs"/>
              </a:rPr>
              <a:t>w/ </a:t>
            </a:r>
            <a:r>
              <a:rPr lang="en-US" sz="1600" dirty="0"/>
              <a:t>Tariq Yasin</a:t>
            </a:r>
            <a:r>
              <a:rPr lang="en-US" sz="1600" kern="1200" dirty="0">
                <a:solidFill>
                  <a:schemeClr val="tx1"/>
                </a:solidFill>
                <a:latin typeface="+mn-lt"/>
                <a:ea typeface="+mn-ea"/>
                <a:cs typeface="+mn-cs"/>
              </a:rPr>
              <a:t>, Deaglan Bartlett, Harry Desmond, Pedro Ferreira</a:t>
            </a:r>
          </a:p>
        </p:txBody>
      </p:sp>
      <p:cxnSp>
        <p:nvCxnSpPr>
          <p:cNvPr id="10" name="Straight Connector 9">
            <a:extLst>
              <a:ext uri="{FF2B5EF4-FFF2-40B4-BE49-F238E27FC236}">
                <a16:creationId xmlns:a16="http://schemas.microsoft.com/office/drawing/2014/main" id="{A8EBA706-0A59-893F-1819-977767DC14E5}"/>
              </a:ext>
            </a:extLst>
          </p:cNvPr>
          <p:cNvCxnSpPr>
            <a:cxnSpLocks/>
          </p:cNvCxnSpPr>
          <p:nvPr/>
        </p:nvCxnSpPr>
        <p:spPr>
          <a:xfrm>
            <a:off x="1822447" y="2407659"/>
            <a:ext cx="8547106" cy="0"/>
          </a:xfrm>
          <a:prstGeom prst="line">
            <a:avLst/>
          </a:prstGeom>
          <a:ln w="57150">
            <a:solidFill>
              <a:srgbClr val="163E64"/>
            </a:solidFill>
          </a:ln>
        </p:spPr>
        <p:style>
          <a:lnRef idx="2">
            <a:schemeClr val="accent1"/>
          </a:lnRef>
          <a:fillRef idx="0">
            <a:schemeClr val="accent1"/>
          </a:fillRef>
          <a:effectRef idx="1">
            <a:schemeClr val="accent1"/>
          </a:effectRef>
          <a:fontRef idx="minor">
            <a:schemeClr val="tx1"/>
          </a:fontRef>
        </p:style>
      </p:cxnSp>
      <p:pic>
        <p:nvPicPr>
          <p:cNvPr id="3" name="Picture 2" descr="University Of Oxford Logo transparent PNG - StickPNG">
            <a:extLst>
              <a:ext uri="{FF2B5EF4-FFF2-40B4-BE49-F238E27FC236}">
                <a16:creationId xmlns:a16="http://schemas.microsoft.com/office/drawing/2014/main" id="{F9A9F128-0B48-B0F7-4677-AABC8D3F53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6992" y="5026272"/>
            <a:ext cx="994270" cy="118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676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65CAF-C766-8921-4B88-3D4B12D46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47700-095F-455C-EC78-CEEC9C00D162}"/>
              </a:ext>
            </a:extLst>
          </p:cNvPr>
          <p:cNvSpPr>
            <a:spLocks noGrp="1"/>
          </p:cNvSpPr>
          <p:nvPr>
            <p:ph type="title"/>
          </p:nvPr>
        </p:nvSpPr>
        <p:spPr>
          <a:xfrm>
            <a:off x="825076" y="255671"/>
            <a:ext cx="6097903" cy="711893"/>
          </a:xfrm>
        </p:spPr>
        <p:txBody>
          <a:bodyPr>
            <a:normAutofit/>
          </a:bodyPr>
          <a:lstStyle/>
          <a:p>
            <a:r>
              <a:rPr lang="en-GB" sz="2800" dirty="0">
                <a:solidFill>
                  <a:schemeClr val="tx2"/>
                </a:solidFill>
              </a:rPr>
              <a:t>Results: Mock data</a:t>
            </a:r>
          </a:p>
        </p:txBody>
      </p:sp>
      <p:pic>
        <p:nvPicPr>
          <p:cNvPr id="12" name="Picture 11" descr="A graph of different types of lines&#10;&#10;Description automatically generated with medium confidence">
            <a:extLst>
              <a:ext uri="{FF2B5EF4-FFF2-40B4-BE49-F238E27FC236}">
                <a16:creationId xmlns:a16="http://schemas.microsoft.com/office/drawing/2014/main" id="{544B84B3-E4B2-854F-DB27-867695DC9E9D}"/>
              </a:ext>
            </a:extLst>
          </p:cNvPr>
          <p:cNvPicPr>
            <a:picLocks noChangeAspect="1"/>
          </p:cNvPicPr>
          <p:nvPr/>
        </p:nvPicPr>
        <p:blipFill rotWithShape="1">
          <a:blip r:embed="rId3"/>
          <a:srcRect t="46163"/>
          <a:stretch/>
        </p:blipFill>
        <p:spPr>
          <a:xfrm>
            <a:off x="5963065" y="2099132"/>
            <a:ext cx="5193132" cy="2454644"/>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C7B1BF1-1BC9-E1E9-D6AF-0AF44659590F}"/>
                  </a:ext>
                </a:extLst>
              </p:cNvPr>
              <p:cNvSpPr txBox="1"/>
              <p:nvPr/>
            </p:nvSpPr>
            <p:spPr>
              <a:xfrm>
                <a:off x="1093354" y="2192528"/>
                <a:ext cx="6097772" cy="1846659"/>
              </a:xfrm>
              <a:prstGeom prst="rect">
                <a:avLst/>
              </a:prstGeom>
              <a:noFill/>
            </p:spPr>
            <p:txBody>
              <a:bodyPr wrap="square">
                <a:spAutoFit/>
              </a:bodyPr>
              <a:lstStyle/>
              <a:p>
                <a:pPr marL="285750" indent="-285750">
                  <a:buFont typeface="Arial" panose="020B0604020202020204" pitchFamily="34" charset="0"/>
                  <a:buChar char="•"/>
                </a:pPr>
                <a:r>
                  <a:rPr lang="en-GB" sz="1600" dirty="0">
                    <a:solidFill>
                      <a:schemeClr val="tx2"/>
                    </a:solidFill>
                  </a:rPr>
                  <a:t>Generate 150 ESD profiles from NFW</a:t>
                </a:r>
              </a:p>
              <a:p>
                <a:endParaRPr lang="en-GB" sz="1600" dirty="0">
                  <a:solidFill>
                    <a:schemeClr val="tx2"/>
                  </a:solidFill>
                </a:endParaRPr>
              </a:p>
              <a:p>
                <a:pPr marL="285750" indent="-285750">
                  <a:buFont typeface="Arial" panose="020B0604020202020204" pitchFamily="34" charset="0"/>
                  <a:buChar char="•"/>
                </a:pPr>
                <a:r>
                  <a:rPr lang="en-GB" sz="1600" dirty="0"/>
                  <a:t>Fractional uncertiamty: </a:t>
                </a:r>
                <a14:m>
                  <m:oMath xmlns:m="http://schemas.openxmlformats.org/officeDocument/2006/math">
                    <m:r>
                      <a:rPr lang="en-GB" i="1" smtClean="0">
                        <a:latin typeface="Cambria Math" panose="02040503050406030204" pitchFamily="18" charset="0"/>
                        <a:ea typeface="Cambria Math" panose="02040503050406030204" pitchFamily="18" charset="0"/>
                      </a:rPr>
                      <m:t>𝜎</m:t>
                    </m:r>
                    <m:d>
                      <m:dPr>
                        <m:ctrlPr>
                          <a:rPr lang="en-GB" b="0" i="1" smtClean="0">
                            <a:latin typeface="Cambria Math" panose="02040503050406030204" pitchFamily="18" charset="0"/>
                            <a:ea typeface="Cambria Math" panose="02040503050406030204" pitchFamily="18" charset="0"/>
                          </a:rPr>
                        </m:ctrlPr>
                      </m:dPr>
                      <m:e>
                        <m:r>
                          <a:rPr lang="en-GB" b="0" i="1" smtClean="0">
                            <a:latin typeface="Cambria Math" panose="02040503050406030204" pitchFamily="18" charset="0"/>
                            <a:ea typeface="Cambria Math" panose="02040503050406030204" pitchFamily="18" charset="0"/>
                          </a:rPr>
                          <m:t>𝑅</m:t>
                        </m:r>
                      </m:e>
                    </m:d>
                    <m:r>
                      <a:rPr lang="en-GB" b="0"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𝑓</m:t>
                    </m:r>
                    <m:r>
                      <a:rPr lang="en-GB" b="0" i="1" smtClean="0">
                        <a:latin typeface="Cambria Math" panose="02040503050406030204" pitchFamily="18" charset="0"/>
                        <a:ea typeface="Cambria Math" panose="02040503050406030204" pitchFamily="18" charset="0"/>
                      </a:rPr>
                      <m:t> </m:t>
                    </m:r>
                    <m:r>
                      <m:rPr>
                        <m:sty m:val="p"/>
                      </m:rPr>
                      <a:rPr lang="el-GR" b="0" i="1" smtClean="0">
                        <a:latin typeface="Cambria Math" panose="02040503050406030204" pitchFamily="18" charset="0"/>
                        <a:ea typeface="Cambria Math" panose="02040503050406030204" pitchFamily="18" charset="0"/>
                      </a:rPr>
                      <m:t>ΔΣ</m:t>
                    </m:r>
                    <m:d>
                      <m:dPr>
                        <m:ctrlPr>
                          <a:rPr lang="en-GB" b="0" i="1" smtClean="0">
                            <a:latin typeface="Cambria Math" panose="02040503050406030204" pitchFamily="18" charset="0"/>
                            <a:ea typeface="Cambria Math" panose="02040503050406030204" pitchFamily="18" charset="0"/>
                          </a:rPr>
                        </m:ctrlPr>
                      </m:dPr>
                      <m:e>
                        <m:r>
                          <a:rPr lang="en-GB" b="0" i="1" smtClean="0">
                            <a:latin typeface="Cambria Math" panose="02040503050406030204" pitchFamily="18" charset="0"/>
                            <a:ea typeface="Cambria Math" panose="02040503050406030204" pitchFamily="18" charset="0"/>
                          </a:rPr>
                          <m:t>𝑅</m:t>
                        </m:r>
                      </m:e>
                    </m:d>
                  </m:oMath>
                </a14:m>
                <a:endParaRPr lang="en-GB" sz="1600" b="0" dirty="0">
                  <a:ea typeface="Cambria Math" panose="02040503050406030204" pitchFamily="18" charset="0"/>
                </a:endParaRP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Different noise levels: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p:txBody>
          </p:sp>
        </mc:Choice>
        <mc:Fallback xmlns="">
          <p:sp>
            <p:nvSpPr>
              <p:cNvPr id="14" name="TextBox 13">
                <a:extLst>
                  <a:ext uri="{FF2B5EF4-FFF2-40B4-BE49-F238E27FC236}">
                    <a16:creationId xmlns:a16="http://schemas.microsoft.com/office/drawing/2014/main" id="{2C7B1BF1-1BC9-E1E9-D6AF-0AF44659590F}"/>
                  </a:ext>
                </a:extLst>
              </p:cNvPr>
              <p:cNvSpPr txBox="1">
                <a:spLocks noRot="1" noChangeAspect="1" noMove="1" noResize="1" noEditPoints="1" noAdjustHandles="1" noChangeArrowheads="1" noChangeShapeType="1" noTextEdit="1"/>
              </p:cNvSpPr>
              <p:nvPr/>
            </p:nvSpPr>
            <p:spPr>
              <a:xfrm>
                <a:off x="1093354" y="2192528"/>
                <a:ext cx="6097772" cy="1846659"/>
              </a:xfrm>
              <a:prstGeom prst="rect">
                <a:avLst/>
              </a:prstGeom>
              <a:blipFill>
                <a:blip r:embed="rId4"/>
                <a:stretch>
                  <a:fillRect l="-207" t="-680"/>
                </a:stretch>
              </a:blipFill>
            </p:spPr>
            <p:txBody>
              <a:bodyPr/>
              <a:lstStyle/>
              <a:p>
                <a:r>
                  <a:rPr lang="en-US">
                    <a:noFill/>
                  </a:rPr>
                  <a:t> </a:t>
                </a:r>
              </a:p>
            </p:txBody>
          </p:sp>
        </mc:Fallback>
      </mc:AlternateContent>
      <p:cxnSp>
        <p:nvCxnSpPr>
          <p:cNvPr id="16" name="Straight Connector 15">
            <a:extLst>
              <a:ext uri="{FF2B5EF4-FFF2-40B4-BE49-F238E27FC236}">
                <a16:creationId xmlns:a16="http://schemas.microsoft.com/office/drawing/2014/main" id="{3ADF5A65-752C-9E3A-D261-D3167DC78BDF}"/>
              </a:ext>
            </a:extLst>
          </p:cNvPr>
          <p:cNvCxnSpPr/>
          <p:nvPr/>
        </p:nvCxnSpPr>
        <p:spPr>
          <a:xfrm>
            <a:off x="9749155" y="2192528"/>
            <a:ext cx="0" cy="186069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428E08E6-BB91-A591-5C15-0596FD817A91}"/>
              </a:ext>
            </a:extLst>
          </p:cNvPr>
          <p:cNvSpPr txBox="1"/>
          <p:nvPr/>
        </p:nvSpPr>
        <p:spPr>
          <a:xfrm>
            <a:off x="9200249" y="1786039"/>
            <a:ext cx="1097812" cy="307777"/>
          </a:xfrm>
          <a:prstGeom prst="rect">
            <a:avLst/>
          </a:prstGeom>
          <a:noFill/>
        </p:spPr>
        <p:txBody>
          <a:bodyPr wrap="square">
            <a:spAutoFit/>
          </a:bodyPr>
          <a:lstStyle/>
          <a:p>
            <a:r>
              <a:rPr lang="en-GB" sz="1400" dirty="0">
                <a:solidFill>
                  <a:srgbClr val="FF0000"/>
                </a:solidFill>
              </a:rPr>
              <a:t>XXL-HSC</a:t>
            </a:r>
            <a:endParaRPr lang="en-US" sz="1400" dirty="0">
              <a:solidFill>
                <a:srgbClr val="FF0000"/>
              </a:solidFill>
            </a:endParaRPr>
          </a:p>
        </p:txBody>
      </p:sp>
      <p:sp>
        <p:nvSpPr>
          <p:cNvPr id="22" name="Rounded Rectangle 21">
            <a:extLst>
              <a:ext uri="{FF2B5EF4-FFF2-40B4-BE49-F238E27FC236}">
                <a16:creationId xmlns:a16="http://schemas.microsoft.com/office/drawing/2014/main" id="{3C927338-613F-6518-4A19-9C4AE1E9A7C1}"/>
              </a:ext>
            </a:extLst>
          </p:cNvPr>
          <p:cNvSpPr/>
          <p:nvPr/>
        </p:nvSpPr>
        <p:spPr>
          <a:xfrm>
            <a:off x="1626782" y="5071730"/>
            <a:ext cx="9454987" cy="596523"/>
          </a:xfrm>
          <a:prstGeom prst="round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2BE2781-29B9-F4CA-8372-D085B6A25B14}"/>
              </a:ext>
            </a:extLst>
          </p:cNvPr>
          <p:cNvSpPr txBox="1"/>
          <p:nvPr/>
        </p:nvSpPr>
        <p:spPr>
          <a:xfrm>
            <a:off x="1701210" y="5162095"/>
            <a:ext cx="9380559" cy="369332"/>
          </a:xfrm>
          <a:prstGeom prst="rect">
            <a:avLst/>
          </a:prstGeom>
          <a:noFill/>
        </p:spPr>
        <p:txBody>
          <a:bodyPr wrap="square">
            <a:spAutoFit/>
          </a:bodyPr>
          <a:lstStyle/>
          <a:p>
            <a:r>
              <a:rPr lang="en-GB" dirty="0"/>
              <a:t>ESR consistently ranks the true NFW profile among the best models, even at high noise levels.</a:t>
            </a:r>
            <a:endParaRPr lang="en-US" sz="1800" dirty="0"/>
          </a:p>
        </p:txBody>
      </p:sp>
      <p:pic>
        <p:nvPicPr>
          <p:cNvPr id="28" name="Picture 27">
            <a:extLst>
              <a:ext uri="{FF2B5EF4-FFF2-40B4-BE49-F238E27FC236}">
                <a16:creationId xmlns:a16="http://schemas.microsoft.com/office/drawing/2014/main" id="{0BF7D1A5-0121-3AAC-1F30-A7736ACA95CA}"/>
              </a:ext>
            </a:extLst>
          </p:cNvPr>
          <p:cNvPicPr>
            <a:picLocks noChangeAspect="1"/>
          </p:cNvPicPr>
          <p:nvPr/>
        </p:nvPicPr>
        <p:blipFill>
          <a:blip r:embed="rId5"/>
          <a:stretch>
            <a:fillRect/>
          </a:stretch>
        </p:blipFill>
        <p:spPr>
          <a:xfrm>
            <a:off x="1391148" y="3692714"/>
            <a:ext cx="4027775" cy="360511"/>
          </a:xfrm>
          <a:prstGeom prst="rect">
            <a:avLst/>
          </a:prstGeom>
        </p:spPr>
      </p:pic>
      <p:sp>
        <p:nvSpPr>
          <p:cNvPr id="36" name="TextBox 35">
            <a:extLst>
              <a:ext uri="{FF2B5EF4-FFF2-40B4-BE49-F238E27FC236}">
                <a16:creationId xmlns:a16="http://schemas.microsoft.com/office/drawing/2014/main" id="{78EF9853-BDBE-0154-4B32-F681530C7388}"/>
              </a:ext>
            </a:extLst>
          </p:cNvPr>
          <p:cNvSpPr txBox="1"/>
          <p:nvPr/>
        </p:nvSpPr>
        <p:spPr>
          <a:xfrm>
            <a:off x="4047010" y="5818874"/>
            <a:ext cx="6097772" cy="369332"/>
          </a:xfrm>
          <a:prstGeom prst="rect">
            <a:avLst/>
          </a:prstGeom>
          <a:noFill/>
        </p:spPr>
        <p:txBody>
          <a:bodyPr wrap="square">
            <a:spAutoFit/>
          </a:bodyPr>
          <a:lstStyle/>
          <a:p>
            <a:r>
              <a:rPr lang="en-GB" dirty="0">
                <a:solidFill>
                  <a:srgbClr val="002060"/>
                </a:solidFill>
              </a:rPr>
              <a:t>A. Martin et al. (2025), arXiv:2511.23073</a:t>
            </a:r>
            <a:endParaRPr lang="en-US" dirty="0">
              <a:solidFill>
                <a:srgbClr val="002060"/>
              </a:solidFill>
            </a:endParaRPr>
          </a:p>
        </p:txBody>
      </p:sp>
      <p:sp>
        <p:nvSpPr>
          <p:cNvPr id="37" name="Rounded Rectangle 36">
            <a:extLst>
              <a:ext uri="{FF2B5EF4-FFF2-40B4-BE49-F238E27FC236}">
                <a16:creationId xmlns:a16="http://schemas.microsoft.com/office/drawing/2014/main" id="{C4ECBC3E-2BFB-CC30-8F82-446325CFD6AF}"/>
              </a:ext>
            </a:extLst>
          </p:cNvPr>
          <p:cNvSpPr/>
          <p:nvPr/>
        </p:nvSpPr>
        <p:spPr>
          <a:xfrm>
            <a:off x="825076" y="1054198"/>
            <a:ext cx="11442696" cy="360108"/>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itle 1">
            <a:extLst>
              <a:ext uri="{FF2B5EF4-FFF2-40B4-BE49-F238E27FC236}">
                <a16:creationId xmlns:a16="http://schemas.microsoft.com/office/drawing/2014/main" id="{E8AB3512-843F-99AC-24F0-477725E269CF}"/>
              </a:ext>
            </a:extLst>
          </p:cNvPr>
          <p:cNvSpPr txBox="1">
            <a:spLocks/>
          </p:cNvSpPr>
          <p:nvPr/>
        </p:nvSpPr>
        <p:spPr>
          <a:xfrm>
            <a:off x="825076" y="1067993"/>
            <a:ext cx="2766855" cy="360108"/>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dirty="0">
                <a:solidFill>
                  <a:schemeClr val="tx2"/>
                </a:solidFill>
              </a:rPr>
              <a:t>Can ESR recover NFW in mocks?</a:t>
            </a:r>
          </a:p>
        </p:txBody>
      </p:sp>
    </p:spTree>
    <p:extLst>
      <p:ext uri="{BB962C8B-B14F-4D97-AF65-F5344CB8AC3E}">
        <p14:creationId xmlns:p14="http://schemas.microsoft.com/office/powerpoint/2010/main" val="3953929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65CAF-C766-8921-4B88-3D4B12D46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47700-095F-455C-EC78-CEEC9C00D162}"/>
              </a:ext>
            </a:extLst>
          </p:cNvPr>
          <p:cNvSpPr>
            <a:spLocks noGrp="1"/>
          </p:cNvSpPr>
          <p:nvPr>
            <p:ph type="title"/>
          </p:nvPr>
        </p:nvSpPr>
        <p:spPr>
          <a:xfrm>
            <a:off x="756961" y="288205"/>
            <a:ext cx="6097903" cy="711893"/>
          </a:xfrm>
        </p:spPr>
        <p:txBody>
          <a:bodyPr>
            <a:normAutofit/>
          </a:bodyPr>
          <a:lstStyle/>
          <a:p>
            <a:r>
              <a:rPr lang="en-GB" sz="2800" dirty="0">
                <a:solidFill>
                  <a:schemeClr val="tx2"/>
                </a:solidFill>
              </a:rPr>
              <a:t>Results: XXL-HSC clusters</a:t>
            </a:r>
          </a:p>
        </p:txBody>
      </p:sp>
      <p:sp>
        <p:nvSpPr>
          <p:cNvPr id="5" name="TextBox 4">
            <a:extLst>
              <a:ext uri="{FF2B5EF4-FFF2-40B4-BE49-F238E27FC236}">
                <a16:creationId xmlns:a16="http://schemas.microsoft.com/office/drawing/2014/main" id="{718E79EA-AABF-3F13-252D-533AF2BC9184}"/>
              </a:ext>
            </a:extLst>
          </p:cNvPr>
          <p:cNvSpPr txBox="1"/>
          <p:nvPr/>
        </p:nvSpPr>
        <p:spPr>
          <a:xfrm>
            <a:off x="708135" y="1760173"/>
            <a:ext cx="3528391" cy="338554"/>
          </a:xfrm>
          <a:prstGeom prst="rect">
            <a:avLst/>
          </a:prstGeom>
          <a:noFill/>
        </p:spPr>
        <p:txBody>
          <a:bodyPr wrap="square" rtlCol="0">
            <a:spAutoFit/>
          </a:bodyPr>
          <a:lstStyle/>
          <a:p>
            <a:r>
              <a:rPr lang="en-US" sz="1600" dirty="0"/>
              <a:t>Ranking of functions according to DL</a:t>
            </a:r>
          </a:p>
        </p:txBody>
      </p:sp>
      <p:sp>
        <p:nvSpPr>
          <p:cNvPr id="30" name="Rounded Rectangle 29">
            <a:extLst>
              <a:ext uri="{FF2B5EF4-FFF2-40B4-BE49-F238E27FC236}">
                <a16:creationId xmlns:a16="http://schemas.microsoft.com/office/drawing/2014/main" id="{4605CD6D-27A3-805A-F51E-994354264481}"/>
              </a:ext>
            </a:extLst>
          </p:cNvPr>
          <p:cNvSpPr/>
          <p:nvPr/>
        </p:nvSpPr>
        <p:spPr>
          <a:xfrm>
            <a:off x="763876" y="1118185"/>
            <a:ext cx="11442696" cy="360108"/>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itle 1">
            <a:extLst>
              <a:ext uri="{FF2B5EF4-FFF2-40B4-BE49-F238E27FC236}">
                <a16:creationId xmlns:a16="http://schemas.microsoft.com/office/drawing/2014/main" id="{15D96EF9-9E56-F5E7-C402-67AC05ABD66C}"/>
              </a:ext>
            </a:extLst>
          </p:cNvPr>
          <p:cNvSpPr txBox="1">
            <a:spLocks/>
          </p:cNvSpPr>
          <p:nvPr/>
        </p:nvSpPr>
        <p:spPr>
          <a:xfrm>
            <a:off x="825076" y="1135627"/>
            <a:ext cx="2766855" cy="360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dirty="0">
                <a:solidFill>
                  <a:schemeClr val="tx2"/>
                </a:solidFill>
              </a:rPr>
              <a:t>And in real data?</a:t>
            </a:r>
          </a:p>
        </p:txBody>
      </p:sp>
      <p:pic>
        <p:nvPicPr>
          <p:cNvPr id="7" name="Picture 6" descr="A table with numbers and symbols&#10;&#10;Description automatically generated">
            <a:extLst>
              <a:ext uri="{FF2B5EF4-FFF2-40B4-BE49-F238E27FC236}">
                <a16:creationId xmlns:a16="http://schemas.microsoft.com/office/drawing/2014/main" id="{93010580-C7EF-BF72-18B5-BDFBE74BF457}"/>
              </a:ext>
            </a:extLst>
          </p:cNvPr>
          <p:cNvPicPr>
            <a:picLocks noChangeAspect="1"/>
          </p:cNvPicPr>
          <p:nvPr/>
        </p:nvPicPr>
        <p:blipFill>
          <a:blip r:embed="rId3"/>
          <a:stretch>
            <a:fillRect/>
          </a:stretch>
        </p:blipFill>
        <p:spPr>
          <a:xfrm>
            <a:off x="768627" y="2129324"/>
            <a:ext cx="5270924" cy="3833399"/>
          </a:xfrm>
          <a:prstGeom prst="rect">
            <a:avLst/>
          </a:prstGeom>
        </p:spPr>
      </p:pic>
      <p:sp>
        <p:nvSpPr>
          <p:cNvPr id="8" name="Rectangle 7">
            <a:extLst>
              <a:ext uri="{FF2B5EF4-FFF2-40B4-BE49-F238E27FC236}">
                <a16:creationId xmlns:a16="http://schemas.microsoft.com/office/drawing/2014/main" id="{C15F7FE3-72AB-C483-5F3C-1EFEC74F2819}"/>
              </a:ext>
            </a:extLst>
          </p:cNvPr>
          <p:cNvSpPr/>
          <p:nvPr/>
        </p:nvSpPr>
        <p:spPr>
          <a:xfrm>
            <a:off x="834194" y="5082362"/>
            <a:ext cx="5139789" cy="212651"/>
          </a:xfrm>
          <a:prstGeom prst="rect">
            <a:avLst/>
          </a:prstGeom>
          <a:solidFill>
            <a:srgbClr val="FF0000">
              <a:alpha val="1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60ABF4E-38F5-679D-9E0D-BAF3656C0F50}"/>
              </a:ext>
            </a:extLst>
          </p:cNvPr>
          <p:cNvSpPr txBox="1"/>
          <p:nvPr/>
        </p:nvSpPr>
        <p:spPr>
          <a:xfrm>
            <a:off x="756961" y="6200463"/>
            <a:ext cx="6097772" cy="369332"/>
          </a:xfrm>
          <a:prstGeom prst="rect">
            <a:avLst/>
          </a:prstGeom>
          <a:noFill/>
        </p:spPr>
        <p:txBody>
          <a:bodyPr wrap="square">
            <a:spAutoFit/>
          </a:bodyPr>
          <a:lstStyle/>
          <a:p>
            <a:pPr algn="l"/>
            <a:r>
              <a:rPr lang="en-GB" dirty="0">
                <a:solidFill>
                  <a:srgbClr val="002060"/>
                </a:solidFill>
              </a:rPr>
              <a:t>A. Martin et al. (2026),  </a:t>
            </a:r>
            <a:r>
              <a:rPr lang="en-GB" b="0" i="0" dirty="0">
                <a:solidFill>
                  <a:srgbClr val="002060"/>
                </a:solidFill>
                <a:effectLst/>
                <a:latin typeface="Lucida Grande" panose="020B0600040502020204" pitchFamily="34" charset="0"/>
              </a:rPr>
              <a:t>arXiv:2601.05203</a:t>
            </a:r>
          </a:p>
        </p:txBody>
      </p:sp>
      <p:sp>
        <p:nvSpPr>
          <p:cNvPr id="4" name="Rectangle 3">
            <a:extLst>
              <a:ext uri="{FF2B5EF4-FFF2-40B4-BE49-F238E27FC236}">
                <a16:creationId xmlns:a16="http://schemas.microsoft.com/office/drawing/2014/main" id="{AD005739-64C0-4F7C-C54F-E3322595026D}"/>
              </a:ext>
            </a:extLst>
          </p:cNvPr>
          <p:cNvSpPr/>
          <p:nvPr/>
        </p:nvSpPr>
        <p:spPr>
          <a:xfrm>
            <a:off x="825076" y="4586888"/>
            <a:ext cx="5139789" cy="212651"/>
          </a:xfrm>
          <a:prstGeom prst="rect">
            <a:avLst/>
          </a:prstGeom>
          <a:solidFill>
            <a:schemeClr val="accent5">
              <a:lumMod val="75000"/>
              <a:alpha val="149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CFF5F6E-4530-6E05-EFB0-0C54AEB53C9A}"/>
              </a:ext>
            </a:extLst>
          </p:cNvPr>
          <p:cNvSpPr/>
          <p:nvPr/>
        </p:nvSpPr>
        <p:spPr>
          <a:xfrm>
            <a:off x="825075" y="3520401"/>
            <a:ext cx="5139789" cy="212651"/>
          </a:xfrm>
          <a:prstGeom prst="rect">
            <a:avLst/>
          </a:prstGeom>
          <a:solidFill>
            <a:schemeClr val="accent5">
              <a:lumMod val="75000"/>
              <a:alpha val="1490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0017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84120-DF10-24EF-2253-3B51FA87BBDB}"/>
            </a:ext>
          </a:extLst>
        </p:cNvPr>
        <p:cNvGrpSpPr/>
        <p:nvPr/>
      </p:nvGrpSpPr>
      <p:grpSpPr>
        <a:xfrm>
          <a:off x="0" y="0"/>
          <a:ext cx="0" cy="0"/>
          <a:chOff x="0" y="0"/>
          <a:chExt cx="0" cy="0"/>
        </a:xfrm>
      </p:grpSpPr>
      <p:sp>
        <p:nvSpPr>
          <p:cNvPr id="23" name="Rounded Rectangle 22">
            <a:extLst>
              <a:ext uri="{FF2B5EF4-FFF2-40B4-BE49-F238E27FC236}">
                <a16:creationId xmlns:a16="http://schemas.microsoft.com/office/drawing/2014/main" id="{56161DA5-5D1B-8D7D-3A33-468F551F478B}"/>
              </a:ext>
            </a:extLst>
          </p:cNvPr>
          <p:cNvSpPr/>
          <p:nvPr/>
        </p:nvSpPr>
        <p:spPr>
          <a:xfrm rot="5400000">
            <a:off x="8310842" y="3831981"/>
            <a:ext cx="6053561" cy="466308"/>
          </a:xfrm>
          <a:prstGeom prst="roundRect">
            <a:avLst>
              <a:gd name="adj" fmla="val 50000"/>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84B119D-7AD9-F7B2-686E-C17D43E0D924}"/>
              </a:ext>
            </a:extLst>
          </p:cNvPr>
          <p:cNvSpPr txBox="1"/>
          <p:nvPr/>
        </p:nvSpPr>
        <p:spPr>
          <a:xfrm>
            <a:off x="769170" y="340221"/>
            <a:ext cx="3040151" cy="461665"/>
          </a:xfrm>
          <a:prstGeom prst="rect">
            <a:avLst/>
          </a:prstGeom>
          <a:noFill/>
        </p:spPr>
        <p:txBody>
          <a:bodyPr wrap="square">
            <a:spAutoFit/>
          </a:bodyPr>
          <a:lstStyle/>
          <a:p>
            <a:r>
              <a:rPr lang="en-US" sz="2400" dirty="0"/>
              <a:t>Weak lensing fits</a:t>
            </a:r>
          </a:p>
        </p:txBody>
      </p:sp>
      <p:sp>
        <p:nvSpPr>
          <p:cNvPr id="47" name="TextBox 46">
            <a:extLst>
              <a:ext uri="{FF2B5EF4-FFF2-40B4-BE49-F238E27FC236}">
                <a16:creationId xmlns:a16="http://schemas.microsoft.com/office/drawing/2014/main" id="{B5B47794-43CC-CF63-42CA-1AEE97E2F724}"/>
              </a:ext>
            </a:extLst>
          </p:cNvPr>
          <p:cNvSpPr txBox="1"/>
          <p:nvPr/>
        </p:nvSpPr>
        <p:spPr>
          <a:xfrm>
            <a:off x="5491486" y="1270611"/>
            <a:ext cx="3477079" cy="369332"/>
          </a:xfrm>
          <a:prstGeom prst="rect">
            <a:avLst/>
          </a:prstGeom>
          <a:noFill/>
        </p:spPr>
        <p:txBody>
          <a:bodyPr wrap="square">
            <a:spAutoFit/>
          </a:bodyPr>
          <a:lstStyle/>
          <a:p>
            <a:r>
              <a:rPr lang="en-GB" dirty="0">
                <a:solidFill>
                  <a:srgbClr val="163E64"/>
                </a:solidFill>
                <a:highlight>
                  <a:srgbClr val="FFFFFF"/>
                </a:highlight>
                <a:latin typeface="Slack-Lato"/>
              </a:rPr>
              <a:t>ESD profile</a:t>
            </a:r>
            <a:endParaRPr lang="en-GB" b="0" i="0" dirty="0">
              <a:solidFill>
                <a:srgbClr val="163E64"/>
              </a:solidFill>
              <a:effectLst/>
              <a:highlight>
                <a:srgbClr val="FFFFFF"/>
              </a:highlight>
              <a:latin typeface="Slack-Lato"/>
            </a:endParaRPr>
          </a:p>
        </p:txBody>
      </p:sp>
      <p:sp>
        <p:nvSpPr>
          <p:cNvPr id="49" name="TextBox 48">
            <a:extLst>
              <a:ext uri="{FF2B5EF4-FFF2-40B4-BE49-F238E27FC236}">
                <a16:creationId xmlns:a16="http://schemas.microsoft.com/office/drawing/2014/main" id="{DB0CC306-531E-DAE9-D37F-E2918AAAAB32}"/>
              </a:ext>
            </a:extLst>
          </p:cNvPr>
          <p:cNvSpPr txBox="1"/>
          <p:nvPr/>
        </p:nvSpPr>
        <p:spPr>
          <a:xfrm>
            <a:off x="8685895" y="1272586"/>
            <a:ext cx="1946664" cy="369332"/>
          </a:xfrm>
          <a:prstGeom prst="rect">
            <a:avLst/>
          </a:prstGeom>
          <a:noFill/>
        </p:spPr>
        <p:txBody>
          <a:bodyPr wrap="square">
            <a:spAutoFit/>
          </a:bodyPr>
          <a:lstStyle/>
          <a:p>
            <a:r>
              <a:rPr lang="en-GB" dirty="0">
                <a:solidFill>
                  <a:srgbClr val="163E64"/>
                </a:solidFill>
                <a:highlight>
                  <a:srgbClr val="FFFFFF"/>
                </a:highlight>
                <a:latin typeface="Slack-Lato"/>
              </a:rPr>
              <a:t>Density profiles</a:t>
            </a:r>
            <a:endParaRPr lang="en-GB" b="0" i="0" dirty="0">
              <a:solidFill>
                <a:srgbClr val="163E64"/>
              </a:solidFill>
              <a:effectLst/>
              <a:highlight>
                <a:srgbClr val="FFFFFF"/>
              </a:highlight>
              <a:latin typeface="Slack-Lato"/>
            </a:endParaRPr>
          </a:p>
        </p:txBody>
      </p:sp>
      <p:sp>
        <p:nvSpPr>
          <p:cNvPr id="4" name="TextBox 3">
            <a:extLst>
              <a:ext uri="{FF2B5EF4-FFF2-40B4-BE49-F238E27FC236}">
                <a16:creationId xmlns:a16="http://schemas.microsoft.com/office/drawing/2014/main" id="{30395217-68B8-CD6C-D294-D1F1BA66C6AB}"/>
              </a:ext>
            </a:extLst>
          </p:cNvPr>
          <p:cNvSpPr txBox="1"/>
          <p:nvPr/>
        </p:nvSpPr>
        <p:spPr>
          <a:xfrm rot="5400000">
            <a:off x="10172257" y="2792834"/>
            <a:ext cx="2330732" cy="338554"/>
          </a:xfrm>
          <a:prstGeom prst="rect">
            <a:avLst/>
          </a:prstGeom>
          <a:noFill/>
        </p:spPr>
        <p:txBody>
          <a:bodyPr wrap="square" rtlCol="0">
            <a:spAutoFit/>
          </a:bodyPr>
          <a:lstStyle/>
          <a:p>
            <a:r>
              <a:rPr lang="en-US" sz="1600" dirty="0">
                <a:solidFill>
                  <a:srgbClr val="002060"/>
                </a:solidFill>
              </a:rPr>
              <a:t>Cluster XLSSC 91 </a:t>
            </a:r>
          </a:p>
        </p:txBody>
      </p:sp>
      <p:sp>
        <p:nvSpPr>
          <p:cNvPr id="6" name="TextBox 5">
            <a:extLst>
              <a:ext uri="{FF2B5EF4-FFF2-40B4-BE49-F238E27FC236}">
                <a16:creationId xmlns:a16="http://schemas.microsoft.com/office/drawing/2014/main" id="{48418291-8E55-32E2-58D8-823F33CF2C6C}"/>
              </a:ext>
            </a:extLst>
          </p:cNvPr>
          <p:cNvSpPr txBox="1"/>
          <p:nvPr/>
        </p:nvSpPr>
        <p:spPr>
          <a:xfrm rot="5400000">
            <a:off x="10365400" y="4763444"/>
            <a:ext cx="1894174" cy="338554"/>
          </a:xfrm>
          <a:prstGeom prst="rect">
            <a:avLst/>
          </a:prstGeom>
          <a:noFill/>
        </p:spPr>
        <p:txBody>
          <a:bodyPr wrap="square" rtlCol="0">
            <a:spAutoFit/>
          </a:bodyPr>
          <a:lstStyle/>
          <a:p>
            <a:r>
              <a:rPr lang="en-US" sz="1600" dirty="0">
                <a:solidFill>
                  <a:srgbClr val="002060"/>
                </a:solidFill>
              </a:rPr>
              <a:t>Cluster XLSSC 101 </a:t>
            </a:r>
          </a:p>
        </p:txBody>
      </p:sp>
      <p:pic>
        <p:nvPicPr>
          <p:cNvPr id="11" name="Content Placeholder 10" descr="A collage of graphs&#10;&#10;Description automatically generated">
            <a:extLst>
              <a:ext uri="{FF2B5EF4-FFF2-40B4-BE49-F238E27FC236}">
                <a16:creationId xmlns:a16="http://schemas.microsoft.com/office/drawing/2014/main" id="{FD0E9B5C-72C6-AA7A-C768-4B357616989A}"/>
              </a:ext>
            </a:extLst>
          </p:cNvPr>
          <p:cNvPicPr>
            <a:picLocks noGrp="1" noChangeAspect="1"/>
          </p:cNvPicPr>
          <p:nvPr>
            <p:ph idx="1"/>
          </p:nvPr>
        </p:nvPicPr>
        <p:blipFill>
          <a:blip r:embed="rId3"/>
          <a:stretch>
            <a:fillRect/>
          </a:stretch>
        </p:blipFill>
        <p:spPr>
          <a:xfrm>
            <a:off x="5285646" y="1624199"/>
            <a:ext cx="5713545" cy="4786667"/>
          </a:xfrm>
        </p:spPr>
      </p:pic>
      <p:sp>
        <p:nvSpPr>
          <p:cNvPr id="19" name="Rounded Rectangle 18">
            <a:extLst>
              <a:ext uri="{FF2B5EF4-FFF2-40B4-BE49-F238E27FC236}">
                <a16:creationId xmlns:a16="http://schemas.microsoft.com/office/drawing/2014/main" id="{D496B32B-9990-E5C9-24C3-6410B9FB093E}"/>
              </a:ext>
            </a:extLst>
          </p:cNvPr>
          <p:cNvSpPr/>
          <p:nvPr/>
        </p:nvSpPr>
        <p:spPr>
          <a:xfrm>
            <a:off x="-212651" y="1052624"/>
            <a:ext cx="11807619" cy="6039292"/>
          </a:xfrm>
          <a:prstGeom prst="roundRect">
            <a:avLst>
              <a:gd name="adj" fmla="val 3726"/>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800ABCD-CFCE-E4B5-5698-C6F50C457D77}"/>
              </a:ext>
            </a:extLst>
          </p:cNvPr>
          <p:cNvSpPr txBox="1"/>
          <p:nvPr/>
        </p:nvSpPr>
        <p:spPr>
          <a:xfrm>
            <a:off x="769170" y="1711054"/>
            <a:ext cx="4114268" cy="1569660"/>
          </a:xfrm>
          <a:prstGeom prst="rect">
            <a:avLst/>
          </a:prstGeom>
          <a:noFill/>
        </p:spPr>
        <p:txBody>
          <a:bodyPr wrap="square" rtlCol="0">
            <a:spAutoFit/>
          </a:bodyPr>
          <a:lstStyle/>
          <a:p>
            <a:endParaRPr lang="en-GB" sz="1600" dirty="0"/>
          </a:p>
          <a:p>
            <a:pPr marL="285750" indent="-285750">
              <a:buFont typeface="Arial" panose="020B0604020202020204" pitchFamily="34" charset="0"/>
              <a:buChar char="•"/>
            </a:pPr>
            <a:r>
              <a:rPr lang="el-GR" sz="1600" dirty="0"/>
              <a:t>ΔΣ </a:t>
            </a:r>
            <a:r>
              <a:rPr lang="en-GB" sz="1600" dirty="0"/>
              <a:t>peaks within the observed radial range</a:t>
            </a:r>
          </a:p>
          <a:p>
            <a:endParaRPr lang="en-GB" sz="1600" dirty="0"/>
          </a:p>
          <a:p>
            <a:pPr marL="285750" indent="-285750">
              <a:buFont typeface="Arial" panose="020B0604020202020204" pitchFamily="34" charset="0"/>
              <a:buChar char="•"/>
            </a:pPr>
            <a:r>
              <a:rPr lang="en-GB" sz="1600" dirty="0"/>
              <a:t>Inner slope remains degenerate</a:t>
            </a:r>
          </a:p>
          <a:p>
            <a:endParaRPr lang="en-GB" sz="1600" dirty="0"/>
          </a:p>
          <a:p>
            <a:pPr marL="285750" indent="-285750">
              <a:buFont typeface="Arial" panose="020B0604020202020204" pitchFamily="34" charset="0"/>
              <a:buChar char="•"/>
            </a:pPr>
            <a:r>
              <a:rPr lang="en-GB" sz="1600" dirty="0"/>
              <a:t>Some good profiles:</a:t>
            </a:r>
            <a:endParaRPr lang="en-US" sz="1600" dirty="0"/>
          </a:p>
        </p:txBody>
      </p:sp>
      <p:sp>
        <p:nvSpPr>
          <p:cNvPr id="25" name="TextBox 24">
            <a:extLst>
              <a:ext uri="{FF2B5EF4-FFF2-40B4-BE49-F238E27FC236}">
                <a16:creationId xmlns:a16="http://schemas.microsoft.com/office/drawing/2014/main" id="{9913D988-DB4C-D015-B622-AF38697580EB}"/>
              </a:ext>
            </a:extLst>
          </p:cNvPr>
          <p:cNvSpPr txBox="1"/>
          <p:nvPr/>
        </p:nvSpPr>
        <p:spPr>
          <a:xfrm>
            <a:off x="812135" y="1343024"/>
            <a:ext cx="3477079" cy="369332"/>
          </a:xfrm>
          <a:prstGeom prst="rect">
            <a:avLst/>
          </a:prstGeom>
          <a:noFill/>
        </p:spPr>
        <p:txBody>
          <a:bodyPr wrap="square">
            <a:spAutoFit/>
          </a:bodyPr>
          <a:lstStyle/>
          <a:p>
            <a:r>
              <a:rPr lang="en-GB" dirty="0">
                <a:solidFill>
                  <a:srgbClr val="163E64"/>
                </a:solidFill>
                <a:highlight>
                  <a:srgbClr val="FFFFFF"/>
                </a:highlight>
                <a:latin typeface="Slack-Lato"/>
              </a:rPr>
              <a:t>Functions</a:t>
            </a:r>
            <a:endParaRPr lang="en-GB" b="0" i="0" dirty="0">
              <a:solidFill>
                <a:srgbClr val="163E64"/>
              </a:solidFill>
              <a:effectLst/>
              <a:highlight>
                <a:srgbClr val="FFFFFF"/>
              </a:highlight>
              <a:latin typeface="Slack-Lato"/>
            </a:endParaRPr>
          </a:p>
        </p:txBody>
      </p:sp>
      <p:pic>
        <p:nvPicPr>
          <p:cNvPr id="29" name="Picture 28" descr="A black and white math equation&#10;&#10;Description automatically generated">
            <a:extLst>
              <a:ext uri="{FF2B5EF4-FFF2-40B4-BE49-F238E27FC236}">
                <a16:creationId xmlns:a16="http://schemas.microsoft.com/office/drawing/2014/main" id="{3DFC700B-D55D-8994-5E76-59EB61DEFBF2}"/>
              </a:ext>
            </a:extLst>
          </p:cNvPr>
          <p:cNvPicPr>
            <a:picLocks noChangeAspect="1"/>
          </p:cNvPicPr>
          <p:nvPr/>
        </p:nvPicPr>
        <p:blipFill>
          <a:blip r:embed="rId4"/>
          <a:stretch>
            <a:fillRect/>
          </a:stretch>
        </p:blipFill>
        <p:spPr>
          <a:xfrm>
            <a:off x="987098" y="3591812"/>
            <a:ext cx="1346200" cy="647700"/>
          </a:xfrm>
          <a:prstGeom prst="rect">
            <a:avLst/>
          </a:prstGeom>
        </p:spPr>
      </p:pic>
      <p:pic>
        <p:nvPicPr>
          <p:cNvPr id="34" name="Picture 33" descr="A mathematical equation with numbers and symbols&#10;&#10;Description automatically generated">
            <a:extLst>
              <a:ext uri="{FF2B5EF4-FFF2-40B4-BE49-F238E27FC236}">
                <a16:creationId xmlns:a16="http://schemas.microsoft.com/office/drawing/2014/main" id="{0A32682F-65F3-6915-A973-3B9578EA23D5}"/>
              </a:ext>
            </a:extLst>
          </p:cNvPr>
          <p:cNvPicPr>
            <a:picLocks noChangeAspect="1"/>
          </p:cNvPicPr>
          <p:nvPr/>
        </p:nvPicPr>
        <p:blipFill>
          <a:blip r:embed="rId5"/>
          <a:stretch>
            <a:fillRect/>
          </a:stretch>
        </p:blipFill>
        <p:spPr>
          <a:xfrm>
            <a:off x="987098" y="4483887"/>
            <a:ext cx="1752600" cy="635000"/>
          </a:xfrm>
          <a:prstGeom prst="rect">
            <a:avLst/>
          </a:prstGeom>
        </p:spPr>
      </p:pic>
    </p:spTree>
    <p:extLst>
      <p:ext uri="{BB962C8B-B14F-4D97-AF65-F5344CB8AC3E}">
        <p14:creationId xmlns:p14="http://schemas.microsoft.com/office/powerpoint/2010/main" val="3789125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ounded Rectangle 64">
            <a:extLst>
              <a:ext uri="{FF2B5EF4-FFF2-40B4-BE49-F238E27FC236}">
                <a16:creationId xmlns:a16="http://schemas.microsoft.com/office/drawing/2014/main" id="{05E3FB5B-3E21-4D84-EF7C-BDB44B8187DE}"/>
              </a:ext>
            </a:extLst>
          </p:cNvPr>
          <p:cNvSpPr/>
          <p:nvPr/>
        </p:nvSpPr>
        <p:spPr>
          <a:xfrm>
            <a:off x="-257443" y="519772"/>
            <a:ext cx="10173358" cy="620325"/>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BAA370-EBE0-C96D-1C74-34CB22BE3709}"/>
              </a:ext>
            </a:extLst>
          </p:cNvPr>
          <p:cNvSpPr>
            <a:spLocks noGrp="1"/>
          </p:cNvSpPr>
          <p:nvPr>
            <p:ph type="title"/>
          </p:nvPr>
        </p:nvSpPr>
        <p:spPr>
          <a:xfrm>
            <a:off x="437448" y="579068"/>
            <a:ext cx="2687576" cy="566237"/>
          </a:xfrm>
        </p:spPr>
        <p:txBody>
          <a:bodyPr>
            <a:normAutofit/>
          </a:bodyPr>
          <a:lstStyle/>
          <a:p>
            <a:r>
              <a:rPr lang="en-US" sz="2800" dirty="0">
                <a:latin typeface="+mn-lt"/>
              </a:rPr>
              <a:t>But what else?</a:t>
            </a:r>
          </a:p>
        </p:txBody>
      </p:sp>
      <p:sp>
        <p:nvSpPr>
          <p:cNvPr id="5" name="TextBox 4">
            <a:extLst>
              <a:ext uri="{FF2B5EF4-FFF2-40B4-BE49-F238E27FC236}">
                <a16:creationId xmlns:a16="http://schemas.microsoft.com/office/drawing/2014/main" id="{C3B2D126-219C-D667-41A6-AFAF984B1895}"/>
              </a:ext>
            </a:extLst>
          </p:cNvPr>
          <p:cNvSpPr txBox="1"/>
          <p:nvPr/>
        </p:nvSpPr>
        <p:spPr>
          <a:xfrm>
            <a:off x="748772" y="1494707"/>
            <a:ext cx="6096000" cy="369332"/>
          </a:xfrm>
          <a:prstGeom prst="rect">
            <a:avLst/>
          </a:prstGeom>
          <a:noFill/>
        </p:spPr>
        <p:txBody>
          <a:bodyPr wrap="square">
            <a:spAutoFit/>
          </a:bodyPr>
          <a:lstStyle/>
          <a:p>
            <a:pPr marL="285750" indent="-285750">
              <a:buFont typeface="Arial" panose="020B0604020202020204" pitchFamily="34" charset="0"/>
              <a:buChar char="•"/>
            </a:pPr>
            <a:r>
              <a:rPr lang="en-US" dirty="0"/>
              <a:t>New datasets:</a:t>
            </a:r>
          </a:p>
        </p:txBody>
      </p:sp>
      <p:sp>
        <p:nvSpPr>
          <p:cNvPr id="6" name="Rounded Rectangle 5">
            <a:extLst>
              <a:ext uri="{FF2B5EF4-FFF2-40B4-BE49-F238E27FC236}">
                <a16:creationId xmlns:a16="http://schemas.microsoft.com/office/drawing/2014/main" id="{9B28E324-45F0-6D0E-DF39-7F425E1C8C2F}"/>
              </a:ext>
            </a:extLst>
          </p:cNvPr>
          <p:cNvSpPr/>
          <p:nvPr/>
        </p:nvSpPr>
        <p:spPr>
          <a:xfrm>
            <a:off x="1374528" y="2164079"/>
            <a:ext cx="1696242" cy="469900"/>
          </a:xfrm>
          <a:prstGeom prst="roundRect">
            <a:avLst/>
          </a:prstGeom>
          <a:solidFill>
            <a:srgbClr val="002060">
              <a:alpha val="8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 name="TextBox 6">
            <a:extLst>
              <a:ext uri="{FF2B5EF4-FFF2-40B4-BE49-F238E27FC236}">
                <a16:creationId xmlns:a16="http://schemas.microsoft.com/office/drawing/2014/main" id="{E3B9A933-4D2E-E524-9E82-1510663FF667}"/>
              </a:ext>
            </a:extLst>
          </p:cNvPr>
          <p:cNvSpPr txBox="1"/>
          <p:nvPr/>
        </p:nvSpPr>
        <p:spPr>
          <a:xfrm>
            <a:off x="1616388" y="2240694"/>
            <a:ext cx="1212511" cy="307777"/>
          </a:xfrm>
          <a:prstGeom prst="rect">
            <a:avLst/>
          </a:prstGeom>
          <a:noFill/>
        </p:spPr>
        <p:txBody>
          <a:bodyPr wrap="square" rtlCol="0">
            <a:spAutoFit/>
          </a:bodyPr>
          <a:lstStyle/>
          <a:p>
            <a:r>
              <a:rPr lang="en-US" sz="1400" dirty="0">
                <a:solidFill>
                  <a:schemeClr val="bg1"/>
                </a:solidFill>
              </a:rPr>
              <a:t>Weak lensing</a:t>
            </a:r>
          </a:p>
        </p:txBody>
      </p:sp>
      <p:cxnSp>
        <p:nvCxnSpPr>
          <p:cNvPr id="9" name="Straight Arrow Connector 8">
            <a:extLst>
              <a:ext uri="{FF2B5EF4-FFF2-40B4-BE49-F238E27FC236}">
                <a16:creationId xmlns:a16="http://schemas.microsoft.com/office/drawing/2014/main" id="{3164AF46-0C70-9BEC-00A4-F8613CACD325}"/>
              </a:ext>
            </a:extLst>
          </p:cNvPr>
          <p:cNvCxnSpPr>
            <a:cxnSpLocks/>
          </p:cNvCxnSpPr>
          <p:nvPr/>
        </p:nvCxnSpPr>
        <p:spPr>
          <a:xfrm>
            <a:off x="2168276" y="2633979"/>
            <a:ext cx="0" cy="508000"/>
          </a:xfrm>
          <a:prstGeom prst="straightConnector1">
            <a:avLst/>
          </a:prstGeom>
          <a:ln w="38100">
            <a:solidFill>
              <a:srgbClr val="002060"/>
            </a:solidFill>
            <a:tailEnd type="triangle"/>
          </a:ln>
        </p:spPr>
        <p:style>
          <a:lnRef idx="2">
            <a:schemeClr val="accent1"/>
          </a:lnRef>
          <a:fillRef idx="0">
            <a:schemeClr val="accent1"/>
          </a:fillRef>
          <a:effectRef idx="1">
            <a:schemeClr val="accent1"/>
          </a:effectRef>
          <a:fontRef idx="minor">
            <a:schemeClr val="tx1"/>
          </a:fontRef>
        </p:style>
      </p:cxnSp>
      <p:sp>
        <p:nvSpPr>
          <p:cNvPr id="10" name="Rounded Rectangle 9">
            <a:extLst>
              <a:ext uri="{FF2B5EF4-FFF2-40B4-BE49-F238E27FC236}">
                <a16:creationId xmlns:a16="http://schemas.microsoft.com/office/drawing/2014/main" id="{57808A42-9BCC-2FE5-10ED-EA919A2FE316}"/>
              </a:ext>
            </a:extLst>
          </p:cNvPr>
          <p:cNvSpPr/>
          <p:nvPr/>
        </p:nvSpPr>
        <p:spPr>
          <a:xfrm>
            <a:off x="1616388" y="3249610"/>
            <a:ext cx="1092196" cy="502440"/>
          </a:xfrm>
          <a:prstGeom prst="roundRect">
            <a:avLst/>
          </a:prstGeom>
          <a:solidFill>
            <a:srgbClr val="0070C0">
              <a:alpha val="7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CLASH</a:t>
            </a:r>
          </a:p>
        </p:txBody>
      </p:sp>
      <p:sp>
        <p:nvSpPr>
          <p:cNvPr id="11" name="Rounded Rectangle 10">
            <a:extLst>
              <a:ext uri="{FF2B5EF4-FFF2-40B4-BE49-F238E27FC236}">
                <a16:creationId xmlns:a16="http://schemas.microsoft.com/office/drawing/2014/main" id="{6B8E8B0A-FFCA-705A-382F-1FAA967E4D60}"/>
              </a:ext>
            </a:extLst>
          </p:cNvPr>
          <p:cNvSpPr/>
          <p:nvPr/>
        </p:nvSpPr>
        <p:spPr>
          <a:xfrm>
            <a:off x="4697844" y="2133934"/>
            <a:ext cx="1761536" cy="469900"/>
          </a:xfrm>
          <a:prstGeom prst="roundRect">
            <a:avLst/>
          </a:prstGeom>
          <a:solidFill>
            <a:srgbClr val="002060">
              <a:alpha val="8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2" name="TextBox 11">
            <a:extLst>
              <a:ext uri="{FF2B5EF4-FFF2-40B4-BE49-F238E27FC236}">
                <a16:creationId xmlns:a16="http://schemas.microsoft.com/office/drawing/2014/main" id="{C26B4A76-077B-F26C-AFE4-6EE7F91B250F}"/>
              </a:ext>
            </a:extLst>
          </p:cNvPr>
          <p:cNvSpPr txBox="1"/>
          <p:nvPr/>
        </p:nvSpPr>
        <p:spPr>
          <a:xfrm>
            <a:off x="4828212" y="2210551"/>
            <a:ext cx="1507272" cy="307777"/>
          </a:xfrm>
          <a:prstGeom prst="rect">
            <a:avLst/>
          </a:prstGeom>
          <a:noFill/>
        </p:spPr>
        <p:txBody>
          <a:bodyPr wrap="square" rtlCol="0">
            <a:spAutoFit/>
          </a:bodyPr>
          <a:lstStyle/>
          <a:p>
            <a:r>
              <a:rPr lang="en-US" sz="1400" dirty="0">
                <a:solidFill>
                  <a:schemeClr val="bg1"/>
                </a:solidFill>
              </a:rPr>
              <a:t>Galaxy dynamics</a:t>
            </a:r>
          </a:p>
        </p:txBody>
      </p:sp>
      <p:sp>
        <p:nvSpPr>
          <p:cNvPr id="14" name="Rounded Rectangle 13">
            <a:extLst>
              <a:ext uri="{FF2B5EF4-FFF2-40B4-BE49-F238E27FC236}">
                <a16:creationId xmlns:a16="http://schemas.microsoft.com/office/drawing/2014/main" id="{BA62761A-C9A1-D210-5FFD-96388001F783}"/>
              </a:ext>
            </a:extLst>
          </p:cNvPr>
          <p:cNvSpPr/>
          <p:nvPr/>
        </p:nvSpPr>
        <p:spPr>
          <a:xfrm>
            <a:off x="3986644" y="3230441"/>
            <a:ext cx="1422400" cy="540543"/>
          </a:xfrm>
          <a:prstGeom prst="roundRect">
            <a:avLst/>
          </a:prstGeom>
          <a:solidFill>
            <a:srgbClr val="0070C0">
              <a:alpha val="7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SPARC</a:t>
            </a:r>
          </a:p>
        </p:txBody>
      </p:sp>
      <p:sp>
        <p:nvSpPr>
          <p:cNvPr id="15" name="Rounded Rectangle 14">
            <a:extLst>
              <a:ext uri="{FF2B5EF4-FFF2-40B4-BE49-F238E27FC236}">
                <a16:creationId xmlns:a16="http://schemas.microsoft.com/office/drawing/2014/main" id="{12B26320-48F1-28E1-916C-87B20F591C05}"/>
              </a:ext>
            </a:extLst>
          </p:cNvPr>
          <p:cNvSpPr/>
          <p:nvPr/>
        </p:nvSpPr>
        <p:spPr>
          <a:xfrm>
            <a:off x="5686301" y="3230441"/>
            <a:ext cx="1285420" cy="546100"/>
          </a:xfrm>
          <a:prstGeom prst="roundRect">
            <a:avLst/>
          </a:prstGeom>
          <a:solidFill>
            <a:srgbClr val="0070C0">
              <a:alpha val="7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MIGHTEE</a:t>
            </a:r>
          </a:p>
        </p:txBody>
      </p:sp>
      <p:cxnSp>
        <p:nvCxnSpPr>
          <p:cNvPr id="29" name="Elbow Connector 28">
            <a:extLst>
              <a:ext uri="{FF2B5EF4-FFF2-40B4-BE49-F238E27FC236}">
                <a16:creationId xmlns:a16="http://schemas.microsoft.com/office/drawing/2014/main" id="{4146FBBD-611A-F377-F1CF-27DFFD670A04}"/>
              </a:ext>
            </a:extLst>
          </p:cNvPr>
          <p:cNvCxnSpPr>
            <a:cxnSpLocks/>
          </p:cNvCxnSpPr>
          <p:nvPr/>
        </p:nvCxnSpPr>
        <p:spPr>
          <a:xfrm rot="5400000" flipH="1" flipV="1">
            <a:off x="5507078" y="2348229"/>
            <a:ext cx="12700" cy="1631167"/>
          </a:xfrm>
          <a:prstGeom prst="bentConnector3">
            <a:avLst>
              <a:gd name="adj1" fmla="val 1800000"/>
            </a:avLst>
          </a:prstGeom>
          <a:ln w="38100">
            <a:solidFill>
              <a:srgbClr val="00206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B4F08DBF-7061-6136-A0A0-A662EFA4E19A}"/>
              </a:ext>
            </a:extLst>
          </p:cNvPr>
          <p:cNvCxnSpPr>
            <a:cxnSpLocks/>
          </p:cNvCxnSpPr>
          <p:nvPr/>
        </p:nvCxnSpPr>
        <p:spPr>
          <a:xfrm flipV="1">
            <a:off x="5520108" y="2548471"/>
            <a:ext cx="0" cy="381543"/>
          </a:xfrm>
          <a:prstGeom prst="line">
            <a:avLst/>
          </a:prstGeom>
          <a:ln w="38100">
            <a:solidFill>
              <a:srgbClr val="002060"/>
            </a:solidFill>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2F266169-BCE7-D157-4044-412B578B1867}"/>
              </a:ext>
            </a:extLst>
          </p:cNvPr>
          <p:cNvSpPr txBox="1"/>
          <p:nvPr/>
        </p:nvSpPr>
        <p:spPr>
          <a:xfrm>
            <a:off x="748772" y="4579763"/>
            <a:ext cx="6096000" cy="369332"/>
          </a:xfrm>
          <a:prstGeom prst="rect">
            <a:avLst/>
          </a:prstGeom>
          <a:noFill/>
        </p:spPr>
        <p:txBody>
          <a:bodyPr wrap="square">
            <a:spAutoFit/>
          </a:bodyPr>
          <a:lstStyle/>
          <a:p>
            <a:pPr marL="285750" indent="-285750">
              <a:buFont typeface="Arial" panose="020B0604020202020204" pitchFamily="34" charset="0"/>
              <a:buChar char="•"/>
            </a:pPr>
            <a:r>
              <a:rPr lang="en-US" dirty="0"/>
              <a:t>Derive physical quantities:</a:t>
            </a:r>
          </a:p>
        </p:txBody>
      </p:sp>
      <p:sp>
        <p:nvSpPr>
          <p:cNvPr id="45" name="Rounded Rectangle 44">
            <a:extLst>
              <a:ext uri="{FF2B5EF4-FFF2-40B4-BE49-F238E27FC236}">
                <a16:creationId xmlns:a16="http://schemas.microsoft.com/office/drawing/2014/main" id="{CDFEF554-4175-2C7F-E46E-70A55C39C811}"/>
              </a:ext>
            </a:extLst>
          </p:cNvPr>
          <p:cNvSpPr/>
          <p:nvPr/>
        </p:nvSpPr>
        <p:spPr>
          <a:xfrm>
            <a:off x="8391915" y="2133157"/>
            <a:ext cx="1295400" cy="468699"/>
          </a:xfrm>
          <a:prstGeom prst="roundRect">
            <a:avLst/>
          </a:prstGeom>
          <a:solidFill>
            <a:srgbClr val="002060">
              <a:alpha val="8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6" name="TextBox 45">
            <a:extLst>
              <a:ext uri="{FF2B5EF4-FFF2-40B4-BE49-F238E27FC236}">
                <a16:creationId xmlns:a16="http://schemas.microsoft.com/office/drawing/2014/main" id="{B5DEE6F0-5A7C-90B6-AEDE-56F7329496FB}"/>
              </a:ext>
            </a:extLst>
          </p:cNvPr>
          <p:cNvSpPr txBox="1"/>
          <p:nvPr/>
        </p:nvSpPr>
        <p:spPr>
          <a:xfrm>
            <a:off x="8596064" y="2217463"/>
            <a:ext cx="887102" cy="338554"/>
          </a:xfrm>
          <a:prstGeom prst="rect">
            <a:avLst/>
          </a:prstGeom>
          <a:noFill/>
        </p:spPr>
        <p:txBody>
          <a:bodyPr wrap="square" rtlCol="0">
            <a:spAutoFit/>
          </a:bodyPr>
          <a:lstStyle/>
          <a:p>
            <a:r>
              <a:rPr lang="en-US" sz="1600" dirty="0">
                <a:solidFill>
                  <a:schemeClr val="bg1"/>
                </a:solidFill>
              </a:rPr>
              <a:t>Others?</a:t>
            </a:r>
          </a:p>
        </p:txBody>
      </p:sp>
    </p:spTree>
    <p:extLst>
      <p:ext uri="{BB962C8B-B14F-4D97-AF65-F5344CB8AC3E}">
        <p14:creationId xmlns:p14="http://schemas.microsoft.com/office/powerpoint/2010/main" val="3213260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771D143-D59F-53E5-F812-2B58AC0BD8DF}"/>
              </a:ext>
            </a:extLst>
          </p:cNvPr>
          <p:cNvPicPr>
            <a:picLocks noGrp="1" noChangeAspect="1"/>
          </p:cNvPicPr>
          <p:nvPr>
            <p:ph idx="1"/>
          </p:nvPr>
        </p:nvPicPr>
        <p:blipFill>
          <a:blip r:embed="rId3"/>
          <a:stretch>
            <a:fillRect/>
          </a:stretch>
        </p:blipFill>
        <p:spPr>
          <a:xfrm>
            <a:off x="7217487" y="1506397"/>
            <a:ext cx="3912475" cy="4627986"/>
          </a:xfrm>
        </p:spPr>
      </p:pic>
      <p:sp>
        <p:nvSpPr>
          <p:cNvPr id="6" name="Rounded Rectangle 5">
            <a:extLst>
              <a:ext uri="{FF2B5EF4-FFF2-40B4-BE49-F238E27FC236}">
                <a16:creationId xmlns:a16="http://schemas.microsoft.com/office/drawing/2014/main" id="{6CF70009-4DAD-7BEB-372A-935951D454A6}"/>
              </a:ext>
            </a:extLst>
          </p:cNvPr>
          <p:cNvSpPr/>
          <p:nvPr/>
        </p:nvSpPr>
        <p:spPr>
          <a:xfrm>
            <a:off x="-257443" y="519772"/>
            <a:ext cx="10173358" cy="620325"/>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11D11C80-A83C-6104-9D13-5E495860919C}"/>
              </a:ext>
            </a:extLst>
          </p:cNvPr>
          <p:cNvSpPr txBox="1"/>
          <p:nvPr/>
        </p:nvSpPr>
        <p:spPr>
          <a:xfrm>
            <a:off x="-1516211" y="597764"/>
            <a:ext cx="6224016" cy="523220"/>
          </a:xfrm>
          <a:prstGeom prst="rect">
            <a:avLst/>
          </a:prstGeom>
          <a:noFill/>
        </p:spPr>
        <p:txBody>
          <a:bodyPr wrap="square">
            <a:spAutoFit/>
          </a:bodyPr>
          <a:lstStyle/>
          <a:p>
            <a:pPr algn="ctr"/>
            <a:r>
              <a:rPr lang="en-US" sz="2800" dirty="0"/>
              <a:t>Enclosed mass</a:t>
            </a:r>
          </a:p>
        </p:txBody>
      </p:sp>
      <p:grpSp>
        <p:nvGrpSpPr>
          <p:cNvPr id="18" name="Group 17">
            <a:extLst>
              <a:ext uri="{FF2B5EF4-FFF2-40B4-BE49-F238E27FC236}">
                <a16:creationId xmlns:a16="http://schemas.microsoft.com/office/drawing/2014/main" id="{A9B2DB7C-6FC2-C43F-653C-86CC1FA22522}"/>
              </a:ext>
            </a:extLst>
          </p:cNvPr>
          <p:cNvGrpSpPr/>
          <p:nvPr/>
        </p:nvGrpSpPr>
        <p:grpSpPr>
          <a:xfrm>
            <a:off x="761035" y="1929210"/>
            <a:ext cx="5334965" cy="600229"/>
            <a:chOff x="656251" y="2330049"/>
            <a:chExt cx="5334965" cy="600229"/>
          </a:xfrm>
        </p:grpSpPr>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E5B1A3AA-121A-657E-0735-4463D52050FE}"/>
                    </a:ext>
                  </a:extLst>
                </p:cNvPr>
                <p:cNvSpPr txBox="1"/>
                <p:nvPr/>
              </p:nvSpPr>
              <p:spPr>
                <a:xfrm>
                  <a:off x="656251" y="2472927"/>
                  <a:ext cx="542521"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𝜌</m:t>
                        </m:r>
                        <m:d>
                          <m:dPr>
                            <m:ctrlPr>
                              <a:rPr lang="en-GB" b="0" i="1" smtClean="0">
                                <a:latin typeface="Cambria Math" panose="02040503050406030204" pitchFamily="18" charset="0"/>
                                <a:ea typeface="Cambria Math" panose="02040503050406030204" pitchFamily="18" charset="0"/>
                              </a:rPr>
                            </m:ctrlPr>
                          </m:dPr>
                          <m:e>
                            <m:r>
                              <a:rPr lang="en-GB" b="0" i="1" smtClean="0">
                                <a:latin typeface="Cambria Math" panose="02040503050406030204" pitchFamily="18" charset="0"/>
                                <a:ea typeface="Cambria Math" panose="02040503050406030204" pitchFamily="18" charset="0"/>
                              </a:rPr>
                              <m:t>𝑟</m:t>
                            </m:r>
                          </m:e>
                        </m:d>
                        <m:r>
                          <a:rPr lang="en-GB" b="0" i="1" smtClean="0">
                            <a:latin typeface="Cambria Math" panose="02040503050406030204" pitchFamily="18" charset="0"/>
                            <a:ea typeface="Cambria Math" panose="02040503050406030204" pitchFamily="18" charset="0"/>
                          </a:rPr>
                          <m:t> </m:t>
                        </m:r>
                      </m:oMath>
                    </m:oMathPara>
                  </a14:m>
                  <a:endParaRPr lang="en-US" dirty="0"/>
                </a:p>
              </p:txBody>
            </p:sp>
          </mc:Choice>
          <mc:Fallback>
            <p:sp>
              <p:nvSpPr>
                <p:cNvPr id="4" name="TextBox 3">
                  <a:extLst>
                    <a:ext uri="{FF2B5EF4-FFF2-40B4-BE49-F238E27FC236}">
                      <a16:creationId xmlns:a16="http://schemas.microsoft.com/office/drawing/2014/main" id="{E5B1A3AA-121A-657E-0735-4463D52050FE}"/>
                    </a:ext>
                  </a:extLst>
                </p:cNvPr>
                <p:cNvSpPr txBox="1">
                  <a:spLocks noRot="1" noChangeAspect="1" noMove="1" noResize="1" noEditPoints="1" noAdjustHandles="1" noChangeArrowheads="1" noChangeShapeType="1" noTextEdit="1"/>
                </p:cNvSpPr>
                <p:nvPr/>
              </p:nvSpPr>
              <p:spPr>
                <a:xfrm>
                  <a:off x="656251" y="2472927"/>
                  <a:ext cx="542521" cy="276999"/>
                </a:xfrm>
                <a:prstGeom prst="rect">
                  <a:avLst/>
                </a:prstGeom>
                <a:blipFill>
                  <a:blip r:embed="rId4"/>
                  <a:stretch>
                    <a:fillRect l="-11628" t="-9091" r="-16279" b="-4090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715D0D63-67CB-9547-5E50-BDE5E57CF272}"/>
                    </a:ext>
                  </a:extLst>
                </p:cNvPr>
                <p:cNvSpPr txBox="1"/>
                <p:nvPr/>
              </p:nvSpPr>
              <p:spPr>
                <a:xfrm>
                  <a:off x="1865921" y="2330049"/>
                  <a:ext cx="2842188" cy="60022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𝑀</m:t>
                        </m:r>
                        <m:d>
                          <m:dPr>
                            <m:ctrlPr>
                              <a:rPr lang="en-GB" b="0" i="1" smtClean="0">
                                <a:latin typeface="Cambria Math" panose="02040503050406030204" pitchFamily="18" charset="0"/>
                              </a:rPr>
                            </m:ctrlPr>
                          </m:dPr>
                          <m:e>
                            <m:r>
                              <a:rPr lang="en-GB" b="0" i="1" smtClean="0">
                                <a:latin typeface="Cambria Math" panose="02040503050406030204" pitchFamily="18" charset="0"/>
                              </a:rPr>
                              <m:t>&lt;</m:t>
                            </m:r>
                            <m:r>
                              <a:rPr lang="en-GB" b="0" i="1" smtClean="0">
                                <a:latin typeface="Cambria Math" panose="02040503050406030204" pitchFamily="18" charset="0"/>
                              </a:rPr>
                              <m:t>𝑟</m:t>
                            </m:r>
                          </m:e>
                        </m:d>
                        <m:r>
                          <a:rPr lang="en-GB" b="0" i="1" smtClean="0">
                            <a:latin typeface="Cambria Math" panose="02040503050406030204" pitchFamily="18" charset="0"/>
                          </a:rPr>
                          <m:t>=4 </m:t>
                        </m:r>
                        <m:r>
                          <a:rPr lang="en-GB" b="0" i="1" smtClean="0">
                            <a:latin typeface="Cambria Math" panose="02040503050406030204" pitchFamily="18" charset="0"/>
                            <a:ea typeface="Cambria Math" panose="02040503050406030204" pitchFamily="18" charset="0"/>
                          </a:rPr>
                          <m:t>𝜋</m:t>
                        </m:r>
                        <m:nary>
                          <m:naryPr>
                            <m:ctrlPr>
                              <a:rPr lang="en-GB" b="0" i="1" smtClean="0">
                                <a:latin typeface="Cambria Math" panose="02040503050406030204" pitchFamily="18" charset="0"/>
                                <a:ea typeface="Cambria Math" panose="02040503050406030204" pitchFamily="18" charset="0"/>
                              </a:rPr>
                            </m:ctrlPr>
                          </m:naryPr>
                          <m:sub>
                            <m:r>
                              <m:rPr>
                                <m:brk m:alnAt="23"/>
                              </m:rPr>
                              <a:rPr lang="en-GB" b="0" i="1" smtClean="0">
                                <a:latin typeface="Cambria Math" panose="02040503050406030204" pitchFamily="18" charset="0"/>
                                <a:ea typeface="Cambria Math" panose="02040503050406030204" pitchFamily="18" charset="0"/>
                              </a:rPr>
                              <m:t>0</m:t>
                            </m:r>
                          </m:sub>
                          <m:sup>
                            <m:r>
                              <a:rPr lang="en-GB" b="0" i="1" smtClean="0">
                                <a:latin typeface="Cambria Math" panose="02040503050406030204" pitchFamily="18" charset="0"/>
                                <a:ea typeface="Cambria Math" panose="02040503050406030204" pitchFamily="18" charset="0"/>
                              </a:rPr>
                              <m:t>𝑟</m:t>
                            </m:r>
                          </m:sup>
                          <m:e>
                            <m:r>
                              <a:rPr lang="en-GB" b="0" i="1" smtClean="0">
                                <a:latin typeface="Cambria Math" panose="02040503050406030204" pitchFamily="18" charset="0"/>
                                <a:ea typeface="Cambria Math" panose="02040503050406030204" pitchFamily="18" charset="0"/>
                              </a:rPr>
                              <m:t>𝜌</m:t>
                            </m:r>
                            <m:d>
                              <m:dPr>
                                <m:ctrlPr>
                                  <a:rPr lang="en-GB" b="0" i="1" smtClean="0">
                                    <a:latin typeface="Cambria Math" panose="02040503050406030204" pitchFamily="18" charset="0"/>
                                    <a:ea typeface="Cambria Math" panose="02040503050406030204" pitchFamily="18" charset="0"/>
                                  </a:rPr>
                                </m:ctrlPr>
                              </m:dPr>
                              <m:e>
                                <m:sSup>
                                  <m:sSupPr>
                                    <m:ctrlPr>
                                      <a:rPr lang="en-GB" b="0" i="1" smtClean="0">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𝑟</m:t>
                                    </m:r>
                                  </m:e>
                                  <m:sup>
                                    <m:r>
                                      <a:rPr lang="en-GB" b="0" i="1" smtClean="0">
                                        <a:latin typeface="Cambria Math" panose="02040503050406030204" pitchFamily="18" charset="0"/>
                                        <a:ea typeface="Cambria Math" panose="02040503050406030204" pitchFamily="18" charset="0"/>
                                      </a:rPr>
                                      <m:t>′</m:t>
                                    </m:r>
                                  </m:sup>
                                </m:sSup>
                              </m:e>
                            </m:d>
                            <m:sSup>
                              <m:sSupPr>
                                <m:ctrlPr>
                                  <a:rPr lang="en-GB" b="0" i="1" smtClean="0">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𝑟</m:t>
                                </m:r>
                              </m:e>
                              <m:sup>
                                <m:r>
                                  <a:rPr lang="en-GB" b="0" i="1" smtClean="0">
                                    <a:latin typeface="Cambria Math" panose="02040503050406030204" pitchFamily="18" charset="0"/>
                                    <a:ea typeface="Cambria Math" panose="02040503050406030204" pitchFamily="18" charset="0"/>
                                  </a:rPr>
                                  <m:t>′2</m:t>
                                </m:r>
                              </m:sup>
                            </m:sSup>
                            <m:r>
                              <a:rPr lang="en-GB" b="0" i="1" smtClean="0">
                                <a:latin typeface="Cambria Math" panose="02040503050406030204" pitchFamily="18" charset="0"/>
                                <a:ea typeface="Cambria Math" panose="02040503050406030204" pitchFamily="18" charset="0"/>
                              </a:rPr>
                              <m:t>𝑑𝑟</m:t>
                            </m:r>
                            <m:r>
                              <a:rPr lang="en-GB" b="0" i="1" smtClean="0">
                                <a:latin typeface="Cambria Math" panose="02040503050406030204" pitchFamily="18" charset="0"/>
                                <a:ea typeface="Cambria Math" panose="02040503050406030204" pitchFamily="18" charset="0"/>
                              </a:rPr>
                              <m:t>′</m:t>
                            </m:r>
                          </m:e>
                        </m:nary>
                      </m:oMath>
                    </m:oMathPara>
                  </a14:m>
                  <a:endParaRPr lang="en-US" dirty="0"/>
                </a:p>
              </p:txBody>
            </p:sp>
          </mc:Choice>
          <mc:Fallback>
            <p:sp>
              <p:nvSpPr>
                <p:cNvPr id="7" name="TextBox 6">
                  <a:extLst>
                    <a:ext uri="{FF2B5EF4-FFF2-40B4-BE49-F238E27FC236}">
                      <a16:creationId xmlns:a16="http://schemas.microsoft.com/office/drawing/2014/main" id="{715D0D63-67CB-9547-5E50-BDE5E57CF272}"/>
                    </a:ext>
                  </a:extLst>
                </p:cNvPr>
                <p:cNvSpPr txBox="1">
                  <a:spLocks noRot="1" noChangeAspect="1" noMove="1" noResize="1" noEditPoints="1" noAdjustHandles="1" noChangeArrowheads="1" noChangeShapeType="1" noTextEdit="1"/>
                </p:cNvSpPr>
                <p:nvPr/>
              </p:nvSpPr>
              <p:spPr>
                <a:xfrm>
                  <a:off x="1865921" y="2330049"/>
                  <a:ext cx="2842188" cy="600229"/>
                </a:xfrm>
                <a:prstGeom prst="rect">
                  <a:avLst/>
                </a:prstGeom>
                <a:blipFill>
                  <a:blip r:embed="rId5"/>
                  <a:stretch>
                    <a:fillRect l="-1333" t="-185714" r="-1778" b="-27551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34721739-C34F-94F3-F268-AC375A3B7759}"/>
                    </a:ext>
                  </a:extLst>
                </p:cNvPr>
                <p:cNvSpPr txBox="1"/>
                <p:nvPr/>
              </p:nvSpPr>
              <p:spPr>
                <a:xfrm>
                  <a:off x="5400478" y="2472926"/>
                  <a:ext cx="590738"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ea typeface="Cambria Math" panose="02040503050406030204" pitchFamily="18" charset="0"/>
                          </a:rPr>
                          <m:t> </m:t>
                        </m:r>
                        <m:sSub>
                          <m:sSubPr>
                            <m:ctrlPr>
                              <a:rPr lang="en-GB" b="0"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𝑀</m:t>
                            </m:r>
                          </m:e>
                          <m:sub>
                            <m:r>
                              <a:rPr lang="en-GB" b="0" i="1" smtClean="0">
                                <a:latin typeface="Cambria Math" panose="02040503050406030204" pitchFamily="18" charset="0"/>
                                <a:ea typeface="Cambria Math" panose="02040503050406030204" pitchFamily="18" charset="0"/>
                              </a:rPr>
                              <m:t>200</m:t>
                            </m:r>
                          </m:sub>
                        </m:sSub>
                      </m:oMath>
                    </m:oMathPara>
                  </a14:m>
                  <a:endParaRPr lang="en-US" dirty="0"/>
                </a:p>
              </p:txBody>
            </p:sp>
          </mc:Choice>
          <mc:Fallback>
            <p:sp>
              <p:nvSpPr>
                <p:cNvPr id="11" name="TextBox 10">
                  <a:extLst>
                    <a:ext uri="{FF2B5EF4-FFF2-40B4-BE49-F238E27FC236}">
                      <a16:creationId xmlns:a16="http://schemas.microsoft.com/office/drawing/2014/main" id="{34721739-C34F-94F3-F268-AC375A3B7759}"/>
                    </a:ext>
                  </a:extLst>
                </p:cNvPr>
                <p:cNvSpPr txBox="1">
                  <a:spLocks noRot="1" noChangeAspect="1" noMove="1" noResize="1" noEditPoints="1" noAdjustHandles="1" noChangeArrowheads="1" noChangeShapeType="1" noTextEdit="1"/>
                </p:cNvSpPr>
                <p:nvPr/>
              </p:nvSpPr>
              <p:spPr>
                <a:xfrm>
                  <a:off x="5400478" y="2472926"/>
                  <a:ext cx="590738" cy="276999"/>
                </a:xfrm>
                <a:prstGeom prst="rect">
                  <a:avLst/>
                </a:prstGeom>
                <a:blipFill>
                  <a:blip r:embed="rId6"/>
                  <a:stretch>
                    <a:fillRect l="-14583" t="-9091" b="-40909"/>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497759D9-D2CF-7AC9-21AD-6056E2B775EE}"/>
                </a:ext>
              </a:extLst>
            </p:cNvPr>
            <p:cNvCxnSpPr>
              <a:cxnSpLocks/>
            </p:cNvCxnSpPr>
            <p:nvPr/>
          </p:nvCxnSpPr>
          <p:spPr>
            <a:xfrm>
              <a:off x="1295914" y="2611426"/>
              <a:ext cx="36143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6BE3742-E43E-F9BE-CBAB-35FCBF09270A}"/>
                </a:ext>
              </a:extLst>
            </p:cNvPr>
            <p:cNvCxnSpPr>
              <a:cxnSpLocks/>
            </p:cNvCxnSpPr>
            <p:nvPr/>
          </p:nvCxnSpPr>
          <p:spPr>
            <a:xfrm>
              <a:off x="4834127" y="2630163"/>
              <a:ext cx="352229"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4C1A24AF-A3BD-5608-78FA-79189ACD8F8E}"/>
              </a:ext>
            </a:extLst>
          </p:cNvPr>
          <p:cNvSpPr txBox="1"/>
          <p:nvPr/>
        </p:nvSpPr>
        <p:spPr>
          <a:xfrm>
            <a:off x="7317499" y="6209636"/>
            <a:ext cx="4479024" cy="307777"/>
          </a:xfrm>
          <a:prstGeom prst="rect">
            <a:avLst/>
          </a:prstGeom>
          <a:noFill/>
        </p:spPr>
        <p:txBody>
          <a:bodyPr wrap="square">
            <a:spAutoFit/>
          </a:bodyPr>
          <a:lstStyle/>
          <a:p>
            <a:pPr algn="l"/>
            <a:r>
              <a:rPr lang="en-GB" sz="1400" dirty="0">
                <a:solidFill>
                  <a:srgbClr val="002060"/>
                </a:solidFill>
              </a:rPr>
              <a:t>A. Martin et al. (2026),  </a:t>
            </a:r>
            <a:r>
              <a:rPr lang="en-GB" sz="1400" b="0" i="0" dirty="0">
                <a:solidFill>
                  <a:srgbClr val="002060"/>
                </a:solidFill>
                <a:effectLst/>
                <a:latin typeface="Lucida Grande" panose="020B0600040502020204" pitchFamily="34" charset="0"/>
              </a:rPr>
              <a:t>arXiv:2601.05203</a:t>
            </a:r>
          </a:p>
        </p:txBody>
      </p:sp>
      <p:sp>
        <p:nvSpPr>
          <p:cNvPr id="21" name="TextBox 20">
            <a:extLst>
              <a:ext uri="{FF2B5EF4-FFF2-40B4-BE49-F238E27FC236}">
                <a16:creationId xmlns:a16="http://schemas.microsoft.com/office/drawing/2014/main" id="{C52DCF05-5A5F-2565-4BB8-701850A82A89}"/>
              </a:ext>
            </a:extLst>
          </p:cNvPr>
          <p:cNvSpPr txBox="1"/>
          <p:nvPr/>
        </p:nvSpPr>
        <p:spPr>
          <a:xfrm>
            <a:off x="385762" y="3597360"/>
            <a:ext cx="6086475" cy="369332"/>
          </a:xfrm>
          <a:prstGeom prst="rect">
            <a:avLst/>
          </a:prstGeom>
          <a:noFill/>
        </p:spPr>
        <p:txBody>
          <a:bodyPr wrap="square">
            <a:spAutoFit/>
          </a:bodyPr>
          <a:lstStyle/>
          <a:p>
            <a:pPr marL="285750" indent="-285750">
              <a:buFont typeface="Arial" panose="020B0604020202020204" pitchFamily="34" charset="0"/>
              <a:buChar char="•"/>
            </a:pPr>
            <a:r>
              <a:rPr lang="en-GB" dirty="0"/>
              <a:t>Propagate model uncertainty to physical quantities:</a:t>
            </a:r>
            <a:endParaRPr lang="en-US" dirty="0"/>
          </a:p>
        </p:txBody>
      </p:sp>
      <p:sp>
        <p:nvSpPr>
          <p:cNvPr id="22" name="TextBox 21">
            <a:extLst>
              <a:ext uri="{FF2B5EF4-FFF2-40B4-BE49-F238E27FC236}">
                <a16:creationId xmlns:a16="http://schemas.microsoft.com/office/drawing/2014/main" id="{791124FD-F128-AA90-69E6-FD4DDC476706}"/>
              </a:ext>
            </a:extLst>
          </p:cNvPr>
          <p:cNvSpPr txBox="1"/>
          <p:nvPr/>
        </p:nvSpPr>
        <p:spPr>
          <a:xfrm>
            <a:off x="669194" y="4058100"/>
            <a:ext cx="5426805" cy="646331"/>
          </a:xfrm>
          <a:prstGeom prst="rect">
            <a:avLst/>
          </a:prstGeom>
          <a:noFill/>
        </p:spPr>
        <p:txBody>
          <a:bodyPr wrap="square">
            <a:spAutoFit/>
          </a:bodyPr>
          <a:lstStyle/>
          <a:p>
            <a:pPr marL="285750" indent="-285750">
              <a:buFont typeface="Arial" panose="020B0604020202020204" pitchFamily="34" charset="0"/>
              <a:buChar char="•"/>
            </a:pPr>
            <a:r>
              <a:rPr lang="en-GB" dirty="0"/>
              <a:t>Combine plausible profiles using their DL weights</a:t>
            </a:r>
          </a:p>
          <a:p>
            <a:pPr marL="285750" indent="-285750">
              <a:buFont typeface="Arial" panose="020B0604020202020204" pitchFamily="34" charset="0"/>
              <a:buChar char="•"/>
            </a:pPr>
            <a:r>
              <a:rPr lang="en-GB" dirty="0"/>
              <a:t>Account for uncertainty in the </a:t>
            </a:r>
            <a:r>
              <a:rPr lang="en-GB" b="1" dirty="0"/>
              <a:t>functional form</a:t>
            </a:r>
            <a:endParaRPr lang="en-US" b="1" dirty="0"/>
          </a:p>
        </p:txBody>
      </p:sp>
      <p:sp>
        <p:nvSpPr>
          <p:cNvPr id="23" name="Rectangle 22">
            <a:extLst>
              <a:ext uri="{FF2B5EF4-FFF2-40B4-BE49-F238E27FC236}">
                <a16:creationId xmlns:a16="http://schemas.microsoft.com/office/drawing/2014/main" id="{E394B8C2-EEC2-FFA3-DDEA-AA2DD8578F02}"/>
              </a:ext>
            </a:extLst>
          </p:cNvPr>
          <p:cNvSpPr/>
          <p:nvPr/>
        </p:nvSpPr>
        <p:spPr>
          <a:xfrm>
            <a:off x="385763" y="1731357"/>
            <a:ext cx="6086475" cy="893803"/>
          </a:xfrm>
          <a:prstGeom prst="rect">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3274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47794-6F91-E7A8-F416-0B48B2AF7CF4}"/>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71BB51B7-6D71-7D1F-4BB8-1ED51525DEAB}"/>
              </a:ext>
            </a:extLst>
          </p:cNvPr>
          <p:cNvSpPr/>
          <p:nvPr/>
        </p:nvSpPr>
        <p:spPr>
          <a:xfrm>
            <a:off x="331104" y="422455"/>
            <a:ext cx="12087039" cy="572385"/>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A0E205-7000-BBDA-1800-F63A453E2B88}"/>
              </a:ext>
            </a:extLst>
          </p:cNvPr>
          <p:cNvSpPr>
            <a:spLocks noGrp="1"/>
          </p:cNvSpPr>
          <p:nvPr>
            <p:ph type="title"/>
          </p:nvPr>
        </p:nvSpPr>
        <p:spPr>
          <a:xfrm>
            <a:off x="838199" y="57443"/>
            <a:ext cx="10515600" cy="1325563"/>
          </a:xfrm>
        </p:spPr>
        <p:txBody>
          <a:bodyPr>
            <a:normAutofit/>
          </a:bodyPr>
          <a:lstStyle/>
          <a:p>
            <a:r>
              <a:rPr lang="en-US" sz="2800" dirty="0"/>
              <a:t>Conclusions</a:t>
            </a:r>
          </a:p>
        </p:txBody>
      </p:sp>
      <p:sp>
        <p:nvSpPr>
          <p:cNvPr id="15" name="TextBox 14">
            <a:extLst>
              <a:ext uri="{FF2B5EF4-FFF2-40B4-BE49-F238E27FC236}">
                <a16:creationId xmlns:a16="http://schemas.microsoft.com/office/drawing/2014/main" id="{CC44E93E-403C-DF44-C40A-27947DF80D4A}"/>
              </a:ext>
            </a:extLst>
          </p:cNvPr>
          <p:cNvSpPr txBox="1"/>
          <p:nvPr/>
        </p:nvSpPr>
        <p:spPr>
          <a:xfrm>
            <a:off x="838199" y="1264543"/>
            <a:ext cx="10007032" cy="1785104"/>
          </a:xfrm>
          <a:prstGeom prst="rect">
            <a:avLst/>
          </a:prstGeom>
          <a:noFill/>
        </p:spPr>
        <p:txBody>
          <a:bodyPr wrap="square" rtlCol="0">
            <a:spAutoFit/>
          </a:bodyPr>
          <a:lstStyle/>
          <a:p>
            <a:pPr marL="285750" indent="-285750">
              <a:buFont typeface="Arial" panose="020B0604020202020204" pitchFamily="34" charset="0"/>
              <a:buChar char="•"/>
            </a:pPr>
            <a:r>
              <a:rPr lang="en-US" dirty="0"/>
              <a:t>Applied </a:t>
            </a:r>
            <a:r>
              <a:rPr lang="en-US" i="1" dirty="0"/>
              <a:t>Exhaustive Symbolic Regression </a:t>
            </a:r>
            <a:r>
              <a:rPr lang="en-US" dirty="0"/>
              <a:t>algorithm to dark matter profiles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Found superior functions to NFW for HSC clusters, though inner slope can’t be constrained</a:t>
            </a:r>
          </a:p>
          <a:p>
            <a:endParaRPr lang="en-US" dirty="0"/>
          </a:p>
          <a:p>
            <a:pPr marL="285750" indent="-285750">
              <a:buFont typeface="Arial" panose="020B0604020202020204" pitchFamily="34" charset="0"/>
              <a:buChar char="•"/>
            </a:pPr>
            <a:r>
              <a:rPr lang="en-US" dirty="0"/>
              <a:t>Now applying to Hubble CLASH WL data + galaxy dynamics (SPARC).</a:t>
            </a:r>
          </a:p>
          <a:p>
            <a:pPr marL="285750" indent="-285750">
              <a:buFont typeface="Arial" panose="020B0604020202020204" pitchFamily="34" charset="0"/>
              <a:buChar char="•"/>
            </a:pPr>
            <a:endParaRPr lang="en-US" sz="2000" dirty="0"/>
          </a:p>
        </p:txBody>
      </p:sp>
      <p:pic>
        <p:nvPicPr>
          <p:cNvPr id="26" name="Picture 25" descr="A black and white math equation&#10;&#10;Description automatically generated">
            <a:extLst>
              <a:ext uri="{FF2B5EF4-FFF2-40B4-BE49-F238E27FC236}">
                <a16:creationId xmlns:a16="http://schemas.microsoft.com/office/drawing/2014/main" id="{9501D5E6-E0CB-929C-F111-001B669D9C6E}"/>
              </a:ext>
            </a:extLst>
          </p:cNvPr>
          <p:cNvPicPr>
            <a:picLocks noChangeAspect="1"/>
          </p:cNvPicPr>
          <p:nvPr/>
        </p:nvPicPr>
        <p:blipFill>
          <a:blip r:embed="rId3"/>
          <a:stretch>
            <a:fillRect/>
          </a:stretch>
        </p:blipFill>
        <p:spPr>
          <a:xfrm>
            <a:off x="7728699" y="3294764"/>
            <a:ext cx="1346200" cy="647700"/>
          </a:xfrm>
          <a:prstGeom prst="rect">
            <a:avLst/>
          </a:prstGeom>
        </p:spPr>
      </p:pic>
      <p:pic>
        <p:nvPicPr>
          <p:cNvPr id="27" name="Picture 26" descr="A mathematical equation with numbers and symbols&#10;&#10;Description automatically generated">
            <a:extLst>
              <a:ext uri="{FF2B5EF4-FFF2-40B4-BE49-F238E27FC236}">
                <a16:creationId xmlns:a16="http://schemas.microsoft.com/office/drawing/2014/main" id="{344FD205-0D0A-B71D-0D52-8D3C9FF32E0B}"/>
              </a:ext>
            </a:extLst>
          </p:cNvPr>
          <p:cNvPicPr>
            <a:picLocks noChangeAspect="1"/>
          </p:cNvPicPr>
          <p:nvPr/>
        </p:nvPicPr>
        <p:blipFill>
          <a:blip r:embed="rId4"/>
          <a:stretch>
            <a:fillRect/>
          </a:stretch>
        </p:blipFill>
        <p:spPr>
          <a:xfrm>
            <a:off x="7728699" y="4158977"/>
            <a:ext cx="1752600" cy="635000"/>
          </a:xfrm>
          <a:prstGeom prst="rect">
            <a:avLst/>
          </a:prstGeom>
        </p:spPr>
      </p:pic>
      <p:cxnSp>
        <p:nvCxnSpPr>
          <p:cNvPr id="29" name="Straight Connector 28">
            <a:extLst>
              <a:ext uri="{FF2B5EF4-FFF2-40B4-BE49-F238E27FC236}">
                <a16:creationId xmlns:a16="http://schemas.microsoft.com/office/drawing/2014/main" id="{6AC5DD77-DA3D-9976-3A91-503C00989825}"/>
              </a:ext>
            </a:extLst>
          </p:cNvPr>
          <p:cNvCxnSpPr/>
          <p:nvPr/>
        </p:nvCxnSpPr>
        <p:spPr>
          <a:xfrm>
            <a:off x="7400260" y="3154162"/>
            <a:ext cx="0" cy="2088676"/>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pic>
        <p:nvPicPr>
          <p:cNvPr id="31" name="Picture 30" descr="A graph of different colored lines&#10;&#10;Description automatically generated">
            <a:extLst>
              <a:ext uri="{FF2B5EF4-FFF2-40B4-BE49-F238E27FC236}">
                <a16:creationId xmlns:a16="http://schemas.microsoft.com/office/drawing/2014/main" id="{4BEAFD2F-29AC-CCC3-906E-3402A2036C52}"/>
              </a:ext>
            </a:extLst>
          </p:cNvPr>
          <p:cNvPicPr>
            <a:picLocks noChangeAspect="1"/>
          </p:cNvPicPr>
          <p:nvPr/>
        </p:nvPicPr>
        <p:blipFill>
          <a:blip r:embed="rId5"/>
          <a:stretch>
            <a:fillRect/>
          </a:stretch>
        </p:blipFill>
        <p:spPr>
          <a:xfrm>
            <a:off x="1841763" y="3154162"/>
            <a:ext cx="5462804" cy="2276168"/>
          </a:xfrm>
          <a:prstGeom prst="rect">
            <a:avLst/>
          </a:prstGeom>
        </p:spPr>
      </p:pic>
      <p:sp>
        <p:nvSpPr>
          <p:cNvPr id="5" name="TextBox 4">
            <a:extLst>
              <a:ext uri="{FF2B5EF4-FFF2-40B4-BE49-F238E27FC236}">
                <a16:creationId xmlns:a16="http://schemas.microsoft.com/office/drawing/2014/main" id="{F9394764-6EE5-80AB-520B-B46F4DBF96F9}"/>
              </a:ext>
            </a:extLst>
          </p:cNvPr>
          <p:cNvSpPr txBox="1"/>
          <p:nvPr/>
        </p:nvSpPr>
        <p:spPr>
          <a:xfrm>
            <a:off x="5841715" y="5877227"/>
            <a:ext cx="6211228" cy="984885"/>
          </a:xfrm>
          <a:prstGeom prst="rect">
            <a:avLst/>
          </a:prstGeom>
          <a:noFill/>
        </p:spPr>
        <p:txBody>
          <a:bodyPr wrap="square">
            <a:spAutoFit/>
          </a:bodyPr>
          <a:lstStyle/>
          <a:p>
            <a:pPr algn="r">
              <a:spcAft>
                <a:spcPts val="600"/>
              </a:spcAft>
              <a:buClr>
                <a:schemeClr val="accent1"/>
              </a:buClr>
            </a:pPr>
            <a:r>
              <a:rPr lang="en-US" sz="1600" kern="1200" dirty="0">
                <a:solidFill>
                  <a:schemeClr val="tx1"/>
                </a:solidFill>
                <a:latin typeface="+mn-lt"/>
                <a:ea typeface="+mn-ea"/>
                <a:cs typeface="+mn-cs"/>
              </a:rPr>
              <a:t>Alicia Martín</a:t>
            </a:r>
          </a:p>
          <a:p>
            <a:pPr algn="r">
              <a:spcAft>
                <a:spcPts val="600"/>
              </a:spcAft>
              <a:buClr>
                <a:schemeClr val="accent1"/>
              </a:buClr>
            </a:pPr>
            <a:r>
              <a:rPr lang="en-US" sz="1600" dirty="0">
                <a:solidFill>
                  <a:srgbClr val="002060"/>
                </a:solidFill>
                <a:hlinkClick r:id="rId6">
                  <a:extLst>
                    <a:ext uri="{A12FA001-AC4F-418D-AE19-62706E023703}">
                      <ahyp:hlinkClr xmlns:ahyp="http://schemas.microsoft.com/office/drawing/2018/hyperlinkcolor" val="tx"/>
                    </a:ext>
                  </a:extLst>
                </a:hlinkClick>
              </a:rPr>
              <a:t>alicia.martin@physics.ox.ac.u</a:t>
            </a:r>
            <a:r>
              <a:rPr lang="en-US" sz="1400" dirty="0">
                <a:solidFill>
                  <a:srgbClr val="002060"/>
                </a:solidFill>
                <a:hlinkClick r:id="rId6">
                  <a:extLst>
                    <a:ext uri="{A12FA001-AC4F-418D-AE19-62706E023703}">
                      <ahyp:hlinkClr xmlns:ahyp="http://schemas.microsoft.com/office/drawing/2018/hyperlinkcolor" val="tx"/>
                    </a:ext>
                  </a:extLst>
                </a:hlinkClick>
              </a:rPr>
              <a:t>k</a:t>
            </a:r>
            <a:endParaRPr lang="en-US" sz="1400" dirty="0">
              <a:solidFill>
                <a:srgbClr val="002060"/>
              </a:solidFill>
            </a:endParaRPr>
          </a:p>
          <a:p>
            <a:pPr algn="r">
              <a:spcAft>
                <a:spcPts val="600"/>
              </a:spcAft>
              <a:buClr>
                <a:schemeClr val="accent1"/>
              </a:buClr>
            </a:pPr>
            <a:r>
              <a:rPr lang="en-GB" sz="1600" dirty="0"/>
              <a:t>arXiv:2511.23073, arXiv:2511.23073 </a:t>
            </a:r>
            <a:endParaRPr lang="en-US" sz="1600" kern="1200" dirty="0">
              <a:latin typeface="+mn-lt"/>
              <a:ea typeface="+mn-ea"/>
              <a:cs typeface="+mn-cs"/>
            </a:endParaRPr>
          </a:p>
        </p:txBody>
      </p:sp>
    </p:spTree>
    <p:extLst>
      <p:ext uri="{BB962C8B-B14F-4D97-AF65-F5344CB8AC3E}">
        <p14:creationId xmlns:p14="http://schemas.microsoft.com/office/powerpoint/2010/main" val="180122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1889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F5327774-45BB-F8C9-DE25-EBB5C4F50A6B}"/>
              </a:ext>
            </a:extLst>
          </p:cNvPr>
          <p:cNvSpPr/>
          <p:nvPr/>
        </p:nvSpPr>
        <p:spPr>
          <a:xfrm>
            <a:off x="331105" y="422455"/>
            <a:ext cx="12028044" cy="572385"/>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A7FA2B5C-55F0-62CC-6A8B-BAC5BC88C928}"/>
              </a:ext>
            </a:extLst>
          </p:cNvPr>
          <p:cNvSpPr txBox="1">
            <a:spLocks/>
          </p:cNvSpPr>
          <p:nvPr/>
        </p:nvSpPr>
        <p:spPr>
          <a:xfrm>
            <a:off x="442333" y="422030"/>
            <a:ext cx="9692640" cy="5723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solidFill>
                  <a:schemeClr val="tx2"/>
                </a:solidFill>
              </a:rPr>
              <a:t>Generating functions: </a:t>
            </a:r>
            <a:r>
              <a:rPr lang="en-GB" sz="2400" dirty="0">
                <a:solidFill>
                  <a:schemeClr val="tx2"/>
                </a:solidFill>
              </a:rPr>
              <a:t>NFW</a:t>
            </a:r>
            <a:endParaRPr lang="en-GB" sz="2800" dirty="0">
              <a:solidFill>
                <a:schemeClr val="tx2"/>
              </a:solidFill>
            </a:endParaRPr>
          </a:p>
        </p:txBody>
      </p:sp>
      <p:pic>
        <p:nvPicPr>
          <p:cNvPr id="7" name="Picture 6" descr="A diagram of a network&#10;&#10;Description automatically generated">
            <a:extLst>
              <a:ext uri="{FF2B5EF4-FFF2-40B4-BE49-F238E27FC236}">
                <a16:creationId xmlns:a16="http://schemas.microsoft.com/office/drawing/2014/main" id="{D758C7A9-2A43-0E39-5523-2C314CDAF734}"/>
              </a:ext>
            </a:extLst>
          </p:cNvPr>
          <p:cNvPicPr>
            <a:picLocks noChangeAspect="1"/>
          </p:cNvPicPr>
          <p:nvPr/>
        </p:nvPicPr>
        <p:blipFill>
          <a:blip r:embed="rId2"/>
          <a:stretch>
            <a:fillRect/>
          </a:stretch>
        </p:blipFill>
        <p:spPr>
          <a:xfrm>
            <a:off x="3407457" y="1707284"/>
            <a:ext cx="4665295" cy="3443432"/>
          </a:xfrm>
          <a:prstGeom prst="rect">
            <a:avLst/>
          </a:prstGeom>
        </p:spPr>
      </p:pic>
    </p:spTree>
    <p:extLst>
      <p:ext uri="{BB962C8B-B14F-4D97-AF65-F5344CB8AC3E}">
        <p14:creationId xmlns:p14="http://schemas.microsoft.com/office/powerpoint/2010/main" val="928934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F5D7FC87-C370-0584-9F7F-06A45BA700FA}"/>
              </a:ext>
            </a:extLst>
          </p:cNvPr>
          <p:cNvGrpSpPr/>
          <p:nvPr/>
        </p:nvGrpSpPr>
        <p:grpSpPr>
          <a:xfrm>
            <a:off x="0" y="6435090"/>
            <a:ext cx="12191999" cy="469584"/>
            <a:chOff x="0" y="6435090"/>
            <a:chExt cx="12191999" cy="469584"/>
          </a:xfrm>
        </p:grpSpPr>
        <p:sp>
          <p:nvSpPr>
            <p:cNvPr id="18" name="Round Same-side Corner of Rectangle 17">
              <a:extLst>
                <a:ext uri="{FF2B5EF4-FFF2-40B4-BE49-F238E27FC236}">
                  <a16:creationId xmlns:a16="http://schemas.microsoft.com/office/drawing/2014/main" id="{B9E9169F-2AA9-E845-7AF7-57C7ECC4FC7A}"/>
                </a:ext>
              </a:extLst>
            </p:cNvPr>
            <p:cNvSpPr/>
            <p:nvPr/>
          </p:nvSpPr>
          <p:spPr>
            <a:xfrm rot="5400000">
              <a:off x="7279949" y="5162952"/>
              <a:ext cx="297179" cy="3020761"/>
            </a:xfrm>
            <a:prstGeom prst="round2SameRect">
              <a:avLst/>
            </a:prstGeom>
            <a:solidFill>
              <a:srgbClr val="163E64">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AD5C6D66-B298-D4C3-A5D1-4F0A69DAC017}"/>
                </a:ext>
              </a:extLst>
            </p:cNvPr>
            <p:cNvSpPr/>
            <p:nvPr/>
          </p:nvSpPr>
          <p:spPr>
            <a:xfrm rot="5400000">
              <a:off x="5861208" y="573882"/>
              <a:ext cx="469584" cy="12191999"/>
            </a:xfrm>
            <a:prstGeom prst="rect">
              <a:avLst/>
            </a:prstGeom>
            <a:solidFill>
              <a:srgbClr val="163E64">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ame-side Corner of Rectangle 20">
              <a:extLst>
                <a:ext uri="{FF2B5EF4-FFF2-40B4-BE49-F238E27FC236}">
                  <a16:creationId xmlns:a16="http://schemas.microsoft.com/office/drawing/2014/main" id="{C4DB1B9E-6457-04D7-706D-9A66D0449118}"/>
                </a:ext>
              </a:extLst>
            </p:cNvPr>
            <p:cNvSpPr/>
            <p:nvPr/>
          </p:nvSpPr>
          <p:spPr>
            <a:xfrm rot="5400000">
              <a:off x="1348709" y="5233349"/>
              <a:ext cx="297179" cy="2901163"/>
            </a:xfrm>
            <a:prstGeom prst="round2SameRect">
              <a:avLst/>
            </a:prstGeom>
            <a:solidFill>
              <a:srgbClr val="163E64">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DCA652A5-AF6B-9268-19A0-1697E4A76E53}"/>
                </a:ext>
              </a:extLst>
            </p:cNvPr>
            <p:cNvSpPr txBox="1"/>
            <p:nvPr/>
          </p:nvSpPr>
          <p:spPr>
            <a:xfrm>
              <a:off x="87631" y="6560820"/>
              <a:ext cx="2132748" cy="307777"/>
            </a:xfrm>
            <a:prstGeom prst="rect">
              <a:avLst/>
            </a:prstGeom>
            <a:noFill/>
          </p:spPr>
          <p:txBody>
            <a:bodyPr wrap="square">
              <a:spAutoFit/>
            </a:bodyPr>
            <a:lstStyle/>
            <a:p>
              <a:r>
                <a:rPr lang="en-US" sz="1400" dirty="0">
                  <a:solidFill>
                    <a:schemeClr val="bg1"/>
                  </a:solidFill>
                </a:rPr>
                <a:t>Introduction</a:t>
              </a:r>
            </a:p>
          </p:txBody>
        </p:sp>
        <p:sp>
          <p:nvSpPr>
            <p:cNvPr id="25" name="Round Same-side Corner of Rectangle 24">
              <a:extLst>
                <a:ext uri="{FF2B5EF4-FFF2-40B4-BE49-F238E27FC236}">
                  <a16:creationId xmlns:a16="http://schemas.microsoft.com/office/drawing/2014/main" id="{365AA0E8-3334-9FED-6C55-A0390544C9AE}"/>
                </a:ext>
              </a:extLst>
            </p:cNvPr>
            <p:cNvSpPr/>
            <p:nvPr/>
          </p:nvSpPr>
          <p:spPr>
            <a:xfrm rot="5400000">
              <a:off x="4269982" y="5233349"/>
              <a:ext cx="297179" cy="2901164"/>
            </a:xfrm>
            <a:prstGeom prst="round2SameRect">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98D0AA76-5839-FCC5-E8F9-C41336CEF274}"/>
                </a:ext>
              </a:extLst>
            </p:cNvPr>
            <p:cNvSpPr txBox="1"/>
            <p:nvPr/>
          </p:nvSpPr>
          <p:spPr>
            <a:xfrm>
              <a:off x="2759552" y="6535341"/>
              <a:ext cx="990658" cy="307777"/>
            </a:xfrm>
            <a:prstGeom prst="rect">
              <a:avLst/>
            </a:prstGeom>
            <a:noFill/>
          </p:spPr>
          <p:txBody>
            <a:bodyPr wrap="square">
              <a:spAutoFit/>
            </a:bodyPr>
            <a:lstStyle/>
            <a:p>
              <a:pPr algn="ctr"/>
              <a:r>
                <a:rPr lang="en-US" sz="1400" dirty="0">
                  <a:solidFill>
                    <a:schemeClr val="bg1"/>
                  </a:solidFill>
                </a:rPr>
                <a:t>ESR</a:t>
              </a:r>
            </a:p>
          </p:txBody>
        </p:sp>
        <p:sp>
          <p:nvSpPr>
            <p:cNvPr id="28" name="Round Same-side Corner of Rectangle 27">
              <a:extLst>
                <a:ext uri="{FF2B5EF4-FFF2-40B4-BE49-F238E27FC236}">
                  <a16:creationId xmlns:a16="http://schemas.microsoft.com/office/drawing/2014/main" id="{020F051C-30CC-207B-8984-F57CF7BC2D9A}"/>
                </a:ext>
              </a:extLst>
            </p:cNvPr>
            <p:cNvSpPr/>
            <p:nvPr/>
          </p:nvSpPr>
          <p:spPr>
            <a:xfrm rot="5400000">
              <a:off x="10394990" y="5123142"/>
              <a:ext cx="297179" cy="3121578"/>
            </a:xfrm>
            <a:prstGeom prst="round2SameRect">
              <a:avLst/>
            </a:prstGeom>
            <a:solidFill>
              <a:srgbClr val="163E64">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7D622DD9-6B90-A987-F7C7-3EA42A83D53B}"/>
                </a:ext>
              </a:extLst>
            </p:cNvPr>
            <p:cNvSpPr txBox="1"/>
            <p:nvPr/>
          </p:nvSpPr>
          <p:spPr>
            <a:xfrm>
              <a:off x="8742555" y="6524743"/>
              <a:ext cx="1801024" cy="307777"/>
            </a:xfrm>
            <a:prstGeom prst="rect">
              <a:avLst/>
            </a:prstGeom>
            <a:noFill/>
          </p:spPr>
          <p:txBody>
            <a:bodyPr wrap="square">
              <a:spAutoFit/>
            </a:bodyPr>
            <a:lstStyle/>
            <a:p>
              <a:pPr algn="ctr"/>
              <a:r>
                <a:rPr lang="en-US" sz="1400" dirty="0">
                  <a:solidFill>
                    <a:schemeClr val="bg1"/>
                  </a:solidFill>
                </a:rPr>
                <a:t>Conclusions</a:t>
              </a:r>
            </a:p>
          </p:txBody>
        </p:sp>
      </p:grpSp>
      <p:pic>
        <p:nvPicPr>
          <p:cNvPr id="4" name="Picture 3" descr="A graph of different colored lines&#10;&#10;Description automatically generated">
            <a:extLst>
              <a:ext uri="{FF2B5EF4-FFF2-40B4-BE49-F238E27FC236}">
                <a16:creationId xmlns:a16="http://schemas.microsoft.com/office/drawing/2014/main" id="{BC1A7BF5-726D-AF5E-A6B7-BB437F74ACAC}"/>
              </a:ext>
            </a:extLst>
          </p:cNvPr>
          <p:cNvPicPr>
            <a:picLocks noChangeAspect="1"/>
          </p:cNvPicPr>
          <p:nvPr/>
        </p:nvPicPr>
        <p:blipFill>
          <a:blip r:embed="rId3"/>
          <a:stretch>
            <a:fillRect/>
          </a:stretch>
        </p:blipFill>
        <p:spPr>
          <a:xfrm>
            <a:off x="2871680" y="1738117"/>
            <a:ext cx="6704346" cy="3896750"/>
          </a:xfrm>
          <a:prstGeom prst="rect">
            <a:avLst/>
          </a:prstGeom>
        </p:spPr>
      </p:pic>
      <p:sp>
        <p:nvSpPr>
          <p:cNvPr id="7" name="TextBox 6">
            <a:extLst>
              <a:ext uri="{FF2B5EF4-FFF2-40B4-BE49-F238E27FC236}">
                <a16:creationId xmlns:a16="http://schemas.microsoft.com/office/drawing/2014/main" id="{E8E15698-CD7A-3E52-46D6-08D10B167890}"/>
              </a:ext>
            </a:extLst>
          </p:cNvPr>
          <p:cNvSpPr txBox="1"/>
          <p:nvPr/>
        </p:nvSpPr>
        <p:spPr>
          <a:xfrm>
            <a:off x="3254881" y="5707021"/>
            <a:ext cx="4282775" cy="369332"/>
          </a:xfrm>
          <a:prstGeom prst="rect">
            <a:avLst/>
          </a:prstGeom>
          <a:noFill/>
        </p:spPr>
        <p:txBody>
          <a:bodyPr wrap="none" rtlCol="0">
            <a:spAutoFit/>
          </a:bodyPr>
          <a:lstStyle/>
          <a:p>
            <a:r>
              <a:rPr lang="en-US" dirty="0"/>
              <a:t>D. Bartlett, H. Desmond, P. Ferreira (2023)</a:t>
            </a:r>
          </a:p>
        </p:txBody>
      </p:sp>
      <p:sp>
        <p:nvSpPr>
          <p:cNvPr id="37" name="Rounded Rectangle 36">
            <a:extLst>
              <a:ext uri="{FF2B5EF4-FFF2-40B4-BE49-F238E27FC236}">
                <a16:creationId xmlns:a16="http://schemas.microsoft.com/office/drawing/2014/main" id="{BCC0A715-B56F-2B64-11EC-0FB2131C7D6F}"/>
              </a:ext>
            </a:extLst>
          </p:cNvPr>
          <p:cNvSpPr/>
          <p:nvPr/>
        </p:nvSpPr>
        <p:spPr>
          <a:xfrm>
            <a:off x="331104" y="422455"/>
            <a:ext cx="12087039" cy="572385"/>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itle 1">
            <a:extLst>
              <a:ext uri="{FF2B5EF4-FFF2-40B4-BE49-F238E27FC236}">
                <a16:creationId xmlns:a16="http://schemas.microsoft.com/office/drawing/2014/main" id="{5075DE6C-B12C-DCD9-F714-5207BBA66C5F}"/>
              </a:ext>
            </a:extLst>
          </p:cNvPr>
          <p:cNvSpPr>
            <a:spLocks noGrp="1"/>
          </p:cNvSpPr>
          <p:nvPr>
            <p:ph type="title"/>
          </p:nvPr>
        </p:nvSpPr>
        <p:spPr>
          <a:xfrm>
            <a:off x="442333" y="422030"/>
            <a:ext cx="9692640" cy="572385"/>
          </a:xfrm>
        </p:spPr>
        <p:txBody>
          <a:bodyPr>
            <a:normAutofit/>
          </a:bodyPr>
          <a:lstStyle/>
          <a:p>
            <a:r>
              <a:rPr lang="en-GB" sz="2800" dirty="0">
                <a:solidFill>
                  <a:schemeClr val="tx2"/>
                </a:solidFill>
              </a:rPr>
              <a:t>Generating functions:</a:t>
            </a:r>
          </a:p>
        </p:txBody>
      </p:sp>
      <p:sp>
        <p:nvSpPr>
          <p:cNvPr id="40" name="TextBox 39">
            <a:extLst>
              <a:ext uri="{FF2B5EF4-FFF2-40B4-BE49-F238E27FC236}">
                <a16:creationId xmlns:a16="http://schemas.microsoft.com/office/drawing/2014/main" id="{AA755FD8-D3B4-C167-2AD2-52DEB329AC9B}"/>
              </a:ext>
            </a:extLst>
          </p:cNvPr>
          <p:cNvSpPr txBox="1"/>
          <p:nvPr/>
        </p:nvSpPr>
        <p:spPr>
          <a:xfrm>
            <a:off x="442333" y="1124970"/>
            <a:ext cx="7507867" cy="369332"/>
          </a:xfrm>
          <a:prstGeom prst="rect">
            <a:avLst/>
          </a:prstGeom>
          <a:noFill/>
        </p:spPr>
        <p:txBody>
          <a:bodyPr wrap="square">
            <a:spAutoFit/>
          </a:bodyPr>
          <a:lstStyle/>
          <a:p>
            <a:r>
              <a:rPr lang="en-GB" dirty="0">
                <a:latin typeface="NimbusRomNo9L"/>
              </a:rPr>
              <a:t>Highest complexity in ESR is 10  (for now) ---- up to 4 params</a:t>
            </a:r>
            <a:endParaRPr lang="en-US" dirty="0"/>
          </a:p>
        </p:txBody>
      </p:sp>
      <p:sp>
        <p:nvSpPr>
          <p:cNvPr id="2" name="TextBox 1">
            <a:extLst>
              <a:ext uri="{FF2B5EF4-FFF2-40B4-BE49-F238E27FC236}">
                <a16:creationId xmlns:a16="http://schemas.microsoft.com/office/drawing/2014/main" id="{3231BFA6-E0CF-7472-45C0-831A88A40585}"/>
              </a:ext>
            </a:extLst>
          </p:cNvPr>
          <p:cNvSpPr txBox="1"/>
          <p:nvPr/>
        </p:nvSpPr>
        <p:spPr>
          <a:xfrm>
            <a:off x="5829232" y="6524743"/>
            <a:ext cx="1801024" cy="307777"/>
          </a:xfrm>
          <a:prstGeom prst="rect">
            <a:avLst/>
          </a:prstGeom>
          <a:noFill/>
        </p:spPr>
        <p:txBody>
          <a:bodyPr wrap="square">
            <a:spAutoFit/>
          </a:bodyPr>
          <a:lstStyle/>
          <a:p>
            <a:pPr algn="ctr"/>
            <a:r>
              <a:rPr lang="en-US" sz="1400" dirty="0">
                <a:solidFill>
                  <a:schemeClr val="bg1"/>
                </a:solidFill>
              </a:rPr>
              <a:t>Fitting DM haloes</a:t>
            </a:r>
          </a:p>
        </p:txBody>
      </p:sp>
    </p:spTree>
    <p:extLst>
      <p:ext uri="{BB962C8B-B14F-4D97-AF65-F5344CB8AC3E}">
        <p14:creationId xmlns:p14="http://schemas.microsoft.com/office/powerpoint/2010/main" val="4246364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73C1178-A162-5942-4DAA-B07A032E6EA2}"/>
              </a:ext>
            </a:extLst>
          </p:cNvPr>
          <p:cNvPicPr>
            <a:picLocks noGrp="1" noChangeAspect="1"/>
          </p:cNvPicPr>
          <p:nvPr>
            <p:ph idx="1"/>
          </p:nvPr>
        </p:nvPicPr>
        <p:blipFill>
          <a:blip r:embed="rId2"/>
          <a:stretch>
            <a:fillRect/>
          </a:stretch>
        </p:blipFill>
        <p:spPr>
          <a:xfrm>
            <a:off x="2328863" y="204403"/>
            <a:ext cx="7129612" cy="6449193"/>
          </a:xfrm>
        </p:spPr>
      </p:pic>
    </p:spTree>
    <p:extLst>
      <p:ext uri="{BB962C8B-B14F-4D97-AF65-F5344CB8AC3E}">
        <p14:creationId xmlns:p14="http://schemas.microsoft.com/office/powerpoint/2010/main" val="1046571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17B2E-F488-CF6C-2786-9FC2D3353871}"/>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9E46C3C4-5DE1-D739-F3C1-2CF86A1CC86F}"/>
              </a:ext>
            </a:extLst>
          </p:cNvPr>
          <p:cNvSpPr/>
          <p:nvPr/>
        </p:nvSpPr>
        <p:spPr>
          <a:xfrm>
            <a:off x="2974432" y="5728484"/>
            <a:ext cx="5692242" cy="685124"/>
          </a:xfrm>
          <a:prstGeom prst="roundRect">
            <a:avLst/>
          </a:prstGeom>
          <a:solidFill>
            <a:srgbClr val="0070C0">
              <a:alpha val="1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45A827-6C8E-1E3F-5FDF-BE7A2D4FABE2}"/>
              </a:ext>
            </a:extLst>
          </p:cNvPr>
          <p:cNvSpPr>
            <a:spLocks noGrp="1"/>
          </p:cNvSpPr>
          <p:nvPr>
            <p:ph type="title"/>
          </p:nvPr>
        </p:nvSpPr>
        <p:spPr>
          <a:xfrm>
            <a:off x="672721" y="534178"/>
            <a:ext cx="9692640" cy="594042"/>
          </a:xfrm>
        </p:spPr>
        <p:txBody>
          <a:bodyPr>
            <a:normAutofit/>
          </a:bodyPr>
          <a:lstStyle/>
          <a:p>
            <a:r>
              <a:rPr lang="en-GB" sz="3200" dirty="0">
                <a:solidFill>
                  <a:schemeClr val="tx2"/>
                </a:solidFill>
              </a:rPr>
              <a:t>Testing dark matter</a:t>
            </a:r>
          </a:p>
        </p:txBody>
      </p:sp>
      <p:sp>
        <p:nvSpPr>
          <p:cNvPr id="8" name="TextBox 7">
            <a:extLst>
              <a:ext uri="{FF2B5EF4-FFF2-40B4-BE49-F238E27FC236}">
                <a16:creationId xmlns:a16="http://schemas.microsoft.com/office/drawing/2014/main" id="{AD5B3678-E0F4-5FC6-999D-D6247C69AD08}"/>
              </a:ext>
            </a:extLst>
          </p:cNvPr>
          <p:cNvSpPr txBox="1"/>
          <p:nvPr/>
        </p:nvSpPr>
        <p:spPr>
          <a:xfrm>
            <a:off x="672721" y="1225962"/>
            <a:ext cx="7993953" cy="4278094"/>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Dark matter forms halos ~ spherical clumps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Usual approach: fit simulation profiles to dynamics/lensing data.</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endParaRPr lang="en-GB" dirty="0"/>
          </a:p>
          <a:p>
            <a:pPr marL="285750" indent="-285750">
              <a:buFont typeface="Arial" panose="020B0604020202020204" pitchFamily="34" charset="0"/>
              <a:buChar char="•"/>
            </a:pPr>
            <a:r>
              <a:rPr lang="en-GB" dirty="0"/>
              <a:t>Problems:</a:t>
            </a:r>
          </a:p>
          <a:p>
            <a:pPr marL="742950" lvl="1" indent="-285750">
              <a:buFont typeface="Arial" panose="020B0604020202020204" pitchFamily="34" charset="0"/>
              <a:buChar char="•"/>
            </a:pPr>
            <a:r>
              <a:rPr lang="en-GB" dirty="0"/>
              <a:t>Which dark matter model?</a:t>
            </a:r>
          </a:p>
          <a:p>
            <a:pPr marL="742950" lvl="1" indent="-285750">
              <a:buFont typeface="Arial" panose="020B0604020202020204" pitchFamily="34" charset="0"/>
              <a:buChar char="•"/>
            </a:pPr>
            <a:r>
              <a:rPr lang="en-GB" dirty="0"/>
              <a:t>Impact of normal matter</a:t>
            </a:r>
          </a:p>
          <a:p>
            <a:endParaRPr lang="en-GB" dirty="0"/>
          </a:p>
          <a:p>
            <a:pPr marL="285750" indent="-285750">
              <a:buFont typeface="Arial" panose="020B0604020202020204" pitchFamily="34" charset="0"/>
              <a:buChar char="•"/>
            </a:pPr>
            <a:r>
              <a:rPr lang="en-GB" dirty="0"/>
              <a:t>Cores  – evidence NFW inadequate</a:t>
            </a:r>
          </a:p>
          <a:p>
            <a:pPr lvl="1"/>
            <a:endParaRPr lang="en-GB" sz="2000" dirty="0"/>
          </a:p>
        </p:txBody>
      </p:sp>
      <p:pic>
        <p:nvPicPr>
          <p:cNvPr id="6" name="Picture 5" descr="A graph of cusp and core&#10;&#10;Description automatically generated">
            <a:extLst>
              <a:ext uri="{FF2B5EF4-FFF2-40B4-BE49-F238E27FC236}">
                <a16:creationId xmlns:a16="http://schemas.microsoft.com/office/drawing/2014/main" id="{CEFB4BD5-85BB-02F2-303F-6DDD564FDB92}"/>
              </a:ext>
            </a:extLst>
          </p:cNvPr>
          <p:cNvPicPr>
            <a:picLocks noChangeAspect="1"/>
          </p:cNvPicPr>
          <p:nvPr/>
        </p:nvPicPr>
        <p:blipFill>
          <a:blip r:embed="rId3"/>
          <a:stretch>
            <a:fillRect/>
          </a:stretch>
        </p:blipFill>
        <p:spPr>
          <a:xfrm>
            <a:off x="7845217" y="1684209"/>
            <a:ext cx="4133536" cy="2934000"/>
          </a:xfrm>
          <a:prstGeom prst="rect">
            <a:avLst/>
          </a:prstGeom>
        </p:spPr>
      </p:pic>
      <p:sp>
        <p:nvSpPr>
          <p:cNvPr id="7" name="TextBox 6">
            <a:extLst>
              <a:ext uri="{FF2B5EF4-FFF2-40B4-BE49-F238E27FC236}">
                <a16:creationId xmlns:a16="http://schemas.microsoft.com/office/drawing/2014/main" id="{9DDB9444-9195-B588-DBDE-AAFB783453EA}"/>
              </a:ext>
            </a:extLst>
          </p:cNvPr>
          <p:cNvSpPr txBox="1"/>
          <p:nvPr/>
        </p:nvSpPr>
        <p:spPr>
          <a:xfrm>
            <a:off x="8666674" y="4761897"/>
            <a:ext cx="2615331" cy="276999"/>
          </a:xfrm>
          <a:prstGeom prst="rect">
            <a:avLst/>
          </a:prstGeom>
          <a:noFill/>
        </p:spPr>
        <p:txBody>
          <a:bodyPr wrap="none" rtlCol="0">
            <a:spAutoFit/>
          </a:bodyPr>
          <a:lstStyle/>
          <a:p>
            <a:r>
              <a:rPr lang="en-US" sz="1200" dirty="0"/>
              <a:t>Galaxy DD0 154 – </a:t>
            </a:r>
            <a:r>
              <a:rPr lang="en-US" sz="1200" dirty="0" err="1"/>
              <a:t>Tulin</a:t>
            </a:r>
            <a:r>
              <a:rPr lang="en-US" sz="1200" dirty="0"/>
              <a:t> and Yu (2017)</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3056DC0-6565-5E8E-3E84-6F2A26119D81}"/>
                  </a:ext>
                </a:extLst>
              </p:cNvPr>
              <p:cNvSpPr txBox="1"/>
              <p:nvPr/>
            </p:nvSpPr>
            <p:spPr>
              <a:xfrm>
                <a:off x="2112459" y="2593066"/>
                <a:ext cx="3291658" cy="77194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1600" i="1" smtClean="0">
                              <a:latin typeface="Cambria Math" panose="02040503050406030204" pitchFamily="18" charset="0"/>
                            </a:rPr>
                          </m:ctrlPr>
                        </m:sSubPr>
                        <m:e>
                          <m:r>
                            <a:rPr lang="en-GB" sz="1600" i="1" smtClean="0">
                              <a:latin typeface="Cambria Math" panose="02040503050406030204" pitchFamily="18" charset="0"/>
                              <a:ea typeface="Cambria Math" panose="02040503050406030204" pitchFamily="18" charset="0"/>
                            </a:rPr>
                            <m:t>𝜌</m:t>
                          </m:r>
                        </m:e>
                        <m:sub>
                          <m:r>
                            <a:rPr lang="es-ES" sz="1600" b="0" i="1" smtClean="0">
                              <a:latin typeface="Cambria Math" panose="02040503050406030204" pitchFamily="18" charset="0"/>
                            </a:rPr>
                            <m:t>𝑁𝐹𝑊</m:t>
                          </m:r>
                        </m:sub>
                      </m:sSub>
                      <m:r>
                        <a:rPr lang="en-GB" sz="1600" b="0" i="1" smtClean="0">
                          <a:latin typeface="Cambria Math" panose="02040503050406030204" pitchFamily="18" charset="0"/>
                        </a:rPr>
                        <m:t>(</m:t>
                      </m:r>
                      <m:r>
                        <a:rPr lang="en-GB" sz="1600" b="0" i="1" smtClean="0">
                          <a:latin typeface="Cambria Math" panose="02040503050406030204" pitchFamily="18" charset="0"/>
                        </a:rPr>
                        <m:t>𝑟</m:t>
                      </m:r>
                      <m:r>
                        <a:rPr lang="en-GB" sz="1600" b="0" i="1" smtClean="0">
                          <a:latin typeface="Cambria Math" panose="02040503050406030204" pitchFamily="18" charset="0"/>
                        </a:rPr>
                        <m:t>)= </m:t>
                      </m:r>
                      <m:f>
                        <m:fPr>
                          <m:ctrlPr>
                            <a:rPr lang="es-ES" sz="1600" b="0" i="1" smtClean="0">
                              <a:latin typeface="Cambria Math" panose="02040503050406030204" pitchFamily="18" charset="0"/>
                            </a:rPr>
                          </m:ctrlPr>
                        </m:fPr>
                        <m:num>
                          <m:sSub>
                            <m:sSubPr>
                              <m:ctrlPr>
                                <a:rPr lang="es-ES" sz="1600" b="0" i="1" smtClean="0">
                                  <a:latin typeface="Cambria Math" panose="02040503050406030204" pitchFamily="18" charset="0"/>
                                </a:rPr>
                              </m:ctrlPr>
                            </m:sSubPr>
                            <m:e>
                              <m:r>
                                <a:rPr lang="es-ES" sz="1600" b="0" i="1" smtClean="0">
                                  <a:latin typeface="Cambria Math" panose="02040503050406030204" pitchFamily="18" charset="0"/>
                                  <a:ea typeface="Cambria Math" panose="02040503050406030204" pitchFamily="18" charset="0"/>
                                </a:rPr>
                                <m:t>𝜌</m:t>
                              </m:r>
                            </m:e>
                            <m:sub>
                              <m:r>
                                <a:rPr lang="es-ES" sz="1600" b="0" i="1" smtClean="0">
                                  <a:latin typeface="Cambria Math" panose="02040503050406030204" pitchFamily="18" charset="0"/>
                                </a:rPr>
                                <m:t>𝑠</m:t>
                              </m:r>
                            </m:sub>
                          </m:sSub>
                        </m:num>
                        <m:den>
                          <m:d>
                            <m:dPr>
                              <m:ctrlPr>
                                <a:rPr lang="es-ES" sz="1600" b="0" i="1" smtClean="0">
                                  <a:latin typeface="Cambria Math" panose="02040503050406030204" pitchFamily="18" charset="0"/>
                                </a:rPr>
                              </m:ctrlPr>
                            </m:dPr>
                            <m:e>
                              <m:f>
                                <m:fPr>
                                  <m:ctrlPr>
                                    <a:rPr lang="es-ES" sz="1600" b="0" i="1" smtClean="0">
                                      <a:latin typeface="Cambria Math" panose="02040503050406030204" pitchFamily="18" charset="0"/>
                                    </a:rPr>
                                  </m:ctrlPr>
                                </m:fPr>
                                <m:num>
                                  <m:r>
                                    <a:rPr lang="es-ES" sz="1600" b="0" i="1" smtClean="0">
                                      <a:latin typeface="Cambria Math" panose="02040503050406030204" pitchFamily="18" charset="0"/>
                                    </a:rPr>
                                    <m:t>𝑟</m:t>
                                  </m:r>
                                </m:num>
                                <m:den>
                                  <m:sSub>
                                    <m:sSubPr>
                                      <m:ctrlPr>
                                        <a:rPr lang="es-ES" sz="1600" b="0" i="1" smtClean="0">
                                          <a:latin typeface="Cambria Math" panose="02040503050406030204" pitchFamily="18" charset="0"/>
                                        </a:rPr>
                                      </m:ctrlPr>
                                    </m:sSubPr>
                                    <m:e>
                                      <m:r>
                                        <a:rPr lang="es-ES" sz="1600" b="0" i="1" smtClean="0">
                                          <a:latin typeface="Cambria Math" panose="02040503050406030204" pitchFamily="18" charset="0"/>
                                        </a:rPr>
                                        <m:t>𝑟</m:t>
                                      </m:r>
                                    </m:e>
                                    <m:sub>
                                      <m:r>
                                        <a:rPr lang="es-ES" sz="1600" b="0" i="1" smtClean="0">
                                          <a:latin typeface="Cambria Math" panose="02040503050406030204" pitchFamily="18" charset="0"/>
                                        </a:rPr>
                                        <m:t>𝑠</m:t>
                                      </m:r>
                                    </m:sub>
                                  </m:sSub>
                                </m:den>
                              </m:f>
                            </m:e>
                          </m:d>
                          <m:sSup>
                            <m:sSupPr>
                              <m:ctrlPr>
                                <a:rPr lang="es-ES" sz="1600" b="0" i="1" smtClean="0">
                                  <a:latin typeface="Cambria Math" panose="02040503050406030204" pitchFamily="18" charset="0"/>
                                </a:rPr>
                              </m:ctrlPr>
                            </m:sSupPr>
                            <m:e>
                              <m:d>
                                <m:dPr>
                                  <m:begChr m:val="["/>
                                  <m:endChr m:val="]"/>
                                  <m:ctrlPr>
                                    <a:rPr lang="es-ES" sz="1600" i="1">
                                      <a:latin typeface="Cambria Math" panose="02040503050406030204" pitchFamily="18" charset="0"/>
                                    </a:rPr>
                                  </m:ctrlPr>
                                </m:dPr>
                                <m:e>
                                  <m:r>
                                    <a:rPr lang="es-ES" sz="1600" i="1">
                                      <a:latin typeface="Cambria Math" panose="02040503050406030204" pitchFamily="18" charset="0"/>
                                    </a:rPr>
                                    <m:t>1+</m:t>
                                  </m:r>
                                  <m:d>
                                    <m:dPr>
                                      <m:ctrlPr>
                                        <a:rPr lang="es-ES" sz="1600" i="1">
                                          <a:latin typeface="Cambria Math" panose="02040503050406030204" pitchFamily="18" charset="0"/>
                                        </a:rPr>
                                      </m:ctrlPr>
                                    </m:dPr>
                                    <m:e>
                                      <m:f>
                                        <m:fPr>
                                          <m:ctrlPr>
                                            <a:rPr lang="es-ES" sz="1600" i="1">
                                              <a:latin typeface="Cambria Math" panose="02040503050406030204" pitchFamily="18" charset="0"/>
                                            </a:rPr>
                                          </m:ctrlPr>
                                        </m:fPr>
                                        <m:num>
                                          <m:r>
                                            <a:rPr lang="es-ES" sz="1600" i="1">
                                              <a:latin typeface="Cambria Math" panose="02040503050406030204" pitchFamily="18" charset="0"/>
                                            </a:rPr>
                                            <m:t>𝑟</m:t>
                                          </m:r>
                                        </m:num>
                                        <m:den>
                                          <m:sSub>
                                            <m:sSubPr>
                                              <m:ctrlPr>
                                                <a:rPr lang="es-ES" sz="1600" i="1">
                                                  <a:latin typeface="Cambria Math" panose="02040503050406030204" pitchFamily="18" charset="0"/>
                                                </a:rPr>
                                              </m:ctrlPr>
                                            </m:sSubPr>
                                            <m:e>
                                              <m:r>
                                                <a:rPr lang="es-ES" sz="1600" i="1">
                                                  <a:latin typeface="Cambria Math" panose="02040503050406030204" pitchFamily="18" charset="0"/>
                                                </a:rPr>
                                                <m:t>𝑟</m:t>
                                              </m:r>
                                            </m:e>
                                            <m:sub>
                                              <m:r>
                                                <a:rPr lang="es-ES" sz="1600" i="1">
                                                  <a:latin typeface="Cambria Math" panose="02040503050406030204" pitchFamily="18" charset="0"/>
                                                </a:rPr>
                                                <m:t>𝑠</m:t>
                                              </m:r>
                                            </m:sub>
                                          </m:sSub>
                                        </m:den>
                                      </m:f>
                                    </m:e>
                                  </m:d>
                                </m:e>
                              </m:d>
                            </m:e>
                            <m:sup>
                              <m:r>
                                <a:rPr lang="es-ES" sz="1600" b="0" i="1" smtClean="0">
                                  <a:latin typeface="Cambria Math" panose="02040503050406030204" pitchFamily="18" charset="0"/>
                                </a:rPr>
                                <m:t>2</m:t>
                              </m:r>
                            </m:sup>
                          </m:sSup>
                        </m:den>
                      </m:f>
                    </m:oMath>
                  </m:oMathPara>
                </a14:m>
                <a:endParaRPr lang="en-US" dirty="0"/>
              </a:p>
            </p:txBody>
          </p:sp>
        </mc:Choice>
        <mc:Fallback xmlns="">
          <p:sp>
            <p:nvSpPr>
              <p:cNvPr id="3" name="TextBox 2">
                <a:extLst>
                  <a:ext uri="{FF2B5EF4-FFF2-40B4-BE49-F238E27FC236}">
                    <a16:creationId xmlns:a16="http://schemas.microsoft.com/office/drawing/2014/main" id="{33056DC0-6565-5E8E-3E84-6F2A26119D81}"/>
                  </a:ext>
                </a:extLst>
              </p:cNvPr>
              <p:cNvSpPr txBox="1">
                <a:spLocks noRot="1" noChangeAspect="1" noMove="1" noResize="1" noEditPoints="1" noAdjustHandles="1" noChangeArrowheads="1" noChangeShapeType="1" noTextEdit="1"/>
              </p:cNvSpPr>
              <p:nvPr/>
            </p:nvSpPr>
            <p:spPr>
              <a:xfrm>
                <a:off x="2112459" y="2593066"/>
                <a:ext cx="3291658" cy="771943"/>
              </a:xfrm>
              <a:prstGeom prst="rect">
                <a:avLst/>
              </a:prstGeom>
              <a:blipFill>
                <a:blip r:embed="rId4"/>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AEBDDD7B-E503-B85A-22CC-9D054B1685CE}"/>
              </a:ext>
            </a:extLst>
          </p:cNvPr>
          <p:cNvSpPr txBox="1"/>
          <p:nvPr/>
        </p:nvSpPr>
        <p:spPr>
          <a:xfrm>
            <a:off x="2830633" y="5893397"/>
            <a:ext cx="6206358" cy="369332"/>
          </a:xfrm>
          <a:prstGeom prst="rect">
            <a:avLst/>
          </a:prstGeom>
          <a:noFill/>
          <a:ln>
            <a:noFill/>
          </a:ln>
        </p:spPr>
        <p:txBody>
          <a:bodyPr wrap="square">
            <a:spAutoFit/>
          </a:bodyPr>
          <a:lstStyle/>
          <a:p>
            <a:pPr lvl="1">
              <a:spcBef>
                <a:spcPts val="3085"/>
              </a:spcBef>
              <a:spcAft>
                <a:spcPts val="1371"/>
              </a:spcAft>
              <a:buSzPct val="100000"/>
            </a:pPr>
            <a:r>
              <a:rPr lang="en-GB" dirty="0"/>
              <a:t>Aim: DM profiles with maximum empirical accuracy</a:t>
            </a:r>
          </a:p>
        </p:txBody>
      </p:sp>
    </p:spTree>
    <p:extLst>
      <p:ext uri="{BB962C8B-B14F-4D97-AF65-F5344CB8AC3E}">
        <p14:creationId xmlns:p14="http://schemas.microsoft.com/office/powerpoint/2010/main" val="1648790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94FE9BC-8B25-C497-3539-AFD04BF66EBD}"/>
              </a:ext>
            </a:extLst>
          </p:cNvPr>
          <p:cNvPicPr>
            <a:picLocks noChangeAspect="1"/>
          </p:cNvPicPr>
          <p:nvPr/>
        </p:nvPicPr>
        <p:blipFill>
          <a:blip r:embed="rId2"/>
          <a:stretch>
            <a:fillRect/>
          </a:stretch>
        </p:blipFill>
        <p:spPr>
          <a:xfrm>
            <a:off x="1559642" y="1542231"/>
            <a:ext cx="2819400" cy="469900"/>
          </a:xfrm>
          <a:prstGeom prst="rect">
            <a:avLst/>
          </a:prstGeom>
        </p:spPr>
      </p:pic>
      <p:pic>
        <p:nvPicPr>
          <p:cNvPr id="11" name="Picture 10">
            <a:extLst>
              <a:ext uri="{FF2B5EF4-FFF2-40B4-BE49-F238E27FC236}">
                <a16:creationId xmlns:a16="http://schemas.microsoft.com/office/drawing/2014/main" id="{4C1D384B-6BEE-AA7D-CD2A-D7BE200B7912}"/>
              </a:ext>
            </a:extLst>
          </p:cNvPr>
          <p:cNvPicPr>
            <a:picLocks noChangeAspect="1"/>
          </p:cNvPicPr>
          <p:nvPr/>
        </p:nvPicPr>
        <p:blipFill rotWithShape="1">
          <a:blip r:embed="rId3"/>
          <a:srcRect t="-5714"/>
          <a:stretch/>
        </p:blipFill>
        <p:spPr>
          <a:xfrm>
            <a:off x="1559642" y="2799939"/>
            <a:ext cx="3645237" cy="571499"/>
          </a:xfrm>
          <a:prstGeom prst="rect">
            <a:avLst/>
          </a:prstGeom>
        </p:spPr>
      </p:pic>
    </p:spTree>
    <p:extLst>
      <p:ext uri="{BB962C8B-B14F-4D97-AF65-F5344CB8AC3E}">
        <p14:creationId xmlns:p14="http://schemas.microsoft.com/office/powerpoint/2010/main" val="379946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A127D-434C-B8D6-7BAB-146ED0E226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779EE-D1C1-93BF-C78E-C2F9812C0BC1}"/>
              </a:ext>
            </a:extLst>
          </p:cNvPr>
          <p:cNvSpPr>
            <a:spLocks noGrp="1"/>
          </p:cNvSpPr>
          <p:nvPr>
            <p:ph type="title"/>
          </p:nvPr>
        </p:nvSpPr>
        <p:spPr>
          <a:xfrm>
            <a:off x="577508" y="202667"/>
            <a:ext cx="4265146" cy="711893"/>
          </a:xfrm>
        </p:spPr>
        <p:txBody>
          <a:bodyPr>
            <a:normAutofit/>
          </a:bodyPr>
          <a:lstStyle/>
          <a:p>
            <a:r>
              <a:rPr lang="en-GB" sz="2800" dirty="0">
                <a:solidFill>
                  <a:schemeClr val="tx2"/>
                </a:solidFill>
              </a:rPr>
              <a:t>Local and global parameters</a:t>
            </a:r>
          </a:p>
        </p:txBody>
      </p:sp>
      <p:sp>
        <p:nvSpPr>
          <p:cNvPr id="34" name="TextBox 33">
            <a:extLst>
              <a:ext uri="{FF2B5EF4-FFF2-40B4-BE49-F238E27FC236}">
                <a16:creationId xmlns:a16="http://schemas.microsoft.com/office/drawing/2014/main" id="{EBB604B4-CCA6-46DC-8F73-9228EE2E3C6F}"/>
              </a:ext>
            </a:extLst>
          </p:cNvPr>
          <p:cNvSpPr txBox="1"/>
          <p:nvPr/>
        </p:nvSpPr>
        <p:spPr>
          <a:xfrm>
            <a:off x="962166" y="2957471"/>
            <a:ext cx="1132169" cy="369332"/>
          </a:xfrm>
          <a:prstGeom prst="rect">
            <a:avLst/>
          </a:prstGeom>
          <a:noFill/>
        </p:spPr>
        <p:txBody>
          <a:bodyPr wrap="none" rtlCol="0">
            <a:spAutoFit/>
          </a:bodyPr>
          <a:lstStyle/>
          <a:p>
            <a:r>
              <a:rPr lang="en-US" b="1" dirty="0"/>
              <a:t>Cluster 2</a:t>
            </a:r>
          </a:p>
        </p:txBody>
      </p:sp>
      <p:sp>
        <p:nvSpPr>
          <p:cNvPr id="35" name="TextBox 34">
            <a:extLst>
              <a:ext uri="{FF2B5EF4-FFF2-40B4-BE49-F238E27FC236}">
                <a16:creationId xmlns:a16="http://schemas.microsoft.com/office/drawing/2014/main" id="{C3EFE1B6-CB86-46C1-2042-3BBF698152C6}"/>
              </a:ext>
            </a:extLst>
          </p:cNvPr>
          <p:cNvSpPr txBox="1"/>
          <p:nvPr/>
        </p:nvSpPr>
        <p:spPr>
          <a:xfrm>
            <a:off x="815491" y="4064350"/>
            <a:ext cx="1425518" cy="369332"/>
          </a:xfrm>
          <a:prstGeom prst="rect">
            <a:avLst/>
          </a:prstGeom>
          <a:noFill/>
        </p:spPr>
        <p:txBody>
          <a:bodyPr wrap="none" rtlCol="0">
            <a:spAutoFit/>
          </a:bodyPr>
          <a:lstStyle/>
          <a:p>
            <a:r>
              <a:rPr lang="en-US" b="1" dirty="0"/>
              <a:t>Cluster 150 </a:t>
            </a:r>
          </a:p>
        </p:txBody>
      </p:sp>
      <p:sp>
        <p:nvSpPr>
          <p:cNvPr id="37" name="TextBox 36">
            <a:extLst>
              <a:ext uri="{FF2B5EF4-FFF2-40B4-BE49-F238E27FC236}">
                <a16:creationId xmlns:a16="http://schemas.microsoft.com/office/drawing/2014/main" id="{C883E978-40BC-A08D-A127-B1035180E0FE}"/>
              </a:ext>
            </a:extLst>
          </p:cNvPr>
          <p:cNvSpPr txBox="1"/>
          <p:nvPr/>
        </p:nvSpPr>
        <p:spPr>
          <a:xfrm>
            <a:off x="962166" y="2117765"/>
            <a:ext cx="1132169" cy="369332"/>
          </a:xfrm>
          <a:prstGeom prst="rect">
            <a:avLst/>
          </a:prstGeom>
          <a:noFill/>
        </p:spPr>
        <p:txBody>
          <a:bodyPr wrap="none" rtlCol="0">
            <a:spAutoFit/>
          </a:bodyPr>
          <a:lstStyle/>
          <a:p>
            <a:r>
              <a:rPr lang="en-US" b="1" dirty="0"/>
              <a:t>Cluster 1</a:t>
            </a:r>
          </a:p>
        </p:txBody>
      </p:sp>
      <p:sp>
        <p:nvSpPr>
          <p:cNvPr id="54" name="TextBox 53">
            <a:extLst>
              <a:ext uri="{FF2B5EF4-FFF2-40B4-BE49-F238E27FC236}">
                <a16:creationId xmlns:a16="http://schemas.microsoft.com/office/drawing/2014/main" id="{182E486B-2E16-5F59-89C2-5624EF2100DE}"/>
              </a:ext>
            </a:extLst>
          </p:cNvPr>
          <p:cNvSpPr txBox="1"/>
          <p:nvPr/>
        </p:nvSpPr>
        <p:spPr>
          <a:xfrm>
            <a:off x="1210442" y="3571560"/>
            <a:ext cx="481222" cy="338554"/>
          </a:xfrm>
          <a:prstGeom prst="rect">
            <a:avLst/>
          </a:prstGeom>
          <a:noFill/>
        </p:spPr>
        <p:txBody>
          <a:bodyPr wrap="none" rtlCol="0">
            <a:spAutoFit/>
          </a:bodyPr>
          <a:lstStyle/>
          <a:p>
            <a:r>
              <a:rPr lang="en-US" sz="1600" dirty="0"/>
              <a:t>.....</a:t>
            </a:r>
          </a:p>
        </p:txBody>
      </p:sp>
      <p:grpSp>
        <p:nvGrpSpPr>
          <p:cNvPr id="20" name="Group 19">
            <a:extLst>
              <a:ext uri="{FF2B5EF4-FFF2-40B4-BE49-F238E27FC236}">
                <a16:creationId xmlns:a16="http://schemas.microsoft.com/office/drawing/2014/main" id="{56C70369-E1B5-AFC3-3201-C7ABFA650631}"/>
              </a:ext>
            </a:extLst>
          </p:cNvPr>
          <p:cNvGrpSpPr/>
          <p:nvPr/>
        </p:nvGrpSpPr>
        <p:grpSpPr>
          <a:xfrm>
            <a:off x="5498826" y="1373532"/>
            <a:ext cx="3177664" cy="2929379"/>
            <a:chOff x="4973282" y="1510650"/>
            <a:chExt cx="3177664" cy="2929379"/>
          </a:xfrm>
        </p:grpSpPr>
        <p:sp>
          <p:nvSpPr>
            <p:cNvPr id="44" name="TextBox 43">
              <a:extLst>
                <a:ext uri="{FF2B5EF4-FFF2-40B4-BE49-F238E27FC236}">
                  <a16:creationId xmlns:a16="http://schemas.microsoft.com/office/drawing/2014/main" id="{F80C5869-C0C2-78AB-67E6-8A4A467BD0AC}"/>
                </a:ext>
              </a:extLst>
            </p:cNvPr>
            <p:cNvSpPr txBox="1"/>
            <p:nvPr/>
          </p:nvSpPr>
          <p:spPr>
            <a:xfrm>
              <a:off x="5198215" y="1510650"/>
              <a:ext cx="2952731" cy="369332"/>
            </a:xfrm>
            <a:prstGeom prst="rect">
              <a:avLst/>
            </a:prstGeom>
            <a:noFill/>
          </p:spPr>
          <p:txBody>
            <a:bodyPr wrap="none" rtlCol="0">
              <a:spAutoFit/>
            </a:bodyPr>
            <a:lstStyle/>
            <a:p>
              <a:r>
                <a:rPr lang="en-US" b="1" dirty="0"/>
                <a:t>1 </a:t>
              </a:r>
              <a:r>
                <a:rPr lang="en-US" b="1" dirty="0">
                  <a:solidFill>
                    <a:srgbClr val="FF0000"/>
                  </a:solidFill>
                </a:rPr>
                <a:t>local</a:t>
              </a:r>
              <a:r>
                <a:rPr lang="en-US" b="1" dirty="0"/>
                <a:t>, 1 </a:t>
              </a:r>
              <a:r>
                <a:rPr lang="en-US" b="1" dirty="0">
                  <a:solidFill>
                    <a:srgbClr val="0070C0"/>
                  </a:solidFill>
                </a:rPr>
                <a:t>global</a:t>
              </a:r>
              <a:r>
                <a:rPr lang="en-US" b="1" dirty="0"/>
                <a:t> parameter</a:t>
              </a:r>
            </a:p>
          </p:txBody>
        </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40A996D6-CEC9-FADB-F348-2AD5B7A9598A}"/>
                    </a:ext>
                  </a:extLst>
                </p:cNvPr>
                <p:cNvSpPr txBox="1"/>
                <p:nvPr/>
              </p:nvSpPr>
              <p:spPr>
                <a:xfrm>
                  <a:off x="5240033" y="2193113"/>
                  <a:ext cx="2602733"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600" b="0" i="1" smtClean="0">
                                <a:latin typeface="Cambria Math" panose="02040503050406030204" pitchFamily="18" charset="0"/>
                                <a:ea typeface="Cambria Math" panose="02040503050406030204" pitchFamily="18" charset="0"/>
                              </a:rPr>
                            </m:ctrlPr>
                          </m:sSubPr>
                          <m:e>
                            <m:r>
                              <a:rPr lang="es-ES" sz="1600" i="1">
                                <a:latin typeface="Cambria Math" panose="02040503050406030204" pitchFamily="18" charset="0"/>
                                <a:ea typeface="Cambria Math" panose="02040503050406030204" pitchFamily="18" charset="0"/>
                              </a:rPr>
                              <m:t>𝜌</m:t>
                            </m:r>
                          </m:e>
                          <m:sub>
                            <m:r>
                              <a:rPr lang="en-GB" sz="1600" b="0" i="1" smtClean="0">
                                <a:latin typeface="Cambria Math" panose="02040503050406030204" pitchFamily="18" charset="0"/>
                                <a:ea typeface="Cambria Math" panose="02040503050406030204" pitchFamily="18" charset="0"/>
                              </a:rPr>
                              <m:t>𝐷𝑀</m:t>
                            </m:r>
                            <m:r>
                              <a:rPr lang="en-GB" sz="1600" b="0" i="1" smtClean="0">
                                <a:latin typeface="Cambria Math" panose="02040503050406030204" pitchFamily="18" charset="0"/>
                                <a:ea typeface="Cambria Math" panose="02040503050406030204" pitchFamily="18" charset="0"/>
                              </a:rPr>
                              <m:t>1</m:t>
                            </m:r>
                          </m:sub>
                        </m:sSub>
                        <m:d>
                          <m:dPr>
                            <m:ctrlPr>
                              <a:rPr lang="es-ES" sz="1600" b="0" i="1" smtClean="0">
                                <a:latin typeface="Cambria Math" panose="02040503050406030204" pitchFamily="18" charset="0"/>
                              </a:rPr>
                            </m:ctrlPr>
                          </m:dPr>
                          <m:e>
                            <m:r>
                              <a:rPr lang="en-GB" sz="1600" b="0" i="1" smtClean="0">
                                <a:latin typeface="Cambria Math" panose="02040503050406030204" pitchFamily="18" charset="0"/>
                              </a:rPr>
                              <m:t>𝑟</m:t>
                            </m:r>
                          </m:e>
                        </m:d>
                        <m:r>
                          <a:rPr lang="es-ES" sz="1600" b="0" i="1" smtClean="0">
                            <a:latin typeface="Cambria Math" panose="02040503050406030204" pitchFamily="18" charset="0"/>
                          </a:rPr>
                          <m:t>=</m:t>
                        </m:r>
                        <m:r>
                          <a:rPr lang="en-GB" sz="1600" b="0" i="1" smtClean="0">
                            <a:solidFill>
                              <a:srgbClr val="0070C0"/>
                            </a:solidFill>
                            <a:latin typeface="Cambria Math" panose="02040503050406030204" pitchFamily="18" charset="0"/>
                          </a:rPr>
                          <m:t>𝑎</m:t>
                        </m:r>
                        <m:r>
                          <a:rPr lang="en-GB" sz="1600" b="0" i="1" smtClean="0">
                            <a:solidFill>
                              <a:srgbClr val="00B0F0"/>
                            </a:solidFill>
                            <a:latin typeface="Cambria Math" panose="02040503050406030204" pitchFamily="18" charset="0"/>
                          </a:rPr>
                          <m:t> </m:t>
                        </m:r>
                        <m:r>
                          <a:rPr lang="es-ES" sz="1600" b="0" i="1" smtClean="0">
                            <a:latin typeface="Cambria Math" panose="02040503050406030204" pitchFamily="18" charset="0"/>
                          </a:rPr>
                          <m:t>𝑟</m:t>
                        </m:r>
                        <m:r>
                          <a:rPr lang="es-ES" sz="1600" b="0" i="1" smtClean="0">
                            <a:latin typeface="Cambria Math" panose="02040503050406030204" pitchFamily="18" charset="0"/>
                          </a:rPr>
                          <m:t>+</m:t>
                        </m:r>
                        <m:r>
                          <a:rPr lang="en-GB" sz="1600" b="0" i="1" smtClean="0">
                            <a:solidFill>
                              <a:srgbClr val="FF0000"/>
                            </a:solidFill>
                            <a:latin typeface="Cambria Math" panose="02040503050406030204" pitchFamily="18" charset="0"/>
                          </a:rPr>
                          <m:t>𝑏</m:t>
                        </m:r>
                        <m:r>
                          <a:rPr lang="en-GB" sz="1600" b="0" i="1" baseline="-25000" smtClean="0">
                            <a:solidFill>
                              <a:srgbClr val="FF0000"/>
                            </a:solidFill>
                            <a:latin typeface="Cambria Math" panose="02040503050406030204" pitchFamily="18" charset="0"/>
                          </a:rPr>
                          <m:t>1</m:t>
                        </m:r>
                        <m:func>
                          <m:funcPr>
                            <m:ctrlPr>
                              <a:rPr lang="es-ES" sz="1600" b="0" i="1" smtClean="0">
                                <a:latin typeface="Cambria Math" panose="02040503050406030204" pitchFamily="18" charset="0"/>
                              </a:rPr>
                            </m:ctrlPr>
                          </m:funcPr>
                          <m:fName>
                            <m:r>
                              <m:rPr>
                                <m:sty m:val="p"/>
                              </m:rPr>
                              <a:rPr lang="es-ES" sz="1600" b="0" i="0" smtClean="0">
                                <a:latin typeface="Cambria Math" panose="02040503050406030204" pitchFamily="18" charset="0"/>
                              </a:rPr>
                              <m:t>log</m:t>
                            </m:r>
                          </m:fName>
                          <m:e>
                            <m:r>
                              <a:rPr lang="en-GB" sz="1600" b="0" i="1" smtClean="0">
                                <a:latin typeface="Cambria Math" panose="02040503050406030204" pitchFamily="18" charset="0"/>
                              </a:rPr>
                              <m:t>𝑟</m:t>
                            </m:r>
                          </m:e>
                        </m:func>
                      </m:oMath>
                    </m:oMathPara>
                  </a14:m>
                  <a:endParaRPr lang="en-GB" sz="1600" dirty="0"/>
                </a:p>
              </p:txBody>
            </p:sp>
          </mc:Choice>
          <mc:Fallback xmlns="">
            <p:sp>
              <p:nvSpPr>
                <p:cNvPr id="47" name="TextBox 46">
                  <a:extLst>
                    <a:ext uri="{FF2B5EF4-FFF2-40B4-BE49-F238E27FC236}">
                      <a16:creationId xmlns:a16="http://schemas.microsoft.com/office/drawing/2014/main" id="{40A996D6-CEC9-FADB-F348-2AD5B7A9598A}"/>
                    </a:ext>
                  </a:extLst>
                </p:cNvPr>
                <p:cNvSpPr txBox="1">
                  <a:spLocks noRot="1" noChangeAspect="1" noMove="1" noResize="1" noEditPoints="1" noAdjustHandles="1" noChangeArrowheads="1" noChangeShapeType="1" noTextEdit="1"/>
                </p:cNvSpPr>
                <p:nvPr/>
              </p:nvSpPr>
              <p:spPr>
                <a:xfrm>
                  <a:off x="5240033" y="2193113"/>
                  <a:ext cx="2602733" cy="338554"/>
                </a:xfrm>
                <a:prstGeom prst="rect">
                  <a:avLst/>
                </a:prstGeom>
                <a:blipFill>
                  <a:blip r:embed="rId3"/>
                  <a:stretch>
                    <a:fillRect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64D3AFE0-393A-E678-B2FE-4AA9863DB0DC}"/>
                    </a:ext>
                  </a:extLst>
                </p:cNvPr>
                <p:cNvSpPr txBox="1"/>
                <p:nvPr/>
              </p:nvSpPr>
              <p:spPr>
                <a:xfrm>
                  <a:off x="5113219" y="3013761"/>
                  <a:ext cx="2856359"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600" b="0" i="1" smtClean="0">
                                <a:latin typeface="Cambria Math" panose="02040503050406030204" pitchFamily="18" charset="0"/>
                                <a:ea typeface="Cambria Math" panose="02040503050406030204" pitchFamily="18" charset="0"/>
                              </a:rPr>
                            </m:ctrlPr>
                          </m:sSubPr>
                          <m:e>
                            <m:r>
                              <a:rPr lang="es-ES" sz="1600" i="1">
                                <a:latin typeface="Cambria Math" panose="02040503050406030204" pitchFamily="18" charset="0"/>
                                <a:ea typeface="Cambria Math" panose="02040503050406030204" pitchFamily="18" charset="0"/>
                              </a:rPr>
                              <m:t>𝜌</m:t>
                            </m:r>
                          </m:e>
                          <m:sub>
                            <m:r>
                              <a:rPr lang="en-GB" sz="1600" b="0" i="1" smtClean="0">
                                <a:latin typeface="Cambria Math" panose="02040503050406030204" pitchFamily="18" charset="0"/>
                                <a:ea typeface="Cambria Math" panose="02040503050406030204" pitchFamily="18" charset="0"/>
                              </a:rPr>
                              <m:t>𝐷𝑀</m:t>
                            </m:r>
                            <m:r>
                              <a:rPr lang="en-GB" sz="1600" b="0" i="1" smtClean="0">
                                <a:latin typeface="Cambria Math" panose="02040503050406030204" pitchFamily="18" charset="0"/>
                                <a:ea typeface="Cambria Math" panose="02040503050406030204" pitchFamily="18" charset="0"/>
                              </a:rPr>
                              <m:t>2</m:t>
                            </m:r>
                          </m:sub>
                        </m:sSub>
                        <m:d>
                          <m:dPr>
                            <m:ctrlPr>
                              <a:rPr lang="es-ES" sz="1600" b="0" i="1" smtClean="0">
                                <a:latin typeface="Cambria Math" panose="02040503050406030204" pitchFamily="18" charset="0"/>
                              </a:rPr>
                            </m:ctrlPr>
                          </m:dPr>
                          <m:e>
                            <m:r>
                              <a:rPr lang="en-GB" sz="1600" b="0" i="1" smtClean="0">
                                <a:latin typeface="Cambria Math" panose="02040503050406030204" pitchFamily="18" charset="0"/>
                              </a:rPr>
                              <m:t>𝑟</m:t>
                            </m:r>
                          </m:e>
                        </m:d>
                        <m:r>
                          <a:rPr lang="es-ES" sz="1600" b="0" i="1" smtClean="0">
                            <a:latin typeface="Cambria Math" panose="02040503050406030204" pitchFamily="18" charset="0"/>
                          </a:rPr>
                          <m:t>=</m:t>
                        </m:r>
                        <m:r>
                          <a:rPr lang="en-GB" sz="1600" i="1" smtClean="0">
                            <a:solidFill>
                              <a:srgbClr val="0070C0"/>
                            </a:solidFill>
                            <a:latin typeface="Cambria Math" panose="02040503050406030204" pitchFamily="18" charset="0"/>
                          </a:rPr>
                          <m:t>𝑎</m:t>
                        </m:r>
                        <m:r>
                          <a:rPr lang="en-GB" sz="1600" b="0" i="1" smtClean="0">
                            <a:solidFill>
                              <a:srgbClr val="00B0F0"/>
                            </a:solidFill>
                            <a:latin typeface="Cambria Math" panose="02040503050406030204" pitchFamily="18" charset="0"/>
                          </a:rPr>
                          <m:t> </m:t>
                        </m:r>
                        <m:r>
                          <a:rPr lang="es-ES" sz="1600" b="0" i="1" smtClean="0">
                            <a:latin typeface="Cambria Math" panose="02040503050406030204" pitchFamily="18" charset="0"/>
                          </a:rPr>
                          <m:t>𝑟</m:t>
                        </m:r>
                        <m:r>
                          <a:rPr lang="es-ES" sz="1600" b="0" i="1" smtClean="0">
                            <a:latin typeface="Cambria Math" panose="02040503050406030204" pitchFamily="18" charset="0"/>
                          </a:rPr>
                          <m:t>+</m:t>
                        </m:r>
                        <m:r>
                          <a:rPr lang="en-GB" sz="1600" b="0" i="1" smtClean="0">
                            <a:solidFill>
                              <a:srgbClr val="FF0000"/>
                            </a:solidFill>
                            <a:latin typeface="Cambria Math" panose="02040503050406030204" pitchFamily="18" charset="0"/>
                          </a:rPr>
                          <m:t>𝑏</m:t>
                        </m:r>
                        <m:r>
                          <a:rPr lang="en-GB" sz="1600" b="0" i="1" baseline="-25000" smtClean="0">
                            <a:solidFill>
                              <a:srgbClr val="FF0000"/>
                            </a:solidFill>
                            <a:latin typeface="Cambria Math" panose="02040503050406030204" pitchFamily="18" charset="0"/>
                          </a:rPr>
                          <m:t>2</m:t>
                        </m:r>
                        <m:func>
                          <m:funcPr>
                            <m:ctrlPr>
                              <a:rPr lang="es-ES" sz="1600" b="0" i="1" smtClean="0">
                                <a:latin typeface="Cambria Math" panose="02040503050406030204" pitchFamily="18" charset="0"/>
                              </a:rPr>
                            </m:ctrlPr>
                          </m:funcPr>
                          <m:fName>
                            <m:r>
                              <m:rPr>
                                <m:sty m:val="p"/>
                              </m:rPr>
                              <a:rPr lang="es-ES" sz="1600" b="0" i="0" smtClean="0">
                                <a:latin typeface="Cambria Math" panose="02040503050406030204" pitchFamily="18" charset="0"/>
                              </a:rPr>
                              <m:t>log</m:t>
                            </m:r>
                          </m:fName>
                          <m:e>
                            <m:r>
                              <a:rPr lang="en-GB" sz="1600" b="0" i="1" smtClean="0">
                                <a:latin typeface="Cambria Math" panose="02040503050406030204" pitchFamily="18" charset="0"/>
                              </a:rPr>
                              <m:t>𝑟</m:t>
                            </m:r>
                          </m:e>
                        </m:func>
                      </m:oMath>
                    </m:oMathPara>
                  </a14:m>
                  <a:endParaRPr lang="en-GB" sz="1600" dirty="0"/>
                </a:p>
              </p:txBody>
            </p:sp>
          </mc:Choice>
          <mc:Fallback xmlns="">
            <p:sp>
              <p:nvSpPr>
                <p:cNvPr id="48" name="TextBox 47">
                  <a:extLst>
                    <a:ext uri="{FF2B5EF4-FFF2-40B4-BE49-F238E27FC236}">
                      <a16:creationId xmlns:a16="http://schemas.microsoft.com/office/drawing/2014/main" id="{64D3AFE0-393A-E678-B2FE-4AA9863DB0DC}"/>
                    </a:ext>
                  </a:extLst>
                </p:cNvPr>
                <p:cNvSpPr txBox="1">
                  <a:spLocks noRot="1" noChangeAspect="1" noMove="1" noResize="1" noEditPoints="1" noAdjustHandles="1" noChangeArrowheads="1" noChangeShapeType="1" noTextEdit="1"/>
                </p:cNvSpPr>
                <p:nvPr/>
              </p:nvSpPr>
              <p:spPr>
                <a:xfrm>
                  <a:off x="5113219" y="3013761"/>
                  <a:ext cx="2856359" cy="338554"/>
                </a:xfrm>
                <a:prstGeom prst="rect">
                  <a:avLst/>
                </a:prstGeom>
                <a:blipFill>
                  <a:blip r:embed="rId4"/>
                  <a:stretch>
                    <a:fillRect b="-148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5C2F8BBD-832F-8CDC-4062-DE1F5430870A}"/>
                    </a:ext>
                  </a:extLst>
                </p:cNvPr>
                <p:cNvSpPr txBox="1"/>
                <p:nvPr/>
              </p:nvSpPr>
              <p:spPr>
                <a:xfrm>
                  <a:off x="4973282" y="4101475"/>
                  <a:ext cx="3136231"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600" b="0" i="1" smtClean="0">
                                <a:latin typeface="Cambria Math" panose="02040503050406030204" pitchFamily="18" charset="0"/>
                                <a:ea typeface="Cambria Math" panose="02040503050406030204" pitchFamily="18" charset="0"/>
                              </a:rPr>
                            </m:ctrlPr>
                          </m:sSubPr>
                          <m:e>
                            <m:r>
                              <a:rPr lang="es-ES" sz="1600" i="1">
                                <a:latin typeface="Cambria Math" panose="02040503050406030204" pitchFamily="18" charset="0"/>
                                <a:ea typeface="Cambria Math" panose="02040503050406030204" pitchFamily="18" charset="0"/>
                              </a:rPr>
                              <m:t>𝜌</m:t>
                            </m:r>
                          </m:e>
                          <m:sub>
                            <m:r>
                              <a:rPr lang="en-GB" sz="1600" b="0" i="1" smtClean="0">
                                <a:latin typeface="Cambria Math" panose="02040503050406030204" pitchFamily="18" charset="0"/>
                                <a:ea typeface="Cambria Math" panose="02040503050406030204" pitchFamily="18" charset="0"/>
                              </a:rPr>
                              <m:t>𝐷𝑀</m:t>
                            </m:r>
                            <m:r>
                              <a:rPr lang="en-GB" sz="1600" b="0" i="1" smtClean="0">
                                <a:latin typeface="Cambria Math" panose="02040503050406030204" pitchFamily="18" charset="0"/>
                                <a:ea typeface="Cambria Math" panose="02040503050406030204" pitchFamily="18" charset="0"/>
                              </a:rPr>
                              <m:t>150</m:t>
                            </m:r>
                          </m:sub>
                        </m:sSub>
                        <m:d>
                          <m:dPr>
                            <m:ctrlPr>
                              <a:rPr lang="es-ES" sz="1600" b="0" i="1" smtClean="0">
                                <a:latin typeface="Cambria Math" panose="02040503050406030204" pitchFamily="18" charset="0"/>
                              </a:rPr>
                            </m:ctrlPr>
                          </m:dPr>
                          <m:e>
                            <m:r>
                              <a:rPr lang="en-GB" sz="1600" b="0" i="1" smtClean="0">
                                <a:latin typeface="Cambria Math" panose="02040503050406030204" pitchFamily="18" charset="0"/>
                              </a:rPr>
                              <m:t>𝑟</m:t>
                            </m:r>
                          </m:e>
                        </m:d>
                        <m:r>
                          <a:rPr lang="es-ES" sz="1600" b="0" i="1" smtClean="0">
                            <a:latin typeface="Cambria Math" panose="02040503050406030204" pitchFamily="18" charset="0"/>
                          </a:rPr>
                          <m:t>=</m:t>
                        </m:r>
                        <m:r>
                          <a:rPr lang="en-GB" sz="1600" i="1" smtClean="0">
                            <a:solidFill>
                              <a:srgbClr val="0070C0"/>
                            </a:solidFill>
                            <a:latin typeface="Cambria Math" panose="02040503050406030204" pitchFamily="18" charset="0"/>
                          </a:rPr>
                          <m:t>𝑎</m:t>
                        </m:r>
                        <m:r>
                          <a:rPr lang="en-GB" sz="1600" b="0" i="1" smtClean="0">
                            <a:solidFill>
                              <a:srgbClr val="00B0F0"/>
                            </a:solidFill>
                            <a:latin typeface="Cambria Math" panose="02040503050406030204" pitchFamily="18" charset="0"/>
                          </a:rPr>
                          <m:t> </m:t>
                        </m:r>
                        <m:r>
                          <a:rPr lang="es-ES" sz="1600" b="0" i="1" smtClean="0">
                            <a:latin typeface="Cambria Math" panose="02040503050406030204" pitchFamily="18" charset="0"/>
                          </a:rPr>
                          <m:t>𝑟</m:t>
                        </m:r>
                        <m:r>
                          <a:rPr lang="es-ES" sz="1600" b="0" i="1" smtClean="0">
                            <a:latin typeface="Cambria Math" panose="02040503050406030204" pitchFamily="18" charset="0"/>
                          </a:rPr>
                          <m:t>+</m:t>
                        </m:r>
                        <m:r>
                          <a:rPr lang="en-GB" sz="1600" b="0" i="1" smtClean="0">
                            <a:solidFill>
                              <a:srgbClr val="FF0000"/>
                            </a:solidFill>
                            <a:latin typeface="Cambria Math" panose="02040503050406030204" pitchFamily="18" charset="0"/>
                          </a:rPr>
                          <m:t>𝑏</m:t>
                        </m:r>
                        <m:r>
                          <a:rPr lang="en-GB" sz="1600" b="0" i="1" baseline="-25000" smtClean="0">
                            <a:solidFill>
                              <a:srgbClr val="FF0000"/>
                            </a:solidFill>
                            <a:latin typeface="Cambria Math" panose="02040503050406030204" pitchFamily="18" charset="0"/>
                          </a:rPr>
                          <m:t>150</m:t>
                        </m:r>
                        <m:func>
                          <m:funcPr>
                            <m:ctrlPr>
                              <a:rPr lang="es-ES" sz="1600" b="0" i="1" smtClean="0">
                                <a:latin typeface="Cambria Math" panose="02040503050406030204" pitchFamily="18" charset="0"/>
                              </a:rPr>
                            </m:ctrlPr>
                          </m:funcPr>
                          <m:fName>
                            <m:r>
                              <m:rPr>
                                <m:sty m:val="p"/>
                              </m:rPr>
                              <a:rPr lang="es-ES" sz="1600" b="0" i="0" smtClean="0">
                                <a:latin typeface="Cambria Math" panose="02040503050406030204" pitchFamily="18" charset="0"/>
                              </a:rPr>
                              <m:t>log</m:t>
                            </m:r>
                          </m:fName>
                          <m:e>
                            <m:r>
                              <a:rPr lang="en-GB" sz="1600" b="0" i="1" smtClean="0">
                                <a:latin typeface="Cambria Math" panose="02040503050406030204" pitchFamily="18" charset="0"/>
                              </a:rPr>
                              <m:t>𝑟</m:t>
                            </m:r>
                          </m:e>
                        </m:func>
                      </m:oMath>
                    </m:oMathPara>
                  </a14:m>
                  <a:endParaRPr lang="en-GB" sz="1600" dirty="0"/>
                </a:p>
              </p:txBody>
            </p:sp>
          </mc:Choice>
          <mc:Fallback xmlns="">
            <p:sp>
              <p:nvSpPr>
                <p:cNvPr id="49" name="TextBox 48">
                  <a:extLst>
                    <a:ext uri="{FF2B5EF4-FFF2-40B4-BE49-F238E27FC236}">
                      <a16:creationId xmlns:a16="http://schemas.microsoft.com/office/drawing/2014/main" id="{5C2F8BBD-832F-8CDC-4062-DE1F5430870A}"/>
                    </a:ext>
                  </a:extLst>
                </p:cNvPr>
                <p:cNvSpPr txBox="1">
                  <a:spLocks noRot="1" noChangeAspect="1" noMove="1" noResize="1" noEditPoints="1" noAdjustHandles="1" noChangeArrowheads="1" noChangeShapeType="1" noTextEdit="1"/>
                </p:cNvSpPr>
                <p:nvPr/>
              </p:nvSpPr>
              <p:spPr>
                <a:xfrm>
                  <a:off x="4973282" y="4101475"/>
                  <a:ext cx="3136231" cy="338554"/>
                </a:xfrm>
                <a:prstGeom prst="rect">
                  <a:avLst/>
                </a:prstGeom>
                <a:blipFill>
                  <a:blip r:embed="rId5"/>
                  <a:stretch>
                    <a:fillRect b="-14815"/>
                  </a:stretch>
                </a:blipFill>
              </p:spPr>
              <p:txBody>
                <a:bodyPr/>
                <a:lstStyle/>
                <a:p>
                  <a:r>
                    <a:rPr lang="en-US">
                      <a:noFill/>
                    </a:rPr>
                    <a:t> </a:t>
                  </a:r>
                </a:p>
              </p:txBody>
            </p:sp>
          </mc:Fallback>
        </mc:AlternateContent>
        <p:sp>
          <p:nvSpPr>
            <p:cNvPr id="56" name="TextBox 55">
              <a:extLst>
                <a:ext uri="{FF2B5EF4-FFF2-40B4-BE49-F238E27FC236}">
                  <a16:creationId xmlns:a16="http://schemas.microsoft.com/office/drawing/2014/main" id="{5757C515-A8A2-0B4D-CF85-6EE467A6FD3B}"/>
                </a:ext>
              </a:extLst>
            </p:cNvPr>
            <p:cNvSpPr txBox="1"/>
            <p:nvPr/>
          </p:nvSpPr>
          <p:spPr>
            <a:xfrm>
              <a:off x="6301552" y="3615581"/>
              <a:ext cx="481222" cy="338554"/>
            </a:xfrm>
            <a:prstGeom prst="rect">
              <a:avLst/>
            </a:prstGeom>
            <a:noFill/>
          </p:spPr>
          <p:txBody>
            <a:bodyPr wrap="none" rtlCol="0">
              <a:spAutoFit/>
            </a:bodyPr>
            <a:lstStyle/>
            <a:p>
              <a:r>
                <a:rPr lang="en-US" sz="1600" dirty="0"/>
                <a:t>.....</a:t>
              </a:r>
            </a:p>
          </p:txBody>
        </p:sp>
      </p:grpSp>
      <p:sp>
        <p:nvSpPr>
          <p:cNvPr id="45" name="TextBox 44">
            <a:extLst>
              <a:ext uri="{FF2B5EF4-FFF2-40B4-BE49-F238E27FC236}">
                <a16:creationId xmlns:a16="http://schemas.microsoft.com/office/drawing/2014/main" id="{35CE9018-1C97-3742-6CD8-D799213D6ACD}"/>
              </a:ext>
            </a:extLst>
          </p:cNvPr>
          <p:cNvSpPr txBox="1"/>
          <p:nvPr/>
        </p:nvSpPr>
        <p:spPr>
          <a:xfrm>
            <a:off x="8923864" y="1351537"/>
            <a:ext cx="2261517" cy="369332"/>
          </a:xfrm>
          <a:prstGeom prst="rect">
            <a:avLst/>
          </a:prstGeom>
          <a:noFill/>
        </p:spPr>
        <p:txBody>
          <a:bodyPr wrap="none" rtlCol="0">
            <a:spAutoFit/>
          </a:bodyPr>
          <a:lstStyle/>
          <a:p>
            <a:r>
              <a:rPr lang="en-US" b="1" dirty="0"/>
              <a:t>2 </a:t>
            </a:r>
            <a:r>
              <a:rPr lang="en-US" b="1" dirty="0">
                <a:solidFill>
                  <a:srgbClr val="0070C0"/>
                </a:solidFill>
              </a:rPr>
              <a:t>global </a:t>
            </a:r>
            <a:r>
              <a:rPr lang="en-US" b="1" dirty="0"/>
              <a:t>parameters</a:t>
            </a:r>
          </a:p>
        </p:txBody>
      </p:sp>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FB1C2881-3510-347B-A904-F4D00DF6604B}"/>
                  </a:ext>
                </a:extLst>
              </p:cNvPr>
              <p:cNvSpPr txBox="1"/>
              <p:nvPr/>
            </p:nvSpPr>
            <p:spPr>
              <a:xfrm>
                <a:off x="8801104" y="2025458"/>
                <a:ext cx="2602733"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600" b="0" i="1" smtClean="0">
                              <a:latin typeface="Cambria Math" panose="02040503050406030204" pitchFamily="18" charset="0"/>
                              <a:ea typeface="Cambria Math" panose="02040503050406030204" pitchFamily="18" charset="0"/>
                            </a:rPr>
                          </m:ctrlPr>
                        </m:sSubPr>
                        <m:e>
                          <m:r>
                            <a:rPr lang="es-ES" sz="1600" i="1">
                              <a:latin typeface="Cambria Math" panose="02040503050406030204" pitchFamily="18" charset="0"/>
                              <a:ea typeface="Cambria Math" panose="02040503050406030204" pitchFamily="18" charset="0"/>
                            </a:rPr>
                            <m:t>𝜌</m:t>
                          </m:r>
                        </m:e>
                        <m:sub>
                          <m:r>
                            <a:rPr lang="en-GB" sz="1600" b="0" i="1" smtClean="0">
                              <a:latin typeface="Cambria Math" panose="02040503050406030204" pitchFamily="18" charset="0"/>
                              <a:ea typeface="Cambria Math" panose="02040503050406030204" pitchFamily="18" charset="0"/>
                            </a:rPr>
                            <m:t>𝐷𝑀</m:t>
                          </m:r>
                        </m:sub>
                      </m:sSub>
                      <m:d>
                        <m:dPr>
                          <m:ctrlPr>
                            <a:rPr lang="es-ES" sz="1600" b="0" i="1" smtClean="0">
                              <a:latin typeface="Cambria Math" panose="02040503050406030204" pitchFamily="18" charset="0"/>
                            </a:rPr>
                          </m:ctrlPr>
                        </m:dPr>
                        <m:e>
                          <m:r>
                            <a:rPr lang="en-GB" sz="1600" b="0" i="1" smtClean="0">
                              <a:latin typeface="Cambria Math" panose="02040503050406030204" pitchFamily="18" charset="0"/>
                            </a:rPr>
                            <m:t>𝑟</m:t>
                          </m:r>
                        </m:e>
                      </m:d>
                      <m:r>
                        <a:rPr lang="es-ES" sz="1600" b="0" i="1" smtClean="0">
                          <a:latin typeface="Cambria Math" panose="02040503050406030204" pitchFamily="18" charset="0"/>
                        </a:rPr>
                        <m:t>=</m:t>
                      </m:r>
                      <m:r>
                        <a:rPr lang="en-GB" sz="1600" b="0" i="1" smtClean="0">
                          <a:solidFill>
                            <a:srgbClr val="0070C0"/>
                          </a:solidFill>
                          <a:latin typeface="Cambria Math" panose="02040503050406030204" pitchFamily="18" charset="0"/>
                        </a:rPr>
                        <m:t>𝑎</m:t>
                      </m:r>
                      <m:r>
                        <a:rPr lang="en-GB" sz="1600" b="0" i="1" smtClean="0">
                          <a:solidFill>
                            <a:srgbClr val="00B0F0"/>
                          </a:solidFill>
                          <a:latin typeface="Cambria Math" panose="02040503050406030204" pitchFamily="18" charset="0"/>
                        </a:rPr>
                        <m:t> </m:t>
                      </m:r>
                      <m:r>
                        <a:rPr lang="es-ES" sz="1600" b="0" i="1" smtClean="0">
                          <a:latin typeface="Cambria Math" panose="02040503050406030204" pitchFamily="18" charset="0"/>
                        </a:rPr>
                        <m:t>𝑟</m:t>
                      </m:r>
                      <m:r>
                        <a:rPr lang="es-ES" sz="1600" b="0" i="1" smtClean="0">
                          <a:latin typeface="Cambria Math" panose="02040503050406030204" pitchFamily="18" charset="0"/>
                        </a:rPr>
                        <m:t>+</m:t>
                      </m:r>
                      <m:r>
                        <a:rPr lang="en-GB" sz="1600" b="0" i="1" smtClean="0">
                          <a:solidFill>
                            <a:srgbClr val="0070C0"/>
                          </a:solidFill>
                          <a:latin typeface="Cambria Math" panose="02040503050406030204" pitchFamily="18" charset="0"/>
                        </a:rPr>
                        <m:t>𝑏</m:t>
                      </m:r>
                      <m:func>
                        <m:funcPr>
                          <m:ctrlPr>
                            <a:rPr lang="es-ES" sz="1600" b="0" i="1" smtClean="0">
                              <a:latin typeface="Cambria Math" panose="02040503050406030204" pitchFamily="18" charset="0"/>
                            </a:rPr>
                          </m:ctrlPr>
                        </m:funcPr>
                        <m:fName>
                          <m:r>
                            <m:rPr>
                              <m:sty m:val="p"/>
                            </m:rPr>
                            <a:rPr lang="es-ES" sz="1600" b="0" i="0" smtClean="0">
                              <a:latin typeface="Cambria Math" panose="02040503050406030204" pitchFamily="18" charset="0"/>
                            </a:rPr>
                            <m:t>log</m:t>
                          </m:r>
                        </m:fName>
                        <m:e>
                          <m:r>
                            <a:rPr lang="en-GB" sz="1600" b="0" i="1" smtClean="0">
                              <a:latin typeface="Cambria Math" panose="02040503050406030204" pitchFamily="18" charset="0"/>
                            </a:rPr>
                            <m:t>𝑟</m:t>
                          </m:r>
                        </m:e>
                      </m:func>
                    </m:oMath>
                  </m:oMathPara>
                </a14:m>
                <a:endParaRPr lang="en-GB" sz="1600" dirty="0"/>
              </a:p>
            </p:txBody>
          </p:sp>
        </mc:Choice>
        <mc:Fallback xmlns="">
          <p:sp>
            <p:nvSpPr>
              <p:cNvPr id="50" name="TextBox 49">
                <a:extLst>
                  <a:ext uri="{FF2B5EF4-FFF2-40B4-BE49-F238E27FC236}">
                    <a16:creationId xmlns:a16="http://schemas.microsoft.com/office/drawing/2014/main" id="{FB1C2881-3510-347B-A904-F4D00DF6604B}"/>
                  </a:ext>
                </a:extLst>
              </p:cNvPr>
              <p:cNvSpPr txBox="1">
                <a:spLocks noRot="1" noChangeAspect="1" noMove="1" noResize="1" noEditPoints="1" noAdjustHandles="1" noChangeArrowheads="1" noChangeShapeType="1" noTextEdit="1"/>
              </p:cNvSpPr>
              <p:nvPr/>
            </p:nvSpPr>
            <p:spPr>
              <a:xfrm>
                <a:off x="8801104" y="2025458"/>
                <a:ext cx="2602733" cy="338554"/>
              </a:xfrm>
              <a:prstGeom prst="rect">
                <a:avLst/>
              </a:prstGeom>
              <a:blipFill>
                <a:blip r:embed="rId6"/>
                <a:stretch>
                  <a:fillRect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8F8E484B-9838-A265-DB44-3475964297F1}"/>
                  </a:ext>
                </a:extLst>
              </p:cNvPr>
              <p:cNvSpPr txBox="1"/>
              <p:nvPr/>
            </p:nvSpPr>
            <p:spPr>
              <a:xfrm>
                <a:off x="8701047" y="2894641"/>
                <a:ext cx="2856359"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600" b="0" i="1" smtClean="0">
                              <a:latin typeface="Cambria Math" panose="02040503050406030204" pitchFamily="18" charset="0"/>
                              <a:ea typeface="Cambria Math" panose="02040503050406030204" pitchFamily="18" charset="0"/>
                            </a:rPr>
                          </m:ctrlPr>
                        </m:sSubPr>
                        <m:e>
                          <m:r>
                            <a:rPr lang="es-ES" sz="1600" i="1">
                              <a:latin typeface="Cambria Math" panose="02040503050406030204" pitchFamily="18" charset="0"/>
                              <a:ea typeface="Cambria Math" panose="02040503050406030204" pitchFamily="18" charset="0"/>
                            </a:rPr>
                            <m:t>𝜌</m:t>
                          </m:r>
                        </m:e>
                        <m:sub>
                          <m:r>
                            <a:rPr lang="en-GB" sz="1600" b="0" i="1" smtClean="0">
                              <a:latin typeface="Cambria Math" panose="02040503050406030204" pitchFamily="18" charset="0"/>
                              <a:ea typeface="Cambria Math" panose="02040503050406030204" pitchFamily="18" charset="0"/>
                            </a:rPr>
                            <m:t>𝐷𝑀</m:t>
                          </m:r>
                        </m:sub>
                      </m:sSub>
                      <m:d>
                        <m:dPr>
                          <m:ctrlPr>
                            <a:rPr lang="es-ES" sz="1600" b="0" i="1" smtClean="0">
                              <a:latin typeface="Cambria Math" panose="02040503050406030204" pitchFamily="18" charset="0"/>
                            </a:rPr>
                          </m:ctrlPr>
                        </m:dPr>
                        <m:e>
                          <m:r>
                            <a:rPr lang="en-GB" sz="1600" b="0" i="1" smtClean="0">
                              <a:latin typeface="Cambria Math" panose="02040503050406030204" pitchFamily="18" charset="0"/>
                            </a:rPr>
                            <m:t>𝑟</m:t>
                          </m:r>
                        </m:e>
                      </m:d>
                      <m:r>
                        <a:rPr lang="es-ES" sz="1600" b="0" i="1" smtClean="0">
                          <a:latin typeface="Cambria Math" panose="02040503050406030204" pitchFamily="18" charset="0"/>
                        </a:rPr>
                        <m:t>=</m:t>
                      </m:r>
                      <m:r>
                        <a:rPr lang="en-GB" sz="1600" i="1" smtClean="0">
                          <a:solidFill>
                            <a:srgbClr val="0070C0"/>
                          </a:solidFill>
                          <a:latin typeface="Cambria Math" panose="02040503050406030204" pitchFamily="18" charset="0"/>
                        </a:rPr>
                        <m:t>𝑎</m:t>
                      </m:r>
                      <m:r>
                        <a:rPr lang="en-GB" sz="1600" b="0" i="1" smtClean="0">
                          <a:solidFill>
                            <a:srgbClr val="00B0F0"/>
                          </a:solidFill>
                          <a:latin typeface="Cambria Math" panose="02040503050406030204" pitchFamily="18" charset="0"/>
                        </a:rPr>
                        <m:t> </m:t>
                      </m:r>
                      <m:r>
                        <a:rPr lang="es-ES" sz="1600" b="0" i="1" smtClean="0">
                          <a:latin typeface="Cambria Math" panose="02040503050406030204" pitchFamily="18" charset="0"/>
                        </a:rPr>
                        <m:t>𝑟</m:t>
                      </m:r>
                      <m:r>
                        <a:rPr lang="es-ES" sz="1600" b="0" i="1" smtClean="0">
                          <a:latin typeface="Cambria Math" panose="02040503050406030204" pitchFamily="18" charset="0"/>
                        </a:rPr>
                        <m:t>+</m:t>
                      </m:r>
                      <m:r>
                        <a:rPr lang="en-GB" sz="1600" i="1" smtClean="0">
                          <a:solidFill>
                            <a:srgbClr val="0070C0"/>
                          </a:solidFill>
                          <a:latin typeface="Cambria Math" panose="02040503050406030204" pitchFamily="18" charset="0"/>
                        </a:rPr>
                        <m:t>𝑏</m:t>
                      </m:r>
                      <m:func>
                        <m:funcPr>
                          <m:ctrlPr>
                            <a:rPr lang="es-ES" sz="1600" b="0" i="1" smtClean="0">
                              <a:latin typeface="Cambria Math" panose="02040503050406030204" pitchFamily="18" charset="0"/>
                            </a:rPr>
                          </m:ctrlPr>
                        </m:funcPr>
                        <m:fName>
                          <m:r>
                            <m:rPr>
                              <m:sty m:val="p"/>
                            </m:rPr>
                            <a:rPr lang="es-ES" sz="1600" b="0" i="0" smtClean="0">
                              <a:latin typeface="Cambria Math" panose="02040503050406030204" pitchFamily="18" charset="0"/>
                            </a:rPr>
                            <m:t>log</m:t>
                          </m:r>
                        </m:fName>
                        <m:e>
                          <m:r>
                            <a:rPr lang="en-GB" sz="1600" b="0" i="1" smtClean="0">
                              <a:latin typeface="Cambria Math" panose="02040503050406030204" pitchFamily="18" charset="0"/>
                            </a:rPr>
                            <m:t>𝑟</m:t>
                          </m:r>
                        </m:e>
                      </m:func>
                    </m:oMath>
                  </m:oMathPara>
                </a14:m>
                <a:endParaRPr lang="en-GB" sz="1600" dirty="0"/>
              </a:p>
            </p:txBody>
          </p:sp>
        </mc:Choice>
        <mc:Fallback xmlns="">
          <p:sp>
            <p:nvSpPr>
              <p:cNvPr id="51" name="TextBox 50">
                <a:extLst>
                  <a:ext uri="{FF2B5EF4-FFF2-40B4-BE49-F238E27FC236}">
                    <a16:creationId xmlns:a16="http://schemas.microsoft.com/office/drawing/2014/main" id="{8F8E484B-9838-A265-DB44-3475964297F1}"/>
                  </a:ext>
                </a:extLst>
              </p:cNvPr>
              <p:cNvSpPr txBox="1">
                <a:spLocks noRot="1" noChangeAspect="1" noMove="1" noResize="1" noEditPoints="1" noAdjustHandles="1" noChangeArrowheads="1" noChangeShapeType="1" noTextEdit="1"/>
              </p:cNvSpPr>
              <p:nvPr/>
            </p:nvSpPr>
            <p:spPr>
              <a:xfrm>
                <a:off x="8701047" y="2894641"/>
                <a:ext cx="2856359" cy="338554"/>
              </a:xfrm>
              <a:prstGeom prst="rect">
                <a:avLst/>
              </a:prstGeom>
              <a:blipFill>
                <a:blip r:embed="rId7"/>
                <a:stretch>
                  <a:fillRect b="-148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3C3C1DA2-BA91-08CA-66C0-C407652F2256}"/>
                  </a:ext>
                </a:extLst>
              </p:cNvPr>
              <p:cNvSpPr txBox="1"/>
              <p:nvPr/>
            </p:nvSpPr>
            <p:spPr>
              <a:xfrm>
                <a:off x="8701047" y="3953689"/>
                <a:ext cx="2856359"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600" b="0" i="1" smtClean="0">
                              <a:latin typeface="Cambria Math" panose="02040503050406030204" pitchFamily="18" charset="0"/>
                              <a:ea typeface="Cambria Math" panose="02040503050406030204" pitchFamily="18" charset="0"/>
                            </a:rPr>
                          </m:ctrlPr>
                        </m:sSubPr>
                        <m:e>
                          <m:r>
                            <a:rPr lang="es-ES" sz="1600" i="1">
                              <a:latin typeface="Cambria Math" panose="02040503050406030204" pitchFamily="18" charset="0"/>
                              <a:ea typeface="Cambria Math" panose="02040503050406030204" pitchFamily="18" charset="0"/>
                            </a:rPr>
                            <m:t>𝜌</m:t>
                          </m:r>
                        </m:e>
                        <m:sub>
                          <m:r>
                            <a:rPr lang="en-GB" sz="1600" b="0" i="1" smtClean="0">
                              <a:latin typeface="Cambria Math" panose="02040503050406030204" pitchFamily="18" charset="0"/>
                              <a:ea typeface="Cambria Math" panose="02040503050406030204" pitchFamily="18" charset="0"/>
                            </a:rPr>
                            <m:t>𝐷𝑀</m:t>
                          </m:r>
                        </m:sub>
                      </m:sSub>
                      <m:d>
                        <m:dPr>
                          <m:ctrlPr>
                            <a:rPr lang="es-ES" sz="1600" b="0" i="1" smtClean="0">
                              <a:latin typeface="Cambria Math" panose="02040503050406030204" pitchFamily="18" charset="0"/>
                            </a:rPr>
                          </m:ctrlPr>
                        </m:dPr>
                        <m:e>
                          <m:r>
                            <a:rPr lang="en-GB" sz="1600" b="0" i="1" smtClean="0">
                              <a:latin typeface="Cambria Math" panose="02040503050406030204" pitchFamily="18" charset="0"/>
                            </a:rPr>
                            <m:t>𝑟</m:t>
                          </m:r>
                        </m:e>
                      </m:d>
                      <m:r>
                        <a:rPr lang="es-ES" sz="1600" b="0" i="1" smtClean="0">
                          <a:latin typeface="Cambria Math" panose="02040503050406030204" pitchFamily="18" charset="0"/>
                        </a:rPr>
                        <m:t>=</m:t>
                      </m:r>
                      <m:r>
                        <a:rPr lang="en-GB" sz="1600" i="1" smtClean="0">
                          <a:solidFill>
                            <a:srgbClr val="0070C0"/>
                          </a:solidFill>
                          <a:latin typeface="Cambria Math" panose="02040503050406030204" pitchFamily="18" charset="0"/>
                        </a:rPr>
                        <m:t>𝑎</m:t>
                      </m:r>
                      <m:r>
                        <a:rPr lang="en-GB" sz="1600" b="0" i="1" smtClean="0">
                          <a:solidFill>
                            <a:srgbClr val="00B0F0"/>
                          </a:solidFill>
                          <a:latin typeface="Cambria Math" panose="02040503050406030204" pitchFamily="18" charset="0"/>
                        </a:rPr>
                        <m:t> </m:t>
                      </m:r>
                      <m:r>
                        <a:rPr lang="es-ES" sz="1600" b="0" i="1" smtClean="0">
                          <a:latin typeface="Cambria Math" panose="02040503050406030204" pitchFamily="18" charset="0"/>
                        </a:rPr>
                        <m:t>𝑟</m:t>
                      </m:r>
                      <m:r>
                        <a:rPr lang="es-ES" sz="1600" b="0" i="1" smtClean="0">
                          <a:latin typeface="Cambria Math" panose="02040503050406030204" pitchFamily="18" charset="0"/>
                        </a:rPr>
                        <m:t>+</m:t>
                      </m:r>
                      <m:r>
                        <a:rPr lang="en-GB" sz="1600" i="1" smtClean="0">
                          <a:solidFill>
                            <a:srgbClr val="0070C0"/>
                          </a:solidFill>
                          <a:latin typeface="Cambria Math" panose="02040503050406030204" pitchFamily="18" charset="0"/>
                        </a:rPr>
                        <m:t>𝑏</m:t>
                      </m:r>
                      <m:func>
                        <m:funcPr>
                          <m:ctrlPr>
                            <a:rPr lang="es-ES" sz="1600" b="0" i="1" smtClean="0">
                              <a:latin typeface="Cambria Math" panose="02040503050406030204" pitchFamily="18" charset="0"/>
                            </a:rPr>
                          </m:ctrlPr>
                        </m:funcPr>
                        <m:fName>
                          <m:r>
                            <m:rPr>
                              <m:sty m:val="p"/>
                            </m:rPr>
                            <a:rPr lang="es-ES" sz="1600" b="0" i="0" smtClean="0">
                              <a:latin typeface="Cambria Math" panose="02040503050406030204" pitchFamily="18" charset="0"/>
                            </a:rPr>
                            <m:t>log</m:t>
                          </m:r>
                        </m:fName>
                        <m:e>
                          <m:r>
                            <a:rPr lang="en-GB" sz="1600" b="0" i="1" smtClean="0">
                              <a:latin typeface="Cambria Math" panose="02040503050406030204" pitchFamily="18" charset="0"/>
                            </a:rPr>
                            <m:t>𝑟</m:t>
                          </m:r>
                        </m:e>
                      </m:func>
                    </m:oMath>
                  </m:oMathPara>
                </a14:m>
                <a:endParaRPr lang="en-GB" sz="1600" dirty="0"/>
              </a:p>
            </p:txBody>
          </p:sp>
        </mc:Choice>
        <mc:Fallback xmlns="">
          <p:sp>
            <p:nvSpPr>
              <p:cNvPr id="52" name="TextBox 51">
                <a:extLst>
                  <a:ext uri="{FF2B5EF4-FFF2-40B4-BE49-F238E27FC236}">
                    <a16:creationId xmlns:a16="http://schemas.microsoft.com/office/drawing/2014/main" id="{3C3C1DA2-BA91-08CA-66C0-C407652F2256}"/>
                  </a:ext>
                </a:extLst>
              </p:cNvPr>
              <p:cNvSpPr txBox="1">
                <a:spLocks noRot="1" noChangeAspect="1" noMove="1" noResize="1" noEditPoints="1" noAdjustHandles="1" noChangeArrowheads="1" noChangeShapeType="1" noTextEdit="1"/>
              </p:cNvSpPr>
              <p:nvPr/>
            </p:nvSpPr>
            <p:spPr>
              <a:xfrm>
                <a:off x="8701047" y="3953689"/>
                <a:ext cx="2856359" cy="338554"/>
              </a:xfrm>
              <a:prstGeom prst="rect">
                <a:avLst/>
              </a:prstGeom>
              <a:blipFill>
                <a:blip r:embed="rId8"/>
                <a:stretch>
                  <a:fillRect b="-14815"/>
                </a:stretch>
              </a:blipFill>
            </p:spPr>
            <p:txBody>
              <a:bodyPr/>
              <a:lstStyle/>
              <a:p>
                <a:r>
                  <a:rPr lang="en-US">
                    <a:noFill/>
                  </a:rPr>
                  <a:t> </a:t>
                </a:r>
              </a:p>
            </p:txBody>
          </p:sp>
        </mc:Fallback>
      </mc:AlternateContent>
      <p:sp>
        <p:nvSpPr>
          <p:cNvPr id="57" name="TextBox 56">
            <a:extLst>
              <a:ext uri="{FF2B5EF4-FFF2-40B4-BE49-F238E27FC236}">
                <a16:creationId xmlns:a16="http://schemas.microsoft.com/office/drawing/2014/main" id="{DBA778A1-6DF7-7413-BCA6-53DB2BC60341}"/>
              </a:ext>
            </a:extLst>
          </p:cNvPr>
          <p:cNvSpPr txBox="1"/>
          <p:nvPr/>
        </p:nvSpPr>
        <p:spPr>
          <a:xfrm>
            <a:off x="9817632" y="3479823"/>
            <a:ext cx="481222" cy="338554"/>
          </a:xfrm>
          <a:prstGeom prst="rect">
            <a:avLst/>
          </a:prstGeom>
          <a:noFill/>
        </p:spPr>
        <p:txBody>
          <a:bodyPr wrap="none" rtlCol="0">
            <a:spAutoFit/>
          </a:bodyPr>
          <a:lstStyle/>
          <a:p>
            <a:r>
              <a:rPr lang="en-US" sz="1600" dirty="0"/>
              <a:t>.....</a:t>
            </a:r>
          </a:p>
        </p:txBody>
      </p:sp>
      <p:grpSp>
        <p:nvGrpSpPr>
          <p:cNvPr id="14" name="Group 13">
            <a:extLst>
              <a:ext uri="{FF2B5EF4-FFF2-40B4-BE49-F238E27FC236}">
                <a16:creationId xmlns:a16="http://schemas.microsoft.com/office/drawing/2014/main" id="{706AAE91-8239-027B-C34B-776CC1AD2469}"/>
              </a:ext>
            </a:extLst>
          </p:cNvPr>
          <p:cNvGrpSpPr/>
          <p:nvPr/>
        </p:nvGrpSpPr>
        <p:grpSpPr>
          <a:xfrm>
            <a:off x="2436542" y="1347566"/>
            <a:ext cx="3136231" cy="3016308"/>
            <a:chOff x="1775122" y="1492621"/>
            <a:chExt cx="3136231" cy="3016308"/>
          </a:xfrm>
        </p:grpSpPr>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3763018-2596-CB71-048E-ABC9E6B2797B}"/>
                    </a:ext>
                  </a:extLst>
                </p:cNvPr>
                <p:cNvSpPr txBox="1"/>
                <p:nvPr/>
              </p:nvSpPr>
              <p:spPr>
                <a:xfrm>
                  <a:off x="1899447" y="2255335"/>
                  <a:ext cx="2602733"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600" b="0" i="1" smtClean="0">
                                <a:latin typeface="Cambria Math" panose="02040503050406030204" pitchFamily="18" charset="0"/>
                                <a:ea typeface="Cambria Math" panose="02040503050406030204" pitchFamily="18" charset="0"/>
                              </a:rPr>
                            </m:ctrlPr>
                          </m:sSubPr>
                          <m:e>
                            <m:r>
                              <a:rPr lang="es-ES" sz="1600" i="1">
                                <a:latin typeface="Cambria Math" panose="02040503050406030204" pitchFamily="18" charset="0"/>
                                <a:ea typeface="Cambria Math" panose="02040503050406030204" pitchFamily="18" charset="0"/>
                              </a:rPr>
                              <m:t>𝜌</m:t>
                            </m:r>
                          </m:e>
                          <m:sub>
                            <m:r>
                              <a:rPr lang="en-GB" sz="1600" b="0" i="1" smtClean="0">
                                <a:latin typeface="Cambria Math" panose="02040503050406030204" pitchFamily="18" charset="0"/>
                                <a:ea typeface="Cambria Math" panose="02040503050406030204" pitchFamily="18" charset="0"/>
                              </a:rPr>
                              <m:t>𝐷𝑀</m:t>
                            </m:r>
                            <m:r>
                              <a:rPr lang="en-GB" sz="1600" b="0" i="1" smtClean="0">
                                <a:latin typeface="Cambria Math" panose="02040503050406030204" pitchFamily="18" charset="0"/>
                                <a:ea typeface="Cambria Math" panose="02040503050406030204" pitchFamily="18" charset="0"/>
                              </a:rPr>
                              <m:t>1</m:t>
                            </m:r>
                          </m:sub>
                        </m:sSub>
                        <m:d>
                          <m:dPr>
                            <m:ctrlPr>
                              <a:rPr lang="es-ES" sz="1600" b="0" i="1" smtClean="0">
                                <a:latin typeface="Cambria Math" panose="02040503050406030204" pitchFamily="18" charset="0"/>
                              </a:rPr>
                            </m:ctrlPr>
                          </m:dPr>
                          <m:e>
                            <m:r>
                              <a:rPr lang="en-GB" sz="1600" b="0" i="1" smtClean="0">
                                <a:latin typeface="Cambria Math" panose="02040503050406030204" pitchFamily="18" charset="0"/>
                              </a:rPr>
                              <m:t>𝑟</m:t>
                            </m:r>
                          </m:e>
                        </m:d>
                        <m:r>
                          <a:rPr lang="es-ES" sz="1600" b="0" i="1" smtClean="0">
                            <a:latin typeface="Cambria Math" panose="02040503050406030204" pitchFamily="18" charset="0"/>
                          </a:rPr>
                          <m:t>=</m:t>
                        </m:r>
                        <m:r>
                          <a:rPr lang="es-ES" sz="1600" b="0" i="1" smtClean="0">
                            <a:solidFill>
                              <a:srgbClr val="FF0000"/>
                            </a:solidFill>
                            <a:latin typeface="Cambria Math" panose="02040503050406030204" pitchFamily="18" charset="0"/>
                          </a:rPr>
                          <m:t>𝑎</m:t>
                        </m:r>
                        <m:r>
                          <a:rPr lang="en-GB" sz="1600" b="0" i="1" baseline="-25000" smtClean="0">
                            <a:solidFill>
                              <a:srgbClr val="FF0000"/>
                            </a:solidFill>
                            <a:latin typeface="Cambria Math" panose="02040503050406030204" pitchFamily="18" charset="0"/>
                          </a:rPr>
                          <m:t>1 </m:t>
                        </m:r>
                        <m:r>
                          <a:rPr lang="es-ES" sz="1600" b="0" i="1" smtClean="0">
                            <a:latin typeface="Cambria Math" panose="02040503050406030204" pitchFamily="18" charset="0"/>
                          </a:rPr>
                          <m:t>𝑟</m:t>
                        </m:r>
                        <m:r>
                          <a:rPr lang="es-ES" sz="1600" b="0" i="1" smtClean="0">
                            <a:latin typeface="Cambria Math" panose="02040503050406030204" pitchFamily="18" charset="0"/>
                          </a:rPr>
                          <m:t>+</m:t>
                        </m:r>
                        <m:r>
                          <a:rPr lang="en-GB" sz="1600" b="0" i="1" smtClean="0">
                            <a:solidFill>
                              <a:srgbClr val="FF0000"/>
                            </a:solidFill>
                            <a:latin typeface="Cambria Math" panose="02040503050406030204" pitchFamily="18" charset="0"/>
                          </a:rPr>
                          <m:t>𝑏</m:t>
                        </m:r>
                        <m:r>
                          <a:rPr lang="en-GB" sz="1600" b="0" i="1" baseline="-25000" smtClean="0">
                            <a:solidFill>
                              <a:srgbClr val="FF0000"/>
                            </a:solidFill>
                            <a:latin typeface="Cambria Math" panose="02040503050406030204" pitchFamily="18" charset="0"/>
                          </a:rPr>
                          <m:t>1</m:t>
                        </m:r>
                        <m:func>
                          <m:funcPr>
                            <m:ctrlPr>
                              <a:rPr lang="es-ES" sz="1600" b="0" i="1" smtClean="0">
                                <a:latin typeface="Cambria Math" panose="02040503050406030204" pitchFamily="18" charset="0"/>
                              </a:rPr>
                            </m:ctrlPr>
                          </m:funcPr>
                          <m:fName>
                            <m:r>
                              <m:rPr>
                                <m:sty m:val="p"/>
                              </m:rPr>
                              <a:rPr lang="es-ES" sz="1600" b="0" i="0" smtClean="0">
                                <a:latin typeface="Cambria Math" panose="02040503050406030204" pitchFamily="18" charset="0"/>
                              </a:rPr>
                              <m:t>log</m:t>
                            </m:r>
                          </m:fName>
                          <m:e>
                            <m:r>
                              <a:rPr lang="en-GB" sz="1600" b="0" i="1" smtClean="0">
                                <a:latin typeface="Cambria Math" panose="02040503050406030204" pitchFamily="18" charset="0"/>
                              </a:rPr>
                              <m:t>𝑟</m:t>
                            </m:r>
                          </m:e>
                        </m:func>
                      </m:oMath>
                    </m:oMathPara>
                  </a14:m>
                  <a:endParaRPr lang="en-GB" sz="1600" dirty="0"/>
                </a:p>
              </p:txBody>
            </p:sp>
          </mc:Choice>
          <mc:Fallback xmlns="">
            <p:sp>
              <p:nvSpPr>
                <p:cNvPr id="4" name="TextBox 3">
                  <a:extLst>
                    <a:ext uri="{FF2B5EF4-FFF2-40B4-BE49-F238E27FC236}">
                      <a16:creationId xmlns:a16="http://schemas.microsoft.com/office/drawing/2014/main" id="{117ECEF9-1214-2545-836C-AAA9D022505B}"/>
                    </a:ext>
                  </a:extLst>
                </p:cNvPr>
                <p:cNvSpPr txBox="1">
                  <a:spLocks noRot="1" noChangeAspect="1" noMove="1" noResize="1" noEditPoints="1" noAdjustHandles="1" noChangeArrowheads="1" noChangeShapeType="1" noTextEdit="1"/>
                </p:cNvSpPr>
                <p:nvPr/>
              </p:nvSpPr>
              <p:spPr>
                <a:xfrm>
                  <a:off x="1899447" y="2255335"/>
                  <a:ext cx="2602733" cy="338554"/>
                </a:xfrm>
                <a:prstGeom prst="rect">
                  <a:avLst/>
                </a:prstGeom>
                <a:blipFill>
                  <a:blip r:embed="rId9"/>
                  <a:stretch>
                    <a:fillRect b="-21429"/>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403D4DC1-3F5D-4E91-EA2B-CE2AE5C2450E}"/>
                </a:ext>
              </a:extLst>
            </p:cNvPr>
            <p:cNvSpPr txBox="1"/>
            <p:nvPr/>
          </p:nvSpPr>
          <p:spPr>
            <a:xfrm>
              <a:off x="2003281" y="1492621"/>
              <a:ext cx="2132956" cy="369332"/>
            </a:xfrm>
            <a:prstGeom prst="rect">
              <a:avLst/>
            </a:prstGeom>
            <a:noFill/>
          </p:spPr>
          <p:txBody>
            <a:bodyPr wrap="none" rtlCol="0">
              <a:spAutoFit/>
            </a:bodyPr>
            <a:lstStyle/>
            <a:p>
              <a:r>
                <a:rPr lang="en-US" b="1" dirty="0"/>
                <a:t>2 </a:t>
              </a:r>
              <a:r>
                <a:rPr lang="en-US" b="1" dirty="0">
                  <a:solidFill>
                    <a:srgbClr val="FF0000"/>
                  </a:solidFill>
                </a:rPr>
                <a:t>local</a:t>
              </a:r>
              <a:r>
                <a:rPr lang="en-US" b="1" dirty="0"/>
                <a:t> parameters</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28541E3-4A4A-7FA1-500D-850A1AB5DA37}"/>
                    </a:ext>
                  </a:extLst>
                </p:cNvPr>
                <p:cNvSpPr txBox="1"/>
                <p:nvPr/>
              </p:nvSpPr>
              <p:spPr>
                <a:xfrm>
                  <a:off x="1775122" y="3066235"/>
                  <a:ext cx="2856359"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600" b="0" i="1" smtClean="0">
                                <a:latin typeface="Cambria Math" panose="02040503050406030204" pitchFamily="18" charset="0"/>
                                <a:ea typeface="Cambria Math" panose="02040503050406030204" pitchFamily="18" charset="0"/>
                              </a:rPr>
                            </m:ctrlPr>
                          </m:sSubPr>
                          <m:e>
                            <m:r>
                              <a:rPr lang="es-ES" sz="1600" i="1">
                                <a:latin typeface="Cambria Math" panose="02040503050406030204" pitchFamily="18" charset="0"/>
                                <a:ea typeface="Cambria Math" panose="02040503050406030204" pitchFamily="18" charset="0"/>
                              </a:rPr>
                              <m:t>𝜌</m:t>
                            </m:r>
                          </m:e>
                          <m:sub>
                            <m:r>
                              <a:rPr lang="en-GB" sz="1600" b="0" i="1" smtClean="0">
                                <a:latin typeface="Cambria Math" panose="02040503050406030204" pitchFamily="18" charset="0"/>
                                <a:ea typeface="Cambria Math" panose="02040503050406030204" pitchFamily="18" charset="0"/>
                              </a:rPr>
                              <m:t>𝐷𝑀</m:t>
                            </m:r>
                            <m:r>
                              <a:rPr lang="en-GB" sz="1600" b="0" i="1" smtClean="0">
                                <a:latin typeface="Cambria Math" panose="02040503050406030204" pitchFamily="18" charset="0"/>
                                <a:ea typeface="Cambria Math" panose="02040503050406030204" pitchFamily="18" charset="0"/>
                              </a:rPr>
                              <m:t>2</m:t>
                            </m:r>
                          </m:sub>
                        </m:sSub>
                        <m:d>
                          <m:dPr>
                            <m:ctrlPr>
                              <a:rPr lang="es-ES" sz="1600" b="0" i="1" smtClean="0">
                                <a:latin typeface="Cambria Math" panose="02040503050406030204" pitchFamily="18" charset="0"/>
                              </a:rPr>
                            </m:ctrlPr>
                          </m:dPr>
                          <m:e>
                            <m:r>
                              <a:rPr lang="en-GB" sz="1600" b="0" i="1" smtClean="0">
                                <a:latin typeface="Cambria Math" panose="02040503050406030204" pitchFamily="18" charset="0"/>
                              </a:rPr>
                              <m:t>𝑟</m:t>
                            </m:r>
                          </m:e>
                        </m:d>
                        <m:r>
                          <a:rPr lang="es-ES" sz="1600" b="0" i="1" smtClean="0">
                            <a:latin typeface="Cambria Math" panose="02040503050406030204" pitchFamily="18" charset="0"/>
                          </a:rPr>
                          <m:t>=</m:t>
                        </m:r>
                        <m:r>
                          <a:rPr lang="es-ES" sz="1600" b="0" i="1" smtClean="0">
                            <a:solidFill>
                              <a:srgbClr val="FF0000"/>
                            </a:solidFill>
                            <a:latin typeface="Cambria Math" panose="02040503050406030204" pitchFamily="18" charset="0"/>
                          </a:rPr>
                          <m:t>𝑎</m:t>
                        </m:r>
                        <m:r>
                          <a:rPr lang="en-GB" sz="1600" b="0" i="1" baseline="-25000" smtClean="0">
                            <a:solidFill>
                              <a:srgbClr val="FF0000"/>
                            </a:solidFill>
                            <a:latin typeface="Cambria Math" panose="02040503050406030204" pitchFamily="18" charset="0"/>
                          </a:rPr>
                          <m:t>2 </m:t>
                        </m:r>
                        <m:r>
                          <a:rPr lang="es-ES" sz="1600" b="0" i="1" smtClean="0">
                            <a:latin typeface="Cambria Math" panose="02040503050406030204" pitchFamily="18" charset="0"/>
                          </a:rPr>
                          <m:t>𝑟</m:t>
                        </m:r>
                        <m:r>
                          <a:rPr lang="es-ES" sz="1600" b="0" i="1" smtClean="0">
                            <a:latin typeface="Cambria Math" panose="02040503050406030204" pitchFamily="18" charset="0"/>
                          </a:rPr>
                          <m:t>+</m:t>
                        </m:r>
                        <m:r>
                          <a:rPr lang="en-GB" sz="1600" b="0" i="1" smtClean="0">
                            <a:solidFill>
                              <a:srgbClr val="FF0000"/>
                            </a:solidFill>
                            <a:latin typeface="Cambria Math" panose="02040503050406030204" pitchFamily="18" charset="0"/>
                          </a:rPr>
                          <m:t>𝑏</m:t>
                        </m:r>
                        <m:r>
                          <a:rPr lang="en-GB" sz="1600" b="0" i="1" baseline="-25000" smtClean="0">
                            <a:solidFill>
                              <a:srgbClr val="FF0000"/>
                            </a:solidFill>
                            <a:latin typeface="Cambria Math" panose="02040503050406030204" pitchFamily="18" charset="0"/>
                          </a:rPr>
                          <m:t>2</m:t>
                        </m:r>
                        <m:func>
                          <m:funcPr>
                            <m:ctrlPr>
                              <a:rPr lang="es-ES" sz="1600" b="0" i="1" smtClean="0">
                                <a:latin typeface="Cambria Math" panose="02040503050406030204" pitchFamily="18" charset="0"/>
                              </a:rPr>
                            </m:ctrlPr>
                          </m:funcPr>
                          <m:fName>
                            <m:r>
                              <m:rPr>
                                <m:sty m:val="p"/>
                              </m:rPr>
                              <a:rPr lang="es-ES" sz="1600" b="0" i="0" smtClean="0">
                                <a:latin typeface="Cambria Math" panose="02040503050406030204" pitchFamily="18" charset="0"/>
                              </a:rPr>
                              <m:t>log</m:t>
                            </m:r>
                          </m:fName>
                          <m:e>
                            <m:r>
                              <a:rPr lang="en-GB" sz="1600" b="0" i="1" smtClean="0">
                                <a:latin typeface="Cambria Math" panose="02040503050406030204" pitchFamily="18" charset="0"/>
                              </a:rPr>
                              <m:t>𝑟</m:t>
                            </m:r>
                          </m:e>
                        </m:func>
                      </m:oMath>
                    </m:oMathPara>
                  </a14:m>
                  <a:endParaRPr lang="en-GB" sz="1600" dirty="0"/>
                </a:p>
              </p:txBody>
            </p:sp>
          </mc:Choice>
          <mc:Fallback xmlns="">
            <p:sp>
              <p:nvSpPr>
                <p:cNvPr id="42" name="TextBox 41">
                  <a:extLst>
                    <a:ext uri="{FF2B5EF4-FFF2-40B4-BE49-F238E27FC236}">
                      <a16:creationId xmlns:a16="http://schemas.microsoft.com/office/drawing/2014/main" id="{114FADF9-1198-73CB-D2DC-1CF5F8758BA8}"/>
                    </a:ext>
                  </a:extLst>
                </p:cNvPr>
                <p:cNvSpPr txBox="1">
                  <a:spLocks noRot="1" noChangeAspect="1" noMove="1" noResize="1" noEditPoints="1" noAdjustHandles="1" noChangeArrowheads="1" noChangeShapeType="1" noTextEdit="1"/>
                </p:cNvSpPr>
                <p:nvPr/>
              </p:nvSpPr>
              <p:spPr>
                <a:xfrm>
                  <a:off x="1775122" y="3066235"/>
                  <a:ext cx="2856359" cy="338554"/>
                </a:xfrm>
                <a:prstGeom prst="rect">
                  <a:avLst/>
                </a:prstGeom>
                <a:blipFill>
                  <a:blip r:embed="rId10"/>
                  <a:stretch>
                    <a:fillRect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AFB2693-CFDF-F5D5-2C66-F312D8983C98}"/>
                    </a:ext>
                  </a:extLst>
                </p:cNvPr>
                <p:cNvSpPr txBox="1"/>
                <p:nvPr/>
              </p:nvSpPr>
              <p:spPr>
                <a:xfrm>
                  <a:off x="1775122" y="4170375"/>
                  <a:ext cx="3136231" cy="3385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600" b="0" i="1" smtClean="0">
                                <a:latin typeface="Cambria Math" panose="02040503050406030204" pitchFamily="18" charset="0"/>
                                <a:ea typeface="Cambria Math" panose="02040503050406030204" pitchFamily="18" charset="0"/>
                              </a:rPr>
                            </m:ctrlPr>
                          </m:sSubPr>
                          <m:e>
                            <m:r>
                              <a:rPr lang="es-ES" sz="1600" i="1">
                                <a:latin typeface="Cambria Math" panose="02040503050406030204" pitchFamily="18" charset="0"/>
                                <a:ea typeface="Cambria Math" panose="02040503050406030204" pitchFamily="18" charset="0"/>
                              </a:rPr>
                              <m:t>𝜌</m:t>
                            </m:r>
                          </m:e>
                          <m:sub>
                            <m:r>
                              <a:rPr lang="en-GB" sz="1600" b="0" i="1" smtClean="0">
                                <a:latin typeface="Cambria Math" panose="02040503050406030204" pitchFamily="18" charset="0"/>
                                <a:ea typeface="Cambria Math" panose="02040503050406030204" pitchFamily="18" charset="0"/>
                              </a:rPr>
                              <m:t>𝐷𝑀</m:t>
                            </m:r>
                            <m:r>
                              <a:rPr lang="en-GB" sz="1600" b="0" i="1" smtClean="0">
                                <a:latin typeface="Cambria Math" panose="02040503050406030204" pitchFamily="18" charset="0"/>
                                <a:ea typeface="Cambria Math" panose="02040503050406030204" pitchFamily="18" charset="0"/>
                              </a:rPr>
                              <m:t>150</m:t>
                            </m:r>
                          </m:sub>
                        </m:sSub>
                        <m:d>
                          <m:dPr>
                            <m:ctrlPr>
                              <a:rPr lang="es-ES" sz="1600" b="0" i="1" smtClean="0">
                                <a:latin typeface="Cambria Math" panose="02040503050406030204" pitchFamily="18" charset="0"/>
                              </a:rPr>
                            </m:ctrlPr>
                          </m:dPr>
                          <m:e>
                            <m:r>
                              <a:rPr lang="en-GB" sz="1600" b="0" i="1" smtClean="0">
                                <a:latin typeface="Cambria Math" panose="02040503050406030204" pitchFamily="18" charset="0"/>
                              </a:rPr>
                              <m:t>𝑟</m:t>
                            </m:r>
                          </m:e>
                        </m:d>
                        <m:r>
                          <a:rPr lang="es-ES" sz="1600" b="0" i="1" smtClean="0">
                            <a:latin typeface="Cambria Math" panose="02040503050406030204" pitchFamily="18" charset="0"/>
                          </a:rPr>
                          <m:t>=</m:t>
                        </m:r>
                        <m:r>
                          <a:rPr lang="es-ES" sz="1600" b="0" i="1" smtClean="0">
                            <a:solidFill>
                              <a:srgbClr val="FF0000"/>
                            </a:solidFill>
                            <a:latin typeface="Cambria Math" panose="02040503050406030204" pitchFamily="18" charset="0"/>
                          </a:rPr>
                          <m:t>𝑎</m:t>
                        </m:r>
                        <m:r>
                          <a:rPr lang="en-GB" sz="1600" b="0" i="1" baseline="-25000" smtClean="0">
                            <a:solidFill>
                              <a:srgbClr val="FF0000"/>
                            </a:solidFill>
                            <a:latin typeface="Cambria Math" panose="02040503050406030204" pitchFamily="18" charset="0"/>
                          </a:rPr>
                          <m:t>150 </m:t>
                        </m:r>
                        <m:r>
                          <a:rPr lang="es-ES" sz="1600" b="0" i="1" smtClean="0">
                            <a:latin typeface="Cambria Math" panose="02040503050406030204" pitchFamily="18" charset="0"/>
                          </a:rPr>
                          <m:t>𝑟</m:t>
                        </m:r>
                        <m:r>
                          <a:rPr lang="es-ES" sz="1600" b="0" i="1" smtClean="0">
                            <a:latin typeface="Cambria Math" panose="02040503050406030204" pitchFamily="18" charset="0"/>
                          </a:rPr>
                          <m:t>+</m:t>
                        </m:r>
                        <m:r>
                          <a:rPr lang="en-GB" sz="1600" b="0" i="1" smtClean="0">
                            <a:solidFill>
                              <a:srgbClr val="FF0000"/>
                            </a:solidFill>
                            <a:latin typeface="Cambria Math" panose="02040503050406030204" pitchFamily="18" charset="0"/>
                          </a:rPr>
                          <m:t>𝑏</m:t>
                        </m:r>
                        <m:r>
                          <a:rPr lang="en-GB" sz="1600" b="0" i="1" baseline="-25000" smtClean="0">
                            <a:solidFill>
                              <a:srgbClr val="FF0000"/>
                            </a:solidFill>
                            <a:latin typeface="Cambria Math" panose="02040503050406030204" pitchFamily="18" charset="0"/>
                          </a:rPr>
                          <m:t>150</m:t>
                        </m:r>
                        <m:func>
                          <m:funcPr>
                            <m:ctrlPr>
                              <a:rPr lang="es-ES" sz="1600" b="0" i="1" smtClean="0">
                                <a:latin typeface="Cambria Math" panose="02040503050406030204" pitchFamily="18" charset="0"/>
                              </a:rPr>
                            </m:ctrlPr>
                          </m:funcPr>
                          <m:fName>
                            <m:r>
                              <m:rPr>
                                <m:sty m:val="p"/>
                              </m:rPr>
                              <a:rPr lang="es-ES" sz="1600" b="0" i="0" smtClean="0">
                                <a:latin typeface="Cambria Math" panose="02040503050406030204" pitchFamily="18" charset="0"/>
                              </a:rPr>
                              <m:t>log</m:t>
                            </m:r>
                          </m:fName>
                          <m:e>
                            <m:r>
                              <a:rPr lang="en-GB" sz="1600" b="0" i="1" smtClean="0">
                                <a:latin typeface="Cambria Math" panose="02040503050406030204" pitchFamily="18" charset="0"/>
                              </a:rPr>
                              <m:t>𝑟</m:t>
                            </m:r>
                          </m:e>
                        </m:func>
                      </m:oMath>
                    </m:oMathPara>
                  </a14:m>
                  <a:endParaRPr lang="en-GB" sz="1600" dirty="0"/>
                </a:p>
              </p:txBody>
            </p:sp>
          </mc:Choice>
          <mc:Fallback xmlns="">
            <p:sp>
              <p:nvSpPr>
                <p:cNvPr id="43" name="TextBox 42">
                  <a:extLst>
                    <a:ext uri="{FF2B5EF4-FFF2-40B4-BE49-F238E27FC236}">
                      <a16:creationId xmlns:a16="http://schemas.microsoft.com/office/drawing/2014/main" id="{77E81F9C-792E-7AE7-E79B-01241EC5D6F8}"/>
                    </a:ext>
                  </a:extLst>
                </p:cNvPr>
                <p:cNvSpPr txBox="1">
                  <a:spLocks noRot="1" noChangeAspect="1" noMove="1" noResize="1" noEditPoints="1" noAdjustHandles="1" noChangeArrowheads="1" noChangeShapeType="1" noTextEdit="1"/>
                </p:cNvSpPr>
                <p:nvPr/>
              </p:nvSpPr>
              <p:spPr>
                <a:xfrm>
                  <a:off x="1775122" y="4170375"/>
                  <a:ext cx="3136231" cy="338554"/>
                </a:xfrm>
                <a:prstGeom prst="rect">
                  <a:avLst/>
                </a:prstGeom>
                <a:blipFill>
                  <a:blip r:embed="rId11"/>
                  <a:stretch>
                    <a:fillRect b="-25926"/>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961C3D1A-6B78-54CB-E8D7-50A53A4DB93F}"/>
                </a:ext>
              </a:extLst>
            </p:cNvPr>
            <p:cNvSpPr txBox="1"/>
            <p:nvPr/>
          </p:nvSpPr>
          <p:spPr>
            <a:xfrm>
              <a:off x="2960202" y="3690075"/>
              <a:ext cx="481222" cy="338554"/>
            </a:xfrm>
            <a:prstGeom prst="rect">
              <a:avLst/>
            </a:prstGeom>
            <a:noFill/>
          </p:spPr>
          <p:txBody>
            <a:bodyPr wrap="none" rtlCol="0">
              <a:spAutoFit/>
            </a:bodyPr>
            <a:lstStyle/>
            <a:p>
              <a:r>
                <a:rPr lang="en-US" sz="1600" dirty="0"/>
                <a:t>.....</a:t>
              </a:r>
            </a:p>
          </p:txBody>
        </p:sp>
      </p:gr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CE458DFB-0AC3-75F5-E06D-98CDA69763BC}"/>
                  </a:ext>
                </a:extLst>
              </p:cNvPr>
              <p:cNvSpPr txBox="1"/>
              <p:nvPr/>
            </p:nvSpPr>
            <p:spPr>
              <a:xfrm>
                <a:off x="5628948" y="5200516"/>
                <a:ext cx="3291658" cy="9168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GB" sz="2000" i="1" smtClean="0">
                              <a:latin typeface="Cambria Math" panose="02040503050406030204" pitchFamily="18" charset="0"/>
                              <a:ea typeface="Cambria Math" panose="02040503050406030204" pitchFamily="18" charset="0"/>
                            </a:rPr>
                            <m:t>𝜌</m:t>
                          </m:r>
                        </m:e>
                        <m:sub>
                          <m:r>
                            <a:rPr lang="es-ES" sz="2000" b="0" i="1" smtClean="0">
                              <a:latin typeface="Cambria Math" panose="02040503050406030204" pitchFamily="18" charset="0"/>
                            </a:rPr>
                            <m:t>𝑁𝐹𝑊</m:t>
                          </m:r>
                        </m:sub>
                      </m:sSub>
                      <m:r>
                        <a:rPr lang="en-GB" sz="2000" b="0" i="1" smtClean="0">
                          <a:latin typeface="Cambria Math" panose="02040503050406030204" pitchFamily="18" charset="0"/>
                        </a:rPr>
                        <m:t>(</m:t>
                      </m:r>
                      <m:r>
                        <a:rPr lang="en-GB" sz="2000" b="0" i="1" smtClean="0">
                          <a:latin typeface="Cambria Math" panose="02040503050406030204" pitchFamily="18" charset="0"/>
                        </a:rPr>
                        <m:t>𝑟</m:t>
                      </m:r>
                      <m:r>
                        <a:rPr lang="en-GB" sz="2000" b="0" i="1" smtClean="0">
                          <a:latin typeface="Cambria Math" panose="02040503050406030204" pitchFamily="18" charset="0"/>
                        </a:rPr>
                        <m:t>)= </m:t>
                      </m:r>
                      <m:f>
                        <m:fPr>
                          <m:ctrlPr>
                            <a:rPr lang="es-ES" sz="2000" b="0" i="1" smtClean="0">
                              <a:latin typeface="Cambria Math" panose="02040503050406030204" pitchFamily="18" charset="0"/>
                            </a:rPr>
                          </m:ctrlPr>
                        </m:fPr>
                        <m:num>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ea typeface="Cambria Math" panose="02040503050406030204" pitchFamily="18" charset="0"/>
                                </a:rPr>
                                <m:t>𝜌</m:t>
                              </m:r>
                            </m:e>
                            <m:sub>
                              <m:r>
                                <a:rPr lang="es-ES" sz="2000" b="0" i="1" smtClean="0">
                                  <a:latin typeface="Cambria Math" panose="02040503050406030204" pitchFamily="18" charset="0"/>
                                </a:rPr>
                                <m:t>𝑠</m:t>
                              </m:r>
                            </m:sub>
                          </m:sSub>
                        </m:num>
                        <m:den>
                          <m:d>
                            <m:dPr>
                              <m:ctrlPr>
                                <a:rPr lang="es-ES" sz="2000" b="0" i="1" smtClean="0">
                                  <a:latin typeface="Cambria Math" panose="02040503050406030204" pitchFamily="18" charset="0"/>
                                </a:rPr>
                              </m:ctrlPr>
                            </m:dPr>
                            <m:e>
                              <m:f>
                                <m:fPr>
                                  <m:ctrlPr>
                                    <a:rPr lang="es-ES" sz="2000" b="0" i="1" smtClean="0">
                                      <a:latin typeface="Cambria Math" panose="02040503050406030204" pitchFamily="18" charset="0"/>
                                    </a:rPr>
                                  </m:ctrlPr>
                                </m:fPr>
                                <m:num>
                                  <m:r>
                                    <a:rPr lang="es-ES" sz="2000" b="0" i="1" smtClean="0">
                                      <a:latin typeface="Cambria Math" panose="02040503050406030204" pitchFamily="18" charset="0"/>
                                    </a:rPr>
                                    <m:t>𝑟</m:t>
                                  </m:r>
                                </m:num>
                                <m:den>
                                  <m:sSub>
                                    <m:sSubPr>
                                      <m:ctrlPr>
                                        <a:rPr lang="es-ES" sz="2000" b="0" i="1" smtClean="0">
                                          <a:latin typeface="Cambria Math" panose="02040503050406030204" pitchFamily="18" charset="0"/>
                                        </a:rPr>
                                      </m:ctrlPr>
                                    </m:sSubPr>
                                    <m:e>
                                      <m:r>
                                        <a:rPr lang="es-ES" sz="2000" b="0" i="1" smtClean="0">
                                          <a:latin typeface="Cambria Math" panose="02040503050406030204" pitchFamily="18" charset="0"/>
                                        </a:rPr>
                                        <m:t>𝑟</m:t>
                                      </m:r>
                                    </m:e>
                                    <m:sub>
                                      <m:r>
                                        <a:rPr lang="es-ES" sz="2000" b="0" i="1" smtClean="0">
                                          <a:latin typeface="Cambria Math" panose="02040503050406030204" pitchFamily="18" charset="0"/>
                                        </a:rPr>
                                        <m:t>𝑠</m:t>
                                      </m:r>
                                    </m:sub>
                                  </m:sSub>
                                </m:den>
                              </m:f>
                            </m:e>
                          </m:d>
                          <m:sSup>
                            <m:sSupPr>
                              <m:ctrlPr>
                                <a:rPr lang="es-ES" sz="2000" b="0" i="1" smtClean="0">
                                  <a:latin typeface="Cambria Math" panose="02040503050406030204" pitchFamily="18" charset="0"/>
                                </a:rPr>
                              </m:ctrlPr>
                            </m:sSupPr>
                            <m:e>
                              <m:d>
                                <m:dPr>
                                  <m:begChr m:val="["/>
                                  <m:endChr m:val="]"/>
                                  <m:ctrlPr>
                                    <a:rPr lang="es-ES" sz="2000" i="1">
                                      <a:latin typeface="Cambria Math" panose="02040503050406030204" pitchFamily="18" charset="0"/>
                                    </a:rPr>
                                  </m:ctrlPr>
                                </m:dPr>
                                <m:e>
                                  <m:r>
                                    <a:rPr lang="es-ES" sz="2000" i="1">
                                      <a:latin typeface="Cambria Math" panose="02040503050406030204" pitchFamily="18" charset="0"/>
                                    </a:rPr>
                                    <m:t>1+</m:t>
                                  </m:r>
                                  <m:d>
                                    <m:dPr>
                                      <m:ctrlPr>
                                        <a:rPr lang="es-ES" sz="2000" i="1">
                                          <a:latin typeface="Cambria Math" panose="02040503050406030204" pitchFamily="18" charset="0"/>
                                        </a:rPr>
                                      </m:ctrlPr>
                                    </m:dPr>
                                    <m:e>
                                      <m:f>
                                        <m:fPr>
                                          <m:ctrlPr>
                                            <a:rPr lang="es-ES" sz="2000" i="1">
                                              <a:latin typeface="Cambria Math" panose="02040503050406030204" pitchFamily="18" charset="0"/>
                                            </a:rPr>
                                          </m:ctrlPr>
                                        </m:fPr>
                                        <m:num>
                                          <m:r>
                                            <a:rPr lang="es-ES" sz="2000" i="1">
                                              <a:latin typeface="Cambria Math" panose="02040503050406030204" pitchFamily="18" charset="0"/>
                                            </a:rPr>
                                            <m:t>𝑟</m:t>
                                          </m:r>
                                        </m:num>
                                        <m:den>
                                          <m:sSub>
                                            <m:sSubPr>
                                              <m:ctrlPr>
                                                <a:rPr lang="es-ES" sz="2000" i="1">
                                                  <a:latin typeface="Cambria Math" panose="02040503050406030204" pitchFamily="18" charset="0"/>
                                                </a:rPr>
                                              </m:ctrlPr>
                                            </m:sSubPr>
                                            <m:e>
                                              <m:r>
                                                <a:rPr lang="es-ES" sz="2000" i="1">
                                                  <a:latin typeface="Cambria Math" panose="02040503050406030204" pitchFamily="18" charset="0"/>
                                                </a:rPr>
                                                <m:t>𝑟</m:t>
                                              </m:r>
                                            </m:e>
                                            <m:sub>
                                              <m:r>
                                                <a:rPr lang="es-ES" sz="2000" i="1">
                                                  <a:latin typeface="Cambria Math" panose="02040503050406030204" pitchFamily="18" charset="0"/>
                                                </a:rPr>
                                                <m:t>𝑠</m:t>
                                              </m:r>
                                            </m:sub>
                                          </m:sSub>
                                        </m:den>
                                      </m:f>
                                    </m:e>
                                  </m:d>
                                </m:e>
                              </m:d>
                            </m:e>
                            <m:sup>
                              <m:r>
                                <a:rPr lang="es-ES" sz="2000" i="1">
                                  <a:latin typeface="Cambria Math" panose="02040503050406030204" pitchFamily="18" charset="0"/>
                                  <a:ea typeface="Cambria Math" panose="02040503050406030204" pitchFamily="18" charset="0"/>
                                </a:rPr>
                                <m:t>𝛼</m:t>
                              </m:r>
                            </m:sup>
                          </m:sSup>
                        </m:den>
                      </m:f>
                    </m:oMath>
                  </m:oMathPara>
                </a14:m>
                <a:endParaRPr lang="en-US" dirty="0"/>
              </a:p>
            </p:txBody>
          </p:sp>
        </mc:Choice>
        <mc:Fallback xmlns="">
          <p:sp>
            <p:nvSpPr>
              <p:cNvPr id="21" name="TextBox 20">
                <a:extLst>
                  <a:ext uri="{FF2B5EF4-FFF2-40B4-BE49-F238E27FC236}">
                    <a16:creationId xmlns:a16="http://schemas.microsoft.com/office/drawing/2014/main" id="{CE458DFB-0AC3-75F5-E06D-98CDA69763BC}"/>
                  </a:ext>
                </a:extLst>
              </p:cNvPr>
              <p:cNvSpPr txBox="1">
                <a:spLocks noRot="1" noChangeAspect="1" noMove="1" noResize="1" noEditPoints="1" noAdjustHandles="1" noChangeArrowheads="1" noChangeShapeType="1" noTextEdit="1"/>
              </p:cNvSpPr>
              <p:nvPr/>
            </p:nvSpPr>
            <p:spPr>
              <a:xfrm>
                <a:off x="5628948" y="5200516"/>
                <a:ext cx="3291658" cy="916854"/>
              </a:xfrm>
              <a:prstGeom prst="rect">
                <a:avLst/>
              </a:prstGeom>
              <a:blipFill>
                <a:blip r:embed="rId12"/>
                <a:stretch>
                  <a:fillRect b="-1370"/>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BA90CBD0-76D3-E87B-4F6A-8FBEBF4A97A2}"/>
              </a:ext>
            </a:extLst>
          </p:cNvPr>
          <p:cNvSpPr txBox="1"/>
          <p:nvPr/>
        </p:nvSpPr>
        <p:spPr>
          <a:xfrm>
            <a:off x="799800" y="5355481"/>
            <a:ext cx="3103991" cy="369332"/>
          </a:xfrm>
          <a:prstGeom prst="rect">
            <a:avLst/>
          </a:prstGeom>
          <a:noFill/>
        </p:spPr>
        <p:txBody>
          <a:bodyPr wrap="none" rtlCol="0">
            <a:spAutoFit/>
          </a:bodyPr>
          <a:lstStyle/>
          <a:p>
            <a:r>
              <a:rPr lang="en-US" dirty="0"/>
              <a:t>Why have global parameters?</a:t>
            </a:r>
          </a:p>
        </p:txBody>
      </p:sp>
      <p:cxnSp>
        <p:nvCxnSpPr>
          <p:cNvPr id="24" name="Straight Arrow Connector 23">
            <a:extLst>
              <a:ext uri="{FF2B5EF4-FFF2-40B4-BE49-F238E27FC236}">
                <a16:creationId xmlns:a16="http://schemas.microsoft.com/office/drawing/2014/main" id="{D66C329D-E357-8AA7-7561-3A6B61048267}"/>
              </a:ext>
            </a:extLst>
          </p:cNvPr>
          <p:cNvCxnSpPr>
            <a:cxnSpLocks/>
          </p:cNvCxnSpPr>
          <p:nvPr/>
        </p:nvCxnSpPr>
        <p:spPr>
          <a:xfrm>
            <a:off x="4019765" y="5540147"/>
            <a:ext cx="1244566" cy="0"/>
          </a:xfrm>
          <a:prstGeom prst="straightConnector1">
            <a:avLst/>
          </a:prstGeom>
          <a:ln w="381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9CA03C15-392D-48AB-20C8-BE5E68F06A20}"/>
              </a:ext>
            </a:extLst>
          </p:cNvPr>
          <p:cNvCxnSpPr>
            <a:cxnSpLocks/>
          </p:cNvCxnSpPr>
          <p:nvPr/>
        </p:nvCxnSpPr>
        <p:spPr>
          <a:xfrm>
            <a:off x="1691664" y="4911635"/>
            <a:ext cx="8445113"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id="{F5CA840F-9BB9-84C9-94D0-E9A44F2DF88F}"/>
              </a:ext>
            </a:extLst>
          </p:cNvPr>
          <p:cNvSpPr/>
          <p:nvPr/>
        </p:nvSpPr>
        <p:spPr>
          <a:xfrm>
            <a:off x="8523499" y="5454688"/>
            <a:ext cx="305982" cy="338139"/>
          </a:xfrm>
          <a:prstGeom prst="ellipse">
            <a:avLst/>
          </a:prstGeom>
          <a:solidFill>
            <a:srgbClr val="0070C0">
              <a:alpha val="2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7592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21C5A-56A3-7B33-D3D3-02949283D25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F81B426-A246-F28F-EF17-46FD43B1A919}"/>
              </a:ext>
            </a:extLst>
          </p:cNvPr>
          <p:cNvSpPr txBox="1"/>
          <p:nvPr/>
        </p:nvSpPr>
        <p:spPr>
          <a:xfrm>
            <a:off x="904248" y="561537"/>
            <a:ext cx="6096000" cy="523220"/>
          </a:xfrm>
          <a:prstGeom prst="rect">
            <a:avLst/>
          </a:prstGeom>
          <a:noFill/>
        </p:spPr>
        <p:txBody>
          <a:bodyPr wrap="square">
            <a:spAutoFit/>
          </a:bodyPr>
          <a:lstStyle/>
          <a:p>
            <a:r>
              <a:rPr lang="en-US" sz="2800" dirty="0" err="1">
                <a:solidFill>
                  <a:srgbClr val="002060"/>
                </a:solidFill>
              </a:rPr>
              <a:t>Optimised</a:t>
            </a:r>
            <a:r>
              <a:rPr lang="en-US" sz="2800" dirty="0">
                <a:solidFill>
                  <a:srgbClr val="002060"/>
                </a:solidFill>
              </a:rPr>
              <a:t> parameters for </a:t>
            </a:r>
          </a:p>
        </p:txBody>
      </p:sp>
      <p:pic>
        <p:nvPicPr>
          <p:cNvPr id="3" name="Picture 2" descr="A graph of a number of numbers&#10;&#10;AI-generated content may be incorrect.">
            <a:extLst>
              <a:ext uri="{FF2B5EF4-FFF2-40B4-BE49-F238E27FC236}">
                <a16:creationId xmlns:a16="http://schemas.microsoft.com/office/drawing/2014/main" id="{8EBEA1E2-279D-1073-C7A9-7813BB50AD23}"/>
              </a:ext>
            </a:extLst>
          </p:cNvPr>
          <p:cNvPicPr>
            <a:picLocks noChangeAspect="1"/>
          </p:cNvPicPr>
          <p:nvPr/>
        </p:nvPicPr>
        <p:blipFill rotWithShape="1">
          <a:blip r:embed="rId3"/>
          <a:srcRect r="6666"/>
          <a:stretch/>
        </p:blipFill>
        <p:spPr>
          <a:xfrm>
            <a:off x="6401636" y="1357247"/>
            <a:ext cx="5374650" cy="4318861"/>
          </a:xfrm>
          <a:prstGeom prst="rect">
            <a:avLst/>
          </a:prstGeom>
        </p:spPr>
      </p:pic>
      <p:pic>
        <p:nvPicPr>
          <p:cNvPr id="20" name="Picture 19" descr="A chart with numbers and dots&#10;&#10;AI-generated content may be incorrect.">
            <a:extLst>
              <a:ext uri="{FF2B5EF4-FFF2-40B4-BE49-F238E27FC236}">
                <a16:creationId xmlns:a16="http://schemas.microsoft.com/office/drawing/2014/main" id="{6423F51B-B7D0-C1CC-913A-613401EE7A6B}"/>
              </a:ext>
            </a:extLst>
          </p:cNvPr>
          <p:cNvPicPr>
            <a:picLocks noChangeAspect="1"/>
          </p:cNvPicPr>
          <p:nvPr/>
        </p:nvPicPr>
        <p:blipFill rotWithShape="1">
          <a:blip r:embed="rId4"/>
          <a:srcRect r="10267"/>
          <a:stretch/>
        </p:blipFill>
        <p:spPr>
          <a:xfrm>
            <a:off x="820374" y="1439616"/>
            <a:ext cx="5070976" cy="4238401"/>
          </a:xfrm>
          <a:prstGeom prst="rect">
            <a:avLst/>
          </a:prstGeom>
        </p:spPr>
      </p:pic>
      <p:sp>
        <p:nvSpPr>
          <p:cNvPr id="22" name="TextBox 21">
            <a:extLst>
              <a:ext uri="{FF2B5EF4-FFF2-40B4-BE49-F238E27FC236}">
                <a16:creationId xmlns:a16="http://schemas.microsoft.com/office/drawing/2014/main" id="{681EA93F-0D50-1020-F3C8-4A02660D7DB9}"/>
              </a:ext>
            </a:extLst>
          </p:cNvPr>
          <p:cNvSpPr txBox="1"/>
          <p:nvPr/>
        </p:nvSpPr>
        <p:spPr>
          <a:xfrm>
            <a:off x="7364528" y="1357247"/>
            <a:ext cx="3262624" cy="400110"/>
          </a:xfrm>
          <a:prstGeom prst="rect">
            <a:avLst/>
          </a:prstGeom>
          <a:noFill/>
        </p:spPr>
        <p:txBody>
          <a:bodyPr wrap="none" rtlCol="0">
            <a:spAutoFit/>
          </a:bodyPr>
          <a:lstStyle/>
          <a:p>
            <a:r>
              <a:rPr lang="en-US" sz="2000" b="1" dirty="0"/>
              <a:t>1 </a:t>
            </a:r>
            <a:r>
              <a:rPr lang="en-US" sz="2000" b="1" dirty="0">
                <a:solidFill>
                  <a:srgbClr val="0070C0"/>
                </a:solidFill>
              </a:rPr>
              <a:t>local</a:t>
            </a:r>
            <a:r>
              <a:rPr lang="en-US" sz="2000" b="1" dirty="0"/>
              <a:t>, 1 </a:t>
            </a:r>
            <a:r>
              <a:rPr lang="en-US" sz="2000" b="1" dirty="0">
                <a:solidFill>
                  <a:srgbClr val="FF0000"/>
                </a:solidFill>
              </a:rPr>
              <a:t>global</a:t>
            </a:r>
            <a:r>
              <a:rPr lang="en-US" sz="2000" b="1" dirty="0"/>
              <a:t> parameter</a:t>
            </a:r>
          </a:p>
        </p:txBody>
      </p:sp>
      <p:sp>
        <p:nvSpPr>
          <p:cNvPr id="23" name="TextBox 22">
            <a:extLst>
              <a:ext uri="{FF2B5EF4-FFF2-40B4-BE49-F238E27FC236}">
                <a16:creationId xmlns:a16="http://schemas.microsoft.com/office/drawing/2014/main" id="{29B5A787-1B9D-B1F2-12EC-26235672A961}"/>
              </a:ext>
            </a:extLst>
          </p:cNvPr>
          <p:cNvSpPr txBox="1"/>
          <p:nvPr/>
        </p:nvSpPr>
        <p:spPr>
          <a:xfrm>
            <a:off x="2037164" y="1452695"/>
            <a:ext cx="2352824" cy="400110"/>
          </a:xfrm>
          <a:prstGeom prst="rect">
            <a:avLst/>
          </a:prstGeom>
          <a:noFill/>
        </p:spPr>
        <p:txBody>
          <a:bodyPr wrap="none" rtlCol="0">
            <a:spAutoFit/>
          </a:bodyPr>
          <a:lstStyle/>
          <a:p>
            <a:r>
              <a:rPr lang="en-US" sz="2000" b="1" dirty="0"/>
              <a:t>2 </a:t>
            </a:r>
            <a:r>
              <a:rPr lang="en-US" sz="2000" b="1" dirty="0">
                <a:solidFill>
                  <a:srgbClr val="0070C0"/>
                </a:solidFill>
              </a:rPr>
              <a:t>local</a:t>
            </a:r>
            <a:r>
              <a:rPr lang="en-US" sz="2000" b="1" dirty="0"/>
              <a:t> parameters</a:t>
            </a:r>
          </a:p>
        </p:txBody>
      </p:sp>
      <p:sp>
        <p:nvSpPr>
          <p:cNvPr id="24" name="TextBox 23">
            <a:extLst>
              <a:ext uri="{FF2B5EF4-FFF2-40B4-BE49-F238E27FC236}">
                <a16:creationId xmlns:a16="http://schemas.microsoft.com/office/drawing/2014/main" id="{2D138ACE-A9F8-B5A5-1791-D095D9C9A0BD}"/>
              </a:ext>
            </a:extLst>
          </p:cNvPr>
          <p:cNvSpPr txBox="1"/>
          <p:nvPr/>
        </p:nvSpPr>
        <p:spPr>
          <a:xfrm>
            <a:off x="2324492" y="5874811"/>
            <a:ext cx="1558247" cy="369332"/>
          </a:xfrm>
          <a:prstGeom prst="rect">
            <a:avLst/>
          </a:prstGeom>
          <a:noFill/>
        </p:spPr>
        <p:txBody>
          <a:bodyPr wrap="none" rtlCol="0">
            <a:spAutoFit/>
          </a:bodyPr>
          <a:lstStyle/>
          <a:p>
            <a:r>
              <a:rPr lang="en-US" b="1" dirty="0"/>
              <a:t>DL = 853 </a:t>
            </a:r>
            <a:r>
              <a:rPr lang="en-US" b="1" dirty="0" err="1"/>
              <a:t>nats</a:t>
            </a:r>
            <a:endParaRPr lang="en-US" b="1" dirty="0"/>
          </a:p>
        </p:txBody>
      </p:sp>
      <p:sp>
        <p:nvSpPr>
          <p:cNvPr id="25" name="TextBox 24">
            <a:extLst>
              <a:ext uri="{FF2B5EF4-FFF2-40B4-BE49-F238E27FC236}">
                <a16:creationId xmlns:a16="http://schemas.microsoft.com/office/drawing/2014/main" id="{75FFB62A-CBF8-16F9-845A-0827BA0C880C}"/>
              </a:ext>
            </a:extLst>
          </p:cNvPr>
          <p:cNvSpPr txBox="1"/>
          <p:nvPr/>
        </p:nvSpPr>
        <p:spPr>
          <a:xfrm>
            <a:off x="8096145" y="5856031"/>
            <a:ext cx="1558247" cy="369332"/>
          </a:xfrm>
          <a:prstGeom prst="rect">
            <a:avLst/>
          </a:prstGeom>
          <a:noFill/>
        </p:spPr>
        <p:txBody>
          <a:bodyPr wrap="none" rtlCol="0">
            <a:spAutoFit/>
          </a:bodyPr>
          <a:lstStyle/>
          <a:p>
            <a:r>
              <a:rPr lang="en-US" b="1" dirty="0"/>
              <a:t>DL = 911 </a:t>
            </a:r>
            <a:r>
              <a:rPr lang="en-US" b="1" dirty="0" err="1"/>
              <a:t>nats</a:t>
            </a:r>
            <a:endParaRPr lang="en-US" b="1" dirty="0"/>
          </a:p>
        </p:txBody>
      </p:sp>
      <p:sp>
        <p:nvSpPr>
          <p:cNvPr id="26" name="TextBox 25">
            <a:extLst>
              <a:ext uri="{FF2B5EF4-FFF2-40B4-BE49-F238E27FC236}">
                <a16:creationId xmlns:a16="http://schemas.microsoft.com/office/drawing/2014/main" id="{557048D6-5F37-46CC-FB94-B479182FE84C}"/>
              </a:ext>
            </a:extLst>
          </p:cNvPr>
          <p:cNvSpPr txBox="1"/>
          <p:nvPr/>
        </p:nvSpPr>
        <p:spPr>
          <a:xfrm>
            <a:off x="2528072" y="5461624"/>
            <a:ext cx="184731" cy="369332"/>
          </a:xfrm>
          <a:prstGeom prst="rect">
            <a:avLst/>
          </a:prstGeom>
          <a:solidFill>
            <a:schemeClr val="bg1"/>
          </a:solidFill>
        </p:spPr>
        <p:txBody>
          <a:bodyPr wrap="none" rtlCol="0">
            <a:spAutoFit/>
          </a:bodyPr>
          <a:lstStyle/>
          <a:p>
            <a:endParaRPr lang="en-US" dirty="0"/>
          </a:p>
        </p:txBody>
      </p:sp>
      <p:sp>
        <p:nvSpPr>
          <p:cNvPr id="28" name="TextBox 27">
            <a:extLst>
              <a:ext uri="{FF2B5EF4-FFF2-40B4-BE49-F238E27FC236}">
                <a16:creationId xmlns:a16="http://schemas.microsoft.com/office/drawing/2014/main" id="{E0069A39-F795-9599-A9F0-298F28A98AE5}"/>
              </a:ext>
            </a:extLst>
          </p:cNvPr>
          <p:cNvSpPr txBox="1"/>
          <p:nvPr/>
        </p:nvSpPr>
        <p:spPr>
          <a:xfrm>
            <a:off x="8158783" y="5439567"/>
            <a:ext cx="1388778" cy="369332"/>
          </a:xfrm>
          <a:prstGeom prst="rect">
            <a:avLst/>
          </a:prstGeom>
          <a:solidFill>
            <a:schemeClr val="bg1"/>
          </a:solidFill>
        </p:spPr>
        <p:txBody>
          <a:bodyPr wrap="none" rtlCol="0">
            <a:spAutoFit/>
          </a:bodyPr>
          <a:lstStyle/>
          <a:p>
            <a:r>
              <a:rPr lang="en-US" dirty="0"/>
              <a:t>Parameter 1</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6B25276-0443-A522-6BF9-BA56313B192E}"/>
                  </a:ext>
                </a:extLst>
              </p:cNvPr>
              <p:cNvSpPr txBox="1"/>
              <p:nvPr/>
            </p:nvSpPr>
            <p:spPr>
              <a:xfrm>
                <a:off x="5074726" y="491111"/>
                <a:ext cx="2218876" cy="6304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ea typeface="Cambria Math" panose="02040503050406030204" pitchFamily="18" charset="0"/>
                        </a:rPr>
                        <m:t>𝜌</m:t>
                      </m:r>
                      <m:d>
                        <m:dPr>
                          <m:ctrlPr>
                            <a:rPr lang="en-GB" sz="2000" b="0" i="1" smtClean="0">
                              <a:latin typeface="Cambria Math" panose="02040503050406030204" pitchFamily="18" charset="0"/>
                              <a:ea typeface="Cambria Math" panose="02040503050406030204" pitchFamily="18" charset="0"/>
                            </a:rPr>
                          </m:ctrlPr>
                        </m:dPr>
                        <m:e>
                          <m:r>
                            <a:rPr lang="en-GB" sz="2000" b="0" i="1" smtClean="0">
                              <a:latin typeface="Cambria Math" panose="02040503050406030204" pitchFamily="18" charset="0"/>
                              <a:ea typeface="Cambria Math" panose="02040503050406030204" pitchFamily="18" charset="0"/>
                            </a:rPr>
                            <m:t>𝑟</m:t>
                          </m:r>
                        </m:e>
                      </m:d>
                      <m:r>
                        <a:rPr lang="en-GB" sz="2000" b="0" i="1" smtClean="0">
                          <a:latin typeface="Cambria Math" panose="02040503050406030204" pitchFamily="18" charset="0"/>
                          <a:ea typeface="Cambria Math" panose="02040503050406030204" pitchFamily="18" charset="0"/>
                        </a:rPr>
                        <m:t>= </m:t>
                      </m:r>
                      <m:f>
                        <m:fPr>
                          <m:ctrlPr>
                            <a:rPr lang="en-US" sz="200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𝑟</m:t>
                          </m:r>
                        </m:den>
                      </m:f>
                      <m:r>
                        <a:rPr lang="en-GB" sz="2000" b="0" i="1" smtClean="0">
                          <a:latin typeface="Cambria Math" panose="02040503050406030204" pitchFamily="18" charset="0"/>
                        </a:rPr>
                        <m:t>+ </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𝑟</m:t>
                          </m:r>
                        </m:num>
                        <m:den>
                          <m:sSub>
                            <m:sSubPr>
                              <m:ctrlPr>
                                <a:rPr lang="en-GB" sz="2000" b="0" i="1" smtClean="0">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𝜃</m:t>
                              </m:r>
                            </m:e>
                            <m:sub>
                              <m:r>
                                <a:rPr lang="en-GB" sz="2000" b="0" i="1" smtClean="0">
                                  <a:latin typeface="Cambria Math" panose="02040503050406030204" pitchFamily="18" charset="0"/>
                                  <a:ea typeface="Cambria Math" panose="02040503050406030204" pitchFamily="18" charset="0"/>
                                </a:rPr>
                                <m:t>0</m:t>
                              </m:r>
                            </m:sub>
                          </m:sSub>
                          <m:sSup>
                            <m:sSupPr>
                              <m:ctrlPr>
                                <a:rPr lang="en-GB" sz="2000" b="0" i="1" smtClean="0">
                                  <a:latin typeface="Cambria Math" panose="02040503050406030204" pitchFamily="18" charset="0"/>
                                  <a:ea typeface="Cambria Math" panose="02040503050406030204" pitchFamily="18" charset="0"/>
                                </a:rPr>
                              </m:ctrlPr>
                            </m:sSupPr>
                            <m:e>
                              <m:d>
                                <m:dPr>
                                  <m:begChr m:val="|"/>
                                  <m:endChr m:val="|"/>
                                  <m:ctrlPr>
                                    <a:rPr lang="en-GB" sz="2000" i="1">
                                      <a:latin typeface="Cambria Math" panose="02040503050406030204" pitchFamily="18" charset="0"/>
                                      <a:ea typeface="Cambria Math" panose="02040503050406030204" pitchFamily="18" charset="0"/>
                                    </a:rPr>
                                  </m:ctrlPr>
                                </m:dPr>
                                <m:e>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𝜃</m:t>
                                      </m:r>
                                    </m:e>
                                    <m:sub>
                                      <m:r>
                                        <a:rPr lang="en-GB" sz="2000" i="1">
                                          <a:latin typeface="Cambria Math" panose="02040503050406030204" pitchFamily="18" charset="0"/>
                                          <a:ea typeface="Cambria Math" panose="02040503050406030204" pitchFamily="18" charset="0"/>
                                        </a:rPr>
                                        <m:t>1</m:t>
                                      </m:r>
                                    </m:sub>
                                  </m:sSub>
                                </m:e>
                              </m:d>
                            </m:e>
                            <m:sup>
                              <m:r>
                                <a:rPr lang="en-GB" sz="2000" b="0" i="1" smtClean="0">
                                  <a:latin typeface="Cambria Math" panose="02040503050406030204" pitchFamily="18" charset="0"/>
                                  <a:ea typeface="Cambria Math" panose="02040503050406030204" pitchFamily="18" charset="0"/>
                                </a:rPr>
                                <m:t>𝑟</m:t>
                              </m:r>
                            </m:sup>
                          </m:sSup>
                        </m:den>
                      </m:f>
                    </m:oMath>
                  </m:oMathPara>
                </a14:m>
                <a:endParaRPr lang="en-US" dirty="0"/>
              </a:p>
            </p:txBody>
          </p:sp>
        </mc:Choice>
        <mc:Fallback xmlns="">
          <p:sp>
            <p:nvSpPr>
              <p:cNvPr id="14" name="TextBox 13">
                <a:extLst>
                  <a:ext uri="{FF2B5EF4-FFF2-40B4-BE49-F238E27FC236}">
                    <a16:creationId xmlns:a16="http://schemas.microsoft.com/office/drawing/2014/main" id="{16B25276-0443-A522-6BF9-BA56313B192E}"/>
                  </a:ext>
                </a:extLst>
              </p:cNvPr>
              <p:cNvSpPr txBox="1">
                <a:spLocks noRot="1" noChangeAspect="1" noMove="1" noResize="1" noEditPoints="1" noAdjustHandles="1" noChangeArrowheads="1" noChangeShapeType="1" noTextEdit="1"/>
              </p:cNvSpPr>
              <p:nvPr/>
            </p:nvSpPr>
            <p:spPr>
              <a:xfrm>
                <a:off x="5074726" y="491111"/>
                <a:ext cx="2218876" cy="630429"/>
              </a:xfrm>
              <a:prstGeom prst="rect">
                <a:avLst/>
              </a:prstGeom>
              <a:blipFill>
                <a:blip r:embed="rId5"/>
                <a:stretch>
                  <a:fillRect l="-2273" b="-98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D39B7A4-7E65-74E2-C46D-9BC9B8306BBB}"/>
                  </a:ext>
                </a:extLst>
              </p:cNvPr>
              <p:cNvSpPr txBox="1"/>
              <p:nvPr/>
            </p:nvSpPr>
            <p:spPr>
              <a:xfrm>
                <a:off x="2389833" y="5460249"/>
                <a:ext cx="2352824" cy="369332"/>
              </a:xfrm>
              <a:prstGeom prst="rect">
                <a:avLst/>
              </a:prstGeom>
              <a:solidFill>
                <a:schemeClr val="bg1"/>
              </a:solidFill>
            </p:spPr>
            <p:txBody>
              <a:bodyPr wrap="square">
                <a:spAutoFit/>
              </a:bodyPr>
              <a:lstStyle/>
              <a:p>
                <a:r>
                  <a:rPr lang="en-GB" sz="1800" b="0" dirty="0">
                    <a:ea typeface="Cambria Math" panose="02040503050406030204" pitchFamily="18" charset="0"/>
                  </a:rPr>
                  <a:t>Parameter </a:t>
                </a:r>
                <a14:m>
                  <m:oMath xmlns:m="http://schemas.openxmlformats.org/officeDocument/2006/math">
                    <m:sSub>
                      <m:sSubPr>
                        <m:ctrlPr>
                          <a:rPr lang="en-GB" sz="1800" b="0" i="1" smtClean="0">
                            <a:latin typeface="Cambria Math" panose="02040503050406030204" pitchFamily="18" charset="0"/>
                            <a:ea typeface="Cambria Math" panose="02040503050406030204" pitchFamily="18" charset="0"/>
                          </a:rPr>
                        </m:ctrlPr>
                      </m:sSubPr>
                      <m:e>
                        <m:r>
                          <a:rPr lang="en-GB" sz="1800" i="1">
                            <a:latin typeface="Cambria Math" panose="02040503050406030204" pitchFamily="18" charset="0"/>
                            <a:ea typeface="Cambria Math" panose="02040503050406030204" pitchFamily="18" charset="0"/>
                          </a:rPr>
                          <m:t>𝜃</m:t>
                        </m:r>
                      </m:e>
                      <m:sub>
                        <m:r>
                          <a:rPr lang="en-GB" sz="1800" b="0" i="1" smtClean="0">
                            <a:latin typeface="Cambria Math" panose="02040503050406030204" pitchFamily="18" charset="0"/>
                            <a:ea typeface="Cambria Math" panose="02040503050406030204" pitchFamily="18" charset="0"/>
                          </a:rPr>
                          <m:t>0</m:t>
                        </m:r>
                      </m:sub>
                    </m:sSub>
                  </m:oMath>
                </a14:m>
                <a:endParaRPr lang="en-US" dirty="0"/>
              </a:p>
            </p:txBody>
          </p:sp>
        </mc:Choice>
        <mc:Fallback xmlns="">
          <p:sp>
            <p:nvSpPr>
              <p:cNvPr id="16" name="TextBox 15">
                <a:extLst>
                  <a:ext uri="{FF2B5EF4-FFF2-40B4-BE49-F238E27FC236}">
                    <a16:creationId xmlns:a16="http://schemas.microsoft.com/office/drawing/2014/main" id="{BD39B7A4-7E65-74E2-C46D-9BC9B8306BBB}"/>
                  </a:ext>
                </a:extLst>
              </p:cNvPr>
              <p:cNvSpPr txBox="1">
                <a:spLocks noRot="1" noChangeAspect="1" noMove="1" noResize="1" noEditPoints="1" noAdjustHandles="1" noChangeArrowheads="1" noChangeShapeType="1" noTextEdit="1"/>
              </p:cNvSpPr>
              <p:nvPr/>
            </p:nvSpPr>
            <p:spPr>
              <a:xfrm>
                <a:off x="2389833" y="5460249"/>
                <a:ext cx="2352824" cy="369332"/>
              </a:xfrm>
              <a:prstGeom prst="rect">
                <a:avLst/>
              </a:prstGeom>
              <a:blipFill>
                <a:blip r:embed="rId6"/>
                <a:stretch>
                  <a:fillRect l="-2151" t="-10345" b="-275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062C8C7-DA3C-10ED-A943-A1671132344E}"/>
                  </a:ext>
                </a:extLst>
              </p:cNvPr>
              <p:cNvSpPr txBox="1"/>
              <p:nvPr/>
            </p:nvSpPr>
            <p:spPr>
              <a:xfrm>
                <a:off x="8104463" y="5458339"/>
                <a:ext cx="2352824" cy="369332"/>
              </a:xfrm>
              <a:prstGeom prst="rect">
                <a:avLst/>
              </a:prstGeom>
              <a:solidFill>
                <a:schemeClr val="bg1"/>
              </a:solidFill>
            </p:spPr>
            <p:txBody>
              <a:bodyPr wrap="square">
                <a:spAutoFit/>
              </a:bodyPr>
              <a:lstStyle/>
              <a:p>
                <a:r>
                  <a:rPr lang="en-GB" sz="1800" b="0" dirty="0">
                    <a:ea typeface="Cambria Math" panose="02040503050406030204" pitchFamily="18" charset="0"/>
                  </a:rPr>
                  <a:t>Parameter </a:t>
                </a:r>
                <a14:m>
                  <m:oMath xmlns:m="http://schemas.openxmlformats.org/officeDocument/2006/math">
                    <m:sSub>
                      <m:sSubPr>
                        <m:ctrlPr>
                          <a:rPr lang="en-GB" sz="1800" b="0" i="1" smtClean="0">
                            <a:latin typeface="Cambria Math" panose="02040503050406030204" pitchFamily="18" charset="0"/>
                            <a:ea typeface="Cambria Math" panose="02040503050406030204" pitchFamily="18" charset="0"/>
                          </a:rPr>
                        </m:ctrlPr>
                      </m:sSubPr>
                      <m:e>
                        <m:r>
                          <a:rPr lang="en-GB" sz="1800" i="1">
                            <a:latin typeface="Cambria Math" panose="02040503050406030204" pitchFamily="18" charset="0"/>
                            <a:ea typeface="Cambria Math" panose="02040503050406030204" pitchFamily="18" charset="0"/>
                          </a:rPr>
                          <m:t>𝜃</m:t>
                        </m:r>
                      </m:e>
                      <m:sub>
                        <m:r>
                          <a:rPr lang="en-GB" sz="1800" b="0" i="1" smtClean="0">
                            <a:latin typeface="Cambria Math" panose="02040503050406030204" pitchFamily="18" charset="0"/>
                            <a:ea typeface="Cambria Math" panose="02040503050406030204" pitchFamily="18" charset="0"/>
                          </a:rPr>
                          <m:t>0</m:t>
                        </m:r>
                      </m:sub>
                    </m:sSub>
                  </m:oMath>
                </a14:m>
                <a:endParaRPr lang="en-US" dirty="0"/>
              </a:p>
            </p:txBody>
          </p:sp>
        </mc:Choice>
        <mc:Fallback xmlns="">
          <p:sp>
            <p:nvSpPr>
              <p:cNvPr id="17" name="TextBox 16">
                <a:extLst>
                  <a:ext uri="{FF2B5EF4-FFF2-40B4-BE49-F238E27FC236}">
                    <a16:creationId xmlns:a16="http://schemas.microsoft.com/office/drawing/2014/main" id="{A062C8C7-DA3C-10ED-A943-A1671132344E}"/>
                  </a:ext>
                </a:extLst>
              </p:cNvPr>
              <p:cNvSpPr txBox="1">
                <a:spLocks noRot="1" noChangeAspect="1" noMove="1" noResize="1" noEditPoints="1" noAdjustHandles="1" noChangeArrowheads="1" noChangeShapeType="1" noTextEdit="1"/>
              </p:cNvSpPr>
              <p:nvPr/>
            </p:nvSpPr>
            <p:spPr>
              <a:xfrm>
                <a:off x="8104463" y="5458339"/>
                <a:ext cx="2352824" cy="369332"/>
              </a:xfrm>
              <a:prstGeom prst="rect">
                <a:avLst/>
              </a:prstGeom>
              <a:blipFill>
                <a:blip r:embed="rId7"/>
                <a:stretch>
                  <a:fillRect l="-1604" t="-6667"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E9CCE4A-31A6-EF29-EA5D-CCC17A6AFE39}"/>
                  </a:ext>
                </a:extLst>
              </p:cNvPr>
              <p:cNvSpPr txBox="1"/>
              <p:nvPr/>
            </p:nvSpPr>
            <p:spPr>
              <a:xfrm rot="16200000">
                <a:off x="-240555" y="2930109"/>
                <a:ext cx="2352824" cy="369332"/>
              </a:xfrm>
              <a:prstGeom prst="rect">
                <a:avLst/>
              </a:prstGeom>
              <a:solidFill>
                <a:schemeClr val="bg1"/>
              </a:solidFill>
            </p:spPr>
            <p:txBody>
              <a:bodyPr wrap="square">
                <a:spAutoFit/>
              </a:bodyPr>
              <a:lstStyle/>
              <a:p>
                <a:r>
                  <a:rPr lang="en-GB" sz="1800" b="0" dirty="0">
                    <a:ea typeface="Cambria Math" panose="02040503050406030204" pitchFamily="18" charset="0"/>
                  </a:rPr>
                  <a:t>Parameter </a:t>
                </a:r>
                <a14:m>
                  <m:oMath xmlns:m="http://schemas.openxmlformats.org/officeDocument/2006/math">
                    <m:sSub>
                      <m:sSubPr>
                        <m:ctrlPr>
                          <a:rPr lang="en-GB" sz="1800" b="0" i="1" smtClean="0">
                            <a:latin typeface="Cambria Math" panose="02040503050406030204" pitchFamily="18" charset="0"/>
                            <a:ea typeface="Cambria Math" panose="02040503050406030204" pitchFamily="18" charset="0"/>
                          </a:rPr>
                        </m:ctrlPr>
                      </m:sSubPr>
                      <m:e>
                        <m:r>
                          <a:rPr lang="en-GB" sz="1800" i="1">
                            <a:latin typeface="Cambria Math" panose="02040503050406030204" pitchFamily="18" charset="0"/>
                            <a:ea typeface="Cambria Math" panose="02040503050406030204" pitchFamily="18" charset="0"/>
                          </a:rPr>
                          <m:t>𝜃</m:t>
                        </m:r>
                      </m:e>
                      <m:sub>
                        <m:r>
                          <a:rPr lang="en-GB" sz="1800" b="0" i="1" smtClean="0">
                            <a:latin typeface="Cambria Math" panose="02040503050406030204" pitchFamily="18" charset="0"/>
                            <a:ea typeface="Cambria Math" panose="02040503050406030204" pitchFamily="18" charset="0"/>
                          </a:rPr>
                          <m:t>1</m:t>
                        </m:r>
                      </m:sub>
                    </m:sSub>
                  </m:oMath>
                </a14:m>
                <a:endParaRPr lang="en-US" dirty="0"/>
              </a:p>
            </p:txBody>
          </p:sp>
        </mc:Choice>
        <mc:Fallback xmlns="">
          <p:sp>
            <p:nvSpPr>
              <p:cNvPr id="18" name="TextBox 17">
                <a:extLst>
                  <a:ext uri="{FF2B5EF4-FFF2-40B4-BE49-F238E27FC236}">
                    <a16:creationId xmlns:a16="http://schemas.microsoft.com/office/drawing/2014/main" id="{0E9CCE4A-31A6-EF29-EA5D-CCC17A6AFE39}"/>
                  </a:ext>
                </a:extLst>
              </p:cNvPr>
              <p:cNvSpPr txBox="1">
                <a:spLocks noRot="1" noChangeAspect="1" noMove="1" noResize="1" noEditPoints="1" noAdjustHandles="1" noChangeArrowheads="1" noChangeShapeType="1" noTextEdit="1"/>
              </p:cNvSpPr>
              <p:nvPr/>
            </p:nvSpPr>
            <p:spPr>
              <a:xfrm rot="16200000">
                <a:off x="-240555" y="2930109"/>
                <a:ext cx="2352824" cy="369332"/>
              </a:xfrm>
              <a:prstGeom prst="rect">
                <a:avLst/>
              </a:prstGeom>
              <a:blipFill>
                <a:blip r:embed="rId8"/>
                <a:stretch>
                  <a:fillRect l="-6667" r="-23333" b="-2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687AB9F-6DC6-D912-34EA-58770E4941C9}"/>
                  </a:ext>
                </a:extLst>
              </p:cNvPr>
              <p:cNvSpPr txBox="1"/>
              <p:nvPr/>
            </p:nvSpPr>
            <p:spPr>
              <a:xfrm rot="16200000">
                <a:off x="5374412" y="2974277"/>
                <a:ext cx="2352824" cy="369332"/>
              </a:xfrm>
              <a:prstGeom prst="rect">
                <a:avLst/>
              </a:prstGeom>
              <a:solidFill>
                <a:schemeClr val="bg1"/>
              </a:solidFill>
            </p:spPr>
            <p:txBody>
              <a:bodyPr wrap="square">
                <a:spAutoFit/>
              </a:bodyPr>
              <a:lstStyle/>
              <a:p>
                <a:r>
                  <a:rPr lang="en-GB" sz="1800" b="0" dirty="0">
                    <a:ea typeface="Cambria Math" panose="02040503050406030204" pitchFamily="18" charset="0"/>
                  </a:rPr>
                  <a:t>Parameter </a:t>
                </a:r>
                <a14:m>
                  <m:oMath xmlns:m="http://schemas.openxmlformats.org/officeDocument/2006/math">
                    <m:sSub>
                      <m:sSubPr>
                        <m:ctrlPr>
                          <a:rPr lang="en-GB" sz="1800" b="0" i="1" smtClean="0">
                            <a:latin typeface="Cambria Math" panose="02040503050406030204" pitchFamily="18" charset="0"/>
                            <a:ea typeface="Cambria Math" panose="02040503050406030204" pitchFamily="18" charset="0"/>
                          </a:rPr>
                        </m:ctrlPr>
                      </m:sSubPr>
                      <m:e>
                        <m:r>
                          <a:rPr lang="en-GB" sz="1800" i="1">
                            <a:latin typeface="Cambria Math" panose="02040503050406030204" pitchFamily="18" charset="0"/>
                            <a:ea typeface="Cambria Math" panose="02040503050406030204" pitchFamily="18" charset="0"/>
                          </a:rPr>
                          <m:t>𝜃</m:t>
                        </m:r>
                      </m:e>
                      <m:sub>
                        <m:r>
                          <a:rPr lang="en-GB" sz="1800" b="0" i="1" smtClean="0">
                            <a:latin typeface="Cambria Math" panose="02040503050406030204" pitchFamily="18" charset="0"/>
                            <a:ea typeface="Cambria Math" panose="02040503050406030204" pitchFamily="18" charset="0"/>
                          </a:rPr>
                          <m:t>1</m:t>
                        </m:r>
                      </m:sub>
                    </m:sSub>
                  </m:oMath>
                </a14:m>
                <a:endParaRPr lang="en-US" dirty="0"/>
              </a:p>
            </p:txBody>
          </p:sp>
        </mc:Choice>
        <mc:Fallback xmlns="">
          <p:sp>
            <p:nvSpPr>
              <p:cNvPr id="19" name="TextBox 18">
                <a:extLst>
                  <a:ext uri="{FF2B5EF4-FFF2-40B4-BE49-F238E27FC236}">
                    <a16:creationId xmlns:a16="http://schemas.microsoft.com/office/drawing/2014/main" id="{0687AB9F-6DC6-D912-34EA-58770E4941C9}"/>
                  </a:ext>
                </a:extLst>
              </p:cNvPr>
              <p:cNvSpPr txBox="1">
                <a:spLocks noRot="1" noChangeAspect="1" noMove="1" noResize="1" noEditPoints="1" noAdjustHandles="1" noChangeArrowheads="1" noChangeShapeType="1" noTextEdit="1"/>
              </p:cNvSpPr>
              <p:nvPr/>
            </p:nvSpPr>
            <p:spPr>
              <a:xfrm rot="16200000">
                <a:off x="5374412" y="2974277"/>
                <a:ext cx="2352824" cy="369332"/>
              </a:xfrm>
              <a:prstGeom prst="rect">
                <a:avLst/>
              </a:prstGeom>
              <a:blipFill>
                <a:blip r:embed="rId9"/>
                <a:stretch>
                  <a:fillRect l="-6667" r="-26667" b="-2151"/>
                </a:stretch>
              </a:blipFill>
            </p:spPr>
            <p:txBody>
              <a:bodyPr/>
              <a:lstStyle/>
              <a:p>
                <a:r>
                  <a:rPr lang="en-US">
                    <a:noFill/>
                  </a:rPr>
                  <a:t> </a:t>
                </a:r>
              </a:p>
            </p:txBody>
          </p:sp>
        </mc:Fallback>
      </mc:AlternateContent>
      <p:pic>
        <p:nvPicPr>
          <p:cNvPr id="21" name="Picture 20" descr="A chart with numbers and dots&#10;&#10;AI-generated content may be incorrect.">
            <a:extLst>
              <a:ext uri="{FF2B5EF4-FFF2-40B4-BE49-F238E27FC236}">
                <a16:creationId xmlns:a16="http://schemas.microsoft.com/office/drawing/2014/main" id="{EBBAE893-FDA5-F443-E717-815D419B78E3}"/>
              </a:ext>
            </a:extLst>
          </p:cNvPr>
          <p:cNvPicPr>
            <a:picLocks noChangeAspect="1"/>
          </p:cNvPicPr>
          <p:nvPr/>
        </p:nvPicPr>
        <p:blipFill rotWithShape="1">
          <a:blip r:embed="rId4"/>
          <a:srcRect l="85877" t="43341" r="9342" b="41785"/>
          <a:stretch/>
        </p:blipFill>
        <p:spPr>
          <a:xfrm>
            <a:off x="5632831" y="3043646"/>
            <a:ext cx="477596" cy="1114501"/>
          </a:xfrm>
          <a:prstGeom prst="rect">
            <a:avLst/>
          </a:prstGeom>
        </p:spPr>
      </p:pic>
      <p:pic>
        <p:nvPicPr>
          <p:cNvPr id="27" name="Picture 26" descr="A chart with numbers and dots&#10;&#10;AI-generated content may be incorrect.">
            <a:extLst>
              <a:ext uri="{FF2B5EF4-FFF2-40B4-BE49-F238E27FC236}">
                <a16:creationId xmlns:a16="http://schemas.microsoft.com/office/drawing/2014/main" id="{EC593028-F4B6-5150-BBDA-CE9F893DFDE1}"/>
              </a:ext>
            </a:extLst>
          </p:cNvPr>
          <p:cNvPicPr>
            <a:picLocks noChangeAspect="1"/>
          </p:cNvPicPr>
          <p:nvPr/>
        </p:nvPicPr>
        <p:blipFill rotWithShape="1">
          <a:blip r:embed="rId4"/>
          <a:srcRect l="85877" t="43341" r="9342" b="41785"/>
          <a:stretch/>
        </p:blipFill>
        <p:spPr>
          <a:xfrm>
            <a:off x="11371626" y="3043646"/>
            <a:ext cx="459538" cy="1072362"/>
          </a:xfrm>
          <a:prstGeom prst="rect">
            <a:avLst/>
          </a:prstGeom>
        </p:spPr>
      </p:pic>
    </p:spTree>
    <p:extLst>
      <p:ext uri="{BB962C8B-B14F-4D97-AF65-F5344CB8AC3E}">
        <p14:creationId xmlns:p14="http://schemas.microsoft.com/office/powerpoint/2010/main" val="946980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23675A-3817-2BB3-3170-A617919686BF}"/>
              </a:ext>
            </a:extLst>
          </p:cNvPr>
          <p:cNvSpPr txBox="1">
            <a:spLocks noGrp="1"/>
          </p:cNvSpPr>
          <p:nvPr>
            <p:ph type="body" idx="4294967295"/>
          </p:nvPr>
        </p:nvSpPr>
        <p:spPr>
          <a:xfrm>
            <a:off x="1028361" y="1108582"/>
            <a:ext cx="10448045" cy="699230"/>
          </a:xfrm>
        </p:spPr>
        <p:txBody>
          <a:bodyPr vert="horz">
            <a:normAutofit/>
          </a:bodyPr>
          <a:lstStyle/>
          <a:p>
            <a:pPr marL="0" indent="0">
              <a:spcBef>
                <a:spcPts val="2399"/>
              </a:spcBef>
              <a:spcAft>
                <a:spcPts val="686"/>
              </a:spcAft>
              <a:buSzPct val="45000"/>
              <a:buNone/>
            </a:pPr>
            <a:r>
              <a:rPr lang="en-GB" sz="1800" dirty="0"/>
              <a:t>Discover </a:t>
            </a:r>
            <a:r>
              <a:rPr lang="en-GB" sz="1800" i="1" dirty="0"/>
              <a:t>functions</a:t>
            </a:r>
            <a:r>
              <a:rPr lang="en-GB" sz="1800" dirty="0"/>
              <a:t> describing a dataset</a:t>
            </a:r>
          </a:p>
        </p:txBody>
      </p:sp>
      <p:sp>
        <p:nvSpPr>
          <p:cNvPr id="3" name="Title 2">
            <a:extLst>
              <a:ext uri="{FF2B5EF4-FFF2-40B4-BE49-F238E27FC236}">
                <a16:creationId xmlns:a16="http://schemas.microsoft.com/office/drawing/2014/main" id="{8D7C1322-57E8-5675-AA51-7C76405C407C}"/>
              </a:ext>
            </a:extLst>
          </p:cNvPr>
          <p:cNvSpPr txBox="1">
            <a:spLocks noGrp="1"/>
          </p:cNvSpPr>
          <p:nvPr>
            <p:ph type="title" idx="4294967295"/>
          </p:nvPr>
        </p:nvSpPr>
        <p:spPr>
          <a:xfrm>
            <a:off x="585879" y="269303"/>
            <a:ext cx="10971300" cy="699230"/>
          </a:xfrm>
        </p:spPr>
        <p:txBody>
          <a:bodyPr vert="horz">
            <a:spAutoFit/>
          </a:bodyPr>
          <a:lstStyle/>
          <a:p>
            <a:pPr lvl="0" rtl="0"/>
            <a:r>
              <a:rPr lang="en-GB" sz="3200" dirty="0"/>
              <a:t>Symbolic</a:t>
            </a:r>
            <a:r>
              <a:rPr lang="en-GB" sz="4354" dirty="0"/>
              <a:t> </a:t>
            </a:r>
            <a:r>
              <a:rPr lang="en-GB" sz="3200" dirty="0"/>
              <a:t>Regression</a:t>
            </a:r>
          </a:p>
        </p:txBody>
      </p:sp>
      <mc:AlternateContent xmlns:mc="http://schemas.openxmlformats.org/markup-compatibility/2006" xmlns:a14="http://schemas.microsoft.com/office/drawing/2010/main">
        <mc:Choice Requires="a14">
          <p:sp>
            <p:nvSpPr>
              <p:cNvPr id="9" name="Title 4">
                <a:extLst>
                  <a:ext uri="{FF2B5EF4-FFF2-40B4-BE49-F238E27FC236}">
                    <a16:creationId xmlns:a16="http://schemas.microsoft.com/office/drawing/2014/main" id="{454A9D09-FD8D-D973-2B08-2B7D722DD9D6}"/>
                  </a:ext>
                </a:extLst>
              </p:cNvPr>
              <p:cNvSpPr txBox="1">
                <a:spLocks/>
              </p:cNvSpPr>
              <p:nvPr/>
            </p:nvSpPr>
            <p:spPr>
              <a:xfrm>
                <a:off x="1379775" y="1807812"/>
                <a:ext cx="4440939" cy="5350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14" dirty="0"/>
                  <a:t>Numerical regression: </a:t>
                </a:r>
                <a14:m>
                  <m:oMath xmlns:m="http://schemas.openxmlformats.org/officeDocument/2006/math">
                    <m:r>
                      <a:rPr lang="en-GB" sz="1814" b="0" i="1" smtClean="0">
                        <a:latin typeface="Cambria Math" panose="02040503050406030204" pitchFamily="18" charset="0"/>
                      </a:rPr>
                      <m:t>𝑦</m:t>
                    </m:r>
                    <m:d>
                      <m:dPr>
                        <m:ctrlPr>
                          <a:rPr lang="en-GB" sz="1814" b="0" i="1" smtClean="0">
                            <a:latin typeface="Cambria Math" panose="02040503050406030204" pitchFamily="18" charset="0"/>
                          </a:rPr>
                        </m:ctrlPr>
                      </m:dPr>
                      <m:e>
                        <m:r>
                          <a:rPr lang="en-GB" sz="1814" b="0" i="1" smtClean="0">
                            <a:latin typeface="Cambria Math" panose="02040503050406030204" pitchFamily="18" charset="0"/>
                          </a:rPr>
                          <m:t>𝑥</m:t>
                        </m:r>
                      </m:e>
                    </m:d>
                    <m:r>
                      <a:rPr lang="en-GB" sz="1814" b="0" i="1" smtClean="0">
                        <a:latin typeface="Cambria Math" panose="02040503050406030204" pitchFamily="18" charset="0"/>
                      </a:rPr>
                      <m:t>=</m:t>
                    </m:r>
                    <m:r>
                      <a:rPr lang="en-GB" sz="1814" b="0" i="1" smtClean="0">
                        <a:solidFill>
                          <a:srgbClr val="FF0000"/>
                        </a:solidFill>
                        <a:latin typeface="Cambria Math" panose="02040503050406030204" pitchFamily="18" charset="0"/>
                      </a:rPr>
                      <m:t>𝑎</m:t>
                    </m:r>
                    <m:r>
                      <a:rPr lang="en-GB" sz="1814" b="0" i="1" smtClean="0">
                        <a:latin typeface="Cambria Math" panose="02040503050406030204" pitchFamily="18" charset="0"/>
                      </a:rPr>
                      <m:t>+</m:t>
                    </m:r>
                    <m:r>
                      <a:rPr lang="en-GB" sz="1814" b="0" i="1" smtClean="0">
                        <a:solidFill>
                          <a:srgbClr val="FF0000"/>
                        </a:solidFill>
                        <a:latin typeface="Cambria Math" panose="02040503050406030204" pitchFamily="18" charset="0"/>
                      </a:rPr>
                      <m:t>𝑏</m:t>
                    </m:r>
                    <m:r>
                      <a:rPr lang="en-GB" sz="1814" b="0" i="1" smtClean="0">
                        <a:latin typeface="Cambria Math" panose="02040503050406030204" pitchFamily="18" charset="0"/>
                      </a:rPr>
                      <m:t> </m:t>
                    </m:r>
                    <m:r>
                      <a:rPr lang="en-GB" sz="1814" b="0" i="1" smtClean="0">
                        <a:latin typeface="Cambria Math" panose="02040503050406030204" pitchFamily="18" charset="0"/>
                      </a:rPr>
                      <m:t>𝑥</m:t>
                    </m:r>
                    <m:r>
                      <a:rPr lang="en-GB" sz="1814" b="0" i="1" smtClean="0">
                        <a:latin typeface="Cambria Math" panose="02040503050406030204" pitchFamily="18" charset="0"/>
                      </a:rPr>
                      <m:t>+</m:t>
                    </m:r>
                    <m:r>
                      <a:rPr lang="en-GB" sz="1814" b="0" i="1" smtClean="0">
                        <a:solidFill>
                          <a:srgbClr val="FF0000"/>
                        </a:solidFill>
                        <a:latin typeface="Cambria Math" panose="02040503050406030204" pitchFamily="18" charset="0"/>
                      </a:rPr>
                      <m:t>𝑐</m:t>
                    </m:r>
                    <m:r>
                      <a:rPr lang="en-GB" sz="1814" b="0" i="1" smtClean="0">
                        <a:latin typeface="Cambria Math" panose="02040503050406030204" pitchFamily="18" charset="0"/>
                      </a:rPr>
                      <m:t> </m:t>
                    </m:r>
                    <m:sSup>
                      <m:sSupPr>
                        <m:ctrlPr>
                          <a:rPr lang="en-GB" sz="1814" b="0" i="1" smtClean="0">
                            <a:latin typeface="Cambria Math" panose="02040503050406030204" pitchFamily="18" charset="0"/>
                          </a:rPr>
                        </m:ctrlPr>
                      </m:sSupPr>
                      <m:e>
                        <m:r>
                          <a:rPr lang="en-GB" sz="1814" b="0" i="1" smtClean="0">
                            <a:latin typeface="Cambria Math" panose="02040503050406030204" pitchFamily="18" charset="0"/>
                          </a:rPr>
                          <m:t>𝑥</m:t>
                        </m:r>
                      </m:e>
                      <m:sup>
                        <m:r>
                          <a:rPr lang="en-GB" sz="1814" b="0" i="1" smtClean="0">
                            <a:latin typeface="Cambria Math" panose="02040503050406030204" pitchFamily="18" charset="0"/>
                          </a:rPr>
                          <m:t>2</m:t>
                        </m:r>
                      </m:sup>
                    </m:sSup>
                  </m:oMath>
                </a14:m>
                <a:endParaRPr lang="en-GB" sz="1814" baseline="30000" dirty="0"/>
              </a:p>
            </p:txBody>
          </p:sp>
        </mc:Choice>
        <mc:Fallback xmlns="">
          <p:sp>
            <p:nvSpPr>
              <p:cNvPr id="9" name="Title 4">
                <a:extLst>
                  <a:ext uri="{FF2B5EF4-FFF2-40B4-BE49-F238E27FC236}">
                    <a16:creationId xmlns:a16="http://schemas.microsoft.com/office/drawing/2014/main" id="{454A9D09-FD8D-D973-2B08-2B7D722DD9D6}"/>
                  </a:ext>
                </a:extLst>
              </p:cNvPr>
              <p:cNvSpPr txBox="1">
                <a:spLocks noRot="1" noChangeAspect="1" noMove="1" noResize="1" noEditPoints="1" noAdjustHandles="1" noChangeArrowheads="1" noChangeShapeType="1" noTextEdit="1"/>
              </p:cNvSpPr>
              <p:nvPr/>
            </p:nvSpPr>
            <p:spPr>
              <a:xfrm>
                <a:off x="1379775" y="1807812"/>
                <a:ext cx="4440939" cy="535090"/>
              </a:xfrm>
              <a:prstGeom prst="rect">
                <a:avLst/>
              </a:prstGeom>
              <a:blipFill>
                <a:blip r:embed="rId3"/>
                <a:stretch>
                  <a:fillRect l="-114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itle 5">
                <a:extLst>
                  <a:ext uri="{FF2B5EF4-FFF2-40B4-BE49-F238E27FC236}">
                    <a16:creationId xmlns:a16="http://schemas.microsoft.com/office/drawing/2014/main" id="{211B0AD5-D894-A9CF-0B36-8ECE567535F7}"/>
                  </a:ext>
                </a:extLst>
              </p:cNvPr>
              <p:cNvSpPr txBox="1">
                <a:spLocks/>
              </p:cNvSpPr>
              <p:nvPr/>
            </p:nvSpPr>
            <p:spPr>
              <a:xfrm>
                <a:off x="1380361" y="2297476"/>
                <a:ext cx="4677510" cy="5350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14" dirty="0"/>
                  <a:t>Symbolic regression:  </a:t>
                </a:r>
                <a14:m>
                  <m:oMath xmlns:m="http://schemas.openxmlformats.org/officeDocument/2006/math">
                    <m:r>
                      <a:rPr lang="en-GB" sz="1814" b="0" i="1" smtClean="0">
                        <a:latin typeface="Cambria Math" panose="02040503050406030204" pitchFamily="18" charset="0"/>
                      </a:rPr>
                      <m:t>𝑦</m:t>
                    </m:r>
                    <m:d>
                      <m:dPr>
                        <m:ctrlPr>
                          <a:rPr lang="en-GB" sz="1814" b="0" i="1" smtClean="0">
                            <a:latin typeface="Cambria Math" panose="02040503050406030204" pitchFamily="18" charset="0"/>
                          </a:rPr>
                        </m:ctrlPr>
                      </m:dPr>
                      <m:e>
                        <m:r>
                          <a:rPr lang="en-GB" sz="1814" b="0" i="1" smtClean="0">
                            <a:latin typeface="Cambria Math" panose="02040503050406030204" pitchFamily="18" charset="0"/>
                          </a:rPr>
                          <m:t>𝑥</m:t>
                        </m:r>
                      </m:e>
                    </m:d>
                    <m:r>
                      <a:rPr lang="en-GB" sz="1814" b="0" i="1" smtClean="0">
                        <a:latin typeface="Cambria Math" panose="02040503050406030204" pitchFamily="18" charset="0"/>
                      </a:rPr>
                      <m:t>= </m:t>
                    </m:r>
                    <m:r>
                      <a:rPr lang="en-GB" sz="1814" b="0" i="1" smtClean="0">
                        <a:solidFill>
                          <a:srgbClr val="FF0000"/>
                        </a:solidFill>
                        <a:latin typeface="Cambria Math" panose="02040503050406030204" pitchFamily="18" charset="0"/>
                      </a:rPr>
                      <m:t>?</m:t>
                    </m:r>
                  </m:oMath>
                </a14:m>
                <a:r>
                  <a:rPr lang="en-GB" sz="1814" dirty="0"/>
                  <a:t>  </a:t>
                </a:r>
                <a:endParaRPr lang="en-GB" sz="1814" baseline="30000" dirty="0">
                  <a:solidFill>
                    <a:srgbClr val="FF0000"/>
                  </a:solidFill>
                </a:endParaRPr>
              </a:p>
            </p:txBody>
          </p:sp>
        </mc:Choice>
        <mc:Fallback xmlns="">
          <p:sp>
            <p:nvSpPr>
              <p:cNvPr id="10" name="Title 5">
                <a:extLst>
                  <a:ext uri="{FF2B5EF4-FFF2-40B4-BE49-F238E27FC236}">
                    <a16:creationId xmlns:a16="http://schemas.microsoft.com/office/drawing/2014/main" id="{211B0AD5-D894-A9CF-0B36-8ECE567535F7}"/>
                  </a:ext>
                </a:extLst>
              </p:cNvPr>
              <p:cNvSpPr txBox="1">
                <a:spLocks noRot="1" noChangeAspect="1" noMove="1" noResize="1" noEditPoints="1" noAdjustHandles="1" noChangeArrowheads="1" noChangeShapeType="1" noTextEdit="1"/>
              </p:cNvSpPr>
              <p:nvPr/>
            </p:nvSpPr>
            <p:spPr>
              <a:xfrm>
                <a:off x="1380361" y="2297476"/>
                <a:ext cx="4677510" cy="535090"/>
              </a:xfrm>
              <a:prstGeom prst="rect">
                <a:avLst/>
              </a:prstGeom>
              <a:blipFill>
                <a:blip r:embed="rId4"/>
                <a:stretch>
                  <a:fillRect l="-1081"/>
                </a:stretch>
              </a:blipFill>
            </p:spPr>
            <p:txBody>
              <a:bodyPr/>
              <a:lstStyle/>
              <a:p>
                <a:r>
                  <a:rPr lang="en-US">
                    <a:noFill/>
                  </a:rPr>
                  <a:t> </a:t>
                </a:r>
              </a:p>
            </p:txBody>
          </p:sp>
        </mc:Fallback>
      </mc:AlternateContent>
      <p:cxnSp>
        <p:nvCxnSpPr>
          <p:cNvPr id="11" name="Straight Connector 10">
            <a:extLst>
              <a:ext uri="{FF2B5EF4-FFF2-40B4-BE49-F238E27FC236}">
                <a16:creationId xmlns:a16="http://schemas.microsoft.com/office/drawing/2014/main" id="{71DC4C91-92C3-88D5-2797-5615A66CECC6}"/>
              </a:ext>
            </a:extLst>
          </p:cNvPr>
          <p:cNvCxnSpPr>
            <a:cxnSpLocks/>
          </p:cNvCxnSpPr>
          <p:nvPr/>
        </p:nvCxnSpPr>
        <p:spPr>
          <a:xfrm flipV="1">
            <a:off x="1142617" y="1857086"/>
            <a:ext cx="0" cy="1019456"/>
          </a:xfrm>
          <a:prstGeom prst="line">
            <a:avLst/>
          </a:prstGeom>
          <a:ln w="57150">
            <a:solidFill>
              <a:srgbClr val="163E64"/>
            </a:solidFill>
          </a:ln>
        </p:spPr>
        <p:style>
          <a:lnRef idx="2">
            <a:schemeClr val="accent1"/>
          </a:lnRef>
          <a:fillRef idx="0">
            <a:schemeClr val="accent1"/>
          </a:fillRef>
          <a:effectRef idx="1">
            <a:schemeClr val="accent1"/>
          </a:effectRef>
          <a:fontRef idx="minor">
            <a:schemeClr val="tx1"/>
          </a:fontRef>
        </p:style>
      </p:cxnSp>
      <p:pic>
        <p:nvPicPr>
          <p:cNvPr id="5" name="Picture 4" descr="A graph of a function&#10;&#10;Description automatically generated with medium confidence">
            <a:extLst>
              <a:ext uri="{FF2B5EF4-FFF2-40B4-BE49-F238E27FC236}">
                <a16:creationId xmlns:a16="http://schemas.microsoft.com/office/drawing/2014/main" id="{6E59F007-0D93-A8BF-C5FB-B2DA5C5C7124}"/>
              </a:ext>
            </a:extLst>
          </p:cNvPr>
          <p:cNvPicPr>
            <a:picLocks noChangeAspect="1"/>
          </p:cNvPicPr>
          <p:nvPr/>
        </p:nvPicPr>
        <p:blipFill rotWithShape="1">
          <a:blip r:embed="rId5"/>
          <a:srcRect t="30406" r="10558" b="6355"/>
          <a:stretch/>
        </p:blipFill>
        <p:spPr>
          <a:xfrm>
            <a:off x="6616172" y="1857086"/>
            <a:ext cx="5072095" cy="3656229"/>
          </a:xfrm>
          <a:prstGeom prst="rect">
            <a:avLst/>
          </a:prstGeom>
        </p:spPr>
      </p:pic>
    </p:spTree>
    <p:extLst>
      <p:ext uri="{BB962C8B-B14F-4D97-AF65-F5344CB8AC3E}">
        <p14:creationId xmlns:p14="http://schemas.microsoft.com/office/powerpoint/2010/main" val="1579893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23675A-3817-2BB3-3170-A617919686BF}"/>
              </a:ext>
            </a:extLst>
          </p:cNvPr>
          <p:cNvSpPr txBox="1">
            <a:spLocks noGrp="1"/>
          </p:cNvSpPr>
          <p:nvPr>
            <p:ph type="body" idx="4294967295"/>
          </p:nvPr>
        </p:nvSpPr>
        <p:spPr>
          <a:xfrm>
            <a:off x="1028361" y="1108582"/>
            <a:ext cx="10448045" cy="699230"/>
          </a:xfrm>
        </p:spPr>
        <p:txBody>
          <a:bodyPr vert="horz">
            <a:normAutofit/>
          </a:bodyPr>
          <a:lstStyle/>
          <a:p>
            <a:pPr marL="0" indent="0">
              <a:spcBef>
                <a:spcPts val="2399"/>
              </a:spcBef>
              <a:spcAft>
                <a:spcPts val="686"/>
              </a:spcAft>
              <a:buSzPct val="45000"/>
              <a:buNone/>
            </a:pPr>
            <a:r>
              <a:rPr lang="en-GB" sz="1800" dirty="0"/>
              <a:t>Discover </a:t>
            </a:r>
            <a:r>
              <a:rPr lang="en-GB" sz="1800" i="1" dirty="0"/>
              <a:t>functions</a:t>
            </a:r>
            <a:r>
              <a:rPr lang="en-GB" sz="1800" dirty="0"/>
              <a:t> describing a dataset</a:t>
            </a:r>
          </a:p>
        </p:txBody>
      </p:sp>
      <p:sp>
        <p:nvSpPr>
          <p:cNvPr id="3" name="Title 2">
            <a:extLst>
              <a:ext uri="{FF2B5EF4-FFF2-40B4-BE49-F238E27FC236}">
                <a16:creationId xmlns:a16="http://schemas.microsoft.com/office/drawing/2014/main" id="{8D7C1322-57E8-5675-AA51-7C76405C407C}"/>
              </a:ext>
            </a:extLst>
          </p:cNvPr>
          <p:cNvSpPr txBox="1">
            <a:spLocks noGrp="1"/>
          </p:cNvSpPr>
          <p:nvPr>
            <p:ph type="title" idx="4294967295"/>
          </p:nvPr>
        </p:nvSpPr>
        <p:spPr>
          <a:xfrm>
            <a:off x="585879" y="269303"/>
            <a:ext cx="10971300" cy="699230"/>
          </a:xfrm>
        </p:spPr>
        <p:txBody>
          <a:bodyPr vert="horz">
            <a:spAutoFit/>
          </a:bodyPr>
          <a:lstStyle/>
          <a:p>
            <a:pPr lvl="0" rtl="0"/>
            <a:r>
              <a:rPr lang="en-GB" sz="3200" dirty="0"/>
              <a:t>Symbolic</a:t>
            </a:r>
            <a:r>
              <a:rPr lang="en-GB" sz="4354" dirty="0"/>
              <a:t> </a:t>
            </a:r>
            <a:r>
              <a:rPr lang="en-GB" sz="3200" dirty="0"/>
              <a:t>Regression</a:t>
            </a:r>
          </a:p>
        </p:txBody>
      </p:sp>
      <mc:AlternateContent xmlns:mc="http://schemas.openxmlformats.org/markup-compatibility/2006" xmlns:a14="http://schemas.microsoft.com/office/drawing/2010/main">
        <mc:Choice Requires="a14">
          <p:sp>
            <p:nvSpPr>
              <p:cNvPr id="9" name="Title 4">
                <a:extLst>
                  <a:ext uri="{FF2B5EF4-FFF2-40B4-BE49-F238E27FC236}">
                    <a16:creationId xmlns:a16="http://schemas.microsoft.com/office/drawing/2014/main" id="{454A9D09-FD8D-D973-2B08-2B7D722DD9D6}"/>
                  </a:ext>
                </a:extLst>
              </p:cNvPr>
              <p:cNvSpPr txBox="1">
                <a:spLocks/>
              </p:cNvSpPr>
              <p:nvPr/>
            </p:nvSpPr>
            <p:spPr>
              <a:xfrm>
                <a:off x="1379775" y="1807812"/>
                <a:ext cx="4440939" cy="5350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14" dirty="0"/>
                  <a:t>Numerical regression: </a:t>
                </a:r>
                <a14:m>
                  <m:oMath xmlns:m="http://schemas.openxmlformats.org/officeDocument/2006/math">
                    <m:r>
                      <a:rPr lang="en-GB" sz="1814" b="0" i="1" smtClean="0">
                        <a:latin typeface="Cambria Math" panose="02040503050406030204" pitchFamily="18" charset="0"/>
                      </a:rPr>
                      <m:t>𝑦</m:t>
                    </m:r>
                    <m:d>
                      <m:dPr>
                        <m:ctrlPr>
                          <a:rPr lang="en-GB" sz="1814" b="0" i="1" smtClean="0">
                            <a:latin typeface="Cambria Math" panose="02040503050406030204" pitchFamily="18" charset="0"/>
                          </a:rPr>
                        </m:ctrlPr>
                      </m:dPr>
                      <m:e>
                        <m:r>
                          <a:rPr lang="en-GB" sz="1814" b="0" i="1" smtClean="0">
                            <a:latin typeface="Cambria Math" panose="02040503050406030204" pitchFamily="18" charset="0"/>
                          </a:rPr>
                          <m:t>𝑥</m:t>
                        </m:r>
                      </m:e>
                    </m:d>
                    <m:r>
                      <a:rPr lang="en-GB" sz="1814" b="0" i="1" smtClean="0">
                        <a:latin typeface="Cambria Math" panose="02040503050406030204" pitchFamily="18" charset="0"/>
                      </a:rPr>
                      <m:t>=</m:t>
                    </m:r>
                    <m:r>
                      <a:rPr lang="en-GB" sz="1814" b="0" i="1" smtClean="0">
                        <a:solidFill>
                          <a:srgbClr val="FF0000"/>
                        </a:solidFill>
                        <a:latin typeface="Cambria Math" panose="02040503050406030204" pitchFamily="18" charset="0"/>
                      </a:rPr>
                      <m:t>𝑎</m:t>
                    </m:r>
                    <m:r>
                      <a:rPr lang="en-GB" sz="1814" b="0" i="1" smtClean="0">
                        <a:latin typeface="Cambria Math" panose="02040503050406030204" pitchFamily="18" charset="0"/>
                      </a:rPr>
                      <m:t>+</m:t>
                    </m:r>
                    <m:r>
                      <a:rPr lang="en-GB" sz="1814" b="0" i="1" smtClean="0">
                        <a:solidFill>
                          <a:srgbClr val="FF0000"/>
                        </a:solidFill>
                        <a:latin typeface="Cambria Math" panose="02040503050406030204" pitchFamily="18" charset="0"/>
                      </a:rPr>
                      <m:t>𝑏</m:t>
                    </m:r>
                    <m:r>
                      <a:rPr lang="en-GB" sz="1814" b="0" i="1" smtClean="0">
                        <a:latin typeface="Cambria Math" panose="02040503050406030204" pitchFamily="18" charset="0"/>
                      </a:rPr>
                      <m:t> </m:t>
                    </m:r>
                    <m:r>
                      <a:rPr lang="en-GB" sz="1814" b="0" i="1" smtClean="0">
                        <a:latin typeface="Cambria Math" panose="02040503050406030204" pitchFamily="18" charset="0"/>
                      </a:rPr>
                      <m:t>𝑥</m:t>
                    </m:r>
                    <m:r>
                      <a:rPr lang="en-GB" sz="1814" b="0" i="1" smtClean="0">
                        <a:latin typeface="Cambria Math" panose="02040503050406030204" pitchFamily="18" charset="0"/>
                      </a:rPr>
                      <m:t>+</m:t>
                    </m:r>
                    <m:r>
                      <a:rPr lang="en-GB" sz="1814" b="0" i="1" smtClean="0">
                        <a:solidFill>
                          <a:srgbClr val="FF0000"/>
                        </a:solidFill>
                        <a:latin typeface="Cambria Math" panose="02040503050406030204" pitchFamily="18" charset="0"/>
                      </a:rPr>
                      <m:t>𝑐</m:t>
                    </m:r>
                    <m:r>
                      <a:rPr lang="en-GB" sz="1814" b="0" i="1" smtClean="0">
                        <a:latin typeface="Cambria Math" panose="02040503050406030204" pitchFamily="18" charset="0"/>
                      </a:rPr>
                      <m:t> </m:t>
                    </m:r>
                    <m:sSup>
                      <m:sSupPr>
                        <m:ctrlPr>
                          <a:rPr lang="en-GB" sz="1814" b="0" i="1" smtClean="0">
                            <a:latin typeface="Cambria Math" panose="02040503050406030204" pitchFamily="18" charset="0"/>
                          </a:rPr>
                        </m:ctrlPr>
                      </m:sSupPr>
                      <m:e>
                        <m:r>
                          <a:rPr lang="en-GB" sz="1814" b="0" i="1" smtClean="0">
                            <a:latin typeface="Cambria Math" panose="02040503050406030204" pitchFamily="18" charset="0"/>
                          </a:rPr>
                          <m:t>𝑥</m:t>
                        </m:r>
                      </m:e>
                      <m:sup>
                        <m:r>
                          <a:rPr lang="en-GB" sz="1814" b="0" i="1" smtClean="0">
                            <a:latin typeface="Cambria Math" panose="02040503050406030204" pitchFamily="18" charset="0"/>
                          </a:rPr>
                          <m:t>2</m:t>
                        </m:r>
                      </m:sup>
                    </m:sSup>
                  </m:oMath>
                </a14:m>
                <a:endParaRPr lang="en-GB" sz="1814" baseline="30000" dirty="0"/>
              </a:p>
            </p:txBody>
          </p:sp>
        </mc:Choice>
        <mc:Fallback xmlns="">
          <p:sp>
            <p:nvSpPr>
              <p:cNvPr id="9" name="Title 4">
                <a:extLst>
                  <a:ext uri="{FF2B5EF4-FFF2-40B4-BE49-F238E27FC236}">
                    <a16:creationId xmlns:a16="http://schemas.microsoft.com/office/drawing/2014/main" id="{454A9D09-FD8D-D973-2B08-2B7D722DD9D6}"/>
                  </a:ext>
                </a:extLst>
              </p:cNvPr>
              <p:cNvSpPr txBox="1">
                <a:spLocks noRot="1" noChangeAspect="1" noMove="1" noResize="1" noEditPoints="1" noAdjustHandles="1" noChangeArrowheads="1" noChangeShapeType="1" noTextEdit="1"/>
              </p:cNvSpPr>
              <p:nvPr/>
            </p:nvSpPr>
            <p:spPr>
              <a:xfrm>
                <a:off x="1379775" y="1807812"/>
                <a:ext cx="4440939" cy="535090"/>
              </a:xfrm>
              <a:prstGeom prst="rect">
                <a:avLst/>
              </a:prstGeom>
              <a:blipFill>
                <a:blip r:embed="rId3"/>
                <a:stretch>
                  <a:fillRect l="-114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itle 5">
                <a:extLst>
                  <a:ext uri="{FF2B5EF4-FFF2-40B4-BE49-F238E27FC236}">
                    <a16:creationId xmlns:a16="http://schemas.microsoft.com/office/drawing/2014/main" id="{211B0AD5-D894-A9CF-0B36-8ECE567535F7}"/>
                  </a:ext>
                </a:extLst>
              </p:cNvPr>
              <p:cNvSpPr txBox="1">
                <a:spLocks/>
              </p:cNvSpPr>
              <p:nvPr/>
            </p:nvSpPr>
            <p:spPr>
              <a:xfrm>
                <a:off x="1380360" y="2297476"/>
                <a:ext cx="5072081" cy="5350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14" dirty="0"/>
                  <a:t>Symbolic regression:  </a:t>
                </a:r>
                <a14:m>
                  <m:oMath xmlns:m="http://schemas.openxmlformats.org/officeDocument/2006/math">
                    <m:r>
                      <a:rPr lang="en-GB" sz="1814" i="1">
                        <a:latin typeface="Cambria Math" panose="02040503050406030204" pitchFamily="18" charset="0"/>
                      </a:rPr>
                      <m:t>𝑦</m:t>
                    </m:r>
                    <m:d>
                      <m:dPr>
                        <m:ctrlPr>
                          <a:rPr lang="en-GB" sz="1814" i="1">
                            <a:latin typeface="Cambria Math" panose="02040503050406030204" pitchFamily="18" charset="0"/>
                          </a:rPr>
                        </m:ctrlPr>
                      </m:dPr>
                      <m:e>
                        <m:r>
                          <a:rPr lang="en-GB" sz="1814" i="1">
                            <a:latin typeface="Cambria Math" panose="02040503050406030204" pitchFamily="18" charset="0"/>
                          </a:rPr>
                          <m:t>𝑥</m:t>
                        </m:r>
                      </m:e>
                    </m:d>
                    <m:r>
                      <a:rPr lang="en-GB" sz="1814" i="1">
                        <a:latin typeface="Cambria Math" panose="02040503050406030204" pitchFamily="18" charset="0"/>
                      </a:rPr>
                      <m:t>=</m:t>
                    </m:r>
                    <m:r>
                      <m:rPr>
                        <m:nor/>
                      </m:rPr>
                      <a:rPr lang="en-GB" sz="1814" dirty="0">
                        <a:solidFill>
                          <a:srgbClr val="FF0000"/>
                        </a:solidFill>
                      </a:rPr>
                      <m:t>1 + </m:t>
                    </m:r>
                    <m:r>
                      <m:rPr>
                        <m:nor/>
                      </m:rPr>
                      <a:rPr lang="en-GB" sz="1814" dirty="0">
                        <a:solidFill>
                          <a:srgbClr val="FF0000"/>
                        </a:solidFill>
                      </a:rPr>
                      <m:t>x</m:t>
                    </m:r>
                    <m:r>
                      <m:rPr>
                        <m:nor/>
                      </m:rPr>
                      <a:rPr lang="en-GB" sz="1814" baseline="30000" dirty="0">
                        <a:solidFill>
                          <a:srgbClr val="FF0000"/>
                        </a:solidFill>
                      </a:rPr>
                      <m:t>2</m:t>
                    </m:r>
                    <m:r>
                      <m:rPr>
                        <m:nor/>
                      </m:rPr>
                      <a:rPr lang="en-GB" sz="1814" dirty="0">
                        <a:solidFill>
                          <a:srgbClr val="FF0000"/>
                        </a:solidFill>
                      </a:rPr>
                      <m:t> + 10</m:t>
                    </m:r>
                    <m:r>
                      <m:rPr>
                        <m:nor/>
                      </m:rPr>
                      <a:rPr lang="en-GB" sz="1814" dirty="0">
                        <a:solidFill>
                          <a:srgbClr val="FF0000"/>
                        </a:solidFill>
                      </a:rPr>
                      <m:t>cos</m:t>
                    </m:r>
                    <m:r>
                      <m:rPr>
                        <m:nor/>
                      </m:rPr>
                      <a:rPr lang="en-GB" sz="1814" dirty="0">
                        <a:solidFill>
                          <a:srgbClr val="FF0000"/>
                        </a:solidFill>
                      </a:rPr>
                      <m:t>(</m:t>
                    </m:r>
                    <m:r>
                      <m:rPr>
                        <m:nor/>
                      </m:rPr>
                      <a:rPr lang="en-GB" sz="1814" dirty="0">
                        <a:solidFill>
                          <a:srgbClr val="FF0000"/>
                        </a:solidFill>
                      </a:rPr>
                      <m:t>x</m:t>
                    </m:r>
                    <m:r>
                      <m:rPr>
                        <m:nor/>
                      </m:rPr>
                      <a:rPr lang="en-GB" sz="1814" dirty="0">
                        <a:solidFill>
                          <a:srgbClr val="FF0000"/>
                        </a:solidFill>
                      </a:rPr>
                      <m:t>) + </m:t>
                    </m:r>
                    <m:r>
                      <m:rPr>
                        <m:nor/>
                      </m:rPr>
                      <a:rPr lang="en-GB" sz="1814" dirty="0">
                        <a:solidFill>
                          <a:srgbClr val="FF0000"/>
                        </a:solidFill>
                      </a:rPr>
                      <m:t>ex</m:t>
                    </m:r>
                    <m:r>
                      <m:rPr>
                        <m:nor/>
                      </m:rPr>
                      <a:rPr lang="en-GB" sz="1814" b="0" i="0" baseline="30000" dirty="0" smtClean="0">
                        <a:solidFill>
                          <a:srgbClr val="FF0000"/>
                        </a:solidFill>
                      </a:rPr>
                      <m:t>/4</m:t>
                    </m:r>
                  </m:oMath>
                </a14:m>
                <a:endParaRPr lang="en-GB" sz="1814" baseline="30000" dirty="0">
                  <a:solidFill>
                    <a:srgbClr val="FF0000"/>
                  </a:solidFill>
                </a:endParaRPr>
              </a:p>
            </p:txBody>
          </p:sp>
        </mc:Choice>
        <mc:Fallback xmlns="">
          <p:sp>
            <p:nvSpPr>
              <p:cNvPr id="10" name="Title 5">
                <a:extLst>
                  <a:ext uri="{FF2B5EF4-FFF2-40B4-BE49-F238E27FC236}">
                    <a16:creationId xmlns:a16="http://schemas.microsoft.com/office/drawing/2014/main" id="{211B0AD5-D894-A9CF-0B36-8ECE567535F7}"/>
                  </a:ext>
                </a:extLst>
              </p:cNvPr>
              <p:cNvSpPr txBox="1">
                <a:spLocks noRot="1" noChangeAspect="1" noMove="1" noResize="1" noEditPoints="1" noAdjustHandles="1" noChangeArrowheads="1" noChangeShapeType="1" noTextEdit="1"/>
              </p:cNvSpPr>
              <p:nvPr/>
            </p:nvSpPr>
            <p:spPr>
              <a:xfrm>
                <a:off x="1380360" y="2297476"/>
                <a:ext cx="5072081" cy="535090"/>
              </a:xfrm>
              <a:prstGeom prst="rect">
                <a:avLst/>
              </a:prstGeom>
              <a:blipFill>
                <a:blip r:embed="rId4"/>
                <a:stretch>
                  <a:fillRect l="-1000"/>
                </a:stretch>
              </a:blipFill>
            </p:spPr>
            <p:txBody>
              <a:bodyPr/>
              <a:lstStyle/>
              <a:p>
                <a:r>
                  <a:rPr lang="en-US">
                    <a:noFill/>
                  </a:rPr>
                  <a:t> </a:t>
                </a:r>
              </a:p>
            </p:txBody>
          </p:sp>
        </mc:Fallback>
      </mc:AlternateContent>
      <p:cxnSp>
        <p:nvCxnSpPr>
          <p:cNvPr id="11" name="Straight Connector 10">
            <a:extLst>
              <a:ext uri="{FF2B5EF4-FFF2-40B4-BE49-F238E27FC236}">
                <a16:creationId xmlns:a16="http://schemas.microsoft.com/office/drawing/2014/main" id="{71DC4C91-92C3-88D5-2797-5615A66CECC6}"/>
              </a:ext>
            </a:extLst>
          </p:cNvPr>
          <p:cNvCxnSpPr>
            <a:cxnSpLocks/>
          </p:cNvCxnSpPr>
          <p:nvPr/>
        </p:nvCxnSpPr>
        <p:spPr>
          <a:xfrm flipV="1">
            <a:off x="1142617" y="1857086"/>
            <a:ext cx="0" cy="1019456"/>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pic>
        <p:nvPicPr>
          <p:cNvPr id="5" name="Picture 4" descr="A graph of a function&#10;&#10;Description automatically generated with medium confidence">
            <a:extLst>
              <a:ext uri="{FF2B5EF4-FFF2-40B4-BE49-F238E27FC236}">
                <a16:creationId xmlns:a16="http://schemas.microsoft.com/office/drawing/2014/main" id="{6E59F007-0D93-A8BF-C5FB-B2DA5C5C7124}"/>
              </a:ext>
            </a:extLst>
          </p:cNvPr>
          <p:cNvPicPr>
            <a:picLocks noChangeAspect="1"/>
          </p:cNvPicPr>
          <p:nvPr/>
        </p:nvPicPr>
        <p:blipFill rotWithShape="1">
          <a:blip r:embed="rId5"/>
          <a:srcRect t="30406" r="10558" b="6355"/>
          <a:stretch/>
        </p:blipFill>
        <p:spPr>
          <a:xfrm>
            <a:off x="6616172" y="1857086"/>
            <a:ext cx="5072095" cy="3656229"/>
          </a:xfrm>
          <a:prstGeom prst="rect">
            <a:avLst/>
          </a:prstGeom>
        </p:spPr>
      </p:pic>
      <p:sp>
        <p:nvSpPr>
          <p:cNvPr id="6" name="Rounded Rectangle 5">
            <a:extLst>
              <a:ext uri="{FF2B5EF4-FFF2-40B4-BE49-F238E27FC236}">
                <a16:creationId xmlns:a16="http://schemas.microsoft.com/office/drawing/2014/main" id="{154ABBA2-D3CF-45C5-A147-5CBD6ABA3D67}"/>
              </a:ext>
            </a:extLst>
          </p:cNvPr>
          <p:cNvSpPr/>
          <p:nvPr/>
        </p:nvSpPr>
        <p:spPr>
          <a:xfrm>
            <a:off x="1125432" y="3366206"/>
            <a:ext cx="4932439" cy="2015691"/>
          </a:xfrm>
          <a:prstGeom prst="roundRect">
            <a:avLst>
              <a:gd name="adj" fmla="val 8359"/>
            </a:avLst>
          </a:prstGeom>
          <a:solidFill>
            <a:srgbClr val="DCEAF7">
              <a:alpha val="38039"/>
            </a:srgb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10000"/>
                  <a:lumOff val="90000"/>
                </a:schemeClr>
              </a:solidFill>
            </a:endParaRPr>
          </a:p>
        </p:txBody>
      </p:sp>
      <p:sp>
        <p:nvSpPr>
          <p:cNvPr id="7" name="TextBox 6">
            <a:extLst>
              <a:ext uri="{FF2B5EF4-FFF2-40B4-BE49-F238E27FC236}">
                <a16:creationId xmlns:a16="http://schemas.microsoft.com/office/drawing/2014/main" id="{50A7C2B8-7011-75D1-0D83-2547A94DB0F0}"/>
              </a:ext>
            </a:extLst>
          </p:cNvPr>
          <p:cNvSpPr txBox="1"/>
          <p:nvPr/>
        </p:nvSpPr>
        <p:spPr>
          <a:xfrm>
            <a:off x="1265519" y="3489876"/>
            <a:ext cx="2146742" cy="369332"/>
          </a:xfrm>
          <a:prstGeom prst="rect">
            <a:avLst/>
          </a:prstGeom>
          <a:noFill/>
        </p:spPr>
        <p:txBody>
          <a:bodyPr wrap="none" rtlCol="0">
            <a:spAutoFit/>
          </a:bodyPr>
          <a:lstStyle/>
          <a:p>
            <a:r>
              <a:rPr lang="en-US" b="1" dirty="0"/>
              <a:t>Why is this useful?</a:t>
            </a:r>
          </a:p>
        </p:txBody>
      </p:sp>
      <p:sp>
        <p:nvSpPr>
          <p:cNvPr id="8" name="TextBox 7">
            <a:extLst>
              <a:ext uri="{FF2B5EF4-FFF2-40B4-BE49-F238E27FC236}">
                <a16:creationId xmlns:a16="http://schemas.microsoft.com/office/drawing/2014/main" id="{BDCF001D-F3D3-D20E-5E09-A750C6A1E8DE}"/>
              </a:ext>
            </a:extLst>
          </p:cNvPr>
          <p:cNvSpPr txBox="1"/>
          <p:nvPr/>
        </p:nvSpPr>
        <p:spPr>
          <a:xfrm>
            <a:off x="1028361" y="3885044"/>
            <a:ext cx="4381839" cy="1318310"/>
          </a:xfrm>
          <a:prstGeom prst="rect">
            <a:avLst/>
          </a:prstGeom>
          <a:noFill/>
        </p:spPr>
        <p:txBody>
          <a:bodyPr wrap="square">
            <a:spAutoFit/>
          </a:bodyPr>
          <a:lstStyle/>
          <a:p>
            <a:pPr marL="742950" lvl="1" indent="-285750">
              <a:lnSpc>
                <a:spcPct val="100000"/>
              </a:lnSpc>
              <a:spcBef>
                <a:spcPts val="1200"/>
              </a:spcBef>
              <a:spcAft>
                <a:spcPts val="686"/>
              </a:spcAft>
              <a:buSzPct val="58000"/>
              <a:buFont typeface="Courier New" panose="02070309020205020404" pitchFamily="49" charset="0"/>
              <a:buChar char="o"/>
            </a:pPr>
            <a:r>
              <a:rPr lang="en-GB" sz="1600" dirty="0">
                <a:solidFill>
                  <a:srgbClr val="000000"/>
                </a:solidFill>
                <a:highlight>
                  <a:scrgbClr r="0" g="0" b="0">
                    <a:alpha val="0"/>
                  </a:scrgbClr>
                </a:highlight>
                <a:latin typeface="Liberation Sans" pitchFamily="18"/>
                <a:cs typeface="Noto Sans Devanagari" pitchFamily="2"/>
              </a:rPr>
              <a:t>Find analytic models </a:t>
            </a:r>
          </a:p>
          <a:p>
            <a:pPr marL="742950" lvl="1" indent="-285750">
              <a:lnSpc>
                <a:spcPct val="100000"/>
              </a:lnSpc>
              <a:spcBef>
                <a:spcPts val="1200"/>
              </a:spcBef>
              <a:spcAft>
                <a:spcPts val="686"/>
              </a:spcAft>
              <a:buSzPct val="58000"/>
              <a:buFont typeface="Courier New" panose="02070309020205020404" pitchFamily="49" charset="0"/>
              <a:buChar char="o"/>
            </a:pPr>
            <a:r>
              <a:rPr lang="en-GB" sz="1600" dirty="0">
                <a:solidFill>
                  <a:srgbClr val="000000"/>
                </a:solidFill>
                <a:highlight>
                  <a:scrgbClr r="0" g="0" b="0">
                    <a:alpha val="0"/>
                  </a:scrgbClr>
                </a:highlight>
                <a:latin typeface="Liberation Sans" pitchFamily="18"/>
                <a:cs typeface="Noto Sans Devanagari" pitchFamily="2"/>
              </a:rPr>
              <a:t>Provide interpretability</a:t>
            </a:r>
          </a:p>
          <a:p>
            <a:pPr marL="742950" lvl="1" indent="-285750">
              <a:lnSpc>
                <a:spcPct val="100000"/>
              </a:lnSpc>
              <a:spcBef>
                <a:spcPts val="1200"/>
              </a:spcBef>
              <a:spcAft>
                <a:spcPts val="686"/>
              </a:spcAft>
              <a:buSzPct val="58000"/>
              <a:buFont typeface="Courier New" panose="02070309020205020404" pitchFamily="49" charset="0"/>
              <a:buChar char="o"/>
            </a:pPr>
            <a:r>
              <a:rPr lang="en-GB" sz="1600" dirty="0">
                <a:solidFill>
                  <a:srgbClr val="000000"/>
                </a:solidFill>
                <a:highlight>
                  <a:scrgbClr r="0" g="0" b="0">
                    <a:alpha val="0"/>
                  </a:scrgbClr>
                </a:highlight>
                <a:latin typeface="Liberation Sans" pitchFamily="18"/>
                <a:cs typeface="Noto Sans Devanagari" pitchFamily="2"/>
              </a:rPr>
              <a:t>Easy to extrapolate</a:t>
            </a:r>
          </a:p>
        </p:txBody>
      </p:sp>
    </p:spTree>
    <p:extLst>
      <p:ext uri="{BB962C8B-B14F-4D97-AF65-F5344CB8AC3E}">
        <p14:creationId xmlns:p14="http://schemas.microsoft.com/office/powerpoint/2010/main" val="2570667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A449CB1-D05E-55B3-54EF-9D7BB0A8106A}"/>
              </a:ext>
            </a:extLst>
          </p:cNvPr>
          <p:cNvSpPr txBox="1">
            <a:spLocks/>
          </p:cNvSpPr>
          <p:nvPr/>
        </p:nvSpPr>
        <p:spPr>
          <a:xfrm>
            <a:off x="987309" y="488788"/>
            <a:ext cx="5981503" cy="7118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solidFill>
                  <a:schemeClr val="tx2"/>
                </a:solidFill>
              </a:rPr>
              <a:t>Exhaustive Symbolic Regression (ESR)</a:t>
            </a:r>
          </a:p>
        </p:txBody>
      </p:sp>
      <p:sp>
        <p:nvSpPr>
          <p:cNvPr id="5" name="Rounded Rectangle 4">
            <a:extLst>
              <a:ext uri="{FF2B5EF4-FFF2-40B4-BE49-F238E27FC236}">
                <a16:creationId xmlns:a16="http://schemas.microsoft.com/office/drawing/2014/main" id="{88E693CD-8F28-572D-81FB-7A11661EA043}"/>
              </a:ext>
            </a:extLst>
          </p:cNvPr>
          <p:cNvSpPr/>
          <p:nvPr/>
        </p:nvSpPr>
        <p:spPr>
          <a:xfrm>
            <a:off x="6349170" y="4919547"/>
            <a:ext cx="5058787" cy="721539"/>
          </a:xfrm>
          <a:prstGeom prst="round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p>
        </p:txBody>
      </p:sp>
      <p:sp>
        <p:nvSpPr>
          <p:cNvPr id="6" name="Rounded Rectangle 5">
            <a:extLst>
              <a:ext uri="{FF2B5EF4-FFF2-40B4-BE49-F238E27FC236}">
                <a16:creationId xmlns:a16="http://schemas.microsoft.com/office/drawing/2014/main" id="{887FCFD0-B62A-F851-8AD3-0622DE699704}"/>
              </a:ext>
            </a:extLst>
          </p:cNvPr>
          <p:cNvSpPr/>
          <p:nvPr/>
        </p:nvSpPr>
        <p:spPr>
          <a:xfrm>
            <a:off x="1085500" y="4919548"/>
            <a:ext cx="5058787" cy="721539"/>
          </a:xfrm>
          <a:prstGeom prst="round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a:extLst>
              <a:ext uri="{FF2B5EF4-FFF2-40B4-BE49-F238E27FC236}">
                <a16:creationId xmlns:a16="http://schemas.microsoft.com/office/drawing/2014/main" id="{07C3B002-AE34-6D65-1105-C84BCF4A750E}"/>
              </a:ext>
            </a:extLst>
          </p:cNvPr>
          <p:cNvSpPr txBox="1"/>
          <p:nvPr/>
        </p:nvSpPr>
        <p:spPr>
          <a:xfrm>
            <a:off x="1290383" y="5095651"/>
            <a:ext cx="3411773" cy="369332"/>
          </a:xfrm>
          <a:prstGeom prst="rect">
            <a:avLst/>
          </a:prstGeom>
          <a:noFill/>
        </p:spPr>
        <p:txBody>
          <a:bodyPr wrap="square">
            <a:spAutoFit/>
          </a:bodyPr>
          <a:lstStyle/>
          <a:p>
            <a:r>
              <a:rPr lang="en-GB" sz="1800" dirty="0">
                <a:solidFill>
                  <a:schemeClr val="bg1"/>
                </a:solidFill>
              </a:rPr>
              <a:t>Generating functions</a:t>
            </a:r>
            <a:endParaRPr lang="en-US" dirty="0">
              <a:solidFill>
                <a:schemeClr val="bg1"/>
              </a:solidFill>
            </a:endParaRPr>
          </a:p>
        </p:txBody>
      </p:sp>
      <p:sp>
        <p:nvSpPr>
          <p:cNvPr id="9" name="TextBox 8">
            <a:extLst>
              <a:ext uri="{FF2B5EF4-FFF2-40B4-BE49-F238E27FC236}">
                <a16:creationId xmlns:a16="http://schemas.microsoft.com/office/drawing/2014/main" id="{9C2F55F7-0363-50F1-F664-F0216879CFF3}"/>
              </a:ext>
            </a:extLst>
          </p:cNvPr>
          <p:cNvSpPr txBox="1"/>
          <p:nvPr/>
        </p:nvSpPr>
        <p:spPr>
          <a:xfrm>
            <a:off x="6644037" y="5114204"/>
            <a:ext cx="3820231" cy="369332"/>
          </a:xfrm>
          <a:prstGeom prst="rect">
            <a:avLst/>
          </a:prstGeom>
          <a:noFill/>
        </p:spPr>
        <p:txBody>
          <a:bodyPr wrap="square">
            <a:spAutoFit/>
          </a:bodyPr>
          <a:lstStyle/>
          <a:p>
            <a:r>
              <a:rPr lang="en-US" dirty="0">
                <a:solidFill>
                  <a:schemeClr val="bg1"/>
                </a:solidFill>
              </a:rPr>
              <a:t>Selecting the best functions</a:t>
            </a:r>
          </a:p>
        </p:txBody>
      </p:sp>
      <p:sp>
        <p:nvSpPr>
          <p:cNvPr id="10" name="TextBox 9">
            <a:extLst>
              <a:ext uri="{FF2B5EF4-FFF2-40B4-BE49-F238E27FC236}">
                <a16:creationId xmlns:a16="http://schemas.microsoft.com/office/drawing/2014/main" id="{DFB6B3B7-30F2-E1CC-06F0-7F7DC30BF90E}"/>
              </a:ext>
            </a:extLst>
          </p:cNvPr>
          <p:cNvSpPr txBox="1"/>
          <p:nvPr/>
        </p:nvSpPr>
        <p:spPr>
          <a:xfrm>
            <a:off x="1085500" y="4237377"/>
            <a:ext cx="6223818" cy="369332"/>
          </a:xfrm>
          <a:prstGeom prst="rect">
            <a:avLst/>
          </a:prstGeom>
          <a:noFill/>
        </p:spPr>
        <p:txBody>
          <a:bodyPr wrap="square">
            <a:spAutoFit/>
          </a:bodyPr>
          <a:lstStyle/>
          <a:p>
            <a:pPr marL="0" indent="0">
              <a:buNone/>
            </a:pPr>
            <a:r>
              <a:rPr lang="en-GB" sz="1800" dirty="0">
                <a:latin typeface="NimbusRomNo9L"/>
              </a:rPr>
              <a:t>Two main steps to ESR</a:t>
            </a:r>
            <a:endParaRPr lang="en-GB" sz="1800" b="0" dirty="0">
              <a:effectLst/>
              <a:latin typeface="NimbusRomNo9L"/>
            </a:endParaRPr>
          </a:p>
        </p:txBody>
      </p:sp>
      <p:pic>
        <p:nvPicPr>
          <p:cNvPr id="14" name="Picture 13" descr="A screenshot of a computer&#10;&#10;AI-generated content may be incorrect.">
            <a:extLst>
              <a:ext uri="{FF2B5EF4-FFF2-40B4-BE49-F238E27FC236}">
                <a16:creationId xmlns:a16="http://schemas.microsoft.com/office/drawing/2014/main" id="{9D6A64F7-FF5F-6B16-2A00-920A5EE81139}"/>
              </a:ext>
            </a:extLst>
          </p:cNvPr>
          <p:cNvPicPr>
            <a:picLocks noChangeAspect="1"/>
          </p:cNvPicPr>
          <p:nvPr/>
        </p:nvPicPr>
        <p:blipFill>
          <a:blip r:embed="rId3"/>
          <a:stretch>
            <a:fillRect/>
          </a:stretch>
        </p:blipFill>
        <p:spPr>
          <a:xfrm>
            <a:off x="1443447" y="1585153"/>
            <a:ext cx="3675212" cy="1912305"/>
          </a:xfrm>
          <a:prstGeom prst="rect">
            <a:avLst/>
          </a:prstGeom>
        </p:spPr>
      </p:pic>
      <p:sp>
        <p:nvSpPr>
          <p:cNvPr id="15" name="TextBox 14">
            <a:extLst>
              <a:ext uri="{FF2B5EF4-FFF2-40B4-BE49-F238E27FC236}">
                <a16:creationId xmlns:a16="http://schemas.microsoft.com/office/drawing/2014/main" id="{1AC8E88E-2FE2-EC20-053B-8A340A3361C8}"/>
              </a:ext>
            </a:extLst>
          </p:cNvPr>
          <p:cNvSpPr txBox="1"/>
          <p:nvPr/>
        </p:nvSpPr>
        <p:spPr>
          <a:xfrm>
            <a:off x="5615227" y="1512628"/>
            <a:ext cx="4165941" cy="738664"/>
          </a:xfrm>
          <a:prstGeom prst="rect">
            <a:avLst/>
          </a:prstGeom>
          <a:noFill/>
        </p:spPr>
        <p:txBody>
          <a:bodyPr wrap="square">
            <a:spAutoFit/>
          </a:bodyPr>
          <a:lstStyle/>
          <a:p>
            <a:r>
              <a:rPr lang="en-GB" sz="1400" b="0" i="0" u="none" strike="noStrike" dirty="0" err="1">
                <a:solidFill>
                  <a:srgbClr val="000000"/>
                </a:solidFill>
                <a:effectLst/>
                <a:latin typeface="-webkit-standard"/>
              </a:rPr>
              <a:t>Deaglan</a:t>
            </a:r>
            <a:r>
              <a:rPr lang="en-GB" sz="1400" b="0" i="0" u="none" strike="noStrike" dirty="0">
                <a:solidFill>
                  <a:srgbClr val="000000"/>
                </a:solidFill>
                <a:effectLst/>
                <a:latin typeface="-webkit-standard"/>
              </a:rPr>
              <a:t> Bartlett, Harry Desmond, Pedro Ferreira , </a:t>
            </a:r>
            <a:r>
              <a:rPr lang="en-GB" sz="1400" b="0" i="1" u="none" strike="noStrike" dirty="0">
                <a:solidFill>
                  <a:srgbClr val="000000"/>
                </a:solidFill>
                <a:effectLst/>
                <a:latin typeface="-webkit-standard"/>
              </a:rPr>
              <a:t>Exhaustive Symbolic Regression</a:t>
            </a:r>
            <a:r>
              <a:rPr lang="en-GB" sz="1400" b="0" i="0" u="none" strike="noStrike" dirty="0">
                <a:solidFill>
                  <a:srgbClr val="000000"/>
                </a:solidFill>
                <a:effectLst/>
                <a:latin typeface="-webkit-standard"/>
              </a:rPr>
              <a:t>,2023,  arXiv:2211.11461, 2022</a:t>
            </a:r>
          </a:p>
        </p:txBody>
      </p:sp>
      <p:sp>
        <p:nvSpPr>
          <p:cNvPr id="2" name="Rounded Rectangle 1">
            <a:extLst>
              <a:ext uri="{FF2B5EF4-FFF2-40B4-BE49-F238E27FC236}">
                <a16:creationId xmlns:a16="http://schemas.microsoft.com/office/drawing/2014/main" id="{EDC255CF-0B4B-FCD7-CC00-7AF632600E80}"/>
              </a:ext>
            </a:extLst>
          </p:cNvPr>
          <p:cNvSpPr/>
          <p:nvPr/>
        </p:nvSpPr>
        <p:spPr>
          <a:xfrm>
            <a:off x="1287449" y="1512628"/>
            <a:ext cx="3987209" cy="2107255"/>
          </a:xfrm>
          <a:prstGeom prst="roundRect">
            <a:avLst>
              <a:gd name="adj" fmla="val 7080"/>
            </a:avLst>
          </a:prstGeom>
          <a:noFill/>
          <a:ln>
            <a:solidFill>
              <a:srgbClr val="163E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9267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a:extLst>
              <a:ext uri="{FF2B5EF4-FFF2-40B4-BE49-F238E27FC236}">
                <a16:creationId xmlns:a16="http://schemas.microsoft.com/office/drawing/2014/main" id="{FA1937EC-FC99-448A-8C9F-287AE81B20FE}"/>
              </a:ext>
            </a:extLst>
          </p:cNvPr>
          <p:cNvSpPr/>
          <p:nvPr/>
        </p:nvSpPr>
        <p:spPr>
          <a:xfrm>
            <a:off x="957304" y="1850706"/>
            <a:ext cx="4380252" cy="2694931"/>
          </a:xfrm>
          <a:prstGeom prst="roundRect">
            <a:avLst>
              <a:gd name="adj" fmla="val 8359"/>
            </a:avLst>
          </a:prstGeom>
          <a:solidFill>
            <a:schemeClr val="bg2">
              <a:alpha val="3803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10000"/>
                  <a:lumOff val="90000"/>
                </a:schemeClr>
              </a:solidFill>
            </a:endParaRPr>
          </a:p>
        </p:txBody>
      </p:sp>
      <p:sp>
        <p:nvSpPr>
          <p:cNvPr id="12" name="Rounded Rectangle 11">
            <a:extLst>
              <a:ext uri="{FF2B5EF4-FFF2-40B4-BE49-F238E27FC236}">
                <a16:creationId xmlns:a16="http://schemas.microsoft.com/office/drawing/2014/main" id="{B70CE8E6-8934-58CC-4202-D10592DD13D0}"/>
              </a:ext>
            </a:extLst>
          </p:cNvPr>
          <p:cNvSpPr/>
          <p:nvPr/>
        </p:nvSpPr>
        <p:spPr>
          <a:xfrm>
            <a:off x="331104" y="422455"/>
            <a:ext cx="12087039" cy="572385"/>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3217D8-0799-F34C-0FB4-CE441C0A6D12}"/>
              </a:ext>
            </a:extLst>
          </p:cNvPr>
          <p:cNvSpPr>
            <a:spLocks noGrp="1"/>
          </p:cNvSpPr>
          <p:nvPr>
            <p:ph type="title"/>
          </p:nvPr>
        </p:nvSpPr>
        <p:spPr>
          <a:xfrm>
            <a:off x="1087075" y="449734"/>
            <a:ext cx="9692640" cy="572385"/>
          </a:xfrm>
        </p:spPr>
        <p:txBody>
          <a:bodyPr>
            <a:normAutofit/>
          </a:bodyPr>
          <a:lstStyle/>
          <a:p>
            <a:r>
              <a:rPr lang="en-GB" sz="2800" dirty="0">
                <a:solidFill>
                  <a:schemeClr val="tx2"/>
                </a:solidFill>
              </a:rPr>
              <a:t>ESR: </a:t>
            </a:r>
            <a:r>
              <a:rPr lang="en-GB" sz="2800" dirty="0"/>
              <a:t>Generating functions</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D412CA09-70DB-52CF-1FCF-58449ED1FB77}"/>
                  </a:ext>
                </a:extLst>
              </p:cNvPr>
              <p:cNvSpPr txBox="1"/>
              <p:nvPr/>
            </p:nvSpPr>
            <p:spPr>
              <a:xfrm>
                <a:off x="8178814" y="1615412"/>
                <a:ext cx="1819729" cy="670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s-ES" sz="2000" b="0" i="1" smtClean="0">
                          <a:latin typeface="Cambria Math" panose="02040503050406030204" pitchFamily="18" charset="0"/>
                        </a:rPr>
                        <m:t>𝑓</m:t>
                      </m:r>
                      <m:d>
                        <m:dPr>
                          <m:ctrlPr>
                            <a:rPr lang="es-ES" sz="2000" b="0" i="1" smtClean="0">
                              <a:latin typeface="Cambria Math" panose="02040503050406030204" pitchFamily="18" charset="0"/>
                            </a:rPr>
                          </m:ctrlPr>
                        </m:dPr>
                        <m:e>
                          <m:r>
                            <a:rPr lang="en-GB" sz="2000" b="0" i="1" smtClean="0">
                              <a:latin typeface="Cambria Math" panose="02040503050406030204" pitchFamily="18" charset="0"/>
                            </a:rPr>
                            <m:t>𝑥</m:t>
                          </m:r>
                        </m:e>
                      </m:d>
                      <m:r>
                        <a:rPr lang="es-ES" sz="2000" b="0" i="1" smtClean="0">
                          <a:latin typeface="Cambria Math" panose="02040503050406030204" pitchFamily="18" charset="0"/>
                        </a:rPr>
                        <m:t>=</m:t>
                      </m:r>
                      <m:r>
                        <a:rPr lang="es-ES" sz="2000" b="0" i="1" smtClean="0">
                          <a:solidFill>
                            <a:srgbClr val="FF0000"/>
                          </a:solidFill>
                          <a:latin typeface="Cambria Math" panose="02040503050406030204" pitchFamily="18" charset="0"/>
                        </a:rPr>
                        <m:t>𝑎</m:t>
                      </m:r>
                      <m:r>
                        <a:rPr lang="es-ES" sz="2000" b="0" i="1" smtClean="0">
                          <a:latin typeface="Cambria Math" panose="02040503050406030204" pitchFamily="18" charset="0"/>
                        </a:rPr>
                        <m:t>𝑥</m:t>
                      </m:r>
                      <m:r>
                        <a:rPr lang="es-ES" sz="2000" b="0" i="1" smtClean="0">
                          <a:latin typeface="Cambria Math" panose="02040503050406030204" pitchFamily="18" charset="0"/>
                        </a:rPr>
                        <m:t>+</m:t>
                      </m:r>
                      <m:f>
                        <m:fPr>
                          <m:ctrlPr>
                            <a:rPr lang="es-ES"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𝑥</m:t>
                          </m:r>
                        </m:den>
                      </m:f>
                    </m:oMath>
                  </m:oMathPara>
                </a14:m>
                <a:endParaRPr lang="en-GB" sz="2000" dirty="0"/>
              </a:p>
            </p:txBody>
          </p:sp>
        </mc:Choice>
        <mc:Fallback>
          <p:sp>
            <p:nvSpPr>
              <p:cNvPr id="4" name="TextBox 3">
                <a:extLst>
                  <a:ext uri="{FF2B5EF4-FFF2-40B4-BE49-F238E27FC236}">
                    <a16:creationId xmlns:a16="http://schemas.microsoft.com/office/drawing/2014/main" id="{D412CA09-70DB-52CF-1FCF-58449ED1FB77}"/>
                  </a:ext>
                </a:extLst>
              </p:cNvPr>
              <p:cNvSpPr txBox="1">
                <a:spLocks noRot="1" noChangeAspect="1" noMove="1" noResize="1" noEditPoints="1" noAdjustHandles="1" noChangeArrowheads="1" noChangeShapeType="1" noTextEdit="1"/>
              </p:cNvSpPr>
              <p:nvPr/>
            </p:nvSpPr>
            <p:spPr>
              <a:xfrm>
                <a:off x="8178814" y="1615412"/>
                <a:ext cx="1819729" cy="670568"/>
              </a:xfrm>
              <a:prstGeom prst="rect">
                <a:avLst/>
              </a:prstGeom>
              <a:blipFill>
                <a:blip r:embed="rId3"/>
                <a:stretch>
                  <a:fillRect b="-3774"/>
                </a:stretch>
              </a:blipFill>
            </p:spPr>
            <p:txBody>
              <a:bodyPr/>
              <a:lstStyle/>
              <a:p>
                <a:r>
                  <a:rPr lang="en-US">
                    <a:noFill/>
                  </a:rPr>
                  <a:t> </a:t>
                </a:r>
              </a:p>
            </p:txBody>
          </p:sp>
        </mc:Fallback>
      </mc:AlternateContent>
      <p:grpSp>
        <p:nvGrpSpPr>
          <p:cNvPr id="8" name="Group 7">
            <a:extLst>
              <a:ext uri="{FF2B5EF4-FFF2-40B4-BE49-F238E27FC236}">
                <a16:creationId xmlns:a16="http://schemas.microsoft.com/office/drawing/2014/main" id="{C631352D-CA13-3678-EF86-53D0BABD0FC9}"/>
              </a:ext>
            </a:extLst>
          </p:cNvPr>
          <p:cNvGrpSpPr/>
          <p:nvPr/>
        </p:nvGrpSpPr>
        <p:grpSpPr>
          <a:xfrm>
            <a:off x="7836353" y="2438130"/>
            <a:ext cx="2492582" cy="2089033"/>
            <a:chOff x="3800765" y="2119447"/>
            <a:chExt cx="2492582" cy="2089033"/>
          </a:xfrm>
        </p:grpSpPr>
        <p:sp>
          <p:nvSpPr>
            <p:cNvPr id="6" name="Oval 5">
              <a:extLst>
                <a:ext uri="{FF2B5EF4-FFF2-40B4-BE49-F238E27FC236}">
                  <a16:creationId xmlns:a16="http://schemas.microsoft.com/office/drawing/2014/main" id="{E6D388B7-1DAD-F4C9-DED6-5CFD3E8C517D}"/>
                </a:ext>
              </a:extLst>
            </p:cNvPr>
            <p:cNvSpPr/>
            <p:nvPr/>
          </p:nvSpPr>
          <p:spPr>
            <a:xfrm>
              <a:off x="5027833" y="2119447"/>
              <a:ext cx="505982" cy="5035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A61CAF9-E999-25F2-EB75-1758B9B59C2F}"/>
                    </a:ext>
                  </a:extLst>
                </p:cNvPr>
                <p:cNvSpPr txBox="1"/>
                <p:nvPr/>
              </p:nvSpPr>
              <p:spPr>
                <a:xfrm>
                  <a:off x="5053091" y="2186558"/>
                  <a:ext cx="48072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ES" b="0" i="1" smtClean="0">
                            <a:solidFill>
                              <a:schemeClr val="bg1"/>
                            </a:solidFill>
                            <a:latin typeface="Cambria Math" panose="02040503050406030204" pitchFamily="18" charset="0"/>
                          </a:rPr>
                          <m:t>+</m:t>
                        </m:r>
                      </m:oMath>
                    </m:oMathPara>
                  </a14:m>
                  <a:endParaRPr lang="en-GB" dirty="0">
                    <a:solidFill>
                      <a:schemeClr val="bg1"/>
                    </a:solidFill>
                  </a:endParaRPr>
                </a:p>
              </p:txBody>
            </p:sp>
          </mc:Choice>
          <mc:Fallback xmlns="">
            <p:sp>
              <p:nvSpPr>
                <p:cNvPr id="5" name="TextBox 4">
                  <a:extLst>
                    <a:ext uri="{FF2B5EF4-FFF2-40B4-BE49-F238E27FC236}">
                      <a16:creationId xmlns:a16="http://schemas.microsoft.com/office/drawing/2014/main" id="{6A61CAF9-E999-25F2-EB75-1758B9B59C2F}"/>
                    </a:ext>
                  </a:extLst>
                </p:cNvPr>
                <p:cNvSpPr txBox="1">
                  <a:spLocks noRot="1" noChangeAspect="1" noMove="1" noResize="1" noEditPoints="1" noAdjustHandles="1" noChangeArrowheads="1" noChangeShapeType="1" noTextEdit="1"/>
                </p:cNvSpPr>
                <p:nvPr/>
              </p:nvSpPr>
              <p:spPr>
                <a:xfrm>
                  <a:off x="5053091" y="2186558"/>
                  <a:ext cx="480724" cy="369332"/>
                </a:xfrm>
                <a:prstGeom prst="rect">
                  <a:avLst/>
                </a:prstGeom>
                <a:blipFill>
                  <a:blip r:embed="rId4"/>
                  <a:stretch>
                    <a:fillRect/>
                  </a:stretch>
                </a:blipFill>
              </p:spPr>
              <p:txBody>
                <a:bodyPr/>
                <a:lstStyle/>
                <a:p>
                  <a:r>
                    <a:rPr lang="en-US">
                      <a:noFill/>
                    </a:rPr>
                    <a:t> </a:t>
                  </a:r>
                </a:p>
              </p:txBody>
            </p:sp>
          </mc:Fallback>
        </mc:AlternateContent>
        <p:sp>
          <p:nvSpPr>
            <p:cNvPr id="9" name="Oval 8">
              <a:extLst>
                <a:ext uri="{FF2B5EF4-FFF2-40B4-BE49-F238E27FC236}">
                  <a16:creationId xmlns:a16="http://schemas.microsoft.com/office/drawing/2014/main" id="{FB3D8A83-6607-FD94-AA9F-30E31815C6FB}"/>
                </a:ext>
              </a:extLst>
            </p:cNvPr>
            <p:cNvSpPr/>
            <p:nvPr/>
          </p:nvSpPr>
          <p:spPr>
            <a:xfrm>
              <a:off x="4306747" y="2914960"/>
              <a:ext cx="505982" cy="5035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AEB16D8-11A8-9FF0-E2F3-A1E7561E5E87}"/>
                    </a:ext>
                  </a:extLst>
                </p:cNvPr>
                <p:cNvSpPr txBox="1"/>
                <p:nvPr/>
              </p:nvSpPr>
              <p:spPr>
                <a:xfrm>
                  <a:off x="4306747" y="2982071"/>
                  <a:ext cx="48072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i="1" smtClean="0">
                            <a:solidFill>
                              <a:schemeClr val="bg1"/>
                            </a:solidFill>
                            <a:latin typeface="Cambria Math" panose="02040503050406030204" pitchFamily="18" charset="0"/>
                            <a:ea typeface="Cambria Math" panose="02040503050406030204" pitchFamily="18" charset="0"/>
                          </a:rPr>
                          <m:t>×</m:t>
                        </m:r>
                      </m:oMath>
                    </m:oMathPara>
                  </a14:m>
                  <a:endParaRPr lang="en-GB" dirty="0">
                    <a:solidFill>
                      <a:schemeClr val="bg1"/>
                    </a:solidFill>
                  </a:endParaRPr>
                </a:p>
              </p:txBody>
            </p:sp>
          </mc:Choice>
          <mc:Fallback xmlns="">
            <p:sp>
              <p:nvSpPr>
                <p:cNvPr id="11" name="TextBox 10">
                  <a:extLst>
                    <a:ext uri="{FF2B5EF4-FFF2-40B4-BE49-F238E27FC236}">
                      <a16:creationId xmlns:a16="http://schemas.microsoft.com/office/drawing/2014/main" id="{5AEB16D8-11A8-9FF0-E2F3-A1E7561E5E87}"/>
                    </a:ext>
                  </a:extLst>
                </p:cNvPr>
                <p:cNvSpPr txBox="1">
                  <a:spLocks noRot="1" noChangeAspect="1" noMove="1" noResize="1" noEditPoints="1" noAdjustHandles="1" noChangeArrowheads="1" noChangeShapeType="1" noTextEdit="1"/>
                </p:cNvSpPr>
                <p:nvPr/>
              </p:nvSpPr>
              <p:spPr>
                <a:xfrm>
                  <a:off x="4306747" y="2982071"/>
                  <a:ext cx="480724" cy="369332"/>
                </a:xfrm>
                <a:prstGeom prst="rect">
                  <a:avLst/>
                </a:prstGeom>
                <a:blipFill>
                  <a:blip r:embed="rId5"/>
                  <a:stretch>
                    <a:fillRect/>
                  </a:stretch>
                </a:blipFill>
              </p:spPr>
              <p:txBody>
                <a:bodyPr/>
                <a:lstStyle/>
                <a:p>
                  <a:r>
                    <a:rPr lang="en-US">
                      <a:noFill/>
                    </a:rPr>
                    <a:t> </a:t>
                  </a:r>
                </a:p>
              </p:txBody>
            </p:sp>
          </mc:Fallback>
        </mc:AlternateContent>
        <p:sp>
          <p:nvSpPr>
            <p:cNvPr id="13" name="Oval 12">
              <a:extLst>
                <a:ext uri="{FF2B5EF4-FFF2-40B4-BE49-F238E27FC236}">
                  <a16:creationId xmlns:a16="http://schemas.microsoft.com/office/drawing/2014/main" id="{25065788-1AE5-ECEF-B507-5527C2A8428A}"/>
                </a:ext>
              </a:extLst>
            </p:cNvPr>
            <p:cNvSpPr/>
            <p:nvPr/>
          </p:nvSpPr>
          <p:spPr>
            <a:xfrm>
              <a:off x="5787365" y="2914960"/>
              <a:ext cx="505982" cy="5035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CA5CC7DE-D3C3-23EC-2825-D70F5B03F2A8}"/>
                </a:ext>
              </a:extLst>
            </p:cNvPr>
            <p:cNvSpPr/>
            <p:nvPr/>
          </p:nvSpPr>
          <p:spPr>
            <a:xfrm>
              <a:off x="3800765" y="3700731"/>
              <a:ext cx="505982" cy="5035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A5804A84-CA80-4570-4574-0F8E775BEBEF}"/>
                    </a:ext>
                  </a:extLst>
                </p:cNvPr>
                <p:cNvSpPr txBox="1"/>
                <p:nvPr/>
              </p:nvSpPr>
              <p:spPr>
                <a:xfrm>
                  <a:off x="3826023" y="3767842"/>
                  <a:ext cx="48072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ES" b="0" i="1" smtClean="0">
                            <a:solidFill>
                              <a:schemeClr val="bg1"/>
                            </a:solidFill>
                            <a:latin typeface="Cambria Math" panose="02040503050406030204" pitchFamily="18" charset="0"/>
                          </a:rPr>
                          <m:t>𝑎</m:t>
                        </m:r>
                      </m:oMath>
                    </m:oMathPara>
                  </a14:m>
                  <a:endParaRPr lang="en-GB" dirty="0">
                    <a:solidFill>
                      <a:schemeClr val="bg1"/>
                    </a:solidFill>
                  </a:endParaRPr>
                </a:p>
              </p:txBody>
            </p:sp>
          </mc:Choice>
          <mc:Fallback xmlns="">
            <p:sp>
              <p:nvSpPr>
                <p:cNvPr id="16" name="TextBox 15">
                  <a:extLst>
                    <a:ext uri="{FF2B5EF4-FFF2-40B4-BE49-F238E27FC236}">
                      <a16:creationId xmlns:a16="http://schemas.microsoft.com/office/drawing/2014/main" id="{A5804A84-CA80-4570-4574-0F8E775BEBEF}"/>
                    </a:ext>
                  </a:extLst>
                </p:cNvPr>
                <p:cNvSpPr txBox="1">
                  <a:spLocks noRot="1" noChangeAspect="1" noMove="1" noResize="1" noEditPoints="1" noAdjustHandles="1" noChangeArrowheads="1" noChangeShapeType="1" noTextEdit="1"/>
                </p:cNvSpPr>
                <p:nvPr/>
              </p:nvSpPr>
              <p:spPr>
                <a:xfrm>
                  <a:off x="3826023" y="3767842"/>
                  <a:ext cx="480724" cy="369332"/>
                </a:xfrm>
                <a:prstGeom prst="rect">
                  <a:avLst/>
                </a:prstGeom>
                <a:blipFill>
                  <a:blip r:embed="rId7"/>
                  <a:stretch>
                    <a:fillRect/>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282E8965-65FF-675F-FED7-81B6F114F461}"/>
                </a:ext>
              </a:extLst>
            </p:cNvPr>
            <p:cNvSpPr/>
            <p:nvPr/>
          </p:nvSpPr>
          <p:spPr>
            <a:xfrm>
              <a:off x="4787471" y="3704926"/>
              <a:ext cx="505982" cy="5035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7D4F0B8-BA7C-01E5-B9D5-9932CA56FDFE}"/>
                    </a:ext>
                  </a:extLst>
                </p:cNvPr>
                <p:cNvSpPr txBox="1"/>
                <p:nvPr/>
              </p:nvSpPr>
              <p:spPr>
                <a:xfrm>
                  <a:off x="4812729" y="3772037"/>
                  <a:ext cx="48072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solidFill>
                              <a:schemeClr val="bg1"/>
                            </a:solidFill>
                            <a:latin typeface="Cambria Math" panose="02040503050406030204" pitchFamily="18" charset="0"/>
                          </a:rPr>
                          <m:t>𝑥</m:t>
                        </m:r>
                      </m:oMath>
                    </m:oMathPara>
                  </a14:m>
                  <a:endParaRPr lang="en-GB" dirty="0">
                    <a:solidFill>
                      <a:schemeClr val="bg1"/>
                    </a:solidFill>
                  </a:endParaRPr>
                </a:p>
              </p:txBody>
            </p:sp>
          </mc:Choice>
          <mc:Fallback xmlns="">
            <p:sp>
              <p:nvSpPr>
                <p:cNvPr id="18" name="TextBox 17">
                  <a:extLst>
                    <a:ext uri="{FF2B5EF4-FFF2-40B4-BE49-F238E27FC236}">
                      <a16:creationId xmlns:a16="http://schemas.microsoft.com/office/drawing/2014/main" id="{C7D4F0B8-BA7C-01E5-B9D5-9932CA56FDFE}"/>
                    </a:ext>
                  </a:extLst>
                </p:cNvPr>
                <p:cNvSpPr txBox="1">
                  <a:spLocks noRot="1" noChangeAspect="1" noMove="1" noResize="1" noEditPoints="1" noAdjustHandles="1" noChangeArrowheads="1" noChangeShapeType="1" noTextEdit="1"/>
                </p:cNvSpPr>
                <p:nvPr/>
              </p:nvSpPr>
              <p:spPr>
                <a:xfrm>
                  <a:off x="4812729" y="3772037"/>
                  <a:ext cx="480724" cy="369332"/>
                </a:xfrm>
                <a:prstGeom prst="rect">
                  <a:avLst/>
                </a:prstGeom>
                <a:blipFill>
                  <a:blip r:embed="rId8"/>
                  <a:stretch>
                    <a:fillRect/>
                  </a:stretch>
                </a:blipFill>
              </p:spPr>
              <p:txBody>
                <a:bodyPr/>
                <a:lstStyle/>
                <a:p>
                  <a:r>
                    <a:rPr lang="en-US">
                      <a:noFill/>
                    </a:rPr>
                    <a:t> </a:t>
                  </a:r>
                </a:p>
              </p:txBody>
            </p:sp>
          </mc:Fallback>
        </mc:AlternateContent>
        <p:sp>
          <p:nvSpPr>
            <p:cNvPr id="19" name="Oval 18">
              <a:extLst>
                <a:ext uri="{FF2B5EF4-FFF2-40B4-BE49-F238E27FC236}">
                  <a16:creationId xmlns:a16="http://schemas.microsoft.com/office/drawing/2014/main" id="{437DFDD1-FE6C-67E6-D7F8-6A26ABEFEF0B}"/>
                </a:ext>
              </a:extLst>
            </p:cNvPr>
            <p:cNvSpPr/>
            <p:nvPr/>
          </p:nvSpPr>
          <p:spPr>
            <a:xfrm>
              <a:off x="5787365" y="3700731"/>
              <a:ext cx="505982" cy="5035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E151D96-CD65-2DB0-F5E5-115E52495547}"/>
                    </a:ext>
                  </a:extLst>
                </p:cNvPr>
                <p:cNvSpPr txBox="1"/>
                <p:nvPr/>
              </p:nvSpPr>
              <p:spPr>
                <a:xfrm>
                  <a:off x="5812623" y="3767842"/>
                  <a:ext cx="48072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solidFill>
                              <a:schemeClr val="bg1"/>
                            </a:solidFill>
                            <a:latin typeface="Cambria Math" panose="02040503050406030204" pitchFamily="18" charset="0"/>
                          </a:rPr>
                          <m:t>𝑥</m:t>
                        </m:r>
                      </m:oMath>
                    </m:oMathPara>
                  </a14:m>
                  <a:endParaRPr lang="en-GB" dirty="0">
                    <a:solidFill>
                      <a:schemeClr val="bg1"/>
                    </a:solidFill>
                  </a:endParaRPr>
                </a:p>
              </p:txBody>
            </p:sp>
          </mc:Choice>
          <mc:Fallback xmlns="">
            <p:sp>
              <p:nvSpPr>
                <p:cNvPr id="20" name="TextBox 19">
                  <a:extLst>
                    <a:ext uri="{FF2B5EF4-FFF2-40B4-BE49-F238E27FC236}">
                      <a16:creationId xmlns:a16="http://schemas.microsoft.com/office/drawing/2014/main" id="{FE151D96-CD65-2DB0-F5E5-115E52495547}"/>
                    </a:ext>
                  </a:extLst>
                </p:cNvPr>
                <p:cNvSpPr txBox="1">
                  <a:spLocks noRot="1" noChangeAspect="1" noMove="1" noResize="1" noEditPoints="1" noAdjustHandles="1" noChangeArrowheads="1" noChangeShapeType="1" noTextEdit="1"/>
                </p:cNvSpPr>
                <p:nvPr/>
              </p:nvSpPr>
              <p:spPr>
                <a:xfrm>
                  <a:off x="5812623" y="3767842"/>
                  <a:ext cx="480724" cy="369332"/>
                </a:xfrm>
                <a:prstGeom prst="rect">
                  <a:avLst/>
                </a:prstGeom>
                <a:blipFill>
                  <a:blip r:embed="rId9"/>
                  <a:stretch>
                    <a:fillRect/>
                  </a:stretch>
                </a:blipFill>
              </p:spPr>
              <p:txBody>
                <a:bodyPr/>
                <a:lstStyle/>
                <a:p>
                  <a:r>
                    <a:rPr lang="en-US">
                      <a:noFill/>
                    </a:rPr>
                    <a:t> </a:t>
                  </a:r>
                </a:p>
              </p:txBody>
            </p:sp>
          </mc:Fallback>
        </mc:AlternateContent>
        <p:cxnSp>
          <p:nvCxnSpPr>
            <p:cNvPr id="22" name="Straight Connector 21">
              <a:extLst>
                <a:ext uri="{FF2B5EF4-FFF2-40B4-BE49-F238E27FC236}">
                  <a16:creationId xmlns:a16="http://schemas.microsoft.com/office/drawing/2014/main" id="{953A86D5-5146-D531-AF39-5FA1017314E4}"/>
                </a:ext>
              </a:extLst>
            </p:cNvPr>
            <p:cNvCxnSpPr>
              <a:cxnSpLocks/>
              <a:endCxn id="9" idx="7"/>
            </p:cNvCxnSpPr>
            <p:nvPr/>
          </p:nvCxnSpPr>
          <p:spPr>
            <a:xfrm flipH="1">
              <a:off x="4738630" y="2555890"/>
              <a:ext cx="378654" cy="4328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3384742-8471-F33A-B989-44D8CE98F99C}"/>
                </a:ext>
              </a:extLst>
            </p:cNvPr>
            <p:cNvCxnSpPr>
              <a:cxnSpLocks/>
              <a:stCxn id="6" idx="5"/>
              <a:endCxn id="13" idx="1"/>
            </p:cNvCxnSpPr>
            <p:nvPr/>
          </p:nvCxnSpPr>
          <p:spPr>
            <a:xfrm>
              <a:off x="5459716" y="2549257"/>
              <a:ext cx="401748" cy="4394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36BB640-A7BA-050E-6980-260C72C42537}"/>
                </a:ext>
              </a:extLst>
            </p:cNvPr>
            <p:cNvCxnSpPr>
              <a:cxnSpLocks/>
              <a:stCxn id="9" idx="3"/>
              <a:endCxn id="15" idx="0"/>
            </p:cNvCxnSpPr>
            <p:nvPr/>
          </p:nvCxnSpPr>
          <p:spPr>
            <a:xfrm flipH="1">
              <a:off x="4053756" y="3344770"/>
              <a:ext cx="327090" cy="3559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91C49D9-4AE8-D1FC-07BE-0AE75EFC0FE6}"/>
                </a:ext>
              </a:extLst>
            </p:cNvPr>
            <p:cNvCxnSpPr>
              <a:cxnSpLocks/>
              <a:stCxn id="9" idx="5"/>
              <a:endCxn id="17" idx="0"/>
            </p:cNvCxnSpPr>
            <p:nvPr/>
          </p:nvCxnSpPr>
          <p:spPr>
            <a:xfrm>
              <a:off x="4738630" y="3344770"/>
              <a:ext cx="301832" cy="36015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B6318BC-3213-C055-6A37-C8A246F8DA18}"/>
                </a:ext>
              </a:extLst>
            </p:cNvPr>
            <p:cNvCxnSpPr>
              <a:cxnSpLocks/>
              <a:stCxn id="13" idx="4"/>
              <a:endCxn id="19" idx="0"/>
            </p:cNvCxnSpPr>
            <p:nvPr/>
          </p:nvCxnSpPr>
          <p:spPr>
            <a:xfrm>
              <a:off x="6040356" y="3418514"/>
              <a:ext cx="0" cy="282217"/>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42" name="TextBox 41">
            <a:extLst>
              <a:ext uri="{FF2B5EF4-FFF2-40B4-BE49-F238E27FC236}">
                <a16:creationId xmlns:a16="http://schemas.microsoft.com/office/drawing/2014/main" id="{CB2D0976-81D1-6EE6-7EFB-CDB948D574B7}"/>
              </a:ext>
            </a:extLst>
          </p:cNvPr>
          <p:cNvSpPr txBox="1"/>
          <p:nvPr/>
        </p:nvSpPr>
        <p:spPr>
          <a:xfrm>
            <a:off x="7765246" y="4687344"/>
            <a:ext cx="881973" cy="338554"/>
          </a:xfrm>
          <a:prstGeom prst="rect">
            <a:avLst/>
          </a:prstGeom>
          <a:noFill/>
        </p:spPr>
        <p:txBody>
          <a:bodyPr wrap="none" rtlCol="0">
            <a:spAutoFit/>
          </a:bodyPr>
          <a:lstStyle/>
          <a:p>
            <a:r>
              <a:rPr lang="en-GB" sz="1600" dirty="0"/>
              <a:t>Comp 6</a:t>
            </a:r>
          </a:p>
        </p:txBody>
      </p:sp>
      <p:sp>
        <p:nvSpPr>
          <p:cNvPr id="23" name="TextBox 22">
            <a:extLst>
              <a:ext uri="{FF2B5EF4-FFF2-40B4-BE49-F238E27FC236}">
                <a16:creationId xmlns:a16="http://schemas.microsoft.com/office/drawing/2014/main" id="{07742B3B-EA37-715A-D827-9AD402D87C65}"/>
              </a:ext>
            </a:extLst>
          </p:cNvPr>
          <p:cNvSpPr txBox="1"/>
          <p:nvPr/>
        </p:nvSpPr>
        <p:spPr>
          <a:xfrm>
            <a:off x="2289245" y="5536004"/>
            <a:ext cx="7645130" cy="430887"/>
          </a:xfrm>
          <a:prstGeom prst="rect">
            <a:avLst/>
          </a:prstGeom>
          <a:noFill/>
        </p:spPr>
        <p:txBody>
          <a:bodyPr wrap="square">
            <a:spAutoFit/>
          </a:bodyPr>
          <a:lstStyle/>
          <a:p>
            <a:r>
              <a:rPr lang="en-GB" sz="2200" b="1" dirty="0">
                <a:effectLst/>
                <a:latin typeface="NimbusRomNo9L"/>
              </a:rPr>
              <a:t>ESR explicitly considers every possible combination of operators </a:t>
            </a:r>
            <a:endParaRPr lang="en-GB" sz="2200" b="1" dirty="0"/>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7C585B54-A5FD-81D1-A6E3-2D6E2CCF0698}"/>
                  </a:ext>
                </a:extLst>
              </p:cNvPr>
              <p:cNvSpPr txBox="1"/>
              <p:nvPr/>
            </p:nvSpPr>
            <p:spPr>
              <a:xfrm>
                <a:off x="1236980" y="2009424"/>
                <a:ext cx="4100575" cy="2308324"/>
              </a:xfrm>
              <a:prstGeom prst="rect">
                <a:avLst/>
              </a:prstGeom>
              <a:noFill/>
            </p:spPr>
            <p:txBody>
              <a:bodyPr wrap="square">
                <a:spAutoFit/>
              </a:bodyPr>
              <a:lstStyle/>
              <a:p>
                <a:r>
                  <a:rPr lang="en-GB" u="sng" dirty="0">
                    <a:solidFill>
                      <a:srgbClr val="002060"/>
                    </a:solidFill>
                  </a:rPr>
                  <a:t>Operators</a:t>
                </a:r>
              </a:p>
              <a:p>
                <a:endParaRPr lang="en-GB" u="sng" dirty="0">
                  <a:solidFill>
                    <a:srgbClr val="002060"/>
                  </a:solidFill>
                </a:endParaRPr>
              </a:p>
              <a:p>
                <a:endParaRPr lang="en-GB" u="sng" dirty="0">
                  <a:solidFill>
                    <a:srgbClr val="002060"/>
                  </a:solidFill>
                </a:endParaRPr>
              </a:p>
              <a:p>
                <a:endParaRPr lang="en-GB" u="sng" dirty="0">
                  <a:solidFill>
                    <a:srgbClr val="002060"/>
                  </a:solidFill>
                </a:endParaRPr>
              </a:p>
              <a:p>
                <a:endParaRPr lang="en-GB" u="sng" dirty="0">
                  <a:solidFill>
                    <a:srgbClr val="002060"/>
                  </a:solidFill>
                </a:endParaRPr>
              </a:p>
              <a:p>
                <a:r>
                  <a:rPr lang="en-GB" dirty="0">
                    <a:solidFill>
                      <a:srgbClr val="002060"/>
                    </a:solidFill>
                  </a:rPr>
                  <a:t>Parameters: </a:t>
                </a:r>
                <a14:m>
                  <m:oMath xmlns:m="http://schemas.openxmlformats.org/officeDocument/2006/math">
                    <m:r>
                      <a:rPr lang="es-ES" b="0" i="1" smtClean="0">
                        <a:solidFill>
                          <a:schemeClr val="tx1"/>
                        </a:solidFill>
                        <a:latin typeface="Cambria Math" panose="02040503050406030204" pitchFamily="18" charset="0"/>
                      </a:rPr>
                      <m:t>𝑎</m:t>
                    </m:r>
                    <m:r>
                      <a:rPr lang="es-ES" b="0" i="1" smtClean="0">
                        <a:solidFill>
                          <a:schemeClr val="tx1"/>
                        </a:solidFill>
                        <a:latin typeface="Cambria Math" panose="02040503050406030204" pitchFamily="18" charset="0"/>
                      </a:rPr>
                      <m:t>, </m:t>
                    </m:r>
                    <m:r>
                      <a:rPr lang="en-GB" b="0" i="1" smtClean="0">
                        <a:solidFill>
                          <a:schemeClr val="tx1"/>
                        </a:solidFill>
                        <a:latin typeface="Cambria Math" panose="02040503050406030204" pitchFamily="18" charset="0"/>
                      </a:rPr>
                      <m:t>𝑥</m:t>
                    </m:r>
                    <m:r>
                      <a:rPr lang="es-ES" b="0" i="1" smtClean="0">
                        <a:solidFill>
                          <a:schemeClr val="tx1"/>
                        </a:solidFill>
                        <a:latin typeface="Cambria Math" panose="02040503050406030204" pitchFamily="18" charset="0"/>
                      </a:rPr>
                      <m:t> </m:t>
                    </m:r>
                  </m:oMath>
                </a14:m>
                <a:endParaRPr lang="es-ES" b="0" dirty="0">
                  <a:solidFill>
                    <a:schemeClr val="tx1"/>
                  </a:solidFill>
                </a:endParaRPr>
              </a:p>
              <a:p>
                <a:r>
                  <a:rPr lang="en-GB" dirty="0">
                    <a:solidFill>
                      <a:srgbClr val="002060"/>
                    </a:solidFill>
                  </a:rPr>
                  <a:t>Unary:</a:t>
                </a:r>
                <a:r>
                  <a:rPr lang="en-GB" dirty="0"/>
                  <a:t>  </a:t>
                </a:r>
                <a:r>
                  <a:rPr lang="en-GB" dirty="0" err="1"/>
                  <a:t>inv</a:t>
                </a:r>
                <a:endParaRPr lang="en-GB" dirty="0"/>
              </a:p>
              <a:p>
                <a:r>
                  <a:rPr lang="en-GB" dirty="0">
                    <a:solidFill>
                      <a:srgbClr val="002060"/>
                    </a:solidFill>
                  </a:rPr>
                  <a:t>Binary:</a:t>
                </a:r>
                <a:r>
                  <a:rPr lang="en-GB" dirty="0">
                    <a:solidFill>
                      <a:schemeClr val="tx1"/>
                    </a:solidFill>
                  </a:rPr>
                  <a:t>  </a:t>
                </a:r>
                <a14:m>
                  <m:oMath xmlns:m="http://schemas.openxmlformats.org/officeDocument/2006/math">
                    <m:r>
                      <a:rPr lang="es-ES" b="0" i="1" smtClean="0">
                        <a:solidFill>
                          <a:schemeClr val="tx1"/>
                        </a:solidFill>
                        <a:latin typeface="Cambria Math" panose="02040503050406030204" pitchFamily="18" charset="0"/>
                      </a:rPr>
                      <m:t>+ </m:t>
                    </m:r>
                  </m:oMath>
                </a14:m>
                <a:r>
                  <a:rPr lang="en-GB" dirty="0">
                    <a:solidFill>
                      <a:schemeClr val="tx1"/>
                    </a:solidFill>
                  </a:rPr>
                  <a:t>, </a:t>
                </a:r>
                <a:r>
                  <a:rPr lang="en-GB" dirty="0"/>
                  <a:t>− </a:t>
                </a:r>
                <a:r>
                  <a:rPr lang="en-GB" dirty="0">
                    <a:solidFill>
                      <a:schemeClr val="tx1"/>
                    </a:solidFill>
                  </a:rPr>
                  <a:t>, </a:t>
                </a:r>
                <a14:m>
                  <m:oMath xmlns:m="http://schemas.openxmlformats.org/officeDocument/2006/math">
                    <m:r>
                      <a:rPr lang="es-ES" i="1" smtClean="0">
                        <a:latin typeface="Cambria Math" panose="02040503050406030204" pitchFamily="18" charset="0"/>
                        <a:ea typeface="Cambria Math" panose="02040503050406030204" pitchFamily="18" charset="0"/>
                      </a:rPr>
                      <m:t>×</m:t>
                    </m:r>
                    <m:r>
                      <a:rPr lang="es-ES" i="1">
                        <a:latin typeface="Cambria Math" panose="02040503050406030204" pitchFamily="18" charset="0"/>
                      </a:rPr>
                      <m:t> </m:t>
                    </m:r>
                  </m:oMath>
                </a14:m>
                <a:r>
                  <a:rPr lang="en-GB" dirty="0">
                    <a:solidFill>
                      <a:schemeClr val="tx1"/>
                    </a:solidFill>
                  </a:rPr>
                  <a:t>, pow</a:t>
                </a:r>
              </a:p>
            </p:txBody>
          </p:sp>
        </mc:Choice>
        <mc:Fallback>
          <p:sp>
            <p:nvSpPr>
              <p:cNvPr id="7" name="TextBox 6">
                <a:extLst>
                  <a:ext uri="{FF2B5EF4-FFF2-40B4-BE49-F238E27FC236}">
                    <a16:creationId xmlns:a16="http://schemas.microsoft.com/office/drawing/2014/main" id="{7C585B54-A5FD-81D1-A6E3-2D6E2CCF0698}"/>
                  </a:ext>
                </a:extLst>
              </p:cNvPr>
              <p:cNvSpPr txBox="1">
                <a:spLocks noRot="1" noChangeAspect="1" noMove="1" noResize="1" noEditPoints="1" noAdjustHandles="1" noChangeArrowheads="1" noChangeShapeType="1" noTextEdit="1"/>
              </p:cNvSpPr>
              <p:nvPr/>
            </p:nvSpPr>
            <p:spPr>
              <a:xfrm>
                <a:off x="1236980" y="2009424"/>
                <a:ext cx="4100575" cy="2308324"/>
              </a:xfrm>
              <a:prstGeom prst="rect">
                <a:avLst/>
              </a:prstGeom>
              <a:blipFill>
                <a:blip r:embed="rId10"/>
                <a:stretch>
                  <a:fillRect l="-1235" t="-1099" b="-384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95503672-886B-9EA7-E8DF-EA89BFB2DB2E}"/>
                  </a:ext>
                </a:extLst>
              </p:cNvPr>
              <p:cNvSpPr txBox="1"/>
              <p:nvPr/>
            </p:nvSpPr>
            <p:spPr>
              <a:xfrm>
                <a:off x="1236980" y="2541567"/>
                <a:ext cx="3626299" cy="369332"/>
              </a:xfrm>
              <a:prstGeom prst="rect">
                <a:avLst/>
              </a:prstGeom>
              <a:noFill/>
            </p:spPr>
            <p:txBody>
              <a:bodyPr wrap="square">
                <a:spAutoFit/>
              </a:bodyPr>
              <a:lstStyle/>
              <a:p>
                <a:r>
                  <a:rPr lang="en-GB" dirty="0"/>
                  <a:t>{</a:t>
                </a:r>
                <a14:m>
                  <m:oMath xmlns:m="http://schemas.openxmlformats.org/officeDocument/2006/math">
                    <m:r>
                      <a:rPr lang="en-GB" b="0" i="1" smtClean="0">
                        <a:solidFill>
                          <a:schemeClr val="tx1"/>
                        </a:solidFill>
                        <a:latin typeface="Cambria Math" panose="02040503050406030204" pitchFamily="18" charset="0"/>
                      </a:rPr>
                      <m:t>𝑥</m:t>
                    </m:r>
                    <m:r>
                      <a:rPr lang="es-ES" b="0" i="1" smtClean="0">
                        <a:solidFill>
                          <a:schemeClr val="tx1"/>
                        </a:solidFill>
                        <a:latin typeface="Cambria Math" panose="02040503050406030204" pitchFamily="18" charset="0"/>
                      </a:rPr>
                      <m:t> </m:t>
                    </m:r>
                  </m:oMath>
                </a14:m>
                <a:r>
                  <a:rPr lang="en-GB" dirty="0"/>
                  <a:t>, a, +, −, ×, ÷, </a:t>
                </a:r>
                <a:r>
                  <a:rPr lang="en-GB" dirty="0" err="1"/>
                  <a:t>inv</a:t>
                </a:r>
                <a:r>
                  <a:rPr lang="en-GB" dirty="0"/>
                  <a:t>, pow}</a:t>
                </a:r>
                <a:endParaRPr lang="en-US" dirty="0"/>
              </a:p>
            </p:txBody>
          </p:sp>
        </mc:Choice>
        <mc:Fallback>
          <p:sp>
            <p:nvSpPr>
              <p:cNvPr id="21" name="TextBox 20">
                <a:extLst>
                  <a:ext uri="{FF2B5EF4-FFF2-40B4-BE49-F238E27FC236}">
                    <a16:creationId xmlns:a16="http://schemas.microsoft.com/office/drawing/2014/main" id="{95503672-886B-9EA7-E8DF-EA89BFB2DB2E}"/>
                  </a:ext>
                </a:extLst>
              </p:cNvPr>
              <p:cNvSpPr txBox="1">
                <a:spLocks noRot="1" noChangeAspect="1" noMove="1" noResize="1" noEditPoints="1" noAdjustHandles="1" noChangeArrowheads="1" noChangeShapeType="1" noTextEdit="1"/>
              </p:cNvSpPr>
              <p:nvPr/>
            </p:nvSpPr>
            <p:spPr>
              <a:xfrm>
                <a:off x="1236980" y="2541567"/>
                <a:ext cx="3626299" cy="369332"/>
              </a:xfrm>
              <a:prstGeom prst="rect">
                <a:avLst/>
              </a:prstGeom>
              <a:blipFill>
                <a:blip r:embed="rId11"/>
                <a:stretch>
                  <a:fillRect l="-1394" t="-10000" b="-26667"/>
                </a:stretch>
              </a:blipFill>
            </p:spPr>
            <p:txBody>
              <a:bodyPr/>
              <a:lstStyle/>
              <a:p>
                <a:r>
                  <a:rPr lang="en-US">
                    <a:noFill/>
                  </a:rPr>
                  <a:t> </a:t>
                </a:r>
              </a:p>
            </p:txBody>
          </p:sp>
        </mc:Fallback>
      </mc:AlternateContent>
      <p:sp>
        <p:nvSpPr>
          <p:cNvPr id="26" name="TextBox 25">
            <a:extLst>
              <a:ext uri="{FF2B5EF4-FFF2-40B4-BE49-F238E27FC236}">
                <a16:creationId xmlns:a16="http://schemas.microsoft.com/office/drawing/2014/main" id="{B6BDBD7D-91D3-925D-1FED-05652B1D8B4F}"/>
              </a:ext>
            </a:extLst>
          </p:cNvPr>
          <p:cNvSpPr txBox="1"/>
          <p:nvPr/>
        </p:nvSpPr>
        <p:spPr>
          <a:xfrm>
            <a:off x="4176243" y="6038934"/>
            <a:ext cx="3839513" cy="369332"/>
          </a:xfrm>
          <a:prstGeom prst="rect">
            <a:avLst/>
          </a:prstGeom>
          <a:noFill/>
        </p:spPr>
        <p:txBody>
          <a:bodyPr wrap="none" rtlCol="0">
            <a:spAutoFit/>
          </a:bodyPr>
          <a:lstStyle/>
          <a:p>
            <a:r>
              <a:rPr lang="en-US" dirty="0">
                <a:solidFill>
                  <a:srgbClr val="002060"/>
                </a:solidFill>
              </a:rPr>
              <a:t>Comp 10 – 13,4239 unique functions </a:t>
            </a:r>
          </a:p>
        </p:txBody>
      </p:sp>
      <p:sp>
        <p:nvSpPr>
          <p:cNvPr id="3" name="TextBox 2">
            <a:extLst>
              <a:ext uri="{FF2B5EF4-FFF2-40B4-BE49-F238E27FC236}">
                <a16:creationId xmlns:a16="http://schemas.microsoft.com/office/drawing/2014/main" id="{9E133BD3-FD39-9C74-E833-70FF0229E4D2}"/>
              </a:ext>
            </a:extLst>
          </p:cNvPr>
          <p:cNvSpPr txBox="1"/>
          <p:nvPr/>
        </p:nvSpPr>
        <p:spPr>
          <a:xfrm rot="10800000" flipV="1">
            <a:off x="9856887" y="3299076"/>
            <a:ext cx="824713" cy="369332"/>
          </a:xfrm>
          <a:prstGeom prst="rect">
            <a:avLst/>
          </a:prstGeom>
          <a:noFill/>
        </p:spPr>
        <p:txBody>
          <a:bodyPr wrap="square" rtlCol="0">
            <a:spAutoFit/>
          </a:bodyPr>
          <a:lstStyle/>
          <a:p>
            <a:r>
              <a:rPr lang="en-US" dirty="0">
                <a:solidFill>
                  <a:schemeClr val="bg1"/>
                </a:solidFill>
              </a:rPr>
              <a:t>inv</a:t>
            </a:r>
          </a:p>
        </p:txBody>
      </p:sp>
    </p:spTree>
    <p:extLst>
      <p:ext uri="{BB962C8B-B14F-4D97-AF65-F5344CB8AC3E}">
        <p14:creationId xmlns:p14="http://schemas.microsoft.com/office/powerpoint/2010/main" val="2326433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18D05-0F2C-EB4B-3698-67323B4EFEAC}"/>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4F4BADEC-5F46-DE57-E575-EB2D6B499908}"/>
              </a:ext>
            </a:extLst>
          </p:cNvPr>
          <p:cNvPicPr>
            <a:picLocks noChangeAspect="1"/>
          </p:cNvPicPr>
          <p:nvPr/>
        </p:nvPicPr>
        <p:blipFill>
          <a:blip r:embed="rId3"/>
          <a:stretch>
            <a:fillRect/>
          </a:stretch>
        </p:blipFill>
        <p:spPr>
          <a:xfrm>
            <a:off x="1664185" y="4122016"/>
            <a:ext cx="8449243" cy="916528"/>
          </a:xfrm>
          <a:prstGeom prst="rect">
            <a:avLst/>
          </a:prstGeom>
        </p:spPr>
      </p:pic>
      <p:sp>
        <p:nvSpPr>
          <p:cNvPr id="3" name="Content Placeholder 2">
            <a:extLst>
              <a:ext uri="{FF2B5EF4-FFF2-40B4-BE49-F238E27FC236}">
                <a16:creationId xmlns:a16="http://schemas.microsoft.com/office/drawing/2014/main" id="{9BB83A5D-DA31-F384-59FA-3FC38AB8DB41}"/>
              </a:ext>
            </a:extLst>
          </p:cNvPr>
          <p:cNvSpPr>
            <a:spLocks noGrp="1"/>
          </p:cNvSpPr>
          <p:nvPr>
            <p:ph idx="1"/>
          </p:nvPr>
        </p:nvSpPr>
        <p:spPr>
          <a:xfrm>
            <a:off x="1150137" y="1409973"/>
            <a:ext cx="1805994" cy="1026679"/>
          </a:xfrm>
        </p:spPr>
        <p:txBody>
          <a:bodyPr>
            <a:normAutofit/>
          </a:bodyPr>
          <a:lstStyle/>
          <a:p>
            <a:r>
              <a:rPr lang="en-US" sz="1800" dirty="0"/>
              <a:t>Accuracy</a:t>
            </a:r>
          </a:p>
          <a:p>
            <a:r>
              <a:rPr lang="en-US" sz="1800" dirty="0"/>
              <a:t>Simplicity</a:t>
            </a:r>
          </a:p>
        </p:txBody>
      </p:sp>
      <p:sp>
        <p:nvSpPr>
          <p:cNvPr id="7" name="TextBox 6">
            <a:extLst>
              <a:ext uri="{FF2B5EF4-FFF2-40B4-BE49-F238E27FC236}">
                <a16:creationId xmlns:a16="http://schemas.microsoft.com/office/drawing/2014/main" id="{1D5B3A11-197F-0426-F546-340F7580E0A0}"/>
              </a:ext>
            </a:extLst>
          </p:cNvPr>
          <p:cNvSpPr txBox="1"/>
          <p:nvPr/>
        </p:nvSpPr>
        <p:spPr>
          <a:xfrm>
            <a:off x="3162972" y="1546125"/>
            <a:ext cx="3656995" cy="400110"/>
          </a:xfrm>
          <a:prstGeom prst="rect">
            <a:avLst/>
          </a:prstGeom>
          <a:noFill/>
        </p:spPr>
        <p:txBody>
          <a:bodyPr wrap="square">
            <a:spAutoFit/>
          </a:bodyPr>
          <a:lstStyle/>
          <a:p>
            <a:r>
              <a:rPr lang="en-GB" sz="2000" dirty="0">
                <a:latin typeface="NimbusRomNo9L"/>
              </a:rPr>
              <a:t>M</a:t>
            </a:r>
            <a:r>
              <a:rPr lang="en-GB" sz="2000" b="0" dirty="0">
                <a:effectLst/>
                <a:latin typeface="NimbusRomNo9L"/>
              </a:rPr>
              <a:t>inimum </a:t>
            </a:r>
            <a:r>
              <a:rPr lang="en-GB" sz="2000" dirty="0">
                <a:latin typeface="NimbusRomNo9L"/>
              </a:rPr>
              <a:t>De</a:t>
            </a:r>
            <a:r>
              <a:rPr lang="en-GB" sz="2000" b="0" dirty="0">
                <a:effectLst/>
                <a:latin typeface="NimbusRomNo9L"/>
              </a:rPr>
              <a:t>scription </a:t>
            </a:r>
            <a:r>
              <a:rPr lang="en-GB" sz="2000" dirty="0">
                <a:latin typeface="NimbusRomNo9L"/>
              </a:rPr>
              <a:t>L</a:t>
            </a:r>
            <a:r>
              <a:rPr lang="en-GB" sz="2000" b="0" dirty="0">
                <a:effectLst/>
                <a:latin typeface="NimbusRomNo9L"/>
              </a:rPr>
              <a:t>ength </a:t>
            </a:r>
            <a:endParaRPr lang="en-GB" sz="2000" dirty="0"/>
          </a:p>
        </p:txBody>
      </p:sp>
      <p:sp>
        <p:nvSpPr>
          <p:cNvPr id="11" name="TextBox 10">
            <a:extLst>
              <a:ext uri="{FF2B5EF4-FFF2-40B4-BE49-F238E27FC236}">
                <a16:creationId xmlns:a16="http://schemas.microsoft.com/office/drawing/2014/main" id="{7256D209-3D99-DFE2-F392-F2A4CAF355AD}"/>
              </a:ext>
            </a:extLst>
          </p:cNvPr>
          <p:cNvSpPr txBox="1"/>
          <p:nvPr/>
        </p:nvSpPr>
        <p:spPr>
          <a:xfrm>
            <a:off x="982506" y="2504586"/>
            <a:ext cx="9152467" cy="369332"/>
          </a:xfrm>
          <a:prstGeom prst="rect">
            <a:avLst/>
          </a:prstGeom>
          <a:noFill/>
        </p:spPr>
        <p:txBody>
          <a:bodyPr wrap="square">
            <a:spAutoFit/>
          </a:bodyPr>
          <a:lstStyle/>
          <a:p>
            <a:r>
              <a:rPr lang="en-GB" dirty="0">
                <a:solidFill>
                  <a:schemeClr val="tx2">
                    <a:lumMod val="90000"/>
                    <a:lumOff val="10000"/>
                  </a:schemeClr>
                </a:solidFill>
                <a:latin typeface="NimbusRomNo9L"/>
              </a:rPr>
              <a:t>Description length</a:t>
            </a:r>
            <a:r>
              <a:rPr lang="en-GB" dirty="0">
                <a:latin typeface="NimbusRomNo9L"/>
              </a:rPr>
              <a:t>: U</a:t>
            </a:r>
            <a:r>
              <a:rPr lang="en-GB" sz="1800" dirty="0">
                <a:effectLst/>
                <a:latin typeface="NimbusRomNo9L"/>
              </a:rPr>
              <a:t>nits of information (</a:t>
            </a:r>
            <a:r>
              <a:rPr lang="en-GB" sz="1800" dirty="0" err="1">
                <a:effectLst/>
                <a:latin typeface="NimbusRomNo9L"/>
              </a:rPr>
              <a:t>nats</a:t>
            </a:r>
            <a:r>
              <a:rPr lang="en-GB" dirty="0">
                <a:latin typeface="NimbusRomNo9L"/>
              </a:rPr>
              <a:t>)</a:t>
            </a:r>
            <a:r>
              <a:rPr lang="en-GB" sz="1800" dirty="0">
                <a:effectLst/>
                <a:latin typeface="NimbusRomNo9L"/>
              </a:rPr>
              <a:t> are needed to communicate the data</a:t>
            </a:r>
            <a:endParaRPr lang="en-GB" dirty="0"/>
          </a:p>
        </p:txBody>
      </p:sp>
      <p:sp>
        <p:nvSpPr>
          <p:cNvPr id="30" name="Rounded Rectangle 29">
            <a:extLst>
              <a:ext uri="{FF2B5EF4-FFF2-40B4-BE49-F238E27FC236}">
                <a16:creationId xmlns:a16="http://schemas.microsoft.com/office/drawing/2014/main" id="{5B230391-8343-DC4E-0E48-D7E5B517EA02}"/>
              </a:ext>
            </a:extLst>
          </p:cNvPr>
          <p:cNvSpPr/>
          <p:nvPr/>
        </p:nvSpPr>
        <p:spPr>
          <a:xfrm>
            <a:off x="331104" y="422455"/>
            <a:ext cx="12087039" cy="572385"/>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itle 1">
            <a:extLst>
              <a:ext uri="{FF2B5EF4-FFF2-40B4-BE49-F238E27FC236}">
                <a16:creationId xmlns:a16="http://schemas.microsoft.com/office/drawing/2014/main" id="{77A83655-82AD-2464-3AF1-711588378C3E}"/>
              </a:ext>
            </a:extLst>
          </p:cNvPr>
          <p:cNvSpPr>
            <a:spLocks noGrp="1"/>
          </p:cNvSpPr>
          <p:nvPr>
            <p:ph type="title"/>
          </p:nvPr>
        </p:nvSpPr>
        <p:spPr>
          <a:xfrm>
            <a:off x="442333" y="422030"/>
            <a:ext cx="9692640" cy="572385"/>
          </a:xfrm>
        </p:spPr>
        <p:txBody>
          <a:bodyPr>
            <a:normAutofit/>
          </a:bodyPr>
          <a:lstStyle/>
          <a:p>
            <a:r>
              <a:rPr lang="en-GB" sz="2800" dirty="0">
                <a:solidFill>
                  <a:schemeClr val="tx2"/>
                </a:solidFill>
              </a:rPr>
              <a:t>ESR: </a:t>
            </a:r>
            <a:r>
              <a:rPr lang="en-GB" sz="2400" dirty="0">
                <a:solidFill>
                  <a:schemeClr val="tx2"/>
                </a:solidFill>
              </a:rPr>
              <a:t>Selecting the best function</a:t>
            </a:r>
            <a:endParaRPr lang="en-GB" sz="2800" dirty="0">
              <a:solidFill>
                <a:schemeClr val="tx2"/>
              </a:solidFill>
            </a:endParaRPr>
          </a:p>
        </p:txBody>
      </p:sp>
      <p:sp>
        <p:nvSpPr>
          <p:cNvPr id="32" name="Right Brace 31">
            <a:extLst>
              <a:ext uri="{FF2B5EF4-FFF2-40B4-BE49-F238E27FC236}">
                <a16:creationId xmlns:a16="http://schemas.microsoft.com/office/drawing/2014/main" id="{FE4A9628-AEF7-51F7-F93E-AA8FD86A6DCE}"/>
              </a:ext>
            </a:extLst>
          </p:cNvPr>
          <p:cNvSpPr/>
          <p:nvPr/>
        </p:nvSpPr>
        <p:spPr>
          <a:xfrm>
            <a:off x="2634211" y="1461142"/>
            <a:ext cx="321920" cy="624064"/>
          </a:xfrm>
          <a:prstGeom prst="rightBrace">
            <a:avLst>
              <a:gd name="adj1" fmla="val 16410"/>
              <a:gd name="adj2" fmla="val 47636"/>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Right Brace 1">
            <a:extLst>
              <a:ext uri="{FF2B5EF4-FFF2-40B4-BE49-F238E27FC236}">
                <a16:creationId xmlns:a16="http://schemas.microsoft.com/office/drawing/2014/main" id="{48F3831A-3CC8-05A3-CDC1-B540FACBC859}"/>
              </a:ext>
            </a:extLst>
          </p:cNvPr>
          <p:cNvSpPr/>
          <p:nvPr/>
        </p:nvSpPr>
        <p:spPr>
          <a:xfrm rot="16200000">
            <a:off x="3182842" y="3400822"/>
            <a:ext cx="270308" cy="1341063"/>
          </a:xfrm>
          <a:prstGeom prst="rightBrace">
            <a:avLst>
              <a:gd name="adj1" fmla="val 17248"/>
              <a:gd name="adj2" fmla="val 48099"/>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FF0000"/>
              </a:solidFill>
            </a:endParaRPr>
          </a:p>
        </p:txBody>
      </p:sp>
      <p:sp>
        <p:nvSpPr>
          <p:cNvPr id="5" name="Right Brace 4">
            <a:extLst>
              <a:ext uri="{FF2B5EF4-FFF2-40B4-BE49-F238E27FC236}">
                <a16:creationId xmlns:a16="http://schemas.microsoft.com/office/drawing/2014/main" id="{02B9CED0-1684-C409-4E9A-E54541674268}"/>
              </a:ext>
            </a:extLst>
          </p:cNvPr>
          <p:cNvSpPr/>
          <p:nvPr/>
        </p:nvSpPr>
        <p:spPr>
          <a:xfrm rot="16200000">
            <a:off x="7094992" y="1010499"/>
            <a:ext cx="299136" cy="6081717"/>
          </a:xfrm>
          <a:prstGeom prst="rightBrace">
            <a:avLst>
              <a:gd name="adj1" fmla="val 17248"/>
              <a:gd name="adj2" fmla="val 48099"/>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 name="TextBox 5">
            <a:extLst>
              <a:ext uri="{FF2B5EF4-FFF2-40B4-BE49-F238E27FC236}">
                <a16:creationId xmlns:a16="http://schemas.microsoft.com/office/drawing/2014/main" id="{E10B0E4F-BE54-424E-624A-895D50D045BD}"/>
              </a:ext>
            </a:extLst>
          </p:cNvPr>
          <p:cNvSpPr txBox="1"/>
          <p:nvPr/>
        </p:nvSpPr>
        <p:spPr>
          <a:xfrm>
            <a:off x="2066385" y="3228314"/>
            <a:ext cx="2925085" cy="707886"/>
          </a:xfrm>
          <a:prstGeom prst="rect">
            <a:avLst/>
          </a:prstGeom>
          <a:noFill/>
        </p:spPr>
        <p:txBody>
          <a:bodyPr wrap="square">
            <a:spAutoFit/>
          </a:bodyPr>
          <a:lstStyle/>
          <a:p>
            <a:pPr marL="342900" indent="-342900">
              <a:buAutoNum type="arabicPeriod"/>
            </a:pPr>
            <a:r>
              <a:rPr lang="en-GB" sz="2000" dirty="0">
                <a:solidFill>
                  <a:srgbClr val="FF0000"/>
                </a:solidFill>
                <a:effectLst/>
                <a:latin typeface="NimbusRomNo9L"/>
              </a:rPr>
              <a:t>how well the function fits the data </a:t>
            </a:r>
            <a:endParaRPr lang="en-GB" sz="2000" dirty="0">
              <a:solidFill>
                <a:srgbClr val="FF0000"/>
              </a:solidFill>
            </a:endParaRPr>
          </a:p>
        </p:txBody>
      </p:sp>
      <p:sp>
        <p:nvSpPr>
          <p:cNvPr id="10" name="TextBox 9">
            <a:extLst>
              <a:ext uri="{FF2B5EF4-FFF2-40B4-BE49-F238E27FC236}">
                <a16:creationId xmlns:a16="http://schemas.microsoft.com/office/drawing/2014/main" id="{54668A7B-E11B-B9EF-2515-26C778010766}"/>
              </a:ext>
            </a:extLst>
          </p:cNvPr>
          <p:cNvSpPr txBox="1"/>
          <p:nvPr/>
        </p:nvSpPr>
        <p:spPr>
          <a:xfrm>
            <a:off x="5288653" y="3249531"/>
            <a:ext cx="6211614" cy="400110"/>
          </a:xfrm>
          <a:prstGeom prst="rect">
            <a:avLst/>
          </a:prstGeom>
          <a:noFill/>
        </p:spPr>
        <p:txBody>
          <a:bodyPr wrap="square">
            <a:spAutoFit/>
          </a:bodyPr>
          <a:lstStyle/>
          <a:p>
            <a:r>
              <a:rPr lang="en-GB" sz="2000" dirty="0">
                <a:solidFill>
                  <a:srgbClr val="FF0000"/>
                </a:solidFill>
                <a:effectLst/>
                <a:latin typeface="NimbusRomNo9L"/>
              </a:rPr>
              <a:t>2. </a:t>
            </a:r>
            <a:r>
              <a:rPr lang="en-GB" sz="2000" dirty="0">
                <a:solidFill>
                  <a:srgbClr val="FF0000"/>
                </a:solidFill>
                <a:latin typeface="NimbusRomNo9L"/>
              </a:rPr>
              <a:t>P</a:t>
            </a:r>
            <a:r>
              <a:rPr lang="en-GB" sz="2000" dirty="0">
                <a:solidFill>
                  <a:srgbClr val="FF0000"/>
                </a:solidFill>
                <a:effectLst/>
                <a:latin typeface="NimbusRomNo9L"/>
              </a:rPr>
              <a:t>enalises complex hypotheses </a:t>
            </a:r>
            <a:endParaRPr lang="en-GB" sz="2000" dirty="0">
              <a:solidFill>
                <a:srgbClr val="FF0000"/>
              </a:solidFill>
            </a:endParaRPr>
          </a:p>
        </p:txBody>
      </p:sp>
      <p:sp>
        <p:nvSpPr>
          <p:cNvPr id="34" name="Right Brace 33">
            <a:extLst>
              <a:ext uri="{FF2B5EF4-FFF2-40B4-BE49-F238E27FC236}">
                <a16:creationId xmlns:a16="http://schemas.microsoft.com/office/drawing/2014/main" id="{BAD3C1FF-DA35-916E-39D7-6B4985C206DD}"/>
              </a:ext>
            </a:extLst>
          </p:cNvPr>
          <p:cNvSpPr/>
          <p:nvPr/>
        </p:nvSpPr>
        <p:spPr>
          <a:xfrm rot="5400000">
            <a:off x="3164207" y="4536763"/>
            <a:ext cx="120346" cy="1153830"/>
          </a:xfrm>
          <a:prstGeom prst="rightBrace">
            <a:avLst>
              <a:gd name="adj1" fmla="val 17248"/>
              <a:gd name="adj2" fmla="val 48099"/>
            </a:avLst>
          </a:prstGeom>
          <a:ln>
            <a:solidFill>
              <a:srgbClr val="00206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400" dirty="0">
              <a:solidFill>
                <a:srgbClr val="002060"/>
              </a:solidFill>
            </a:endParaRPr>
          </a:p>
        </p:txBody>
      </p:sp>
      <p:sp>
        <p:nvSpPr>
          <p:cNvPr id="36" name="TextBox 35">
            <a:extLst>
              <a:ext uri="{FF2B5EF4-FFF2-40B4-BE49-F238E27FC236}">
                <a16:creationId xmlns:a16="http://schemas.microsoft.com/office/drawing/2014/main" id="{B49CFB58-DDB0-612B-4F68-6EF3EE79E8F2}"/>
              </a:ext>
            </a:extLst>
          </p:cNvPr>
          <p:cNvSpPr txBox="1"/>
          <p:nvPr/>
        </p:nvSpPr>
        <p:spPr>
          <a:xfrm>
            <a:off x="2608568" y="5324571"/>
            <a:ext cx="1502834" cy="369332"/>
          </a:xfrm>
          <a:prstGeom prst="rect">
            <a:avLst/>
          </a:prstGeom>
          <a:noFill/>
        </p:spPr>
        <p:txBody>
          <a:bodyPr wrap="square">
            <a:spAutoFit/>
          </a:bodyPr>
          <a:lstStyle/>
          <a:p>
            <a:r>
              <a:rPr lang="en-GB" dirty="0">
                <a:solidFill>
                  <a:srgbClr val="002060"/>
                </a:solidFill>
                <a:latin typeface="NimbusRomNo9L"/>
              </a:rPr>
              <a:t>Likelihood</a:t>
            </a:r>
            <a:endParaRPr lang="en-US" dirty="0">
              <a:solidFill>
                <a:srgbClr val="002060"/>
              </a:solidFill>
            </a:endParaRPr>
          </a:p>
        </p:txBody>
      </p:sp>
      <p:sp>
        <p:nvSpPr>
          <p:cNvPr id="38" name="Right Brace 37">
            <a:extLst>
              <a:ext uri="{FF2B5EF4-FFF2-40B4-BE49-F238E27FC236}">
                <a16:creationId xmlns:a16="http://schemas.microsoft.com/office/drawing/2014/main" id="{FCA14C01-77ED-B34A-1752-18C1CD14D42B}"/>
              </a:ext>
            </a:extLst>
          </p:cNvPr>
          <p:cNvSpPr/>
          <p:nvPr/>
        </p:nvSpPr>
        <p:spPr>
          <a:xfrm rot="5400000">
            <a:off x="5883357" y="3246373"/>
            <a:ext cx="240443" cy="3784354"/>
          </a:xfrm>
          <a:prstGeom prst="rightBrace">
            <a:avLst>
              <a:gd name="adj1" fmla="val 17248"/>
              <a:gd name="adj2" fmla="val 48099"/>
            </a:avLst>
          </a:prstGeom>
          <a:ln>
            <a:solidFill>
              <a:srgbClr val="00206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400" dirty="0">
              <a:solidFill>
                <a:srgbClr val="002060"/>
              </a:solidFill>
            </a:endParaRPr>
          </a:p>
        </p:txBody>
      </p:sp>
      <p:sp>
        <p:nvSpPr>
          <p:cNvPr id="40" name="TextBox 39">
            <a:extLst>
              <a:ext uri="{FF2B5EF4-FFF2-40B4-BE49-F238E27FC236}">
                <a16:creationId xmlns:a16="http://schemas.microsoft.com/office/drawing/2014/main" id="{B595F99B-C48D-9092-01FA-E338E20AFF59}"/>
              </a:ext>
            </a:extLst>
          </p:cNvPr>
          <p:cNvSpPr txBox="1"/>
          <p:nvPr/>
        </p:nvSpPr>
        <p:spPr>
          <a:xfrm>
            <a:off x="4480041" y="5334554"/>
            <a:ext cx="3585640" cy="646331"/>
          </a:xfrm>
          <a:prstGeom prst="rect">
            <a:avLst/>
          </a:prstGeom>
          <a:noFill/>
        </p:spPr>
        <p:txBody>
          <a:bodyPr wrap="square">
            <a:spAutoFit/>
          </a:bodyPr>
          <a:lstStyle/>
          <a:p>
            <a:r>
              <a:rPr lang="en-GB" dirty="0">
                <a:solidFill>
                  <a:srgbClr val="002060"/>
                </a:solidFill>
                <a:latin typeface="NimbusRomNo9L"/>
              </a:rPr>
              <a:t>Number of operators and parameters in equation</a:t>
            </a:r>
            <a:endParaRPr lang="en-US" dirty="0">
              <a:solidFill>
                <a:srgbClr val="002060"/>
              </a:solidFill>
            </a:endParaRPr>
          </a:p>
        </p:txBody>
      </p:sp>
      <p:sp>
        <p:nvSpPr>
          <p:cNvPr id="41" name="Right Brace 40">
            <a:extLst>
              <a:ext uri="{FF2B5EF4-FFF2-40B4-BE49-F238E27FC236}">
                <a16:creationId xmlns:a16="http://schemas.microsoft.com/office/drawing/2014/main" id="{28A5D9D9-B2DF-7FED-EF90-71FEBE0CD2F4}"/>
              </a:ext>
            </a:extLst>
          </p:cNvPr>
          <p:cNvSpPr/>
          <p:nvPr/>
        </p:nvSpPr>
        <p:spPr>
          <a:xfrm rot="5400000">
            <a:off x="9030234" y="4052847"/>
            <a:ext cx="292692" cy="2217672"/>
          </a:xfrm>
          <a:prstGeom prst="rightBrace">
            <a:avLst>
              <a:gd name="adj1" fmla="val 17248"/>
              <a:gd name="adj2" fmla="val 48099"/>
            </a:avLst>
          </a:prstGeom>
          <a:ln>
            <a:solidFill>
              <a:srgbClr val="00206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400" dirty="0">
              <a:solidFill>
                <a:srgbClr val="002060"/>
              </a:solidFill>
            </a:endParaRPr>
          </a:p>
        </p:txBody>
      </p:sp>
      <p:sp>
        <p:nvSpPr>
          <p:cNvPr id="43" name="TextBox 42">
            <a:extLst>
              <a:ext uri="{FF2B5EF4-FFF2-40B4-BE49-F238E27FC236}">
                <a16:creationId xmlns:a16="http://schemas.microsoft.com/office/drawing/2014/main" id="{71EC5FE7-1802-2E98-7C3A-306980DABE2E}"/>
              </a:ext>
            </a:extLst>
          </p:cNvPr>
          <p:cNvSpPr txBox="1"/>
          <p:nvPr/>
        </p:nvSpPr>
        <p:spPr>
          <a:xfrm>
            <a:off x="8065681" y="5334554"/>
            <a:ext cx="2577510" cy="646331"/>
          </a:xfrm>
          <a:prstGeom prst="rect">
            <a:avLst/>
          </a:prstGeom>
          <a:noFill/>
        </p:spPr>
        <p:txBody>
          <a:bodyPr wrap="square">
            <a:spAutoFit/>
          </a:bodyPr>
          <a:lstStyle/>
          <a:p>
            <a:r>
              <a:rPr lang="en-GB" dirty="0">
                <a:solidFill>
                  <a:srgbClr val="002060"/>
                </a:solidFill>
                <a:latin typeface="NimbusRomNo9L"/>
              </a:rPr>
              <a:t>How fine-tuned parameters are</a:t>
            </a:r>
            <a:endParaRPr lang="en-US" dirty="0">
              <a:solidFill>
                <a:srgbClr val="002060"/>
              </a:solidFill>
            </a:endParaRPr>
          </a:p>
        </p:txBody>
      </p:sp>
    </p:spTree>
    <p:extLst>
      <p:ext uri="{BB962C8B-B14F-4D97-AF65-F5344CB8AC3E}">
        <p14:creationId xmlns:p14="http://schemas.microsoft.com/office/powerpoint/2010/main" val="3180795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844DFEBE-53C5-5660-C57F-420BA69B4BE8}"/>
              </a:ext>
            </a:extLst>
          </p:cNvPr>
          <p:cNvSpPr/>
          <p:nvPr/>
        </p:nvSpPr>
        <p:spPr>
          <a:xfrm>
            <a:off x="5045884" y="1298022"/>
            <a:ext cx="7196761" cy="346267"/>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A3FD47EE-C639-AF88-661F-483199237C92}"/>
              </a:ext>
            </a:extLst>
          </p:cNvPr>
          <p:cNvSpPr/>
          <p:nvPr/>
        </p:nvSpPr>
        <p:spPr>
          <a:xfrm>
            <a:off x="5067006" y="3966105"/>
            <a:ext cx="7324060" cy="411652"/>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E8F25F-E4ED-0E7E-A1C6-16ED651273D0}"/>
              </a:ext>
            </a:extLst>
          </p:cNvPr>
          <p:cNvSpPr>
            <a:spLocks noGrp="1"/>
          </p:cNvSpPr>
          <p:nvPr>
            <p:ph type="title"/>
          </p:nvPr>
        </p:nvSpPr>
        <p:spPr>
          <a:xfrm>
            <a:off x="838200" y="365126"/>
            <a:ext cx="10515600" cy="924146"/>
          </a:xfrm>
        </p:spPr>
        <p:txBody>
          <a:bodyPr/>
          <a:lstStyle/>
          <a:p>
            <a:r>
              <a:rPr lang="en-US" sz="2800" dirty="0">
                <a:solidFill>
                  <a:schemeClr val="tx2"/>
                </a:solidFill>
              </a:rPr>
              <a:t>Weak lensing</a:t>
            </a:r>
          </a:p>
        </p:txBody>
      </p:sp>
      <p:sp>
        <p:nvSpPr>
          <p:cNvPr id="48" name="TextBox 47">
            <a:extLst>
              <a:ext uri="{FF2B5EF4-FFF2-40B4-BE49-F238E27FC236}">
                <a16:creationId xmlns:a16="http://schemas.microsoft.com/office/drawing/2014/main" id="{52061988-9BA4-9621-E6AC-1B97DE7147DF}"/>
              </a:ext>
            </a:extLst>
          </p:cNvPr>
          <p:cNvSpPr txBox="1"/>
          <p:nvPr/>
        </p:nvSpPr>
        <p:spPr>
          <a:xfrm>
            <a:off x="5104709" y="5902111"/>
            <a:ext cx="6127594" cy="646331"/>
          </a:xfrm>
          <a:prstGeom prst="rect">
            <a:avLst/>
          </a:prstGeom>
          <a:noFill/>
        </p:spPr>
        <p:txBody>
          <a:bodyPr wrap="square">
            <a:spAutoFit/>
          </a:bodyPr>
          <a:lstStyle/>
          <a:p>
            <a:r>
              <a:rPr lang="en-GB" dirty="0">
                <a:solidFill>
                  <a:srgbClr val="1D1C1D"/>
                </a:solidFill>
                <a:highlight>
                  <a:srgbClr val="FFFFFF"/>
                </a:highlight>
                <a:latin typeface="Slack-Lato"/>
              </a:rPr>
              <a:t>XXL-HSC l</a:t>
            </a:r>
            <a:r>
              <a:rPr lang="en-GB" b="0" i="0" dirty="0">
                <a:solidFill>
                  <a:srgbClr val="1D1C1D"/>
                </a:solidFill>
                <a:effectLst/>
                <a:highlight>
                  <a:srgbClr val="FFFFFF"/>
                </a:highlight>
                <a:latin typeface="Slack-Lato"/>
              </a:rPr>
              <a:t>ensing data around 150 </a:t>
            </a:r>
            <a:r>
              <a:rPr lang="en-GB" dirty="0">
                <a:solidFill>
                  <a:srgbClr val="1D1C1D"/>
                </a:solidFill>
                <a:highlight>
                  <a:srgbClr val="FFFFFF"/>
                </a:highlight>
                <a:latin typeface="Slack-Lato"/>
              </a:rPr>
              <a:t>X-ray selected  galaxy </a:t>
            </a:r>
            <a:r>
              <a:rPr lang="en-GB" b="0" i="0" dirty="0">
                <a:solidFill>
                  <a:srgbClr val="1D1C1D"/>
                </a:solidFill>
                <a:effectLst/>
                <a:highlight>
                  <a:srgbClr val="FFFFFF"/>
                </a:highlight>
                <a:latin typeface="Slack-Lato"/>
              </a:rPr>
              <a:t>clusters</a:t>
            </a:r>
          </a:p>
          <a:p>
            <a:endParaRPr lang="en-GB" b="0" i="0" dirty="0">
              <a:solidFill>
                <a:srgbClr val="1D1C1D"/>
              </a:solidFill>
              <a:effectLst/>
              <a:highlight>
                <a:srgbClr val="FFFFFF"/>
              </a:highlight>
              <a:latin typeface="Slack-Lato"/>
            </a:endParaRPr>
          </a:p>
        </p:txBody>
      </p:sp>
      <p:pic>
        <p:nvPicPr>
          <p:cNvPr id="53" name="Picture 52" descr="A black text on a white background&#10;&#10;Description automatically generated">
            <a:extLst>
              <a:ext uri="{FF2B5EF4-FFF2-40B4-BE49-F238E27FC236}">
                <a16:creationId xmlns:a16="http://schemas.microsoft.com/office/drawing/2014/main" id="{1A40E4B8-E8D3-87F6-E55B-94905A668915}"/>
              </a:ext>
            </a:extLst>
          </p:cNvPr>
          <p:cNvPicPr>
            <a:picLocks noChangeAspect="1"/>
          </p:cNvPicPr>
          <p:nvPr/>
        </p:nvPicPr>
        <p:blipFill>
          <a:blip r:embed="rId3"/>
          <a:stretch>
            <a:fillRect/>
          </a:stretch>
        </p:blipFill>
        <p:spPr>
          <a:xfrm>
            <a:off x="5104709" y="4534418"/>
            <a:ext cx="3708365" cy="688913"/>
          </a:xfrm>
          <a:prstGeom prst="rect">
            <a:avLst/>
          </a:prstGeom>
        </p:spPr>
      </p:pic>
      <p:pic>
        <p:nvPicPr>
          <p:cNvPr id="12" name="Picture 11" descr="A graph of a number of numbers&#10;&#10;Description automatically generated">
            <a:extLst>
              <a:ext uri="{FF2B5EF4-FFF2-40B4-BE49-F238E27FC236}">
                <a16:creationId xmlns:a16="http://schemas.microsoft.com/office/drawing/2014/main" id="{18A8A5CF-C6E0-982C-42C0-0ED463D525F5}"/>
              </a:ext>
            </a:extLst>
          </p:cNvPr>
          <p:cNvPicPr>
            <a:picLocks noChangeAspect="1"/>
          </p:cNvPicPr>
          <p:nvPr/>
        </p:nvPicPr>
        <p:blipFill>
          <a:blip r:embed="rId4"/>
          <a:stretch>
            <a:fillRect/>
          </a:stretch>
        </p:blipFill>
        <p:spPr>
          <a:xfrm>
            <a:off x="1075168" y="3969275"/>
            <a:ext cx="2714510" cy="2244939"/>
          </a:xfrm>
          <a:prstGeom prst="rect">
            <a:avLst/>
          </a:prstGeom>
        </p:spPr>
      </p:pic>
      <p:grpSp>
        <p:nvGrpSpPr>
          <p:cNvPr id="5" name="Group 4">
            <a:extLst>
              <a:ext uri="{FF2B5EF4-FFF2-40B4-BE49-F238E27FC236}">
                <a16:creationId xmlns:a16="http://schemas.microsoft.com/office/drawing/2014/main" id="{C579EFC5-3B5C-4B97-D4E5-27D2C392EB5F}"/>
              </a:ext>
            </a:extLst>
          </p:cNvPr>
          <p:cNvGrpSpPr/>
          <p:nvPr/>
        </p:nvGrpSpPr>
        <p:grpSpPr>
          <a:xfrm>
            <a:off x="1281037" y="1414278"/>
            <a:ext cx="2465774" cy="1972013"/>
            <a:chOff x="1345985" y="1953579"/>
            <a:chExt cx="3566796" cy="3037521"/>
          </a:xfrm>
        </p:grpSpPr>
        <p:pic>
          <p:nvPicPr>
            <p:cNvPr id="6" name="Picture 2" descr="Illustration of weak lensing | NOIRLab">
              <a:extLst>
                <a:ext uri="{FF2B5EF4-FFF2-40B4-BE49-F238E27FC236}">
                  <a16:creationId xmlns:a16="http://schemas.microsoft.com/office/drawing/2014/main" id="{2A3EB94C-9FA9-5B3A-FD59-624AADFD463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0379" t="8248" r="25439" b="18313"/>
            <a:stretch/>
          </p:blipFill>
          <p:spPr bwMode="auto">
            <a:xfrm>
              <a:off x="1345985" y="1953579"/>
              <a:ext cx="3363712" cy="303752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1DF83E0-9C11-D373-7047-93E3D55260C4}"/>
                </a:ext>
              </a:extLst>
            </p:cNvPr>
            <p:cNvSpPr/>
            <p:nvPr/>
          </p:nvSpPr>
          <p:spPr>
            <a:xfrm>
              <a:off x="3972981" y="4172413"/>
              <a:ext cx="939800" cy="1309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DD1D073-97DA-E991-2DE7-382497895229}"/>
                </a:ext>
              </a:extLst>
            </p:cNvPr>
            <p:cNvSpPr/>
            <p:nvPr/>
          </p:nvSpPr>
          <p:spPr>
            <a:xfrm>
              <a:off x="3934882" y="4135057"/>
              <a:ext cx="254000" cy="2274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DDABB096-CEE2-247F-E49D-0BEE2724004D}"/>
              </a:ext>
            </a:extLst>
          </p:cNvPr>
          <p:cNvSpPr txBox="1"/>
          <p:nvPr/>
        </p:nvSpPr>
        <p:spPr>
          <a:xfrm>
            <a:off x="2443726" y="3313348"/>
            <a:ext cx="1870131" cy="276999"/>
          </a:xfrm>
          <a:prstGeom prst="rect">
            <a:avLst/>
          </a:prstGeom>
          <a:noFill/>
        </p:spPr>
        <p:txBody>
          <a:bodyPr wrap="square">
            <a:spAutoFit/>
          </a:bodyPr>
          <a:lstStyle/>
          <a:p>
            <a:r>
              <a:rPr lang="en-US" sz="1200" dirty="0">
                <a:solidFill>
                  <a:srgbClr val="FFC000"/>
                </a:solidFill>
              </a:rPr>
              <a:t>Lensing clusters</a:t>
            </a:r>
          </a:p>
        </p:txBody>
      </p:sp>
      <p:sp>
        <p:nvSpPr>
          <p:cNvPr id="4" name="TextBox 3">
            <a:extLst>
              <a:ext uri="{FF2B5EF4-FFF2-40B4-BE49-F238E27FC236}">
                <a16:creationId xmlns:a16="http://schemas.microsoft.com/office/drawing/2014/main" id="{3C8B0245-2C42-F9AA-A3F1-AF6F5C9DF9BD}"/>
              </a:ext>
            </a:extLst>
          </p:cNvPr>
          <p:cNvSpPr txBox="1"/>
          <p:nvPr/>
        </p:nvSpPr>
        <p:spPr>
          <a:xfrm>
            <a:off x="5104709" y="1289272"/>
            <a:ext cx="6140302" cy="923330"/>
          </a:xfrm>
          <a:prstGeom prst="rect">
            <a:avLst/>
          </a:prstGeom>
          <a:noFill/>
        </p:spPr>
        <p:txBody>
          <a:bodyPr wrap="square">
            <a:spAutoFit/>
          </a:bodyPr>
          <a:lstStyle/>
          <a:p>
            <a:r>
              <a:rPr lang="en-GB" b="0" i="0" dirty="0">
                <a:solidFill>
                  <a:srgbClr val="1D1C1D"/>
                </a:solidFill>
                <a:effectLst/>
                <a:latin typeface="Slack-Lato"/>
              </a:rPr>
              <a:t>Weak gravitational lensing</a:t>
            </a:r>
          </a:p>
          <a:p>
            <a:endParaRPr lang="en-GB" b="0" i="0" u="sng" dirty="0">
              <a:solidFill>
                <a:srgbClr val="1D1C1D"/>
              </a:solidFill>
              <a:effectLst/>
              <a:latin typeface="Slack-Lato"/>
            </a:endParaRPr>
          </a:p>
          <a:p>
            <a:r>
              <a:rPr lang="en-GB" dirty="0">
                <a:solidFill>
                  <a:srgbClr val="1D1C1D"/>
                </a:solidFill>
                <a:latin typeface="Slack-Lato"/>
              </a:rPr>
              <a:t>D</a:t>
            </a:r>
            <a:r>
              <a:rPr lang="en-GB" b="0" i="0" dirty="0">
                <a:solidFill>
                  <a:srgbClr val="1D1C1D"/>
                </a:solidFill>
                <a:effectLst/>
                <a:latin typeface="Slack-Lato"/>
              </a:rPr>
              <a:t>irect way to trace the mass distribution of galaxy clusters</a:t>
            </a:r>
          </a:p>
        </p:txBody>
      </p:sp>
      <p:sp>
        <p:nvSpPr>
          <p:cNvPr id="14" name="TextBox 13">
            <a:extLst>
              <a:ext uri="{FF2B5EF4-FFF2-40B4-BE49-F238E27FC236}">
                <a16:creationId xmlns:a16="http://schemas.microsoft.com/office/drawing/2014/main" id="{C83B691E-B21B-7E75-9DF9-50A3EC30E57A}"/>
              </a:ext>
            </a:extLst>
          </p:cNvPr>
          <p:cNvSpPr txBox="1"/>
          <p:nvPr/>
        </p:nvSpPr>
        <p:spPr>
          <a:xfrm>
            <a:off x="5087580" y="4008425"/>
            <a:ext cx="6204096" cy="369332"/>
          </a:xfrm>
          <a:prstGeom prst="rect">
            <a:avLst/>
          </a:prstGeom>
          <a:noFill/>
        </p:spPr>
        <p:txBody>
          <a:bodyPr wrap="square">
            <a:spAutoFit/>
          </a:bodyPr>
          <a:lstStyle/>
          <a:p>
            <a:r>
              <a:rPr lang="en-GB" b="0" i="0" dirty="0">
                <a:solidFill>
                  <a:srgbClr val="1D1C1D"/>
                </a:solidFill>
                <a:effectLst/>
                <a:latin typeface="Slack-Lato"/>
              </a:rPr>
              <a:t>Observable: Excess surface density (ESD)</a:t>
            </a:r>
          </a:p>
        </p:txBody>
      </p:sp>
      <p:sp>
        <p:nvSpPr>
          <p:cNvPr id="15" name="TextBox 14">
            <a:extLst>
              <a:ext uri="{FF2B5EF4-FFF2-40B4-BE49-F238E27FC236}">
                <a16:creationId xmlns:a16="http://schemas.microsoft.com/office/drawing/2014/main" id="{485F5800-387E-43D0-2AF8-F17AC500228B}"/>
              </a:ext>
            </a:extLst>
          </p:cNvPr>
          <p:cNvSpPr txBox="1"/>
          <p:nvPr/>
        </p:nvSpPr>
        <p:spPr>
          <a:xfrm>
            <a:off x="1281037" y="1197887"/>
            <a:ext cx="1930804" cy="276999"/>
          </a:xfrm>
          <a:prstGeom prst="rect">
            <a:avLst/>
          </a:prstGeom>
          <a:noFill/>
        </p:spPr>
        <p:txBody>
          <a:bodyPr wrap="square">
            <a:spAutoFit/>
          </a:bodyPr>
          <a:lstStyle/>
          <a:p>
            <a:r>
              <a:rPr lang="en-GB" sz="1200" dirty="0">
                <a:solidFill>
                  <a:srgbClr val="1D1C1D"/>
                </a:solidFill>
                <a:latin typeface="Slack-Lato"/>
              </a:rPr>
              <a:t>Background galaxies</a:t>
            </a:r>
            <a:endParaRPr lang="en-US" sz="1200" dirty="0"/>
          </a:p>
        </p:txBody>
      </p:sp>
      <p:sp>
        <p:nvSpPr>
          <p:cNvPr id="17" name="TextBox 16">
            <a:extLst>
              <a:ext uri="{FF2B5EF4-FFF2-40B4-BE49-F238E27FC236}">
                <a16:creationId xmlns:a16="http://schemas.microsoft.com/office/drawing/2014/main" id="{B92E2697-331D-6666-BB1A-D51CDAFFC4EA}"/>
              </a:ext>
            </a:extLst>
          </p:cNvPr>
          <p:cNvSpPr txBox="1"/>
          <p:nvPr/>
        </p:nvSpPr>
        <p:spPr>
          <a:xfrm>
            <a:off x="6102536" y="5088345"/>
            <a:ext cx="1424900" cy="523220"/>
          </a:xfrm>
          <a:prstGeom prst="rect">
            <a:avLst/>
          </a:prstGeom>
          <a:noFill/>
        </p:spPr>
        <p:txBody>
          <a:bodyPr wrap="square">
            <a:spAutoFit/>
          </a:bodyPr>
          <a:lstStyle/>
          <a:p>
            <a:r>
              <a:rPr lang="en-GB" sz="1400" dirty="0">
                <a:solidFill>
                  <a:srgbClr val="002060"/>
                </a:solidFill>
                <a:highlight>
                  <a:srgbClr val="FFFFFF"/>
                </a:highlight>
                <a:latin typeface="Slack-Lato"/>
              </a:rPr>
              <a:t>Average </a:t>
            </a:r>
          </a:p>
          <a:p>
            <a:r>
              <a:rPr lang="en-GB" sz="1400" dirty="0">
                <a:solidFill>
                  <a:srgbClr val="002060"/>
                </a:solidFill>
                <a:highlight>
                  <a:srgbClr val="FFFFFF"/>
                </a:highlight>
                <a:latin typeface="Slack-Lato"/>
              </a:rPr>
              <a:t>surface density</a:t>
            </a:r>
            <a:endParaRPr lang="en-US" sz="1400" dirty="0">
              <a:solidFill>
                <a:srgbClr val="002060"/>
              </a:solidFill>
            </a:endParaRPr>
          </a:p>
        </p:txBody>
      </p:sp>
      <p:sp>
        <p:nvSpPr>
          <p:cNvPr id="19" name="TextBox 18">
            <a:extLst>
              <a:ext uri="{FF2B5EF4-FFF2-40B4-BE49-F238E27FC236}">
                <a16:creationId xmlns:a16="http://schemas.microsoft.com/office/drawing/2014/main" id="{C5848E01-1029-8350-A1FC-B8E02E3120FC}"/>
              </a:ext>
            </a:extLst>
          </p:cNvPr>
          <p:cNvSpPr txBox="1"/>
          <p:nvPr/>
        </p:nvSpPr>
        <p:spPr>
          <a:xfrm>
            <a:off x="5368114" y="5148130"/>
            <a:ext cx="636447" cy="307777"/>
          </a:xfrm>
          <a:prstGeom prst="rect">
            <a:avLst/>
          </a:prstGeom>
          <a:noFill/>
        </p:spPr>
        <p:txBody>
          <a:bodyPr wrap="square">
            <a:spAutoFit/>
          </a:bodyPr>
          <a:lstStyle/>
          <a:p>
            <a:r>
              <a:rPr lang="en-GB" sz="1400" dirty="0">
                <a:solidFill>
                  <a:srgbClr val="002060"/>
                </a:solidFill>
                <a:highlight>
                  <a:srgbClr val="FFFFFF"/>
                </a:highlight>
                <a:latin typeface="Slack-Lato"/>
              </a:rPr>
              <a:t>ESD</a:t>
            </a:r>
            <a:endParaRPr lang="en-US" sz="1400" dirty="0">
              <a:solidFill>
                <a:srgbClr val="002060"/>
              </a:solidFill>
            </a:endParaRPr>
          </a:p>
        </p:txBody>
      </p:sp>
      <p:sp>
        <p:nvSpPr>
          <p:cNvPr id="21" name="TextBox 20">
            <a:extLst>
              <a:ext uri="{FF2B5EF4-FFF2-40B4-BE49-F238E27FC236}">
                <a16:creationId xmlns:a16="http://schemas.microsoft.com/office/drawing/2014/main" id="{A68DDDB5-AD2E-461D-52C8-94B31FC0D54F}"/>
              </a:ext>
            </a:extLst>
          </p:cNvPr>
          <p:cNvSpPr txBox="1"/>
          <p:nvPr/>
        </p:nvSpPr>
        <p:spPr>
          <a:xfrm>
            <a:off x="7421881" y="5088345"/>
            <a:ext cx="1654598" cy="307777"/>
          </a:xfrm>
          <a:prstGeom prst="rect">
            <a:avLst/>
          </a:prstGeom>
          <a:noFill/>
        </p:spPr>
        <p:txBody>
          <a:bodyPr wrap="square">
            <a:spAutoFit/>
          </a:bodyPr>
          <a:lstStyle/>
          <a:p>
            <a:r>
              <a:rPr lang="en-GB" sz="1400" dirty="0">
                <a:solidFill>
                  <a:srgbClr val="002060"/>
                </a:solidFill>
                <a:highlight>
                  <a:srgbClr val="FFFFFF"/>
                </a:highlight>
                <a:latin typeface="Slack-Lato"/>
              </a:rPr>
              <a:t>Surface density</a:t>
            </a:r>
            <a:endParaRPr lang="en-US" sz="1400" dirty="0">
              <a:solidFill>
                <a:srgbClr val="002060"/>
              </a:solidFill>
            </a:endParaRPr>
          </a:p>
        </p:txBody>
      </p:sp>
    </p:spTree>
    <p:extLst>
      <p:ext uri="{BB962C8B-B14F-4D97-AF65-F5344CB8AC3E}">
        <p14:creationId xmlns:p14="http://schemas.microsoft.com/office/powerpoint/2010/main" val="821180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AB9A9D9F-7D5D-3595-A431-D97C93B143FD}"/>
              </a:ext>
            </a:extLst>
          </p:cNvPr>
          <p:cNvSpPr/>
          <p:nvPr/>
        </p:nvSpPr>
        <p:spPr>
          <a:xfrm>
            <a:off x="8522492" y="2350829"/>
            <a:ext cx="2812667" cy="709724"/>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3">
            <a:extLst>
              <a:ext uri="{FF2B5EF4-FFF2-40B4-BE49-F238E27FC236}">
                <a16:creationId xmlns:a16="http://schemas.microsoft.com/office/drawing/2014/main" id="{FA29730B-7C86-6D60-8E60-64EBBD6FB8DB}"/>
              </a:ext>
            </a:extLst>
          </p:cNvPr>
          <p:cNvSpPr/>
          <p:nvPr/>
        </p:nvSpPr>
        <p:spPr>
          <a:xfrm>
            <a:off x="1643628" y="4739423"/>
            <a:ext cx="8862529" cy="603791"/>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Use ESR to find DM profiles that best describe the ESD of HSC galaxy clusters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3D80DC5-9E42-9D4C-C715-9ACBAC4FDF7B}"/>
                  </a:ext>
                </a:extLst>
              </p:cNvPr>
              <p:cNvSpPr txBox="1"/>
              <p:nvPr/>
            </p:nvSpPr>
            <p:spPr>
              <a:xfrm>
                <a:off x="1216934" y="2396646"/>
                <a:ext cx="248498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b="0" i="1" smtClean="0">
                              <a:latin typeface="Cambria Math" panose="02040503050406030204" pitchFamily="18" charset="0"/>
                              <a:ea typeface="Cambria Math" panose="02040503050406030204" pitchFamily="18" charset="0"/>
                            </a:rPr>
                          </m:ctrlPr>
                        </m:sSubPr>
                        <m:e>
                          <m:r>
                            <a:rPr lang="es-ES" i="1">
                              <a:latin typeface="Cambria Math" panose="02040503050406030204" pitchFamily="18" charset="0"/>
                              <a:ea typeface="Cambria Math" panose="02040503050406030204" pitchFamily="18" charset="0"/>
                            </a:rPr>
                            <m:t>𝜌</m:t>
                          </m:r>
                        </m:e>
                        <m:sub>
                          <m:r>
                            <a:rPr lang="en-GB" b="0" i="1" smtClean="0">
                              <a:latin typeface="Cambria Math" panose="02040503050406030204" pitchFamily="18" charset="0"/>
                              <a:ea typeface="Cambria Math" panose="02040503050406030204" pitchFamily="18" charset="0"/>
                            </a:rPr>
                            <m:t>𝐷𝑀</m:t>
                          </m:r>
                        </m:sub>
                      </m:sSub>
                      <m:d>
                        <m:dPr>
                          <m:ctrlPr>
                            <a:rPr lang="es-ES" b="0" i="1" smtClean="0">
                              <a:latin typeface="Cambria Math" panose="02040503050406030204" pitchFamily="18" charset="0"/>
                            </a:rPr>
                          </m:ctrlPr>
                        </m:dPr>
                        <m:e>
                          <m:r>
                            <a:rPr lang="en-GB" b="0" i="1" smtClean="0">
                              <a:latin typeface="Cambria Math" panose="02040503050406030204" pitchFamily="18" charset="0"/>
                            </a:rPr>
                            <m:t>𝑟</m:t>
                          </m:r>
                        </m:e>
                      </m:d>
                      <m:r>
                        <a:rPr lang="es-ES" b="0" i="1" smtClean="0">
                          <a:latin typeface="Cambria Math" panose="02040503050406030204" pitchFamily="18" charset="0"/>
                        </a:rPr>
                        <m:t>=</m:t>
                      </m:r>
                      <m:r>
                        <a:rPr lang="es-ES" b="0" i="1" smtClean="0">
                          <a:solidFill>
                            <a:schemeClr val="tx1"/>
                          </a:solidFill>
                          <a:latin typeface="Cambria Math" panose="02040503050406030204" pitchFamily="18" charset="0"/>
                        </a:rPr>
                        <m:t>𝑎</m:t>
                      </m:r>
                      <m:r>
                        <a:rPr lang="es-ES" b="0" i="1" smtClean="0">
                          <a:latin typeface="Cambria Math" panose="02040503050406030204" pitchFamily="18" charset="0"/>
                        </a:rPr>
                        <m:t>𝑟</m:t>
                      </m:r>
                      <m:r>
                        <a:rPr lang="es-ES" b="0" i="1" smtClean="0">
                          <a:latin typeface="Cambria Math" panose="02040503050406030204" pitchFamily="18" charset="0"/>
                        </a:rPr>
                        <m:t>+</m:t>
                      </m:r>
                      <m:func>
                        <m:funcPr>
                          <m:ctrlPr>
                            <a:rPr lang="es-ES" b="0" i="1" smtClean="0">
                              <a:latin typeface="Cambria Math" panose="02040503050406030204" pitchFamily="18" charset="0"/>
                            </a:rPr>
                          </m:ctrlPr>
                        </m:funcPr>
                        <m:fName>
                          <m:r>
                            <m:rPr>
                              <m:sty m:val="p"/>
                            </m:rPr>
                            <a:rPr lang="es-ES" b="0" i="0" smtClean="0">
                              <a:latin typeface="Cambria Math" panose="02040503050406030204" pitchFamily="18" charset="0"/>
                            </a:rPr>
                            <m:t>log</m:t>
                          </m:r>
                        </m:fName>
                        <m:e>
                          <m:r>
                            <a:rPr lang="en-GB" b="0" i="1" smtClean="0">
                              <a:latin typeface="Cambria Math" panose="02040503050406030204" pitchFamily="18" charset="0"/>
                            </a:rPr>
                            <m:t>𝑟</m:t>
                          </m:r>
                        </m:e>
                      </m:func>
                    </m:oMath>
                  </m:oMathPara>
                </a14:m>
                <a:endParaRPr lang="en-GB" dirty="0"/>
              </a:p>
            </p:txBody>
          </p:sp>
        </mc:Choice>
        <mc:Fallback xmlns="">
          <p:sp>
            <p:nvSpPr>
              <p:cNvPr id="5" name="TextBox 4">
                <a:extLst>
                  <a:ext uri="{FF2B5EF4-FFF2-40B4-BE49-F238E27FC236}">
                    <a16:creationId xmlns:a16="http://schemas.microsoft.com/office/drawing/2014/main" id="{A3D80DC5-9E42-9D4C-C715-9ACBAC4FDF7B}"/>
                  </a:ext>
                </a:extLst>
              </p:cNvPr>
              <p:cNvSpPr txBox="1">
                <a:spLocks noRot="1" noChangeAspect="1" noMove="1" noResize="1" noEditPoints="1" noAdjustHandles="1" noChangeArrowheads="1" noChangeShapeType="1" noTextEdit="1"/>
              </p:cNvSpPr>
              <p:nvPr/>
            </p:nvSpPr>
            <p:spPr>
              <a:xfrm>
                <a:off x="1216934" y="2396646"/>
                <a:ext cx="2484984" cy="369332"/>
              </a:xfrm>
              <a:prstGeom prst="rect">
                <a:avLst/>
              </a:prstGeom>
              <a:blipFill>
                <a:blip r:embed="rId2"/>
                <a:stretch>
                  <a:fillRect b="-16667"/>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62C63B6E-2927-0C0D-1286-F196A9318E04}"/>
              </a:ext>
            </a:extLst>
          </p:cNvPr>
          <p:cNvCxnSpPr>
            <a:cxnSpLocks/>
          </p:cNvCxnSpPr>
          <p:nvPr/>
        </p:nvCxnSpPr>
        <p:spPr>
          <a:xfrm>
            <a:off x="3701918" y="2581311"/>
            <a:ext cx="589117" cy="0"/>
          </a:xfrm>
          <a:prstGeom prst="straightConnector1">
            <a:avLst/>
          </a:prstGeom>
          <a:ln w="38100">
            <a:solidFill>
              <a:srgbClr val="002060"/>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BAA241B8-D0E1-3299-DDF2-CC4BBFC1AE49}"/>
              </a:ext>
            </a:extLst>
          </p:cNvPr>
          <p:cNvSpPr txBox="1"/>
          <p:nvPr/>
        </p:nvSpPr>
        <p:spPr>
          <a:xfrm>
            <a:off x="1341283" y="1933911"/>
            <a:ext cx="2624205" cy="369332"/>
          </a:xfrm>
          <a:prstGeom prst="rect">
            <a:avLst/>
          </a:prstGeom>
          <a:noFill/>
        </p:spPr>
        <p:txBody>
          <a:bodyPr wrap="square">
            <a:spAutoFit/>
          </a:bodyPr>
          <a:lstStyle/>
          <a:p>
            <a:r>
              <a:rPr lang="en-GB" dirty="0">
                <a:solidFill>
                  <a:srgbClr val="002060"/>
                </a:solidFill>
                <a:latin typeface="NimbusRomNo9L"/>
              </a:rPr>
              <a:t>ESR functions</a:t>
            </a:r>
            <a:endParaRPr lang="en-US" dirty="0">
              <a:solidFill>
                <a:srgbClr val="002060"/>
              </a:solidFill>
            </a:endParaRPr>
          </a:p>
        </p:txBody>
      </p:sp>
      <p:sp>
        <p:nvSpPr>
          <p:cNvPr id="8" name="TextBox 7">
            <a:extLst>
              <a:ext uri="{FF2B5EF4-FFF2-40B4-BE49-F238E27FC236}">
                <a16:creationId xmlns:a16="http://schemas.microsoft.com/office/drawing/2014/main" id="{DB2E4E72-6FF8-ADC5-407F-632FB5AE1609}"/>
              </a:ext>
            </a:extLst>
          </p:cNvPr>
          <p:cNvSpPr txBox="1"/>
          <p:nvPr/>
        </p:nvSpPr>
        <p:spPr>
          <a:xfrm>
            <a:off x="4628061" y="1933911"/>
            <a:ext cx="3276119" cy="369332"/>
          </a:xfrm>
          <a:prstGeom prst="rect">
            <a:avLst/>
          </a:prstGeom>
          <a:noFill/>
        </p:spPr>
        <p:txBody>
          <a:bodyPr wrap="square">
            <a:spAutoFit/>
          </a:bodyPr>
          <a:lstStyle/>
          <a:p>
            <a:r>
              <a:rPr lang="en-GB" dirty="0">
                <a:solidFill>
                  <a:srgbClr val="002060"/>
                </a:solidFill>
                <a:latin typeface="NimbusRomNo9L"/>
              </a:rPr>
              <a:t>Excess surface density (ESD) </a:t>
            </a:r>
            <a:endParaRPr lang="en-US" dirty="0">
              <a:solidFill>
                <a:srgbClr val="002060"/>
              </a:solidFill>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3FFCFC0-4A4B-24F9-B9D7-4A8E019E6505}"/>
                  </a:ext>
                </a:extLst>
              </p:cNvPr>
              <p:cNvSpPr txBox="1"/>
              <p:nvPr/>
            </p:nvSpPr>
            <p:spPr>
              <a:xfrm>
                <a:off x="4436886" y="2333586"/>
                <a:ext cx="3156907" cy="53123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Σ</m:t>
                      </m:r>
                      <m:d>
                        <m:dPr>
                          <m:ctrlPr>
                            <a:rPr lang="en-GB" sz="1600" b="0" i="1" smtClean="0">
                              <a:latin typeface="Cambria Math" panose="02040503050406030204" pitchFamily="18" charset="0"/>
                              <a:ea typeface="Cambria Math" panose="02040503050406030204" pitchFamily="18" charset="0"/>
                            </a:rPr>
                          </m:ctrlPr>
                        </m:dPr>
                        <m:e>
                          <m:r>
                            <a:rPr lang="en-GB" sz="1600" b="0" i="1" smtClean="0">
                              <a:latin typeface="Cambria Math" panose="02040503050406030204" pitchFamily="18" charset="0"/>
                              <a:ea typeface="Cambria Math" panose="02040503050406030204" pitchFamily="18" charset="0"/>
                            </a:rPr>
                            <m:t>𝑅</m:t>
                          </m:r>
                        </m:e>
                      </m:d>
                      <m:r>
                        <a:rPr lang="en-GB" sz="1600" b="0" i="1" smtClean="0">
                          <a:latin typeface="Cambria Math" panose="02040503050406030204" pitchFamily="18" charset="0"/>
                          <a:ea typeface="Cambria Math" panose="02040503050406030204" pitchFamily="18" charset="0"/>
                        </a:rPr>
                        <m:t>= </m:t>
                      </m:r>
                      <m:nary>
                        <m:naryPr>
                          <m:ctrlPr>
                            <a:rPr lang="en-GB" sz="1600" b="0" i="1" smtClean="0">
                              <a:latin typeface="Cambria Math" panose="02040503050406030204" pitchFamily="18" charset="0"/>
                              <a:ea typeface="Cambria Math" panose="02040503050406030204" pitchFamily="18" charset="0"/>
                            </a:rPr>
                          </m:ctrlPr>
                        </m:naryPr>
                        <m:sub>
                          <m:r>
                            <m:rPr>
                              <m:brk m:alnAt="23"/>
                            </m:rPr>
                            <a:rPr lang="en-GB" sz="1600" b="0" i="1" smtClean="0">
                              <a:latin typeface="Cambria Math" panose="02040503050406030204" pitchFamily="18" charset="0"/>
                              <a:ea typeface="Cambria Math" panose="02040503050406030204" pitchFamily="18" charset="0"/>
                            </a:rPr>
                            <m:t>−</m:t>
                          </m:r>
                          <m:r>
                            <a:rPr lang="en-GB" sz="1600" b="0" i="1" smtClean="0">
                              <a:latin typeface="Cambria Math" panose="02040503050406030204" pitchFamily="18" charset="0"/>
                              <a:ea typeface="Cambria Math" panose="02040503050406030204" pitchFamily="18" charset="0"/>
                            </a:rPr>
                            <m:t>∞</m:t>
                          </m:r>
                        </m:sub>
                        <m:sup>
                          <m:r>
                            <a:rPr lang="en-GB" sz="1600" b="0" i="1" smtClean="0">
                              <a:latin typeface="Cambria Math" panose="02040503050406030204" pitchFamily="18" charset="0"/>
                              <a:ea typeface="Cambria Math" panose="02040503050406030204" pitchFamily="18" charset="0"/>
                            </a:rPr>
                            <m:t>∞</m:t>
                          </m:r>
                        </m:sup>
                        <m:e>
                          <m:r>
                            <a:rPr lang="en-GB" sz="1600" b="0" i="1" smtClean="0">
                              <a:latin typeface="Cambria Math" panose="02040503050406030204" pitchFamily="18" charset="0"/>
                              <a:ea typeface="Cambria Math" panose="02040503050406030204" pitchFamily="18" charset="0"/>
                            </a:rPr>
                            <m:t>𝑑𝑧</m:t>
                          </m:r>
                          <m:r>
                            <a:rPr lang="en-GB" sz="1600" b="0" i="1" smtClean="0">
                              <a:latin typeface="Cambria Math" panose="02040503050406030204" pitchFamily="18" charset="0"/>
                              <a:ea typeface="Cambria Math" panose="02040503050406030204" pitchFamily="18" charset="0"/>
                            </a:rPr>
                            <m:t> </m:t>
                          </m:r>
                          <m:r>
                            <a:rPr lang="en-GB" sz="1600" b="0" i="1" smtClean="0">
                              <a:latin typeface="Cambria Math" panose="02040503050406030204" pitchFamily="18" charset="0"/>
                              <a:ea typeface="Cambria Math" panose="02040503050406030204" pitchFamily="18" charset="0"/>
                            </a:rPr>
                            <m:t>𝜌</m:t>
                          </m:r>
                          <m:d>
                            <m:dPr>
                              <m:ctrlPr>
                                <a:rPr lang="en-GB" sz="1600" b="0" i="1" smtClean="0">
                                  <a:latin typeface="Cambria Math" panose="02040503050406030204" pitchFamily="18" charset="0"/>
                                  <a:ea typeface="Cambria Math" panose="02040503050406030204" pitchFamily="18" charset="0"/>
                                </a:rPr>
                              </m:ctrlPr>
                            </m:dPr>
                            <m:e>
                              <m:rad>
                                <m:radPr>
                                  <m:degHide m:val="on"/>
                                  <m:ctrlPr>
                                    <a:rPr lang="en-GB" sz="1600" i="1">
                                      <a:latin typeface="Cambria Math" panose="02040503050406030204" pitchFamily="18" charset="0"/>
                                      <a:ea typeface="Cambria Math" panose="02040503050406030204" pitchFamily="18" charset="0"/>
                                    </a:rPr>
                                  </m:ctrlPr>
                                </m:radPr>
                                <m:deg/>
                                <m:e>
                                  <m:sSup>
                                    <m:sSupPr>
                                      <m:ctrlPr>
                                        <a:rPr lang="en-GB" sz="1600" i="1">
                                          <a:latin typeface="Cambria Math" panose="02040503050406030204" pitchFamily="18" charset="0"/>
                                          <a:ea typeface="Cambria Math" panose="02040503050406030204" pitchFamily="18" charset="0"/>
                                        </a:rPr>
                                      </m:ctrlPr>
                                    </m:sSupPr>
                                    <m:e>
                                      <m:r>
                                        <a:rPr lang="en-GB" sz="1600" i="1">
                                          <a:latin typeface="Cambria Math" panose="02040503050406030204" pitchFamily="18" charset="0"/>
                                          <a:ea typeface="Cambria Math" panose="02040503050406030204" pitchFamily="18" charset="0"/>
                                        </a:rPr>
                                        <m:t>𝑅</m:t>
                                      </m:r>
                                    </m:e>
                                    <m:sup>
                                      <m:r>
                                        <a:rPr lang="en-GB" sz="1600" i="1">
                                          <a:latin typeface="Cambria Math" panose="02040503050406030204" pitchFamily="18" charset="0"/>
                                          <a:ea typeface="Cambria Math" panose="02040503050406030204" pitchFamily="18" charset="0"/>
                                        </a:rPr>
                                        <m:t>2</m:t>
                                      </m:r>
                                    </m:sup>
                                  </m:sSup>
                                  <m:r>
                                    <a:rPr lang="en-GB" sz="1600" i="1">
                                      <a:latin typeface="Cambria Math" panose="02040503050406030204" pitchFamily="18" charset="0"/>
                                      <a:ea typeface="Cambria Math" panose="02040503050406030204" pitchFamily="18" charset="0"/>
                                    </a:rPr>
                                    <m:t>+</m:t>
                                  </m:r>
                                  <m:sSup>
                                    <m:sSupPr>
                                      <m:ctrlPr>
                                        <a:rPr lang="en-GB" sz="1600" i="1">
                                          <a:latin typeface="Cambria Math" panose="02040503050406030204" pitchFamily="18" charset="0"/>
                                          <a:ea typeface="Cambria Math" panose="02040503050406030204" pitchFamily="18" charset="0"/>
                                        </a:rPr>
                                      </m:ctrlPr>
                                    </m:sSupPr>
                                    <m:e>
                                      <m:r>
                                        <a:rPr lang="en-GB" sz="1600" i="1">
                                          <a:latin typeface="Cambria Math" panose="02040503050406030204" pitchFamily="18" charset="0"/>
                                          <a:ea typeface="Cambria Math" panose="02040503050406030204" pitchFamily="18" charset="0"/>
                                        </a:rPr>
                                        <m:t>𝑧</m:t>
                                      </m:r>
                                    </m:e>
                                    <m:sup>
                                      <m:r>
                                        <a:rPr lang="en-GB" sz="1600" i="1">
                                          <a:latin typeface="Cambria Math" panose="02040503050406030204" pitchFamily="18" charset="0"/>
                                          <a:ea typeface="Cambria Math" panose="02040503050406030204" pitchFamily="18" charset="0"/>
                                        </a:rPr>
                                        <m:t>2</m:t>
                                      </m:r>
                                    </m:sup>
                                  </m:sSup>
                                </m:e>
                              </m:rad>
                            </m:e>
                          </m:d>
                        </m:e>
                      </m:nary>
                    </m:oMath>
                  </m:oMathPara>
                </a14:m>
                <a:endParaRPr lang="en-US" sz="1400" dirty="0"/>
              </a:p>
            </p:txBody>
          </p:sp>
        </mc:Choice>
        <mc:Fallback xmlns="">
          <p:sp>
            <p:nvSpPr>
              <p:cNvPr id="9" name="TextBox 8">
                <a:extLst>
                  <a:ext uri="{FF2B5EF4-FFF2-40B4-BE49-F238E27FC236}">
                    <a16:creationId xmlns:a16="http://schemas.microsoft.com/office/drawing/2014/main" id="{F3FFCFC0-4A4B-24F9-B9D7-4A8E019E6505}"/>
                  </a:ext>
                </a:extLst>
              </p:cNvPr>
              <p:cNvSpPr txBox="1">
                <a:spLocks noRot="1" noChangeAspect="1" noMove="1" noResize="1" noEditPoints="1" noAdjustHandles="1" noChangeArrowheads="1" noChangeShapeType="1" noTextEdit="1"/>
              </p:cNvSpPr>
              <p:nvPr/>
            </p:nvSpPr>
            <p:spPr>
              <a:xfrm>
                <a:off x="4436886" y="2333586"/>
                <a:ext cx="3156907" cy="531236"/>
              </a:xfrm>
              <a:prstGeom prst="rect">
                <a:avLst/>
              </a:prstGeom>
              <a:blipFill>
                <a:blip r:embed="rId3"/>
                <a:stretch>
                  <a:fillRect t="-188372" b="-267442"/>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572861B0-39AC-FCE1-92CD-49DB1EE16F7F}"/>
              </a:ext>
            </a:extLst>
          </p:cNvPr>
          <p:cNvCxnSpPr>
            <a:cxnSpLocks/>
          </p:cNvCxnSpPr>
          <p:nvPr/>
        </p:nvCxnSpPr>
        <p:spPr>
          <a:xfrm>
            <a:off x="7797854" y="2599205"/>
            <a:ext cx="589117" cy="0"/>
          </a:xfrm>
          <a:prstGeom prst="straightConnector1">
            <a:avLst/>
          </a:prstGeom>
          <a:ln w="38100">
            <a:solidFill>
              <a:srgbClr val="002060"/>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80C18821-2210-91E1-D829-FC1FF817FE59}"/>
              </a:ext>
            </a:extLst>
          </p:cNvPr>
          <p:cNvSpPr txBox="1"/>
          <p:nvPr/>
        </p:nvSpPr>
        <p:spPr>
          <a:xfrm>
            <a:off x="8630868" y="1945446"/>
            <a:ext cx="1746667" cy="369332"/>
          </a:xfrm>
          <a:prstGeom prst="rect">
            <a:avLst/>
          </a:prstGeom>
          <a:noFill/>
        </p:spPr>
        <p:txBody>
          <a:bodyPr wrap="square">
            <a:spAutoFit/>
          </a:bodyPr>
          <a:lstStyle/>
          <a:p>
            <a:r>
              <a:rPr lang="en-GB" dirty="0">
                <a:solidFill>
                  <a:srgbClr val="002060"/>
                </a:solidFill>
                <a:latin typeface="NimbusRomNo9L"/>
              </a:rPr>
              <a:t>Fit to data </a:t>
            </a:r>
            <a:endParaRPr lang="en-US" dirty="0">
              <a:solidFill>
                <a:srgbClr val="002060"/>
              </a:solidFill>
            </a:endParaRPr>
          </a:p>
        </p:txBody>
      </p:sp>
      <p:sp>
        <p:nvSpPr>
          <p:cNvPr id="19" name="TextBox 18">
            <a:extLst>
              <a:ext uri="{FF2B5EF4-FFF2-40B4-BE49-F238E27FC236}">
                <a16:creationId xmlns:a16="http://schemas.microsoft.com/office/drawing/2014/main" id="{917C4B84-FD96-9BDA-7D54-282D1EEAC75E}"/>
              </a:ext>
            </a:extLst>
          </p:cNvPr>
          <p:cNvSpPr txBox="1"/>
          <p:nvPr/>
        </p:nvSpPr>
        <p:spPr>
          <a:xfrm>
            <a:off x="8591032" y="2395541"/>
            <a:ext cx="2788388" cy="584775"/>
          </a:xfrm>
          <a:prstGeom prst="rect">
            <a:avLst/>
          </a:prstGeom>
          <a:noFill/>
        </p:spPr>
        <p:txBody>
          <a:bodyPr wrap="square">
            <a:spAutoFit/>
          </a:bodyPr>
          <a:lstStyle/>
          <a:p>
            <a:pPr marL="285750" indent="-285750">
              <a:buFont typeface="Arial" panose="020B0604020202020204" pitchFamily="34" charset="0"/>
              <a:buChar char="•"/>
            </a:pPr>
            <a:r>
              <a:rPr lang="en-GB" sz="1600" dirty="0">
                <a:latin typeface="NimbusRomNo9L"/>
              </a:rPr>
              <a:t>Optimise free parameters</a:t>
            </a:r>
          </a:p>
          <a:p>
            <a:pPr marL="285750" indent="-285750">
              <a:buFont typeface="Arial" panose="020B0604020202020204" pitchFamily="34" charset="0"/>
              <a:buChar char="•"/>
            </a:pPr>
            <a:r>
              <a:rPr lang="en-GB" sz="1600" dirty="0">
                <a:latin typeface="NimbusRomNo9L"/>
              </a:rPr>
              <a:t>Rank functions</a:t>
            </a:r>
            <a:endParaRPr lang="en-US" sz="1600" dirty="0"/>
          </a:p>
        </p:txBody>
      </p:sp>
      <p:pic>
        <p:nvPicPr>
          <p:cNvPr id="3" name="Picture 2" descr="A black text on a white background&#10;&#10;Description automatically generated">
            <a:extLst>
              <a:ext uri="{FF2B5EF4-FFF2-40B4-BE49-F238E27FC236}">
                <a16:creationId xmlns:a16="http://schemas.microsoft.com/office/drawing/2014/main" id="{F32B8BD3-C5B0-D62F-9454-A62962243330}"/>
              </a:ext>
            </a:extLst>
          </p:cNvPr>
          <p:cNvPicPr>
            <a:picLocks noChangeAspect="1"/>
          </p:cNvPicPr>
          <p:nvPr/>
        </p:nvPicPr>
        <p:blipFill>
          <a:blip r:embed="rId4"/>
          <a:stretch>
            <a:fillRect/>
          </a:stretch>
        </p:blipFill>
        <p:spPr>
          <a:xfrm>
            <a:off x="4540364" y="3034209"/>
            <a:ext cx="2949950" cy="603791"/>
          </a:xfrm>
          <a:prstGeom prst="rect">
            <a:avLst/>
          </a:prstGeom>
        </p:spPr>
      </p:pic>
    </p:spTree>
    <p:extLst>
      <p:ext uri="{BB962C8B-B14F-4D97-AF65-F5344CB8AC3E}">
        <p14:creationId xmlns:p14="http://schemas.microsoft.com/office/powerpoint/2010/main" val="15036438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9062</TotalTime>
  <Words>2132</Words>
  <Application>Microsoft Macintosh PowerPoint</Application>
  <PresentationFormat>Widescreen</PresentationFormat>
  <Paragraphs>281</Paragraphs>
  <Slides>22</Slides>
  <Notes>17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-webkit-standard</vt:lpstr>
      <vt:lpstr>Aptos</vt:lpstr>
      <vt:lpstr>Arial</vt:lpstr>
      <vt:lpstr>Calibri</vt:lpstr>
      <vt:lpstr>Calibri Light</vt:lpstr>
      <vt:lpstr>Cambria Math</vt:lpstr>
      <vt:lpstr>Courier New</vt:lpstr>
      <vt:lpstr>Liberation Sans</vt:lpstr>
      <vt:lpstr>Lucida Grande</vt:lpstr>
      <vt:lpstr>NimbusRomNo9L</vt:lpstr>
      <vt:lpstr>Slack-Lato</vt:lpstr>
      <vt:lpstr>Office Theme</vt:lpstr>
      <vt:lpstr>PowerPoint Presentation</vt:lpstr>
      <vt:lpstr>Testing dark matter</vt:lpstr>
      <vt:lpstr>Symbolic Regression</vt:lpstr>
      <vt:lpstr>Symbolic Regression</vt:lpstr>
      <vt:lpstr>PowerPoint Presentation</vt:lpstr>
      <vt:lpstr>ESR: Generating functions</vt:lpstr>
      <vt:lpstr>ESR: Selecting the best function</vt:lpstr>
      <vt:lpstr>Weak lensing</vt:lpstr>
      <vt:lpstr>PowerPoint Presentation</vt:lpstr>
      <vt:lpstr>Results: Mock data</vt:lpstr>
      <vt:lpstr>Results: XXL-HSC clusters</vt:lpstr>
      <vt:lpstr>PowerPoint Presentation</vt:lpstr>
      <vt:lpstr>But what else?</vt:lpstr>
      <vt:lpstr>PowerPoint Presentation</vt:lpstr>
      <vt:lpstr>Conclusions</vt:lpstr>
      <vt:lpstr>PowerPoint Presentation</vt:lpstr>
      <vt:lpstr>PowerPoint Presentation</vt:lpstr>
      <vt:lpstr>Generating functions:</vt:lpstr>
      <vt:lpstr>PowerPoint Presentation</vt:lpstr>
      <vt:lpstr>PowerPoint Presentation</vt:lpstr>
      <vt:lpstr>Local and global parameters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Alicia Martin</dc:creator>
  <cp:lastModifiedBy>Alicia Martin</cp:lastModifiedBy>
  <cp:revision>1</cp:revision>
  <dcterms:created xsi:type="dcterms:W3CDTF">2026-08-25T19:48:43Z</dcterms:created>
  <dcterms:modified xsi:type="dcterms:W3CDTF">2026-09-02T08:44:40Z</dcterms:modified>
</cp:coreProperties>
</file>