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media/image28.png" ContentType="image/png"/>
  <Override PartName="/ppt/media/image31.wmf" ContentType="image/x-wmf"/>
  <Override PartName="/ppt/media/image26.png" ContentType="image/png"/>
  <Override PartName="/ppt/media/image25.png" ContentType="image/png"/>
  <Override PartName="/ppt/media/image24.png" ContentType="image/png"/>
  <Override PartName="/ppt/media/image15.png" ContentType="image/png"/>
  <Override PartName="/ppt/media/image6.png" ContentType="image/png"/>
  <Override PartName="/ppt/media/image16.png" ContentType="image/png"/>
  <Override PartName="/ppt/media/image7.png" ContentType="image/png"/>
  <Override PartName="/ppt/media/image4.png" ContentType="image/png"/>
  <Override PartName="/ppt/media/image13.png" ContentType="image/png"/>
  <Override PartName="/ppt/media/image10.gif" ContentType="image/gif"/>
  <Override PartName="/ppt/media/image8.png" ContentType="image/png"/>
  <Override PartName="/ppt/media/image12.png" ContentType="image/png"/>
  <Override PartName="/ppt/media/image32.wmf" ContentType="image/x-wmf"/>
  <Override PartName="/ppt/media/image11.gif" ContentType="image/gif"/>
  <Override PartName="/ppt/media/image9.png" ContentType="image/png"/>
  <Override PartName="/ppt/media/image30.png" ContentType="image/png"/>
  <Override PartName="/ppt/media/image5.jpeg" ContentType="image/jpeg"/>
  <Override PartName="/ppt/media/image17.png" ContentType="image/png"/>
  <Override PartName="/ppt/media/image20.wmf" ContentType="image/x-wmf"/>
  <Override PartName="/ppt/media/image3.wmf" ContentType="image/x-wmf"/>
  <Override PartName="/ppt/media/image27.png" ContentType="image/png"/>
  <Override PartName="/ppt/media/image34.png" ContentType="image/png"/>
  <Override PartName="/ppt/media/image2.png" ContentType="image/png"/>
  <Override PartName="/ppt/media/image29.wmf" ContentType="image/x-wmf"/>
  <Override PartName="/ppt/media/image33.png" ContentType="image/png"/>
  <Override PartName="/ppt/media/image1.png" ContentType="image/png"/>
  <Override PartName="/ppt/media/image14.wmf" ContentType="image/x-wmf"/>
  <Override PartName="/ppt/media/image19.wmf" ContentType="image/x-wmf"/>
  <Override PartName="/ppt/media/image18.png" ContentType="image/png"/>
  <Override PartName="/ppt/media/image21.wmf" ContentType="image/x-wmf"/>
  <Override PartName="/ppt/media/image22.wmf" ContentType="image/x-wmf"/>
  <Override PartName="/ppt/media/image23.wmf" ContentType="image/x-wmf"/>
  <Override PartName="/ppt/slides/_rels/slide5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;p1" descr="EC_logos_official_Blue_with_text.png" hidden="1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Google Shape;11;p2" descr="EC_logos_official_Blue_with_text.png"/>
          <p:cNvPicPr/>
          <p:nvPr/>
        </p:nvPicPr>
        <p:blipFill>
          <a:blip r:embed="rId3"/>
          <a:stretch/>
        </p:blipFill>
        <p:spPr>
          <a:xfrm>
            <a:off x="7821000" y="5132880"/>
            <a:ext cx="2055960" cy="103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5928120" cy="685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buClr>
                <a:srgbClr val="FFFFFF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chemeClr val="lt1"/>
                </a:solidFill>
                <a:effectLst/>
                <a:uFillTx/>
                <a:latin typeface="Helvetica Neue Light"/>
              </a:defRPr>
            </a:lvl1pPr>
            <a:lvl2pPr lvl="1" algn="l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chemeClr val="lt1"/>
                </a:solidFill>
                <a:effectLst/>
                <a:uFillTx/>
                <a:latin typeface="Helvetica Neue Light"/>
              </a:rPr>
              <a:t>Format des Gliederungstextes durch Klicken bearbeiten</a:t>
            </a:r>
            <a:endParaRPr lang="de-DE" sz="140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  <a:p>
            <a:pPr marL="864000" lvl="1" indent="-324000" algn="l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Zweite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Dritte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Vierte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Fünfte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Sechste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Siebte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6299640" y="622440"/>
            <a:ext cx="5556960" cy="2958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>
            <a:lvl1pPr indent="0" algn="l">
              <a:lnSpc>
                <a:spcPct val="80000"/>
              </a:lnSpc>
              <a:buNone/>
              <a:defRPr lang="de-DE" sz="3200" b="1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l">
              <a:lnSpc>
                <a:spcPct val="80000"/>
              </a:lnSpc>
              <a:buNone/>
            </a:pPr>
            <a:r>
              <a:rPr lang="de-DE" sz="3200" b="1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Mastertitelformat bearbeiten</a:t>
            </a:r>
            <a:endParaRPr lang="de-DE" sz="3200" b="1" u="none" strike="noStrike">
              <a:solidFill>
                <a:schemeClr val="lt1"/>
              </a:solidFill>
              <a:effectLst/>
              <a:uFillTx/>
              <a:latin typeface="Helvetica Neue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143640" y="6395400"/>
            <a:ext cx="2801880" cy="311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algn="l">
              <a:lnSpc>
                <a:spcPct val="100000"/>
              </a:lnSpc>
              <a:buClr>
                <a:srgbClr val="FFFFFF"/>
              </a:buClr>
              <a:buFont typeface="Helvetica Neue Light"/>
              <a:buChar char="●"/>
              <a:defRPr lang="de-DE" sz="107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defRPr>
            </a:lvl1pPr>
          </a:lstStyle>
          <a:p>
            <a:pPr marL="609480" indent="-372600" algn="l">
              <a:lnSpc>
                <a:spcPct val="100000"/>
              </a:lnSpc>
              <a:buClr>
                <a:srgbClr val="FFFFFF"/>
              </a:buClr>
              <a:buFont typeface="Helvetica Neue Light"/>
              <a:buChar char="●"/>
            </a:pPr>
            <a:r>
              <a:rPr lang="de-DE" sz="107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Mastertextformat bearbeiten</a:t>
            </a:r>
            <a:endParaRPr lang="de-DE" sz="107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sldNum" idx="1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CCFBE6E-9A94-489B-A5FC-79FA2E021C58}" type="slidenum">
              <a:rPr lang="de-DE" sz="1729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&lt;number&gt;</a:t>
            </a:fld>
            <a:endParaRPr lang="de-DE" sz="1729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7;p1" descr="EC_logos_official_Blue_with_text.png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3360" y="53964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lstStyle>
            <a:lvl1pPr indent="0" algn="l">
              <a:lnSpc>
                <a:spcPct val="80000"/>
              </a:lnSpc>
              <a:buNone/>
              <a:defRPr lang="de-DE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l">
              <a:lnSpc>
                <a:spcPct val="80000"/>
              </a:lnSpc>
              <a:buNone/>
            </a:pPr>
            <a:r>
              <a:rPr lang="de-DE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Mastertitelformat bearbeiten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rmAutofit/>
          </a:bodyPr>
          <a:lstStyle>
            <a:lvl1pPr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  <a:def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sldNum" idx="2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0AE173A-B019-48DD-9B95-DAB8810E0217}" type="slidenum">
              <a:rPr lang="de-DE" sz="1729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de-DE" sz="172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Bullets &amp; Imag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7;p1" descr="EC_logos_official_Blue_with_text.png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body"/>
          </p:nvPr>
        </p:nvSpPr>
        <p:spPr>
          <a:xfrm>
            <a:off x="7460280" y="1078200"/>
            <a:ext cx="4348440" cy="5340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Helvetica Neue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Helvetica Neue"/>
              </a:rPr>
              <a:t>Format des Gliederungstextes durch Klicken bearbeiten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Zweite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Dritte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Vierte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Fünfte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Sechste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Siebte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3360" y="2095920"/>
            <a:ext cx="6462360" cy="4323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  <a:def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423360"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</a:pPr>
            <a:r>
              <a: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sldNum" idx="3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A8C177-419F-46E9-9A84-DBA887787B06}" type="slidenum">
              <a:rPr lang="de-DE" sz="1729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de-DE" sz="172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title"/>
          </p:nvPr>
        </p:nvSpPr>
        <p:spPr>
          <a:xfrm>
            <a:off x="603360" y="539640"/>
            <a:ext cx="6579720" cy="122040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lstStyle>
            <a:lvl1pPr indent="0" algn="l">
              <a:lnSpc>
                <a:spcPct val="80000"/>
              </a:lnSpc>
              <a:buNone/>
              <a:defRPr lang="de-DE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l">
              <a:lnSpc>
                <a:spcPct val="80000"/>
              </a:lnSpc>
              <a:buNone/>
            </a:pPr>
            <a:r>
              <a:rPr lang="de-DE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Mastertitelformat bearbeiten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lo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7;p1" descr="EC_logos_official_Blue_with_text.png" hidden="1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body"/>
          </p:nvPr>
        </p:nvSpPr>
        <p:spPr>
          <a:xfrm>
            <a:off x="6375960" y="1472400"/>
            <a:ext cx="5310000" cy="3912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Helvetica Neue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Helvetica Neue"/>
              </a:rPr>
              <a:t>Format des Gliederungstextes durch Klicken bearbeiten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Zweite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Dritte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Vierte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Fünfte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Sechste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Siebte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32960" y="1472400"/>
            <a:ext cx="5164920" cy="3912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Helvetica Neue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Helvetica Neue"/>
              </a:rPr>
              <a:t>Format des Gliederungstextes durch Klicken bearbeiten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Zweite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Dritte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Vierte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Fünfte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Sechste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Siebte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" name="Google Shape;31;p5" descr="EC_logos_official_Blue_with_text.png"/>
          <p:cNvPicPr/>
          <p:nvPr/>
        </p:nvPicPr>
        <p:blipFill>
          <a:blip r:embed="rId3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715320" y="5592960"/>
            <a:ext cx="5164920" cy="885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  <a:def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423360"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</a:pPr>
            <a:r>
              <a: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375960" y="5592960"/>
            <a:ext cx="5310000" cy="885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  <a:def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423360"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</a:pPr>
            <a:r>
              <a:rPr lang="de-DE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title"/>
          </p:nvPr>
        </p:nvSpPr>
        <p:spPr>
          <a:xfrm>
            <a:off x="603360" y="53964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lstStyle>
            <a:lvl1pPr indent="0" algn="l">
              <a:lnSpc>
                <a:spcPct val="80000"/>
              </a:lnSpc>
              <a:buNone/>
              <a:defRPr lang="de-DE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l">
              <a:lnSpc>
                <a:spcPct val="80000"/>
              </a:lnSpc>
              <a:buNone/>
            </a:pPr>
            <a:r>
              <a:rPr lang="de-DE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Mastertitelformat bearbeiten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24" name="PlaceHolder 6"/>
          <p:cNvSpPr>
            <a:spLocks noGrp="1"/>
          </p:cNvSpPr>
          <p:nvPr>
            <p:ph type="sldNum" idx="4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D57E58F-A63B-473D-849B-51EAFF551659}" type="slidenum">
              <a:rPr lang="de-DE" sz="1729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&lt;number&gt;</a:t>
            </a:fld>
            <a:endParaRPr lang="de-DE" sz="172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7;p1" descr="EC_logos_official_Blue_with_text.png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11760" y="2266920"/>
            <a:ext cx="11880000" cy="232380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txBody>
          <a:bodyPr lIns="19080" tIns="19080" rIns="19080" bIns="19080" anchor="ctr">
            <a:normAutofit/>
          </a:bodyPr>
          <a:lstStyle>
            <a:lvl1pPr indent="0" algn="ctr">
              <a:lnSpc>
                <a:spcPct val="80000"/>
              </a:lnSpc>
              <a:buNone/>
              <a:defRPr lang="de-DE" sz="533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defRPr>
            </a:lvl1pPr>
          </a:lstStyle>
          <a:p>
            <a:pPr indent="0" algn="ctr">
              <a:lnSpc>
                <a:spcPct val="80000"/>
              </a:lnSpc>
              <a:buNone/>
            </a:pPr>
            <a:r>
              <a:rPr lang="de-DE" sz="533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Mastertitelformat bearbeiten</a:t>
            </a:r>
            <a:endParaRPr lang="de-DE" sz="533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ldNum" idx="5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5ACA295-7547-4D0E-ABA2-2E0A121A65A9}" type="slidenum">
              <a:rPr lang="de-DE" sz="1729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&lt;number&gt;</a:t>
            </a:fld>
            <a:endParaRPr lang="de-DE" sz="172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7;p1" descr="EC_logos_official_Blue_with_text.png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PlaceHolder 1"/>
          <p:cNvSpPr>
            <a:spLocks noGrp="1"/>
          </p:cNvSpPr>
          <p:nvPr>
            <p:ph type="body"/>
          </p:nvPr>
        </p:nvSpPr>
        <p:spPr>
          <a:xfrm>
            <a:off x="670680" y="2251440"/>
            <a:ext cx="11018160" cy="2670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  <a:defRPr lang="de-DE" sz="414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567360" algn="l">
              <a:lnSpc>
                <a:spcPct val="100000"/>
              </a:lnSpc>
              <a:buClr>
                <a:srgbClr val="FFFFFF"/>
              </a:buClr>
              <a:buFont typeface="Helvetica Neue"/>
              <a:buChar char="●"/>
            </a:pPr>
            <a:r>
              <a:rPr lang="de-DE" sz="414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414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sldNum" idx="6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C194BA9-1A8E-4C56-8267-27643E9663D7}" type="slidenum">
              <a:rPr lang="de-DE" sz="1729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&lt;number&gt;</a:t>
            </a:fld>
            <a:endParaRPr lang="de-DE" sz="172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7;p1" descr="EC_logos_official_Blue_with_text.png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" name="PlaceHolder 1"/>
          <p:cNvSpPr>
            <a:spLocks noGrp="1"/>
          </p:cNvSpPr>
          <p:nvPr>
            <p:ph type="body"/>
          </p:nvPr>
        </p:nvSpPr>
        <p:spPr>
          <a:xfrm>
            <a:off x="672840" y="733320"/>
            <a:ext cx="5467680" cy="5703120"/>
          </a:xfrm>
          <a:prstGeom prst="rect">
            <a:avLst/>
          </a:prstGeom>
          <a:noFill/>
          <a:ln w="0">
            <a:noFill/>
          </a:ln>
          <a:effectLst>
            <a:outerShdw dist="127080" dir="5400000" blurRad="254160" rotWithShape="0">
              <a:srgbClr val="000000">
                <a:alpha val="70000"/>
              </a:srgbClr>
            </a:outerShdw>
          </a:effectLst>
        </p:spPr>
        <p:txBody>
          <a:bodyPr lIns="90000" tIns="45000" rIns="90000" bIns="45000" anchor="t">
            <a:noAutofit/>
          </a:bodyPr>
          <a:lstStyle>
            <a:lvl1pPr marL="609480" indent="-304920" algn="l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5E5E5E"/>
                </a:solidFill>
                <a:effectLst/>
                <a:uFillTx/>
                <a:latin typeface="Helvetica Neue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609480" indent="-304920" algn="l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5E5E5E"/>
                </a:solidFill>
                <a:effectLst/>
                <a:uFillTx/>
                <a:latin typeface="Helvetica Neue"/>
              </a:rPr>
              <a:t>Format des Gliederungstextes durch Klicken bearbeiten</a:t>
            </a:r>
            <a:endParaRPr lang="de-DE" sz="1400" b="0" u="none" strike="noStrike">
              <a:solidFill>
                <a:srgbClr val="5E5E5E"/>
              </a:solidFill>
              <a:effectLst/>
              <a:uFillTx/>
              <a:latin typeface="Helvetica Neue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Zweite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Dritte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Vierte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Fünfte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Sechste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Siebte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361200" y="1143000"/>
            <a:ext cx="5552280" cy="5293080"/>
          </a:xfrm>
          <a:prstGeom prst="rect">
            <a:avLst/>
          </a:prstGeom>
          <a:noFill/>
          <a:ln w="0">
            <a:noFill/>
          </a:ln>
          <a:effectLst>
            <a:outerShdw dist="127080" dir="5400000" blurRad="254160" rotWithShape="0">
              <a:srgbClr val="000000">
                <a:alpha val="70000"/>
              </a:srgbClr>
            </a:outerShdw>
          </a:effectLst>
        </p:spPr>
        <p:txBody>
          <a:bodyPr lIns="90000" tIns="45000" rIns="90000" bIns="45000" anchor="t">
            <a:noAutofit/>
          </a:bodyPr>
          <a:lstStyle>
            <a:lvl1pPr marL="609480" indent="-304920" algn="l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5E5E5E"/>
                </a:solidFill>
                <a:effectLst/>
                <a:uFillTx/>
                <a:latin typeface="Helvetica Neue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609480" indent="-304920" algn="l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5E5E5E"/>
                </a:solidFill>
                <a:effectLst/>
                <a:uFillTx/>
                <a:latin typeface="Helvetica Neue"/>
              </a:rPr>
              <a:t>Format des Gliederungstextes durch Klicken bearbeiten</a:t>
            </a:r>
            <a:endParaRPr lang="de-DE" sz="1400" b="0" u="none" strike="noStrike">
              <a:solidFill>
                <a:srgbClr val="5E5E5E"/>
              </a:solidFill>
              <a:effectLst/>
              <a:uFillTx/>
              <a:latin typeface="Helvetica Neue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Zweite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Dritte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Vierte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Fünfte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Sechste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Siebte Gliederungsebene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72840" y="324000"/>
            <a:ext cx="5467680" cy="23580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lstStyle>
            <a:lvl1pPr marL="609480" indent="-304920" algn="l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3049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200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1200" b="0" u="none" strike="noStrike">
              <a:solidFill>
                <a:srgbClr val="5E5E5E"/>
              </a:solidFill>
              <a:effectLst/>
              <a:uFillTx/>
              <a:latin typeface="Helvetica Neue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361200" y="559800"/>
            <a:ext cx="4417200" cy="414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lstStyle>
            <a:lvl1pPr marL="609480" indent="-304920" algn="l">
              <a:lnSpc>
                <a:spcPct val="100000"/>
              </a:lnSpc>
              <a:spcBef>
                <a:spcPts val="533"/>
              </a:spcBef>
              <a:buNone/>
              <a:tabLst>
                <a:tab pos="0" algn="l"/>
              </a:tabLst>
              <a:defRPr lang="de-DE" sz="1200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marL="609480" indent="-304920" algn="l">
              <a:lnSpc>
                <a:spcPct val="100000"/>
              </a:lnSpc>
              <a:spcBef>
                <a:spcPts val="533"/>
              </a:spcBef>
              <a:buNone/>
              <a:tabLst>
                <a:tab pos="0" algn="l"/>
              </a:tabLst>
            </a:pPr>
            <a:r>
              <a:rPr lang="de-DE" sz="1200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rPr>
              <a:t>Mastertextformat bearbeiten</a:t>
            </a:r>
            <a:endParaRPr lang="de-DE" sz="1200" b="0" u="none" strike="noStrike">
              <a:solidFill>
                <a:srgbClr val="5E5E5E"/>
              </a:solidFill>
              <a:effectLst/>
              <a:uFillTx/>
              <a:latin typeface="Helvetica Neue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sldNum" idx="7"/>
          </p:nvPr>
        </p:nvSpPr>
        <p:spPr>
          <a:xfrm>
            <a:off x="11409120" y="633312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r">
              <a:lnSpc>
                <a:spcPct val="100000"/>
              </a:lnSpc>
              <a:buNone/>
              <a:defRPr lang="de-DE" sz="1729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76CA5AD-1203-40A3-A24E-879FC2EE1C6B}" type="slidenum">
              <a:rPr lang="de-DE" sz="1729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rPr>
              <a:t>&lt;number&gt;</a:t>
            </a:fld>
            <a:endParaRPr lang="de-DE" sz="172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;p1" descr="EC_logos_official_Blue_with_text.png" hidden="1"/>
          <p:cNvPicPr/>
          <p:nvPr/>
        </p:nvPicPr>
        <p:blipFill>
          <a:blip r:embed="rId2"/>
          <a:stretch/>
        </p:blipFill>
        <p:spPr>
          <a:xfrm>
            <a:off x="10613520" y="106920"/>
            <a:ext cx="1483200" cy="75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Google Shape;60;p10" descr="blue_logo_trans_bg.mov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sldNum" idx="8"/>
          </p:nvPr>
        </p:nvSpPr>
        <p:spPr>
          <a:xfrm>
            <a:off x="6000840" y="6540480"/>
            <a:ext cx="183960" cy="186840"/>
          </a:xfrm>
          <a:prstGeom prst="rect">
            <a:avLst/>
          </a:prstGeom>
          <a:noFill/>
          <a:ln w="0">
            <a:noFill/>
          </a:ln>
        </p:spPr>
        <p:txBody>
          <a:bodyPr lIns="34200" tIns="17280" rIns="34200" bIns="1728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939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245EEC9E-3841-42DD-94F1-86B2A2170DCB}" type="slidenum">
              <a:rPr lang="de-DE" sz="939" b="0" u="none" strike="noStrike"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</a:rPr>
              <a:t>&lt;number&gt;</a:t>
            </a:fld>
            <a:endParaRPr lang="de-DE" sz="939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9.wmf"/><Relationship Id="rId3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0.wmf"/><Relationship Id="rId3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0.wmf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1.wmf"/><Relationship Id="rId3" Type="http://schemas.openxmlformats.org/officeDocument/2006/relationships/image" Target="../media/image22.wmf"/><Relationship Id="rId4" Type="http://schemas.openxmlformats.org/officeDocument/2006/relationships/image" Target="../media/image23.wmf"/><Relationship Id="rId5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4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8.png"/><Relationship Id="rId3" Type="http://schemas.openxmlformats.org/officeDocument/2006/relationships/image" Target="../media/image29.wmf"/><Relationship Id="rId4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0.png"/><Relationship Id="rId3" Type="http://schemas.openxmlformats.org/officeDocument/2006/relationships/image" Target="../media/image31.wmf"/><Relationship Id="rId4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2.wmf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8.png"/><Relationship Id="rId3" Type="http://schemas.openxmlformats.org/officeDocument/2006/relationships/image" Target="../media/image10.gif"/><Relationship Id="rId4" Type="http://schemas.openxmlformats.org/officeDocument/2006/relationships/image" Target="../media/image11.gif"/><Relationship Id="rId5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4.wmf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299640" y="897480"/>
            <a:ext cx="5556960" cy="2320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4000" b="1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Deep learning galaxy morphologies for shear calibration in the era of </a:t>
            </a:r>
            <a:r>
              <a:rPr lang="en-GB" sz="4000" b="1" i="1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endParaRPr lang="de-DE" sz="4000" b="1" u="none" strike="noStrike">
              <a:solidFill>
                <a:schemeClr val="lt1"/>
              </a:solidFill>
              <a:effectLst/>
              <a:uFillTx/>
              <a:latin typeface="Helvetica Neue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234480" y="4151160"/>
            <a:ext cx="5313600" cy="939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marL="23724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With Tim Schrabback, Sebastian Grandis, Laila Linke, Henning Jansen, Henk Hoekstra, Nicolas Martinet, + the rest of the Euclid OU-SHE team</a:t>
            </a:r>
            <a:endParaRPr lang="de-DE" sz="140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endParaRPr lang="de-DE" sz="140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subTitle"/>
          </p:nvPr>
        </p:nvSpPr>
        <p:spPr>
          <a:xfrm>
            <a:off x="6299640" y="2893680"/>
            <a:ext cx="5556960" cy="1173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endParaRPr lang="de-DE" sz="187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endParaRPr lang="de-DE" sz="187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400" b="1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Csizi, University of Innsbruck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43" name="Bildplatzhalter 16"/>
          <p:cNvPicPr/>
          <p:nvPr/>
        </p:nvPicPr>
        <p:blipFill>
          <a:blip r:embed="rId1"/>
          <a:srcRect l="6849" t="0" r="6849" b="0"/>
          <a:stretch/>
        </p:blipFill>
        <p:spPr>
          <a:xfrm>
            <a:off x="0" y="0"/>
            <a:ext cx="592812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Grafik 1"/>
          <p:cNvPicPr/>
          <p:nvPr/>
        </p:nvPicPr>
        <p:blipFill>
          <a:blip r:embed="rId2"/>
          <a:stretch/>
        </p:blipFill>
        <p:spPr>
          <a:xfrm>
            <a:off x="8846640" y="-90360"/>
            <a:ext cx="3381120" cy="107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Abgerundetes Rechteck 8"/>
          <p:cNvSpPr/>
          <p:nvPr/>
        </p:nvSpPr>
        <p:spPr>
          <a:xfrm>
            <a:off x="1382760" y="2921760"/>
            <a:ext cx="9271800" cy="1783800"/>
          </a:xfrm>
          <a:prstGeom prst="roundRect">
            <a:avLst>
              <a:gd name="adj" fmla="val 16667"/>
            </a:avLst>
          </a:prstGeom>
          <a:solidFill>
            <a:srgbClr val="435AA1"/>
          </a:solidFill>
          <a:ln>
            <a:solidFill>
              <a:srgbClr val="00476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05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Deep generative models for galaxy images have previously been developed by (Lanusse+21, Smith+22, Holzschuh+22)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But: for shear calibration for </a:t>
            </a:r>
            <a:r>
              <a:rPr lang="en-GB" sz="1870" b="0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, a few criterions must be fulfilled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Noise- and PSF-independent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Conditional sampling or distributions matched to Euclid data (e.g. EC: Jansen+26)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Quick sampling </a:t>
            </a: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Wingdings"/>
                <a:ea typeface="Helvetica Neue"/>
              </a:rPr>
              <a:t></a:t>
            </a: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 need to simulated billions of galaxies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Ideally multi-band morphologies to account for colour gradients etc.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46720" indent="0" algn="l">
              <a:lnSpc>
                <a:spcPct val="90000"/>
              </a:lnSpc>
              <a:spcBef>
                <a:spcPts val="1500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46720" indent="0" algn="l">
              <a:lnSpc>
                <a:spcPct val="90000"/>
              </a:lnSpc>
              <a:spcBef>
                <a:spcPts val="1500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Abgerundetes Rechteck 8"/>
          <p:cNvSpPr/>
          <p:nvPr/>
        </p:nvSpPr>
        <p:spPr>
          <a:xfrm>
            <a:off x="1382760" y="2921760"/>
            <a:ext cx="9271800" cy="1783800"/>
          </a:xfrm>
          <a:prstGeom prst="roundRect">
            <a:avLst>
              <a:gd name="adj" fmla="val 16667"/>
            </a:avLst>
          </a:prstGeom>
          <a:solidFill>
            <a:srgbClr val="435AA1"/>
          </a:solidFill>
          <a:ln>
            <a:solidFill>
              <a:srgbClr val="00476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10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Deep generative models for galaxy images have previously been developed by (Lanusse+21, Smith+22, Holzschuh+22)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But: for shear calibration for </a:t>
            </a:r>
            <a:r>
              <a:rPr lang="en-GB" sz="1870" b="0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, a few criterions must be fulfilled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Noise- and PSF-independent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Conditional sampling or distributions matched to Euclid data (e.g. EC: Jansen+26)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Quick sampling </a:t>
            </a: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Wingdings"/>
                <a:ea typeface="Helvetica Neue"/>
              </a:rPr>
              <a:t></a:t>
            </a: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 need to simulated billions of galaxies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19320" lvl="1" indent="-3726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Helvetica Neue"/>
              <a:buChar char="○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Ideally multi-band morphologies to account for colour gradients etc.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46720" indent="0" algn="l">
              <a:lnSpc>
                <a:spcPct val="90000"/>
              </a:lnSpc>
              <a:spcBef>
                <a:spcPts val="1500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94440" indent="-457200" algn="l">
              <a:lnSpc>
                <a:spcPct val="90000"/>
              </a:lnSpc>
              <a:spcBef>
                <a:spcPts val="1500"/>
              </a:spcBef>
              <a:buClr>
                <a:srgbClr val="FFFFFF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High resolution training data: </a:t>
            </a:r>
            <a:r>
              <a:rPr lang="en-GB" sz="1870" b="1" i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Hubble</a:t>
            </a: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Space Telescope 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500"/>
              </a:spcBef>
              <a:buNone/>
              <a:tabLst>
                <a:tab pos="0" algn="l"/>
              </a:tabLst>
            </a:pPr>
            <a:r>
              <a:rPr lang="en-GB" sz="187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      </a:t>
            </a: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COSMOS + CANDELS imaging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46720" indent="0" algn="l">
              <a:lnSpc>
                <a:spcPct val="90000"/>
              </a:lnSpc>
              <a:spcBef>
                <a:spcPts val="1500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14" name="Grafik 7"/>
          <p:cNvPicPr/>
          <p:nvPr/>
        </p:nvPicPr>
        <p:blipFill>
          <a:blip r:embed="rId2"/>
          <a:stretch/>
        </p:blipFill>
        <p:spPr>
          <a:xfrm>
            <a:off x="7612200" y="4974480"/>
            <a:ext cx="4470480" cy="1652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94440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 startAt="2"/>
            </a:pP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Model architecture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19" name="Grafik 6"/>
          <p:cNvPicPr/>
          <p:nvPr/>
        </p:nvPicPr>
        <p:blipFill>
          <a:blip r:embed="rId2"/>
          <a:stretch/>
        </p:blipFill>
        <p:spPr>
          <a:xfrm>
            <a:off x="1140120" y="2137680"/>
            <a:ext cx="9911520" cy="3583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" name="Textfeld 7"/>
          <p:cNvSpPr/>
          <p:nvPr/>
        </p:nvSpPr>
        <p:spPr>
          <a:xfrm>
            <a:off x="1140120" y="5928120"/>
            <a:ext cx="9911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en-GB" sz="1800" b="0" u="none" strike="noStrike">
                <a:solidFill>
                  <a:srgbClr val="435AA1"/>
                </a:solidFill>
                <a:effectLst/>
                <a:uFillTx/>
                <a:latin typeface="Arial"/>
                <a:ea typeface="Arial"/>
              </a:rPr>
              <a:t>Simple Decoder with manual latent space compression that via wavelet scattering fields + embedding of physical parameters (size, colour, magnitude, redshift, ellipticity)</a:t>
            </a: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94440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 startAt="3"/>
            </a:pP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Training &amp; validation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25" name="Grafik 5"/>
          <p:cNvPicPr/>
          <p:nvPr/>
        </p:nvPicPr>
        <p:blipFill>
          <a:blip r:embed="rId2"/>
          <a:stretch/>
        </p:blipFill>
        <p:spPr>
          <a:xfrm>
            <a:off x="920880" y="2215080"/>
            <a:ext cx="5124600" cy="420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Textfeld 6"/>
          <p:cNvSpPr/>
          <p:nvPr/>
        </p:nvSpPr>
        <p:spPr>
          <a:xfrm>
            <a:off x="852840" y="6457320"/>
            <a:ext cx="2514240" cy="2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900" b="0" u="none" strike="noStrike">
                <a:solidFill>
                  <a:schemeClr val="lt1">
                    <a:lumMod val="50000"/>
                  </a:schemeClr>
                </a:solidFill>
                <a:effectLst/>
                <a:uFillTx/>
                <a:latin typeface="Arial"/>
                <a:ea typeface="Arial"/>
              </a:rPr>
              <a:t>From EC: Csizi et al. (2025)</a:t>
            </a:r>
            <a:endParaRPr lang="de-DE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7" name="Textfeld 7"/>
          <p:cNvSpPr/>
          <p:nvPr/>
        </p:nvSpPr>
        <p:spPr>
          <a:xfrm>
            <a:off x="6874920" y="2130480"/>
            <a:ext cx="4588560" cy="28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After training, we first see qualitatively: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We can reconstruct the training images without noise, preserving complex features and substructure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Significantly improve the accuracy of galaxy shape models (compared to Sérsic fits)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94440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 startAt="3"/>
            </a:pP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Training &amp; validation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32" name="Grafik 5"/>
          <p:cNvPicPr/>
          <p:nvPr/>
        </p:nvPicPr>
        <p:blipFill>
          <a:blip r:embed="rId2"/>
          <a:stretch/>
        </p:blipFill>
        <p:spPr>
          <a:xfrm>
            <a:off x="920880" y="2215080"/>
            <a:ext cx="5124600" cy="420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Textfeld 6"/>
          <p:cNvSpPr/>
          <p:nvPr/>
        </p:nvSpPr>
        <p:spPr>
          <a:xfrm>
            <a:off x="852840" y="6457320"/>
            <a:ext cx="2514240" cy="2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900" b="0" u="none" strike="noStrike">
                <a:solidFill>
                  <a:schemeClr val="lt1">
                    <a:lumMod val="50000"/>
                  </a:schemeClr>
                </a:solidFill>
                <a:effectLst/>
                <a:uFillTx/>
                <a:latin typeface="Arial"/>
                <a:ea typeface="Arial"/>
              </a:rPr>
              <a:t>From EC: Csizi et al. (2025)</a:t>
            </a:r>
            <a:endParaRPr lang="de-DE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Textfeld 7"/>
          <p:cNvSpPr/>
          <p:nvPr/>
        </p:nvSpPr>
        <p:spPr>
          <a:xfrm>
            <a:off x="6874920" y="2130480"/>
            <a:ext cx="4588560" cy="28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After training, we first see qualitatively: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We can reconstruct the training images without noise, preserving complex features and substructure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Significantly improve the accuracy of galaxy shape models (compared to Sérsic fits)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5" name="Grafik 8"/>
          <p:cNvPicPr/>
          <p:nvPr/>
        </p:nvPicPr>
        <p:blipFill>
          <a:blip r:embed="rId3"/>
          <a:stretch/>
        </p:blipFill>
        <p:spPr>
          <a:xfrm>
            <a:off x="9421560" y="4636440"/>
            <a:ext cx="2229480" cy="2221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Textfeld 9"/>
          <p:cNvSpPr/>
          <p:nvPr/>
        </p:nvSpPr>
        <p:spPr>
          <a:xfrm>
            <a:off x="8451360" y="5394600"/>
            <a:ext cx="135720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de-DE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But: </a:t>
            </a:r>
            <a:endParaRPr lang="de-DE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94440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 startAt="3"/>
            </a:pP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Training &amp; validation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41" name="Grafik 9"/>
          <p:cNvPicPr/>
          <p:nvPr/>
        </p:nvPicPr>
        <p:blipFill>
          <a:blip r:embed="rId2"/>
          <a:stretch/>
        </p:blipFill>
        <p:spPr>
          <a:xfrm>
            <a:off x="3813840" y="2421360"/>
            <a:ext cx="3613680" cy="3592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" name="Grafik 11"/>
          <p:cNvPicPr/>
          <p:nvPr/>
        </p:nvPicPr>
        <p:blipFill>
          <a:blip r:embed="rId3"/>
          <a:stretch/>
        </p:blipFill>
        <p:spPr>
          <a:xfrm>
            <a:off x="7995960" y="2943720"/>
            <a:ext cx="3592440" cy="3592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" name="Grafik 13"/>
          <p:cNvPicPr/>
          <p:nvPr/>
        </p:nvPicPr>
        <p:blipFill>
          <a:blip r:embed="rId4"/>
          <a:stretch/>
        </p:blipFill>
        <p:spPr>
          <a:xfrm>
            <a:off x="603000" y="2529360"/>
            <a:ext cx="2918880" cy="372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Textfeld 14"/>
          <p:cNvSpPr/>
          <p:nvPr/>
        </p:nvSpPr>
        <p:spPr>
          <a:xfrm>
            <a:off x="7843680" y="1696680"/>
            <a:ext cx="403668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Wingdings"/>
                <a:ea typeface="Arial"/>
              </a:rPr>
              <a:t></a:t>
            </a: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 Quantitative validation: comparison of recovery of input distribution of physical properties</a:t>
            </a: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94440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 startAt="3"/>
            </a:pPr>
            <a:r>
              <a:rPr lang="en-GB" sz="1870" b="1" u="sng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Training &amp; validation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sp>
        <p:nvSpPr>
          <p:cNvPr id="149" name="Textfeld 14"/>
          <p:cNvSpPr/>
          <p:nvPr/>
        </p:nvSpPr>
        <p:spPr>
          <a:xfrm>
            <a:off x="603000" y="2228760"/>
            <a:ext cx="11198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Comparison of </a:t>
            </a:r>
            <a:r>
              <a:rPr lang="de-DE" sz="18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Euclid</a:t>
            </a: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-like reconstructions to </a:t>
            </a:r>
            <a:r>
              <a:rPr lang="de-DE" sz="18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Euclid</a:t>
            </a: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 observed images in the COSMOS field</a:t>
            </a: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50" name="Grafik 6"/>
          <p:cNvPicPr/>
          <p:nvPr/>
        </p:nvPicPr>
        <p:blipFill>
          <a:blip r:embed="rId2"/>
          <a:srcRect l="0" t="0" r="0" b="49065"/>
          <a:stretch/>
        </p:blipFill>
        <p:spPr>
          <a:xfrm>
            <a:off x="741240" y="2671920"/>
            <a:ext cx="5293800" cy="388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Grafik 7"/>
          <p:cNvPicPr/>
          <p:nvPr/>
        </p:nvPicPr>
        <p:blipFill>
          <a:blip r:embed="rId3"/>
          <a:srcRect l="0" t="51166" r="0" b="0"/>
          <a:stretch/>
        </p:blipFill>
        <p:spPr>
          <a:xfrm>
            <a:off x="6327000" y="2832120"/>
            <a:ext cx="5293800" cy="372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" name="Textfeld 8"/>
          <p:cNvSpPr/>
          <p:nvPr/>
        </p:nvSpPr>
        <p:spPr>
          <a:xfrm>
            <a:off x="852840" y="6558840"/>
            <a:ext cx="2514240" cy="2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900" b="0" u="none" strike="noStrike">
                <a:solidFill>
                  <a:schemeClr val="lt1">
                    <a:lumMod val="50000"/>
                  </a:schemeClr>
                </a:solidFill>
                <a:effectLst/>
                <a:uFillTx/>
                <a:latin typeface="Arial"/>
                <a:ea typeface="Arial"/>
              </a:rPr>
              <a:t>From EC: Csizi et al. (in prep.)</a:t>
            </a:r>
            <a:endParaRPr lang="de-DE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cxnSp>
        <p:nvCxnSpPr>
          <p:cNvPr id="153" name="Gerade Verbindung 12"/>
          <p:cNvCxnSpPr/>
          <p:nvPr/>
        </p:nvCxnSpPr>
        <p:spPr>
          <a:xfrm>
            <a:off x="6180480" y="2671920"/>
            <a:ext cx="360" cy="4118040"/>
          </a:xfrm>
          <a:prstGeom prst="straightConnector1">
            <a:avLst/>
          </a:prstGeom>
          <a:ln>
            <a:solidFill>
              <a:srgbClr val="435AA1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767664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 can use these galaxies to create realistic simulation of Euclid VIS images using the Flagship N-body simulation as input catalogue (EC:Castander+2025)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Use Euclid PSF, an SED library, and the generative model for galaxy generation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Measure shapes with </a:t>
            </a:r>
            <a:r>
              <a:rPr lang="en-GB" sz="1870" b="0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’s shape measurement methods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indent="0" algn="l">
              <a:lnSpc>
                <a:spcPct val="90000"/>
              </a:lnSpc>
              <a:spcBef>
                <a:spcPts val="2268"/>
              </a:spcBef>
              <a:buNone/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58" name="Grafik 6"/>
          <p:cNvPicPr/>
          <p:nvPr/>
        </p:nvPicPr>
        <p:blipFill>
          <a:blip r:embed="rId2"/>
          <a:stretch/>
        </p:blipFill>
        <p:spPr>
          <a:xfrm>
            <a:off x="8674560" y="1729800"/>
            <a:ext cx="3229200" cy="276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Grafik 8"/>
          <p:cNvPicPr/>
          <p:nvPr/>
        </p:nvPicPr>
        <p:blipFill>
          <a:blip r:embed="rId3"/>
          <a:stretch/>
        </p:blipFill>
        <p:spPr>
          <a:xfrm>
            <a:off x="479520" y="4098960"/>
            <a:ext cx="8070840" cy="2658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Abgerundetes Rechteck 6"/>
          <p:cNvSpPr/>
          <p:nvPr/>
        </p:nvSpPr>
        <p:spPr>
          <a:xfrm>
            <a:off x="1275480" y="2201400"/>
            <a:ext cx="8940600" cy="1704240"/>
          </a:xfrm>
          <a:prstGeom prst="roundRect">
            <a:avLst>
              <a:gd name="adj" fmla="val 16667"/>
            </a:avLst>
          </a:prstGeom>
          <a:solidFill>
            <a:srgbClr val="435AA1"/>
          </a:solidFill>
          <a:ln>
            <a:solidFill>
              <a:srgbClr val="00476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de-DE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61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603360" y="151416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 are interested in three things: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1303920" lvl="1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How shear biases change when using realistic vs. parametric morphologies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03920" lvl="1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How detection biases change in that case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03920" lvl="1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How shear biases change for galaxies with and without colour gradients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46720" indent="0" algn="l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Abgerundetes Rechteck 6"/>
          <p:cNvSpPr/>
          <p:nvPr/>
        </p:nvSpPr>
        <p:spPr>
          <a:xfrm>
            <a:off x="1275480" y="2201400"/>
            <a:ext cx="8940600" cy="1704240"/>
          </a:xfrm>
          <a:prstGeom prst="roundRect">
            <a:avLst>
              <a:gd name="adj" fmla="val 16667"/>
            </a:avLst>
          </a:prstGeom>
          <a:solidFill>
            <a:srgbClr val="435AA1"/>
          </a:solidFill>
          <a:ln>
            <a:solidFill>
              <a:srgbClr val="00476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de-DE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66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603360" y="151416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 are interested in three things: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1303920" lvl="1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How shear biases change when using realistic vs. parametric morphologies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03920" lvl="1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How detection biases change in that case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03920" lvl="1" indent="-4572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How shear biases change for galaxies with and without colour gradients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46720" indent="0" algn="l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  <a:tabLst>
                <a:tab pos="0" algn="l"/>
              </a:tabLst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Colour gradients: assuming one effective PSF per galaxy, ignoring spatial variation, leads to biases in PSF correction and hence in shape measurement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indent="0" algn="l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sp>
        <p:nvSpPr>
          <p:cNvPr id="170" name="Textfeld 5"/>
          <p:cNvSpPr/>
          <p:nvPr/>
        </p:nvSpPr>
        <p:spPr>
          <a:xfrm>
            <a:off x="4267440" y="5286240"/>
            <a:ext cx="3656880" cy="6220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de-DE" sz="14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rial"/>
                <a:ea typeface="Arial"/>
              </a:rPr>
              <a:t> 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Outline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rmAutofit/>
          </a:bodyPr>
          <a:p>
            <a:pPr indent="0" algn="l">
              <a:lnSpc>
                <a:spcPct val="90000"/>
              </a:lnSpc>
              <a:spcBef>
                <a:spcPts val="2268"/>
              </a:spcBef>
              <a:buNone/>
            </a:pPr>
            <a:endParaRPr lang="de-DE" sz="2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Quick introduction to weak lensing and shear biases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The </a:t>
            </a:r>
            <a:r>
              <a:rPr lang="en-GB" sz="2400" b="0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mission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 deep generative model for galaxy morphologies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 from morphology and colour gradients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Arial"/>
              <a:buChar char="•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Summary &amp; outlook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48" name="Grafik 5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de-DE" sz="187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Helvetica Neue"/>
                <a:ea typeface="Helvetica Neue"/>
              </a:rPr>
              <a:t> 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75" name="Grafik 7"/>
          <p:cNvPicPr/>
          <p:nvPr/>
        </p:nvPicPr>
        <p:blipFill>
          <a:blip r:embed="rId3"/>
          <a:stretch/>
        </p:blipFill>
        <p:spPr>
          <a:xfrm>
            <a:off x="2827440" y="2888280"/>
            <a:ext cx="5602680" cy="3916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de-DE" sz="187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Helvetica Neue"/>
                <a:ea typeface="Helvetica Neue"/>
              </a:rPr>
              <a:t> 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80" name="Grafik 9"/>
          <p:cNvPicPr/>
          <p:nvPr/>
        </p:nvPicPr>
        <p:blipFill>
          <a:blip r:embed="rId3"/>
          <a:stretch/>
        </p:blipFill>
        <p:spPr>
          <a:xfrm>
            <a:off x="3363840" y="2030040"/>
            <a:ext cx="5249160" cy="4774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Related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For colour gradients, we create matching simulations with and without colour gradients using dual-channel HST outputs following Semboloni+13, Er+18 (EC: Csizi et al., in prep.)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185" name="Grafik 6"/>
          <p:cNvPicPr/>
          <p:nvPr/>
        </p:nvPicPr>
        <p:blipFill>
          <a:blip r:embed="rId2"/>
          <a:stretch/>
        </p:blipFill>
        <p:spPr>
          <a:xfrm>
            <a:off x="735120" y="2376360"/>
            <a:ext cx="7765200" cy="20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Textfeld 11"/>
          <p:cNvSpPr/>
          <p:nvPr/>
        </p:nvSpPr>
        <p:spPr>
          <a:xfrm>
            <a:off x="8984520" y="2516400"/>
            <a:ext cx="3207240" cy="14770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de-DE" sz="14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rial"/>
                <a:ea typeface="Arial"/>
              </a:rPr>
              <a:t> 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87" name="Grafik 13"/>
          <p:cNvPicPr/>
          <p:nvPr/>
        </p:nvPicPr>
        <p:blipFill>
          <a:blip r:embed="rId4"/>
          <a:stretch/>
        </p:blipFill>
        <p:spPr>
          <a:xfrm>
            <a:off x="3124440" y="4494240"/>
            <a:ext cx="5375880" cy="2310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rm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Summary &amp; outlook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98540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 have developed and validation a deep generative model trained on HST data to create realistic shapes for </a:t>
            </a:r>
            <a:r>
              <a:rPr lang="en-GB" sz="1870" b="0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 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shear calibration image simulations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The model is fast, fully conditioned on multiple parameters, and produces noise- and PSF-free galaxy cutouts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Using it, we find that including of complex morphology and sub-structure into shear calibration is necessary to reach requirements for Euclid calibration and thus cosmological inference (but only beyond DR1)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The model has been fully implemented in the</a:t>
            </a:r>
            <a:r>
              <a:rPr lang="en-GB" sz="1870" b="0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Euclid 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simulation pipeline, undergoing testing now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indent="0" algn="l">
              <a:lnSpc>
                <a:spcPct val="90000"/>
              </a:lnSpc>
              <a:spcBef>
                <a:spcPts val="2268"/>
              </a:spcBef>
              <a:buNone/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In the future: extend to include also infrared morphology, multimodal model that includes also galaxy spectra, …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Weak lensing and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51" name="Grafik 5" descr="A picture containing screenshot, circle, design&#10;&#10;Description automatically generated"/>
          <p:cNvPicPr/>
          <p:nvPr/>
        </p:nvPicPr>
        <p:blipFill>
          <a:blip r:embed="rId1"/>
          <a:stretch/>
        </p:blipFill>
        <p:spPr>
          <a:xfrm>
            <a:off x="1004760" y="998640"/>
            <a:ext cx="10385280" cy="486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Textfeld 7"/>
          <p:cNvSpPr/>
          <p:nvPr/>
        </p:nvSpPr>
        <p:spPr>
          <a:xfrm>
            <a:off x="10221120" y="5257800"/>
            <a:ext cx="4901760" cy="73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050" b="0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Arial"/>
                <a:ea typeface="Arial"/>
              </a:rPr>
              <a:t>Credit: ESA/ATG</a:t>
            </a:r>
            <a:endParaRPr lang="de-DE" sz="105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br>
              <a:rPr sz="1050"/>
            </a:br>
            <a:br>
              <a:rPr sz="1050"/>
            </a:br>
            <a:endParaRPr lang="de-DE" sz="105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3" name="Textfeld 8"/>
          <p:cNvSpPr/>
          <p:nvPr/>
        </p:nvSpPr>
        <p:spPr>
          <a:xfrm>
            <a:off x="1269000" y="6006240"/>
            <a:ext cx="98564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1800" b="1" u="none" strike="noStrike">
                <a:solidFill>
                  <a:schemeClr val="lt1"/>
                </a:solidFill>
                <a:effectLst/>
                <a:uFillTx/>
                <a:latin typeface="Wingdings"/>
                <a:ea typeface="Arial"/>
              </a:rPr>
              <a:t></a:t>
            </a:r>
            <a:r>
              <a:rPr lang="en-GB" sz="1800" b="1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 Weak lensing: coherent, small distortion of galaxy shapes due to large-scale structure</a:t>
            </a:r>
            <a:endParaRPr lang="de-DE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4" name="Grafik 10"/>
          <p:cNvPicPr/>
          <p:nvPr/>
        </p:nvPicPr>
        <p:blipFill>
          <a:blip r:embed="rId2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Weak lensing and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123848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237240"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187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An ensemble average of galaxy ellipticities can be used as an estimator for the reduced shear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1219320" lvl="1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Wingdings" charset="2"/>
              <a:buChar char=""/>
              <a:tabLst>
                <a:tab pos="0" algn="l"/>
              </a:tabLst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We need image simulations that resemble the real data closely, with an accurate model of galaxy shapes, to calibrate the estimator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58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Textfeld 14"/>
          <p:cNvSpPr/>
          <p:nvPr/>
        </p:nvSpPr>
        <p:spPr>
          <a:xfrm>
            <a:off x="4817160" y="2221920"/>
            <a:ext cx="2557080" cy="632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de-DE" sz="14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rial"/>
                <a:ea typeface="Arial"/>
              </a:rPr>
              <a:t> 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" name="Rechteck 17"/>
          <p:cNvSpPr/>
          <p:nvPr/>
        </p:nvSpPr>
        <p:spPr>
          <a:xfrm>
            <a:off x="11969640" y="6591240"/>
            <a:ext cx="165240" cy="17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61" name="Grafik 18"/>
          <p:cNvPicPr/>
          <p:nvPr/>
        </p:nvPicPr>
        <p:blipFill>
          <a:blip r:embed="rId3"/>
          <a:stretch/>
        </p:blipFill>
        <p:spPr>
          <a:xfrm>
            <a:off x="2984040" y="3318120"/>
            <a:ext cx="6477120" cy="3104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Weak lensing and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123848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237240"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187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An ensemble average of galaxy ellipticities can be used as an estimator for the reduced shear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1219320" lvl="1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Wingdings" charset="2"/>
              <a:buChar char=""/>
              <a:tabLst>
                <a:tab pos="0" algn="l"/>
              </a:tabLst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Helvetica Neue"/>
                <a:ea typeface="Helvetica Neue"/>
              </a:rPr>
              <a:t>We need image simulations that resemble the real data closely, with an accurate model of galaxy shapes, to calibrate the estimator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7240" indent="0" algn="l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65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Textfeld 14"/>
          <p:cNvSpPr/>
          <p:nvPr/>
        </p:nvSpPr>
        <p:spPr>
          <a:xfrm>
            <a:off x="4817160" y="2221920"/>
            <a:ext cx="2557080" cy="632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de-DE" sz="14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rial"/>
                <a:ea typeface="Arial"/>
              </a:rPr>
              <a:t> 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7" name="Rechteck 17"/>
          <p:cNvSpPr/>
          <p:nvPr/>
        </p:nvSpPr>
        <p:spPr>
          <a:xfrm>
            <a:off x="11969640" y="6591240"/>
            <a:ext cx="165240" cy="17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68" name="Grafik 12"/>
          <p:cNvPicPr/>
          <p:nvPr/>
        </p:nvPicPr>
        <p:blipFill>
          <a:blip r:embed="rId3"/>
          <a:stretch/>
        </p:blipFill>
        <p:spPr>
          <a:xfrm>
            <a:off x="1672560" y="2967480"/>
            <a:ext cx="3455280" cy="345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Grafik 13"/>
          <p:cNvPicPr/>
          <p:nvPr/>
        </p:nvPicPr>
        <p:blipFill>
          <a:blip r:embed="rId4"/>
          <a:stretch/>
        </p:blipFill>
        <p:spPr>
          <a:xfrm>
            <a:off x="6528600" y="2967480"/>
            <a:ext cx="3455280" cy="3455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Weak lensing and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61748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237240"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 need to measure galaxy shapes (ellipticities)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Wingdings"/>
                <a:ea typeface="Helvetica Neue"/>
              </a:rPr>
              <a:t>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but: very small and noisy galaxies, plus estimator is biased 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46720" indent="0" algn="l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73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Grafik 5"/>
          <p:cNvPicPr/>
          <p:nvPr/>
        </p:nvPicPr>
        <p:blipFill>
          <a:blip r:embed="rId2"/>
          <a:stretch/>
        </p:blipFill>
        <p:spPr>
          <a:xfrm>
            <a:off x="4345200" y="3257280"/>
            <a:ext cx="3751560" cy="3738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Textfeld 8"/>
          <p:cNvSpPr/>
          <p:nvPr/>
        </p:nvSpPr>
        <p:spPr>
          <a:xfrm>
            <a:off x="5120640" y="2843640"/>
            <a:ext cx="2201040" cy="2865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de-DE" sz="14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rial"/>
                <a:ea typeface="Arial"/>
              </a:rPr>
              <a:t> 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6" name="Rechteck 17"/>
          <p:cNvSpPr/>
          <p:nvPr/>
        </p:nvSpPr>
        <p:spPr>
          <a:xfrm>
            <a:off x="11969640" y="6591240"/>
            <a:ext cx="165240" cy="17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Abgerundetes Rechteck 6"/>
          <p:cNvSpPr/>
          <p:nvPr/>
        </p:nvSpPr>
        <p:spPr>
          <a:xfrm>
            <a:off x="921240" y="3859920"/>
            <a:ext cx="6400440" cy="1139040"/>
          </a:xfrm>
          <a:prstGeom prst="roundRect">
            <a:avLst>
              <a:gd name="adj" fmla="val 16667"/>
            </a:avLst>
          </a:prstGeom>
          <a:solidFill>
            <a:srgbClr val="435AA1"/>
          </a:solidFill>
          <a:ln>
            <a:solidFill>
              <a:srgbClr val="00476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de-DE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Weak lensing and shear biases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1061748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237240"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We need to measure galaxy shapes (ellipticities)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ctr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Wingdings"/>
                <a:ea typeface="Helvetica Neue"/>
              </a:rPr>
              <a:t>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</a:t>
            </a: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but: very small and noisy galaxies, plus estimator is biased 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846720" indent="0" algn="l">
              <a:lnSpc>
                <a:spcPct val="90000"/>
              </a:lnSpc>
              <a:spcBef>
                <a:spcPts val="2268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81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Grafik 7"/>
          <p:cNvPicPr/>
          <p:nvPr/>
        </p:nvPicPr>
        <p:blipFill>
          <a:blip r:embed="rId2"/>
          <a:srcRect l="0" t="0" r="45640" b="0"/>
          <a:stretch/>
        </p:blipFill>
        <p:spPr>
          <a:xfrm>
            <a:off x="7687800" y="2993040"/>
            <a:ext cx="4119840" cy="3864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Textfeld 8"/>
          <p:cNvSpPr/>
          <p:nvPr/>
        </p:nvSpPr>
        <p:spPr>
          <a:xfrm>
            <a:off x="5120640" y="2843640"/>
            <a:ext cx="2201040" cy="2865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de-DE" sz="14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Arial"/>
                <a:ea typeface="Arial"/>
              </a:rPr>
              <a:t> 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" name="Textfeld 9"/>
          <p:cNvSpPr/>
          <p:nvPr/>
        </p:nvSpPr>
        <p:spPr>
          <a:xfrm>
            <a:off x="3233880" y="5126400"/>
            <a:ext cx="33148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3200" b="1" u="none" strike="noStrike">
                <a:solidFill>
                  <a:srgbClr val="435AA1"/>
                </a:solidFill>
                <a:effectLst/>
                <a:uFillTx/>
                <a:latin typeface="Arial"/>
                <a:ea typeface="Arial"/>
              </a:rPr>
              <a:t>Deep learning!</a:t>
            </a:r>
            <a:endParaRPr lang="de-DE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5" name="Nach oben gebogener Pfeil 16"/>
          <p:cNvSpPr/>
          <p:nvPr/>
        </p:nvSpPr>
        <p:spPr>
          <a:xfrm rot="5400000">
            <a:off x="2130840" y="4649040"/>
            <a:ext cx="584280" cy="128448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435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6" name="Rechteck 17"/>
          <p:cNvSpPr/>
          <p:nvPr/>
        </p:nvSpPr>
        <p:spPr>
          <a:xfrm>
            <a:off x="11969640" y="6591240"/>
            <a:ext cx="165240" cy="17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endParaRPr lang="en-GB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7" name="Textfeld 11"/>
          <p:cNvSpPr/>
          <p:nvPr/>
        </p:nvSpPr>
        <p:spPr>
          <a:xfrm>
            <a:off x="1288440" y="3987360"/>
            <a:ext cx="6095520" cy="95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432000" lvl="1" indent="-216000">
              <a:lnSpc>
                <a:spcPct val="100000"/>
              </a:lnSpc>
              <a:buClr>
                <a:srgbClr val="FFFFFF"/>
              </a:buClr>
              <a:buFont typeface="Wingdings" charset="2"/>
              <a:buChar char=""/>
            </a:pPr>
            <a:r>
              <a:rPr lang="en-GB" sz="187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We need image simulations that resemble the real data closely, with an accurate model of galaxy shapes, to calibrate the estimator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The </a:t>
            </a:r>
            <a:r>
              <a:rPr lang="en-GB" sz="3200" b="1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mission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658728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ESA M-class mission (EC: Mellier et al. 2025)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- 1.2m telescope at L2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two instruments: VIS and NISP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Observing on third of the sky over 6 years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„Dark Universe Detective“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91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Grafik 6"/>
          <p:cNvPicPr/>
          <p:nvPr/>
        </p:nvPicPr>
        <p:blipFill>
          <a:blip r:embed="rId2"/>
          <a:stretch/>
        </p:blipFill>
        <p:spPr>
          <a:xfrm>
            <a:off x="1161000" y="3801600"/>
            <a:ext cx="2794680" cy="2801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Grafik 7"/>
          <p:cNvPicPr/>
          <p:nvPr/>
        </p:nvPicPr>
        <p:blipFill>
          <a:blip r:embed="rId3"/>
          <a:stretch/>
        </p:blipFill>
        <p:spPr>
          <a:xfrm>
            <a:off x="4166280" y="3929760"/>
            <a:ext cx="2514240" cy="271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Textfeld 11"/>
          <p:cNvSpPr/>
          <p:nvPr/>
        </p:nvSpPr>
        <p:spPr>
          <a:xfrm>
            <a:off x="2119680" y="6526440"/>
            <a:ext cx="2514240" cy="2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900" b="0" u="none" strike="noStrike">
                <a:solidFill>
                  <a:schemeClr val="lt1">
                    <a:lumMod val="50000"/>
                  </a:schemeClr>
                </a:solidFill>
                <a:effectLst/>
                <a:uFillTx/>
                <a:latin typeface="Arial"/>
                <a:ea typeface="Arial"/>
              </a:rPr>
              <a:t>Credit: ESA/NASAEuclid Consortium</a:t>
            </a:r>
            <a:endParaRPr lang="de-DE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3360" y="606600"/>
            <a:ext cx="10051200" cy="71604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b">
            <a:noAutofit/>
          </a:bodyPr>
          <a:p>
            <a:pPr indent="0" algn="l">
              <a:lnSpc>
                <a:spcPct val="80000"/>
              </a:lnSpc>
              <a:buNone/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The </a:t>
            </a:r>
            <a:r>
              <a:rPr lang="en-GB" sz="3200" b="1" i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Euclid</a:t>
            </a: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 mission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3360" y="1436400"/>
            <a:ext cx="6587280" cy="4986360"/>
          </a:xfrm>
          <a:prstGeom prst="rect">
            <a:avLst/>
          </a:prstGeom>
          <a:noFill/>
          <a:ln w="0">
            <a:noFill/>
          </a:ln>
        </p:spPr>
        <p:txBody>
          <a:bodyPr lIns="19080" tIns="19080" rIns="19080" bIns="19080" anchor="t">
            <a:noAutofit/>
          </a:bodyPr>
          <a:p>
            <a:pPr marL="609480" indent="-372600" algn="l">
              <a:lnSpc>
                <a:spcPct val="90000"/>
              </a:lnSpc>
              <a:spcBef>
                <a:spcPts val="2268"/>
              </a:spcBef>
              <a:buClr>
                <a:srgbClr val="FFFFFF"/>
              </a:buClr>
              <a:buFont typeface="Helvetica Neue"/>
              <a:buChar char="●"/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ESA M-class mission (EC: Mellier et al. 2025)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- 1.2m telescope at L2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two instruments: VIS and NISP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Observing on third of the sky over 6 years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  <a:p>
            <a:pPr marL="237240"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	</a:t>
            </a:r>
            <a:r>
              <a:rPr lang="en-GB" sz="1870" b="0" u="none" strike="noStrike">
                <a:solidFill>
                  <a:srgbClr val="435AA1"/>
                </a:solidFill>
                <a:effectLst/>
                <a:uFillTx/>
                <a:latin typeface="Helvetica Neue"/>
                <a:ea typeface="Helvetica Neue"/>
              </a:rPr>
              <a:t>- „Dark Universe Detective“</a:t>
            </a:r>
            <a:endParaRPr lang="de-DE" sz="1870" b="0" u="none" strike="noStrike">
              <a:solidFill>
                <a:srgbClr val="000000"/>
              </a:solidFill>
              <a:effectLst/>
              <a:uFillTx/>
              <a:latin typeface="Helvetica Neue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subTitle"/>
          </p:nvPr>
        </p:nvSpPr>
        <p:spPr>
          <a:xfrm rot="16200000">
            <a:off x="-3285000" y="3273120"/>
            <a:ext cx="6881760" cy="311400"/>
          </a:xfrm>
          <a:prstGeom prst="rect">
            <a:avLst/>
          </a:prstGeom>
          <a:solidFill>
            <a:srgbClr val="435AA1"/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marL="457200" indent="-31752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ML4ASTRO3, Valletta, Malta, 2026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	</a:t>
            </a:r>
            <a:r>
              <a:rPr lang="en-GB" sz="1340" b="0" u="none" strike="noStrike">
                <a:solidFill>
                  <a:schemeClr val="lt1"/>
                </a:solidFill>
                <a:effectLst/>
                <a:uFillTx/>
                <a:latin typeface="Helvetica Neue Light"/>
                <a:ea typeface="Helvetica Neue Light"/>
              </a:rPr>
              <a:t>Benjamin Csizi</a:t>
            </a:r>
            <a:endParaRPr lang="de-DE" sz="1340" b="0" u="none" strike="noStrike">
              <a:solidFill>
                <a:schemeClr val="lt1"/>
              </a:solidFill>
              <a:effectLst/>
              <a:uFillTx/>
              <a:latin typeface="Helvetica Neue Light"/>
            </a:endParaRPr>
          </a:p>
        </p:txBody>
      </p:sp>
      <p:pic>
        <p:nvPicPr>
          <p:cNvPr id="98" name="Grafik 4"/>
          <p:cNvPicPr/>
          <p:nvPr/>
        </p:nvPicPr>
        <p:blipFill>
          <a:blip r:embed="rId1"/>
          <a:stretch/>
        </p:blipFill>
        <p:spPr>
          <a:xfrm>
            <a:off x="8256240" y="53280"/>
            <a:ext cx="2352960" cy="92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Grafik 6"/>
          <p:cNvPicPr/>
          <p:nvPr/>
        </p:nvPicPr>
        <p:blipFill>
          <a:blip r:embed="rId2"/>
          <a:stretch/>
        </p:blipFill>
        <p:spPr>
          <a:xfrm>
            <a:off x="1161000" y="3801600"/>
            <a:ext cx="2794680" cy="2801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Grafik 7"/>
          <p:cNvPicPr/>
          <p:nvPr/>
        </p:nvPicPr>
        <p:blipFill>
          <a:blip r:embed="rId3"/>
          <a:stretch/>
        </p:blipFill>
        <p:spPr>
          <a:xfrm>
            <a:off x="4166280" y="3929760"/>
            <a:ext cx="2514240" cy="271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Grafik 9"/>
          <p:cNvPicPr/>
          <p:nvPr/>
        </p:nvPicPr>
        <p:blipFill>
          <a:blip r:embed="rId4"/>
          <a:stretch/>
        </p:blipFill>
        <p:spPr>
          <a:xfrm>
            <a:off x="6421680" y="1256040"/>
            <a:ext cx="5579640" cy="2485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Textfeld 11"/>
          <p:cNvSpPr/>
          <p:nvPr/>
        </p:nvSpPr>
        <p:spPr>
          <a:xfrm>
            <a:off x="2119680" y="6526440"/>
            <a:ext cx="2514240" cy="2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GB" sz="900" b="0" u="none" strike="noStrike">
                <a:solidFill>
                  <a:schemeClr val="lt1">
                    <a:lumMod val="50000"/>
                  </a:schemeClr>
                </a:solidFill>
                <a:effectLst/>
                <a:uFillTx/>
                <a:latin typeface="Arial"/>
                <a:ea typeface="Arial"/>
              </a:rPr>
              <a:t>Credit: ESA/NASAEuclid Consortium</a:t>
            </a:r>
            <a:endParaRPr lang="de-DE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3" name="Textfeld 12"/>
          <p:cNvSpPr/>
          <p:nvPr/>
        </p:nvSpPr>
        <p:spPr>
          <a:xfrm>
            <a:off x="7191000" y="4940280"/>
            <a:ext cx="4628160" cy="13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en-GB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Unprecedented depth and resolution over large survey area</a:t>
            </a:r>
            <a:endParaRPr lang="de-DE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en-GB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But: this requires to think about additional systematics that could be ignored so far</a:t>
            </a:r>
            <a:endParaRPr lang="de-DE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Euclid Slide Theme">
  <a:themeElements>
    <a:clrScheme name="21_BasicWhite">
      <a:dk1>
        <a:srgbClr val="435AA1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4A86E8"/>
      </a:hlink>
      <a:folHlink>
        <a:srgbClr val="FF00FF"/>
      </a:folHlink>
    </a:clrScheme>
    <a:fontScheme name="Office">
      <a:majorFont>
        <a:latin typeface="Arial" pitchFamily="0" charset="1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itchFamily="0" charset="1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Euclid Slide Template</Template>
  <TotalTime>0</TotalTime>
  <Application>Collabora_Office/25.04.10.3$Linux_X86_64 LibreOffice_project/282aab73fd8c491adbac1153e28a009c47f1a4e0</Application>
  <AppVersion>15.0000</AppVersion>
  <Words>1461</Words>
  <Paragraphs>155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2026-08-19T11:13:42Z</dcterms:created>
  <dc:creator>Csizi, Benjamin</dc:creator>
  <dc:description/>
  <dc:language>de-DE</dc:language>
  <cp:lastModifiedBy>Csizi, Benjamin</cp:lastModifiedBy>
  <dcterms:modified xsi:type="dcterms:W3CDTF">2026-09-03T11:49:46Z</dcterms:modified>
  <cp:revision>22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Breitbild</vt:lpwstr>
  </property>
  <property fmtid="{D5CDD505-2E9C-101B-9397-08002B2CF9AE}" pid="3" name="Slides">
    <vt:r8>24</vt:r8>
  </property>
</Properties>
</file>