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7" r:id="rId5"/>
    <p:sldId id="262" r:id="rId6"/>
    <p:sldId id="263" r:id="rId7"/>
    <p:sldId id="276" r:id="rId8"/>
    <p:sldId id="265" r:id="rId9"/>
    <p:sldId id="323" r:id="rId10"/>
    <p:sldId id="266" r:id="rId11"/>
    <p:sldId id="267" r:id="rId12"/>
    <p:sldId id="277" r:id="rId13"/>
    <p:sldId id="268" r:id="rId14"/>
    <p:sldId id="278" r:id="rId15"/>
    <p:sldId id="319" r:id="rId16"/>
    <p:sldId id="325" r:id="rId17"/>
    <p:sldId id="324" r:id="rId18"/>
    <p:sldId id="32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senza titolo" id="{FDB61393-7206-4AFD-8021-E4F6FBAABE0C}">
          <p14:sldIdLst>
            <p14:sldId id="257"/>
            <p14:sldId id="262"/>
            <p14:sldId id="263"/>
            <p14:sldId id="276"/>
            <p14:sldId id="265"/>
            <p14:sldId id="323"/>
            <p14:sldId id="266"/>
            <p14:sldId id="267"/>
            <p14:sldId id="277"/>
            <p14:sldId id="268"/>
            <p14:sldId id="278"/>
            <p14:sldId id="319"/>
            <p14:sldId id="325"/>
            <p14:sldId id="324"/>
            <p14:sldId id="32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7D23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62504A-CBAE-4843-BBA4-D22D09E77D09}" v="6" dt="2026-08-23T08:17:14.6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6" d="100"/>
          <a:sy n="156" d="100"/>
        </p:scale>
        <p:origin x="268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. Vilardi" userId="18c2c167-7c2f-478e-8838-47e7bdcdba4b" providerId="ADAL" clId="{3E85782D-EC97-41AC-99E0-8EFF8CA89185}"/>
    <pc:docChg chg="modSld">
      <pc:chgData name="S. Vilardi" userId="18c2c167-7c2f-478e-8838-47e7bdcdba4b" providerId="ADAL" clId="{3E85782D-EC97-41AC-99E0-8EFF8CA89185}" dt="2026-08-23T08:17:14.679" v="5" actId="20577"/>
      <pc:docMkLst>
        <pc:docMk/>
      </pc:docMkLst>
      <pc:sldChg chg="modSp">
        <pc:chgData name="S. Vilardi" userId="18c2c167-7c2f-478e-8838-47e7bdcdba4b" providerId="ADAL" clId="{3E85782D-EC97-41AC-99E0-8EFF8CA89185}" dt="2026-08-23T08:17:14.679" v="5" actId="20577"/>
        <pc:sldMkLst>
          <pc:docMk/>
          <pc:sldMk cId="1583253116" sldId="278"/>
        </pc:sldMkLst>
        <pc:spChg chg="mod">
          <ac:chgData name="S. Vilardi" userId="18c2c167-7c2f-478e-8838-47e7bdcdba4b" providerId="ADAL" clId="{3E85782D-EC97-41AC-99E0-8EFF8CA89185}" dt="2026-08-23T08:17:14.679" v="5" actId="20577"/>
          <ac:spMkLst>
            <pc:docMk/>
            <pc:sldMk cId="1583253116" sldId="278"/>
            <ac:spMk id="9" creationId="{CB523A4F-3A0F-2453-C1CF-B0D34B11376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8178B-457D-4828-8490-D74B85D1BE2E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63D91-3ABC-42CC-97CC-389B62554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515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25D691B4-675F-3F17-C594-781B459BD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E8DC22BC-1CFF-52EB-2137-6BDE1C7BC66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517F72F3-D4A5-C25E-2B55-059F14BD43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540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CB98197B-39E8-0AF7-08FB-ECF152B34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F32E1520-617D-0251-4D1A-CF62B9756F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BDC2213A-CB6C-0CF9-1102-839FA0FEB4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838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p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1" name="Google Shape;1961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8">
          <a:extLst>
            <a:ext uri="{FF2B5EF4-FFF2-40B4-BE49-F238E27FC236}">
              <a16:creationId xmlns:a16="http://schemas.microsoft.com/office/drawing/2014/main" id="{62BB4B5C-C733-128A-BAA6-645A48214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9" name="Google Shape;1969;p65:notes">
            <a:extLst>
              <a:ext uri="{FF2B5EF4-FFF2-40B4-BE49-F238E27FC236}">
                <a16:creationId xmlns:a16="http://schemas.microsoft.com/office/drawing/2014/main" id="{2083F1A3-258E-516E-BD69-8DA65F129D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0" name="Google Shape;1970;p65:notes">
            <a:extLst>
              <a:ext uri="{FF2B5EF4-FFF2-40B4-BE49-F238E27FC236}">
                <a16:creationId xmlns:a16="http://schemas.microsoft.com/office/drawing/2014/main" id="{D15CFBDA-BB83-653E-25E0-EF4891CE58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08055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9">
          <a:extLst>
            <a:ext uri="{FF2B5EF4-FFF2-40B4-BE49-F238E27FC236}">
              <a16:creationId xmlns:a16="http://schemas.microsoft.com/office/drawing/2014/main" id="{642C380D-CF0B-CE1F-959D-AFF3E702D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p66:notes">
            <a:extLst>
              <a:ext uri="{FF2B5EF4-FFF2-40B4-BE49-F238E27FC236}">
                <a16:creationId xmlns:a16="http://schemas.microsoft.com/office/drawing/2014/main" id="{3AFA7486-3504-A447-445D-35C4470AD4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1" name="Google Shape;1981;p66:notes">
            <a:extLst>
              <a:ext uri="{FF2B5EF4-FFF2-40B4-BE49-F238E27FC236}">
                <a16:creationId xmlns:a16="http://schemas.microsoft.com/office/drawing/2014/main" id="{002F7EB2-2935-5751-5508-55E22370FF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39153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0">
          <a:extLst>
            <a:ext uri="{FF2B5EF4-FFF2-40B4-BE49-F238E27FC236}">
              <a16:creationId xmlns:a16="http://schemas.microsoft.com/office/drawing/2014/main" id="{5F2A233B-1297-9557-FEBD-457932A53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p67:notes">
            <a:extLst>
              <a:ext uri="{FF2B5EF4-FFF2-40B4-BE49-F238E27FC236}">
                <a16:creationId xmlns:a16="http://schemas.microsoft.com/office/drawing/2014/main" id="{E75DECB2-9388-8EDB-2CB5-ACA8EC67D8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2" name="Google Shape;1992;p67:notes">
            <a:extLst>
              <a:ext uri="{FF2B5EF4-FFF2-40B4-BE49-F238E27FC236}">
                <a16:creationId xmlns:a16="http://schemas.microsoft.com/office/drawing/2014/main" id="{5A450925-B8C5-0A96-9136-651CE373CC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2390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04829F3C-A999-E628-8D60-A8DCD2029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6DC9FDF0-9EE3-04A2-8DFA-7B11B33876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E99B704D-6D3E-CB68-491C-82795A5977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1714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61E86EEB-EC2C-2060-A550-52F3DA84B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6FE9AF79-00C0-6ED1-A0D2-F431EE9AD1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8FD77AFA-D3F0-9A03-909F-8F799A6467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7034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62F0FAAE-2355-7B67-2C2A-AF81A4797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445717F8-A974-BF1A-C036-ABEAB7C63D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2450C2E4-1CF3-68D7-9844-B1E23BE4B4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0719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80B1E007-B54B-5F61-2F8C-CBDAAA00F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F5BA8BE0-26D6-24DC-4D3F-F53DCCEB94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0D6D8E60-1690-F035-9ABE-0E982B16DA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2503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3261BD4E-7699-A36F-21D7-3BB9CA049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A6D67A18-B0BE-A136-0D05-1B0548DDCD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5A695103-F261-3FEF-8718-8931F44D53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60660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5E8D0486-F62F-7942-C1EB-0B8F1B630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576EB4B4-9F85-E766-5E08-801CEAAC5B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9F928E8E-1B6E-4CF1-25DF-0F6BA0DE0C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1828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3B8A4813-EECB-84D9-DEA0-815AF0DF7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8ED5BAE0-AB4D-E099-76F1-934BC4DEB9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7C2B0445-A431-E5EB-BA22-E9038B9FC7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9841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42671445-451C-402A-715D-97AFE1D36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025ED0FC-26CD-E99C-E82A-10F4CE6BBD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5E326CE3-7795-A513-E148-53D1F6DE95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2669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7F1AE0-29FC-6349-5BBA-3A2F958E64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49E56A-8227-81C7-F09E-8F1A8D8D9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5E4904-2D38-8DEA-7BC5-9C378268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FE19-FA47-414F-8FB6-113F4F02AB7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358DB3-A9DB-9F16-4005-24098B55D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3BA275-3035-BB56-6A8D-F9A27475F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925A-DB1B-474C-95BD-F7636B5C29C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023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56C2B0-4A3A-96AE-096A-DE42C37B6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A95C3AC-6AEC-F391-926E-4611980C2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A808A6-51DE-0010-ED2F-A9AD8E67C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FE19-FA47-414F-8FB6-113F4F02AB7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FEDE23-29AB-697B-F259-77B887DBE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67782D-9F66-77B0-FF10-86F90FED4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925A-DB1B-474C-95BD-F7636B5C29C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500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5B25151-E36A-D51B-78B7-F663370931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6614AB-05E4-4143-8694-ED93DCC5CB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044395-1F01-9E5D-CB1F-4496E587C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FE19-FA47-414F-8FB6-113F4F02AB7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EEA56BF-4B7A-0B72-E48E-93F29566E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E2F64A5-29D7-EE9E-B4F0-6824FD5C1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925A-DB1B-474C-95BD-F7636B5C29C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36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E3B58F-F35A-D3AB-D43F-6D01568DF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E56720-3791-AF60-18EB-094F49855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A7C2CE-5675-63F3-8F1D-6F6482544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FE19-FA47-414F-8FB6-113F4F02AB7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9341D8-0540-F816-9F48-82C2EEC69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61428B-9B4C-222C-A14D-6D7787B3E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925A-DB1B-474C-95BD-F7636B5C29C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27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D5C9F1-2AB0-8DBF-A983-09DC94A72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F33FB5-D38D-D053-DF66-FE468EE33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C76E063-3D9A-0D42-E4C1-BD7852BB1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FE19-FA47-414F-8FB6-113F4F02AB7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09FA83-C373-AA30-B8F9-F54850B92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0525BA-A6EA-CB37-7ABA-27DF946F3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925A-DB1B-474C-95BD-F7636B5C29C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676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FAD1AF-E084-95EA-BC67-DE1E4F551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5AD213-DE3F-E878-C782-BC0A4EC48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666FEA1-155B-E17C-49A2-9E66AF23D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8D1759A-38F0-94CB-D1BE-8D16EA790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FE19-FA47-414F-8FB6-113F4F02AB7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1BE4E49-C368-BE34-F254-74E29277E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86EC1EC-EA10-81E3-EFDD-106664660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925A-DB1B-474C-95BD-F7636B5C29C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23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1528A-66F5-F741-A2DA-F88668E1A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85F89DF-CC6C-3B47-7CEC-72901CBB0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BA0A4E9-7F19-6741-D03F-0FD9E27CC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AE785B7-43FB-91DA-E461-7105AED146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BA22AB0-5F08-E230-736F-02E397ABBB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124F3E2-2165-53EB-01BF-737059DFA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FE19-FA47-414F-8FB6-113F4F02AB7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7322157-2846-28AF-722C-57A93494B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D0719AC-7B5E-1DD0-64C4-595E11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925A-DB1B-474C-95BD-F7636B5C29C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498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305A0C-E405-F7A7-CB3D-F65E18942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F69CF00-0BD0-3FB0-4160-44BD5B496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FE19-FA47-414F-8FB6-113F4F02AB7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B2EB22D-C3F3-7C37-B4C9-99CCEADD0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883CA27-CA4F-8561-3F86-9B2774B71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925A-DB1B-474C-95BD-F7636B5C29C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097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5C1E3E6-9897-2A7B-8043-C38E53641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FE19-FA47-414F-8FB6-113F4F02AB7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6FFFDA1-CACD-5E36-5D91-FC75630FB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3E68666-8169-6531-53E7-2DBC866CF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925A-DB1B-474C-95BD-F7636B5C29C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49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24B7CE-E508-7FCB-B4D9-30BAD7FA2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3A8015-597E-3CD4-0DA3-3879483A4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0347797-3E5C-95E9-80F1-E800FD64B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7259B7B-1E62-F58E-4386-2AF6EAA65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FE19-FA47-414F-8FB6-113F4F02AB7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1C3281-425C-31B7-36F3-2D0739F9F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D054B5-1744-18DC-2464-F1B63D03E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925A-DB1B-474C-95BD-F7636B5C29C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50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D22D0C-6978-AE8F-A6C4-3FEECC694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BE7B3B4-E553-0E07-40C6-D6AF3673C3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6E418A-B3E2-0331-05F7-0C07713104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BC8C0AB-3F19-5B40-4275-C2AF84EBE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FE19-FA47-414F-8FB6-113F4F02AB7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C940689-1A6C-EE8F-710C-62F35EF83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6BFB3AD-3AC1-E6F3-2D9F-D9A5E6944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925A-DB1B-474C-95BD-F7636B5C29C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037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4F9295D-2FF1-7B03-1B86-D7385460D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CFB5511-1F35-084B-BEE6-4CBEA9863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1ED367E-8A96-1854-19F5-1517360BC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31FE19-FA47-414F-8FB6-113F4F02AB7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45E1AB-C262-1FC5-86B5-B9876BDC45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FB7946-600D-ACFB-A34A-3E33048EBB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E8925A-DB1B-474C-95BD-F7636B5C29C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684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10" Type="http://schemas.openxmlformats.org/officeDocument/2006/relationships/image" Target="../media/image22.png"/><Relationship Id="rId4" Type="http://schemas.openxmlformats.org/officeDocument/2006/relationships/image" Target="../media/image5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GB" sz="4400"/>
              <a:t>Hub-Aware Hybrid Search: Accelerating the Locally Aligned Ant Technique</a:t>
            </a:r>
            <a:endParaRPr/>
          </a:p>
        </p:txBody>
      </p:sp>
      <p:pic>
        <p:nvPicPr>
          <p:cNvPr id="86" name="Google Shape;86;p13" descr="A blue square with stars and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2053" y="5430971"/>
            <a:ext cx="2009775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A black background with red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55" y="157220"/>
            <a:ext cx="4010025" cy="96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A blue rectangle with white tex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17192" y="1721"/>
            <a:ext cx="3295650" cy="111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 descr="A blue text on a black background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02367" y="5822873"/>
            <a:ext cx="2733675" cy="8096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1521017" y="3842762"/>
            <a:ext cx="9144000" cy="189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Simone Vilardi, Reynier Peletier, Felipe Contreras, Kerstin Bunte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lang="en-US" sz="200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ML4ASTRO3 2026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University of Malta, Valletta, 31 August -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September 2026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" name="Google Shape;97;p14">
            <a:extLst>
              <a:ext uri="{FF2B5EF4-FFF2-40B4-BE49-F238E27FC236}">
                <a16:creationId xmlns:a16="http://schemas.microsoft.com/office/drawing/2014/main" id="{213938FE-B282-5289-B490-D3A3CCB06E36}"/>
              </a:ext>
            </a:extLst>
          </p:cNvPr>
          <p:cNvCxnSpPr>
            <a:cxnSpLocks/>
          </p:cNvCxnSpPr>
          <p:nvPr/>
        </p:nvCxnSpPr>
        <p:spPr>
          <a:xfrm flipV="1">
            <a:off x="1521017" y="3509963"/>
            <a:ext cx="9144001" cy="1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629491AF-FA44-2E2A-234F-E8ECD42C2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B4A83F-F42F-7B07-3096-297BFCE3B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756" y="1779547"/>
            <a:ext cx="4711391" cy="47392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9FE7600-27F2-67B5-A8CC-6E93184E1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122" y="1849244"/>
            <a:ext cx="4604525" cy="4599879"/>
          </a:xfrm>
          <a:prstGeom prst="rect">
            <a:avLst/>
          </a:prstGeom>
        </p:spPr>
      </p:pic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93E96288-5976-7382-9072-59634FB235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890642"/>
            <a:ext cx="10515600" cy="81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4000" dirty="0"/>
              <a:t>Cosmic web</a:t>
            </a:r>
            <a:r>
              <a:rPr lang="en-US" dirty="0"/>
              <a:t> </a:t>
            </a:r>
            <a:endParaRPr dirty="0"/>
          </a:p>
        </p:txBody>
      </p:sp>
      <p:pic>
        <p:nvPicPr>
          <p:cNvPr id="96" name="Google Shape;96;p14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193FAAA3-155B-FD28-B39C-8065C67D62E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14">
            <a:extLst>
              <a:ext uri="{FF2B5EF4-FFF2-40B4-BE49-F238E27FC236}">
                <a16:creationId xmlns:a16="http://schemas.microsoft.com/office/drawing/2014/main" id="{893E9865-ED5C-3F1A-52ED-031BE1C03F3D}"/>
              </a:ext>
            </a:extLst>
          </p:cNvPr>
          <p:cNvCxnSpPr>
            <a:cxnSpLocks/>
          </p:cNvCxnSpPr>
          <p:nvPr/>
        </p:nvCxnSpPr>
        <p:spPr>
          <a:xfrm>
            <a:off x="840826" y="1497725"/>
            <a:ext cx="2786695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9B54D986-6A8E-B96F-7C87-BA5D88ED124A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solidFill>
            <a:schemeClr val="lt1"/>
          </a:solidFill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C0016F15-C8A5-6F37-7611-B15BD734F24B}"/>
              </a:ext>
            </a:extLst>
          </p:cNvPr>
          <p:cNvSpPr txBox="1"/>
          <p:nvPr/>
        </p:nvSpPr>
        <p:spPr>
          <a:xfrm>
            <a:off x="11784161" y="6248503"/>
            <a:ext cx="301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/>
          </a:p>
        </p:txBody>
      </p:sp>
      <p:sp>
        <p:nvSpPr>
          <p:cNvPr id="100" name="Google Shape;100;p14">
            <a:extLst>
              <a:ext uri="{FF2B5EF4-FFF2-40B4-BE49-F238E27FC236}">
                <a16:creationId xmlns:a16="http://schemas.microsoft.com/office/drawing/2014/main" id="{1B10C42F-8DAE-0DF4-7702-82FBE1621582}"/>
              </a:ext>
            </a:extLst>
          </p:cNvPr>
          <p:cNvSpPr txBox="1"/>
          <p:nvPr/>
        </p:nvSpPr>
        <p:spPr>
          <a:xfrm>
            <a:off x="9687374" y="694977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 i="0" u="none" strike="noStrike" cap="none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4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18456DF8-0678-2A21-08AB-F50A101DEB7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6336" y="118078"/>
            <a:ext cx="2697218" cy="64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A blue square with stars and a black background&#10;&#10;Description automatically generated">
            <a:extLst>
              <a:ext uri="{FF2B5EF4-FFF2-40B4-BE49-F238E27FC236}">
                <a16:creationId xmlns:a16="http://schemas.microsoft.com/office/drawing/2014/main" id="{A94A5A0B-C671-8652-A5C6-BF0125F42FF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41851" y="-142690"/>
            <a:ext cx="1647211" cy="11767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931;p38">
            <a:extLst>
              <a:ext uri="{FF2B5EF4-FFF2-40B4-BE49-F238E27FC236}">
                <a16:creationId xmlns:a16="http://schemas.microsoft.com/office/drawing/2014/main" id="{C355B732-68DB-253A-5026-BD74B1CACB71}"/>
              </a:ext>
            </a:extLst>
          </p:cNvPr>
          <p:cNvSpPr/>
          <p:nvPr/>
        </p:nvSpPr>
        <p:spPr>
          <a:xfrm>
            <a:off x="2219826" y="1639768"/>
            <a:ext cx="1473869" cy="354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31;p38">
            <a:extLst>
              <a:ext uri="{FF2B5EF4-FFF2-40B4-BE49-F238E27FC236}">
                <a16:creationId xmlns:a16="http://schemas.microsoft.com/office/drawing/2014/main" id="{F159873A-E125-4DDB-A33E-04DD04A75885}"/>
              </a:ext>
            </a:extLst>
          </p:cNvPr>
          <p:cNvSpPr/>
          <p:nvPr/>
        </p:nvSpPr>
        <p:spPr>
          <a:xfrm>
            <a:off x="8373720" y="1639768"/>
            <a:ext cx="1031598" cy="354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930;p38">
            <a:extLst>
              <a:ext uri="{FF2B5EF4-FFF2-40B4-BE49-F238E27FC236}">
                <a16:creationId xmlns:a16="http://schemas.microsoft.com/office/drawing/2014/main" id="{4DBF8DA4-6731-4BA4-B15A-73C388098D94}"/>
              </a:ext>
            </a:extLst>
          </p:cNvPr>
          <p:cNvSpPr txBox="1"/>
          <p:nvPr/>
        </p:nvSpPr>
        <p:spPr>
          <a:xfrm>
            <a:off x="2109448" y="1647711"/>
            <a:ext cx="171633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Standard LAAT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939;p38">
            <a:extLst>
              <a:ext uri="{FF2B5EF4-FFF2-40B4-BE49-F238E27FC236}">
                <a16:creationId xmlns:a16="http://schemas.microsoft.com/office/drawing/2014/main" id="{F4D8E92F-39BE-4FE2-F261-72893D0B1B16}"/>
              </a:ext>
            </a:extLst>
          </p:cNvPr>
          <p:cNvSpPr txBox="1"/>
          <p:nvPr/>
        </p:nvSpPr>
        <p:spPr>
          <a:xfrm>
            <a:off x="8324145" y="1655614"/>
            <a:ext cx="113074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Hub-LAAT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930;p38">
                <a:extLst>
                  <a:ext uri="{FF2B5EF4-FFF2-40B4-BE49-F238E27FC236}">
                    <a16:creationId xmlns:a16="http://schemas.microsoft.com/office/drawing/2014/main" id="{6DCBEC58-9653-A91D-16C5-8366CD5F2967}"/>
                  </a:ext>
                </a:extLst>
              </p:cNvPr>
              <p:cNvSpPr txBox="1"/>
              <p:nvPr/>
            </p:nvSpPr>
            <p:spPr>
              <a:xfrm>
                <a:off x="2928298" y="6448578"/>
                <a:ext cx="6477019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Top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1.2</m:t>
                        </m:r>
                        <m:r>
                          <a:rPr lang="en-US" sz="14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  <a:sym typeface="Arial"/>
                          </a:rPr>
                          <m:t>∙10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1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pheromone-ranked particles under identical LAAT settings.</a:t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7" name="Google Shape;930;p38">
                <a:extLst>
                  <a:ext uri="{FF2B5EF4-FFF2-40B4-BE49-F238E27FC236}">
                    <a16:creationId xmlns:a16="http://schemas.microsoft.com/office/drawing/2014/main" id="{6DCBEC58-9653-A91D-16C5-8366CD5F2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8298" y="6448578"/>
                <a:ext cx="6477019" cy="338514"/>
              </a:xfrm>
              <a:prstGeom prst="rect">
                <a:avLst/>
              </a:prstGeom>
              <a:blipFill>
                <a:blip r:embed="rId8"/>
                <a:stretch>
                  <a:fillRect l="-94" t="-5455" r="-282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Google Shape;97;p14">
            <a:extLst>
              <a:ext uri="{FF2B5EF4-FFF2-40B4-BE49-F238E27FC236}">
                <a16:creationId xmlns:a16="http://schemas.microsoft.com/office/drawing/2014/main" id="{0C9E254E-E178-46DE-285C-77B9D926EAE3}"/>
              </a:ext>
            </a:extLst>
          </p:cNvPr>
          <p:cNvCxnSpPr>
            <a:cxnSpLocks/>
          </p:cNvCxnSpPr>
          <p:nvPr/>
        </p:nvCxnSpPr>
        <p:spPr>
          <a:xfrm>
            <a:off x="3013218" y="6787092"/>
            <a:ext cx="6311256" cy="0"/>
          </a:xfrm>
          <a:prstGeom prst="straightConnector1">
            <a:avLst/>
          </a:prstGeom>
          <a:noFill/>
          <a:ln w="9525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59860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9758379C-FD5B-4C49-5B29-AAACB1ACB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4C0457-A780-4D4A-0873-CF1406500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945" y="4609301"/>
            <a:ext cx="2161257" cy="2130621"/>
          </a:xfrm>
          <a:prstGeom prst="rect">
            <a:avLst/>
          </a:prstGeom>
        </p:spPr>
      </p:pic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A5C85CB3-F808-D761-56F4-A5059D9CAE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4734" y="891220"/>
            <a:ext cx="10515600" cy="81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4000"/>
              <a:t>Conclusion</a:t>
            </a:r>
            <a:r>
              <a:rPr lang="en-US"/>
              <a:t> </a:t>
            </a:r>
            <a:endParaRPr/>
          </a:p>
        </p:txBody>
      </p:sp>
      <p:pic>
        <p:nvPicPr>
          <p:cNvPr id="96" name="Google Shape;96;p14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501A2120-8A40-8B6E-FADE-510B6E36343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14">
            <a:extLst>
              <a:ext uri="{FF2B5EF4-FFF2-40B4-BE49-F238E27FC236}">
                <a16:creationId xmlns:a16="http://schemas.microsoft.com/office/drawing/2014/main" id="{ABFA3CD2-3890-B62C-856E-111F49C4FC06}"/>
              </a:ext>
            </a:extLst>
          </p:cNvPr>
          <p:cNvCxnSpPr>
            <a:cxnSpLocks/>
          </p:cNvCxnSpPr>
          <p:nvPr/>
        </p:nvCxnSpPr>
        <p:spPr>
          <a:xfrm>
            <a:off x="840826" y="1497725"/>
            <a:ext cx="2528016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53564CD5-8142-12C7-F1A1-C4858F7CF02A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solidFill>
            <a:schemeClr val="lt1"/>
          </a:solidFill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B22E0114-A664-2796-3DAA-19FB4C54AE64}"/>
              </a:ext>
            </a:extLst>
          </p:cNvPr>
          <p:cNvSpPr txBox="1"/>
          <p:nvPr/>
        </p:nvSpPr>
        <p:spPr>
          <a:xfrm>
            <a:off x="11784161" y="6248503"/>
            <a:ext cx="301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dirty="0"/>
          </a:p>
        </p:txBody>
      </p:sp>
      <p:sp>
        <p:nvSpPr>
          <p:cNvPr id="100" name="Google Shape;100;p14">
            <a:extLst>
              <a:ext uri="{FF2B5EF4-FFF2-40B4-BE49-F238E27FC236}">
                <a16:creationId xmlns:a16="http://schemas.microsoft.com/office/drawing/2014/main" id="{F5D3E85A-4D04-E228-10A5-28EDD1277A06}"/>
              </a:ext>
            </a:extLst>
          </p:cNvPr>
          <p:cNvSpPr txBox="1"/>
          <p:nvPr/>
        </p:nvSpPr>
        <p:spPr>
          <a:xfrm>
            <a:off x="9687374" y="694977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 i="0" u="none" strike="noStrike" cap="none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4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146947D9-EA1E-02D2-B8A1-E999997A1C4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6336" y="118078"/>
            <a:ext cx="2697218" cy="64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A blue square with stars and a black background&#10;&#10;Description automatically generated">
            <a:extLst>
              <a:ext uri="{FF2B5EF4-FFF2-40B4-BE49-F238E27FC236}">
                <a16:creationId xmlns:a16="http://schemas.microsoft.com/office/drawing/2014/main" id="{13FD5695-A8CC-D67C-1879-EA559F4E38B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41851" y="-142690"/>
            <a:ext cx="1647211" cy="117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07;p21">
            <a:extLst>
              <a:ext uri="{FF2B5EF4-FFF2-40B4-BE49-F238E27FC236}">
                <a16:creationId xmlns:a16="http://schemas.microsoft.com/office/drawing/2014/main" id="{803F21C7-CBB0-9E52-5ACB-78FF3DA9590D}"/>
              </a:ext>
            </a:extLst>
          </p:cNvPr>
          <p:cNvSpPr txBox="1"/>
          <p:nvPr/>
        </p:nvSpPr>
        <p:spPr>
          <a:xfrm>
            <a:off x="3465658" y="1654037"/>
            <a:ext cx="167909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Method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" name="Google Shape;97;p14">
            <a:extLst>
              <a:ext uri="{FF2B5EF4-FFF2-40B4-BE49-F238E27FC236}">
                <a16:creationId xmlns:a16="http://schemas.microsoft.com/office/drawing/2014/main" id="{8E34AA46-DA5B-DE99-80BA-A3DB1AB51B66}"/>
              </a:ext>
            </a:extLst>
          </p:cNvPr>
          <p:cNvCxnSpPr>
            <a:cxnSpLocks/>
          </p:cNvCxnSpPr>
          <p:nvPr/>
        </p:nvCxnSpPr>
        <p:spPr>
          <a:xfrm>
            <a:off x="2994076" y="2054106"/>
            <a:ext cx="2622264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0" name="Google Shape;307;p21">
            <a:extLst>
              <a:ext uri="{FF2B5EF4-FFF2-40B4-BE49-F238E27FC236}">
                <a16:creationId xmlns:a16="http://schemas.microsoft.com/office/drawing/2014/main" id="{7D5FD6D4-332D-32F3-09CE-DA43ADCA42AD}"/>
              </a:ext>
            </a:extLst>
          </p:cNvPr>
          <p:cNvSpPr txBox="1"/>
          <p:nvPr/>
        </p:nvSpPr>
        <p:spPr>
          <a:xfrm>
            <a:off x="2641847" y="2189965"/>
            <a:ext cx="351191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 the hubs once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Remove their high-likelihood cores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Redirect ants toward connected low-density structures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307;p21">
            <a:extLst>
              <a:ext uri="{FF2B5EF4-FFF2-40B4-BE49-F238E27FC236}">
                <a16:creationId xmlns:a16="http://schemas.microsoft.com/office/drawing/2014/main" id="{77C3595C-78FF-35D3-DF11-2359845A34AE}"/>
              </a:ext>
            </a:extLst>
          </p:cNvPr>
          <p:cNvSpPr txBox="1"/>
          <p:nvPr/>
        </p:nvSpPr>
        <p:spPr>
          <a:xfrm>
            <a:off x="7315072" y="1654037"/>
            <a:ext cx="167909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" name="Google Shape;97;p14">
            <a:extLst>
              <a:ext uri="{FF2B5EF4-FFF2-40B4-BE49-F238E27FC236}">
                <a16:creationId xmlns:a16="http://schemas.microsoft.com/office/drawing/2014/main" id="{0C97AB6E-A5B7-0CD2-4AC7-433AC4B211A5}"/>
              </a:ext>
            </a:extLst>
          </p:cNvPr>
          <p:cNvCxnSpPr>
            <a:cxnSpLocks/>
          </p:cNvCxnSpPr>
          <p:nvPr/>
        </p:nvCxnSpPr>
        <p:spPr>
          <a:xfrm>
            <a:off x="6843490" y="2054106"/>
            <a:ext cx="2622264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7" name="Google Shape;307;p21">
            <a:extLst>
              <a:ext uri="{FF2B5EF4-FFF2-40B4-BE49-F238E27FC236}">
                <a16:creationId xmlns:a16="http://schemas.microsoft.com/office/drawing/2014/main" id="{5B403FAC-DA2E-70F4-E03A-388D2F09E057}"/>
              </a:ext>
            </a:extLst>
          </p:cNvPr>
          <p:cNvSpPr txBox="1"/>
          <p:nvPr/>
        </p:nvSpPr>
        <p:spPr>
          <a:xfrm>
            <a:off x="6501976" y="2182396"/>
            <a:ext cx="3511910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Improved low density structures recovery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Reduced trapping in dense regions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More efficient exploration of faint structures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307;p21">
            <a:extLst>
              <a:ext uri="{FF2B5EF4-FFF2-40B4-BE49-F238E27FC236}">
                <a16:creationId xmlns:a16="http://schemas.microsoft.com/office/drawing/2014/main" id="{22797262-F44E-6C42-ED69-932666DB0D9B}"/>
              </a:ext>
            </a:extLst>
          </p:cNvPr>
          <p:cNvSpPr txBox="1"/>
          <p:nvPr/>
        </p:nvSpPr>
        <p:spPr>
          <a:xfrm>
            <a:off x="4779160" y="4209856"/>
            <a:ext cx="258674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Code, paper &amp; demo</a:t>
            </a: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" name="Google Shape;97;p14">
            <a:extLst>
              <a:ext uri="{FF2B5EF4-FFF2-40B4-BE49-F238E27FC236}">
                <a16:creationId xmlns:a16="http://schemas.microsoft.com/office/drawing/2014/main" id="{D8092228-EFE9-1EE9-4EC6-0489F804AEB5}"/>
              </a:ext>
            </a:extLst>
          </p:cNvPr>
          <p:cNvCxnSpPr>
            <a:cxnSpLocks/>
          </p:cNvCxnSpPr>
          <p:nvPr/>
        </p:nvCxnSpPr>
        <p:spPr>
          <a:xfrm>
            <a:off x="4784868" y="4609925"/>
            <a:ext cx="2622264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0" name="Google Shape;307;p21">
            <a:extLst>
              <a:ext uri="{FF2B5EF4-FFF2-40B4-BE49-F238E27FC236}">
                <a16:creationId xmlns:a16="http://schemas.microsoft.com/office/drawing/2014/main" id="{987BE67B-C0EE-789C-FDCD-EB334EC3E41E}"/>
              </a:ext>
            </a:extLst>
          </p:cNvPr>
          <p:cNvSpPr txBox="1"/>
          <p:nvPr/>
        </p:nvSpPr>
        <p:spPr>
          <a:xfrm>
            <a:off x="8501993" y="5359473"/>
            <a:ext cx="209506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Interactive website coming soon!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05E103CE-C528-ED43-98B3-4F5EE62040C5}"/>
              </a:ext>
            </a:extLst>
          </p:cNvPr>
          <p:cNvSpPr txBox="1"/>
          <p:nvPr/>
        </p:nvSpPr>
        <p:spPr>
          <a:xfrm>
            <a:off x="686984" y="6581001"/>
            <a:ext cx="3909727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git.lwp.rug.nl/</a:t>
            </a:r>
            <a:r>
              <a:rPr lang="en-GB" sz="1200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cs.projects</a:t>
            </a:r>
            <a:r>
              <a:rPr lang="en-GB" sz="1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/Hub-LAAT</a:t>
            </a:r>
            <a:endParaRPr lang="en-GB" sz="1200" b="1" dirty="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ctr"/>
            <a:endParaRPr lang="en-GB" dirty="0"/>
          </a:p>
        </p:txBody>
      </p:sp>
      <p:pic>
        <p:nvPicPr>
          <p:cNvPr id="3" name="Google Shape;367;p31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89E69A9C-0F20-CC09-C2FC-F4CF7ED802A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37303" y="86173"/>
            <a:ext cx="2729346" cy="804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1925E2D-06BE-F5F9-534C-C45C92F795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8469" y="4647132"/>
            <a:ext cx="2095061" cy="2054958"/>
          </a:xfrm>
          <a:prstGeom prst="rect">
            <a:avLst/>
          </a:prstGeom>
        </p:spPr>
      </p:pic>
      <p:sp>
        <p:nvSpPr>
          <p:cNvPr id="4" name="CasellaDiTesto 35">
            <a:extLst>
              <a:ext uri="{FF2B5EF4-FFF2-40B4-BE49-F238E27FC236}">
                <a16:creationId xmlns:a16="http://schemas.microsoft.com/office/drawing/2014/main" id="{C4A98A39-DE4E-38D9-D790-FB6889BDDBFF}"/>
              </a:ext>
            </a:extLst>
          </p:cNvPr>
          <p:cNvSpPr txBox="1"/>
          <p:nvPr/>
        </p:nvSpPr>
        <p:spPr>
          <a:xfrm>
            <a:off x="4141135" y="6583232"/>
            <a:ext cx="3909727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de-DE" sz="1200" b="1" dirty="0">
                <a:solidFill>
                  <a:srgbClr val="C00000"/>
                </a:solidFill>
                <a:latin typeface="Arial"/>
                <a:ea typeface="+mn-lt"/>
                <a:cs typeface="Arial"/>
                <a:sym typeface="Arial"/>
              </a:rPr>
              <a:t>DOI:10.14428/</a:t>
            </a:r>
            <a:r>
              <a:rPr lang="de-DE" sz="1200" b="1" dirty="0" err="1">
                <a:solidFill>
                  <a:srgbClr val="C00000"/>
                </a:solidFill>
                <a:latin typeface="Arial"/>
                <a:ea typeface="+mn-lt"/>
                <a:cs typeface="Arial"/>
                <a:sym typeface="Arial"/>
              </a:rPr>
              <a:t>esann</a:t>
            </a:r>
            <a:r>
              <a:rPr lang="de-DE" sz="1200" b="1" dirty="0">
                <a:solidFill>
                  <a:srgbClr val="C00000"/>
                </a:solidFill>
                <a:latin typeface="Arial"/>
                <a:ea typeface="+mn-lt"/>
                <a:cs typeface="Arial"/>
                <a:sym typeface="Arial"/>
              </a:rPr>
              <a:t>/2026.ES2026-110</a:t>
            </a:r>
            <a:endParaRPr lang="en-GB" sz="1200" b="1" dirty="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ctr"/>
            <a:endParaRPr lang="en-GB" dirty="0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6F9979AC-140A-D259-3DD1-E385EA6CCF53}"/>
              </a:ext>
            </a:extLst>
          </p:cNvPr>
          <p:cNvSpPr/>
          <p:nvPr/>
        </p:nvSpPr>
        <p:spPr>
          <a:xfrm>
            <a:off x="8501993" y="5359473"/>
            <a:ext cx="2095061" cy="64629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6D6412C9-FF38-C2BD-2ED3-10C06EE99008}"/>
                  </a:ext>
                </a:extLst>
              </p:cNvPr>
              <p:cNvSpPr txBox="1"/>
              <p:nvPr/>
            </p:nvSpPr>
            <p:spPr>
              <a:xfrm>
                <a:off x="10156590" y="2295375"/>
                <a:ext cx="1798115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1" i="1" smtClean="0">
                          <a:solidFill>
                            <a:srgbClr val="3B7D23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solidFill>
                            <a:srgbClr val="3B7D23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solidFill>
                            <a:srgbClr val="3B7D23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b="1" i="1" smtClean="0">
                          <a:solidFill>
                            <a:srgbClr val="3B7D23"/>
                          </a:solidFill>
                          <a:latin typeface="Cambria Math" panose="02040503050406030204" pitchFamily="18" charset="0"/>
                        </a:rPr>
                        <m:t>%→</m:t>
                      </m:r>
                      <m:r>
                        <a:rPr lang="en-US" b="1" i="1" smtClean="0">
                          <a:solidFill>
                            <a:srgbClr val="3B7D2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𝟕𝟏</m:t>
                      </m:r>
                      <m:r>
                        <a:rPr lang="en-US" b="1" i="1" smtClean="0">
                          <a:solidFill>
                            <a:srgbClr val="3B7D2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solidFill>
                            <a:srgbClr val="3B7D2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b="1" i="1" smtClean="0">
                          <a:solidFill>
                            <a:srgbClr val="3B7D2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solidFill>
                    <a:srgbClr val="3B7D23"/>
                  </a:solidFill>
                  <a:ea typeface="Cambria Math" panose="02040503050406030204" pitchFamily="18" charset="0"/>
                </a:endParaRPr>
              </a:p>
              <a:p>
                <a:pPr algn="ctr"/>
                <a:r>
                  <a:rPr lang="en-GB" sz="1600" b="1" dirty="0">
                    <a:solidFill>
                      <a:srgbClr val="3B7D23"/>
                    </a:solidFill>
                  </a:rPr>
                  <a:t>of filament share</a:t>
                </a: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6D6412C9-FF38-C2BD-2ED3-10C06EE99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590" y="2295375"/>
                <a:ext cx="1798115" cy="615553"/>
              </a:xfrm>
              <a:prstGeom prst="rect">
                <a:avLst/>
              </a:prstGeom>
              <a:blipFill>
                <a:blip r:embed="rId9"/>
                <a:stretch>
                  <a:fillRect l="-339" r="-339" b="-118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CB523A4F-3A0F-2453-C1CF-B0D34B113767}"/>
                  </a:ext>
                </a:extLst>
              </p:cNvPr>
              <p:cNvSpPr txBox="1"/>
              <p:nvPr/>
            </p:nvSpPr>
            <p:spPr>
              <a:xfrm>
                <a:off x="10205686" y="3297410"/>
                <a:ext cx="1699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3B7D23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3B7D23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solidFill>
                          <a:srgbClr val="3B7D23"/>
                        </a:solidFill>
                        <a:latin typeface="Cambria Math" panose="02040503050406030204" pitchFamily="18" charset="0"/>
                      </a:rPr>
                      <m:t>𝟓𝟑</m:t>
                    </m:r>
                  </m:oMath>
                </a14:m>
                <a:r>
                  <a:rPr lang="en-GB" b="1" dirty="0">
                    <a:solidFill>
                      <a:srgbClr val="3B7D23"/>
                    </a:solidFill>
                  </a:rPr>
                  <a:t>× faster</a:t>
                </a:r>
              </a:p>
            </p:txBody>
          </p:sp>
        </mc:Choice>
        <mc:Fallback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CB523A4F-3A0F-2453-C1CF-B0D34B1137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5686" y="3297410"/>
                <a:ext cx="1699925" cy="369332"/>
              </a:xfrm>
              <a:prstGeom prst="rect">
                <a:avLst/>
              </a:prstGeom>
              <a:blipFill>
                <a:blip r:embed="rId10"/>
                <a:stretch>
                  <a:fillRect t="-8333" b="-2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25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3" name="Google Shape;1963;p7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US"/>
              <a:t>Appendix</a:t>
            </a:r>
            <a:endParaRPr/>
          </a:p>
        </p:txBody>
      </p:sp>
      <p:pic>
        <p:nvPicPr>
          <p:cNvPr id="1965" name="Google Shape;1965;p76" descr="A blue rectangle with white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6" name="Google Shape;1966;p76" descr="A black background with red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336" y="118078"/>
            <a:ext cx="2697218" cy="646715"/>
          </a:xfrm>
          <a:prstGeom prst="rect">
            <a:avLst/>
          </a:prstGeom>
          <a:noFill/>
          <a:ln>
            <a:noFill/>
          </a:ln>
        </p:spPr>
      </p:pic>
      <p:sp>
        <p:nvSpPr>
          <p:cNvPr id="1967" name="Google Shape;1967;p76"/>
          <p:cNvSpPr txBox="1"/>
          <p:nvPr/>
        </p:nvSpPr>
        <p:spPr>
          <a:xfrm>
            <a:off x="9595197" y="750283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" name="Google Shape;97;p14">
            <a:extLst>
              <a:ext uri="{FF2B5EF4-FFF2-40B4-BE49-F238E27FC236}">
                <a16:creationId xmlns:a16="http://schemas.microsoft.com/office/drawing/2014/main" id="{A1AE2BBC-FEF5-8FDF-7933-AD4B9E03B8E1}"/>
              </a:ext>
            </a:extLst>
          </p:cNvPr>
          <p:cNvCxnSpPr>
            <a:cxnSpLocks/>
          </p:cNvCxnSpPr>
          <p:nvPr/>
        </p:nvCxnSpPr>
        <p:spPr>
          <a:xfrm flipV="1">
            <a:off x="1521017" y="3509963"/>
            <a:ext cx="9144001" cy="1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1">
          <a:extLst>
            <a:ext uri="{FF2B5EF4-FFF2-40B4-BE49-F238E27FC236}">
              <a16:creationId xmlns:a16="http://schemas.microsoft.com/office/drawing/2014/main" id="{C31797AB-BE3E-FCC1-3180-10D7C54EF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p77">
            <a:extLst>
              <a:ext uri="{FF2B5EF4-FFF2-40B4-BE49-F238E27FC236}">
                <a16:creationId xmlns:a16="http://schemas.microsoft.com/office/drawing/2014/main" id="{1D681649-0C78-FF21-8C25-9A31E3B764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1635" y="320951"/>
            <a:ext cx="10515600" cy="729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Hub-LAAT: hubs identification</a:t>
            </a:r>
            <a:endParaRPr/>
          </a:p>
        </p:txBody>
      </p:sp>
      <p:sp>
        <p:nvSpPr>
          <p:cNvPr id="1974" name="Google Shape;1974;p77">
            <a:extLst>
              <a:ext uri="{FF2B5EF4-FFF2-40B4-BE49-F238E27FC236}">
                <a16:creationId xmlns:a16="http://schemas.microsoft.com/office/drawing/2014/main" id="{11AA5699-767E-8BB7-68D7-9C55D095592E}"/>
              </a:ext>
            </a:extLst>
          </p:cNvPr>
          <p:cNvSpPr txBox="1"/>
          <p:nvPr/>
        </p:nvSpPr>
        <p:spPr>
          <a:xfrm>
            <a:off x="102143" y="6354898"/>
            <a:ext cx="51635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B0B0B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dirty="0"/>
          </a:p>
        </p:txBody>
      </p:sp>
      <p:sp>
        <p:nvSpPr>
          <p:cNvPr id="1975" name="Google Shape;1975;p77">
            <a:extLst>
              <a:ext uri="{FF2B5EF4-FFF2-40B4-BE49-F238E27FC236}">
                <a16:creationId xmlns:a16="http://schemas.microsoft.com/office/drawing/2014/main" id="{3E747FCF-A532-1BFD-AD51-AB48C94D1347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6" name="Google Shape;1976;p77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C1052283-DB0D-446A-7941-1482F503B74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7" name="Google Shape;1977;p77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283E4BB8-1BE6-644C-555D-4B40C229D48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80" y="-2238"/>
            <a:ext cx="1667850" cy="439505"/>
          </a:xfrm>
          <a:prstGeom prst="rect">
            <a:avLst/>
          </a:prstGeom>
          <a:noFill/>
          <a:ln>
            <a:noFill/>
          </a:ln>
        </p:spPr>
      </p:pic>
      <p:sp>
        <p:nvSpPr>
          <p:cNvPr id="1978" name="Google Shape;1978;p77">
            <a:extLst>
              <a:ext uri="{FF2B5EF4-FFF2-40B4-BE49-F238E27FC236}">
                <a16:creationId xmlns:a16="http://schemas.microsoft.com/office/drawing/2014/main" id="{5A4EAB1A-7B38-3AC8-E1D5-5E296AEB9086}"/>
              </a:ext>
            </a:extLst>
          </p:cNvPr>
          <p:cNvSpPr txBox="1"/>
          <p:nvPr/>
        </p:nvSpPr>
        <p:spPr>
          <a:xfrm>
            <a:off x="9595197" y="750283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" name="Google Shape;97;p14">
            <a:extLst>
              <a:ext uri="{FF2B5EF4-FFF2-40B4-BE49-F238E27FC236}">
                <a16:creationId xmlns:a16="http://schemas.microsoft.com/office/drawing/2014/main" id="{BAC60435-86A1-6D79-93E8-3603FA8AB40D}"/>
              </a:ext>
            </a:extLst>
          </p:cNvPr>
          <p:cNvCxnSpPr>
            <a:cxnSpLocks/>
          </p:cNvCxnSpPr>
          <p:nvPr/>
        </p:nvCxnSpPr>
        <p:spPr>
          <a:xfrm>
            <a:off x="821635" y="926720"/>
            <a:ext cx="6855643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DE0498E8-7A04-A104-1322-31C1DE9F77B7}"/>
                  </a:ext>
                </a:extLst>
              </p:cNvPr>
              <p:cNvSpPr txBox="1"/>
              <p:nvPr/>
            </p:nvSpPr>
            <p:spPr>
              <a:xfrm>
                <a:off x="821635" y="1485133"/>
                <a:ext cx="10629844" cy="4182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Markov chain guided by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alignment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Assign an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importance score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to each point.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Global threshold 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definition: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GB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m:rPr>
                            <m:brk m:alnAt="23"/>
                          </m:r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Cubic spline fitting for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local threshold 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definition:</a:t>
                </a:r>
                <a:r>
                  <a:rPr lang="en-U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GB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GB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𝑚𝑎𝑥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         1≥</m:t>
                            </m:r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≥0,</m:t>
                            </m:r>
                          </m:e>
                          <m:e>
                            <m:sSub>
                              <m:sSubPr>
                                <m:ctrlP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𝑚𝑖𝑛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    −1≤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1" dirty="0">
                    <a:solidFill>
                      <a:srgbClr val="000000"/>
                    </a:solidFill>
                    <a:latin typeface="Arial"/>
                  </a:rPr>
                  <a:t>Friends of friends </a:t>
                </a:r>
                <a:r>
                  <a:rPr lang="en-US" dirty="0">
                    <a:solidFill>
                      <a:srgbClr val="000000"/>
                    </a:solidFill>
                    <a:latin typeface="Arial"/>
                  </a:rPr>
                  <a:t>like algorithm to define the extension of each dense region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.</a:t>
                </a:r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DE0498E8-7A04-A104-1322-31C1DE9F7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35" y="1485133"/>
                <a:ext cx="10629844" cy="4182683"/>
              </a:xfrm>
              <a:prstGeom prst="rect">
                <a:avLst/>
              </a:prstGeom>
              <a:blipFill>
                <a:blip r:embed="rId5"/>
                <a:stretch>
                  <a:fillRect l="-401" t="-875" b="-14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145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2">
          <a:extLst>
            <a:ext uri="{FF2B5EF4-FFF2-40B4-BE49-F238E27FC236}">
              <a16:creationId xmlns:a16="http://schemas.microsoft.com/office/drawing/2014/main" id="{A514D6FA-CF5C-8F6C-07F3-9DB07705F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p78">
            <a:extLst>
              <a:ext uri="{FF2B5EF4-FFF2-40B4-BE49-F238E27FC236}">
                <a16:creationId xmlns:a16="http://schemas.microsoft.com/office/drawing/2014/main" id="{0B9E7BC3-193B-9E36-ECC6-4B8D5EA067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9548" y="298864"/>
            <a:ext cx="10515600" cy="729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Hub-LAAT: model fitting </a:t>
            </a:r>
            <a:endParaRPr/>
          </a:p>
        </p:txBody>
      </p:sp>
      <p:sp>
        <p:nvSpPr>
          <p:cNvPr id="1985" name="Google Shape;1985;p78">
            <a:extLst>
              <a:ext uri="{FF2B5EF4-FFF2-40B4-BE49-F238E27FC236}">
                <a16:creationId xmlns:a16="http://schemas.microsoft.com/office/drawing/2014/main" id="{280EA81E-672F-8F16-E7AF-84EEF3E2FE11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78">
            <a:extLst>
              <a:ext uri="{FF2B5EF4-FFF2-40B4-BE49-F238E27FC236}">
                <a16:creationId xmlns:a16="http://schemas.microsoft.com/office/drawing/2014/main" id="{05B3AE7A-9DAF-9E5D-1076-E69A3AB1F699}"/>
              </a:ext>
            </a:extLst>
          </p:cNvPr>
          <p:cNvSpPr txBox="1"/>
          <p:nvPr/>
        </p:nvSpPr>
        <p:spPr>
          <a:xfrm>
            <a:off x="102143" y="6354898"/>
            <a:ext cx="51635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B0B0B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dirty="0"/>
          </a:p>
        </p:txBody>
      </p:sp>
      <p:pic>
        <p:nvPicPr>
          <p:cNvPr id="1987" name="Google Shape;1987;p78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A326C664-CEDC-4857-F86B-2349FAC5268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8" name="Google Shape;1988;p78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A025C209-3582-B4A7-6206-1C4FF9D3F95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80" y="-2238"/>
            <a:ext cx="1667850" cy="439505"/>
          </a:xfrm>
          <a:prstGeom prst="rect">
            <a:avLst/>
          </a:prstGeom>
          <a:noFill/>
          <a:ln>
            <a:noFill/>
          </a:ln>
        </p:spPr>
      </p:pic>
      <p:sp>
        <p:nvSpPr>
          <p:cNvPr id="1989" name="Google Shape;1989;p78">
            <a:extLst>
              <a:ext uri="{FF2B5EF4-FFF2-40B4-BE49-F238E27FC236}">
                <a16:creationId xmlns:a16="http://schemas.microsoft.com/office/drawing/2014/main" id="{EBDCEFA3-5B6B-B6D7-FA5D-D5EFEBE1E603}"/>
              </a:ext>
            </a:extLst>
          </p:cNvPr>
          <p:cNvSpPr txBox="1"/>
          <p:nvPr/>
        </p:nvSpPr>
        <p:spPr>
          <a:xfrm>
            <a:off x="9595197" y="750283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" name="Google Shape;97;p14">
            <a:extLst>
              <a:ext uri="{FF2B5EF4-FFF2-40B4-BE49-F238E27FC236}">
                <a16:creationId xmlns:a16="http://schemas.microsoft.com/office/drawing/2014/main" id="{B71CCEDA-B5B8-138A-3C64-3DE6DB41D5DE}"/>
              </a:ext>
            </a:extLst>
          </p:cNvPr>
          <p:cNvCxnSpPr>
            <a:cxnSpLocks/>
          </p:cNvCxnSpPr>
          <p:nvPr/>
        </p:nvCxnSpPr>
        <p:spPr>
          <a:xfrm>
            <a:off x="821635" y="926720"/>
            <a:ext cx="5493248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634F049A-07B0-AFA5-CCB4-5A122C0EC6EF}"/>
                  </a:ext>
                </a:extLst>
              </p:cNvPr>
              <p:cNvSpPr txBox="1"/>
              <p:nvPr/>
            </p:nvSpPr>
            <p:spPr>
              <a:xfrm>
                <a:off x="821635" y="1485133"/>
                <a:ext cx="10629844" cy="4869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Starting from the top density points, a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Bayesian Gaussian Mixture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algorithm is used to estimate the model that best describes the data distribution.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A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half radius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, or the median of the distances from the dense region </a:t>
                </a:r>
                <a:r>
                  <a:rPr lang="en-GB" dirty="0" err="1">
                    <a:solidFill>
                      <a:srgbClr val="000000"/>
                    </a:solidFill>
                    <a:latin typeface="Arial"/>
                  </a:rPr>
                  <a:t>center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to all points in the cluster, is defined.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Starting from the initial sphere, concentric shells are constructed so that they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all have the same volume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as the sphere.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The variable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R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is defined as the ratio of the number of particles processed so far to the total number of particles.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A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stopping probability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is defined as: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𝑠𝑡𝑜𝑝</m:t>
                        </m:r>
                      </m:sub>
                    </m:sSub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f>
                              <m:fPr>
                                <m:ctrlPr>
                                  <a:rPr lang="en-GB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den>
                            </m:f>
                          </m:sup>
                        </m:sSup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− 1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f>
                              <m:fPr>
                                <m:ctrlP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den>
                            </m:f>
                          </m:sup>
                        </m:sSup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, with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− 0.5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The likelihood values of the particles in the last shell processed define the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likelihood threshold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.</a:t>
                </a:r>
              </a:p>
              <a:p>
                <a:endParaRPr lang="en-GB" dirty="0">
                  <a:solidFill>
                    <a:srgbClr val="000000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634F049A-07B0-AFA5-CCB4-5A122C0EC6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35" y="1485133"/>
                <a:ext cx="10629844" cy="4869538"/>
              </a:xfrm>
              <a:prstGeom prst="rect">
                <a:avLst/>
              </a:prstGeom>
              <a:blipFill>
                <a:blip r:embed="rId5"/>
                <a:stretch>
                  <a:fillRect l="-401" t="-752" r="-3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8533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3">
          <a:extLst>
            <a:ext uri="{FF2B5EF4-FFF2-40B4-BE49-F238E27FC236}">
              <a16:creationId xmlns:a16="http://schemas.microsoft.com/office/drawing/2014/main" id="{AD36C2DD-0F3B-8517-77B4-8032E7965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p79">
            <a:extLst>
              <a:ext uri="{FF2B5EF4-FFF2-40B4-BE49-F238E27FC236}">
                <a16:creationId xmlns:a16="http://schemas.microsoft.com/office/drawing/2014/main" id="{27219952-6A22-7A56-ECC5-E184B5EEF9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Hub-LAAT: new ant movement </a:t>
            </a:r>
            <a:endParaRPr/>
          </a:p>
        </p:txBody>
      </p:sp>
      <p:sp>
        <p:nvSpPr>
          <p:cNvPr id="1996" name="Google Shape;1996;p79">
            <a:extLst>
              <a:ext uri="{FF2B5EF4-FFF2-40B4-BE49-F238E27FC236}">
                <a16:creationId xmlns:a16="http://schemas.microsoft.com/office/drawing/2014/main" id="{EA2B3AA2-4927-8D02-4E18-17A21D08CE43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79">
            <a:extLst>
              <a:ext uri="{FF2B5EF4-FFF2-40B4-BE49-F238E27FC236}">
                <a16:creationId xmlns:a16="http://schemas.microsoft.com/office/drawing/2014/main" id="{AB1FAA49-80A4-BF4D-F483-D094FBC8C47A}"/>
              </a:ext>
            </a:extLst>
          </p:cNvPr>
          <p:cNvSpPr txBox="1"/>
          <p:nvPr/>
        </p:nvSpPr>
        <p:spPr>
          <a:xfrm>
            <a:off x="102143" y="6354898"/>
            <a:ext cx="51635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B0B0B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dirty="0"/>
          </a:p>
        </p:txBody>
      </p:sp>
      <p:pic>
        <p:nvPicPr>
          <p:cNvPr id="1998" name="Google Shape;1998;p79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10A08112-8EA4-AC4D-194D-83144549B9C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9" name="Google Shape;1999;p79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24F4FA57-FF90-22D4-68FB-3A696639B8D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80" y="-2238"/>
            <a:ext cx="1667850" cy="439505"/>
          </a:xfrm>
          <a:prstGeom prst="rect">
            <a:avLst/>
          </a:prstGeom>
          <a:noFill/>
          <a:ln>
            <a:noFill/>
          </a:ln>
        </p:spPr>
      </p:pic>
      <p:sp>
        <p:nvSpPr>
          <p:cNvPr id="2000" name="Google Shape;2000;p79">
            <a:extLst>
              <a:ext uri="{FF2B5EF4-FFF2-40B4-BE49-F238E27FC236}">
                <a16:creationId xmlns:a16="http://schemas.microsoft.com/office/drawing/2014/main" id="{392B5E57-027B-B09B-3322-5626BD5B8920}"/>
              </a:ext>
            </a:extLst>
          </p:cNvPr>
          <p:cNvSpPr txBox="1"/>
          <p:nvPr/>
        </p:nvSpPr>
        <p:spPr>
          <a:xfrm>
            <a:off x="9595197" y="750283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" name="Google Shape;97;p14">
            <a:extLst>
              <a:ext uri="{FF2B5EF4-FFF2-40B4-BE49-F238E27FC236}">
                <a16:creationId xmlns:a16="http://schemas.microsoft.com/office/drawing/2014/main" id="{D16F6E8B-99AE-BBA2-F09C-D8E54E0EE2BC}"/>
              </a:ext>
            </a:extLst>
          </p:cNvPr>
          <p:cNvCxnSpPr>
            <a:cxnSpLocks/>
          </p:cNvCxnSpPr>
          <p:nvPr/>
        </p:nvCxnSpPr>
        <p:spPr>
          <a:xfrm>
            <a:off x="821635" y="926720"/>
            <a:ext cx="7070435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1547948A-9BC4-138D-FAD7-3079A3DD6FB9}"/>
                  </a:ext>
                </a:extLst>
              </p:cNvPr>
              <p:cNvSpPr txBox="1"/>
              <p:nvPr/>
            </p:nvSpPr>
            <p:spPr>
              <a:xfrm>
                <a:off x="821634" y="1485133"/>
                <a:ext cx="11090114" cy="51951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The ants on the LLP particles are now guided by a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new transition probability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l-G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l-G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  <m:sSubSup>
                          <m:sSubSupPr>
                            <m:ctrlPr>
                              <a:rPr lang="en-GB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GB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acc>
                              <m:accPr>
                                <m:chr m:val="̃"/>
                                <m:ctrlPr>
                                  <a:rPr lang="en-GB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acc>
                            <m:r>
                              <a:rPr lang="en-GB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sSubSup>
                              <m:sSubSupPr>
                                <m:ctrlPr>
                                  <a:rPr lang="en-GB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GB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𝒩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sub>
                          <m:sup/>
                          <m:e>
                            <m:sSubSup>
                              <m:sSubSupPr>
                                <m:ctrlPr>
                                  <a:rPr lang="el-GR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m:rPr>
                                    <m:sty m:val="p"/>
                                  </m:rPr>
                                  <a:rPr lang="el-GR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</m:acc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sSubSup>
                              <m:sSubSupPr>
                                <m:ctrlP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ℒ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</m:acc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, with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GB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ℒ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GB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ℒ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.</a:t>
                </a:r>
              </a:p>
              <a:p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Once on a model point, after the ant jump, the ant searches for the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highest likelihood point 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among its neighbours.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The Euclidean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distance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between the model point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and the highest likelihood point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is computed.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A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jump probability 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to a random LLP point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 is defined as: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</m:num>
                          <m:den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rgbClr val="000000"/>
                  </a:solidFill>
                  <a:latin typeface="Arial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After jumping to the random point, the searches a new </a:t>
                </a:r>
                <a:r>
                  <a:rPr lang="en-GB" b="1" dirty="0">
                    <a:solidFill>
                      <a:srgbClr val="000000"/>
                    </a:solidFill>
                    <a:latin typeface="Arial"/>
                  </a:rPr>
                  <a:t>candidate point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, with the condition that the Euclidean distance to this point is: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1.5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≤2.5∙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0000"/>
                    </a:solidFill>
                    <a:latin typeface="Arial"/>
                  </a:rPr>
                  <a:t>The </a:t>
                </a:r>
                <a:r>
                  <a:rPr lang="en-US" b="1" dirty="0">
                    <a:solidFill>
                      <a:srgbClr val="000000"/>
                    </a:solidFill>
                    <a:latin typeface="Arial"/>
                  </a:rPr>
                  <a:t>second jump </a:t>
                </a:r>
                <a:r>
                  <a:rPr lang="en-US" dirty="0">
                    <a:solidFill>
                      <a:srgbClr val="000000"/>
                    </a:solidFill>
                    <a:latin typeface="Arial"/>
                  </a:rPr>
                  <a:t>is accepted only with probability:</a:t>
                </a:r>
                <a:r>
                  <a:rPr lang="en-U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𝑟𝑒𝑝</m:t>
                        </m:r>
                      </m:sub>
                    </m:sSub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ℒ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GB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ℒ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den>
                        </m:f>
                      </m:sup>
                    </m:sSup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Arial"/>
                  </a:rPr>
                  <a:t> </a:t>
                </a:r>
                <a:r>
                  <a:rPr lang="en-GB" dirty="0">
                    <a:solidFill>
                      <a:srgbClr val="000000"/>
                    </a:solidFill>
                    <a:latin typeface="Arial"/>
                  </a:rPr>
                  <a:t>.</a:t>
                </a:r>
              </a:p>
              <a:p>
                <a:endParaRPr lang="en-GB" dirty="0">
                  <a:solidFill>
                    <a:srgbClr val="000000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1547948A-9BC4-138D-FAD7-3079A3DD6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34" y="1485133"/>
                <a:ext cx="11090114" cy="5195140"/>
              </a:xfrm>
              <a:prstGeom prst="rect">
                <a:avLst/>
              </a:prstGeom>
              <a:blipFill>
                <a:blip r:embed="rId5"/>
                <a:stretch>
                  <a:fillRect l="-385" r="-6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3255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90C02B01-8140-19AD-7804-1D1ABA8BF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E97A35FA-41E9-9DEB-3C7C-BC7AC2051F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890642"/>
            <a:ext cx="10515600" cy="81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4000"/>
              <a:t>The problem</a:t>
            </a:r>
            <a:endParaRPr sz="4000"/>
          </a:p>
        </p:txBody>
      </p:sp>
      <p:pic>
        <p:nvPicPr>
          <p:cNvPr id="96" name="Google Shape;96;p14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736259FF-A9BC-49ED-0F6E-BC0AD4294CD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14">
            <a:extLst>
              <a:ext uri="{FF2B5EF4-FFF2-40B4-BE49-F238E27FC236}">
                <a16:creationId xmlns:a16="http://schemas.microsoft.com/office/drawing/2014/main" id="{CFAF1CC0-558D-7C7E-41FC-C53280CC3F32}"/>
              </a:ext>
            </a:extLst>
          </p:cNvPr>
          <p:cNvCxnSpPr>
            <a:cxnSpLocks/>
          </p:cNvCxnSpPr>
          <p:nvPr/>
        </p:nvCxnSpPr>
        <p:spPr>
          <a:xfrm>
            <a:off x="840826" y="1545851"/>
            <a:ext cx="2690132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56A8D28F-B7D4-38E1-4D6F-945A7BD1FBC1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solidFill>
            <a:schemeClr val="lt1"/>
          </a:solidFill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7857505D-E849-473A-57B4-6C81E82278DD}"/>
              </a:ext>
            </a:extLst>
          </p:cNvPr>
          <p:cNvSpPr txBox="1"/>
          <p:nvPr/>
        </p:nvSpPr>
        <p:spPr>
          <a:xfrm>
            <a:off x="11784161" y="6248503"/>
            <a:ext cx="301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00" name="Google Shape;100;p14">
            <a:extLst>
              <a:ext uri="{FF2B5EF4-FFF2-40B4-BE49-F238E27FC236}">
                <a16:creationId xmlns:a16="http://schemas.microsoft.com/office/drawing/2014/main" id="{6CFC0050-BF51-C58B-ABF0-E0E8C0E6E8FD}"/>
              </a:ext>
            </a:extLst>
          </p:cNvPr>
          <p:cNvSpPr txBox="1"/>
          <p:nvPr/>
        </p:nvSpPr>
        <p:spPr>
          <a:xfrm>
            <a:off x="9687374" y="694977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 i="0" u="none" strike="noStrike" cap="none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4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47326F05-7599-D8ED-09DC-E07B3418C56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6336" y="118078"/>
            <a:ext cx="2697218" cy="64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A blue square with stars and a black background&#10;&#10;Description automatically generated">
            <a:extLst>
              <a:ext uri="{FF2B5EF4-FFF2-40B4-BE49-F238E27FC236}">
                <a16:creationId xmlns:a16="http://schemas.microsoft.com/office/drawing/2014/main" id="{33BE0E4F-F296-D056-1741-D9C213CE72B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41851" y="-142690"/>
            <a:ext cx="1647211" cy="11767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07;p21">
            <a:extLst>
              <a:ext uri="{FF2B5EF4-FFF2-40B4-BE49-F238E27FC236}">
                <a16:creationId xmlns:a16="http://schemas.microsoft.com/office/drawing/2014/main" id="{BC8B6D52-F80C-C8B2-C1CF-A2281278F74D}"/>
              </a:ext>
            </a:extLst>
          </p:cNvPr>
          <p:cNvSpPr txBox="1"/>
          <p:nvPr/>
        </p:nvSpPr>
        <p:spPr>
          <a:xfrm>
            <a:off x="3202250" y="6262624"/>
            <a:ext cx="57875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Dense hubs monopolize Standard LAAT and hide filaments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08;p21">
            <a:extLst>
              <a:ext uri="{FF2B5EF4-FFF2-40B4-BE49-F238E27FC236}">
                <a16:creationId xmlns:a16="http://schemas.microsoft.com/office/drawing/2014/main" id="{91B0FBFF-8A86-3A40-662C-E8CD467F7338}"/>
              </a:ext>
            </a:extLst>
          </p:cNvPr>
          <p:cNvSpPr/>
          <p:nvPr/>
        </p:nvSpPr>
        <p:spPr>
          <a:xfrm>
            <a:off x="3361014" y="6268827"/>
            <a:ext cx="5469972" cy="337672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Screencast from 2026-07-29 17-10-32">
            <a:hlinkClick r:id="" action="ppaction://media"/>
            <a:extLst>
              <a:ext uri="{FF2B5EF4-FFF2-40B4-BE49-F238E27FC236}">
                <a16:creationId xmlns:a16="http://schemas.microsoft.com/office/drawing/2014/main" id="{D8128283-7D14-6827-8154-448046A227B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3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19200" y="1840078"/>
            <a:ext cx="9753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5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B919F37D-47E5-B2A0-5D6E-73B0854DD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2;p21" descr="A graph with green spots on the grid&#10;&#10;AI-generated content may be incorrect.">
            <a:extLst>
              <a:ext uri="{FF2B5EF4-FFF2-40B4-BE49-F238E27FC236}">
                <a16:creationId xmlns:a16="http://schemas.microsoft.com/office/drawing/2014/main" id="{6F99D99A-2551-6567-1B62-3F8DF092513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3122" y="1396610"/>
            <a:ext cx="4622438" cy="4851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7;p18" descr="A green splattered object on a grid&#10;&#10;AI-generated content may be incorrect.">
            <a:extLst>
              <a:ext uri="{FF2B5EF4-FFF2-40B4-BE49-F238E27FC236}">
                <a16:creationId xmlns:a16="http://schemas.microsoft.com/office/drawing/2014/main" id="{2AA83FAD-A5AC-0EC8-17E3-0AA4F5958CC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6440" y="1577282"/>
            <a:ext cx="4622438" cy="466150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F0033468-48F4-734B-4BE7-6FCDB84B82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890642"/>
            <a:ext cx="10515600" cy="81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4000"/>
              <a:t>Hub-LAAT</a:t>
            </a:r>
            <a:endParaRPr sz="4000"/>
          </a:p>
        </p:txBody>
      </p:sp>
      <p:pic>
        <p:nvPicPr>
          <p:cNvPr id="96" name="Google Shape;96;p14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4E765464-045D-B4A5-BD98-3A9FB8CEA8F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14">
            <a:extLst>
              <a:ext uri="{FF2B5EF4-FFF2-40B4-BE49-F238E27FC236}">
                <a16:creationId xmlns:a16="http://schemas.microsoft.com/office/drawing/2014/main" id="{F2A22B6A-6A88-2407-58EE-2B619DF4CDBA}"/>
              </a:ext>
            </a:extLst>
          </p:cNvPr>
          <p:cNvCxnSpPr>
            <a:cxnSpLocks/>
          </p:cNvCxnSpPr>
          <p:nvPr/>
        </p:nvCxnSpPr>
        <p:spPr>
          <a:xfrm>
            <a:off x="840826" y="1497725"/>
            <a:ext cx="2209179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70D2CF43-7C55-E7AD-D0CF-5AA346C7862C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solidFill>
            <a:schemeClr val="lt1"/>
          </a:solidFill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15EFF1CA-E43F-C10B-150F-E424A383D709}"/>
              </a:ext>
            </a:extLst>
          </p:cNvPr>
          <p:cNvSpPr txBox="1"/>
          <p:nvPr/>
        </p:nvSpPr>
        <p:spPr>
          <a:xfrm>
            <a:off x="11784161" y="6248503"/>
            <a:ext cx="301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dirty="0"/>
          </a:p>
        </p:txBody>
      </p:sp>
      <p:sp>
        <p:nvSpPr>
          <p:cNvPr id="100" name="Google Shape;100;p14">
            <a:extLst>
              <a:ext uri="{FF2B5EF4-FFF2-40B4-BE49-F238E27FC236}">
                <a16:creationId xmlns:a16="http://schemas.microsoft.com/office/drawing/2014/main" id="{F7066526-5F0E-FE05-16BB-A7E5001E3C08}"/>
              </a:ext>
            </a:extLst>
          </p:cNvPr>
          <p:cNvSpPr txBox="1"/>
          <p:nvPr/>
        </p:nvSpPr>
        <p:spPr>
          <a:xfrm>
            <a:off x="9687374" y="694977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 i="0" u="none" strike="noStrike" cap="none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4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CB70819C-CEE0-5571-2773-02F929D13DD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6336" y="118078"/>
            <a:ext cx="2697218" cy="64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A blue square with stars and a black background&#10;&#10;Description automatically generated">
            <a:extLst>
              <a:ext uri="{FF2B5EF4-FFF2-40B4-BE49-F238E27FC236}">
                <a16:creationId xmlns:a16="http://schemas.microsoft.com/office/drawing/2014/main" id="{1251019F-A643-FE5A-D931-CBF1693AD92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41851" y="-142690"/>
            <a:ext cx="1647211" cy="117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08;p21">
            <a:extLst>
              <a:ext uri="{FF2B5EF4-FFF2-40B4-BE49-F238E27FC236}">
                <a16:creationId xmlns:a16="http://schemas.microsoft.com/office/drawing/2014/main" id="{0758B0A9-D069-7A22-F512-F9E9FBBBCD28}"/>
              </a:ext>
            </a:extLst>
          </p:cNvPr>
          <p:cNvSpPr/>
          <p:nvPr/>
        </p:nvSpPr>
        <p:spPr>
          <a:xfrm>
            <a:off x="4259179" y="6442681"/>
            <a:ext cx="3681664" cy="337672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07;p21">
            <a:extLst>
              <a:ext uri="{FF2B5EF4-FFF2-40B4-BE49-F238E27FC236}">
                <a16:creationId xmlns:a16="http://schemas.microsoft.com/office/drawing/2014/main" id="{4CB5D079-1401-A55B-6309-D4A4672D426D}"/>
              </a:ext>
            </a:extLst>
          </p:cNvPr>
          <p:cNvSpPr txBox="1"/>
          <p:nvPr/>
        </p:nvSpPr>
        <p:spPr>
          <a:xfrm>
            <a:off x="3271432" y="6442260"/>
            <a:ext cx="5649136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Detection and modelling of dense hubs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A027E4DF-0282-C1F9-777B-6439FAD0FCA8}"/>
              </a:ext>
            </a:extLst>
          </p:cNvPr>
          <p:cNvCxnSpPr>
            <a:cxnSpLocks/>
          </p:cNvCxnSpPr>
          <p:nvPr/>
        </p:nvCxnSpPr>
        <p:spPr>
          <a:xfrm>
            <a:off x="5820861" y="3769364"/>
            <a:ext cx="550277" cy="0"/>
          </a:xfrm>
          <a:prstGeom prst="straightConnector1">
            <a:avLst/>
          </a:prstGeom>
          <a:ln>
            <a:solidFill>
              <a:srgbClr val="3B7D2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70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718C582C-1630-57EC-4F1F-1DBE5F633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1EB1EA2B-0A22-4D2C-B427-4997A7164EA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0F362938-8FFC-CA3D-E90D-D46A61BFB0BA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solidFill>
            <a:schemeClr val="lt1"/>
          </a:solidFill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062B8C38-2E25-4EBE-3D03-3B151485C87C}"/>
              </a:ext>
            </a:extLst>
          </p:cNvPr>
          <p:cNvSpPr txBox="1"/>
          <p:nvPr/>
        </p:nvSpPr>
        <p:spPr>
          <a:xfrm>
            <a:off x="11784161" y="6248503"/>
            <a:ext cx="301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dirty="0"/>
          </a:p>
        </p:txBody>
      </p:sp>
      <p:sp>
        <p:nvSpPr>
          <p:cNvPr id="100" name="Google Shape;100;p14">
            <a:extLst>
              <a:ext uri="{FF2B5EF4-FFF2-40B4-BE49-F238E27FC236}">
                <a16:creationId xmlns:a16="http://schemas.microsoft.com/office/drawing/2014/main" id="{ABAED26A-2ED6-BF11-EA14-42ACE4A8FD01}"/>
              </a:ext>
            </a:extLst>
          </p:cNvPr>
          <p:cNvSpPr txBox="1"/>
          <p:nvPr/>
        </p:nvSpPr>
        <p:spPr>
          <a:xfrm>
            <a:off x="9687374" y="694977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 i="0" u="none" strike="noStrike" cap="none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4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48ED2B16-31B1-DD60-897D-92A877E17F7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336" y="118078"/>
            <a:ext cx="2697218" cy="64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A blue square with stars and a black background&#10;&#10;Description automatically generated">
            <a:extLst>
              <a:ext uri="{FF2B5EF4-FFF2-40B4-BE49-F238E27FC236}">
                <a16:creationId xmlns:a16="http://schemas.microsoft.com/office/drawing/2014/main" id="{D20BF8E4-D9EA-A4E1-8715-7580C1242BB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1851" y="-142690"/>
            <a:ext cx="1647211" cy="117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08;p21">
            <a:extLst>
              <a:ext uri="{FF2B5EF4-FFF2-40B4-BE49-F238E27FC236}">
                <a16:creationId xmlns:a16="http://schemas.microsoft.com/office/drawing/2014/main" id="{57A23E31-5634-DA6C-CE28-48871A0FE2DE}"/>
              </a:ext>
            </a:extLst>
          </p:cNvPr>
          <p:cNvSpPr/>
          <p:nvPr/>
        </p:nvSpPr>
        <p:spPr>
          <a:xfrm>
            <a:off x="4259179" y="6442681"/>
            <a:ext cx="3681664" cy="337672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07;p21">
            <a:extLst>
              <a:ext uri="{FF2B5EF4-FFF2-40B4-BE49-F238E27FC236}">
                <a16:creationId xmlns:a16="http://schemas.microsoft.com/office/drawing/2014/main" id="{5D3F6A48-2D52-EB12-9FA4-791435121C64}"/>
              </a:ext>
            </a:extLst>
          </p:cNvPr>
          <p:cNvSpPr txBox="1"/>
          <p:nvPr/>
        </p:nvSpPr>
        <p:spPr>
          <a:xfrm>
            <a:off x="3271432" y="6442260"/>
            <a:ext cx="5649136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Detection and modelling of dense hubs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1980E4-069D-5E60-7518-93B0531740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2217" y="1028114"/>
            <a:ext cx="3541296" cy="5340082"/>
          </a:xfrm>
          <a:prstGeom prst="rect">
            <a:avLst/>
          </a:prstGeom>
        </p:spPr>
      </p:pic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05129582-8D29-9422-C7CF-381382564225}"/>
              </a:ext>
            </a:extLst>
          </p:cNvPr>
          <p:cNvCxnSpPr>
            <a:cxnSpLocks/>
          </p:cNvCxnSpPr>
          <p:nvPr/>
        </p:nvCxnSpPr>
        <p:spPr>
          <a:xfrm>
            <a:off x="5962011" y="3757091"/>
            <a:ext cx="550277" cy="0"/>
          </a:xfrm>
          <a:prstGeom prst="straightConnector1">
            <a:avLst/>
          </a:prstGeom>
          <a:ln>
            <a:solidFill>
              <a:srgbClr val="3B7D2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0C14C61-FD03-2F17-6FF0-2049975327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8486" y="1028114"/>
            <a:ext cx="3541296" cy="534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5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ED6E1DA7-224B-D7AB-5466-A1E6E15A8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912CA856-6528-8025-F082-234161486E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890642"/>
            <a:ext cx="10515600" cy="81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3600"/>
              <a:t>Hub-aware ant movement </a:t>
            </a:r>
            <a:endParaRPr sz="3600"/>
          </a:p>
        </p:txBody>
      </p:sp>
      <p:pic>
        <p:nvPicPr>
          <p:cNvPr id="96" name="Google Shape;96;p14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DC24EDBA-08C1-780F-BB1B-C9D12DE056A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14">
            <a:extLst>
              <a:ext uri="{FF2B5EF4-FFF2-40B4-BE49-F238E27FC236}">
                <a16:creationId xmlns:a16="http://schemas.microsoft.com/office/drawing/2014/main" id="{54DC4B5C-8B14-9D30-B939-D8DE0B041E35}"/>
              </a:ext>
            </a:extLst>
          </p:cNvPr>
          <p:cNvCxnSpPr>
            <a:cxnSpLocks/>
          </p:cNvCxnSpPr>
          <p:nvPr/>
        </p:nvCxnSpPr>
        <p:spPr>
          <a:xfrm>
            <a:off x="840826" y="1497725"/>
            <a:ext cx="5006521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9A572853-47C1-EC32-0B52-EA61AEB1B40B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solidFill>
            <a:schemeClr val="lt1"/>
          </a:solidFill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F63D8BCA-E9D2-0F7E-9A5C-F9B46D54F3B3}"/>
              </a:ext>
            </a:extLst>
          </p:cNvPr>
          <p:cNvSpPr txBox="1"/>
          <p:nvPr/>
        </p:nvSpPr>
        <p:spPr>
          <a:xfrm>
            <a:off x="11784161" y="6248503"/>
            <a:ext cx="301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dirty="0"/>
          </a:p>
        </p:txBody>
      </p:sp>
      <p:sp>
        <p:nvSpPr>
          <p:cNvPr id="100" name="Google Shape;100;p14">
            <a:extLst>
              <a:ext uri="{FF2B5EF4-FFF2-40B4-BE49-F238E27FC236}">
                <a16:creationId xmlns:a16="http://schemas.microsoft.com/office/drawing/2014/main" id="{0DA31EE3-8809-CDB0-C5F6-1B47BDAB00BD}"/>
              </a:ext>
            </a:extLst>
          </p:cNvPr>
          <p:cNvSpPr txBox="1"/>
          <p:nvPr/>
        </p:nvSpPr>
        <p:spPr>
          <a:xfrm>
            <a:off x="9687374" y="694977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 i="0" u="none" strike="noStrike" cap="none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4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3B74D241-7C75-848E-6D21-B65ADF987A8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336" y="118078"/>
            <a:ext cx="2697218" cy="64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A blue square with stars and a black background&#10;&#10;Description automatically generated">
            <a:extLst>
              <a:ext uri="{FF2B5EF4-FFF2-40B4-BE49-F238E27FC236}">
                <a16:creationId xmlns:a16="http://schemas.microsoft.com/office/drawing/2014/main" id="{478ABCE3-70AB-B858-8544-61832823141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1851" y="-142690"/>
            <a:ext cx="1647211" cy="117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08;p21">
            <a:extLst>
              <a:ext uri="{FF2B5EF4-FFF2-40B4-BE49-F238E27FC236}">
                <a16:creationId xmlns:a16="http://schemas.microsoft.com/office/drawing/2014/main" id="{3D4EE78C-ECA1-C84C-1502-570B34B3BFC3}"/>
              </a:ext>
            </a:extLst>
          </p:cNvPr>
          <p:cNvSpPr/>
          <p:nvPr/>
        </p:nvSpPr>
        <p:spPr>
          <a:xfrm>
            <a:off x="5059279" y="6153508"/>
            <a:ext cx="2014787" cy="337672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07;p21">
            <a:extLst>
              <a:ext uri="{FF2B5EF4-FFF2-40B4-BE49-F238E27FC236}">
                <a16:creationId xmlns:a16="http://schemas.microsoft.com/office/drawing/2014/main" id="{F4D854D2-F377-4FBE-8E87-FD6C230D6FEF}"/>
              </a:ext>
            </a:extLst>
          </p:cNvPr>
          <p:cNvSpPr txBox="1"/>
          <p:nvPr/>
        </p:nvSpPr>
        <p:spPr>
          <a:xfrm>
            <a:off x="5013407" y="6153508"/>
            <a:ext cx="210652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HLP core removed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5EEAD4D-57B2-806E-02B6-DBD80B80F3D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75857"/>
          <a:stretch>
            <a:fillRect/>
          </a:stretch>
        </p:blipFill>
        <p:spPr>
          <a:xfrm>
            <a:off x="0" y="2206384"/>
            <a:ext cx="2943554" cy="344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75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10C6798F-BC54-338F-DCAE-663B9E792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84E15812-F227-721A-0382-3844CBB4B6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890642"/>
            <a:ext cx="10515600" cy="81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3600"/>
              <a:t>Hub-aware ant movement </a:t>
            </a:r>
            <a:endParaRPr sz="3600"/>
          </a:p>
        </p:txBody>
      </p:sp>
      <p:pic>
        <p:nvPicPr>
          <p:cNvPr id="96" name="Google Shape;96;p14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7D9B5539-BB66-F1CE-C33A-74F27984ADB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14">
            <a:extLst>
              <a:ext uri="{FF2B5EF4-FFF2-40B4-BE49-F238E27FC236}">
                <a16:creationId xmlns:a16="http://schemas.microsoft.com/office/drawing/2014/main" id="{9C0B72B1-BEC8-BC30-0879-86A4959516FE}"/>
              </a:ext>
            </a:extLst>
          </p:cNvPr>
          <p:cNvCxnSpPr>
            <a:cxnSpLocks/>
          </p:cNvCxnSpPr>
          <p:nvPr/>
        </p:nvCxnSpPr>
        <p:spPr>
          <a:xfrm>
            <a:off x="840826" y="1497725"/>
            <a:ext cx="5006521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16694712-9A3E-3E18-67A4-F8AB157EF5CD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solidFill>
            <a:schemeClr val="lt1"/>
          </a:solidFill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7312F3BB-F3FF-5E7E-1774-DF1E9C4D69FC}"/>
              </a:ext>
            </a:extLst>
          </p:cNvPr>
          <p:cNvSpPr txBox="1"/>
          <p:nvPr/>
        </p:nvSpPr>
        <p:spPr>
          <a:xfrm>
            <a:off x="11784161" y="6248503"/>
            <a:ext cx="301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dirty="0"/>
          </a:p>
        </p:txBody>
      </p:sp>
      <p:sp>
        <p:nvSpPr>
          <p:cNvPr id="100" name="Google Shape;100;p14">
            <a:extLst>
              <a:ext uri="{FF2B5EF4-FFF2-40B4-BE49-F238E27FC236}">
                <a16:creationId xmlns:a16="http://schemas.microsoft.com/office/drawing/2014/main" id="{C7A80912-4CC9-3C17-7C15-15235BA8BA74}"/>
              </a:ext>
            </a:extLst>
          </p:cNvPr>
          <p:cNvSpPr txBox="1"/>
          <p:nvPr/>
        </p:nvSpPr>
        <p:spPr>
          <a:xfrm>
            <a:off x="9687374" y="694977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 i="0" u="none" strike="noStrike" cap="none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4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4DFA47B1-D924-D76E-0484-27A0BDA1981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336" y="118078"/>
            <a:ext cx="2697218" cy="64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A blue square with stars and a black background&#10;&#10;Description automatically generated">
            <a:extLst>
              <a:ext uri="{FF2B5EF4-FFF2-40B4-BE49-F238E27FC236}">
                <a16:creationId xmlns:a16="http://schemas.microsoft.com/office/drawing/2014/main" id="{8D23CB5C-8448-C93D-CEF5-777C2CB8F61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1851" y="-142690"/>
            <a:ext cx="1647211" cy="117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08;p21">
            <a:extLst>
              <a:ext uri="{FF2B5EF4-FFF2-40B4-BE49-F238E27FC236}">
                <a16:creationId xmlns:a16="http://schemas.microsoft.com/office/drawing/2014/main" id="{7E5E426F-EB28-B22D-35BA-0E68450CBA2A}"/>
              </a:ext>
            </a:extLst>
          </p:cNvPr>
          <p:cNvSpPr/>
          <p:nvPr/>
        </p:nvSpPr>
        <p:spPr>
          <a:xfrm>
            <a:off x="4756108" y="6153508"/>
            <a:ext cx="2663420" cy="337672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07;p21">
            <a:extLst>
              <a:ext uri="{FF2B5EF4-FFF2-40B4-BE49-F238E27FC236}">
                <a16:creationId xmlns:a16="http://schemas.microsoft.com/office/drawing/2014/main" id="{155569DC-B1AB-FC87-B364-7ED46D1EEEFD}"/>
              </a:ext>
            </a:extLst>
          </p:cNvPr>
          <p:cNvSpPr txBox="1"/>
          <p:nvPr/>
        </p:nvSpPr>
        <p:spPr>
          <a:xfrm>
            <a:off x="4703320" y="6152665"/>
            <a:ext cx="278127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Likelihood-based local move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40AA16C-1DBB-18A0-A166-897673E0B44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0000"/>
          <a:stretch>
            <a:fillRect/>
          </a:stretch>
        </p:blipFill>
        <p:spPr>
          <a:xfrm>
            <a:off x="0" y="2206384"/>
            <a:ext cx="6096000" cy="344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5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62BB2972-2840-32A7-48F9-0AD9FC91D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B30FA5C4-F510-7DC9-BF13-383A6DCFEF1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A5C20AB2-CED5-6399-9888-C1157C6AF071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solidFill>
            <a:schemeClr val="lt1"/>
          </a:solidFill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F371F8D1-92DD-CC95-4CB4-49DD7B058672}"/>
              </a:ext>
            </a:extLst>
          </p:cNvPr>
          <p:cNvSpPr txBox="1"/>
          <p:nvPr/>
        </p:nvSpPr>
        <p:spPr>
          <a:xfrm>
            <a:off x="11784161" y="6248503"/>
            <a:ext cx="301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dirty="0"/>
          </a:p>
        </p:txBody>
      </p:sp>
      <p:sp>
        <p:nvSpPr>
          <p:cNvPr id="100" name="Google Shape;100;p14">
            <a:extLst>
              <a:ext uri="{FF2B5EF4-FFF2-40B4-BE49-F238E27FC236}">
                <a16:creationId xmlns:a16="http://schemas.microsoft.com/office/drawing/2014/main" id="{B5909B21-830E-6DFF-47E9-DA8375950159}"/>
              </a:ext>
            </a:extLst>
          </p:cNvPr>
          <p:cNvSpPr txBox="1"/>
          <p:nvPr/>
        </p:nvSpPr>
        <p:spPr>
          <a:xfrm>
            <a:off x="9687374" y="694977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 i="0" u="none" strike="noStrike" cap="none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4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FA7296A1-1D0D-781F-230E-E3F0B18ABE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336" y="118078"/>
            <a:ext cx="2697218" cy="64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A blue square with stars and a black background&#10;&#10;Description automatically generated">
            <a:extLst>
              <a:ext uri="{FF2B5EF4-FFF2-40B4-BE49-F238E27FC236}">
                <a16:creationId xmlns:a16="http://schemas.microsoft.com/office/drawing/2014/main" id="{335EE2A2-77AD-15B2-5DF1-E679DCFC6C2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1851" y="-142690"/>
            <a:ext cx="1647211" cy="117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08;p21">
            <a:extLst>
              <a:ext uri="{FF2B5EF4-FFF2-40B4-BE49-F238E27FC236}">
                <a16:creationId xmlns:a16="http://schemas.microsoft.com/office/drawing/2014/main" id="{0B595D14-E57C-6797-A316-2F6EF4BD2334}"/>
              </a:ext>
            </a:extLst>
          </p:cNvPr>
          <p:cNvSpPr/>
          <p:nvPr/>
        </p:nvSpPr>
        <p:spPr>
          <a:xfrm>
            <a:off x="5059279" y="6153508"/>
            <a:ext cx="2014787" cy="337672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EEBEAAE-201E-71A1-2399-713254FBCD0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4507"/>
          <a:stretch>
            <a:fillRect/>
          </a:stretch>
        </p:blipFill>
        <p:spPr>
          <a:xfrm>
            <a:off x="0" y="2206384"/>
            <a:ext cx="9204158" cy="3441095"/>
          </a:xfrm>
          <a:prstGeom prst="rect">
            <a:avLst/>
          </a:prstGeom>
        </p:spPr>
      </p:pic>
      <p:sp>
        <p:nvSpPr>
          <p:cNvPr id="6" name="Google Shape;307;p21">
            <a:extLst>
              <a:ext uri="{FF2B5EF4-FFF2-40B4-BE49-F238E27FC236}">
                <a16:creationId xmlns:a16="http://schemas.microsoft.com/office/drawing/2014/main" id="{FF4A55C4-7065-EBE6-DE7B-DBC9258F28B8}"/>
              </a:ext>
            </a:extLst>
          </p:cNvPr>
          <p:cNvSpPr txBox="1"/>
          <p:nvPr/>
        </p:nvSpPr>
        <p:spPr>
          <a:xfrm>
            <a:off x="5013407" y="6152665"/>
            <a:ext cx="210652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Stochastic crossing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5;p14">
            <a:extLst>
              <a:ext uri="{FF2B5EF4-FFF2-40B4-BE49-F238E27FC236}">
                <a16:creationId xmlns:a16="http://schemas.microsoft.com/office/drawing/2014/main" id="{516C8BF3-6A91-D483-E2D8-092F32AD13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890642"/>
            <a:ext cx="10515600" cy="81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3600"/>
              <a:t>Hub-aware ant movement </a:t>
            </a:r>
            <a:endParaRPr sz="3600"/>
          </a:p>
        </p:txBody>
      </p:sp>
      <p:cxnSp>
        <p:nvCxnSpPr>
          <p:cNvPr id="7" name="Google Shape;97;p14">
            <a:extLst>
              <a:ext uri="{FF2B5EF4-FFF2-40B4-BE49-F238E27FC236}">
                <a16:creationId xmlns:a16="http://schemas.microsoft.com/office/drawing/2014/main" id="{CA96D303-A05E-9D32-CAD1-8E9BED8D9669}"/>
              </a:ext>
            </a:extLst>
          </p:cNvPr>
          <p:cNvCxnSpPr>
            <a:cxnSpLocks/>
          </p:cNvCxnSpPr>
          <p:nvPr/>
        </p:nvCxnSpPr>
        <p:spPr>
          <a:xfrm>
            <a:off x="840826" y="1497725"/>
            <a:ext cx="5006521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27949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92764341-2B84-E764-AEF4-E8070C7E6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7F2058D1-5DD5-FAC7-932B-107AC372737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90398FB5-708E-376B-AB54-8BA4435B011E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solidFill>
            <a:schemeClr val="lt1"/>
          </a:solidFill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E2F6E90B-25B3-DCF2-8E60-10DF22084DE0}"/>
              </a:ext>
            </a:extLst>
          </p:cNvPr>
          <p:cNvSpPr txBox="1"/>
          <p:nvPr/>
        </p:nvSpPr>
        <p:spPr>
          <a:xfrm>
            <a:off x="11784161" y="6248503"/>
            <a:ext cx="301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dirty="0"/>
          </a:p>
        </p:txBody>
      </p:sp>
      <p:sp>
        <p:nvSpPr>
          <p:cNvPr id="100" name="Google Shape;100;p14">
            <a:extLst>
              <a:ext uri="{FF2B5EF4-FFF2-40B4-BE49-F238E27FC236}">
                <a16:creationId xmlns:a16="http://schemas.microsoft.com/office/drawing/2014/main" id="{1B9739CD-8CBC-A275-1988-C851565FA783}"/>
              </a:ext>
            </a:extLst>
          </p:cNvPr>
          <p:cNvSpPr txBox="1"/>
          <p:nvPr/>
        </p:nvSpPr>
        <p:spPr>
          <a:xfrm>
            <a:off x="9687374" y="694977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 i="0" u="none" strike="noStrike" cap="none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4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D7969F69-571F-C1F4-1CDD-8EB4CAFF6B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336" y="118078"/>
            <a:ext cx="2697218" cy="64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A blue square with stars and a black background&#10;&#10;Description automatically generated">
            <a:extLst>
              <a:ext uri="{FF2B5EF4-FFF2-40B4-BE49-F238E27FC236}">
                <a16:creationId xmlns:a16="http://schemas.microsoft.com/office/drawing/2014/main" id="{70961D40-71D6-2024-E7DC-EBD93BB0290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1851" y="-142690"/>
            <a:ext cx="1647211" cy="117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08;p21">
            <a:extLst>
              <a:ext uri="{FF2B5EF4-FFF2-40B4-BE49-F238E27FC236}">
                <a16:creationId xmlns:a16="http://schemas.microsoft.com/office/drawing/2014/main" id="{C38EAA87-2C40-147D-DBF6-0A078B3EE7CE}"/>
              </a:ext>
            </a:extLst>
          </p:cNvPr>
          <p:cNvSpPr/>
          <p:nvPr/>
        </p:nvSpPr>
        <p:spPr>
          <a:xfrm>
            <a:off x="5339114" y="6153508"/>
            <a:ext cx="1460586" cy="337672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BB6B4BE-0120-2AF5-48B8-B8BC451EED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206384"/>
            <a:ext cx="12192000" cy="3441095"/>
          </a:xfrm>
          <a:prstGeom prst="rect">
            <a:avLst/>
          </a:prstGeom>
        </p:spPr>
      </p:pic>
      <p:sp>
        <p:nvSpPr>
          <p:cNvPr id="6" name="Google Shape;307;p21">
            <a:extLst>
              <a:ext uri="{FF2B5EF4-FFF2-40B4-BE49-F238E27FC236}">
                <a16:creationId xmlns:a16="http://schemas.microsoft.com/office/drawing/2014/main" id="{ADA4483E-58E9-1BED-2609-38390AA3BA33}"/>
              </a:ext>
            </a:extLst>
          </p:cNvPr>
          <p:cNvSpPr txBox="1"/>
          <p:nvPr/>
        </p:nvSpPr>
        <p:spPr>
          <a:xfrm>
            <a:off x="5013407" y="6152665"/>
            <a:ext cx="210652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Repulsive exit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5;p14">
            <a:extLst>
              <a:ext uri="{FF2B5EF4-FFF2-40B4-BE49-F238E27FC236}">
                <a16:creationId xmlns:a16="http://schemas.microsoft.com/office/drawing/2014/main" id="{F76C6BA6-3554-5DFD-F646-A61F3DCE01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890642"/>
            <a:ext cx="10515600" cy="81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3600"/>
              <a:t>Hub-aware ant movement </a:t>
            </a:r>
            <a:endParaRPr sz="3600"/>
          </a:p>
        </p:txBody>
      </p:sp>
      <p:cxnSp>
        <p:nvCxnSpPr>
          <p:cNvPr id="7" name="Google Shape;97;p14">
            <a:extLst>
              <a:ext uri="{FF2B5EF4-FFF2-40B4-BE49-F238E27FC236}">
                <a16:creationId xmlns:a16="http://schemas.microsoft.com/office/drawing/2014/main" id="{004AA671-0941-C98E-5314-377E7DFE2FE6}"/>
              </a:ext>
            </a:extLst>
          </p:cNvPr>
          <p:cNvCxnSpPr>
            <a:cxnSpLocks/>
          </p:cNvCxnSpPr>
          <p:nvPr/>
        </p:nvCxnSpPr>
        <p:spPr>
          <a:xfrm>
            <a:off x="840826" y="1497725"/>
            <a:ext cx="5006521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700023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AC9663D9-4C05-1990-E737-D42D134F3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C2A816BD-0708-CE73-A016-B77032D97B6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05836" y="-10293"/>
            <a:ext cx="2675540" cy="9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9C3DB11F-D675-2616-8E2E-E3C743AE98C4}"/>
              </a:ext>
            </a:extLst>
          </p:cNvPr>
          <p:cNvSpPr/>
          <p:nvPr/>
        </p:nvSpPr>
        <p:spPr>
          <a:xfrm>
            <a:off x="-1" y="6005763"/>
            <a:ext cx="932447" cy="852236"/>
          </a:xfrm>
          <a:prstGeom prst="rtTriangle">
            <a:avLst/>
          </a:prstGeom>
          <a:solidFill>
            <a:schemeClr val="lt1"/>
          </a:solidFill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D409D422-265C-D1BF-2962-B868891AD4E5}"/>
              </a:ext>
            </a:extLst>
          </p:cNvPr>
          <p:cNvSpPr txBox="1"/>
          <p:nvPr/>
        </p:nvSpPr>
        <p:spPr>
          <a:xfrm>
            <a:off x="11784161" y="6248503"/>
            <a:ext cx="301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  <p:sp>
        <p:nvSpPr>
          <p:cNvPr id="100" name="Google Shape;100;p14">
            <a:extLst>
              <a:ext uri="{FF2B5EF4-FFF2-40B4-BE49-F238E27FC236}">
                <a16:creationId xmlns:a16="http://schemas.microsoft.com/office/drawing/2014/main" id="{712736FD-8883-80A9-17A5-4A75F8F51410}"/>
              </a:ext>
            </a:extLst>
          </p:cNvPr>
          <p:cNvSpPr txBox="1"/>
          <p:nvPr/>
        </p:nvSpPr>
        <p:spPr>
          <a:xfrm>
            <a:off x="9687374" y="694977"/>
            <a:ext cx="21088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 i="0" u="none" strike="noStrike" cap="none">
                <a:solidFill>
                  <a:srgbClr val="011D45"/>
                </a:solidFill>
                <a:latin typeface="Arial"/>
                <a:ea typeface="Arial"/>
                <a:cs typeface="Arial"/>
                <a:sym typeface="Arial"/>
              </a:rPr>
              <a:t>FUNDING BY THE EUROPEAN UNION (MSCA EDUCADO, GA 101119830).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4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68C56130-7104-4670-3931-AB4CE46B03F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336" y="118078"/>
            <a:ext cx="2697218" cy="64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A blue square with stars and a black background&#10;&#10;Description automatically generated">
            <a:extLst>
              <a:ext uri="{FF2B5EF4-FFF2-40B4-BE49-F238E27FC236}">
                <a16:creationId xmlns:a16="http://schemas.microsoft.com/office/drawing/2014/main" id="{29BA2B66-F31A-3BC7-5F52-F65A34C032A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1851" y="-142690"/>
            <a:ext cx="1647211" cy="117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08;p21">
            <a:extLst>
              <a:ext uri="{FF2B5EF4-FFF2-40B4-BE49-F238E27FC236}">
                <a16:creationId xmlns:a16="http://schemas.microsoft.com/office/drawing/2014/main" id="{164AE73D-F052-02D7-D82C-83CD3908DF85}"/>
              </a:ext>
            </a:extLst>
          </p:cNvPr>
          <p:cNvSpPr/>
          <p:nvPr/>
        </p:nvSpPr>
        <p:spPr>
          <a:xfrm>
            <a:off x="1092618" y="1970769"/>
            <a:ext cx="601580" cy="337672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307;p21">
            <a:extLst>
              <a:ext uri="{FF2B5EF4-FFF2-40B4-BE49-F238E27FC236}">
                <a16:creationId xmlns:a16="http://schemas.microsoft.com/office/drawing/2014/main" id="{9FD97281-E541-5261-1492-0452BB36CE48}"/>
              </a:ext>
            </a:extLst>
          </p:cNvPr>
          <p:cNvSpPr txBox="1"/>
          <p:nvPr/>
        </p:nvSpPr>
        <p:spPr>
          <a:xfrm>
            <a:off x="932446" y="1969927"/>
            <a:ext cx="93244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5;p14">
            <a:extLst>
              <a:ext uri="{FF2B5EF4-FFF2-40B4-BE49-F238E27FC236}">
                <a16:creationId xmlns:a16="http://schemas.microsoft.com/office/drawing/2014/main" id="{611992A3-97D8-1804-9EE9-8A6E1E225F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890642"/>
            <a:ext cx="10515600" cy="81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US" sz="3600"/>
              <a:t>Synthetic experiment</a:t>
            </a:r>
            <a:endParaRPr lang="en-US"/>
          </a:p>
        </p:txBody>
      </p:sp>
      <p:cxnSp>
        <p:nvCxnSpPr>
          <p:cNvPr id="7" name="Google Shape;97;p14">
            <a:extLst>
              <a:ext uri="{FF2B5EF4-FFF2-40B4-BE49-F238E27FC236}">
                <a16:creationId xmlns:a16="http://schemas.microsoft.com/office/drawing/2014/main" id="{896806B4-E1EC-A192-0DDF-33EDC04519B5}"/>
              </a:ext>
            </a:extLst>
          </p:cNvPr>
          <p:cNvCxnSpPr>
            <a:cxnSpLocks/>
          </p:cNvCxnSpPr>
          <p:nvPr/>
        </p:nvCxnSpPr>
        <p:spPr>
          <a:xfrm>
            <a:off x="840826" y="1497725"/>
            <a:ext cx="4077253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E378F6AB-AB86-BE49-C90B-C67A859A3AB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76" t="9714" r="38" b="5257"/>
          <a:stretch>
            <a:fillRect/>
          </a:stretch>
        </p:blipFill>
        <p:spPr>
          <a:xfrm>
            <a:off x="0" y="2577171"/>
            <a:ext cx="8279792" cy="2345093"/>
          </a:xfrm>
          <a:prstGeom prst="rect">
            <a:avLst/>
          </a:prstGeom>
        </p:spPr>
      </p:pic>
      <p:sp>
        <p:nvSpPr>
          <p:cNvPr id="8" name="Google Shape;308;p21">
            <a:extLst>
              <a:ext uri="{FF2B5EF4-FFF2-40B4-BE49-F238E27FC236}">
                <a16:creationId xmlns:a16="http://schemas.microsoft.com/office/drawing/2014/main" id="{D8856241-3BAF-8733-D21A-BB6C607C67F6}"/>
              </a:ext>
            </a:extLst>
          </p:cNvPr>
          <p:cNvSpPr/>
          <p:nvPr/>
        </p:nvSpPr>
        <p:spPr>
          <a:xfrm>
            <a:off x="3459079" y="1970769"/>
            <a:ext cx="1458999" cy="337672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307;p21">
            <a:extLst>
              <a:ext uri="{FF2B5EF4-FFF2-40B4-BE49-F238E27FC236}">
                <a16:creationId xmlns:a16="http://schemas.microsoft.com/office/drawing/2014/main" id="{5A8BA719-9495-8A48-DF23-082E281EE2B7}"/>
              </a:ext>
            </a:extLst>
          </p:cNvPr>
          <p:cNvSpPr txBox="1"/>
          <p:nvPr/>
        </p:nvSpPr>
        <p:spPr>
          <a:xfrm>
            <a:off x="3390649" y="1969767"/>
            <a:ext cx="158014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Standard LAAT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07;p21">
            <a:extLst>
              <a:ext uri="{FF2B5EF4-FFF2-40B4-BE49-F238E27FC236}">
                <a16:creationId xmlns:a16="http://schemas.microsoft.com/office/drawing/2014/main" id="{EEB92A07-9434-119D-C101-932546DE807D}"/>
              </a:ext>
            </a:extLst>
          </p:cNvPr>
          <p:cNvSpPr txBox="1"/>
          <p:nvPr/>
        </p:nvSpPr>
        <p:spPr>
          <a:xfrm>
            <a:off x="6171949" y="1969767"/>
            <a:ext cx="158014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Hub-LAAT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08;p21">
            <a:extLst>
              <a:ext uri="{FF2B5EF4-FFF2-40B4-BE49-F238E27FC236}">
                <a16:creationId xmlns:a16="http://schemas.microsoft.com/office/drawing/2014/main" id="{089FEE52-B2C9-0F61-4819-D21A62B4DB05}"/>
              </a:ext>
            </a:extLst>
          </p:cNvPr>
          <p:cNvSpPr/>
          <p:nvPr/>
        </p:nvSpPr>
        <p:spPr>
          <a:xfrm>
            <a:off x="6414837" y="1969767"/>
            <a:ext cx="1074821" cy="337672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307;p21">
                <a:extLst>
                  <a:ext uri="{FF2B5EF4-FFF2-40B4-BE49-F238E27FC236}">
                    <a16:creationId xmlns:a16="http://schemas.microsoft.com/office/drawing/2014/main" id="{C389D0FD-A29E-E618-65A2-3E8D79B991E8}"/>
                  </a:ext>
                </a:extLst>
              </p:cNvPr>
              <p:cNvSpPr txBox="1"/>
              <p:nvPr/>
            </p:nvSpPr>
            <p:spPr>
              <a:xfrm>
                <a:off x="408207" y="5263979"/>
                <a:ext cx="7545031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Filament share of selected output: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Arial"/>
                        <a:cs typeface="Arial"/>
                        <a:sym typeface="Arial"/>
                      </a:rPr>
                      <m:t>𝟏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Arial"/>
                        <a:cs typeface="Arial"/>
                        <a:sym typeface="Arial"/>
                      </a:rPr>
                      <m:t>.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Arial"/>
                        <a:cs typeface="Arial"/>
                        <a:sym typeface="Arial"/>
                      </a:rPr>
                      <m:t>𝟖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±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𝟎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.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𝟒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%→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𝟕𝟏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.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𝟗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±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𝟏𝟐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.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𝟒</m:t>
                    </m:r>
                    <m:r>
                      <a:rPr lang="en-US" sz="20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%</m:t>
                    </m:r>
                  </m:oMath>
                </a14:m>
                <a:endParaRPr sz="2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7" name="Google Shape;307;p21">
                <a:extLst>
                  <a:ext uri="{FF2B5EF4-FFF2-40B4-BE49-F238E27FC236}">
                    <a16:creationId xmlns:a16="http://schemas.microsoft.com/office/drawing/2014/main" id="{C389D0FD-A29E-E618-65A2-3E8D79B991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07" y="5263979"/>
                <a:ext cx="7545031" cy="400069"/>
              </a:xfrm>
              <a:prstGeom prst="rect">
                <a:avLst/>
              </a:prstGeom>
              <a:blipFill>
                <a:blip r:embed="rId7"/>
                <a:stretch>
                  <a:fillRect t="-7692" b="-292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Google Shape;307;p21">
                <a:extLst>
                  <a:ext uri="{FF2B5EF4-FFF2-40B4-BE49-F238E27FC236}">
                    <a16:creationId xmlns:a16="http://schemas.microsoft.com/office/drawing/2014/main" id="{600260F8-51D1-F0E1-6383-CA849799E8E7}"/>
                  </a:ext>
                </a:extLst>
              </p:cNvPr>
              <p:cNvSpPr txBox="1"/>
              <p:nvPr/>
            </p:nvSpPr>
            <p:spPr>
              <a:xfrm>
                <a:off x="1234866" y="5908701"/>
                <a:ext cx="5891714" cy="5231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Dense hub share: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Arial"/>
                        <a:cs typeface="Arial"/>
                        <a:sym typeface="Arial"/>
                      </a:rPr>
                      <m:t>9</m:t>
                    </m:r>
                    <m:r>
                      <a:rPr lang="en-US" sz="14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Arial"/>
                        <a:cs typeface="Arial"/>
                        <a:sym typeface="Arial"/>
                      </a:rPr>
                      <m:t>8.2</m:t>
                    </m:r>
                    <m:r>
                      <a:rPr lang="en-US" sz="14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%→26.4%</m:t>
                    </m:r>
                  </m:oMath>
                </a14:m>
                <a:endParaRPr lang="en-US" sz="1400" b="0">
                  <a:solidFill>
                    <a:schemeClr val="dk1"/>
                  </a:solidFill>
                  <a:latin typeface="Arial"/>
                  <a:ea typeface="Cambria Math" panose="02040503050406030204" pitchFamily="18" charset="0"/>
                  <a:cs typeface="Arial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Noise remains low: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/>
                        <a:cs typeface="Arial"/>
                        <a:sym typeface="Arial"/>
                      </a:rPr>
                      <m:t>0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/>
                        <a:cs typeface="Arial"/>
                        <a:sym typeface="Arial"/>
                      </a:rPr>
                      <m:t>.0</m:t>
                    </m:r>
                    <m:r>
                      <a:rPr kumimoji="0" lang="en-GB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%→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1.7</m:t>
                    </m:r>
                    <m:r>
                      <a:rPr kumimoji="0" lang="en-GB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  <a:sym typeface="Arial"/>
                      </a:rPr>
                      <m:t>%</m:t>
                    </m:r>
                  </m:oMath>
                </a14:m>
                <a:endPara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9" name="Google Shape;307;p21">
                <a:extLst>
                  <a:ext uri="{FF2B5EF4-FFF2-40B4-BE49-F238E27FC236}">
                    <a16:creationId xmlns:a16="http://schemas.microsoft.com/office/drawing/2014/main" id="{600260F8-51D1-F0E1-6383-CA849799E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866" y="5908701"/>
                <a:ext cx="5891714" cy="523180"/>
              </a:xfrm>
              <a:prstGeom prst="rect">
                <a:avLst/>
              </a:prstGeom>
              <a:blipFill>
                <a:blip r:embed="rId8"/>
                <a:stretch>
                  <a:fillRect t="-1163" b="-116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Google Shape;97;p14">
            <a:extLst>
              <a:ext uri="{FF2B5EF4-FFF2-40B4-BE49-F238E27FC236}">
                <a16:creationId xmlns:a16="http://schemas.microsoft.com/office/drawing/2014/main" id="{C6B9EC7A-7744-248E-9281-9656A643227F}"/>
              </a:ext>
            </a:extLst>
          </p:cNvPr>
          <p:cNvCxnSpPr>
            <a:cxnSpLocks/>
          </p:cNvCxnSpPr>
          <p:nvPr/>
        </p:nvCxnSpPr>
        <p:spPr>
          <a:xfrm>
            <a:off x="466222" y="5625643"/>
            <a:ext cx="7360320" cy="0"/>
          </a:xfrm>
          <a:prstGeom prst="straightConnector1">
            <a:avLst/>
          </a:prstGeom>
          <a:noFill/>
          <a:ln w="19050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2" name="Google Shape;97;p14">
            <a:extLst>
              <a:ext uri="{FF2B5EF4-FFF2-40B4-BE49-F238E27FC236}">
                <a16:creationId xmlns:a16="http://schemas.microsoft.com/office/drawing/2014/main" id="{D14FC56C-5D38-0E79-263B-49BB1A585C18}"/>
              </a:ext>
            </a:extLst>
          </p:cNvPr>
          <p:cNvCxnSpPr>
            <a:cxnSpLocks/>
          </p:cNvCxnSpPr>
          <p:nvPr/>
        </p:nvCxnSpPr>
        <p:spPr>
          <a:xfrm flipV="1">
            <a:off x="2581990" y="6438899"/>
            <a:ext cx="3115809" cy="1799"/>
          </a:xfrm>
          <a:prstGeom prst="straightConnector1">
            <a:avLst/>
          </a:prstGeom>
          <a:noFill/>
          <a:ln w="9525" cap="flat" cmpd="sng">
            <a:solidFill>
              <a:srgbClr val="3B7D2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9" name="Google Shape;308;p21">
            <a:extLst>
              <a:ext uri="{FF2B5EF4-FFF2-40B4-BE49-F238E27FC236}">
                <a16:creationId xmlns:a16="http://schemas.microsoft.com/office/drawing/2014/main" id="{A1E7C63E-A867-FD19-8EC1-F38814E60165}"/>
              </a:ext>
            </a:extLst>
          </p:cNvPr>
          <p:cNvSpPr/>
          <p:nvPr/>
        </p:nvSpPr>
        <p:spPr>
          <a:xfrm>
            <a:off x="9267670" y="2317420"/>
            <a:ext cx="2197768" cy="36887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307;p21">
            <a:extLst>
              <a:ext uri="{FF2B5EF4-FFF2-40B4-BE49-F238E27FC236}">
                <a16:creationId xmlns:a16="http://schemas.microsoft.com/office/drawing/2014/main" id="{BFD24362-7F34-0947-C2E5-0480BF0309B6}"/>
              </a:ext>
            </a:extLst>
          </p:cNvPr>
          <p:cNvSpPr txBox="1"/>
          <p:nvPr/>
        </p:nvSpPr>
        <p:spPr>
          <a:xfrm>
            <a:off x="8956221" y="2287586"/>
            <a:ext cx="283229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 to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1.53× faster</a:t>
            </a: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307;p21">
            <a:extLst>
              <a:ext uri="{FF2B5EF4-FFF2-40B4-BE49-F238E27FC236}">
                <a16:creationId xmlns:a16="http://schemas.microsoft.com/office/drawing/2014/main" id="{03396D55-F231-4E25-9F10-EF697909BF39}"/>
              </a:ext>
            </a:extLst>
          </p:cNvPr>
          <p:cNvSpPr txBox="1"/>
          <p:nvPr/>
        </p:nvSpPr>
        <p:spPr>
          <a:xfrm>
            <a:off x="8956221" y="4001883"/>
            <a:ext cx="283229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Hub-LAAT</a:t>
            </a:r>
            <a:r>
              <a:rPr lang="en-US" sz="20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shifts the selected output from the </a:t>
            </a:r>
            <a:r>
              <a:rPr lang="en-US" sz="20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hub</a:t>
            </a:r>
            <a:r>
              <a:rPr lang="en-US" sz="20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the </a:t>
            </a:r>
            <a:r>
              <a:rPr lang="en-US" sz="20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filament</a:t>
            </a:r>
            <a:endParaRPr lang="en-GB" sz="2400" b="1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08;p21">
            <a:extLst>
              <a:ext uri="{FF2B5EF4-FFF2-40B4-BE49-F238E27FC236}">
                <a16:creationId xmlns:a16="http://schemas.microsoft.com/office/drawing/2014/main" id="{B3B05298-3005-4E9F-C931-9BCEEF8BA315}"/>
              </a:ext>
            </a:extLst>
          </p:cNvPr>
          <p:cNvSpPr/>
          <p:nvPr/>
        </p:nvSpPr>
        <p:spPr>
          <a:xfrm>
            <a:off x="8951864" y="3962226"/>
            <a:ext cx="2832297" cy="1094933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3A7D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29915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5F5AA1CBCCC6498EA089335388066F" ma:contentTypeVersion="4" ma:contentTypeDescription="Create a new document." ma:contentTypeScope="" ma:versionID="63e8a752f8e72ab6248fa3d75d214865">
  <xsd:schema xmlns:xsd="http://www.w3.org/2001/XMLSchema" xmlns:xs="http://www.w3.org/2001/XMLSchema" xmlns:p="http://schemas.microsoft.com/office/2006/metadata/properties" xmlns:ns3="4464c1d8-cd0f-4f52-bdcf-90bd27c8fcf0" targetNamespace="http://schemas.microsoft.com/office/2006/metadata/properties" ma:root="true" ma:fieldsID="da193a61fcb2c8e5c6dd5ea62df0b19f" ns3:_="">
    <xsd:import namespace="4464c1d8-cd0f-4f52-bdcf-90bd27c8fcf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4c1d8-cd0f-4f52-bdcf-90bd27c8fcf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8C8791-783C-4798-AAF1-1195D4208F4B}">
  <ds:schemaRefs>
    <ds:schemaRef ds:uri="4464c1d8-cd0f-4f52-bdcf-90bd27c8fc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B2A4861-705F-4CF9-BC01-FD063977CFF1}">
  <ds:schemaRefs>
    <ds:schemaRef ds:uri="4464c1d8-cd0f-4f52-bdcf-90bd27c8fcf0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53E8857-F83C-4C80-8C53-47FE62502B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745</Words>
  <Application>Microsoft Office PowerPoint</Application>
  <PresentationFormat>Widescreen</PresentationFormat>
  <Paragraphs>118</Paragraphs>
  <Slides>15</Slides>
  <Notes>15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Cambria Math</vt:lpstr>
      <vt:lpstr>Play</vt:lpstr>
      <vt:lpstr>Tema di Office</vt:lpstr>
      <vt:lpstr>Hub-Aware Hybrid Search: Accelerating the Locally Aligned Ant Technique</vt:lpstr>
      <vt:lpstr>The problem</vt:lpstr>
      <vt:lpstr>Hub-LAAT</vt:lpstr>
      <vt:lpstr>Presentazione standard di PowerPoint</vt:lpstr>
      <vt:lpstr>Hub-aware ant movement </vt:lpstr>
      <vt:lpstr>Hub-aware ant movement </vt:lpstr>
      <vt:lpstr>Hub-aware ant movement </vt:lpstr>
      <vt:lpstr>Hub-aware ant movement </vt:lpstr>
      <vt:lpstr>Synthetic experiment</vt:lpstr>
      <vt:lpstr>Cosmic web </vt:lpstr>
      <vt:lpstr>Conclusion </vt:lpstr>
      <vt:lpstr>Appendix</vt:lpstr>
      <vt:lpstr>Hub-LAAT: hubs identification</vt:lpstr>
      <vt:lpstr>Hub-LAAT: model fitting </vt:lpstr>
      <vt:lpstr>Hub-LAAT: new ant movement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S. Vilardi</dc:creator>
  <cp:lastModifiedBy>S. Vilardi</cp:lastModifiedBy>
  <cp:revision>7</cp:revision>
  <dcterms:created xsi:type="dcterms:W3CDTF">2026-07-29T14:02:43Z</dcterms:created>
  <dcterms:modified xsi:type="dcterms:W3CDTF">2026-08-23T08:17:22Z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0x010100F45F5AA1CBCCC6498EA089335388066F</vt:lpwstr>
  </property>
</Properties>
</file>