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ab288156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ab288156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ab288156f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ab288156f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ab288156f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ab288156f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ab288156f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ab288156f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ab288156f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fab288156f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ab4f4ecd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ab4f4ec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>
                <a:solidFill>
                  <a:srgbClr val="000000"/>
                </a:solidFill>
              </a:rPr>
              <a:t>Cosmological Parameter Inference from Galaxy Properties using Conditional Normalizing Flows </a:t>
            </a:r>
            <a:endParaRPr sz="4000">
              <a:solidFill>
                <a:srgbClr val="000000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11700" y="2834125"/>
            <a:ext cx="8520600" cy="18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</a:rPr>
              <a:t>Tirthankar De</a:t>
            </a:r>
            <a:r>
              <a:rPr baseline="30000" lang="en-GB" sz="2400">
                <a:solidFill>
                  <a:srgbClr val="000000"/>
                </a:solidFill>
              </a:rPr>
              <a:t>1</a:t>
            </a:r>
            <a:r>
              <a:rPr lang="en-GB" sz="2400">
                <a:solidFill>
                  <a:srgbClr val="000000"/>
                </a:solidFill>
              </a:rPr>
              <a:t> and Natalí S</a:t>
            </a:r>
            <a:r>
              <a:rPr lang="en-GB" sz="2400"/>
              <a:t>. M.</a:t>
            </a:r>
            <a:r>
              <a:rPr lang="en-GB" sz="2400">
                <a:solidFill>
                  <a:srgbClr val="000000"/>
                </a:solidFill>
              </a:rPr>
              <a:t> de S</a:t>
            </a:r>
            <a:r>
              <a:rPr lang="en-GB" sz="2400"/>
              <a:t>anti</a:t>
            </a:r>
            <a:r>
              <a:rPr baseline="30000" lang="en-GB" sz="2400">
                <a:solidFill>
                  <a:srgbClr val="000000"/>
                </a:solidFill>
              </a:rPr>
              <a:t>2</a:t>
            </a:r>
            <a:endParaRPr baseline="30000" sz="24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aseline="30000" lang="en-GB" sz="2400">
                <a:solidFill>
                  <a:srgbClr val="000000"/>
                </a:solidFill>
              </a:rPr>
              <a:t>1</a:t>
            </a:r>
            <a:r>
              <a:rPr lang="en-GB" sz="2400">
                <a:solidFill>
                  <a:srgbClr val="000000"/>
                </a:solidFill>
              </a:rPr>
              <a:t>Indian Institute of Technology Roorkee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aseline="30000" lang="en-GB" sz="2400">
                <a:solidFill>
                  <a:srgbClr val="000000"/>
                </a:solidFill>
              </a:rPr>
              <a:t>2</a:t>
            </a:r>
            <a:r>
              <a:rPr lang="en-GB" sz="2400">
                <a:solidFill>
                  <a:srgbClr val="000000"/>
                </a:solidFill>
              </a:rPr>
              <a:t>Berkeley Center for Cosmological Physics, UC Berkeley</a:t>
            </a: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311700" y="2187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20">
                <a:solidFill>
                  <a:srgbClr val="000000"/>
                </a:solidFill>
              </a:rPr>
              <a:t>Motivation</a:t>
            </a:r>
            <a:endParaRPr b="1" sz="2820">
              <a:solidFill>
                <a:srgbClr val="000000"/>
              </a:solidFill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311700" y="885425"/>
            <a:ext cx="8520600" cy="3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3B3B3B"/>
              </a:buClr>
              <a:buSzPts val="2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Galaxies as cosmological probes:</a:t>
            </a:r>
            <a:r>
              <a:rPr lang="en-GB" sz="2000">
                <a:solidFill>
                  <a:srgbClr val="000000"/>
                </a:solidFill>
              </a:rPr>
              <a:t> Individual galaxy properties trace their formation environment.</a:t>
            </a:r>
            <a:endParaRPr sz="2000">
              <a:solidFill>
                <a:srgbClr val="595959"/>
              </a:solidFill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2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Limitations of standard statistics:</a:t>
            </a:r>
            <a:r>
              <a:rPr lang="en-GB" sz="2000">
                <a:solidFill>
                  <a:srgbClr val="000000"/>
                </a:solidFill>
              </a:rPr>
              <a:t> Power spectrum/2PCF miss information in the non-linear, non-Gaussian regime. </a:t>
            </a:r>
            <a:endParaRPr sz="2000">
              <a:solidFill>
                <a:srgbClr val="3B3B3B"/>
              </a:solidFill>
              <a:highlight>
                <a:srgbClr val="FFFFFF"/>
              </a:highlight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2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Intractable likelihoods:</a:t>
            </a:r>
            <a:r>
              <a:rPr lang="en-GB" sz="2000">
                <a:solidFill>
                  <a:srgbClr val="000000"/>
                </a:solidFill>
              </a:rPr>
              <a:t> Complex baryonic physics makes standard inference impossible. </a:t>
            </a:r>
            <a:endParaRPr sz="2000">
              <a:solidFill>
                <a:srgbClr val="000000"/>
              </a:solidFill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2000"/>
              <a:buChar char="●"/>
            </a:pPr>
            <a:r>
              <a:rPr b="1" lang="en-GB" sz="2000">
                <a:solidFill>
                  <a:srgbClr val="000000"/>
                </a:solidFill>
              </a:rPr>
              <a:t>The solution: Simulation-Based Inference (SBI):</a:t>
            </a:r>
            <a:r>
              <a:rPr lang="en-GB" sz="2000">
                <a:solidFill>
                  <a:srgbClr val="000000"/>
                </a:solidFill>
              </a:rPr>
              <a:t> Uses conditional normalizing flows for likelihood-free, amortized inference directly from observables.</a:t>
            </a:r>
            <a:endParaRPr sz="2000">
              <a:solidFill>
                <a:srgbClr val="3B3B3B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2338350" y="125200"/>
            <a:ext cx="44673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2320"/>
              <a:t>Pipeline</a:t>
            </a:r>
            <a:endParaRPr b="1" sz="2320"/>
          </a:p>
        </p:txBody>
      </p:sp>
      <p:sp>
        <p:nvSpPr>
          <p:cNvPr id="67" name="Google Shape;67;p15"/>
          <p:cNvSpPr/>
          <p:nvPr/>
        </p:nvSpPr>
        <p:spPr>
          <a:xfrm>
            <a:off x="4558423" y="1008085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M</a:t>
            </a:r>
            <a:r>
              <a:rPr b="1" baseline="-25000" lang="en-GB" sz="1288"/>
              <a:t>g</a:t>
            </a:r>
            <a:endParaRPr b="1" baseline="-25000" sz="1288"/>
          </a:p>
        </p:txBody>
      </p:sp>
      <p:sp>
        <p:nvSpPr>
          <p:cNvPr id="68" name="Google Shape;68;p15"/>
          <p:cNvSpPr/>
          <p:nvPr/>
        </p:nvSpPr>
        <p:spPr>
          <a:xfrm>
            <a:off x="4558423" y="1524083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M</a:t>
            </a:r>
            <a:r>
              <a:rPr b="1" baseline="-25000" lang="en-GB" sz="1288"/>
              <a:t>BH</a:t>
            </a:r>
            <a:endParaRPr b="1" baseline="-25000" sz="1288"/>
          </a:p>
        </p:txBody>
      </p:sp>
      <p:sp>
        <p:nvSpPr>
          <p:cNvPr id="69" name="Google Shape;69;p15"/>
          <p:cNvSpPr/>
          <p:nvPr/>
        </p:nvSpPr>
        <p:spPr>
          <a:xfrm>
            <a:off x="4558423" y="2040082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M</a:t>
            </a:r>
            <a:r>
              <a:rPr b="1" baseline="-25000" lang="en-GB" sz="1288"/>
              <a:t>*</a:t>
            </a:r>
            <a:endParaRPr b="1" baseline="-25000" sz="1288"/>
          </a:p>
        </p:txBody>
      </p:sp>
      <p:sp>
        <p:nvSpPr>
          <p:cNvPr id="70" name="Google Shape;70;p15"/>
          <p:cNvSpPr/>
          <p:nvPr/>
        </p:nvSpPr>
        <p:spPr>
          <a:xfrm>
            <a:off x="4558423" y="2556080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M</a:t>
            </a:r>
            <a:r>
              <a:rPr b="1" baseline="-25000" lang="en-GB" sz="1288"/>
              <a:t>t</a:t>
            </a:r>
            <a:endParaRPr b="1" baseline="-25000" sz="1288"/>
          </a:p>
        </p:txBody>
      </p:sp>
      <p:sp>
        <p:nvSpPr>
          <p:cNvPr id="71" name="Google Shape;71;p15"/>
          <p:cNvSpPr/>
          <p:nvPr/>
        </p:nvSpPr>
        <p:spPr>
          <a:xfrm>
            <a:off x="4558423" y="3072079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V</a:t>
            </a:r>
            <a:r>
              <a:rPr b="1" baseline="-25000" lang="en-GB" sz="1288"/>
              <a:t>max</a:t>
            </a:r>
            <a:endParaRPr b="1" baseline="-25000" sz="1288"/>
          </a:p>
        </p:txBody>
      </p:sp>
      <p:sp>
        <p:nvSpPr>
          <p:cNvPr id="72" name="Google Shape;72;p15"/>
          <p:cNvSpPr/>
          <p:nvPr/>
        </p:nvSpPr>
        <p:spPr>
          <a:xfrm>
            <a:off x="4558423" y="3588077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σ</a:t>
            </a:r>
            <a:r>
              <a:rPr b="1" baseline="-25000" lang="en-GB" sz="1288"/>
              <a:t>v</a:t>
            </a:r>
            <a:endParaRPr b="1" baseline="-25000" sz="1288"/>
          </a:p>
        </p:txBody>
      </p:sp>
      <p:sp>
        <p:nvSpPr>
          <p:cNvPr id="73" name="Google Shape;73;p15"/>
          <p:cNvSpPr/>
          <p:nvPr/>
        </p:nvSpPr>
        <p:spPr>
          <a:xfrm>
            <a:off x="4558423" y="4104076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Z</a:t>
            </a:r>
            <a:r>
              <a:rPr b="1" baseline="-25000" lang="en-GB" sz="1288"/>
              <a:t>g</a:t>
            </a:r>
            <a:endParaRPr b="1" baseline="-25000" sz="1288"/>
          </a:p>
        </p:txBody>
      </p:sp>
      <p:sp>
        <p:nvSpPr>
          <p:cNvPr id="74" name="Google Shape;74;p15"/>
          <p:cNvSpPr/>
          <p:nvPr/>
        </p:nvSpPr>
        <p:spPr>
          <a:xfrm>
            <a:off x="5239013" y="1008085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Z</a:t>
            </a:r>
            <a:r>
              <a:rPr b="1" baseline="-25000" lang="en-GB" sz="1288"/>
              <a:t>*</a:t>
            </a:r>
            <a:endParaRPr b="1" baseline="-25000" sz="1288"/>
          </a:p>
        </p:txBody>
      </p:sp>
      <p:sp>
        <p:nvSpPr>
          <p:cNvPr id="75" name="Google Shape;75;p15"/>
          <p:cNvSpPr/>
          <p:nvPr/>
        </p:nvSpPr>
        <p:spPr>
          <a:xfrm>
            <a:off x="5239013" y="1524083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SFR</a:t>
            </a:r>
            <a:endParaRPr b="1" baseline="-25000" sz="1288"/>
          </a:p>
        </p:txBody>
      </p:sp>
      <p:sp>
        <p:nvSpPr>
          <p:cNvPr id="76" name="Google Shape;76;p15"/>
          <p:cNvSpPr/>
          <p:nvPr/>
        </p:nvSpPr>
        <p:spPr>
          <a:xfrm>
            <a:off x="5239013" y="2040082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J</a:t>
            </a:r>
            <a:endParaRPr b="1" baseline="-25000" sz="1288"/>
          </a:p>
        </p:txBody>
      </p:sp>
      <p:sp>
        <p:nvSpPr>
          <p:cNvPr id="77" name="Google Shape;77;p15"/>
          <p:cNvSpPr/>
          <p:nvPr/>
        </p:nvSpPr>
        <p:spPr>
          <a:xfrm>
            <a:off x="5239013" y="2556080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V</a:t>
            </a:r>
            <a:endParaRPr b="1" baseline="-25000" sz="1288"/>
          </a:p>
        </p:txBody>
      </p:sp>
      <p:sp>
        <p:nvSpPr>
          <p:cNvPr id="78" name="Google Shape;78;p15"/>
          <p:cNvSpPr/>
          <p:nvPr/>
        </p:nvSpPr>
        <p:spPr>
          <a:xfrm>
            <a:off x="5239013" y="3072079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R</a:t>
            </a:r>
            <a:r>
              <a:rPr b="1" baseline="-25000" lang="en-GB" sz="1288"/>
              <a:t>*</a:t>
            </a:r>
            <a:endParaRPr b="1" baseline="-25000" sz="1288"/>
          </a:p>
        </p:txBody>
      </p:sp>
      <p:sp>
        <p:nvSpPr>
          <p:cNvPr id="79" name="Google Shape;79;p15"/>
          <p:cNvSpPr/>
          <p:nvPr/>
        </p:nvSpPr>
        <p:spPr>
          <a:xfrm>
            <a:off x="5239013" y="3588077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R</a:t>
            </a:r>
            <a:r>
              <a:rPr b="1" baseline="-25000" lang="en-GB" sz="1288"/>
              <a:t>t</a:t>
            </a:r>
            <a:endParaRPr b="1" baseline="-25000" sz="1288"/>
          </a:p>
        </p:txBody>
      </p:sp>
      <p:sp>
        <p:nvSpPr>
          <p:cNvPr id="80" name="Google Shape;80;p15"/>
          <p:cNvSpPr/>
          <p:nvPr/>
        </p:nvSpPr>
        <p:spPr>
          <a:xfrm>
            <a:off x="5239013" y="4104076"/>
            <a:ext cx="540300" cy="410700"/>
          </a:xfrm>
          <a:prstGeom prst="rect">
            <a:avLst/>
          </a:prstGeom>
          <a:solidFill>
            <a:schemeClr val="lt2"/>
          </a:solidFill>
          <a:ln cap="flat" cmpd="sng" w="8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2594" rotWithShape="0" algn="bl" dir="5400000" dist="17531">
              <a:srgbClr val="000000">
                <a:alpha val="50000"/>
              </a:srgbClr>
            </a:outerShdw>
          </a:effectLst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88"/>
              <a:t>R</a:t>
            </a:r>
            <a:r>
              <a:rPr b="1" baseline="-25000" lang="en-GB" sz="1288"/>
              <a:t>max</a:t>
            </a:r>
            <a:endParaRPr b="1" baseline="-25000" sz="1288"/>
          </a:p>
        </p:txBody>
      </p:sp>
      <p:sp>
        <p:nvSpPr>
          <p:cNvPr id="81" name="Google Shape;81;p15"/>
          <p:cNvSpPr/>
          <p:nvPr/>
        </p:nvSpPr>
        <p:spPr>
          <a:xfrm>
            <a:off x="8084235" y="630498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Ω</a:t>
            </a:r>
            <a:r>
              <a:rPr b="1" baseline="-25000" lang="en-GB" sz="1216"/>
              <a:t>m</a:t>
            </a:r>
            <a:endParaRPr b="1" baseline="-25000" sz="1216"/>
          </a:p>
        </p:txBody>
      </p:sp>
      <p:sp>
        <p:nvSpPr>
          <p:cNvPr id="82" name="Google Shape;82;p15"/>
          <p:cNvSpPr/>
          <p:nvPr/>
        </p:nvSpPr>
        <p:spPr>
          <a:xfrm>
            <a:off x="8084235" y="1117509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Ω</a:t>
            </a:r>
            <a:r>
              <a:rPr b="1" baseline="-25000" lang="en-GB" sz="1216"/>
              <a:t>b</a:t>
            </a:r>
            <a:endParaRPr b="1" baseline="-25000" sz="1216"/>
          </a:p>
        </p:txBody>
      </p:sp>
      <p:sp>
        <p:nvSpPr>
          <p:cNvPr id="83" name="Google Shape;83;p15"/>
          <p:cNvSpPr/>
          <p:nvPr/>
        </p:nvSpPr>
        <p:spPr>
          <a:xfrm>
            <a:off x="8084170" y="1604520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Ω</a:t>
            </a:r>
            <a:r>
              <a:rPr b="1" baseline="-25000" lang="en-GB" sz="1216"/>
              <a:t>m</a:t>
            </a:r>
            <a:r>
              <a:rPr b="1" lang="en-GB" sz="1216"/>
              <a:t>/Ω</a:t>
            </a:r>
            <a:r>
              <a:rPr b="1" baseline="-25000" lang="en-GB" sz="1216"/>
              <a:t>b</a:t>
            </a:r>
            <a:endParaRPr b="1" baseline="-25000" sz="1216"/>
          </a:p>
        </p:txBody>
      </p:sp>
      <p:sp>
        <p:nvSpPr>
          <p:cNvPr id="84" name="Google Shape;84;p15"/>
          <p:cNvSpPr/>
          <p:nvPr/>
        </p:nvSpPr>
        <p:spPr>
          <a:xfrm>
            <a:off x="8084170" y="2091531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>
                <a:solidFill>
                  <a:schemeClr val="dk1"/>
                </a:solidFill>
              </a:rPr>
              <a:t>σ</a:t>
            </a:r>
            <a:r>
              <a:rPr b="1" baseline="-25000" lang="en-GB" sz="1216"/>
              <a:t>8</a:t>
            </a:r>
            <a:endParaRPr b="1" baseline="-25000" sz="1216"/>
          </a:p>
        </p:txBody>
      </p:sp>
      <p:sp>
        <p:nvSpPr>
          <p:cNvPr id="85" name="Google Shape;85;p15"/>
          <p:cNvSpPr/>
          <p:nvPr/>
        </p:nvSpPr>
        <p:spPr>
          <a:xfrm>
            <a:off x="8084244" y="2578521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S</a:t>
            </a:r>
            <a:r>
              <a:rPr b="1" baseline="-25000" lang="en-GB" sz="1216"/>
              <a:t>8</a:t>
            </a:r>
            <a:endParaRPr b="1" baseline="-25000" sz="1216"/>
          </a:p>
        </p:txBody>
      </p:sp>
      <p:sp>
        <p:nvSpPr>
          <p:cNvPr id="86" name="Google Shape;86;p15"/>
          <p:cNvSpPr/>
          <p:nvPr/>
        </p:nvSpPr>
        <p:spPr>
          <a:xfrm>
            <a:off x="8084248" y="4526550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A</a:t>
            </a:r>
            <a:r>
              <a:rPr b="1" baseline="-25000" lang="en-GB" sz="1216"/>
              <a:t>SN1</a:t>
            </a:r>
            <a:endParaRPr b="1" baseline="-25000" sz="1216"/>
          </a:p>
        </p:txBody>
      </p:sp>
      <p:sp>
        <p:nvSpPr>
          <p:cNvPr id="87" name="Google Shape;87;p15"/>
          <p:cNvSpPr/>
          <p:nvPr/>
        </p:nvSpPr>
        <p:spPr>
          <a:xfrm>
            <a:off x="8084248" y="3552541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A</a:t>
            </a:r>
            <a:r>
              <a:rPr b="1" baseline="-25000" lang="en-GB" sz="1216"/>
              <a:t>SN2</a:t>
            </a:r>
            <a:endParaRPr b="1" baseline="-25000" sz="1216"/>
          </a:p>
        </p:txBody>
      </p:sp>
      <p:sp>
        <p:nvSpPr>
          <p:cNvPr id="88" name="Google Shape;88;p15"/>
          <p:cNvSpPr/>
          <p:nvPr/>
        </p:nvSpPr>
        <p:spPr>
          <a:xfrm>
            <a:off x="8084178" y="3065535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A</a:t>
            </a:r>
            <a:r>
              <a:rPr b="1" baseline="-25000" lang="en-GB" sz="1216"/>
              <a:t>AGN1</a:t>
            </a:r>
            <a:endParaRPr b="1" baseline="-25000" sz="1216"/>
          </a:p>
        </p:txBody>
      </p:sp>
      <p:sp>
        <p:nvSpPr>
          <p:cNvPr id="89" name="Google Shape;89;p15"/>
          <p:cNvSpPr/>
          <p:nvPr/>
        </p:nvSpPr>
        <p:spPr>
          <a:xfrm>
            <a:off x="8084248" y="4039551"/>
            <a:ext cx="651900" cy="387600"/>
          </a:xfrm>
          <a:prstGeom prst="rect">
            <a:avLst/>
          </a:prstGeom>
          <a:solidFill>
            <a:schemeClr val="lt2"/>
          </a:solidFill>
          <a:ln cap="flat" cmpd="sng" w="82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49639" rotWithShape="0" algn="bl" dir="5400000" dist="16546">
              <a:srgbClr val="000000">
                <a:alpha val="50000"/>
              </a:srgbClr>
            </a:outerShdw>
          </a:effectLst>
        </p:spPr>
        <p:txBody>
          <a:bodyPr anchorCtr="0" anchor="ctr" bIns="79425" lIns="79425" spcFirstLastPara="1" rIns="79425" wrap="square" tIns="79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16"/>
              <a:t>A</a:t>
            </a:r>
            <a:r>
              <a:rPr b="1" baseline="-25000" lang="en-GB" sz="1216"/>
              <a:t>AGN2</a:t>
            </a:r>
            <a:endParaRPr b="1" baseline="-25000" sz="1216"/>
          </a:p>
        </p:txBody>
      </p:sp>
      <p:sp>
        <p:nvSpPr>
          <p:cNvPr id="90" name="Google Shape;90;p15"/>
          <p:cNvSpPr/>
          <p:nvPr/>
        </p:nvSpPr>
        <p:spPr>
          <a:xfrm>
            <a:off x="2329065" y="1028250"/>
            <a:ext cx="1663800" cy="17391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5"/>
          <p:cNvSpPr txBox="1"/>
          <p:nvPr/>
        </p:nvSpPr>
        <p:spPr>
          <a:xfrm>
            <a:off x="2785665" y="1028250"/>
            <a:ext cx="750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2"/>
                </a:solidFill>
              </a:rPr>
              <a:t>Halo</a:t>
            </a:r>
            <a:endParaRPr b="1" sz="1200">
              <a:solidFill>
                <a:schemeClr val="dk2"/>
              </a:solidFill>
            </a:endParaRPr>
          </a:p>
        </p:txBody>
      </p:sp>
      <p:pic>
        <p:nvPicPr>
          <p:cNvPr id="92" name="Google Shape;9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7140" y="1564562"/>
            <a:ext cx="807650" cy="6664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/>
          <p:nvPr/>
        </p:nvSpPr>
        <p:spPr>
          <a:xfrm>
            <a:off x="2785665" y="2176200"/>
            <a:ext cx="750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2"/>
                </a:solidFill>
              </a:rPr>
              <a:t>Central galaxy</a:t>
            </a:r>
            <a:endParaRPr b="1" sz="1200">
              <a:solidFill>
                <a:schemeClr val="dk2"/>
              </a:solidFill>
            </a:endParaRPr>
          </a:p>
        </p:txBody>
      </p:sp>
      <p:pic>
        <p:nvPicPr>
          <p:cNvPr id="94" name="Google Shape;9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2209" y="1663974"/>
            <a:ext cx="2044938" cy="136453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5"/>
          <p:cNvSpPr txBox="1"/>
          <p:nvPr/>
        </p:nvSpPr>
        <p:spPr>
          <a:xfrm>
            <a:off x="6295930" y="2925425"/>
            <a:ext cx="1297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2"/>
                </a:solidFill>
              </a:rPr>
              <a:t>Normalizing Flow</a:t>
            </a:r>
            <a:endParaRPr b="1" sz="1200">
              <a:solidFill>
                <a:schemeClr val="dk2"/>
              </a:solidFill>
            </a:endParaRPr>
          </a:p>
        </p:txBody>
      </p:sp>
      <p:sp>
        <p:nvSpPr>
          <p:cNvPr id="96" name="Google Shape;96;p15"/>
          <p:cNvSpPr/>
          <p:nvPr/>
        </p:nvSpPr>
        <p:spPr>
          <a:xfrm>
            <a:off x="4490518" y="940813"/>
            <a:ext cx="1350900" cy="36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4125" lIns="84125" spcFirstLastPara="1" rIns="84125" wrap="square" tIns="84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88"/>
          </a:p>
        </p:txBody>
      </p:sp>
      <p:pic>
        <p:nvPicPr>
          <p:cNvPr id="97" name="Google Shape;97;p15"/>
          <p:cNvPicPr preferRelativeResize="0"/>
          <p:nvPr/>
        </p:nvPicPr>
        <p:blipFill rotWithShape="1">
          <a:blip r:embed="rId5">
            <a:alphaModFix/>
          </a:blip>
          <a:srcRect b="11979" l="0" r="67606" t="44840"/>
          <a:stretch/>
        </p:blipFill>
        <p:spPr>
          <a:xfrm>
            <a:off x="405492" y="1158865"/>
            <a:ext cx="1248056" cy="123797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561863" y="873750"/>
            <a:ext cx="9354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83100" lIns="83100" spcFirstLastPara="1" rIns="83100" wrap="square" tIns="831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73">
                <a:solidFill>
                  <a:srgbClr val="595959"/>
                </a:solidFill>
              </a:rPr>
              <a:t>Astrid SB7</a:t>
            </a:r>
            <a:endParaRPr sz="1273">
              <a:solidFill>
                <a:srgbClr val="595959"/>
              </a:solidFill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249106" y="2874355"/>
            <a:ext cx="15609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83100" lIns="83100" spcFirstLastPara="1" rIns="83100" wrap="square" tIns="831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73">
                <a:solidFill>
                  <a:srgbClr val="595959"/>
                </a:solidFill>
              </a:rPr>
              <a:t>IllustrisTNG SB28</a:t>
            </a:r>
            <a:endParaRPr sz="1273">
              <a:solidFill>
                <a:srgbClr val="595959"/>
              </a:solidFill>
            </a:endParaRPr>
          </a:p>
        </p:txBody>
      </p:sp>
      <p:pic>
        <p:nvPicPr>
          <p:cNvPr id="100" name="Google Shape;100;p15"/>
          <p:cNvPicPr preferRelativeResize="0"/>
          <p:nvPr/>
        </p:nvPicPr>
        <p:blipFill rotWithShape="1">
          <a:blip r:embed="rId5">
            <a:alphaModFix/>
          </a:blip>
          <a:srcRect b="11961" l="34059" r="34021" t="44479"/>
          <a:stretch/>
        </p:blipFill>
        <p:spPr>
          <a:xfrm>
            <a:off x="405503" y="3163399"/>
            <a:ext cx="1248056" cy="126739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 txBox="1"/>
          <p:nvPr/>
        </p:nvSpPr>
        <p:spPr>
          <a:xfrm>
            <a:off x="795954" y="2396861"/>
            <a:ext cx="467100" cy="5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83100" lIns="83100" spcFirstLastPara="1" rIns="83100" wrap="square" tIns="831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727">
                <a:solidFill>
                  <a:srgbClr val="595959"/>
                </a:solidFill>
              </a:rPr>
              <a:t>+</a:t>
            </a:r>
            <a:endParaRPr b="1" sz="2727">
              <a:solidFill>
                <a:srgbClr val="595959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2473957" y="3087655"/>
            <a:ext cx="1373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00000"/>
                </a:solidFill>
              </a:rPr>
              <a:t>M</a:t>
            </a:r>
            <a:r>
              <a:rPr baseline="-25000" lang="en-GB" sz="1300">
                <a:solidFill>
                  <a:srgbClr val="000000"/>
                </a:solidFill>
              </a:rPr>
              <a:t>* </a:t>
            </a:r>
            <a:r>
              <a:rPr lang="en-GB" sz="1300">
                <a:solidFill>
                  <a:srgbClr val="000000"/>
                </a:solidFill>
              </a:rPr>
              <a:t>&gt; 1.3*10</a:t>
            </a:r>
            <a:r>
              <a:rPr baseline="30000" lang="en-GB" sz="1300">
                <a:solidFill>
                  <a:srgbClr val="000000"/>
                </a:solidFill>
              </a:rPr>
              <a:t>8 </a:t>
            </a:r>
            <a:r>
              <a:rPr lang="en-GB" sz="1300">
                <a:solidFill>
                  <a:srgbClr val="000000"/>
                </a:solidFill>
              </a:rPr>
              <a:t>M</a:t>
            </a:r>
            <a:r>
              <a:rPr baseline="-25000" lang="en-GB" sz="1300">
                <a:solidFill>
                  <a:srgbClr val="000000"/>
                </a:solidFill>
              </a:rPr>
              <a:t>☉ </a:t>
            </a:r>
            <a:endParaRPr baseline="-25000" sz="1300">
              <a:solidFill>
                <a:srgbClr val="595959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2433916" y="3792878"/>
            <a:ext cx="1454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00000"/>
                </a:solidFill>
              </a:rPr>
              <a:t>Subsampling (Max 60 galaxies per simulation)</a:t>
            </a:r>
            <a:endParaRPr baseline="-25000" sz="1300">
              <a:solidFill>
                <a:srgbClr val="595959"/>
              </a:solidFill>
            </a:endParaRPr>
          </a:p>
        </p:txBody>
      </p:sp>
      <p:cxnSp>
        <p:nvCxnSpPr>
          <p:cNvPr id="104" name="Google Shape;104;p15"/>
          <p:cNvCxnSpPr>
            <a:stCxn id="96" idx="2"/>
            <a:endCxn id="95" idx="2"/>
          </p:cNvCxnSpPr>
          <p:nvPr/>
        </p:nvCxnSpPr>
        <p:spPr>
          <a:xfrm rot="-5400000">
            <a:off x="5498218" y="3147163"/>
            <a:ext cx="1114200" cy="1778700"/>
          </a:xfrm>
          <a:prstGeom prst="bentConnector3">
            <a:avLst>
              <a:gd fmla="val -21214" name="adj1"/>
            </a:avLst>
          </a:prstGeom>
          <a:noFill/>
          <a:ln cap="flat" cmpd="sng" w="17525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05" name="Google Shape;105;p15"/>
          <p:cNvCxnSpPr>
            <a:stCxn id="93" idx="2"/>
            <a:endCxn id="102" idx="0"/>
          </p:cNvCxnSpPr>
          <p:nvPr/>
        </p:nvCxnSpPr>
        <p:spPr>
          <a:xfrm flipH="1">
            <a:off x="3160365" y="2730300"/>
            <a:ext cx="600" cy="3573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" name="Google Shape;106;p15"/>
          <p:cNvCxnSpPr>
            <a:stCxn id="102" idx="2"/>
            <a:endCxn id="103" idx="0"/>
          </p:cNvCxnSpPr>
          <p:nvPr/>
        </p:nvCxnSpPr>
        <p:spPr>
          <a:xfrm>
            <a:off x="3160507" y="3472555"/>
            <a:ext cx="600" cy="320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7" name="Google Shape;107;p15"/>
          <p:cNvSpPr/>
          <p:nvPr/>
        </p:nvSpPr>
        <p:spPr>
          <a:xfrm>
            <a:off x="295625" y="873775"/>
            <a:ext cx="1467900" cy="36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8" name="Google Shape;108;p15"/>
          <p:cNvCxnSpPr>
            <a:stCxn id="103" idx="2"/>
            <a:endCxn id="96" idx="1"/>
          </p:cNvCxnSpPr>
          <p:nvPr/>
        </p:nvCxnSpPr>
        <p:spPr>
          <a:xfrm rot="-5400000">
            <a:off x="2920366" y="3007778"/>
            <a:ext cx="1810800" cy="1329600"/>
          </a:xfrm>
          <a:prstGeom prst="bentConnector4">
            <a:avLst>
              <a:gd fmla="val -13150" name="adj1"/>
              <a:gd fmla="val 77339" name="adj2"/>
            </a:avLst>
          </a:prstGeom>
          <a:noFill/>
          <a:ln cap="flat" cmpd="sng" w="17525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09" name="Google Shape;109;p15"/>
          <p:cNvCxnSpPr>
            <a:stCxn id="107" idx="3"/>
            <a:endCxn id="91" idx="0"/>
          </p:cNvCxnSpPr>
          <p:nvPr/>
        </p:nvCxnSpPr>
        <p:spPr>
          <a:xfrm flipH="1" rot="10800000">
            <a:off x="1763525" y="1028275"/>
            <a:ext cx="1397400" cy="1671900"/>
          </a:xfrm>
          <a:prstGeom prst="bentConnector4">
            <a:avLst>
              <a:gd fmla="val 27921" name="adj1"/>
              <a:gd fmla="val 109168" name="adj2"/>
            </a:avLst>
          </a:prstGeom>
          <a:noFill/>
          <a:ln cap="flat" cmpd="sng" w="17525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>
            <a:off x="87900" y="586025"/>
            <a:ext cx="8968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500"/>
              <a:t>Model performance - </a:t>
            </a:r>
            <a:r>
              <a:rPr b="1" lang="en-GB" sz="2500">
                <a:solidFill>
                  <a:schemeClr val="dk1"/>
                </a:solidFill>
              </a:rPr>
              <a:t>Ω</a:t>
            </a:r>
            <a:r>
              <a:rPr b="1" baseline="-25000" lang="en-GB" sz="2500">
                <a:solidFill>
                  <a:schemeClr val="dk1"/>
                </a:solidFill>
              </a:rPr>
              <a:t>m</a:t>
            </a:r>
            <a:r>
              <a:rPr b="1" lang="en-GB" sz="2500"/>
              <a:t> and </a:t>
            </a:r>
            <a:r>
              <a:rPr b="1" lang="en-GB" sz="2500">
                <a:solidFill>
                  <a:schemeClr val="dk1"/>
                </a:solidFill>
              </a:rPr>
              <a:t>S</a:t>
            </a:r>
            <a:r>
              <a:rPr b="1" baseline="-25000" lang="en-GB" sz="2500">
                <a:solidFill>
                  <a:schemeClr val="dk1"/>
                </a:solidFill>
              </a:rPr>
              <a:t>8</a:t>
            </a:r>
            <a:endParaRPr b="1" sz="3000">
              <a:solidFill>
                <a:srgbClr val="000000"/>
              </a:solidFill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200" y="1286910"/>
            <a:ext cx="4438800" cy="3140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286900"/>
            <a:ext cx="4438840" cy="3140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/>
        </p:nvSpPr>
        <p:spPr>
          <a:xfrm>
            <a:off x="977263" y="111475"/>
            <a:ext cx="4205400" cy="9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/>
              <a:t>Tests of Accuracy with Random Points (TARP)</a:t>
            </a:r>
            <a:endParaRPr b="1" sz="2400">
              <a:solidFill>
                <a:srgbClr val="000000"/>
              </a:solidFill>
            </a:endParaRPr>
          </a:p>
        </p:txBody>
      </p:sp>
      <p:pic>
        <p:nvPicPr>
          <p:cNvPr id="122" name="Google Shape;12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7275" y="1066675"/>
            <a:ext cx="4088749" cy="4081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2300" y="111475"/>
            <a:ext cx="2493549" cy="2411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2300" y="2609010"/>
            <a:ext cx="2493550" cy="2392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type="title"/>
          </p:nvPr>
        </p:nvSpPr>
        <p:spPr>
          <a:xfrm>
            <a:off x="264725" y="104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2500"/>
              <a:t>Robustness check - CV set</a:t>
            </a:r>
            <a:endParaRPr b="1" sz="2500"/>
          </a:p>
        </p:txBody>
      </p:sp>
      <p:sp>
        <p:nvSpPr>
          <p:cNvPr id="130" name="Google Shape;130;p18"/>
          <p:cNvSpPr txBox="1"/>
          <p:nvPr/>
        </p:nvSpPr>
        <p:spPr>
          <a:xfrm>
            <a:off x="1105842" y="3361925"/>
            <a:ext cx="289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Averaged over 27 CV sets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31" name="Google Shape;13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00" y="1781575"/>
            <a:ext cx="4675974" cy="158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/>
          <p:cNvPicPr preferRelativeResize="0"/>
          <p:nvPr/>
        </p:nvPicPr>
        <p:blipFill rotWithShape="1">
          <a:blip r:embed="rId4">
            <a:alphaModFix/>
          </a:blip>
          <a:srcRect b="3624" l="0" r="0" t="0"/>
          <a:stretch/>
        </p:blipFill>
        <p:spPr>
          <a:xfrm>
            <a:off x="4747875" y="677175"/>
            <a:ext cx="4396124" cy="438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/>
          <p:nvPr>
            <p:ph type="title"/>
          </p:nvPr>
        </p:nvSpPr>
        <p:spPr>
          <a:xfrm>
            <a:off x="311700" y="2196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/>
              <a:t>Summary</a:t>
            </a:r>
            <a:endParaRPr sz="2820"/>
          </a:p>
        </p:txBody>
      </p:sp>
      <p:sp>
        <p:nvSpPr>
          <p:cNvPr id="138" name="Google Shape;138;p19"/>
          <p:cNvSpPr txBox="1"/>
          <p:nvPr>
            <p:ph idx="1" type="body"/>
          </p:nvPr>
        </p:nvSpPr>
        <p:spPr>
          <a:xfrm>
            <a:off x="311700" y="895500"/>
            <a:ext cx="8520600" cy="40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GB" sz="2000">
                <a:solidFill>
                  <a:schemeClr val="dk1"/>
                </a:solidFill>
              </a:rPr>
              <a:t>Full posterior from one galaxy</a:t>
            </a:r>
            <a:r>
              <a:rPr lang="en-GB" sz="2000">
                <a:solidFill>
                  <a:schemeClr val="dk1"/>
                </a:solidFill>
              </a:rPr>
              <a:t>: Conditional NF successfully returns calibrated posteriors from 14 galaxy properties.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GB" sz="2000">
                <a:solidFill>
                  <a:schemeClr val="dk1"/>
                </a:solidFill>
              </a:rPr>
              <a:t>Best-constrained parameters</a:t>
            </a:r>
            <a:r>
              <a:rPr lang="en-GB" sz="2000">
                <a:solidFill>
                  <a:schemeClr val="dk1"/>
                </a:solidFill>
              </a:rPr>
              <a:t>: Ω</a:t>
            </a:r>
            <a:r>
              <a:rPr baseline="-25000" lang="en-GB" sz="2000">
                <a:solidFill>
                  <a:schemeClr val="dk1"/>
                </a:solidFill>
              </a:rPr>
              <a:t>m</a:t>
            </a:r>
            <a:r>
              <a:rPr lang="en-GB" sz="2000">
                <a:solidFill>
                  <a:schemeClr val="dk1"/>
                </a:solidFill>
              </a:rPr>
              <a:t> (R²=0.80, σ≈0.067) and S</a:t>
            </a:r>
            <a:r>
              <a:rPr baseline="-25000" lang="en-GB" sz="2000">
                <a:solidFill>
                  <a:schemeClr val="dk1"/>
                </a:solidFill>
              </a:rPr>
              <a:t>8</a:t>
            </a:r>
            <a:r>
              <a:rPr lang="en-GB" sz="2000">
                <a:solidFill>
                  <a:schemeClr val="dk1"/>
                </a:solidFill>
              </a:rPr>
              <a:t> (R²=0.72, σ≈0.129); σ</a:t>
            </a:r>
            <a:r>
              <a:rPr baseline="-25000" lang="en-GB" sz="2000">
                <a:solidFill>
                  <a:schemeClr val="dk1"/>
                </a:solidFill>
              </a:rPr>
              <a:t>8</a:t>
            </a:r>
            <a:r>
              <a:rPr lang="en-GB" sz="2000">
                <a:solidFill>
                  <a:schemeClr val="dk1"/>
                </a:solidFill>
              </a:rPr>
              <a:t> not meaningful (R²=0.14).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GB" sz="2000">
                <a:solidFill>
                  <a:schemeClr val="dk1"/>
                </a:solidFill>
              </a:rPr>
              <a:t>Well-calibrated posteriors</a:t>
            </a:r>
            <a:r>
              <a:rPr lang="en-GB" sz="2000">
                <a:solidFill>
                  <a:schemeClr val="dk1"/>
                </a:solidFill>
              </a:rPr>
              <a:t>: TARP coverage tracks the diagonal well on test galaxies, both per suite and jointly.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GB" sz="2000">
                <a:solidFill>
                  <a:schemeClr val="dk1"/>
                </a:solidFill>
              </a:rPr>
              <a:t>Cross-suite robustness</a:t>
            </a:r>
            <a:r>
              <a:rPr lang="en-GB" sz="2000">
                <a:solidFill>
                  <a:schemeClr val="dk1"/>
                </a:solidFill>
              </a:rPr>
              <a:t>: Stable on Swift-EAGLE; fails on Simba; Ω</a:t>
            </a:r>
            <a:r>
              <a:rPr baseline="-25000" lang="en-GB" sz="2000">
                <a:solidFill>
                  <a:schemeClr val="dk1"/>
                </a:solidFill>
              </a:rPr>
              <a:t>m</a:t>
            </a:r>
            <a:r>
              <a:rPr lang="en-GB" sz="2000">
                <a:solidFill>
                  <a:schemeClr val="dk1"/>
                </a:solidFill>
              </a:rPr>
              <a:t>/Ω</a:t>
            </a:r>
            <a:r>
              <a:rPr baseline="-25000" lang="en-GB" sz="2000">
                <a:solidFill>
                  <a:schemeClr val="dk1"/>
                </a:solidFill>
              </a:rPr>
              <a:t>b</a:t>
            </a:r>
            <a:r>
              <a:rPr lang="en-GB" sz="2000">
                <a:solidFill>
                  <a:schemeClr val="dk1"/>
                </a:solidFill>
              </a:rPr>
              <a:t> fails for all OOD suites; subgrid physics is the bottleneck.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