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1"/>
  </p:notesMasterIdLst>
  <p:sldIdLst>
    <p:sldId id="1432" r:id="rId5"/>
    <p:sldId id="1294" r:id="rId6"/>
    <p:sldId id="1025" r:id="rId7"/>
    <p:sldId id="1042" r:id="rId8"/>
    <p:sldId id="1095" r:id="rId9"/>
    <p:sldId id="1096" r:id="rId10"/>
    <p:sldId id="1094" r:id="rId11"/>
    <p:sldId id="1296" r:id="rId12"/>
    <p:sldId id="1027" r:id="rId13"/>
    <p:sldId id="1137" r:id="rId14"/>
    <p:sldId id="1285" r:id="rId15"/>
    <p:sldId id="1438" r:id="rId16"/>
    <p:sldId id="1440" r:id="rId17"/>
    <p:sldId id="1439" r:id="rId18"/>
    <p:sldId id="1437" r:id="rId19"/>
    <p:sldId id="1138" r:id="rId20"/>
    <p:sldId id="1251" r:id="rId21"/>
    <p:sldId id="1249" r:id="rId22"/>
    <p:sldId id="1135" r:id="rId23"/>
    <p:sldId id="1352" r:id="rId24"/>
    <p:sldId id="1032" r:id="rId25"/>
    <p:sldId id="1033" r:id="rId26"/>
    <p:sldId id="1100" r:id="rId27"/>
    <p:sldId id="1041" r:id="rId28"/>
    <p:sldId id="1053" r:id="rId29"/>
    <p:sldId id="1315" r:id="rId30"/>
    <p:sldId id="1442" r:id="rId31"/>
    <p:sldId id="1461" r:id="rId32"/>
    <p:sldId id="1445" r:id="rId33"/>
    <p:sldId id="1443" r:id="rId34"/>
    <p:sldId id="1058" r:id="rId35"/>
    <p:sldId id="1140" r:id="rId36"/>
    <p:sldId id="1141" r:id="rId37"/>
    <p:sldId id="1284" r:id="rId38"/>
    <p:sldId id="1144" r:id="rId39"/>
    <p:sldId id="1456" r:id="rId40"/>
    <p:sldId id="1451" r:id="rId41"/>
    <p:sldId id="1450" r:id="rId42"/>
    <p:sldId id="1457" r:id="rId43"/>
    <p:sldId id="1458" r:id="rId44"/>
    <p:sldId id="1459" r:id="rId45"/>
    <p:sldId id="1267" r:id="rId46"/>
    <p:sldId id="847" r:id="rId47"/>
    <p:sldId id="1110" r:id="rId48"/>
    <p:sldId id="969" r:id="rId49"/>
    <p:sldId id="968" r:id="rId50"/>
    <p:sldId id="1111" r:id="rId51"/>
    <p:sldId id="1167" r:id="rId52"/>
    <p:sldId id="1168" r:id="rId53"/>
    <p:sldId id="1462" r:id="rId54"/>
    <p:sldId id="1169" r:id="rId55"/>
    <p:sldId id="1497" r:id="rId56"/>
    <p:sldId id="1498" r:id="rId57"/>
    <p:sldId id="1465" r:id="rId58"/>
    <p:sldId id="1463" r:id="rId59"/>
    <p:sldId id="1466" r:id="rId60"/>
    <p:sldId id="1181" r:id="rId61"/>
    <p:sldId id="1473" r:id="rId62"/>
    <p:sldId id="1469" r:id="rId63"/>
    <p:sldId id="1472" r:id="rId64"/>
    <p:sldId id="1470" r:id="rId65"/>
    <p:sldId id="1468" r:id="rId66"/>
    <p:sldId id="1474" r:id="rId67"/>
    <p:sldId id="1467" r:id="rId68"/>
    <p:sldId id="1475" r:id="rId69"/>
    <p:sldId id="1476" r:id="rId70"/>
    <p:sldId id="1477" r:id="rId71"/>
    <p:sldId id="1478" r:id="rId72"/>
    <p:sldId id="1407" r:id="rId73"/>
    <p:sldId id="1183" r:id="rId74"/>
    <p:sldId id="1236" r:id="rId75"/>
    <p:sldId id="1408" r:id="rId76"/>
    <p:sldId id="1479" r:id="rId77"/>
    <p:sldId id="1390" r:id="rId78"/>
    <p:sldId id="1493" r:id="rId79"/>
    <p:sldId id="1494" r:id="rId80"/>
    <p:sldId id="1495" r:id="rId81"/>
    <p:sldId id="1409" r:id="rId82"/>
    <p:sldId id="1499" r:id="rId83"/>
    <p:sldId id="1485" r:id="rId84"/>
    <p:sldId id="1496" r:id="rId85"/>
    <p:sldId id="1500" r:id="rId86"/>
    <p:sldId id="1393" r:id="rId87"/>
    <p:sldId id="1480" r:id="rId88"/>
    <p:sldId id="1392" r:id="rId89"/>
    <p:sldId id="1255" r:id="rId90"/>
    <p:sldId id="1361" r:id="rId91"/>
    <p:sldId id="1376" r:id="rId92"/>
    <p:sldId id="1484" r:id="rId93"/>
    <p:sldId id="1488" r:id="rId94"/>
    <p:sldId id="1489" r:id="rId95"/>
    <p:sldId id="1501" r:id="rId96"/>
    <p:sldId id="1491" r:id="rId97"/>
    <p:sldId id="1416" r:id="rId98"/>
    <p:sldId id="1482" r:id="rId99"/>
    <p:sldId id="1502" r:id="rId10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62B0AA-C3A1-4062-AC24-57BF6ED76893}" v="3" dt="2026-08-26T18:02:18.9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6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presProps" Target="presProp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EAD83-C8EF-48E7-9162-C5E4D47CC00F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6EBD2-9AC1-48CA-B34D-2938CFFF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58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269C8-42F2-4F68-B97C-BF66022575F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209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21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87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56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52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4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9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463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86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56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0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857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5F810945-90B9-4C41-98FB-24B35369BF5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7555110B-53F4-4B54-828E-19D478F7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8856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10" Type="http://schemas.openxmlformats.org/officeDocument/2006/relationships/image" Target="../media/image7.png"/><Relationship Id="rId4" Type="http://schemas.openxmlformats.org/officeDocument/2006/relationships/image" Target="../media/image2.gif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4.png"/><Relationship Id="rId18" Type="http://schemas.openxmlformats.org/officeDocument/2006/relationships/image" Target="../media/image26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17" Type="http://schemas.microsoft.com/office/2007/relationships/hdphoto" Target="../media/hdphoto4.wdp"/><Relationship Id="rId2" Type="http://schemas.openxmlformats.org/officeDocument/2006/relationships/image" Target="../media/image28.png"/><Relationship Id="rId16" Type="http://schemas.openxmlformats.org/officeDocument/2006/relationships/image" Target="../media/image25.png"/><Relationship Id="rId20" Type="http://schemas.microsoft.com/office/2007/relationships/hdphoto" Target="../media/hdphoto9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16.png"/><Relationship Id="rId10" Type="http://schemas.openxmlformats.org/officeDocument/2006/relationships/image" Target="../media/image32.png"/><Relationship Id="rId19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microsoft.com/office/2007/relationships/hdphoto" Target="../media/hdphoto4.wdp"/><Relationship Id="rId3" Type="http://schemas.microsoft.com/office/2007/relationships/hdphoto" Target="../media/hdphoto5.wdp"/><Relationship Id="rId21" Type="http://schemas.microsoft.com/office/2007/relationships/hdphoto" Target="../media/hdphoto9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17" Type="http://schemas.openxmlformats.org/officeDocument/2006/relationships/image" Target="../media/image25.png"/><Relationship Id="rId2" Type="http://schemas.openxmlformats.org/officeDocument/2006/relationships/image" Target="../media/image28.png"/><Relationship Id="rId16" Type="http://schemas.openxmlformats.org/officeDocument/2006/relationships/image" Target="../media/image16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15.png"/><Relationship Id="rId10" Type="http://schemas.openxmlformats.org/officeDocument/2006/relationships/image" Target="../media/image32.png"/><Relationship Id="rId19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36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18" Type="http://schemas.openxmlformats.org/officeDocument/2006/relationships/image" Target="../media/image36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8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18" Type="http://schemas.openxmlformats.org/officeDocument/2006/relationships/image" Target="../media/image36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8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40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2" Type="http://schemas.openxmlformats.org/officeDocument/2006/relationships/image" Target="../media/image28.png"/><Relationship Id="rId16" Type="http://schemas.openxmlformats.org/officeDocument/2006/relationships/image" Target="../media/image4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40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17" Type="http://schemas.openxmlformats.org/officeDocument/2006/relationships/image" Target="../media/image41.gif"/><Relationship Id="rId2" Type="http://schemas.openxmlformats.org/officeDocument/2006/relationships/image" Target="../media/image28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42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17" Type="http://schemas.openxmlformats.org/officeDocument/2006/relationships/image" Target="../media/image41.gif"/><Relationship Id="rId2" Type="http://schemas.openxmlformats.org/officeDocument/2006/relationships/image" Target="../media/image28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42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34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5" Type="http://schemas.microsoft.com/office/2007/relationships/hdphoto" Target="../media/hdphoto9.wdp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17" Type="http://schemas.openxmlformats.org/officeDocument/2006/relationships/image" Target="../media/image43.gif"/><Relationship Id="rId2" Type="http://schemas.openxmlformats.org/officeDocument/2006/relationships/image" Target="../media/image28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42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17" Type="http://schemas.openxmlformats.org/officeDocument/2006/relationships/image" Target="../media/image43.gif"/><Relationship Id="rId2" Type="http://schemas.openxmlformats.org/officeDocument/2006/relationships/image" Target="../media/image28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42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18" Type="http://schemas.openxmlformats.org/officeDocument/2006/relationships/image" Target="../media/image44.gif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17" Type="http://schemas.openxmlformats.org/officeDocument/2006/relationships/image" Target="../media/image43.gif"/><Relationship Id="rId2" Type="http://schemas.openxmlformats.org/officeDocument/2006/relationships/image" Target="../media/image28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42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18" Type="http://schemas.openxmlformats.org/officeDocument/2006/relationships/image" Target="../media/image44.gif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4.png"/><Relationship Id="rId17" Type="http://schemas.openxmlformats.org/officeDocument/2006/relationships/image" Target="../media/image43.gif"/><Relationship Id="rId2" Type="http://schemas.openxmlformats.org/officeDocument/2006/relationships/image" Target="../media/image28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6.wdp"/><Relationship Id="rId15" Type="http://schemas.openxmlformats.org/officeDocument/2006/relationships/image" Target="../media/image42.png"/><Relationship Id="rId10" Type="http://schemas.openxmlformats.org/officeDocument/2006/relationships/image" Target="../media/image32.png"/><Relationship Id="rId19" Type="http://schemas.openxmlformats.org/officeDocument/2006/relationships/image" Target="../media/image45.gif"/><Relationship Id="rId4" Type="http://schemas.openxmlformats.org/officeDocument/2006/relationships/image" Target="../media/image29.png"/><Relationship Id="rId9" Type="http://schemas.microsoft.com/office/2007/relationships/hdphoto" Target="../media/hdphoto8.wdp"/><Relationship Id="rId14" Type="http://schemas.microsoft.com/office/2007/relationships/hdphoto" Target="../media/hdphoto9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gi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gif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gif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g"/><Relationship Id="rId4" Type="http://schemas.openxmlformats.org/officeDocument/2006/relationships/image" Target="../media/image5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5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5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57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gif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77AC6-CCD4-5B49-3766-C629F5E26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6" descr="Stars Background Immagini - Sfoglia 5,634,183 foto, vettoriali e video  Stock | Adobe Stock">
            <a:extLst>
              <a:ext uri="{FF2B5EF4-FFF2-40B4-BE49-F238E27FC236}">
                <a16:creationId xmlns:a16="http://schemas.microsoft.com/office/drawing/2014/main" id="{620AB77E-B365-E4EE-F52B-B9B4EA567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1558" y="1893321"/>
            <a:ext cx="8372289" cy="4845698"/>
          </a:xfrm>
          <a:prstGeom prst="roundRect">
            <a:avLst>
              <a:gd name="adj" fmla="val 42557"/>
            </a:avLst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Stars Background Immagini - Sfoglia 5,634,183 foto, vettoriali e video  Stock | Adobe Stock">
            <a:extLst>
              <a:ext uri="{FF2B5EF4-FFF2-40B4-BE49-F238E27FC236}">
                <a16:creationId xmlns:a16="http://schemas.microsoft.com/office/drawing/2014/main" id="{097D9A20-ECD4-7B12-8092-C6E065906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452" y="1860847"/>
            <a:ext cx="8372289" cy="4845698"/>
          </a:xfrm>
          <a:prstGeom prst="roundRect">
            <a:avLst>
              <a:gd name="adj" fmla="val 42557"/>
            </a:avLst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DB65E7DE-4800-695D-EC26-0FB3965012A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7"/>
          <a:stretch>
            <a:fillRect/>
          </a:stretch>
        </p:blipFill>
        <p:spPr>
          <a:xfrm>
            <a:off x="1472410" y="2681386"/>
            <a:ext cx="3916243" cy="3851514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510EC600-A5A8-2FAA-7624-858F2F27BCF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7"/>
          <a:stretch>
            <a:fillRect/>
          </a:stretch>
        </p:blipFill>
        <p:spPr>
          <a:xfrm>
            <a:off x="6662835" y="2613352"/>
            <a:ext cx="3916243" cy="3851515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30BC891-584A-3E77-584F-49CA2634EB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767"/>
          <a:stretch/>
        </p:blipFill>
        <p:spPr bwMode="auto">
          <a:xfrm>
            <a:off x="-1373442" y="1498924"/>
            <a:ext cx="1237335" cy="702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3299DF8-4BB6-D7E7-BCF7-600959EE16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60"/>
          <a:stretch/>
        </p:blipFill>
        <p:spPr bwMode="auto">
          <a:xfrm>
            <a:off x="-1373442" y="218276"/>
            <a:ext cx="1237335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900E42-21D4-02C3-42B6-03C63CFFAC9A}"/>
              </a:ext>
            </a:extLst>
          </p:cNvPr>
          <p:cNvSpPr txBox="1"/>
          <p:nvPr/>
        </p:nvSpPr>
        <p:spPr>
          <a:xfrm>
            <a:off x="2004507" y="357978"/>
            <a:ext cx="95904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97A7"/>
                </a:solidFill>
                <a:latin typeface="Calisto MT" panose="02040603050505030304" pitchFamily="18" charset="0"/>
              </a:rPr>
              <a:t>TILING: Bayesian reconstruction of cosmological initial conditions during the Epoch of Reionization</a:t>
            </a:r>
          </a:p>
        </p:txBody>
      </p:sp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BA7E27C9-806B-A5D4-969B-6A35AC7D24B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3968"/>
          <a:stretch/>
        </p:blipFill>
        <p:spPr>
          <a:xfrm>
            <a:off x="272168" y="300993"/>
            <a:ext cx="968804" cy="1269705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26833C99-FD40-064E-5A48-F5AE5E46F9E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781"/>
          <a:stretch/>
        </p:blipFill>
        <p:spPr>
          <a:xfrm>
            <a:off x="272168" y="1459959"/>
            <a:ext cx="1153682" cy="13078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CADDDF1-9D05-C50D-507A-1B78928E021B}"/>
              </a:ext>
            </a:extLst>
          </p:cNvPr>
          <p:cNvSpPr txBox="1"/>
          <p:nvPr/>
        </p:nvSpPr>
        <p:spPr>
          <a:xfrm>
            <a:off x="2004507" y="2189384"/>
            <a:ext cx="89777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</a:schemeClr>
                </a:solidFill>
                <a:latin typeface="Calisto MT" panose="02040603050505030304" pitchFamily="18" charset="0"/>
              </a:rPr>
              <a:t>Nikolaos (Nikos) Triantafyllou </a:t>
            </a:r>
          </a:p>
          <a:p>
            <a:r>
              <a:rPr lang="en-US" sz="1400" dirty="0">
                <a:solidFill>
                  <a:schemeClr val="tx1">
                    <a:lumMod val="65000"/>
                  </a:schemeClr>
                </a:solidFill>
                <a:latin typeface="Calisto MT" panose="02040603050505030304" pitchFamily="18" charset="0"/>
              </a:rPr>
              <a:t>Andrei Mesinger, Steven Murray, Samuel Gagnon-Hartman</a:t>
            </a:r>
          </a:p>
          <a:p>
            <a:r>
              <a:rPr lang="en-US" sz="1400" dirty="0">
                <a:solidFill>
                  <a:schemeClr val="tx1">
                    <a:lumMod val="65000"/>
                  </a:schemeClr>
                </a:solidFill>
                <a:latin typeface="Calisto MT" panose="02040603050505030304" pitchFamily="18" charset="0"/>
              </a:rPr>
              <a:t> </a:t>
            </a:r>
            <a:endParaRPr lang="en-US" sz="1400" b="1" dirty="0">
              <a:solidFill>
                <a:schemeClr val="tx1">
                  <a:lumMod val="6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AD6112-E017-D6F2-0481-B70ABD2AB967}"/>
              </a:ext>
            </a:extLst>
          </p:cNvPr>
          <p:cNvSpPr txBox="1"/>
          <p:nvPr/>
        </p:nvSpPr>
        <p:spPr>
          <a:xfrm>
            <a:off x="14850" y="6498434"/>
            <a:ext cx="28364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65000"/>
                  </a:schemeClr>
                </a:solidFill>
                <a:latin typeface="Calisto MT" panose="02040603050505030304" pitchFamily="18" charset="0"/>
              </a:rPr>
              <a:t>ML4ASTRO3 – Valletta 3/9/26</a:t>
            </a:r>
            <a:endParaRPr lang="en-US" sz="1400" dirty="0">
              <a:solidFill>
                <a:schemeClr val="tx1">
                  <a:lumMod val="6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855BCF-A8C5-D3E4-C324-0D0CCE2C4FC8}"/>
              </a:ext>
            </a:extLst>
          </p:cNvPr>
          <p:cNvSpPr txBox="1"/>
          <p:nvPr/>
        </p:nvSpPr>
        <p:spPr>
          <a:xfrm>
            <a:off x="1294558" y="5903362"/>
            <a:ext cx="77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FFFF"/>
                </a:solidFill>
                <a:latin typeface="Calisto MT" panose="02040603050505030304" pitchFamily="18" charset="0"/>
              </a:rPr>
              <a:t>Truth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DD0E85-06C6-C14B-9EF0-CC7250BE11B1}"/>
              </a:ext>
            </a:extLst>
          </p:cNvPr>
          <p:cNvSpPr txBox="1"/>
          <p:nvPr/>
        </p:nvSpPr>
        <p:spPr>
          <a:xfrm>
            <a:off x="5388653" y="6062087"/>
            <a:ext cx="1759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FFFF"/>
                </a:solidFill>
                <a:latin typeface="Calisto MT" panose="02040603050505030304" pitchFamily="18" charset="0"/>
              </a:rPr>
              <a:t>Reconstructed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94D54E-4A80-AC92-7EE5-66743617E4E1}"/>
              </a:ext>
            </a:extLst>
          </p:cNvPr>
          <p:cNvSpPr txBox="1"/>
          <p:nvPr/>
        </p:nvSpPr>
        <p:spPr>
          <a:xfrm>
            <a:off x="10590335" y="5903362"/>
            <a:ext cx="187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</a:schemeClr>
                </a:solidFill>
                <a:latin typeface="Calisto MT" panose="02040603050505030304" pitchFamily="18" charset="0"/>
              </a:rPr>
              <a:t>Simulated with 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362387B5-BEF6-4AE4-548F-7A73A4411E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0" r="21593"/>
          <a:stretch>
            <a:fillRect/>
          </a:stretch>
        </p:blipFill>
        <p:spPr bwMode="auto">
          <a:xfrm>
            <a:off x="11073066" y="6206074"/>
            <a:ext cx="1037663" cy="39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1E7AC7D-9B64-9D6D-EEA6-031EF24DA47D}"/>
              </a:ext>
            </a:extLst>
          </p:cNvPr>
          <p:cNvSpPr txBox="1"/>
          <p:nvPr/>
        </p:nvSpPr>
        <p:spPr>
          <a:xfrm>
            <a:off x="9230087" y="6541175"/>
            <a:ext cx="33456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</a:schemeClr>
                </a:solidFill>
                <a:latin typeface="Calisto MT" panose="02040603050505030304" pitchFamily="18" charset="0"/>
              </a:rPr>
              <a:t>Davies, Murray &amp; Mesinger +25</a:t>
            </a:r>
          </a:p>
        </p:txBody>
      </p:sp>
    </p:spTree>
    <p:extLst>
      <p:ext uri="{BB962C8B-B14F-4D97-AF65-F5344CB8AC3E}">
        <p14:creationId xmlns:p14="http://schemas.microsoft.com/office/powerpoint/2010/main" val="3739957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04FB0-3C8E-E414-E7BB-560CA85A6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B0941F0B-4A48-8FB1-2A42-A60754FA87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D51940-8C1A-FFD0-A59E-153A8B53B464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684ABC88-B0F4-384C-6ACC-63C432E3BBE3}"/>
              </a:ext>
            </a:extLst>
          </p:cNvPr>
          <p:cNvSpPr/>
          <p:nvPr/>
        </p:nvSpPr>
        <p:spPr>
          <a:xfrm>
            <a:off x="-9175272" y="853222"/>
            <a:ext cx="15066575" cy="15066575"/>
          </a:xfrm>
          <a:prstGeom prst="ellipse">
            <a:avLst/>
          </a:prstGeom>
          <a:solidFill>
            <a:schemeClr val="bg1"/>
          </a:solidFill>
          <a:ln w="57150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FCDBA06A-6D1A-A8C3-AE70-93A63A05F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9ED7899-9957-1AD1-73CD-18045DB1153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E16E9B2E-DBC7-4367-40AC-C8D9D59F057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CEB21DE5-487E-20E0-6E66-0F2D87BAB33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648D3087-03DC-847E-D01F-A88E714977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6B2FA1FB-1824-BB46-669A-E9F77A25F2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29F6F394-1656-CE1B-466F-2EE213B7229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F4CBAB11-D7E5-346D-0221-6DB3D8857D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05110745-5D7A-67A4-063D-1614121D902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B47EE8F9-1F26-B45B-5B4E-BC9C06F0114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EA384405-4B20-207B-3B5B-F18EDDF708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6E851BC4-DF68-5270-52F7-CB0AA3E789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5AB9070D-88CF-F5E8-65D2-FC4E6F676C5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EAF2955B-5517-BBA3-1FD3-57AD5D47055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71017211-8BFF-9923-0F63-9C06894F9D6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EB2F3F99-02E8-A418-18B7-B359925B9AA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10E2F9C5-E265-9442-8507-0DB750F487D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CD2E8BA1-C6F4-AA9E-ADB6-90E2839A0DA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8E7CD4E6-C4C2-D41B-8823-F725D61D065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B99159E5-4F4E-CC93-F019-1AE090C2DE9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F713F323-192C-CE12-31EF-AE4F910E429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8EFD21A5-3BD7-9F00-675E-3D5029AB3D2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27A70BE9-A8F0-AE95-93BA-E111C411106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183E4FA4-D17B-6B88-114C-90BB0FCAC6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35B2CD4C-FAD7-08B0-1561-117537A08AD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D6192372-A840-AA29-435A-E65179582BF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C57BC46-6D6C-356A-1065-FD86B15F2B17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AFD39B6-63AA-4AA3-6AAC-3213812E4EE0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4149481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A1578-ACA6-FED7-444F-D2DFBC110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14E38F34-1FA3-5CD1-B3D4-E3982E83E0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AA0660-7721-01D8-4E73-75B921F3A17E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A8A1178C-C868-53A9-9AB4-E75F0FE670B0}"/>
              </a:ext>
            </a:extLst>
          </p:cNvPr>
          <p:cNvSpPr/>
          <p:nvPr/>
        </p:nvSpPr>
        <p:spPr>
          <a:xfrm>
            <a:off x="-9175272" y="853222"/>
            <a:ext cx="15066575" cy="15066575"/>
          </a:xfrm>
          <a:prstGeom prst="ellipse">
            <a:avLst/>
          </a:prstGeom>
          <a:solidFill>
            <a:schemeClr val="bg1"/>
          </a:solidFill>
          <a:ln w="57150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23CC336C-1D3C-C5AE-BFC9-CC2E8E53E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88DEE0CA-3014-8393-7982-50114B0FE1A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B502B5FE-082E-84FB-E5CD-43663B8864D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313C8026-83FA-3EC0-4E5F-B460708171F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ED9C0B92-78F0-2C10-CB08-49D60872B2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3814EC56-B73D-4154-FA17-2023C286D12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37309519-7F59-EDCD-5812-AC437E0B177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4113F900-924F-FA1E-7653-B3C9734E926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3EA9353F-568A-C59B-9DFA-5FF8FA8D0FC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2B0A02C5-32EA-F762-7064-4200392A024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41FF31A5-06E6-6550-6350-832CCE91EEC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AE6FDAF4-01FB-963A-F5D1-B365170B2AE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45896179-486D-DA14-6DB7-22AADBD37BD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A49F5263-B6F5-AADB-EFB9-81F433D8675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36EEB5DF-BC3D-B0AC-BAAE-BFC8572E61D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69608490-38F5-A8DA-E54C-8194C7AE4B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2682C00F-9AB7-F5BC-282E-FB916F00B7E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EF7351D9-E6F1-F464-13FA-1919D7A2533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8688D79C-68D3-B65E-04D9-4BE11EB99BD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2C8E2901-218D-B317-DB21-7AC5C18F5D1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55A3B565-121D-3BFC-907A-3BE0AB2465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4003389B-EC91-15A0-169C-462991E0B3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561CCC21-85A5-6887-065B-A21C6712757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7EB43116-1563-0DCB-6167-E03CB98973E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53744E49-57E8-A2DA-D429-C4C86D2B755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429D4769-5BC9-1423-70BD-A683F112585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FEEFA48-24A1-5AEE-4C60-109BE959E410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</a:t>
            </a:r>
          </a:p>
        </p:txBody>
      </p:sp>
      <p:pic>
        <p:nvPicPr>
          <p:cNvPr id="36" name="Picture 4" descr="James Webb Space Telescope - Wikipedia">
            <a:extLst>
              <a:ext uri="{FF2B5EF4-FFF2-40B4-BE49-F238E27FC236}">
                <a16:creationId xmlns:a16="http://schemas.microsoft.com/office/drawing/2014/main" id="{23F73DA5-49E6-F1AA-509D-DC264DC84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276" y="2252663"/>
            <a:ext cx="3914513" cy="313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411C42A-DC6A-BFAF-6565-2F658B52FEAD}"/>
              </a:ext>
            </a:extLst>
          </p:cNvPr>
          <p:cNvSpPr txBox="1"/>
          <p:nvPr/>
        </p:nvSpPr>
        <p:spPr>
          <a:xfrm>
            <a:off x="10020300" y="4830295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e.g., JWST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7AF5E5-1554-DDF8-9B84-99853B8F1D16}"/>
              </a:ext>
            </a:extLst>
          </p:cNvPr>
          <p:cNvSpPr txBox="1"/>
          <p:nvPr/>
        </p:nvSpPr>
        <p:spPr>
          <a:xfrm>
            <a:off x="8391526" y="5501547"/>
            <a:ext cx="34956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e.g., Bagley+23, Finkelstein+25, Donnan+24, Eisenstein+25, Casey+22, Oesch+23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270BE52-799F-CEAF-D485-308BC614C43D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1223966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6BAD9-1076-87ED-4C4B-ED8B82FF9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3A222503-EAAE-0B55-078D-52CD8B3261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380EC6-1204-6FC8-98E7-BCCF54E366A0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74921CAD-3B83-E382-EE04-56F865EE9D54}"/>
              </a:ext>
            </a:extLst>
          </p:cNvPr>
          <p:cNvSpPr/>
          <p:nvPr/>
        </p:nvSpPr>
        <p:spPr>
          <a:xfrm>
            <a:off x="-9175272" y="853222"/>
            <a:ext cx="15066575" cy="15066575"/>
          </a:xfrm>
          <a:prstGeom prst="ellipse">
            <a:avLst/>
          </a:prstGeom>
          <a:solidFill>
            <a:schemeClr val="bg1"/>
          </a:solidFill>
          <a:ln w="57150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DF220E8F-D965-CA47-1774-19598AB8B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2A4F14A4-244B-06F5-32B7-C1D54B43AB3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01FD692B-806D-8E93-C425-ED656960DCD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8E236B05-65A6-A9FA-9CA8-1306736E691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76B37DE3-1E8C-32C5-8365-5A2AE366D11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C0F4F23C-72FA-5CFD-5CF8-ADF778785F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C030D030-8A96-8688-1777-5B251175BC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AE5E8F6A-7EC4-DBE2-4AF3-3F65FEE0803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440715A9-2960-DC73-8FD0-92FCED098D7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75BDAA09-893D-481A-D9C5-91DD6EB47F4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44F481B6-B9E1-D0F2-FCF9-43ADB243363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A31EC2C8-3FC6-DB62-1CB2-D08F04FE27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C39C18A2-748B-D73A-03F7-00222FB71B9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DE13CEC3-9CF3-ED6D-32DC-1B5A7F12AB8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79D3B7B2-4AC6-ABB6-9B8E-8311F0AFBE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CB31288C-2514-19EE-EA82-628E0ACC3A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F14E5D12-CCB8-BD0B-600C-8B36A2492F1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4238A990-6860-CCEE-0D51-167D164BBE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897B293E-DFD2-3535-38E2-FED5422DA0F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78A6BEC9-4F45-66D5-8216-CAA254FE012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046FCB3E-EEF0-C450-D143-29484E0699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1255FD62-D0DD-6508-7B27-B796F024549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2126B4AB-2AA4-B313-EEF7-D89DFB970B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B9C3522F-A1BB-6E85-F2A5-9A66B3136B0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AEA3B3C1-04B7-03BC-14B7-A1AE2191DE9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BF432EC1-41C3-587B-AB3F-B96B9A52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50FF11D-179F-7DB5-DF06-3EB1DA49F42F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44" name="Φυσαλίδα ομιλίας: Ορθογώνιο με στρογγυλεμένες γωνίες 43">
            <a:extLst>
              <a:ext uri="{FF2B5EF4-FFF2-40B4-BE49-F238E27FC236}">
                <a16:creationId xmlns:a16="http://schemas.microsoft.com/office/drawing/2014/main" id="{9461003F-F218-7BCD-82E8-A2B59FEFACA6}"/>
              </a:ext>
            </a:extLst>
          </p:cNvPr>
          <p:cNvSpPr/>
          <p:nvPr/>
        </p:nvSpPr>
        <p:spPr>
          <a:xfrm>
            <a:off x="362078" y="1577430"/>
            <a:ext cx="6705600" cy="5268951"/>
          </a:xfrm>
          <a:prstGeom prst="wedgeRoundRectCallout">
            <a:avLst>
              <a:gd name="adj1" fmla="val 63502"/>
              <a:gd name="adj2" fmla="val 10827"/>
              <a:gd name="adj3" fmla="val 16667"/>
            </a:avLst>
          </a:prstGeom>
          <a:solidFill>
            <a:schemeClr val="tx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9C332E3-AB72-D10F-A413-1AAA79BEEC24}"/>
              </a:ext>
            </a:extLst>
          </p:cNvPr>
          <p:cNvSpPr txBox="1"/>
          <p:nvPr/>
        </p:nvSpPr>
        <p:spPr>
          <a:xfrm>
            <a:off x="1399050" y="1897791"/>
            <a:ext cx="5459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We only see </a:t>
            </a:r>
            <a:r>
              <a:rPr lang="en-US" sz="2400" b="1" dirty="0">
                <a:solidFill>
                  <a:schemeClr val="bg1"/>
                </a:solidFill>
              </a:rPr>
              <a:t>a few </a:t>
            </a:r>
            <a:r>
              <a:rPr lang="en-US" sz="2400" dirty="0">
                <a:solidFill>
                  <a:schemeClr val="bg1"/>
                </a:solidFill>
              </a:rPr>
              <a:t>bright galaxies!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036C39-21CE-C7BA-8B32-43FD47881D60}"/>
              </a:ext>
            </a:extLst>
          </p:cNvPr>
          <p:cNvSpPr txBox="1"/>
          <p:nvPr/>
        </p:nvSpPr>
        <p:spPr>
          <a:xfrm>
            <a:off x="1321793" y="2474624"/>
            <a:ext cx="2383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What we see</a:t>
            </a:r>
          </a:p>
        </p:txBody>
      </p:sp>
      <p:pic>
        <p:nvPicPr>
          <p:cNvPr id="38" name="Picture 4" descr="James Webb Space Telescope - Wikipedia">
            <a:extLst>
              <a:ext uri="{FF2B5EF4-FFF2-40B4-BE49-F238E27FC236}">
                <a16:creationId xmlns:a16="http://schemas.microsoft.com/office/drawing/2014/main" id="{42165A17-75A4-D659-F432-07D726682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276" y="2252663"/>
            <a:ext cx="3914513" cy="313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BE1AA771-8EA9-E509-01D5-51AC6359C73B}"/>
              </a:ext>
            </a:extLst>
          </p:cNvPr>
          <p:cNvSpPr txBox="1"/>
          <p:nvPr/>
        </p:nvSpPr>
        <p:spPr>
          <a:xfrm>
            <a:off x="10020300" y="4830295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e.g., JWST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C1C095-5BF2-2711-9195-98359DCFC217}"/>
              </a:ext>
            </a:extLst>
          </p:cNvPr>
          <p:cNvSpPr txBox="1"/>
          <p:nvPr/>
        </p:nvSpPr>
        <p:spPr>
          <a:xfrm>
            <a:off x="3511648" y="2483994"/>
            <a:ext cx="309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What is actually there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B9D7628-FA22-CCCC-3013-A19365634940}"/>
              </a:ext>
            </a:extLst>
          </p:cNvPr>
          <p:cNvSpPr txBox="1"/>
          <p:nvPr/>
        </p:nvSpPr>
        <p:spPr>
          <a:xfrm>
            <a:off x="8391526" y="5501547"/>
            <a:ext cx="34956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e.g., Bagley+23, Finkelstein+25, Donnan+24, Eisenstein+25, Casey+22, Oesch+23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CA720E6-F301-5235-6CDD-F72676395613}"/>
              </a:ext>
            </a:extLst>
          </p:cNvPr>
          <p:cNvSpPr txBox="1"/>
          <p:nvPr/>
        </p:nvSpPr>
        <p:spPr>
          <a:xfrm>
            <a:off x="5110357" y="6277148"/>
            <a:ext cx="148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NT+in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 prep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1E6B241-D617-7F0F-1B09-4E6483266B33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8E4BEC1E-6A19-333C-A325-FCDBC2143BC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2132" t="47195" r="1641" b="9093"/>
          <a:stretch>
            <a:fillRect/>
          </a:stretch>
        </p:blipFill>
        <p:spPr>
          <a:xfrm>
            <a:off x="3731104" y="2981346"/>
            <a:ext cx="2673000" cy="2737531"/>
          </a:xfrm>
          <a:prstGeom prst="rect">
            <a:avLst/>
          </a:prstGeom>
        </p:spPr>
      </p:pic>
      <p:pic>
        <p:nvPicPr>
          <p:cNvPr id="39" name="Εικόνα 38">
            <a:extLst>
              <a:ext uri="{FF2B5EF4-FFF2-40B4-BE49-F238E27FC236}">
                <a16:creationId xmlns:a16="http://schemas.microsoft.com/office/drawing/2014/main" id="{919C5339-77E6-FA51-6A67-A7E142A9B2D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2132" t="5150" r="1641" b="52972"/>
          <a:stretch>
            <a:fillRect/>
          </a:stretch>
        </p:blipFill>
        <p:spPr>
          <a:xfrm>
            <a:off x="904731" y="2971762"/>
            <a:ext cx="2831565" cy="2762747"/>
          </a:xfrm>
          <a:prstGeom prst="rect">
            <a:avLst/>
          </a:prstGeom>
        </p:spPr>
      </p:pic>
      <p:pic>
        <p:nvPicPr>
          <p:cNvPr id="46" name="Εικόνα 45">
            <a:extLst>
              <a:ext uri="{FF2B5EF4-FFF2-40B4-BE49-F238E27FC236}">
                <a16:creationId xmlns:a16="http://schemas.microsoft.com/office/drawing/2014/main" id="{4A227063-8947-F8A3-AFBF-4AF118B80F4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785" t="91009" r="3681" b="-1664"/>
          <a:stretch>
            <a:fillRect/>
          </a:stretch>
        </p:blipFill>
        <p:spPr>
          <a:xfrm>
            <a:off x="883384" y="5715866"/>
            <a:ext cx="5520719" cy="692127"/>
          </a:xfrm>
          <a:prstGeom prst="rect">
            <a:avLst/>
          </a:prstGeom>
        </p:spPr>
      </p:pic>
      <p:pic>
        <p:nvPicPr>
          <p:cNvPr id="49" name="Εικόνα 48">
            <a:extLst>
              <a:ext uri="{FF2B5EF4-FFF2-40B4-BE49-F238E27FC236}">
                <a16:creationId xmlns:a16="http://schemas.microsoft.com/office/drawing/2014/main" id="{2A5F09B1-F49E-E30A-F468-36B2ED82174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61"/>
          <a:stretch>
            <a:fillRect/>
          </a:stretch>
        </p:blipFill>
        <p:spPr>
          <a:xfrm>
            <a:off x="3745313" y="5715866"/>
            <a:ext cx="2658790" cy="7396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674700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D8EC0-F746-D375-0157-006DF9598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DEFFCA49-09E5-B690-2527-76A611CA13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665145-EEF8-F2C8-BD4E-C27936BCDDE3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3EFCAF59-BF1B-CF6C-455B-150C6BE08BC7}"/>
              </a:ext>
            </a:extLst>
          </p:cNvPr>
          <p:cNvSpPr/>
          <p:nvPr/>
        </p:nvSpPr>
        <p:spPr>
          <a:xfrm>
            <a:off x="-9175272" y="853222"/>
            <a:ext cx="15066575" cy="15066575"/>
          </a:xfrm>
          <a:prstGeom prst="ellipse">
            <a:avLst/>
          </a:prstGeom>
          <a:solidFill>
            <a:schemeClr val="bg1"/>
          </a:solidFill>
          <a:ln w="57150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A92BA55E-2DE8-1E9B-180F-B877002A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F82ABD30-870D-FBBE-6994-48E4FB7E50A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EE3CB65D-A599-41D1-137D-60890F459B1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5523D33E-7D49-B257-C414-00E550BD09A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3D4E3936-15AD-6D55-99BF-907C01DF673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E75930F4-4234-F0AB-E318-F3B98F4A504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2B62A391-B5EB-16A0-243C-FFCC10107A9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5FC56C51-5C14-6E96-09AC-B47D1A263BE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986F677A-53A4-C5FB-FC41-437D79DA7FD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A160D4CB-8177-A1B6-90D5-153EBA0DB05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DCA1D4C2-CD7F-D916-1784-82FECF78AC5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876E789D-EFE9-4054-5359-06D62F87F30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BA3EA282-F33C-4E7F-E8F6-C348872E936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1399D1C4-0022-A062-A370-797BC07D416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21E3EEE6-DAFC-5D4A-6F09-DCDD2F0E83E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1BD28829-7BDA-9442-E335-FF286649D24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5EBBD145-0DE7-D028-8D27-157726194F9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ED80DCAD-0D2D-6C82-D3F8-180D20E4C9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07EEAFA7-0B9E-4E79-DDEC-5564E7418BA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FBBFA241-E3DC-EBAB-D861-CC594F9CB29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8C23F729-F184-520E-3C7B-59E07B80D82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82834A78-76C4-4C3D-45EA-4B6D2777F8A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2DB8938E-E1A5-7330-A3C5-536D129E91F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555BC268-7099-1E00-0C38-CB0FCFD4E8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031E32AE-6F80-C646-ACED-7F112643EEC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3E940101-E13F-673B-29E0-7E50CBD9E3D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B50E751-6F4F-5F01-5B00-4E62D08914E1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</a:t>
            </a:r>
          </a:p>
        </p:txBody>
      </p:sp>
      <p:pic>
        <p:nvPicPr>
          <p:cNvPr id="32" name="Picture 4" descr="James Webb Space Telescope - Wikipedia">
            <a:extLst>
              <a:ext uri="{FF2B5EF4-FFF2-40B4-BE49-F238E27FC236}">
                <a16:creationId xmlns:a16="http://schemas.microsoft.com/office/drawing/2014/main" id="{09D9B80E-EDFE-B92D-131B-5975EE7EA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276" y="2252663"/>
            <a:ext cx="3914513" cy="313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1A3D64F-D305-C821-10F9-9056036EA3D8}"/>
              </a:ext>
            </a:extLst>
          </p:cNvPr>
          <p:cNvSpPr txBox="1"/>
          <p:nvPr/>
        </p:nvSpPr>
        <p:spPr>
          <a:xfrm>
            <a:off x="10020300" y="4830295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e.g., JWST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AEA0D2-3430-39ED-F0EB-AED82FBFD512}"/>
              </a:ext>
            </a:extLst>
          </p:cNvPr>
          <p:cNvSpPr txBox="1"/>
          <p:nvPr/>
        </p:nvSpPr>
        <p:spPr>
          <a:xfrm>
            <a:off x="8391526" y="5501547"/>
            <a:ext cx="34956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e.g., Bagley+23, Finkelstein+25, Donnan+24, Eisenstein+25, Casey+22, Oesch+23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097624-2BA5-A583-E9E5-D4FB077C6998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1329366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40C5F-F27E-2D19-C5EB-5256BEB96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4A8D02D-0BA7-FD99-7202-891BCB09FA66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95F1710-B835-81C3-1AFD-45217C042FA6}"/>
              </a:ext>
            </a:extLst>
          </p:cNvPr>
          <p:cNvSpPr txBox="1"/>
          <p:nvPr/>
        </p:nvSpPr>
        <p:spPr>
          <a:xfrm>
            <a:off x="8391526" y="5501547"/>
            <a:ext cx="34956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e.g., Bagley+23, Finkelstein+25, Donnan+24, Eisenstein+25, Casey+22, Oesch+23 </a:t>
            </a:r>
          </a:p>
        </p:txBody>
      </p:sp>
      <p:pic>
        <p:nvPicPr>
          <p:cNvPr id="38" name="Picture 4" descr="James Webb Space Telescope - Wikipedia">
            <a:extLst>
              <a:ext uri="{FF2B5EF4-FFF2-40B4-BE49-F238E27FC236}">
                <a16:creationId xmlns:a16="http://schemas.microsoft.com/office/drawing/2014/main" id="{859AB740-494E-A36B-9DEF-05A8FD383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276" y="2252663"/>
            <a:ext cx="3914513" cy="313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9F63B2E-7BE9-B276-2E7B-2E34E9143383}"/>
              </a:ext>
            </a:extLst>
          </p:cNvPr>
          <p:cNvSpPr txBox="1"/>
          <p:nvPr/>
        </p:nvSpPr>
        <p:spPr>
          <a:xfrm>
            <a:off x="10020300" y="4830295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e.g., JWST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5B4FC53-6F1D-20C8-70F0-6E3FA14260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A4C2AC-1E2B-8808-A79B-C80ACD94C024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2E3D1705-4D3F-0359-C0B0-67C7F92C5F6E}"/>
              </a:ext>
            </a:extLst>
          </p:cNvPr>
          <p:cNvSpPr/>
          <p:nvPr/>
        </p:nvSpPr>
        <p:spPr>
          <a:xfrm>
            <a:off x="-9175272" y="853222"/>
            <a:ext cx="15066575" cy="15066575"/>
          </a:xfrm>
          <a:prstGeom prst="ellipse">
            <a:avLst/>
          </a:prstGeom>
          <a:solidFill>
            <a:schemeClr val="bg1"/>
          </a:solidFill>
          <a:ln w="57150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FACE096B-AF71-5FA7-945C-436845911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C6E5754C-301E-9154-073C-90AE294173C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FDA950BB-F38A-57B3-365D-9C8080CBD65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4BEF6977-32CC-EE01-E378-C27F6B8E34D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55C8399A-D35D-68FE-37B6-DC8877B2CA3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005DA972-685A-5794-CC98-B008053171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7B3F5721-C4A0-4601-AB6D-5E6FDACC29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861B8932-C305-5D1D-8ADC-BEED74E6D1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A70A6308-D2BF-8564-D0FC-0384004023E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E459F8B3-4E5D-519A-28B5-D75EB2B6E02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F2037013-BF5D-F378-A224-62030959B86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45F9A208-C0DB-6A61-8581-FE155DBB321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71DCE521-ECF2-0BFE-C56C-F0BC5B0CE49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EFE59581-172F-EE30-9C9E-70C52E39964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0AEF6727-F2DC-4AE7-7491-DD0FA582E80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F2121051-231C-C144-5F91-1B70CE0259B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31225BA0-0FE1-323E-483B-9A371FCFA56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D49F8F74-D2CF-8739-F753-BB8389EFD85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EB18DACE-F783-27FA-1F7E-B2C8293C4DC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28A9D58D-F233-0CD1-814F-B92E7EDCA28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FEF1BEFC-52CD-E399-1C7B-50F1F598A4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FC4C3443-4FD7-1766-5A0D-3E2A75BC024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F3BEB6E6-7653-F8D2-6A22-21B0AB64144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63FA573D-3495-2797-47C0-E0BB62E6F48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A80C4ACB-5CAB-F481-334A-2CE223302C4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0E56FAF7-F90B-0963-D61D-BF108EC320C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CB8D919-1BC4-9178-C58F-404D5D2215EA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35" name="Φυσαλίδα ομιλίας: Ορθογώνιο με στρογγυλεμένες γωνίες 34">
            <a:extLst>
              <a:ext uri="{FF2B5EF4-FFF2-40B4-BE49-F238E27FC236}">
                <a16:creationId xmlns:a16="http://schemas.microsoft.com/office/drawing/2014/main" id="{91155128-1158-FCA1-31AA-6D3B158D241C}"/>
              </a:ext>
            </a:extLst>
          </p:cNvPr>
          <p:cNvSpPr/>
          <p:nvPr/>
        </p:nvSpPr>
        <p:spPr>
          <a:xfrm>
            <a:off x="4149983" y="226046"/>
            <a:ext cx="6705600" cy="6354673"/>
          </a:xfrm>
          <a:prstGeom prst="wedgeRoundRectCallout">
            <a:avLst>
              <a:gd name="adj1" fmla="val -79112"/>
              <a:gd name="adj2" fmla="val 8429"/>
              <a:gd name="adj3" fmla="val 16667"/>
            </a:avLst>
          </a:prstGeom>
          <a:solidFill>
            <a:schemeClr val="tx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Εικόνα 46">
            <a:extLst>
              <a:ext uri="{FF2B5EF4-FFF2-40B4-BE49-F238E27FC236}">
                <a16:creationId xmlns:a16="http://schemas.microsoft.com/office/drawing/2014/main" id="{9CA5CFB8-4CCD-B9E7-24AE-96EA5189E3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0442" y="1259040"/>
            <a:ext cx="5837547" cy="5011538"/>
          </a:xfrm>
          <a:prstGeom prst="roundRect">
            <a:avLst>
              <a:gd name="adj" fmla="val 3909"/>
            </a:avLst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F9F65DD-E2A6-9494-6023-CC97DE4D6065}"/>
              </a:ext>
            </a:extLst>
          </p:cNvPr>
          <p:cNvSpPr txBox="1"/>
          <p:nvPr/>
        </p:nvSpPr>
        <p:spPr>
          <a:xfrm>
            <a:off x="5149632" y="337734"/>
            <a:ext cx="4392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chemeClr val="bg1"/>
                </a:solidFill>
                <a:effectLst/>
                <a:latin typeface="+mn-lt"/>
              </a:rPr>
              <a:t>The 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+mn-lt"/>
              </a:rPr>
              <a:t>ones we don’t see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+mn-lt"/>
              </a:rPr>
              <a:t> are likely the 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+mn-lt"/>
              </a:rPr>
              <a:t>drivers of reionization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C42E61A-89AB-2CE9-8D44-0FBB540B0A1E}"/>
              </a:ext>
            </a:extLst>
          </p:cNvPr>
          <p:cNvSpPr txBox="1"/>
          <p:nvPr/>
        </p:nvSpPr>
        <p:spPr>
          <a:xfrm>
            <a:off x="9239696" y="5914050"/>
            <a:ext cx="1344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Qin+2026</a:t>
            </a:r>
          </a:p>
        </p:txBody>
      </p:sp>
    </p:spTree>
    <p:extLst>
      <p:ext uri="{BB962C8B-B14F-4D97-AF65-F5344CB8AC3E}">
        <p14:creationId xmlns:p14="http://schemas.microsoft.com/office/powerpoint/2010/main" val="1717731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75F40-7A08-F2DD-A54A-B5F32ED0F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DF2BCA88-B079-59A8-32B1-EEBFFADA5B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367EA1-D690-2BDC-F154-F9A048EF08B5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A72B44A5-5CAE-6D18-654C-6446BA604A02}"/>
              </a:ext>
            </a:extLst>
          </p:cNvPr>
          <p:cNvSpPr/>
          <p:nvPr/>
        </p:nvSpPr>
        <p:spPr>
          <a:xfrm>
            <a:off x="-9175272" y="853222"/>
            <a:ext cx="15066575" cy="15066575"/>
          </a:xfrm>
          <a:prstGeom prst="ellipse">
            <a:avLst/>
          </a:prstGeom>
          <a:solidFill>
            <a:schemeClr val="bg1"/>
          </a:solidFill>
          <a:ln w="57150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24E8772B-3208-ED8C-DFF6-A0C7D3744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8269DB24-E10E-F5BE-9603-0221E065EF7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F466D0B8-E5BE-6917-27FC-4F9F5EB5CA6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55155DB0-1C11-5E1A-B215-8C1BE3FAC79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F8F8F7DF-1E12-627E-B5E6-005EACC3D8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CD1F0424-50B8-ACC1-4E2C-C8A5C3E741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8F7F93FD-09E7-DC36-6872-44222C7FACD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84FF2405-E25C-048D-8C8C-D9384247C5B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D33EA968-FBA1-8114-BEF2-3738927DD36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2B043681-3E8C-B67E-11A4-3A7A1D125EC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F18875C4-504C-6A64-871D-10EB16A1447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E830E600-EB25-7DF9-B547-DE6C0454ED8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BC33722B-30B9-0484-4353-8C65F07D6E8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5D125238-ABFC-337B-533C-08526480C9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51C6F14D-0F21-184B-9688-ED92FD89C99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3B9DF9F2-C417-0D05-5FBD-9CDA53DEDC1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B00525CC-0AAF-44BA-6137-D59EEE989A9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E1D95E1E-5A03-FC4C-088C-4F846A51915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F729275D-EE93-1685-2D13-706B8F11639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B3039644-CF17-F405-0992-8DAD8EBA7E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FF5AC203-08D6-9AA9-F705-A62D8CDC701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3551E7BB-BEEE-3A21-8D75-3B2F1F29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1A975F84-4F9F-43E9-2CF2-0CFB68E435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415033DD-4A0E-0D8E-A330-184AC910B4E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1E19BB45-97E1-4E4A-BAE8-875763731FC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CDB1963F-48AA-2849-C03E-C4CEDED9634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3B31784-1B10-6401-E035-86D4A363666B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</a:t>
            </a:r>
          </a:p>
        </p:txBody>
      </p:sp>
      <p:pic>
        <p:nvPicPr>
          <p:cNvPr id="36" name="Picture 4" descr="James Webb Space Telescope - Wikipedia">
            <a:extLst>
              <a:ext uri="{FF2B5EF4-FFF2-40B4-BE49-F238E27FC236}">
                <a16:creationId xmlns:a16="http://schemas.microsoft.com/office/drawing/2014/main" id="{D90996DE-69B6-B688-6F3A-AB9947441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276" y="2252663"/>
            <a:ext cx="3914513" cy="313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3AF213C6-AE11-16E9-381B-E9EC39EAF6B4}"/>
              </a:ext>
            </a:extLst>
          </p:cNvPr>
          <p:cNvSpPr txBox="1"/>
          <p:nvPr/>
        </p:nvSpPr>
        <p:spPr>
          <a:xfrm>
            <a:off x="10020300" y="4830295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e.g., JWST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A705106-86CE-E438-C67C-8E07B32F77C2}"/>
              </a:ext>
            </a:extLst>
          </p:cNvPr>
          <p:cNvSpPr txBox="1"/>
          <p:nvPr/>
        </p:nvSpPr>
        <p:spPr>
          <a:xfrm>
            <a:off x="8391526" y="5501547"/>
            <a:ext cx="34956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e.g., Bagley+23, Finkelstein+25, Donnan+24, Eisenstein+25, Casey+22, Oesch+23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2A270E-DEEB-3D1A-6EC8-CC730FEE330B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3135340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5871A-9BD1-763E-9AC7-F3A0616ED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3E501F07-6B9B-9F07-1B2A-38C160218D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852AA4-C476-48F9-C56C-8E8C1515BEC0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27DA88B6-AC33-22C4-DB9F-14B1504A0AEF}"/>
              </a:ext>
            </a:extLst>
          </p:cNvPr>
          <p:cNvSpPr/>
          <p:nvPr/>
        </p:nvSpPr>
        <p:spPr>
          <a:xfrm>
            <a:off x="-9175272" y="853222"/>
            <a:ext cx="15066575" cy="15066575"/>
          </a:xfrm>
          <a:prstGeom prst="ellipse">
            <a:avLst/>
          </a:prstGeom>
          <a:solidFill>
            <a:schemeClr val="bg1"/>
          </a:solidFill>
          <a:ln w="57150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F26BF220-00B4-89A3-8D28-195080E69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C1FB7DC0-4A68-94D1-4DBB-B0623AFF41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1B8A11D4-9ED2-E6A4-06A2-14B820E0CD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C63F8F6D-3D0D-442E-D735-39133660F03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C0987358-7620-AC57-F900-75BCAACEB4E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14F0BA77-28B1-0AFC-5267-BE8B76209BA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A97B8720-23B0-4E92-761A-7480FA1F53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69DBF902-84BE-A3F7-29B6-40282E8C99B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8566B712-40DE-6533-4747-760AFB0D6C3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363346DC-2C65-9CA1-4596-55BCE88D75B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BDE5E029-E93B-5B3B-BB2A-CE3457DDCD9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D6ADA8DD-0F3D-E3F4-0D52-6EFBDF637EC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C613C888-D2C1-0B82-C797-8CBD80658A6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D30DB1E9-A86D-2F72-2388-106F31E46C9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F020E728-42DF-3985-8558-596A901EB40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AF09D8CB-AD26-9487-1DED-E9465887E2E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11EB7B58-F41C-1ECF-2A10-A13011827D8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05D59C3A-8961-DA09-E5A3-EACBC7C772D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94BE8A90-893E-A8EF-4FF9-667AAED0F8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DA7DC4A8-A8B1-81F2-8824-6AE37075E03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08CB45CB-0F48-D82C-739A-3499C33CF57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B3665153-2D59-5E09-7C6C-7A8AC1FD211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691892D2-F00B-D315-77B3-C328E77EA1B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CB7C75AD-650A-288C-FF92-FC19FFFA4E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88353EAB-8FC9-4C05-EC4C-E92A8CBFDEC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D11FE7DD-101A-C56D-56D2-936478B2365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489A485-1A4D-BAD6-6E7A-059993749FE0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Galaxies+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5CC8B4-4CDC-EF6E-5DF7-F0D6C2016B4C}"/>
              </a:ext>
            </a:extLst>
          </p:cNvPr>
          <p:cNvSpPr txBox="1"/>
          <p:nvPr/>
        </p:nvSpPr>
        <p:spPr>
          <a:xfrm>
            <a:off x="5075302" y="2178508"/>
            <a:ext cx="3829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will soon have a complementary probe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12A6043-E356-6C27-28E1-CACDC2F58129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1744992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BA180-38D1-5049-239D-0D87E98B1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F2D2155-502F-5885-0C47-1E1249B3B8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2D2E82-E0B2-0559-CD88-D0759F6BD07D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098565E7-883C-D94C-25EA-A97B88AF7D32}"/>
              </a:ext>
            </a:extLst>
          </p:cNvPr>
          <p:cNvSpPr/>
          <p:nvPr/>
        </p:nvSpPr>
        <p:spPr>
          <a:xfrm>
            <a:off x="-9175272" y="853222"/>
            <a:ext cx="15066575" cy="15066575"/>
          </a:xfrm>
          <a:prstGeom prst="ellipse">
            <a:avLst/>
          </a:prstGeom>
          <a:solidFill>
            <a:schemeClr val="bg1"/>
          </a:solidFill>
          <a:ln w="57150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E4EAC541-E9A5-C46B-406B-DCCF7D4C9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D784D3B-A812-F4BC-413F-32E67D5A0E2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BA4B782-1EFB-1D05-1115-40070C4885E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19B9BBB3-89CE-0C3A-4BA5-F05E85A8056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26A67754-B683-649B-61BE-8D23C704790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46130AB5-1236-73E1-3DE7-95D590C443F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C2CCF297-613F-F0B2-3DC6-35E91AA7920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AD3F487C-FAA2-38C5-A273-0F72052CA84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00A80BF9-C8D6-927F-AAF4-F26183F9C2E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6ECEA2E1-F860-2AE1-6C8E-61D208302B8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EAB0AB4C-8468-9F6B-08D9-4F2FA4DAEBB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16F27D4C-5C83-184C-E13A-A816F57FDE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D33D26A2-02B1-8488-EB8B-C2D343CEE1D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1C19ADC3-E2A1-6B75-0893-F984F5F463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8C989D3F-02A6-3EB7-72A1-2A53403EF6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AEA5EAF4-876B-2D79-3C20-CA2C98EA1D5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8ADDC083-0DA5-3C19-DF1E-4B0ACA1CA21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C2C9F982-A521-E76E-0736-3DD066E903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C8393A00-237C-926B-6F71-44EB8607B1E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F1065707-6389-F688-E371-A012788DB2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D220F9A4-15CC-2747-D3CD-48D8EAF71A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71B1F8DB-0F35-E508-68AE-ACD5C5A42A0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042AEB1E-0BFC-EC92-11EC-CA1BBD235C2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635ED961-2C5D-30C2-AA07-F9F789FF15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541E2883-0756-6CEA-7857-041136E1313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933E58F3-1DA5-3784-CCC6-C4EBB893C3E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A037A2B-4960-AD35-1F4A-57A05EA9187C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Galaxies+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34DEFDF-A469-5373-980B-D073572096D0}"/>
              </a:ext>
            </a:extLst>
          </p:cNvPr>
          <p:cNvSpPr txBox="1"/>
          <p:nvPr/>
        </p:nvSpPr>
        <p:spPr>
          <a:xfrm>
            <a:off x="5075302" y="2218288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The 21cm signal</a:t>
            </a:r>
          </a:p>
        </p:txBody>
      </p:sp>
      <p:pic>
        <p:nvPicPr>
          <p:cNvPr id="34" name="Picture 2" descr="SKA-Low | SKAO">
            <a:extLst>
              <a:ext uri="{FF2B5EF4-FFF2-40B4-BE49-F238E27FC236}">
                <a16:creationId xmlns:a16="http://schemas.microsoft.com/office/drawing/2014/main" id="{F753AA9D-DD88-1D01-D89C-70DEDF325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258" y="1583565"/>
            <a:ext cx="2474215" cy="140695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Εικόνα 35">
            <a:extLst>
              <a:ext uri="{FF2B5EF4-FFF2-40B4-BE49-F238E27FC236}">
                <a16:creationId xmlns:a16="http://schemas.microsoft.com/office/drawing/2014/main" id="{C8BE4E7F-48F2-ECCC-9170-13EFB296F3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8087" y="1320210"/>
            <a:ext cx="2222448" cy="92893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C423E2C-3642-9618-1140-B64CB8A50E14}"/>
              </a:ext>
            </a:extLst>
          </p:cNvPr>
          <p:cNvSpPr txBox="1"/>
          <p:nvPr/>
        </p:nvSpPr>
        <p:spPr>
          <a:xfrm>
            <a:off x="9045082" y="1540138"/>
            <a:ext cx="200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e.g., SKA-low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7AC9CA8-0C62-A507-A2D0-283E677DF846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2028463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A19EA-F142-6D17-83BB-9713FEE98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353A0A1D-6327-FE8D-B2C2-2896658A2D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E8CFB3-DAFE-6A0A-26D1-BADDCEBE34F2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8F3A20F3-B409-6C9F-8BE5-67A73B28BE3A}"/>
              </a:ext>
            </a:extLst>
          </p:cNvPr>
          <p:cNvSpPr/>
          <p:nvPr/>
        </p:nvSpPr>
        <p:spPr>
          <a:xfrm>
            <a:off x="-9175272" y="853222"/>
            <a:ext cx="15066575" cy="15066575"/>
          </a:xfrm>
          <a:prstGeom prst="ellipse">
            <a:avLst/>
          </a:prstGeom>
          <a:solidFill>
            <a:schemeClr val="bg1"/>
          </a:solidFill>
          <a:ln w="57150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CB206DF8-6231-D336-2B3F-E347AA82C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F8AC20F4-2853-8B72-8F40-471561150F2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4E7190D3-CC8A-24A4-47F0-FA4CC408780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C2705B78-7B56-6873-31A3-22C94A66D5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8859CC02-0188-6964-4EE3-7FEEFFD85EB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2D4B7B0C-1D38-403B-0875-04A15297BD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B16D7782-8887-84EE-FDFF-942C9323A59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373BDF34-C0B5-2558-B564-683BC82C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DE6D86B4-60AE-51D0-2205-AF34BE4000B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608CF2B0-8690-9985-5DC0-AD91CEC1EA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A7CD7DD0-7CDD-9F33-859C-1920B99A255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7CEA2865-C284-4392-7860-BA5DEF50A3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DF2EBE1E-2303-CEBA-1018-B58299D217A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F122E1F2-93C9-529F-4841-7819CE4B62D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1E6A5591-D854-D5B1-C1F2-12315F0028C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C1D1D04F-AC65-7B85-348E-47A9BC89EA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1CEDB5DE-D433-33B8-3A05-0407A8CB21E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547FF6E6-400B-B6D2-15FC-736B4AEC49C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C1FF7AFF-068D-7372-96DD-45D9B10B341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D4B8833E-FB4D-E992-094B-363D35E083D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F2963D16-7311-FE5A-FD68-53470B29952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5580D5CB-0C7F-427B-BF5E-01A50086DA6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E2C19EA5-66C8-7BDA-0A57-4F0E6B97946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FB056ABB-F4C0-69EE-83FF-F17F2EB8133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71B2D720-9BAF-C1D1-8B72-BFE1927D2B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3AC4C65C-E0E2-BD9E-E040-32A468E5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047E505-900C-E369-A4DD-1461C23B2568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Galaxies+</a:t>
            </a:r>
          </a:p>
        </p:txBody>
      </p:sp>
      <p:sp>
        <p:nvSpPr>
          <p:cNvPr id="32" name="Φυσαλίδα ομιλίας: Ορθογώνιο με στρογγυλεμένες γωνίες 31">
            <a:extLst>
              <a:ext uri="{FF2B5EF4-FFF2-40B4-BE49-F238E27FC236}">
                <a16:creationId xmlns:a16="http://schemas.microsoft.com/office/drawing/2014/main" id="{A8D0282B-268E-507A-0B59-EAFDCAF98D57}"/>
              </a:ext>
            </a:extLst>
          </p:cNvPr>
          <p:cNvSpPr/>
          <p:nvPr/>
        </p:nvSpPr>
        <p:spPr>
          <a:xfrm>
            <a:off x="7717269" y="3108210"/>
            <a:ext cx="4030339" cy="3618700"/>
          </a:xfrm>
          <a:prstGeom prst="wedgeRoundRectCallout">
            <a:avLst>
              <a:gd name="adj1" fmla="val -123927"/>
              <a:gd name="adj2" fmla="val 6730"/>
              <a:gd name="adj3" fmla="val 16667"/>
            </a:avLst>
          </a:prstGeom>
          <a:solidFill>
            <a:schemeClr val="tx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4" descr="undefined">
            <a:extLst>
              <a:ext uri="{FF2B5EF4-FFF2-40B4-BE49-F238E27FC236}">
                <a16:creationId xmlns:a16="http://schemas.microsoft.com/office/drawing/2014/main" id="{53578EF9-E641-B4BB-78C1-4C930D0FA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302" y="3337965"/>
            <a:ext cx="3456568" cy="315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0CBDFE26-7429-8ED8-063F-8D8E54C508BC}"/>
              </a:ext>
            </a:extLst>
          </p:cNvPr>
          <p:cNvSpPr txBox="1"/>
          <p:nvPr/>
        </p:nvSpPr>
        <p:spPr>
          <a:xfrm>
            <a:off x="5075302" y="2218288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The 21cm signal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E1BF54B-AF8F-5393-C3C5-B300555D6DAA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940884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CE16D-3693-8B2B-D542-9691DDEC9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A3EB5D70-28A5-62A4-C977-668F1D6C6E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4AA11AD9-93FA-2BB5-9F4D-C93D29316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6EAF25-C09F-E0C2-2EBF-3DB7621FFCC3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30051F-2FFC-820D-54BC-8143111B2D08}"/>
              </a:ext>
            </a:extLst>
          </p:cNvPr>
          <p:cNvSpPr txBox="1"/>
          <p:nvPr/>
        </p:nvSpPr>
        <p:spPr>
          <a:xfrm>
            <a:off x="5075302" y="2218288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The 21cm signal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4B45FC9B-02CB-78FE-9706-49246469C3F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96044BE0-A95E-CA3C-3FF4-221F513A3FC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1CC2086C-2FFA-667A-303C-625D72C7BCE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99FB2D2E-1C0E-84F2-07A0-4207E14FEDA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012CEA3F-2A6A-9269-4B30-1A6DDC41CF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329A5ED3-04B2-0523-BC9D-25F83A01C37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7B0E2279-503A-1CBF-EC18-B8FECC069AE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2543AFB1-F45F-56DA-D27D-0A73B308A2A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E40341C0-96F3-D127-04C5-FC23274ECFF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0777980E-C854-6460-49E5-2F813520D5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4D5DFE5D-A0A5-3521-7DD0-D7AEE3E0F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528938E8-BD12-549E-A3AB-CC2CB18ABAA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00861342-9F32-4715-0FA3-D265A51F510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DC0F6A6A-26A4-94A1-9664-27555BFF605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BF23C509-C37D-0E47-9AA0-51DB0853ECB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BC117C08-FA5C-5254-9C08-5BE155E52D3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FF422ECC-A204-200C-56F9-6536B121885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96BA6BF5-D14E-EC24-9020-7E36C7AB931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131F5CA1-868C-2C1D-19A6-40069777EEB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0D22AD39-4A55-0FE7-D7F2-2B1F0AD157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FD61E0AC-A1CE-3CDC-35CD-42FB19F28D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6A33265A-0C3F-D2E2-7E32-1B959933BAD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352E6AC5-BCE9-2183-C0FB-2E604B82FB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F239E368-857E-94AC-94D1-FE887FA216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D666D6F5-FC26-F7F0-6563-88137736E4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38D4768-6C61-64AD-5FBE-409C64AD12E2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Galaxies+</a:t>
            </a:r>
          </a:p>
        </p:txBody>
      </p:sp>
      <p:sp>
        <p:nvSpPr>
          <p:cNvPr id="32" name="Φυσαλίδα ομιλίας: Ορθογώνιο με στρογγυλεμένες γωνίες 31">
            <a:extLst>
              <a:ext uri="{FF2B5EF4-FFF2-40B4-BE49-F238E27FC236}">
                <a16:creationId xmlns:a16="http://schemas.microsoft.com/office/drawing/2014/main" id="{F485A199-E83F-EB8D-EB1A-E11DCEA3EB8B}"/>
              </a:ext>
            </a:extLst>
          </p:cNvPr>
          <p:cNvSpPr/>
          <p:nvPr/>
        </p:nvSpPr>
        <p:spPr>
          <a:xfrm>
            <a:off x="7717269" y="3108210"/>
            <a:ext cx="4030339" cy="3618700"/>
          </a:xfrm>
          <a:prstGeom prst="wedgeRoundRectCallout">
            <a:avLst>
              <a:gd name="adj1" fmla="val -123927"/>
              <a:gd name="adj2" fmla="val 6730"/>
              <a:gd name="adj3" fmla="val 16667"/>
            </a:avLst>
          </a:prstGeom>
          <a:solidFill>
            <a:schemeClr val="tx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4" descr="undefined">
            <a:extLst>
              <a:ext uri="{FF2B5EF4-FFF2-40B4-BE49-F238E27FC236}">
                <a16:creationId xmlns:a16="http://schemas.microsoft.com/office/drawing/2014/main" id="{4AD50D05-1F27-3951-9890-D61BE9A1B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302" y="3337965"/>
            <a:ext cx="3456568" cy="315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A9578F5-F183-E594-2A0A-1877D810EC9C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2024603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2577F-E657-2FA4-9EA8-3E12DAF5F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FE228E6D-4F51-7B82-0F23-37A5A4CEC2B8}"/>
              </a:ext>
            </a:extLst>
          </p:cNvPr>
          <p:cNvSpPr/>
          <p:nvPr/>
        </p:nvSpPr>
        <p:spPr>
          <a:xfrm>
            <a:off x="3440560" y="2189223"/>
            <a:ext cx="4809325" cy="1835780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28CF6D-23E4-D8E4-0086-75551BA35AF5}"/>
              </a:ext>
            </a:extLst>
          </p:cNvPr>
          <p:cNvSpPr txBox="1"/>
          <p:nvPr/>
        </p:nvSpPr>
        <p:spPr>
          <a:xfrm>
            <a:off x="3291311" y="2588478"/>
            <a:ext cx="494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Context</a:t>
            </a:r>
          </a:p>
        </p:txBody>
      </p:sp>
    </p:spTree>
    <p:extLst>
      <p:ext uri="{BB962C8B-B14F-4D97-AF65-F5344CB8AC3E}">
        <p14:creationId xmlns:p14="http://schemas.microsoft.com/office/powerpoint/2010/main" val="1232617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76B19-06DB-1C70-32FC-61AD1DAFB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9C918F47-4C9A-2B76-A3C2-182E61E0DF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FF443FFB-263E-1539-A293-63F134B6A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2EAE65-D6DF-AF8D-349D-714D577176DB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659906-D4B8-2D45-5AB2-64198F29A5C1}"/>
              </a:ext>
            </a:extLst>
          </p:cNvPr>
          <p:cNvSpPr txBox="1"/>
          <p:nvPr/>
        </p:nvSpPr>
        <p:spPr>
          <a:xfrm>
            <a:off x="5075302" y="2218288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The 21cm signal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3F5207B8-BDF3-66CC-F75E-574F588D884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23F12CF8-0E17-1D48-07F6-CF61688FFF9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EF4798BF-D5F3-360A-0B49-0E49C67CEBE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710AD6EC-0E58-F5F2-FBB9-28EDB989CD7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E185C400-D4AD-5F9B-5E4F-3243026BE50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37AFA712-75ED-0E11-A7C7-AFF4DED71B9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8F14A91-8071-CD32-6D27-79B21B4DB4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DCE8C5A1-BD5B-3166-D142-C952B417BDD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5654B684-19D3-3218-AC67-21907F9F5E2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12DCD98A-8C24-B938-FF72-93C8B44E980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77F24C04-E6CB-3149-F4B4-941592ACD42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3A7E6048-283E-6397-C93D-B622E3B1C89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E56C0037-670D-3E10-713E-E2BBE1CC7F4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003A9E65-72D8-1816-93BF-A962AC78242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38636C61-4547-647E-645D-8C96E263B5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4822F7C5-C462-93A7-AD00-53BEFC2E45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7490630A-AA58-4C35-D446-992C63310E4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E4A0E046-E8C2-63C1-E16F-EC526D6AD49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DD3BB125-ADFE-BA98-3548-71491588B5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36198722-559A-B629-83F1-34D3EDD617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A1814677-D690-B514-58EE-4E06394C7A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39EA7C38-1557-C86F-045F-4B3A56ECC4F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AAC08A2F-5AB4-3AE7-A9FD-2ED2625B0F2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1F077EDE-5402-B802-BF63-C480090E19B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BC3ABAA5-D9CA-E6BB-5B40-FA63510C229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B2B8B79F-40C7-9F59-E1DF-A71662C57C46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Galaxies+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64D8E1F-41C4-6D64-2918-5BED73915D4E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3556619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DC8D2-4D9D-2934-E46E-90E2C3A8F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F50E5A26-52A9-4BAD-938C-1BC8D2FF05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8B78DEDC-E323-F8B5-274A-D939EFB52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99E93E-5C94-12AE-50DB-8C188F7130B6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561F9ACA-55B8-1552-36E7-272DF465712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CA6758C8-4328-8512-F04E-1F8010514BF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8ACF2230-D0BC-6E22-C7AF-236DFC6E721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823F2FC0-2A87-AA98-0495-80C2CAAA165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3BBD1DB0-4FBB-6CA4-D325-7AD9C668F5E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098056C8-6314-1040-60AE-0AF1B38030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6677FF7B-C0F0-C860-1923-4DF1E9A5817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DB2323D0-A943-3656-F181-F41365518EE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A4A27A71-2F81-022F-3365-CCA27F73ACA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F0E24A6B-9602-2EC1-90C9-241C6293B48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A20B418A-6D38-B26F-39D4-4BF16A14A81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CBFBCA9D-E67C-5262-F14A-F638C30F4E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01BB24B4-42E5-2E07-3306-F569BA9A1FB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3725CB58-3E6E-2D0E-27A4-17BD5772D89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A814B703-558C-BF50-0C77-A7150BCACAC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D7B43383-3BDF-A0D4-14CA-B1DB1EA6DE1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5D7BFAF6-3D5A-4A57-0131-E1E06075960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71D0640B-3F04-7C8A-8852-E2622135E1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78BA7D67-255A-4BF0-9C56-FF09C11D309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ABD360F7-A476-5FF0-D7D9-A49744DE19B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E9F88C9E-DE1A-58BF-3576-55633D1DA2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C23FCB2E-B2E1-CD18-5150-1961B8FE643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160E0B1F-C925-1F77-908F-BCD6D1D6FDC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70D00D02-C33D-EAB5-E591-49178AB4110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A2C0FE8F-5615-7CC8-7959-222B62CCA71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D2B598E4-78D2-63A6-13F7-D9E54807B644}"/>
              </a:ext>
            </a:extLst>
          </p:cNvPr>
          <p:cNvSpPr/>
          <p:nvPr/>
        </p:nvSpPr>
        <p:spPr>
          <a:xfrm>
            <a:off x="-854086" y="426322"/>
            <a:ext cx="7080503" cy="6816939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cissors Cutting&quot; Images – Browse 3,023 Stock Photos, Vectors, and Video |  Adobe Stock">
            <a:extLst>
              <a:ext uri="{FF2B5EF4-FFF2-40B4-BE49-F238E27FC236}">
                <a16:creationId xmlns:a16="http://schemas.microsoft.com/office/drawing/2014/main" id="{65D23DB4-54A7-63BD-9A76-0CC43F1B83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03"/>
          <a:stretch/>
        </p:blipFill>
        <p:spPr bwMode="auto">
          <a:xfrm rot="19705306">
            <a:off x="1469788" y="5404719"/>
            <a:ext cx="1668915" cy="17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85C5DBC5-D22E-302E-5A47-854BD77941C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93"/>
          <a:stretch/>
        </p:blipFill>
        <p:spPr>
          <a:xfrm rot="19784221">
            <a:off x="1794248" y="4671788"/>
            <a:ext cx="3087733" cy="888802"/>
          </a:xfrm>
          <a:prstGeom prst="rect">
            <a:avLst/>
          </a:prstGeom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E6C3E2FE-60DE-C3EA-6498-E02C8D733760}"/>
              </a:ext>
            </a:extLst>
          </p:cNvPr>
          <p:cNvSpPr/>
          <p:nvPr/>
        </p:nvSpPr>
        <p:spPr>
          <a:xfrm rot="19770615">
            <a:off x="1850144" y="4688438"/>
            <a:ext cx="3026443" cy="878504"/>
          </a:xfrm>
          <a:prstGeom prst="rect">
            <a:avLst/>
          </a:prstGeom>
          <a:noFill/>
          <a:ln w="38100"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5C93EC-79DF-FE29-E3A2-F55485D8F77C}"/>
              </a:ext>
            </a:extLst>
          </p:cNvPr>
          <p:cNvSpPr txBox="1"/>
          <p:nvPr/>
        </p:nvSpPr>
        <p:spPr>
          <a:xfrm>
            <a:off x="5075302" y="2218288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The 21cm signal</a:t>
            </a:r>
          </a:p>
        </p:txBody>
      </p:sp>
      <p:pic>
        <p:nvPicPr>
          <p:cNvPr id="60" name="Εικόνα 59">
            <a:extLst>
              <a:ext uri="{FF2B5EF4-FFF2-40B4-BE49-F238E27FC236}">
                <a16:creationId xmlns:a16="http://schemas.microsoft.com/office/drawing/2014/main" id="{3934BC8E-28EC-DD62-12B8-DEEBB73F4C1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3958" y="5256196"/>
            <a:ext cx="1103683" cy="647569"/>
          </a:xfrm>
          <a:prstGeom prst="rect">
            <a:avLst/>
          </a:prstGeom>
        </p:spPr>
      </p:pic>
      <p:pic>
        <p:nvPicPr>
          <p:cNvPr id="61" name="Εικόνα 60">
            <a:extLst>
              <a:ext uri="{FF2B5EF4-FFF2-40B4-BE49-F238E27FC236}">
                <a16:creationId xmlns:a16="http://schemas.microsoft.com/office/drawing/2014/main" id="{F8A740BE-DD09-28DC-D568-B4567419C7A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6221" y="4935840"/>
            <a:ext cx="739713" cy="434015"/>
          </a:xfrm>
          <a:prstGeom prst="rect">
            <a:avLst/>
          </a:prstGeom>
        </p:spPr>
      </p:pic>
      <p:pic>
        <p:nvPicPr>
          <p:cNvPr id="62" name="Εικόνα 61">
            <a:extLst>
              <a:ext uri="{FF2B5EF4-FFF2-40B4-BE49-F238E27FC236}">
                <a16:creationId xmlns:a16="http://schemas.microsoft.com/office/drawing/2014/main" id="{81862EFA-4B1E-1034-B283-7C5F90AEAB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0746" y="5134849"/>
            <a:ext cx="739713" cy="434015"/>
          </a:xfrm>
          <a:prstGeom prst="rect">
            <a:avLst/>
          </a:prstGeom>
        </p:spPr>
      </p:pic>
      <p:pic>
        <p:nvPicPr>
          <p:cNvPr id="63" name="Εικόνα 62">
            <a:extLst>
              <a:ext uri="{FF2B5EF4-FFF2-40B4-BE49-F238E27FC236}">
                <a16:creationId xmlns:a16="http://schemas.microsoft.com/office/drawing/2014/main" id="{1882B267-B8E5-CB94-99F4-82B4179D485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8328" y="4638108"/>
            <a:ext cx="528113" cy="309862"/>
          </a:xfrm>
          <a:prstGeom prst="rect">
            <a:avLst/>
          </a:prstGeom>
        </p:spPr>
      </p:pic>
      <p:pic>
        <p:nvPicPr>
          <p:cNvPr id="1024" name="Εικόνα 1023">
            <a:extLst>
              <a:ext uri="{FF2B5EF4-FFF2-40B4-BE49-F238E27FC236}">
                <a16:creationId xmlns:a16="http://schemas.microsoft.com/office/drawing/2014/main" id="{3E1E26CC-4B39-6622-D4FA-E81C9AC5F38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7643" y="4935840"/>
            <a:ext cx="739713" cy="434015"/>
          </a:xfrm>
          <a:prstGeom prst="rect">
            <a:avLst/>
          </a:prstGeom>
        </p:spPr>
      </p:pic>
      <p:pic>
        <p:nvPicPr>
          <p:cNvPr id="1025" name="Εικόνα 1024">
            <a:extLst>
              <a:ext uri="{FF2B5EF4-FFF2-40B4-BE49-F238E27FC236}">
                <a16:creationId xmlns:a16="http://schemas.microsoft.com/office/drawing/2014/main" id="{FE760965-4479-5EA0-CEAB-77F4C00D362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4407" y="5725687"/>
            <a:ext cx="739713" cy="434015"/>
          </a:xfrm>
          <a:prstGeom prst="rect">
            <a:avLst/>
          </a:prstGeom>
        </p:spPr>
      </p:pic>
      <p:sp>
        <p:nvSpPr>
          <p:cNvPr id="1027" name="TextBox 1026">
            <a:extLst>
              <a:ext uri="{FF2B5EF4-FFF2-40B4-BE49-F238E27FC236}">
                <a16:creationId xmlns:a16="http://schemas.microsoft.com/office/drawing/2014/main" id="{C46D4455-4A79-F244-81CF-0CA512F745D2}"/>
              </a:ext>
            </a:extLst>
          </p:cNvPr>
          <p:cNvSpPr txBox="1"/>
          <p:nvPr/>
        </p:nvSpPr>
        <p:spPr>
          <a:xfrm>
            <a:off x="5075302" y="1583565"/>
            <a:ext cx="44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Galaxies+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A8ECB8F-925D-7C21-1EEA-DB676EC08ADC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1303355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231F5-43FB-0B39-A3F5-0176F03A5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BD6404A5-8981-028C-BCA2-641B821366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67B46F31-71E3-5480-572E-407E18FB0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AE5BB43E-6047-2B09-0CBD-63CECB71F0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A7A3D3DB-D2B6-B11C-00C7-388E876599B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945EBEAE-F064-0CAA-B4EF-55A38C3C20A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CD937FBC-77C7-3D75-292C-493AE085841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FE0DA9AB-53AE-4FDB-31BD-FA5A20AA1B1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08CE50F9-3CF2-AF8F-F049-070B925C756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3A65F32C-CB16-FBD9-D1A0-5C173DFFE5C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B7E18303-89A2-59D2-DA81-5F91B3002B7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36" name="Εικόνα 35">
            <a:extLst>
              <a:ext uri="{FF2B5EF4-FFF2-40B4-BE49-F238E27FC236}">
                <a16:creationId xmlns:a16="http://schemas.microsoft.com/office/drawing/2014/main" id="{D67EA9E7-72BE-2BEC-0389-D0A4CC75F2B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37" name="Εικόνα 36">
            <a:extLst>
              <a:ext uri="{FF2B5EF4-FFF2-40B4-BE49-F238E27FC236}">
                <a16:creationId xmlns:a16="http://schemas.microsoft.com/office/drawing/2014/main" id="{DC9F2A9B-E357-E48D-04E6-DA9AED58E1A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38" name="Εικόνα 37">
            <a:extLst>
              <a:ext uri="{FF2B5EF4-FFF2-40B4-BE49-F238E27FC236}">
                <a16:creationId xmlns:a16="http://schemas.microsoft.com/office/drawing/2014/main" id="{89385BBF-A1AF-906A-E411-8933AC33F4B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39" name="Εικόνα 38">
            <a:extLst>
              <a:ext uri="{FF2B5EF4-FFF2-40B4-BE49-F238E27FC236}">
                <a16:creationId xmlns:a16="http://schemas.microsoft.com/office/drawing/2014/main" id="{09FBB0D4-0F2B-BA84-0D0E-4F5AFEA8E42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40" name="Εικόνα 39">
            <a:extLst>
              <a:ext uri="{FF2B5EF4-FFF2-40B4-BE49-F238E27FC236}">
                <a16:creationId xmlns:a16="http://schemas.microsoft.com/office/drawing/2014/main" id="{FB0ED3EA-19C1-C860-8A86-8419BBEAB6B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41" name="Εικόνα 40">
            <a:extLst>
              <a:ext uri="{FF2B5EF4-FFF2-40B4-BE49-F238E27FC236}">
                <a16:creationId xmlns:a16="http://schemas.microsoft.com/office/drawing/2014/main" id="{A64A07DF-714F-3D9B-41A2-9658FFE37F6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42" name="Εικόνα 41">
            <a:extLst>
              <a:ext uri="{FF2B5EF4-FFF2-40B4-BE49-F238E27FC236}">
                <a16:creationId xmlns:a16="http://schemas.microsoft.com/office/drawing/2014/main" id="{675A12B4-3406-E360-15E9-DBB665E59D4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43" name="Εικόνα 42">
            <a:extLst>
              <a:ext uri="{FF2B5EF4-FFF2-40B4-BE49-F238E27FC236}">
                <a16:creationId xmlns:a16="http://schemas.microsoft.com/office/drawing/2014/main" id="{97B82EB7-BD9C-DBAA-20CD-B8D3400414D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44" name="Εικόνα 43">
            <a:extLst>
              <a:ext uri="{FF2B5EF4-FFF2-40B4-BE49-F238E27FC236}">
                <a16:creationId xmlns:a16="http://schemas.microsoft.com/office/drawing/2014/main" id="{9335C32B-ADF1-A6B5-DF61-D3FDD67D8FB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45" name="Εικόνα 44">
            <a:extLst>
              <a:ext uri="{FF2B5EF4-FFF2-40B4-BE49-F238E27FC236}">
                <a16:creationId xmlns:a16="http://schemas.microsoft.com/office/drawing/2014/main" id="{C5AB9C08-41E3-7036-ABD2-7434E7022EA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46" name="Εικόνα 45">
            <a:extLst>
              <a:ext uri="{FF2B5EF4-FFF2-40B4-BE49-F238E27FC236}">
                <a16:creationId xmlns:a16="http://schemas.microsoft.com/office/drawing/2014/main" id="{0849FD15-D056-F0E3-C435-078DBF89F1D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47" name="Εικόνα 46">
            <a:extLst>
              <a:ext uri="{FF2B5EF4-FFF2-40B4-BE49-F238E27FC236}">
                <a16:creationId xmlns:a16="http://schemas.microsoft.com/office/drawing/2014/main" id="{244996B3-FE3F-ADE3-A994-203C132E2B0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48" name="Εικόνα 47">
            <a:extLst>
              <a:ext uri="{FF2B5EF4-FFF2-40B4-BE49-F238E27FC236}">
                <a16:creationId xmlns:a16="http://schemas.microsoft.com/office/drawing/2014/main" id="{BE95AEE0-23AD-64F8-17F6-AC2C264301A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49" name="Εικόνα 48">
            <a:extLst>
              <a:ext uri="{FF2B5EF4-FFF2-40B4-BE49-F238E27FC236}">
                <a16:creationId xmlns:a16="http://schemas.microsoft.com/office/drawing/2014/main" id="{C696CB68-BE26-EA1B-56F7-88C422E418E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50" name="Εικόνα 49">
            <a:extLst>
              <a:ext uri="{FF2B5EF4-FFF2-40B4-BE49-F238E27FC236}">
                <a16:creationId xmlns:a16="http://schemas.microsoft.com/office/drawing/2014/main" id="{C75AA1B5-CCCA-41D5-DC79-2AEF19AB47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51" name="Εικόνα 50">
            <a:extLst>
              <a:ext uri="{FF2B5EF4-FFF2-40B4-BE49-F238E27FC236}">
                <a16:creationId xmlns:a16="http://schemas.microsoft.com/office/drawing/2014/main" id="{67926E06-6875-BC49-A23F-82C9951CF0C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52" name="Εικόνα 51">
            <a:extLst>
              <a:ext uri="{FF2B5EF4-FFF2-40B4-BE49-F238E27FC236}">
                <a16:creationId xmlns:a16="http://schemas.microsoft.com/office/drawing/2014/main" id="{AE8B45B3-7A9A-5FF9-3283-5FA0A08B8FC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236AAE-B550-77AD-1D1B-BC742E183BF0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1A57EC89-FE65-17BD-F406-AED11FA57CDD}"/>
              </a:ext>
            </a:extLst>
          </p:cNvPr>
          <p:cNvSpPr/>
          <p:nvPr/>
        </p:nvSpPr>
        <p:spPr>
          <a:xfrm>
            <a:off x="-853236" y="457638"/>
            <a:ext cx="7080503" cy="6816939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cissors Cutting&quot; Images – Browse 3,023 Stock Photos, Vectors, and Video |  Adobe Stock">
            <a:extLst>
              <a:ext uri="{FF2B5EF4-FFF2-40B4-BE49-F238E27FC236}">
                <a16:creationId xmlns:a16="http://schemas.microsoft.com/office/drawing/2014/main" id="{0ED25836-4385-332E-F2CD-E3FFB830EB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03"/>
          <a:stretch/>
        </p:blipFill>
        <p:spPr bwMode="auto">
          <a:xfrm rot="19705306">
            <a:off x="1469788" y="5404719"/>
            <a:ext cx="1668915" cy="17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F5CA66F9-FCFD-B0F3-3BD0-3AB52A476E3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93"/>
          <a:stretch/>
        </p:blipFill>
        <p:spPr>
          <a:xfrm rot="19784221">
            <a:off x="1794248" y="4671788"/>
            <a:ext cx="3087733" cy="888802"/>
          </a:xfrm>
          <a:prstGeom prst="rect">
            <a:avLst/>
          </a:prstGeom>
        </p:spPr>
      </p:pic>
      <p:pic>
        <p:nvPicPr>
          <p:cNvPr id="53" name="Εικόνα 52">
            <a:extLst>
              <a:ext uri="{FF2B5EF4-FFF2-40B4-BE49-F238E27FC236}">
                <a16:creationId xmlns:a16="http://schemas.microsoft.com/office/drawing/2014/main" id="{029D89AB-B984-7A56-7069-F653AD70033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3958" y="5256196"/>
            <a:ext cx="1103683" cy="647569"/>
          </a:xfrm>
          <a:prstGeom prst="rect">
            <a:avLst/>
          </a:prstGeom>
        </p:spPr>
      </p:pic>
      <p:pic>
        <p:nvPicPr>
          <p:cNvPr id="54" name="Εικόνα 53">
            <a:extLst>
              <a:ext uri="{FF2B5EF4-FFF2-40B4-BE49-F238E27FC236}">
                <a16:creationId xmlns:a16="http://schemas.microsoft.com/office/drawing/2014/main" id="{90FB0FB1-301B-581D-96D3-F05A7A8BCF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6221" y="4935840"/>
            <a:ext cx="739713" cy="434015"/>
          </a:xfrm>
          <a:prstGeom prst="rect">
            <a:avLst/>
          </a:prstGeom>
        </p:spPr>
      </p:pic>
      <p:pic>
        <p:nvPicPr>
          <p:cNvPr id="55" name="Εικόνα 54">
            <a:extLst>
              <a:ext uri="{FF2B5EF4-FFF2-40B4-BE49-F238E27FC236}">
                <a16:creationId xmlns:a16="http://schemas.microsoft.com/office/drawing/2014/main" id="{C490B529-6A65-22AC-D3AB-FD60C95C46D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0746" y="5134849"/>
            <a:ext cx="739713" cy="434015"/>
          </a:xfrm>
          <a:prstGeom prst="rect">
            <a:avLst/>
          </a:prstGeom>
        </p:spPr>
      </p:pic>
      <p:pic>
        <p:nvPicPr>
          <p:cNvPr id="56" name="Εικόνα 55">
            <a:extLst>
              <a:ext uri="{FF2B5EF4-FFF2-40B4-BE49-F238E27FC236}">
                <a16:creationId xmlns:a16="http://schemas.microsoft.com/office/drawing/2014/main" id="{424C950C-2199-8C2B-EB75-9A5108DC83B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8328" y="4638108"/>
            <a:ext cx="528113" cy="309862"/>
          </a:xfrm>
          <a:prstGeom prst="rect">
            <a:avLst/>
          </a:prstGeom>
        </p:spPr>
      </p:pic>
      <p:pic>
        <p:nvPicPr>
          <p:cNvPr id="57" name="Εικόνα 56">
            <a:extLst>
              <a:ext uri="{FF2B5EF4-FFF2-40B4-BE49-F238E27FC236}">
                <a16:creationId xmlns:a16="http://schemas.microsoft.com/office/drawing/2014/main" id="{FB972FAE-F273-8D47-1470-DB51ED982B9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7643" y="4935840"/>
            <a:ext cx="739713" cy="434015"/>
          </a:xfrm>
          <a:prstGeom prst="rect">
            <a:avLst/>
          </a:prstGeom>
        </p:spPr>
      </p:pic>
      <p:pic>
        <p:nvPicPr>
          <p:cNvPr id="58" name="Εικόνα 57">
            <a:extLst>
              <a:ext uri="{FF2B5EF4-FFF2-40B4-BE49-F238E27FC236}">
                <a16:creationId xmlns:a16="http://schemas.microsoft.com/office/drawing/2014/main" id="{E2BFF376-EB57-E8AB-3FE8-23199593E41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4407" y="5725687"/>
            <a:ext cx="739713" cy="434015"/>
          </a:xfrm>
          <a:prstGeom prst="rect">
            <a:avLst/>
          </a:prstGeom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E263D4A7-C3A2-2CC6-021D-1AD9B8B55D14}"/>
              </a:ext>
            </a:extLst>
          </p:cNvPr>
          <p:cNvSpPr/>
          <p:nvPr/>
        </p:nvSpPr>
        <p:spPr>
          <a:xfrm rot="19770615">
            <a:off x="1850144" y="4688438"/>
            <a:ext cx="3026443" cy="878504"/>
          </a:xfrm>
          <a:prstGeom prst="rect">
            <a:avLst/>
          </a:prstGeom>
          <a:noFill/>
          <a:ln w="38100"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BD3773A0-E199-4D71-D4B5-8802A4ECCAE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87015" y="3317193"/>
            <a:ext cx="7464143" cy="2626886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883E0FF7-F68C-93A5-7060-3CBB6B275D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3043114" y="4906077"/>
            <a:ext cx="1183185" cy="694216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243A4C19-F850-7324-26AE-D9190C44697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3934265" y="4533097"/>
            <a:ext cx="665812" cy="390655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7C00E174-AD74-A8C5-0586-BD7428D7866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186659" y="4710750"/>
            <a:ext cx="665812" cy="390655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B05409E9-CAA9-D457-FECA-6B15607EADA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617934" y="4309195"/>
            <a:ext cx="475352" cy="278905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E2965D2-3FDD-45C2-CA1F-E9462C8D752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226345" y="4871367"/>
            <a:ext cx="665812" cy="390655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3B7CA0CE-F996-CD9F-2049-5A9E7EFBB14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3221631" y="4435308"/>
            <a:ext cx="665812" cy="390655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78AEB980-D63B-0C6D-AFF0-4B5778FCCDA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31905" y="3979205"/>
            <a:ext cx="475352" cy="278905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50A36332-72D9-778E-9E66-7CB85785BAE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133603" y="4376168"/>
            <a:ext cx="475352" cy="27890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79C8C280-B561-9581-7E2E-5C1C4549268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574458" y="4244485"/>
            <a:ext cx="475352" cy="278905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84363E28-7D45-DFE8-A1E7-79769B2C00C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456592" y="4701445"/>
            <a:ext cx="475352" cy="278905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EDA1F50B-1FCE-1F71-5A10-EC0704651A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058862" y="4036304"/>
            <a:ext cx="475352" cy="278905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311E8DC7-D6EE-FDFF-167F-41A5595C63E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414893" y="4230994"/>
            <a:ext cx="997055" cy="585006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62AB72CD-5426-8826-ED50-E977C219DC0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573842" y="4515620"/>
            <a:ext cx="875620" cy="513757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E6BF565B-F27B-FEFD-2CBF-CD183A5FE8D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919221" y="4009953"/>
            <a:ext cx="947820" cy="556119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250A848A-13F2-B79C-815D-9369EB53BD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867041" y="4923752"/>
            <a:ext cx="525663" cy="30842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C73B3E7F-EE74-668C-6013-B7E168DADB8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356007" y="4716203"/>
            <a:ext cx="475351" cy="278905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6A2F4F24-FCEE-639E-1803-EB08E09392A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561031" y="3870501"/>
            <a:ext cx="475349" cy="278904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EC7B4938-63B4-3C19-5FED-ABF3E339128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617952" y="4426620"/>
            <a:ext cx="475349" cy="278904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A7361E20-9791-78DB-4D4E-49995BB01130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3343043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81B1F-6262-71B5-88F9-3B8847972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013E779B-56D4-090B-8DA2-3B47423186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5F4EE3C4-F7F7-548E-5FAC-B651D7A99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43A8B5-85B3-E80B-E5CE-A76F29AFF616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9A9A712E-4EDF-7870-916D-FB3756AB171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21BFED9F-3FD7-CCB4-3655-A4CF2E7F3E6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441E3C15-6804-C93F-2A13-5818F30B09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CD9D5CC0-E60E-0304-D4E7-FC54AE48FAD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9DEC2ED7-0673-1D36-8E75-5867E228B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4C971C1A-9D58-0B73-0AAA-827CA301A35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373E8B34-EB9A-5008-B18B-5528359E8C4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3BCBD71B-935A-B95B-EBD2-FCEBD0D3235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36" name="Εικόνα 35">
            <a:extLst>
              <a:ext uri="{FF2B5EF4-FFF2-40B4-BE49-F238E27FC236}">
                <a16:creationId xmlns:a16="http://schemas.microsoft.com/office/drawing/2014/main" id="{0AB6F706-0FFF-B5A8-9F30-C3E3B4FB2C1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37" name="Εικόνα 36">
            <a:extLst>
              <a:ext uri="{FF2B5EF4-FFF2-40B4-BE49-F238E27FC236}">
                <a16:creationId xmlns:a16="http://schemas.microsoft.com/office/drawing/2014/main" id="{EFCEB23E-B1BF-BF7C-CD03-5099F6EB8DE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38" name="Εικόνα 37">
            <a:extLst>
              <a:ext uri="{FF2B5EF4-FFF2-40B4-BE49-F238E27FC236}">
                <a16:creationId xmlns:a16="http://schemas.microsoft.com/office/drawing/2014/main" id="{A4EE3D27-2A44-4AB0-0C0E-84F6A9A4912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39" name="Εικόνα 38">
            <a:extLst>
              <a:ext uri="{FF2B5EF4-FFF2-40B4-BE49-F238E27FC236}">
                <a16:creationId xmlns:a16="http://schemas.microsoft.com/office/drawing/2014/main" id="{113F374D-615E-13A0-1B37-1F8785836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40" name="Εικόνα 39">
            <a:extLst>
              <a:ext uri="{FF2B5EF4-FFF2-40B4-BE49-F238E27FC236}">
                <a16:creationId xmlns:a16="http://schemas.microsoft.com/office/drawing/2014/main" id="{91B9EA53-ABE1-403E-CC8A-6D95F546E7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41" name="Εικόνα 40">
            <a:extLst>
              <a:ext uri="{FF2B5EF4-FFF2-40B4-BE49-F238E27FC236}">
                <a16:creationId xmlns:a16="http://schemas.microsoft.com/office/drawing/2014/main" id="{285A385A-69BD-0C00-E66C-DF5E0AF82A9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42" name="Εικόνα 41">
            <a:extLst>
              <a:ext uri="{FF2B5EF4-FFF2-40B4-BE49-F238E27FC236}">
                <a16:creationId xmlns:a16="http://schemas.microsoft.com/office/drawing/2014/main" id="{E6E95C08-37B8-644F-EB17-6BA8946F52B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43" name="Εικόνα 42">
            <a:extLst>
              <a:ext uri="{FF2B5EF4-FFF2-40B4-BE49-F238E27FC236}">
                <a16:creationId xmlns:a16="http://schemas.microsoft.com/office/drawing/2014/main" id="{03BD51A5-262D-BE9E-5EFF-FFC9EB0C56F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44" name="Εικόνα 43">
            <a:extLst>
              <a:ext uri="{FF2B5EF4-FFF2-40B4-BE49-F238E27FC236}">
                <a16:creationId xmlns:a16="http://schemas.microsoft.com/office/drawing/2014/main" id="{C71863D7-91DB-F061-289D-A6326B7A9A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45" name="Εικόνα 44">
            <a:extLst>
              <a:ext uri="{FF2B5EF4-FFF2-40B4-BE49-F238E27FC236}">
                <a16:creationId xmlns:a16="http://schemas.microsoft.com/office/drawing/2014/main" id="{E4B4B55C-F937-5E42-BE56-CBBF4ADF891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46" name="Εικόνα 45">
            <a:extLst>
              <a:ext uri="{FF2B5EF4-FFF2-40B4-BE49-F238E27FC236}">
                <a16:creationId xmlns:a16="http://schemas.microsoft.com/office/drawing/2014/main" id="{EC601143-C28B-1F6B-98A2-A664E90B3D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47" name="Εικόνα 46">
            <a:extLst>
              <a:ext uri="{FF2B5EF4-FFF2-40B4-BE49-F238E27FC236}">
                <a16:creationId xmlns:a16="http://schemas.microsoft.com/office/drawing/2014/main" id="{0713D90C-93BC-9BD7-16FB-CA87B56CA36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48" name="Εικόνα 47">
            <a:extLst>
              <a:ext uri="{FF2B5EF4-FFF2-40B4-BE49-F238E27FC236}">
                <a16:creationId xmlns:a16="http://schemas.microsoft.com/office/drawing/2014/main" id="{F29FA6E0-65CA-D62A-9BA6-427528F1239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49" name="Εικόνα 48">
            <a:extLst>
              <a:ext uri="{FF2B5EF4-FFF2-40B4-BE49-F238E27FC236}">
                <a16:creationId xmlns:a16="http://schemas.microsoft.com/office/drawing/2014/main" id="{E73ABCE5-EE0B-57FC-A4F4-05BB016E8D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50" name="Εικόνα 49">
            <a:extLst>
              <a:ext uri="{FF2B5EF4-FFF2-40B4-BE49-F238E27FC236}">
                <a16:creationId xmlns:a16="http://schemas.microsoft.com/office/drawing/2014/main" id="{7AE7E9D4-1D4E-64DC-49B5-87C75A0926B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51" name="Εικόνα 50">
            <a:extLst>
              <a:ext uri="{FF2B5EF4-FFF2-40B4-BE49-F238E27FC236}">
                <a16:creationId xmlns:a16="http://schemas.microsoft.com/office/drawing/2014/main" id="{DEADA9C6-265A-A7A7-0E75-2BD6B98E50A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52" name="Εικόνα 51">
            <a:extLst>
              <a:ext uri="{FF2B5EF4-FFF2-40B4-BE49-F238E27FC236}">
                <a16:creationId xmlns:a16="http://schemas.microsoft.com/office/drawing/2014/main" id="{0244FAD7-5146-21CA-B909-35B31939465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B9D44C56-EDC7-E320-DF92-9507F824E233}"/>
              </a:ext>
            </a:extLst>
          </p:cNvPr>
          <p:cNvSpPr/>
          <p:nvPr/>
        </p:nvSpPr>
        <p:spPr>
          <a:xfrm>
            <a:off x="-853236" y="457638"/>
            <a:ext cx="7080503" cy="6816939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cissors Cutting&quot; Images – Browse 3,023 Stock Photos, Vectors, and Video |  Adobe Stock">
            <a:extLst>
              <a:ext uri="{FF2B5EF4-FFF2-40B4-BE49-F238E27FC236}">
                <a16:creationId xmlns:a16="http://schemas.microsoft.com/office/drawing/2014/main" id="{EEEEB014-05D2-AC95-E4A0-4F9E825CB7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03"/>
          <a:stretch/>
        </p:blipFill>
        <p:spPr bwMode="auto">
          <a:xfrm rot="19705306">
            <a:off x="1469788" y="5404719"/>
            <a:ext cx="1668915" cy="17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D59F1506-9DA3-E6CA-669C-74B21AC9A3F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93"/>
          <a:stretch/>
        </p:blipFill>
        <p:spPr>
          <a:xfrm rot="19784221">
            <a:off x="1794248" y="4671788"/>
            <a:ext cx="3087733" cy="888802"/>
          </a:xfrm>
          <a:prstGeom prst="rect">
            <a:avLst/>
          </a:prstGeom>
        </p:spPr>
      </p:pic>
      <p:pic>
        <p:nvPicPr>
          <p:cNvPr id="53" name="Εικόνα 52">
            <a:extLst>
              <a:ext uri="{FF2B5EF4-FFF2-40B4-BE49-F238E27FC236}">
                <a16:creationId xmlns:a16="http://schemas.microsoft.com/office/drawing/2014/main" id="{06CCF216-F6E6-3314-8BFE-7EBE39113FE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3958" y="5256196"/>
            <a:ext cx="1103683" cy="647569"/>
          </a:xfrm>
          <a:prstGeom prst="rect">
            <a:avLst/>
          </a:prstGeom>
        </p:spPr>
      </p:pic>
      <p:pic>
        <p:nvPicPr>
          <p:cNvPr id="54" name="Εικόνα 53">
            <a:extLst>
              <a:ext uri="{FF2B5EF4-FFF2-40B4-BE49-F238E27FC236}">
                <a16:creationId xmlns:a16="http://schemas.microsoft.com/office/drawing/2014/main" id="{9619A0BA-532F-F191-DEB3-DBC95D4C524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6221" y="4935840"/>
            <a:ext cx="739713" cy="434015"/>
          </a:xfrm>
          <a:prstGeom prst="rect">
            <a:avLst/>
          </a:prstGeom>
        </p:spPr>
      </p:pic>
      <p:pic>
        <p:nvPicPr>
          <p:cNvPr id="55" name="Εικόνα 54">
            <a:extLst>
              <a:ext uri="{FF2B5EF4-FFF2-40B4-BE49-F238E27FC236}">
                <a16:creationId xmlns:a16="http://schemas.microsoft.com/office/drawing/2014/main" id="{FB4DF720-0596-5A4A-9193-33E7DA5AEB0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0746" y="5134849"/>
            <a:ext cx="739713" cy="434015"/>
          </a:xfrm>
          <a:prstGeom prst="rect">
            <a:avLst/>
          </a:prstGeom>
        </p:spPr>
      </p:pic>
      <p:pic>
        <p:nvPicPr>
          <p:cNvPr id="56" name="Εικόνα 55">
            <a:extLst>
              <a:ext uri="{FF2B5EF4-FFF2-40B4-BE49-F238E27FC236}">
                <a16:creationId xmlns:a16="http://schemas.microsoft.com/office/drawing/2014/main" id="{C2ABBD7C-79C4-5630-6FD1-3176A8B38B4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8328" y="4638108"/>
            <a:ext cx="528113" cy="309862"/>
          </a:xfrm>
          <a:prstGeom prst="rect">
            <a:avLst/>
          </a:prstGeom>
        </p:spPr>
      </p:pic>
      <p:pic>
        <p:nvPicPr>
          <p:cNvPr id="57" name="Εικόνα 56">
            <a:extLst>
              <a:ext uri="{FF2B5EF4-FFF2-40B4-BE49-F238E27FC236}">
                <a16:creationId xmlns:a16="http://schemas.microsoft.com/office/drawing/2014/main" id="{B1B3BEB7-69CA-94FA-E03A-7B22989164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7643" y="4935840"/>
            <a:ext cx="739713" cy="434015"/>
          </a:xfrm>
          <a:prstGeom prst="rect">
            <a:avLst/>
          </a:prstGeom>
        </p:spPr>
      </p:pic>
      <p:pic>
        <p:nvPicPr>
          <p:cNvPr id="58" name="Εικόνα 57">
            <a:extLst>
              <a:ext uri="{FF2B5EF4-FFF2-40B4-BE49-F238E27FC236}">
                <a16:creationId xmlns:a16="http://schemas.microsoft.com/office/drawing/2014/main" id="{EE30DC96-5C17-CA68-00DF-05BEEC3EDAD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4407" y="5725687"/>
            <a:ext cx="739713" cy="434015"/>
          </a:xfrm>
          <a:prstGeom prst="rect">
            <a:avLst/>
          </a:prstGeom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B19E35F7-E363-7647-8B2E-ED40B15957D6}"/>
              </a:ext>
            </a:extLst>
          </p:cNvPr>
          <p:cNvSpPr/>
          <p:nvPr/>
        </p:nvSpPr>
        <p:spPr>
          <a:xfrm rot="19770615">
            <a:off x="1850144" y="4688438"/>
            <a:ext cx="3026443" cy="878504"/>
          </a:xfrm>
          <a:prstGeom prst="rect">
            <a:avLst/>
          </a:prstGeom>
          <a:noFill/>
          <a:ln w="38100"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2707450-04EC-5A5A-9A21-49050F4D0EB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7695" y="2709761"/>
            <a:ext cx="7464143" cy="2626886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B00A5963-9B30-959E-8814-89BB5920DF9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368032" y="4731766"/>
            <a:ext cx="1183185" cy="694216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5C061AEF-7D1C-C871-55E2-5E1B7D714D1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259183" y="4358786"/>
            <a:ext cx="665812" cy="390655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D552FE45-78AE-9021-55F4-238E49F0A46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511577" y="4536439"/>
            <a:ext cx="665812" cy="390655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FE038825-672D-F46E-78C0-56F093D465D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942852" y="4134884"/>
            <a:ext cx="475352" cy="278905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A4E3ECDD-09B7-1BFA-D1A1-5261D773D6B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551263" y="4697056"/>
            <a:ext cx="665812" cy="390655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4302F99F-7765-5108-DD46-805E18D545B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546549" y="4260997"/>
            <a:ext cx="665812" cy="390655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DE207E7A-2070-7AF3-8EAA-423B6B32F99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8296508" y="3300473"/>
            <a:ext cx="475352" cy="278905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1F4BC14E-5BF6-132C-5520-6B9A36AE1E0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8398206" y="3697436"/>
            <a:ext cx="475352" cy="27890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F704CFB5-B1AB-9C7E-B877-D5C61EEEF91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839061" y="3565753"/>
            <a:ext cx="475352" cy="278905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3E0B0624-F44D-A0E7-D75F-267625460AF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736866" y="4088329"/>
            <a:ext cx="475352" cy="278905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A14F9570-75CF-242A-6C63-059FE9CA03B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342174" y="3523758"/>
            <a:ext cx="475352" cy="278905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F5A73862-3306-F923-006B-6F8CFE91599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739811" y="4056683"/>
            <a:ext cx="997055" cy="585006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A6DD6BAA-1647-F1AE-F304-6B27737CB3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898760" y="4341309"/>
            <a:ext cx="875620" cy="513757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9D44EC2D-150D-B4A3-8D6B-2691BF9F80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244139" y="3835642"/>
            <a:ext cx="947820" cy="556119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4528F0B1-A3BB-713E-0757-3A72B91B91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390243" y="4367234"/>
            <a:ext cx="525663" cy="30842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A9FE8A41-5092-6A0F-B294-700087C5E7D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8620610" y="4037471"/>
            <a:ext cx="475351" cy="278905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727FDF84-3B0F-1395-66BC-67EAC76907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8825634" y="3191769"/>
            <a:ext cx="475349" cy="278904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AFE2FEE2-1941-05D0-0A47-2B7FC896FAF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8882555" y="3747888"/>
            <a:ext cx="475349" cy="278904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73919442-974A-48E3-DE38-312B58794D54}"/>
              </a:ext>
            </a:extLst>
          </p:cNvPr>
          <p:cNvSpPr txBox="1"/>
          <p:nvPr/>
        </p:nvSpPr>
        <p:spPr>
          <a:xfrm>
            <a:off x="4836642" y="63104"/>
            <a:ext cx="2518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4169663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01C15-D013-077F-5024-A7832312A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DADD7BC2-BFDC-32D3-E92E-3BD5E7623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A463E0CB-0AFD-91FC-D78B-99E4D8D410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D28D313C-A97D-CF5F-C8B8-26765BD9FF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A978C39E-71D4-70CF-B239-7C0E47C2C6D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890D70B4-343A-5926-ECB4-90B3DAEE0D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3B718119-553D-DE93-0FAB-2B275629B13F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5048692A-DBF1-E339-3086-11D335B3BEED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FBB9242C-D421-AE3E-76C2-11C03AC97E4F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EBDA06CF-C3CE-8D05-C7E1-859E91C37DFF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C876F9C9-4B3F-4A67-5569-53A4C6B4DB2D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7E40A317-6B45-01B9-3B6B-B3717C8CE457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080BBFA0-7341-0CA8-B935-C1B0436019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6DC326E-0194-0E29-A902-DDADAD8021D3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7C21902-09C9-4A38-7772-3875D5F554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052ADE75-AD08-AB75-E342-4E72C0AA68F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4815F63D-20E3-D853-8C2D-3661C1D642D6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36A5059-570E-62D4-FC98-6BB259231A9F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637909EC-FAC4-6B37-9C03-D810FF8E8741}"/>
              </a:ext>
            </a:extLst>
          </p:cNvPr>
          <p:cNvSpPr/>
          <p:nvPr/>
        </p:nvSpPr>
        <p:spPr>
          <a:xfrm>
            <a:off x="31476" y="0"/>
            <a:ext cx="6120209" cy="6935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2F9D28-32C8-A816-2776-3906760E7148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DB9B4136-28A3-DF56-10B9-CDBB5568151E}"/>
              </a:ext>
            </a:extLst>
          </p:cNvPr>
          <p:cNvSpPr/>
          <p:nvPr/>
        </p:nvSpPr>
        <p:spPr>
          <a:xfrm>
            <a:off x="31476" y="0"/>
            <a:ext cx="6120209" cy="6935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6E61DDD0-0F81-E68F-9092-D4B0E661002A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27BFE5F0-8674-BC35-C78F-8D323B26F6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AF4A7DA6-54E5-14A1-FB39-93DE662B668A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36DAFD60-27BA-72E8-2CDE-F9355808FCFC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C98384C5-02D8-BC6E-B3FB-9A5D3FD7662E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88BB41F6-5076-C606-8C19-144C0DA566B8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4C6D854A-FABF-B760-E9E5-6171A8277853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8C105579-2644-3584-968B-5FEC2D630C28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22E6AA40-4FCD-71CD-3E71-ADDB2CAF7B48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37" name="Εικόνα 36">
            <a:extLst>
              <a:ext uri="{FF2B5EF4-FFF2-40B4-BE49-F238E27FC236}">
                <a16:creationId xmlns:a16="http://schemas.microsoft.com/office/drawing/2014/main" id="{950D505D-4E26-6EDA-FE1B-A8B907B5CDF5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39" name="Εικόνα 38">
            <a:extLst>
              <a:ext uri="{FF2B5EF4-FFF2-40B4-BE49-F238E27FC236}">
                <a16:creationId xmlns:a16="http://schemas.microsoft.com/office/drawing/2014/main" id="{3C612619-93BA-8E4C-5DC5-D7F58B1FFB64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40" name="Εικόνα 39">
            <a:extLst>
              <a:ext uri="{FF2B5EF4-FFF2-40B4-BE49-F238E27FC236}">
                <a16:creationId xmlns:a16="http://schemas.microsoft.com/office/drawing/2014/main" id="{C73595AC-CDE4-8C93-4B34-93F08C17667A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41" name="Εικόνα 40">
            <a:extLst>
              <a:ext uri="{FF2B5EF4-FFF2-40B4-BE49-F238E27FC236}">
                <a16:creationId xmlns:a16="http://schemas.microsoft.com/office/drawing/2014/main" id="{881224CC-B431-7434-F1C8-A58643ACBD92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42" name="Εικόνα 41">
            <a:extLst>
              <a:ext uri="{FF2B5EF4-FFF2-40B4-BE49-F238E27FC236}">
                <a16:creationId xmlns:a16="http://schemas.microsoft.com/office/drawing/2014/main" id="{B18C4826-9648-AF5A-8B17-8BAE2AB91FB1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43" name="Εικόνα 42">
            <a:extLst>
              <a:ext uri="{FF2B5EF4-FFF2-40B4-BE49-F238E27FC236}">
                <a16:creationId xmlns:a16="http://schemas.microsoft.com/office/drawing/2014/main" id="{D28EE0C7-3EC7-6DD1-1A8F-4D6D8057ED06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44" name="Εικόνα 43">
            <a:extLst>
              <a:ext uri="{FF2B5EF4-FFF2-40B4-BE49-F238E27FC236}">
                <a16:creationId xmlns:a16="http://schemas.microsoft.com/office/drawing/2014/main" id="{13515655-A670-B53F-5289-08764A515BBB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45" name="Εικόνα 44">
            <a:extLst>
              <a:ext uri="{FF2B5EF4-FFF2-40B4-BE49-F238E27FC236}">
                <a16:creationId xmlns:a16="http://schemas.microsoft.com/office/drawing/2014/main" id="{FA92F3E0-55EE-725F-C75D-E110C19905B0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46" name="Εικόνα 45">
            <a:extLst>
              <a:ext uri="{FF2B5EF4-FFF2-40B4-BE49-F238E27FC236}">
                <a16:creationId xmlns:a16="http://schemas.microsoft.com/office/drawing/2014/main" id="{72CC7E60-7078-8E11-D35D-1B0C0FB6125D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47" name="Εικόνα 46">
            <a:extLst>
              <a:ext uri="{FF2B5EF4-FFF2-40B4-BE49-F238E27FC236}">
                <a16:creationId xmlns:a16="http://schemas.microsoft.com/office/drawing/2014/main" id="{46DF11CD-7C7E-A3FB-6F3A-87CF9F2EA251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48" name="Εικόνα 47">
            <a:extLst>
              <a:ext uri="{FF2B5EF4-FFF2-40B4-BE49-F238E27FC236}">
                <a16:creationId xmlns:a16="http://schemas.microsoft.com/office/drawing/2014/main" id="{D34CD597-50E5-3D1E-6A36-C6D8A1D0AA3F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49" name="Εικόνα 48">
            <a:extLst>
              <a:ext uri="{FF2B5EF4-FFF2-40B4-BE49-F238E27FC236}">
                <a16:creationId xmlns:a16="http://schemas.microsoft.com/office/drawing/2014/main" id="{47F3429E-8F37-5E92-B81D-3936F21DE6A3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50" name="Εικόνα 49">
            <a:extLst>
              <a:ext uri="{FF2B5EF4-FFF2-40B4-BE49-F238E27FC236}">
                <a16:creationId xmlns:a16="http://schemas.microsoft.com/office/drawing/2014/main" id="{85D1CE7F-F8D9-D44B-199B-C7FBFA164DF8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51" name="Εικόνα 50">
            <a:extLst>
              <a:ext uri="{FF2B5EF4-FFF2-40B4-BE49-F238E27FC236}">
                <a16:creationId xmlns:a16="http://schemas.microsoft.com/office/drawing/2014/main" id="{D1889E35-53BB-0236-B984-4AF0A031E7FC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52" name="Εικόνα 51">
            <a:extLst>
              <a:ext uri="{FF2B5EF4-FFF2-40B4-BE49-F238E27FC236}">
                <a16:creationId xmlns:a16="http://schemas.microsoft.com/office/drawing/2014/main" id="{42F17D73-FC57-5D7D-2FE8-065B31E02F2F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53" name="Εικόνα 52">
            <a:extLst>
              <a:ext uri="{FF2B5EF4-FFF2-40B4-BE49-F238E27FC236}">
                <a16:creationId xmlns:a16="http://schemas.microsoft.com/office/drawing/2014/main" id="{A0A45209-67A2-DEEE-4345-7A4F1A3D391A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54" name="Εικόνα 53">
            <a:extLst>
              <a:ext uri="{FF2B5EF4-FFF2-40B4-BE49-F238E27FC236}">
                <a16:creationId xmlns:a16="http://schemas.microsoft.com/office/drawing/2014/main" id="{9A759647-5507-0B06-5482-B348BED74BE8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55" name="Εικόνα 54">
            <a:extLst>
              <a:ext uri="{FF2B5EF4-FFF2-40B4-BE49-F238E27FC236}">
                <a16:creationId xmlns:a16="http://schemas.microsoft.com/office/drawing/2014/main" id="{0EA55292-ACD0-DDB7-C1CF-AC2621CFBA70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A49ED2F-ACCC-9595-E8B0-FE7A66A78A45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C9B6A7A4-E076-E43B-B72D-EDCF5459BC0C}"/>
              </a:ext>
            </a:extLst>
          </p:cNvPr>
          <p:cNvSpPr/>
          <p:nvPr/>
        </p:nvSpPr>
        <p:spPr>
          <a:xfrm>
            <a:off x="-854086" y="426322"/>
            <a:ext cx="7001912" cy="6816939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" descr="Scissors Cutting&quot; Images – Browse 3,023 Stock Photos, Vectors, and Video |  Adobe Stock">
            <a:extLst>
              <a:ext uri="{FF2B5EF4-FFF2-40B4-BE49-F238E27FC236}">
                <a16:creationId xmlns:a16="http://schemas.microsoft.com/office/drawing/2014/main" id="{46168286-CC3A-BC92-1374-23958F5488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03"/>
          <a:stretch/>
        </p:blipFill>
        <p:spPr bwMode="auto">
          <a:xfrm rot="19705306">
            <a:off x="1469788" y="5404719"/>
            <a:ext cx="1668915" cy="17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A9F253AE-D93F-27CC-747E-CB848DBC623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2193"/>
          <a:stretch/>
        </p:blipFill>
        <p:spPr>
          <a:xfrm rot="19784221">
            <a:off x="1794248" y="4671788"/>
            <a:ext cx="3087733" cy="888802"/>
          </a:xfrm>
          <a:prstGeom prst="rect">
            <a:avLst/>
          </a:prstGeom>
        </p:spPr>
      </p:pic>
      <p:sp>
        <p:nvSpPr>
          <p:cNvPr id="26" name="Ορθογώνιο 25">
            <a:extLst>
              <a:ext uri="{FF2B5EF4-FFF2-40B4-BE49-F238E27FC236}">
                <a16:creationId xmlns:a16="http://schemas.microsoft.com/office/drawing/2014/main" id="{5FBCCCFD-EFED-2BB3-73A6-96B014C1CD64}"/>
              </a:ext>
            </a:extLst>
          </p:cNvPr>
          <p:cNvSpPr/>
          <p:nvPr/>
        </p:nvSpPr>
        <p:spPr>
          <a:xfrm rot="19770615">
            <a:off x="1850144" y="4688438"/>
            <a:ext cx="3026443" cy="878504"/>
          </a:xfrm>
          <a:prstGeom prst="rect">
            <a:avLst/>
          </a:prstGeom>
          <a:noFill/>
          <a:ln w="38100"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84FE6932-92A8-1C93-51A1-D6D14E66E62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pic>
        <p:nvPicPr>
          <p:cNvPr id="56" name="Εικόνα 55">
            <a:extLst>
              <a:ext uri="{FF2B5EF4-FFF2-40B4-BE49-F238E27FC236}">
                <a16:creationId xmlns:a16="http://schemas.microsoft.com/office/drawing/2014/main" id="{E2A970EB-F540-5997-EE4D-6F57ED3DA6B8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3958" y="5256196"/>
            <a:ext cx="1103683" cy="647569"/>
          </a:xfrm>
          <a:prstGeom prst="rect">
            <a:avLst/>
          </a:prstGeom>
        </p:spPr>
      </p:pic>
      <p:pic>
        <p:nvPicPr>
          <p:cNvPr id="57" name="Εικόνα 56">
            <a:extLst>
              <a:ext uri="{FF2B5EF4-FFF2-40B4-BE49-F238E27FC236}">
                <a16:creationId xmlns:a16="http://schemas.microsoft.com/office/drawing/2014/main" id="{3D964EE9-2516-147E-EE11-5563948B375F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6221" y="4935840"/>
            <a:ext cx="739713" cy="434015"/>
          </a:xfrm>
          <a:prstGeom prst="rect">
            <a:avLst/>
          </a:prstGeom>
        </p:spPr>
      </p:pic>
      <p:pic>
        <p:nvPicPr>
          <p:cNvPr id="58" name="Εικόνα 57">
            <a:extLst>
              <a:ext uri="{FF2B5EF4-FFF2-40B4-BE49-F238E27FC236}">
                <a16:creationId xmlns:a16="http://schemas.microsoft.com/office/drawing/2014/main" id="{A0B09B87-196D-5ECB-1219-B0AD9FE158FE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0746" y="5134849"/>
            <a:ext cx="739713" cy="434015"/>
          </a:xfrm>
          <a:prstGeom prst="rect">
            <a:avLst/>
          </a:prstGeom>
        </p:spPr>
      </p:pic>
      <p:pic>
        <p:nvPicPr>
          <p:cNvPr id="59" name="Εικόνα 58">
            <a:extLst>
              <a:ext uri="{FF2B5EF4-FFF2-40B4-BE49-F238E27FC236}">
                <a16:creationId xmlns:a16="http://schemas.microsoft.com/office/drawing/2014/main" id="{D3180AF5-0D81-3681-99A0-93854A0A3E4F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8328" y="4638108"/>
            <a:ext cx="528113" cy="309862"/>
          </a:xfrm>
          <a:prstGeom prst="rect">
            <a:avLst/>
          </a:prstGeom>
        </p:spPr>
      </p:pic>
      <p:pic>
        <p:nvPicPr>
          <p:cNvPr id="60" name="Εικόνα 59">
            <a:extLst>
              <a:ext uri="{FF2B5EF4-FFF2-40B4-BE49-F238E27FC236}">
                <a16:creationId xmlns:a16="http://schemas.microsoft.com/office/drawing/2014/main" id="{C467BB41-DF2F-9DB6-A615-B4AB8320DA5A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7643" y="4935840"/>
            <a:ext cx="739713" cy="434015"/>
          </a:xfrm>
          <a:prstGeom prst="rect">
            <a:avLst/>
          </a:prstGeom>
        </p:spPr>
      </p:pic>
      <p:pic>
        <p:nvPicPr>
          <p:cNvPr id="61" name="Εικόνα 60">
            <a:extLst>
              <a:ext uri="{FF2B5EF4-FFF2-40B4-BE49-F238E27FC236}">
                <a16:creationId xmlns:a16="http://schemas.microsoft.com/office/drawing/2014/main" id="{0E9FDA82-96E6-B975-408A-8C0928ADE105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4407" y="5725687"/>
            <a:ext cx="739713" cy="43401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2B69EEEC-5814-1652-F7F3-F7C8580F9B7D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772565E-9864-FA73-E2CF-CDB1CCF2EDC1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3DBD5778-7956-0ED4-CE3D-7CB9FBA881A6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Ορθογώνιο 63">
            <a:extLst>
              <a:ext uri="{FF2B5EF4-FFF2-40B4-BE49-F238E27FC236}">
                <a16:creationId xmlns:a16="http://schemas.microsoft.com/office/drawing/2014/main" id="{53103C00-D6A1-B53F-94C5-BEACDEF459D5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622B21E-CCAC-6BF4-7C80-1A8337AA873B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257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C54E5-7AE0-DA14-810C-B78CC28AE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F6184F95-2D9A-65E0-DA8C-5BFFAB7B5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A89A4835-3147-C22D-A669-F8D3C4C64E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64853A22-2C08-734B-D57F-2115D1DB1D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91A2C5B5-91C6-A571-897C-BE761E572F7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8DB2CEC3-06BD-554E-BD91-B773C3D1AC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DC1EE853-8D7A-2767-89ED-4A1F8B0C6D38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673E6EBA-F9FE-558B-0CF9-454AE4D5B808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7F743D03-FC58-400B-EF46-F30BCC867108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85BFAA58-0AB2-C805-F35E-0DC04B74B1B3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CB522887-9B50-514E-0081-F213D514A425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D5CAF5A9-3156-1A35-45BC-D2867F715DF7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143C284D-47A5-6DED-DD89-25947DBEFA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BDF03AA-9D66-1A7A-CADC-11A0D8A0B826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DD67662-2107-BA89-E870-A2FED094CC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4345ACE9-1982-1876-9B7C-4D8CC6C728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3D9E1F2D-6ED7-3295-BF66-19634D8E3EE6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BE00AF4-4896-DE80-790D-4B822E62E82C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4D32E5A9-C44A-8D2B-A808-30AE0AC7CEF1}"/>
              </a:ext>
            </a:extLst>
          </p:cNvPr>
          <p:cNvSpPr/>
          <p:nvPr/>
        </p:nvSpPr>
        <p:spPr>
          <a:xfrm>
            <a:off x="31476" y="0"/>
            <a:ext cx="6120209" cy="6935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02BA42E9-2A08-CCB5-680B-73D45BA45AA7}"/>
              </a:ext>
            </a:extLst>
          </p:cNvPr>
          <p:cNvSpPr/>
          <p:nvPr/>
        </p:nvSpPr>
        <p:spPr>
          <a:xfrm>
            <a:off x="7902216" y="3647745"/>
            <a:ext cx="1097004" cy="10792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1F4D81AE-86A8-E045-8D02-5DBA8A8D15DD}"/>
              </a:ext>
            </a:extLst>
          </p:cNvPr>
          <p:cNvSpPr/>
          <p:nvPr/>
        </p:nvSpPr>
        <p:spPr>
          <a:xfrm>
            <a:off x="10900735" y="3627874"/>
            <a:ext cx="1097004" cy="10792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35B51E8C-121E-4AC3-EC1F-86DB70158E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0279" y="1310816"/>
            <a:ext cx="3750734" cy="284235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4D8C5CA-5118-0F81-AC24-A62F348D4FF8}"/>
              </a:ext>
            </a:extLst>
          </p:cNvPr>
          <p:cNvSpPr txBox="1"/>
          <p:nvPr/>
        </p:nvSpPr>
        <p:spPr>
          <a:xfrm>
            <a:off x="8344641" y="2148209"/>
            <a:ext cx="33335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alisto MT" panose="02040603050505030304" pitchFamily="18" charset="0"/>
              </a:rPr>
              <a:t>Highly </a:t>
            </a:r>
          </a:p>
          <a:p>
            <a:pPr algn="ctr"/>
            <a:r>
              <a:rPr lang="en-US" sz="3200" dirty="0">
                <a:latin typeface="Calisto MT" panose="02040603050505030304" pitchFamily="18" charset="0"/>
              </a:rPr>
              <a:t>complementary!!!</a:t>
            </a:r>
            <a:r>
              <a:rPr lang="en-US" sz="3200" dirty="0">
                <a:latin typeface="Calisto MT" panose="0204060305050503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>
                <a:latin typeface="Calisto MT" panose="02040603050505030304" pitchFamily="18" charset="0"/>
              </a:rPr>
              <a:t>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8BBFE12-6635-39AE-A15C-CBBD58088346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31" name="Ορθογώνιο 30">
            <a:extLst>
              <a:ext uri="{FF2B5EF4-FFF2-40B4-BE49-F238E27FC236}">
                <a16:creationId xmlns:a16="http://schemas.microsoft.com/office/drawing/2014/main" id="{AD9FA328-C424-0AEB-DC4E-29BD57E2FEB3}"/>
              </a:ext>
            </a:extLst>
          </p:cNvPr>
          <p:cNvSpPr/>
          <p:nvPr/>
        </p:nvSpPr>
        <p:spPr>
          <a:xfrm>
            <a:off x="31476" y="0"/>
            <a:ext cx="6120209" cy="6935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26C23ED4-792D-F076-90A6-40ECCB88C469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b="5364"/>
          <a:stretch/>
        </p:blipFill>
        <p:spPr>
          <a:xfrm>
            <a:off x="0" y="626537"/>
            <a:ext cx="6419088" cy="6231464"/>
          </a:xfrm>
          <a:prstGeom prst="rect">
            <a:avLst/>
          </a:prstGeom>
        </p:spPr>
      </p:pic>
      <p:pic>
        <p:nvPicPr>
          <p:cNvPr id="37" name="Εικόνα 36">
            <a:extLst>
              <a:ext uri="{FF2B5EF4-FFF2-40B4-BE49-F238E27FC236}">
                <a16:creationId xmlns:a16="http://schemas.microsoft.com/office/drawing/2014/main" id="{EA71CA76-4D0C-EE53-1ACD-B197E2B6F86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400000">
            <a:off x="-28980" y="6165829"/>
            <a:ext cx="721152" cy="663192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C7D9902D-7D86-9FC2-23CE-1C9A3C2BA048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7" y="4938760"/>
            <a:ext cx="1103683" cy="64756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46182A07-4DF1-A8B1-620C-34FABA9D912F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11" y="4278541"/>
            <a:ext cx="1103683" cy="647569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4A1A5AFA-E37E-4407-0762-185B320508B6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33" y="3021786"/>
            <a:ext cx="523109" cy="306926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43EB2BCA-36E4-6C5D-477B-A97A46E4BF3A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7541" y="3764809"/>
            <a:ext cx="552637" cy="324251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B49FEFBB-F2EB-8E45-9201-46EA4AFA7DC3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022" y="4200706"/>
            <a:ext cx="890157" cy="522286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791A89AA-A23A-FE15-1727-3AD97F9B0D4C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39" y="5386127"/>
            <a:ext cx="1103683" cy="647569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93B8B8D2-508C-7D23-48E1-EE596A74D139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2073" y="4922609"/>
            <a:ext cx="1103683" cy="647569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505EDDEA-8430-5DA9-61D6-9E7130108EEC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240" y="6187192"/>
            <a:ext cx="1103683" cy="647569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D2B1C141-B238-E909-56B4-00605E7830BE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3555864"/>
            <a:ext cx="552638" cy="324252"/>
          </a:xfrm>
          <a:prstGeom prst="rect">
            <a:avLst/>
          </a:prstGeom>
        </p:spPr>
      </p:pic>
      <p:pic>
        <p:nvPicPr>
          <p:cNvPr id="44" name="Εικόνα 43">
            <a:extLst>
              <a:ext uri="{FF2B5EF4-FFF2-40B4-BE49-F238E27FC236}">
                <a16:creationId xmlns:a16="http://schemas.microsoft.com/office/drawing/2014/main" id="{62C45C65-6090-4889-7010-30A7AD658888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4729765"/>
            <a:ext cx="552638" cy="324252"/>
          </a:xfrm>
          <a:prstGeom prst="rect">
            <a:avLst/>
          </a:prstGeom>
        </p:spPr>
      </p:pic>
      <p:pic>
        <p:nvPicPr>
          <p:cNvPr id="45" name="Εικόνα 44">
            <a:extLst>
              <a:ext uri="{FF2B5EF4-FFF2-40B4-BE49-F238E27FC236}">
                <a16:creationId xmlns:a16="http://schemas.microsoft.com/office/drawing/2014/main" id="{0EEB2FCD-F7EC-C9D7-E785-CE457F7470E8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78" y="5917318"/>
            <a:ext cx="552638" cy="324252"/>
          </a:xfrm>
          <a:prstGeom prst="rect">
            <a:avLst/>
          </a:prstGeom>
        </p:spPr>
      </p:pic>
      <p:pic>
        <p:nvPicPr>
          <p:cNvPr id="46" name="Εικόνα 45">
            <a:extLst>
              <a:ext uri="{FF2B5EF4-FFF2-40B4-BE49-F238E27FC236}">
                <a16:creationId xmlns:a16="http://schemas.microsoft.com/office/drawing/2014/main" id="{2F264AAE-BC9A-D204-1F3F-81074F76215F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5443" y="3397130"/>
            <a:ext cx="552638" cy="324252"/>
          </a:xfrm>
          <a:prstGeom prst="rect">
            <a:avLst/>
          </a:prstGeom>
        </p:spPr>
      </p:pic>
      <p:pic>
        <p:nvPicPr>
          <p:cNvPr id="47" name="Εικόνα 46">
            <a:extLst>
              <a:ext uri="{FF2B5EF4-FFF2-40B4-BE49-F238E27FC236}">
                <a16:creationId xmlns:a16="http://schemas.microsoft.com/office/drawing/2014/main" id="{D3CCEEEB-15BF-72C3-935C-4C705FA3568D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4018" y="6186724"/>
            <a:ext cx="552638" cy="324252"/>
          </a:xfrm>
          <a:prstGeom prst="rect">
            <a:avLst/>
          </a:prstGeom>
        </p:spPr>
      </p:pic>
      <p:pic>
        <p:nvPicPr>
          <p:cNvPr id="48" name="Εικόνα 47">
            <a:extLst>
              <a:ext uri="{FF2B5EF4-FFF2-40B4-BE49-F238E27FC236}">
                <a16:creationId xmlns:a16="http://schemas.microsoft.com/office/drawing/2014/main" id="{6DDD29B6-9F8F-675A-6713-59E2A5D14A06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330" y="5501547"/>
            <a:ext cx="552638" cy="324252"/>
          </a:xfrm>
          <a:prstGeom prst="rect">
            <a:avLst/>
          </a:prstGeom>
        </p:spPr>
      </p:pic>
      <p:pic>
        <p:nvPicPr>
          <p:cNvPr id="49" name="Εικόνα 48">
            <a:extLst>
              <a:ext uri="{FF2B5EF4-FFF2-40B4-BE49-F238E27FC236}">
                <a16:creationId xmlns:a16="http://schemas.microsoft.com/office/drawing/2014/main" id="{36B84485-996B-CA78-989E-0A6201E09B32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198" y="6533748"/>
            <a:ext cx="552638" cy="324252"/>
          </a:xfrm>
          <a:prstGeom prst="rect">
            <a:avLst/>
          </a:prstGeom>
        </p:spPr>
      </p:pic>
      <p:pic>
        <p:nvPicPr>
          <p:cNvPr id="50" name="Εικόνα 49">
            <a:extLst>
              <a:ext uri="{FF2B5EF4-FFF2-40B4-BE49-F238E27FC236}">
                <a16:creationId xmlns:a16="http://schemas.microsoft.com/office/drawing/2014/main" id="{A2F43DB6-B2A4-4BA2-8673-89179DDDD8A6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22" y="3867550"/>
            <a:ext cx="552638" cy="324252"/>
          </a:xfrm>
          <a:prstGeom prst="rect">
            <a:avLst/>
          </a:prstGeom>
        </p:spPr>
      </p:pic>
      <p:pic>
        <p:nvPicPr>
          <p:cNvPr id="51" name="Εικόνα 50">
            <a:extLst>
              <a:ext uri="{FF2B5EF4-FFF2-40B4-BE49-F238E27FC236}">
                <a16:creationId xmlns:a16="http://schemas.microsoft.com/office/drawing/2014/main" id="{7737815C-7F4A-823C-2D36-B9B83EDCFCCE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4718" y="6506619"/>
            <a:ext cx="552638" cy="324252"/>
          </a:xfrm>
          <a:prstGeom prst="rect">
            <a:avLst/>
          </a:prstGeom>
        </p:spPr>
      </p:pic>
      <p:pic>
        <p:nvPicPr>
          <p:cNvPr id="52" name="Εικόνα 51">
            <a:extLst>
              <a:ext uri="{FF2B5EF4-FFF2-40B4-BE49-F238E27FC236}">
                <a16:creationId xmlns:a16="http://schemas.microsoft.com/office/drawing/2014/main" id="{AF3FB51E-6861-9154-262C-52879FF593B4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968" y="6035984"/>
            <a:ext cx="552638" cy="324252"/>
          </a:xfrm>
          <a:prstGeom prst="rect">
            <a:avLst/>
          </a:prstGeom>
        </p:spPr>
      </p:pic>
      <p:pic>
        <p:nvPicPr>
          <p:cNvPr id="53" name="Εικόνα 52">
            <a:extLst>
              <a:ext uri="{FF2B5EF4-FFF2-40B4-BE49-F238E27FC236}">
                <a16:creationId xmlns:a16="http://schemas.microsoft.com/office/drawing/2014/main" id="{AC83BE86-F4CC-B7BD-8F4C-2C7092448A92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30" y="2533724"/>
            <a:ext cx="523109" cy="306926"/>
          </a:xfrm>
          <a:prstGeom prst="rect">
            <a:avLst/>
          </a:prstGeom>
        </p:spPr>
      </p:pic>
      <p:pic>
        <p:nvPicPr>
          <p:cNvPr id="54" name="Εικόνα 53">
            <a:extLst>
              <a:ext uri="{FF2B5EF4-FFF2-40B4-BE49-F238E27FC236}">
                <a16:creationId xmlns:a16="http://schemas.microsoft.com/office/drawing/2014/main" id="{F21F5554-B2F7-9E67-07F3-44D17C2BD854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239" y="2713058"/>
            <a:ext cx="523109" cy="306926"/>
          </a:xfrm>
          <a:prstGeom prst="rect">
            <a:avLst/>
          </a:prstGeom>
        </p:spPr>
      </p:pic>
      <p:pic>
        <p:nvPicPr>
          <p:cNvPr id="55" name="Εικόνα 54">
            <a:extLst>
              <a:ext uri="{FF2B5EF4-FFF2-40B4-BE49-F238E27FC236}">
                <a16:creationId xmlns:a16="http://schemas.microsoft.com/office/drawing/2014/main" id="{82099594-5511-124A-73D5-DA79B7BA1E36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09" y="2459429"/>
            <a:ext cx="523109" cy="306926"/>
          </a:xfrm>
          <a:prstGeom prst="rect">
            <a:avLst/>
          </a:prstGeom>
        </p:spPr>
      </p:pic>
      <p:pic>
        <p:nvPicPr>
          <p:cNvPr id="56" name="Εικόνα 55">
            <a:extLst>
              <a:ext uri="{FF2B5EF4-FFF2-40B4-BE49-F238E27FC236}">
                <a16:creationId xmlns:a16="http://schemas.microsoft.com/office/drawing/2014/main" id="{D312A7C5-E65B-A06B-B728-8023A673ED86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60" y="3194572"/>
            <a:ext cx="523109" cy="306926"/>
          </a:xfrm>
          <a:prstGeom prst="rect">
            <a:avLst/>
          </a:prstGeom>
        </p:spPr>
      </p:pic>
      <p:pic>
        <p:nvPicPr>
          <p:cNvPr id="57" name="Εικόνα 56">
            <a:extLst>
              <a:ext uri="{FF2B5EF4-FFF2-40B4-BE49-F238E27FC236}">
                <a16:creationId xmlns:a16="http://schemas.microsoft.com/office/drawing/2014/main" id="{1AB2B2D1-0771-C5D5-B620-F346C12EC7B6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2816" y="4234414"/>
            <a:ext cx="523109" cy="306926"/>
          </a:xfrm>
          <a:prstGeom prst="rect">
            <a:avLst/>
          </a:prstGeom>
        </p:spPr>
      </p:pic>
      <p:pic>
        <p:nvPicPr>
          <p:cNvPr id="58" name="Εικόνα 57">
            <a:extLst>
              <a:ext uri="{FF2B5EF4-FFF2-40B4-BE49-F238E27FC236}">
                <a16:creationId xmlns:a16="http://schemas.microsoft.com/office/drawing/2014/main" id="{642EFB2D-D34A-0264-5572-17E9F74FF5B9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52" y="5384274"/>
            <a:ext cx="523109" cy="306926"/>
          </a:xfrm>
          <a:prstGeom prst="rect">
            <a:avLst/>
          </a:prstGeom>
        </p:spPr>
      </p:pic>
      <p:pic>
        <p:nvPicPr>
          <p:cNvPr id="59" name="Εικόνα 58">
            <a:extLst>
              <a:ext uri="{FF2B5EF4-FFF2-40B4-BE49-F238E27FC236}">
                <a16:creationId xmlns:a16="http://schemas.microsoft.com/office/drawing/2014/main" id="{F5F938A0-7562-3234-9BAB-F7F102299E24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4108" y="6316329"/>
            <a:ext cx="523109" cy="30692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F66FDA8-0179-9F23-B5E9-722361F5B6CE}"/>
              </a:ext>
            </a:extLst>
          </p:cNvPr>
          <p:cNvSpPr txBox="1"/>
          <p:nvPr/>
        </p:nvSpPr>
        <p:spPr>
          <a:xfrm rot="1149685">
            <a:off x="-164096" y="985202"/>
            <a:ext cx="3271738" cy="33855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Calisto MT" panose="02040603050505030304" pitchFamily="18" charset="0"/>
              </a:rPr>
              <a:t>   image credit: Cynthia Chiang  </a:t>
            </a:r>
          </a:p>
        </p:txBody>
      </p:sp>
      <p:sp>
        <p:nvSpPr>
          <p:cNvPr id="40" name="Ορθογώνιο 39">
            <a:extLst>
              <a:ext uri="{FF2B5EF4-FFF2-40B4-BE49-F238E27FC236}">
                <a16:creationId xmlns:a16="http://schemas.microsoft.com/office/drawing/2014/main" id="{B8D602F8-05A0-B081-3E9D-021AEF8B4B4E}"/>
              </a:ext>
            </a:extLst>
          </p:cNvPr>
          <p:cNvSpPr/>
          <p:nvPr/>
        </p:nvSpPr>
        <p:spPr>
          <a:xfrm>
            <a:off x="-854086" y="426322"/>
            <a:ext cx="7001912" cy="6816939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2" descr="Scissors Cutting&quot; Images – Browse 3,023 Stock Photos, Vectors, and Video |  Adobe Stock">
            <a:extLst>
              <a:ext uri="{FF2B5EF4-FFF2-40B4-BE49-F238E27FC236}">
                <a16:creationId xmlns:a16="http://schemas.microsoft.com/office/drawing/2014/main" id="{F1FB15C4-CD26-FA51-371E-B14B0C296A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03"/>
          <a:stretch/>
        </p:blipFill>
        <p:spPr bwMode="auto">
          <a:xfrm rot="19705306">
            <a:off x="1469788" y="5404719"/>
            <a:ext cx="1668915" cy="17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Εικόνα 41">
            <a:extLst>
              <a:ext uri="{FF2B5EF4-FFF2-40B4-BE49-F238E27FC236}">
                <a16:creationId xmlns:a16="http://schemas.microsoft.com/office/drawing/2014/main" id="{DFC84702-6B75-D458-30E2-FAD1BA1945B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2193"/>
          <a:stretch/>
        </p:blipFill>
        <p:spPr>
          <a:xfrm rot="19784221">
            <a:off x="1794248" y="4671788"/>
            <a:ext cx="3087733" cy="888802"/>
          </a:xfrm>
          <a:prstGeom prst="rect">
            <a:avLst/>
          </a:prstGeom>
        </p:spPr>
      </p:pic>
      <p:sp>
        <p:nvSpPr>
          <p:cNvPr id="43" name="Ορθογώνιο 42">
            <a:extLst>
              <a:ext uri="{FF2B5EF4-FFF2-40B4-BE49-F238E27FC236}">
                <a16:creationId xmlns:a16="http://schemas.microsoft.com/office/drawing/2014/main" id="{CC0F21A0-4BA0-7CAC-B8AC-2D7CEFBC3761}"/>
              </a:ext>
            </a:extLst>
          </p:cNvPr>
          <p:cNvSpPr/>
          <p:nvPr/>
        </p:nvSpPr>
        <p:spPr>
          <a:xfrm rot="19770615">
            <a:off x="1850144" y="4688438"/>
            <a:ext cx="3026443" cy="878504"/>
          </a:xfrm>
          <a:prstGeom prst="rect">
            <a:avLst/>
          </a:prstGeom>
          <a:noFill/>
          <a:ln w="38100"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0F6E212D-A734-0F83-9CF9-234B975EF86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pic>
        <p:nvPicPr>
          <p:cNvPr id="60" name="Εικόνα 59">
            <a:extLst>
              <a:ext uri="{FF2B5EF4-FFF2-40B4-BE49-F238E27FC236}">
                <a16:creationId xmlns:a16="http://schemas.microsoft.com/office/drawing/2014/main" id="{CAAB76D4-3B69-FAD1-27F8-22E9B57C71DF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3958" y="5256196"/>
            <a:ext cx="1103683" cy="647569"/>
          </a:xfrm>
          <a:prstGeom prst="rect">
            <a:avLst/>
          </a:prstGeom>
        </p:spPr>
      </p:pic>
      <p:pic>
        <p:nvPicPr>
          <p:cNvPr id="61" name="Εικόνα 60">
            <a:extLst>
              <a:ext uri="{FF2B5EF4-FFF2-40B4-BE49-F238E27FC236}">
                <a16:creationId xmlns:a16="http://schemas.microsoft.com/office/drawing/2014/main" id="{6065FC0F-F3E0-9004-0FBE-194A26413C07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6221" y="4935840"/>
            <a:ext cx="739713" cy="434015"/>
          </a:xfrm>
          <a:prstGeom prst="rect">
            <a:avLst/>
          </a:prstGeom>
        </p:spPr>
      </p:pic>
      <p:pic>
        <p:nvPicPr>
          <p:cNvPr id="62" name="Εικόνα 61">
            <a:extLst>
              <a:ext uri="{FF2B5EF4-FFF2-40B4-BE49-F238E27FC236}">
                <a16:creationId xmlns:a16="http://schemas.microsoft.com/office/drawing/2014/main" id="{F3C624FE-6202-069C-B13B-776A46A32432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0746" y="5134849"/>
            <a:ext cx="739713" cy="434015"/>
          </a:xfrm>
          <a:prstGeom prst="rect">
            <a:avLst/>
          </a:prstGeom>
        </p:spPr>
      </p:pic>
      <p:pic>
        <p:nvPicPr>
          <p:cNvPr id="63" name="Εικόνα 62">
            <a:extLst>
              <a:ext uri="{FF2B5EF4-FFF2-40B4-BE49-F238E27FC236}">
                <a16:creationId xmlns:a16="http://schemas.microsoft.com/office/drawing/2014/main" id="{92BF0F97-2F18-76F4-19B2-0B79F571C8F5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8328" y="4638108"/>
            <a:ext cx="528113" cy="309862"/>
          </a:xfrm>
          <a:prstGeom prst="rect">
            <a:avLst/>
          </a:prstGeom>
        </p:spPr>
      </p:pic>
      <p:pic>
        <p:nvPicPr>
          <p:cNvPr id="64" name="Εικόνα 63">
            <a:extLst>
              <a:ext uri="{FF2B5EF4-FFF2-40B4-BE49-F238E27FC236}">
                <a16:creationId xmlns:a16="http://schemas.microsoft.com/office/drawing/2014/main" id="{6B8A97FF-5911-986B-AFDB-B10E3DD89900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7643" y="4935840"/>
            <a:ext cx="739713" cy="434015"/>
          </a:xfrm>
          <a:prstGeom prst="rect">
            <a:avLst/>
          </a:prstGeom>
        </p:spPr>
      </p:pic>
      <p:pic>
        <p:nvPicPr>
          <p:cNvPr id="65" name="Εικόνα 64">
            <a:extLst>
              <a:ext uri="{FF2B5EF4-FFF2-40B4-BE49-F238E27FC236}">
                <a16:creationId xmlns:a16="http://schemas.microsoft.com/office/drawing/2014/main" id="{AF85DB7E-9119-649E-7026-29A4795EC581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4407" y="5725687"/>
            <a:ext cx="739713" cy="434015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AAC73AB9-9C52-2563-D8FE-1E8C36A9F447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7B2C89D-5DD5-60B7-1540-2FF44DBB6204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71" name="Ορθογώνιο 70">
            <a:extLst>
              <a:ext uri="{FF2B5EF4-FFF2-40B4-BE49-F238E27FC236}">
                <a16:creationId xmlns:a16="http://schemas.microsoft.com/office/drawing/2014/main" id="{2DF809A5-4DE7-FC20-F0EC-D1A33E62D876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Ορθογώνιο 71">
            <a:extLst>
              <a:ext uri="{FF2B5EF4-FFF2-40B4-BE49-F238E27FC236}">
                <a16:creationId xmlns:a16="http://schemas.microsoft.com/office/drawing/2014/main" id="{9505FDCC-8F9E-19C4-3809-547F412D750A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D07515A-9905-39D8-433A-64EEF64B018B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32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04D87-FFB9-372C-0914-638123B82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DC48532E-C8E9-52C3-36C8-D11C24535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3E47E167-F850-58E2-E143-4CFC95A32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316BBC97-8865-AE0E-EEC4-9ED3BC879C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02EFA10F-54E2-AB9F-D900-E7CBBBC5E1D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EC002A3D-ADA3-86C0-CE11-46E068892E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77D1FBC3-BAED-E945-CEDB-612F0D042D87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D04E7323-C899-4CF3-2F62-CA327852EE6A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FD25DDE3-F3A7-08BA-630D-8E8BF1AA043C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418C3B97-3ECB-E8B7-AFBC-84837217D720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6A2077ED-310E-5720-E5AA-67FF69326543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F9838F51-187D-EDB9-B621-9F3942D78ECD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D7B0FE72-27D1-1E74-4336-286B097B06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164A40F-5F9F-3EEA-4BEE-D149863166C8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D51FCC9-610B-50A7-F84E-10FD78E88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A2DCDE9B-1F60-4CC6-3D6D-D082D5BBA1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98C3D06-ABAB-97A7-8166-D05F8966D9C8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5B86BF-AD23-277B-2861-09C93ADB97A7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679940E6-A239-1F2F-8155-551C8F759BEE}"/>
              </a:ext>
            </a:extLst>
          </p:cNvPr>
          <p:cNvSpPr/>
          <p:nvPr/>
        </p:nvSpPr>
        <p:spPr>
          <a:xfrm>
            <a:off x="31476" y="0"/>
            <a:ext cx="6120209" cy="6935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D2AD1160-4337-BF4A-4088-D7ACF6D8B61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2B3FE1-603B-7417-E7BE-1D85C63023C3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5C77ED-818B-1FED-C4D8-4EB982B3953A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7EC9E0A3-6792-C2F1-0AC8-A8A7C9A032CC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6F2D602A-A6F2-2719-26F8-CAD7C91EF7DE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0D5A6C-5C0C-FF50-6842-DC3B779C0082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86A3F00A-F9CF-02CB-7EBD-CAACA173BA7D}"/>
              </a:ext>
            </a:extLst>
          </p:cNvPr>
          <p:cNvSpPr/>
          <p:nvPr/>
        </p:nvSpPr>
        <p:spPr>
          <a:xfrm>
            <a:off x="7902216" y="3647745"/>
            <a:ext cx="1097004" cy="10792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A8B11260-BD4A-4497-07AF-F34F4085FA1C}"/>
              </a:ext>
            </a:extLst>
          </p:cNvPr>
          <p:cNvSpPr/>
          <p:nvPr/>
        </p:nvSpPr>
        <p:spPr>
          <a:xfrm>
            <a:off x="10900735" y="3627874"/>
            <a:ext cx="1097004" cy="10792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D6CF8E69-1DA2-A269-1678-72DF916A8B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40279" y="1310816"/>
            <a:ext cx="3750734" cy="284235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EA8F798-4EEA-7859-8CD9-B56E1DAC4169}"/>
              </a:ext>
            </a:extLst>
          </p:cNvPr>
          <p:cNvSpPr txBox="1"/>
          <p:nvPr/>
        </p:nvSpPr>
        <p:spPr>
          <a:xfrm>
            <a:off x="8344641" y="2148209"/>
            <a:ext cx="33335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alisto MT" panose="02040603050505030304" pitchFamily="18" charset="0"/>
              </a:rPr>
              <a:t>Highly </a:t>
            </a:r>
          </a:p>
          <a:p>
            <a:pPr algn="ctr"/>
            <a:r>
              <a:rPr lang="en-US" sz="3200" dirty="0">
                <a:latin typeface="Calisto MT" panose="02040603050505030304" pitchFamily="18" charset="0"/>
              </a:rPr>
              <a:t>complementary!!!</a:t>
            </a:r>
            <a:r>
              <a:rPr lang="en-US" sz="3200" dirty="0">
                <a:latin typeface="Calisto MT" panose="0204060305050503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>
                <a:latin typeface="Calisto MT" panose="02040603050505030304" pitchFamily="18" charset="0"/>
              </a:rPr>
              <a:t>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AF139E-D29E-D09B-A1A3-C587B9DB442D}"/>
              </a:ext>
            </a:extLst>
          </p:cNvPr>
          <p:cNvSpPr txBox="1"/>
          <p:nvPr/>
        </p:nvSpPr>
        <p:spPr>
          <a:xfrm>
            <a:off x="263327" y="287659"/>
            <a:ext cx="42137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0097A7"/>
                </a:solidFill>
                <a:effectLst/>
                <a:latin typeface="+mn-lt"/>
              </a:rPr>
              <a:t>We want to leverage this complementarity </a:t>
            </a:r>
          </a:p>
        </p:txBody>
      </p:sp>
    </p:spTree>
    <p:extLst>
      <p:ext uri="{BB962C8B-B14F-4D97-AF65-F5344CB8AC3E}">
        <p14:creationId xmlns:p14="http://schemas.microsoft.com/office/powerpoint/2010/main" val="497605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018E2-7CA4-8DE5-13E9-AA793D256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E792756B-4D97-7949-50BE-417928673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D529056F-1F6D-5931-F514-FE7E4B6A87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D07F157F-B6D8-B874-2D50-72580DDE3A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AA810F29-C6CE-949B-B3B8-B4422C5CDBF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B6E6A633-20C1-E5E7-1E67-388FAF4B78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06ED1D8-9EFD-0685-6759-9DFBCC5FD60B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CD7BBA87-F2DE-DFE9-8D37-4ACD0D2E3903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E1D9D030-89D9-0E4A-35B3-CCB0AFB27702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E2CAF2A0-D6B4-C66E-BD51-15E413964BE5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3CD5B932-B5A6-A1C9-3B62-BB2A5A0E7BA1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AEF042F7-B88B-CE0D-7F43-5A023C5563EE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F04520BC-CB8E-0A6A-07D6-6FA69F8785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5DB2A8A-931D-7002-BA0B-98230AAACF83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6837C9D-EDAE-5172-5AD7-F1FE8C7849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E1B76D63-66B2-D988-4E37-59BFCEDC98A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8428D4E5-7216-F549-6FC1-BE3996CF80FE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83841A1-67DC-96CA-9BEE-489961BADB7B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EC306259-08EE-700B-1A59-4A2C1B545EBA}"/>
              </a:ext>
            </a:extLst>
          </p:cNvPr>
          <p:cNvSpPr/>
          <p:nvPr/>
        </p:nvSpPr>
        <p:spPr>
          <a:xfrm>
            <a:off x="31476" y="0"/>
            <a:ext cx="6120209" cy="6935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E976C283-2BC2-BCE6-B05E-C869B5166DE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60C448-C1D4-FD7E-57E7-AE85E3900329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A8BC81-ACEB-A1B9-0D58-15DB6FA03135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CC024409-AE19-15BA-629C-6F0616A5155A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50BD7FA2-ADD1-6E52-88CD-4DE448393134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50C7A0-4CA7-D069-4A3C-AF9E73888E06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sp>
        <p:nvSpPr>
          <p:cNvPr id="32" name="Ορθογώνιο 31">
            <a:extLst>
              <a:ext uri="{FF2B5EF4-FFF2-40B4-BE49-F238E27FC236}">
                <a16:creationId xmlns:a16="http://schemas.microsoft.com/office/drawing/2014/main" id="{E1E990C0-4A1E-9B33-782C-7B58F3885267}"/>
              </a:ext>
            </a:extLst>
          </p:cNvPr>
          <p:cNvSpPr/>
          <p:nvPr/>
        </p:nvSpPr>
        <p:spPr>
          <a:xfrm>
            <a:off x="-6009365" y="1801603"/>
            <a:ext cx="5212443" cy="339699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6EDAB2-0042-4ED5-24B7-3BC564066396}"/>
              </a:ext>
            </a:extLst>
          </p:cNvPr>
          <p:cNvSpPr txBox="1"/>
          <p:nvPr/>
        </p:nvSpPr>
        <p:spPr>
          <a:xfrm>
            <a:off x="805892" y="1364683"/>
            <a:ext cx="51011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chemeClr val="tx1"/>
                </a:solidFill>
                <a:effectLst/>
                <a:latin typeface="+mn-lt"/>
              </a:rPr>
              <a:t>We </a:t>
            </a:r>
            <a:r>
              <a:rPr lang="en-US" sz="2000" dirty="0"/>
              <a:t>already know </a:t>
            </a:r>
          </a:p>
          <a:p>
            <a:r>
              <a:rPr lang="en-US" sz="2000" b="0" i="0" dirty="0">
                <a:solidFill>
                  <a:schemeClr val="tx1"/>
                </a:solidFill>
                <a:effectLst/>
                <a:latin typeface="+mn-lt"/>
              </a:rPr>
              <a:t>they give complementary information </a:t>
            </a:r>
          </a:p>
          <a:p>
            <a:r>
              <a:rPr lang="en-US" sz="2000" b="0" i="0" dirty="0">
                <a:solidFill>
                  <a:schemeClr val="tx1"/>
                </a:solidFill>
                <a:effectLst/>
                <a:latin typeface="+mn-lt"/>
              </a:rPr>
              <a:t>on astronomy parameters </a:t>
            </a:r>
          </a:p>
        </p:txBody>
      </p:sp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C3D77E28-586C-9F98-10D9-B468582E301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6009365" y="1801603"/>
            <a:ext cx="5109331" cy="263681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B8D5CCD9-835D-3664-94E8-CC41FB440F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5324934" y="4438419"/>
            <a:ext cx="3174894" cy="617115"/>
          </a:xfrm>
          <a:prstGeom prst="rect">
            <a:avLst/>
          </a:prstGeom>
        </p:spPr>
      </p:pic>
      <p:pic>
        <p:nvPicPr>
          <p:cNvPr id="39" name="Εικόνα 38">
            <a:extLst>
              <a:ext uri="{FF2B5EF4-FFF2-40B4-BE49-F238E27FC236}">
                <a16:creationId xmlns:a16="http://schemas.microsoft.com/office/drawing/2014/main" id="{49638D40-7D33-6E04-0B67-51819E94E79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8889" y="2395497"/>
            <a:ext cx="5015366" cy="3197716"/>
          </a:xfrm>
          <a:prstGeom prst="roundRect">
            <a:avLst>
              <a:gd name="adj" fmla="val 9816"/>
            </a:avLst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6CAA621-4FA0-9E94-54D0-7E2633684D92}"/>
              </a:ext>
            </a:extLst>
          </p:cNvPr>
          <p:cNvSpPr txBox="1"/>
          <p:nvPr/>
        </p:nvSpPr>
        <p:spPr>
          <a:xfrm>
            <a:off x="4202024" y="5137056"/>
            <a:ext cx="1122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Park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+19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Ορθογώνιο 41">
            <a:extLst>
              <a:ext uri="{FF2B5EF4-FFF2-40B4-BE49-F238E27FC236}">
                <a16:creationId xmlns:a16="http://schemas.microsoft.com/office/drawing/2014/main" id="{ECB50A83-60F4-9121-5286-C9EF2EFE0F68}"/>
              </a:ext>
            </a:extLst>
          </p:cNvPr>
          <p:cNvSpPr/>
          <p:nvPr/>
        </p:nvSpPr>
        <p:spPr>
          <a:xfrm>
            <a:off x="7902216" y="3647745"/>
            <a:ext cx="1097004" cy="10792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Ορθογώνιο 43">
            <a:extLst>
              <a:ext uri="{FF2B5EF4-FFF2-40B4-BE49-F238E27FC236}">
                <a16:creationId xmlns:a16="http://schemas.microsoft.com/office/drawing/2014/main" id="{328564FC-1910-8B22-146B-0E2230B94E09}"/>
              </a:ext>
            </a:extLst>
          </p:cNvPr>
          <p:cNvSpPr/>
          <p:nvPr/>
        </p:nvSpPr>
        <p:spPr>
          <a:xfrm>
            <a:off x="10900735" y="3627874"/>
            <a:ext cx="1097004" cy="10792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Εικόνα 45">
            <a:extLst>
              <a:ext uri="{FF2B5EF4-FFF2-40B4-BE49-F238E27FC236}">
                <a16:creationId xmlns:a16="http://schemas.microsoft.com/office/drawing/2014/main" id="{B7C43855-6563-7FC0-2131-C586411AA30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0279" y="1310816"/>
            <a:ext cx="3750734" cy="284235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A8D91672-B760-6994-683F-292FE90D9381}"/>
              </a:ext>
            </a:extLst>
          </p:cNvPr>
          <p:cNvSpPr txBox="1"/>
          <p:nvPr/>
        </p:nvSpPr>
        <p:spPr>
          <a:xfrm>
            <a:off x="8344641" y="2148209"/>
            <a:ext cx="33335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alisto MT" panose="02040603050505030304" pitchFamily="18" charset="0"/>
              </a:rPr>
              <a:t>Highly </a:t>
            </a:r>
          </a:p>
          <a:p>
            <a:pPr algn="ctr"/>
            <a:r>
              <a:rPr lang="en-US" sz="3200" dirty="0">
                <a:latin typeface="Calisto MT" panose="02040603050505030304" pitchFamily="18" charset="0"/>
              </a:rPr>
              <a:t>complementary!!!</a:t>
            </a:r>
            <a:r>
              <a:rPr lang="en-US" sz="3200" dirty="0">
                <a:latin typeface="Calisto MT" panose="0204060305050503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>
                <a:latin typeface="Calisto MT" panose="02040603050505030304" pitchFamily="18" charset="0"/>
              </a:rPr>
              <a:t> 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2A01D7-FC83-F4B8-1D79-B2BF180B72B9}"/>
              </a:ext>
            </a:extLst>
          </p:cNvPr>
          <p:cNvSpPr txBox="1"/>
          <p:nvPr/>
        </p:nvSpPr>
        <p:spPr>
          <a:xfrm>
            <a:off x="263327" y="287659"/>
            <a:ext cx="42137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0097A7"/>
                </a:solidFill>
                <a:effectLst/>
                <a:latin typeface="+mn-lt"/>
              </a:rPr>
              <a:t>We want to leverage this complementarity </a:t>
            </a:r>
          </a:p>
        </p:txBody>
      </p:sp>
    </p:spTree>
    <p:extLst>
      <p:ext uri="{BB962C8B-B14F-4D97-AF65-F5344CB8AC3E}">
        <p14:creationId xmlns:p14="http://schemas.microsoft.com/office/powerpoint/2010/main" val="36419526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1C08A-851C-7B7D-38E4-A4D8E2539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40A6CC18-0FF9-F871-DC11-970F250EA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6103497C-8922-8610-D466-44CD89480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9A5954C9-B71A-FB32-8F3A-4A759B88F7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563717A5-EE91-F5A1-8440-B3816E1B280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A11C0732-FD95-B11D-B031-D1542CBFE7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D58C0DFF-7FBE-634A-318F-9522ED8E717C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53289A11-8E63-3057-3746-220AEF8A2979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67BCB71E-73F0-C364-CC04-FED85E2912FE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7F9DBBD7-76A7-6BCC-ED1F-64AB1825E4AE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7DDE30F0-97C9-7491-6AEF-FECCAC319ECA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C5953038-66BF-0D7A-9E20-A1B532D45A66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6C965B2D-FB64-AAC5-D167-8FCD319737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439D125-F783-AF8D-E962-4A4695A705A1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B533DF7-7166-14C9-4628-91912FA23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2E4A5D03-7A0B-5BCB-8AE6-EA17397D2E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4FA1BABE-D89B-716A-73BF-218E4A055271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2766225-ABCA-0827-C19C-1EB0B4982188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2177FE6B-D13A-9F24-DCCF-E46492F2B385}"/>
              </a:ext>
            </a:extLst>
          </p:cNvPr>
          <p:cNvSpPr/>
          <p:nvPr/>
        </p:nvSpPr>
        <p:spPr>
          <a:xfrm>
            <a:off x="31476" y="0"/>
            <a:ext cx="6120209" cy="6935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03AACDA4-3C83-67F6-1990-510CE45EBA8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5A1384-D80C-B375-E37B-B126E9D40E8C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C5E993-A882-0D37-8B49-45BF9C59C360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C4AB2100-08DF-4ECB-1946-EE336086DC59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0CD0BAD-6090-4D9A-F173-422DE535D832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D7DD1F-D651-8442-88D1-184403EE3656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sp>
        <p:nvSpPr>
          <p:cNvPr id="32" name="Ορθογώνιο 31">
            <a:extLst>
              <a:ext uri="{FF2B5EF4-FFF2-40B4-BE49-F238E27FC236}">
                <a16:creationId xmlns:a16="http://schemas.microsoft.com/office/drawing/2014/main" id="{E2BDCFA4-B311-DCD3-7218-353BD3F46B50}"/>
              </a:ext>
            </a:extLst>
          </p:cNvPr>
          <p:cNvSpPr/>
          <p:nvPr/>
        </p:nvSpPr>
        <p:spPr>
          <a:xfrm>
            <a:off x="-6009365" y="1801603"/>
            <a:ext cx="5212443" cy="339699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FC1966-04C5-CABC-A348-83011D97F38F}"/>
              </a:ext>
            </a:extLst>
          </p:cNvPr>
          <p:cNvSpPr txBox="1"/>
          <p:nvPr/>
        </p:nvSpPr>
        <p:spPr>
          <a:xfrm>
            <a:off x="805892" y="1364683"/>
            <a:ext cx="51011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chemeClr val="tx1"/>
                </a:solidFill>
                <a:effectLst/>
                <a:latin typeface="+mn-lt"/>
              </a:rPr>
              <a:t>We </a:t>
            </a:r>
            <a:r>
              <a:rPr lang="en-US" sz="2000" dirty="0"/>
              <a:t>already know </a:t>
            </a:r>
          </a:p>
          <a:p>
            <a:r>
              <a:rPr lang="en-US" sz="2000" b="0" i="0" dirty="0">
                <a:solidFill>
                  <a:schemeClr val="tx1"/>
                </a:solidFill>
                <a:effectLst/>
                <a:latin typeface="+mn-lt"/>
              </a:rPr>
              <a:t>they give complementary information </a:t>
            </a:r>
          </a:p>
          <a:p>
            <a:r>
              <a:rPr lang="en-US" sz="2000" b="0" i="0" dirty="0">
                <a:solidFill>
                  <a:schemeClr val="tx1"/>
                </a:solidFill>
                <a:effectLst/>
                <a:latin typeface="+mn-lt"/>
              </a:rPr>
              <a:t>on astronomy parameters </a:t>
            </a:r>
          </a:p>
        </p:txBody>
      </p:sp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E0B7C9E7-7A9A-AF46-EACF-DCF3D44D14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6009365" y="1801603"/>
            <a:ext cx="5109331" cy="2636816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3995E396-FCC1-3782-D4AF-208510DE72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5324934" y="4438419"/>
            <a:ext cx="3174894" cy="617115"/>
          </a:xfrm>
          <a:prstGeom prst="rect">
            <a:avLst/>
          </a:prstGeom>
        </p:spPr>
      </p:pic>
      <p:pic>
        <p:nvPicPr>
          <p:cNvPr id="39" name="Εικόνα 38">
            <a:extLst>
              <a:ext uri="{FF2B5EF4-FFF2-40B4-BE49-F238E27FC236}">
                <a16:creationId xmlns:a16="http://schemas.microsoft.com/office/drawing/2014/main" id="{E63E44F4-87FA-A356-B77A-0CE09FC6257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8889" y="2395497"/>
            <a:ext cx="5015366" cy="3197716"/>
          </a:xfrm>
          <a:prstGeom prst="roundRect">
            <a:avLst>
              <a:gd name="adj" fmla="val 9816"/>
            </a:avLst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DDDE5E60-5D9F-C9BF-D541-FBF328389147}"/>
              </a:ext>
            </a:extLst>
          </p:cNvPr>
          <p:cNvSpPr txBox="1"/>
          <p:nvPr/>
        </p:nvSpPr>
        <p:spPr>
          <a:xfrm>
            <a:off x="4202024" y="5137056"/>
            <a:ext cx="1122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Park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+19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Ορθογώνιο 41">
            <a:extLst>
              <a:ext uri="{FF2B5EF4-FFF2-40B4-BE49-F238E27FC236}">
                <a16:creationId xmlns:a16="http://schemas.microsoft.com/office/drawing/2014/main" id="{E16B8331-3B5B-9BB3-70A7-B92A322245F7}"/>
              </a:ext>
            </a:extLst>
          </p:cNvPr>
          <p:cNvSpPr/>
          <p:nvPr/>
        </p:nvSpPr>
        <p:spPr>
          <a:xfrm>
            <a:off x="7902216" y="3647745"/>
            <a:ext cx="1097004" cy="10792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Ορθογώνιο 43">
            <a:extLst>
              <a:ext uri="{FF2B5EF4-FFF2-40B4-BE49-F238E27FC236}">
                <a16:creationId xmlns:a16="http://schemas.microsoft.com/office/drawing/2014/main" id="{ADB37246-79F1-EE04-09D3-DF69E46E6416}"/>
              </a:ext>
            </a:extLst>
          </p:cNvPr>
          <p:cNvSpPr/>
          <p:nvPr/>
        </p:nvSpPr>
        <p:spPr>
          <a:xfrm>
            <a:off x="10900735" y="3627874"/>
            <a:ext cx="1097004" cy="10792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Εικόνα 45">
            <a:extLst>
              <a:ext uri="{FF2B5EF4-FFF2-40B4-BE49-F238E27FC236}">
                <a16:creationId xmlns:a16="http://schemas.microsoft.com/office/drawing/2014/main" id="{09212EAC-8BAE-5DA7-A3C8-8BCBAEF9EB3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0279" y="1310816"/>
            <a:ext cx="3750734" cy="284235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DF96FE7A-5258-1F44-1181-C5CA508DC50C}"/>
              </a:ext>
            </a:extLst>
          </p:cNvPr>
          <p:cNvSpPr txBox="1"/>
          <p:nvPr/>
        </p:nvSpPr>
        <p:spPr>
          <a:xfrm>
            <a:off x="8344641" y="2148209"/>
            <a:ext cx="33335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alisto MT" panose="02040603050505030304" pitchFamily="18" charset="0"/>
              </a:rPr>
              <a:t>Highly </a:t>
            </a:r>
          </a:p>
          <a:p>
            <a:pPr algn="ctr"/>
            <a:r>
              <a:rPr lang="en-US" sz="3200" dirty="0">
                <a:latin typeface="Calisto MT" panose="02040603050505030304" pitchFamily="18" charset="0"/>
              </a:rPr>
              <a:t>complementary!!!</a:t>
            </a:r>
            <a:r>
              <a:rPr lang="en-US" sz="3200" dirty="0">
                <a:latin typeface="Calisto MT" panose="0204060305050503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>
                <a:latin typeface="Calisto MT" panose="02040603050505030304" pitchFamily="18" charset="0"/>
              </a:rPr>
              <a:t> 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4BFDC06-3290-9998-BA03-C6D87F157843}"/>
              </a:ext>
            </a:extLst>
          </p:cNvPr>
          <p:cNvSpPr txBox="1"/>
          <p:nvPr/>
        </p:nvSpPr>
        <p:spPr>
          <a:xfrm>
            <a:off x="263327" y="287659"/>
            <a:ext cx="42137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0097A7"/>
                </a:solidFill>
                <a:effectLst/>
                <a:latin typeface="+mn-lt"/>
              </a:rPr>
              <a:t>We want to leverage this complementarity </a:t>
            </a:r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788AF37B-9B6B-2FFD-17BB-EF9F0266F800}"/>
              </a:ext>
            </a:extLst>
          </p:cNvPr>
          <p:cNvSpPr/>
          <p:nvPr/>
        </p:nvSpPr>
        <p:spPr>
          <a:xfrm>
            <a:off x="-7544" y="42098"/>
            <a:ext cx="12192000" cy="7018139"/>
          </a:xfrm>
          <a:prstGeom prst="rect">
            <a:avLst/>
          </a:prstGeom>
          <a:solidFill>
            <a:srgbClr val="000000">
              <a:alpha val="8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Ορθογώνιο: Στρογγύλεμα γωνιών 25">
            <a:extLst>
              <a:ext uri="{FF2B5EF4-FFF2-40B4-BE49-F238E27FC236}">
                <a16:creationId xmlns:a16="http://schemas.microsoft.com/office/drawing/2014/main" id="{731A4CF2-1A8D-A117-2A65-7D2F7D7DC4E9}"/>
              </a:ext>
            </a:extLst>
          </p:cNvPr>
          <p:cNvSpPr/>
          <p:nvPr/>
        </p:nvSpPr>
        <p:spPr>
          <a:xfrm>
            <a:off x="2299125" y="2010065"/>
            <a:ext cx="7328659" cy="2687653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ADCAEE-EA6E-A1EC-5D71-79BB8620FA59}"/>
              </a:ext>
            </a:extLst>
          </p:cNvPr>
          <p:cNvSpPr txBox="1"/>
          <p:nvPr/>
        </p:nvSpPr>
        <p:spPr>
          <a:xfrm>
            <a:off x="3119398" y="2281880"/>
            <a:ext cx="542464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Here we go beyond </a:t>
            </a:r>
          </a:p>
          <a:p>
            <a:pPr algn="ctr"/>
            <a:endParaRPr lang="en-US" sz="2800" dirty="0"/>
          </a:p>
          <a:p>
            <a:pPr algn="ctr"/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and try to get the</a:t>
            </a:r>
          </a:p>
          <a:p>
            <a:pPr algn="ctr"/>
            <a:r>
              <a:rPr lang="en-US" sz="2800" b="0" i="0" dirty="0">
                <a:solidFill>
                  <a:srgbClr val="0097A7"/>
                </a:solidFill>
                <a:effectLst/>
                <a:latin typeface="+mn-lt"/>
              </a:rPr>
              <a:t>FULL HISTORY OF THE UNIVERSE</a:t>
            </a:r>
            <a:endParaRPr lang="en-US" sz="2800" dirty="0">
              <a:solidFill>
                <a:srgbClr val="0097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473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5C5CF-40EA-ABBC-14F8-F9C966B0D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F5F33C54-0CD1-B1B3-A85F-48737A8862C3}"/>
              </a:ext>
            </a:extLst>
          </p:cNvPr>
          <p:cNvSpPr/>
          <p:nvPr/>
        </p:nvSpPr>
        <p:spPr>
          <a:xfrm>
            <a:off x="3440560" y="2189223"/>
            <a:ext cx="4809325" cy="1835780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191909-53B8-FFB3-2F68-D80F00E528CF}"/>
              </a:ext>
            </a:extLst>
          </p:cNvPr>
          <p:cNvSpPr txBox="1"/>
          <p:nvPr/>
        </p:nvSpPr>
        <p:spPr>
          <a:xfrm>
            <a:off x="3291311" y="2588478"/>
            <a:ext cx="494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How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D6054-1019-85D9-E35C-94A319531D62}"/>
              </a:ext>
            </a:extLst>
          </p:cNvPr>
          <p:cNvSpPr txBox="1"/>
          <p:nvPr/>
        </p:nvSpPr>
        <p:spPr>
          <a:xfrm>
            <a:off x="4494849" y="4956060"/>
            <a:ext cx="30215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IC reconstruction</a:t>
            </a:r>
            <a:endParaRPr lang="en-US" sz="2800" dirty="0"/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FC39C33C-8927-6FE9-D75D-C1EACD80511A}"/>
              </a:ext>
            </a:extLst>
          </p:cNvPr>
          <p:cNvCxnSpPr>
            <a:stCxn id="4" idx="2"/>
          </p:cNvCxnSpPr>
          <p:nvPr/>
        </p:nvCxnSpPr>
        <p:spPr>
          <a:xfrm flipH="1">
            <a:off x="5845222" y="4025003"/>
            <a:ext cx="1" cy="848749"/>
          </a:xfrm>
          <a:prstGeom prst="straightConnector1">
            <a:avLst/>
          </a:prstGeom>
          <a:ln>
            <a:solidFill>
              <a:srgbClr val="0097A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7941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42B0B-DD2C-018B-DD2D-AFEC4F123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τέχνη, ζωγραφική&#10;&#10;Περιγραφή που δημιουργήθηκε αυτόματα">
            <a:extLst>
              <a:ext uri="{FF2B5EF4-FFF2-40B4-BE49-F238E27FC236}">
                <a16:creationId xmlns:a16="http://schemas.microsoft.com/office/drawing/2014/main" id="{4B6F78FB-E1D1-79A6-BECA-09950F0E0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320" y="896575"/>
            <a:ext cx="5043745" cy="5064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7F45BA-99AB-A898-0B07-89926B039F6E}"/>
              </a:ext>
            </a:extLst>
          </p:cNvPr>
          <p:cNvSpPr txBox="1"/>
          <p:nvPr/>
        </p:nvSpPr>
        <p:spPr>
          <a:xfrm>
            <a:off x="7965322" y="5187949"/>
            <a:ext cx="2238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sto MT" panose="02040603050505030304" pitchFamily="18" charset="0"/>
              </a:rPr>
              <a:t>Big bang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C428B2-46DB-B44F-A0DA-0F73930A1149}"/>
              </a:ext>
            </a:extLst>
          </p:cNvPr>
          <p:cNvSpPr txBox="1"/>
          <p:nvPr/>
        </p:nvSpPr>
        <p:spPr>
          <a:xfrm>
            <a:off x="5500688" y="5003283"/>
            <a:ext cx="671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γφ</a:t>
            </a:r>
            <a:endParaRPr lang="en-US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45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DF0A2-0356-DAA2-58D8-B43119456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9D4C479B-FCEB-D5F6-C82D-DBC5476E9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C93062C5-8DBC-570F-0424-E9B24327E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D81DBCFC-7775-F77B-0FFF-2782FA2996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B3077DC8-1E99-A2E5-3C5A-3A3B146FD78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85909750-E7E2-2AD6-AE3F-1A1A674D8F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528B3F99-CFA1-158E-7658-A1E7E9D31E42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7ADB27D0-AACA-BE78-9046-5AC6494A22EB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B8C1A9EF-2BFB-740E-01F8-A2FFF7331612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5A6F751A-0026-1441-36B7-94BF142E57CE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1962C649-04EC-3760-C648-080E7FDD63A3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EDAD51D7-3828-7670-B964-19521B0A462F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68D7337A-B5BD-4D45-48B8-87487E6406B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362C6A98-CEFC-9C71-4459-A9BC2E059E87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EBD4F86-AF5E-0B25-FCF5-9C93540483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5A791ADD-674B-E2E9-B969-F66A47167E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97307A7A-0125-F8BA-2B41-0E0703B708AE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474E95D-B46E-11C7-41DD-25A1915B0237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2EB5ED6E-92CB-6DA0-5207-347D0B9F51AE}"/>
              </a:ext>
            </a:extLst>
          </p:cNvPr>
          <p:cNvSpPr/>
          <p:nvPr/>
        </p:nvSpPr>
        <p:spPr>
          <a:xfrm>
            <a:off x="31476" y="0"/>
            <a:ext cx="6120209" cy="6935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28C0F380-4515-1709-8226-C03EBEA432A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78DFEF-19AC-F9E5-6902-67EE33B73F6A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3B3C37-3CCA-CBA6-84FA-C794EFC6E6D6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59B05D6D-9998-6AEB-7870-14D5A2D962FB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B725384F-E58B-0640-CECF-F28F9274982A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CF66AA-0FE5-D0F8-3348-7FAEAE0F2D7B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7131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79584-15A8-72F6-7E2A-549551148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4F1D2DE2-036A-ABCC-AE9F-713DFF488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FE4C0C8D-5B26-551D-BCC1-DA204ACAB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D2AE411D-17D4-7B53-99DC-74063E44D2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6F6E79B5-A1E6-88BC-072C-D113291626A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51B67946-C38A-7B41-1B18-C3EB4ECDCA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20707436-6C93-C150-73C3-63B586B03C01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9790CDD0-681B-FFBC-770B-B7A6A37762EA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AF9235B9-55F0-C544-5132-51E8726CF423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DF3F4CC7-39F2-ABA7-61F0-D920DBB40910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B32DF857-F80D-8563-97A2-9E7D75FE0DCB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8CC3BE95-51A3-A40B-1BFC-A18D6CD64385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84EC4CF8-DA65-C2A6-E89F-A4548BBF7A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5B3122DC-2D84-DB40-C61C-F320310FE5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8C84C537-BA3A-3395-26B1-4E251E3069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93BD6363-E74E-FCF0-77ED-FE02EFC62934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2090E3-5093-C707-2C66-8E1405D0763D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023AFA84-BFBD-191A-F75C-87C6D26A10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FE8EB6-05A5-FDA4-5831-3C3768AE4127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710215-2697-31D9-2B4A-C2D32AE73F03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551F8F-48C5-0236-95AA-DB846006B325}"/>
              </a:ext>
            </a:extLst>
          </p:cNvPr>
          <p:cNvSpPr txBox="1"/>
          <p:nvPr/>
        </p:nvSpPr>
        <p:spPr>
          <a:xfrm>
            <a:off x="4763490" y="5845150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F0975B-69EB-DBAF-31C3-A515924093B2}"/>
              </a:ext>
            </a:extLst>
          </p:cNvPr>
          <p:cNvSpPr txBox="1"/>
          <p:nvPr/>
        </p:nvSpPr>
        <p:spPr>
          <a:xfrm>
            <a:off x="1283276" y="5194889"/>
            <a:ext cx="1758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Calisto MT" panose="02040603050505030304" pitchFamily="18" charset="0"/>
              </a:rPr>
              <a:t>Initial Conditions</a:t>
            </a: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228EF6FD-4CC0-004F-2C1F-37524D7B9A06}"/>
              </a:ext>
            </a:extLst>
          </p:cNvPr>
          <p:cNvSpPr/>
          <p:nvPr/>
        </p:nvSpPr>
        <p:spPr>
          <a:xfrm>
            <a:off x="-116161" y="3429000"/>
            <a:ext cx="3172468" cy="3506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839F2C28-CA14-788C-4676-F45F19254050}"/>
              </a:ext>
            </a:extLst>
          </p:cNvPr>
          <p:cNvSpPr/>
          <p:nvPr/>
        </p:nvSpPr>
        <p:spPr>
          <a:xfrm rot="13091666">
            <a:off x="830230" y="-1071242"/>
            <a:ext cx="3068773" cy="59062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654A889-52DD-04A8-BA66-C72D1FD36A85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51CA9993-8BC4-22F4-8C8E-FF8AD3C0D859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0DAAA31F-5E9C-ECB8-4C31-FA2D01EB4069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8F1805-7D7E-3002-8B35-9B46D2088A0D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8220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DF258-7F84-4742-F8E6-03C77670C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CCCC3942-906C-037A-52EF-D9FD2F937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BE003EB0-2407-3A4D-7D94-5031BA99E4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FB1DE3DD-8704-8539-8C9C-6986E3A43D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C94EF797-F842-2817-71F7-21883DF002B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3659D127-704C-E46E-4CEF-23CFA530BC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DAE51CA2-36FB-2039-7338-ADC0DDCECCAE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4B056FAC-7CC5-51AF-2895-307944CE421A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9E1815AF-8C79-F986-5503-4CAB897D7C8E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2A62549C-F221-E886-C4C2-A48D0566BBE9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323B922-0E81-0F2D-6D3C-25EB221224E7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1578A251-C705-5E13-1878-3201E49F41A5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BDC8B17D-80AD-5AF3-993D-22A016F5A9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8DE128C-516F-8867-5117-511C0DFCB29D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1C4421D-BB06-5224-9726-5973BF835D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6410AD31-2430-3B67-BA94-8EBCC78DDC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F83A27FD-90C7-E520-DE4D-3ABD8AF90DB3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D56D24-9ABD-C218-F359-5BC19AA4AFDD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05FED499-BF66-EF18-836D-9C7B50C0A4D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B1E500-61EF-D1B8-83BB-197AC14847E0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5CEF10-CCB2-2358-2BF5-C9D405A36BCA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CF319B-3D42-BEEB-9634-323B86B67314}"/>
              </a:ext>
            </a:extLst>
          </p:cNvPr>
          <p:cNvSpPr txBox="1"/>
          <p:nvPr/>
        </p:nvSpPr>
        <p:spPr>
          <a:xfrm>
            <a:off x="4763490" y="5845150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8D13F7-EA28-635F-39C7-D0DA19C790BE}"/>
              </a:ext>
            </a:extLst>
          </p:cNvPr>
          <p:cNvSpPr txBox="1"/>
          <p:nvPr/>
        </p:nvSpPr>
        <p:spPr>
          <a:xfrm>
            <a:off x="1283276" y="5194889"/>
            <a:ext cx="1758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Calisto MT" panose="02040603050505030304" pitchFamily="18" charset="0"/>
              </a:rPr>
              <a:t>Initial Conditions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0AF1AF9-F7C6-64F0-2100-7CDBF58A0A88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F3E9BCAA-009F-2CC1-84C6-C9B597D9C116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010605-A489-C286-309E-7161FBFB7467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0190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C605B-DD08-3609-E1FD-51B8F508C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8A773DDD-76F4-D4F7-245D-4590F82A9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8CF7B1BA-4740-901C-2307-6E98781CC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DCC945B5-405D-BD35-5CEC-2B01E02199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8A1BFCFA-A849-F581-DF64-62C9FC86022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9E7724B8-1EFF-87C5-4F48-12BD8290DC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27E9FC51-1965-76F9-6191-8404B2D93CC4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B035EDCE-E898-E5FE-2CE8-5816A17FE0DD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532DD128-27DE-5AEB-81EA-DCD48C0560A2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F36459D3-CDE1-0554-D0DB-047B4B0CB86C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7D34642D-02BE-84BB-9D38-8CE6959B9E48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785DE3B5-2A6C-8EAC-9964-5F1E0333F846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9F8BD7CD-9588-6033-CAFF-47DBDFD87C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1E4E150-CE1E-F3CB-312B-447EBB4531F9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034C064-0983-1EAA-B2B6-106FD003B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1023AC12-681F-7737-772A-34C696F6D2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9C05B2E6-991D-887F-9C79-814D22B34D06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4D402E2-29B4-8E42-82DF-0615DA5440CD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AF1C6B35-7605-2C23-E11B-C5393A5EBED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2B1DFC-30A1-671E-6421-CEDDD48EF584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785405-D63F-6F2F-DA7F-FA1891DDC9F4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DB1982-2732-22C9-BC8C-705F5AA2075E}"/>
              </a:ext>
            </a:extLst>
          </p:cNvPr>
          <p:cNvSpPr txBox="1"/>
          <p:nvPr/>
        </p:nvSpPr>
        <p:spPr>
          <a:xfrm>
            <a:off x="4763490" y="5845150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6BAE7-8DC7-2C30-4AD3-EEECFC0EA5C0}"/>
              </a:ext>
            </a:extLst>
          </p:cNvPr>
          <p:cNvSpPr txBox="1"/>
          <p:nvPr/>
        </p:nvSpPr>
        <p:spPr>
          <a:xfrm>
            <a:off x="1283276" y="5194889"/>
            <a:ext cx="1758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Calisto MT" panose="02040603050505030304" pitchFamily="18" charset="0"/>
              </a:rPr>
              <a:t>Initial Conditions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14CC5DD1-53CA-1FDB-0E08-C75257865811}"/>
              </a:ext>
            </a:extLst>
          </p:cNvPr>
          <p:cNvSpPr/>
          <p:nvPr/>
        </p:nvSpPr>
        <p:spPr>
          <a:xfrm>
            <a:off x="-853236" y="626002"/>
            <a:ext cx="13045236" cy="6679424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A5827982-8848-E061-E5D0-BA1B58D0774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47891" y="3471309"/>
            <a:ext cx="5963482" cy="2886478"/>
          </a:xfrm>
          <a:prstGeom prst="rect">
            <a:avLst/>
          </a:prstGeom>
        </p:spPr>
      </p:pic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EDAD2E75-AC6E-D563-7669-6CBADB20DA64}"/>
              </a:ext>
            </a:extLst>
          </p:cNvPr>
          <p:cNvSpPr/>
          <p:nvPr/>
        </p:nvSpPr>
        <p:spPr>
          <a:xfrm>
            <a:off x="6096000" y="3454401"/>
            <a:ext cx="6046010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5BB1E9E3-DDFD-2D48-C6D5-71DEFDB9E36D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08A2F2E1-26D7-6AE6-5C5B-478F6D5339C7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3EAC40-6FEE-DFFA-3EA9-DE7BEC26147D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6547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E1BC2-1AC6-208B-3D81-BB6AB7563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1464DECE-B501-84D8-398B-B370DB902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7BF6B7DE-90F0-16A3-0F30-E71DDCE0CC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807E2AF3-E1B9-EADD-2FDE-749FE95275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088FB748-536F-EC5E-1E4D-6728377F39C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A62DF59C-FC17-A956-45C6-51B8A13FB7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1F11C432-31AE-E98F-44E6-75DCDFE4586E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BE4AD413-AE4D-8441-93C8-A3350554122A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418BFEF7-77D7-450F-6283-B9351C6A1B73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64C04CAC-CFE9-472C-82A2-A55750CF1556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2C1B7533-19EF-A18A-4C8F-8C0F8EE297D2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DEB5B459-EEEC-7351-4242-7A9FADA2F3D2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12500242-7C33-D6B1-46BC-6B30996145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F01E32C-FC37-E961-9AB8-B7A5EFECD687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211FAC1-AFB8-883B-D4DD-E18B6E5920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0E3589E8-6103-CDEA-7017-7F8A6DC41C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FB9462B-2CF5-4591-45A5-3C9400994FCA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BE40F9F-303F-EC4F-7A2D-7823F33F678F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B0FACD3F-482A-DD89-D07D-2C57EDF399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ABA6CC-E993-2D9D-6CD3-5644496173DD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C1A515-4D58-6D79-7466-954A3FD06A2B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219195-507C-7512-7612-E329626EA527}"/>
              </a:ext>
            </a:extLst>
          </p:cNvPr>
          <p:cNvSpPr txBox="1"/>
          <p:nvPr/>
        </p:nvSpPr>
        <p:spPr>
          <a:xfrm>
            <a:off x="4763490" y="5845150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3E20C4-D467-1D6C-521E-FF55775DD491}"/>
              </a:ext>
            </a:extLst>
          </p:cNvPr>
          <p:cNvSpPr txBox="1"/>
          <p:nvPr/>
        </p:nvSpPr>
        <p:spPr>
          <a:xfrm>
            <a:off x="1283276" y="5194889"/>
            <a:ext cx="1758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Calisto MT" panose="02040603050505030304" pitchFamily="18" charset="0"/>
              </a:rPr>
              <a:t>Initial Conditions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F173663F-E594-FEB3-6A07-03C5AFDE1BA2}"/>
              </a:ext>
            </a:extLst>
          </p:cNvPr>
          <p:cNvSpPr/>
          <p:nvPr/>
        </p:nvSpPr>
        <p:spPr>
          <a:xfrm>
            <a:off x="-853236" y="626002"/>
            <a:ext cx="13045236" cy="6679424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EC42DDD3-1232-EE2D-565C-DDA9A4050EA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47891" y="3471309"/>
            <a:ext cx="5963482" cy="2886478"/>
          </a:xfrm>
          <a:prstGeom prst="rect">
            <a:avLst/>
          </a:prstGeom>
        </p:spPr>
      </p:pic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E917BE88-9580-72E9-D008-F950533D8AEC}"/>
              </a:ext>
            </a:extLst>
          </p:cNvPr>
          <p:cNvSpPr/>
          <p:nvPr/>
        </p:nvSpPr>
        <p:spPr>
          <a:xfrm>
            <a:off x="6096000" y="3454401"/>
            <a:ext cx="6046010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5866C6AB-B780-ABBD-8B2C-50D724E3B527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284D0D1B-73C6-1DEE-0C3E-1C1A0214C108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6486F3-B20C-51D4-09D8-3548CD5966B2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pic>
        <p:nvPicPr>
          <p:cNvPr id="27" name="Picture 2">
            <a:extLst>
              <a:ext uri="{FF2B5EF4-FFF2-40B4-BE49-F238E27FC236}">
                <a16:creationId xmlns:a16="http://schemas.microsoft.com/office/drawing/2014/main" id="{47ED2134-A6D6-781C-96BC-193C42E6D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588" y="1950731"/>
            <a:ext cx="1980180" cy="198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7804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0333A-1E99-2F43-A4F5-679A3481F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2DDF1047-EDFA-2981-4E40-9161FC344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37F5FAED-E219-71D5-9162-38F1CAAD5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59552356-E07A-D1E2-8E04-29DA39BED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CB5E2569-F4D3-75E3-0EE3-752AF1C9D92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BB6FD3A5-51B2-58CA-AB77-830E922318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40755CC3-7387-541C-095D-E1B1D2C60310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BE11A598-9287-93BE-99C5-07347E55148D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6D114CB9-0B16-19DC-5FC4-2979C0A4D745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39126A11-053C-E79D-D912-71D8E5278D13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A6D4D813-40A3-8A9F-4A43-1ED52DBD5EC0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A8ADFAEF-ED3E-A941-AF98-B4066308EE5C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93FF2C70-3288-68E0-DE32-21DBDDDA83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33D2F06-BE73-EA93-D750-1FEA03812A48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D26F0B9-0D5D-C515-3907-7A99D066A4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B103EB83-63BB-10C2-33C3-DE414CE711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481DDA07-174F-7F58-C27B-D9A15FE18E02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C503CF-B8D3-8197-BC50-311240822B6F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3021E18D-9549-B667-213D-96329DB7800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6C3C01-18F9-3D36-62E9-46F2FA02A4E4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C9168A-3752-BB1F-3893-A48AE0ADFE73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3E10BE-0183-A1C3-9674-5AB6A65B089A}"/>
              </a:ext>
            </a:extLst>
          </p:cNvPr>
          <p:cNvSpPr txBox="1"/>
          <p:nvPr/>
        </p:nvSpPr>
        <p:spPr>
          <a:xfrm>
            <a:off x="4763490" y="5845150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4C8B3C-3462-3E5F-E948-DD40BCD7A5CF}"/>
              </a:ext>
            </a:extLst>
          </p:cNvPr>
          <p:cNvSpPr txBox="1"/>
          <p:nvPr/>
        </p:nvSpPr>
        <p:spPr>
          <a:xfrm>
            <a:off x="1283276" y="5194889"/>
            <a:ext cx="1758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Calisto MT" panose="02040603050505030304" pitchFamily="18" charset="0"/>
              </a:rPr>
              <a:t>Initial Conditions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2803F5B-2D57-ED42-CBDC-ED21A48AC217}"/>
              </a:ext>
            </a:extLst>
          </p:cNvPr>
          <p:cNvSpPr/>
          <p:nvPr/>
        </p:nvSpPr>
        <p:spPr>
          <a:xfrm>
            <a:off x="-853236" y="626002"/>
            <a:ext cx="13045236" cy="6679424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1697D78E-5ACB-1B90-9FD9-4686BE6744E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901" y="3440316"/>
            <a:ext cx="2905530" cy="2905530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99E58757-7257-6C47-F74A-4A84F8C948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47891" y="3471309"/>
            <a:ext cx="5963482" cy="2886478"/>
          </a:xfrm>
          <a:prstGeom prst="rect">
            <a:avLst/>
          </a:prstGeom>
        </p:spPr>
      </p:pic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8D55FD04-1F91-4ADD-06F5-353569907554}"/>
              </a:ext>
            </a:extLst>
          </p:cNvPr>
          <p:cNvSpPr/>
          <p:nvPr/>
        </p:nvSpPr>
        <p:spPr>
          <a:xfrm>
            <a:off x="6096000" y="3454401"/>
            <a:ext cx="6046010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Ορθογώνιο 22">
            <a:extLst>
              <a:ext uri="{FF2B5EF4-FFF2-40B4-BE49-F238E27FC236}">
                <a16:creationId xmlns:a16="http://schemas.microsoft.com/office/drawing/2014/main" id="{3D66AEF6-AF67-0CA8-99AD-FF659E47700B}"/>
              </a:ext>
            </a:extLst>
          </p:cNvPr>
          <p:cNvSpPr/>
          <p:nvPr/>
        </p:nvSpPr>
        <p:spPr>
          <a:xfrm>
            <a:off x="96396" y="3447065"/>
            <a:ext cx="2953476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Ευθύγραμμο βέλος σύνδεσης 27">
            <a:extLst>
              <a:ext uri="{FF2B5EF4-FFF2-40B4-BE49-F238E27FC236}">
                <a16:creationId xmlns:a16="http://schemas.microsoft.com/office/drawing/2014/main" id="{01BBB5EF-CB9A-BD71-2EF8-4CDF4FA82753}"/>
              </a:ext>
            </a:extLst>
          </p:cNvPr>
          <p:cNvCxnSpPr>
            <a:cxnSpLocks/>
          </p:cNvCxnSpPr>
          <p:nvPr/>
        </p:nvCxnSpPr>
        <p:spPr>
          <a:xfrm flipH="1">
            <a:off x="3409950" y="4812172"/>
            <a:ext cx="2686050" cy="0"/>
          </a:xfrm>
          <a:prstGeom prst="straightConnector1">
            <a:avLst/>
          </a:prstGeom>
          <a:ln w="254000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27813D7-D009-E3FA-7F18-3368A0C46487}"/>
              </a:ext>
            </a:extLst>
          </p:cNvPr>
          <p:cNvSpPr txBox="1"/>
          <p:nvPr/>
        </p:nvSpPr>
        <p:spPr>
          <a:xfrm>
            <a:off x="4780522" y="4151202"/>
            <a:ext cx="1940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Calisto MT" panose="02040603050505030304" pitchFamily="18" charset="0"/>
              </a:rPr>
              <a:t>Goal </a:t>
            </a: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BB404E4E-28B9-3C32-0247-804A16871F55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0E41BDD8-681A-DDDF-AA77-2E7110224E1F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9084E2-C605-6EA5-7CC8-69555433C856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7566AF6C-EAEB-AC33-40FD-0F586487F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588" y="1950731"/>
            <a:ext cx="1980180" cy="198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3450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18F15-FC1B-B771-1C14-3C785E9CD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4C0CF765-7B68-8B01-EA81-94F52248F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3A38D041-8A9C-D903-8206-AAB803362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C36D5748-9564-B88E-0C99-56F8792B43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2F404039-E097-A959-2048-8926EC2B098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6B24E7EB-ED87-D91B-069D-A41208A8E0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FE4B3969-8610-A80C-9350-7FF8CDBD6BFF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E616F089-3166-57AC-A1EC-C76895E0E358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26585FB1-AE23-2E53-F884-8888F1726389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2289B2C1-09E8-BE15-12A4-5A4BB34F8D19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F2E40FED-8AB0-4155-1287-DA9F43B1DA06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EFEE1DCB-339E-3503-87B4-7115BD45F053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3BDB7412-83B8-73AF-D03C-F465283E34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BC6B6DE-EAD8-FB88-B120-19856B393659}"/>
              </a:ext>
            </a:extLst>
          </p:cNvPr>
          <p:cNvSpPr txBox="1"/>
          <p:nvPr/>
        </p:nvSpPr>
        <p:spPr>
          <a:xfrm>
            <a:off x="55048" y="41226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Underlying structure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1554B71-795D-65DD-6280-CA75CB83B1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DCE926C3-2198-6328-30DB-F001324F91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6B837300-C05B-A1CF-B12A-49CC92C2E94F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8FC1CA0-A149-2582-031D-9DB6D748F4A4}"/>
              </a:ext>
            </a:extLst>
          </p:cNvPr>
          <p:cNvSpPr txBox="1"/>
          <p:nvPr/>
        </p:nvSpPr>
        <p:spPr>
          <a:xfrm>
            <a:off x="9922216" y="41227"/>
            <a:ext cx="4035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Observables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83E595E1-68B3-3B3A-1B19-35E2CAD249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C33688-A0C8-464A-599F-B89D2C09BB75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12FA50-854A-928A-A2CE-3CAB1ACB632C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80A838-A523-4052-FF0D-CF713F8786AB}"/>
              </a:ext>
            </a:extLst>
          </p:cNvPr>
          <p:cNvSpPr txBox="1"/>
          <p:nvPr/>
        </p:nvSpPr>
        <p:spPr>
          <a:xfrm>
            <a:off x="4763490" y="5845150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4C0060-FCFF-63F1-1AC5-1EC9392362F5}"/>
              </a:ext>
            </a:extLst>
          </p:cNvPr>
          <p:cNvSpPr txBox="1"/>
          <p:nvPr/>
        </p:nvSpPr>
        <p:spPr>
          <a:xfrm>
            <a:off x="1283276" y="5194889"/>
            <a:ext cx="1758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Calisto MT" panose="02040603050505030304" pitchFamily="18" charset="0"/>
              </a:rPr>
              <a:t>Initial Conditions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E485A59-119F-74AA-D617-0B5683FE31E0}"/>
              </a:ext>
            </a:extLst>
          </p:cNvPr>
          <p:cNvSpPr/>
          <p:nvPr/>
        </p:nvSpPr>
        <p:spPr>
          <a:xfrm>
            <a:off x="-853236" y="626002"/>
            <a:ext cx="13045236" cy="6679424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DD797A1D-4878-848E-A9DE-5633AA08A7D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901" y="3440316"/>
            <a:ext cx="2905530" cy="2905530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E0F8EC67-3476-B0F8-1E44-FBB445D732E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47891" y="3471309"/>
            <a:ext cx="5963482" cy="2886478"/>
          </a:xfrm>
          <a:prstGeom prst="rect">
            <a:avLst/>
          </a:prstGeom>
        </p:spPr>
      </p:pic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1D2A2D5C-402C-8AE5-E40C-DC6AEB25FD3B}"/>
              </a:ext>
            </a:extLst>
          </p:cNvPr>
          <p:cNvSpPr/>
          <p:nvPr/>
        </p:nvSpPr>
        <p:spPr>
          <a:xfrm>
            <a:off x="6096000" y="3454401"/>
            <a:ext cx="6046010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Ορθογώνιο 22">
            <a:extLst>
              <a:ext uri="{FF2B5EF4-FFF2-40B4-BE49-F238E27FC236}">
                <a16:creationId xmlns:a16="http://schemas.microsoft.com/office/drawing/2014/main" id="{3C195CDE-A903-20E8-7142-D1EF43970FDA}"/>
              </a:ext>
            </a:extLst>
          </p:cNvPr>
          <p:cNvSpPr/>
          <p:nvPr/>
        </p:nvSpPr>
        <p:spPr>
          <a:xfrm>
            <a:off x="96396" y="3447065"/>
            <a:ext cx="2953476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Ευθύγραμμο βέλος σύνδεσης 27">
            <a:extLst>
              <a:ext uri="{FF2B5EF4-FFF2-40B4-BE49-F238E27FC236}">
                <a16:creationId xmlns:a16="http://schemas.microsoft.com/office/drawing/2014/main" id="{F5F7CBA9-DFAD-506A-3429-468FC576B289}"/>
              </a:ext>
            </a:extLst>
          </p:cNvPr>
          <p:cNvCxnSpPr>
            <a:cxnSpLocks/>
          </p:cNvCxnSpPr>
          <p:nvPr/>
        </p:nvCxnSpPr>
        <p:spPr>
          <a:xfrm flipH="1">
            <a:off x="3409950" y="4812172"/>
            <a:ext cx="2686050" cy="0"/>
          </a:xfrm>
          <a:prstGeom prst="straightConnector1">
            <a:avLst/>
          </a:prstGeom>
          <a:ln w="254000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BDC69E6-43F9-BC23-3DE1-13B2864ABD83}"/>
              </a:ext>
            </a:extLst>
          </p:cNvPr>
          <p:cNvSpPr txBox="1"/>
          <p:nvPr/>
        </p:nvSpPr>
        <p:spPr>
          <a:xfrm>
            <a:off x="4780522" y="4151202"/>
            <a:ext cx="1940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Calisto MT" panose="02040603050505030304" pitchFamily="18" charset="0"/>
              </a:rPr>
              <a:t>Goal </a:t>
            </a: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261686F-4C1C-0DD1-614D-9CEDACFD98C5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C43B34AE-0A82-5AD4-B5BB-87109BDEC64E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23ADED-DBBC-DCC1-F3F8-ADDE621D5A9C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37788341-4C48-9F0A-C8E2-6BBA0BE75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588" y="1950731"/>
            <a:ext cx="1980180" cy="198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Φυσαλίδα ομιλίας: Ορθογώνιο με στρογγυλεμένες γωνίες 28">
            <a:extLst>
              <a:ext uri="{FF2B5EF4-FFF2-40B4-BE49-F238E27FC236}">
                <a16:creationId xmlns:a16="http://schemas.microsoft.com/office/drawing/2014/main" id="{817E2FCB-C32C-B6A2-526C-77EA1134937C}"/>
              </a:ext>
            </a:extLst>
          </p:cNvPr>
          <p:cNvSpPr/>
          <p:nvPr/>
        </p:nvSpPr>
        <p:spPr>
          <a:xfrm>
            <a:off x="6285979" y="94246"/>
            <a:ext cx="5746977" cy="5344498"/>
          </a:xfrm>
          <a:prstGeom prst="wedgeRoundRectCallout">
            <a:avLst>
              <a:gd name="adj1" fmla="val -62358"/>
              <a:gd name="adj2" fmla="val 19712"/>
              <a:gd name="adj3" fmla="val 16667"/>
            </a:avLst>
          </a:prstGeom>
          <a:solidFill>
            <a:schemeClr val="tx1">
              <a:lumMod val="8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782CBD-7C6B-403D-CA5A-697BA389CA0D}"/>
              </a:ext>
            </a:extLst>
          </p:cNvPr>
          <p:cNvSpPr txBox="1"/>
          <p:nvPr/>
        </p:nvSpPr>
        <p:spPr>
          <a:xfrm>
            <a:off x="7715673" y="343368"/>
            <a:ext cx="2682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This is hard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B6F50FA-F603-E48C-14D1-FE8E9819F905}"/>
              </a:ext>
            </a:extLst>
          </p:cNvPr>
          <p:cNvSpPr txBox="1"/>
          <p:nvPr/>
        </p:nvSpPr>
        <p:spPr>
          <a:xfrm>
            <a:off x="6974070" y="1419864"/>
            <a:ext cx="48047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Millions</a:t>
            </a:r>
            <a:r>
              <a:rPr lang="en-US" sz="2400" dirty="0">
                <a:solidFill>
                  <a:schemeClr val="bg1"/>
                </a:solidFill>
              </a:rPr>
              <a:t> of parameters </a:t>
            </a:r>
          </a:p>
          <a:p>
            <a:r>
              <a:rPr lang="en-US" sz="2400" dirty="0">
                <a:solidFill>
                  <a:schemeClr val="bg1"/>
                </a:solidFill>
              </a:rPr>
              <a:t>(vs &lt;10 in classical inferences)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7638A9D-3191-57F6-B58E-063A63E8029F}"/>
              </a:ext>
            </a:extLst>
          </p:cNvPr>
          <p:cNvSpPr txBox="1"/>
          <p:nvPr/>
        </p:nvSpPr>
        <p:spPr>
          <a:xfrm>
            <a:off x="8157897" y="2310483"/>
            <a:ext cx="4404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This is done at low z, </a:t>
            </a:r>
          </a:p>
          <a:p>
            <a:r>
              <a:rPr lang="en-US" sz="2000" dirty="0">
                <a:solidFill>
                  <a:schemeClr val="bg1"/>
                </a:solidFill>
              </a:rPr>
              <a:t>but using just galaxy maps. </a:t>
            </a:r>
          </a:p>
          <a:p>
            <a:r>
              <a:rPr lang="en-US" dirty="0">
                <a:solidFill>
                  <a:schemeClr val="bg1"/>
                </a:solidFill>
              </a:rPr>
              <a:t>(e.g.,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Doeser+24, Sorce+26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FD1B098-F69F-C676-48F7-4966BEAB51E1}"/>
              </a:ext>
            </a:extLst>
          </p:cNvPr>
          <p:cNvSpPr txBox="1"/>
          <p:nvPr/>
        </p:nvSpPr>
        <p:spPr>
          <a:xfrm>
            <a:off x="6951388" y="3731679"/>
            <a:ext cx="4404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At high z </a:t>
            </a:r>
            <a:r>
              <a:rPr lang="en-US" sz="2400" b="1" dirty="0">
                <a:solidFill>
                  <a:schemeClr val="bg1"/>
                </a:solidFill>
              </a:rPr>
              <a:t>observations are more challenging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A006092-3C1C-E854-A183-06203E87ECA1}"/>
              </a:ext>
            </a:extLst>
          </p:cNvPr>
          <p:cNvSpPr txBox="1"/>
          <p:nvPr/>
        </p:nvSpPr>
        <p:spPr>
          <a:xfrm>
            <a:off x="8427811" y="4551993"/>
            <a:ext cx="40400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(though see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Zhang+24, Chen+25</a:t>
            </a:r>
            <a:r>
              <a:rPr lang="en-US" dirty="0">
                <a:solidFill>
                  <a:schemeClr val="bg1"/>
                </a:solidFill>
              </a:rPr>
              <a:t>)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65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0" grpId="0"/>
      <p:bldP spid="42" grpId="0"/>
      <p:bldP spid="4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C0CE6-E0F5-3A15-F7E1-4CD52805E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E2F0CC4E-115B-6BFA-5F5A-18D8D764D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1E25A4D6-52DE-180A-1274-A27935BF63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221ABE3F-1F3C-9FFB-CFDE-1B3161D916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DCF4BA8C-662A-9DFA-235D-C9450ED4C45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AC21F04C-896B-21AB-EF52-6A427CC7D8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01DD0B67-9EA1-22C5-B9F4-480FA4FD4022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218A3545-18A9-8D5F-9347-7BA9797742EF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746FE587-2A15-A904-F0C1-9A24C3D877FD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3F0F486E-6EB7-A04A-2B7B-8589568E16C2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3A44DE04-DB79-FE1A-479F-48D87147715D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9A1AC6C3-2D34-365C-D0F8-56A072B910D3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C4373870-7ECA-3259-1C00-31C92F3A60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C25235A9-C89F-603B-113A-580CB54429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D867F194-7183-1570-D6F9-CCFE85E9B7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93F5D586-925F-ED60-AF05-683E0CD9524E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E21E12B1-DAF2-96A6-E8B6-C54347D84E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5D19CF-6175-A51B-5B9F-AB5346311465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31FF1D-C7C6-3719-52E3-565A6A26677B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032141-4449-4C0F-C050-3DFA6E496945}"/>
              </a:ext>
            </a:extLst>
          </p:cNvPr>
          <p:cNvSpPr txBox="1"/>
          <p:nvPr/>
        </p:nvSpPr>
        <p:spPr>
          <a:xfrm>
            <a:off x="4763490" y="5845150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D7DF87-9D10-10D2-A35F-A3C2B6642E57}"/>
              </a:ext>
            </a:extLst>
          </p:cNvPr>
          <p:cNvSpPr txBox="1"/>
          <p:nvPr/>
        </p:nvSpPr>
        <p:spPr>
          <a:xfrm>
            <a:off x="1283276" y="5194889"/>
            <a:ext cx="1758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Calisto MT" panose="02040603050505030304" pitchFamily="18" charset="0"/>
              </a:rPr>
              <a:t>Initial Conditions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81AA8C3A-59D1-EB5A-7250-187FB6385B1A}"/>
              </a:ext>
            </a:extLst>
          </p:cNvPr>
          <p:cNvSpPr/>
          <p:nvPr/>
        </p:nvSpPr>
        <p:spPr>
          <a:xfrm>
            <a:off x="-853236" y="626002"/>
            <a:ext cx="13045236" cy="6679424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1022E97E-3C8B-51B6-4039-90259727E00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901" y="3440316"/>
            <a:ext cx="2905530" cy="2905530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D5CC386A-A75C-828D-EA80-BFA8CF960FB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47891" y="3471309"/>
            <a:ext cx="5963482" cy="2886478"/>
          </a:xfrm>
          <a:prstGeom prst="rect">
            <a:avLst/>
          </a:prstGeom>
        </p:spPr>
      </p:pic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9DB9F6EB-D23C-5CB3-A302-534D83CC52B3}"/>
              </a:ext>
            </a:extLst>
          </p:cNvPr>
          <p:cNvSpPr/>
          <p:nvPr/>
        </p:nvSpPr>
        <p:spPr>
          <a:xfrm>
            <a:off x="6096000" y="3454401"/>
            <a:ext cx="6046010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Ορθογώνιο 22">
            <a:extLst>
              <a:ext uri="{FF2B5EF4-FFF2-40B4-BE49-F238E27FC236}">
                <a16:creationId xmlns:a16="http://schemas.microsoft.com/office/drawing/2014/main" id="{647E848B-6FE4-6367-30B5-880D965882E5}"/>
              </a:ext>
            </a:extLst>
          </p:cNvPr>
          <p:cNvSpPr/>
          <p:nvPr/>
        </p:nvSpPr>
        <p:spPr>
          <a:xfrm>
            <a:off x="96396" y="3447065"/>
            <a:ext cx="2953476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DBC961B3-CC2B-27FF-064C-764E2E9EDB19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22BC1300-E68E-8C26-4720-BC9E1D782689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11A012-0F87-982E-4B53-F81FC13D4DFC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0B93AD6-A942-9F92-796A-7D1DE8CE3423}"/>
              </a:ext>
            </a:extLst>
          </p:cNvPr>
          <p:cNvSpPr txBox="1"/>
          <p:nvPr/>
        </p:nvSpPr>
        <p:spPr>
          <a:xfrm>
            <a:off x="4230806" y="59142"/>
            <a:ext cx="4371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97A7"/>
                </a:solidFill>
              </a:rPr>
              <a:t>Why bother?</a:t>
            </a:r>
          </a:p>
        </p:txBody>
      </p:sp>
    </p:spTree>
    <p:extLst>
      <p:ext uri="{BB962C8B-B14F-4D97-AF65-F5344CB8AC3E}">
        <p14:creationId xmlns:p14="http://schemas.microsoft.com/office/powerpoint/2010/main" val="2381410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35248-6ECA-AC5C-DF3B-DBBB80C45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542B035F-0D58-4D90-8171-3CE835613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6B9DA9CD-09A7-4F1A-C5AD-BBC11C9E9F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3643BF5C-C4CB-50D7-D255-CC73023B6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E544509A-E286-0450-5078-0BE75CAE0B1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D2AFA3AC-712C-D1B6-E861-20B1BBD66A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08A4A1C6-466E-F9D5-EBA8-605EDB5316DC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4742E5DB-21B9-F721-7E36-EFBF84EB721B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2E8CE370-B306-D257-5374-C450C926A8B8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5DBD2830-DE9D-0A89-D9BB-297983A8F621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F1D841DB-BDBE-C6AD-D765-2E169788FF6F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7FE228B8-9BCE-26A5-A97D-668B494BBFFB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43BFB57F-56E8-342B-BB31-4E9BEEB0FE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89C49CE-FE40-36A4-69E6-07DACAC670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67164548-4DD7-A743-E38E-04CFBB966C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08BD7EC8-00C2-51E9-A4A0-B73B3DD47288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A4A5E2F7-7E45-5C9D-BDD1-6FC7492DBCD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FB6011-B5B6-CCE4-E8B3-DC2106FABB8A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A62D84-6A29-489A-AC1D-D5DE8493208B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230C37-1179-8A9A-E365-962260046A29}"/>
              </a:ext>
            </a:extLst>
          </p:cNvPr>
          <p:cNvSpPr txBox="1"/>
          <p:nvPr/>
        </p:nvSpPr>
        <p:spPr>
          <a:xfrm>
            <a:off x="4763490" y="5845150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2A4A81-2D65-ED3C-957F-D17B5605269F}"/>
              </a:ext>
            </a:extLst>
          </p:cNvPr>
          <p:cNvSpPr txBox="1"/>
          <p:nvPr/>
        </p:nvSpPr>
        <p:spPr>
          <a:xfrm>
            <a:off x="1283276" y="5194889"/>
            <a:ext cx="1758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Calisto MT" panose="02040603050505030304" pitchFamily="18" charset="0"/>
              </a:rPr>
              <a:t>Initial Conditions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7C844F78-9D47-7581-55BC-86FE99E97D46}"/>
              </a:ext>
            </a:extLst>
          </p:cNvPr>
          <p:cNvSpPr/>
          <p:nvPr/>
        </p:nvSpPr>
        <p:spPr>
          <a:xfrm>
            <a:off x="-853236" y="626002"/>
            <a:ext cx="13045236" cy="6679424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76B38BAE-5404-8899-4B0F-27C2C22CCFF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901" y="3440316"/>
            <a:ext cx="2905530" cy="2905530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4437A134-D9BE-229C-60F8-F22120A6529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47891" y="3471309"/>
            <a:ext cx="5963482" cy="2886478"/>
          </a:xfrm>
          <a:prstGeom prst="rect">
            <a:avLst/>
          </a:prstGeom>
        </p:spPr>
      </p:pic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418D666E-27EF-5C6B-91B0-76365C30A15C}"/>
              </a:ext>
            </a:extLst>
          </p:cNvPr>
          <p:cNvSpPr/>
          <p:nvPr/>
        </p:nvSpPr>
        <p:spPr>
          <a:xfrm>
            <a:off x="6096000" y="3454401"/>
            <a:ext cx="6046010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Ορθογώνιο 22">
            <a:extLst>
              <a:ext uri="{FF2B5EF4-FFF2-40B4-BE49-F238E27FC236}">
                <a16:creationId xmlns:a16="http://schemas.microsoft.com/office/drawing/2014/main" id="{EA93A6E3-1FAE-61AF-B3CA-2EF5BF25494F}"/>
              </a:ext>
            </a:extLst>
          </p:cNvPr>
          <p:cNvSpPr/>
          <p:nvPr/>
        </p:nvSpPr>
        <p:spPr>
          <a:xfrm>
            <a:off x="96396" y="3447065"/>
            <a:ext cx="2953476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Ευθύγραμμο βέλος σύνδεσης 27">
            <a:extLst>
              <a:ext uri="{FF2B5EF4-FFF2-40B4-BE49-F238E27FC236}">
                <a16:creationId xmlns:a16="http://schemas.microsoft.com/office/drawing/2014/main" id="{333F4AC8-B8CB-E542-1971-9D068B56346C}"/>
              </a:ext>
            </a:extLst>
          </p:cNvPr>
          <p:cNvCxnSpPr>
            <a:cxnSpLocks/>
          </p:cNvCxnSpPr>
          <p:nvPr/>
        </p:nvCxnSpPr>
        <p:spPr>
          <a:xfrm>
            <a:off x="3080460" y="4897946"/>
            <a:ext cx="2160843" cy="0"/>
          </a:xfrm>
          <a:prstGeom prst="straightConnector1">
            <a:avLst/>
          </a:prstGeom>
          <a:ln w="254000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5F82DC4-0BCA-AF69-9842-1C40F7282A58}"/>
              </a:ext>
            </a:extLst>
          </p:cNvPr>
          <p:cNvSpPr txBox="1"/>
          <p:nvPr/>
        </p:nvSpPr>
        <p:spPr>
          <a:xfrm>
            <a:off x="4295820" y="5280570"/>
            <a:ext cx="1940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Calisto MT" panose="02040603050505030304" pitchFamily="18" charset="0"/>
              </a:rPr>
              <a:t>Full evolution </a:t>
            </a: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C4B31C7D-1B9E-304C-D182-42CF88338828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90EE5E71-62BC-9B23-8D1C-ECE453BC43BF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734D0D-F417-1FB2-EAE9-41D9979BF7A6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98F3BEF5-FB2B-6046-1F09-0843547EEEDC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418082" y="2230430"/>
            <a:ext cx="1973363" cy="1973363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E2A5B4C-2CC5-22DC-C30F-3E4FC406885E}"/>
              </a:ext>
            </a:extLst>
          </p:cNvPr>
          <p:cNvSpPr txBox="1"/>
          <p:nvPr/>
        </p:nvSpPr>
        <p:spPr>
          <a:xfrm>
            <a:off x="4230806" y="59142"/>
            <a:ext cx="4371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97A7"/>
                </a:solidFill>
              </a:rPr>
              <a:t>Why bother?</a:t>
            </a:r>
          </a:p>
        </p:txBody>
      </p:sp>
    </p:spTree>
    <p:extLst>
      <p:ext uri="{BB962C8B-B14F-4D97-AF65-F5344CB8AC3E}">
        <p14:creationId xmlns:p14="http://schemas.microsoft.com/office/powerpoint/2010/main" val="40296766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D8DB9-AAFA-0076-B35C-535353787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37311CF0-8CD5-7B12-1ED6-2948D34E0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7D2E6677-834B-3A8D-2C19-88BBE4FE5E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1BAE5842-A110-E424-B8B7-DFEADBB2C3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1B9CFC20-A9FD-F82E-AD15-2F58D66A27C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AFF48766-677B-B92E-DD3B-2E9E418CC4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34850626-AA7E-134C-2220-E0564620C222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4665B186-9BF4-C1C8-BC85-3895B7DAC182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4060F5D5-27D9-64EE-72FF-8F4F5146CDAD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656E8E8A-3C33-010A-DEF9-D4CC10B2536E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F496D768-50C3-3618-5615-E4D13FF6D78A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A704348D-181D-B46D-2FAA-2B95657CA727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2E3A9897-DB72-4080-8AEC-3FE4E18FDD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99E1EDB-25D5-5835-E4BE-230F20868C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3BB0B9E9-A089-37E1-47BF-661A7364A5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61004B32-12A5-0997-ED80-85964BFF7C5B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96C85087-4438-2DC6-C990-ABD95C95F8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66348C-569A-DE15-ACF9-BE4ADAEAA464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0B774C-8023-0ABF-ABF5-3930F0190903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95A924-67FB-E9CF-AFAE-23C5C1E5917A}"/>
              </a:ext>
            </a:extLst>
          </p:cNvPr>
          <p:cNvSpPr txBox="1"/>
          <p:nvPr/>
        </p:nvSpPr>
        <p:spPr>
          <a:xfrm>
            <a:off x="4763490" y="5845150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DEC733-4D08-34B7-647C-0F5B074E8991}"/>
              </a:ext>
            </a:extLst>
          </p:cNvPr>
          <p:cNvSpPr txBox="1"/>
          <p:nvPr/>
        </p:nvSpPr>
        <p:spPr>
          <a:xfrm>
            <a:off x="1283276" y="5194889"/>
            <a:ext cx="1758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Calisto MT" panose="02040603050505030304" pitchFamily="18" charset="0"/>
              </a:rPr>
              <a:t>Initial Conditions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EB7937F2-5CB1-DF74-F65F-8038C732FFB6}"/>
              </a:ext>
            </a:extLst>
          </p:cNvPr>
          <p:cNvSpPr/>
          <p:nvPr/>
        </p:nvSpPr>
        <p:spPr>
          <a:xfrm>
            <a:off x="-853236" y="626002"/>
            <a:ext cx="13045236" cy="6679424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D99D539E-F1E6-F828-C42B-F3608644988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901" y="3440316"/>
            <a:ext cx="2905530" cy="2905530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CFD23DAE-BE6A-AC4D-51AC-C21786D9D83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47891" y="3471309"/>
            <a:ext cx="5963482" cy="2886478"/>
          </a:xfrm>
          <a:prstGeom prst="rect">
            <a:avLst/>
          </a:prstGeom>
        </p:spPr>
      </p:pic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7EB75199-943C-70C0-4833-CCE6273C05A5}"/>
              </a:ext>
            </a:extLst>
          </p:cNvPr>
          <p:cNvSpPr/>
          <p:nvPr/>
        </p:nvSpPr>
        <p:spPr>
          <a:xfrm>
            <a:off x="6096000" y="3454401"/>
            <a:ext cx="6046010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Ορθογώνιο 22">
            <a:extLst>
              <a:ext uri="{FF2B5EF4-FFF2-40B4-BE49-F238E27FC236}">
                <a16:creationId xmlns:a16="http://schemas.microsoft.com/office/drawing/2014/main" id="{452FE353-AD5D-5F51-2AFA-D31E8DB0315F}"/>
              </a:ext>
            </a:extLst>
          </p:cNvPr>
          <p:cNvSpPr/>
          <p:nvPr/>
        </p:nvSpPr>
        <p:spPr>
          <a:xfrm>
            <a:off x="96396" y="3447065"/>
            <a:ext cx="2953476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Ευθύγραμμο βέλος σύνδεσης 27">
            <a:extLst>
              <a:ext uri="{FF2B5EF4-FFF2-40B4-BE49-F238E27FC236}">
                <a16:creationId xmlns:a16="http://schemas.microsoft.com/office/drawing/2014/main" id="{B54A7F99-949E-4D83-30A2-2A8E342EDE5D}"/>
              </a:ext>
            </a:extLst>
          </p:cNvPr>
          <p:cNvCxnSpPr>
            <a:cxnSpLocks/>
          </p:cNvCxnSpPr>
          <p:nvPr/>
        </p:nvCxnSpPr>
        <p:spPr>
          <a:xfrm>
            <a:off x="3080460" y="4897946"/>
            <a:ext cx="2160843" cy="0"/>
          </a:xfrm>
          <a:prstGeom prst="straightConnector1">
            <a:avLst/>
          </a:prstGeom>
          <a:ln w="254000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99BFF1E-5E49-2E1B-058A-450CEC72291C}"/>
              </a:ext>
            </a:extLst>
          </p:cNvPr>
          <p:cNvSpPr txBox="1"/>
          <p:nvPr/>
        </p:nvSpPr>
        <p:spPr>
          <a:xfrm>
            <a:off x="4295820" y="5280570"/>
            <a:ext cx="1940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Calisto MT" panose="02040603050505030304" pitchFamily="18" charset="0"/>
              </a:rPr>
              <a:t>Full evolution </a:t>
            </a: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24EA2C9C-FCDC-425F-9512-28908FAEF683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7FE5F85C-E7B6-69FD-FB7F-5AD9A464BD88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EFB275-27EE-0D21-086F-0DFB2D522C5F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2D8E893C-2366-E87B-3E86-7692446404AD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418082" y="2230430"/>
            <a:ext cx="1973363" cy="197336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C86D2F6-102C-5015-1BC8-490A3640FBB5}"/>
              </a:ext>
            </a:extLst>
          </p:cNvPr>
          <p:cNvSpPr txBox="1"/>
          <p:nvPr/>
        </p:nvSpPr>
        <p:spPr>
          <a:xfrm>
            <a:off x="4230806" y="59142"/>
            <a:ext cx="4371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97A7"/>
                </a:solidFill>
              </a:rPr>
              <a:t>Why bother?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814561-47DF-6B86-8A9F-DBAB1C9CF2F3}"/>
              </a:ext>
            </a:extLst>
          </p:cNvPr>
          <p:cNvSpPr txBox="1"/>
          <p:nvPr/>
        </p:nvSpPr>
        <p:spPr>
          <a:xfrm>
            <a:off x="1585911" y="751252"/>
            <a:ext cx="9705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Even for the same physics we get different observations</a:t>
            </a:r>
          </a:p>
        </p:txBody>
      </p:sp>
    </p:spTree>
    <p:extLst>
      <p:ext uri="{BB962C8B-B14F-4D97-AF65-F5344CB8AC3E}">
        <p14:creationId xmlns:p14="http://schemas.microsoft.com/office/powerpoint/2010/main" val="3871208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8814C-BE46-0CC9-A132-C45BDD062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5283525-D78B-EF3B-6833-8789DA8F8C6F}"/>
              </a:ext>
            </a:extLst>
          </p:cNvPr>
          <p:cNvSpPr txBox="1"/>
          <p:nvPr/>
        </p:nvSpPr>
        <p:spPr>
          <a:xfrm>
            <a:off x="61629" y="96675"/>
            <a:ext cx="3924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z~ a few hundred</a:t>
            </a:r>
          </a:p>
        </p:txBody>
      </p:sp>
    </p:spTree>
    <p:extLst>
      <p:ext uri="{BB962C8B-B14F-4D97-AF65-F5344CB8AC3E}">
        <p14:creationId xmlns:p14="http://schemas.microsoft.com/office/powerpoint/2010/main" val="38549037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BFECF-918E-7907-8CAE-132A66796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6148FA67-506E-A55A-085F-9514C8539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AFBE3C56-0A98-BC56-B84B-3EC9B9D97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7433C9CE-65B7-A309-CC7B-C09DC3E41F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D5DB11A4-35B8-8085-1FE3-1627C5A2DB7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DC621427-8019-7B66-8422-4139106327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B8A78F1B-6492-2F85-244C-30B4B0E51EF5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BB06B84C-7A23-F681-2676-ED1050025565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701D48F9-B045-C40E-9430-D61A5B3341F3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4D1AF9D4-E031-D961-FD7D-14A109A597A9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A6A3202B-83DA-FC9C-BFF7-4A1F540C1012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8364F89E-CCEE-9734-D713-DABC13561FC2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15F2EC9C-D2F0-BB1F-DF2D-25DC5CA504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583C6E1E-4A28-34BB-FAFB-043C6543A0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E5CD1E81-0023-68D1-E873-D3E6381EAB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D24A7866-3635-8969-DFC3-31884F1D5D02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968F7F83-E0D4-BBA5-8E60-83FE9552DC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F19704-1287-CE91-AA77-4D76FA256F69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94C07E-4E2F-4BD4-17F1-152541E1B063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E5DA9D-0062-DE77-7CD3-306F985867F4}"/>
              </a:ext>
            </a:extLst>
          </p:cNvPr>
          <p:cNvSpPr txBox="1"/>
          <p:nvPr/>
        </p:nvSpPr>
        <p:spPr>
          <a:xfrm>
            <a:off x="4763490" y="5845150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9226EE-FA0A-5A42-E3C3-825ADDB15A05}"/>
              </a:ext>
            </a:extLst>
          </p:cNvPr>
          <p:cNvSpPr txBox="1"/>
          <p:nvPr/>
        </p:nvSpPr>
        <p:spPr>
          <a:xfrm>
            <a:off x="1283276" y="5194889"/>
            <a:ext cx="1758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Calisto MT" panose="02040603050505030304" pitchFamily="18" charset="0"/>
              </a:rPr>
              <a:t>Initial Conditions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5BED5972-7DED-8546-8CCA-B6A7E286C8C8}"/>
              </a:ext>
            </a:extLst>
          </p:cNvPr>
          <p:cNvSpPr/>
          <p:nvPr/>
        </p:nvSpPr>
        <p:spPr>
          <a:xfrm>
            <a:off x="-853236" y="626002"/>
            <a:ext cx="13045236" cy="6679424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70C31D5E-A87E-CB12-C495-29AA4CCD56E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901" y="3440316"/>
            <a:ext cx="2905530" cy="2905530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4073E761-33BC-919B-44B6-BE8CA0A53B9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47891" y="3471309"/>
            <a:ext cx="5963482" cy="2886478"/>
          </a:xfrm>
          <a:prstGeom prst="rect">
            <a:avLst/>
          </a:prstGeom>
        </p:spPr>
      </p:pic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FA404FE8-E8FB-F2A8-AFA7-E1D093C5EA09}"/>
              </a:ext>
            </a:extLst>
          </p:cNvPr>
          <p:cNvSpPr/>
          <p:nvPr/>
        </p:nvSpPr>
        <p:spPr>
          <a:xfrm>
            <a:off x="6096000" y="3454401"/>
            <a:ext cx="6046010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Ορθογώνιο 22">
            <a:extLst>
              <a:ext uri="{FF2B5EF4-FFF2-40B4-BE49-F238E27FC236}">
                <a16:creationId xmlns:a16="http://schemas.microsoft.com/office/drawing/2014/main" id="{0A1E8F3E-87A4-0320-5C78-1217EE34C500}"/>
              </a:ext>
            </a:extLst>
          </p:cNvPr>
          <p:cNvSpPr/>
          <p:nvPr/>
        </p:nvSpPr>
        <p:spPr>
          <a:xfrm>
            <a:off x="96396" y="3447065"/>
            <a:ext cx="2953476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Ευθύγραμμο βέλος σύνδεσης 27">
            <a:extLst>
              <a:ext uri="{FF2B5EF4-FFF2-40B4-BE49-F238E27FC236}">
                <a16:creationId xmlns:a16="http://schemas.microsoft.com/office/drawing/2014/main" id="{05049972-1426-A053-ECF7-0822528BF05D}"/>
              </a:ext>
            </a:extLst>
          </p:cNvPr>
          <p:cNvCxnSpPr>
            <a:cxnSpLocks/>
          </p:cNvCxnSpPr>
          <p:nvPr/>
        </p:nvCxnSpPr>
        <p:spPr>
          <a:xfrm>
            <a:off x="3080460" y="4897946"/>
            <a:ext cx="2160843" cy="0"/>
          </a:xfrm>
          <a:prstGeom prst="straightConnector1">
            <a:avLst/>
          </a:prstGeom>
          <a:ln w="254000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0A1B357-E01A-49BC-4E4D-702141A6FBB0}"/>
              </a:ext>
            </a:extLst>
          </p:cNvPr>
          <p:cNvSpPr txBox="1"/>
          <p:nvPr/>
        </p:nvSpPr>
        <p:spPr>
          <a:xfrm>
            <a:off x="4295820" y="5280570"/>
            <a:ext cx="1940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Calisto MT" panose="02040603050505030304" pitchFamily="18" charset="0"/>
              </a:rPr>
              <a:t>Full evolution </a:t>
            </a: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D215B68F-7EDD-DE5F-7F3B-52857F339F90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76420FEE-5057-154D-3611-721522F6063B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49D695-4853-CE1C-C789-FDAC00305D4B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1A0BC828-34F3-C4E8-A708-5C690F645442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418082" y="2230430"/>
            <a:ext cx="1973363" cy="197336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054C3DF-D47E-C122-797A-933CB4AD5B05}"/>
              </a:ext>
            </a:extLst>
          </p:cNvPr>
          <p:cNvSpPr txBox="1"/>
          <p:nvPr/>
        </p:nvSpPr>
        <p:spPr>
          <a:xfrm>
            <a:off x="4230806" y="59142"/>
            <a:ext cx="4371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97A7"/>
                </a:solidFill>
              </a:rPr>
              <a:t>Why bother?</a:t>
            </a:r>
          </a:p>
        </p:txBody>
      </p:sp>
      <p:pic>
        <p:nvPicPr>
          <p:cNvPr id="36" name="Εικόνα 35" descr="Εικόνα που περιέχει στιγμιότυπο οθόνης, πολυχρωμία&#10;&#10;Περιγραφή που δημιουργήθηκε αυτόματα">
            <a:extLst>
              <a:ext uri="{FF2B5EF4-FFF2-40B4-BE49-F238E27FC236}">
                <a16:creationId xmlns:a16="http://schemas.microsoft.com/office/drawing/2014/main" id="{3486A8AC-DD42-D473-5C9C-8BC9D150E71E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4" t="8037" r="20225" b="13809"/>
          <a:stretch>
            <a:fillRect/>
          </a:stretch>
        </p:blipFill>
        <p:spPr>
          <a:xfrm>
            <a:off x="171828" y="3495324"/>
            <a:ext cx="2810544" cy="277693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975192A-842F-6A89-71E2-F4236D6FDF25}"/>
              </a:ext>
            </a:extLst>
          </p:cNvPr>
          <p:cNvSpPr txBox="1"/>
          <p:nvPr/>
        </p:nvSpPr>
        <p:spPr>
          <a:xfrm>
            <a:off x="1585911" y="751252"/>
            <a:ext cx="9705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Even for the same physics we get different observations</a:t>
            </a:r>
          </a:p>
        </p:txBody>
      </p:sp>
    </p:spTree>
    <p:extLst>
      <p:ext uri="{BB962C8B-B14F-4D97-AF65-F5344CB8AC3E}">
        <p14:creationId xmlns:p14="http://schemas.microsoft.com/office/powerpoint/2010/main" val="3848043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CDA98-2719-DBF0-96C4-1A58F3C8D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5F6CC2C6-3B55-03CD-779D-A10072D32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59095">
            <a:off x="3861864" y="-3815776"/>
            <a:ext cx="3522594" cy="1168655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DDFC200F-A6B3-04DA-7ABE-0722C9F01B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74526">
            <a:off x="4892416" y="-1771078"/>
            <a:ext cx="2408066" cy="674809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01ED7C36-D51E-CB35-FCBE-A933D8A705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396" y="-2519139"/>
            <a:ext cx="2950630" cy="6044634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491BE99D-E94D-A6EA-2962-1C008CFD53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23070"/>
          <a:stretch>
            <a:fillRect/>
          </a:stretch>
        </p:blipFill>
        <p:spPr>
          <a:xfrm>
            <a:off x="5131558" y="-1798886"/>
            <a:ext cx="7735323" cy="583508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ABBCFAF0-08D1-8BEB-BB7C-44A62201FE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6771">
            <a:off x="9155879" y="-3407150"/>
            <a:ext cx="3643578" cy="7742278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D636F600-72AE-2F6E-7671-FD3DB16BB996}"/>
              </a:ext>
            </a:extLst>
          </p:cNvPr>
          <p:cNvCxnSpPr>
            <a:cxnSpLocks/>
          </p:cNvCxnSpPr>
          <p:nvPr/>
        </p:nvCxnSpPr>
        <p:spPr>
          <a:xfrm>
            <a:off x="5907024" y="-749808"/>
            <a:ext cx="3206147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75FB63A2-99DE-F7B7-E07A-0826D266CBEA}"/>
              </a:ext>
            </a:extLst>
          </p:cNvPr>
          <p:cNvCxnSpPr>
            <a:cxnSpLocks/>
          </p:cNvCxnSpPr>
          <p:nvPr/>
        </p:nvCxnSpPr>
        <p:spPr>
          <a:xfrm>
            <a:off x="6175258" y="-635000"/>
            <a:ext cx="0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4D87363C-890D-FD84-52D3-906A821A1394}"/>
              </a:ext>
            </a:extLst>
          </p:cNvPr>
          <p:cNvCxnSpPr>
            <a:cxnSpLocks/>
          </p:cNvCxnSpPr>
          <p:nvPr/>
        </p:nvCxnSpPr>
        <p:spPr>
          <a:xfrm>
            <a:off x="5776966" y="-635000"/>
            <a:ext cx="6415034" cy="406400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F0C552EC-B45B-431C-FA23-677BA663E009}"/>
              </a:ext>
            </a:extLst>
          </p:cNvPr>
          <p:cNvCxnSpPr>
            <a:cxnSpLocks/>
          </p:cNvCxnSpPr>
          <p:nvPr/>
        </p:nvCxnSpPr>
        <p:spPr>
          <a:xfrm flipH="1">
            <a:off x="3080460" y="-749808"/>
            <a:ext cx="3366060" cy="4228224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7D601DC6-91BA-1967-32D5-F8A5DCFDDB02}"/>
              </a:ext>
            </a:extLst>
          </p:cNvPr>
          <p:cNvCxnSpPr>
            <a:cxnSpLocks/>
          </p:cNvCxnSpPr>
          <p:nvPr/>
        </p:nvCxnSpPr>
        <p:spPr>
          <a:xfrm flipH="1">
            <a:off x="62824" y="-749808"/>
            <a:ext cx="6658016" cy="4178808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Σύμβολο πολλαπλασιασμού 23">
            <a:extLst>
              <a:ext uri="{FF2B5EF4-FFF2-40B4-BE49-F238E27FC236}">
                <a16:creationId xmlns:a16="http://schemas.microsoft.com/office/drawing/2014/main" id="{CCEEF899-B6B4-4FF1-4788-3CBA35FD9DA0}"/>
              </a:ext>
            </a:extLst>
          </p:cNvPr>
          <p:cNvSpPr/>
          <p:nvPr/>
        </p:nvSpPr>
        <p:spPr>
          <a:xfrm>
            <a:off x="6039952" y="-518668"/>
            <a:ext cx="246888" cy="2468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8A3A171E-A59A-B456-84B5-598CDBB591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2769" y="-1190165"/>
            <a:ext cx="6948141" cy="2462784"/>
          </a:xfrm>
          <a:prstGeom prst="flowChartOnlineStorage">
            <a:avLst/>
          </a:prstGeom>
          <a:effectLst>
            <a:softEdge rad="635000"/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6B00F09E-49CB-786B-2DDC-D5C3BC5111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>
            <a:fillRect/>
          </a:stretch>
        </p:blipFill>
        <p:spPr bwMode="auto">
          <a:xfrm>
            <a:off x="0" y="3454400"/>
            <a:ext cx="12192000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4E409CC9-68EE-2373-9961-3F73752671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234" y="-3432770"/>
            <a:ext cx="1458531" cy="2462784"/>
          </a:xfrm>
          <a:prstGeom prst="flowChartOnlineStorage">
            <a:avLst/>
          </a:prstGeom>
          <a:effectLst>
            <a:softEdge rad="635000"/>
          </a:effec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2DB1761F-B883-0337-F5FD-999F9701D956}"/>
              </a:ext>
            </a:extLst>
          </p:cNvPr>
          <p:cNvSpPr/>
          <p:nvPr/>
        </p:nvSpPr>
        <p:spPr>
          <a:xfrm>
            <a:off x="1434392" y="-16516964"/>
            <a:ext cx="361950" cy="1418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E7B8D0D4-9CA0-2565-DA34-D0E731F8FC5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966" y="-216765"/>
            <a:ext cx="830860" cy="55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4A8110-F222-43D3-886D-9D65F8AFA3FF}"/>
              </a:ext>
            </a:extLst>
          </p:cNvPr>
          <p:cNvSpPr txBox="1"/>
          <p:nvPr/>
        </p:nvSpPr>
        <p:spPr>
          <a:xfrm>
            <a:off x="7689899" y="5906016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BD254D-52DE-E8D6-A2C4-4F1D71356A88}"/>
              </a:ext>
            </a:extLst>
          </p:cNvPr>
          <p:cNvSpPr txBox="1"/>
          <p:nvPr/>
        </p:nvSpPr>
        <p:spPr>
          <a:xfrm>
            <a:off x="10463010" y="5896214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 signal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9DF571-6398-2703-CCBF-222B94ABB76D}"/>
              </a:ext>
            </a:extLst>
          </p:cNvPr>
          <p:cNvSpPr txBox="1"/>
          <p:nvPr/>
        </p:nvSpPr>
        <p:spPr>
          <a:xfrm>
            <a:off x="4763490" y="5845150"/>
            <a:ext cx="174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17D389-D953-601D-984A-F2C95B208520}"/>
              </a:ext>
            </a:extLst>
          </p:cNvPr>
          <p:cNvSpPr txBox="1"/>
          <p:nvPr/>
        </p:nvSpPr>
        <p:spPr>
          <a:xfrm>
            <a:off x="1283276" y="5194889"/>
            <a:ext cx="1758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Calisto MT" panose="02040603050505030304" pitchFamily="18" charset="0"/>
              </a:rPr>
              <a:t>Initial Conditions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CB21E14B-DC7C-94E0-1905-E84910EC31D4}"/>
              </a:ext>
            </a:extLst>
          </p:cNvPr>
          <p:cNvSpPr/>
          <p:nvPr/>
        </p:nvSpPr>
        <p:spPr>
          <a:xfrm>
            <a:off x="-853236" y="626002"/>
            <a:ext cx="13045236" cy="6679424"/>
          </a:xfrm>
          <a:prstGeom prst="rect">
            <a:avLst/>
          </a:prstGeom>
          <a:solidFill>
            <a:srgbClr val="000000">
              <a:alpha val="5607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AD43CFB2-0AE2-30BE-AE69-6FD8DF6D753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901" y="3440316"/>
            <a:ext cx="2905530" cy="2905530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C639EA7E-2DCE-7419-2852-F28E1E585A9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47891" y="3471309"/>
            <a:ext cx="5963482" cy="2886478"/>
          </a:xfrm>
          <a:prstGeom prst="rect">
            <a:avLst/>
          </a:prstGeom>
        </p:spPr>
      </p:pic>
      <p:sp>
        <p:nvSpPr>
          <p:cNvPr id="23" name="Ορθογώνιο 22">
            <a:extLst>
              <a:ext uri="{FF2B5EF4-FFF2-40B4-BE49-F238E27FC236}">
                <a16:creationId xmlns:a16="http://schemas.microsoft.com/office/drawing/2014/main" id="{17108D5E-0660-C475-4D88-5BF985B9FDCF}"/>
              </a:ext>
            </a:extLst>
          </p:cNvPr>
          <p:cNvSpPr/>
          <p:nvPr/>
        </p:nvSpPr>
        <p:spPr>
          <a:xfrm>
            <a:off x="96396" y="3447065"/>
            <a:ext cx="2953476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Ευθύγραμμο βέλος σύνδεσης 27">
            <a:extLst>
              <a:ext uri="{FF2B5EF4-FFF2-40B4-BE49-F238E27FC236}">
                <a16:creationId xmlns:a16="http://schemas.microsoft.com/office/drawing/2014/main" id="{FF17D469-A8D8-CE99-B32D-1D616FD9A313}"/>
              </a:ext>
            </a:extLst>
          </p:cNvPr>
          <p:cNvCxnSpPr>
            <a:cxnSpLocks/>
          </p:cNvCxnSpPr>
          <p:nvPr/>
        </p:nvCxnSpPr>
        <p:spPr>
          <a:xfrm>
            <a:off x="3080460" y="4897946"/>
            <a:ext cx="2160843" cy="0"/>
          </a:xfrm>
          <a:prstGeom prst="straightConnector1">
            <a:avLst/>
          </a:prstGeom>
          <a:ln w="254000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4C3F4EF-37B3-8BD8-DDBD-FE034F4E113F}"/>
              </a:ext>
            </a:extLst>
          </p:cNvPr>
          <p:cNvSpPr txBox="1"/>
          <p:nvPr/>
        </p:nvSpPr>
        <p:spPr>
          <a:xfrm>
            <a:off x="4295820" y="5280570"/>
            <a:ext cx="1940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Calisto MT" panose="02040603050505030304" pitchFamily="18" charset="0"/>
              </a:rPr>
              <a:t>Full evolution </a:t>
            </a: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6011AE66-FC2C-005E-1059-CE98A9194C8F}"/>
              </a:ext>
            </a:extLst>
          </p:cNvPr>
          <p:cNvSpPr/>
          <p:nvPr/>
        </p:nvSpPr>
        <p:spPr>
          <a:xfrm>
            <a:off x="6849289" y="3764809"/>
            <a:ext cx="75453" cy="754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E4D741AE-C3D9-1AC4-79A0-28B7B744C0E4}"/>
              </a:ext>
            </a:extLst>
          </p:cNvPr>
          <p:cNvSpPr/>
          <p:nvPr/>
        </p:nvSpPr>
        <p:spPr>
          <a:xfrm>
            <a:off x="6953284" y="3764810"/>
            <a:ext cx="75452" cy="754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FC66BC-28A2-84FD-FBC8-C41095269475}"/>
              </a:ext>
            </a:extLst>
          </p:cNvPr>
          <p:cNvSpPr txBox="1"/>
          <p:nvPr/>
        </p:nvSpPr>
        <p:spPr>
          <a:xfrm>
            <a:off x="6516527" y="3840262"/>
            <a:ext cx="144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JWST </a:t>
            </a:r>
            <a:r>
              <a:rPr lang="en-US" sz="1200" dirty="0" err="1">
                <a:latin typeface="Calisto MT" panose="02040603050505030304" pitchFamily="18" charset="0"/>
              </a:rPr>
              <a:t>FoV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647E6FA2-035C-A936-3260-1CFB414F9715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418082" y="2230430"/>
            <a:ext cx="1973363" cy="197336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D1453BC1-9A0A-CFCB-635F-A8CF77926F26}"/>
              </a:ext>
            </a:extLst>
          </p:cNvPr>
          <p:cNvSpPr txBox="1"/>
          <p:nvPr/>
        </p:nvSpPr>
        <p:spPr>
          <a:xfrm>
            <a:off x="1585911" y="751252"/>
            <a:ext cx="9705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Even for the same physics we get different observations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F7EE7B-20A4-7986-176A-C6DD3DAD9409}"/>
              </a:ext>
            </a:extLst>
          </p:cNvPr>
          <p:cNvSpPr txBox="1"/>
          <p:nvPr/>
        </p:nvSpPr>
        <p:spPr>
          <a:xfrm>
            <a:off x="4230806" y="59142"/>
            <a:ext cx="4371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97A7"/>
                </a:solidFill>
              </a:rPr>
              <a:t>Why bother?</a:t>
            </a:r>
          </a:p>
        </p:txBody>
      </p:sp>
      <p:pic>
        <p:nvPicPr>
          <p:cNvPr id="36" name="Εικόνα 35" descr="Εικόνα που περιέχει στιγμιότυπο οθόνης, πολυχρωμία&#10;&#10;Περιγραφή που δημιουργήθηκε αυτόματα">
            <a:extLst>
              <a:ext uri="{FF2B5EF4-FFF2-40B4-BE49-F238E27FC236}">
                <a16:creationId xmlns:a16="http://schemas.microsoft.com/office/drawing/2014/main" id="{9914F80E-1E9D-3F0A-2A64-06B21A3495E9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4" t="8037" r="20225" b="13809"/>
          <a:stretch>
            <a:fillRect/>
          </a:stretch>
        </p:blipFill>
        <p:spPr>
          <a:xfrm>
            <a:off x="171828" y="3495324"/>
            <a:ext cx="2810544" cy="2776939"/>
          </a:xfrm>
          <a:prstGeom prst="rect">
            <a:avLst/>
          </a:prstGeom>
        </p:spPr>
      </p:pic>
      <p:pic>
        <p:nvPicPr>
          <p:cNvPr id="38" name="Εικόνα 37" descr="Εικόνα που περιέχει κείμενο, στιγμιότυπο οθόνης, χάρτης&#10;&#10;Περιγραφή που δημιουργήθηκε αυτόματα">
            <a:extLst>
              <a:ext uri="{FF2B5EF4-FFF2-40B4-BE49-F238E27FC236}">
                <a16:creationId xmlns:a16="http://schemas.microsoft.com/office/drawing/2014/main" id="{9F653A53-573D-2FE1-6995-D716E0DD6061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5" t="7676" r="22039" b="17682"/>
          <a:stretch>
            <a:fillRect/>
          </a:stretch>
        </p:blipFill>
        <p:spPr>
          <a:xfrm>
            <a:off x="9136592" y="3478415"/>
            <a:ext cx="2953970" cy="2918649"/>
          </a:xfrm>
          <a:prstGeom prst="rect">
            <a:avLst/>
          </a:prstGeom>
        </p:spPr>
      </p:pic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CF306D59-21C9-5508-FC4B-62E52932F4EB}"/>
              </a:ext>
            </a:extLst>
          </p:cNvPr>
          <p:cNvSpPr/>
          <p:nvPr/>
        </p:nvSpPr>
        <p:spPr>
          <a:xfrm>
            <a:off x="6096000" y="3454401"/>
            <a:ext cx="6046010" cy="292061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3867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0CB83-5BCA-4E7D-F9E5-EF63BB5EE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CF644FA-C8E2-DE15-9F9D-4020C63E6A94}"/>
              </a:ext>
            </a:extLst>
          </p:cNvPr>
          <p:cNvSpPr txBox="1"/>
          <p:nvPr/>
        </p:nvSpPr>
        <p:spPr>
          <a:xfrm>
            <a:off x="4230806" y="59142"/>
            <a:ext cx="4371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97A7"/>
                </a:solidFill>
              </a:rPr>
              <a:t>Why bother?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99589E-3A9A-E0F9-6BA2-59FBD48CA666}"/>
              </a:ext>
            </a:extLst>
          </p:cNvPr>
          <p:cNvSpPr txBox="1"/>
          <p:nvPr/>
        </p:nvSpPr>
        <p:spPr>
          <a:xfrm>
            <a:off x="361892" y="1790165"/>
            <a:ext cx="77378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/>
              <a:t>Build a </a:t>
            </a:r>
            <a:r>
              <a:rPr lang="en-US" sz="2800" dirty="0">
                <a:solidFill>
                  <a:srgbClr val="0097A7"/>
                </a:solidFill>
              </a:rPr>
              <a:t>treasure map </a:t>
            </a:r>
            <a:r>
              <a:rPr lang="en-US" sz="2800" dirty="0"/>
              <a:t>for the Universe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marL="457200" indent="-457200">
              <a:buFontTx/>
              <a:buChar char="-"/>
            </a:pPr>
            <a:endParaRPr lang="en-US" sz="2800" dirty="0"/>
          </a:p>
          <a:p>
            <a:pPr marL="457200" indent="-457200">
              <a:buFontTx/>
              <a:buChar char="-"/>
            </a:pPr>
            <a:endParaRPr lang="en-US" sz="2800" dirty="0"/>
          </a:p>
        </p:txBody>
      </p:sp>
      <p:pic>
        <p:nvPicPr>
          <p:cNvPr id="11" name="Εικόνα 10" descr="Treasure Map">
            <a:extLst>
              <a:ext uri="{FF2B5EF4-FFF2-40B4-BE49-F238E27FC236}">
                <a16:creationId xmlns:a16="http://schemas.microsoft.com/office/drawing/2014/main" id="{CC174954-CDB8-E3BF-C6E3-A4AE55FDF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35460">
            <a:off x="6966830" y="714721"/>
            <a:ext cx="2106437" cy="21064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BEFB6D-2022-0FC2-03D1-4C5253844630}"/>
              </a:ext>
            </a:extLst>
          </p:cNvPr>
          <p:cNvSpPr txBox="1"/>
          <p:nvPr/>
        </p:nvSpPr>
        <p:spPr>
          <a:xfrm>
            <a:off x="257175" y="937802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It allows us to:</a:t>
            </a:r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D70E8594-8EA3-B9AB-FE1F-42AC8AD7D7D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7"/>
          <a:stretch>
            <a:fillRect/>
          </a:stretch>
        </p:blipFill>
        <p:spPr>
          <a:xfrm>
            <a:off x="7848600" y="3958485"/>
            <a:ext cx="2505078" cy="2463673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E18C6D6D-0948-692F-4189-9D8612E1F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6002" y="2763850"/>
            <a:ext cx="1079630" cy="109857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77F3277-0DD1-0337-2EE9-5230CAB5B648}"/>
              </a:ext>
            </a:extLst>
          </p:cNvPr>
          <p:cNvSpPr txBox="1"/>
          <p:nvPr/>
        </p:nvSpPr>
        <p:spPr>
          <a:xfrm>
            <a:off x="361892" y="5666074"/>
            <a:ext cx="74867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Get the build up of </a:t>
            </a:r>
            <a:r>
              <a:rPr lang="en-US" sz="2800" dirty="0">
                <a:solidFill>
                  <a:srgbClr val="0097A7"/>
                </a:solidFill>
              </a:rPr>
              <a:t>reionization morphology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AB83B2-07E4-8D1C-12F5-3573FFD8FE76}"/>
              </a:ext>
            </a:extLst>
          </p:cNvPr>
          <p:cNvSpPr txBox="1"/>
          <p:nvPr/>
        </p:nvSpPr>
        <p:spPr>
          <a:xfrm>
            <a:off x="384365" y="4236215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Know where </a:t>
            </a:r>
            <a:r>
              <a:rPr lang="en-US" sz="2800" dirty="0">
                <a:solidFill>
                  <a:srgbClr val="0097A7"/>
                </a:solidFill>
              </a:rPr>
              <a:t>faint galaxies </a:t>
            </a:r>
            <a:r>
              <a:rPr lang="en-US" sz="2800" dirty="0"/>
              <a:t>are and how they interact with the IGM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CC4D47-2F17-6E35-8E82-3CFAEB6E7BEC}"/>
              </a:ext>
            </a:extLst>
          </p:cNvPr>
          <p:cNvSpPr txBox="1"/>
          <p:nvPr/>
        </p:nvSpPr>
        <p:spPr>
          <a:xfrm>
            <a:off x="384365" y="2769899"/>
            <a:ext cx="52068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 </a:t>
            </a:r>
            <a:r>
              <a:rPr lang="en-US" sz="3200" dirty="0">
                <a:solidFill>
                  <a:srgbClr val="0097A7"/>
                </a:solidFill>
              </a:rPr>
              <a:t>Improve inferences </a:t>
            </a:r>
          </a:p>
          <a:p>
            <a:r>
              <a:rPr lang="en-US" sz="2800" dirty="0"/>
              <a:t>      </a:t>
            </a:r>
            <a:r>
              <a:rPr lang="en-US" sz="2000" dirty="0"/>
              <a:t>(e.g., by modelling cosmic variance)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655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8" grpId="0"/>
      <p:bldP spid="20" grpId="0"/>
      <p:bldP spid="2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53F32-06D2-CDAB-E780-FE14794A9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4ACF08F7-427B-8321-EF5C-18B2B9EAC7E3}"/>
              </a:ext>
            </a:extLst>
          </p:cNvPr>
          <p:cNvSpPr/>
          <p:nvPr/>
        </p:nvSpPr>
        <p:spPr>
          <a:xfrm>
            <a:off x="3440560" y="2189223"/>
            <a:ext cx="4809325" cy="1835780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3C07C1-D1BD-19C0-45BF-52DC88F6455E}"/>
              </a:ext>
            </a:extLst>
          </p:cNvPr>
          <p:cNvSpPr txBox="1"/>
          <p:nvPr/>
        </p:nvSpPr>
        <p:spPr>
          <a:xfrm>
            <a:off x="3291311" y="2588478"/>
            <a:ext cx="494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39950653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C3559-C86E-68C1-91A9-5145A5E56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A0C959-2F8F-8CED-E5C3-BF8DFCA01E02}"/>
              </a:ext>
            </a:extLst>
          </p:cNvPr>
          <p:cNvSpPr txBox="1"/>
          <p:nvPr/>
        </p:nvSpPr>
        <p:spPr>
          <a:xfrm>
            <a:off x="3615267" y="7776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Bayesian inference</a:t>
            </a:r>
          </a:p>
        </p:txBody>
      </p:sp>
    </p:spTree>
    <p:extLst>
      <p:ext uri="{BB962C8B-B14F-4D97-AF65-F5344CB8AC3E}">
        <p14:creationId xmlns:p14="http://schemas.microsoft.com/office/powerpoint/2010/main" val="25336655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E91AE-6D36-6319-1338-DE9FB452B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10C21C-3024-C56C-187E-0B8028DA9014}"/>
              </a:ext>
            </a:extLst>
          </p:cNvPr>
          <p:cNvSpPr txBox="1"/>
          <p:nvPr/>
        </p:nvSpPr>
        <p:spPr>
          <a:xfrm>
            <a:off x="3615267" y="7776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Bayesian inference</a:t>
            </a:r>
          </a:p>
        </p:txBody>
      </p:sp>
      <p:pic>
        <p:nvPicPr>
          <p:cNvPr id="3" name="Picture 2" descr="equation">
            <a:extLst>
              <a:ext uri="{FF2B5EF4-FFF2-40B4-BE49-F238E27FC236}">
                <a16:creationId xmlns:a16="http://schemas.microsoft.com/office/drawing/2014/main" id="{928ADD81-DED9-69E6-8EFC-52E62877F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939" y="3073154"/>
            <a:ext cx="6104122" cy="71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9BCCC7-910C-1251-153E-21B79F135AE6}"/>
              </a:ext>
            </a:extLst>
          </p:cNvPr>
          <p:cNvSpPr txBox="1"/>
          <p:nvPr/>
        </p:nvSpPr>
        <p:spPr>
          <a:xfrm>
            <a:off x="139994" y="5826129"/>
            <a:ext cx="39836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latin typeface="Calisto MT" panose="02040603050505030304" pitchFamily="18" charset="0"/>
              </a:rPr>
              <a:t>θ </a:t>
            </a:r>
            <a:r>
              <a:rPr lang="en-US" sz="2800" dirty="0">
                <a:latin typeface="Calisto MT" panose="02040603050505030304" pitchFamily="18" charset="0"/>
                <a:sym typeface="Wingdings" panose="05000000000000000000" pitchFamily="2" charset="2"/>
              </a:rPr>
              <a:t> parameters</a:t>
            </a:r>
          </a:p>
          <a:p>
            <a:r>
              <a:rPr lang="en-US" sz="2800" dirty="0">
                <a:latin typeface="Calisto MT" panose="02040603050505030304" pitchFamily="18" charset="0"/>
                <a:sym typeface="Wingdings" panose="05000000000000000000" pitchFamily="2" charset="2"/>
              </a:rPr>
              <a:t>d  data</a:t>
            </a:r>
            <a:endParaRPr lang="en-US" sz="28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4044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F33B6-0464-0667-A94D-6A5FCA68A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5037C4-39D3-32B2-F1EE-F2BE48EE9040}"/>
              </a:ext>
            </a:extLst>
          </p:cNvPr>
          <p:cNvSpPr txBox="1"/>
          <p:nvPr/>
        </p:nvSpPr>
        <p:spPr>
          <a:xfrm>
            <a:off x="3615267" y="7776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Bayesian inference</a:t>
            </a:r>
          </a:p>
        </p:txBody>
      </p:sp>
      <p:pic>
        <p:nvPicPr>
          <p:cNvPr id="3" name="Picture 2" descr="equation">
            <a:extLst>
              <a:ext uri="{FF2B5EF4-FFF2-40B4-BE49-F238E27FC236}">
                <a16:creationId xmlns:a16="http://schemas.microsoft.com/office/drawing/2014/main" id="{F7F1F185-D7E6-DF30-F869-3960D6322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939" y="3073154"/>
            <a:ext cx="6104122" cy="71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F6EE8571-CAF1-F69B-92BD-181D59417241}"/>
              </a:ext>
            </a:extLst>
          </p:cNvPr>
          <p:cNvSpPr/>
          <p:nvPr/>
        </p:nvSpPr>
        <p:spPr>
          <a:xfrm>
            <a:off x="2859666" y="2950045"/>
            <a:ext cx="1991540" cy="956733"/>
          </a:xfrm>
          <a:prstGeom prst="roundRect">
            <a:avLst/>
          </a:prstGeom>
          <a:noFill/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9C9E83-4853-7EC3-160B-81142BB4A772}"/>
              </a:ext>
            </a:extLst>
          </p:cNvPr>
          <p:cNvSpPr txBox="1"/>
          <p:nvPr/>
        </p:nvSpPr>
        <p:spPr>
          <a:xfrm>
            <a:off x="139994" y="5826129"/>
            <a:ext cx="39836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latin typeface="Calisto MT" panose="02040603050505030304" pitchFamily="18" charset="0"/>
              </a:rPr>
              <a:t>θ </a:t>
            </a:r>
            <a:r>
              <a:rPr lang="en-US" sz="2800" dirty="0">
                <a:latin typeface="Calisto MT" panose="02040603050505030304" pitchFamily="18" charset="0"/>
                <a:sym typeface="Wingdings" panose="05000000000000000000" pitchFamily="2" charset="2"/>
              </a:rPr>
              <a:t> parameters</a:t>
            </a:r>
          </a:p>
          <a:p>
            <a:r>
              <a:rPr lang="en-US" sz="2800" dirty="0">
                <a:latin typeface="Calisto MT" panose="02040603050505030304" pitchFamily="18" charset="0"/>
                <a:sym typeface="Wingdings" panose="05000000000000000000" pitchFamily="2" charset="2"/>
              </a:rPr>
              <a:t>d  data</a:t>
            </a:r>
            <a:endParaRPr lang="en-US" sz="2800" dirty="0">
              <a:latin typeface="Calisto MT" panose="020406030505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2C04E2-88DD-79A0-AAA0-AE018BBBA13E}"/>
              </a:ext>
            </a:extLst>
          </p:cNvPr>
          <p:cNvSpPr txBox="1"/>
          <p:nvPr/>
        </p:nvSpPr>
        <p:spPr>
          <a:xfrm>
            <a:off x="2859666" y="2365270"/>
            <a:ext cx="1991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Posterior</a:t>
            </a:r>
          </a:p>
        </p:txBody>
      </p:sp>
    </p:spTree>
    <p:extLst>
      <p:ext uri="{BB962C8B-B14F-4D97-AF65-F5344CB8AC3E}">
        <p14:creationId xmlns:p14="http://schemas.microsoft.com/office/powerpoint/2010/main" val="22727823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814A8-54A4-FD21-3925-03ACF8A7C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F1CF51-996E-F9D7-8ABB-9B8970C5B699}"/>
              </a:ext>
            </a:extLst>
          </p:cNvPr>
          <p:cNvSpPr txBox="1"/>
          <p:nvPr/>
        </p:nvSpPr>
        <p:spPr>
          <a:xfrm>
            <a:off x="3615267" y="7776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Bayesian inference</a:t>
            </a:r>
          </a:p>
        </p:txBody>
      </p:sp>
      <p:pic>
        <p:nvPicPr>
          <p:cNvPr id="3" name="Picture 2" descr="equation">
            <a:extLst>
              <a:ext uri="{FF2B5EF4-FFF2-40B4-BE49-F238E27FC236}">
                <a16:creationId xmlns:a16="http://schemas.microsoft.com/office/drawing/2014/main" id="{6B38C45A-AED2-E289-C97A-729C07D49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939" y="3073154"/>
            <a:ext cx="6104122" cy="71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E1404C-98FA-841B-601D-4EF9D7E2F3EA}"/>
              </a:ext>
            </a:extLst>
          </p:cNvPr>
          <p:cNvSpPr txBox="1"/>
          <p:nvPr/>
        </p:nvSpPr>
        <p:spPr>
          <a:xfrm>
            <a:off x="139994" y="5826129"/>
            <a:ext cx="39836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latin typeface="Calisto MT" panose="02040603050505030304" pitchFamily="18" charset="0"/>
              </a:rPr>
              <a:t>θ </a:t>
            </a:r>
            <a:r>
              <a:rPr lang="en-US" sz="2800" dirty="0">
                <a:latin typeface="Calisto MT" panose="02040603050505030304" pitchFamily="18" charset="0"/>
                <a:sym typeface="Wingdings" panose="05000000000000000000" pitchFamily="2" charset="2"/>
              </a:rPr>
              <a:t> parameters</a:t>
            </a:r>
          </a:p>
          <a:p>
            <a:r>
              <a:rPr lang="en-US" sz="2800" dirty="0">
                <a:latin typeface="Calisto MT" panose="02040603050505030304" pitchFamily="18" charset="0"/>
                <a:sym typeface="Wingdings" panose="05000000000000000000" pitchFamily="2" charset="2"/>
              </a:rPr>
              <a:t>d  data</a:t>
            </a:r>
            <a:endParaRPr lang="en-US" sz="2800" dirty="0">
              <a:latin typeface="Calisto MT" panose="02040603050505030304" pitchFamily="18" charset="0"/>
            </a:endParaRPr>
          </a:p>
        </p:txBody>
      </p:sp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5F0C6ECE-2811-3022-5CAA-8C95B0ACC675}"/>
              </a:ext>
            </a:extLst>
          </p:cNvPr>
          <p:cNvSpPr/>
          <p:nvPr/>
        </p:nvSpPr>
        <p:spPr>
          <a:xfrm>
            <a:off x="2859666" y="2950045"/>
            <a:ext cx="1991540" cy="956733"/>
          </a:xfrm>
          <a:prstGeom prst="roundRect">
            <a:avLst/>
          </a:prstGeom>
          <a:noFill/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9CA0A8-9544-D654-6B25-0C7DEE1355D9}"/>
              </a:ext>
            </a:extLst>
          </p:cNvPr>
          <p:cNvSpPr txBox="1"/>
          <p:nvPr/>
        </p:nvSpPr>
        <p:spPr>
          <a:xfrm>
            <a:off x="2859666" y="2365270"/>
            <a:ext cx="1991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Posterior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669F22-75E6-1C8C-6155-17BAF1CBBDBF}"/>
              </a:ext>
            </a:extLst>
          </p:cNvPr>
          <p:cNvSpPr txBox="1"/>
          <p:nvPr/>
        </p:nvSpPr>
        <p:spPr>
          <a:xfrm>
            <a:off x="5525571" y="4928114"/>
            <a:ext cx="5670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If there is no analytical form?</a:t>
            </a:r>
          </a:p>
        </p:txBody>
      </p:sp>
    </p:spTree>
    <p:extLst>
      <p:ext uri="{BB962C8B-B14F-4D97-AF65-F5344CB8AC3E}">
        <p14:creationId xmlns:p14="http://schemas.microsoft.com/office/powerpoint/2010/main" val="4781730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E389A-2C6E-3BED-9269-4D0EC8B0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83EC2A-BE66-04CD-4182-DC630FBCEC5D}"/>
              </a:ext>
            </a:extLst>
          </p:cNvPr>
          <p:cNvSpPr txBox="1"/>
          <p:nvPr/>
        </p:nvSpPr>
        <p:spPr>
          <a:xfrm>
            <a:off x="3615267" y="7776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Bayesian inference</a:t>
            </a:r>
          </a:p>
        </p:txBody>
      </p:sp>
      <p:pic>
        <p:nvPicPr>
          <p:cNvPr id="3" name="Picture 2" descr="equation">
            <a:extLst>
              <a:ext uri="{FF2B5EF4-FFF2-40B4-BE49-F238E27FC236}">
                <a16:creationId xmlns:a16="http://schemas.microsoft.com/office/drawing/2014/main" id="{3535F178-EA84-04DB-1D43-92C035580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939" y="3073154"/>
            <a:ext cx="6104122" cy="71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ED4799-2D31-6508-2069-4BAB21AA953B}"/>
              </a:ext>
            </a:extLst>
          </p:cNvPr>
          <p:cNvSpPr txBox="1"/>
          <p:nvPr/>
        </p:nvSpPr>
        <p:spPr>
          <a:xfrm>
            <a:off x="139994" y="5826129"/>
            <a:ext cx="39836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latin typeface="Calisto MT" panose="02040603050505030304" pitchFamily="18" charset="0"/>
              </a:rPr>
              <a:t>θ </a:t>
            </a:r>
            <a:r>
              <a:rPr lang="en-US" sz="2800" dirty="0">
                <a:latin typeface="Calisto MT" panose="02040603050505030304" pitchFamily="18" charset="0"/>
                <a:sym typeface="Wingdings" panose="05000000000000000000" pitchFamily="2" charset="2"/>
              </a:rPr>
              <a:t> parameters</a:t>
            </a:r>
          </a:p>
          <a:p>
            <a:r>
              <a:rPr lang="en-US" sz="2800" dirty="0">
                <a:latin typeface="Calisto MT" panose="02040603050505030304" pitchFamily="18" charset="0"/>
                <a:sym typeface="Wingdings" panose="05000000000000000000" pitchFamily="2" charset="2"/>
              </a:rPr>
              <a:t>d  data</a:t>
            </a:r>
            <a:endParaRPr lang="en-US" sz="2800" dirty="0">
              <a:latin typeface="Calisto MT" panose="0204060305050503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699700-7CA5-D7BA-D10C-FB101359AED5}"/>
              </a:ext>
            </a:extLst>
          </p:cNvPr>
          <p:cNvSpPr txBox="1"/>
          <p:nvPr/>
        </p:nvSpPr>
        <p:spPr>
          <a:xfrm>
            <a:off x="5276088" y="5697689"/>
            <a:ext cx="61691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Generate </a:t>
            </a:r>
            <a:r>
              <a:rPr lang="el-GR" sz="2400" dirty="0">
                <a:solidFill>
                  <a:srgbClr val="0097A7"/>
                </a:solidFill>
              </a:rPr>
              <a:t>θ</a:t>
            </a:r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 and d pairs </a:t>
            </a:r>
            <a:r>
              <a:rPr lang="en-US" sz="2400" dirty="0">
                <a:latin typeface="Calisto MT" panose="02040603050505030304" pitchFamily="18" charset="0"/>
              </a:rPr>
              <a:t>with a simulator and use machine learning to </a:t>
            </a:r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approximate p(</a:t>
            </a:r>
            <a:r>
              <a:rPr lang="el-GR" sz="2400" dirty="0">
                <a:solidFill>
                  <a:srgbClr val="0097A7"/>
                </a:solidFill>
              </a:rPr>
              <a:t>θ</a:t>
            </a:r>
            <a:r>
              <a:rPr lang="en-US" sz="2400" dirty="0">
                <a:solidFill>
                  <a:srgbClr val="0097A7"/>
                </a:solidFill>
              </a:rPr>
              <a:t>|d</a:t>
            </a:r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)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14A78AC9-344E-D9C3-413B-4D9694E5D481}"/>
              </a:ext>
            </a:extLst>
          </p:cNvPr>
          <p:cNvSpPr/>
          <p:nvPr/>
        </p:nvSpPr>
        <p:spPr>
          <a:xfrm>
            <a:off x="5010912" y="5634822"/>
            <a:ext cx="6534938" cy="956733"/>
          </a:xfrm>
          <a:prstGeom prst="roundRect">
            <a:avLst/>
          </a:prstGeom>
          <a:noFill/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B98E3B60-14A2-A6F2-E46D-AAE82CA765DD}"/>
              </a:ext>
            </a:extLst>
          </p:cNvPr>
          <p:cNvSpPr/>
          <p:nvPr/>
        </p:nvSpPr>
        <p:spPr>
          <a:xfrm>
            <a:off x="2859666" y="2950045"/>
            <a:ext cx="1991540" cy="956733"/>
          </a:xfrm>
          <a:prstGeom prst="roundRect">
            <a:avLst/>
          </a:prstGeom>
          <a:noFill/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057E4C-BD21-7CA4-5F75-39215F55D983}"/>
              </a:ext>
            </a:extLst>
          </p:cNvPr>
          <p:cNvSpPr txBox="1"/>
          <p:nvPr/>
        </p:nvSpPr>
        <p:spPr>
          <a:xfrm>
            <a:off x="2859666" y="2365270"/>
            <a:ext cx="1991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Posterior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464518-E26A-63BB-9546-39223ED2D091}"/>
              </a:ext>
            </a:extLst>
          </p:cNvPr>
          <p:cNvSpPr txBox="1"/>
          <p:nvPr/>
        </p:nvSpPr>
        <p:spPr>
          <a:xfrm>
            <a:off x="5525571" y="4928114"/>
            <a:ext cx="5670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If there is no analytical form?</a:t>
            </a:r>
          </a:p>
        </p:txBody>
      </p:sp>
    </p:spTree>
    <p:extLst>
      <p:ext uri="{BB962C8B-B14F-4D97-AF65-F5344CB8AC3E}">
        <p14:creationId xmlns:p14="http://schemas.microsoft.com/office/powerpoint/2010/main" val="13612433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76895-480B-7FE1-21C7-C82C9A696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66BEAF-89B6-4FA5-5115-A9EC931D77B5}"/>
              </a:ext>
            </a:extLst>
          </p:cNvPr>
          <p:cNvSpPr txBox="1"/>
          <p:nvPr/>
        </p:nvSpPr>
        <p:spPr>
          <a:xfrm>
            <a:off x="3615267" y="7776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Bayesian inference</a:t>
            </a:r>
          </a:p>
        </p:txBody>
      </p:sp>
      <p:pic>
        <p:nvPicPr>
          <p:cNvPr id="3" name="Picture 2" descr="equation">
            <a:extLst>
              <a:ext uri="{FF2B5EF4-FFF2-40B4-BE49-F238E27FC236}">
                <a16:creationId xmlns:a16="http://schemas.microsoft.com/office/drawing/2014/main" id="{F4C0309A-C5EA-A413-A3ED-AC91F830B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939" y="3073154"/>
            <a:ext cx="6104122" cy="71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DED609-3CD1-079D-6AF0-5E8CE0F1F0E4}"/>
              </a:ext>
            </a:extLst>
          </p:cNvPr>
          <p:cNvSpPr txBox="1"/>
          <p:nvPr/>
        </p:nvSpPr>
        <p:spPr>
          <a:xfrm>
            <a:off x="139994" y="5826129"/>
            <a:ext cx="39836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latin typeface="Calisto MT" panose="02040603050505030304" pitchFamily="18" charset="0"/>
              </a:rPr>
              <a:t>θ </a:t>
            </a:r>
            <a:r>
              <a:rPr lang="en-US" sz="2800" dirty="0">
                <a:latin typeface="Calisto MT" panose="02040603050505030304" pitchFamily="18" charset="0"/>
                <a:sym typeface="Wingdings" panose="05000000000000000000" pitchFamily="2" charset="2"/>
              </a:rPr>
              <a:t> parameters</a:t>
            </a:r>
          </a:p>
          <a:p>
            <a:r>
              <a:rPr lang="en-US" sz="2800" dirty="0">
                <a:latin typeface="Calisto MT" panose="02040603050505030304" pitchFamily="18" charset="0"/>
                <a:sym typeface="Wingdings" panose="05000000000000000000" pitchFamily="2" charset="2"/>
              </a:rPr>
              <a:t>d  data</a:t>
            </a:r>
            <a:endParaRPr lang="en-US" sz="2800" dirty="0">
              <a:latin typeface="Calisto MT" panose="0204060305050503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0C3C70-360B-8F70-3F82-71372841B3A3}"/>
              </a:ext>
            </a:extLst>
          </p:cNvPr>
          <p:cNvSpPr txBox="1"/>
          <p:nvPr/>
        </p:nvSpPr>
        <p:spPr>
          <a:xfrm>
            <a:off x="5276088" y="5697689"/>
            <a:ext cx="61691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Generate </a:t>
            </a:r>
            <a:r>
              <a:rPr lang="el-GR" sz="2400" dirty="0">
                <a:solidFill>
                  <a:srgbClr val="0097A7"/>
                </a:solidFill>
              </a:rPr>
              <a:t>θ</a:t>
            </a:r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 and d pairs </a:t>
            </a:r>
            <a:r>
              <a:rPr lang="en-US" sz="2400" dirty="0">
                <a:latin typeface="Calisto MT" panose="02040603050505030304" pitchFamily="18" charset="0"/>
              </a:rPr>
              <a:t>with a </a:t>
            </a:r>
            <a:r>
              <a:rPr lang="en-US" sz="2400" dirty="0">
                <a:solidFill>
                  <a:srgbClr val="FFC000"/>
                </a:solidFill>
                <a:latin typeface="Calisto MT" panose="02040603050505030304" pitchFamily="18" charset="0"/>
              </a:rPr>
              <a:t>simulator</a:t>
            </a:r>
            <a:r>
              <a:rPr lang="en-US" sz="2400" dirty="0">
                <a:latin typeface="Calisto MT" panose="02040603050505030304" pitchFamily="18" charset="0"/>
              </a:rPr>
              <a:t> and use machine learning to </a:t>
            </a:r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approximate p(</a:t>
            </a:r>
            <a:r>
              <a:rPr lang="el-GR" sz="2400" dirty="0">
                <a:solidFill>
                  <a:srgbClr val="0097A7"/>
                </a:solidFill>
              </a:rPr>
              <a:t>θ</a:t>
            </a:r>
            <a:r>
              <a:rPr lang="en-US" sz="2400" dirty="0">
                <a:solidFill>
                  <a:srgbClr val="0097A7"/>
                </a:solidFill>
              </a:rPr>
              <a:t>|d</a:t>
            </a:r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)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15631696-6D24-0C3A-D024-AD09E01538B6}"/>
              </a:ext>
            </a:extLst>
          </p:cNvPr>
          <p:cNvSpPr/>
          <p:nvPr/>
        </p:nvSpPr>
        <p:spPr>
          <a:xfrm>
            <a:off x="5010912" y="5634822"/>
            <a:ext cx="6534938" cy="956733"/>
          </a:xfrm>
          <a:prstGeom prst="roundRect">
            <a:avLst/>
          </a:prstGeom>
          <a:noFill/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FBCC409E-9630-1AFF-CF61-E89BC4E0B9BA}"/>
              </a:ext>
            </a:extLst>
          </p:cNvPr>
          <p:cNvSpPr/>
          <p:nvPr/>
        </p:nvSpPr>
        <p:spPr>
          <a:xfrm>
            <a:off x="2859666" y="2950045"/>
            <a:ext cx="1991540" cy="956733"/>
          </a:xfrm>
          <a:prstGeom prst="roundRect">
            <a:avLst/>
          </a:prstGeom>
          <a:noFill/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243043-7626-457C-E72E-9107F4DEC730}"/>
              </a:ext>
            </a:extLst>
          </p:cNvPr>
          <p:cNvSpPr txBox="1"/>
          <p:nvPr/>
        </p:nvSpPr>
        <p:spPr>
          <a:xfrm>
            <a:off x="2859666" y="2365270"/>
            <a:ext cx="1991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Posterior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6624A9-A006-C1AA-7330-FFE6A390BF6D}"/>
              </a:ext>
            </a:extLst>
          </p:cNvPr>
          <p:cNvSpPr txBox="1"/>
          <p:nvPr/>
        </p:nvSpPr>
        <p:spPr>
          <a:xfrm>
            <a:off x="5525571" y="4928114"/>
            <a:ext cx="5670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97A7"/>
                </a:solidFill>
                <a:latin typeface="Calisto MT" panose="02040603050505030304" pitchFamily="18" charset="0"/>
              </a:rPr>
              <a:t>If there is no analytical form?</a:t>
            </a:r>
          </a:p>
        </p:txBody>
      </p:sp>
      <p:cxnSp>
        <p:nvCxnSpPr>
          <p:cNvPr id="6" name="Ευθεία γραμμή σύνδεσης 5">
            <a:extLst>
              <a:ext uri="{FF2B5EF4-FFF2-40B4-BE49-F238E27FC236}">
                <a16:creationId xmlns:a16="http://schemas.microsoft.com/office/drawing/2014/main" id="{1C1062A1-B42E-4E2D-0CB0-AC6EA11FAEF3}"/>
              </a:ext>
            </a:extLst>
          </p:cNvPr>
          <p:cNvCxnSpPr>
            <a:cxnSpLocks/>
          </p:cNvCxnSpPr>
          <p:nvPr/>
        </p:nvCxnSpPr>
        <p:spPr>
          <a:xfrm flipH="1" flipV="1">
            <a:off x="8768316" y="2434082"/>
            <a:ext cx="564018" cy="339204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Ευθεία γραμμή σύνδεσης 6">
            <a:extLst>
              <a:ext uri="{FF2B5EF4-FFF2-40B4-BE49-F238E27FC236}">
                <a16:creationId xmlns:a16="http://schemas.microsoft.com/office/drawing/2014/main" id="{693C177E-61A8-C18D-18C2-F5B727B27817}"/>
              </a:ext>
            </a:extLst>
          </p:cNvPr>
          <p:cNvCxnSpPr>
            <a:cxnSpLocks/>
          </p:cNvCxnSpPr>
          <p:nvPr/>
        </p:nvCxnSpPr>
        <p:spPr>
          <a:xfrm flipV="1">
            <a:off x="10497312" y="2504579"/>
            <a:ext cx="872437" cy="332155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38A91C95-8C93-61AA-9D43-4F1D887F0B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0" r="21593"/>
          <a:stretch>
            <a:fillRect/>
          </a:stretch>
        </p:blipFill>
        <p:spPr bwMode="auto">
          <a:xfrm>
            <a:off x="8540380" y="1413447"/>
            <a:ext cx="3005470" cy="115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984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9E7C3-B269-2B9F-38F7-AFDF6E830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Εικόνα 35" descr="Εικόνα που περιέχει στιγμιότυπο οθόνης, κείμενο, λογισμικό πολυμέσων, χώρος&#10;&#10;Περιγραφή που δημιουργήθηκε αυτόματα">
            <a:extLst>
              <a:ext uri="{FF2B5EF4-FFF2-40B4-BE49-F238E27FC236}">
                <a16:creationId xmlns:a16="http://schemas.microsoft.com/office/drawing/2014/main" id="{7E9FDDFC-865B-737F-8B6E-94937FFAEB5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4" t="13646" r="26036" b="11218"/>
          <a:stretch/>
        </p:blipFill>
        <p:spPr>
          <a:xfrm>
            <a:off x="3498598" y="1115787"/>
            <a:ext cx="4458585" cy="4452339"/>
          </a:xfrm>
          <a:prstGeom prst="cube">
            <a:avLst/>
          </a:prstGeom>
        </p:spPr>
      </p:pic>
      <p:pic>
        <p:nvPicPr>
          <p:cNvPr id="39" name="Εικόνα 38">
            <a:extLst>
              <a:ext uri="{FF2B5EF4-FFF2-40B4-BE49-F238E27FC236}">
                <a16:creationId xmlns:a16="http://schemas.microsoft.com/office/drawing/2014/main" id="{3B8B367D-32CE-9D9C-2C76-1315D19ADCE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1920" y="725417"/>
            <a:ext cx="5201094" cy="5201094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BFD7990F-18C0-734A-511B-4320F3E10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2900" y="4055953"/>
            <a:ext cx="2720717" cy="225570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AFD11F-A441-DAAF-99B9-9C35962382AF}"/>
              </a:ext>
            </a:extLst>
          </p:cNvPr>
          <p:cNvSpPr txBox="1"/>
          <p:nvPr/>
        </p:nvSpPr>
        <p:spPr>
          <a:xfrm>
            <a:off x="3598041" y="4777823"/>
            <a:ext cx="1693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Calisto MT" panose="02040603050505030304" pitchFamily="18" charset="0"/>
              </a:rPr>
              <a:t>Chunck</a:t>
            </a:r>
            <a:r>
              <a:rPr lang="en-US" sz="2000" dirty="0">
                <a:latin typeface="Calisto MT" panose="02040603050505030304" pitchFamily="18" charset="0"/>
              </a:rPr>
              <a:t> of the Universe</a:t>
            </a:r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1EDB4F9D-4D74-24CD-0E66-AE97223041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85966" t="16901" r="11739" b="13527"/>
          <a:stretch>
            <a:fillRect/>
          </a:stretch>
        </p:blipFill>
        <p:spPr>
          <a:xfrm rot="5400000">
            <a:off x="1194802" y="5627102"/>
            <a:ext cx="144046" cy="2152650"/>
          </a:xfrm>
          <a:prstGeom prst="rect">
            <a:avLst/>
          </a:prstGeom>
          <a:effectLst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10B95F4-827D-F132-B3AB-7C8C095855CD}"/>
              </a:ext>
            </a:extLst>
          </p:cNvPr>
          <p:cNvSpPr txBox="1"/>
          <p:nvPr/>
        </p:nvSpPr>
        <p:spPr>
          <a:xfrm>
            <a:off x="61629" y="6174140"/>
            <a:ext cx="1370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E2EDAD-DB8B-4B3C-A861-84C08DD3A3F8}"/>
              </a:ext>
            </a:extLst>
          </p:cNvPr>
          <p:cNvSpPr txBox="1"/>
          <p:nvPr/>
        </p:nvSpPr>
        <p:spPr>
          <a:xfrm>
            <a:off x="61629" y="96675"/>
            <a:ext cx="3924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z~ a few hundred</a:t>
            </a:r>
          </a:p>
        </p:txBody>
      </p:sp>
    </p:spTree>
    <p:extLst>
      <p:ext uri="{BB962C8B-B14F-4D97-AF65-F5344CB8AC3E}">
        <p14:creationId xmlns:p14="http://schemas.microsoft.com/office/powerpoint/2010/main" val="1837270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8A561-474C-054F-EDC2-CA3A225BA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CFA0881-D9F1-39A6-E096-672F988F086A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AA70CFAA-A919-5920-D7DC-5372F0D77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77" y="2512342"/>
            <a:ext cx="1589620" cy="1613965"/>
          </a:xfrm>
          <a:prstGeom prst="cub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5A7ECE9-CBA6-48D9-3D27-D04ECFEC28D4}"/>
              </a:ext>
            </a:extLst>
          </p:cNvPr>
          <p:cNvSpPr txBox="1"/>
          <p:nvPr/>
        </p:nvSpPr>
        <p:spPr>
          <a:xfrm>
            <a:off x="96592" y="4357546"/>
            <a:ext cx="2575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Simulated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E226FB-63BE-2FD2-EAD5-03C52A68026B}"/>
              </a:ext>
            </a:extLst>
          </p:cNvPr>
          <p:cNvSpPr txBox="1"/>
          <p:nvPr/>
        </p:nvSpPr>
        <p:spPr>
          <a:xfrm>
            <a:off x="96592" y="4824344"/>
            <a:ext cx="2494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(galaxy and 21cm 200^3pix, 300^3 Mpc fields)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885F05-7682-A7D5-87D5-69400D1A38EE}"/>
              </a:ext>
            </a:extLst>
          </p:cNvPr>
          <p:cNvSpPr txBox="1"/>
          <p:nvPr/>
        </p:nvSpPr>
        <p:spPr>
          <a:xfrm>
            <a:off x="96592" y="5981700"/>
            <a:ext cx="276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2,000 simulations at z=8</a:t>
            </a:r>
          </a:p>
          <a:p>
            <a:r>
              <a:rPr lang="en-US" dirty="0"/>
              <a:t>under default astrophysics</a:t>
            </a:r>
          </a:p>
        </p:txBody>
      </p:sp>
    </p:spTree>
    <p:extLst>
      <p:ext uri="{BB962C8B-B14F-4D97-AF65-F5344CB8AC3E}">
        <p14:creationId xmlns:p14="http://schemas.microsoft.com/office/powerpoint/2010/main" val="38440317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5EF0BB-010D-19C6-3FAB-011D507FD68F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FA672781-37CF-8221-1266-C27BA922B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77" y="2512342"/>
            <a:ext cx="1589620" cy="1613965"/>
          </a:xfrm>
          <a:prstGeom prst="cub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FE85A36-C7FD-83AF-31C4-DB4183561964}"/>
              </a:ext>
            </a:extLst>
          </p:cNvPr>
          <p:cNvSpPr txBox="1"/>
          <p:nvPr/>
        </p:nvSpPr>
        <p:spPr>
          <a:xfrm>
            <a:off x="96592" y="4357546"/>
            <a:ext cx="2575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Simulated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BB24BD-54DA-4E7D-F1EA-B005EC4F011A}"/>
              </a:ext>
            </a:extLst>
          </p:cNvPr>
          <p:cNvSpPr txBox="1"/>
          <p:nvPr/>
        </p:nvSpPr>
        <p:spPr>
          <a:xfrm>
            <a:off x="96592" y="4824344"/>
            <a:ext cx="2494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(galaxy and 21cm 200^3pix, 300^3 Mpc fields)</a:t>
            </a:r>
            <a:endParaRPr lang="en-US" dirty="0"/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44FBD080-3A60-40EA-58CC-3C36C46A1EAE}"/>
              </a:ext>
            </a:extLst>
          </p:cNvPr>
          <p:cNvCxnSpPr>
            <a:cxnSpLocks/>
          </p:cNvCxnSpPr>
          <p:nvPr/>
        </p:nvCxnSpPr>
        <p:spPr>
          <a:xfrm flipV="1">
            <a:off x="2314328" y="4220269"/>
            <a:ext cx="1506863" cy="1"/>
          </a:xfrm>
          <a:prstGeom prst="straightConnector1">
            <a:avLst/>
          </a:prstGeom>
          <a:ln w="57150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4F403CB-CC39-9C00-934E-BCA0AC25872B}"/>
              </a:ext>
            </a:extLst>
          </p:cNvPr>
          <p:cNvSpPr txBox="1"/>
          <p:nvPr/>
        </p:nvSpPr>
        <p:spPr>
          <a:xfrm>
            <a:off x="1906071" y="2670661"/>
            <a:ext cx="2035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Observational pipeline</a:t>
            </a:r>
          </a:p>
        </p:txBody>
      </p: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B6B4B822-8494-E6F7-880A-0259C8AB0715}"/>
              </a:ext>
            </a:extLst>
          </p:cNvPr>
          <p:cNvCxnSpPr>
            <a:cxnSpLocks/>
          </p:cNvCxnSpPr>
          <p:nvPr/>
        </p:nvCxnSpPr>
        <p:spPr>
          <a:xfrm flipV="1">
            <a:off x="2276612" y="3429000"/>
            <a:ext cx="1506863" cy="1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Εικόνα 13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09DEBC4-320A-65F1-6C82-6612CE9C3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574" y="2435459"/>
            <a:ext cx="1589620" cy="1625748"/>
          </a:xfrm>
          <a:prstGeom prst="cube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EB3ADB7-E2A7-4265-3560-A3B516434E3D}"/>
              </a:ext>
            </a:extLst>
          </p:cNvPr>
          <p:cNvSpPr txBox="1"/>
          <p:nvPr/>
        </p:nvSpPr>
        <p:spPr>
          <a:xfrm>
            <a:off x="3783475" y="4429681"/>
            <a:ext cx="203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Mock observations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B833E7-2701-38A5-710F-050DCB24714C}"/>
              </a:ext>
            </a:extLst>
          </p:cNvPr>
          <p:cNvSpPr txBox="1"/>
          <p:nvPr/>
        </p:nvSpPr>
        <p:spPr>
          <a:xfrm>
            <a:off x="96592" y="5981700"/>
            <a:ext cx="276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2,000 simulations at z=8</a:t>
            </a:r>
          </a:p>
          <a:p>
            <a:r>
              <a:rPr lang="en-US" dirty="0"/>
              <a:t>under default astrophysics</a:t>
            </a:r>
          </a:p>
        </p:txBody>
      </p:sp>
    </p:spTree>
    <p:extLst>
      <p:ext uri="{BB962C8B-B14F-4D97-AF65-F5344CB8AC3E}">
        <p14:creationId xmlns:p14="http://schemas.microsoft.com/office/powerpoint/2010/main" val="27116286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10D09-FEF5-4D04-399F-D317DFC41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C04169-B27E-37C7-0DE9-0077DFA063FB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1E3A8CF5-4E2F-EDD6-1918-F51449239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77" y="2512342"/>
            <a:ext cx="1589620" cy="1613965"/>
          </a:xfrm>
          <a:prstGeom prst="cub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C2DCC0-1418-5957-1C91-15E45E759794}"/>
              </a:ext>
            </a:extLst>
          </p:cNvPr>
          <p:cNvSpPr txBox="1"/>
          <p:nvPr/>
        </p:nvSpPr>
        <p:spPr>
          <a:xfrm>
            <a:off x="96592" y="4357546"/>
            <a:ext cx="2575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Simulated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C9F169-19BF-E7AD-F645-AA4F522E6950}"/>
              </a:ext>
            </a:extLst>
          </p:cNvPr>
          <p:cNvSpPr txBox="1"/>
          <p:nvPr/>
        </p:nvSpPr>
        <p:spPr>
          <a:xfrm>
            <a:off x="96592" y="4824344"/>
            <a:ext cx="2494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(galaxy and 21cm 200^3pix, 300^3 Mpc fields)</a:t>
            </a:r>
            <a:endParaRPr lang="en-US" dirty="0"/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4BD99A1A-254E-FF60-2ED6-B1944DB258A6}"/>
              </a:ext>
            </a:extLst>
          </p:cNvPr>
          <p:cNvCxnSpPr>
            <a:cxnSpLocks/>
          </p:cNvCxnSpPr>
          <p:nvPr/>
        </p:nvCxnSpPr>
        <p:spPr>
          <a:xfrm flipV="1">
            <a:off x="2314328" y="4220269"/>
            <a:ext cx="1506863" cy="1"/>
          </a:xfrm>
          <a:prstGeom prst="straightConnector1">
            <a:avLst/>
          </a:prstGeom>
          <a:ln w="57150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1A3ADFF-940D-4EC4-1BB7-C1EE859BC55F}"/>
              </a:ext>
            </a:extLst>
          </p:cNvPr>
          <p:cNvSpPr txBox="1"/>
          <p:nvPr/>
        </p:nvSpPr>
        <p:spPr>
          <a:xfrm>
            <a:off x="1906071" y="2670661"/>
            <a:ext cx="2035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Observational pipeline</a:t>
            </a:r>
          </a:p>
        </p:txBody>
      </p: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886CA153-FA49-48F9-C184-D3C85110E2D1}"/>
              </a:ext>
            </a:extLst>
          </p:cNvPr>
          <p:cNvCxnSpPr>
            <a:cxnSpLocks/>
          </p:cNvCxnSpPr>
          <p:nvPr/>
        </p:nvCxnSpPr>
        <p:spPr>
          <a:xfrm flipV="1">
            <a:off x="2276612" y="3429000"/>
            <a:ext cx="1506863" cy="1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Εικόνα 13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44D36096-6057-710B-5504-B6CA5CD3D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574" y="2435459"/>
            <a:ext cx="1589620" cy="1625748"/>
          </a:xfrm>
          <a:prstGeom prst="cube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0E9D2B5-9858-D853-D968-3DCA9D7847A0}"/>
              </a:ext>
            </a:extLst>
          </p:cNvPr>
          <p:cNvSpPr txBox="1"/>
          <p:nvPr/>
        </p:nvSpPr>
        <p:spPr>
          <a:xfrm>
            <a:off x="3783475" y="4429681"/>
            <a:ext cx="203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Mock observations</a:t>
            </a:r>
          </a:p>
        </p:txBody>
      </p:sp>
      <p:sp>
        <p:nvSpPr>
          <p:cNvPr id="3" name="Φυσαλίδα ομιλίας: Ορθογώνιο με στρογγυλεμένες γωνίες 2">
            <a:extLst>
              <a:ext uri="{FF2B5EF4-FFF2-40B4-BE49-F238E27FC236}">
                <a16:creationId xmlns:a16="http://schemas.microsoft.com/office/drawing/2014/main" id="{45A8EA65-362B-52F6-ADF0-51AE771AC1A1}"/>
              </a:ext>
            </a:extLst>
          </p:cNvPr>
          <p:cNvSpPr/>
          <p:nvPr/>
        </p:nvSpPr>
        <p:spPr>
          <a:xfrm>
            <a:off x="4689083" y="1309855"/>
            <a:ext cx="6645667" cy="3355233"/>
          </a:xfrm>
          <a:prstGeom prst="wedgeRoundRectCallout">
            <a:avLst>
              <a:gd name="adj1" fmla="val -63826"/>
              <a:gd name="adj2" fmla="val 8456"/>
              <a:gd name="adj3" fmla="val 16667"/>
            </a:avLst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669D1-8FE8-34E5-D293-8C21FEEEA3D8}"/>
              </a:ext>
            </a:extLst>
          </p:cNvPr>
          <p:cNvSpPr txBox="1"/>
          <p:nvPr/>
        </p:nvSpPr>
        <p:spPr>
          <a:xfrm>
            <a:off x="4990428" y="1699394"/>
            <a:ext cx="2801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Includes:</a:t>
            </a:r>
          </a:p>
          <a:p>
            <a:r>
              <a:rPr lang="en-US" sz="2400" dirty="0">
                <a:solidFill>
                  <a:schemeClr val="bg1"/>
                </a:solidFill>
              </a:rPr>
              <a:t>- RSDs </a:t>
            </a:r>
          </a:p>
          <a:p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Muv</a:t>
            </a:r>
            <a:r>
              <a:rPr lang="en-US" sz="2400" dirty="0">
                <a:solidFill>
                  <a:schemeClr val="bg1"/>
                </a:solidFill>
              </a:rPr>
              <a:t> cuts </a:t>
            </a:r>
          </a:p>
          <a:p>
            <a:r>
              <a:rPr lang="en-US" sz="2400" dirty="0">
                <a:solidFill>
                  <a:schemeClr val="bg1"/>
                </a:solidFill>
              </a:rPr>
              <a:t>- SKA noise </a:t>
            </a:r>
          </a:p>
          <a:p>
            <a:r>
              <a:rPr lang="en-US" sz="2400" dirty="0">
                <a:solidFill>
                  <a:schemeClr val="bg1"/>
                </a:solidFill>
              </a:rPr>
              <a:t>- foreground </a:t>
            </a:r>
          </a:p>
          <a:p>
            <a:r>
              <a:rPr lang="en-US" sz="2400" dirty="0">
                <a:solidFill>
                  <a:schemeClr val="bg1"/>
                </a:solidFill>
              </a:rPr>
              <a:t>  contamination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AAB734-663F-0856-06E1-E507D3A3917B}"/>
              </a:ext>
            </a:extLst>
          </p:cNvPr>
          <p:cNvSpPr txBox="1"/>
          <p:nvPr/>
        </p:nvSpPr>
        <p:spPr>
          <a:xfrm>
            <a:off x="96592" y="5981700"/>
            <a:ext cx="276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2,000 simulations at z=8</a:t>
            </a:r>
          </a:p>
          <a:p>
            <a:r>
              <a:rPr lang="en-US" dirty="0"/>
              <a:t>under default astrophysics</a:t>
            </a:r>
          </a:p>
        </p:txBody>
      </p:sp>
    </p:spTree>
    <p:extLst>
      <p:ext uri="{BB962C8B-B14F-4D97-AF65-F5344CB8AC3E}">
        <p14:creationId xmlns:p14="http://schemas.microsoft.com/office/powerpoint/2010/main" val="41677034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5E95F-9100-0F27-EEC5-704F17CD3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421E0B4-057A-4118-6AB7-DB1FC66F7E66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24956025-6DBE-2682-AB06-12C5CFD8F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77" y="2512342"/>
            <a:ext cx="1589620" cy="1613965"/>
          </a:xfrm>
          <a:prstGeom prst="cub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91A4D8-5B18-2BEA-11B8-5D696D60F6CA}"/>
              </a:ext>
            </a:extLst>
          </p:cNvPr>
          <p:cNvSpPr txBox="1"/>
          <p:nvPr/>
        </p:nvSpPr>
        <p:spPr>
          <a:xfrm>
            <a:off x="96592" y="4357546"/>
            <a:ext cx="2575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Simulated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5EBF9E-F5F0-5364-04FD-3F887803D9E7}"/>
              </a:ext>
            </a:extLst>
          </p:cNvPr>
          <p:cNvSpPr txBox="1"/>
          <p:nvPr/>
        </p:nvSpPr>
        <p:spPr>
          <a:xfrm>
            <a:off x="96592" y="4824344"/>
            <a:ext cx="2494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(galaxy and 21cm 200^3pix, 300^3 Mpc fields)</a:t>
            </a:r>
            <a:endParaRPr lang="en-US" dirty="0"/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24C550BF-B3EB-4A45-3486-4A72762C0E00}"/>
              </a:ext>
            </a:extLst>
          </p:cNvPr>
          <p:cNvCxnSpPr>
            <a:cxnSpLocks/>
          </p:cNvCxnSpPr>
          <p:nvPr/>
        </p:nvCxnSpPr>
        <p:spPr>
          <a:xfrm flipV="1">
            <a:off x="2314328" y="4220269"/>
            <a:ext cx="1506863" cy="1"/>
          </a:xfrm>
          <a:prstGeom prst="straightConnector1">
            <a:avLst/>
          </a:prstGeom>
          <a:ln w="57150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80978E8-33D4-CC13-8641-94A67F58EE35}"/>
              </a:ext>
            </a:extLst>
          </p:cNvPr>
          <p:cNvSpPr txBox="1"/>
          <p:nvPr/>
        </p:nvSpPr>
        <p:spPr>
          <a:xfrm>
            <a:off x="1906071" y="2670661"/>
            <a:ext cx="2035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Observational pipeline</a:t>
            </a:r>
          </a:p>
        </p:txBody>
      </p: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CFDA713B-8A48-0D86-E9D9-22CA9EE66689}"/>
              </a:ext>
            </a:extLst>
          </p:cNvPr>
          <p:cNvCxnSpPr>
            <a:cxnSpLocks/>
          </p:cNvCxnSpPr>
          <p:nvPr/>
        </p:nvCxnSpPr>
        <p:spPr>
          <a:xfrm flipV="1">
            <a:off x="2276612" y="3429000"/>
            <a:ext cx="1506863" cy="1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Εικόνα 13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E062098-B61C-A2B5-1FA5-FE17E422A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574" y="2435459"/>
            <a:ext cx="1589620" cy="1625748"/>
          </a:xfrm>
          <a:prstGeom prst="cube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D3213D8-672D-A56D-4051-B5B40E119F24}"/>
              </a:ext>
            </a:extLst>
          </p:cNvPr>
          <p:cNvSpPr txBox="1"/>
          <p:nvPr/>
        </p:nvSpPr>
        <p:spPr>
          <a:xfrm>
            <a:off x="3783475" y="4429681"/>
            <a:ext cx="203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Mock observations</a:t>
            </a:r>
          </a:p>
        </p:txBody>
      </p:sp>
      <p:sp>
        <p:nvSpPr>
          <p:cNvPr id="3" name="Φυσαλίδα ομιλίας: Ορθογώνιο με στρογγυλεμένες γωνίες 2">
            <a:extLst>
              <a:ext uri="{FF2B5EF4-FFF2-40B4-BE49-F238E27FC236}">
                <a16:creationId xmlns:a16="http://schemas.microsoft.com/office/drawing/2014/main" id="{6E101FED-34D7-A2DD-2411-CAEF752DEC88}"/>
              </a:ext>
            </a:extLst>
          </p:cNvPr>
          <p:cNvSpPr/>
          <p:nvPr/>
        </p:nvSpPr>
        <p:spPr>
          <a:xfrm>
            <a:off x="4689083" y="1309855"/>
            <a:ext cx="6645667" cy="3355233"/>
          </a:xfrm>
          <a:prstGeom prst="wedgeRoundRectCallout">
            <a:avLst>
              <a:gd name="adj1" fmla="val -63826"/>
              <a:gd name="adj2" fmla="val 8456"/>
              <a:gd name="adj3" fmla="val 16667"/>
            </a:avLst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E78EDC-77CB-DED2-ECB0-CC361D6059E7}"/>
              </a:ext>
            </a:extLst>
          </p:cNvPr>
          <p:cNvSpPr txBox="1"/>
          <p:nvPr/>
        </p:nvSpPr>
        <p:spPr>
          <a:xfrm>
            <a:off x="4990428" y="1699394"/>
            <a:ext cx="2801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Includes:</a:t>
            </a:r>
          </a:p>
          <a:p>
            <a:r>
              <a:rPr lang="en-US" sz="2400" dirty="0">
                <a:solidFill>
                  <a:schemeClr val="bg1"/>
                </a:solidFill>
              </a:rPr>
              <a:t>- RSDs </a:t>
            </a:r>
          </a:p>
          <a:p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Muv</a:t>
            </a:r>
            <a:r>
              <a:rPr lang="en-US" sz="2400" dirty="0">
                <a:solidFill>
                  <a:schemeClr val="bg1"/>
                </a:solidFill>
              </a:rPr>
              <a:t> cuts </a:t>
            </a:r>
          </a:p>
          <a:p>
            <a:r>
              <a:rPr lang="en-US" sz="2400" dirty="0">
                <a:solidFill>
                  <a:schemeClr val="bg1"/>
                </a:solidFill>
              </a:rPr>
              <a:t>- SKA noise </a:t>
            </a:r>
          </a:p>
          <a:p>
            <a:r>
              <a:rPr lang="en-US" sz="2400" dirty="0">
                <a:solidFill>
                  <a:schemeClr val="bg1"/>
                </a:solidFill>
              </a:rPr>
              <a:t>- foreground </a:t>
            </a:r>
          </a:p>
          <a:p>
            <a:r>
              <a:rPr lang="en-US" sz="2400" dirty="0">
                <a:solidFill>
                  <a:schemeClr val="bg1"/>
                </a:solidFill>
              </a:rPr>
              <a:t>  contamination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C1F915-7BFD-1E7B-6A82-C9174914E467}"/>
              </a:ext>
            </a:extLst>
          </p:cNvPr>
          <p:cNvSpPr txBox="1"/>
          <p:nvPr/>
        </p:nvSpPr>
        <p:spPr>
          <a:xfrm>
            <a:off x="96592" y="5981700"/>
            <a:ext cx="276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2,000 simulations at z=8</a:t>
            </a:r>
          </a:p>
          <a:p>
            <a:r>
              <a:rPr lang="en-US" dirty="0"/>
              <a:t>under default astrophysics</a:t>
            </a:r>
          </a:p>
        </p:txBody>
      </p:sp>
      <p:sp>
        <p:nvSpPr>
          <p:cNvPr id="4" name="Δεξί άγκιστρο 3">
            <a:extLst>
              <a:ext uri="{FF2B5EF4-FFF2-40B4-BE49-F238E27FC236}">
                <a16:creationId xmlns:a16="http://schemas.microsoft.com/office/drawing/2014/main" id="{394894F8-C904-6BBB-9FBE-A7D6B66CBF63}"/>
              </a:ext>
            </a:extLst>
          </p:cNvPr>
          <p:cNvSpPr/>
          <p:nvPr/>
        </p:nvSpPr>
        <p:spPr>
          <a:xfrm>
            <a:off x="7155110" y="1713548"/>
            <a:ext cx="637184" cy="2347659"/>
          </a:xfrm>
          <a:prstGeom prst="rightBrace">
            <a:avLst>
              <a:gd name="adj1" fmla="val 36922"/>
              <a:gd name="adj2" fmla="val 5000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34A260-3B6C-EF5A-934E-844DE0B38B11}"/>
              </a:ext>
            </a:extLst>
          </p:cNvPr>
          <p:cNvSpPr txBox="1"/>
          <p:nvPr/>
        </p:nvSpPr>
        <p:spPr>
          <a:xfrm>
            <a:off x="7814371" y="1901219"/>
            <a:ext cx="352037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Resembling observations</a:t>
            </a:r>
            <a:r>
              <a:rPr lang="en-US" sz="2400" dirty="0">
                <a:solidFill>
                  <a:schemeClr val="bg1"/>
                </a:solidFill>
              </a:rPr>
              <a:t> of SKA and galaxy surveys </a:t>
            </a:r>
          </a:p>
          <a:p>
            <a:r>
              <a:rPr lang="en-US" sz="2400" dirty="0" err="1">
                <a:solidFill>
                  <a:schemeClr val="bg1"/>
                </a:solidFill>
              </a:rPr>
              <a:t>e.g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</a:p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MOONRISE; Maiolino+20, COSMOS-3D; Kakiichi+24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1404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45964-F051-C492-8469-C0969437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1AEACD-4CB0-9752-7261-0F00C64B599D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DE336A89-9937-1E78-16F1-887F5D8B8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77" y="2512342"/>
            <a:ext cx="1589620" cy="1613965"/>
          </a:xfrm>
          <a:prstGeom prst="cub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90E88DD-304F-F45E-5B89-E9C276A5EFE7}"/>
              </a:ext>
            </a:extLst>
          </p:cNvPr>
          <p:cNvSpPr txBox="1"/>
          <p:nvPr/>
        </p:nvSpPr>
        <p:spPr>
          <a:xfrm>
            <a:off x="96592" y="4357546"/>
            <a:ext cx="2575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Simulated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0D38A2-93E8-4040-3A0E-019121B4CD7A}"/>
              </a:ext>
            </a:extLst>
          </p:cNvPr>
          <p:cNvSpPr txBox="1"/>
          <p:nvPr/>
        </p:nvSpPr>
        <p:spPr>
          <a:xfrm>
            <a:off x="96592" y="4824344"/>
            <a:ext cx="2494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(galaxy and 21cm 200^3pix, 300^3 Mpc fields)</a:t>
            </a:r>
            <a:endParaRPr lang="en-US" dirty="0"/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1B6AC787-1EEB-5064-1A2F-029A1E92B8DF}"/>
              </a:ext>
            </a:extLst>
          </p:cNvPr>
          <p:cNvCxnSpPr>
            <a:cxnSpLocks/>
          </p:cNvCxnSpPr>
          <p:nvPr/>
        </p:nvCxnSpPr>
        <p:spPr>
          <a:xfrm flipV="1">
            <a:off x="2314328" y="4220269"/>
            <a:ext cx="1506863" cy="1"/>
          </a:xfrm>
          <a:prstGeom prst="straightConnector1">
            <a:avLst/>
          </a:prstGeom>
          <a:ln w="57150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2D708F8-9B12-666E-40CF-586E48B0C652}"/>
              </a:ext>
            </a:extLst>
          </p:cNvPr>
          <p:cNvSpPr txBox="1"/>
          <p:nvPr/>
        </p:nvSpPr>
        <p:spPr>
          <a:xfrm>
            <a:off x="1906071" y="2670661"/>
            <a:ext cx="2035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Observational pipeline</a:t>
            </a:r>
          </a:p>
        </p:txBody>
      </p: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56E61FD9-7B4B-2AF4-E0C1-08A622204154}"/>
              </a:ext>
            </a:extLst>
          </p:cNvPr>
          <p:cNvCxnSpPr>
            <a:cxnSpLocks/>
          </p:cNvCxnSpPr>
          <p:nvPr/>
        </p:nvCxnSpPr>
        <p:spPr>
          <a:xfrm flipV="1">
            <a:off x="2276612" y="3429000"/>
            <a:ext cx="1506863" cy="1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Εικόνα 13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E6E4BCF-9648-9FC1-4F8C-06A0CA50B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574" y="2435459"/>
            <a:ext cx="1589620" cy="1625748"/>
          </a:xfrm>
          <a:prstGeom prst="cube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74D2B49-3A0B-DB68-C72A-80AD5ABA2317}"/>
              </a:ext>
            </a:extLst>
          </p:cNvPr>
          <p:cNvSpPr txBox="1"/>
          <p:nvPr/>
        </p:nvSpPr>
        <p:spPr>
          <a:xfrm>
            <a:off x="3783475" y="4429681"/>
            <a:ext cx="203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Mock observations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01576-4D9D-F122-C688-BC26C8B366DC}"/>
              </a:ext>
            </a:extLst>
          </p:cNvPr>
          <p:cNvSpPr txBox="1"/>
          <p:nvPr/>
        </p:nvSpPr>
        <p:spPr>
          <a:xfrm>
            <a:off x="96592" y="5981700"/>
            <a:ext cx="276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2,000 simulations at z=8</a:t>
            </a:r>
          </a:p>
          <a:p>
            <a:r>
              <a:rPr lang="en-US" dirty="0"/>
              <a:t>under default astrophysics</a:t>
            </a:r>
          </a:p>
        </p:txBody>
      </p:sp>
    </p:spTree>
    <p:extLst>
      <p:ext uri="{BB962C8B-B14F-4D97-AF65-F5344CB8AC3E}">
        <p14:creationId xmlns:p14="http://schemas.microsoft.com/office/powerpoint/2010/main" val="19093471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ABDBF-1DB3-E572-759B-04715F151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C512F4F-A5D7-A6CE-71E5-64C7D1560293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5A3A30C5-1932-C524-4ED1-A3AD5D20D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77" y="2512342"/>
            <a:ext cx="1589620" cy="1613965"/>
          </a:xfrm>
          <a:prstGeom prst="cub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C03235-F2A3-2462-E39F-60C5B63C5893}"/>
              </a:ext>
            </a:extLst>
          </p:cNvPr>
          <p:cNvSpPr txBox="1"/>
          <p:nvPr/>
        </p:nvSpPr>
        <p:spPr>
          <a:xfrm>
            <a:off x="96592" y="4357546"/>
            <a:ext cx="2575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Simulated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887141-3E93-B3B9-9522-D72245E24FCD}"/>
              </a:ext>
            </a:extLst>
          </p:cNvPr>
          <p:cNvSpPr txBox="1"/>
          <p:nvPr/>
        </p:nvSpPr>
        <p:spPr>
          <a:xfrm>
            <a:off x="96592" y="4824344"/>
            <a:ext cx="2494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(galaxy and 21cm 200^3pix, 300^3 Mpc fields)</a:t>
            </a:r>
            <a:endParaRPr lang="en-US" dirty="0"/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5CDE060F-9A78-E9EF-4995-DE87996DA339}"/>
              </a:ext>
            </a:extLst>
          </p:cNvPr>
          <p:cNvCxnSpPr>
            <a:cxnSpLocks/>
          </p:cNvCxnSpPr>
          <p:nvPr/>
        </p:nvCxnSpPr>
        <p:spPr>
          <a:xfrm flipV="1">
            <a:off x="2314328" y="4220269"/>
            <a:ext cx="1506863" cy="1"/>
          </a:xfrm>
          <a:prstGeom prst="straightConnector1">
            <a:avLst/>
          </a:prstGeom>
          <a:ln w="57150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6F2862B-69A3-5AF3-BF9C-1E25ADC940D4}"/>
              </a:ext>
            </a:extLst>
          </p:cNvPr>
          <p:cNvSpPr txBox="1"/>
          <p:nvPr/>
        </p:nvSpPr>
        <p:spPr>
          <a:xfrm>
            <a:off x="1906071" y="2670661"/>
            <a:ext cx="2035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Observational pipeline</a:t>
            </a:r>
          </a:p>
        </p:txBody>
      </p: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87E3547C-2955-9DC9-6138-5BF3E44FAA41}"/>
              </a:ext>
            </a:extLst>
          </p:cNvPr>
          <p:cNvCxnSpPr>
            <a:cxnSpLocks/>
          </p:cNvCxnSpPr>
          <p:nvPr/>
        </p:nvCxnSpPr>
        <p:spPr>
          <a:xfrm flipV="1">
            <a:off x="2276612" y="3429000"/>
            <a:ext cx="1506863" cy="1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Εικόνα 13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6FFD1FF-1598-6257-F69D-D5B8B3015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574" y="2435459"/>
            <a:ext cx="1589620" cy="1625748"/>
          </a:xfrm>
          <a:prstGeom prst="cube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0328DB8-C685-E05B-7038-B775C8F988AA}"/>
              </a:ext>
            </a:extLst>
          </p:cNvPr>
          <p:cNvSpPr txBox="1"/>
          <p:nvPr/>
        </p:nvSpPr>
        <p:spPr>
          <a:xfrm>
            <a:off x="3783475" y="4429681"/>
            <a:ext cx="203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Mock observations</a:t>
            </a:r>
          </a:p>
        </p:txBody>
      </p:sp>
      <p:cxnSp>
        <p:nvCxnSpPr>
          <p:cNvPr id="20" name="Ευθύγραμμο βέλος σύνδεσης 19">
            <a:extLst>
              <a:ext uri="{FF2B5EF4-FFF2-40B4-BE49-F238E27FC236}">
                <a16:creationId xmlns:a16="http://schemas.microsoft.com/office/drawing/2014/main" id="{AF90A8EF-E3C1-9E35-5C8E-7397CB48CA64}"/>
              </a:ext>
            </a:extLst>
          </p:cNvPr>
          <p:cNvCxnSpPr>
            <a:cxnSpLocks/>
          </p:cNvCxnSpPr>
          <p:nvPr/>
        </p:nvCxnSpPr>
        <p:spPr>
          <a:xfrm>
            <a:off x="5925753" y="3429000"/>
            <a:ext cx="673860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matrix code | Trending Gifs">
            <a:extLst>
              <a:ext uri="{FF2B5EF4-FFF2-40B4-BE49-F238E27FC236}">
                <a16:creationId xmlns:a16="http://schemas.microsoft.com/office/drawing/2014/main" id="{58ABA2DA-025C-1722-0627-11E9C187F9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70"/>
          <a:stretch>
            <a:fillRect/>
          </a:stretch>
        </p:blipFill>
        <p:spPr bwMode="auto">
          <a:xfrm>
            <a:off x="6834160" y="2337352"/>
            <a:ext cx="1696863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3BEECD5-34EF-1328-0628-69F9C4787AB6}"/>
              </a:ext>
            </a:extLst>
          </p:cNvPr>
          <p:cNvSpPr txBox="1"/>
          <p:nvPr/>
        </p:nvSpPr>
        <p:spPr>
          <a:xfrm>
            <a:off x="6664944" y="4465868"/>
            <a:ext cx="2035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ML model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79D211-EC73-1A18-6855-961ABEF6E30E}"/>
              </a:ext>
            </a:extLst>
          </p:cNvPr>
          <p:cNvSpPr txBox="1"/>
          <p:nvPr/>
        </p:nvSpPr>
        <p:spPr>
          <a:xfrm>
            <a:off x="96592" y="5981700"/>
            <a:ext cx="276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2,000 simulations at z=8</a:t>
            </a:r>
          </a:p>
          <a:p>
            <a:r>
              <a:rPr lang="en-US" dirty="0"/>
              <a:t>under default astrophysics</a:t>
            </a:r>
          </a:p>
        </p:txBody>
      </p:sp>
    </p:spTree>
    <p:extLst>
      <p:ext uri="{BB962C8B-B14F-4D97-AF65-F5344CB8AC3E}">
        <p14:creationId xmlns:p14="http://schemas.microsoft.com/office/powerpoint/2010/main" val="40183478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E7ED3-583C-887A-C2AD-98109176A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4602E1B-D8EF-DE73-3348-493D3B6F3B7A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2650E4FD-D1D2-6741-E322-847F98D246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09" t="29773" r="78059" b="57125"/>
          <a:stretch>
            <a:fillRect/>
          </a:stretch>
        </p:blipFill>
        <p:spPr>
          <a:xfrm>
            <a:off x="9915388" y="2435459"/>
            <a:ext cx="1392745" cy="1392741"/>
          </a:xfrm>
          <a:prstGeom prst="cube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FF9C0EAC-82B5-6989-AF7E-670418F83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77" y="2512342"/>
            <a:ext cx="1589620" cy="1613965"/>
          </a:xfrm>
          <a:prstGeom prst="cub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95D403-89D6-5920-E28F-99E779176226}"/>
              </a:ext>
            </a:extLst>
          </p:cNvPr>
          <p:cNvSpPr txBox="1"/>
          <p:nvPr/>
        </p:nvSpPr>
        <p:spPr>
          <a:xfrm>
            <a:off x="96592" y="4357546"/>
            <a:ext cx="2575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Simulated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91A51F-2423-0F88-7BFD-8780EAFBC319}"/>
              </a:ext>
            </a:extLst>
          </p:cNvPr>
          <p:cNvSpPr txBox="1"/>
          <p:nvPr/>
        </p:nvSpPr>
        <p:spPr>
          <a:xfrm>
            <a:off x="96592" y="4824344"/>
            <a:ext cx="2494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(galaxy and 21cm 200^3pix, 300^3 Mpc fields)</a:t>
            </a:r>
            <a:endParaRPr lang="en-US" dirty="0"/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18F9B81E-8356-AC5C-DF52-11A3EE56683F}"/>
              </a:ext>
            </a:extLst>
          </p:cNvPr>
          <p:cNvCxnSpPr>
            <a:cxnSpLocks/>
          </p:cNvCxnSpPr>
          <p:nvPr/>
        </p:nvCxnSpPr>
        <p:spPr>
          <a:xfrm flipV="1">
            <a:off x="2314328" y="4220269"/>
            <a:ext cx="1506863" cy="1"/>
          </a:xfrm>
          <a:prstGeom prst="straightConnector1">
            <a:avLst/>
          </a:prstGeom>
          <a:ln w="57150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8D691C7-8400-F4B4-79FB-30F4FF1376AD}"/>
              </a:ext>
            </a:extLst>
          </p:cNvPr>
          <p:cNvSpPr txBox="1"/>
          <p:nvPr/>
        </p:nvSpPr>
        <p:spPr>
          <a:xfrm>
            <a:off x="1906071" y="2670661"/>
            <a:ext cx="2035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Observational pipeline</a:t>
            </a:r>
          </a:p>
        </p:txBody>
      </p: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2F241DC1-B45D-40EE-F5E8-8C802A168BF6}"/>
              </a:ext>
            </a:extLst>
          </p:cNvPr>
          <p:cNvCxnSpPr>
            <a:cxnSpLocks/>
          </p:cNvCxnSpPr>
          <p:nvPr/>
        </p:nvCxnSpPr>
        <p:spPr>
          <a:xfrm flipV="1">
            <a:off x="2276612" y="3429000"/>
            <a:ext cx="1506863" cy="1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Εικόνα 13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A5C91B0D-FA82-3C22-5158-F3F932967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8574" y="2435459"/>
            <a:ext cx="1589620" cy="1625748"/>
          </a:xfrm>
          <a:prstGeom prst="cube">
            <a:avLst/>
          </a:prstGeom>
        </p:spPr>
      </p:pic>
      <p:cxnSp>
        <p:nvCxnSpPr>
          <p:cNvPr id="17" name="Ευθύγραμμο βέλος σύνδεσης 16">
            <a:extLst>
              <a:ext uri="{FF2B5EF4-FFF2-40B4-BE49-F238E27FC236}">
                <a16:creationId xmlns:a16="http://schemas.microsoft.com/office/drawing/2014/main" id="{0EB08458-703B-D7F0-3F54-C0EA80C45B26}"/>
              </a:ext>
            </a:extLst>
          </p:cNvPr>
          <p:cNvCxnSpPr>
            <a:cxnSpLocks/>
          </p:cNvCxnSpPr>
          <p:nvPr/>
        </p:nvCxnSpPr>
        <p:spPr>
          <a:xfrm>
            <a:off x="8846289" y="3332941"/>
            <a:ext cx="597251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446512B-21AE-E5C3-33B2-CE2DD77A9BC7}"/>
              </a:ext>
            </a:extLst>
          </p:cNvPr>
          <p:cNvSpPr txBox="1"/>
          <p:nvPr/>
        </p:nvSpPr>
        <p:spPr>
          <a:xfrm>
            <a:off x="9594113" y="4347127"/>
            <a:ext cx="2035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ICs samples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25A12F-1A7C-855F-E1B1-DE543E750325}"/>
              </a:ext>
            </a:extLst>
          </p:cNvPr>
          <p:cNvSpPr txBox="1"/>
          <p:nvPr/>
        </p:nvSpPr>
        <p:spPr>
          <a:xfrm>
            <a:off x="3783475" y="4429681"/>
            <a:ext cx="203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Mock observations</a:t>
            </a:r>
          </a:p>
        </p:txBody>
      </p:sp>
      <p:cxnSp>
        <p:nvCxnSpPr>
          <p:cNvPr id="20" name="Ευθύγραμμο βέλος σύνδεσης 19">
            <a:extLst>
              <a:ext uri="{FF2B5EF4-FFF2-40B4-BE49-F238E27FC236}">
                <a16:creationId xmlns:a16="http://schemas.microsoft.com/office/drawing/2014/main" id="{61DB8EBA-F236-6E98-85F1-9DEF66CBB723}"/>
              </a:ext>
            </a:extLst>
          </p:cNvPr>
          <p:cNvCxnSpPr>
            <a:cxnSpLocks/>
          </p:cNvCxnSpPr>
          <p:nvPr/>
        </p:nvCxnSpPr>
        <p:spPr>
          <a:xfrm>
            <a:off x="5925753" y="3429000"/>
            <a:ext cx="673860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matrix code | Trending Gifs">
            <a:extLst>
              <a:ext uri="{FF2B5EF4-FFF2-40B4-BE49-F238E27FC236}">
                <a16:creationId xmlns:a16="http://schemas.microsoft.com/office/drawing/2014/main" id="{A380EA42-AF44-EC0A-792B-F53D3A61DA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70"/>
          <a:stretch>
            <a:fillRect/>
          </a:stretch>
        </p:blipFill>
        <p:spPr bwMode="auto">
          <a:xfrm>
            <a:off x="6834160" y="2337352"/>
            <a:ext cx="1696863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2A3DA0B-4453-7DFD-7530-AE771385234F}"/>
              </a:ext>
            </a:extLst>
          </p:cNvPr>
          <p:cNvSpPr txBox="1"/>
          <p:nvPr/>
        </p:nvSpPr>
        <p:spPr>
          <a:xfrm>
            <a:off x="6664944" y="4465868"/>
            <a:ext cx="2035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ML model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A638F2-BE9F-ACA3-A6A5-B6759A652539}"/>
              </a:ext>
            </a:extLst>
          </p:cNvPr>
          <p:cNvSpPr txBox="1"/>
          <p:nvPr/>
        </p:nvSpPr>
        <p:spPr>
          <a:xfrm>
            <a:off x="96592" y="5981700"/>
            <a:ext cx="276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2,000 simulations at z=8</a:t>
            </a:r>
          </a:p>
          <a:p>
            <a:r>
              <a:rPr lang="en-US" dirty="0"/>
              <a:t>under default astrophysics</a:t>
            </a:r>
          </a:p>
        </p:txBody>
      </p:sp>
    </p:spTree>
    <p:extLst>
      <p:ext uri="{BB962C8B-B14F-4D97-AF65-F5344CB8AC3E}">
        <p14:creationId xmlns:p14="http://schemas.microsoft.com/office/powerpoint/2010/main" val="36981858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FF0E5-B6C6-63A9-D399-BA735BF80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FC38DD0B-03AC-C8FD-9433-F7A8A46E8660}"/>
              </a:ext>
            </a:extLst>
          </p:cNvPr>
          <p:cNvSpPr/>
          <p:nvPr/>
        </p:nvSpPr>
        <p:spPr>
          <a:xfrm>
            <a:off x="5925753" y="1427395"/>
            <a:ext cx="3517787" cy="4635787"/>
          </a:xfrm>
          <a:prstGeom prst="roundRect">
            <a:avLst/>
          </a:prstGeom>
          <a:solidFill>
            <a:schemeClr val="accent6">
              <a:lumMod val="75000"/>
              <a:alpha val="16078"/>
            </a:schemeClr>
          </a:solidFill>
          <a:ln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6B3000-1489-A31D-28A5-F8E0A0CF2DC3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A42775FE-03FD-0FB7-C395-BC74F57A6B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09" t="29773" r="78059" b="57125"/>
          <a:stretch>
            <a:fillRect/>
          </a:stretch>
        </p:blipFill>
        <p:spPr>
          <a:xfrm>
            <a:off x="9915388" y="2435459"/>
            <a:ext cx="1392745" cy="1392741"/>
          </a:xfrm>
          <a:prstGeom prst="cube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ABD68105-D974-19A9-89D8-56C9B2EF0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77" y="2512342"/>
            <a:ext cx="1589620" cy="1613965"/>
          </a:xfrm>
          <a:prstGeom prst="cub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138D38-0819-EB90-8AFC-BEE91104BC43}"/>
              </a:ext>
            </a:extLst>
          </p:cNvPr>
          <p:cNvSpPr txBox="1"/>
          <p:nvPr/>
        </p:nvSpPr>
        <p:spPr>
          <a:xfrm>
            <a:off x="96592" y="4357546"/>
            <a:ext cx="2575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Simulated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912EF1-D9A3-8010-6117-59C19D3A7238}"/>
              </a:ext>
            </a:extLst>
          </p:cNvPr>
          <p:cNvSpPr txBox="1"/>
          <p:nvPr/>
        </p:nvSpPr>
        <p:spPr>
          <a:xfrm>
            <a:off x="96592" y="4824344"/>
            <a:ext cx="2494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(galaxy and 21cm 200^3pix, 300^3 Mpc fields)</a:t>
            </a:r>
            <a:endParaRPr lang="en-US" dirty="0"/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EA949538-D11E-8A75-B988-3C9358934EE7}"/>
              </a:ext>
            </a:extLst>
          </p:cNvPr>
          <p:cNvCxnSpPr>
            <a:cxnSpLocks/>
          </p:cNvCxnSpPr>
          <p:nvPr/>
        </p:nvCxnSpPr>
        <p:spPr>
          <a:xfrm flipV="1">
            <a:off x="2314328" y="4220269"/>
            <a:ext cx="1506863" cy="1"/>
          </a:xfrm>
          <a:prstGeom prst="straightConnector1">
            <a:avLst/>
          </a:prstGeom>
          <a:ln w="57150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1DBEC08-74CA-0E6F-AD9C-3E1246B0C21C}"/>
              </a:ext>
            </a:extLst>
          </p:cNvPr>
          <p:cNvSpPr txBox="1"/>
          <p:nvPr/>
        </p:nvSpPr>
        <p:spPr>
          <a:xfrm>
            <a:off x="1906071" y="2670661"/>
            <a:ext cx="2035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Observational pipeline</a:t>
            </a:r>
          </a:p>
        </p:txBody>
      </p: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8FB513BE-7ADC-3940-FAE1-D69F70E694CE}"/>
              </a:ext>
            </a:extLst>
          </p:cNvPr>
          <p:cNvCxnSpPr>
            <a:cxnSpLocks/>
          </p:cNvCxnSpPr>
          <p:nvPr/>
        </p:nvCxnSpPr>
        <p:spPr>
          <a:xfrm flipV="1">
            <a:off x="2276612" y="3429000"/>
            <a:ext cx="1506863" cy="1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Εικόνα 13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A211A24-27FE-7884-90CE-68698F15CA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8574" y="2435459"/>
            <a:ext cx="1589620" cy="1625748"/>
          </a:xfrm>
          <a:prstGeom prst="cube">
            <a:avLst/>
          </a:prstGeom>
        </p:spPr>
      </p:pic>
      <p:cxnSp>
        <p:nvCxnSpPr>
          <p:cNvPr id="17" name="Ευθύγραμμο βέλος σύνδεσης 16">
            <a:extLst>
              <a:ext uri="{FF2B5EF4-FFF2-40B4-BE49-F238E27FC236}">
                <a16:creationId xmlns:a16="http://schemas.microsoft.com/office/drawing/2014/main" id="{BFA8F383-4840-4763-C10E-EEA7BC8C037B}"/>
              </a:ext>
            </a:extLst>
          </p:cNvPr>
          <p:cNvCxnSpPr>
            <a:cxnSpLocks/>
          </p:cNvCxnSpPr>
          <p:nvPr/>
        </p:nvCxnSpPr>
        <p:spPr>
          <a:xfrm>
            <a:off x="8846289" y="3332941"/>
            <a:ext cx="597251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BB85B36-6A9C-7EC4-00E8-A808D2CCC8B8}"/>
              </a:ext>
            </a:extLst>
          </p:cNvPr>
          <p:cNvSpPr txBox="1"/>
          <p:nvPr/>
        </p:nvSpPr>
        <p:spPr>
          <a:xfrm>
            <a:off x="9594113" y="4347127"/>
            <a:ext cx="2035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ICs samples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1BBB07-C09A-F4F6-7631-A6B1C485486C}"/>
              </a:ext>
            </a:extLst>
          </p:cNvPr>
          <p:cNvSpPr txBox="1"/>
          <p:nvPr/>
        </p:nvSpPr>
        <p:spPr>
          <a:xfrm>
            <a:off x="3783475" y="4429681"/>
            <a:ext cx="203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Mock observations</a:t>
            </a:r>
          </a:p>
        </p:txBody>
      </p:sp>
      <p:cxnSp>
        <p:nvCxnSpPr>
          <p:cNvPr id="20" name="Ευθύγραμμο βέλος σύνδεσης 19">
            <a:extLst>
              <a:ext uri="{FF2B5EF4-FFF2-40B4-BE49-F238E27FC236}">
                <a16:creationId xmlns:a16="http://schemas.microsoft.com/office/drawing/2014/main" id="{362B8BD7-AE42-6DDB-F62A-841E34164407}"/>
              </a:ext>
            </a:extLst>
          </p:cNvPr>
          <p:cNvCxnSpPr>
            <a:cxnSpLocks/>
          </p:cNvCxnSpPr>
          <p:nvPr/>
        </p:nvCxnSpPr>
        <p:spPr>
          <a:xfrm>
            <a:off x="5925753" y="3429000"/>
            <a:ext cx="673860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matrix code | Trending Gifs">
            <a:extLst>
              <a:ext uri="{FF2B5EF4-FFF2-40B4-BE49-F238E27FC236}">
                <a16:creationId xmlns:a16="http://schemas.microsoft.com/office/drawing/2014/main" id="{57237D8C-7055-AB78-D6DA-00963FB8F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70"/>
          <a:stretch>
            <a:fillRect/>
          </a:stretch>
        </p:blipFill>
        <p:spPr bwMode="auto">
          <a:xfrm>
            <a:off x="6834160" y="2337352"/>
            <a:ext cx="1696863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4E42B7C-0E6C-767F-241D-62D6C1271BC9}"/>
              </a:ext>
            </a:extLst>
          </p:cNvPr>
          <p:cNvSpPr txBox="1"/>
          <p:nvPr/>
        </p:nvSpPr>
        <p:spPr>
          <a:xfrm>
            <a:off x="6664944" y="4465868"/>
            <a:ext cx="2035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ML model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8F606CC6-1D5D-DCF3-8833-E1FE7083148A}"/>
              </a:ext>
            </a:extLst>
          </p:cNvPr>
          <p:cNvSpPr/>
          <p:nvPr/>
        </p:nvSpPr>
        <p:spPr>
          <a:xfrm>
            <a:off x="6406411" y="1177876"/>
            <a:ext cx="251822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CD7F87-872D-971F-3724-31DF7091FFA4}"/>
              </a:ext>
            </a:extLst>
          </p:cNvPr>
          <p:cNvSpPr txBox="1"/>
          <p:nvPr/>
        </p:nvSpPr>
        <p:spPr>
          <a:xfrm>
            <a:off x="6015628" y="1239078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8115D1-20B2-67DF-51F8-A4E795E638EF}"/>
              </a:ext>
            </a:extLst>
          </p:cNvPr>
          <p:cNvSpPr txBox="1"/>
          <p:nvPr/>
        </p:nvSpPr>
        <p:spPr>
          <a:xfrm>
            <a:off x="96592" y="5981700"/>
            <a:ext cx="276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2,000 simulations at z=8</a:t>
            </a:r>
          </a:p>
          <a:p>
            <a:r>
              <a:rPr lang="en-US" dirty="0"/>
              <a:t>under default astrophysics</a:t>
            </a:r>
          </a:p>
        </p:txBody>
      </p:sp>
    </p:spTree>
    <p:extLst>
      <p:ext uri="{BB962C8B-B14F-4D97-AF65-F5344CB8AC3E}">
        <p14:creationId xmlns:p14="http://schemas.microsoft.com/office/powerpoint/2010/main" val="12799369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7535E-12BF-6D98-8466-9A9495110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Ορθογώνιο: Στρογγύλεμα γωνιών 31">
            <a:extLst>
              <a:ext uri="{FF2B5EF4-FFF2-40B4-BE49-F238E27FC236}">
                <a16:creationId xmlns:a16="http://schemas.microsoft.com/office/drawing/2014/main" id="{D05C6B4B-E61F-552C-9B34-3C5D3B7D38D9}"/>
              </a:ext>
            </a:extLst>
          </p:cNvPr>
          <p:cNvSpPr/>
          <p:nvPr/>
        </p:nvSpPr>
        <p:spPr>
          <a:xfrm>
            <a:off x="180998" y="1574836"/>
            <a:ext cx="11901714" cy="5148839"/>
          </a:xfrm>
          <a:prstGeom prst="roundRect">
            <a:avLst>
              <a:gd name="adj" fmla="val 8953"/>
            </a:avLst>
          </a:prstGeom>
          <a:solidFill>
            <a:schemeClr val="accent6">
              <a:lumMod val="75000"/>
              <a:alpha val="12941"/>
            </a:schemeClr>
          </a:solidFill>
          <a:ln w="38100"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3502BD-4CA4-BB4D-C6C1-A91736078DF3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sp>
        <p:nvSpPr>
          <p:cNvPr id="36" name="Ορθογώνιο: Στρογγύλεμα γωνιών 35">
            <a:extLst>
              <a:ext uri="{FF2B5EF4-FFF2-40B4-BE49-F238E27FC236}">
                <a16:creationId xmlns:a16="http://schemas.microsoft.com/office/drawing/2014/main" id="{4DBE7FF4-7150-C592-7522-D5D6CF715700}"/>
              </a:ext>
            </a:extLst>
          </p:cNvPr>
          <p:cNvSpPr/>
          <p:nvPr/>
        </p:nvSpPr>
        <p:spPr>
          <a:xfrm>
            <a:off x="330661" y="1350055"/>
            <a:ext cx="251822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DB89F95-7DED-455B-CFAC-2AEA8CE22E2E}"/>
              </a:ext>
            </a:extLst>
          </p:cNvPr>
          <p:cNvSpPr txBox="1"/>
          <p:nvPr/>
        </p:nvSpPr>
        <p:spPr>
          <a:xfrm>
            <a:off x="-143609" y="1378455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  <p:pic>
        <p:nvPicPr>
          <p:cNvPr id="7" name="Εικόνα 6" descr="Εικόνα που περιέχει στιγμιότυπο οθόνης, κείμε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3A30BE9-68B3-83D8-62B9-9DC3D7CC0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3" y="23958"/>
            <a:ext cx="2952491" cy="1260493"/>
          </a:xfrm>
          <a:prstGeom prst="rect">
            <a:avLst/>
          </a:prstGeom>
        </p:spPr>
      </p:pic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735E0AB7-96AD-060D-8CB0-78481BE0A882}"/>
              </a:ext>
            </a:extLst>
          </p:cNvPr>
          <p:cNvCxnSpPr>
            <a:cxnSpLocks/>
          </p:cNvCxnSpPr>
          <p:nvPr/>
        </p:nvCxnSpPr>
        <p:spPr>
          <a:xfrm flipH="1">
            <a:off x="418214" y="265103"/>
            <a:ext cx="1197935" cy="108495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94923A71-F6C9-0072-BBAA-140759A342B5}"/>
              </a:ext>
            </a:extLst>
          </p:cNvPr>
          <p:cNvCxnSpPr>
            <a:cxnSpLocks/>
          </p:cNvCxnSpPr>
          <p:nvPr/>
        </p:nvCxnSpPr>
        <p:spPr>
          <a:xfrm>
            <a:off x="2495107" y="213562"/>
            <a:ext cx="269183" cy="12020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A9E7D370-B380-1695-8FE3-088196055692}"/>
              </a:ext>
            </a:extLst>
          </p:cNvPr>
          <p:cNvSpPr/>
          <p:nvPr/>
        </p:nvSpPr>
        <p:spPr>
          <a:xfrm>
            <a:off x="1552202" y="134325"/>
            <a:ext cx="942905" cy="108495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245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C0FE9-500E-A03A-EA26-4FDD83F3E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Ορθογώνιο: Στρογγύλεμα γωνιών 31">
            <a:extLst>
              <a:ext uri="{FF2B5EF4-FFF2-40B4-BE49-F238E27FC236}">
                <a16:creationId xmlns:a16="http://schemas.microsoft.com/office/drawing/2014/main" id="{B71CCAB6-EC76-9B64-0A92-7933BF210776}"/>
              </a:ext>
            </a:extLst>
          </p:cNvPr>
          <p:cNvSpPr/>
          <p:nvPr/>
        </p:nvSpPr>
        <p:spPr>
          <a:xfrm>
            <a:off x="180998" y="1574836"/>
            <a:ext cx="11901714" cy="5148839"/>
          </a:xfrm>
          <a:prstGeom prst="roundRect">
            <a:avLst>
              <a:gd name="adj" fmla="val 8953"/>
            </a:avLst>
          </a:prstGeom>
          <a:solidFill>
            <a:schemeClr val="accent6">
              <a:lumMod val="75000"/>
              <a:alpha val="12941"/>
            </a:schemeClr>
          </a:solidFill>
          <a:ln w="38100"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5353CE-F668-FB6D-D04C-90B8B9E3CD5E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sp>
        <p:nvSpPr>
          <p:cNvPr id="36" name="Ορθογώνιο: Στρογγύλεμα γωνιών 35">
            <a:extLst>
              <a:ext uri="{FF2B5EF4-FFF2-40B4-BE49-F238E27FC236}">
                <a16:creationId xmlns:a16="http://schemas.microsoft.com/office/drawing/2014/main" id="{334A4934-976A-4EB7-FC6A-CEB927295318}"/>
              </a:ext>
            </a:extLst>
          </p:cNvPr>
          <p:cNvSpPr/>
          <p:nvPr/>
        </p:nvSpPr>
        <p:spPr>
          <a:xfrm>
            <a:off x="330661" y="1350055"/>
            <a:ext cx="251822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 descr="Εικόνα που περιέχει στιγμιότυπο οθόνης, κείμε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7BA018F-8D04-A171-306E-CE69FFFEF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3" y="23958"/>
            <a:ext cx="2952491" cy="1260493"/>
          </a:xfrm>
          <a:prstGeom prst="rect">
            <a:avLst/>
          </a:prstGeom>
        </p:spPr>
      </p:pic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D001EABE-8093-79FD-C187-354EC9A7EEE9}"/>
              </a:ext>
            </a:extLst>
          </p:cNvPr>
          <p:cNvCxnSpPr>
            <a:cxnSpLocks/>
          </p:cNvCxnSpPr>
          <p:nvPr/>
        </p:nvCxnSpPr>
        <p:spPr>
          <a:xfrm flipH="1">
            <a:off x="418214" y="265103"/>
            <a:ext cx="1197935" cy="108495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6E83C57D-15C4-865D-5653-9F2E37CBE29F}"/>
              </a:ext>
            </a:extLst>
          </p:cNvPr>
          <p:cNvCxnSpPr>
            <a:cxnSpLocks/>
          </p:cNvCxnSpPr>
          <p:nvPr/>
        </p:nvCxnSpPr>
        <p:spPr>
          <a:xfrm>
            <a:off x="2495107" y="213562"/>
            <a:ext cx="269183" cy="12020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572ABF24-84D8-BCB6-9FEB-566B168EE9A9}"/>
              </a:ext>
            </a:extLst>
          </p:cNvPr>
          <p:cNvSpPr/>
          <p:nvPr/>
        </p:nvSpPr>
        <p:spPr>
          <a:xfrm>
            <a:off x="1552202" y="134325"/>
            <a:ext cx="942905" cy="108495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AD03BF4-C21C-1926-91EC-F0BFC84D4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49" y="3194103"/>
            <a:ext cx="1292604" cy="1321982"/>
          </a:xfrm>
          <a:prstGeom prst="cube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A7848BC-78AA-FF82-4053-84FF7532A461}"/>
              </a:ext>
            </a:extLst>
          </p:cNvPr>
          <p:cNvSpPr txBox="1"/>
          <p:nvPr/>
        </p:nvSpPr>
        <p:spPr>
          <a:xfrm>
            <a:off x="109288" y="4728186"/>
            <a:ext cx="2035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Simulated mock observations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EE29A2-797E-9468-3560-761469367736}"/>
              </a:ext>
            </a:extLst>
          </p:cNvPr>
          <p:cNvSpPr txBox="1"/>
          <p:nvPr/>
        </p:nvSpPr>
        <p:spPr>
          <a:xfrm>
            <a:off x="-143609" y="1378455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</p:spTree>
    <p:extLst>
      <p:ext uri="{BB962C8B-B14F-4D97-AF65-F5344CB8AC3E}">
        <p14:creationId xmlns:p14="http://schemas.microsoft.com/office/powerpoint/2010/main" val="213375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A874C-6046-08E2-945B-BF3C5B6CD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Εικόνα 35" descr="Εικόνα που περιέχει στιγμιότυπο οθόνης, κείμενο, λογισμικό πολυμέσων, χώρος&#10;&#10;Περιγραφή που δημιουργήθηκε αυτόματα">
            <a:extLst>
              <a:ext uri="{FF2B5EF4-FFF2-40B4-BE49-F238E27FC236}">
                <a16:creationId xmlns:a16="http://schemas.microsoft.com/office/drawing/2014/main" id="{D45EA354-DCC9-CC66-D159-A846DDCC5CC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4" t="13646" r="26036" b="11218"/>
          <a:stretch/>
        </p:blipFill>
        <p:spPr>
          <a:xfrm>
            <a:off x="3498598" y="1115787"/>
            <a:ext cx="4458585" cy="4452339"/>
          </a:xfrm>
          <a:prstGeom prst="cube">
            <a:avLst/>
          </a:prstGeom>
        </p:spPr>
      </p:pic>
      <p:pic>
        <p:nvPicPr>
          <p:cNvPr id="39" name="Εικόνα 38">
            <a:extLst>
              <a:ext uri="{FF2B5EF4-FFF2-40B4-BE49-F238E27FC236}">
                <a16:creationId xmlns:a16="http://schemas.microsoft.com/office/drawing/2014/main" id="{0239A43F-EA80-2E39-EF33-AC5085249B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1920" y="725417"/>
            <a:ext cx="5201094" cy="52010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407D6F-342A-7747-9D12-DAAE7D4C829B}"/>
              </a:ext>
            </a:extLst>
          </p:cNvPr>
          <p:cNvSpPr txBox="1"/>
          <p:nvPr/>
        </p:nvSpPr>
        <p:spPr>
          <a:xfrm>
            <a:off x="3498598" y="154530"/>
            <a:ext cx="295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Initial Conditions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493F79B4-5261-8C10-8D6E-8A0A7B6D8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2900" y="4055953"/>
            <a:ext cx="2720717" cy="225570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070F23-AE15-00C6-BD6F-BF9825AB3E7C}"/>
              </a:ext>
            </a:extLst>
          </p:cNvPr>
          <p:cNvSpPr txBox="1"/>
          <p:nvPr/>
        </p:nvSpPr>
        <p:spPr>
          <a:xfrm>
            <a:off x="3598041" y="4777823"/>
            <a:ext cx="1693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Calisto MT" panose="02040603050505030304" pitchFamily="18" charset="0"/>
              </a:rPr>
              <a:t>Chunck</a:t>
            </a:r>
            <a:r>
              <a:rPr lang="en-US" sz="2000" dirty="0">
                <a:latin typeface="Calisto MT" panose="02040603050505030304" pitchFamily="18" charset="0"/>
              </a:rPr>
              <a:t> of the Universe</a:t>
            </a:r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B4C36B4B-DBD6-4F8C-72FE-09FA55687A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85966" t="16901" r="11739" b="13527"/>
          <a:stretch>
            <a:fillRect/>
          </a:stretch>
        </p:blipFill>
        <p:spPr>
          <a:xfrm rot="5400000">
            <a:off x="1194802" y="5627102"/>
            <a:ext cx="144046" cy="2152650"/>
          </a:xfrm>
          <a:prstGeom prst="rect">
            <a:avLst/>
          </a:prstGeom>
          <a:effectLst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B18A79D-DCF9-1C72-3479-837B04F93154}"/>
              </a:ext>
            </a:extLst>
          </p:cNvPr>
          <p:cNvSpPr txBox="1"/>
          <p:nvPr/>
        </p:nvSpPr>
        <p:spPr>
          <a:xfrm>
            <a:off x="61629" y="6174140"/>
            <a:ext cx="1370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Density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2E29FA-5906-10D9-500A-816B73627EE5}"/>
              </a:ext>
            </a:extLst>
          </p:cNvPr>
          <p:cNvSpPr txBox="1"/>
          <p:nvPr/>
        </p:nvSpPr>
        <p:spPr>
          <a:xfrm>
            <a:off x="61629" y="96675"/>
            <a:ext cx="3924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z~ a few hundred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7F084F-661F-20B0-8039-6B4448606512}"/>
              </a:ext>
            </a:extLst>
          </p:cNvPr>
          <p:cNvSpPr txBox="1"/>
          <p:nvPr/>
        </p:nvSpPr>
        <p:spPr>
          <a:xfrm>
            <a:off x="6257331" y="307211"/>
            <a:ext cx="3001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sto MT" panose="02040603050505030304" pitchFamily="18" charset="0"/>
              </a:rPr>
              <a:t>(Gaussian Random Field)</a:t>
            </a:r>
          </a:p>
        </p:txBody>
      </p:sp>
    </p:spTree>
    <p:extLst>
      <p:ext uri="{BB962C8B-B14F-4D97-AF65-F5344CB8AC3E}">
        <p14:creationId xmlns:p14="http://schemas.microsoft.com/office/powerpoint/2010/main" val="2005468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148D2-5B03-D698-2DBD-2D7FCFFD1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Ορθογώνιο: Στρογγύλεμα γωνιών 31">
            <a:extLst>
              <a:ext uri="{FF2B5EF4-FFF2-40B4-BE49-F238E27FC236}">
                <a16:creationId xmlns:a16="http://schemas.microsoft.com/office/drawing/2014/main" id="{006B7305-8CF8-B161-F7B2-8E47529F8E1A}"/>
              </a:ext>
            </a:extLst>
          </p:cNvPr>
          <p:cNvSpPr/>
          <p:nvPr/>
        </p:nvSpPr>
        <p:spPr>
          <a:xfrm>
            <a:off x="180998" y="1574836"/>
            <a:ext cx="11901714" cy="5148839"/>
          </a:xfrm>
          <a:prstGeom prst="roundRect">
            <a:avLst>
              <a:gd name="adj" fmla="val 8953"/>
            </a:avLst>
          </a:prstGeom>
          <a:solidFill>
            <a:schemeClr val="accent6">
              <a:lumMod val="75000"/>
              <a:alpha val="12941"/>
            </a:schemeClr>
          </a:solidFill>
          <a:ln w="38100"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FB7060-7AA4-7DC7-50AE-19AB067A556A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sp>
        <p:nvSpPr>
          <p:cNvPr id="36" name="Ορθογώνιο: Στρογγύλεμα γωνιών 35">
            <a:extLst>
              <a:ext uri="{FF2B5EF4-FFF2-40B4-BE49-F238E27FC236}">
                <a16:creationId xmlns:a16="http://schemas.microsoft.com/office/drawing/2014/main" id="{04F82A1D-3023-39D6-8777-863469624307}"/>
              </a:ext>
            </a:extLst>
          </p:cNvPr>
          <p:cNvSpPr/>
          <p:nvPr/>
        </p:nvSpPr>
        <p:spPr>
          <a:xfrm>
            <a:off x="330661" y="1350055"/>
            <a:ext cx="251822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 descr="Εικόνα που περιέχει στιγμιότυπο οθόνης, κείμε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C3DC810-615A-9A91-76B9-25CABB326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3" y="23958"/>
            <a:ext cx="2952491" cy="1260493"/>
          </a:xfrm>
          <a:prstGeom prst="rect">
            <a:avLst/>
          </a:prstGeom>
        </p:spPr>
      </p:pic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33530647-9E6D-7E36-9157-DB1EDAC2A040}"/>
              </a:ext>
            </a:extLst>
          </p:cNvPr>
          <p:cNvCxnSpPr>
            <a:cxnSpLocks/>
          </p:cNvCxnSpPr>
          <p:nvPr/>
        </p:nvCxnSpPr>
        <p:spPr>
          <a:xfrm flipH="1">
            <a:off x="418214" y="265103"/>
            <a:ext cx="1197935" cy="108495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D9BD93AC-AD43-E601-BC99-6B489FE8340F}"/>
              </a:ext>
            </a:extLst>
          </p:cNvPr>
          <p:cNvCxnSpPr>
            <a:cxnSpLocks/>
          </p:cNvCxnSpPr>
          <p:nvPr/>
        </p:nvCxnSpPr>
        <p:spPr>
          <a:xfrm>
            <a:off x="2495107" y="213562"/>
            <a:ext cx="269183" cy="12020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A6DCDC00-1787-4B0C-AFCD-C6D2E911F363}"/>
              </a:ext>
            </a:extLst>
          </p:cNvPr>
          <p:cNvSpPr/>
          <p:nvPr/>
        </p:nvSpPr>
        <p:spPr>
          <a:xfrm>
            <a:off x="1552202" y="134325"/>
            <a:ext cx="942905" cy="108495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97244DB-3A13-4D70-F6B0-A7A02CE4C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49" y="3194103"/>
            <a:ext cx="1292604" cy="1321982"/>
          </a:xfrm>
          <a:prstGeom prst="cube">
            <a:avLst/>
          </a:prstGeom>
        </p:spPr>
      </p:pic>
      <p:cxnSp>
        <p:nvCxnSpPr>
          <p:cNvPr id="4" name="Ευθύγραμμο βέλος σύνδεσης 3">
            <a:extLst>
              <a:ext uri="{FF2B5EF4-FFF2-40B4-BE49-F238E27FC236}">
                <a16:creationId xmlns:a16="http://schemas.microsoft.com/office/drawing/2014/main" id="{7956011D-A664-7B89-9E9D-07CFC0866F27}"/>
              </a:ext>
            </a:extLst>
          </p:cNvPr>
          <p:cNvCxnSpPr>
            <a:cxnSpLocks/>
          </p:cNvCxnSpPr>
          <p:nvPr/>
        </p:nvCxnSpPr>
        <p:spPr>
          <a:xfrm>
            <a:off x="1916162" y="3823319"/>
            <a:ext cx="2637933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482B08F-9D42-0E0F-F52B-EC3B04AD1954}"/>
              </a:ext>
            </a:extLst>
          </p:cNvPr>
          <p:cNvSpPr txBox="1"/>
          <p:nvPr/>
        </p:nvSpPr>
        <p:spPr>
          <a:xfrm>
            <a:off x="1670485" y="3294276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estimator U-net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C6999D-F130-1263-92D7-9544236B3968}"/>
              </a:ext>
            </a:extLst>
          </p:cNvPr>
          <p:cNvSpPr txBox="1"/>
          <p:nvPr/>
        </p:nvSpPr>
        <p:spPr>
          <a:xfrm>
            <a:off x="1697154" y="393465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trained with 50% of the dataset 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C3682D-0B13-337D-5001-96F29E50DDE0}"/>
              </a:ext>
            </a:extLst>
          </p:cNvPr>
          <p:cNvSpPr txBox="1"/>
          <p:nvPr/>
        </p:nvSpPr>
        <p:spPr>
          <a:xfrm>
            <a:off x="109288" y="4728186"/>
            <a:ext cx="2035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Simulated mock observations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A613BA-F67C-EDE4-5271-7ACA5025522B}"/>
              </a:ext>
            </a:extLst>
          </p:cNvPr>
          <p:cNvSpPr txBox="1"/>
          <p:nvPr/>
        </p:nvSpPr>
        <p:spPr>
          <a:xfrm>
            <a:off x="-143609" y="1378455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</p:spTree>
    <p:extLst>
      <p:ext uri="{BB962C8B-B14F-4D97-AF65-F5344CB8AC3E}">
        <p14:creationId xmlns:p14="http://schemas.microsoft.com/office/powerpoint/2010/main" val="24650912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9858C-0E27-700F-0184-025DCEA5A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Ορθογώνιο: Στρογγύλεμα γωνιών 31">
            <a:extLst>
              <a:ext uri="{FF2B5EF4-FFF2-40B4-BE49-F238E27FC236}">
                <a16:creationId xmlns:a16="http://schemas.microsoft.com/office/drawing/2014/main" id="{66A36B21-1D2D-D25B-7335-113F7A9E1225}"/>
              </a:ext>
            </a:extLst>
          </p:cNvPr>
          <p:cNvSpPr/>
          <p:nvPr/>
        </p:nvSpPr>
        <p:spPr>
          <a:xfrm>
            <a:off x="180998" y="1574836"/>
            <a:ext cx="11901714" cy="5148839"/>
          </a:xfrm>
          <a:prstGeom prst="roundRect">
            <a:avLst>
              <a:gd name="adj" fmla="val 8953"/>
            </a:avLst>
          </a:prstGeom>
          <a:solidFill>
            <a:schemeClr val="accent6">
              <a:lumMod val="75000"/>
              <a:alpha val="12941"/>
            </a:schemeClr>
          </a:solidFill>
          <a:ln w="38100"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E3D9F8-5991-078B-6365-5A9D3783D0B0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sp>
        <p:nvSpPr>
          <p:cNvPr id="36" name="Ορθογώνιο: Στρογγύλεμα γωνιών 35">
            <a:extLst>
              <a:ext uri="{FF2B5EF4-FFF2-40B4-BE49-F238E27FC236}">
                <a16:creationId xmlns:a16="http://schemas.microsoft.com/office/drawing/2014/main" id="{FCC24F2C-A9CF-37AE-916C-22595C2F152E}"/>
              </a:ext>
            </a:extLst>
          </p:cNvPr>
          <p:cNvSpPr/>
          <p:nvPr/>
        </p:nvSpPr>
        <p:spPr>
          <a:xfrm>
            <a:off x="330661" y="1350055"/>
            <a:ext cx="251822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 descr="Εικόνα που περιέχει στιγμιότυπο οθόνης, κείμε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564A39D-E728-B072-6EE0-85FE6190F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3" y="23958"/>
            <a:ext cx="2952491" cy="1260493"/>
          </a:xfrm>
          <a:prstGeom prst="rect">
            <a:avLst/>
          </a:prstGeom>
        </p:spPr>
      </p:pic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E145BF53-0E34-D92B-4D2D-F8D2344763E1}"/>
              </a:ext>
            </a:extLst>
          </p:cNvPr>
          <p:cNvCxnSpPr>
            <a:cxnSpLocks/>
          </p:cNvCxnSpPr>
          <p:nvPr/>
        </p:nvCxnSpPr>
        <p:spPr>
          <a:xfrm flipH="1">
            <a:off x="418214" y="265103"/>
            <a:ext cx="1197935" cy="108495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D8D0DFA4-F898-C357-5533-04A1397CC08C}"/>
              </a:ext>
            </a:extLst>
          </p:cNvPr>
          <p:cNvCxnSpPr>
            <a:cxnSpLocks/>
          </p:cNvCxnSpPr>
          <p:nvPr/>
        </p:nvCxnSpPr>
        <p:spPr>
          <a:xfrm>
            <a:off x="2495107" y="213562"/>
            <a:ext cx="269183" cy="12020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0274058B-3276-A801-5C8B-160107AA6027}"/>
              </a:ext>
            </a:extLst>
          </p:cNvPr>
          <p:cNvSpPr/>
          <p:nvPr/>
        </p:nvSpPr>
        <p:spPr>
          <a:xfrm>
            <a:off x="1552202" y="134325"/>
            <a:ext cx="942905" cy="108495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5302C42-946D-6B64-3615-F65F7A3A4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49" y="3194103"/>
            <a:ext cx="1292604" cy="1321982"/>
          </a:xfrm>
          <a:prstGeom prst="cube">
            <a:avLst/>
          </a:prstGeom>
        </p:spPr>
      </p:pic>
      <p:cxnSp>
        <p:nvCxnSpPr>
          <p:cNvPr id="4" name="Ευθύγραμμο βέλος σύνδεσης 3">
            <a:extLst>
              <a:ext uri="{FF2B5EF4-FFF2-40B4-BE49-F238E27FC236}">
                <a16:creationId xmlns:a16="http://schemas.microsoft.com/office/drawing/2014/main" id="{BA0ABA0F-CFEB-BC5D-6FBA-AAAFF8FB6092}"/>
              </a:ext>
            </a:extLst>
          </p:cNvPr>
          <p:cNvCxnSpPr>
            <a:cxnSpLocks/>
          </p:cNvCxnSpPr>
          <p:nvPr/>
        </p:nvCxnSpPr>
        <p:spPr>
          <a:xfrm>
            <a:off x="1916162" y="3823319"/>
            <a:ext cx="2637933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56450D8-DAE0-02F1-E350-2E0E0B39D996}"/>
              </a:ext>
            </a:extLst>
          </p:cNvPr>
          <p:cNvSpPr txBox="1"/>
          <p:nvPr/>
        </p:nvSpPr>
        <p:spPr>
          <a:xfrm>
            <a:off x="3581978" y="2388080"/>
            <a:ext cx="4309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predictions </a:t>
            </a:r>
          </a:p>
          <a:p>
            <a:pPr algn="ctr"/>
            <a:r>
              <a:rPr lang="en-US" sz="2000" dirty="0">
                <a:latin typeface="Calisto MT" panose="02040603050505030304" pitchFamily="18" charset="0"/>
              </a:rPr>
              <a:t>for the rest 50%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0429A80F-0DF0-DDE6-3CE6-18226284AA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309" t="29773" r="78059" b="57125"/>
          <a:stretch>
            <a:fillRect/>
          </a:stretch>
        </p:blipFill>
        <p:spPr>
          <a:xfrm>
            <a:off x="4881003" y="3118728"/>
            <a:ext cx="1321986" cy="1321982"/>
          </a:xfrm>
          <a:prstGeom prst="cub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10A6CD-9510-43A2-D7CB-F25A0CA70421}"/>
              </a:ext>
            </a:extLst>
          </p:cNvPr>
          <p:cNvSpPr txBox="1"/>
          <p:nvPr/>
        </p:nvSpPr>
        <p:spPr>
          <a:xfrm>
            <a:off x="1670485" y="3294276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estimator U-net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62CFAD-8BA0-6648-08CA-8573A6257ABE}"/>
              </a:ext>
            </a:extLst>
          </p:cNvPr>
          <p:cNvSpPr txBox="1"/>
          <p:nvPr/>
        </p:nvSpPr>
        <p:spPr>
          <a:xfrm>
            <a:off x="1697154" y="393465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trained with 50% of the dataset 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9A025F-3826-1B25-917F-D81A5900CF8E}"/>
              </a:ext>
            </a:extLst>
          </p:cNvPr>
          <p:cNvSpPr txBox="1"/>
          <p:nvPr/>
        </p:nvSpPr>
        <p:spPr>
          <a:xfrm>
            <a:off x="109288" y="4728186"/>
            <a:ext cx="2035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Simulated mock observations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7E2144-1A79-E97B-D2BE-E2B0E64480E4}"/>
              </a:ext>
            </a:extLst>
          </p:cNvPr>
          <p:cNvSpPr txBox="1"/>
          <p:nvPr/>
        </p:nvSpPr>
        <p:spPr>
          <a:xfrm>
            <a:off x="-143609" y="1378455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</p:spTree>
    <p:extLst>
      <p:ext uri="{BB962C8B-B14F-4D97-AF65-F5344CB8AC3E}">
        <p14:creationId xmlns:p14="http://schemas.microsoft.com/office/powerpoint/2010/main" val="2973786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21754-FE96-F53C-0853-6B573E1B2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Ορθογώνιο: Στρογγύλεμα γωνιών 31">
            <a:extLst>
              <a:ext uri="{FF2B5EF4-FFF2-40B4-BE49-F238E27FC236}">
                <a16:creationId xmlns:a16="http://schemas.microsoft.com/office/drawing/2014/main" id="{4BD4CFB9-6A27-770B-FE9D-A1ED3B30451C}"/>
              </a:ext>
            </a:extLst>
          </p:cNvPr>
          <p:cNvSpPr/>
          <p:nvPr/>
        </p:nvSpPr>
        <p:spPr>
          <a:xfrm>
            <a:off x="180998" y="1574836"/>
            <a:ext cx="11901714" cy="5148839"/>
          </a:xfrm>
          <a:prstGeom prst="roundRect">
            <a:avLst>
              <a:gd name="adj" fmla="val 8953"/>
            </a:avLst>
          </a:prstGeom>
          <a:solidFill>
            <a:schemeClr val="accent6">
              <a:lumMod val="75000"/>
              <a:alpha val="12941"/>
            </a:schemeClr>
          </a:solidFill>
          <a:ln w="38100"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F2D97B-AC19-00A5-184E-8C3D703B1A6D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sp>
        <p:nvSpPr>
          <p:cNvPr id="36" name="Ορθογώνιο: Στρογγύλεμα γωνιών 35">
            <a:extLst>
              <a:ext uri="{FF2B5EF4-FFF2-40B4-BE49-F238E27FC236}">
                <a16:creationId xmlns:a16="http://schemas.microsoft.com/office/drawing/2014/main" id="{04BE57C9-17FD-8C3F-98D6-16E16DC79803}"/>
              </a:ext>
            </a:extLst>
          </p:cNvPr>
          <p:cNvSpPr/>
          <p:nvPr/>
        </p:nvSpPr>
        <p:spPr>
          <a:xfrm>
            <a:off x="330661" y="1350055"/>
            <a:ext cx="251822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 descr="Εικόνα που περιέχει στιγμιότυπο οθόνης, κείμε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3B21442-E3BF-A009-5FBA-5A9127536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3" y="23958"/>
            <a:ext cx="2952491" cy="1260493"/>
          </a:xfrm>
          <a:prstGeom prst="rect">
            <a:avLst/>
          </a:prstGeom>
        </p:spPr>
      </p:pic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2D0CF4AC-BCC3-2F99-1241-A26B6F09EEC6}"/>
              </a:ext>
            </a:extLst>
          </p:cNvPr>
          <p:cNvCxnSpPr>
            <a:cxnSpLocks/>
          </p:cNvCxnSpPr>
          <p:nvPr/>
        </p:nvCxnSpPr>
        <p:spPr>
          <a:xfrm flipH="1">
            <a:off x="418214" y="265103"/>
            <a:ext cx="1197935" cy="108495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8C22309D-FF49-2E56-38C5-4E78148604AA}"/>
              </a:ext>
            </a:extLst>
          </p:cNvPr>
          <p:cNvCxnSpPr>
            <a:cxnSpLocks/>
          </p:cNvCxnSpPr>
          <p:nvPr/>
        </p:nvCxnSpPr>
        <p:spPr>
          <a:xfrm>
            <a:off x="2495107" y="213562"/>
            <a:ext cx="269183" cy="12020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C4562C00-57FD-61E1-C1FE-36AF1FFD8C59}"/>
              </a:ext>
            </a:extLst>
          </p:cNvPr>
          <p:cNvSpPr/>
          <p:nvPr/>
        </p:nvSpPr>
        <p:spPr>
          <a:xfrm>
            <a:off x="1552202" y="134325"/>
            <a:ext cx="942905" cy="108495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566CA30-1856-D25E-BC3D-979BCFF61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49" y="3194103"/>
            <a:ext cx="1292604" cy="1321982"/>
          </a:xfrm>
          <a:prstGeom prst="cube">
            <a:avLst/>
          </a:prstGeom>
        </p:spPr>
      </p:pic>
      <p:cxnSp>
        <p:nvCxnSpPr>
          <p:cNvPr id="4" name="Ευθύγραμμο βέλος σύνδεσης 3">
            <a:extLst>
              <a:ext uri="{FF2B5EF4-FFF2-40B4-BE49-F238E27FC236}">
                <a16:creationId xmlns:a16="http://schemas.microsoft.com/office/drawing/2014/main" id="{CFEB0B65-2633-B761-9EF8-DDE26A124DDD}"/>
              </a:ext>
            </a:extLst>
          </p:cNvPr>
          <p:cNvCxnSpPr>
            <a:cxnSpLocks/>
          </p:cNvCxnSpPr>
          <p:nvPr/>
        </p:nvCxnSpPr>
        <p:spPr>
          <a:xfrm>
            <a:off x="1916162" y="3823319"/>
            <a:ext cx="2637933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BCAC565-29C3-C870-810E-3271B9D7D121}"/>
              </a:ext>
            </a:extLst>
          </p:cNvPr>
          <p:cNvSpPr txBox="1"/>
          <p:nvPr/>
        </p:nvSpPr>
        <p:spPr>
          <a:xfrm>
            <a:off x="3581978" y="2388080"/>
            <a:ext cx="4309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predictions </a:t>
            </a:r>
          </a:p>
          <a:p>
            <a:pPr algn="ctr"/>
            <a:r>
              <a:rPr lang="en-US" sz="2000" dirty="0">
                <a:latin typeface="Calisto MT" panose="02040603050505030304" pitchFamily="18" charset="0"/>
              </a:rPr>
              <a:t>for the rest 50%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B82315EC-5251-2572-3A1A-578244CDFF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309" t="29773" r="78059" b="57125"/>
          <a:stretch>
            <a:fillRect/>
          </a:stretch>
        </p:blipFill>
        <p:spPr>
          <a:xfrm>
            <a:off x="4881003" y="3118728"/>
            <a:ext cx="1321986" cy="1321982"/>
          </a:xfrm>
          <a:prstGeom prst="cub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EDDC84-37A8-9766-6C08-5D6324651599}"/>
              </a:ext>
            </a:extLst>
          </p:cNvPr>
          <p:cNvSpPr txBox="1"/>
          <p:nvPr/>
        </p:nvSpPr>
        <p:spPr>
          <a:xfrm>
            <a:off x="1670485" y="3294276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estimator U-net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6F0421-8507-2D2C-6D9D-69123AEE3C6C}"/>
              </a:ext>
            </a:extLst>
          </p:cNvPr>
          <p:cNvSpPr txBox="1"/>
          <p:nvPr/>
        </p:nvSpPr>
        <p:spPr>
          <a:xfrm>
            <a:off x="1697154" y="393465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trained with 50% of the dataset </a:t>
            </a:r>
            <a:endParaRPr lang="en-US" dirty="0"/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A575D1EB-1E55-5429-4DDB-885BE7ABCCE5}"/>
              </a:ext>
            </a:extLst>
          </p:cNvPr>
          <p:cNvCxnSpPr>
            <a:cxnSpLocks/>
          </p:cNvCxnSpPr>
          <p:nvPr/>
        </p:nvCxnSpPr>
        <p:spPr>
          <a:xfrm flipV="1">
            <a:off x="6819351" y="3591572"/>
            <a:ext cx="0" cy="16376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8070A49A-4663-0CEB-C072-1C352D03E24D}"/>
              </a:ext>
            </a:extLst>
          </p:cNvPr>
          <p:cNvCxnSpPr>
            <a:cxnSpLocks/>
          </p:cNvCxnSpPr>
          <p:nvPr/>
        </p:nvCxnSpPr>
        <p:spPr>
          <a:xfrm flipH="1" flipV="1">
            <a:off x="2044360" y="5163310"/>
            <a:ext cx="4774991" cy="331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6DB0BDE-4D5E-6470-A446-CA59F1DB2754}"/>
              </a:ext>
            </a:extLst>
          </p:cNvPr>
          <p:cNvCxnSpPr>
            <a:cxnSpLocks/>
          </p:cNvCxnSpPr>
          <p:nvPr/>
        </p:nvCxnSpPr>
        <p:spPr>
          <a:xfrm flipH="1">
            <a:off x="6487701" y="3591572"/>
            <a:ext cx="3316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21B2E8D-89C4-B039-8B1B-D4A155CA12B8}"/>
              </a:ext>
            </a:extLst>
          </p:cNvPr>
          <p:cNvSpPr txBox="1"/>
          <p:nvPr/>
        </p:nvSpPr>
        <p:spPr>
          <a:xfrm>
            <a:off x="109288" y="4728186"/>
            <a:ext cx="2035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Simulated mock observations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8F417A-3BBE-3810-D0C1-0593ADDDCF28}"/>
              </a:ext>
            </a:extLst>
          </p:cNvPr>
          <p:cNvSpPr txBox="1"/>
          <p:nvPr/>
        </p:nvSpPr>
        <p:spPr>
          <a:xfrm>
            <a:off x="2848890" y="5336076"/>
            <a:ext cx="3214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The rest 50% of the dataset </a:t>
            </a:r>
            <a:endParaRPr lang="en-US" dirty="0"/>
          </a:p>
        </p:txBody>
      </p:sp>
      <p:cxnSp>
        <p:nvCxnSpPr>
          <p:cNvPr id="14" name="Ευθύγραμμο βέλος σύνδεσης 13">
            <a:extLst>
              <a:ext uri="{FF2B5EF4-FFF2-40B4-BE49-F238E27FC236}">
                <a16:creationId xmlns:a16="http://schemas.microsoft.com/office/drawing/2014/main" id="{BD786337-E450-1AE3-7810-A75B62856DB5}"/>
              </a:ext>
            </a:extLst>
          </p:cNvPr>
          <p:cNvCxnSpPr>
            <a:cxnSpLocks/>
          </p:cNvCxnSpPr>
          <p:nvPr/>
        </p:nvCxnSpPr>
        <p:spPr>
          <a:xfrm>
            <a:off x="6855954" y="4306820"/>
            <a:ext cx="1518789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D6B7555-5884-41DA-E9DB-0B0B449C24AF}"/>
              </a:ext>
            </a:extLst>
          </p:cNvPr>
          <p:cNvSpPr txBox="1"/>
          <p:nvPr/>
        </p:nvSpPr>
        <p:spPr>
          <a:xfrm>
            <a:off x="-143609" y="1378455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</p:spTree>
    <p:extLst>
      <p:ext uri="{BB962C8B-B14F-4D97-AF65-F5344CB8AC3E}">
        <p14:creationId xmlns:p14="http://schemas.microsoft.com/office/powerpoint/2010/main" val="33409310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6D7F-DC31-A5CD-7059-8646DAB39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Ορθογώνιο: Στρογγύλεμα γωνιών 31">
            <a:extLst>
              <a:ext uri="{FF2B5EF4-FFF2-40B4-BE49-F238E27FC236}">
                <a16:creationId xmlns:a16="http://schemas.microsoft.com/office/drawing/2014/main" id="{BA5672E8-61B9-49A2-59A7-91575F658E4F}"/>
              </a:ext>
            </a:extLst>
          </p:cNvPr>
          <p:cNvSpPr/>
          <p:nvPr/>
        </p:nvSpPr>
        <p:spPr>
          <a:xfrm>
            <a:off x="180998" y="1574836"/>
            <a:ext cx="11901714" cy="5148839"/>
          </a:xfrm>
          <a:prstGeom prst="roundRect">
            <a:avLst>
              <a:gd name="adj" fmla="val 8953"/>
            </a:avLst>
          </a:prstGeom>
          <a:solidFill>
            <a:schemeClr val="accent6">
              <a:lumMod val="75000"/>
              <a:alpha val="12941"/>
            </a:schemeClr>
          </a:solidFill>
          <a:ln w="38100"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7EE401-245D-66BE-F13C-C93D02C56F2F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sp>
        <p:nvSpPr>
          <p:cNvPr id="36" name="Ορθογώνιο: Στρογγύλεμα γωνιών 35">
            <a:extLst>
              <a:ext uri="{FF2B5EF4-FFF2-40B4-BE49-F238E27FC236}">
                <a16:creationId xmlns:a16="http://schemas.microsoft.com/office/drawing/2014/main" id="{CBE6FCF5-4166-10EE-FE78-D62E03225659}"/>
              </a:ext>
            </a:extLst>
          </p:cNvPr>
          <p:cNvSpPr/>
          <p:nvPr/>
        </p:nvSpPr>
        <p:spPr>
          <a:xfrm>
            <a:off x="330661" y="1350055"/>
            <a:ext cx="251822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 descr="Εικόνα που περιέχει στιγμιότυπο οθόνης, κείμε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64913AD-5013-CC0E-03AB-38FA2CBD7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3" y="23958"/>
            <a:ext cx="2952491" cy="1260493"/>
          </a:xfrm>
          <a:prstGeom prst="rect">
            <a:avLst/>
          </a:prstGeom>
        </p:spPr>
      </p:pic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EC3E0DE1-93EE-8494-0173-98E95344D825}"/>
              </a:ext>
            </a:extLst>
          </p:cNvPr>
          <p:cNvCxnSpPr>
            <a:cxnSpLocks/>
          </p:cNvCxnSpPr>
          <p:nvPr/>
        </p:nvCxnSpPr>
        <p:spPr>
          <a:xfrm flipH="1">
            <a:off x="418214" y="265103"/>
            <a:ext cx="1197935" cy="108495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0DDF8F52-84D1-CE47-39F0-35469CAA52E7}"/>
              </a:ext>
            </a:extLst>
          </p:cNvPr>
          <p:cNvCxnSpPr>
            <a:cxnSpLocks/>
          </p:cNvCxnSpPr>
          <p:nvPr/>
        </p:nvCxnSpPr>
        <p:spPr>
          <a:xfrm>
            <a:off x="2495107" y="213562"/>
            <a:ext cx="269183" cy="12020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11CCE92B-FCFF-4D2C-811F-6185F7F36FD0}"/>
              </a:ext>
            </a:extLst>
          </p:cNvPr>
          <p:cNvSpPr/>
          <p:nvPr/>
        </p:nvSpPr>
        <p:spPr>
          <a:xfrm>
            <a:off x="1552202" y="134325"/>
            <a:ext cx="942905" cy="108495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BFB965A-C5B7-72BE-D7DB-36C457CC8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49" y="3194103"/>
            <a:ext cx="1292604" cy="1321982"/>
          </a:xfrm>
          <a:prstGeom prst="cube">
            <a:avLst/>
          </a:prstGeom>
        </p:spPr>
      </p:pic>
      <p:cxnSp>
        <p:nvCxnSpPr>
          <p:cNvPr id="4" name="Ευθύγραμμο βέλος σύνδεσης 3">
            <a:extLst>
              <a:ext uri="{FF2B5EF4-FFF2-40B4-BE49-F238E27FC236}">
                <a16:creationId xmlns:a16="http://schemas.microsoft.com/office/drawing/2014/main" id="{F8C9A735-73AE-21EA-3C13-7618C16DCB67}"/>
              </a:ext>
            </a:extLst>
          </p:cNvPr>
          <p:cNvCxnSpPr>
            <a:cxnSpLocks/>
          </p:cNvCxnSpPr>
          <p:nvPr/>
        </p:nvCxnSpPr>
        <p:spPr>
          <a:xfrm>
            <a:off x="1916162" y="3823319"/>
            <a:ext cx="2637933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5692947-628E-6834-E5A9-ACB4C7E0462C}"/>
              </a:ext>
            </a:extLst>
          </p:cNvPr>
          <p:cNvSpPr txBox="1"/>
          <p:nvPr/>
        </p:nvSpPr>
        <p:spPr>
          <a:xfrm>
            <a:off x="3581978" y="2388080"/>
            <a:ext cx="4309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predictions </a:t>
            </a:r>
          </a:p>
          <a:p>
            <a:pPr algn="ctr"/>
            <a:r>
              <a:rPr lang="en-US" sz="2000" dirty="0">
                <a:latin typeface="Calisto MT" panose="02040603050505030304" pitchFamily="18" charset="0"/>
              </a:rPr>
              <a:t>for the rest 50%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2DEB71A3-FA50-DA59-7666-09B1871827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309" t="29773" r="78059" b="57125"/>
          <a:stretch>
            <a:fillRect/>
          </a:stretch>
        </p:blipFill>
        <p:spPr>
          <a:xfrm>
            <a:off x="4881003" y="3118728"/>
            <a:ext cx="1321986" cy="1321982"/>
          </a:xfrm>
          <a:prstGeom prst="cub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76BF7C-7583-84CB-2926-07F30F0E5781}"/>
              </a:ext>
            </a:extLst>
          </p:cNvPr>
          <p:cNvSpPr txBox="1"/>
          <p:nvPr/>
        </p:nvSpPr>
        <p:spPr>
          <a:xfrm>
            <a:off x="1670485" y="3294276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estimator U-net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33A718-F08E-4AF6-3800-BBF13744375D}"/>
              </a:ext>
            </a:extLst>
          </p:cNvPr>
          <p:cNvSpPr txBox="1"/>
          <p:nvPr/>
        </p:nvSpPr>
        <p:spPr>
          <a:xfrm>
            <a:off x="1697154" y="393465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trained with 50% of the dataset </a:t>
            </a:r>
            <a:endParaRPr lang="en-US" dirty="0"/>
          </a:p>
        </p:txBody>
      </p: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FD21B1CB-306E-470A-F474-FCEDCDD6327B}"/>
              </a:ext>
            </a:extLst>
          </p:cNvPr>
          <p:cNvCxnSpPr>
            <a:cxnSpLocks/>
          </p:cNvCxnSpPr>
          <p:nvPr/>
        </p:nvCxnSpPr>
        <p:spPr>
          <a:xfrm>
            <a:off x="6855954" y="4306820"/>
            <a:ext cx="1518789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8882FF0-FD6A-543C-4D6F-712BB0204249}"/>
              </a:ext>
            </a:extLst>
          </p:cNvPr>
          <p:cNvSpPr txBox="1"/>
          <p:nvPr/>
        </p:nvSpPr>
        <p:spPr>
          <a:xfrm>
            <a:off x="6284221" y="3758228"/>
            <a:ext cx="26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Diffusion</a:t>
            </a: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DC5524BA-8411-A262-FB06-D36C24C0E99C}"/>
              </a:ext>
            </a:extLst>
          </p:cNvPr>
          <p:cNvCxnSpPr>
            <a:cxnSpLocks/>
          </p:cNvCxnSpPr>
          <p:nvPr/>
        </p:nvCxnSpPr>
        <p:spPr>
          <a:xfrm flipV="1">
            <a:off x="6819351" y="3591572"/>
            <a:ext cx="0" cy="16376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FFA780AE-B094-DDC3-D540-22B3EBCF711B}"/>
              </a:ext>
            </a:extLst>
          </p:cNvPr>
          <p:cNvCxnSpPr>
            <a:cxnSpLocks/>
          </p:cNvCxnSpPr>
          <p:nvPr/>
        </p:nvCxnSpPr>
        <p:spPr>
          <a:xfrm flipH="1" flipV="1">
            <a:off x="2044360" y="5163310"/>
            <a:ext cx="4774991" cy="331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1EF0644A-F304-8178-4359-6E3D3BB715B4}"/>
              </a:ext>
            </a:extLst>
          </p:cNvPr>
          <p:cNvCxnSpPr>
            <a:cxnSpLocks/>
          </p:cNvCxnSpPr>
          <p:nvPr/>
        </p:nvCxnSpPr>
        <p:spPr>
          <a:xfrm flipH="1">
            <a:off x="6487701" y="3591572"/>
            <a:ext cx="3316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D11A5F4-8BD2-5E21-D5B3-A5CBF7B6B065}"/>
              </a:ext>
            </a:extLst>
          </p:cNvPr>
          <p:cNvSpPr txBox="1"/>
          <p:nvPr/>
        </p:nvSpPr>
        <p:spPr>
          <a:xfrm>
            <a:off x="109288" y="4728186"/>
            <a:ext cx="2035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Simulated mock observations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CF68A3-623E-6EFB-BAC1-DAEA60DE12EA}"/>
              </a:ext>
            </a:extLst>
          </p:cNvPr>
          <p:cNvSpPr txBox="1"/>
          <p:nvPr/>
        </p:nvSpPr>
        <p:spPr>
          <a:xfrm>
            <a:off x="2848890" y="5336076"/>
            <a:ext cx="3214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The rest 50% of the dataset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5E96B0-6BFC-08FF-EFA1-9245D669904B}"/>
              </a:ext>
            </a:extLst>
          </p:cNvPr>
          <p:cNvSpPr txBox="1"/>
          <p:nvPr/>
        </p:nvSpPr>
        <p:spPr>
          <a:xfrm>
            <a:off x="-143609" y="1378455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</p:spTree>
    <p:extLst>
      <p:ext uri="{BB962C8B-B14F-4D97-AF65-F5344CB8AC3E}">
        <p14:creationId xmlns:p14="http://schemas.microsoft.com/office/powerpoint/2010/main" val="12381259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55EE3-618A-1619-2D36-D75F7E0A1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Ορθογώνιο: Στρογγύλεμα γωνιών 31">
            <a:extLst>
              <a:ext uri="{FF2B5EF4-FFF2-40B4-BE49-F238E27FC236}">
                <a16:creationId xmlns:a16="http://schemas.microsoft.com/office/drawing/2014/main" id="{3F3A6D19-0A7F-B478-9FFB-04F1E20063CB}"/>
              </a:ext>
            </a:extLst>
          </p:cNvPr>
          <p:cNvSpPr/>
          <p:nvPr/>
        </p:nvSpPr>
        <p:spPr>
          <a:xfrm>
            <a:off x="180998" y="1574836"/>
            <a:ext cx="11901714" cy="5148839"/>
          </a:xfrm>
          <a:prstGeom prst="roundRect">
            <a:avLst>
              <a:gd name="adj" fmla="val 8953"/>
            </a:avLst>
          </a:prstGeom>
          <a:solidFill>
            <a:schemeClr val="accent6">
              <a:lumMod val="75000"/>
              <a:alpha val="12941"/>
            </a:schemeClr>
          </a:solidFill>
          <a:ln w="38100"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D82C23-60EB-42BD-D7BF-AB8118B7979A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sp>
        <p:nvSpPr>
          <p:cNvPr id="36" name="Ορθογώνιο: Στρογγύλεμα γωνιών 35">
            <a:extLst>
              <a:ext uri="{FF2B5EF4-FFF2-40B4-BE49-F238E27FC236}">
                <a16:creationId xmlns:a16="http://schemas.microsoft.com/office/drawing/2014/main" id="{9A87CDEF-24A8-394D-7878-C0D23EE1E9EC}"/>
              </a:ext>
            </a:extLst>
          </p:cNvPr>
          <p:cNvSpPr/>
          <p:nvPr/>
        </p:nvSpPr>
        <p:spPr>
          <a:xfrm>
            <a:off x="330661" y="1350055"/>
            <a:ext cx="251822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 descr="Εικόνα που περιέχει στιγμιότυπο οθόνης, κείμε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0879FBB-2689-DDC0-427A-AC5E915D3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3" y="23958"/>
            <a:ext cx="2952491" cy="1260493"/>
          </a:xfrm>
          <a:prstGeom prst="rect">
            <a:avLst/>
          </a:prstGeom>
        </p:spPr>
      </p:pic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8E34C7A7-A454-D13A-6F90-15B8125126B6}"/>
              </a:ext>
            </a:extLst>
          </p:cNvPr>
          <p:cNvCxnSpPr>
            <a:cxnSpLocks/>
          </p:cNvCxnSpPr>
          <p:nvPr/>
        </p:nvCxnSpPr>
        <p:spPr>
          <a:xfrm flipH="1">
            <a:off x="418214" y="265103"/>
            <a:ext cx="1197935" cy="108495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6ED9CD48-613F-4F83-57DD-BA7AE51F8039}"/>
              </a:ext>
            </a:extLst>
          </p:cNvPr>
          <p:cNvCxnSpPr>
            <a:cxnSpLocks/>
          </p:cNvCxnSpPr>
          <p:nvPr/>
        </p:nvCxnSpPr>
        <p:spPr>
          <a:xfrm>
            <a:off x="2495107" y="213562"/>
            <a:ext cx="269183" cy="12020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FAA0AA94-7D83-9939-22A1-E5D6F197777B}"/>
              </a:ext>
            </a:extLst>
          </p:cNvPr>
          <p:cNvSpPr/>
          <p:nvPr/>
        </p:nvSpPr>
        <p:spPr>
          <a:xfrm>
            <a:off x="1552202" y="134325"/>
            <a:ext cx="942905" cy="108495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55A14952-2525-5CE8-9192-72625DDFBE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09" t="29773" r="78059" b="57125"/>
          <a:stretch>
            <a:fillRect/>
          </a:stretch>
        </p:blipFill>
        <p:spPr>
          <a:xfrm>
            <a:off x="8510048" y="3494331"/>
            <a:ext cx="1392745" cy="1392741"/>
          </a:xfrm>
          <a:prstGeom prst="cube">
            <a:avLst/>
          </a:prstGeom>
        </p:spPr>
      </p:pic>
      <p:pic>
        <p:nvPicPr>
          <p:cNvPr id="3" name="Εικόνα 2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0342FE31-43B3-5F0D-CB70-C7582D967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49" y="3194103"/>
            <a:ext cx="1292604" cy="1321982"/>
          </a:xfrm>
          <a:prstGeom prst="cube">
            <a:avLst/>
          </a:prstGeom>
        </p:spPr>
      </p:pic>
      <p:cxnSp>
        <p:nvCxnSpPr>
          <p:cNvPr id="4" name="Ευθύγραμμο βέλος σύνδεσης 3">
            <a:extLst>
              <a:ext uri="{FF2B5EF4-FFF2-40B4-BE49-F238E27FC236}">
                <a16:creationId xmlns:a16="http://schemas.microsoft.com/office/drawing/2014/main" id="{0194DB22-361F-BBFD-0C84-6E143FDA24F9}"/>
              </a:ext>
            </a:extLst>
          </p:cNvPr>
          <p:cNvCxnSpPr>
            <a:cxnSpLocks/>
          </p:cNvCxnSpPr>
          <p:nvPr/>
        </p:nvCxnSpPr>
        <p:spPr>
          <a:xfrm>
            <a:off x="1916162" y="3823319"/>
            <a:ext cx="2637933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5BF2AA2-85D1-3C1E-F6A2-918C4C232F4C}"/>
              </a:ext>
            </a:extLst>
          </p:cNvPr>
          <p:cNvSpPr txBox="1"/>
          <p:nvPr/>
        </p:nvSpPr>
        <p:spPr>
          <a:xfrm>
            <a:off x="3581978" y="2388080"/>
            <a:ext cx="4309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predictions </a:t>
            </a:r>
          </a:p>
          <a:p>
            <a:pPr algn="ctr"/>
            <a:r>
              <a:rPr lang="en-US" sz="2000" dirty="0">
                <a:latin typeface="Calisto MT" panose="02040603050505030304" pitchFamily="18" charset="0"/>
              </a:rPr>
              <a:t>for the rest 50%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12D4E778-7075-72CC-24EF-AFFE90C840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09" t="29773" r="78059" b="57125"/>
          <a:stretch>
            <a:fillRect/>
          </a:stretch>
        </p:blipFill>
        <p:spPr>
          <a:xfrm>
            <a:off x="4881003" y="3118728"/>
            <a:ext cx="1321986" cy="1321982"/>
          </a:xfrm>
          <a:prstGeom prst="cub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A99169-4EE3-B2ED-BA5B-69BC667699C1}"/>
              </a:ext>
            </a:extLst>
          </p:cNvPr>
          <p:cNvSpPr txBox="1"/>
          <p:nvPr/>
        </p:nvSpPr>
        <p:spPr>
          <a:xfrm>
            <a:off x="1670485" y="3294276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estimator U-net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26DF29-9CA1-7C99-2FDA-00DB8006BEAE}"/>
              </a:ext>
            </a:extLst>
          </p:cNvPr>
          <p:cNvSpPr txBox="1"/>
          <p:nvPr/>
        </p:nvSpPr>
        <p:spPr>
          <a:xfrm>
            <a:off x="1697154" y="393465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trained with 50% of the dataset </a:t>
            </a:r>
            <a:endParaRPr lang="en-US" dirty="0"/>
          </a:p>
        </p:txBody>
      </p: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AB8FBFF1-160F-CACE-42C5-05D70C03D459}"/>
              </a:ext>
            </a:extLst>
          </p:cNvPr>
          <p:cNvCxnSpPr>
            <a:cxnSpLocks/>
          </p:cNvCxnSpPr>
          <p:nvPr/>
        </p:nvCxnSpPr>
        <p:spPr>
          <a:xfrm>
            <a:off x="6855954" y="4306820"/>
            <a:ext cx="1518789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45704F6-3BCA-046D-4166-EA519F28458E}"/>
              </a:ext>
            </a:extLst>
          </p:cNvPr>
          <p:cNvSpPr txBox="1"/>
          <p:nvPr/>
        </p:nvSpPr>
        <p:spPr>
          <a:xfrm>
            <a:off x="6284221" y="3758228"/>
            <a:ext cx="26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Diffusion</a:t>
            </a: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ED7E63D1-4BF4-348A-7D41-5B72708FFD49}"/>
              </a:ext>
            </a:extLst>
          </p:cNvPr>
          <p:cNvCxnSpPr>
            <a:cxnSpLocks/>
          </p:cNvCxnSpPr>
          <p:nvPr/>
        </p:nvCxnSpPr>
        <p:spPr>
          <a:xfrm flipV="1">
            <a:off x="6819351" y="3591572"/>
            <a:ext cx="0" cy="16376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FEF6641E-FFBE-544D-2859-A7184DB135B5}"/>
              </a:ext>
            </a:extLst>
          </p:cNvPr>
          <p:cNvCxnSpPr>
            <a:cxnSpLocks/>
          </p:cNvCxnSpPr>
          <p:nvPr/>
        </p:nvCxnSpPr>
        <p:spPr>
          <a:xfrm flipH="1" flipV="1">
            <a:off x="2044360" y="5163310"/>
            <a:ext cx="4774991" cy="331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1B6B077A-240E-6EDD-6C10-4604EC2C216B}"/>
              </a:ext>
            </a:extLst>
          </p:cNvPr>
          <p:cNvCxnSpPr>
            <a:cxnSpLocks/>
          </p:cNvCxnSpPr>
          <p:nvPr/>
        </p:nvCxnSpPr>
        <p:spPr>
          <a:xfrm flipH="1">
            <a:off x="6487701" y="3591572"/>
            <a:ext cx="3316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325FF2-058F-09D5-5A47-6C873C960AB4}"/>
              </a:ext>
            </a:extLst>
          </p:cNvPr>
          <p:cNvSpPr txBox="1"/>
          <p:nvPr/>
        </p:nvSpPr>
        <p:spPr>
          <a:xfrm>
            <a:off x="9234540" y="3653985"/>
            <a:ext cx="3408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Samples for </a:t>
            </a:r>
          </a:p>
          <a:p>
            <a:pPr algn="ctr"/>
            <a:r>
              <a:rPr lang="en-US" sz="2400" dirty="0">
                <a:latin typeface="Calisto MT" panose="02040603050505030304" pitchFamily="18" charset="0"/>
              </a:rPr>
              <a:t>(ICs - MAP)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AF72FA-C1F4-AEB8-8C34-E947871516EB}"/>
              </a:ext>
            </a:extLst>
          </p:cNvPr>
          <p:cNvSpPr txBox="1"/>
          <p:nvPr/>
        </p:nvSpPr>
        <p:spPr>
          <a:xfrm>
            <a:off x="109288" y="4728186"/>
            <a:ext cx="2035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Simulated mock observations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0771AD-1473-3877-5E5C-89DC3A9DF667}"/>
              </a:ext>
            </a:extLst>
          </p:cNvPr>
          <p:cNvSpPr txBox="1"/>
          <p:nvPr/>
        </p:nvSpPr>
        <p:spPr>
          <a:xfrm>
            <a:off x="2848890" y="5336076"/>
            <a:ext cx="3214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The rest 50% of the dataset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9A2A45-9044-7A4B-1783-40251A06BBBD}"/>
              </a:ext>
            </a:extLst>
          </p:cNvPr>
          <p:cNvSpPr txBox="1"/>
          <p:nvPr/>
        </p:nvSpPr>
        <p:spPr>
          <a:xfrm>
            <a:off x="-143609" y="1378455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</p:spTree>
    <p:extLst>
      <p:ext uri="{BB962C8B-B14F-4D97-AF65-F5344CB8AC3E}">
        <p14:creationId xmlns:p14="http://schemas.microsoft.com/office/powerpoint/2010/main" val="2549287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017FA-853A-4D7A-CFE3-F6FFCAC2F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Ορθογώνιο: Στρογγύλεμα γωνιών 31">
            <a:extLst>
              <a:ext uri="{FF2B5EF4-FFF2-40B4-BE49-F238E27FC236}">
                <a16:creationId xmlns:a16="http://schemas.microsoft.com/office/drawing/2014/main" id="{EECAFA5D-22B3-3763-BC19-3ED9D2322FBF}"/>
              </a:ext>
            </a:extLst>
          </p:cNvPr>
          <p:cNvSpPr/>
          <p:nvPr/>
        </p:nvSpPr>
        <p:spPr>
          <a:xfrm>
            <a:off x="180998" y="1574836"/>
            <a:ext cx="11901714" cy="5148839"/>
          </a:xfrm>
          <a:prstGeom prst="roundRect">
            <a:avLst>
              <a:gd name="adj" fmla="val 8953"/>
            </a:avLst>
          </a:prstGeom>
          <a:solidFill>
            <a:schemeClr val="accent6">
              <a:lumMod val="75000"/>
              <a:alpha val="12941"/>
            </a:schemeClr>
          </a:solidFill>
          <a:ln w="38100"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751E41-7025-7763-DA24-3E19C1FD3C71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sp>
        <p:nvSpPr>
          <p:cNvPr id="36" name="Ορθογώνιο: Στρογγύλεμα γωνιών 35">
            <a:extLst>
              <a:ext uri="{FF2B5EF4-FFF2-40B4-BE49-F238E27FC236}">
                <a16:creationId xmlns:a16="http://schemas.microsoft.com/office/drawing/2014/main" id="{D3B71CAF-CD27-8C70-7D36-E249F386DB30}"/>
              </a:ext>
            </a:extLst>
          </p:cNvPr>
          <p:cNvSpPr/>
          <p:nvPr/>
        </p:nvSpPr>
        <p:spPr>
          <a:xfrm>
            <a:off x="330661" y="1350055"/>
            <a:ext cx="1151843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 descr="Εικόνα που περιέχει στιγμιότυπο οθόνης, κείμε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6CEAE0C-EBC1-A494-A15C-29536C93E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3" y="23958"/>
            <a:ext cx="2952491" cy="1260493"/>
          </a:xfrm>
          <a:prstGeom prst="rect">
            <a:avLst/>
          </a:prstGeom>
        </p:spPr>
      </p:pic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6328874E-66FE-94FB-F1A7-FF89FA6E09D8}"/>
              </a:ext>
            </a:extLst>
          </p:cNvPr>
          <p:cNvCxnSpPr>
            <a:cxnSpLocks/>
          </p:cNvCxnSpPr>
          <p:nvPr/>
        </p:nvCxnSpPr>
        <p:spPr>
          <a:xfrm flipH="1">
            <a:off x="418214" y="265103"/>
            <a:ext cx="1197935" cy="108495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1EFB1FDB-4605-F48E-9041-54B8C6A922EA}"/>
              </a:ext>
            </a:extLst>
          </p:cNvPr>
          <p:cNvCxnSpPr>
            <a:cxnSpLocks/>
          </p:cNvCxnSpPr>
          <p:nvPr/>
        </p:nvCxnSpPr>
        <p:spPr>
          <a:xfrm>
            <a:off x="2495107" y="213562"/>
            <a:ext cx="269183" cy="12020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1BFFBA99-E4DC-791B-9AEF-F908475379F9}"/>
              </a:ext>
            </a:extLst>
          </p:cNvPr>
          <p:cNvSpPr/>
          <p:nvPr/>
        </p:nvSpPr>
        <p:spPr>
          <a:xfrm>
            <a:off x="1552202" y="134325"/>
            <a:ext cx="942905" cy="108495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19E82AFB-A7B9-BB06-2514-02EF0C8615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09" t="29773" r="78059" b="57125"/>
          <a:stretch>
            <a:fillRect/>
          </a:stretch>
        </p:blipFill>
        <p:spPr>
          <a:xfrm>
            <a:off x="8510048" y="3494331"/>
            <a:ext cx="1392745" cy="1392741"/>
          </a:xfrm>
          <a:prstGeom prst="cube">
            <a:avLst/>
          </a:prstGeom>
        </p:spPr>
      </p:pic>
      <p:pic>
        <p:nvPicPr>
          <p:cNvPr id="3" name="Εικόνα 2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7018917-F733-2AD9-C63B-70457058D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49" y="3194103"/>
            <a:ext cx="1292604" cy="1321982"/>
          </a:xfrm>
          <a:prstGeom prst="cube">
            <a:avLst/>
          </a:prstGeom>
        </p:spPr>
      </p:pic>
      <p:cxnSp>
        <p:nvCxnSpPr>
          <p:cNvPr id="4" name="Ευθύγραμμο βέλος σύνδεσης 3">
            <a:extLst>
              <a:ext uri="{FF2B5EF4-FFF2-40B4-BE49-F238E27FC236}">
                <a16:creationId xmlns:a16="http://schemas.microsoft.com/office/drawing/2014/main" id="{83ABA06F-2FA7-FA81-E4B6-A8618D30D87D}"/>
              </a:ext>
            </a:extLst>
          </p:cNvPr>
          <p:cNvCxnSpPr>
            <a:cxnSpLocks/>
          </p:cNvCxnSpPr>
          <p:nvPr/>
        </p:nvCxnSpPr>
        <p:spPr>
          <a:xfrm>
            <a:off x="1916162" y="3823319"/>
            <a:ext cx="2637933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FDB4E6D-C2FF-C4CF-83B5-CB11C97CD013}"/>
              </a:ext>
            </a:extLst>
          </p:cNvPr>
          <p:cNvSpPr txBox="1"/>
          <p:nvPr/>
        </p:nvSpPr>
        <p:spPr>
          <a:xfrm>
            <a:off x="3581978" y="2388080"/>
            <a:ext cx="4309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predictions </a:t>
            </a:r>
          </a:p>
          <a:p>
            <a:pPr algn="ctr"/>
            <a:r>
              <a:rPr lang="en-US" sz="2000" dirty="0">
                <a:latin typeface="Calisto MT" panose="02040603050505030304" pitchFamily="18" charset="0"/>
              </a:rPr>
              <a:t>for the rest 50%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13738BDC-78DE-57C2-BA2E-8FE79C7BC5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09" t="29773" r="78059" b="57125"/>
          <a:stretch>
            <a:fillRect/>
          </a:stretch>
        </p:blipFill>
        <p:spPr>
          <a:xfrm>
            <a:off x="4881003" y="3118728"/>
            <a:ext cx="1321986" cy="1321982"/>
          </a:xfrm>
          <a:prstGeom prst="cub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84DD42-EE7B-B9AD-FE02-0B593EE035AC}"/>
              </a:ext>
            </a:extLst>
          </p:cNvPr>
          <p:cNvSpPr txBox="1"/>
          <p:nvPr/>
        </p:nvSpPr>
        <p:spPr>
          <a:xfrm>
            <a:off x="1670485" y="3294276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estimator U-net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A180EC-D502-0477-664C-06AC105EFBA2}"/>
              </a:ext>
            </a:extLst>
          </p:cNvPr>
          <p:cNvSpPr txBox="1"/>
          <p:nvPr/>
        </p:nvSpPr>
        <p:spPr>
          <a:xfrm>
            <a:off x="1697154" y="393465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trained with 50% of the dataset </a:t>
            </a:r>
            <a:endParaRPr lang="en-US" dirty="0"/>
          </a:p>
        </p:txBody>
      </p: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9A40604F-8F28-80AC-E58B-BC2BBC0D783B}"/>
              </a:ext>
            </a:extLst>
          </p:cNvPr>
          <p:cNvCxnSpPr>
            <a:cxnSpLocks/>
          </p:cNvCxnSpPr>
          <p:nvPr/>
        </p:nvCxnSpPr>
        <p:spPr>
          <a:xfrm>
            <a:off x="6855954" y="4306820"/>
            <a:ext cx="1518789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DD994A2-F088-10A0-E30A-9ADD0B334D18}"/>
              </a:ext>
            </a:extLst>
          </p:cNvPr>
          <p:cNvSpPr txBox="1"/>
          <p:nvPr/>
        </p:nvSpPr>
        <p:spPr>
          <a:xfrm>
            <a:off x="6284221" y="3758228"/>
            <a:ext cx="26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Diffusion</a:t>
            </a: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A99662E0-C332-2CF0-E274-AAC6963BFFF5}"/>
              </a:ext>
            </a:extLst>
          </p:cNvPr>
          <p:cNvCxnSpPr>
            <a:cxnSpLocks/>
          </p:cNvCxnSpPr>
          <p:nvPr/>
        </p:nvCxnSpPr>
        <p:spPr>
          <a:xfrm flipV="1">
            <a:off x="6819351" y="3591572"/>
            <a:ext cx="0" cy="16376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50C4EC79-EFA3-AEF9-9941-169E24F2D371}"/>
              </a:ext>
            </a:extLst>
          </p:cNvPr>
          <p:cNvCxnSpPr>
            <a:cxnSpLocks/>
          </p:cNvCxnSpPr>
          <p:nvPr/>
        </p:nvCxnSpPr>
        <p:spPr>
          <a:xfrm flipH="1" flipV="1">
            <a:off x="2044360" y="5163310"/>
            <a:ext cx="4774991" cy="331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058A986C-871A-1796-DC00-2B5258CEA1E0}"/>
              </a:ext>
            </a:extLst>
          </p:cNvPr>
          <p:cNvCxnSpPr>
            <a:cxnSpLocks/>
          </p:cNvCxnSpPr>
          <p:nvPr/>
        </p:nvCxnSpPr>
        <p:spPr>
          <a:xfrm flipH="1">
            <a:off x="6487701" y="3591572"/>
            <a:ext cx="3316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271D5B7-52F5-8CF3-D7A6-1A87DA493F20}"/>
              </a:ext>
            </a:extLst>
          </p:cNvPr>
          <p:cNvSpPr txBox="1"/>
          <p:nvPr/>
        </p:nvSpPr>
        <p:spPr>
          <a:xfrm>
            <a:off x="9234540" y="3653985"/>
            <a:ext cx="3408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Samples for </a:t>
            </a:r>
          </a:p>
          <a:p>
            <a:pPr algn="ctr"/>
            <a:r>
              <a:rPr lang="en-US" sz="2400" dirty="0">
                <a:latin typeface="Calisto MT" panose="02040603050505030304" pitchFamily="18" charset="0"/>
              </a:rPr>
              <a:t>(ICs - MAP)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E42708-0361-9E71-9D23-82449CB3F797}"/>
              </a:ext>
            </a:extLst>
          </p:cNvPr>
          <p:cNvSpPr txBox="1"/>
          <p:nvPr/>
        </p:nvSpPr>
        <p:spPr>
          <a:xfrm>
            <a:off x="109288" y="4728186"/>
            <a:ext cx="2035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Simulated mock observations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0EF765-D3B0-710B-2BE1-307DA41E89B7}"/>
              </a:ext>
            </a:extLst>
          </p:cNvPr>
          <p:cNvSpPr txBox="1"/>
          <p:nvPr/>
        </p:nvSpPr>
        <p:spPr>
          <a:xfrm>
            <a:off x="2848890" y="5336076"/>
            <a:ext cx="3214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The rest 50% of the dataset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794A7E-0AB2-334E-994A-4D6D593D2A3B}"/>
              </a:ext>
            </a:extLst>
          </p:cNvPr>
          <p:cNvSpPr txBox="1"/>
          <p:nvPr/>
        </p:nvSpPr>
        <p:spPr>
          <a:xfrm>
            <a:off x="-143609" y="1378455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</p:spTree>
    <p:extLst>
      <p:ext uri="{BB962C8B-B14F-4D97-AF65-F5344CB8AC3E}">
        <p14:creationId xmlns:p14="http://schemas.microsoft.com/office/powerpoint/2010/main" val="32027228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7E3DC-896A-8C31-49DB-507BD6100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Ορθογώνιο: Στρογγύλεμα γωνιών 31">
            <a:extLst>
              <a:ext uri="{FF2B5EF4-FFF2-40B4-BE49-F238E27FC236}">
                <a16:creationId xmlns:a16="http://schemas.microsoft.com/office/drawing/2014/main" id="{695404DD-D8D6-190C-8BC1-BD0384742689}"/>
              </a:ext>
            </a:extLst>
          </p:cNvPr>
          <p:cNvSpPr/>
          <p:nvPr/>
        </p:nvSpPr>
        <p:spPr>
          <a:xfrm>
            <a:off x="180998" y="1574836"/>
            <a:ext cx="11901714" cy="5148839"/>
          </a:xfrm>
          <a:prstGeom prst="roundRect">
            <a:avLst>
              <a:gd name="adj" fmla="val 8953"/>
            </a:avLst>
          </a:prstGeom>
          <a:solidFill>
            <a:schemeClr val="accent6">
              <a:lumMod val="75000"/>
              <a:alpha val="12941"/>
            </a:schemeClr>
          </a:solidFill>
          <a:ln w="38100"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3289C3-FC77-DE03-FBD0-9D6C933EBC47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sp>
        <p:nvSpPr>
          <p:cNvPr id="36" name="Ορθογώνιο: Στρογγύλεμα γωνιών 35">
            <a:extLst>
              <a:ext uri="{FF2B5EF4-FFF2-40B4-BE49-F238E27FC236}">
                <a16:creationId xmlns:a16="http://schemas.microsoft.com/office/drawing/2014/main" id="{44235B42-43E4-E3D1-98D0-47CCD28EA264}"/>
              </a:ext>
            </a:extLst>
          </p:cNvPr>
          <p:cNvSpPr/>
          <p:nvPr/>
        </p:nvSpPr>
        <p:spPr>
          <a:xfrm>
            <a:off x="330661" y="1350055"/>
            <a:ext cx="1151843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 descr="Εικόνα που περιέχει στιγμιότυπο οθόνης, κείμε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4C10F784-5F34-FD22-4E48-35F1E9744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3" y="23958"/>
            <a:ext cx="2952491" cy="1260493"/>
          </a:xfrm>
          <a:prstGeom prst="rect">
            <a:avLst/>
          </a:prstGeom>
        </p:spPr>
      </p:pic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DB965DFC-8864-8BCB-6D1E-420E79F6385C}"/>
              </a:ext>
            </a:extLst>
          </p:cNvPr>
          <p:cNvCxnSpPr>
            <a:cxnSpLocks/>
          </p:cNvCxnSpPr>
          <p:nvPr/>
        </p:nvCxnSpPr>
        <p:spPr>
          <a:xfrm flipH="1">
            <a:off x="418214" y="265103"/>
            <a:ext cx="1197935" cy="108495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DA886B37-DC03-87EE-23B4-C9ED60B9738C}"/>
              </a:ext>
            </a:extLst>
          </p:cNvPr>
          <p:cNvCxnSpPr>
            <a:cxnSpLocks/>
          </p:cNvCxnSpPr>
          <p:nvPr/>
        </p:nvCxnSpPr>
        <p:spPr>
          <a:xfrm>
            <a:off x="2495107" y="213562"/>
            <a:ext cx="269183" cy="12020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6E2FFFCE-DABB-9480-8E31-BD0F1EF8529D}"/>
              </a:ext>
            </a:extLst>
          </p:cNvPr>
          <p:cNvSpPr/>
          <p:nvPr/>
        </p:nvSpPr>
        <p:spPr>
          <a:xfrm>
            <a:off x="1552202" y="134325"/>
            <a:ext cx="942905" cy="108495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4952C405-426A-22E1-244B-FFCE2EA1BA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09" t="29773" r="78059" b="57125"/>
          <a:stretch>
            <a:fillRect/>
          </a:stretch>
        </p:blipFill>
        <p:spPr>
          <a:xfrm>
            <a:off x="8510048" y="3494331"/>
            <a:ext cx="1392745" cy="1392741"/>
          </a:xfrm>
          <a:prstGeom prst="cube">
            <a:avLst/>
          </a:prstGeom>
        </p:spPr>
      </p:pic>
      <p:pic>
        <p:nvPicPr>
          <p:cNvPr id="3" name="Εικόνα 2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32F405D-4D8E-D46E-022D-A4A2468F3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49" y="3194103"/>
            <a:ext cx="1292604" cy="1321982"/>
          </a:xfrm>
          <a:prstGeom prst="cube">
            <a:avLst/>
          </a:prstGeom>
        </p:spPr>
      </p:pic>
      <p:cxnSp>
        <p:nvCxnSpPr>
          <p:cNvPr id="4" name="Ευθύγραμμο βέλος σύνδεσης 3">
            <a:extLst>
              <a:ext uri="{FF2B5EF4-FFF2-40B4-BE49-F238E27FC236}">
                <a16:creationId xmlns:a16="http://schemas.microsoft.com/office/drawing/2014/main" id="{9E6ADAAB-2DF2-E7DA-2A0C-C5B4223BDAA8}"/>
              </a:ext>
            </a:extLst>
          </p:cNvPr>
          <p:cNvCxnSpPr>
            <a:cxnSpLocks/>
          </p:cNvCxnSpPr>
          <p:nvPr/>
        </p:nvCxnSpPr>
        <p:spPr>
          <a:xfrm>
            <a:off x="1916162" y="3823319"/>
            <a:ext cx="2637933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AEE74DE-C8E1-BF29-86E3-C760C7478D61}"/>
              </a:ext>
            </a:extLst>
          </p:cNvPr>
          <p:cNvSpPr txBox="1"/>
          <p:nvPr/>
        </p:nvSpPr>
        <p:spPr>
          <a:xfrm>
            <a:off x="3581978" y="2388080"/>
            <a:ext cx="4309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predictions </a:t>
            </a:r>
          </a:p>
          <a:p>
            <a:pPr algn="ctr"/>
            <a:r>
              <a:rPr lang="en-US" sz="2000" dirty="0">
                <a:latin typeface="Calisto MT" panose="02040603050505030304" pitchFamily="18" charset="0"/>
              </a:rPr>
              <a:t>for the rest 50%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24BBE1D3-18CB-56F3-A4CB-360A5B6579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09" t="29773" r="78059" b="57125"/>
          <a:stretch>
            <a:fillRect/>
          </a:stretch>
        </p:blipFill>
        <p:spPr>
          <a:xfrm>
            <a:off x="4881003" y="3118728"/>
            <a:ext cx="1321986" cy="1321982"/>
          </a:xfrm>
          <a:prstGeom prst="cub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7FE1DD-610C-9249-2795-B218D30A5046}"/>
              </a:ext>
            </a:extLst>
          </p:cNvPr>
          <p:cNvSpPr txBox="1"/>
          <p:nvPr/>
        </p:nvSpPr>
        <p:spPr>
          <a:xfrm>
            <a:off x="1670485" y="3294276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estimator U-net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704484-A6BC-42D9-C913-8E95E8D948D9}"/>
              </a:ext>
            </a:extLst>
          </p:cNvPr>
          <p:cNvSpPr txBox="1"/>
          <p:nvPr/>
        </p:nvSpPr>
        <p:spPr>
          <a:xfrm>
            <a:off x="1697154" y="393465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trained with 50% of the dataset </a:t>
            </a:r>
            <a:endParaRPr lang="en-US" dirty="0"/>
          </a:p>
        </p:txBody>
      </p: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30F9ECC3-0385-E207-4ED6-EC30F47BADF4}"/>
              </a:ext>
            </a:extLst>
          </p:cNvPr>
          <p:cNvCxnSpPr>
            <a:cxnSpLocks/>
          </p:cNvCxnSpPr>
          <p:nvPr/>
        </p:nvCxnSpPr>
        <p:spPr>
          <a:xfrm>
            <a:off x="6855954" y="4306820"/>
            <a:ext cx="1518789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A8CBDEC-7511-D82A-9905-267BF50054F5}"/>
              </a:ext>
            </a:extLst>
          </p:cNvPr>
          <p:cNvSpPr txBox="1"/>
          <p:nvPr/>
        </p:nvSpPr>
        <p:spPr>
          <a:xfrm>
            <a:off x="6284221" y="3758228"/>
            <a:ext cx="26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Diffusion</a:t>
            </a: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0B5F9C15-EC6F-C512-6148-4B88D7F16960}"/>
              </a:ext>
            </a:extLst>
          </p:cNvPr>
          <p:cNvCxnSpPr>
            <a:cxnSpLocks/>
          </p:cNvCxnSpPr>
          <p:nvPr/>
        </p:nvCxnSpPr>
        <p:spPr>
          <a:xfrm flipV="1">
            <a:off x="6819351" y="3591572"/>
            <a:ext cx="0" cy="16376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D6DB1313-0B7C-720B-FF35-E523F2400B6E}"/>
              </a:ext>
            </a:extLst>
          </p:cNvPr>
          <p:cNvCxnSpPr>
            <a:cxnSpLocks/>
          </p:cNvCxnSpPr>
          <p:nvPr/>
        </p:nvCxnSpPr>
        <p:spPr>
          <a:xfrm flipH="1" flipV="1">
            <a:off x="2044360" y="5163310"/>
            <a:ext cx="4774991" cy="331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95C5495E-1A70-4438-7A3C-71E01A8E5050}"/>
              </a:ext>
            </a:extLst>
          </p:cNvPr>
          <p:cNvCxnSpPr>
            <a:cxnSpLocks/>
          </p:cNvCxnSpPr>
          <p:nvPr/>
        </p:nvCxnSpPr>
        <p:spPr>
          <a:xfrm flipH="1">
            <a:off x="6487701" y="3591572"/>
            <a:ext cx="3316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B0DBB0E-B008-E0ED-D410-140FB9538958}"/>
              </a:ext>
            </a:extLst>
          </p:cNvPr>
          <p:cNvSpPr txBox="1"/>
          <p:nvPr/>
        </p:nvSpPr>
        <p:spPr>
          <a:xfrm>
            <a:off x="9234540" y="3653985"/>
            <a:ext cx="3408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Samples for </a:t>
            </a:r>
          </a:p>
          <a:p>
            <a:pPr algn="ctr"/>
            <a:r>
              <a:rPr lang="en-US" sz="2400" dirty="0">
                <a:latin typeface="Calisto MT" panose="02040603050505030304" pitchFamily="18" charset="0"/>
              </a:rPr>
              <a:t>(ICs - MAP)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BB450A8-95DE-D1CD-DF70-401CC2BDFBF2}"/>
              </a:ext>
            </a:extLst>
          </p:cNvPr>
          <p:cNvSpPr txBox="1"/>
          <p:nvPr/>
        </p:nvSpPr>
        <p:spPr>
          <a:xfrm>
            <a:off x="109288" y="4728186"/>
            <a:ext cx="2035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Simulated mock observations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1B2A05-D7A0-8E5B-AD82-B5E02191EBBB}"/>
              </a:ext>
            </a:extLst>
          </p:cNvPr>
          <p:cNvSpPr txBox="1"/>
          <p:nvPr/>
        </p:nvSpPr>
        <p:spPr>
          <a:xfrm>
            <a:off x="2848890" y="5336076"/>
            <a:ext cx="3214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The rest 50% of the dataset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30A6ED-0A10-70E6-847A-99E8F9228D04}"/>
              </a:ext>
            </a:extLst>
          </p:cNvPr>
          <p:cNvSpPr txBox="1"/>
          <p:nvPr/>
        </p:nvSpPr>
        <p:spPr>
          <a:xfrm>
            <a:off x="-143609" y="1378455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30C1B2-324E-F704-3CEE-70675F1DD909}"/>
              </a:ext>
            </a:extLst>
          </p:cNvPr>
          <p:cNvSpPr txBox="1"/>
          <p:nvPr/>
        </p:nvSpPr>
        <p:spPr>
          <a:xfrm>
            <a:off x="1832136" y="1412900"/>
            <a:ext cx="711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</a:t>
            </a:r>
            <a:r>
              <a:rPr lang="en-US" dirty="0"/>
              <a:t>omographic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</a:t>
            </a:r>
            <a:r>
              <a:rPr lang="en-US" dirty="0"/>
              <a:t>nference of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</a:t>
            </a:r>
            <a:r>
              <a:rPr lang="en-US" dirty="0"/>
              <a:t>inear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</a:t>
            </a:r>
            <a:r>
              <a:rPr lang="en-US" dirty="0"/>
              <a:t>Cs via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N</a:t>
            </a:r>
            <a:r>
              <a:rPr lang="en-US" dirty="0"/>
              <a:t>etwork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</a:t>
            </a:r>
            <a:r>
              <a:rPr lang="en-US" dirty="0"/>
              <a:t>rafting</a:t>
            </a:r>
          </a:p>
        </p:txBody>
      </p:sp>
    </p:spTree>
    <p:extLst>
      <p:ext uri="{BB962C8B-B14F-4D97-AF65-F5344CB8AC3E}">
        <p14:creationId xmlns:p14="http://schemas.microsoft.com/office/powerpoint/2010/main" val="685532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A1EFC-1DFA-B63E-7340-7427401FD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Ορθογώνιο: Στρογγύλεμα γωνιών 31">
            <a:extLst>
              <a:ext uri="{FF2B5EF4-FFF2-40B4-BE49-F238E27FC236}">
                <a16:creationId xmlns:a16="http://schemas.microsoft.com/office/drawing/2014/main" id="{62A9B9F5-86A9-A3E3-D8CF-392C7535C933}"/>
              </a:ext>
            </a:extLst>
          </p:cNvPr>
          <p:cNvSpPr/>
          <p:nvPr/>
        </p:nvSpPr>
        <p:spPr>
          <a:xfrm>
            <a:off x="180998" y="1574836"/>
            <a:ext cx="11901714" cy="5148839"/>
          </a:xfrm>
          <a:prstGeom prst="roundRect">
            <a:avLst>
              <a:gd name="adj" fmla="val 8953"/>
            </a:avLst>
          </a:prstGeom>
          <a:solidFill>
            <a:schemeClr val="accent6">
              <a:lumMod val="75000"/>
              <a:alpha val="12941"/>
            </a:schemeClr>
          </a:solidFill>
          <a:ln w="38100"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825C4E-2D30-7CF1-BDF5-65FE85026383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sp>
        <p:nvSpPr>
          <p:cNvPr id="36" name="Ορθογώνιο: Στρογγύλεμα γωνιών 35">
            <a:extLst>
              <a:ext uri="{FF2B5EF4-FFF2-40B4-BE49-F238E27FC236}">
                <a16:creationId xmlns:a16="http://schemas.microsoft.com/office/drawing/2014/main" id="{4F0D8115-ABEA-805E-8E7E-CFB0BBC68907}"/>
              </a:ext>
            </a:extLst>
          </p:cNvPr>
          <p:cNvSpPr/>
          <p:nvPr/>
        </p:nvSpPr>
        <p:spPr>
          <a:xfrm>
            <a:off x="330661" y="1350055"/>
            <a:ext cx="1151843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 descr="Εικόνα που περιέχει στιγμιότυπο οθόνης, κείμε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5E1A7CC3-BB06-388F-4F38-F883ED2F4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3" y="23958"/>
            <a:ext cx="2952491" cy="1260493"/>
          </a:xfrm>
          <a:prstGeom prst="rect">
            <a:avLst/>
          </a:prstGeom>
        </p:spPr>
      </p:pic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0F36CBDC-67D9-6B6A-9ED5-C7159875C323}"/>
              </a:ext>
            </a:extLst>
          </p:cNvPr>
          <p:cNvCxnSpPr>
            <a:cxnSpLocks/>
          </p:cNvCxnSpPr>
          <p:nvPr/>
        </p:nvCxnSpPr>
        <p:spPr>
          <a:xfrm flipH="1">
            <a:off x="418214" y="265103"/>
            <a:ext cx="1197935" cy="108495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D17DAC89-E977-4AD5-86A7-D109157E2779}"/>
              </a:ext>
            </a:extLst>
          </p:cNvPr>
          <p:cNvCxnSpPr>
            <a:cxnSpLocks/>
          </p:cNvCxnSpPr>
          <p:nvPr/>
        </p:nvCxnSpPr>
        <p:spPr>
          <a:xfrm>
            <a:off x="2495107" y="213562"/>
            <a:ext cx="269183" cy="12020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ECBD8234-4878-0348-71E4-AF3053F227FF}"/>
              </a:ext>
            </a:extLst>
          </p:cNvPr>
          <p:cNvSpPr/>
          <p:nvPr/>
        </p:nvSpPr>
        <p:spPr>
          <a:xfrm>
            <a:off x="1552202" y="134325"/>
            <a:ext cx="942905" cy="108495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6CD9227B-65DF-3101-DBF8-91606C19DA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09" t="29773" r="78059" b="57125"/>
          <a:stretch>
            <a:fillRect/>
          </a:stretch>
        </p:blipFill>
        <p:spPr>
          <a:xfrm>
            <a:off x="8510048" y="3494331"/>
            <a:ext cx="1392745" cy="1392741"/>
          </a:xfrm>
          <a:prstGeom prst="cube">
            <a:avLst/>
          </a:prstGeom>
        </p:spPr>
      </p:pic>
      <p:pic>
        <p:nvPicPr>
          <p:cNvPr id="3" name="Εικόνα 2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A4469144-A63C-19EA-8456-FB2E023F9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49" y="3194103"/>
            <a:ext cx="1292604" cy="1321982"/>
          </a:xfrm>
          <a:prstGeom prst="cube">
            <a:avLst/>
          </a:prstGeom>
        </p:spPr>
      </p:pic>
      <p:cxnSp>
        <p:nvCxnSpPr>
          <p:cNvPr id="4" name="Ευθύγραμμο βέλος σύνδεσης 3">
            <a:extLst>
              <a:ext uri="{FF2B5EF4-FFF2-40B4-BE49-F238E27FC236}">
                <a16:creationId xmlns:a16="http://schemas.microsoft.com/office/drawing/2014/main" id="{E340F628-9624-C18E-A9D5-191B55B9E7BE}"/>
              </a:ext>
            </a:extLst>
          </p:cNvPr>
          <p:cNvCxnSpPr>
            <a:cxnSpLocks/>
          </p:cNvCxnSpPr>
          <p:nvPr/>
        </p:nvCxnSpPr>
        <p:spPr>
          <a:xfrm>
            <a:off x="1916162" y="3823319"/>
            <a:ext cx="2637933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24EA522-9C5F-DD8E-80AF-27F2128E9897}"/>
              </a:ext>
            </a:extLst>
          </p:cNvPr>
          <p:cNvSpPr txBox="1"/>
          <p:nvPr/>
        </p:nvSpPr>
        <p:spPr>
          <a:xfrm>
            <a:off x="3581978" y="2388080"/>
            <a:ext cx="4309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predictions </a:t>
            </a:r>
          </a:p>
          <a:p>
            <a:pPr algn="ctr"/>
            <a:r>
              <a:rPr lang="en-US" sz="2000" dirty="0">
                <a:latin typeface="Calisto MT" panose="02040603050505030304" pitchFamily="18" charset="0"/>
              </a:rPr>
              <a:t>for the rest 50%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9D7F6058-9C7A-DD1B-119E-381988943D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09" t="29773" r="78059" b="57125"/>
          <a:stretch>
            <a:fillRect/>
          </a:stretch>
        </p:blipFill>
        <p:spPr>
          <a:xfrm>
            <a:off x="4881003" y="3118728"/>
            <a:ext cx="1321986" cy="1321982"/>
          </a:xfrm>
          <a:prstGeom prst="cub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6D8F8A-6376-70C3-F526-DBBE92500FDE}"/>
              </a:ext>
            </a:extLst>
          </p:cNvPr>
          <p:cNvSpPr txBox="1"/>
          <p:nvPr/>
        </p:nvSpPr>
        <p:spPr>
          <a:xfrm>
            <a:off x="1670485" y="3294276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estimator U-net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15ADFA-57B7-C3DA-A123-FA8A9AB88A95}"/>
              </a:ext>
            </a:extLst>
          </p:cNvPr>
          <p:cNvSpPr txBox="1"/>
          <p:nvPr/>
        </p:nvSpPr>
        <p:spPr>
          <a:xfrm>
            <a:off x="1697154" y="393465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trained with 50% of the dataset </a:t>
            </a:r>
            <a:endParaRPr lang="en-US" dirty="0"/>
          </a:p>
        </p:txBody>
      </p: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69C69FDF-9D91-8E6E-33F2-BA860366EC14}"/>
              </a:ext>
            </a:extLst>
          </p:cNvPr>
          <p:cNvCxnSpPr>
            <a:cxnSpLocks/>
          </p:cNvCxnSpPr>
          <p:nvPr/>
        </p:nvCxnSpPr>
        <p:spPr>
          <a:xfrm>
            <a:off x="6855954" y="4306820"/>
            <a:ext cx="1518789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1EE6630-B834-8456-FDAC-47A156CCB81C}"/>
              </a:ext>
            </a:extLst>
          </p:cNvPr>
          <p:cNvSpPr txBox="1"/>
          <p:nvPr/>
        </p:nvSpPr>
        <p:spPr>
          <a:xfrm>
            <a:off x="6284221" y="3758228"/>
            <a:ext cx="26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Diffusion</a:t>
            </a: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3EB2E123-E2F9-0BDD-E146-622B8C202AAD}"/>
              </a:ext>
            </a:extLst>
          </p:cNvPr>
          <p:cNvCxnSpPr>
            <a:cxnSpLocks/>
          </p:cNvCxnSpPr>
          <p:nvPr/>
        </p:nvCxnSpPr>
        <p:spPr>
          <a:xfrm flipV="1">
            <a:off x="6819351" y="3591572"/>
            <a:ext cx="0" cy="16376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2147BEAC-3768-9C4F-74FB-F7C7AA3DEB83}"/>
              </a:ext>
            </a:extLst>
          </p:cNvPr>
          <p:cNvCxnSpPr>
            <a:cxnSpLocks/>
          </p:cNvCxnSpPr>
          <p:nvPr/>
        </p:nvCxnSpPr>
        <p:spPr>
          <a:xfrm flipH="1" flipV="1">
            <a:off x="2044360" y="5163310"/>
            <a:ext cx="4774991" cy="331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15F8318D-9459-B17E-C137-59EF23209002}"/>
              </a:ext>
            </a:extLst>
          </p:cNvPr>
          <p:cNvCxnSpPr>
            <a:cxnSpLocks/>
          </p:cNvCxnSpPr>
          <p:nvPr/>
        </p:nvCxnSpPr>
        <p:spPr>
          <a:xfrm flipH="1">
            <a:off x="6487701" y="3591572"/>
            <a:ext cx="3316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1C32E9A-1038-9764-68C6-1E69A444682B}"/>
              </a:ext>
            </a:extLst>
          </p:cNvPr>
          <p:cNvSpPr txBox="1"/>
          <p:nvPr/>
        </p:nvSpPr>
        <p:spPr>
          <a:xfrm>
            <a:off x="9234540" y="3653985"/>
            <a:ext cx="3408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Samples for </a:t>
            </a:r>
          </a:p>
          <a:p>
            <a:pPr algn="ctr"/>
            <a:r>
              <a:rPr lang="en-US" sz="2400" dirty="0">
                <a:latin typeface="Calisto MT" panose="02040603050505030304" pitchFamily="18" charset="0"/>
              </a:rPr>
              <a:t>(ICs - MAP)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61F79E-BAEE-D71F-E285-2D7D7B24C8CA}"/>
              </a:ext>
            </a:extLst>
          </p:cNvPr>
          <p:cNvSpPr txBox="1"/>
          <p:nvPr/>
        </p:nvSpPr>
        <p:spPr>
          <a:xfrm>
            <a:off x="109288" y="4728186"/>
            <a:ext cx="2035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Simulated mock observations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EA8441-35DA-C5AC-E7B6-27784947242F}"/>
              </a:ext>
            </a:extLst>
          </p:cNvPr>
          <p:cNvSpPr txBox="1"/>
          <p:nvPr/>
        </p:nvSpPr>
        <p:spPr>
          <a:xfrm>
            <a:off x="2848890" y="5336076"/>
            <a:ext cx="3214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The rest 50% of the dataset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B92377-3499-4027-7B7C-D501F6D73ECF}"/>
              </a:ext>
            </a:extLst>
          </p:cNvPr>
          <p:cNvSpPr txBox="1"/>
          <p:nvPr/>
        </p:nvSpPr>
        <p:spPr>
          <a:xfrm>
            <a:off x="-143609" y="1378455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3014B9-764C-5AD4-BD4B-8DE14DF5E5D5}"/>
              </a:ext>
            </a:extLst>
          </p:cNvPr>
          <p:cNvSpPr txBox="1"/>
          <p:nvPr/>
        </p:nvSpPr>
        <p:spPr>
          <a:xfrm>
            <a:off x="1832136" y="1412900"/>
            <a:ext cx="711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</a:t>
            </a:r>
            <a:r>
              <a:rPr lang="en-US" dirty="0"/>
              <a:t>omographic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</a:t>
            </a:r>
            <a:r>
              <a:rPr lang="en-US" dirty="0"/>
              <a:t>nference of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</a:t>
            </a:r>
            <a:r>
              <a:rPr lang="en-US" dirty="0"/>
              <a:t>inear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</a:t>
            </a:r>
            <a:r>
              <a:rPr lang="en-US" dirty="0"/>
              <a:t>Cs via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N</a:t>
            </a:r>
            <a:r>
              <a:rPr lang="en-US" dirty="0"/>
              <a:t>etwork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</a:t>
            </a:r>
            <a:r>
              <a:rPr lang="en-US" dirty="0"/>
              <a:t>rafting</a:t>
            </a:r>
          </a:p>
        </p:txBody>
      </p:sp>
      <p:sp>
        <p:nvSpPr>
          <p:cNvPr id="22" name="Φυσαλίδα ομιλίας: Ορθογώνιο με στρογγυλεμένες γωνίες 21">
            <a:extLst>
              <a:ext uri="{FF2B5EF4-FFF2-40B4-BE49-F238E27FC236}">
                <a16:creationId xmlns:a16="http://schemas.microsoft.com/office/drawing/2014/main" id="{82117C05-9ED1-A72D-368D-4E5F882A193D}"/>
              </a:ext>
            </a:extLst>
          </p:cNvPr>
          <p:cNvSpPr/>
          <p:nvPr/>
        </p:nvSpPr>
        <p:spPr>
          <a:xfrm>
            <a:off x="2815925" y="2003347"/>
            <a:ext cx="3554585" cy="3616404"/>
          </a:xfrm>
          <a:prstGeom prst="wedgeRoundRectCallout">
            <a:avLst>
              <a:gd name="adj1" fmla="val 76438"/>
              <a:gd name="adj2" fmla="val -54172"/>
              <a:gd name="adj3" fmla="val 16667"/>
            </a:avLst>
          </a:prstGeom>
          <a:solidFill>
            <a:schemeClr val="tx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Εικόνα 20" descr="17,400+ Grafting Plant Stock Photos, Pictures &amp; Royalty-Free Images - iStock">
            <a:extLst>
              <a:ext uri="{FF2B5EF4-FFF2-40B4-BE49-F238E27FC236}">
                <a16:creationId xmlns:a16="http://schemas.microsoft.com/office/drawing/2014/main" id="{43C8652C-A947-9243-D540-E5AB350BF8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6764" y="2841944"/>
            <a:ext cx="3236225" cy="236900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BEAE13A-2F94-FC91-2833-31E7A08E5D69}"/>
              </a:ext>
            </a:extLst>
          </p:cNvPr>
          <p:cNvSpPr txBox="1"/>
          <p:nvPr/>
        </p:nvSpPr>
        <p:spPr>
          <a:xfrm>
            <a:off x="3214731" y="2306098"/>
            <a:ext cx="3060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Grafting in Biology:</a:t>
            </a:r>
          </a:p>
        </p:txBody>
      </p:sp>
    </p:spTree>
    <p:extLst>
      <p:ext uri="{BB962C8B-B14F-4D97-AF65-F5344CB8AC3E}">
        <p14:creationId xmlns:p14="http://schemas.microsoft.com/office/powerpoint/2010/main" val="9209117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F0CB4-C819-128A-953E-63EBA509C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Ορθογώνιο: Στρογγύλεμα γωνιών 31">
            <a:extLst>
              <a:ext uri="{FF2B5EF4-FFF2-40B4-BE49-F238E27FC236}">
                <a16:creationId xmlns:a16="http://schemas.microsoft.com/office/drawing/2014/main" id="{F43F85CA-0D8F-3C65-BC37-BD6A43E9F102}"/>
              </a:ext>
            </a:extLst>
          </p:cNvPr>
          <p:cNvSpPr/>
          <p:nvPr/>
        </p:nvSpPr>
        <p:spPr>
          <a:xfrm>
            <a:off x="180998" y="1574836"/>
            <a:ext cx="11901714" cy="5148839"/>
          </a:xfrm>
          <a:prstGeom prst="roundRect">
            <a:avLst>
              <a:gd name="adj" fmla="val 8953"/>
            </a:avLst>
          </a:prstGeom>
          <a:solidFill>
            <a:schemeClr val="accent6">
              <a:lumMod val="75000"/>
              <a:alpha val="12941"/>
            </a:schemeClr>
          </a:solidFill>
          <a:ln w="38100">
            <a:solidFill>
              <a:schemeClr val="accent6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618A97-2471-7BA2-902C-C5BA969F8BD9}"/>
              </a:ext>
            </a:extLst>
          </p:cNvPr>
          <p:cNvSpPr txBox="1"/>
          <p:nvPr/>
        </p:nvSpPr>
        <p:spPr>
          <a:xfrm>
            <a:off x="3634121" y="134324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Workflow outline </a:t>
            </a:r>
          </a:p>
        </p:txBody>
      </p:sp>
      <p:sp>
        <p:nvSpPr>
          <p:cNvPr id="36" name="Ορθογώνιο: Στρογγύλεμα γωνιών 35">
            <a:extLst>
              <a:ext uri="{FF2B5EF4-FFF2-40B4-BE49-F238E27FC236}">
                <a16:creationId xmlns:a16="http://schemas.microsoft.com/office/drawing/2014/main" id="{3573CB95-439B-0037-E4E3-2DD0FC5E2161}"/>
              </a:ext>
            </a:extLst>
          </p:cNvPr>
          <p:cNvSpPr/>
          <p:nvPr/>
        </p:nvSpPr>
        <p:spPr>
          <a:xfrm>
            <a:off x="330661" y="1350055"/>
            <a:ext cx="11518439" cy="522514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 descr="Εικόνα που περιέχει στιγμιότυπο οθόνης, κείμε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E1B88CE-142D-7456-71F3-98F4EF6D8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3" y="23958"/>
            <a:ext cx="2952491" cy="1260493"/>
          </a:xfrm>
          <a:prstGeom prst="rect">
            <a:avLst/>
          </a:prstGeom>
        </p:spPr>
      </p:pic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F442BB33-D313-E1B3-48CA-72162A846437}"/>
              </a:ext>
            </a:extLst>
          </p:cNvPr>
          <p:cNvCxnSpPr>
            <a:cxnSpLocks/>
          </p:cNvCxnSpPr>
          <p:nvPr/>
        </p:nvCxnSpPr>
        <p:spPr>
          <a:xfrm flipH="1">
            <a:off x="418214" y="265103"/>
            <a:ext cx="1197935" cy="108495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08598160-387A-0B1A-093F-8625E676F61F}"/>
              </a:ext>
            </a:extLst>
          </p:cNvPr>
          <p:cNvCxnSpPr>
            <a:cxnSpLocks/>
          </p:cNvCxnSpPr>
          <p:nvPr/>
        </p:nvCxnSpPr>
        <p:spPr>
          <a:xfrm>
            <a:off x="2495107" y="213562"/>
            <a:ext cx="269183" cy="12020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032DFE99-FFBF-A2E2-7F90-2529213C8040}"/>
              </a:ext>
            </a:extLst>
          </p:cNvPr>
          <p:cNvSpPr/>
          <p:nvPr/>
        </p:nvSpPr>
        <p:spPr>
          <a:xfrm>
            <a:off x="1552202" y="134325"/>
            <a:ext cx="942905" cy="108495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D441B83B-9BE3-F298-CF6B-40B2039E58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09" t="29773" r="78059" b="57125"/>
          <a:stretch>
            <a:fillRect/>
          </a:stretch>
        </p:blipFill>
        <p:spPr>
          <a:xfrm>
            <a:off x="8510048" y="3494331"/>
            <a:ext cx="1392745" cy="1392741"/>
          </a:xfrm>
          <a:prstGeom prst="cube">
            <a:avLst/>
          </a:prstGeom>
        </p:spPr>
      </p:pic>
      <p:pic>
        <p:nvPicPr>
          <p:cNvPr id="3" name="Εικόνα 2" descr="Εικόνα που περιέχει πολυχρωμία, μοτίβο, πορτοκαλί, Κεχριμπ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47259E7-B8CF-C2E3-C332-30057A3DB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49" y="3194103"/>
            <a:ext cx="1292604" cy="1321982"/>
          </a:xfrm>
          <a:prstGeom prst="cube">
            <a:avLst/>
          </a:prstGeom>
        </p:spPr>
      </p:pic>
      <p:cxnSp>
        <p:nvCxnSpPr>
          <p:cNvPr id="4" name="Ευθύγραμμο βέλος σύνδεσης 3">
            <a:extLst>
              <a:ext uri="{FF2B5EF4-FFF2-40B4-BE49-F238E27FC236}">
                <a16:creationId xmlns:a16="http://schemas.microsoft.com/office/drawing/2014/main" id="{00CC8106-8ABF-7721-BF88-C0387352C118}"/>
              </a:ext>
            </a:extLst>
          </p:cNvPr>
          <p:cNvCxnSpPr>
            <a:cxnSpLocks/>
          </p:cNvCxnSpPr>
          <p:nvPr/>
        </p:nvCxnSpPr>
        <p:spPr>
          <a:xfrm>
            <a:off x="1916162" y="3823319"/>
            <a:ext cx="2637933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E9903D3-62C9-BCD4-B69F-1A07851F113B}"/>
              </a:ext>
            </a:extLst>
          </p:cNvPr>
          <p:cNvSpPr txBox="1"/>
          <p:nvPr/>
        </p:nvSpPr>
        <p:spPr>
          <a:xfrm>
            <a:off x="3581978" y="2388080"/>
            <a:ext cx="4309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predictions </a:t>
            </a:r>
          </a:p>
          <a:p>
            <a:pPr algn="ctr"/>
            <a:r>
              <a:rPr lang="en-US" sz="2000" dirty="0">
                <a:latin typeface="Calisto MT" panose="02040603050505030304" pitchFamily="18" charset="0"/>
              </a:rPr>
              <a:t>for the rest 50%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82761797-E4AC-FC03-9C05-78DE8F1601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09" t="29773" r="78059" b="57125"/>
          <a:stretch>
            <a:fillRect/>
          </a:stretch>
        </p:blipFill>
        <p:spPr>
          <a:xfrm>
            <a:off x="4881003" y="3118728"/>
            <a:ext cx="1321986" cy="1321982"/>
          </a:xfrm>
          <a:prstGeom prst="cub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D64022-3F03-2637-584A-E83ED6FE65A2}"/>
              </a:ext>
            </a:extLst>
          </p:cNvPr>
          <p:cNvSpPr txBox="1"/>
          <p:nvPr/>
        </p:nvSpPr>
        <p:spPr>
          <a:xfrm>
            <a:off x="1670485" y="3294276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ICs MAP estimator U-net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AF728D-5FF3-56BC-268C-334A062E4703}"/>
              </a:ext>
            </a:extLst>
          </p:cNvPr>
          <p:cNvSpPr txBox="1"/>
          <p:nvPr/>
        </p:nvSpPr>
        <p:spPr>
          <a:xfrm>
            <a:off x="1697154" y="393465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trained with 50% of the dataset </a:t>
            </a:r>
            <a:endParaRPr lang="en-US" dirty="0"/>
          </a:p>
        </p:txBody>
      </p: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5383C82E-438F-8E6F-BCF3-2864E480F8E1}"/>
              </a:ext>
            </a:extLst>
          </p:cNvPr>
          <p:cNvCxnSpPr>
            <a:cxnSpLocks/>
          </p:cNvCxnSpPr>
          <p:nvPr/>
        </p:nvCxnSpPr>
        <p:spPr>
          <a:xfrm>
            <a:off x="6855954" y="4306820"/>
            <a:ext cx="1518789" cy="0"/>
          </a:xfrm>
          <a:prstGeom prst="straightConnector1">
            <a:avLst/>
          </a:prstGeom>
          <a:ln w="57150" cap="flat" cmpd="sng">
            <a:solidFill>
              <a:schemeClr val="tx1"/>
            </a:solidFill>
            <a:prstDash val="solid"/>
            <a:miter lim="800000"/>
            <a:headEnd type="none" w="sm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40444C5-6AB4-8831-BE46-A92EE353E72D}"/>
              </a:ext>
            </a:extLst>
          </p:cNvPr>
          <p:cNvSpPr txBox="1"/>
          <p:nvPr/>
        </p:nvSpPr>
        <p:spPr>
          <a:xfrm>
            <a:off x="6284221" y="3758228"/>
            <a:ext cx="26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Diffusion</a:t>
            </a: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729D6966-9636-18DC-9C5F-86209A906B95}"/>
              </a:ext>
            </a:extLst>
          </p:cNvPr>
          <p:cNvCxnSpPr>
            <a:cxnSpLocks/>
          </p:cNvCxnSpPr>
          <p:nvPr/>
        </p:nvCxnSpPr>
        <p:spPr>
          <a:xfrm flipV="1">
            <a:off x="6819351" y="3591572"/>
            <a:ext cx="0" cy="16376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A96F40BF-B0DB-2EAE-BA9D-6EB3C0DF015E}"/>
              </a:ext>
            </a:extLst>
          </p:cNvPr>
          <p:cNvCxnSpPr>
            <a:cxnSpLocks/>
          </p:cNvCxnSpPr>
          <p:nvPr/>
        </p:nvCxnSpPr>
        <p:spPr>
          <a:xfrm flipH="1" flipV="1">
            <a:off x="2044360" y="5163310"/>
            <a:ext cx="4774991" cy="331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AB276BD5-3B3A-8C97-6539-69C999478158}"/>
              </a:ext>
            </a:extLst>
          </p:cNvPr>
          <p:cNvCxnSpPr>
            <a:cxnSpLocks/>
          </p:cNvCxnSpPr>
          <p:nvPr/>
        </p:nvCxnSpPr>
        <p:spPr>
          <a:xfrm flipH="1">
            <a:off x="6487701" y="3591572"/>
            <a:ext cx="3316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D2F7E4D-AE19-DD84-4602-E698390A8C28}"/>
              </a:ext>
            </a:extLst>
          </p:cNvPr>
          <p:cNvSpPr txBox="1"/>
          <p:nvPr/>
        </p:nvSpPr>
        <p:spPr>
          <a:xfrm>
            <a:off x="9234540" y="3653985"/>
            <a:ext cx="3408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sto MT" panose="02040603050505030304" pitchFamily="18" charset="0"/>
              </a:rPr>
              <a:t>Samples for </a:t>
            </a:r>
          </a:p>
          <a:p>
            <a:pPr algn="ctr"/>
            <a:r>
              <a:rPr lang="en-US" sz="2400" dirty="0">
                <a:latin typeface="Calisto MT" panose="02040603050505030304" pitchFamily="18" charset="0"/>
              </a:rPr>
              <a:t>(ICs - MAP)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16355FD-213D-4142-F584-FD87BD882213}"/>
              </a:ext>
            </a:extLst>
          </p:cNvPr>
          <p:cNvSpPr txBox="1"/>
          <p:nvPr/>
        </p:nvSpPr>
        <p:spPr>
          <a:xfrm>
            <a:off x="109288" y="4728186"/>
            <a:ext cx="2035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Simulated mock observations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95B86E-CFA3-4A06-FA0C-E3CC5E005F50}"/>
              </a:ext>
            </a:extLst>
          </p:cNvPr>
          <p:cNvSpPr txBox="1"/>
          <p:nvPr/>
        </p:nvSpPr>
        <p:spPr>
          <a:xfrm>
            <a:off x="2848890" y="5336076"/>
            <a:ext cx="3214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The rest 50% of the dataset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E73104-1564-54D1-4F4E-634D64C4469A}"/>
              </a:ext>
            </a:extLst>
          </p:cNvPr>
          <p:cNvSpPr txBox="1"/>
          <p:nvPr/>
        </p:nvSpPr>
        <p:spPr>
          <a:xfrm>
            <a:off x="-143609" y="1378455"/>
            <a:ext cx="312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TILING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C6EEC2-55A5-04A1-4F01-5B4CCE544AD3}"/>
              </a:ext>
            </a:extLst>
          </p:cNvPr>
          <p:cNvSpPr txBox="1"/>
          <p:nvPr/>
        </p:nvSpPr>
        <p:spPr>
          <a:xfrm>
            <a:off x="1832136" y="1412900"/>
            <a:ext cx="711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</a:t>
            </a:r>
            <a:r>
              <a:rPr lang="en-US" dirty="0"/>
              <a:t>omographic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</a:t>
            </a:r>
            <a:r>
              <a:rPr lang="en-US" dirty="0"/>
              <a:t>nference of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</a:t>
            </a:r>
            <a:r>
              <a:rPr lang="en-US" dirty="0"/>
              <a:t>inear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</a:t>
            </a:r>
            <a:r>
              <a:rPr lang="en-US" dirty="0"/>
              <a:t>Cs via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N</a:t>
            </a:r>
            <a:r>
              <a:rPr lang="en-US" dirty="0"/>
              <a:t>etwork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</a:t>
            </a:r>
            <a:r>
              <a:rPr lang="en-US" dirty="0"/>
              <a:t>rafting</a:t>
            </a:r>
          </a:p>
        </p:txBody>
      </p:sp>
    </p:spTree>
    <p:extLst>
      <p:ext uri="{BB962C8B-B14F-4D97-AF65-F5344CB8AC3E}">
        <p14:creationId xmlns:p14="http://schemas.microsoft.com/office/powerpoint/2010/main" val="40306364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A2D2B-503C-B4DC-578E-3061547B8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65CDCE8-1B79-D15B-88E2-465677386722}"/>
              </a:ext>
            </a:extLst>
          </p:cNvPr>
          <p:cNvSpPr/>
          <p:nvPr/>
        </p:nvSpPr>
        <p:spPr>
          <a:xfrm>
            <a:off x="3440560" y="2189223"/>
            <a:ext cx="4809325" cy="1835780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B74399-B39B-CE1D-CF01-5ADA1BF8B283}"/>
              </a:ext>
            </a:extLst>
          </p:cNvPr>
          <p:cNvSpPr txBox="1"/>
          <p:nvPr/>
        </p:nvSpPr>
        <p:spPr>
          <a:xfrm>
            <a:off x="3291311" y="2588478"/>
            <a:ext cx="494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1881807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AD88D-DB89-EE7F-11D0-D53A00AF1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Εικόνα 35" descr="Εικόνα που περιέχει στιγμιότυπο οθόνης, κείμενο, λογισμικό πολυμέσων, χώρος&#10;&#10;Περιγραφή που δημιουργήθηκε αυτόματα">
            <a:extLst>
              <a:ext uri="{FF2B5EF4-FFF2-40B4-BE49-F238E27FC236}">
                <a16:creationId xmlns:a16="http://schemas.microsoft.com/office/drawing/2014/main" id="{3017E4A4-6FBD-4D53-C296-7E66C617824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4" t="13646" r="26036" b="11218"/>
          <a:stretch/>
        </p:blipFill>
        <p:spPr>
          <a:xfrm>
            <a:off x="3498598" y="1115787"/>
            <a:ext cx="4458585" cy="4452339"/>
          </a:xfrm>
          <a:prstGeom prst="cube">
            <a:avLst/>
          </a:prstGeom>
        </p:spPr>
      </p:pic>
      <p:pic>
        <p:nvPicPr>
          <p:cNvPr id="39" name="Εικόνα 38">
            <a:extLst>
              <a:ext uri="{FF2B5EF4-FFF2-40B4-BE49-F238E27FC236}">
                <a16:creationId xmlns:a16="http://schemas.microsoft.com/office/drawing/2014/main" id="{118249B1-9205-14DC-20D9-4C1A138F367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1920" y="725417"/>
            <a:ext cx="5201094" cy="52010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9774D0-DF43-B810-5836-D98E544E4C6B}"/>
              </a:ext>
            </a:extLst>
          </p:cNvPr>
          <p:cNvSpPr txBox="1"/>
          <p:nvPr/>
        </p:nvSpPr>
        <p:spPr>
          <a:xfrm>
            <a:off x="4445001" y="120543"/>
            <a:ext cx="295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Evolving density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FE6D7740-B98D-2C11-C54C-3F1B42E44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2900" y="4055953"/>
            <a:ext cx="2720717" cy="225570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0DEAA6-F066-A756-EDF7-2F9E16A5B5DC}"/>
              </a:ext>
            </a:extLst>
          </p:cNvPr>
          <p:cNvSpPr txBox="1"/>
          <p:nvPr/>
        </p:nvSpPr>
        <p:spPr>
          <a:xfrm>
            <a:off x="3598041" y="4777823"/>
            <a:ext cx="1693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Calisto MT" panose="02040603050505030304" pitchFamily="18" charset="0"/>
              </a:rPr>
              <a:t>Chunck</a:t>
            </a:r>
            <a:r>
              <a:rPr lang="en-US" sz="2000" dirty="0">
                <a:latin typeface="Calisto MT" panose="02040603050505030304" pitchFamily="18" charset="0"/>
              </a:rPr>
              <a:t> of the Universe</a:t>
            </a:r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48C9186B-C44C-F95D-C107-A57691775C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85966" t="16901" r="11739" b="13527"/>
          <a:stretch>
            <a:fillRect/>
          </a:stretch>
        </p:blipFill>
        <p:spPr>
          <a:xfrm rot="5400000">
            <a:off x="1194802" y="5627102"/>
            <a:ext cx="144046" cy="2152650"/>
          </a:xfrm>
          <a:prstGeom prst="rect">
            <a:avLst/>
          </a:prstGeom>
          <a:effectLst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1D5DA61-61FA-5412-93F1-8B6F15297627}"/>
              </a:ext>
            </a:extLst>
          </p:cNvPr>
          <p:cNvSpPr txBox="1"/>
          <p:nvPr/>
        </p:nvSpPr>
        <p:spPr>
          <a:xfrm>
            <a:off x="61629" y="6174140"/>
            <a:ext cx="1370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Density</a:t>
            </a:r>
          </a:p>
        </p:txBody>
      </p:sp>
    </p:spTree>
    <p:extLst>
      <p:ext uri="{BB962C8B-B14F-4D97-AF65-F5344CB8AC3E}">
        <p14:creationId xmlns:p14="http://schemas.microsoft.com/office/powerpoint/2010/main" val="33337986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BE289-DF4A-BB04-32F1-83DE41BF4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F5DD10-82F9-7D67-CB29-EE938C3FD033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0D7809-CFCA-A11B-E2DD-79099B4FE247}"/>
              </a:ext>
            </a:extLst>
          </p:cNvPr>
          <p:cNvSpPr txBox="1"/>
          <p:nvPr/>
        </p:nvSpPr>
        <p:spPr>
          <a:xfrm>
            <a:off x="1210734" y="851271"/>
            <a:ext cx="3742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Only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 cut = -17</a:t>
            </a:r>
          </a:p>
        </p:txBody>
      </p:sp>
    </p:spTree>
    <p:extLst>
      <p:ext uri="{BB962C8B-B14F-4D97-AF65-F5344CB8AC3E}">
        <p14:creationId xmlns:p14="http://schemas.microsoft.com/office/powerpoint/2010/main" val="32874017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F519E-CEE2-6A6D-AA94-B4A8A8488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421EE6-F990-3A65-B7AA-13385C28640D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D758A2-CE20-4D67-C139-5089F96ABA4D}"/>
              </a:ext>
            </a:extLst>
          </p:cNvPr>
          <p:cNvSpPr txBox="1"/>
          <p:nvPr/>
        </p:nvSpPr>
        <p:spPr>
          <a:xfrm>
            <a:off x="1210734" y="851271"/>
            <a:ext cx="3742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Only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 cut = -17</a:t>
            </a:r>
          </a:p>
        </p:txBody>
      </p:sp>
      <p:pic>
        <p:nvPicPr>
          <p:cNvPr id="8" name="Εικόνα 7" descr="Εικόνα που περιέχει στιγμιότυπο οθόνης, πολυχρωμία, τέχν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75F2A5A-4F61-9518-A177-A53B3D74D1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0"/>
          <a:stretch>
            <a:fillRect/>
          </a:stretch>
        </p:blipFill>
        <p:spPr>
          <a:xfrm>
            <a:off x="549731" y="2567124"/>
            <a:ext cx="2616579" cy="265594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D294A2CF-690D-6B94-127D-0245EE8198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" t="12721" r="79996" b="5751"/>
          <a:stretch>
            <a:fillRect/>
          </a:stretch>
        </p:blipFill>
        <p:spPr bwMode="auto">
          <a:xfrm>
            <a:off x="6237876" y="2611586"/>
            <a:ext cx="2773535" cy="271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Εικόνα 10" descr="Εικόνα που περιέχει στιγμιότυπο οθόνης, χώρος, γραμμή, αστρονομί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A200CFE-8E8E-E13C-9783-C2FFAE900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749" y="2545451"/>
            <a:ext cx="2641566" cy="26559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AE3A2D3-7366-AE27-CB00-38E199447837}"/>
              </a:ext>
            </a:extLst>
          </p:cNvPr>
          <p:cNvSpPr txBox="1"/>
          <p:nvPr/>
        </p:nvSpPr>
        <p:spPr>
          <a:xfrm>
            <a:off x="6905749" y="2080103"/>
            <a:ext cx="194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True ICs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8763F6-6CC5-6A7C-2C13-0F07A205DE0F}"/>
              </a:ext>
            </a:extLst>
          </p:cNvPr>
          <p:cNvSpPr txBox="1"/>
          <p:nvPr/>
        </p:nvSpPr>
        <p:spPr>
          <a:xfrm>
            <a:off x="1289162" y="2083786"/>
            <a:ext cx="194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BD04BC-AB58-4B1F-7308-719A8A91F628}"/>
              </a:ext>
            </a:extLst>
          </p:cNvPr>
          <p:cNvSpPr txBox="1"/>
          <p:nvPr/>
        </p:nvSpPr>
        <p:spPr>
          <a:xfrm>
            <a:off x="4062983" y="2019685"/>
            <a:ext cx="194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cxnSp>
        <p:nvCxnSpPr>
          <p:cNvPr id="22" name="Ευθύγραμμο βέλος σύνδεσης 21">
            <a:extLst>
              <a:ext uri="{FF2B5EF4-FFF2-40B4-BE49-F238E27FC236}">
                <a16:creationId xmlns:a16="http://schemas.microsoft.com/office/drawing/2014/main" id="{A580F6A3-A9D9-D85A-18E2-FA3D50A74A50}"/>
              </a:ext>
            </a:extLst>
          </p:cNvPr>
          <p:cNvCxnSpPr>
            <a:cxnSpLocks/>
          </p:cNvCxnSpPr>
          <p:nvPr/>
        </p:nvCxnSpPr>
        <p:spPr>
          <a:xfrm flipH="1">
            <a:off x="4793364" y="4707820"/>
            <a:ext cx="1015999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D45FB60-217E-8865-7A02-6CE4BF200A8A}"/>
              </a:ext>
            </a:extLst>
          </p:cNvPr>
          <p:cNvSpPr txBox="1"/>
          <p:nvPr/>
        </p:nvSpPr>
        <p:spPr>
          <a:xfrm>
            <a:off x="4835697" y="4785333"/>
            <a:ext cx="1947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sto MT" panose="02040603050505030304" pitchFamily="18" charset="0"/>
              </a:rPr>
              <a:t>100cMpc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95E23416-1CE1-CF10-F4C3-9498BC2774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39" t="85707" r="222" b="-2476"/>
          <a:stretch>
            <a:fillRect/>
          </a:stretch>
        </p:blipFill>
        <p:spPr bwMode="auto">
          <a:xfrm>
            <a:off x="540193" y="5360781"/>
            <a:ext cx="2616579" cy="5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41E71F00-8069-FBA9-C275-684279CA24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11" t="85707" r="74421" b="-3152"/>
          <a:stretch>
            <a:fillRect/>
          </a:stretch>
        </p:blipFill>
        <p:spPr bwMode="auto">
          <a:xfrm>
            <a:off x="5966945" y="5396854"/>
            <a:ext cx="3044466" cy="58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3750DB5-F2FB-5A7E-9741-2162DD6F1E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7" t="85031" r="25450" b="-2476"/>
          <a:stretch>
            <a:fillRect/>
          </a:stretch>
        </p:blipFill>
        <p:spPr bwMode="auto">
          <a:xfrm>
            <a:off x="3354411" y="5359754"/>
            <a:ext cx="2566925" cy="55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1ADDDE-D055-19DA-7267-5DE4FB1A14C9}"/>
              </a:ext>
            </a:extLst>
          </p:cNvPr>
          <p:cNvSpPr txBox="1"/>
          <p:nvPr/>
        </p:nvSpPr>
        <p:spPr>
          <a:xfrm>
            <a:off x="457582" y="1482213"/>
            <a:ext cx="2896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z=8, 200^3 voxel cubes</a:t>
            </a:r>
          </a:p>
        </p:txBody>
      </p:sp>
    </p:spTree>
    <p:extLst>
      <p:ext uri="{BB962C8B-B14F-4D97-AF65-F5344CB8AC3E}">
        <p14:creationId xmlns:p14="http://schemas.microsoft.com/office/powerpoint/2010/main" val="22810600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CDF51-A82B-CB11-781C-CDEA122D0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14175E-8547-2114-E592-74A6CC4FA2EE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AE244632-4574-080F-765C-A42D168BC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62" t="12391" r="21016" b="4999"/>
          <a:stretch>
            <a:fillRect/>
          </a:stretch>
        </p:blipFill>
        <p:spPr bwMode="auto">
          <a:xfrm>
            <a:off x="9280513" y="2605869"/>
            <a:ext cx="2680831" cy="272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044BC5-BFF4-C1DC-F0A6-F4388BDF1238}"/>
              </a:ext>
            </a:extLst>
          </p:cNvPr>
          <p:cNvSpPr txBox="1"/>
          <p:nvPr/>
        </p:nvSpPr>
        <p:spPr>
          <a:xfrm>
            <a:off x="1210734" y="851271"/>
            <a:ext cx="3742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Only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 cut = -17</a:t>
            </a:r>
          </a:p>
        </p:txBody>
      </p:sp>
      <p:pic>
        <p:nvPicPr>
          <p:cNvPr id="8" name="Εικόνα 7" descr="Εικόνα που περιέχει στιγμιότυπο οθόνης, πολυχρωμία, τέχν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164B7CC-A6D4-E2B8-3BAB-542C1CD29E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40"/>
          <a:stretch>
            <a:fillRect/>
          </a:stretch>
        </p:blipFill>
        <p:spPr>
          <a:xfrm>
            <a:off x="549731" y="2567124"/>
            <a:ext cx="2616579" cy="265594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B0AB091C-6CE1-AA3D-7703-B967455DD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" t="12721" r="79996" b="5751"/>
          <a:stretch>
            <a:fillRect/>
          </a:stretch>
        </p:blipFill>
        <p:spPr bwMode="auto">
          <a:xfrm>
            <a:off x="6237876" y="2611586"/>
            <a:ext cx="2773535" cy="271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Εικόνα 10" descr="Εικόνα που περιέχει στιγμιότυπο οθόνης, χώρος, γραμμή, αστρονομί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2DF7C6BD-611C-8B1B-22AF-F2CC25495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749" y="2545451"/>
            <a:ext cx="2641566" cy="26559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E71EA6A-2882-6B57-3195-B1EBF89F4836}"/>
              </a:ext>
            </a:extLst>
          </p:cNvPr>
          <p:cNvSpPr txBox="1"/>
          <p:nvPr/>
        </p:nvSpPr>
        <p:spPr>
          <a:xfrm>
            <a:off x="6905749" y="2080103"/>
            <a:ext cx="194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True ICs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01A0AE-0FFF-C217-6F20-F732C0A74982}"/>
              </a:ext>
            </a:extLst>
          </p:cNvPr>
          <p:cNvSpPr txBox="1"/>
          <p:nvPr/>
        </p:nvSpPr>
        <p:spPr>
          <a:xfrm>
            <a:off x="10014012" y="2080103"/>
            <a:ext cx="194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Sample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CD4837-2DBC-7578-D858-7A83D662F88A}"/>
              </a:ext>
            </a:extLst>
          </p:cNvPr>
          <p:cNvSpPr txBox="1"/>
          <p:nvPr/>
        </p:nvSpPr>
        <p:spPr>
          <a:xfrm>
            <a:off x="1289162" y="2083786"/>
            <a:ext cx="194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CCA8EF-AE6D-5914-039B-3B19CA1F5720}"/>
              </a:ext>
            </a:extLst>
          </p:cNvPr>
          <p:cNvSpPr txBox="1"/>
          <p:nvPr/>
        </p:nvSpPr>
        <p:spPr>
          <a:xfrm>
            <a:off x="4062983" y="2019685"/>
            <a:ext cx="194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cxnSp>
        <p:nvCxnSpPr>
          <p:cNvPr id="22" name="Ευθύγραμμο βέλος σύνδεσης 21">
            <a:extLst>
              <a:ext uri="{FF2B5EF4-FFF2-40B4-BE49-F238E27FC236}">
                <a16:creationId xmlns:a16="http://schemas.microsoft.com/office/drawing/2014/main" id="{ACEF168F-986A-6E82-5C26-3236A437B616}"/>
              </a:ext>
            </a:extLst>
          </p:cNvPr>
          <p:cNvCxnSpPr>
            <a:cxnSpLocks/>
          </p:cNvCxnSpPr>
          <p:nvPr/>
        </p:nvCxnSpPr>
        <p:spPr>
          <a:xfrm flipH="1">
            <a:off x="4793364" y="4707820"/>
            <a:ext cx="1015999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1A47771-94A1-B7D9-EC63-785E30C6C112}"/>
              </a:ext>
            </a:extLst>
          </p:cNvPr>
          <p:cNvSpPr txBox="1"/>
          <p:nvPr/>
        </p:nvSpPr>
        <p:spPr>
          <a:xfrm>
            <a:off x="4835697" y="4785333"/>
            <a:ext cx="1947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sto MT" panose="02040603050505030304" pitchFamily="18" charset="0"/>
              </a:rPr>
              <a:t>100cMpc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2EE2932A-386C-5F37-23C4-F75DCC85C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39" t="85707" r="222" b="-2476"/>
          <a:stretch>
            <a:fillRect/>
          </a:stretch>
        </p:blipFill>
        <p:spPr bwMode="auto">
          <a:xfrm>
            <a:off x="540193" y="5360781"/>
            <a:ext cx="2616579" cy="5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744FC3A7-B14D-5FEA-2FE5-016566D193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11" t="85707" r="74421" b="-3152"/>
          <a:stretch>
            <a:fillRect/>
          </a:stretch>
        </p:blipFill>
        <p:spPr bwMode="auto">
          <a:xfrm>
            <a:off x="5966945" y="5396854"/>
            <a:ext cx="3044466" cy="58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00F94E1E-7857-D344-EC2B-4F854853FC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11" t="85707" r="74421" b="-3152"/>
          <a:stretch>
            <a:fillRect/>
          </a:stretch>
        </p:blipFill>
        <p:spPr bwMode="auto">
          <a:xfrm>
            <a:off x="8978803" y="5396854"/>
            <a:ext cx="3044466" cy="58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A757304-3487-00DE-D417-8B1EDF515F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7" t="85031" r="25450" b="-2476"/>
          <a:stretch>
            <a:fillRect/>
          </a:stretch>
        </p:blipFill>
        <p:spPr bwMode="auto">
          <a:xfrm>
            <a:off x="3354411" y="5359754"/>
            <a:ext cx="2566925" cy="55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494B74-D6D6-EFC2-E088-71CD47E06696}"/>
              </a:ext>
            </a:extLst>
          </p:cNvPr>
          <p:cNvSpPr txBox="1"/>
          <p:nvPr/>
        </p:nvSpPr>
        <p:spPr>
          <a:xfrm>
            <a:off x="5184647" y="851271"/>
            <a:ext cx="514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8 million parameter reconstruction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94738663-1126-4592-2F6B-B361D8FC9CF7}"/>
              </a:ext>
            </a:extLst>
          </p:cNvPr>
          <p:cNvSpPr/>
          <p:nvPr/>
        </p:nvSpPr>
        <p:spPr>
          <a:xfrm>
            <a:off x="5184647" y="787539"/>
            <a:ext cx="4769908" cy="58581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E1D79-5C07-3BC7-A4B4-2263949FEA08}"/>
              </a:ext>
            </a:extLst>
          </p:cNvPr>
          <p:cNvSpPr txBox="1"/>
          <p:nvPr/>
        </p:nvSpPr>
        <p:spPr>
          <a:xfrm>
            <a:off x="457582" y="1482213"/>
            <a:ext cx="2896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z=8, 200^3 voxel cubes</a:t>
            </a:r>
          </a:p>
        </p:txBody>
      </p:sp>
    </p:spTree>
    <p:extLst>
      <p:ext uri="{BB962C8B-B14F-4D97-AF65-F5344CB8AC3E}">
        <p14:creationId xmlns:p14="http://schemas.microsoft.com/office/powerpoint/2010/main" val="320426751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63E32-BB6D-E5AB-7210-F6E572B0A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416B97-A813-805D-16DE-54BF99C2DB2C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B2EA03D0-55BA-F33A-09FD-16A809D3B7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62" t="12391" r="21016" b="4999"/>
          <a:stretch>
            <a:fillRect/>
          </a:stretch>
        </p:blipFill>
        <p:spPr bwMode="auto">
          <a:xfrm>
            <a:off x="9280513" y="2605869"/>
            <a:ext cx="2680831" cy="272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8A5C51-1D19-C827-1FAC-510EA2D76A1F}"/>
              </a:ext>
            </a:extLst>
          </p:cNvPr>
          <p:cNvSpPr txBox="1"/>
          <p:nvPr/>
        </p:nvSpPr>
        <p:spPr>
          <a:xfrm>
            <a:off x="1210734" y="851271"/>
            <a:ext cx="3742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Only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 cut = -17</a:t>
            </a:r>
          </a:p>
        </p:txBody>
      </p:sp>
      <p:pic>
        <p:nvPicPr>
          <p:cNvPr id="8" name="Εικόνα 7" descr="Εικόνα που περιέχει στιγμιότυπο οθόνης, πολυχρωμία, τέχν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0D41F45B-6598-AD89-1A3F-60EE49C7FD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40"/>
          <a:stretch>
            <a:fillRect/>
          </a:stretch>
        </p:blipFill>
        <p:spPr>
          <a:xfrm>
            <a:off x="549731" y="2567124"/>
            <a:ext cx="2616579" cy="265594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C7E3700A-D609-CA40-80D3-2A07788D21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" t="12721" r="79996" b="5751"/>
          <a:stretch>
            <a:fillRect/>
          </a:stretch>
        </p:blipFill>
        <p:spPr bwMode="auto">
          <a:xfrm>
            <a:off x="6237876" y="2611586"/>
            <a:ext cx="2773535" cy="271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Εικόνα 10" descr="Εικόνα που περιέχει στιγμιότυπο οθόνης, χώρος, γραμμή, αστρονομί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C6D5B1A-6D9D-E4B5-4F6F-E494B03B4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749" y="2545451"/>
            <a:ext cx="2641566" cy="26559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7C2CC01-8FD5-9D95-192B-17BECAEC4FB9}"/>
              </a:ext>
            </a:extLst>
          </p:cNvPr>
          <p:cNvSpPr txBox="1"/>
          <p:nvPr/>
        </p:nvSpPr>
        <p:spPr>
          <a:xfrm>
            <a:off x="6905749" y="2080103"/>
            <a:ext cx="194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True ICs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AAEA60-CA68-3928-54D9-D73EA4434D77}"/>
              </a:ext>
            </a:extLst>
          </p:cNvPr>
          <p:cNvSpPr txBox="1"/>
          <p:nvPr/>
        </p:nvSpPr>
        <p:spPr>
          <a:xfrm>
            <a:off x="10014012" y="2080103"/>
            <a:ext cx="194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Sample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7BDEC4-8FEF-B46F-CAFF-A77BC1F6114C}"/>
              </a:ext>
            </a:extLst>
          </p:cNvPr>
          <p:cNvSpPr txBox="1"/>
          <p:nvPr/>
        </p:nvSpPr>
        <p:spPr>
          <a:xfrm>
            <a:off x="1289162" y="2083786"/>
            <a:ext cx="194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21cm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8E3116-04FB-C63E-8D8B-3CFC15925306}"/>
              </a:ext>
            </a:extLst>
          </p:cNvPr>
          <p:cNvSpPr txBox="1"/>
          <p:nvPr/>
        </p:nvSpPr>
        <p:spPr>
          <a:xfrm>
            <a:off x="4062983" y="2019685"/>
            <a:ext cx="194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galaxies</a:t>
            </a:r>
          </a:p>
        </p:txBody>
      </p:sp>
      <p:cxnSp>
        <p:nvCxnSpPr>
          <p:cNvPr id="22" name="Ευθύγραμμο βέλος σύνδεσης 21">
            <a:extLst>
              <a:ext uri="{FF2B5EF4-FFF2-40B4-BE49-F238E27FC236}">
                <a16:creationId xmlns:a16="http://schemas.microsoft.com/office/drawing/2014/main" id="{6F942189-2E99-F5A4-584D-23EFC3CFEB5C}"/>
              </a:ext>
            </a:extLst>
          </p:cNvPr>
          <p:cNvCxnSpPr>
            <a:cxnSpLocks/>
          </p:cNvCxnSpPr>
          <p:nvPr/>
        </p:nvCxnSpPr>
        <p:spPr>
          <a:xfrm flipH="1">
            <a:off x="4793364" y="4707820"/>
            <a:ext cx="1015999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BC2C4E5-F9D1-5D6E-462D-CDDB690F05C6}"/>
              </a:ext>
            </a:extLst>
          </p:cNvPr>
          <p:cNvSpPr txBox="1"/>
          <p:nvPr/>
        </p:nvSpPr>
        <p:spPr>
          <a:xfrm>
            <a:off x="4835697" y="4785333"/>
            <a:ext cx="1947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sto MT" panose="02040603050505030304" pitchFamily="18" charset="0"/>
              </a:rPr>
              <a:t>100cMpc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84131776-14CD-8231-4E1C-6FDAEEF06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39" t="85707" r="222" b="-2476"/>
          <a:stretch>
            <a:fillRect/>
          </a:stretch>
        </p:blipFill>
        <p:spPr bwMode="auto">
          <a:xfrm>
            <a:off x="540193" y="5360781"/>
            <a:ext cx="2616579" cy="5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112443BE-DC0E-9EE1-77F8-BC0813A8B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11" t="85707" r="74421" b="-3152"/>
          <a:stretch>
            <a:fillRect/>
          </a:stretch>
        </p:blipFill>
        <p:spPr bwMode="auto">
          <a:xfrm>
            <a:off x="5966945" y="5396854"/>
            <a:ext cx="3044466" cy="58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362C4D19-A564-2F36-3CBF-1FC25F0A7B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11" t="85707" r="74421" b="-3152"/>
          <a:stretch>
            <a:fillRect/>
          </a:stretch>
        </p:blipFill>
        <p:spPr bwMode="auto">
          <a:xfrm>
            <a:off x="8978803" y="5396854"/>
            <a:ext cx="3044466" cy="58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7565826-C745-16EE-3D28-47A395CD3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7" t="85031" r="25450" b="-2476"/>
          <a:stretch>
            <a:fillRect/>
          </a:stretch>
        </p:blipFill>
        <p:spPr bwMode="auto">
          <a:xfrm>
            <a:off x="3354411" y="5359754"/>
            <a:ext cx="2566925" cy="55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F6968F-AA0A-2F13-6793-9F742395C3A9}"/>
              </a:ext>
            </a:extLst>
          </p:cNvPr>
          <p:cNvSpPr txBox="1"/>
          <p:nvPr/>
        </p:nvSpPr>
        <p:spPr>
          <a:xfrm>
            <a:off x="5184647" y="851271"/>
            <a:ext cx="514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8 million parameter reconstruction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A26C8F70-D8F9-090F-87A4-60AFF7762FD3}"/>
              </a:ext>
            </a:extLst>
          </p:cNvPr>
          <p:cNvSpPr/>
          <p:nvPr/>
        </p:nvSpPr>
        <p:spPr>
          <a:xfrm>
            <a:off x="5184647" y="787539"/>
            <a:ext cx="4769908" cy="58581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D5E9CA-12DD-65C5-4B8C-FF49E2E0F694}"/>
              </a:ext>
            </a:extLst>
          </p:cNvPr>
          <p:cNvSpPr txBox="1"/>
          <p:nvPr/>
        </p:nvSpPr>
        <p:spPr>
          <a:xfrm>
            <a:off x="457582" y="1482213"/>
            <a:ext cx="2896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z=8, 200^3 voxel cubes</a:t>
            </a: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48D7D28C-139A-10A1-2F54-F0121C2049AE}"/>
              </a:ext>
            </a:extLst>
          </p:cNvPr>
          <p:cNvSpPr/>
          <p:nvPr/>
        </p:nvSpPr>
        <p:spPr>
          <a:xfrm>
            <a:off x="20046" y="-132127"/>
            <a:ext cx="12192000" cy="7018139"/>
          </a:xfrm>
          <a:prstGeom prst="rect">
            <a:avLst/>
          </a:prstGeom>
          <a:solidFill>
            <a:srgbClr val="000000">
              <a:alpha val="8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Ορθογώνιο: Στρογγύλεμα γωνιών 18">
            <a:extLst>
              <a:ext uri="{FF2B5EF4-FFF2-40B4-BE49-F238E27FC236}">
                <a16:creationId xmlns:a16="http://schemas.microsoft.com/office/drawing/2014/main" id="{E31F7CF3-1229-5E7E-A9A1-D4A084024414}"/>
              </a:ext>
            </a:extLst>
          </p:cNvPr>
          <p:cNvSpPr/>
          <p:nvPr/>
        </p:nvSpPr>
        <p:spPr>
          <a:xfrm>
            <a:off x="2747182" y="2528253"/>
            <a:ext cx="6981387" cy="1505830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36D04B-C4C7-D178-BEAF-C7825A7DB958}"/>
              </a:ext>
            </a:extLst>
          </p:cNvPr>
          <p:cNvSpPr txBox="1"/>
          <p:nvPr/>
        </p:nvSpPr>
        <p:spPr>
          <a:xfrm>
            <a:off x="3034821" y="2820176"/>
            <a:ext cx="62937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So TILING works well, but what about with realistic observations?</a:t>
            </a:r>
          </a:p>
        </p:txBody>
      </p:sp>
    </p:spTree>
    <p:extLst>
      <p:ext uri="{BB962C8B-B14F-4D97-AF65-F5344CB8AC3E}">
        <p14:creationId xmlns:p14="http://schemas.microsoft.com/office/powerpoint/2010/main" val="395142160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77312C7-E37A-255C-DD50-D38DF7504B62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29C780-EDF1-C2D4-E5C2-2C10EDA5639D}"/>
              </a:ext>
            </a:extLst>
          </p:cNvPr>
          <p:cNvSpPr txBox="1"/>
          <p:nvPr/>
        </p:nvSpPr>
        <p:spPr>
          <a:xfrm>
            <a:off x="432983" y="854446"/>
            <a:ext cx="222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Fiducial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1000h SKA w/ foregrounds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-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&lt;-18</a:t>
            </a:r>
          </a:p>
        </p:txBody>
      </p:sp>
    </p:spTree>
    <p:extLst>
      <p:ext uri="{BB962C8B-B14F-4D97-AF65-F5344CB8AC3E}">
        <p14:creationId xmlns:p14="http://schemas.microsoft.com/office/powerpoint/2010/main" val="121271331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69E55-CBF5-3C96-1466-25BB9A883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3C51F1F-3B07-7568-C89D-4D46B9BFDAD3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79A408C-273F-3B78-C1D6-D2630F3B0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117" y="854446"/>
            <a:ext cx="9537119" cy="5617123"/>
          </a:xfrm>
          <a:prstGeom prst="roundRect">
            <a:avLst>
              <a:gd name="adj" fmla="val 4846"/>
            </a:avLst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D50744-C997-FA93-1FAA-D6BE3A3ABF5D}"/>
              </a:ext>
            </a:extLst>
          </p:cNvPr>
          <p:cNvSpPr txBox="1"/>
          <p:nvPr/>
        </p:nvSpPr>
        <p:spPr>
          <a:xfrm>
            <a:off x="432983" y="854446"/>
            <a:ext cx="222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Fiducial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1000h SKA w/ foregrounds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-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&lt;-18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752D8D2D-A629-60C7-CACD-53CDFAB8E6DB}"/>
              </a:ext>
            </a:extLst>
          </p:cNvPr>
          <p:cNvSpPr/>
          <p:nvPr/>
        </p:nvSpPr>
        <p:spPr>
          <a:xfrm>
            <a:off x="4838700" y="3429000"/>
            <a:ext cx="6638925" cy="22955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A66779F7-17AE-CC31-511C-A287E2B33281}"/>
              </a:ext>
            </a:extLst>
          </p:cNvPr>
          <p:cNvSpPr/>
          <p:nvPr/>
        </p:nvSpPr>
        <p:spPr>
          <a:xfrm>
            <a:off x="2490787" y="3337109"/>
            <a:ext cx="6638925" cy="238741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8FD456E9-27BA-F97D-408A-D7CFD2A9CE82}"/>
              </a:ext>
            </a:extLst>
          </p:cNvPr>
          <p:cNvSpPr/>
          <p:nvPr/>
        </p:nvSpPr>
        <p:spPr>
          <a:xfrm>
            <a:off x="7072676" y="922219"/>
            <a:ext cx="4404180" cy="252860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6986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7FBF-4891-1B8C-60BA-EE7BDAA61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65946E1-14D2-0F75-EE74-2CB54973263E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6574D4B9-3C2D-68C2-A421-4C52850AC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117" y="854446"/>
            <a:ext cx="9537119" cy="5617123"/>
          </a:xfrm>
          <a:prstGeom prst="roundRect">
            <a:avLst>
              <a:gd name="adj" fmla="val 4846"/>
            </a:avLst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E06C5E-CED1-612E-5BE0-7492F06893D2}"/>
              </a:ext>
            </a:extLst>
          </p:cNvPr>
          <p:cNvSpPr txBox="1"/>
          <p:nvPr/>
        </p:nvSpPr>
        <p:spPr>
          <a:xfrm>
            <a:off x="432983" y="854446"/>
            <a:ext cx="222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Fiducial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1000h SKA w/ foregrounds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-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&lt;-18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F1F72D6-76F4-FE89-4D73-D625D073EA9D}"/>
              </a:ext>
            </a:extLst>
          </p:cNvPr>
          <p:cNvSpPr/>
          <p:nvPr/>
        </p:nvSpPr>
        <p:spPr>
          <a:xfrm>
            <a:off x="4838700" y="3429000"/>
            <a:ext cx="6638925" cy="22955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1744AA8C-451C-CD20-9DED-013EBB215A82}"/>
              </a:ext>
            </a:extLst>
          </p:cNvPr>
          <p:cNvSpPr/>
          <p:nvPr/>
        </p:nvSpPr>
        <p:spPr>
          <a:xfrm>
            <a:off x="2490787" y="3337109"/>
            <a:ext cx="6638925" cy="238741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8636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693E4-A7D3-06AD-BBD1-B1CDAB364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738CDBE-9DCD-46F4-FAA2-049ADA256821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E48A6E6-9464-FF2D-4C0C-32214DA83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117" y="854446"/>
            <a:ext cx="9537119" cy="5617123"/>
          </a:xfrm>
          <a:prstGeom prst="roundRect">
            <a:avLst>
              <a:gd name="adj" fmla="val 4846"/>
            </a:avLst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B27EAFF-49C4-67F6-E9F4-8253636AF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655" y="1162937"/>
            <a:ext cx="6570167" cy="45012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D23514-A54B-DBFA-F3CF-7A748B7B3DB9}"/>
              </a:ext>
            </a:extLst>
          </p:cNvPr>
          <p:cNvSpPr txBox="1"/>
          <p:nvPr/>
        </p:nvSpPr>
        <p:spPr>
          <a:xfrm>
            <a:off x="432983" y="854446"/>
            <a:ext cx="222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Fiducial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1000h SKA w/ foregrounds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-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&lt;-18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B4424C63-9A54-9B12-90E5-CAA8490174D9}"/>
              </a:ext>
            </a:extLst>
          </p:cNvPr>
          <p:cNvSpPr/>
          <p:nvPr/>
        </p:nvSpPr>
        <p:spPr>
          <a:xfrm>
            <a:off x="4838700" y="3429000"/>
            <a:ext cx="6638925" cy="22955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4826B252-04CD-6D1F-C648-10431ED4DD60}"/>
              </a:ext>
            </a:extLst>
          </p:cNvPr>
          <p:cNvSpPr/>
          <p:nvPr/>
        </p:nvSpPr>
        <p:spPr>
          <a:xfrm>
            <a:off x="2490787" y="3337109"/>
            <a:ext cx="6638925" cy="238741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44622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DF2A2-86E5-BFB2-794F-DEDB72B24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5B489F4-800A-AF0D-C7EE-9E9B41D32D53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E65D31-9B7A-F463-C6A4-F19AF87629F7}"/>
              </a:ext>
            </a:extLst>
          </p:cNvPr>
          <p:cNvSpPr txBox="1"/>
          <p:nvPr/>
        </p:nvSpPr>
        <p:spPr>
          <a:xfrm>
            <a:off x="432983" y="854446"/>
            <a:ext cx="222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Fiducial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1000h SKA w/ foregrounds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-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&lt;-18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D38DDFAE-F9E6-A1F1-0FA3-541F54915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117" y="854446"/>
            <a:ext cx="9537119" cy="5617123"/>
          </a:xfrm>
          <a:prstGeom prst="roundRect">
            <a:avLst>
              <a:gd name="adj" fmla="val 4846"/>
            </a:avLst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A5CDB58-EF9A-176D-2367-F746B6BC0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655" y="1162937"/>
            <a:ext cx="6570167" cy="450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118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23D73-C38E-07D4-48B3-11C9582B6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51AD509-D57D-6215-B7FD-2044ACEC6A89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0AD844-3E4E-85F0-E9E3-4BA791670ABA}"/>
              </a:ext>
            </a:extLst>
          </p:cNvPr>
          <p:cNvSpPr txBox="1"/>
          <p:nvPr/>
        </p:nvSpPr>
        <p:spPr>
          <a:xfrm>
            <a:off x="432983" y="854446"/>
            <a:ext cx="222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Fiducial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1000h SKA w/ foregrounds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-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&lt;-18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92E1DDBC-B1F4-9F32-C145-3543F87B1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117" y="854446"/>
            <a:ext cx="9537119" cy="5617123"/>
          </a:xfrm>
          <a:prstGeom prst="roundRect">
            <a:avLst>
              <a:gd name="adj" fmla="val 4846"/>
            </a:avLst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E9661E13-3149-2F21-A68A-0E566AD42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655" y="1162937"/>
            <a:ext cx="6570167" cy="4501263"/>
          </a:xfrm>
          <a:prstGeom prst="rect">
            <a:avLst/>
          </a:prstGeom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FF1543D1-77F1-D707-5E2A-564B946D14D8}"/>
              </a:ext>
            </a:extLst>
          </p:cNvPr>
          <p:cNvSpPr/>
          <p:nvPr/>
        </p:nvSpPr>
        <p:spPr>
          <a:xfrm>
            <a:off x="20046" y="-132127"/>
            <a:ext cx="12192000" cy="7018139"/>
          </a:xfrm>
          <a:prstGeom prst="rect">
            <a:avLst/>
          </a:prstGeom>
          <a:solidFill>
            <a:srgbClr val="000000">
              <a:alpha val="8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3D26C1BA-3EFC-6E84-A7EA-3ABA0E742E86}"/>
              </a:ext>
            </a:extLst>
          </p:cNvPr>
          <p:cNvSpPr/>
          <p:nvPr/>
        </p:nvSpPr>
        <p:spPr>
          <a:xfrm>
            <a:off x="2747182" y="2528253"/>
            <a:ext cx="6981387" cy="1505830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D19CAB-0B07-E055-5C78-743609CA8647}"/>
              </a:ext>
            </a:extLst>
          </p:cNvPr>
          <p:cNvSpPr txBox="1"/>
          <p:nvPr/>
        </p:nvSpPr>
        <p:spPr>
          <a:xfrm>
            <a:off x="3567092" y="2815964"/>
            <a:ext cx="54246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Accurate reconstruction of ICs, but how accurate?</a:t>
            </a:r>
          </a:p>
        </p:txBody>
      </p:sp>
    </p:spTree>
    <p:extLst>
      <p:ext uri="{BB962C8B-B14F-4D97-AF65-F5344CB8AC3E}">
        <p14:creationId xmlns:p14="http://schemas.microsoft.com/office/powerpoint/2010/main" val="264684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01691-02A1-FA4E-722F-1B319F5DD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Εικόνα 35" descr="Εικόνα που περιέχει στιγμιότυπο οθόνης, κείμενο, λογισμικό πολυμέσων, χώρος&#10;&#10;Περιγραφή που δημιουργήθηκε αυτόματα">
            <a:extLst>
              <a:ext uri="{FF2B5EF4-FFF2-40B4-BE49-F238E27FC236}">
                <a16:creationId xmlns:a16="http://schemas.microsoft.com/office/drawing/2014/main" id="{80C5E299-BAB7-9203-34A0-65CE2E7E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4" t="13646" r="26036" b="11218"/>
          <a:stretch/>
        </p:blipFill>
        <p:spPr>
          <a:xfrm>
            <a:off x="3498598" y="1115787"/>
            <a:ext cx="4458585" cy="4452339"/>
          </a:xfrm>
          <a:prstGeom prst="cube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286A4FAA-040F-8C02-6856-4EF815C8A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900" y="4055953"/>
            <a:ext cx="2720717" cy="225570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46FE8E-E826-2782-66F6-9A468F0CE7E5}"/>
              </a:ext>
            </a:extLst>
          </p:cNvPr>
          <p:cNvSpPr txBox="1"/>
          <p:nvPr/>
        </p:nvSpPr>
        <p:spPr>
          <a:xfrm>
            <a:off x="3598041" y="4777823"/>
            <a:ext cx="1693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Calisto MT" panose="02040603050505030304" pitchFamily="18" charset="0"/>
              </a:rPr>
              <a:t>Chunck</a:t>
            </a:r>
            <a:r>
              <a:rPr lang="en-US" sz="2000" dirty="0">
                <a:latin typeface="Calisto MT" panose="02040603050505030304" pitchFamily="18" charset="0"/>
              </a:rPr>
              <a:t> of the Universe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6CD67A8-A48F-9AB3-133C-D16121D90F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85966" t="16901" r="11739" b="13527"/>
          <a:stretch>
            <a:fillRect/>
          </a:stretch>
        </p:blipFill>
        <p:spPr>
          <a:xfrm rot="5400000">
            <a:off x="1194802" y="5627102"/>
            <a:ext cx="144046" cy="2152650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BF637D-3B09-A3EA-33E3-26D6FAFCD061}"/>
              </a:ext>
            </a:extLst>
          </p:cNvPr>
          <p:cNvSpPr txBox="1"/>
          <p:nvPr/>
        </p:nvSpPr>
        <p:spPr>
          <a:xfrm>
            <a:off x="61629" y="6174140"/>
            <a:ext cx="1370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Density</a:t>
            </a:r>
          </a:p>
        </p:txBody>
      </p:sp>
      <p:cxnSp>
        <p:nvCxnSpPr>
          <p:cNvPr id="9" name="Ευθύγραμμο βέλος σύνδεσης 8">
            <a:extLst>
              <a:ext uri="{FF2B5EF4-FFF2-40B4-BE49-F238E27FC236}">
                <a16:creationId xmlns:a16="http://schemas.microsoft.com/office/drawing/2014/main" id="{D9D9FB3B-9B6F-89CE-DF21-D8F4A462CB03}"/>
              </a:ext>
            </a:extLst>
          </p:cNvPr>
          <p:cNvCxnSpPr>
            <a:cxnSpLocks/>
          </p:cNvCxnSpPr>
          <p:nvPr/>
        </p:nvCxnSpPr>
        <p:spPr>
          <a:xfrm flipH="1">
            <a:off x="6096000" y="2080085"/>
            <a:ext cx="2580330" cy="1081924"/>
          </a:xfrm>
          <a:prstGeom prst="straightConnector1">
            <a:avLst/>
          </a:prstGeom>
          <a:ln w="57150">
            <a:solidFill>
              <a:srgbClr val="0097A7"/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>
            <a:extLst>
              <a:ext uri="{FF2B5EF4-FFF2-40B4-BE49-F238E27FC236}">
                <a16:creationId xmlns:a16="http://schemas.microsoft.com/office/drawing/2014/main" id="{A9E1DADB-1B8B-1740-5A36-C4D1DBD46EBA}"/>
              </a:ext>
            </a:extLst>
          </p:cNvPr>
          <p:cNvCxnSpPr>
            <a:cxnSpLocks/>
          </p:cNvCxnSpPr>
          <p:nvPr/>
        </p:nvCxnSpPr>
        <p:spPr>
          <a:xfrm flipH="1">
            <a:off x="3755322" y="2080085"/>
            <a:ext cx="4921008" cy="1012123"/>
          </a:xfrm>
          <a:prstGeom prst="straightConnector1">
            <a:avLst/>
          </a:prstGeom>
          <a:ln w="57150">
            <a:solidFill>
              <a:srgbClr val="0097A7"/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A61111A-EED4-FDEA-44A6-E014904BAF4D}"/>
              </a:ext>
            </a:extLst>
          </p:cNvPr>
          <p:cNvSpPr txBox="1"/>
          <p:nvPr/>
        </p:nvSpPr>
        <p:spPr>
          <a:xfrm>
            <a:off x="8761839" y="1782612"/>
            <a:ext cx="295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sto MT" panose="02040603050505030304" pitchFamily="18" charset="0"/>
              </a:rPr>
              <a:t>galaxies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EDC522-4BD5-6DB5-E64A-4B783F6C5C99}"/>
              </a:ext>
            </a:extLst>
          </p:cNvPr>
          <p:cNvSpPr txBox="1"/>
          <p:nvPr/>
        </p:nvSpPr>
        <p:spPr>
          <a:xfrm>
            <a:off x="4445001" y="120543"/>
            <a:ext cx="295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97A7"/>
                </a:solidFill>
                <a:latin typeface="Calisto MT" panose="02040603050505030304" pitchFamily="18" charset="0"/>
              </a:rPr>
              <a:t>Evolving density</a:t>
            </a:r>
          </a:p>
        </p:txBody>
      </p:sp>
    </p:spTree>
    <p:extLst>
      <p:ext uri="{BB962C8B-B14F-4D97-AF65-F5344CB8AC3E}">
        <p14:creationId xmlns:p14="http://schemas.microsoft.com/office/powerpoint/2010/main" val="371406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CB0F3-4D77-911C-F66D-DACF3ABFD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024A0E-0B59-A42A-9BAB-11BEE0E8D51B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A1B44B42-B7AD-9D7D-3911-3C8DAEA118D5}"/>
              </a:ext>
            </a:extLst>
          </p:cNvPr>
          <p:cNvSpPr/>
          <p:nvPr/>
        </p:nvSpPr>
        <p:spPr>
          <a:xfrm>
            <a:off x="4857751" y="942975"/>
            <a:ext cx="5953124" cy="5566823"/>
          </a:xfrm>
          <a:prstGeom prst="roundRect">
            <a:avLst>
              <a:gd name="adj" fmla="val 879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D4E35261-3AAF-B422-B626-8634309A72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7421" y="942975"/>
            <a:ext cx="5286271" cy="54197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9BCF95-1B33-274F-B929-2429FC3BBFC5}"/>
              </a:ext>
            </a:extLst>
          </p:cNvPr>
          <p:cNvSpPr txBox="1"/>
          <p:nvPr/>
        </p:nvSpPr>
        <p:spPr>
          <a:xfrm>
            <a:off x="432983" y="854446"/>
            <a:ext cx="222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Fiducial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1000h SKA w/ foregrounds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-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&lt;-18</a:t>
            </a:r>
          </a:p>
        </p:txBody>
      </p:sp>
    </p:spTree>
    <p:extLst>
      <p:ext uri="{BB962C8B-B14F-4D97-AF65-F5344CB8AC3E}">
        <p14:creationId xmlns:p14="http://schemas.microsoft.com/office/powerpoint/2010/main" val="122225084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834C7-8401-3490-5149-7D0912076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EAB933-5B26-9872-ADEF-C52AC2FA7D1A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FAD50282-5222-B0E7-661A-A61069B09249}"/>
              </a:ext>
            </a:extLst>
          </p:cNvPr>
          <p:cNvSpPr/>
          <p:nvPr/>
        </p:nvSpPr>
        <p:spPr>
          <a:xfrm>
            <a:off x="4857751" y="942975"/>
            <a:ext cx="5953124" cy="5566823"/>
          </a:xfrm>
          <a:prstGeom prst="roundRect">
            <a:avLst>
              <a:gd name="adj" fmla="val 879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9482DD23-2CA5-35D5-3CB5-CF7B318E368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7421" y="942975"/>
            <a:ext cx="5286271" cy="54197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8BF2AF-7A26-B872-1608-FC016CC86476}"/>
              </a:ext>
            </a:extLst>
          </p:cNvPr>
          <p:cNvSpPr txBox="1"/>
          <p:nvPr/>
        </p:nvSpPr>
        <p:spPr>
          <a:xfrm>
            <a:off x="432983" y="854446"/>
            <a:ext cx="222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Fiducial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1000h SKA w/ foregrounds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-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&lt;-18</a:t>
            </a:r>
          </a:p>
        </p:txBody>
      </p:sp>
      <p:sp>
        <p:nvSpPr>
          <p:cNvPr id="6" name="Σύμβολο πολλαπλασιασμού 5">
            <a:extLst>
              <a:ext uri="{FF2B5EF4-FFF2-40B4-BE49-F238E27FC236}">
                <a16:creationId xmlns:a16="http://schemas.microsoft.com/office/drawing/2014/main" id="{9CA159CD-0FB4-97D4-F1C5-CD2A6D40493C}"/>
              </a:ext>
            </a:extLst>
          </p:cNvPr>
          <p:cNvSpPr/>
          <p:nvPr/>
        </p:nvSpPr>
        <p:spPr>
          <a:xfrm>
            <a:off x="7886700" y="3835924"/>
            <a:ext cx="457200" cy="457200"/>
          </a:xfrm>
          <a:prstGeom prst="mathMultiply">
            <a:avLst/>
          </a:prstGeom>
          <a:solidFill>
            <a:srgbClr val="0097A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2F025F-7E1C-7EB7-B1D3-0C321E68B081}"/>
              </a:ext>
            </a:extLst>
          </p:cNvPr>
          <p:cNvSpPr txBox="1"/>
          <p:nvPr/>
        </p:nvSpPr>
        <p:spPr>
          <a:xfrm>
            <a:off x="6901095" y="4043507"/>
            <a:ext cx="186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sto MT" panose="02040603050505030304" pitchFamily="18" charset="0"/>
              </a:rPr>
              <a:t>Previous smoothing scale</a:t>
            </a:r>
          </a:p>
        </p:txBody>
      </p:sp>
    </p:spTree>
    <p:extLst>
      <p:ext uri="{BB962C8B-B14F-4D97-AF65-F5344CB8AC3E}">
        <p14:creationId xmlns:p14="http://schemas.microsoft.com/office/powerpoint/2010/main" val="401838335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19D4A-9433-F919-3F81-2356D67FD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B3429F-ED0B-564D-A890-1899FD65B8DB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123DD097-675F-CA66-1FC0-DB6CC0E623D7}"/>
              </a:ext>
            </a:extLst>
          </p:cNvPr>
          <p:cNvSpPr/>
          <p:nvPr/>
        </p:nvSpPr>
        <p:spPr>
          <a:xfrm>
            <a:off x="4857751" y="942975"/>
            <a:ext cx="5953124" cy="5566823"/>
          </a:xfrm>
          <a:prstGeom prst="roundRect">
            <a:avLst>
              <a:gd name="adj" fmla="val 879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3EA4A41A-A7AB-6B5A-B500-72D66A19356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7421" y="942975"/>
            <a:ext cx="5286271" cy="54197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CF39AF-277A-FB9E-29E0-A6913741FE1E}"/>
              </a:ext>
            </a:extLst>
          </p:cNvPr>
          <p:cNvSpPr txBox="1"/>
          <p:nvPr/>
        </p:nvSpPr>
        <p:spPr>
          <a:xfrm>
            <a:off x="432983" y="854446"/>
            <a:ext cx="222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Fiducial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1000h SKA w/ foregrounds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-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&lt;-18</a:t>
            </a:r>
          </a:p>
        </p:txBody>
      </p:sp>
      <p:sp>
        <p:nvSpPr>
          <p:cNvPr id="6" name="Σύμβολο πολλαπλασιασμού 5">
            <a:extLst>
              <a:ext uri="{FF2B5EF4-FFF2-40B4-BE49-F238E27FC236}">
                <a16:creationId xmlns:a16="http://schemas.microsoft.com/office/drawing/2014/main" id="{9766EACB-3EEC-01BE-8D85-91A268721639}"/>
              </a:ext>
            </a:extLst>
          </p:cNvPr>
          <p:cNvSpPr/>
          <p:nvPr/>
        </p:nvSpPr>
        <p:spPr>
          <a:xfrm>
            <a:off x="7886700" y="3835924"/>
            <a:ext cx="457200" cy="457200"/>
          </a:xfrm>
          <a:prstGeom prst="mathMultiply">
            <a:avLst/>
          </a:prstGeom>
          <a:solidFill>
            <a:srgbClr val="0097A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16CA8B-60A6-5B42-C7FF-9348F97B0BC3}"/>
              </a:ext>
            </a:extLst>
          </p:cNvPr>
          <p:cNvSpPr txBox="1"/>
          <p:nvPr/>
        </p:nvSpPr>
        <p:spPr>
          <a:xfrm>
            <a:off x="6901095" y="4043507"/>
            <a:ext cx="186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sto MT" panose="02040603050505030304" pitchFamily="18" charset="0"/>
              </a:rPr>
              <a:t>Previous smoothing scale</a:t>
            </a: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DA6F7464-AB86-27EE-3F7C-A6A9BA0F086B}"/>
              </a:ext>
            </a:extLst>
          </p:cNvPr>
          <p:cNvSpPr/>
          <p:nvPr/>
        </p:nvSpPr>
        <p:spPr>
          <a:xfrm>
            <a:off x="20046" y="-132127"/>
            <a:ext cx="12192000" cy="7018139"/>
          </a:xfrm>
          <a:prstGeom prst="rect">
            <a:avLst/>
          </a:prstGeom>
          <a:solidFill>
            <a:srgbClr val="000000">
              <a:alpha val="8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4701A7C8-34BA-4F49-A04E-014A0DDA7D43}"/>
              </a:ext>
            </a:extLst>
          </p:cNvPr>
          <p:cNvSpPr/>
          <p:nvPr/>
        </p:nvSpPr>
        <p:spPr>
          <a:xfrm>
            <a:off x="2747182" y="2528253"/>
            <a:ext cx="6981387" cy="1505830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06C0EB-C1E3-F9C0-5EA3-11B685174530}"/>
              </a:ext>
            </a:extLst>
          </p:cNvPr>
          <p:cNvSpPr txBox="1"/>
          <p:nvPr/>
        </p:nvSpPr>
        <p:spPr>
          <a:xfrm>
            <a:off x="3567092" y="2815964"/>
            <a:ext cx="54246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Accurate reconstruction of ICs, with CCC&gt;0.8 for k&lt;0.2 </a:t>
            </a:r>
            <a:r>
              <a:rPr lang="en-US" sz="2800" dirty="0" err="1"/>
              <a:t>cMpc</a:t>
            </a:r>
            <a:r>
              <a:rPr lang="en-US" sz="2800" dirty="0"/>
              <a:t>^-1</a:t>
            </a:r>
          </a:p>
        </p:txBody>
      </p:sp>
    </p:spTree>
    <p:extLst>
      <p:ext uri="{BB962C8B-B14F-4D97-AF65-F5344CB8AC3E}">
        <p14:creationId xmlns:p14="http://schemas.microsoft.com/office/powerpoint/2010/main" val="175531500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19CD6-06E0-632B-63A0-E348CB586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07FF5CA7-919D-9815-EE71-FEBCD4A9F832}"/>
              </a:ext>
            </a:extLst>
          </p:cNvPr>
          <p:cNvSpPr/>
          <p:nvPr/>
        </p:nvSpPr>
        <p:spPr>
          <a:xfrm>
            <a:off x="4857751" y="942975"/>
            <a:ext cx="5953124" cy="5566823"/>
          </a:xfrm>
          <a:prstGeom prst="roundRect">
            <a:avLst>
              <a:gd name="adj" fmla="val 879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06668F-686C-C14E-B1C3-2F6788CFFB7A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31BC6-0974-D52B-1303-C1860CC75D35}"/>
              </a:ext>
            </a:extLst>
          </p:cNvPr>
          <p:cNvSpPr txBox="1"/>
          <p:nvPr/>
        </p:nvSpPr>
        <p:spPr>
          <a:xfrm>
            <a:off x="1210734" y="851271"/>
            <a:ext cx="3742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Only observing one tracer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9E3916E8-9519-3FC8-6860-E5365C1DAB9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7775" y="1083562"/>
            <a:ext cx="5334000" cy="534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3465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1BFFC-B5DA-BB6D-3175-5823800AB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5444AC-FE55-A45A-1ACC-E0A4798A5F4F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5E9B7E-B552-6FBF-B9FD-DB1564DD60FE}"/>
              </a:ext>
            </a:extLst>
          </p:cNvPr>
          <p:cNvSpPr txBox="1"/>
          <p:nvPr/>
        </p:nvSpPr>
        <p:spPr>
          <a:xfrm>
            <a:off x="1210734" y="851271"/>
            <a:ext cx="3742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Only observing one tracer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93739E2E-7DD6-6949-7A6E-352A05F97C1B}"/>
              </a:ext>
            </a:extLst>
          </p:cNvPr>
          <p:cNvSpPr/>
          <p:nvPr/>
        </p:nvSpPr>
        <p:spPr>
          <a:xfrm>
            <a:off x="4857751" y="942975"/>
            <a:ext cx="5953124" cy="5566823"/>
          </a:xfrm>
          <a:prstGeom prst="roundRect">
            <a:avLst>
              <a:gd name="adj" fmla="val 879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707EED2D-E86C-DFBE-99E4-1C7D7600290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8972" y="977931"/>
            <a:ext cx="5329477" cy="548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8267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F231A-4C35-F913-C2B9-6B018063B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1F9929-813B-8CDB-8D7A-24578F76230A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DCAB7F04-CCA3-4128-7B27-549804F8EB4A}"/>
              </a:ext>
            </a:extLst>
          </p:cNvPr>
          <p:cNvSpPr/>
          <p:nvPr/>
        </p:nvSpPr>
        <p:spPr>
          <a:xfrm>
            <a:off x="190502" y="1981200"/>
            <a:ext cx="3742268" cy="3690398"/>
          </a:xfrm>
          <a:prstGeom prst="roundRect">
            <a:avLst>
              <a:gd name="adj" fmla="val 879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D423EC8A-989F-515D-3ADC-2CE7DD39507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389" y="1981200"/>
            <a:ext cx="3414771" cy="3500978"/>
          </a:xfrm>
          <a:prstGeom prst="rect">
            <a:avLst/>
          </a:prstGeom>
        </p:spPr>
      </p:pic>
      <p:sp>
        <p:nvSpPr>
          <p:cNvPr id="14" name="Ορθογώνιο: Στρογγύλεμα γωνιών 13">
            <a:extLst>
              <a:ext uri="{FF2B5EF4-FFF2-40B4-BE49-F238E27FC236}">
                <a16:creationId xmlns:a16="http://schemas.microsoft.com/office/drawing/2014/main" id="{666D7FBF-FDC9-C8D2-9D55-83D7C299AE68}"/>
              </a:ext>
            </a:extLst>
          </p:cNvPr>
          <p:cNvSpPr/>
          <p:nvPr/>
        </p:nvSpPr>
        <p:spPr>
          <a:xfrm>
            <a:off x="4028599" y="1989645"/>
            <a:ext cx="3742267" cy="3690398"/>
          </a:xfrm>
          <a:prstGeom prst="roundRect">
            <a:avLst>
              <a:gd name="adj" fmla="val 879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A390A363-6092-89E0-B2D2-D208AA06268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28599" y="2057197"/>
            <a:ext cx="3685293" cy="3690398"/>
          </a:xfrm>
          <a:prstGeom prst="rect">
            <a:avLst/>
          </a:prstGeom>
        </p:spPr>
      </p:pic>
      <p:sp>
        <p:nvSpPr>
          <p:cNvPr id="31" name="Ορθογώνιο: Στρογγύλεμα γωνιών 30">
            <a:extLst>
              <a:ext uri="{FF2B5EF4-FFF2-40B4-BE49-F238E27FC236}">
                <a16:creationId xmlns:a16="http://schemas.microsoft.com/office/drawing/2014/main" id="{477DAA7C-06A5-4059-6CD6-A393C1FCC941}"/>
              </a:ext>
            </a:extLst>
          </p:cNvPr>
          <p:cNvSpPr/>
          <p:nvPr/>
        </p:nvSpPr>
        <p:spPr>
          <a:xfrm>
            <a:off x="7905298" y="1981200"/>
            <a:ext cx="3983563" cy="3698843"/>
          </a:xfrm>
          <a:prstGeom prst="roundRect">
            <a:avLst>
              <a:gd name="adj" fmla="val 879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FFE83EB0-28D3-1615-86DE-1E41E209DAB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20737" y="2053438"/>
            <a:ext cx="3589464" cy="369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74750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95B909-CE72-4427-2B18-6252E45D4332}"/>
              </a:ext>
            </a:extLst>
          </p:cNvPr>
          <p:cNvSpPr txBox="1"/>
          <p:nvPr/>
        </p:nvSpPr>
        <p:spPr>
          <a:xfrm>
            <a:off x="4205355" y="2794044"/>
            <a:ext cx="3877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Consequences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6E654DEE-6F38-78F9-74FD-581CAAD13883}"/>
              </a:ext>
            </a:extLst>
          </p:cNvPr>
          <p:cNvSpPr/>
          <p:nvPr/>
        </p:nvSpPr>
        <p:spPr>
          <a:xfrm>
            <a:off x="2668278" y="2276855"/>
            <a:ext cx="6951210" cy="1865377"/>
          </a:xfrm>
          <a:prstGeom prst="roundRect">
            <a:avLst/>
          </a:prstGeom>
          <a:noFill/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99367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491F9ACB-F778-7D80-AB38-DC5FFB529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05" y="2176173"/>
            <a:ext cx="10791855" cy="35530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DEB6E3-472F-B38F-2F28-D161D5A0D9B2}"/>
              </a:ext>
            </a:extLst>
          </p:cNvPr>
          <p:cNvSpPr txBox="1"/>
          <p:nvPr/>
        </p:nvSpPr>
        <p:spPr>
          <a:xfrm>
            <a:off x="2922393" y="211579"/>
            <a:ext cx="7553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97A7"/>
                </a:solidFill>
                <a:latin typeface="Calisto MT" panose="02040603050505030304" pitchFamily="18" charset="0"/>
              </a:rPr>
              <a:t>Reconstructed density field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ACEB71-3EE2-FBAC-9315-813AD4557042}"/>
              </a:ext>
            </a:extLst>
          </p:cNvPr>
          <p:cNvSpPr txBox="1"/>
          <p:nvPr/>
        </p:nvSpPr>
        <p:spPr>
          <a:xfrm>
            <a:off x="5807591" y="881830"/>
            <a:ext cx="75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z=8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CF9AA3-A485-3613-2B9F-88A216486EB3}"/>
              </a:ext>
            </a:extLst>
          </p:cNvPr>
          <p:cNvSpPr txBox="1"/>
          <p:nvPr/>
        </p:nvSpPr>
        <p:spPr>
          <a:xfrm>
            <a:off x="1779073" y="1642566"/>
            <a:ext cx="900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True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78AEC7-DE34-BBC0-3035-40EDDA80FFC9}"/>
              </a:ext>
            </a:extLst>
          </p:cNvPr>
          <p:cNvSpPr txBox="1"/>
          <p:nvPr/>
        </p:nvSpPr>
        <p:spPr>
          <a:xfrm>
            <a:off x="5274115" y="1636864"/>
            <a:ext cx="1289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Sample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104E54-DD55-E2CB-6AD3-5FF2D5C4C06D}"/>
              </a:ext>
            </a:extLst>
          </p:cNvPr>
          <p:cNvSpPr txBox="1"/>
          <p:nvPr/>
        </p:nvSpPr>
        <p:spPr>
          <a:xfrm>
            <a:off x="8446979" y="1675686"/>
            <a:ext cx="2541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Mean of samples</a:t>
            </a: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0C1E9E4F-FAB8-F7E3-348E-E77B45717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946" y="6239096"/>
            <a:ext cx="200053" cy="161948"/>
          </a:xfrm>
          <a:prstGeom prst="rect">
            <a:avLst/>
          </a:prstGeom>
        </p:spPr>
      </p:pic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C8ED9C58-D8E9-081E-C5FE-EDC4BB0FAC41}"/>
              </a:ext>
            </a:extLst>
          </p:cNvPr>
          <p:cNvSpPr/>
          <p:nvPr/>
        </p:nvSpPr>
        <p:spPr>
          <a:xfrm>
            <a:off x="710319" y="4789614"/>
            <a:ext cx="353961" cy="3539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Εικόνα 35">
            <a:extLst>
              <a:ext uri="{FF2B5EF4-FFF2-40B4-BE49-F238E27FC236}">
                <a16:creationId xmlns:a16="http://schemas.microsoft.com/office/drawing/2014/main" id="{D93E5F91-0873-9234-ABA8-008F83DED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796" y="2528909"/>
            <a:ext cx="1275851" cy="1275851"/>
          </a:xfrm>
          <a:prstGeom prst="rect">
            <a:avLst/>
          </a:prstGeom>
        </p:spPr>
      </p:pic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9DF39F1-5975-E35D-5B02-78566F7ED5F3}"/>
              </a:ext>
            </a:extLst>
          </p:cNvPr>
          <p:cNvCxnSpPr>
            <a:cxnSpLocks/>
          </p:cNvCxnSpPr>
          <p:nvPr/>
        </p:nvCxnSpPr>
        <p:spPr>
          <a:xfrm flipV="1">
            <a:off x="710319" y="2515913"/>
            <a:ext cx="1700617" cy="22737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2B7E87B6-B922-96CE-A548-9D74FB04CF8D}"/>
              </a:ext>
            </a:extLst>
          </p:cNvPr>
          <p:cNvCxnSpPr>
            <a:cxnSpLocks/>
          </p:cNvCxnSpPr>
          <p:nvPr/>
        </p:nvCxnSpPr>
        <p:spPr>
          <a:xfrm flipV="1">
            <a:off x="1064280" y="3789104"/>
            <a:ext cx="2636367" cy="13544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B3DC7992-09D5-C781-9E3A-33908A8B2867}"/>
              </a:ext>
            </a:extLst>
          </p:cNvPr>
          <p:cNvSpPr/>
          <p:nvPr/>
        </p:nvSpPr>
        <p:spPr>
          <a:xfrm>
            <a:off x="2410936" y="2515913"/>
            <a:ext cx="1289711" cy="12731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9B9D46F9-8B3F-4C47-DB9D-3DE5DFD78F95}"/>
              </a:ext>
            </a:extLst>
          </p:cNvPr>
          <p:cNvSpPr/>
          <p:nvPr/>
        </p:nvSpPr>
        <p:spPr>
          <a:xfrm>
            <a:off x="4325972" y="4789614"/>
            <a:ext cx="353961" cy="3539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EF2A0BF0-2A29-0399-F825-B8F78EC037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3026" y="2538648"/>
            <a:ext cx="1284596" cy="1266112"/>
          </a:xfrm>
          <a:prstGeom prst="rect">
            <a:avLst/>
          </a:prstGeom>
        </p:spPr>
      </p:pic>
      <p:cxnSp>
        <p:nvCxnSpPr>
          <p:cNvPr id="23" name="Ευθεία γραμμή σύνδεσης 22">
            <a:extLst>
              <a:ext uri="{FF2B5EF4-FFF2-40B4-BE49-F238E27FC236}">
                <a16:creationId xmlns:a16="http://schemas.microsoft.com/office/drawing/2014/main" id="{A1398F53-0801-4F34-91D8-CDD7BA0F9A9E}"/>
              </a:ext>
            </a:extLst>
          </p:cNvPr>
          <p:cNvCxnSpPr>
            <a:cxnSpLocks/>
          </p:cNvCxnSpPr>
          <p:nvPr/>
        </p:nvCxnSpPr>
        <p:spPr>
          <a:xfrm flipV="1">
            <a:off x="4325972" y="2515913"/>
            <a:ext cx="1700617" cy="22737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Ευθεία γραμμή σύνδεσης 23">
            <a:extLst>
              <a:ext uri="{FF2B5EF4-FFF2-40B4-BE49-F238E27FC236}">
                <a16:creationId xmlns:a16="http://schemas.microsoft.com/office/drawing/2014/main" id="{A9412294-3283-FD3D-D9D0-2BF3915668CD}"/>
              </a:ext>
            </a:extLst>
          </p:cNvPr>
          <p:cNvCxnSpPr>
            <a:cxnSpLocks/>
          </p:cNvCxnSpPr>
          <p:nvPr/>
        </p:nvCxnSpPr>
        <p:spPr>
          <a:xfrm flipV="1">
            <a:off x="4679933" y="3789104"/>
            <a:ext cx="2636367" cy="13544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C863AD5A-5903-9864-202A-AD8F3F74E059}"/>
              </a:ext>
            </a:extLst>
          </p:cNvPr>
          <p:cNvSpPr/>
          <p:nvPr/>
        </p:nvSpPr>
        <p:spPr>
          <a:xfrm>
            <a:off x="6026589" y="2515913"/>
            <a:ext cx="1289711" cy="12731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Ορθογώνιο 25">
            <a:extLst>
              <a:ext uri="{FF2B5EF4-FFF2-40B4-BE49-F238E27FC236}">
                <a16:creationId xmlns:a16="http://schemas.microsoft.com/office/drawing/2014/main" id="{9D0EEC2E-8A50-1BBB-F978-406B828F958F}"/>
              </a:ext>
            </a:extLst>
          </p:cNvPr>
          <p:cNvSpPr/>
          <p:nvPr/>
        </p:nvSpPr>
        <p:spPr>
          <a:xfrm>
            <a:off x="7912947" y="4789614"/>
            <a:ext cx="353961" cy="3539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Ευθεία γραμμή σύνδεσης 26">
            <a:extLst>
              <a:ext uri="{FF2B5EF4-FFF2-40B4-BE49-F238E27FC236}">
                <a16:creationId xmlns:a16="http://schemas.microsoft.com/office/drawing/2014/main" id="{29084B04-6E11-9B6D-1B09-4F8F65469D92}"/>
              </a:ext>
            </a:extLst>
          </p:cNvPr>
          <p:cNvCxnSpPr>
            <a:cxnSpLocks/>
          </p:cNvCxnSpPr>
          <p:nvPr/>
        </p:nvCxnSpPr>
        <p:spPr>
          <a:xfrm flipV="1">
            <a:off x="7912947" y="2515913"/>
            <a:ext cx="1700617" cy="22737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Ευθεία γραμμή σύνδεσης 27">
            <a:extLst>
              <a:ext uri="{FF2B5EF4-FFF2-40B4-BE49-F238E27FC236}">
                <a16:creationId xmlns:a16="http://schemas.microsoft.com/office/drawing/2014/main" id="{065023BA-33DF-3142-9A68-DF0173E234D6}"/>
              </a:ext>
            </a:extLst>
          </p:cNvPr>
          <p:cNvCxnSpPr>
            <a:cxnSpLocks/>
          </p:cNvCxnSpPr>
          <p:nvPr/>
        </p:nvCxnSpPr>
        <p:spPr>
          <a:xfrm flipV="1">
            <a:off x="8266908" y="3789104"/>
            <a:ext cx="2636367" cy="13544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64D54F1D-5680-CB4F-7F06-736BEAEDA6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3564" y="2515912"/>
            <a:ext cx="1311482" cy="1273191"/>
          </a:xfrm>
          <a:prstGeom prst="rect">
            <a:avLst/>
          </a:prstGeom>
        </p:spPr>
      </p:pic>
      <p:sp>
        <p:nvSpPr>
          <p:cNvPr id="29" name="Ορθογώνιο 28">
            <a:extLst>
              <a:ext uri="{FF2B5EF4-FFF2-40B4-BE49-F238E27FC236}">
                <a16:creationId xmlns:a16="http://schemas.microsoft.com/office/drawing/2014/main" id="{2C4361FF-F273-47E9-0C5C-5C203CD77ABE}"/>
              </a:ext>
            </a:extLst>
          </p:cNvPr>
          <p:cNvSpPr/>
          <p:nvPr/>
        </p:nvSpPr>
        <p:spPr>
          <a:xfrm>
            <a:off x="9613564" y="2515913"/>
            <a:ext cx="1289711" cy="12731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Εικόνα 36">
            <a:extLst>
              <a:ext uri="{FF2B5EF4-FFF2-40B4-BE49-F238E27FC236}">
                <a16:creationId xmlns:a16="http://schemas.microsoft.com/office/drawing/2014/main" id="{4ECBBE23-67F7-C607-390F-5F0B9D700E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8301" y="2098529"/>
            <a:ext cx="865728" cy="370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74787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49BFD-E3A0-6B78-824E-B54632CD9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38E80220-166B-A23F-D928-9F6FFD02D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39" y="2249904"/>
            <a:ext cx="10504447" cy="352855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31B6C3D-C85D-6223-161F-D44E83E71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2986" y="2151785"/>
            <a:ext cx="1010114" cy="37247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95661D-E3A6-B986-25E3-ED573C018DA5}"/>
              </a:ext>
            </a:extLst>
          </p:cNvPr>
          <p:cNvSpPr txBox="1"/>
          <p:nvPr/>
        </p:nvSpPr>
        <p:spPr>
          <a:xfrm>
            <a:off x="1779073" y="1642566"/>
            <a:ext cx="900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True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25DF8C-FD51-5A40-FED4-67B9617E2B33}"/>
              </a:ext>
            </a:extLst>
          </p:cNvPr>
          <p:cNvSpPr txBox="1"/>
          <p:nvPr/>
        </p:nvSpPr>
        <p:spPr>
          <a:xfrm>
            <a:off x="5274115" y="1636864"/>
            <a:ext cx="1289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Sample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78E020-8580-4BBD-9246-BF2E2E7BDA69}"/>
              </a:ext>
            </a:extLst>
          </p:cNvPr>
          <p:cNvSpPr txBox="1"/>
          <p:nvPr/>
        </p:nvSpPr>
        <p:spPr>
          <a:xfrm>
            <a:off x="8446979" y="1675686"/>
            <a:ext cx="2541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Mean of samples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D2D2C1-2901-B3B5-FBA0-DB4D06664E10}"/>
              </a:ext>
            </a:extLst>
          </p:cNvPr>
          <p:cNvSpPr txBox="1"/>
          <p:nvPr/>
        </p:nvSpPr>
        <p:spPr>
          <a:xfrm>
            <a:off x="2749472" y="146060"/>
            <a:ext cx="8239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Reconstructed 21cm signal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431E1D-2CA6-A7D9-C114-52E3DA2DCBCA}"/>
              </a:ext>
            </a:extLst>
          </p:cNvPr>
          <p:cNvSpPr txBox="1"/>
          <p:nvPr/>
        </p:nvSpPr>
        <p:spPr>
          <a:xfrm>
            <a:off x="5807591" y="881830"/>
            <a:ext cx="75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z=8</a:t>
            </a:r>
          </a:p>
        </p:txBody>
      </p:sp>
    </p:spTree>
    <p:extLst>
      <p:ext uri="{BB962C8B-B14F-4D97-AF65-F5344CB8AC3E}">
        <p14:creationId xmlns:p14="http://schemas.microsoft.com/office/powerpoint/2010/main" val="117296846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2C9F7DA5-45D4-80E3-4881-808898DFCC7D}"/>
              </a:ext>
            </a:extLst>
          </p:cNvPr>
          <p:cNvSpPr/>
          <p:nvPr/>
        </p:nvSpPr>
        <p:spPr>
          <a:xfrm>
            <a:off x="1545336" y="963253"/>
            <a:ext cx="8805673" cy="5513832"/>
          </a:xfrm>
          <a:prstGeom prst="roundRect">
            <a:avLst>
              <a:gd name="adj" fmla="val 10697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7039CCDA-54DC-F83D-B1D1-8C9B2256541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8967" y="963253"/>
            <a:ext cx="8445418" cy="52724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8E5F3C-D7A6-BBF5-21AC-D8AD227FED78}"/>
              </a:ext>
            </a:extLst>
          </p:cNvPr>
          <p:cNvSpPr txBox="1"/>
          <p:nvPr/>
        </p:nvSpPr>
        <p:spPr>
          <a:xfrm>
            <a:off x="3566248" y="91196"/>
            <a:ext cx="5059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Ionization history</a:t>
            </a:r>
          </a:p>
        </p:txBody>
      </p:sp>
    </p:spTree>
    <p:extLst>
      <p:ext uri="{BB962C8B-B14F-4D97-AF65-F5344CB8AC3E}">
        <p14:creationId xmlns:p14="http://schemas.microsoft.com/office/powerpoint/2010/main" val="2568669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5D833-7A7C-9017-CC89-A44F4ED20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cord_2025-06-16_17-03-04">
            <a:hlinkClick r:id="" action="ppaction://media"/>
            <a:extLst>
              <a:ext uri="{FF2B5EF4-FFF2-40B4-BE49-F238E27FC236}">
                <a16:creationId xmlns:a16="http://schemas.microsoft.com/office/drawing/2014/main" id="{904250EE-8240-F568-E1FE-F024DAFB90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0033" y="-606954"/>
            <a:ext cx="13572066" cy="7634287"/>
          </a:xfrm>
          <a:prstGeom prst="rect">
            <a:avLst/>
          </a:prstGeom>
        </p:spPr>
      </p:pic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EF549960-72FC-24CB-5094-BABAAE450C6A}"/>
              </a:ext>
            </a:extLst>
          </p:cNvPr>
          <p:cNvSpPr/>
          <p:nvPr/>
        </p:nvSpPr>
        <p:spPr>
          <a:xfrm>
            <a:off x="2926219" y="1543018"/>
            <a:ext cx="6232295" cy="1772926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69FDD7-31E8-EF5E-8424-3507E60B5052}"/>
              </a:ext>
            </a:extLst>
          </p:cNvPr>
          <p:cNvSpPr txBox="1"/>
          <p:nvPr/>
        </p:nvSpPr>
        <p:spPr>
          <a:xfrm>
            <a:off x="9482667" y="6400800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Credit: ESO/L. Calçada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57AA4-9E99-F977-9AA4-081E3674C8FE}"/>
              </a:ext>
            </a:extLst>
          </p:cNvPr>
          <p:cNvSpPr txBox="1"/>
          <p:nvPr/>
        </p:nvSpPr>
        <p:spPr>
          <a:xfrm>
            <a:off x="3166578" y="1704320"/>
            <a:ext cx="57515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Calisto MT" panose="02040603050505030304" pitchFamily="18" charset="0"/>
              </a:rPr>
              <a:t>All this </a:t>
            </a:r>
          </a:p>
          <a:p>
            <a:pPr algn="ctr"/>
            <a:r>
              <a:rPr lang="en-US" sz="2800" dirty="0">
                <a:latin typeface="Calisto MT" panose="02040603050505030304" pitchFamily="18" charset="0"/>
              </a:rPr>
              <a:t>just in the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1</a:t>
            </a:r>
            <a:r>
              <a:rPr lang="en-US" sz="2800" baseline="30000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st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 billion years </a:t>
            </a:r>
          </a:p>
          <a:p>
            <a:pPr algn="ctr"/>
            <a:r>
              <a:rPr lang="en-US" sz="2800" dirty="0">
                <a:latin typeface="Calisto MT" panose="02040603050505030304" pitchFamily="18" charset="0"/>
              </a:rPr>
              <a:t>of the Universe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994E1DA-F33D-83AF-AED9-0868516091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7600" y="-271348"/>
            <a:ext cx="7416800" cy="204421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76E66E-02C9-21A7-A0B0-4F76D7DF1159}"/>
              </a:ext>
            </a:extLst>
          </p:cNvPr>
          <p:cNvSpPr txBox="1"/>
          <p:nvPr/>
        </p:nvSpPr>
        <p:spPr>
          <a:xfrm>
            <a:off x="2926219" y="428483"/>
            <a:ext cx="732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Galaxies ionizing their surrounding regions</a:t>
            </a:r>
          </a:p>
        </p:txBody>
      </p:sp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692289-378C-7811-ABA4-5228741D8D9B}"/>
              </a:ext>
            </a:extLst>
          </p:cNvPr>
          <p:cNvSpPr/>
          <p:nvPr/>
        </p:nvSpPr>
        <p:spPr>
          <a:xfrm>
            <a:off x="3548062" y="3477246"/>
            <a:ext cx="5095875" cy="1371600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F3F1C9-65BD-4D03-C9EC-880A044605FD}"/>
              </a:ext>
            </a:extLst>
          </p:cNvPr>
          <p:cNvSpPr txBox="1"/>
          <p:nvPr/>
        </p:nvSpPr>
        <p:spPr>
          <a:xfrm>
            <a:off x="3673440" y="3684930"/>
            <a:ext cx="47028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~1/2 </a:t>
            </a:r>
            <a:r>
              <a:rPr lang="en-US" sz="2800" dirty="0">
                <a:latin typeface="Calisto MT" panose="02040603050505030304" pitchFamily="18" charset="0"/>
              </a:rPr>
              <a:t>of the Observable Universe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E6517006-207A-0706-EE4D-5570D9EEEA89}"/>
              </a:ext>
            </a:extLst>
          </p:cNvPr>
          <p:cNvSpPr/>
          <p:nvPr/>
        </p:nvSpPr>
        <p:spPr>
          <a:xfrm>
            <a:off x="3943350" y="5010148"/>
            <a:ext cx="4067175" cy="1371599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17980A-89EC-C54E-BC6B-572F45E5266F}"/>
              </a:ext>
            </a:extLst>
          </p:cNvPr>
          <p:cNvSpPr txBox="1"/>
          <p:nvPr/>
        </p:nvSpPr>
        <p:spPr>
          <a:xfrm>
            <a:off x="4027584" y="5217833"/>
            <a:ext cx="37534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Calisto MT" panose="02040603050505030304" pitchFamily="18" charset="0"/>
              </a:rPr>
              <a:t>Huge discovery space</a:t>
            </a:r>
          </a:p>
          <a:p>
            <a:pPr algn="ctr"/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 mostly uncharted</a:t>
            </a:r>
            <a:endParaRPr lang="en-US" sz="28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40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0" grpId="0" animBg="1"/>
      <p:bldP spid="6" grpId="0"/>
      <p:bldP spid="2" grpId="0" animBg="1"/>
      <p:bldP spid="3" grpId="0"/>
      <p:bldP spid="9" grpId="0" animBg="1"/>
      <p:bldP spid="11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756E-9408-5425-D12F-8505E65D8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5A3ACF8A-59C9-7682-C004-B34AE4EF2161}"/>
              </a:ext>
            </a:extLst>
          </p:cNvPr>
          <p:cNvSpPr/>
          <p:nvPr/>
        </p:nvSpPr>
        <p:spPr>
          <a:xfrm>
            <a:off x="1545336" y="963253"/>
            <a:ext cx="8805673" cy="5513832"/>
          </a:xfrm>
          <a:prstGeom prst="roundRect">
            <a:avLst>
              <a:gd name="adj" fmla="val 10697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9453410E-E090-8F54-CAD1-E0A3E5F1A6A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8967" y="963253"/>
            <a:ext cx="8445418" cy="52724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E14BA2-C7B4-1E2F-AF0B-23D070FC1674}"/>
              </a:ext>
            </a:extLst>
          </p:cNvPr>
          <p:cNvSpPr txBox="1"/>
          <p:nvPr/>
        </p:nvSpPr>
        <p:spPr>
          <a:xfrm>
            <a:off x="3566248" y="91196"/>
            <a:ext cx="5059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Ionization history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A130938F-3D64-9700-8B5D-368B08F54265}"/>
              </a:ext>
            </a:extLst>
          </p:cNvPr>
          <p:cNvSpPr/>
          <p:nvPr/>
        </p:nvSpPr>
        <p:spPr>
          <a:xfrm>
            <a:off x="4506011" y="972680"/>
            <a:ext cx="5588374" cy="5393159"/>
          </a:xfrm>
          <a:prstGeom prst="roundRect">
            <a:avLst>
              <a:gd name="adj" fmla="val 55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6006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1D267-58A5-74DB-9F82-76C71CF40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832D45DF-FB81-5809-25D5-D38C28C7F747}"/>
              </a:ext>
            </a:extLst>
          </p:cNvPr>
          <p:cNvSpPr/>
          <p:nvPr/>
        </p:nvSpPr>
        <p:spPr>
          <a:xfrm>
            <a:off x="1545336" y="963253"/>
            <a:ext cx="8805673" cy="5513832"/>
          </a:xfrm>
          <a:prstGeom prst="roundRect">
            <a:avLst>
              <a:gd name="adj" fmla="val 10697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B519BD4-BC72-DA4F-39CE-E2644E5214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8967" y="963253"/>
            <a:ext cx="8445418" cy="52724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F2D57A-4C86-EA0B-E23A-972C68C12BC7}"/>
              </a:ext>
            </a:extLst>
          </p:cNvPr>
          <p:cNvSpPr txBox="1"/>
          <p:nvPr/>
        </p:nvSpPr>
        <p:spPr>
          <a:xfrm>
            <a:off x="3566248" y="91196"/>
            <a:ext cx="5059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Ionization history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DE61FD16-C13A-D397-6599-88C0FEB9DAAF}"/>
              </a:ext>
            </a:extLst>
          </p:cNvPr>
          <p:cNvSpPr/>
          <p:nvPr/>
        </p:nvSpPr>
        <p:spPr>
          <a:xfrm>
            <a:off x="4506011" y="972680"/>
            <a:ext cx="5588374" cy="5393159"/>
          </a:xfrm>
          <a:prstGeom prst="roundRect">
            <a:avLst>
              <a:gd name="adj" fmla="val 55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FA97C349-6728-B3FC-D1AB-56164AC9D6D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5754" y="1489232"/>
            <a:ext cx="5688887" cy="446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4803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DDEA9-D108-4FCC-CB20-0EF735FDA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1FB2C120-2DB7-92AE-F15F-E4668CFBE19B}"/>
              </a:ext>
            </a:extLst>
          </p:cNvPr>
          <p:cNvSpPr/>
          <p:nvPr/>
        </p:nvSpPr>
        <p:spPr>
          <a:xfrm>
            <a:off x="1545336" y="963253"/>
            <a:ext cx="8805673" cy="5513832"/>
          </a:xfrm>
          <a:prstGeom prst="roundRect">
            <a:avLst>
              <a:gd name="adj" fmla="val 10697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B801AEA-74B4-2E25-3807-BE71FDFA21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8967" y="963253"/>
            <a:ext cx="8445418" cy="52724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0662F3-4F41-F1AD-A779-2B76543907FC}"/>
              </a:ext>
            </a:extLst>
          </p:cNvPr>
          <p:cNvSpPr txBox="1"/>
          <p:nvPr/>
        </p:nvSpPr>
        <p:spPr>
          <a:xfrm>
            <a:off x="3566248" y="91196"/>
            <a:ext cx="5059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Ionization history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747E2709-E763-A81F-4D8A-9BEA985CE706}"/>
              </a:ext>
            </a:extLst>
          </p:cNvPr>
          <p:cNvSpPr/>
          <p:nvPr/>
        </p:nvSpPr>
        <p:spPr>
          <a:xfrm>
            <a:off x="4506011" y="972680"/>
            <a:ext cx="5588374" cy="5393159"/>
          </a:xfrm>
          <a:prstGeom prst="roundRect">
            <a:avLst>
              <a:gd name="adj" fmla="val 55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F7D7EA63-42B4-373A-2480-E15B277866E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5754" y="1489232"/>
            <a:ext cx="5688887" cy="4461873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B71AECF7-A683-7FD5-7620-EB51205BA8EF}"/>
              </a:ext>
            </a:extLst>
          </p:cNvPr>
          <p:cNvSpPr/>
          <p:nvPr/>
        </p:nvSpPr>
        <p:spPr>
          <a:xfrm>
            <a:off x="20046" y="-132127"/>
            <a:ext cx="12192000" cy="7018139"/>
          </a:xfrm>
          <a:prstGeom prst="rect">
            <a:avLst/>
          </a:prstGeom>
          <a:solidFill>
            <a:srgbClr val="000000">
              <a:alpha val="8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E4782E56-6730-271D-3D10-28BC34F8E779}"/>
              </a:ext>
            </a:extLst>
          </p:cNvPr>
          <p:cNvSpPr/>
          <p:nvPr/>
        </p:nvSpPr>
        <p:spPr>
          <a:xfrm>
            <a:off x="2747182" y="2528253"/>
            <a:ext cx="6981387" cy="1505830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110A72-AA86-F659-102F-3B75B4104A89}"/>
              </a:ext>
            </a:extLst>
          </p:cNvPr>
          <p:cNvSpPr txBox="1"/>
          <p:nvPr/>
        </p:nvSpPr>
        <p:spPr>
          <a:xfrm>
            <a:off x="3525550" y="2757948"/>
            <a:ext cx="54246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Mitigation of cosmic variance and inference of reionization build up</a:t>
            </a:r>
          </a:p>
        </p:txBody>
      </p:sp>
    </p:spTree>
    <p:extLst>
      <p:ext uri="{BB962C8B-B14F-4D97-AF65-F5344CB8AC3E}">
        <p14:creationId xmlns:p14="http://schemas.microsoft.com/office/powerpoint/2010/main" val="83871667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710AB-9D1B-DD86-CB94-2006EBDC6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938C4F-4A87-1B52-2A15-883D9F211B43}"/>
              </a:ext>
            </a:extLst>
          </p:cNvPr>
          <p:cNvSpPr txBox="1"/>
          <p:nvPr/>
        </p:nvSpPr>
        <p:spPr>
          <a:xfrm>
            <a:off x="670433" y="319105"/>
            <a:ext cx="9369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97A7"/>
                </a:solidFill>
                <a:latin typeface="Calisto MT" panose="02040603050505030304" pitchFamily="18" charset="0"/>
              </a:rPr>
              <a:t>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B570DA-0134-E10A-D55B-900C23EF2A9E}"/>
              </a:ext>
            </a:extLst>
          </p:cNvPr>
          <p:cNvSpPr txBox="1"/>
          <p:nvPr/>
        </p:nvSpPr>
        <p:spPr>
          <a:xfrm>
            <a:off x="546186" y="1301756"/>
            <a:ext cx="8682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ICs</a:t>
            </a:r>
            <a:r>
              <a:rPr lang="en-US" sz="2400" dirty="0">
                <a:latin typeface="Calisto MT" panose="02040603050505030304" pitchFamily="18" charset="0"/>
              </a:rPr>
              <a:t> scales </a:t>
            </a:r>
            <a:r>
              <a:rPr lang="en-US" sz="2400" dirty="0"/>
              <a:t>k&lt;0.2 </a:t>
            </a:r>
            <a:r>
              <a:rPr lang="en-US" sz="2400" dirty="0" err="1"/>
              <a:t>cMpc</a:t>
            </a:r>
            <a:r>
              <a:rPr lang="en-US" sz="2400" dirty="0"/>
              <a:t>^-1 can be </a:t>
            </a:r>
            <a:r>
              <a:rPr lang="en-US" sz="2400" dirty="0">
                <a:solidFill>
                  <a:srgbClr val="0097A7"/>
                </a:solidFill>
              </a:rPr>
              <a:t>reconstructed</a:t>
            </a:r>
            <a:r>
              <a:rPr lang="en-US" sz="2400" dirty="0"/>
              <a:t> with CCC&gt;0.8 </a:t>
            </a:r>
            <a:endParaRPr lang="en-US" sz="2400" dirty="0">
              <a:latin typeface="Calisto MT" panose="02040603050505030304" pitchFamily="18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3A82996D-6410-BA05-2966-5AFFFF1494C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456268" y="6159221"/>
            <a:ext cx="13104536" cy="285591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762419-4F8D-EEC7-1DC8-CED973D78387}"/>
              </a:ext>
            </a:extLst>
          </p:cNvPr>
          <p:cNvSpPr txBox="1"/>
          <p:nvPr/>
        </p:nvSpPr>
        <p:spPr>
          <a:xfrm>
            <a:off x="-5928909" y="3302066"/>
            <a:ext cx="5914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Joint information present </a:t>
            </a:r>
            <a:r>
              <a:rPr lang="en-US" sz="2400" dirty="0">
                <a:latin typeface="Calisto MT" panose="02040603050505030304" pitchFamily="18" charset="0"/>
              </a:rPr>
              <a:t>but inaccessible for the most part with current observation setup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E82111-14CE-D547-E88B-1956ED586811}"/>
              </a:ext>
            </a:extLst>
          </p:cNvPr>
          <p:cNvSpPr txBox="1"/>
          <p:nvPr/>
        </p:nvSpPr>
        <p:spPr>
          <a:xfrm>
            <a:off x="546186" y="2232251"/>
            <a:ext cx="3732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Build up of </a:t>
            </a:r>
            <a:r>
              <a:rPr lang="en-US" sz="2400" dirty="0" err="1">
                <a:solidFill>
                  <a:srgbClr val="0097A7"/>
                </a:solidFill>
                <a:latin typeface="Calisto MT" panose="02040603050505030304" pitchFamily="18" charset="0"/>
              </a:rPr>
              <a:t>EoR</a:t>
            </a:r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 morphology can be reconstructed </a:t>
            </a:r>
            <a:r>
              <a:rPr lang="en-US" sz="2400" dirty="0">
                <a:latin typeface="Calisto MT" panose="02040603050505030304" pitchFamily="18" charset="0"/>
              </a:rPr>
              <a:t>with &lt;2% error on </a:t>
            </a:r>
            <a:r>
              <a:rPr lang="en-US" sz="2400" dirty="0" err="1">
                <a:latin typeface="Calisto MT" panose="02040603050505030304" pitchFamily="18" charset="0"/>
              </a:rPr>
              <a:t>EoR</a:t>
            </a:r>
            <a:r>
              <a:rPr lang="en-US" sz="2400" dirty="0">
                <a:latin typeface="Calisto MT" panose="02040603050505030304" pitchFamily="18" charset="0"/>
              </a:rPr>
              <a:t> history (&lt;1sigma) for specific 50^3cMpc^-3 </a:t>
            </a:r>
            <a:r>
              <a:rPr lang="en-US" sz="2400" dirty="0" err="1">
                <a:latin typeface="Calisto MT" panose="02040603050505030304" pitchFamily="18" charset="0"/>
              </a:rPr>
              <a:t>subvolumes</a:t>
            </a:r>
            <a:r>
              <a:rPr lang="en-US" sz="2400" dirty="0">
                <a:latin typeface="Calisto MT" panose="02040603050505030304" pitchFamily="18" charset="0"/>
              </a:rPr>
              <a:t>. </a:t>
            </a:r>
            <a:r>
              <a:rPr lang="en-US" sz="2400" dirty="0">
                <a:solidFill>
                  <a:srgbClr val="0097A7"/>
                </a:solidFill>
                <a:latin typeface="Calisto MT" panose="02040603050505030304" pitchFamily="18" charset="0"/>
              </a:rPr>
              <a:t>Mitigating cosmic variance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5BFC16D0-BC93-07ED-608C-4D0F943BC04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6" t="5416" r="21845"/>
          <a:stretch>
            <a:fillRect/>
          </a:stretch>
        </p:blipFill>
        <p:spPr>
          <a:xfrm>
            <a:off x="4278395" y="2845570"/>
            <a:ext cx="4403259" cy="41548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D97B39F-3833-275C-8D44-1E205B80A17E}"/>
              </a:ext>
            </a:extLst>
          </p:cNvPr>
          <p:cNvSpPr txBox="1"/>
          <p:nvPr/>
        </p:nvSpPr>
        <p:spPr>
          <a:xfrm>
            <a:off x="6936513" y="2837483"/>
            <a:ext cx="77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FFFF"/>
                </a:solidFill>
                <a:latin typeface="Calisto MT" panose="02040603050505030304" pitchFamily="18" charset="0"/>
              </a:rPr>
              <a:t>Truth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B9FFC1-A7E9-0000-92E1-E7BCC4743DF5}"/>
              </a:ext>
            </a:extLst>
          </p:cNvPr>
          <p:cNvSpPr txBox="1"/>
          <p:nvPr/>
        </p:nvSpPr>
        <p:spPr>
          <a:xfrm>
            <a:off x="10611829" y="2714701"/>
            <a:ext cx="1759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FFFF"/>
                </a:solidFill>
                <a:latin typeface="Calisto MT" panose="02040603050505030304" pitchFamily="18" charset="0"/>
              </a:rPr>
              <a:t>Reconstructed</a:t>
            </a:r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78EB033C-26E8-D9D6-3F45-B29CF32D2A3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9"/>
          <a:stretch>
            <a:fillRect/>
          </a:stretch>
        </p:blipFill>
        <p:spPr>
          <a:xfrm>
            <a:off x="7807341" y="2714701"/>
            <a:ext cx="4280282" cy="415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8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56859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1931B-0D1C-933C-6EC2-B96DCE3F8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83838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CC318-A03C-B157-1187-4B5AA61FE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2E8EFF-8C99-1A9E-4126-A257DD0A9ED6}"/>
              </a:ext>
            </a:extLst>
          </p:cNvPr>
          <p:cNvSpPr txBox="1"/>
          <p:nvPr/>
        </p:nvSpPr>
        <p:spPr>
          <a:xfrm>
            <a:off x="350764" y="204940"/>
            <a:ext cx="251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i="0" dirty="0">
                <a:solidFill>
                  <a:srgbClr val="0097A7"/>
                </a:solidFill>
                <a:effectLst/>
                <a:latin typeface="Calisto MT" panose="02040603050505030304" pitchFamily="18" charset="0"/>
              </a:rPr>
              <a:t>Results </a:t>
            </a:r>
            <a:endParaRPr lang="en-US" sz="4800" dirty="0">
              <a:solidFill>
                <a:srgbClr val="0097A7"/>
              </a:solidFill>
              <a:latin typeface="Calisto MT" panose="02040603050505030304" pitchFamily="18" charset="0"/>
            </a:endParaRP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E93E0199-C7A6-134C-E1FD-0973E7820EC0}"/>
              </a:ext>
            </a:extLst>
          </p:cNvPr>
          <p:cNvSpPr/>
          <p:nvPr/>
        </p:nvSpPr>
        <p:spPr>
          <a:xfrm>
            <a:off x="4857751" y="942975"/>
            <a:ext cx="5953124" cy="5566823"/>
          </a:xfrm>
          <a:prstGeom prst="roundRect">
            <a:avLst>
              <a:gd name="adj" fmla="val 879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3BC35033-4A29-2953-695F-470DC237CF9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7421" y="942975"/>
            <a:ext cx="5286271" cy="54197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6F9D34-17A5-086A-8B79-94AFD51B4EA5}"/>
              </a:ext>
            </a:extLst>
          </p:cNvPr>
          <p:cNvSpPr txBox="1"/>
          <p:nvPr/>
        </p:nvSpPr>
        <p:spPr>
          <a:xfrm>
            <a:off x="432983" y="854446"/>
            <a:ext cx="222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sto MT" panose="02040603050505030304" pitchFamily="18" charset="0"/>
              </a:rPr>
              <a:t>Fiducial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1000h SKA w/ foregrounds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Calisto MT" panose="02040603050505030304" pitchFamily="18" charset="0"/>
              </a:rPr>
              <a:t>- </a:t>
            </a:r>
            <a:r>
              <a:rPr lang="en-US" dirty="0" err="1">
                <a:latin typeface="Calisto MT" panose="02040603050505030304" pitchFamily="18" charset="0"/>
              </a:rPr>
              <a:t>Muv</a:t>
            </a:r>
            <a:r>
              <a:rPr lang="en-US" dirty="0">
                <a:latin typeface="Calisto MT" panose="02040603050505030304" pitchFamily="18" charset="0"/>
              </a:rPr>
              <a:t>&lt;-18</a:t>
            </a:r>
          </a:p>
        </p:txBody>
      </p:sp>
      <p:sp>
        <p:nvSpPr>
          <p:cNvPr id="6" name="Σύμβολο πολλαπλασιασμού 5">
            <a:extLst>
              <a:ext uri="{FF2B5EF4-FFF2-40B4-BE49-F238E27FC236}">
                <a16:creationId xmlns:a16="http://schemas.microsoft.com/office/drawing/2014/main" id="{A24E89BD-429E-C152-91F9-729AE2EBB686}"/>
              </a:ext>
            </a:extLst>
          </p:cNvPr>
          <p:cNvSpPr/>
          <p:nvPr/>
        </p:nvSpPr>
        <p:spPr>
          <a:xfrm>
            <a:off x="7886700" y="3835924"/>
            <a:ext cx="457200" cy="457200"/>
          </a:xfrm>
          <a:prstGeom prst="mathMultiply">
            <a:avLst/>
          </a:prstGeom>
          <a:solidFill>
            <a:srgbClr val="0097A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B12207-DB6E-E2F3-5237-96924553C93F}"/>
              </a:ext>
            </a:extLst>
          </p:cNvPr>
          <p:cNvSpPr txBox="1"/>
          <p:nvPr/>
        </p:nvSpPr>
        <p:spPr>
          <a:xfrm>
            <a:off x="6901095" y="4043507"/>
            <a:ext cx="186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sto MT" panose="02040603050505030304" pitchFamily="18" charset="0"/>
              </a:rPr>
              <a:t>Previous smoothing scale</a:t>
            </a: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6255D3FE-7A32-ED18-73DA-FA4D34C4533C}"/>
              </a:ext>
            </a:extLst>
          </p:cNvPr>
          <p:cNvSpPr/>
          <p:nvPr/>
        </p:nvSpPr>
        <p:spPr>
          <a:xfrm>
            <a:off x="20046" y="-132127"/>
            <a:ext cx="12192000" cy="7018139"/>
          </a:xfrm>
          <a:prstGeom prst="rect">
            <a:avLst/>
          </a:prstGeom>
          <a:solidFill>
            <a:srgbClr val="000000">
              <a:alpha val="8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AA277E2D-AFFD-CAE2-FD24-0FA046D26CB2}"/>
              </a:ext>
            </a:extLst>
          </p:cNvPr>
          <p:cNvSpPr/>
          <p:nvPr/>
        </p:nvSpPr>
        <p:spPr>
          <a:xfrm>
            <a:off x="2747182" y="2528253"/>
            <a:ext cx="6981387" cy="1505830"/>
          </a:xfrm>
          <a:prstGeom prst="roundRect">
            <a:avLst/>
          </a:prstGeom>
          <a:solidFill>
            <a:schemeClr val="bg1"/>
          </a:solidFill>
          <a:ln>
            <a:solidFill>
              <a:srgbClr val="009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58DCCB-D406-7937-8146-BDC032E66A47}"/>
              </a:ext>
            </a:extLst>
          </p:cNvPr>
          <p:cNvSpPr txBox="1"/>
          <p:nvPr/>
        </p:nvSpPr>
        <p:spPr>
          <a:xfrm>
            <a:off x="3567092" y="2815964"/>
            <a:ext cx="54246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Accurate reconstruction of ICs, with CCC&gt;0.8 for k&lt;0.2 </a:t>
            </a:r>
            <a:r>
              <a:rPr lang="en-US" sz="2800" dirty="0" err="1"/>
              <a:t>cMpc</a:t>
            </a:r>
            <a:r>
              <a:rPr lang="en-US" sz="2800" dirty="0"/>
              <a:t>^-1</a:t>
            </a: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4C5CC3F3-111F-9C3A-F62D-4210B72D8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815" y="348202"/>
            <a:ext cx="4618120" cy="637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9616"/>
      </p:ext>
    </p:extLst>
  </p:cSld>
  <p:clrMapOvr>
    <a:masterClrMapping/>
  </p:clrMapOvr>
</p:sld>
</file>

<file path=ppt/theme/theme1.xml><?xml version="1.0" encoding="utf-8"?>
<a:theme xmlns:a="http://schemas.openxmlformats.org/drawingml/2006/main" name="my_dark_default">
  <a:themeElements>
    <a:clrScheme name="Θέμα του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Θέμα του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y_dark_default" id="{11868D8A-AEF7-459C-92CB-9C3A28ECD85D}" vid="{A484B708-AA67-4998-84C1-7A832DD21207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1160F370062C4FB833021120FA780A" ma:contentTypeVersion="7" ma:contentTypeDescription="Create a new document." ma:contentTypeScope="" ma:versionID="a97fd880d7de5d1162768f8c295ce990">
  <xsd:schema xmlns:xsd="http://www.w3.org/2001/XMLSchema" xmlns:xs="http://www.w3.org/2001/XMLSchema" xmlns:p="http://schemas.microsoft.com/office/2006/metadata/properties" xmlns:ns3="02907dd4-cdc9-4309-bc0c-9009ebe5e70a" targetNamespace="http://schemas.microsoft.com/office/2006/metadata/properties" ma:root="true" ma:fieldsID="1bfa9dfb856befe75688e13e430ce1a9" ns3:_="">
    <xsd:import namespace="02907dd4-cdc9-4309-bc0c-9009ebe5e70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BillingMetadata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907dd4-cdc9-4309-bc0c-9009ebe5e7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3" nillable="true" ma:displayName="MediaServiceBillingMetadata" ma:hidden="true" ma:internalName="MediaServiceBillingMetadata" ma:readOnly="true">
      <xsd:simpleType>
        <xsd:restriction base="dms:Note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2907dd4-cdc9-4309-bc0c-9009ebe5e70a" xsi:nil="true"/>
  </documentManagement>
</p:properties>
</file>

<file path=customXml/itemProps1.xml><?xml version="1.0" encoding="utf-8"?>
<ds:datastoreItem xmlns:ds="http://schemas.openxmlformats.org/officeDocument/2006/customXml" ds:itemID="{B8ACFB9E-5901-47DC-BA60-D78849C407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907dd4-cdc9-4309-bc0c-9009ebe5e7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9C0918-58AC-4764-9D07-543730E326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084C3E-4435-4AC6-A4E3-AFBEDC0824B4}">
  <ds:schemaRefs>
    <ds:schemaRef ds:uri="http://schemas.openxmlformats.org/package/2006/metadata/core-properties"/>
    <ds:schemaRef ds:uri="02907dd4-cdc9-4309-bc0c-9009ebe5e70a"/>
    <ds:schemaRef ds:uri="http://purl.org/dc/dcmitype/"/>
    <ds:schemaRef ds:uri="http://www.w3.org/XML/1998/namespace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15</TotalTime>
  <Words>1954</Words>
  <Application>Microsoft Office PowerPoint</Application>
  <PresentationFormat>Ευρεία οθόνη</PresentationFormat>
  <Paragraphs>554</Paragraphs>
  <Slides>96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96</vt:i4>
      </vt:variant>
    </vt:vector>
  </HeadingPairs>
  <TitlesOfParts>
    <vt:vector size="101" baseType="lpstr">
      <vt:lpstr>Aptos</vt:lpstr>
      <vt:lpstr>Aptos Display</vt:lpstr>
      <vt:lpstr>Arial</vt:lpstr>
      <vt:lpstr>Calisto MT</vt:lpstr>
      <vt:lpstr>my_dark_default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Nikolaos TRIANTAFYLLOU</dc:creator>
  <cp:lastModifiedBy>Nikolaos TRIANTAFYLLOU</cp:lastModifiedBy>
  <cp:revision>2</cp:revision>
  <dcterms:created xsi:type="dcterms:W3CDTF">2026-08-26T17:51:29Z</dcterms:created>
  <dcterms:modified xsi:type="dcterms:W3CDTF">2026-08-26T18:06:34Z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0x010100731160F370062C4FB833021120FA780A</vt:lpwstr>
  </property>
</Properties>
</file>