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673" r:id="rId2"/>
    <p:sldId id="688" r:id="rId3"/>
    <p:sldId id="417" r:id="rId4"/>
    <p:sldId id="693" r:id="rId5"/>
    <p:sldId id="668" r:id="rId6"/>
    <p:sldId id="660" r:id="rId7"/>
    <p:sldId id="574" r:id="rId8"/>
    <p:sldId id="683" r:id="rId9"/>
    <p:sldId id="680" r:id="rId10"/>
    <p:sldId id="650" r:id="rId11"/>
    <p:sldId id="661" r:id="rId12"/>
    <p:sldId id="679" r:id="rId13"/>
    <p:sldId id="689" r:id="rId14"/>
    <p:sldId id="692" r:id="rId15"/>
    <p:sldId id="678" r:id="rId16"/>
    <p:sldId id="686" r:id="rId17"/>
    <p:sldId id="653" r:id="rId18"/>
    <p:sldId id="69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4526"/>
    <a:srgbClr val="414141"/>
    <a:srgbClr val="CCDFCE"/>
    <a:srgbClr val="F3A419"/>
    <a:srgbClr val="E94748"/>
    <a:srgbClr val="8DC39C"/>
    <a:srgbClr val="6F95E4"/>
    <a:srgbClr val="8DC49C"/>
    <a:srgbClr val="FFA204"/>
    <a:srgbClr val="57A6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98"/>
    <p:restoredTop sz="94658"/>
  </p:normalViewPr>
  <p:slideViewPr>
    <p:cSldViewPr snapToGrid="0">
      <p:cViewPr varScale="1">
        <p:scale>
          <a:sx n="120" d="100"/>
          <a:sy n="120" d="100"/>
        </p:scale>
        <p:origin x="888" y="184"/>
      </p:cViewPr>
      <p:guideLst/>
    </p:cSldViewPr>
  </p:slideViewPr>
  <p:notesTextViewPr>
    <p:cViewPr>
      <p:scale>
        <a:sx n="60" d="100"/>
        <a:sy n="6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F63096-E3EE-E44D-B95F-97F1E138BEB2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3B4DE-F96A-3E4C-92A5-762E5624EF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674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FE663F-1E5D-0B5C-13D6-3BF33DEF3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8E9283-A74F-F793-E982-5C44B37216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2E254C-EFA0-326F-DEDA-EF38B3CC76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C456BA-2C49-BF64-078F-CBAFE572AF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451B1-F1C2-C342-9482-CA419A1AF9E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407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16E84A-30BD-D99E-E82A-544B5B9DA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E725C4-A9F4-2A21-6071-7DC97CCAA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319BB6-D5C8-4A5F-842B-81C5A3E1C7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0DF0FA-14D2-D86C-5C85-CEFBDEA1FB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451B1-F1C2-C342-9482-CA419A1AF9E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9555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BB3BF-E1AA-E53F-D3C4-4EB17B2E7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286629-014B-F54B-EFD5-D5D2FD01B2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B34A9F-F57B-775B-8F36-9A69F4D8B9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DBA041-CDA3-71C4-D582-0DC74B5619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3B4DE-F96A-3E4C-92A5-762E5624EF7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8482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A5CF4-2343-957A-0473-15CD7EACF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136685-BCD8-19BD-1949-D52B0AD74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B756E1-619A-F6A8-1907-6E8D9D6173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CBC7D6-3702-C01C-3AED-4BECF661F3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451B1-F1C2-C342-9482-CA419A1AF9E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1594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818F5-5FDB-1C13-B322-78FA8657D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880F82-5067-9682-FCC1-C4AD423B7E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42E496-5079-2AC7-9262-630EF2776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76B41B-5909-7F0A-717D-2B43D39065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3B4DE-F96A-3E4C-92A5-762E5624EF7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9821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EF868-133A-67D3-ADFE-F8BF6327A2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CC4C8-26FA-80C9-9057-45971937C0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C5CA99-6112-A43C-5986-7C3C4187E6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32DEB-1C95-B170-F079-EC769F80E5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3B4DE-F96A-3E4C-92A5-762E5624EF7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3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AD42B-B211-5F34-8343-4C667DBF15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00B7A9-23A0-63A0-F443-BD2D25FF2F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EAAAE0-B2D2-1DA0-A18C-A2DAE50515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84ED22-881C-4EC8-7DC8-413C2C1812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451B1-F1C2-C342-9482-CA419A1AF9E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5469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57A3C1-D64D-FE0B-9B0F-F8A2B3D88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EF4128-669D-429D-600F-81177A03EB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EF870A-7112-D646-7731-1FAFC18B7D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	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6654F2-F089-23AE-4450-19760DF45F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451B1-F1C2-C342-9482-CA419A1AF9E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692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3B4DE-F96A-3E4C-92A5-762E5624EF7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2649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90898-A401-3098-D133-D1B7B8C54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029102-DB98-B102-720F-E4258E0B23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9A76E9-0914-42AA-C290-3B1476177D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A0884C-BCFB-6DB1-80B4-A201C15869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3B4DE-F96A-3E4C-92A5-762E5624EF7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911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8016A6-C9B6-7178-CE06-18A93822C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AD644C-0F81-DA0A-8F5A-EA2C4763D1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0060C7E-6DF8-A529-960E-7C6DB0CA5D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1038A-5E1E-9C41-DABE-1B620B18BF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3B4DE-F96A-3E4C-92A5-762E5624EF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2334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57372-E977-5033-ADF7-1D3A9BF18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CE1A9F-D872-1E7E-1DD3-815708B780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617C1B-E307-2BA4-7605-B7843BE20A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C014A4-2344-76FE-7799-D32DCE12BE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3B4DE-F96A-3E4C-92A5-762E5624EF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5706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699FE-5FFA-794A-26D6-46F5CA60B9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7EA019-1CFD-E1CA-6BEB-5FE467296A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4EF7EB-B915-AE01-9440-B58BCFEEC3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C3B476-4CCD-C87A-8764-81A849745B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451B1-F1C2-C342-9482-CA419A1AF9E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3296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3B4DE-F96A-3E4C-92A5-762E5624EF7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264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3B4DE-F96A-3E4C-92A5-762E5624EF7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264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3B4DE-F96A-3E4C-92A5-762E5624EF7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029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B4606-CB33-E431-9128-56E1AD529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2466FEF-D0E9-0968-D0CC-84B2568FA5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1DE29E-0980-4464-E3FB-C28C460277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23EB1B-2971-8101-5771-42E24BFF47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6451B1-F1C2-C342-9482-CA419A1AF9E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849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F846D-C534-113E-0042-70C068342B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433CBB-E6E4-4CB1-45A7-4E055A4CA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BE67B7-A483-71FA-DC16-FF717DA14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40DE-23C7-6148-8D71-11AF73D73EE4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23F6E-E429-8995-9A8E-704A49407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AF636-0F14-D710-F27D-FF9AC67F4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022C-888D-884F-8FA8-ED60A8E8E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855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C8711-71CF-1C02-A26A-6A8815058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8DD579-937F-5DCC-DD99-9770ED6409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A753D4-B3A4-1B99-D8F7-380C330F9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40DE-23C7-6148-8D71-11AF73D73EE4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6D5CC-0BB4-B45D-2F24-82848C744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DA097-4647-2A5D-1FAB-000BEE253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022C-888D-884F-8FA8-ED60A8E8E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03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5976A8-3641-9A1D-6F9E-F6527CC051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ADF59A-AA3E-1303-0472-4A58C17D8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56118-465D-B85E-CE86-7A522FB7A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40DE-23C7-6148-8D71-11AF73D73EE4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67406-0043-08AE-3E2F-F97E072E1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085455-48C5-BCED-8E6D-5C240AFE5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022C-888D-884F-8FA8-ED60A8E8E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04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 column, large body copy 18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2025C77E-CD2E-BA7A-975E-54EF9CC46D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08250" y="2413000"/>
            <a:ext cx="8913283" cy="3674533"/>
          </a:xfrm>
          <a:prstGeom prst="rect">
            <a:avLst/>
          </a:prstGeom>
        </p:spPr>
        <p:txBody>
          <a:bodyPr/>
          <a:lstStyle>
            <a:lvl1pPr marL="228594" indent="-228594">
              <a:buClr>
                <a:schemeClr val="tx1"/>
              </a:buClr>
              <a:buFont typeface="System Font Regular"/>
              <a:buChar char="-"/>
              <a:defRPr sz="2400">
                <a:latin typeface="+mn-lt"/>
              </a:defRPr>
            </a:lvl1pPr>
            <a:lvl2pPr marL="838179" indent="-228594">
              <a:buClr>
                <a:schemeClr val="tx1"/>
              </a:buClr>
              <a:buFont typeface="System Font Regular"/>
              <a:buChar char="-"/>
              <a:defRPr sz="2400">
                <a:latin typeface="+mn-lt"/>
              </a:defRPr>
            </a:lvl2pPr>
            <a:lvl3pPr marL="1447764" indent="-228594">
              <a:buClr>
                <a:schemeClr val="tx1"/>
              </a:buClr>
              <a:buFont typeface="System Font Regular"/>
              <a:buChar char="-"/>
              <a:defRPr sz="2400">
                <a:latin typeface="+mn-lt"/>
              </a:defRPr>
            </a:lvl3pPr>
            <a:lvl4pPr marL="2057349" indent="-228594">
              <a:buClr>
                <a:schemeClr val="tx1"/>
              </a:buClr>
              <a:buFont typeface="System Font Regular"/>
              <a:buChar char="-"/>
              <a:defRPr sz="2400">
                <a:latin typeface="+mn-lt"/>
              </a:defRPr>
            </a:lvl4pPr>
            <a:lvl5pPr marL="2666933" indent="-228594">
              <a:buClr>
                <a:schemeClr val="tx1"/>
              </a:buClr>
              <a:buFont typeface="System Font Regular"/>
              <a:buChar char="-"/>
              <a:defRPr sz="2400">
                <a:latin typeface="+mn-lt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3A7D94-FC97-9D5C-C395-284A560F5C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0467" y="685800"/>
            <a:ext cx="10651067" cy="984885"/>
          </a:xfrm>
        </p:spPr>
        <p:txBody>
          <a:bodyPr lIns="0" tIns="0" rIns="0" bIns="0"/>
          <a:lstStyle>
            <a:lvl1pPr>
              <a:defRPr sz="3200" b="0" i="0">
                <a:solidFill>
                  <a:srgbClr val="E64626"/>
                </a:solidFill>
                <a:latin typeface="Times" pitchFamily="2" charset="0"/>
                <a:cs typeface="Times New Roman"/>
              </a:defRPr>
            </a:lvl1pPr>
          </a:lstStyle>
          <a:p>
            <a:r>
              <a:rPr lang="en-US"/>
              <a:t>Title and 1 column text box</a:t>
            </a:r>
            <a:br>
              <a:rPr lang="en-US"/>
            </a:br>
            <a:r>
              <a:rPr lang="en-US"/>
              <a:t>Large body copy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98185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46EBD-1F21-D222-AB8C-5EEDA21DB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1BB33-902F-D428-0540-6A217DE06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3601AB-4338-92B3-0319-FB9328764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40DE-23C7-6148-8D71-11AF73D73EE4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97B35-D491-CAAE-EC5D-6CB37C12B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1E1B22-81BA-2573-B109-A3F1334A2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022C-888D-884F-8FA8-ED60A8E8E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20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C2515-1AF7-F275-2604-4934811BB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434AF-7518-2903-D4B1-205769B1C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FDFD0C-562D-088C-AA18-A23C9F659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40DE-23C7-6148-8D71-11AF73D73EE4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91F8A-9CFE-6BFC-5E81-52C6A135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6DA68-CF35-7423-6D16-DD9947A71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022C-888D-884F-8FA8-ED60A8E8E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517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F1BC2-B5E8-CFB8-1E73-7E56EF06B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7B71F-6052-CB64-A1CC-5A28685393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3C1596-ED5E-C824-AD92-B63DB481C0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2F8D37-E0CD-4EA4-35D1-97CA2C30E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40DE-23C7-6148-8D71-11AF73D73EE4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B7EB59-A5C0-027C-A182-A9A50E3EA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0D7735-C572-5010-8B4A-F5B7F8E49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022C-888D-884F-8FA8-ED60A8E8E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1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B07FC-CA2A-0DA9-A470-F9A525FCD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4A0BF3-50C3-7BED-F865-D9C2A91674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D98218-C29D-AAC8-E06E-0CBECA9C3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DC29DF-C3C5-9D7E-D276-6528AD3C32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CAC2A2-9805-617A-FF89-F276F07A52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1DA027-718A-0158-06FA-12445ACB7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40DE-23C7-6148-8D71-11AF73D73EE4}" type="datetimeFigureOut">
              <a:rPr lang="en-US" smtClean="0"/>
              <a:t>8/25/26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3BDC50-AFCF-A4B0-C8D8-0299C48B02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C3FAFC-89E4-017F-1DEB-8175DC96E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022C-888D-884F-8FA8-ED60A8E8E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266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FD1F-C3F0-7B6A-DEB3-3B7FC7F88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BD0FEE-EF47-C174-E558-D2190A84C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40DE-23C7-6148-8D71-11AF73D73EE4}" type="datetimeFigureOut">
              <a:rPr lang="en-US" smtClean="0"/>
              <a:t>8/25/26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19CC0E-7206-3703-E126-FE739E67D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D20EB9-80FA-D5B7-DEE3-910E92FFA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022C-888D-884F-8FA8-ED60A8E8E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79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205AEE-EDE0-7005-8BC9-87E536071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40DE-23C7-6148-8D71-11AF73D73EE4}" type="datetimeFigureOut">
              <a:rPr lang="en-US" smtClean="0"/>
              <a:t>8/25/26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A45CF2-13D1-C274-7489-04DECEB54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C2885-FC71-B0D9-6849-0AA9F46ED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022C-888D-884F-8FA8-ED60A8E8E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199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1377C-0DC0-A545-54DC-F32144951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C2763-4C4E-5E6B-1E7E-98A2D3FDF0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A3241D-CB10-E62C-40B6-70894E7561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35E141-CCD6-1802-27B1-C4913F7B0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40DE-23C7-6148-8D71-11AF73D73EE4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8CEDBD-6B74-34C5-DBD3-345955F15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4B1061-D978-C73D-6A3E-7BCE38281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022C-888D-884F-8FA8-ED60A8E8E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726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EF657-5DAC-2DBC-74C8-605E0E644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771155-04D1-1492-7B20-E9B7FB881E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49ACC-C27A-D153-7359-CCAE28D876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95EF29-639A-4374-B2C4-2660135C8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1C40DE-23C7-6148-8D71-11AF73D73EE4}" type="datetimeFigureOut">
              <a:rPr lang="en-US" smtClean="0"/>
              <a:t>8/25/26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392F4-E47A-71CA-5694-8F24CB1F3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B7625A-8F6D-B42F-E6DE-81277DA8C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5022C-888D-884F-8FA8-ED60A8E8E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668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03EAC2-2096-81F8-3934-0A775A504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A50DB-D629-F415-E651-78CBF5615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64DA0-6DF7-2599-A80A-CC03A08E93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1C40DE-23C7-6148-8D71-11AF73D73EE4}" type="datetimeFigureOut">
              <a:rPr lang="en-US" smtClean="0"/>
              <a:t>8/25/26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FDF56-DD65-AF6C-3219-7EE4205FC3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60959-0D32-5DE9-7ABC-E5B22F2F61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625022C-888D-884F-8FA8-ED60A8E8E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892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microsoft.com/office/2007/relationships/hdphoto" Target="../media/hdphoto2.wdp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9.png"/><Relationship Id="rId7" Type="http://schemas.openxmlformats.org/officeDocument/2006/relationships/image" Target="../media/image6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8.png"/><Relationship Id="rId5" Type="http://schemas.openxmlformats.org/officeDocument/2006/relationships/image" Target="../media/image40.png"/><Relationship Id="rId4" Type="http://schemas.openxmlformats.org/officeDocument/2006/relationships/image" Target="../media/image45.png"/><Relationship Id="rId9" Type="http://schemas.openxmlformats.org/officeDocument/2006/relationships/image" Target="../media/image6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5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6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65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49.png"/><Relationship Id="rId4" Type="http://schemas.openxmlformats.org/officeDocument/2006/relationships/image" Target="../media/image9.png"/><Relationship Id="rId9" Type="http://schemas.openxmlformats.org/officeDocument/2006/relationships/image" Target="../media/image6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0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3.png"/><Relationship Id="rId11" Type="http://schemas.openxmlformats.org/officeDocument/2006/relationships/image" Target="../media/image79.png"/><Relationship Id="rId5" Type="http://schemas.openxmlformats.org/officeDocument/2006/relationships/image" Target="../media/image72.png"/><Relationship Id="rId10" Type="http://schemas.openxmlformats.org/officeDocument/2006/relationships/image" Target="../media/image78.png"/><Relationship Id="rId4" Type="http://schemas.openxmlformats.org/officeDocument/2006/relationships/image" Target="../media/image71.png"/><Relationship Id="rId9" Type="http://schemas.openxmlformats.org/officeDocument/2006/relationships/image" Target="../media/image7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0.png"/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3.wdp"/><Relationship Id="rId5" Type="http://schemas.openxmlformats.org/officeDocument/2006/relationships/image" Target="../media/image82.png"/><Relationship Id="rId4" Type="http://schemas.openxmlformats.org/officeDocument/2006/relationships/image" Target="../media/image81.png"/><Relationship Id="rId9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0.png"/><Relationship Id="rId3" Type="http://schemas.openxmlformats.org/officeDocument/2006/relationships/image" Target="../media/image83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6.png"/><Relationship Id="rId11" Type="http://schemas.openxmlformats.org/officeDocument/2006/relationships/image" Target="../media/image690.png"/><Relationship Id="rId5" Type="http://schemas.openxmlformats.org/officeDocument/2006/relationships/image" Target="../media/image85.png"/><Relationship Id="rId10" Type="http://schemas.openxmlformats.org/officeDocument/2006/relationships/image" Target="../media/image9.png"/><Relationship Id="rId4" Type="http://schemas.openxmlformats.org/officeDocument/2006/relationships/image" Target="../media/image84.png"/><Relationship Id="rId9" Type="http://schemas.openxmlformats.org/officeDocument/2006/relationships/image" Target="../media/image68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90.png"/><Relationship Id="rId3" Type="http://schemas.openxmlformats.org/officeDocument/2006/relationships/image" Target="../media/image28.png"/><Relationship Id="rId7" Type="http://schemas.openxmlformats.org/officeDocument/2006/relationships/image" Target="../media/image34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88.png"/><Relationship Id="rId5" Type="http://schemas.openxmlformats.org/officeDocument/2006/relationships/image" Target="../media/image30.png"/><Relationship Id="rId15" Type="http://schemas.openxmlformats.org/officeDocument/2006/relationships/image" Target="../media/image91.png"/><Relationship Id="rId10" Type="http://schemas.openxmlformats.org/officeDocument/2006/relationships/image" Target="../media/image87.png"/><Relationship Id="rId4" Type="http://schemas.openxmlformats.org/officeDocument/2006/relationships/image" Target="../media/image29.png"/><Relationship Id="rId9" Type="http://schemas.openxmlformats.org/officeDocument/2006/relationships/image" Target="../media/image9.png"/><Relationship Id="rId1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image" Target="../media/image15.pn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6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5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9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9.png"/><Relationship Id="rId20" Type="http://schemas.openxmlformats.org/officeDocument/2006/relationships/image" Target="../media/image5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png"/><Relationship Id="rId19" Type="http://schemas.openxmlformats.org/officeDocument/2006/relationships/image" Target="../media/image52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497947-9F81-80A1-21A1-F41A478B5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3">
            <a:extLst>
              <a:ext uri="{FF2B5EF4-FFF2-40B4-BE49-F238E27FC236}">
                <a16:creationId xmlns:a16="http://schemas.microsoft.com/office/drawing/2014/main" id="{700E9A36-DE7C-5A63-52D3-CED80769561A}"/>
              </a:ext>
            </a:extLst>
          </p:cNvPr>
          <p:cNvSpPr txBox="1">
            <a:spLocks/>
          </p:cNvSpPr>
          <p:nvPr/>
        </p:nvSpPr>
        <p:spPr>
          <a:xfrm>
            <a:off x="-3297" y="0"/>
            <a:ext cx="12196875" cy="6858000"/>
          </a:xfrm>
          <a:prstGeom prst="rect">
            <a:avLst/>
          </a:prstGeom>
          <a:solidFill>
            <a:schemeClr val="bg1"/>
          </a:solidFill>
        </p:spPr>
        <p:txBody>
          <a:bodyPr anchor="ctr" anchorCtr="0"/>
          <a:lstStyle>
            <a:lvl1pPr marL="0" indent="0" algn="ctr">
              <a:buClr>
                <a:schemeClr val="tx2"/>
              </a:buClr>
              <a:buFont typeface="Arial" panose="020B0604020202020204" pitchFamily="34" charset="0"/>
              <a:buNone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2400" dirty="0"/>
          </a:p>
        </p:txBody>
      </p:sp>
      <p:pic>
        <p:nvPicPr>
          <p:cNvPr id="13" name="Picture 12" descr="International Conference on Machine Learning for Astrophysics 3rd Ed. - ML4ASTRO3">
            <a:extLst>
              <a:ext uri="{FF2B5EF4-FFF2-40B4-BE49-F238E27FC236}">
                <a16:creationId xmlns:a16="http://schemas.microsoft.com/office/drawing/2014/main" id="{B3853EEC-82E3-07FC-81B9-F51FE44B6E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0833" y="5271944"/>
            <a:ext cx="3771232" cy="105991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820A21C-9877-A8A9-3A7D-9531406081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231" b="2989"/>
          <a:stretch>
            <a:fillRect/>
          </a:stretch>
        </p:blipFill>
        <p:spPr>
          <a:xfrm>
            <a:off x="1221469" y="421449"/>
            <a:ext cx="10970531" cy="48064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F59EA7-CEE1-59A8-B82D-5A3249FD0A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09591" y="273598"/>
            <a:ext cx="1814041" cy="152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83F7F84-C07D-F49B-0E84-36D906BB2F14}"/>
              </a:ext>
            </a:extLst>
          </p:cNvPr>
          <p:cNvSpPr/>
          <p:nvPr/>
        </p:nvSpPr>
        <p:spPr>
          <a:xfrm>
            <a:off x="-4876" y="423706"/>
            <a:ext cx="6710475" cy="4796942"/>
          </a:xfrm>
          <a:prstGeom prst="rect">
            <a:avLst/>
          </a:prstGeom>
          <a:solidFill>
            <a:srgbClr val="E645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6A4F26-A4B5-A694-1A25-945D75D4B4C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05" y="864839"/>
            <a:ext cx="6094348" cy="69354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121920" tIns="60960" rIns="121920" bIns="6096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>
              <a:defRPr sz="28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Simulation-based tension quantification of the cosmic dipole anomaly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34AD3D2-CABD-F08A-005D-64B07E805A27}"/>
              </a:ext>
            </a:extLst>
          </p:cNvPr>
          <p:cNvSpPr txBox="1">
            <a:spLocks/>
          </p:cNvSpPr>
          <p:nvPr/>
        </p:nvSpPr>
        <p:spPr>
          <a:xfrm>
            <a:off x="445164" y="1698349"/>
            <a:ext cx="6536449" cy="2047927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tx2"/>
              </a:buClr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 sz="14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6933" marR="6773">
              <a:spcBef>
                <a:spcPts val="133"/>
              </a:spcBef>
            </a:pPr>
            <a:endParaRPr lang="en-AU" sz="2667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3A5DFDAB-AD8C-796B-2EDD-CCCEBE7303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 r="57179"/>
          <a:stretch>
            <a:fillRect/>
          </a:stretch>
        </p:blipFill>
        <p:spPr>
          <a:xfrm>
            <a:off x="-199243" y="5300453"/>
            <a:ext cx="2573635" cy="1118561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44102689-0262-9498-3B87-4CE9FAA2D0FA}"/>
              </a:ext>
            </a:extLst>
          </p:cNvPr>
          <p:cNvSpPr txBox="1">
            <a:spLocks/>
          </p:cNvSpPr>
          <p:nvPr/>
        </p:nvSpPr>
        <p:spPr>
          <a:xfrm>
            <a:off x="487204" y="1773020"/>
            <a:ext cx="5795205" cy="552915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AU" sz="2000" b="0" i="1" dirty="0">
                <a:cs typeface="Arial"/>
              </a:rPr>
              <a:t>ML4ASTRO3, University of Malta</a:t>
            </a:r>
            <a:endParaRPr lang="en-US" sz="2000" b="0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F57C17F-B1DB-A548-2418-8A7BEBE0DCA1}"/>
              </a:ext>
            </a:extLst>
          </p:cNvPr>
          <p:cNvSpPr txBox="1">
            <a:spLocks/>
          </p:cNvSpPr>
          <p:nvPr/>
        </p:nvSpPr>
        <p:spPr>
          <a:xfrm>
            <a:off x="487203" y="3414511"/>
            <a:ext cx="6536448" cy="552915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sz="1867" b="0" baseline="30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EF26072-B051-B84B-891B-9B4025327C97}"/>
              </a:ext>
            </a:extLst>
          </p:cNvPr>
          <p:cNvSpPr/>
          <p:nvPr/>
        </p:nvSpPr>
        <p:spPr>
          <a:xfrm>
            <a:off x="-8835" y="6503703"/>
            <a:ext cx="12209670" cy="363328"/>
          </a:xfrm>
          <a:prstGeom prst="rect">
            <a:avLst/>
          </a:prstGeom>
          <a:solidFill>
            <a:srgbClr val="E645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2B2135A6-5E9F-88AE-E133-789859DBD552}"/>
              </a:ext>
            </a:extLst>
          </p:cNvPr>
          <p:cNvSpPr txBox="1">
            <a:spLocks/>
          </p:cNvSpPr>
          <p:nvPr/>
        </p:nvSpPr>
        <p:spPr>
          <a:xfrm>
            <a:off x="118809" y="6337948"/>
            <a:ext cx="3574131" cy="55291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67" b="0" dirty="0"/>
              <a:t>mlan9395@uni.sydney.edu.au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1C8B2CF1-03C4-C67F-3AD1-39FE609EFB67}"/>
              </a:ext>
            </a:extLst>
          </p:cNvPr>
          <p:cNvSpPr txBox="1">
            <a:spLocks/>
          </p:cNvSpPr>
          <p:nvPr/>
        </p:nvSpPr>
        <p:spPr>
          <a:xfrm>
            <a:off x="4306497" y="6346779"/>
            <a:ext cx="3574131" cy="552913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67" b="0" dirty="0"/>
              <a:t>ML4ASTRO3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97876793-37E5-40D3-58E9-852EEC55F4E3}"/>
              </a:ext>
            </a:extLst>
          </p:cNvPr>
          <p:cNvSpPr txBox="1">
            <a:spLocks/>
          </p:cNvSpPr>
          <p:nvPr/>
        </p:nvSpPr>
        <p:spPr>
          <a:xfrm>
            <a:off x="9893397" y="6346783"/>
            <a:ext cx="3574131" cy="552914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67" b="0" dirty="0"/>
              <a:t>0 / 14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90E0107-EE3C-FCF3-3B33-02D408A81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3456" y="5458716"/>
            <a:ext cx="803517" cy="8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Kavli Institute for Cosmology, Cambridge – Virtual Biennial Kavli Institute  Assembly 2020">
            <a:extLst>
              <a:ext uri="{FF2B5EF4-FFF2-40B4-BE49-F238E27FC236}">
                <a16:creationId xmlns:a16="http://schemas.microsoft.com/office/drawing/2014/main" id="{3C3CA32B-8CF5-6073-0D75-2D217D829A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8" r="21734"/>
          <a:stretch>
            <a:fillRect/>
          </a:stretch>
        </p:blipFill>
        <p:spPr bwMode="auto">
          <a:xfrm>
            <a:off x="3393108" y="5359378"/>
            <a:ext cx="2963999" cy="1012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861BC33-7800-DE77-268E-5803A4ED24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52492" y="5221078"/>
            <a:ext cx="1814041" cy="1524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7E9406D6-F67E-02FC-10FE-277530D93F1A}"/>
              </a:ext>
            </a:extLst>
          </p:cNvPr>
          <p:cNvSpPr txBox="1">
            <a:spLocks/>
          </p:cNvSpPr>
          <p:nvPr/>
        </p:nvSpPr>
        <p:spPr>
          <a:xfrm>
            <a:off x="478368" y="3785189"/>
            <a:ext cx="6000223" cy="2527410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70"/>
              </a:spcBef>
              <a:spcAft>
                <a:spcPts val="170"/>
              </a:spcAft>
            </a:pPr>
            <a:r>
              <a:rPr lang="en-US" sz="1800" b="0" baseline="30000" dirty="0"/>
              <a:t>1</a:t>
            </a:r>
            <a:r>
              <a:rPr lang="en-US" sz="1600" b="0" i="1" dirty="0"/>
              <a:t>Sydney Institute for Astronomy, The University of Sydney</a:t>
            </a:r>
            <a:endParaRPr lang="en-US" sz="1800" b="0" i="1" dirty="0"/>
          </a:p>
          <a:p>
            <a:pPr>
              <a:spcBef>
                <a:spcPts val="170"/>
              </a:spcBef>
              <a:spcAft>
                <a:spcPts val="170"/>
              </a:spcAft>
            </a:pPr>
            <a:r>
              <a:rPr lang="en-US" sz="1800" b="0" baseline="30000" dirty="0"/>
              <a:t>2</a:t>
            </a:r>
            <a:r>
              <a:rPr lang="en-US" sz="1600" b="0" i="1" dirty="0"/>
              <a:t>CSIRO Space and Astronomy, Australia</a:t>
            </a:r>
            <a:endParaRPr lang="en-US" sz="1800" b="0" i="1" dirty="0"/>
          </a:p>
          <a:p>
            <a:pPr>
              <a:spcBef>
                <a:spcPts val="170"/>
              </a:spcBef>
              <a:spcAft>
                <a:spcPts val="170"/>
              </a:spcAft>
            </a:pPr>
            <a:r>
              <a:rPr lang="en-US" sz="1800" b="0" baseline="30000" dirty="0"/>
              <a:t>3</a:t>
            </a:r>
            <a:r>
              <a:rPr lang="en-US" sz="1600" b="0" i="1" dirty="0"/>
              <a:t>Astrophysics Group, Cavendish Laboratory, Cambridge</a:t>
            </a:r>
            <a:endParaRPr lang="en-US" sz="1800" b="0" i="1" dirty="0"/>
          </a:p>
          <a:p>
            <a:pPr>
              <a:spcBef>
                <a:spcPts val="170"/>
              </a:spcBef>
              <a:spcAft>
                <a:spcPts val="170"/>
              </a:spcAft>
            </a:pPr>
            <a:r>
              <a:rPr lang="en-US" sz="1800" b="0" baseline="30000" dirty="0"/>
              <a:t>4</a:t>
            </a:r>
            <a:r>
              <a:rPr lang="en-US" sz="1600" b="0" i="1" dirty="0"/>
              <a:t>Kavli Institute for Cosmology, Cambridge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BF676A2-2B2E-2EA3-E209-281CF56B71B2}"/>
              </a:ext>
            </a:extLst>
          </p:cNvPr>
          <p:cNvSpPr txBox="1">
            <a:spLocks/>
          </p:cNvSpPr>
          <p:nvPr/>
        </p:nvSpPr>
        <p:spPr>
          <a:xfrm>
            <a:off x="487077" y="2935217"/>
            <a:ext cx="6000223" cy="1128489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70"/>
              </a:spcBef>
              <a:spcAft>
                <a:spcPts val="170"/>
              </a:spcAft>
            </a:pPr>
            <a:r>
              <a:rPr lang="en-US" sz="1800" b="0" dirty="0"/>
              <a:t>Harry T. J. Bevins</a:t>
            </a:r>
            <a:r>
              <a:rPr lang="en-US" sz="1800" b="0" baseline="30000" dirty="0"/>
              <a:t>3,4</a:t>
            </a:r>
            <a:r>
              <a:rPr lang="en-US" sz="1800" b="0" dirty="0"/>
              <a:t>, Oliver T. Oayda</a:t>
            </a:r>
            <a:r>
              <a:rPr lang="en-US" sz="1800" b="0" baseline="30000" dirty="0"/>
              <a:t>1,2</a:t>
            </a:r>
            <a:r>
              <a:rPr lang="en-US" sz="1800" b="0" dirty="0"/>
              <a:t>, Geraint F. Lewis</a:t>
            </a:r>
            <a:r>
              <a:rPr lang="en-US" sz="1800" b="0" baseline="30000" dirty="0"/>
              <a:t>1</a:t>
            </a:r>
            <a:r>
              <a:rPr lang="en-US" sz="1800" b="0" dirty="0"/>
              <a:t>, Tara Murphy</a:t>
            </a:r>
            <a:r>
              <a:rPr lang="en-US" sz="1800" b="0" baseline="30000" dirty="0"/>
              <a:t>1</a:t>
            </a:r>
            <a:r>
              <a:rPr lang="en-US" sz="1800" b="0" dirty="0"/>
              <a:t>, Emil Lenc</a:t>
            </a:r>
            <a:r>
              <a:rPr lang="en-US" sz="1800" b="0" baseline="30000" dirty="0"/>
              <a:t>2</a:t>
            </a:r>
            <a:r>
              <a:rPr lang="en-US" sz="1800" b="0" dirty="0"/>
              <a:t>, &amp; Stefan W. Duchesne</a:t>
            </a:r>
            <a:r>
              <a:rPr lang="en-US" sz="1800" b="0" baseline="30000" dirty="0"/>
              <a:t>2</a:t>
            </a:r>
            <a:endParaRPr lang="en-US" sz="1800" b="0" i="1" dirty="0"/>
          </a:p>
          <a:p>
            <a:pPr>
              <a:spcBef>
                <a:spcPts val="170"/>
              </a:spcBef>
              <a:spcAft>
                <a:spcPts val="170"/>
              </a:spcAft>
            </a:pPr>
            <a:endParaRPr lang="en-US" sz="1800" b="0" i="1" dirty="0"/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6300AE34-118F-A9A1-2ADE-C8C4BB22F969}"/>
              </a:ext>
            </a:extLst>
          </p:cNvPr>
          <p:cNvSpPr txBox="1">
            <a:spLocks/>
          </p:cNvSpPr>
          <p:nvPr/>
        </p:nvSpPr>
        <p:spPr>
          <a:xfrm>
            <a:off x="1107894" y="2584920"/>
            <a:ext cx="6000223" cy="349867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70"/>
              </a:spcBef>
              <a:spcAft>
                <a:spcPts val="170"/>
              </a:spcAft>
            </a:pPr>
            <a:r>
              <a:rPr lang="en-US" sz="2000" dirty="0"/>
              <a:t>LAND-STRYKOWSKI</a:t>
            </a:r>
            <a:r>
              <a:rPr lang="en-US" sz="2000" b="0" baseline="30000" dirty="0"/>
              <a:t>1,2</a:t>
            </a:r>
            <a:endParaRPr lang="en-US" sz="1800" b="0" i="1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4B3E456-8A88-049F-7635-3AC2D6A4D2D5}"/>
              </a:ext>
            </a:extLst>
          </p:cNvPr>
          <p:cNvSpPr/>
          <p:nvPr/>
        </p:nvSpPr>
        <p:spPr>
          <a:xfrm>
            <a:off x="-33520" y="-7582"/>
            <a:ext cx="12348423" cy="6871845"/>
          </a:xfrm>
          <a:prstGeom prst="rect">
            <a:avLst/>
          </a:prstGeom>
          <a:solidFill>
            <a:srgbClr val="E645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16039622-893B-E8D6-4711-5BAABF8C57D7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76512" y="2683770"/>
            <a:ext cx="566488" cy="192172"/>
          </a:xfrm>
          <a:prstGeom prst="rect">
            <a:avLst/>
          </a:prstGeom>
        </p:spPr>
      </p:pic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3D8DEA61-3A83-BED9-AEE4-8298AB3F43B1}"/>
              </a:ext>
            </a:extLst>
          </p:cNvPr>
          <p:cNvSpPr txBox="1">
            <a:spLocks/>
          </p:cNvSpPr>
          <p:nvPr/>
        </p:nvSpPr>
        <p:spPr>
          <a:xfrm>
            <a:off x="3582352" y="2282774"/>
            <a:ext cx="3362868" cy="1068763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70"/>
              </a:spcBef>
              <a:spcAft>
                <a:spcPts val="170"/>
              </a:spcAft>
            </a:pPr>
            <a:r>
              <a:rPr lang="en-US" sz="9600" dirty="0"/>
              <a:t>M</a:t>
            </a:r>
            <a:endParaRPr lang="en-US" sz="8800" b="0" i="1" dirty="0"/>
          </a:p>
        </p:txBody>
      </p:sp>
      <p:sp>
        <p:nvSpPr>
          <p:cNvPr id="38" name="Text Placeholder 3">
            <a:extLst>
              <a:ext uri="{FF2B5EF4-FFF2-40B4-BE49-F238E27FC236}">
                <a16:creationId xmlns:a16="http://schemas.microsoft.com/office/drawing/2014/main" id="{73DD7655-7C2F-8C9B-17C0-77B8E60EE0E5}"/>
              </a:ext>
            </a:extLst>
          </p:cNvPr>
          <p:cNvSpPr txBox="1">
            <a:spLocks/>
          </p:cNvSpPr>
          <p:nvPr/>
        </p:nvSpPr>
        <p:spPr>
          <a:xfrm>
            <a:off x="4460737" y="2282774"/>
            <a:ext cx="3362868" cy="1068763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70"/>
              </a:spcBef>
              <a:spcAft>
                <a:spcPts val="170"/>
              </a:spcAft>
            </a:pPr>
            <a:r>
              <a:rPr lang="en-US" sz="9600" dirty="0"/>
              <a:t>A</a:t>
            </a:r>
            <a:endParaRPr lang="en-US" sz="8800" b="0" i="1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61AC0E5-204E-907F-94D4-61D28B360CAE}"/>
              </a:ext>
            </a:extLst>
          </p:cNvPr>
          <p:cNvGrpSpPr/>
          <p:nvPr/>
        </p:nvGrpSpPr>
        <p:grpSpPr>
          <a:xfrm>
            <a:off x="1890044" y="907850"/>
            <a:ext cx="5878389" cy="5713767"/>
            <a:chOff x="1890044" y="907850"/>
            <a:chExt cx="5878389" cy="5713767"/>
          </a:xfrm>
        </p:grpSpPr>
        <p:sp>
          <p:nvSpPr>
            <p:cNvPr id="44" name="Text Placeholder 3">
              <a:extLst>
                <a:ext uri="{FF2B5EF4-FFF2-40B4-BE49-F238E27FC236}">
                  <a16:creationId xmlns:a16="http://schemas.microsoft.com/office/drawing/2014/main" id="{0EB4A52E-2CBF-FE2F-66E7-E91B7CEEB414}"/>
                </a:ext>
              </a:extLst>
            </p:cNvPr>
            <p:cNvSpPr txBox="1">
              <a:spLocks/>
            </p:cNvSpPr>
            <p:nvPr/>
          </p:nvSpPr>
          <p:spPr>
            <a:xfrm>
              <a:off x="2208911" y="907850"/>
              <a:ext cx="5559522" cy="1068763"/>
            </a:xfrm>
            <a:prstGeom prst="rect">
              <a:avLst/>
            </a:prstGeom>
          </p:spPr>
          <p:txBody>
            <a:bodyPr anchor="t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170"/>
                </a:spcBef>
                <a:spcAft>
                  <a:spcPts val="170"/>
                </a:spcAft>
              </a:pPr>
              <a:r>
                <a:rPr lang="en-US" sz="5400" dirty="0"/>
                <a:t>achine</a:t>
              </a:r>
              <a:endParaRPr lang="en-US" sz="4800" b="0" i="1" dirty="0"/>
            </a:p>
          </p:txBody>
        </p:sp>
        <p:sp>
          <p:nvSpPr>
            <p:cNvPr id="45" name="Text Placeholder 3">
              <a:extLst>
                <a:ext uri="{FF2B5EF4-FFF2-40B4-BE49-F238E27FC236}">
                  <a16:creationId xmlns:a16="http://schemas.microsoft.com/office/drawing/2014/main" id="{B6DF1A13-8A36-64FD-0863-CA36E6CE8F5C}"/>
                </a:ext>
              </a:extLst>
            </p:cNvPr>
            <p:cNvSpPr txBox="1">
              <a:spLocks/>
            </p:cNvSpPr>
            <p:nvPr/>
          </p:nvSpPr>
          <p:spPr>
            <a:xfrm>
              <a:off x="2080170" y="2367637"/>
              <a:ext cx="5559522" cy="1324880"/>
            </a:xfrm>
            <a:prstGeom prst="rect">
              <a:avLst/>
            </a:prstGeom>
          </p:spPr>
          <p:txBody>
            <a:bodyPr anchor="t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170"/>
                </a:spcBef>
                <a:spcAft>
                  <a:spcPts val="170"/>
                </a:spcAft>
              </a:pPr>
              <a:r>
                <a:rPr lang="en-US" sz="5400" dirty="0"/>
                <a:t>earning</a:t>
              </a:r>
              <a:endParaRPr lang="en-US" sz="4800" b="0" i="1" dirty="0"/>
            </a:p>
          </p:txBody>
        </p:sp>
        <p:sp>
          <p:nvSpPr>
            <p:cNvPr id="46" name="Text Placeholder 3">
              <a:extLst>
                <a:ext uri="{FF2B5EF4-FFF2-40B4-BE49-F238E27FC236}">
                  <a16:creationId xmlns:a16="http://schemas.microsoft.com/office/drawing/2014/main" id="{437620E3-4275-957F-2C90-6A55CF33D471}"/>
                </a:ext>
              </a:extLst>
            </p:cNvPr>
            <p:cNvSpPr txBox="1">
              <a:spLocks/>
            </p:cNvSpPr>
            <p:nvPr/>
          </p:nvSpPr>
          <p:spPr>
            <a:xfrm>
              <a:off x="2132566" y="3830991"/>
              <a:ext cx="5559522" cy="1324880"/>
            </a:xfrm>
            <a:prstGeom prst="rect">
              <a:avLst/>
            </a:prstGeom>
          </p:spPr>
          <p:txBody>
            <a:bodyPr anchor="t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170"/>
                </a:spcBef>
                <a:spcAft>
                  <a:spcPts val="170"/>
                </a:spcAft>
              </a:pPr>
              <a:r>
                <a:rPr lang="en-US" sz="5400" dirty="0"/>
                <a:t>rtificial</a:t>
              </a:r>
              <a:endParaRPr lang="en-US" sz="4800" b="0" i="1" dirty="0"/>
            </a:p>
          </p:txBody>
        </p:sp>
        <p:sp>
          <p:nvSpPr>
            <p:cNvPr id="47" name="Text Placeholder 3">
              <a:extLst>
                <a:ext uri="{FF2B5EF4-FFF2-40B4-BE49-F238E27FC236}">
                  <a16:creationId xmlns:a16="http://schemas.microsoft.com/office/drawing/2014/main" id="{CAA157C9-A6DA-7B56-7706-BF8E80EE9DA6}"/>
                </a:ext>
              </a:extLst>
            </p:cNvPr>
            <p:cNvSpPr txBox="1">
              <a:spLocks/>
            </p:cNvSpPr>
            <p:nvPr/>
          </p:nvSpPr>
          <p:spPr>
            <a:xfrm>
              <a:off x="1890044" y="5296737"/>
              <a:ext cx="5559522" cy="1324880"/>
            </a:xfrm>
            <a:prstGeom prst="rect">
              <a:avLst/>
            </a:prstGeom>
          </p:spPr>
          <p:txBody>
            <a:bodyPr anchor="t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170"/>
                </a:spcBef>
                <a:spcAft>
                  <a:spcPts val="170"/>
                </a:spcAft>
              </a:pPr>
              <a:r>
                <a:rPr lang="en-US" sz="5400" dirty="0"/>
                <a:t>ntelligence</a:t>
              </a:r>
              <a:endParaRPr lang="en-US" sz="4800" b="0" i="1" dirty="0"/>
            </a:p>
          </p:txBody>
        </p:sp>
      </p:grpSp>
      <p:sp>
        <p:nvSpPr>
          <p:cNvPr id="39" name="Text Placeholder 3">
            <a:extLst>
              <a:ext uri="{FF2B5EF4-FFF2-40B4-BE49-F238E27FC236}">
                <a16:creationId xmlns:a16="http://schemas.microsoft.com/office/drawing/2014/main" id="{F65CAF7E-034F-FD79-BA5A-37D7AEF8EDD4}"/>
              </a:ext>
            </a:extLst>
          </p:cNvPr>
          <p:cNvSpPr txBox="1">
            <a:spLocks/>
          </p:cNvSpPr>
          <p:nvPr/>
        </p:nvSpPr>
        <p:spPr>
          <a:xfrm>
            <a:off x="5887600" y="2282774"/>
            <a:ext cx="1889610" cy="1068763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70"/>
              </a:spcBef>
              <a:spcAft>
                <a:spcPts val="170"/>
              </a:spcAft>
            </a:pPr>
            <a:r>
              <a:rPr lang="en-US" sz="9600" dirty="0"/>
              <a:t>L</a:t>
            </a:r>
            <a:endParaRPr lang="en-US" sz="8800" b="0" i="1" dirty="0"/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40E025B5-D7CD-76C0-CA02-CC2DA2718162}"/>
              </a:ext>
            </a:extLst>
          </p:cNvPr>
          <p:cNvSpPr txBox="1">
            <a:spLocks/>
          </p:cNvSpPr>
          <p:nvPr/>
        </p:nvSpPr>
        <p:spPr>
          <a:xfrm>
            <a:off x="5640659" y="2282774"/>
            <a:ext cx="3362868" cy="1068763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170"/>
              </a:spcBef>
              <a:spcAft>
                <a:spcPts val="170"/>
              </a:spcAft>
            </a:pPr>
            <a:r>
              <a:rPr lang="en-US" sz="9600" dirty="0"/>
              <a:t>I</a:t>
            </a:r>
            <a:endParaRPr lang="en-US" sz="8800" b="0" i="1" dirty="0"/>
          </a:p>
        </p:txBody>
      </p:sp>
    </p:spTree>
    <p:extLst>
      <p:ext uri="{BB962C8B-B14F-4D97-AF65-F5344CB8AC3E}">
        <p14:creationId xmlns:p14="http://schemas.microsoft.com/office/powerpoint/2010/main" val="41763498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mp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200" fill="hold"/>
                                        <p:tgtEl>
                                          <p:spTgt spid="30"/>
                                        </p:tgtEl>
                                      </p:cBhvr>
                                      <p:by x="480000" y="48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4.07407E-6 L 0.42956 0.0419 " pathEditMode="relative" rAng="0" ptsTypes="AA">
                                      <p:cBhvr>
                                        <p:cTn id="12" dur="12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71" y="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900"/>
                            </p:stCondLst>
                            <p:childTnLst>
                              <p:par>
                                <p:cTn id="2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5 1.85185E-6 L -0.2819 -0.27315 " pathEditMode="fixed" rAng="0" ptsTypes="AA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997" y="-1365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0.00486 L -0.35378 0.15347 " pathEditMode="fixed" rAng="0" ptsTypes="AA">
                                      <p:cBhvr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95" y="7431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-0.41042 -0.0581 " pathEditMode="fixed" rAng="0" ptsTypes="AA">
                                      <p:cBhvr>
                                        <p:cTn id="3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21" y="-2917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85185E-6 L -0.45026 0.36852 " pathEditMode="fixed" rAng="0" ptsTypes="AA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13" y="18426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4" grpId="0"/>
      <p:bldP spid="34" grpId="1"/>
      <p:bldP spid="38" grpId="0"/>
      <p:bldP spid="38" grpId="1"/>
      <p:bldP spid="39" grpId="0"/>
      <p:bldP spid="39" grpId="1"/>
      <p:bldP spid="41" grpId="0"/>
      <p:bldP spid="4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36294-DE90-38C0-6295-AB6B142B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pink oval with a white background&#10;&#10;AI-generated content may be incorrect.">
            <a:extLst>
              <a:ext uri="{FF2B5EF4-FFF2-40B4-BE49-F238E27FC236}">
                <a16:creationId xmlns:a16="http://schemas.microsoft.com/office/drawing/2014/main" id="{3A97F455-9487-9302-9AAD-39F7AA3E21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000" y="2131200"/>
            <a:ext cx="6211191" cy="3193441"/>
          </a:xfrm>
          <a:prstGeom prst="rect">
            <a:avLst/>
          </a:prstGeom>
        </p:spPr>
      </p:pic>
      <p:pic>
        <p:nvPicPr>
          <p:cNvPr id="19" name="Picture 18" descr="A colorful oval object with a white background&#10;&#10;AI-generated content may be incorrect.">
            <a:extLst>
              <a:ext uri="{FF2B5EF4-FFF2-40B4-BE49-F238E27FC236}">
                <a16:creationId xmlns:a16="http://schemas.microsoft.com/office/drawing/2014/main" id="{AF728B19-8E0C-9034-A091-FA516B4D58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000" y="2131200"/>
            <a:ext cx="6211195" cy="3193443"/>
          </a:xfrm>
          <a:prstGeom prst="rect">
            <a:avLst/>
          </a:prstGeom>
        </p:spPr>
      </p:pic>
      <p:pic>
        <p:nvPicPr>
          <p:cNvPr id="20" name="Picture 19" descr="A yellow and purple oval object&#10;&#10;AI-generated content may be incorrect.">
            <a:extLst>
              <a:ext uri="{FF2B5EF4-FFF2-40B4-BE49-F238E27FC236}">
                <a16:creationId xmlns:a16="http://schemas.microsoft.com/office/drawing/2014/main" id="{4CDE5EAD-A1DD-EE04-DA17-DDE235C00E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000" y="2131200"/>
            <a:ext cx="6211195" cy="3193441"/>
          </a:xfrm>
          <a:prstGeom prst="rect">
            <a:avLst/>
          </a:prstGeom>
        </p:spPr>
      </p:pic>
      <p:sp>
        <p:nvSpPr>
          <p:cNvPr id="62" name="Text Placeholder 12">
            <a:extLst>
              <a:ext uri="{FF2B5EF4-FFF2-40B4-BE49-F238E27FC236}">
                <a16:creationId xmlns:a16="http://schemas.microsoft.com/office/drawing/2014/main" id="{31E90F45-A18B-BC1B-134F-D4A77D14D3F4}"/>
              </a:ext>
            </a:extLst>
          </p:cNvPr>
          <p:cNvSpPr txBox="1">
            <a:spLocks/>
          </p:cNvSpPr>
          <p:nvPr/>
        </p:nvSpPr>
        <p:spPr>
          <a:xfrm>
            <a:off x="-80239" y="4103698"/>
            <a:ext cx="3352560" cy="40908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414141"/>
                </a:solidFill>
              </a:rPr>
              <a:t>Predict </a:t>
            </a:r>
            <a:r>
              <a:rPr lang="en-US" sz="2400" dirty="0">
                <a:solidFill>
                  <a:schemeClr val="bg1"/>
                </a:solidFill>
              </a:rPr>
              <a:t>Robei </a:t>
            </a:r>
            <a:r>
              <a:rPr lang="en-US" sz="2400" dirty="0">
                <a:solidFill>
                  <a:srgbClr val="414141"/>
                </a:solidFill>
              </a:rPr>
              <a:t>of simulation pairs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414141"/>
                </a:solidFill>
              </a:rPr>
              <a:t>in agreement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128321-E5B1-BF94-B3BB-F2927A470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1" y="504654"/>
            <a:ext cx="11665789" cy="492443"/>
          </a:xfrm>
        </p:spPr>
        <p:txBody>
          <a:bodyPr/>
          <a:lstStyle/>
          <a:p>
            <a:r>
              <a:rPr lang="en-US" dirty="0">
                <a:latin typeface="+mn-lt"/>
              </a:rPr>
              <a:t>Tension with Neural Ratio Estimators (NREs)</a:t>
            </a:r>
            <a:endParaRPr lang="en-US" b="1" u="sng" dirty="0">
              <a:solidFill>
                <a:srgbClr val="FCDCD5"/>
              </a:solidFill>
              <a:latin typeface="+mn-lt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ED12381-54A9-03CF-3956-9B1103DB7584}"/>
              </a:ext>
            </a:extLst>
          </p:cNvPr>
          <p:cNvSpPr txBox="1">
            <a:spLocks/>
          </p:cNvSpPr>
          <p:nvPr/>
        </p:nvSpPr>
        <p:spPr>
          <a:xfrm>
            <a:off x="7677937" y="6147672"/>
            <a:ext cx="4551147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Bevins et al., 2025, Phys. Rev. D, 112, 043520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0612A737-AE3C-5370-5D36-E5A7D1A483E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39" r="1711"/>
          <a:stretch>
            <a:fillRect/>
          </a:stretch>
        </p:blipFill>
        <p:spPr>
          <a:xfrm>
            <a:off x="4172812" y="4018135"/>
            <a:ext cx="2466521" cy="153609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CF807A20-D8A8-669D-C24E-0F22FCABA51F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79738" t="30572" b="38063"/>
          <a:stretch>
            <a:fillRect/>
          </a:stretch>
        </p:blipFill>
        <p:spPr>
          <a:xfrm>
            <a:off x="5092342" y="5581931"/>
            <a:ext cx="679742" cy="311074"/>
          </a:xfrm>
          <a:prstGeom prst="rect">
            <a:avLst/>
          </a:prstGeom>
        </p:spPr>
      </p:pic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04C1E51D-A492-58D8-71B2-69889E6AEDED}"/>
              </a:ext>
            </a:extLst>
          </p:cNvPr>
          <p:cNvCxnSpPr>
            <a:cxnSpLocks/>
          </p:cNvCxnSpPr>
          <p:nvPr/>
        </p:nvCxnSpPr>
        <p:spPr>
          <a:xfrm flipV="1">
            <a:off x="4220495" y="4014962"/>
            <a:ext cx="0" cy="151200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EDDCCB59-B1D6-E789-59AE-7A5228FE4462}"/>
              </a:ext>
            </a:extLst>
          </p:cNvPr>
          <p:cNvCxnSpPr>
            <a:cxnSpLocks/>
          </p:cNvCxnSpPr>
          <p:nvPr/>
        </p:nvCxnSpPr>
        <p:spPr>
          <a:xfrm flipV="1">
            <a:off x="5699248" y="4018135"/>
            <a:ext cx="0" cy="1494106"/>
          </a:xfrm>
          <a:prstGeom prst="line">
            <a:avLst/>
          </a:prstGeom>
          <a:ln w="44450">
            <a:solidFill>
              <a:srgbClr val="E64526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0DDB0CD2-724B-EECD-A5AB-89DE575742FE}"/>
              </a:ext>
            </a:extLst>
          </p:cNvPr>
          <p:cNvCxnSpPr>
            <a:cxnSpLocks/>
          </p:cNvCxnSpPr>
          <p:nvPr/>
        </p:nvCxnSpPr>
        <p:spPr>
          <a:xfrm>
            <a:off x="4210452" y="5515641"/>
            <a:ext cx="2412000" cy="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682DC73B-638E-F5FD-117F-9FAD606CB8C5}"/>
              </a:ext>
            </a:extLst>
          </p:cNvPr>
          <p:cNvSpPr/>
          <p:nvPr/>
        </p:nvSpPr>
        <p:spPr>
          <a:xfrm rot="16200000">
            <a:off x="5403904" y="4438045"/>
            <a:ext cx="2472658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5268E54-144E-EDCD-AFCD-36EE18BB581C}"/>
              </a:ext>
            </a:extLst>
          </p:cNvPr>
          <p:cNvSpPr/>
          <p:nvPr/>
        </p:nvSpPr>
        <p:spPr>
          <a:xfrm>
            <a:off x="4191907" y="3972540"/>
            <a:ext cx="2472658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0EF040A2-5059-77CE-512B-745128D0142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5719" t="30380" r="25905" b="18904"/>
          <a:stretch>
            <a:fillRect/>
          </a:stretch>
        </p:blipFill>
        <p:spPr>
          <a:xfrm>
            <a:off x="5851999" y="4142299"/>
            <a:ext cx="843424" cy="285271"/>
          </a:xfrm>
          <a:prstGeom prst="rect">
            <a:avLst/>
          </a:prstGeom>
        </p:spPr>
      </p:pic>
      <p:grpSp>
        <p:nvGrpSpPr>
          <p:cNvPr id="109" name="Group 108">
            <a:extLst>
              <a:ext uri="{FF2B5EF4-FFF2-40B4-BE49-F238E27FC236}">
                <a16:creationId xmlns:a16="http://schemas.microsoft.com/office/drawing/2014/main" id="{35CD9EB3-F03D-4F58-C75B-C6780AC2F019}"/>
              </a:ext>
            </a:extLst>
          </p:cNvPr>
          <p:cNvGrpSpPr/>
          <p:nvPr/>
        </p:nvGrpSpPr>
        <p:grpSpPr>
          <a:xfrm>
            <a:off x="-8835" y="6337952"/>
            <a:ext cx="13476363" cy="561750"/>
            <a:chOff x="-8835" y="6337952"/>
            <a:chExt cx="13476363" cy="561750"/>
          </a:xfrm>
        </p:grpSpPr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79AE1387-0BAC-B94D-928F-3DAC10B177FA}"/>
                </a:ext>
              </a:extLst>
            </p:cNvPr>
            <p:cNvGrpSpPr/>
            <p:nvPr/>
          </p:nvGrpSpPr>
          <p:grpSpPr>
            <a:xfrm>
              <a:off x="-8835" y="6337952"/>
              <a:ext cx="13476363" cy="561749"/>
              <a:chOff x="-6626" y="4753464"/>
              <a:chExt cx="10107272" cy="421312"/>
            </a:xfrm>
          </p:grpSpPr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6FA31C5F-EB82-46BF-866B-42F5A91330C1}"/>
                  </a:ext>
                </a:extLst>
              </p:cNvPr>
              <p:cNvSpPr/>
              <p:nvPr/>
            </p:nvSpPr>
            <p:spPr>
              <a:xfrm>
                <a:off x="-6626" y="4877777"/>
                <a:ext cx="9157252" cy="272496"/>
              </a:xfrm>
              <a:prstGeom prst="rect">
                <a:avLst/>
              </a:prstGeom>
              <a:solidFill>
                <a:srgbClr val="E645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16" name="Text Placeholder 3">
                <a:extLst>
                  <a:ext uri="{FF2B5EF4-FFF2-40B4-BE49-F238E27FC236}">
                    <a16:creationId xmlns:a16="http://schemas.microsoft.com/office/drawing/2014/main" id="{7EA6F698-26F9-0E62-9F27-F8218D0B025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107" y="4753464"/>
                <a:ext cx="2680598" cy="414686"/>
              </a:xfrm>
              <a:prstGeom prst="rect">
                <a:avLst/>
              </a:prstGeom>
            </p:spPr>
            <p:txBody>
              <a:bodyPr anchor="b" anchorCtr="0"/>
              <a:lstStyle>
                <a:lvl1pPr marL="0" indent="0" algn="l">
                  <a:buClr>
                    <a:schemeClr val="tx2"/>
                  </a:buClr>
                  <a:buFont typeface="Arial" panose="020B0604020202020204" pitchFamily="34" charset="0"/>
                  <a:buNone/>
                  <a:defRPr sz="14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9144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867" b="0" dirty="0"/>
                  <a:t>mlan9395@uni.sydney.edu.au</a:t>
                </a:r>
              </a:p>
            </p:txBody>
          </p:sp>
          <p:sp>
            <p:nvSpPr>
              <p:cNvPr id="117" name="Text Placeholder 3">
                <a:extLst>
                  <a:ext uri="{FF2B5EF4-FFF2-40B4-BE49-F238E27FC236}">
                    <a16:creationId xmlns:a16="http://schemas.microsoft.com/office/drawing/2014/main" id="{56F540E9-93F0-1804-C6C9-FC9548427D4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20048" y="4760090"/>
                <a:ext cx="2680598" cy="414686"/>
              </a:xfrm>
              <a:prstGeom prst="rect">
                <a:avLst/>
              </a:prstGeom>
            </p:spPr>
            <p:txBody>
              <a:bodyPr anchor="b" anchorCtr="0"/>
              <a:lstStyle>
                <a:lvl1pPr marL="0" indent="0" algn="l">
                  <a:buClr>
                    <a:schemeClr val="tx2"/>
                  </a:buClr>
                  <a:buFont typeface="Arial" panose="020B0604020202020204" pitchFamily="34" charset="0"/>
                  <a:buNone/>
                  <a:defRPr sz="14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9144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67" b="0" dirty="0">
                    <a:solidFill>
                      <a:srgbClr val="E64526"/>
                    </a:solidFill>
                  </a:rPr>
                  <a:t>7 </a:t>
                </a:r>
                <a:r>
                  <a:rPr lang="en-US" sz="1867" b="0" dirty="0"/>
                  <a:t>/ 14</a:t>
                </a:r>
              </a:p>
            </p:txBody>
          </p:sp>
        </p:grpSp>
        <p:sp>
          <p:nvSpPr>
            <p:cNvPr id="111" name="Text Placeholder 3">
              <a:extLst>
                <a:ext uri="{FF2B5EF4-FFF2-40B4-BE49-F238E27FC236}">
                  <a16:creationId xmlns:a16="http://schemas.microsoft.com/office/drawing/2014/main" id="{95F9679E-3D69-84E0-3805-AC4BD5BC6F60}"/>
                </a:ext>
              </a:extLst>
            </p:cNvPr>
            <p:cNvSpPr txBox="1">
              <a:spLocks/>
            </p:cNvSpPr>
            <p:nvPr/>
          </p:nvSpPr>
          <p:spPr>
            <a:xfrm>
              <a:off x="9625656" y="6346116"/>
              <a:ext cx="1992664" cy="552914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7" b="0" dirty="0"/>
                <a:t>8</a:t>
              </a:r>
            </a:p>
          </p:txBody>
        </p:sp>
        <p:sp>
          <p:nvSpPr>
            <p:cNvPr id="112" name="Text Placeholder 3">
              <a:extLst>
                <a:ext uri="{FF2B5EF4-FFF2-40B4-BE49-F238E27FC236}">
                  <a16:creationId xmlns:a16="http://schemas.microsoft.com/office/drawing/2014/main" id="{D7F0EFE8-E927-EB55-12C6-73D273000E26}"/>
                </a:ext>
              </a:extLst>
            </p:cNvPr>
            <p:cNvSpPr txBox="1">
              <a:spLocks/>
            </p:cNvSpPr>
            <p:nvPr/>
          </p:nvSpPr>
          <p:spPr>
            <a:xfrm>
              <a:off x="4306497" y="6346787"/>
              <a:ext cx="3574131" cy="552915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7" b="0" dirty="0"/>
                <a:t>ML4ASTRO3</a:t>
              </a:r>
            </a:p>
          </p:txBody>
        </p:sp>
      </p:grp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73C1E929-A222-1AD9-DC63-C4FBA7CAB800}"/>
              </a:ext>
            </a:extLst>
          </p:cNvPr>
          <p:cNvSpPr txBox="1">
            <a:spLocks/>
          </p:cNvSpPr>
          <p:nvPr/>
        </p:nvSpPr>
        <p:spPr>
          <a:xfrm>
            <a:off x="710697" y="1270751"/>
            <a:ext cx="10150422" cy="158774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414141"/>
                </a:solidFill>
              </a:rPr>
              <a:t>Neural network </a:t>
            </a:r>
            <a:r>
              <a:rPr lang="en-US" sz="2400" b="1" dirty="0">
                <a:solidFill>
                  <a:srgbClr val="414141"/>
                </a:solidFill>
              </a:rPr>
              <a:t>classifiers </a:t>
            </a:r>
            <a:r>
              <a:rPr lang="en-US" sz="2400" dirty="0">
                <a:solidFill>
                  <a:srgbClr val="414141"/>
                </a:solidFill>
              </a:rPr>
              <a:t>trained on </a:t>
            </a:r>
            <a:r>
              <a:rPr lang="en-US" sz="2400" b="1" dirty="0">
                <a:solidFill>
                  <a:srgbClr val="414141"/>
                </a:solidFill>
              </a:rPr>
              <a:t>simulated data</a:t>
            </a:r>
            <a:endParaRPr lang="en-US" sz="2400" dirty="0">
              <a:solidFill>
                <a:srgbClr val="414141"/>
              </a:solidFill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6F78B5F5-2597-8DF8-C294-0988B6678320}"/>
              </a:ext>
            </a:extLst>
          </p:cNvPr>
          <p:cNvSpPr txBox="1">
            <a:spLocks/>
          </p:cNvSpPr>
          <p:nvPr/>
        </p:nvSpPr>
        <p:spPr>
          <a:xfrm>
            <a:off x="710697" y="1814404"/>
            <a:ext cx="10150422" cy="158774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414141"/>
                </a:solidFill>
              </a:rPr>
              <a:t>Quantify tension when models demand </a:t>
            </a:r>
            <a:r>
              <a:rPr lang="en-US" sz="2400" b="1" dirty="0">
                <a:solidFill>
                  <a:srgbClr val="414141"/>
                </a:solidFill>
              </a:rPr>
              <a:t>intractable likelihoods</a:t>
            </a:r>
            <a:endParaRPr lang="en-US" sz="2400" dirty="0">
              <a:solidFill>
                <a:srgbClr val="414141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0DCAE21-6AA6-579A-E139-4AD9BB68460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 rot="5400000">
            <a:off x="12298585" y="3058760"/>
            <a:ext cx="953383" cy="634596"/>
          </a:xfrm>
          <a:prstGeom prst="rect">
            <a:avLst/>
          </a:prstGeom>
        </p:spPr>
      </p:pic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E3BDC73D-70CA-F5A8-824A-6BB0A0DC851C}"/>
              </a:ext>
            </a:extLst>
          </p:cNvPr>
          <p:cNvSpPr txBox="1">
            <a:spLocks/>
          </p:cNvSpPr>
          <p:nvPr/>
        </p:nvSpPr>
        <p:spPr>
          <a:xfrm>
            <a:off x="7572096" y="4102135"/>
            <a:ext cx="2311095" cy="41680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2400" dirty="0">
                <a:solidFill>
                  <a:srgbClr val="E64526"/>
                </a:solidFill>
              </a:rPr>
              <a:t>Compare</a:t>
            </a:r>
          </a:p>
          <a:p>
            <a:pPr marL="0" indent="0" algn="ctr">
              <a:buNone/>
            </a:pPr>
            <a:r>
              <a:rPr lang="en-AU" sz="2400" dirty="0" err="1">
                <a:solidFill>
                  <a:schemeClr val="bg1"/>
                </a:solidFill>
              </a:rPr>
              <a:t>Robse</a:t>
            </a:r>
            <a:r>
              <a:rPr lang="en-AU" sz="2400" dirty="0">
                <a:solidFill>
                  <a:schemeClr val="bg1"/>
                </a:solidFill>
              </a:rPr>
              <a:t> </a:t>
            </a:r>
            <a:r>
              <a:rPr lang="en-AU" sz="2400" dirty="0">
                <a:solidFill>
                  <a:srgbClr val="E64526"/>
                </a:solidFill>
              </a:rPr>
              <a:t>from real observations</a:t>
            </a:r>
            <a:endParaRPr lang="en-US" sz="2400" dirty="0">
              <a:solidFill>
                <a:srgbClr val="E64526"/>
              </a:solidFill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83986A6-7716-8494-BE77-88487E450844}"/>
              </a:ext>
            </a:extLst>
          </p:cNvPr>
          <p:cNvCxnSpPr>
            <a:cxnSpLocks/>
          </p:cNvCxnSpPr>
          <p:nvPr/>
        </p:nvCxnSpPr>
        <p:spPr>
          <a:xfrm>
            <a:off x="2970421" y="4685783"/>
            <a:ext cx="557074" cy="0"/>
          </a:xfrm>
          <a:prstGeom prst="straightConnector1">
            <a:avLst/>
          </a:prstGeom>
          <a:ln w="63500">
            <a:solidFill>
              <a:srgbClr val="41414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97281A92-FAF0-A9EF-0870-3BAC7F609D90}"/>
              </a:ext>
            </a:extLst>
          </p:cNvPr>
          <p:cNvCxnSpPr>
            <a:cxnSpLocks/>
          </p:cNvCxnSpPr>
          <p:nvPr/>
        </p:nvCxnSpPr>
        <p:spPr>
          <a:xfrm>
            <a:off x="6794213" y="4685783"/>
            <a:ext cx="557074" cy="0"/>
          </a:xfrm>
          <a:prstGeom prst="straightConnector1">
            <a:avLst/>
          </a:prstGeom>
          <a:ln w="63500">
            <a:solidFill>
              <a:srgbClr val="E6452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2EDEDB25-C95B-1FC9-E320-307F8BEBB94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5719" t="30380" r="25905" b="18904"/>
          <a:stretch>
            <a:fillRect/>
          </a:stretch>
        </p:blipFill>
        <p:spPr>
          <a:xfrm>
            <a:off x="7559379" y="4555422"/>
            <a:ext cx="963672" cy="32594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92763EE8-08CC-07AA-0AEA-65F52171014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81201" t="30572" r="1951" b="38063"/>
          <a:stretch>
            <a:fillRect/>
          </a:stretch>
        </p:blipFill>
        <p:spPr>
          <a:xfrm>
            <a:off x="1574312" y="4137727"/>
            <a:ext cx="731521" cy="402596"/>
          </a:xfrm>
          <a:prstGeom prst="rect">
            <a:avLst/>
          </a:prstGeom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C9F9D81-17D3-87F1-D08E-EE640D4C7D94}"/>
              </a:ext>
            </a:extLst>
          </p:cNvPr>
          <p:cNvCxnSpPr>
            <a:cxnSpLocks/>
          </p:cNvCxnSpPr>
          <p:nvPr/>
        </p:nvCxnSpPr>
        <p:spPr>
          <a:xfrm>
            <a:off x="10004583" y="4685783"/>
            <a:ext cx="557074" cy="0"/>
          </a:xfrm>
          <a:prstGeom prst="straightConnector1">
            <a:avLst/>
          </a:prstGeom>
          <a:ln w="63500">
            <a:solidFill>
              <a:srgbClr val="E6452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1F86CE66-8EE0-5BEA-C508-585CC017E6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78991" y="4295328"/>
            <a:ext cx="975902" cy="594027"/>
          </a:xfrm>
          <a:prstGeom prst="rect">
            <a:avLst/>
          </a:prstGeom>
        </p:spPr>
      </p:pic>
      <p:sp>
        <p:nvSpPr>
          <p:cNvPr id="36" name="Text Placeholder 12">
            <a:extLst>
              <a:ext uri="{FF2B5EF4-FFF2-40B4-BE49-F238E27FC236}">
                <a16:creationId xmlns:a16="http://schemas.microsoft.com/office/drawing/2014/main" id="{EC5145A6-1FFC-42ED-A9CF-56E84CB71559}"/>
              </a:ext>
            </a:extLst>
          </p:cNvPr>
          <p:cNvSpPr txBox="1">
            <a:spLocks/>
          </p:cNvSpPr>
          <p:nvPr/>
        </p:nvSpPr>
        <p:spPr>
          <a:xfrm rot="16200000">
            <a:off x="3434010" y="4537653"/>
            <a:ext cx="1054368" cy="40908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rgbClr val="414141"/>
                </a:solidFill>
              </a:rPr>
              <a:t>Density</a:t>
            </a:r>
          </a:p>
        </p:txBody>
      </p:sp>
      <p:sp>
        <p:nvSpPr>
          <p:cNvPr id="41" name="Text Placeholder 12">
            <a:extLst>
              <a:ext uri="{FF2B5EF4-FFF2-40B4-BE49-F238E27FC236}">
                <a16:creationId xmlns:a16="http://schemas.microsoft.com/office/drawing/2014/main" id="{2DD1CF80-F667-C7AB-97B0-1154B8D54E4F}"/>
              </a:ext>
            </a:extLst>
          </p:cNvPr>
          <p:cNvSpPr txBox="1">
            <a:spLocks/>
          </p:cNvSpPr>
          <p:nvPr/>
        </p:nvSpPr>
        <p:spPr>
          <a:xfrm>
            <a:off x="709211" y="2365931"/>
            <a:ext cx="10150422" cy="46163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414141"/>
                </a:solidFill>
              </a:rPr>
              <a:t>Employs the </a:t>
            </a:r>
            <a:r>
              <a:rPr lang="en-US" sz="2400" b="1" dirty="0">
                <a:solidFill>
                  <a:srgbClr val="414141"/>
                </a:solidFill>
              </a:rPr>
              <a:t>T</a:t>
            </a:r>
            <a:r>
              <a:rPr lang="en-US" sz="2400" b="1" cap="small" dirty="0">
                <a:solidFill>
                  <a:srgbClr val="414141"/>
                </a:solidFill>
              </a:rPr>
              <a:t>ensionnet</a:t>
            </a:r>
            <a:r>
              <a:rPr lang="en-US" sz="2400" dirty="0">
                <a:solidFill>
                  <a:srgbClr val="414141"/>
                </a:solidFill>
              </a:rPr>
              <a:t> formalism introduced by Bevins+2025 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FDEA929-7DEE-991E-16B0-C62974B3B228}"/>
              </a:ext>
            </a:extLst>
          </p:cNvPr>
          <p:cNvGrpSpPr/>
          <p:nvPr/>
        </p:nvGrpSpPr>
        <p:grpSpPr>
          <a:xfrm>
            <a:off x="708468" y="2909191"/>
            <a:ext cx="10150422" cy="461631"/>
            <a:chOff x="709211" y="2906951"/>
            <a:chExt cx="10150422" cy="461631"/>
          </a:xfrm>
        </p:grpSpPr>
        <p:sp>
          <p:nvSpPr>
            <p:cNvPr id="45" name="Text Placeholder 12">
              <a:extLst>
                <a:ext uri="{FF2B5EF4-FFF2-40B4-BE49-F238E27FC236}">
                  <a16:creationId xmlns:a16="http://schemas.microsoft.com/office/drawing/2014/main" id="{A4006947-8E5E-8295-8033-8B0B30AF3E9A}"/>
                </a:ext>
              </a:extLst>
            </p:cNvPr>
            <p:cNvSpPr txBox="1">
              <a:spLocks/>
            </p:cNvSpPr>
            <p:nvPr/>
          </p:nvSpPr>
          <p:spPr>
            <a:xfrm>
              <a:off x="709211" y="2906951"/>
              <a:ext cx="10150422" cy="461631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400" dirty="0">
                  <a:solidFill>
                    <a:srgbClr val="414141"/>
                  </a:solidFill>
                </a:rPr>
                <a:t>Trained to predict the </a:t>
              </a:r>
              <a:r>
                <a:rPr lang="en-US" sz="2400" b="1" dirty="0">
                  <a:solidFill>
                    <a:srgbClr val="414141"/>
                  </a:solidFill>
                </a:rPr>
                <a:t>tension</a:t>
              </a:r>
              <a:r>
                <a:rPr lang="en-US" sz="2400" dirty="0">
                  <a:solidFill>
                    <a:srgbClr val="414141"/>
                  </a:solidFill>
                </a:rPr>
                <a:t> (</a:t>
              </a:r>
              <a:r>
                <a:rPr lang="en-US" sz="2400" dirty="0">
                  <a:solidFill>
                    <a:schemeClr val="bg1"/>
                  </a:solidFill>
                </a:rPr>
                <a:t> log R </a:t>
              </a:r>
              <a:r>
                <a:rPr lang="en-US" sz="2400" dirty="0">
                  <a:solidFill>
                    <a:srgbClr val="414141"/>
                  </a:solidFill>
                </a:rPr>
                <a:t>) between </a:t>
              </a:r>
              <a:r>
                <a:rPr lang="en-US" sz="2400" b="1" dirty="0">
                  <a:solidFill>
                    <a:srgbClr val="414141"/>
                  </a:solidFill>
                </a:rPr>
                <a:t>data set pairs</a:t>
              </a:r>
              <a:r>
                <a:rPr lang="en-US" sz="2400" dirty="0">
                  <a:solidFill>
                    <a:srgbClr val="414141"/>
                  </a:solidFill>
                </a:rPr>
                <a:t> </a:t>
              </a: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2F62BE74-9B1D-1E0A-015C-78587BCA9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l="81090" t="30572" r="2466" b="38063"/>
            <a:stretch>
              <a:fillRect/>
            </a:stretch>
          </p:blipFill>
          <p:spPr>
            <a:xfrm>
              <a:off x="5014874" y="2949196"/>
              <a:ext cx="713939" cy="402596"/>
            </a:xfrm>
            <a:prstGeom prst="rect">
              <a:avLst/>
            </a:prstGeom>
          </p:spPr>
        </p:pic>
      </p:grp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EE5BDC82-FF93-8EFB-C7A9-C15EF52E1BF6}"/>
              </a:ext>
            </a:extLst>
          </p:cNvPr>
          <p:cNvSpPr txBox="1">
            <a:spLocks/>
          </p:cNvSpPr>
          <p:nvPr/>
        </p:nvSpPr>
        <p:spPr>
          <a:xfrm>
            <a:off x="10011394" y="4779319"/>
            <a:ext cx="2311095" cy="41680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2400" dirty="0">
                <a:solidFill>
                  <a:srgbClr val="E64526"/>
                </a:solidFill>
              </a:rPr>
              <a:t>tension</a:t>
            </a:r>
            <a:endParaRPr lang="en-US" sz="2400" dirty="0">
              <a:solidFill>
                <a:srgbClr val="E64526"/>
              </a:solidFill>
            </a:endParaRP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C46D401-F9A5-7285-3F5F-57552F2AF5B2}"/>
              </a:ext>
            </a:extLst>
          </p:cNvPr>
          <p:cNvSpPr txBox="1">
            <a:spLocks/>
          </p:cNvSpPr>
          <p:nvPr/>
        </p:nvSpPr>
        <p:spPr>
          <a:xfrm>
            <a:off x="7677936" y="6144370"/>
            <a:ext cx="4551147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Poisson = Fish</a:t>
            </a:r>
          </a:p>
        </p:txBody>
      </p:sp>
    </p:spTree>
    <p:extLst>
      <p:ext uri="{BB962C8B-B14F-4D97-AF65-F5344CB8AC3E}">
        <p14:creationId xmlns:p14="http://schemas.microsoft.com/office/powerpoint/2010/main" val="80720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28 0.04306 L -0.11862 -0.19005 C -0.15065 -0.24236 -0.1987 -0.2706 -0.24922 -0.2706 C -0.30664 -0.2706 -0.35261 -0.24236 -0.38464 -0.19005 L -0.53828 0.04306 " pathEditMode="relative" rAng="0" ptsTypes="AAAAA">
                                      <p:cBhvr>
                                        <p:cTn id="1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85" y="-1569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750" fill="hold"/>
                                        <p:tgtEl>
                                          <p:spTgt spid="22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48600000">
                                      <p:cBhvr>
                                        <p:cTn id="1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  <p:bldP spid="18" grpId="0"/>
      <p:bldP spid="78" grpId="0" animBg="1"/>
      <p:bldP spid="77" grpId="0" animBg="1"/>
      <p:bldP spid="9" grpId="0"/>
      <p:bldP spid="26" grpId="0"/>
      <p:bldP spid="36" grpId="0"/>
      <p:bldP spid="41" grpId="0"/>
      <p:bldP spid="3" grpId="0"/>
      <p:bldP spid="4" grpId="0"/>
      <p:bldP spid="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CA248-AC69-21DB-DF38-DBD92C3941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C36DED21-C55D-57E1-7C3C-B907FC0A83CC}"/>
              </a:ext>
            </a:extLst>
          </p:cNvPr>
          <p:cNvCxnSpPr>
            <a:cxnSpLocks/>
          </p:cNvCxnSpPr>
          <p:nvPr/>
        </p:nvCxnSpPr>
        <p:spPr>
          <a:xfrm flipV="1">
            <a:off x="6107604" y="4287064"/>
            <a:ext cx="0" cy="1044000"/>
          </a:xfrm>
          <a:prstGeom prst="line">
            <a:avLst/>
          </a:prstGeom>
          <a:ln w="28575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787616AD-E812-B701-8A75-1640B2FA4E84}"/>
              </a:ext>
            </a:extLst>
          </p:cNvPr>
          <p:cNvCxnSpPr>
            <a:cxnSpLocks/>
          </p:cNvCxnSpPr>
          <p:nvPr/>
        </p:nvCxnSpPr>
        <p:spPr>
          <a:xfrm flipV="1">
            <a:off x="6107604" y="3536561"/>
            <a:ext cx="0" cy="756000"/>
          </a:xfrm>
          <a:prstGeom prst="line">
            <a:avLst/>
          </a:prstGeom>
          <a:ln w="28575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F3D8F5C-D620-4ACD-3E14-B847B771C2B4}"/>
              </a:ext>
            </a:extLst>
          </p:cNvPr>
          <p:cNvGrpSpPr/>
          <p:nvPr/>
        </p:nvGrpSpPr>
        <p:grpSpPr>
          <a:xfrm>
            <a:off x="4854327" y="2618561"/>
            <a:ext cx="2579441" cy="799919"/>
            <a:chOff x="1184898" y="3619491"/>
            <a:chExt cx="2579441" cy="799919"/>
          </a:xfrm>
        </p:grpSpPr>
        <p:sp>
          <p:nvSpPr>
            <p:cNvPr id="112" name="Text Placeholder 12">
              <a:extLst>
                <a:ext uri="{FF2B5EF4-FFF2-40B4-BE49-F238E27FC236}">
                  <a16:creationId xmlns:a16="http://schemas.microsoft.com/office/drawing/2014/main" id="{A80994A5-92FA-5CA3-62FE-95F46228D2A8}"/>
                </a:ext>
              </a:extLst>
            </p:cNvPr>
            <p:cNvSpPr txBox="1">
              <a:spLocks/>
            </p:cNvSpPr>
            <p:nvPr/>
          </p:nvSpPr>
          <p:spPr>
            <a:xfrm>
              <a:off x="1184898" y="3619491"/>
              <a:ext cx="2579441" cy="409087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dirty="0">
                  <a:solidFill>
                    <a:srgbClr val="414141"/>
                  </a:solidFill>
                </a:rPr>
                <a:t>49152 pix</a:t>
              </a:r>
            </a:p>
            <a:p>
              <a:pPr marL="0" indent="0" algn="ctr">
                <a:buNone/>
              </a:pPr>
              <a:endParaRPr lang="en-US" dirty="0">
                <a:solidFill>
                  <a:srgbClr val="414141"/>
                </a:solidFill>
              </a:endParaRPr>
            </a:p>
            <a:p>
              <a:pPr marL="0" indent="0" algn="ctr">
                <a:buNone/>
              </a:pPr>
              <a:endParaRPr lang="en-US" dirty="0">
                <a:solidFill>
                  <a:srgbClr val="414141"/>
                </a:solidFill>
              </a:endParaRPr>
            </a:p>
            <a:p>
              <a:pPr marL="0" indent="0" algn="ctr">
                <a:buNone/>
              </a:pPr>
              <a:r>
                <a:rPr lang="en-US" dirty="0">
                  <a:solidFill>
                    <a:srgbClr val="414141"/>
                  </a:solidFill>
                </a:rPr>
                <a:t>192 pix</a:t>
              </a:r>
            </a:p>
          </p:txBody>
        </p: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2258FB88-CF68-FB4E-702E-DAEE64ADF024}"/>
                </a:ext>
              </a:extLst>
            </p:cNvPr>
            <p:cNvCxnSpPr>
              <a:cxnSpLocks/>
            </p:cNvCxnSpPr>
            <p:nvPr/>
          </p:nvCxnSpPr>
          <p:spPr>
            <a:xfrm>
              <a:off x="2467244" y="4035952"/>
              <a:ext cx="0" cy="383458"/>
            </a:xfrm>
            <a:prstGeom prst="straightConnector1">
              <a:avLst/>
            </a:prstGeom>
            <a:ln w="31750">
              <a:solidFill>
                <a:srgbClr val="41414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92379D4-04B6-BB0D-9DF3-FB78749BC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1" y="504654"/>
            <a:ext cx="11665789" cy="492443"/>
          </a:xfrm>
        </p:spPr>
        <p:txBody>
          <a:bodyPr/>
          <a:lstStyle/>
          <a:p>
            <a:r>
              <a:rPr lang="en-US" dirty="0">
                <a:latin typeface="+mn-lt"/>
              </a:rPr>
              <a:t>Building the T</a:t>
            </a:r>
            <a:r>
              <a:rPr lang="en-US" cap="small" dirty="0">
                <a:latin typeface="+mn-lt"/>
              </a:rPr>
              <a:t>ensionnet</a:t>
            </a:r>
            <a:endParaRPr lang="en-US" b="1" u="sng" cap="small" dirty="0">
              <a:solidFill>
                <a:srgbClr val="FCDCD5"/>
              </a:solidFill>
              <a:latin typeface="+mn-lt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81507C5-F750-B5CD-B3DD-8BB552C573FF}"/>
              </a:ext>
            </a:extLst>
          </p:cNvPr>
          <p:cNvGrpSpPr/>
          <p:nvPr/>
        </p:nvGrpSpPr>
        <p:grpSpPr>
          <a:xfrm>
            <a:off x="3220857" y="1094607"/>
            <a:ext cx="2372677" cy="1124338"/>
            <a:chOff x="770466" y="2839314"/>
            <a:chExt cx="3187905" cy="151065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5BB5E54-F82F-BDF5-8F42-58AD44E329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7601" b="20616"/>
            <a:stretch>
              <a:fillRect/>
            </a:stretch>
          </p:blipFill>
          <p:spPr>
            <a:xfrm>
              <a:off x="770466" y="2839314"/>
              <a:ext cx="3187905" cy="151065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840C5E2-E9C7-5E85-84A1-3FCFBF3105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3544760">
              <a:off x="1258640" y="2766926"/>
              <a:ext cx="196632" cy="393264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7530C32-65E3-C00D-A704-C20049BBF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529611">
              <a:off x="903329" y="3033102"/>
              <a:ext cx="196632" cy="39326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585836F-E912-301B-77DD-5ADE691FB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5013" y="3320992"/>
              <a:ext cx="196632" cy="393264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1597E3D-AAB8-D85A-8BA8-D30A9F7BB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9256695">
              <a:off x="898705" y="3674538"/>
              <a:ext cx="196632" cy="39326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02D36D3-C974-1801-B300-38332D596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895015">
              <a:off x="1287571" y="3990286"/>
              <a:ext cx="196632" cy="393264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C7AB877-9FF4-8660-039F-8BF90835B76C}"/>
              </a:ext>
            </a:extLst>
          </p:cNvPr>
          <p:cNvGrpSpPr/>
          <p:nvPr/>
        </p:nvGrpSpPr>
        <p:grpSpPr>
          <a:xfrm>
            <a:off x="6489037" y="1096235"/>
            <a:ext cx="2366067" cy="1127925"/>
            <a:chOff x="6291116" y="3011942"/>
            <a:chExt cx="3179024" cy="1515468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2596B6C-0924-3CC9-0C7A-CEAB2F195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</a:blip>
            <a:srcRect t="7946" b="22804"/>
            <a:stretch>
              <a:fillRect/>
            </a:stretch>
          </p:blipFill>
          <p:spPr>
            <a:xfrm>
              <a:off x="6291116" y="3017986"/>
              <a:ext cx="3179024" cy="1509424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E4E43AA4-DFD2-1E98-27D4-9EE6C07E4D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3544760">
              <a:off x="6771872" y="2913626"/>
              <a:ext cx="196632" cy="393264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D2568C2-D81A-5D5C-67FF-0558CEDD0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529611">
              <a:off x="6416561" y="3179802"/>
              <a:ext cx="196632" cy="39326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EDEE447-9B3C-3DA9-43DE-CBA66EEF34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18245" y="3467692"/>
              <a:ext cx="196632" cy="393264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BD6EEA7-1C0D-0BC2-46EC-EBBA91D30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9256695">
              <a:off x="6404121" y="3829054"/>
              <a:ext cx="196632" cy="39326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88AE6270-54CD-40FB-98AA-14920C0691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895015">
              <a:off x="6800803" y="4136986"/>
              <a:ext cx="196632" cy="393264"/>
            </a:xfrm>
            <a:prstGeom prst="rect">
              <a:avLst/>
            </a:prstGeom>
          </p:spPr>
        </p:pic>
      </p:grpSp>
      <p:sp>
        <p:nvSpPr>
          <p:cNvPr id="39" name="Oval 38">
            <a:extLst>
              <a:ext uri="{FF2B5EF4-FFF2-40B4-BE49-F238E27FC236}">
                <a16:creationId xmlns:a16="http://schemas.microsoft.com/office/drawing/2014/main" id="{94E4D321-CE0F-F5BD-8B88-CE32FA564A76}"/>
              </a:ext>
            </a:extLst>
          </p:cNvPr>
          <p:cNvSpPr/>
          <p:nvPr/>
        </p:nvSpPr>
        <p:spPr>
          <a:xfrm>
            <a:off x="5623862" y="5304236"/>
            <a:ext cx="953597" cy="953597"/>
          </a:xfrm>
          <a:prstGeom prst="ellipse">
            <a:avLst/>
          </a:prstGeom>
          <a:solidFill>
            <a:schemeClr val="bg1"/>
          </a:solidFill>
          <a:ln w="25400">
            <a:solidFill>
              <a:srgbClr val="414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8B3B794-3530-7E9D-F38E-F1E1BD6D64D4}"/>
              </a:ext>
            </a:extLst>
          </p:cNvPr>
          <p:cNvCxnSpPr>
            <a:cxnSpLocks/>
          </p:cNvCxnSpPr>
          <p:nvPr/>
        </p:nvCxnSpPr>
        <p:spPr>
          <a:xfrm flipH="1" flipV="1">
            <a:off x="4470309" y="2163313"/>
            <a:ext cx="1632812" cy="1379914"/>
          </a:xfrm>
          <a:prstGeom prst="line">
            <a:avLst/>
          </a:prstGeom>
          <a:ln w="28575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B6DF7A0-53E0-C491-4B8A-F687F708B805}"/>
              </a:ext>
            </a:extLst>
          </p:cNvPr>
          <p:cNvCxnSpPr>
            <a:cxnSpLocks/>
          </p:cNvCxnSpPr>
          <p:nvPr/>
        </p:nvCxnSpPr>
        <p:spPr>
          <a:xfrm flipV="1">
            <a:off x="6111135" y="2163313"/>
            <a:ext cx="1632812" cy="1379914"/>
          </a:xfrm>
          <a:prstGeom prst="line">
            <a:avLst/>
          </a:prstGeom>
          <a:ln w="28575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17C7AB39-6987-8EEE-F959-E37058369C1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 l="81495" t="35139" r="2434" b="40043"/>
          <a:stretch>
            <a:fillRect/>
          </a:stretch>
        </p:blipFill>
        <p:spPr>
          <a:xfrm>
            <a:off x="5746009" y="5648415"/>
            <a:ext cx="730251" cy="333375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13A4C9AA-16B7-E456-76A2-898ECB748DF7}"/>
              </a:ext>
            </a:extLst>
          </p:cNvPr>
          <p:cNvSpPr/>
          <p:nvPr/>
        </p:nvSpPr>
        <p:spPr>
          <a:xfrm>
            <a:off x="3524714" y="2265101"/>
            <a:ext cx="1979603" cy="18232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414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414141"/>
              </a:solidFill>
            </a:endParaRPr>
          </a:p>
        </p:txBody>
      </p:sp>
      <p:sp>
        <p:nvSpPr>
          <p:cNvPr id="50" name="Text Placeholder 12">
            <a:extLst>
              <a:ext uri="{FF2B5EF4-FFF2-40B4-BE49-F238E27FC236}">
                <a16:creationId xmlns:a16="http://schemas.microsoft.com/office/drawing/2014/main" id="{705DC209-B553-76E9-6B41-0C9E3233F471}"/>
              </a:ext>
            </a:extLst>
          </p:cNvPr>
          <p:cNvSpPr txBox="1">
            <a:spLocks/>
          </p:cNvSpPr>
          <p:nvPr/>
        </p:nvSpPr>
        <p:spPr>
          <a:xfrm>
            <a:off x="3220126" y="2290127"/>
            <a:ext cx="2579441" cy="40908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414141"/>
                </a:solidFill>
              </a:rPr>
              <a:t>Convolution Tower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525ECAF3-EF9E-AB6F-7DD0-E934D9DC2CA7}"/>
              </a:ext>
            </a:extLst>
          </p:cNvPr>
          <p:cNvSpPr/>
          <p:nvPr/>
        </p:nvSpPr>
        <p:spPr>
          <a:xfrm>
            <a:off x="6758814" y="2261413"/>
            <a:ext cx="1979603" cy="18232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414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414141"/>
              </a:solidFill>
            </a:endParaRPr>
          </a:p>
        </p:txBody>
      </p:sp>
      <p:sp>
        <p:nvSpPr>
          <p:cNvPr id="43" name="Text Placeholder 12">
            <a:extLst>
              <a:ext uri="{FF2B5EF4-FFF2-40B4-BE49-F238E27FC236}">
                <a16:creationId xmlns:a16="http://schemas.microsoft.com/office/drawing/2014/main" id="{FE85B530-F624-B6BC-7CB2-BC069823700E}"/>
              </a:ext>
            </a:extLst>
          </p:cNvPr>
          <p:cNvSpPr txBox="1">
            <a:spLocks/>
          </p:cNvSpPr>
          <p:nvPr/>
        </p:nvSpPr>
        <p:spPr>
          <a:xfrm>
            <a:off x="6454226" y="2286439"/>
            <a:ext cx="2579441" cy="40908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414141"/>
                </a:solidFill>
              </a:rPr>
              <a:t>Convolution Tower</a:t>
            </a: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4AD8BC7A-3831-6897-AB5B-FE031FB2726A}"/>
              </a:ext>
            </a:extLst>
          </p:cNvPr>
          <p:cNvCxnSpPr>
            <a:cxnSpLocks/>
          </p:cNvCxnSpPr>
          <p:nvPr/>
        </p:nvCxnSpPr>
        <p:spPr>
          <a:xfrm flipV="1">
            <a:off x="4470309" y="2163313"/>
            <a:ext cx="0" cy="108000"/>
          </a:xfrm>
          <a:prstGeom prst="line">
            <a:avLst/>
          </a:prstGeom>
          <a:ln w="28575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0A7BB88F-0119-2B0E-61FB-D1588DFEFF85}"/>
              </a:ext>
            </a:extLst>
          </p:cNvPr>
          <p:cNvCxnSpPr>
            <a:cxnSpLocks/>
          </p:cNvCxnSpPr>
          <p:nvPr/>
        </p:nvCxnSpPr>
        <p:spPr>
          <a:xfrm flipV="1">
            <a:off x="7736875" y="2164104"/>
            <a:ext cx="0" cy="108000"/>
          </a:xfrm>
          <a:prstGeom prst="line">
            <a:avLst/>
          </a:prstGeom>
          <a:ln w="28575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E601D6E-3ADB-0D51-72F6-B3266A57B214}"/>
              </a:ext>
            </a:extLst>
          </p:cNvPr>
          <p:cNvCxnSpPr>
            <a:cxnSpLocks/>
          </p:cNvCxnSpPr>
          <p:nvPr/>
        </p:nvCxnSpPr>
        <p:spPr>
          <a:xfrm flipH="1" flipV="1">
            <a:off x="5487884" y="4079541"/>
            <a:ext cx="612776" cy="220507"/>
          </a:xfrm>
          <a:prstGeom prst="line">
            <a:avLst/>
          </a:prstGeom>
          <a:ln w="28575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0AEBE176-D109-5EA8-7958-0921257C95F2}"/>
              </a:ext>
            </a:extLst>
          </p:cNvPr>
          <p:cNvCxnSpPr>
            <a:cxnSpLocks/>
          </p:cNvCxnSpPr>
          <p:nvPr/>
        </p:nvCxnSpPr>
        <p:spPr>
          <a:xfrm flipV="1">
            <a:off x="6114332" y="4079541"/>
            <a:ext cx="638530" cy="220624"/>
          </a:xfrm>
          <a:prstGeom prst="line">
            <a:avLst/>
          </a:prstGeom>
          <a:ln w="28575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48064DDD-1EB4-6AF9-E0F4-AAB138A5A7EF}"/>
              </a:ext>
            </a:extLst>
          </p:cNvPr>
          <p:cNvSpPr/>
          <p:nvPr/>
        </p:nvSpPr>
        <p:spPr>
          <a:xfrm>
            <a:off x="4675974" y="4528648"/>
            <a:ext cx="2936148" cy="485709"/>
          </a:xfrm>
          <a:prstGeom prst="rect">
            <a:avLst/>
          </a:prstGeom>
          <a:solidFill>
            <a:srgbClr val="F2EAC2"/>
          </a:solidFill>
          <a:ln w="28575">
            <a:solidFill>
              <a:srgbClr val="414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414141"/>
              </a:solidFill>
            </a:endParaRPr>
          </a:p>
        </p:txBody>
      </p:sp>
      <p:sp>
        <p:nvSpPr>
          <p:cNvPr id="53" name="Text Placeholder 12">
            <a:extLst>
              <a:ext uri="{FF2B5EF4-FFF2-40B4-BE49-F238E27FC236}">
                <a16:creationId xmlns:a16="http://schemas.microsoft.com/office/drawing/2014/main" id="{2BD9DB4B-021A-B309-FB06-02FA197AF3EE}"/>
              </a:ext>
            </a:extLst>
          </p:cNvPr>
          <p:cNvSpPr txBox="1">
            <a:spLocks/>
          </p:cNvSpPr>
          <p:nvPr/>
        </p:nvSpPr>
        <p:spPr>
          <a:xfrm>
            <a:off x="4589199" y="4588948"/>
            <a:ext cx="3022922" cy="40908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solidFill>
                  <a:srgbClr val="414141"/>
                </a:solidFill>
              </a:rPr>
              <a:t>Fully Connected Network</a:t>
            </a:r>
          </a:p>
        </p:txBody>
      </p:sp>
      <p:sp>
        <p:nvSpPr>
          <p:cNvPr id="117" name="Text Placeholder 12">
            <a:extLst>
              <a:ext uri="{FF2B5EF4-FFF2-40B4-BE49-F238E27FC236}">
                <a16:creationId xmlns:a16="http://schemas.microsoft.com/office/drawing/2014/main" id="{72EF19E6-0E7C-E545-0B34-DD0DBAD959F8}"/>
              </a:ext>
            </a:extLst>
          </p:cNvPr>
          <p:cNvSpPr txBox="1">
            <a:spLocks/>
          </p:cNvSpPr>
          <p:nvPr/>
        </p:nvSpPr>
        <p:spPr>
          <a:xfrm>
            <a:off x="2622498" y="2836762"/>
            <a:ext cx="3774696" cy="40908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i="1" dirty="0">
                <a:solidFill>
                  <a:srgbClr val="414141"/>
                </a:solidFill>
              </a:rPr>
              <a:t>Extract features</a:t>
            </a:r>
          </a:p>
          <a:p>
            <a:pPr marL="0" indent="0" algn="ctr">
              <a:buNone/>
            </a:pPr>
            <a:endParaRPr lang="en-US" sz="1600" i="1" dirty="0">
              <a:solidFill>
                <a:srgbClr val="414141"/>
              </a:solidFill>
            </a:endParaRPr>
          </a:p>
          <a:p>
            <a:pPr marL="0" indent="0" algn="ctr">
              <a:buNone/>
            </a:pPr>
            <a:r>
              <a:rPr lang="en-US" sz="1600" i="1" dirty="0">
                <a:solidFill>
                  <a:srgbClr val="414141"/>
                </a:solidFill>
              </a:rPr>
              <a:t>Downscale maps</a:t>
            </a:r>
          </a:p>
        </p:txBody>
      </p:sp>
      <p:sp>
        <p:nvSpPr>
          <p:cNvPr id="118" name="Text Placeholder 12">
            <a:extLst>
              <a:ext uri="{FF2B5EF4-FFF2-40B4-BE49-F238E27FC236}">
                <a16:creationId xmlns:a16="http://schemas.microsoft.com/office/drawing/2014/main" id="{64D3FC31-ADDE-115E-BDDB-129924660DB5}"/>
              </a:ext>
            </a:extLst>
          </p:cNvPr>
          <p:cNvSpPr txBox="1">
            <a:spLocks/>
          </p:cNvSpPr>
          <p:nvPr/>
        </p:nvSpPr>
        <p:spPr>
          <a:xfrm>
            <a:off x="5871346" y="2842129"/>
            <a:ext cx="3774696" cy="40908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i="1" dirty="0">
                <a:solidFill>
                  <a:srgbClr val="414141"/>
                </a:solidFill>
              </a:rPr>
              <a:t>Extract features</a:t>
            </a:r>
          </a:p>
          <a:p>
            <a:pPr marL="0" indent="0" algn="ctr">
              <a:buNone/>
            </a:pPr>
            <a:endParaRPr lang="en-US" sz="1600" i="1" dirty="0">
              <a:solidFill>
                <a:srgbClr val="414141"/>
              </a:solidFill>
            </a:endParaRPr>
          </a:p>
          <a:p>
            <a:pPr marL="0" indent="0" algn="ctr">
              <a:buNone/>
            </a:pPr>
            <a:r>
              <a:rPr lang="en-US" sz="1600" i="1" dirty="0">
                <a:solidFill>
                  <a:srgbClr val="414141"/>
                </a:solidFill>
              </a:rPr>
              <a:t>Downscale maps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0B2BBBDF-00BE-1F5B-B745-473B26563A3D}"/>
              </a:ext>
            </a:extLst>
          </p:cNvPr>
          <p:cNvSpPr/>
          <p:nvPr/>
        </p:nvSpPr>
        <p:spPr>
          <a:xfrm>
            <a:off x="3186640" y="876210"/>
            <a:ext cx="5818719" cy="55324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8" name="Picture 4" descr="image">
            <a:extLst>
              <a:ext uri="{FF2B5EF4-FFF2-40B4-BE49-F238E27FC236}">
                <a16:creationId xmlns:a16="http://schemas.microsoft.com/office/drawing/2014/main" id="{13F38979-052C-9026-758B-B1E00CE50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170" y="1145545"/>
            <a:ext cx="4246652" cy="42466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4" descr="image">
            <a:extLst>
              <a:ext uri="{FF2B5EF4-FFF2-40B4-BE49-F238E27FC236}">
                <a16:creationId xmlns:a16="http://schemas.microsoft.com/office/drawing/2014/main" id="{3B3C703E-210D-7F6A-2D8B-E5408D171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052" y="1144084"/>
            <a:ext cx="4246652" cy="424665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E68AD-599F-F85D-D777-F2B20532F0E9}"/>
              </a:ext>
            </a:extLst>
          </p:cNvPr>
          <p:cNvSpPr txBox="1">
            <a:spLocks/>
          </p:cNvSpPr>
          <p:nvPr/>
        </p:nvSpPr>
        <p:spPr>
          <a:xfrm>
            <a:off x="6703201" y="6147672"/>
            <a:ext cx="5525884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Land-Strykowski et al., 2026b, MNRAS, 551, stag1455</a:t>
            </a:r>
          </a:p>
        </p:txBody>
      </p:sp>
      <p:sp>
        <p:nvSpPr>
          <p:cNvPr id="119" name="Text Placeholder 12">
            <a:extLst>
              <a:ext uri="{FF2B5EF4-FFF2-40B4-BE49-F238E27FC236}">
                <a16:creationId xmlns:a16="http://schemas.microsoft.com/office/drawing/2014/main" id="{7A52D79B-E5E0-AA4F-2A44-D76E7B33C8EC}"/>
              </a:ext>
            </a:extLst>
          </p:cNvPr>
          <p:cNvSpPr txBox="1">
            <a:spLocks/>
          </p:cNvSpPr>
          <p:nvPr/>
        </p:nvSpPr>
        <p:spPr>
          <a:xfrm>
            <a:off x="4256699" y="5450356"/>
            <a:ext cx="3774696" cy="854233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414141"/>
                </a:solidFill>
              </a:rPr>
              <a:t>The HEALP</a:t>
            </a:r>
            <a:r>
              <a:rPr lang="en-US" sz="2400" cap="small" dirty="0">
                <a:solidFill>
                  <a:srgbClr val="414141"/>
                </a:solidFill>
              </a:rPr>
              <a:t>ix</a:t>
            </a:r>
            <a:r>
              <a:rPr lang="en-US" sz="2400" dirty="0">
                <a:solidFill>
                  <a:srgbClr val="414141"/>
                </a:solidFill>
              </a:rPr>
              <a:t> Sphere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rgbClr val="414141"/>
                </a:solidFill>
              </a:rPr>
              <a:t>(use NN</a:t>
            </a:r>
            <a:r>
              <a:rPr lang="en-US" sz="2400" cap="small" dirty="0">
                <a:solidFill>
                  <a:srgbClr val="414141"/>
                </a:solidFill>
              </a:rPr>
              <a:t>healpix</a:t>
            </a:r>
            <a:r>
              <a:rPr lang="en-US" sz="2400" dirty="0">
                <a:solidFill>
                  <a:srgbClr val="414141"/>
                </a:solidFill>
              </a:rPr>
              <a:t>)</a:t>
            </a:r>
          </a:p>
        </p:txBody>
      </p:sp>
      <p:sp>
        <p:nvSpPr>
          <p:cNvPr id="121" name="Text Placeholder 2">
            <a:extLst>
              <a:ext uri="{FF2B5EF4-FFF2-40B4-BE49-F238E27FC236}">
                <a16:creationId xmlns:a16="http://schemas.microsoft.com/office/drawing/2014/main" id="{B95C3B78-7BA3-D168-8218-DD9B72B97477}"/>
              </a:ext>
            </a:extLst>
          </p:cNvPr>
          <p:cNvSpPr txBox="1">
            <a:spLocks/>
          </p:cNvSpPr>
          <p:nvPr/>
        </p:nvSpPr>
        <p:spPr>
          <a:xfrm>
            <a:off x="4628445" y="-16080"/>
            <a:ext cx="7600639" cy="37413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Krachmalnicoff N., Tomasi M., 2019, A&amp;A, 628, A129</a:t>
            </a:r>
          </a:p>
        </p:txBody>
      </p: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6A6D0BF2-78F0-EF9A-0829-70625B86F7A4}"/>
              </a:ext>
            </a:extLst>
          </p:cNvPr>
          <p:cNvGrpSpPr/>
          <p:nvPr/>
        </p:nvGrpSpPr>
        <p:grpSpPr>
          <a:xfrm>
            <a:off x="-8835" y="6337952"/>
            <a:ext cx="13476363" cy="561750"/>
            <a:chOff x="-8835" y="6337952"/>
            <a:chExt cx="13476363" cy="561750"/>
          </a:xfrm>
        </p:grpSpPr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EBEFF446-26F0-2579-16AC-C607CC936846}"/>
                </a:ext>
              </a:extLst>
            </p:cNvPr>
            <p:cNvGrpSpPr/>
            <p:nvPr/>
          </p:nvGrpSpPr>
          <p:grpSpPr>
            <a:xfrm>
              <a:off x="-8835" y="6337952"/>
              <a:ext cx="13476363" cy="561749"/>
              <a:chOff x="-6626" y="4753464"/>
              <a:chExt cx="10107272" cy="421312"/>
            </a:xfrm>
          </p:grpSpPr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8F650D29-2576-1134-3F8A-64465C5BA8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77850" y="4801425"/>
                <a:ext cx="979280" cy="77115"/>
              </a:xfrm>
              <a:prstGeom prst="rect">
                <a:avLst/>
              </a:prstGeom>
            </p:spPr>
          </p:pic>
          <p:grpSp>
            <p:nvGrpSpPr>
              <p:cNvPr id="5120" name="Group 5119">
                <a:extLst>
                  <a:ext uri="{FF2B5EF4-FFF2-40B4-BE49-F238E27FC236}">
                    <a16:creationId xmlns:a16="http://schemas.microsoft.com/office/drawing/2014/main" id="{659162B0-F238-3DB1-1C13-548C5013F1AA}"/>
                  </a:ext>
                </a:extLst>
              </p:cNvPr>
              <p:cNvGrpSpPr/>
              <p:nvPr/>
            </p:nvGrpSpPr>
            <p:grpSpPr>
              <a:xfrm>
                <a:off x="-6626" y="4753464"/>
                <a:ext cx="10107272" cy="421312"/>
                <a:chOff x="-6626" y="4753464"/>
                <a:chExt cx="10107272" cy="421312"/>
              </a:xfrm>
            </p:grpSpPr>
            <p:sp>
              <p:nvSpPr>
                <p:cNvPr id="5121" name="Rectangle 5120">
                  <a:extLst>
                    <a:ext uri="{FF2B5EF4-FFF2-40B4-BE49-F238E27FC236}">
                      <a16:creationId xmlns:a16="http://schemas.microsoft.com/office/drawing/2014/main" id="{81A34BE6-9A32-1ABC-EB78-FD84B2915323}"/>
                    </a:ext>
                  </a:extLst>
                </p:cNvPr>
                <p:cNvSpPr/>
                <p:nvPr/>
              </p:nvSpPr>
              <p:spPr>
                <a:xfrm>
                  <a:off x="-6626" y="4877777"/>
                  <a:ext cx="9157252" cy="272496"/>
                </a:xfrm>
                <a:prstGeom prst="rect">
                  <a:avLst/>
                </a:prstGeom>
                <a:solidFill>
                  <a:srgbClr val="E6452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5123" name="Text Placeholder 3">
                  <a:extLst>
                    <a:ext uri="{FF2B5EF4-FFF2-40B4-BE49-F238E27FC236}">
                      <a16:creationId xmlns:a16="http://schemas.microsoft.com/office/drawing/2014/main" id="{D59AB4CA-389E-263B-43B4-19796D3F425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9107" y="4753464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867" b="0" dirty="0"/>
                    <a:t>mlan9395@uni.sydney.edu.au</a:t>
                  </a:r>
                </a:p>
              </p:txBody>
            </p:sp>
            <p:sp>
              <p:nvSpPr>
                <p:cNvPr id="5125" name="Text Placeholder 3">
                  <a:extLst>
                    <a:ext uri="{FF2B5EF4-FFF2-40B4-BE49-F238E27FC236}">
                      <a16:creationId xmlns:a16="http://schemas.microsoft.com/office/drawing/2014/main" id="{A6C86790-77AC-B4B8-0643-C92BB32BF1C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420048" y="4760090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867" b="0" dirty="0">
                      <a:solidFill>
                        <a:srgbClr val="E64526"/>
                      </a:solidFill>
                    </a:rPr>
                    <a:t>9 </a:t>
                  </a:r>
                  <a:r>
                    <a:rPr lang="en-US" sz="1867" b="0" dirty="0"/>
                    <a:t>/ 14</a:t>
                  </a:r>
                </a:p>
              </p:txBody>
            </p:sp>
          </p:grpSp>
        </p:grpSp>
        <p:sp>
          <p:nvSpPr>
            <p:cNvPr id="125" name="Text Placeholder 3">
              <a:extLst>
                <a:ext uri="{FF2B5EF4-FFF2-40B4-BE49-F238E27FC236}">
                  <a16:creationId xmlns:a16="http://schemas.microsoft.com/office/drawing/2014/main" id="{E5824988-817B-7308-1016-EDF50CE609C4}"/>
                </a:ext>
              </a:extLst>
            </p:cNvPr>
            <p:cNvSpPr txBox="1">
              <a:spLocks/>
            </p:cNvSpPr>
            <p:nvPr/>
          </p:nvSpPr>
          <p:spPr>
            <a:xfrm>
              <a:off x="9625656" y="6346116"/>
              <a:ext cx="1992664" cy="552914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7" b="0" dirty="0"/>
                <a:t>9</a:t>
              </a:r>
            </a:p>
          </p:txBody>
        </p:sp>
        <p:sp>
          <p:nvSpPr>
            <p:cNvPr id="126" name="Text Placeholder 3">
              <a:extLst>
                <a:ext uri="{FF2B5EF4-FFF2-40B4-BE49-F238E27FC236}">
                  <a16:creationId xmlns:a16="http://schemas.microsoft.com/office/drawing/2014/main" id="{72663887-386C-C396-B84F-22E71242000C}"/>
                </a:ext>
              </a:extLst>
            </p:cNvPr>
            <p:cNvSpPr txBox="1">
              <a:spLocks/>
            </p:cNvSpPr>
            <p:nvPr/>
          </p:nvSpPr>
          <p:spPr>
            <a:xfrm>
              <a:off x="4306497" y="6346787"/>
              <a:ext cx="3574131" cy="552915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7" b="0" dirty="0"/>
                <a:t>ML4ASTRO3</a:t>
              </a:r>
            </a:p>
          </p:txBody>
        </p:sp>
      </p:grp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B41B4203-5FD8-DF85-8E8A-60AE1A1EEF0D}"/>
              </a:ext>
            </a:extLst>
          </p:cNvPr>
          <p:cNvSpPr txBox="1">
            <a:spLocks/>
          </p:cNvSpPr>
          <p:nvPr/>
        </p:nvSpPr>
        <p:spPr>
          <a:xfrm>
            <a:off x="383816" y="1617883"/>
            <a:ext cx="2705547" cy="158774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solidFill>
                  <a:srgbClr val="414141"/>
                </a:solidFill>
              </a:rPr>
              <a:t>ADAM optimiser</a:t>
            </a:r>
          </a:p>
          <a:p>
            <a:endParaRPr lang="en-US" sz="2400" dirty="0">
              <a:solidFill>
                <a:srgbClr val="414141"/>
              </a:solidFill>
            </a:endParaRPr>
          </a:p>
          <a:p>
            <a:r>
              <a:rPr lang="en-US" sz="2000" dirty="0">
                <a:solidFill>
                  <a:srgbClr val="414141"/>
                </a:solidFill>
              </a:rPr>
              <a:t>Learning rate of 10</a:t>
            </a:r>
            <a:r>
              <a:rPr lang="en-US" sz="2000" baseline="30000" dirty="0">
                <a:solidFill>
                  <a:srgbClr val="414141"/>
                </a:solidFill>
              </a:rPr>
              <a:t>-3</a:t>
            </a:r>
            <a:r>
              <a:rPr lang="en-US" sz="2000" dirty="0">
                <a:solidFill>
                  <a:srgbClr val="414141"/>
                </a:solidFill>
              </a:rPr>
              <a:t> decaying by 10% after 1000 epochs</a:t>
            </a:r>
          </a:p>
          <a:p>
            <a:endParaRPr lang="en-US" sz="2400" dirty="0">
              <a:solidFill>
                <a:srgbClr val="414141"/>
              </a:solidFill>
            </a:endParaRPr>
          </a:p>
          <a:p>
            <a:r>
              <a:rPr lang="en-US" sz="2000" dirty="0">
                <a:solidFill>
                  <a:srgbClr val="414141"/>
                </a:solidFill>
              </a:rPr>
              <a:t>Batch size of 6000, BatchNorm at input</a:t>
            </a:r>
          </a:p>
          <a:p>
            <a:endParaRPr lang="en-US" sz="2400" dirty="0">
              <a:solidFill>
                <a:srgbClr val="414141"/>
              </a:solidFill>
            </a:endParaRPr>
          </a:p>
          <a:p>
            <a:r>
              <a:rPr lang="en-US" sz="2000" dirty="0">
                <a:solidFill>
                  <a:srgbClr val="414141"/>
                </a:solidFill>
              </a:rPr>
              <a:t>Early stopping with     a patience of 50, monitoring val loss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3019BA1-2E1A-67FB-AAE7-57F5C16DC43B}"/>
              </a:ext>
            </a:extLst>
          </p:cNvPr>
          <p:cNvSpPr txBox="1">
            <a:spLocks/>
          </p:cNvSpPr>
          <p:nvPr/>
        </p:nvSpPr>
        <p:spPr>
          <a:xfrm>
            <a:off x="4628445" y="250725"/>
            <a:ext cx="7600639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Bevins et al., 2025, Phys. Rev. D, 112, 043520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F78B15E-97ED-B595-8A34-553AF4933AE0}"/>
              </a:ext>
            </a:extLst>
          </p:cNvPr>
          <p:cNvGrpSpPr/>
          <p:nvPr/>
        </p:nvGrpSpPr>
        <p:grpSpPr>
          <a:xfrm>
            <a:off x="9022015" y="1619427"/>
            <a:ext cx="3069876" cy="3948736"/>
            <a:chOff x="8936776" y="1619427"/>
            <a:chExt cx="3069876" cy="394873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4DE276D-482C-381E-8A23-F88E11471240}"/>
                </a:ext>
              </a:extLst>
            </p:cNvPr>
            <p:cNvGrpSpPr/>
            <p:nvPr/>
          </p:nvGrpSpPr>
          <p:grpSpPr>
            <a:xfrm>
              <a:off x="9020614" y="3564805"/>
              <a:ext cx="2794840" cy="2003358"/>
              <a:chOff x="9086166" y="2919689"/>
              <a:chExt cx="2794840" cy="2003358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6B79E101-27F5-0AB7-FC74-4E7004E25D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47836" r="-1" b="51397"/>
              <a:stretch>
                <a:fillRect/>
              </a:stretch>
            </p:blipFill>
            <p:spPr>
              <a:xfrm>
                <a:off x="9353712" y="3610667"/>
                <a:ext cx="2527294" cy="887553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82B33FDB-D3B4-CA01-862F-0DB6567CB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r="91730" b="51397"/>
              <a:stretch>
                <a:fillRect/>
              </a:stretch>
            </p:blipFill>
            <p:spPr>
              <a:xfrm>
                <a:off x="9086166" y="2920360"/>
                <a:ext cx="400676" cy="887553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D6CC26E2-5837-C63D-F9F9-C20638CE1C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33100" t="79788" r="33333"/>
              <a:stretch>
                <a:fillRect/>
              </a:stretch>
            </p:blipFill>
            <p:spPr>
              <a:xfrm>
                <a:off x="9785956" y="4571696"/>
                <a:ext cx="1548063" cy="351351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E6D5D42-18A3-513D-F812-5A75BBC799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alphaModFix/>
              </a:blip>
              <a:srcRect l="8100" r="51840" b="51397"/>
              <a:stretch>
                <a:fillRect/>
              </a:stretch>
            </p:blipFill>
            <p:spPr>
              <a:xfrm>
                <a:off x="9753784" y="2919689"/>
                <a:ext cx="1940792" cy="887553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5165A7C9-2D51-BBCB-1DA5-F2FB33DE25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alphaModFix/>
              </a:blip>
              <a:srcRect l="59323" t="18093" r="34800" b="69957"/>
              <a:stretch>
                <a:fillRect/>
              </a:stretch>
            </p:blipFill>
            <p:spPr>
              <a:xfrm>
                <a:off x="9490282" y="3253319"/>
                <a:ext cx="284742" cy="218227"/>
              </a:xfrm>
              <a:prstGeom prst="rect">
                <a:avLst/>
              </a:prstGeom>
            </p:spPr>
          </p:pic>
        </p:grpSp>
        <p:sp>
          <p:nvSpPr>
            <p:cNvPr id="27" name="Text Placeholder 12">
              <a:extLst>
                <a:ext uri="{FF2B5EF4-FFF2-40B4-BE49-F238E27FC236}">
                  <a16:creationId xmlns:a16="http://schemas.microsoft.com/office/drawing/2014/main" id="{E37AD14E-40D1-8B7E-9B89-047BAD7467DE}"/>
                </a:ext>
              </a:extLst>
            </p:cNvPr>
            <p:cNvSpPr txBox="1">
              <a:spLocks/>
            </p:cNvSpPr>
            <p:nvPr/>
          </p:nvSpPr>
          <p:spPr>
            <a:xfrm>
              <a:off x="8936776" y="1619427"/>
              <a:ext cx="3069876" cy="663735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 dirty="0">
                  <a:solidFill>
                    <a:srgbClr val="414141"/>
                  </a:solidFill>
                </a:rPr>
                <a:t>Fully connected layers use R</a:t>
              </a:r>
              <a:r>
                <a:rPr lang="en-US" sz="2000" cap="small" dirty="0">
                  <a:solidFill>
                    <a:srgbClr val="414141"/>
                  </a:solidFill>
                </a:rPr>
                <a:t>e</a:t>
              </a:r>
              <a:r>
                <a:rPr lang="en-US" sz="2000" dirty="0">
                  <a:solidFill>
                    <a:srgbClr val="414141"/>
                  </a:solidFill>
                </a:rPr>
                <a:t>LU activations and dropout rate of 20%</a:t>
              </a:r>
            </a:p>
            <a:p>
              <a:endParaRPr lang="en-US" sz="2000" dirty="0">
                <a:solidFill>
                  <a:srgbClr val="414141"/>
                </a:solidFill>
              </a:endParaRPr>
            </a:p>
            <a:p>
              <a:r>
                <a:rPr lang="en-US" sz="2000" dirty="0">
                  <a:solidFill>
                    <a:srgbClr val="414141"/>
                  </a:solidFill>
                </a:rPr>
                <a:t>Binary cross entropy loss function</a:t>
              </a:r>
            </a:p>
            <a:p>
              <a:endParaRPr lang="en-US" sz="2000" dirty="0">
                <a:solidFill>
                  <a:srgbClr val="414141"/>
                </a:solidFill>
              </a:endParaRPr>
            </a:p>
            <a:p>
              <a:endParaRPr lang="en-US" sz="2000" dirty="0">
                <a:solidFill>
                  <a:srgbClr val="414141"/>
                </a:solidFill>
              </a:endParaRPr>
            </a:p>
            <a:p>
              <a:endParaRPr lang="en-US" sz="2000" dirty="0">
                <a:solidFill>
                  <a:srgbClr val="414141"/>
                </a:solidFill>
              </a:endParaRPr>
            </a:p>
            <a:p>
              <a:endParaRPr lang="en-US" sz="2000" dirty="0">
                <a:solidFill>
                  <a:srgbClr val="414141"/>
                </a:solidFill>
              </a:endParaRPr>
            </a:p>
            <a:p>
              <a:pPr marL="0" indent="0">
                <a:buNone/>
              </a:pPr>
              <a:endParaRPr lang="en-US" sz="2000" dirty="0">
                <a:solidFill>
                  <a:srgbClr val="414141"/>
                </a:solidFill>
              </a:endParaRPr>
            </a:p>
            <a:p>
              <a:pPr marL="0" indent="0">
                <a:buNone/>
              </a:pPr>
              <a:endParaRPr lang="en-US" sz="1400" dirty="0">
                <a:solidFill>
                  <a:srgbClr val="414141"/>
                </a:solidFill>
              </a:endParaRPr>
            </a:p>
            <a:p>
              <a:r>
                <a:rPr lang="en-US" sz="2000" dirty="0">
                  <a:solidFill>
                    <a:srgbClr val="414141"/>
                  </a:solidFill>
                </a:rPr>
                <a:t>with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1943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6" presetClass="emph" presetSubtype="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750" fill="hold"/>
                                        <p:tgtEl>
                                          <p:spTgt spid="108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83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7037E-7 L 0.13321 0.00995 " pathEditMode="relative" rAng="0" ptsTypes="AA">
                                      <p:cBhvr>
                                        <p:cTn id="84" dur="7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54" y="486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mp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750" fill="hold"/>
                                        <p:tgtEl>
                                          <p:spTgt spid="110"/>
                                        </p:tgtEl>
                                      </p:cBhvr>
                                      <p:by x="33000" y="33000"/>
                                    </p:animScale>
                                  </p:childTnLst>
                                </p:cTn>
                              </p:par>
                              <p:par>
                                <p:cTn id="90" presetID="0" presetClass="path" presetSubtype="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11111E-6 L -0.13398 0.00926 " pathEditMode="relative" rAng="0" ptsTypes="AA">
                                      <p:cBhvr>
                                        <p:cTn id="91" dur="7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6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"/>
                            </p:stCondLst>
                            <p:childTnLst>
                              <p:par>
                                <p:cTn id="9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50" grpId="0"/>
      <p:bldP spid="45" grpId="0" animBg="1"/>
      <p:bldP spid="43" grpId="0"/>
      <p:bldP spid="51" grpId="0" animBg="1"/>
      <p:bldP spid="53" grpId="0"/>
      <p:bldP spid="117" grpId="0"/>
      <p:bldP spid="117" grpId="1"/>
      <p:bldP spid="118" grpId="0"/>
      <p:bldP spid="118" grpId="1"/>
      <p:bldP spid="92" grpId="0" animBg="1"/>
      <p:bldP spid="92" grpId="1" animBg="1"/>
      <p:bldP spid="119" grpId="0"/>
      <p:bldP spid="119" grpId="1"/>
      <p:bldP spid="121" grpId="0"/>
      <p:bldP spid="4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C3A06-FDA5-2C9B-0D39-660193EE2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2D01E9C3-156D-8B69-6BE1-C33D53E76BA7}"/>
              </a:ext>
            </a:extLst>
          </p:cNvPr>
          <p:cNvSpPr txBox="1">
            <a:spLocks/>
          </p:cNvSpPr>
          <p:nvPr/>
        </p:nvSpPr>
        <p:spPr>
          <a:xfrm>
            <a:off x="4628445" y="-16080"/>
            <a:ext cx="7600639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Land-Strykowski et al., 2026b, MNRAS, 551, stag1455</a:t>
            </a:r>
          </a:p>
        </p:txBody>
      </p:sp>
      <p:pic>
        <p:nvPicPr>
          <p:cNvPr id="74" name="Picture 73">
            <a:extLst>
              <a:ext uri="{FF2B5EF4-FFF2-40B4-BE49-F238E27FC236}">
                <a16:creationId xmlns:a16="http://schemas.microsoft.com/office/drawing/2014/main" id="{098A01FC-0827-1B39-24D1-E0B5305E8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544760">
            <a:off x="1138658" y="4899848"/>
            <a:ext cx="196632" cy="39326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C791546B-D2C0-12C3-9A74-9C6766823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529611">
            <a:off x="783347" y="5166024"/>
            <a:ext cx="196632" cy="39326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F91F7907-0171-FAA6-B1FD-42F458653A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31" y="5453914"/>
            <a:ext cx="196632" cy="393264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41043A65-533E-C7F6-B4AB-F1C76153AE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56695">
            <a:off x="778723" y="5807460"/>
            <a:ext cx="196632" cy="393264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51B2406F-2C41-17D7-1698-96C381EF1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895015">
            <a:off x="1167589" y="6123208"/>
            <a:ext cx="196632" cy="393264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D2A23642-9963-9957-F345-61ED2DF0E2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544760">
            <a:off x="8633594" y="4887191"/>
            <a:ext cx="196632" cy="393264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A4B7CB82-27AB-FEB4-7F84-39397B3EF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529611">
            <a:off x="8278283" y="5153367"/>
            <a:ext cx="196632" cy="393264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CBF18C82-8742-5D1A-0892-B28ADB8412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9967" y="5441257"/>
            <a:ext cx="196632" cy="393264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8A7C0027-7AF1-03D8-E0F6-71663914F4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56695">
            <a:off x="8265843" y="5802619"/>
            <a:ext cx="196632" cy="393264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90AA42E8-10BE-3506-0912-650C0F840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895015">
            <a:off x="8662525" y="6110551"/>
            <a:ext cx="196632" cy="393264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5CBF4AA1-791B-37AC-6BE5-E8E80CF77F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544760">
            <a:off x="4900425" y="2817058"/>
            <a:ext cx="196632" cy="393264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6343F86F-2C79-F5DD-96E1-29440DBF9F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529611">
            <a:off x="4545114" y="3083234"/>
            <a:ext cx="196632" cy="393264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40938D9D-44AD-C9E0-1142-53C0DCDED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6798" y="3371124"/>
            <a:ext cx="196632" cy="393264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27DA9C29-F6C1-969E-EB1E-F559C870C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56695">
            <a:off x="4530762" y="3729534"/>
            <a:ext cx="196632" cy="393264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DC01B9DD-37BD-5633-2510-A369F291D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895015">
            <a:off x="4929356" y="4040418"/>
            <a:ext cx="196632" cy="393264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09D3F59-928A-BEE1-A6B3-3722534BC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544760">
            <a:off x="4951599" y="151551"/>
            <a:ext cx="196632" cy="393264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FC71B90F-36BD-FA5C-BF1C-91298A8D9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529611">
            <a:off x="4596288" y="417727"/>
            <a:ext cx="196632" cy="393264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C90E82C2-A2F4-595B-D055-800766B78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972" y="705617"/>
            <a:ext cx="196632" cy="393264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70D216DB-3E9C-F1BA-5334-20DCE5F1A5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256695">
            <a:off x="4591664" y="1059163"/>
            <a:ext cx="196632" cy="393264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7F9E6682-5783-C243-CC58-379B6CCD2E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895015">
            <a:off x="4980530" y="1374911"/>
            <a:ext cx="196632" cy="393264"/>
          </a:xfrm>
          <a:prstGeom prst="rect">
            <a:avLst/>
          </a:prstGeom>
        </p:spPr>
      </p:pic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8B2BC465-13DE-07E2-ACCE-94A9C697A605}"/>
              </a:ext>
            </a:extLst>
          </p:cNvPr>
          <p:cNvCxnSpPr>
            <a:cxnSpLocks/>
          </p:cNvCxnSpPr>
          <p:nvPr/>
        </p:nvCxnSpPr>
        <p:spPr>
          <a:xfrm flipV="1">
            <a:off x="2522500" y="1354705"/>
            <a:ext cx="2446375" cy="3648294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C46CDAC-097F-C068-C765-3FBA7E0B0BF6}"/>
              </a:ext>
            </a:extLst>
          </p:cNvPr>
          <p:cNvCxnSpPr>
            <a:cxnSpLocks/>
          </p:cNvCxnSpPr>
          <p:nvPr/>
        </p:nvCxnSpPr>
        <p:spPr>
          <a:xfrm flipH="1" flipV="1">
            <a:off x="7243496" y="1350653"/>
            <a:ext cx="2446375" cy="3648294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70BFD470-C403-0E55-80C2-421D9E45D236}"/>
              </a:ext>
            </a:extLst>
          </p:cNvPr>
          <p:cNvCxnSpPr>
            <a:cxnSpLocks/>
          </p:cNvCxnSpPr>
          <p:nvPr/>
        </p:nvCxnSpPr>
        <p:spPr>
          <a:xfrm>
            <a:off x="3742511" y="5711438"/>
            <a:ext cx="4662000" cy="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341E9C47-AD12-E751-85AE-F0B6534DEE27}"/>
              </a:ext>
            </a:extLst>
          </p:cNvPr>
          <p:cNvCxnSpPr>
            <a:cxnSpLocks/>
          </p:cNvCxnSpPr>
          <p:nvPr/>
        </p:nvCxnSpPr>
        <p:spPr>
          <a:xfrm flipV="1">
            <a:off x="3349856" y="3921302"/>
            <a:ext cx="1448704" cy="1299704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8207AA41-D21A-6B40-6877-88BB372ABFA4}"/>
              </a:ext>
            </a:extLst>
          </p:cNvPr>
          <p:cNvCxnSpPr>
            <a:cxnSpLocks/>
          </p:cNvCxnSpPr>
          <p:nvPr/>
        </p:nvCxnSpPr>
        <p:spPr>
          <a:xfrm flipV="1">
            <a:off x="6103183" y="1646633"/>
            <a:ext cx="0" cy="124560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1FDB05E6-A14F-0041-3997-511B50C6D9CC}"/>
              </a:ext>
            </a:extLst>
          </p:cNvPr>
          <p:cNvCxnSpPr>
            <a:cxnSpLocks/>
          </p:cNvCxnSpPr>
          <p:nvPr/>
        </p:nvCxnSpPr>
        <p:spPr>
          <a:xfrm flipH="1" flipV="1">
            <a:off x="7410681" y="3917934"/>
            <a:ext cx="1424480" cy="1280436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Text Placeholder 12">
            <a:extLst>
              <a:ext uri="{FF2B5EF4-FFF2-40B4-BE49-F238E27FC236}">
                <a16:creationId xmlns:a16="http://schemas.microsoft.com/office/drawing/2014/main" id="{53EE5114-5497-2D2F-77FE-CFA8FF2F3213}"/>
              </a:ext>
            </a:extLst>
          </p:cNvPr>
          <p:cNvSpPr txBox="1">
            <a:spLocks/>
          </p:cNvSpPr>
          <p:nvPr/>
        </p:nvSpPr>
        <p:spPr>
          <a:xfrm>
            <a:off x="3710059" y="5758898"/>
            <a:ext cx="1149040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414141"/>
                </a:solidFill>
              </a:rPr>
              <a:t>NVSS</a:t>
            </a:r>
          </a:p>
        </p:txBody>
      </p:sp>
      <p:sp>
        <p:nvSpPr>
          <p:cNvPr id="2048" name="Text Placeholder 12">
            <a:extLst>
              <a:ext uri="{FF2B5EF4-FFF2-40B4-BE49-F238E27FC236}">
                <a16:creationId xmlns:a16="http://schemas.microsoft.com/office/drawing/2014/main" id="{4EF355E4-E7C1-A365-5425-43502406ECFD}"/>
              </a:ext>
            </a:extLst>
          </p:cNvPr>
          <p:cNvSpPr txBox="1">
            <a:spLocks/>
          </p:cNvSpPr>
          <p:nvPr/>
        </p:nvSpPr>
        <p:spPr>
          <a:xfrm>
            <a:off x="5323487" y="4305068"/>
            <a:ext cx="1568140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414141"/>
                </a:solidFill>
              </a:rPr>
              <a:t>Planck</a:t>
            </a:r>
          </a:p>
        </p:txBody>
      </p:sp>
      <p:sp>
        <p:nvSpPr>
          <p:cNvPr id="2072" name="TextBox 2071">
            <a:extLst>
              <a:ext uri="{FF2B5EF4-FFF2-40B4-BE49-F238E27FC236}">
                <a16:creationId xmlns:a16="http://schemas.microsoft.com/office/drawing/2014/main" id="{0FD64B2A-B280-DDC3-DB78-C6C730B06F12}"/>
              </a:ext>
            </a:extLst>
          </p:cNvPr>
          <p:cNvSpPr txBox="1"/>
          <p:nvPr/>
        </p:nvSpPr>
        <p:spPr>
          <a:xfrm>
            <a:off x="10026502" y="14938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2081" name="Group 2080">
            <a:extLst>
              <a:ext uri="{FF2B5EF4-FFF2-40B4-BE49-F238E27FC236}">
                <a16:creationId xmlns:a16="http://schemas.microsoft.com/office/drawing/2014/main" id="{B135D632-78E4-DA64-E811-F95B7FA3A82D}"/>
              </a:ext>
            </a:extLst>
          </p:cNvPr>
          <p:cNvGrpSpPr/>
          <p:nvPr/>
        </p:nvGrpSpPr>
        <p:grpSpPr>
          <a:xfrm>
            <a:off x="-8835" y="6337952"/>
            <a:ext cx="13476363" cy="561749"/>
            <a:chOff x="-8835" y="6337952"/>
            <a:chExt cx="13476363" cy="561749"/>
          </a:xfrm>
        </p:grpSpPr>
        <p:grpSp>
          <p:nvGrpSpPr>
            <p:cNvPr id="2086" name="Group 2085">
              <a:extLst>
                <a:ext uri="{FF2B5EF4-FFF2-40B4-BE49-F238E27FC236}">
                  <a16:creationId xmlns:a16="http://schemas.microsoft.com/office/drawing/2014/main" id="{A1F4E867-33FC-83BD-3470-F450C7644616}"/>
                </a:ext>
              </a:extLst>
            </p:cNvPr>
            <p:cNvGrpSpPr/>
            <p:nvPr/>
          </p:nvGrpSpPr>
          <p:grpSpPr>
            <a:xfrm>
              <a:off x="-8835" y="6337952"/>
              <a:ext cx="13476363" cy="561749"/>
              <a:chOff x="-6626" y="4753464"/>
              <a:chExt cx="10107272" cy="421312"/>
            </a:xfrm>
          </p:grpSpPr>
          <p:sp>
            <p:nvSpPr>
              <p:cNvPr id="2087" name="Rectangle 2086">
                <a:extLst>
                  <a:ext uri="{FF2B5EF4-FFF2-40B4-BE49-F238E27FC236}">
                    <a16:creationId xmlns:a16="http://schemas.microsoft.com/office/drawing/2014/main" id="{9A3905FD-37E2-71FA-1D8D-92ED38566837}"/>
                  </a:ext>
                </a:extLst>
              </p:cNvPr>
              <p:cNvSpPr/>
              <p:nvPr/>
            </p:nvSpPr>
            <p:spPr>
              <a:xfrm>
                <a:off x="-6626" y="4877777"/>
                <a:ext cx="9157252" cy="272496"/>
              </a:xfrm>
              <a:prstGeom prst="rect">
                <a:avLst/>
              </a:prstGeom>
              <a:solidFill>
                <a:srgbClr val="E645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88" name="Text Placeholder 3">
                <a:extLst>
                  <a:ext uri="{FF2B5EF4-FFF2-40B4-BE49-F238E27FC236}">
                    <a16:creationId xmlns:a16="http://schemas.microsoft.com/office/drawing/2014/main" id="{CC2E4800-DA86-1D5F-41D2-102A6AFA807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107" y="4753464"/>
                <a:ext cx="2680598" cy="414686"/>
              </a:xfrm>
              <a:prstGeom prst="rect">
                <a:avLst/>
              </a:prstGeom>
            </p:spPr>
            <p:txBody>
              <a:bodyPr anchor="b" anchorCtr="0"/>
              <a:lstStyle>
                <a:lvl1pPr marL="0" indent="0" algn="l">
                  <a:buClr>
                    <a:schemeClr val="tx2"/>
                  </a:buClr>
                  <a:buFont typeface="Arial" panose="020B0604020202020204" pitchFamily="34" charset="0"/>
                  <a:buNone/>
                  <a:defRPr sz="14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9144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867" b="0" dirty="0"/>
                  <a:t>mlan9395@uni.sydney.edu.au</a:t>
                </a:r>
              </a:p>
            </p:txBody>
          </p:sp>
          <p:sp>
            <p:nvSpPr>
              <p:cNvPr id="2089" name="Text Placeholder 3">
                <a:extLst>
                  <a:ext uri="{FF2B5EF4-FFF2-40B4-BE49-F238E27FC236}">
                    <a16:creationId xmlns:a16="http://schemas.microsoft.com/office/drawing/2014/main" id="{A906202D-B92C-3BA6-1BAC-C6F27D614DB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20048" y="4760090"/>
                <a:ext cx="2680598" cy="414686"/>
              </a:xfrm>
              <a:prstGeom prst="rect">
                <a:avLst/>
              </a:prstGeom>
            </p:spPr>
            <p:txBody>
              <a:bodyPr anchor="b" anchorCtr="0"/>
              <a:lstStyle>
                <a:lvl1pPr marL="0" indent="0" algn="l">
                  <a:buClr>
                    <a:schemeClr val="tx2"/>
                  </a:buClr>
                  <a:buFont typeface="Arial" panose="020B0604020202020204" pitchFamily="34" charset="0"/>
                  <a:buNone/>
                  <a:defRPr sz="14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9144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67" b="0" dirty="0">
                    <a:solidFill>
                      <a:srgbClr val="E64526"/>
                    </a:solidFill>
                  </a:rPr>
                  <a:t>9 </a:t>
                </a:r>
                <a:r>
                  <a:rPr lang="en-US" sz="1867" b="0" dirty="0"/>
                  <a:t>/ 14</a:t>
                </a:r>
              </a:p>
            </p:txBody>
          </p:sp>
        </p:grpSp>
        <p:sp>
          <p:nvSpPr>
            <p:cNvPr id="2083" name="Text Placeholder 3">
              <a:extLst>
                <a:ext uri="{FF2B5EF4-FFF2-40B4-BE49-F238E27FC236}">
                  <a16:creationId xmlns:a16="http://schemas.microsoft.com/office/drawing/2014/main" id="{C31C48EB-2585-3EAB-A0F0-89099CC39A67}"/>
                </a:ext>
              </a:extLst>
            </p:cNvPr>
            <p:cNvSpPr txBox="1">
              <a:spLocks/>
            </p:cNvSpPr>
            <p:nvPr/>
          </p:nvSpPr>
          <p:spPr>
            <a:xfrm>
              <a:off x="9625656" y="6346116"/>
              <a:ext cx="1992664" cy="552914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7" b="0" dirty="0"/>
                <a:t>10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6D25B9B-43D3-FCBA-4E61-BA80AE37095E}"/>
              </a:ext>
            </a:extLst>
          </p:cNvPr>
          <p:cNvSpPr txBox="1">
            <a:spLocks/>
          </p:cNvSpPr>
          <p:nvPr/>
        </p:nvSpPr>
        <p:spPr>
          <a:xfrm>
            <a:off x="526211" y="504654"/>
            <a:ext cx="11665789" cy="49244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E64626"/>
                </a:solidFill>
                <a:latin typeface="Times" pitchFamily="2" charset="0"/>
                <a:ea typeface="+mj-ea"/>
                <a:cs typeface="Times New Roman"/>
              </a:defRPr>
            </a:lvl1pPr>
          </a:lstStyle>
          <a:p>
            <a:r>
              <a:rPr lang="en-US" dirty="0">
                <a:latin typeface="+mn-lt"/>
                <a:cs typeface="Arial" panose="020B0604020202020204" pitchFamily="34" charset="0"/>
              </a:rPr>
              <a:t>Using the T</a:t>
            </a:r>
            <a:r>
              <a:rPr lang="en-US" cap="small" dirty="0">
                <a:latin typeface="+mn-lt"/>
                <a:cs typeface="Arial" panose="020B0604020202020204" pitchFamily="34" charset="0"/>
              </a:rPr>
              <a:t>ensionnet</a:t>
            </a:r>
            <a:endParaRPr lang="en-US" b="1" u="sng" cap="small" dirty="0">
              <a:solidFill>
                <a:srgbClr val="FCDCD5"/>
              </a:solidFill>
              <a:latin typeface="+mn-lt"/>
            </a:endParaRP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6F2D10C9-75F7-FAF2-8CE9-F331B8B0BF31}"/>
              </a:ext>
            </a:extLst>
          </p:cNvPr>
          <p:cNvSpPr txBox="1">
            <a:spLocks/>
          </p:cNvSpPr>
          <p:nvPr/>
        </p:nvSpPr>
        <p:spPr>
          <a:xfrm>
            <a:off x="7473689" y="1078317"/>
            <a:ext cx="1568140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414141"/>
                </a:solidFill>
              </a:rPr>
              <a:t>CatWISE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1634AD-EE1D-EDE3-029C-3B305FA4C08F}"/>
              </a:ext>
            </a:extLst>
          </p:cNvPr>
          <p:cNvSpPr txBox="1">
            <a:spLocks/>
          </p:cNvSpPr>
          <p:nvPr/>
        </p:nvSpPr>
        <p:spPr>
          <a:xfrm>
            <a:off x="4306497" y="6346779"/>
            <a:ext cx="3574131" cy="552913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67" b="0" dirty="0"/>
              <a:t>ML4ASTRO3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AB891D1-CD1E-3A71-FBF8-9149535E53C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11579" t="92867" r="12146" b="2798"/>
          <a:stretch>
            <a:fillRect/>
          </a:stretch>
        </p:blipFill>
        <p:spPr>
          <a:xfrm rot="3360000">
            <a:off x="7815108" y="3025053"/>
            <a:ext cx="1324595" cy="2902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C13B9A-C66B-8D64-E202-7BCF490C6DB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11851" t="74422" r="12177" b="21150"/>
          <a:stretch>
            <a:fillRect/>
          </a:stretch>
        </p:blipFill>
        <p:spPr>
          <a:xfrm>
            <a:off x="5430507" y="5538748"/>
            <a:ext cx="1319324" cy="2964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DBF5E68-A0A9-37F2-93E0-BA774E3CD96D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11504" t="56045" r="11820" b="39701"/>
          <a:stretch>
            <a:fillRect/>
          </a:stretch>
        </p:blipFill>
        <p:spPr>
          <a:xfrm rot="18240000">
            <a:off x="3095122" y="3009864"/>
            <a:ext cx="1331560" cy="2848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D0A7AF2-7E83-F67A-38F6-E1C32CA9A6C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11761" t="37280" r="12333" b="58013"/>
          <a:stretch>
            <a:fillRect/>
          </a:stretch>
        </p:blipFill>
        <p:spPr>
          <a:xfrm rot="2520000">
            <a:off x="7460138" y="4415855"/>
            <a:ext cx="1318173" cy="31518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BAAED89-B661-68B4-8F11-FBB4C30FFB3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11808" t="18843" r="12545" b="76637"/>
          <a:stretch>
            <a:fillRect/>
          </a:stretch>
        </p:blipFill>
        <p:spPr>
          <a:xfrm rot="19080000">
            <a:off x="3407675" y="4412926"/>
            <a:ext cx="1313688" cy="3026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5D86002-87E4-184E-7FF0-0577FCF57A1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16493" r="16390" b="94776"/>
          <a:stretch>
            <a:fillRect/>
          </a:stretch>
        </p:blipFill>
        <p:spPr>
          <a:xfrm rot="5400000">
            <a:off x="5521268" y="2094125"/>
            <a:ext cx="1165562" cy="34975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350AA5C-AFF2-7B49-6331-B215EF5CCA9D}"/>
              </a:ext>
            </a:extLst>
          </p:cNvPr>
          <p:cNvSpPr/>
          <p:nvPr/>
        </p:nvSpPr>
        <p:spPr>
          <a:xfrm rot="2658027">
            <a:off x="6855610" y="4265243"/>
            <a:ext cx="2472658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0DF6A03-3C5B-3C87-38E8-713D0BE79A2B}"/>
              </a:ext>
            </a:extLst>
          </p:cNvPr>
          <p:cNvSpPr/>
          <p:nvPr/>
        </p:nvSpPr>
        <p:spPr>
          <a:xfrm rot="18151960">
            <a:off x="1431608" y="2985942"/>
            <a:ext cx="4590280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0422EF9-CB87-C7BC-3FAA-5F3C5A92615D}"/>
              </a:ext>
            </a:extLst>
          </p:cNvPr>
          <p:cNvSpPr/>
          <p:nvPr/>
        </p:nvSpPr>
        <p:spPr>
          <a:xfrm rot="5400000">
            <a:off x="4858520" y="2083748"/>
            <a:ext cx="2472658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7AFCCF5-F85B-CB1D-F328-4AEE576DC60F}"/>
              </a:ext>
            </a:extLst>
          </p:cNvPr>
          <p:cNvSpPr/>
          <p:nvPr/>
        </p:nvSpPr>
        <p:spPr>
          <a:xfrm rot="18900000">
            <a:off x="2818108" y="4355950"/>
            <a:ext cx="2472658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20CAA3A5-0801-6BE6-3A1B-7AEAA8F95ED2}"/>
              </a:ext>
            </a:extLst>
          </p:cNvPr>
          <p:cNvSpPr txBox="1">
            <a:spLocks/>
          </p:cNvSpPr>
          <p:nvPr/>
        </p:nvSpPr>
        <p:spPr>
          <a:xfrm>
            <a:off x="6893825" y="5783463"/>
            <a:ext cx="2249465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414141"/>
                </a:solidFill>
              </a:rPr>
              <a:t>RACS-low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D80975B-F76B-7EE6-90DB-ADE591F5F8CE}"/>
              </a:ext>
            </a:extLst>
          </p:cNvPr>
          <p:cNvGrpSpPr/>
          <p:nvPr/>
        </p:nvGrpSpPr>
        <p:grpSpPr>
          <a:xfrm>
            <a:off x="878932" y="215633"/>
            <a:ext cx="10411368" cy="6239385"/>
            <a:chOff x="878932" y="215633"/>
            <a:chExt cx="10411368" cy="6239385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37A405A-6FE6-E202-DC52-9E82B23648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4626162" y="2860948"/>
              <a:ext cx="2954834" cy="151429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B78DAE8-0D6A-0870-2218-8EBF23B7C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4674629" y="215633"/>
              <a:ext cx="2852015" cy="1461599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9D97D6C1-F3E0-4370-EB36-4C0350B20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878932" y="4961669"/>
              <a:ext cx="2895196" cy="1483728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CF0E043-DCCB-A0B5-D9EB-C17FB930C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8371164" y="4959021"/>
              <a:ext cx="2919136" cy="1495997"/>
            </a:xfrm>
            <a:prstGeom prst="rect">
              <a:avLst/>
            </a:prstGeom>
          </p:spPr>
        </p:pic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9A1A94CB-2E54-FC3C-09D8-F40E417DEF16}"/>
              </a:ext>
            </a:extLst>
          </p:cNvPr>
          <p:cNvSpPr/>
          <p:nvPr/>
        </p:nvSpPr>
        <p:spPr>
          <a:xfrm>
            <a:off x="3752734" y="5798299"/>
            <a:ext cx="873428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4A2701A-95AF-E67B-792D-727756057E2C}"/>
              </a:ext>
            </a:extLst>
          </p:cNvPr>
          <p:cNvSpPr/>
          <p:nvPr/>
        </p:nvSpPr>
        <p:spPr>
          <a:xfrm>
            <a:off x="6768124" y="5833612"/>
            <a:ext cx="1554142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A574A6-5384-E09D-3CEF-2DFA7867B838}"/>
              </a:ext>
            </a:extLst>
          </p:cNvPr>
          <p:cNvSpPr/>
          <p:nvPr/>
        </p:nvSpPr>
        <p:spPr>
          <a:xfrm>
            <a:off x="5505692" y="4401503"/>
            <a:ext cx="1267701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C3C3842-85D1-2547-118B-0155FE4CAC0D}"/>
              </a:ext>
            </a:extLst>
          </p:cNvPr>
          <p:cNvSpPr/>
          <p:nvPr/>
        </p:nvSpPr>
        <p:spPr>
          <a:xfrm>
            <a:off x="7535151" y="1072981"/>
            <a:ext cx="1267701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69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6" grpId="0" animBg="1"/>
      <p:bldP spid="7" grpId="0" animBg="1"/>
      <p:bldP spid="7" grpId="1" animBg="1"/>
      <p:bldP spid="19" grpId="0" animBg="1"/>
      <p:bldP spid="24" grpId="0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83660-0BBB-36D0-E5D5-F8CEBFD74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A90EE4-3463-B72E-7B65-9F87322EC2A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8939" b="8301"/>
          <a:stretch>
            <a:fillRect/>
          </a:stretch>
        </p:blipFill>
        <p:spPr>
          <a:xfrm>
            <a:off x="1779953" y="3065175"/>
            <a:ext cx="3455411" cy="2155403"/>
          </a:xfrm>
          <a:prstGeom prst="rect">
            <a:avLst/>
          </a:prstGeom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6F9FA5E-B296-3690-7050-05A80A0830A7}"/>
              </a:ext>
            </a:extLst>
          </p:cNvPr>
          <p:cNvSpPr txBox="1">
            <a:spLocks/>
          </p:cNvSpPr>
          <p:nvPr/>
        </p:nvSpPr>
        <p:spPr>
          <a:xfrm>
            <a:off x="6589412" y="5899886"/>
            <a:ext cx="5631522" cy="28045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Land-Strykowski et al., 2026b, MNRAS, 551, stag1455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4AFF694B-087F-29DE-142A-C1CDAD02919B}"/>
              </a:ext>
            </a:extLst>
          </p:cNvPr>
          <p:cNvGrpSpPr/>
          <p:nvPr/>
        </p:nvGrpSpPr>
        <p:grpSpPr>
          <a:xfrm>
            <a:off x="-8835" y="6337952"/>
            <a:ext cx="13476363" cy="561750"/>
            <a:chOff x="-8835" y="6337952"/>
            <a:chExt cx="13476363" cy="561750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296C1391-8794-085C-D95E-CBACBA7E37E5}"/>
                </a:ext>
              </a:extLst>
            </p:cNvPr>
            <p:cNvGrpSpPr/>
            <p:nvPr/>
          </p:nvGrpSpPr>
          <p:grpSpPr>
            <a:xfrm>
              <a:off x="-8835" y="6337952"/>
              <a:ext cx="13476363" cy="561749"/>
              <a:chOff x="-6626" y="4753464"/>
              <a:chExt cx="10107272" cy="421312"/>
            </a:xfrm>
          </p:grpSpPr>
          <p:pic>
            <p:nvPicPr>
              <p:cNvPr id="165" name="Picture 164">
                <a:extLst>
                  <a:ext uri="{FF2B5EF4-FFF2-40B4-BE49-F238E27FC236}">
                    <a16:creationId xmlns:a16="http://schemas.microsoft.com/office/drawing/2014/main" id="{BE2BC23E-2BAA-94B3-F3EC-0411D9BD15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7850" y="4801425"/>
                <a:ext cx="979280" cy="77115"/>
              </a:xfrm>
              <a:prstGeom prst="rect">
                <a:avLst/>
              </a:prstGeom>
            </p:spPr>
          </p:pic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A689D490-3249-627A-1811-0E7D5F8843E8}"/>
                  </a:ext>
                </a:extLst>
              </p:cNvPr>
              <p:cNvGrpSpPr/>
              <p:nvPr/>
            </p:nvGrpSpPr>
            <p:grpSpPr>
              <a:xfrm>
                <a:off x="-6626" y="4753464"/>
                <a:ext cx="10107272" cy="421312"/>
                <a:chOff x="-6626" y="4753464"/>
                <a:chExt cx="10107272" cy="421312"/>
              </a:xfrm>
            </p:grpSpPr>
            <p:sp>
              <p:nvSpPr>
                <p:cNvPr id="167" name="Rectangle 166">
                  <a:extLst>
                    <a:ext uri="{FF2B5EF4-FFF2-40B4-BE49-F238E27FC236}">
                      <a16:creationId xmlns:a16="http://schemas.microsoft.com/office/drawing/2014/main" id="{D407B882-D031-FFCF-3E67-BEF4E0EA64B4}"/>
                    </a:ext>
                  </a:extLst>
                </p:cNvPr>
                <p:cNvSpPr/>
                <p:nvPr/>
              </p:nvSpPr>
              <p:spPr>
                <a:xfrm>
                  <a:off x="-6626" y="4877777"/>
                  <a:ext cx="9157252" cy="272496"/>
                </a:xfrm>
                <a:prstGeom prst="rect">
                  <a:avLst/>
                </a:prstGeom>
                <a:solidFill>
                  <a:srgbClr val="E6452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168" name="Text Placeholder 3">
                  <a:extLst>
                    <a:ext uri="{FF2B5EF4-FFF2-40B4-BE49-F238E27FC236}">
                      <a16:creationId xmlns:a16="http://schemas.microsoft.com/office/drawing/2014/main" id="{7A913067-2475-2742-BCA5-71B92D80FE3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9107" y="4753464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867" b="0" dirty="0"/>
                    <a:t>mlan9395@uni.sydney.edu.au</a:t>
                  </a:r>
                </a:p>
              </p:txBody>
            </p:sp>
            <p:sp>
              <p:nvSpPr>
                <p:cNvPr id="169" name="Text Placeholder 3">
                  <a:extLst>
                    <a:ext uri="{FF2B5EF4-FFF2-40B4-BE49-F238E27FC236}">
                      <a16:creationId xmlns:a16="http://schemas.microsoft.com/office/drawing/2014/main" id="{B75276ED-2593-3B8A-26DD-908376D626E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420048" y="4760090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867" b="0" dirty="0">
                      <a:solidFill>
                        <a:srgbClr val="E64526"/>
                      </a:solidFill>
                    </a:rPr>
                    <a:t>9 </a:t>
                  </a:r>
                  <a:r>
                    <a:rPr lang="en-US" sz="1867" b="0" dirty="0"/>
                    <a:t>/ 14</a:t>
                  </a:r>
                </a:p>
              </p:txBody>
            </p:sp>
          </p:grpSp>
        </p:grpSp>
        <p:sp>
          <p:nvSpPr>
            <p:cNvPr id="163" name="Text Placeholder 3">
              <a:extLst>
                <a:ext uri="{FF2B5EF4-FFF2-40B4-BE49-F238E27FC236}">
                  <a16:creationId xmlns:a16="http://schemas.microsoft.com/office/drawing/2014/main" id="{7942CF3A-110D-478E-F8A5-8BBFB28EAFC2}"/>
                </a:ext>
              </a:extLst>
            </p:cNvPr>
            <p:cNvSpPr txBox="1">
              <a:spLocks/>
            </p:cNvSpPr>
            <p:nvPr/>
          </p:nvSpPr>
          <p:spPr>
            <a:xfrm>
              <a:off x="9625656" y="6346116"/>
              <a:ext cx="1992664" cy="552914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7" b="0" dirty="0"/>
                <a:t>11</a:t>
              </a:r>
            </a:p>
          </p:txBody>
        </p:sp>
        <p:sp>
          <p:nvSpPr>
            <p:cNvPr id="164" name="Text Placeholder 3">
              <a:extLst>
                <a:ext uri="{FF2B5EF4-FFF2-40B4-BE49-F238E27FC236}">
                  <a16:creationId xmlns:a16="http://schemas.microsoft.com/office/drawing/2014/main" id="{339D3522-5936-A824-B862-98A52B029E5E}"/>
                </a:ext>
              </a:extLst>
            </p:cNvPr>
            <p:cNvSpPr txBox="1">
              <a:spLocks/>
            </p:cNvSpPr>
            <p:nvPr/>
          </p:nvSpPr>
          <p:spPr>
            <a:xfrm>
              <a:off x="4306497" y="6346787"/>
              <a:ext cx="3574131" cy="552915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7" b="0" dirty="0"/>
                <a:t>ML4ASTRO3</a:t>
              </a:r>
            </a:p>
          </p:txBody>
        </p:sp>
      </p:grp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20575A65-2F38-9DC2-0149-17625DEC0972}"/>
              </a:ext>
            </a:extLst>
          </p:cNvPr>
          <p:cNvSpPr txBox="1">
            <a:spLocks/>
          </p:cNvSpPr>
          <p:nvPr/>
        </p:nvSpPr>
        <p:spPr>
          <a:xfrm>
            <a:off x="710697" y="1140125"/>
            <a:ext cx="10150422" cy="173817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14141"/>
                </a:solidFill>
              </a:rPr>
              <a:t>WISE </a:t>
            </a:r>
            <a:r>
              <a:rPr lang="en-US" sz="2400" b="1" dirty="0">
                <a:solidFill>
                  <a:srgbClr val="414141"/>
                </a:solidFill>
              </a:rPr>
              <a:t>ecliptic bias </a:t>
            </a:r>
            <a:r>
              <a:rPr lang="en-US" sz="2400" dirty="0">
                <a:solidFill>
                  <a:srgbClr val="414141"/>
                </a:solidFill>
              </a:rPr>
              <a:t>can be modelled as </a:t>
            </a:r>
            <a:r>
              <a:rPr lang="en-US" sz="2400" b="1" dirty="0">
                <a:solidFill>
                  <a:srgbClr val="414141"/>
                </a:solidFill>
              </a:rPr>
              <a:t>Eddington bias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14141"/>
                </a:solidFill>
              </a:rPr>
              <a:t>Likelihood is </a:t>
            </a:r>
            <a:r>
              <a:rPr lang="en-US" sz="2400" b="1" dirty="0">
                <a:solidFill>
                  <a:srgbClr val="414141"/>
                </a:solidFill>
              </a:rPr>
              <a:t>intractable</a:t>
            </a:r>
            <a:r>
              <a:rPr lang="en-US" sz="2400" dirty="0">
                <a:solidFill>
                  <a:srgbClr val="414141"/>
                </a:solidFill>
              </a:rPr>
              <a:t>, requires </a:t>
            </a:r>
            <a:r>
              <a:rPr lang="en-US" sz="2400" b="1" dirty="0">
                <a:solidFill>
                  <a:srgbClr val="414141"/>
                </a:solidFill>
              </a:rPr>
              <a:t>forward-model </a:t>
            </a:r>
            <a:r>
              <a:rPr lang="en-US" sz="2400" dirty="0">
                <a:solidFill>
                  <a:srgbClr val="414141"/>
                </a:solidFill>
              </a:rPr>
              <a:t>(Oayda+2026)</a:t>
            </a:r>
            <a:endParaRPr lang="en-US" sz="2400" b="1" dirty="0">
              <a:solidFill>
                <a:srgbClr val="41414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8BD790-21CF-51FB-1EEC-8EAC132CF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1" y="504654"/>
            <a:ext cx="11665789" cy="492443"/>
          </a:xfrm>
        </p:spPr>
        <p:txBody>
          <a:bodyPr/>
          <a:lstStyle/>
          <a:p>
            <a:r>
              <a:rPr lang="en-US" dirty="0">
                <a:latin typeface="+mn-lt"/>
              </a:rPr>
              <a:t>Extending the T</a:t>
            </a:r>
            <a:r>
              <a:rPr lang="en-US" cap="small" dirty="0">
                <a:latin typeface="+mn-lt"/>
              </a:rPr>
              <a:t>ensionnet</a:t>
            </a:r>
            <a:r>
              <a:rPr lang="en-US" dirty="0">
                <a:latin typeface="+mn-lt"/>
              </a:rPr>
              <a:t> to forward-models</a:t>
            </a:r>
            <a:endParaRPr lang="en-US" b="1" u="sng" dirty="0">
              <a:solidFill>
                <a:srgbClr val="FCDCD5"/>
              </a:solidFill>
              <a:latin typeface="+mn-lt"/>
            </a:endParaRPr>
          </a:p>
        </p:txBody>
      </p: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CB09C03D-6D9B-182D-8406-A1770849004E}"/>
              </a:ext>
            </a:extLst>
          </p:cNvPr>
          <p:cNvSpPr txBox="1">
            <a:spLocks/>
          </p:cNvSpPr>
          <p:nvPr/>
        </p:nvSpPr>
        <p:spPr>
          <a:xfrm>
            <a:off x="8148369" y="6147672"/>
            <a:ext cx="4080716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Oayda &amp; Lewis, 2026, MNRAS, 546, stag248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0935DA5-E62A-E355-4768-6C7DF9990C9A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 l="8900" b="8228"/>
          <a:stretch>
            <a:fillRect/>
          </a:stretch>
        </p:blipFill>
        <p:spPr>
          <a:xfrm>
            <a:off x="1779956" y="3063601"/>
            <a:ext cx="3456666" cy="21569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 Placeholder 12">
                <a:extLst>
                  <a:ext uri="{FF2B5EF4-FFF2-40B4-BE49-F238E27FC236}">
                    <a16:creationId xmlns:a16="http://schemas.microsoft.com/office/drawing/2014/main" id="{DF6A4E45-00BD-F42E-FC32-0788B79D52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61133" y="3329782"/>
                <a:ext cx="4828135" cy="1738172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en-US" sz="2800" b="1" dirty="0">
                    <a:solidFill>
                      <a:srgbClr val="E64526"/>
                    </a:solidFill>
                  </a:rPr>
                  <a:t>6.7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E6452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2800" b="1" dirty="0">
                    <a:solidFill>
                      <a:srgbClr val="E64526"/>
                    </a:solidFill>
                  </a:rPr>
                  <a:t>1.1</a:t>
                </a:r>
                <a:r>
                  <a:rPr lang="el-GR" sz="2800" b="1" dirty="0">
                    <a:solidFill>
                      <a:srgbClr val="E64526"/>
                    </a:solidFill>
                  </a:rPr>
                  <a:t>σ</a:t>
                </a:r>
                <a:r>
                  <a:rPr lang="en-AU" sz="2800" dirty="0">
                    <a:solidFill>
                      <a:srgbClr val="E64526"/>
                    </a:solidFill>
                  </a:rPr>
                  <a:t> </a:t>
                </a:r>
                <a:r>
                  <a:rPr lang="en-US" sz="2800" dirty="0">
                    <a:solidFill>
                      <a:srgbClr val="E64526"/>
                    </a:solidFill>
                  </a:rPr>
                  <a:t>tension between CatWISE and Planck</a:t>
                </a:r>
              </a:p>
            </p:txBody>
          </p:sp>
        </mc:Choice>
        <mc:Fallback xmlns="">
          <p:sp>
            <p:nvSpPr>
              <p:cNvPr id="48" name="Text Placeholder 12">
                <a:extLst>
                  <a:ext uri="{FF2B5EF4-FFF2-40B4-BE49-F238E27FC236}">
                    <a16:creationId xmlns:a16="http://schemas.microsoft.com/office/drawing/2014/main" id="{DF6A4E45-00BD-F42E-FC32-0788B79D52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1133" y="3329782"/>
                <a:ext cx="4828135" cy="17381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3E0FB62A-D420-4621-D347-2F092AA0AF50}"/>
              </a:ext>
            </a:extLst>
          </p:cNvPr>
          <p:cNvSpPr txBox="1">
            <a:spLocks/>
          </p:cNvSpPr>
          <p:nvPr/>
        </p:nvSpPr>
        <p:spPr>
          <a:xfrm>
            <a:off x="712420" y="2236050"/>
            <a:ext cx="10150422" cy="64873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14141"/>
                </a:solidFill>
              </a:rPr>
              <a:t>T</a:t>
            </a:r>
            <a:r>
              <a:rPr lang="en-US" sz="2400" cap="small" dirty="0">
                <a:solidFill>
                  <a:srgbClr val="414141"/>
                </a:solidFill>
              </a:rPr>
              <a:t>ensionnet</a:t>
            </a:r>
            <a:r>
              <a:rPr lang="en-US" sz="2400" dirty="0">
                <a:solidFill>
                  <a:srgbClr val="414141"/>
                </a:solidFill>
              </a:rPr>
              <a:t> is versatile — takes in </a:t>
            </a:r>
            <a:r>
              <a:rPr lang="en-US" sz="2400" b="1" dirty="0">
                <a:solidFill>
                  <a:srgbClr val="414141"/>
                </a:solidFill>
              </a:rPr>
              <a:t>simulations</a:t>
            </a:r>
            <a:r>
              <a:rPr lang="en-US" sz="2400" dirty="0">
                <a:solidFill>
                  <a:srgbClr val="414141"/>
                </a:solidFill>
              </a:rPr>
              <a:t>, outputs </a:t>
            </a:r>
            <a:r>
              <a:rPr lang="en-US" sz="2400" b="1" dirty="0">
                <a:solidFill>
                  <a:srgbClr val="414141"/>
                </a:solidFill>
              </a:rPr>
              <a:t>inference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6A7998CE-84F5-6BE5-18F8-0ECB729F4794}"/>
              </a:ext>
            </a:extLst>
          </p:cNvPr>
          <p:cNvSpPr txBox="1">
            <a:spLocks/>
          </p:cNvSpPr>
          <p:nvPr/>
        </p:nvSpPr>
        <p:spPr>
          <a:xfrm>
            <a:off x="7071997" y="6148140"/>
            <a:ext cx="1951753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1E76B4"/>
                </a:solidFill>
              </a:rPr>
              <a:t>Image credit: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2584E66-66E7-B43F-85B6-1F4BCB3C7D68}"/>
              </a:ext>
            </a:extLst>
          </p:cNvPr>
          <p:cNvSpPr/>
          <p:nvPr/>
        </p:nvSpPr>
        <p:spPr>
          <a:xfrm>
            <a:off x="1440741" y="3020520"/>
            <a:ext cx="3794624" cy="144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60BBE13-CD48-BD3B-8FEF-086ACD5954CE}"/>
              </a:ext>
            </a:extLst>
          </p:cNvPr>
          <p:cNvGrpSpPr/>
          <p:nvPr/>
        </p:nvGrpSpPr>
        <p:grpSpPr>
          <a:xfrm>
            <a:off x="1302953" y="3152438"/>
            <a:ext cx="3901365" cy="2824403"/>
            <a:chOff x="1181930" y="3152438"/>
            <a:chExt cx="3901365" cy="2824403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95C6C177-9FCD-4DF6-DF6F-47ED48EC0CE1}"/>
                </a:ext>
              </a:extLst>
            </p:cNvPr>
            <p:cNvSpPr/>
            <p:nvPr/>
          </p:nvSpPr>
          <p:spPr>
            <a:xfrm flipH="1">
              <a:off x="1233832" y="3152438"/>
              <a:ext cx="415056" cy="22855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A08F4A7-188C-CDF5-5930-7FADC3D48FE7}"/>
                </a:ext>
              </a:extLst>
            </p:cNvPr>
            <p:cNvCxnSpPr>
              <a:cxnSpLocks/>
            </p:cNvCxnSpPr>
            <p:nvPr/>
          </p:nvCxnSpPr>
          <p:spPr>
            <a:xfrm>
              <a:off x="1648896" y="5213116"/>
              <a:ext cx="3434399" cy="0"/>
            </a:xfrm>
            <a:prstGeom prst="line">
              <a:avLst/>
            </a:prstGeom>
            <a:ln w="25400">
              <a:solidFill>
                <a:srgbClr val="41414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 Placeholder 2">
                  <a:extLst>
                    <a:ext uri="{FF2B5EF4-FFF2-40B4-BE49-F238E27FC236}">
                      <a16:creationId xmlns:a16="http://schemas.microsoft.com/office/drawing/2014/main" id="{FBA76476-2142-C5C7-B5DD-582E67AFCA5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1578395" y="5248216"/>
                  <a:ext cx="684403" cy="516565"/>
                </a:xfrm>
                <a:prstGeom prst="rect">
                  <a:avLst/>
                </a:prstGeom>
              </p:spPr>
              <p:txBody>
                <a:bodyPr/>
                <a:lstStyle>
                  <a:lvl1pPr marL="1714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286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858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430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002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indent="0" algn="ctr">
                    <a:buNone/>
                  </a:pPr>
                  <a14:m>
                    <m:oMath xmlns:m="http://schemas.openxmlformats.org/officeDocument/2006/math">
                      <m:r>
                        <a:rPr lang="en-AU" sz="2133" i="1" smtClean="0">
                          <a:solidFill>
                            <a:srgbClr val="41414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a14:m>
                  <a:r>
                    <a:rPr lang="en-AU" sz="2133" dirty="0">
                      <a:solidFill>
                        <a:srgbClr val="414141"/>
                      </a:solidFill>
                    </a:rPr>
                    <a:t>10</a:t>
                  </a:r>
                </a:p>
              </p:txBody>
            </p:sp>
          </mc:Choice>
          <mc:Fallback xmlns="">
            <p:sp>
              <p:nvSpPr>
                <p:cNvPr id="32" name="Text Placeholder 2">
                  <a:extLst>
                    <a:ext uri="{FF2B5EF4-FFF2-40B4-BE49-F238E27FC236}">
                      <a16:creationId xmlns:a16="http://schemas.microsoft.com/office/drawing/2014/main" id="{BD6E8E65-5F9D-EB4F-FDB4-607FF66551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78395" y="5248216"/>
                  <a:ext cx="684403" cy="516565"/>
                </a:xfrm>
                <a:prstGeom prst="rect">
                  <a:avLst/>
                </a:prstGeom>
                <a:blipFill>
                  <a:blip r:embed="rId7"/>
                  <a:stretch>
                    <a:fillRect t="-9524" r="-9091" b="-476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3" name="Text Placeholder 2">
              <a:extLst>
                <a:ext uri="{FF2B5EF4-FFF2-40B4-BE49-F238E27FC236}">
                  <a16:creationId xmlns:a16="http://schemas.microsoft.com/office/drawing/2014/main" id="{639D1149-84EE-D5D0-5EF0-6B73BC27C557}"/>
                </a:ext>
              </a:extLst>
            </p:cNvPr>
            <p:cNvSpPr txBox="1">
              <a:spLocks/>
            </p:cNvSpPr>
            <p:nvPr/>
          </p:nvSpPr>
          <p:spPr>
            <a:xfrm>
              <a:off x="2719336" y="5247235"/>
              <a:ext cx="616318" cy="516565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AU" sz="2133" dirty="0">
                  <a:solidFill>
                    <a:srgbClr val="414141"/>
                  </a:solidFill>
                </a:rPr>
                <a:t>0</a:t>
              </a:r>
            </a:p>
          </p:txBody>
        </p:sp>
        <p:sp>
          <p:nvSpPr>
            <p:cNvPr id="34" name="Text Placeholder 2">
              <a:extLst>
                <a:ext uri="{FF2B5EF4-FFF2-40B4-BE49-F238E27FC236}">
                  <a16:creationId xmlns:a16="http://schemas.microsoft.com/office/drawing/2014/main" id="{3E807D17-D0AF-9EAA-4234-8D539BD9E1C4}"/>
                </a:ext>
              </a:extLst>
            </p:cNvPr>
            <p:cNvSpPr txBox="1">
              <a:spLocks/>
            </p:cNvSpPr>
            <p:nvPr/>
          </p:nvSpPr>
          <p:spPr>
            <a:xfrm>
              <a:off x="3869354" y="5249598"/>
              <a:ext cx="616318" cy="516565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AU" sz="2133" dirty="0">
                  <a:solidFill>
                    <a:srgbClr val="414141"/>
                  </a:solidFill>
                </a:rPr>
                <a:t>10</a:t>
              </a:r>
            </a:p>
          </p:txBody>
        </p: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627CA5C6-7F54-B7CA-5F85-33F6FB666CFD}"/>
                </a:ext>
              </a:extLst>
            </p:cNvPr>
            <p:cNvCxnSpPr>
              <a:cxnSpLocks/>
            </p:cNvCxnSpPr>
            <p:nvPr/>
          </p:nvCxnSpPr>
          <p:spPr>
            <a:xfrm>
              <a:off x="1883145" y="5220578"/>
              <a:ext cx="0" cy="93768"/>
            </a:xfrm>
            <a:prstGeom prst="line">
              <a:avLst/>
            </a:prstGeom>
            <a:ln w="25400">
              <a:solidFill>
                <a:srgbClr val="41414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5613A56-003F-5567-9078-D2E525C87899}"/>
                </a:ext>
              </a:extLst>
            </p:cNvPr>
            <p:cNvCxnSpPr>
              <a:cxnSpLocks/>
            </p:cNvCxnSpPr>
            <p:nvPr/>
          </p:nvCxnSpPr>
          <p:spPr>
            <a:xfrm>
              <a:off x="3028873" y="5219193"/>
              <a:ext cx="0" cy="93768"/>
            </a:xfrm>
            <a:prstGeom prst="line">
              <a:avLst/>
            </a:prstGeom>
            <a:ln w="25400">
              <a:solidFill>
                <a:srgbClr val="41414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ACD1B0E-CCB2-77A9-0ED6-F7A300F8E4A0}"/>
                </a:ext>
              </a:extLst>
            </p:cNvPr>
            <p:cNvCxnSpPr>
              <a:cxnSpLocks/>
            </p:cNvCxnSpPr>
            <p:nvPr/>
          </p:nvCxnSpPr>
          <p:spPr>
            <a:xfrm>
              <a:off x="4176782" y="5219193"/>
              <a:ext cx="0" cy="93768"/>
            </a:xfrm>
            <a:prstGeom prst="line">
              <a:avLst/>
            </a:prstGeom>
            <a:ln w="25400">
              <a:solidFill>
                <a:srgbClr val="41414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7DB4B892-F8FB-5A4F-7AFC-401FA67625E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alphaModFix/>
            </a:blip>
            <a:srcRect l="80887" t="35612" r="2387" b="39201"/>
            <a:stretch>
              <a:fillRect/>
            </a:stretch>
          </p:blipFill>
          <p:spPr>
            <a:xfrm>
              <a:off x="2953627" y="5672160"/>
              <a:ext cx="684408" cy="304681"/>
            </a:xfrm>
            <a:prstGeom prst="rect">
              <a:avLst/>
            </a:prstGeom>
          </p:spPr>
        </p:pic>
        <p:sp>
          <p:nvSpPr>
            <p:cNvPr id="9" name="Text Placeholder 12">
              <a:extLst>
                <a:ext uri="{FF2B5EF4-FFF2-40B4-BE49-F238E27FC236}">
                  <a16:creationId xmlns:a16="http://schemas.microsoft.com/office/drawing/2014/main" id="{00CAB1BA-7F21-D663-4FAE-CB2518A05CAB}"/>
                </a:ext>
              </a:extLst>
            </p:cNvPr>
            <p:cNvSpPr txBox="1">
              <a:spLocks/>
            </p:cNvSpPr>
            <p:nvPr/>
          </p:nvSpPr>
          <p:spPr>
            <a:xfrm rot="16200000">
              <a:off x="434286" y="3912788"/>
              <a:ext cx="2070000" cy="574712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400" dirty="0">
                  <a:solidFill>
                    <a:srgbClr val="414141"/>
                  </a:solidFill>
                </a:rPr>
                <a:t>PDF</a:t>
              </a:r>
            </a:p>
          </p:txBody>
        </p: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2A02514-D551-CD0B-B7CA-25CEFE027F4E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1658939" y="3153379"/>
              <a:ext cx="0" cy="2070000"/>
            </a:xfrm>
            <a:prstGeom prst="line">
              <a:avLst/>
            </a:prstGeom>
            <a:ln w="25400">
              <a:solidFill>
                <a:srgbClr val="41414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3096C5D8-CA00-41ED-B963-CD802B41E8A5}"/>
              </a:ext>
            </a:extLst>
          </p:cNvPr>
          <p:cNvSpPr/>
          <p:nvPr/>
        </p:nvSpPr>
        <p:spPr>
          <a:xfrm flipH="1">
            <a:off x="5157439" y="3113331"/>
            <a:ext cx="460686" cy="22855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4EEFE58-9498-87A6-BFFE-A1423F17149F}"/>
              </a:ext>
            </a:extLst>
          </p:cNvPr>
          <p:cNvCxnSpPr>
            <a:cxnSpLocks/>
          </p:cNvCxnSpPr>
          <p:nvPr/>
        </p:nvCxnSpPr>
        <p:spPr>
          <a:xfrm>
            <a:off x="5500384" y="4177068"/>
            <a:ext cx="557074" cy="0"/>
          </a:xfrm>
          <a:prstGeom prst="straightConnector1">
            <a:avLst/>
          </a:prstGeom>
          <a:ln w="63500">
            <a:solidFill>
              <a:srgbClr val="E6452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6885A3AB-4FA7-FD1A-CDD2-4A2021C0CF3E}"/>
              </a:ext>
            </a:extLst>
          </p:cNvPr>
          <p:cNvSpPr txBox="1">
            <a:spLocks/>
          </p:cNvSpPr>
          <p:nvPr/>
        </p:nvSpPr>
        <p:spPr>
          <a:xfrm>
            <a:off x="647632" y="1404055"/>
            <a:ext cx="10998704" cy="1294980"/>
          </a:xfrm>
          <a:prstGeom prst="rect">
            <a:avLst/>
          </a:prstGeom>
          <a:solidFill>
            <a:schemeClr val="bg1"/>
          </a:solidFill>
          <a:ln w="25400">
            <a:solidFill>
              <a:srgbClr val="414141"/>
            </a:solidFill>
          </a:ln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14141"/>
                </a:solidFill>
              </a:rPr>
              <a:t>Highlights the </a:t>
            </a:r>
            <a:r>
              <a:rPr lang="en-US" sz="2400" b="1" dirty="0">
                <a:solidFill>
                  <a:srgbClr val="414141"/>
                </a:solidFill>
              </a:rPr>
              <a:t>utility</a:t>
            </a:r>
            <a:r>
              <a:rPr lang="en-US" sz="2400" dirty="0">
                <a:solidFill>
                  <a:srgbClr val="414141"/>
                </a:solidFill>
              </a:rPr>
              <a:t> of our T</a:t>
            </a:r>
            <a:r>
              <a:rPr lang="en-US" sz="2400" cap="small" dirty="0">
                <a:solidFill>
                  <a:srgbClr val="414141"/>
                </a:solidFill>
              </a:rPr>
              <a:t>ensionnet</a:t>
            </a:r>
            <a:r>
              <a:rPr lang="en-US" sz="2400" dirty="0">
                <a:solidFill>
                  <a:srgbClr val="414141"/>
                </a:solidFill>
              </a:rPr>
              <a:t> architecture as a </a:t>
            </a:r>
            <a:r>
              <a:rPr lang="en-US" sz="2400" b="1" dirty="0">
                <a:solidFill>
                  <a:srgbClr val="414141"/>
                </a:solidFill>
              </a:rPr>
              <a:t>diagnostic tool</a:t>
            </a:r>
            <a:endParaRPr lang="en-US" sz="2000" b="1" dirty="0">
              <a:solidFill>
                <a:srgbClr val="41414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414141"/>
                </a:solidFill>
              </a:rPr>
              <a:t>Framework</a:t>
            </a:r>
            <a:r>
              <a:rPr lang="en-US" sz="2400" dirty="0">
                <a:solidFill>
                  <a:srgbClr val="414141"/>
                </a:solidFill>
              </a:rPr>
              <a:t> to test </a:t>
            </a:r>
            <a:r>
              <a:rPr lang="en-US" sz="2400" b="1" dirty="0">
                <a:solidFill>
                  <a:srgbClr val="414141"/>
                </a:solidFill>
              </a:rPr>
              <a:t>which</a:t>
            </a:r>
            <a:r>
              <a:rPr lang="en-US" sz="2400" dirty="0">
                <a:solidFill>
                  <a:srgbClr val="414141"/>
                </a:solidFill>
              </a:rPr>
              <a:t> </a:t>
            </a:r>
            <a:r>
              <a:rPr lang="en-US" sz="2400" b="1" dirty="0">
                <a:solidFill>
                  <a:srgbClr val="414141"/>
                </a:solidFill>
              </a:rPr>
              <a:t>systematics</a:t>
            </a:r>
            <a:r>
              <a:rPr lang="en-US" sz="2400" dirty="0">
                <a:solidFill>
                  <a:srgbClr val="414141"/>
                </a:solidFill>
              </a:rPr>
              <a:t> ease or worsen the cosmic dipole tension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36A3EEB-7318-9AC1-AED2-7A077A672617}"/>
              </a:ext>
            </a:extLst>
          </p:cNvPr>
          <p:cNvGrpSpPr/>
          <p:nvPr/>
        </p:nvGrpSpPr>
        <p:grpSpPr>
          <a:xfrm>
            <a:off x="725025" y="2656103"/>
            <a:ext cx="10507188" cy="3079387"/>
            <a:chOff x="725025" y="2549570"/>
            <a:chExt cx="10507188" cy="307938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9F261104-E513-3F78-0D77-EC32231CF31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25025" y="2562470"/>
              <a:ext cx="4764123" cy="238206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5041A4F-9627-3DE4-530F-8C6D1B5904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6560227" y="2549570"/>
              <a:ext cx="4671986" cy="2394298"/>
            </a:xfrm>
            <a:prstGeom prst="rect">
              <a:avLst/>
            </a:prstGeom>
          </p:spPr>
        </p:pic>
        <p:sp>
          <p:nvSpPr>
            <p:cNvPr id="19" name="Text Placeholder 12">
              <a:extLst>
                <a:ext uri="{FF2B5EF4-FFF2-40B4-BE49-F238E27FC236}">
                  <a16:creationId xmlns:a16="http://schemas.microsoft.com/office/drawing/2014/main" id="{9CA16356-8B74-73BB-AD1B-71C3750B5383}"/>
                </a:ext>
              </a:extLst>
            </p:cNvPr>
            <p:cNvSpPr txBox="1">
              <a:spLocks/>
            </p:cNvSpPr>
            <p:nvPr/>
          </p:nvSpPr>
          <p:spPr>
            <a:xfrm>
              <a:off x="1044006" y="4950383"/>
              <a:ext cx="4126160" cy="678574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None/>
              </a:pPr>
              <a:r>
                <a:rPr lang="en-AU" sz="2400" dirty="0">
                  <a:solidFill>
                    <a:srgbClr val="414141"/>
                  </a:solidFill>
                </a:rPr>
                <a:t>W1 coverage</a:t>
              </a:r>
              <a:endParaRPr lang="en-US" sz="2400" b="1" dirty="0">
                <a:solidFill>
                  <a:srgbClr val="414141"/>
                </a:solidFill>
              </a:endParaRPr>
            </a:p>
          </p:txBody>
        </p:sp>
        <p:sp>
          <p:nvSpPr>
            <p:cNvPr id="20" name="Text Placeholder 12">
              <a:extLst>
                <a:ext uri="{FF2B5EF4-FFF2-40B4-BE49-F238E27FC236}">
                  <a16:creationId xmlns:a16="http://schemas.microsoft.com/office/drawing/2014/main" id="{A72A6F28-FB48-C683-9FC8-D24A884493B2}"/>
                </a:ext>
              </a:extLst>
            </p:cNvPr>
            <p:cNvSpPr txBox="1">
              <a:spLocks/>
            </p:cNvSpPr>
            <p:nvPr/>
          </p:nvSpPr>
          <p:spPr>
            <a:xfrm>
              <a:off x="6833140" y="4950383"/>
              <a:ext cx="4126160" cy="678574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50000"/>
                </a:lnSpc>
                <a:buNone/>
              </a:pPr>
              <a:r>
                <a:rPr lang="en-AU" sz="2400" dirty="0">
                  <a:solidFill>
                    <a:srgbClr val="414141"/>
                  </a:solidFill>
                </a:rPr>
                <a:t>Source counts</a:t>
              </a:r>
              <a:endParaRPr lang="en-US" sz="2400" b="1" dirty="0">
                <a:solidFill>
                  <a:srgbClr val="414141"/>
                </a:solidFill>
              </a:endParaRP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CDF3DB4-ED34-D84A-6A81-88306BE10B5F}"/>
                </a:ext>
              </a:extLst>
            </p:cNvPr>
            <p:cNvCxnSpPr>
              <a:cxnSpLocks/>
            </p:cNvCxnSpPr>
            <p:nvPr/>
          </p:nvCxnSpPr>
          <p:spPr>
            <a:xfrm>
              <a:off x="5726924" y="3740197"/>
              <a:ext cx="557074" cy="0"/>
            </a:xfrm>
            <a:prstGeom prst="straightConnector1">
              <a:avLst/>
            </a:prstGeom>
            <a:ln w="63500">
              <a:solidFill>
                <a:srgbClr val="41414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092C6C78-8FF5-4129-2636-52B31D7179C8}"/>
              </a:ext>
            </a:extLst>
          </p:cNvPr>
          <p:cNvSpPr txBox="1">
            <a:spLocks/>
          </p:cNvSpPr>
          <p:nvPr/>
        </p:nvSpPr>
        <p:spPr>
          <a:xfrm>
            <a:off x="6083982" y="4618436"/>
            <a:ext cx="4828135" cy="63531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None/>
            </a:pPr>
            <a:r>
              <a:rPr lang="en-US" sz="2000" dirty="0">
                <a:solidFill>
                  <a:srgbClr val="E64526"/>
                </a:solidFill>
              </a:rPr>
              <a:t>(5.1</a:t>
            </a:r>
            <a:r>
              <a:rPr lang="el-GR" sz="2000" dirty="0">
                <a:solidFill>
                  <a:srgbClr val="E64526"/>
                </a:solidFill>
              </a:rPr>
              <a:t>σ</a:t>
            </a:r>
            <a:r>
              <a:rPr lang="en-AU" sz="2000" dirty="0">
                <a:solidFill>
                  <a:srgbClr val="E64526"/>
                </a:solidFill>
              </a:rPr>
              <a:t> without Eddington bias)</a:t>
            </a:r>
            <a:endParaRPr lang="en-US" sz="2000" dirty="0">
              <a:solidFill>
                <a:srgbClr val="E645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49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48" grpId="0"/>
      <p:bldP spid="30" grpId="0"/>
      <p:bldP spid="30" grpId="1"/>
      <p:bldP spid="37" grpId="0"/>
      <p:bldP spid="8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B5BD2-BF76-59BB-DE53-89E329ABA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1" name="Group 2080">
            <a:extLst>
              <a:ext uri="{FF2B5EF4-FFF2-40B4-BE49-F238E27FC236}">
                <a16:creationId xmlns:a16="http://schemas.microsoft.com/office/drawing/2014/main" id="{41AE67B7-63EE-8C3A-3BEA-FD667115B03E}"/>
              </a:ext>
            </a:extLst>
          </p:cNvPr>
          <p:cNvGrpSpPr/>
          <p:nvPr/>
        </p:nvGrpSpPr>
        <p:grpSpPr>
          <a:xfrm>
            <a:off x="-8835" y="6337952"/>
            <a:ext cx="13476363" cy="561749"/>
            <a:chOff x="-8835" y="6337952"/>
            <a:chExt cx="13476363" cy="561749"/>
          </a:xfrm>
        </p:grpSpPr>
        <p:grpSp>
          <p:nvGrpSpPr>
            <p:cNvPr id="2086" name="Group 2085">
              <a:extLst>
                <a:ext uri="{FF2B5EF4-FFF2-40B4-BE49-F238E27FC236}">
                  <a16:creationId xmlns:a16="http://schemas.microsoft.com/office/drawing/2014/main" id="{34A3C3E5-A1A5-4650-D1D7-323DD765B83E}"/>
                </a:ext>
              </a:extLst>
            </p:cNvPr>
            <p:cNvGrpSpPr/>
            <p:nvPr/>
          </p:nvGrpSpPr>
          <p:grpSpPr>
            <a:xfrm>
              <a:off x="-8835" y="6337952"/>
              <a:ext cx="13476363" cy="561749"/>
              <a:chOff x="-6626" y="4753464"/>
              <a:chExt cx="10107272" cy="421312"/>
            </a:xfrm>
          </p:grpSpPr>
          <p:sp>
            <p:nvSpPr>
              <p:cNvPr id="2087" name="Rectangle 2086">
                <a:extLst>
                  <a:ext uri="{FF2B5EF4-FFF2-40B4-BE49-F238E27FC236}">
                    <a16:creationId xmlns:a16="http://schemas.microsoft.com/office/drawing/2014/main" id="{BF44EFBA-17F1-096D-52EE-7FA5109C8DDA}"/>
                  </a:ext>
                </a:extLst>
              </p:cNvPr>
              <p:cNvSpPr/>
              <p:nvPr/>
            </p:nvSpPr>
            <p:spPr>
              <a:xfrm>
                <a:off x="-6626" y="4877777"/>
                <a:ext cx="9157252" cy="272496"/>
              </a:xfrm>
              <a:prstGeom prst="rect">
                <a:avLst/>
              </a:prstGeom>
              <a:solidFill>
                <a:srgbClr val="E645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88" name="Text Placeholder 3">
                <a:extLst>
                  <a:ext uri="{FF2B5EF4-FFF2-40B4-BE49-F238E27FC236}">
                    <a16:creationId xmlns:a16="http://schemas.microsoft.com/office/drawing/2014/main" id="{2F805404-C72B-2C7D-F013-D94A064F5AD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107" y="4753464"/>
                <a:ext cx="2680598" cy="414686"/>
              </a:xfrm>
              <a:prstGeom prst="rect">
                <a:avLst/>
              </a:prstGeom>
            </p:spPr>
            <p:txBody>
              <a:bodyPr anchor="b" anchorCtr="0"/>
              <a:lstStyle>
                <a:lvl1pPr marL="0" indent="0" algn="l">
                  <a:buClr>
                    <a:schemeClr val="tx2"/>
                  </a:buClr>
                  <a:buFont typeface="Arial" panose="020B0604020202020204" pitchFamily="34" charset="0"/>
                  <a:buNone/>
                  <a:defRPr sz="14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9144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867" b="0" dirty="0"/>
                  <a:t>mlan9395@uni.sydney.edu.au</a:t>
                </a:r>
              </a:p>
            </p:txBody>
          </p:sp>
          <p:sp>
            <p:nvSpPr>
              <p:cNvPr id="2089" name="Text Placeholder 3">
                <a:extLst>
                  <a:ext uri="{FF2B5EF4-FFF2-40B4-BE49-F238E27FC236}">
                    <a16:creationId xmlns:a16="http://schemas.microsoft.com/office/drawing/2014/main" id="{BBBC5662-3DB9-E81B-8A73-F244A71AB13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20048" y="4760090"/>
                <a:ext cx="2680598" cy="414686"/>
              </a:xfrm>
              <a:prstGeom prst="rect">
                <a:avLst/>
              </a:prstGeom>
            </p:spPr>
            <p:txBody>
              <a:bodyPr anchor="b" anchorCtr="0"/>
              <a:lstStyle>
                <a:lvl1pPr marL="0" indent="0" algn="l">
                  <a:buClr>
                    <a:schemeClr val="tx2"/>
                  </a:buClr>
                  <a:buFont typeface="Arial" panose="020B0604020202020204" pitchFamily="34" charset="0"/>
                  <a:buNone/>
                  <a:defRPr sz="14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9144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67" b="0" dirty="0">
                    <a:solidFill>
                      <a:srgbClr val="E64526"/>
                    </a:solidFill>
                  </a:rPr>
                  <a:t>9 </a:t>
                </a:r>
                <a:r>
                  <a:rPr lang="en-US" sz="1867" b="0" dirty="0"/>
                  <a:t>/ 14</a:t>
                </a:r>
              </a:p>
            </p:txBody>
          </p:sp>
        </p:grpSp>
        <p:sp>
          <p:nvSpPr>
            <p:cNvPr id="2083" name="Text Placeholder 3">
              <a:extLst>
                <a:ext uri="{FF2B5EF4-FFF2-40B4-BE49-F238E27FC236}">
                  <a16:creationId xmlns:a16="http://schemas.microsoft.com/office/drawing/2014/main" id="{9217FBF2-6AAD-C699-78C7-D3087F654C18}"/>
                </a:ext>
              </a:extLst>
            </p:cNvPr>
            <p:cNvSpPr txBox="1">
              <a:spLocks/>
            </p:cNvSpPr>
            <p:nvPr/>
          </p:nvSpPr>
          <p:spPr>
            <a:xfrm>
              <a:off x="9625656" y="6346116"/>
              <a:ext cx="1992664" cy="552914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7" b="0" dirty="0"/>
                <a:t>12</a:t>
              </a: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BCBE4629-28B7-5BDA-33FB-824DDF928146}"/>
              </a:ext>
            </a:extLst>
          </p:cNvPr>
          <p:cNvSpPr txBox="1">
            <a:spLocks/>
          </p:cNvSpPr>
          <p:nvPr/>
        </p:nvSpPr>
        <p:spPr>
          <a:xfrm>
            <a:off x="526211" y="504654"/>
            <a:ext cx="11665789" cy="49244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E64626"/>
                </a:solidFill>
                <a:latin typeface="Times" pitchFamily="2" charset="0"/>
                <a:ea typeface="+mj-ea"/>
                <a:cs typeface="Times New Roman"/>
              </a:defRPr>
            </a:lvl1pPr>
          </a:lstStyle>
          <a:p>
            <a:r>
              <a:rPr lang="en-US" dirty="0">
                <a:latin typeface="+mn-lt"/>
                <a:cs typeface="Arial" panose="020B0604020202020204" pitchFamily="34" charset="0"/>
              </a:rPr>
              <a:t>Change is on the horizon…</a:t>
            </a:r>
            <a:endParaRPr lang="en-US" b="1" u="sng" dirty="0">
              <a:solidFill>
                <a:srgbClr val="FCDCD5"/>
              </a:solidFill>
              <a:latin typeface="+mn-lt"/>
            </a:endParaRPr>
          </a:p>
        </p:txBody>
      </p:sp>
      <p:sp>
        <p:nvSpPr>
          <p:cNvPr id="112" name="Text Placeholder 3">
            <a:extLst>
              <a:ext uri="{FF2B5EF4-FFF2-40B4-BE49-F238E27FC236}">
                <a16:creationId xmlns:a16="http://schemas.microsoft.com/office/drawing/2014/main" id="{65D675BA-881D-AA37-B84A-F2057B3FFE88}"/>
              </a:ext>
            </a:extLst>
          </p:cNvPr>
          <p:cNvSpPr txBox="1">
            <a:spLocks/>
          </p:cNvSpPr>
          <p:nvPr/>
        </p:nvSpPr>
        <p:spPr>
          <a:xfrm>
            <a:off x="4306497" y="6346779"/>
            <a:ext cx="3574131" cy="552913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67" b="0" dirty="0"/>
              <a:t>ML4ASTRO3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238F4A-E142-42AF-5FF2-2CC7BA988C61}"/>
              </a:ext>
            </a:extLst>
          </p:cNvPr>
          <p:cNvSpPr/>
          <p:nvPr/>
        </p:nvSpPr>
        <p:spPr>
          <a:xfrm>
            <a:off x="4648813" y="2270062"/>
            <a:ext cx="328551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53D6554-F55F-E895-264F-3E04E7550A30}"/>
              </a:ext>
            </a:extLst>
          </p:cNvPr>
          <p:cNvSpPr txBox="1">
            <a:spLocks/>
          </p:cNvSpPr>
          <p:nvPr/>
        </p:nvSpPr>
        <p:spPr>
          <a:xfrm>
            <a:off x="710697" y="1430771"/>
            <a:ext cx="10150422" cy="158774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414141"/>
                </a:solidFill>
              </a:rPr>
              <a:t>Why homogeneity and isotropy?</a:t>
            </a:r>
          </a:p>
          <a:p>
            <a:endParaRPr lang="en-US" dirty="0">
              <a:solidFill>
                <a:srgbClr val="414141"/>
              </a:solidFill>
            </a:endParaRPr>
          </a:p>
          <a:p>
            <a:endParaRPr lang="en-US" dirty="0">
              <a:solidFill>
                <a:srgbClr val="414141"/>
              </a:solidFill>
            </a:endParaRPr>
          </a:p>
          <a:p>
            <a:r>
              <a:rPr lang="en-US" sz="2400" b="1" dirty="0">
                <a:solidFill>
                  <a:srgbClr val="414141"/>
                </a:solidFill>
              </a:rPr>
              <a:t>Inhomogeneous</a:t>
            </a:r>
            <a:r>
              <a:rPr lang="en-US" sz="2400" dirty="0">
                <a:solidFill>
                  <a:srgbClr val="414141"/>
                </a:solidFill>
              </a:rPr>
              <a:t> cosmologies…</a:t>
            </a:r>
          </a:p>
          <a:p>
            <a:pPr lvl="1"/>
            <a:r>
              <a:rPr lang="en-US" sz="2400" dirty="0">
                <a:solidFill>
                  <a:srgbClr val="414141"/>
                </a:solidFill>
              </a:rPr>
              <a:t>Dark matter super-voids (1-3.4 Gpc)</a:t>
            </a:r>
          </a:p>
          <a:p>
            <a:pPr lvl="1"/>
            <a:endParaRPr lang="en-US" dirty="0">
              <a:solidFill>
                <a:srgbClr val="414141"/>
              </a:solidFill>
            </a:endParaRPr>
          </a:p>
          <a:p>
            <a:pPr lvl="1"/>
            <a:endParaRPr lang="en-US" dirty="0">
              <a:solidFill>
                <a:srgbClr val="414141"/>
              </a:solidFill>
            </a:endParaRPr>
          </a:p>
          <a:p>
            <a:r>
              <a:rPr lang="en-US" sz="2400" b="1" dirty="0">
                <a:solidFill>
                  <a:srgbClr val="414141"/>
                </a:solidFill>
              </a:rPr>
              <a:t>Anisotropic</a:t>
            </a:r>
            <a:r>
              <a:rPr lang="en-US" sz="2400" dirty="0">
                <a:solidFill>
                  <a:srgbClr val="414141"/>
                </a:solidFill>
              </a:rPr>
              <a:t> cosmologies…</a:t>
            </a:r>
          </a:p>
          <a:p>
            <a:pPr lvl="1"/>
            <a:r>
              <a:rPr lang="en-US" sz="2400" dirty="0">
                <a:solidFill>
                  <a:srgbClr val="414141"/>
                </a:solidFill>
              </a:rPr>
              <a:t>Tilted universes (non-Friedmann)</a:t>
            </a:r>
          </a:p>
          <a:p>
            <a:pPr lvl="1"/>
            <a:endParaRPr lang="en-US" dirty="0">
              <a:solidFill>
                <a:srgbClr val="414141"/>
              </a:solidFill>
            </a:endParaRPr>
          </a:p>
          <a:p>
            <a:pPr lvl="1"/>
            <a:endParaRPr lang="en-US" dirty="0">
              <a:solidFill>
                <a:srgbClr val="414141"/>
              </a:solidFill>
            </a:endParaRPr>
          </a:p>
          <a:p>
            <a:r>
              <a:rPr lang="en-US" sz="2400" dirty="0">
                <a:solidFill>
                  <a:srgbClr val="414141"/>
                </a:solidFill>
              </a:rPr>
              <a:t>Or, perhaps, something entirely new…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D6E35F1-3465-DE66-A44B-C830E6CC3A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0454" y="232997"/>
            <a:ext cx="4577809" cy="5768234"/>
          </a:xfrm>
          <a:prstGeom prst="rect">
            <a:avLst/>
          </a:prstGeom>
        </p:spPr>
      </p:pic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252F525-CB6E-F6E4-E018-05F5577735A7}"/>
              </a:ext>
            </a:extLst>
          </p:cNvPr>
          <p:cNvSpPr txBox="1">
            <a:spLocks/>
          </p:cNvSpPr>
          <p:nvPr/>
        </p:nvSpPr>
        <p:spPr>
          <a:xfrm>
            <a:off x="7121471" y="6147672"/>
            <a:ext cx="5107613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Image credit: xkcd &amp; Geraint F. Lewis</a:t>
            </a:r>
          </a:p>
        </p:txBody>
      </p:sp>
    </p:spTree>
    <p:extLst>
      <p:ext uri="{BB962C8B-B14F-4D97-AF65-F5344CB8AC3E}">
        <p14:creationId xmlns:p14="http://schemas.microsoft.com/office/powerpoint/2010/main" val="14662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E7E40-49C5-62FA-8DC1-4F1702222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81" name="Group 2080">
            <a:extLst>
              <a:ext uri="{FF2B5EF4-FFF2-40B4-BE49-F238E27FC236}">
                <a16:creationId xmlns:a16="http://schemas.microsoft.com/office/drawing/2014/main" id="{632E183B-261E-57AF-2F9E-820D2CC0D595}"/>
              </a:ext>
            </a:extLst>
          </p:cNvPr>
          <p:cNvGrpSpPr/>
          <p:nvPr/>
        </p:nvGrpSpPr>
        <p:grpSpPr>
          <a:xfrm>
            <a:off x="-8835" y="6337952"/>
            <a:ext cx="13476363" cy="561749"/>
            <a:chOff x="-8835" y="6337952"/>
            <a:chExt cx="13476363" cy="561749"/>
          </a:xfrm>
        </p:grpSpPr>
        <p:grpSp>
          <p:nvGrpSpPr>
            <p:cNvPr id="2086" name="Group 2085">
              <a:extLst>
                <a:ext uri="{FF2B5EF4-FFF2-40B4-BE49-F238E27FC236}">
                  <a16:creationId xmlns:a16="http://schemas.microsoft.com/office/drawing/2014/main" id="{91FCD98E-D4F9-65D0-CD58-A85217DF18C9}"/>
                </a:ext>
              </a:extLst>
            </p:cNvPr>
            <p:cNvGrpSpPr/>
            <p:nvPr/>
          </p:nvGrpSpPr>
          <p:grpSpPr>
            <a:xfrm>
              <a:off x="-8835" y="6337952"/>
              <a:ext cx="13476363" cy="561749"/>
              <a:chOff x="-6626" y="4753464"/>
              <a:chExt cx="10107272" cy="421312"/>
            </a:xfrm>
          </p:grpSpPr>
          <p:sp>
            <p:nvSpPr>
              <p:cNvPr id="2087" name="Rectangle 2086">
                <a:extLst>
                  <a:ext uri="{FF2B5EF4-FFF2-40B4-BE49-F238E27FC236}">
                    <a16:creationId xmlns:a16="http://schemas.microsoft.com/office/drawing/2014/main" id="{107D06A9-491B-DB88-3C14-5B3F71F1672F}"/>
                  </a:ext>
                </a:extLst>
              </p:cNvPr>
              <p:cNvSpPr/>
              <p:nvPr/>
            </p:nvSpPr>
            <p:spPr>
              <a:xfrm>
                <a:off x="-6626" y="4877777"/>
                <a:ext cx="9157252" cy="272496"/>
              </a:xfrm>
              <a:prstGeom prst="rect">
                <a:avLst/>
              </a:prstGeom>
              <a:solidFill>
                <a:srgbClr val="E645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88" name="Text Placeholder 3">
                <a:extLst>
                  <a:ext uri="{FF2B5EF4-FFF2-40B4-BE49-F238E27FC236}">
                    <a16:creationId xmlns:a16="http://schemas.microsoft.com/office/drawing/2014/main" id="{949E858A-66C9-5B3B-3693-9D6B06EFF73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107" y="4753464"/>
                <a:ext cx="2680598" cy="414686"/>
              </a:xfrm>
              <a:prstGeom prst="rect">
                <a:avLst/>
              </a:prstGeom>
            </p:spPr>
            <p:txBody>
              <a:bodyPr anchor="b" anchorCtr="0"/>
              <a:lstStyle>
                <a:lvl1pPr marL="0" indent="0" algn="l">
                  <a:buClr>
                    <a:schemeClr val="tx2"/>
                  </a:buClr>
                  <a:buFont typeface="Arial" panose="020B0604020202020204" pitchFamily="34" charset="0"/>
                  <a:buNone/>
                  <a:defRPr sz="14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9144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867" b="0" dirty="0"/>
                  <a:t>mlan9395@uni.sydney.edu.au</a:t>
                </a:r>
              </a:p>
            </p:txBody>
          </p:sp>
          <p:sp>
            <p:nvSpPr>
              <p:cNvPr id="2089" name="Text Placeholder 3">
                <a:extLst>
                  <a:ext uri="{FF2B5EF4-FFF2-40B4-BE49-F238E27FC236}">
                    <a16:creationId xmlns:a16="http://schemas.microsoft.com/office/drawing/2014/main" id="{80444D49-3016-D29A-C979-4F2163D96E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20048" y="4760090"/>
                <a:ext cx="2680598" cy="414686"/>
              </a:xfrm>
              <a:prstGeom prst="rect">
                <a:avLst/>
              </a:prstGeom>
            </p:spPr>
            <p:txBody>
              <a:bodyPr anchor="b" anchorCtr="0"/>
              <a:lstStyle>
                <a:lvl1pPr marL="0" indent="0" algn="l">
                  <a:buClr>
                    <a:schemeClr val="tx2"/>
                  </a:buClr>
                  <a:buFont typeface="Arial" panose="020B0604020202020204" pitchFamily="34" charset="0"/>
                  <a:buNone/>
                  <a:defRPr sz="14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9144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67" b="0" dirty="0">
                    <a:solidFill>
                      <a:srgbClr val="E64526"/>
                    </a:solidFill>
                  </a:rPr>
                  <a:t>9 </a:t>
                </a:r>
                <a:r>
                  <a:rPr lang="en-US" sz="1867" b="0" dirty="0"/>
                  <a:t>/ 14</a:t>
                </a:r>
              </a:p>
            </p:txBody>
          </p:sp>
        </p:grpSp>
        <p:sp>
          <p:nvSpPr>
            <p:cNvPr id="2083" name="Text Placeholder 3">
              <a:extLst>
                <a:ext uri="{FF2B5EF4-FFF2-40B4-BE49-F238E27FC236}">
                  <a16:creationId xmlns:a16="http://schemas.microsoft.com/office/drawing/2014/main" id="{F5EF2E17-0865-9B74-C086-707DD7AFE765}"/>
                </a:ext>
              </a:extLst>
            </p:cNvPr>
            <p:cNvSpPr txBox="1">
              <a:spLocks/>
            </p:cNvSpPr>
            <p:nvPr/>
          </p:nvSpPr>
          <p:spPr>
            <a:xfrm>
              <a:off x="9625656" y="6346116"/>
              <a:ext cx="1992664" cy="552914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7" b="0" dirty="0"/>
                <a:t>13</a:t>
              </a: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586FE49F-7BDF-8191-E3EC-0D02743C9143}"/>
              </a:ext>
            </a:extLst>
          </p:cNvPr>
          <p:cNvSpPr txBox="1">
            <a:spLocks/>
          </p:cNvSpPr>
          <p:nvPr/>
        </p:nvSpPr>
        <p:spPr>
          <a:xfrm>
            <a:off x="526211" y="504654"/>
            <a:ext cx="11665789" cy="49244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E64626"/>
                </a:solidFill>
                <a:latin typeface="Times" pitchFamily="2" charset="0"/>
                <a:ea typeface="+mj-ea"/>
                <a:cs typeface="Times New Roman"/>
              </a:defRPr>
            </a:lvl1pPr>
          </a:lstStyle>
          <a:p>
            <a:r>
              <a:rPr lang="en-US" dirty="0">
                <a:latin typeface="+mn-lt"/>
                <a:cs typeface="Arial" panose="020B0604020202020204" pitchFamily="34" charset="0"/>
              </a:rPr>
              <a:t>Current and future work</a:t>
            </a:r>
            <a:endParaRPr lang="en-US" b="1" u="sng" dirty="0">
              <a:solidFill>
                <a:srgbClr val="FCDCD5"/>
              </a:solidFill>
              <a:latin typeface="+mn-lt"/>
            </a:endParaRPr>
          </a:p>
        </p:txBody>
      </p:sp>
      <p:sp>
        <p:nvSpPr>
          <p:cNvPr id="112" name="Text Placeholder 3">
            <a:extLst>
              <a:ext uri="{FF2B5EF4-FFF2-40B4-BE49-F238E27FC236}">
                <a16:creationId xmlns:a16="http://schemas.microsoft.com/office/drawing/2014/main" id="{3C6DBB5E-E65A-B043-4B7B-457DFF6B0122}"/>
              </a:ext>
            </a:extLst>
          </p:cNvPr>
          <p:cNvSpPr txBox="1">
            <a:spLocks/>
          </p:cNvSpPr>
          <p:nvPr/>
        </p:nvSpPr>
        <p:spPr>
          <a:xfrm>
            <a:off x="4306497" y="6346779"/>
            <a:ext cx="3574131" cy="552913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67" b="0" dirty="0"/>
              <a:t>ML4ASTRO3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AEAC887-AF6C-8B41-86E0-46CD81C7DB97}"/>
              </a:ext>
            </a:extLst>
          </p:cNvPr>
          <p:cNvGrpSpPr/>
          <p:nvPr/>
        </p:nvGrpSpPr>
        <p:grpSpPr>
          <a:xfrm>
            <a:off x="106656" y="-78072"/>
            <a:ext cx="12122428" cy="6277244"/>
            <a:chOff x="106656" y="-16080"/>
            <a:chExt cx="12122428" cy="6277244"/>
          </a:xfrm>
        </p:grpSpPr>
        <p:sp>
          <p:nvSpPr>
            <p:cNvPr id="69" name="Text Placeholder 2">
              <a:extLst>
                <a:ext uri="{FF2B5EF4-FFF2-40B4-BE49-F238E27FC236}">
                  <a16:creationId xmlns:a16="http://schemas.microsoft.com/office/drawing/2014/main" id="{87ACF613-F47A-B54F-D0D7-D87BAAD68287}"/>
                </a:ext>
              </a:extLst>
            </p:cNvPr>
            <p:cNvSpPr txBox="1">
              <a:spLocks/>
            </p:cNvSpPr>
            <p:nvPr/>
          </p:nvSpPr>
          <p:spPr>
            <a:xfrm>
              <a:off x="4628445" y="-16080"/>
              <a:ext cx="7600639" cy="374131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600" dirty="0">
                  <a:solidFill>
                    <a:schemeClr val="bg1">
                      <a:lumMod val="75000"/>
                    </a:schemeClr>
                  </a:solidFill>
                </a:rPr>
                <a:t>(maps smoothed within 1sr)</a:t>
              </a:r>
            </a:p>
          </p:txBody>
        </p:sp>
        <p:sp>
          <p:nvSpPr>
            <p:cNvPr id="100" name="Text Placeholder 2">
              <a:extLst>
                <a:ext uri="{FF2B5EF4-FFF2-40B4-BE49-F238E27FC236}">
                  <a16:creationId xmlns:a16="http://schemas.microsoft.com/office/drawing/2014/main" id="{666BF38C-D87C-8F98-15A4-A01B88916B9B}"/>
                </a:ext>
              </a:extLst>
            </p:cNvPr>
            <p:cNvSpPr txBox="1">
              <a:spLocks/>
            </p:cNvSpPr>
            <p:nvPr/>
          </p:nvSpPr>
          <p:spPr>
            <a:xfrm>
              <a:off x="4628445" y="222904"/>
              <a:ext cx="7600639" cy="374131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sz="1600" dirty="0">
                  <a:solidFill>
                    <a:schemeClr val="bg1">
                      <a:lumMod val="75000"/>
                    </a:schemeClr>
                  </a:solidFill>
                </a:rPr>
                <a:t>(preliminary results)</a:t>
              </a: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E1CF179-04D1-A826-812F-005A13F18247}"/>
                </a:ext>
              </a:extLst>
            </p:cNvPr>
            <p:cNvGrpSpPr/>
            <p:nvPr/>
          </p:nvGrpSpPr>
          <p:grpSpPr>
            <a:xfrm>
              <a:off x="106656" y="1633881"/>
              <a:ext cx="11998033" cy="4627283"/>
              <a:chOff x="106656" y="1633881"/>
              <a:chExt cx="11998033" cy="4627283"/>
            </a:xfrm>
          </p:grpSpPr>
          <p:sp>
            <p:nvSpPr>
              <p:cNvPr id="72" name="Text Placeholder 12">
                <a:extLst>
                  <a:ext uri="{FF2B5EF4-FFF2-40B4-BE49-F238E27FC236}">
                    <a16:creationId xmlns:a16="http://schemas.microsoft.com/office/drawing/2014/main" id="{C2081901-3CB0-BB21-6E23-9711DD05B0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6477" y="3126091"/>
                <a:ext cx="1687505" cy="794676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2400" dirty="0">
                    <a:solidFill>
                      <a:srgbClr val="414141"/>
                    </a:solidFill>
                  </a:rPr>
                  <a:t>RACS-low1</a:t>
                </a:r>
              </a:p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414141"/>
                    </a:solidFill>
                  </a:rPr>
                  <a:t>887.5 MHz, 25”</a:t>
                </a:r>
                <a:endParaRPr lang="en-US" sz="2400" dirty="0">
                  <a:solidFill>
                    <a:srgbClr val="414141"/>
                  </a:solidFill>
                </a:endParaRPr>
              </a:p>
            </p:txBody>
          </p:sp>
          <p:sp>
            <p:nvSpPr>
              <p:cNvPr id="73" name="Text Placeholder 12">
                <a:extLst>
                  <a:ext uri="{FF2B5EF4-FFF2-40B4-BE49-F238E27FC236}">
                    <a16:creationId xmlns:a16="http://schemas.microsoft.com/office/drawing/2014/main" id="{D4606411-FA05-0FE2-6802-0926B6B722C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67761" y="3129234"/>
                <a:ext cx="1687505" cy="794676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2400" dirty="0">
                    <a:solidFill>
                      <a:srgbClr val="414141"/>
                    </a:solidFill>
                  </a:rPr>
                  <a:t>RACS-low2</a:t>
                </a:r>
              </a:p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414141"/>
                    </a:solidFill>
                  </a:rPr>
                  <a:t>887.5 MHz, 25”</a:t>
                </a:r>
                <a:endParaRPr lang="en-US" sz="2400" dirty="0">
                  <a:solidFill>
                    <a:srgbClr val="414141"/>
                  </a:solidFill>
                </a:endParaRPr>
              </a:p>
            </p:txBody>
          </p:sp>
          <p:sp>
            <p:nvSpPr>
              <p:cNvPr id="94" name="Text Placeholder 12">
                <a:extLst>
                  <a:ext uri="{FF2B5EF4-FFF2-40B4-BE49-F238E27FC236}">
                    <a16:creationId xmlns:a16="http://schemas.microsoft.com/office/drawing/2014/main" id="{D23DB736-9FA7-A925-D7D2-8B351D44B99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72205" y="3133348"/>
                <a:ext cx="1687505" cy="794676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2400" dirty="0">
                    <a:solidFill>
                      <a:srgbClr val="414141"/>
                    </a:solidFill>
                  </a:rPr>
                  <a:t>RACS-low2</a:t>
                </a:r>
              </a:p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414141"/>
                    </a:solidFill>
                  </a:rPr>
                  <a:t>887.5 MHz, 45”</a:t>
                </a:r>
                <a:endParaRPr lang="en-US" sz="2400" dirty="0">
                  <a:solidFill>
                    <a:srgbClr val="414141"/>
                  </a:solidFill>
                </a:endParaRPr>
              </a:p>
            </p:txBody>
          </p:sp>
          <p:pic>
            <p:nvPicPr>
              <p:cNvPr id="104" name="Picture 103">
                <a:extLst>
                  <a:ext uri="{FF2B5EF4-FFF2-40B4-BE49-F238E27FC236}">
                    <a16:creationId xmlns:a16="http://schemas.microsoft.com/office/drawing/2014/main" id="{20AC79A7-5CFD-2BD1-6A7D-D49FD1EEA89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 t="6488" b="17371"/>
              <a:stretch>
                <a:fillRect/>
              </a:stretch>
            </p:blipFill>
            <p:spPr>
              <a:xfrm>
                <a:off x="106656" y="1642832"/>
                <a:ext cx="2957576" cy="1502607"/>
              </a:xfrm>
              <a:prstGeom prst="rect">
                <a:avLst/>
              </a:prstGeom>
            </p:spPr>
          </p:pic>
          <p:pic>
            <p:nvPicPr>
              <p:cNvPr id="105" name="Picture 104">
                <a:extLst>
                  <a:ext uri="{FF2B5EF4-FFF2-40B4-BE49-F238E27FC236}">
                    <a16:creationId xmlns:a16="http://schemas.microsoft.com/office/drawing/2014/main" id="{FCEF0B4A-18D4-1D1C-FE8E-B265A65485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6355" b="18493"/>
              <a:stretch>
                <a:fillRect/>
              </a:stretch>
            </p:blipFill>
            <p:spPr>
              <a:xfrm>
                <a:off x="3124524" y="1641138"/>
                <a:ext cx="2957576" cy="1483089"/>
              </a:xfrm>
              <a:prstGeom prst="rect">
                <a:avLst/>
              </a:prstGeom>
            </p:spPr>
          </p:pic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4E9EDECB-334B-6121-72F1-0CD3CA4228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t="6044" b="18904"/>
              <a:stretch>
                <a:fillRect/>
              </a:stretch>
            </p:blipFill>
            <p:spPr>
              <a:xfrm>
                <a:off x="6136311" y="1633881"/>
                <a:ext cx="2957576" cy="1481116"/>
              </a:xfrm>
              <a:prstGeom prst="rect">
                <a:avLst/>
              </a:prstGeom>
            </p:spPr>
          </p:pic>
          <p:sp>
            <p:nvSpPr>
              <p:cNvPr id="96" name="Text Placeholder 12">
                <a:extLst>
                  <a:ext uri="{FF2B5EF4-FFF2-40B4-BE49-F238E27FC236}">
                    <a16:creationId xmlns:a16="http://schemas.microsoft.com/office/drawing/2014/main" id="{B0AF469C-4B8D-E137-8C45-4BBE12EEFF1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648260" y="3112428"/>
                <a:ext cx="1933575" cy="794676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2400" dirty="0">
                    <a:solidFill>
                      <a:srgbClr val="414141"/>
                    </a:solidFill>
                  </a:rPr>
                  <a:t>RACS-low3</a:t>
                </a:r>
              </a:p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414141"/>
                    </a:solidFill>
                  </a:rPr>
                  <a:t>943.5 MHz, variable</a:t>
                </a:r>
                <a:endParaRPr lang="en-US" sz="2400" dirty="0">
                  <a:solidFill>
                    <a:srgbClr val="414141"/>
                  </a:solidFill>
                </a:endParaRPr>
              </a:p>
            </p:txBody>
          </p:sp>
          <p:sp>
            <p:nvSpPr>
              <p:cNvPr id="97" name="Text Placeholder 12">
                <a:extLst>
                  <a:ext uri="{FF2B5EF4-FFF2-40B4-BE49-F238E27FC236}">
                    <a16:creationId xmlns:a16="http://schemas.microsoft.com/office/drawing/2014/main" id="{36A6E493-EAED-0424-CF67-009DD398AD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0945" y="5466488"/>
                <a:ext cx="1933575" cy="794676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2400" dirty="0">
                    <a:solidFill>
                      <a:srgbClr val="414141"/>
                    </a:solidFill>
                  </a:rPr>
                  <a:t>RACS-mid1</a:t>
                </a:r>
              </a:p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414141"/>
                    </a:solidFill>
                  </a:rPr>
                  <a:t>1367.5 MHz, 25”</a:t>
                </a:r>
                <a:endParaRPr lang="en-US" sz="2400" dirty="0">
                  <a:solidFill>
                    <a:srgbClr val="414141"/>
                  </a:solidFill>
                </a:endParaRPr>
              </a:p>
            </p:txBody>
          </p:sp>
          <p:sp>
            <p:nvSpPr>
              <p:cNvPr id="98" name="Text Placeholder 12">
                <a:extLst>
                  <a:ext uri="{FF2B5EF4-FFF2-40B4-BE49-F238E27FC236}">
                    <a16:creationId xmlns:a16="http://schemas.microsoft.com/office/drawing/2014/main" id="{9CD5BDE0-6EF7-3518-F4A8-C91E2B245BA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25389" y="5466488"/>
                <a:ext cx="1933575" cy="794676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2400" dirty="0">
                    <a:solidFill>
                      <a:srgbClr val="414141"/>
                    </a:solidFill>
                  </a:rPr>
                  <a:t>RACS-mid1</a:t>
                </a:r>
              </a:p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414141"/>
                    </a:solidFill>
                  </a:rPr>
                  <a:t>1367.5 MHz, 45”</a:t>
                </a:r>
                <a:endParaRPr lang="en-US" sz="2400" dirty="0">
                  <a:solidFill>
                    <a:srgbClr val="414141"/>
                  </a:solidFill>
                </a:endParaRPr>
              </a:p>
            </p:txBody>
          </p:sp>
          <p:sp>
            <p:nvSpPr>
              <p:cNvPr id="99" name="Text Placeholder 12">
                <a:extLst>
                  <a:ext uri="{FF2B5EF4-FFF2-40B4-BE49-F238E27FC236}">
                    <a16:creationId xmlns:a16="http://schemas.microsoft.com/office/drawing/2014/main" id="{7F79DBD8-B00F-E8FC-C9A6-3138BD1299D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97157" y="5466488"/>
                <a:ext cx="2051802" cy="794676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2400" dirty="0">
                    <a:solidFill>
                      <a:srgbClr val="414141"/>
                    </a:solidFill>
                  </a:rPr>
                  <a:t>RACS-high</a:t>
                </a:r>
              </a:p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414141"/>
                    </a:solidFill>
                  </a:rPr>
                  <a:t>1655.5 MHz, variable</a:t>
                </a:r>
                <a:endParaRPr lang="en-US" sz="2400" dirty="0">
                  <a:solidFill>
                    <a:srgbClr val="414141"/>
                  </a:solidFill>
                </a:endParaRPr>
              </a:p>
            </p:txBody>
          </p:sp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7E8B0967-3C61-4130-F2CF-E23A9B07FF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rcRect t="6044" b="18904"/>
              <a:stretch>
                <a:fillRect/>
              </a:stretch>
            </p:blipFill>
            <p:spPr>
              <a:xfrm>
                <a:off x="9147113" y="1637332"/>
                <a:ext cx="2957576" cy="1481116"/>
              </a:xfrm>
              <a:prstGeom prst="rect">
                <a:avLst/>
              </a:prstGeom>
            </p:spPr>
          </p:pic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7FB7D9C3-9B87-F92B-C0B4-8E2B61DF72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rcRect t="5893" b="18904"/>
              <a:stretch>
                <a:fillRect/>
              </a:stretch>
            </p:blipFill>
            <p:spPr>
              <a:xfrm>
                <a:off x="112801" y="3976372"/>
                <a:ext cx="2957576" cy="1484096"/>
              </a:xfrm>
              <a:prstGeom prst="rect">
                <a:avLst/>
              </a:prstGeom>
            </p:spPr>
          </p:pic>
          <p:pic>
            <p:nvPicPr>
              <p:cNvPr id="110" name="Picture 109">
                <a:extLst>
                  <a:ext uri="{FF2B5EF4-FFF2-40B4-BE49-F238E27FC236}">
                    <a16:creationId xmlns:a16="http://schemas.microsoft.com/office/drawing/2014/main" id="{17C24C5B-89F6-B177-293E-7B60464222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rcRect t="6044" b="18904"/>
              <a:stretch>
                <a:fillRect/>
              </a:stretch>
            </p:blipFill>
            <p:spPr>
              <a:xfrm>
                <a:off x="3112238" y="3976229"/>
                <a:ext cx="2957576" cy="1481116"/>
              </a:xfrm>
              <a:prstGeom prst="rect">
                <a:avLst/>
              </a:prstGeom>
            </p:spPr>
          </p:pic>
          <p:pic>
            <p:nvPicPr>
              <p:cNvPr id="111" name="Picture 110">
                <a:extLst>
                  <a:ext uri="{FF2B5EF4-FFF2-40B4-BE49-F238E27FC236}">
                    <a16:creationId xmlns:a16="http://schemas.microsoft.com/office/drawing/2014/main" id="{81BE0B15-E18E-7154-122C-9682434B3D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 l="-92" t="6105" r="92" b="18129"/>
              <a:stretch>
                <a:fillRect/>
              </a:stretch>
            </p:blipFill>
            <p:spPr>
              <a:xfrm>
                <a:off x="9142355" y="3983926"/>
                <a:ext cx="2957576" cy="1495206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3B135BC9-A1BD-2E98-6828-3DE62F2C46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alphaModFix/>
              </a:blip>
              <a:srcRect t="6049" b="18844"/>
              <a:stretch>
                <a:fillRect/>
              </a:stretch>
            </p:blipFill>
            <p:spPr>
              <a:xfrm>
                <a:off x="6142918" y="3968359"/>
                <a:ext cx="2955406" cy="1481116"/>
              </a:xfrm>
              <a:prstGeom prst="rect">
                <a:avLst/>
              </a:prstGeom>
            </p:spPr>
          </p:pic>
          <p:sp>
            <p:nvSpPr>
              <p:cNvPr id="13" name="Text Placeholder 12">
                <a:extLst>
                  <a:ext uri="{FF2B5EF4-FFF2-40B4-BE49-F238E27FC236}">
                    <a16:creationId xmlns:a16="http://schemas.microsoft.com/office/drawing/2014/main" id="{043B69C3-D8FD-55AB-2682-755200B5D2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93563" y="5458985"/>
                <a:ext cx="2043072" cy="794676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2400" dirty="0">
                    <a:solidFill>
                      <a:srgbClr val="414141"/>
                    </a:solidFill>
                  </a:rPr>
                  <a:t>RACS-mid1</a:t>
                </a:r>
              </a:p>
              <a:p>
                <a:pPr marL="0" indent="0" algn="ctr">
                  <a:buNone/>
                </a:pPr>
                <a:r>
                  <a:rPr lang="en-US" sz="1600" dirty="0">
                    <a:solidFill>
                      <a:srgbClr val="414141"/>
                    </a:solidFill>
                  </a:rPr>
                  <a:t>1367.5 MHz, variable</a:t>
                </a:r>
                <a:endParaRPr lang="en-US" sz="2400" dirty="0">
                  <a:solidFill>
                    <a:srgbClr val="414141"/>
                  </a:solidFill>
                </a:endParaRPr>
              </a:p>
            </p:txBody>
          </p:sp>
        </p:grpSp>
      </p:grpSp>
      <p:sp>
        <p:nvSpPr>
          <p:cNvPr id="4" name="Text Placeholder 12">
            <a:extLst>
              <a:ext uri="{FF2B5EF4-FFF2-40B4-BE49-F238E27FC236}">
                <a16:creationId xmlns:a16="http://schemas.microsoft.com/office/drawing/2014/main" id="{4F3C214E-87E5-B8F6-4608-4A9DC4FAA344}"/>
              </a:ext>
            </a:extLst>
          </p:cNvPr>
          <p:cNvSpPr txBox="1">
            <a:spLocks/>
          </p:cNvSpPr>
          <p:nvPr/>
        </p:nvSpPr>
        <p:spPr>
          <a:xfrm>
            <a:off x="710697" y="977255"/>
            <a:ext cx="10150422" cy="65604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14141"/>
                </a:solidFill>
              </a:rPr>
              <a:t>RACS: </a:t>
            </a:r>
            <a:r>
              <a:rPr lang="en-US" sz="2400" b="1" dirty="0">
                <a:solidFill>
                  <a:srgbClr val="414141"/>
                </a:solidFill>
              </a:rPr>
              <a:t>catalogue investigation </a:t>
            </a:r>
            <a:r>
              <a:rPr lang="en-US" sz="2400" dirty="0">
                <a:solidFill>
                  <a:srgbClr val="414141"/>
                </a:solidFill>
              </a:rPr>
              <a:t>with simulation-based inference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5430B5F-982E-F5FF-09ED-CB2E61F8B4C3}"/>
              </a:ext>
            </a:extLst>
          </p:cNvPr>
          <p:cNvGrpSpPr/>
          <p:nvPr/>
        </p:nvGrpSpPr>
        <p:grpSpPr>
          <a:xfrm>
            <a:off x="2207362" y="2806411"/>
            <a:ext cx="7772400" cy="3099012"/>
            <a:chOff x="775680" y="3335506"/>
            <a:chExt cx="7772400" cy="3099012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0F132CB-42F6-B81D-C76C-DC4D86F389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t="38236"/>
            <a:stretch>
              <a:fillRect/>
            </a:stretch>
          </p:blipFill>
          <p:spPr>
            <a:xfrm>
              <a:off x="775680" y="4158231"/>
              <a:ext cx="7772400" cy="2276287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1511D3B-09ED-FB34-831F-48ED5E397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 b="77325"/>
            <a:stretch>
              <a:fillRect/>
            </a:stretch>
          </p:blipFill>
          <p:spPr>
            <a:xfrm>
              <a:off x="775680" y="3335506"/>
              <a:ext cx="7772400" cy="835682"/>
            </a:xfrm>
            <a:prstGeom prst="rect">
              <a:avLst/>
            </a:prstGeom>
          </p:spPr>
        </p:pic>
      </p:grp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BA72D0BC-3F20-2E0C-EF1D-A123F7411259}"/>
              </a:ext>
            </a:extLst>
          </p:cNvPr>
          <p:cNvSpPr txBox="1">
            <a:spLocks/>
          </p:cNvSpPr>
          <p:nvPr/>
        </p:nvSpPr>
        <p:spPr>
          <a:xfrm>
            <a:off x="710697" y="2052724"/>
            <a:ext cx="10150422" cy="65604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14141"/>
                </a:solidFill>
              </a:rPr>
              <a:t>SKA: </a:t>
            </a:r>
            <a:r>
              <a:rPr lang="en-US" sz="2400" b="1" dirty="0">
                <a:solidFill>
                  <a:srgbClr val="414141"/>
                </a:solidFill>
              </a:rPr>
              <a:t>forecasting</a:t>
            </a:r>
            <a:r>
              <a:rPr lang="en-US" sz="2400" dirty="0">
                <a:solidFill>
                  <a:srgbClr val="414141"/>
                </a:solidFill>
              </a:rPr>
              <a:t> and </a:t>
            </a:r>
            <a:r>
              <a:rPr lang="en-US" sz="2400" b="1" dirty="0">
                <a:solidFill>
                  <a:srgbClr val="414141"/>
                </a:solidFill>
              </a:rPr>
              <a:t>systematics</a:t>
            </a:r>
            <a:r>
              <a:rPr lang="en-US" sz="2400" dirty="0">
                <a:solidFill>
                  <a:srgbClr val="414141"/>
                </a:solidFill>
              </a:rPr>
              <a:t>; cosmic dipole chapter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9CCE017E-364D-8041-B3F4-32583D1B4AC6}"/>
              </a:ext>
            </a:extLst>
          </p:cNvPr>
          <p:cNvSpPr txBox="1">
            <a:spLocks/>
          </p:cNvSpPr>
          <p:nvPr/>
        </p:nvSpPr>
        <p:spPr>
          <a:xfrm>
            <a:off x="710696" y="1528534"/>
            <a:ext cx="10370591" cy="65604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414141"/>
                </a:solidFill>
              </a:rPr>
              <a:t>DESI: measuring </a:t>
            </a:r>
            <a:r>
              <a:rPr lang="en-US" sz="2400" b="1" dirty="0">
                <a:solidFill>
                  <a:srgbClr val="414141"/>
                </a:solidFill>
              </a:rPr>
              <a:t>spectroscopic redshift</a:t>
            </a:r>
            <a:r>
              <a:rPr lang="en-US" sz="2400" dirty="0">
                <a:solidFill>
                  <a:srgbClr val="414141"/>
                </a:solidFill>
              </a:rPr>
              <a:t> dipole with Bayesian inference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641D5B6-5413-B1ED-E232-FA3875026560}"/>
              </a:ext>
            </a:extLst>
          </p:cNvPr>
          <p:cNvSpPr txBox="1">
            <a:spLocks/>
          </p:cNvSpPr>
          <p:nvPr/>
        </p:nvSpPr>
        <p:spPr>
          <a:xfrm>
            <a:off x="7121471" y="6147672"/>
            <a:ext cx="5107613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Oayda, Land-Strykowski et al., 2026, in prep for MNRAS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D2378DEF-B2CB-ABE7-E40D-581FCD4F84A6}"/>
              </a:ext>
            </a:extLst>
          </p:cNvPr>
          <p:cNvSpPr txBox="1">
            <a:spLocks/>
          </p:cNvSpPr>
          <p:nvPr/>
        </p:nvSpPr>
        <p:spPr>
          <a:xfrm>
            <a:off x="-17006" y="6144221"/>
            <a:ext cx="4551147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solidFill>
                  <a:srgbClr val="1E76B4"/>
                </a:solidFill>
              </a:rPr>
              <a:t>Land-Strykowski et al., 2026c, in prep for MNRAS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BE6FD3-8A23-3FF5-83A3-C90B652CD10D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2756" b="29625"/>
          <a:stretch>
            <a:fillRect/>
          </a:stretch>
        </p:blipFill>
        <p:spPr>
          <a:xfrm>
            <a:off x="2091009" y="2276202"/>
            <a:ext cx="7609963" cy="366890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4BFD183-7008-2AB4-3CC6-6BE918AF5E2A}"/>
              </a:ext>
            </a:extLst>
          </p:cNvPr>
          <p:cNvSpPr/>
          <p:nvPr/>
        </p:nvSpPr>
        <p:spPr>
          <a:xfrm>
            <a:off x="4648813" y="2270062"/>
            <a:ext cx="328551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57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7" grpId="0"/>
      <p:bldP spid="10" grpId="0" animBg="1"/>
      <p:bldP spid="10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73458-A253-F7F8-E559-003E40637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roup 160">
            <a:extLst>
              <a:ext uri="{FF2B5EF4-FFF2-40B4-BE49-F238E27FC236}">
                <a16:creationId xmlns:a16="http://schemas.microsoft.com/office/drawing/2014/main" id="{3602B59D-C374-EA52-EBAA-5C2B758D85D3}"/>
              </a:ext>
            </a:extLst>
          </p:cNvPr>
          <p:cNvGrpSpPr/>
          <p:nvPr/>
        </p:nvGrpSpPr>
        <p:grpSpPr>
          <a:xfrm>
            <a:off x="-8835" y="6337952"/>
            <a:ext cx="13476363" cy="561750"/>
            <a:chOff x="-8835" y="6337952"/>
            <a:chExt cx="13476363" cy="561750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58C155DA-A4F8-B7E5-3E23-03E0A646B82E}"/>
                </a:ext>
              </a:extLst>
            </p:cNvPr>
            <p:cNvGrpSpPr/>
            <p:nvPr/>
          </p:nvGrpSpPr>
          <p:grpSpPr>
            <a:xfrm>
              <a:off x="-8835" y="6337952"/>
              <a:ext cx="13476363" cy="561749"/>
              <a:chOff x="-6626" y="4753464"/>
              <a:chExt cx="10107272" cy="421312"/>
            </a:xfrm>
          </p:grpSpPr>
          <p:pic>
            <p:nvPicPr>
              <p:cNvPr id="165" name="Picture 164">
                <a:extLst>
                  <a:ext uri="{FF2B5EF4-FFF2-40B4-BE49-F238E27FC236}">
                    <a16:creationId xmlns:a16="http://schemas.microsoft.com/office/drawing/2014/main" id="{31093DD3-A9A1-676E-D276-356DA3DD9E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7850" y="4801425"/>
                <a:ext cx="979280" cy="77115"/>
              </a:xfrm>
              <a:prstGeom prst="rect">
                <a:avLst/>
              </a:prstGeom>
            </p:spPr>
          </p:pic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DBAF52B5-E000-9BC0-90CF-D9EC101D3922}"/>
                  </a:ext>
                </a:extLst>
              </p:cNvPr>
              <p:cNvGrpSpPr/>
              <p:nvPr/>
            </p:nvGrpSpPr>
            <p:grpSpPr>
              <a:xfrm>
                <a:off x="-6626" y="4753464"/>
                <a:ext cx="10107272" cy="421312"/>
                <a:chOff x="-6626" y="4753464"/>
                <a:chExt cx="10107272" cy="421312"/>
              </a:xfrm>
            </p:grpSpPr>
            <p:sp>
              <p:nvSpPr>
                <p:cNvPr id="167" name="Rectangle 166">
                  <a:extLst>
                    <a:ext uri="{FF2B5EF4-FFF2-40B4-BE49-F238E27FC236}">
                      <a16:creationId xmlns:a16="http://schemas.microsoft.com/office/drawing/2014/main" id="{BEAAF988-3EA4-B1D9-8128-C9D98A0C741A}"/>
                    </a:ext>
                  </a:extLst>
                </p:cNvPr>
                <p:cNvSpPr/>
                <p:nvPr/>
              </p:nvSpPr>
              <p:spPr>
                <a:xfrm>
                  <a:off x="-6626" y="4877777"/>
                  <a:ext cx="9157252" cy="272496"/>
                </a:xfrm>
                <a:prstGeom prst="rect">
                  <a:avLst/>
                </a:prstGeom>
                <a:solidFill>
                  <a:srgbClr val="E6452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168" name="Text Placeholder 3">
                  <a:extLst>
                    <a:ext uri="{FF2B5EF4-FFF2-40B4-BE49-F238E27FC236}">
                      <a16:creationId xmlns:a16="http://schemas.microsoft.com/office/drawing/2014/main" id="{32332466-B7F8-A54B-8A98-FDD088B60E1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9107" y="4753464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867" b="0" dirty="0"/>
                    <a:t>mlan9395@uni.sydney.edu.au</a:t>
                  </a:r>
                </a:p>
              </p:txBody>
            </p:sp>
            <p:sp>
              <p:nvSpPr>
                <p:cNvPr id="169" name="Text Placeholder 3">
                  <a:extLst>
                    <a:ext uri="{FF2B5EF4-FFF2-40B4-BE49-F238E27FC236}">
                      <a16:creationId xmlns:a16="http://schemas.microsoft.com/office/drawing/2014/main" id="{9E68A0CB-C6AD-ED25-3663-D1D736CF86C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420048" y="4760090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867" b="0" dirty="0">
                      <a:solidFill>
                        <a:srgbClr val="E64526"/>
                      </a:solidFill>
                    </a:rPr>
                    <a:t>9 </a:t>
                  </a:r>
                  <a:r>
                    <a:rPr lang="en-US" sz="1867" b="0" dirty="0"/>
                    <a:t>/ 14</a:t>
                  </a:r>
                </a:p>
              </p:txBody>
            </p:sp>
          </p:grpSp>
        </p:grpSp>
        <p:sp>
          <p:nvSpPr>
            <p:cNvPr id="163" name="Text Placeholder 3">
              <a:extLst>
                <a:ext uri="{FF2B5EF4-FFF2-40B4-BE49-F238E27FC236}">
                  <a16:creationId xmlns:a16="http://schemas.microsoft.com/office/drawing/2014/main" id="{69A3F69B-0506-9DB0-8A68-8CD9318A687D}"/>
                </a:ext>
              </a:extLst>
            </p:cNvPr>
            <p:cNvSpPr txBox="1">
              <a:spLocks/>
            </p:cNvSpPr>
            <p:nvPr/>
          </p:nvSpPr>
          <p:spPr>
            <a:xfrm>
              <a:off x="9625656" y="6346116"/>
              <a:ext cx="1992664" cy="552914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7" b="0" dirty="0"/>
                <a:t>14</a:t>
              </a:r>
            </a:p>
          </p:txBody>
        </p:sp>
        <p:sp>
          <p:nvSpPr>
            <p:cNvPr id="164" name="Text Placeholder 3">
              <a:extLst>
                <a:ext uri="{FF2B5EF4-FFF2-40B4-BE49-F238E27FC236}">
                  <a16:creationId xmlns:a16="http://schemas.microsoft.com/office/drawing/2014/main" id="{33D0EAAE-F2E5-B92F-EC4F-4EC016DFA4F8}"/>
                </a:ext>
              </a:extLst>
            </p:cNvPr>
            <p:cNvSpPr txBox="1">
              <a:spLocks/>
            </p:cNvSpPr>
            <p:nvPr/>
          </p:nvSpPr>
          <p:spPr>
            <a:xfrm>
              <a:off x="4306497" y="6346787"/>
              <a:ext cx="3574131" cy="552915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7" b="0" dirty="0"/>
                <a:t>ML4ASTRO3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EEB7006-B39C-627E-71FA-AE8775C02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1" y="504654"/>
            <a:ext cx="11665789" cy="492443"/>
          </a:xfrm>
        </p:spPr>
        <p:txBody>
          <a:bodyPr/>
          <a:lstStyle/>
          <a:p>
            <a:r>
              <a:rPr lang="en-US" dirty="0">
                <a:latin typeface="+mn-lt"/>
              </a:rPr>
              <a:t>Summary and conclusions</a:t>
            </a:r>
            <a:endParaRPr lang="en-US" b="1" u="sng" dirty="0">
              <a:solidFill>
                <a:srgbClr val="FCDCD5"/>
              </a:solidFill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DF4A78-4B84-D68A-2853-4B6C26731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79733" y="3642337"/>
            <a:ext cx="152793" cy="1708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AC227C-444C-6EA1-990F-2A807CC0A9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1865" y="4419589"/>
            <a:ext cx="152793" cy="6095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45A1A90-F2FB-6A90-8A64-9B07C3EB9C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2152" y="5520817"/>
            <a:ext cx="152793" cy="60959"/>
          </a:xfrm>
          <a:prstGeom prst="rect">
            <a:avLst/>
          </a:prstGeom>
        </p:spPr>
      </p:pic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96D6EB12-6F26-A586-D490-04F16456AF95}"/>
              </a:ext>
            </a:extLst>
          </p:cNvPr>
          <p:cNvSpPr txBox="1">
            <a:spLocks/>
          </p:cNvSpPr>
          <p:nvPr/>
        </p:nvSpPr>
        <p:spPr>
          <a:xfrm>
            <a:off x="656903" y="1268706"/>
            <a:ext cx="6920145" cy="1085829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r>
              <a:rPr lang="en-AU" sz="2100" dirty="0">
                <a:solidFill>
                  <a:srgbClr val="414141"/>
                </a:solidFill>
              </a:rPr>
              <a:t>CatWISE</a:t>
            </a:r>
            <a:r>
              <a:rPr lang="en-US" sz="2400" dirty="0">
                <a:solidFill>
                  <a:srgbClr val="414141"/>
                </a:solidFill>
              </a:rPr>
              <a:t>–</a:t>
            </a:r>
            <a:r>
              <a:rPr lang="en-AU" sz="2100" dirty="0">
                <a:solidFill>
                  <a:srgbClr val="414141"/>
                </a:solidFill>
              </a:rPr>
              <a:t>NVSS concordance </a:t>
            </a:r>
            <a:r>
              <a:rPr lang="en-AU" sz="2100" b="1" dirty="0">
                <a:solidFill>
                  <a:srgbClr val="414141"/>
                </a:solidFill>
              </a:rPr>
              <a:t>disfavours</a:t>
            </a:r>
            <a:r>
              <a:rPr lang="en-AU" sz="2100" dirty="0">
                <a:solidFill>
                  <a:srgbClr val="414141"/>
                </a:solidFill>
              </a:rPr>
              <a:t> systematics </a:t>
            </a:r>
            <a:r>
              <a:rPr lang="en-US" sz="2100" dirty="0">
                <a:solidFill>
                  <a:srgbClr val="414141"/>
                </a:solidFill>
              </a:rPr>
              <a:t>— RACS-low systematic </a:t>
            </a:r>
            <a:r>
              <a:rPr lang="en-US" sz="2100" b="1" dirty="0">
                <a:solidFill>
                  <a:srgbClr val="414141"/>
                </a:solidFill>
              </a:rPr>
              <a:t>difference</a:t>
            </a:r>
            <a:r>
              <a:rPr lang="en-US" sz="2100" dirty="0">
                <a:solidFill>
                  <a:srgbClr val="414141"/>
                </a:solidFill>
              </a:rPr>
              <a:t> </a:t>
            </a:r>
            <a:r>
              <a:rPr lang="en-AU" dirty="0">
                <a:solidFill>
                  <a:srgbClr val="414141"/>
                </a:solidFill>
              </a:rPr>
              <a:t>(2509.18689)</a:t>
            </a:r>
            <a:endParaRPr lang="en-AU" sz="2100" dirty="0">
              <a:solidFill>
                <a:srgbClr val="414141"/>
              </a:solidFill>
            </a:endParaRPr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EB7BB954-E57C-81E8-1783-F4F4494D19F3}"/>
              </a:ext>
            </a:extLst>
          </p:cNvPr>
          <p:cNvSpPr txBox="1">
            <a:spLocks/>
          </p:cNvSpPr>
          <p:nvPr/>
        </p:nvSpPr>
        <p:spPr>
          <a:xfrm>
            <a:off x="7675510" y="4178059"/>
            <a:ext cx="4129068" cy="111937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2400" dirty="0">
                <a:solidFill>
                  <a:schemeClr val="accent5">
                    <a:lumMod val="75000"/>
                  </a:schemeClr>
                </a:solidFill>
              </a:rPr>
              <a:t>Is the </a:t>
            </a:r>
            <a:r>
              <a:rPr lang="en-AU" sz="2400" b="1" dirty="0">
                <a:solidFill>
                  <a:schemeClr val="accent5">
                    <a:lumMod val="75000"/>
                  </a:schemeClr>
                </a:solidFill>
              </a:rPr>
              <a:t>Kangarooverse</a:t>
            </a:r>
            <a:r>
              <a:rPr lang="en-AU" sz="2400" dirty="0">
                <a:solidFill>
                  <a:schemeClr val="accent5">
                    <a:lumMod val="75000"/>
                  </a:schemeClr>
                </a:solidFill>
              </a:rPr>
              <a:t> homogeneous and isotropic?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CC7B607-F403-AC47-CD29-41E031C62721}"/>
              </a:ext>
            </a:extLst>
          </p:cNvPr>
          <p:cNvSpPr txBox="1">
            <a:spLocks/>
          </p:cNvSpPr>
          <p:nvPr/>
        </p:nvSpPr>
        <p:spPr>
          <a:xfrm>
            <a:off x="7533852" y="5150348"/>
            <a:ext cx="2749700" cy="5744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E64626"/>
                </a:solidFill>
                <a:latin typeface="Times" pitchFamily="2" charset="0"/>
                <a:ea typeface="+mj-ea"/>
                <a:cs typeface="Times New Roman"/>
              </a:defRPr>
            </a:lvl1pPr>
          </a:lstStyle>
          <a:p>
            <a:pPr algn="ctr"/>
            <a:r>
              <a:rPr lang="en-US" sz="3733" dirty="0">
                <a:latin typeface="+mn-lt"/>
              </a:rPr>
              <a:t>Thank you.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7BE662B7-5544-1E15-18D8-2E603CE91998}"/>
              </a:ext>
            </a:extLst>
          </p:cNvPr>
          <p:cNvSpPr txBox="1">
            <a:spLocks/>
          </p:cNvSpPr>
          <p:nvPr/>
        </p:nvSpPr>
        <p:spPr>
          <a:xfrm>
            <a:off x="7782920" y="5807725"/>
            <a:ext cx="2295010" cy="111937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400" dirty="0">
                <a:solidFill>
                  <a:schemeClr val="tx2">
                    <a:lumMod val="50000"/>
                    <a:lumOff val="50000"/>
                  </a:schemeClr>
                </a:solidFill>
              </a:rPr>
              <a:t>astromali.com/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7E42517-7142-E0CD-2886-18A15BFF61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8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27606" y="5107014"/>
            <a:ext cx="1235574" cy="1235574"/>
          </a:xfrm>
          <a:prstGeom prst="rect">
            <a:avLst/>
          </a:prstGeom>
          <a:effectLst>
            <a:outerShdw blurRad="50800" dist="38100" dir="69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A6A5667A-EE9E-6768-63C4-A351DDFB44B3}"/>
              </a:ext>
            </a:extLst>
          </p:cNvPr>
          <p:cNvSpPr txBox="1">
            <a:spLocks/>
          </p:cNvSpPr>
          <p:nvPr/>
        </p:nvSpPr>
        <p:spPr>
          <a:xfrm>
            <a:off x="659467" y="4340202"/>
            <a:ext cx="6920145" cy="111937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4"/>
            </a:pPr>
            <a:r>
              <a:rPr lang="en-AU" sz="2100" dirty="0">
                <a:solidFill>
                  <a:srgbClr val="414141"/>
                </a:solidFill>
              </a:rPr>
              <a:t>​</a:t>
            </a:r>
            <a:r>
              <a:rPr lang="en-AU" sz="2100" b="1" dirty="0">
                <a:solidFill>
                  <a:srgbClr val="414141"/>
                </a:solidFill>
              </a:rPr>
              <a:t>Diagnostic tool</a:t>
            </a:r>
            <a:r>
              <a:rPr lang="en-AU" sz="2100" dirty="0">
                <a:solidFill>
                  <a:srgbClr val="414141"/>
                </a:solidFill>
              </a:rPr>
              <a:t> to test which </a:t>
            </a:r>
            <a:r>
              <a:rPr lang="en-AU" sz="2100" b="1" dirty="0">
                <a:solidFill>
                  <a:srgbClr val="414141"/>
                </a:solidFill>
              </a:rPr>
              <a:t>systematics</a:t>
            </a:r>
            <a:r>
              <a:rPr lang="en-AU" sz="2100" dirty="0">
                <a:solidFill>
                  <a:srgbClr val="414141"/>
                </a:solidFill>
              </a:rPr>
              <a:t> ease or worsen cosmic dipole tension (and challenge </a:t>
            </a:r>
            <a:r>
              <a:rPr lang="el-GR" sz="2100" dirty="0">
                <a:solidFill>
                  <a:srgbClr val="414141"/>
                </a:solidFill>
              </a:rPr>
              <a:t>Λ</a:t>
            </a:r>
            <a:r>
              <a:rPr lang="en-AU" sz="2100" dirty="0">
                <a:solidFill>
                  <a:srgbClr val="414141"/>
                </a:solidFill>
              </a:rPr>
              <a:t>CDM) </a:t>
            </a:r>
            <a:endParaRPr lang="en-AU" sz="2050" dirty="0">
              <a:solidFill>
                <a:srgbClr val="414141"/>
              </a:solidFill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74D85EF3-6A4E-AB1C-FA1E-E3C563F930D1}"/>
              </a:ext>
            </a:extLst>
          </p:cNvPr>
          <p:cNvSpPr txBox="1">
            <a:spLocks/>
          </p:cNvSpPr>
          <p:nvPr/>
        </p:nvSpPr>
        <p:spPr>
          <a:xfrm>
            <a:off x="661452" y="5376451"/>
            <a:ext cx="6710810" cy="111937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5"/>
            </a:pPr>
            <a:r>
              <a:rPr lang="en-US" sz="2100" dirty="0">
                <a:solidFill>
                  <a:srgbClr val="414141"/>
                </a:solidFill>
              </a:rPr>
              <a:t>Architecture</a:t>
            </a:r>
            <a:r>
              <a:rPr lang="en-US" sz="2100" b="1" dirty="0">
                <a:solidFill>
                  <a:srgbClr val="414141"/>
                </a:solidFill>
              </a:rPr>
              <a:t> </a:t>
            </a:r>
            <a:r>
              <a:rPr lang="en-US" sz="2100" dirty="0">
                <a:solidFill>
                  <a:srgbClr val="414141"/>
                </a:solidFill>
              </a:rPr>
              <a:t>provides necessary machinery to test </a:t>
            </a:r>
            <a:r>
              <a:rPr lang="en-US" sz="2100" b="1" dirty="0">
                <a:solidFill>
                  <a:srgbClr val="414141"/>
                </a:solidFill>
              </a:rPr>
              <a:t>complex forward-models </a:t>
            </a:r>
            <a:r>
              <a:rPr lang="en-US" sz="2100" dirty="0">
                <a:solidFill>
                  <a:srgbClr val="414141"/>
                </a:solidFill>
              </a:rPr>
              <a:t>in </a:t>
            </a:r>
            <a:r>
              <a:rPr lang="en-US" sz="2100" b="1" dirty="0">
                <a:solidFill>
                  <a:srgbClr val="414141"/>
                </a:solidFill>
              </a:rPr>
              <a:t>LSST, Euclid, SKA</a:t>
            </a:r>
            <a:r>
              <a:rPr lang="en-US" sz="2100" dirty="0">
                <a:solidFill>
                  <a:srgbClr val="414141"/>
                </a:solidFill>
              </a:rPr>
              <a:t> era</a:t>
            </a:r>
            <a:endParaRPr lang="en-AU" sz="2100" dirty="0">
              <a:solidFill>
                <a:srgbClr val="414141"/>
              </a:solidFill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DE1F000B-1E39-633A-285D-1246BB6E884B}"/>
              </a:ext>
            </a:extLst>
          </p:cNvPr>
          <p:cNvSpPr txBox="1">
            <a:spLocks/>
          </p:cNvSpPr>
          <p:nvPr/>
        </p:nvSpPr>
        <p:spPr>
          <a:xfrm>
            <a:off x="656426" y="2307597"/>
            <a:ext cx="6920145" cy="487692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en-US" sz="2100" dirty="0">
                <a:solidFill>
                  <a:srgbClr val="414141"/>
                </a:solidFill>
              </a:rPr>
              <a:t>Simulated </a:t>
            </a:r>
            <a:r>
              <a:rPr lang="en-US" sz="2100" b="1" dirty="0">
                <a:solidFill>
                  <a:srgbClr val="414141"/>
                </a:solidFill>
              </a:rPr>
              <a:t>Planck</a:t>
            </a:r>
            <a:r>
              <a:rPr lang="en-US" sz="2100" dirty="0">
                <a:solidFill>
                  <a:srgbClr val="414141"/>
                </a:solidFill>
              </a:rPr>
              <a:t>, </a:t>
            </a:r>
            <a:r>
              <a:rPr lang="en-US" sz="2100" b="1" dirty="0">
                <a:solidFill>
                  <a:srgbClr val="414141"/>
                </a:solidFill>
              </a:rPr>
              <a:t>NVSS</a:t>
            </a:r>
            <a:r>
              <a:rPr lang="en-US" sz="2100" dirty="0">
                <a:solidFill>
                  <a:srgbClr val="414141"/>
                </a:solidFill>
              </a:rPr>
              <a:t>, </a:t>
            </a:r>
            <a:r>
              <a:rPr lang="en-US" sz="2100" b="1" dirty="0">
                <a:solidFill>
                  <a:srgbClr val="414141"/>
                </a:solidFill>
              </a:rPr>
              <a:t>RACS-low</a:t>
            </a:r>
            <a:r>
              <a:rPr lang="en-US" sz="2100" dirty="0">
                <a:solidFill>
                  <a:srgbClr val="414141"/>
                </a:solidFill>
              </a:rPr>
              <a:t>, </a:t>
            </a:r>
            <a:r>
              <a:rPr lang="en-US" sz="2100" b="1" dirty="0">
                <a:solidFill>
                  <a:srgbClr val="414141"/>
                </a:solidFill>
              </a:rPr>
              <a:t>CatWISE</a:t>
            </a:r>
            <a:r>
              <a:rPr lang="en-US" sz="2100" dirty="0">
                <a:solidFill>
                  <a:srgbClr val="414141"/>
                </a:solidFill>
              </a:rPr>
              <a:t>              — T</a:t>
            </a:r>
            <a:r>
              <a:rPr lang="en-US" sz="2100" cap="small" dirty="0">
                <a:solidFill>
                  <a:srgbClr val="414141"/>
                </a:solidFill>
              </a:rPr>
              <a:t>ensionnet</a:t>
            </a:r>
            <a:r>
              <a:rPr lang="en-US" sz="2100" dirty="0">
                <a:solidFill>
                  <a:srgbClr val="414141"/>
                </a:solidFill>
              </a:rPr>
              <a:t> measures </a:t>
            </a:r>
            <a:r>
              <a:rPr lang="en-US" sz="2100" b="1" dirty="0">
                <a:solidFill>
                  <a:srgbClr val="414141"/>
                </a:solidFill>
              </a:rPr>
              <a:t>accurate</a:t>
            </a:r>
            <a:r>
              <a:rPr lang="en-US" sz="2100" dirty="0">
                <a:solidFill>
                  <a:srgbClr val="414141"/>
                </a:solidFill>
              </a:rPr>
              <a:t> tensions </a:t>
            </a:r>
            <a:r>
              <a:rPr lang="en-US" dirty="0">
                <a:solidFill>
                  <a:srgbClr val="414141"/>
                </a:solidFill>
              </a:rPr>
              <a:t>(2607.25703)</a:t>
            </a:r>
            <a:endParaRPr lang="en-AU" sz="2100" dirty="0">
              <a:solidFill>
                <a:srgbClr val="41414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 Placeholder 12">
                <a:extLst>
                  <a:ext uri="{FF2B5EF4-FFF2-40B4-BE49-F238E27FC236}">
                    <a16:creationId xmlns:a16="http://schemas.microsoft.com/office/drawing/2014/main" id="{776B54DF-3407-95E4-7978-81F2963D851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7696" y="3334198"/>
                <a:ext cx="6920145" cy="1119377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200" indent="-457200">
                  <a:buFont typeface="+mj-lt"/>
                  <a:buAutoNum type="arabicPeriod" startAt="3"/>
                </a:pPr>
                <a:r>
                  <a:rPr lang="en-US" sz="2100" dirty="0">
                    <a:solidFill>
                      <a:srgbClr val="414141"/>
                    </a:solidFill>
                  </a:rPr>
                  <a:t>T</a:t>
                </a:r>
                <a:r>
                  <a:rPr lang="en-US" sz="2100" cap="small" dirty="0">
                    <a:solidFill>
                      <a:srgbClr val="414141"/>
                    </a:solidFill>
                  </a:rPr>
                  <a:t>ensionnet</a:t>
                </a:r>
                <a:r>
                  <a:rPr lang="en-US" sz="2100" dirty="0">
                    <a:solidFill>
                      <a:srgbClr val="414141"/>
                    </a:solidFill>
                  </a:rPr>
                  <a:t> applied to Eddington bias </a:t>
                </a:r>
                <a:r>
                  <a:rPr lang="en-US" sz="2100" b="1" dirty="0">
                    <a:solidFill>
                      <a:srgbClr val="414141"/>
                    </a:solidFill>
                  </a:rPr>
                  <a:t>intractable systematic </a:t>
                </a:r>
                <a:r>
                  <a:rPr lang="en-US" sz="2100" dirty="0">
                    <a:solidFill>
                      <a:srgbClr val="414141"/>
                    </a:solidFill>
                  </a:rPr>
                  <a:t>reveals </a:t>
                </a:r>
                <a:r>
                  <a:rPr lang="en-US" sz="2100" b="1" dirty="0">
                    <a:solidFill>
                      <a:srgbClr val="414141"/>
                    </a:solidFill>
                  </a:rPr>
                  <a:t>6.7</a:t>
                </a:r>
                <a14:m>
                  <m:oMath xmlns:m="http://schemas.openxmlformats.org/officeDocument/2006/math">
                    <m:r>
                      <a:rPr lang="en-US" sz="2100" b="1" i="1" smtClean="0">
                        <a:solidFill>
                          <a:srgbClr val="41414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US" sz="2100" b="1" dirty="0">
                    <a:solidFill>
                      <a:srgbClr val="414141"/>
                    </a:solidFill>
                  </a:rPr>
                  <a:t>1.1</a:t>
                </a:r>
                <a:r>
                  <a:rPr lang="el-GR" sz="2100" b="1" dirty="0">
                    <a:solidFill>
                      <a:srgbClr val="414141"/>
                    </a:solidFill>
                  </a:rPr>
                  <a:t>σ</a:t>
                </a:r>
                <a:r>
                  <a:rPr lang="en-AU" sz="2100" b="1" dirty="0">
                    <a:solidFill>
                      <a:srgbClr val="414141"/>
                    </a:solidFill>
                  </a:rPr>
                  <a:t> </a:t>
                </a:r>
                <a:r>
                  <a:rPr lang="en-US" sz="2100" dirty="0">
                    <a:solidFill>
                      <a:srgbClr val="414141"/>
                    </a:solidFill>
                  </a:rPr>
                  <a:t>CatWISE–Planck tension</a:t>
                </a:r>
                <a:endParaRPr lang="en-AU" sz="2100" dirty="0">
                  <a:solidFill>
                    <a:srgbClr val="414141"/>
                  </a:solidFill>
                </a:endParaRPr>
              </a:p>
            </p:txBody>
          </p:sp>
        </mc:Choice>
        <mc:Fallback xmlns="">
          <p:sp>
            <p:nvSpPr>
              <p:cNvPr id="10" name="Text Placeholder 12">
                <a:extLst>
                  <a:ext uri="{FF2B5EF4-FFF2-40B4-BE49-F238E27FC236}">
                    <a16:creationId xmlns:a16="http://schemas.microsoft.com/office/drawing/2014/main" id="{776B54DF-3407-95E4-7978-81F2963D85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696" y="3334198"/>
                <a:ext cx="6920145" cy="1119377"/>
              </a:xfrm>
              <a:prstGeom prst="rect">
                <a:avLst/>
              </a:prstGeom>
              <a:blipFill>
                <a:blip r:embed="rId8"/>
                <a:stretch>
                  <a:fillRect l="-1099" t="-4494" r="-5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20">
            <a:extLst>
              <a:ext uri="{FF2B5EF4-FFF2-40B4-BE49-F238E27FC236}">
                <a16:creationId xmlns:a16="http://schemas.microsoft.com/office/drawing/2014/main" id="{7221A8A3-EFBC-7FBA-6DAA-F49C76F5A2E4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</a:blip>
          <a:srcRect l="58124" t="20509" r="14754" b="28454"/>
          <a:stretch>
            <a:fillRect/>
          </a:stretch>
        </p:blipFill>
        <p:spPr>
          <a:xfrm>
            <a:off x="7949903" y="466821"/>
            <a:ext cx="3650640" cy="3618081"/>
          </a:xfrm>
          <a:prstGeom prst="rect">
            <a:avLst/>
          </a:prstGeom>
          <a:noFill/>
          <a:ln w="38100">
            <a:solidFill>
              <a:srgbClr val="414141"/>
            </a:solidFill>
          </a:ln>
        </p:spPr>
      </p:pic>
    </p:spTree>
    <p:extLst>
      <p:ext uri="{BB962C8B-B14F-4D97-AF65-F5344CB8AC3E}">
        <p14:creationId xmlns:p14="http://schemas.microsoft.com/office/powerpoint/2010/main" val="27912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E2621-214F-037A-50FD-0103A28EE8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DFA719A0-660C-B190-800E-854CCEAD5FB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8983" b="5982"/>
          <a:stretch>
            <a:fillRect/>
          </a:stretch>
        </p:blipFill>
        <p:spPr>
          <a:xfrm>
            <a:off x="8456908" y="1414507"/>
            <a:ext cx="3195024" cy="33003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C5ADFFD-94B4-5C82-F83C-11EFAFE68A0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9750" y="1536800"/>
            <a:ext cx="3408876" cy="33634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5C80CAF-AEDD-F98D-DE20-22DA212B74C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 l="9608" t="3329" b="7398"/>
          <a:stretch>
            <a:fillRect/>
          </a:stretch>
        </p:blipFill>
        <p:spPr>
          <a:xfrm>
            <a:off x="716317" y="1627852"/>
            <a:ext cx="3259234" cy="30876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00B02C-8C7E-1FCE-CF94-BEDC102202F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 l="9768" t="3350" r="155" b="7210"/>
          <a:stretch>
            <a:fillRect/>
          </a:stretch>
        </p:blipFill>
        <p:spPr>
          <a:xfrm>
            <a:off x="723003" y="1627852"/>
            <a:ext cx="3247824" cy="30935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59286C-12C5-13C9-88CF-64290146F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1" y="504654"/>
            <a:ext cx="11665789" cy="492443"/>
          </a:xfrm>
        </p:spPr>
        <p:txBody>
          <a:bodyPr/>
          <a:lstStyle/>
          <a:p>
            <a:r>
              <a:rPr lang="en-US" dirty="0">
                <a:latin typeface="+mn-lt"/>
              </a:rPr>
              <a:t>Validating the T</a:t>
            </a:r>
            <a:r>
              <a:rPr lang="en-US" cap="small" dirty="0">
                <a:latin typeface="+mn-lt"/>
              </a:rPr>
              <a:t>ensionnet</a:t>
            </a:r>
            <a:endParaRPr lang="en-US" b="1" u="sng" cap="small" dirty="0">
              <a:solidFill>
                <a:srgbClr val="FCDCD5"/>
              </a:solidFill>
              <a:latin typeface="+mn-lt"/>
            </a:endParaRPr>
          </a:p>
        </p:txBody>
      </p:sp>
      <p:sp>
        <p:nvSpPr>
          <p:cNvPr id="93" name="Text Placeholder 2">
            <a:extLst>
              <a:ext uri="{FF2B5EF4-FFF2-40B4-BE49-F238E27FC236}">
                <a16:creationId xmlns:a16="http://schemas.microsoft.com/office/drawing/2014/main" id="{2B82F4A6-EB8B-FC20-F52C-25A9BD8DA075}"/>
              </a:ext>
            </a:extLst>
          </p:cNvPr>
          <p:cNvSpPr txBox="1">
            <a:spLocks/>
          </p:cNvSpPr>
          <p:nvPr/>
        </p:nvSpPr>
        <p:spPr>
          <a:xfrm>
            <a:off x="6703201" y="6147672"/>
            <a:ext cx="5525884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Land-Strykowski et al., 2026b, MNRAS, 551, stag1455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2DE2EC1-2A6A-037C-177A-01353798B521}"/>
              </a:ext>
            </a:extLst>
          </p:cNvPr>
          <p:cNvCxnSpPr>
            <a:cxnSpLocks/>
          </p:cNvCxnSpPr>
          <p:nvPr/>
        </p:nvCxnSpPr>
        <p:spPr>
          <a:xfrm flipH="1">
            <a:off x="707251" y="4715886"/>
            <a:ext cx="3210629" cy="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DE96981E-FC9B-6DB1-CD84-4B2AB6A0D789}"/>
              </a:ext>
            </a:extLst>
          </p:cNvPr>
          <p:cNvSpPr/>
          <p:nvPr/>
        </p:nvSpPr>
        <p:spPr>
          <a:xfrm rot="16200000">
            <a:off x="2274199" y="3079511"/>
            <a:ext cx="3281642" cy="128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4DFB9C9-FF86-92FF-E414-E5126D4D6DC9}"/>
              </a:ext>
            </a:extLst>
          </p:cNvPr>
          <p:cNvSpPr/>
          <p:nvPr/>
        </p:nvSpPr>
        <p:spPr>
          <a:xfrm>
            <a:off x="596418" y="1482078"/>
            <a:ext cx="3281642" cy="128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AE60054D-9B54-651B-A828-7ECF197CAE48}"/>
              </a:ext>
            </a:extLst>
          </p:cNvPr>
          <p:cNvCxnSpPr>
            <a:cxnSpLocks/>
          </p:cNvCxnSpPr>
          <p:nvPr/>
        </p:nvCxnSpPr>
        <p:spPr>
          <a:xfrm>
            <a:off x="3185973" y="4715886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FCC3B4AC-76C7-12C4-5DB4-0DB10158478C}"/>
              </a:ext>
            </a:extLst>
          </p:cNvPr>
          <p:cNvCxnSpPr>
            <a:cxnSpLocks/>
          </p:cNvCxnSpPr>
          <p:nvPr/>
        </p:nvCxnSpPr>
        <p:spPr>
          <a:xfrm>
            <a:off x="2434512" y="4715886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420B3620-E19A-5732-368F-786F98E1D16B}"/>
              </a:ext>
            </a:extLst>
          </p:cNvPr>
          <p:cNvCxnSpPr>
            <a:cxnSpLocks/>
          </p:cNvCxnSpPr>
          <p:nvPr/>
        </p:nvCxnSpPr>
        <p:spPr>
          <a:xfrm>
            <a:off x="1684475" y="4715886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624FD803-9155-EF58-4FF6-1B0EA4AB2DA3}"/>
              </a:ext>
            </a:extLst>
          </p:cNvPr>
          <p:cNvSpPr/>
          <p:nvPr/>
        </p:nvSpPr>
        <p:spPr>
          <a:xfrm rot="16200000">
            <a:off x="-1162274" y="2741789"/>
            <a:ext cx="3468792" cy="3409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7576D984-B4CE-CC97-E6A4-23082A221D9A}"/>
              </a:ext>
            </a:extLst>
          </p:cNvPr>
          <p:cNvCxnSpPr>
            <a:cxnSpLocks/>
          </p:cNvCxnSpPr>
          <p:nvPr/>
        </p:nvCxnSpPr>
        <p:spPr>
          <a:xfrm flipV="1">
            <a:off x="716318" y="1550094"/>
            <a:ext cx="0" cy="317880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4CEC2747-49CA-76CE-B669-9C3667683EE1}"/>
              </a:ext>
            </a:extLst>
          </p:cNvPr>
          <p:cNvCxnSpPr>
            <a:cxnSpLocks/>
          </p:cNvCxnSpPr>
          <p:nvPr/>
        </p:nvCxnSpPr>
        <p:spPr>
          <a:xfrm>
            <a:off x="10518111" y="4710411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67658C07-B38D-41EC-656E-E32F0D704864}"/>
              </a:ext>
            </a:extLst>
          </p:cNvPr>
          <p:cNvCxnSpPr>
            <a:cxnSpLocks/>
          </p:cNvCxnSpPr>
          <p:nvPr/>
        </p:nvCxnSpPr>
        <p:spPr>
          <a:xfrm>
            <a:off x="9481556" y="4710411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5B3954C-9888-40EE-6929-F01B25C9F783}"/>
              </a:ext>
            </a:extLst>
          </p:cNvPr>
          <p:cNvCxnSpPr>
            <a:cxnSpLocks/>
          </p:cNvCxnSpPr>
          <p:nvPr/>
        </p:nvCxnSpPr>
        <p:spPr>
          <a:xfrm flipH="1">
            <a:off x="8443350" y="4710411"/>
            <a:ext cx="3106800" cy="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5624EE31-3DE5-00BC-9BD9-BB9343D502A4}"/>
              </a:ext>
            </a:extLst>
          </p:cNvPr>
          <p:cNvSpPr/>
          <p:nvPr/>
        </p:nvSpPr>
        <p:spPr>
          <a:xfrm>
            <a:off x="8362468" y="1239037"/>
            <a:ext cx="3281642" cy="4924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DB0F6B67-AE4B-4552-8F69-8706418DEF00}"/>
              </a:ext>
            </a:extLst>
          </p:cNvPr>
          <p:cNvCxnSpPr>
            <a:cxnSpLocks/>
          </p:cNvCxnSpPr>
          <p:nvPr/>
        </p:nvCxnSpPr>
        <p:spPr>
          <a:xfrm flipV="1">
            <a:off x="8453417" y="1544619"/>
            <a:ext cx="0" cy="325800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6F4CEC2-93F3-C851-E6AB-B6121E88FE31}"/>
              </a:ext>
            </a:extLst>
          </p:cNvPr>
          <p:cNvCxnSpPr>
            <a:cxnSpLocks/>
          </p:cNvCxnSpPr>
          <p:nvPr/>
        </p:nvCxnSpPr>
        <p:spPr>
          <a:xfrm flipH="1">
            <a:off x="4548402" y="4715545"/>
            <a:ext cx="3175200" cy="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31D86503-62A1-416F-5883-838A7A0A218F}"/>
              </a:ext>
            </a:extLst>
          </p:cNvPr>
          <p:cNvCxnSpPr>
            <a:cxnSpLocks/>
          </p:cNvCxnSpPr>
          <p:nvPr/>
        </p:nvCxnSpPr>
        <p:spPr>
          <a:xfrm flipV="1">
            <a:off x="4557470" y="1554247"/>
            <a:ext cx="0" cy="3172301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909D8EBB-3072-EF32-B68B-89CA033E1B4E}"/>
              </a:ext>
            </a:extLst>
          </p:cNvPr>
          <p:cNvCxnSpPr>
            <a:cxnSpLocks/>
          </p:cNvCxnSpPr>
          <p:nvPr/>
        </p:nvCxnSpPr>
        <p:spPr>
          <a:xfrm flipV="1">
            <a:off x="7713354" y="1573515"/>
            <a:ext cx="0" cy="314783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07A2910B-3792-826B-301D-43630DAEDBF9}"/>
              </a:ext>
            </a:extLst>
          </p:cNvPr>
          <p:cNvCxnSpPr>
            <a:cxnSpLocks/>
          </p:cNvCxnSpPr>
          <p:nvPr/>
        </p:nvCxnSpPr>
        <p:spPr>
          <a:xfrm rot="5400000" flipV="1">
            <a:off x="6138439" y="-22938"/>
            <a:ext cx="0" cy="3172301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F93B07CA-6199-94A9-ACAB-81A37359032C}"/>
              </a:ext>
            </a:extLst>
          </p:cNvPr>
          <p:cNvCxnSpPr>
            <a:cxnSpLocks/>
          </p:cNvCxnSpPr>
          <p:nvPr/>
        </p:nvCxnSpPr>
        <p:spPr>
          <a:xfrm>
            <a:off x="7019141" y="4616643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3EAE869-A915-34AE-AAC6-7F992196BD1A}"/>
              </a:ext>
            </a:extLst>
          </p:cNvPr>
          <p:cNvCxnSpPr>
            <a:cxnSpLocks/>
          </p:cNvCxnSpPr>
          <p:nvPr/>
        </p:nvCxnSpPr>
        <p:spPr>
          <a:xfrm>
            <a:off x="6279322" y="4616643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AEB4C526-3287-C91F-7F6B-1301470812D1}"/>
              </a:ext>
            </a:extLst>
          </p:cNvPr>
          <p:cNvCxnSpPr>
            <a:cxnSpLocks/>
          </p:cNvCxnSpPr>
          <p:nvPr/>
        </p:nvCxnSpPr>
        <p:spPr>
          <a:xfrm>
            <a:off x="5527167" y="4616643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C0AB6B7A-CB58-CFF0-C7F8-60D51F7DFAC9}"/>
              </a:ext>
            </a:extLst>
          </p:cNvPr>
          <p:cNvCxnSpPr>
            <a:cxnSpLocks/>
          </p:cNvCxnSpPr>
          <p:nvPr/>
        </p:nvCxnSpPr>
        <p:spPr>
          <a:xfrm>
            <a:off x="7021383" y="1569544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FBE44FDA-6B33-AA38-A21A-F081FF5B128C}"/>
              </a:ext>
            </a:extLst>
          </p:cNvPr>
          <p:cNvCxnSpPr>
            <a:cxnSpLocks/>
          </p:cNvCxnSpPr>
          <p:nvPr/>
        </p:nvCxnSpPr>
        <p:spPr>
          <a:xfrm>
            <a:off x="6277829" y="1569544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D0062F1D-3AC7-68E1-7531-2CF6F3AD5AF6}"/>
              </a:ext>
            </a:extLst>
          </p:cNvPr>
          <p:cNvCxnSpPr>
            <a:cxnSpLocks/>
          </p:cNvCxnSpPr>
          <p:nvPr/>
        </p:nvCxnSpPr>
        <p:spPr>
          <a:xfrm>
            <a:off x="5534081" y="1569544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8C026DAB-077F-5B40-395D-416CE6055F15}"/>
              </a:ext>
            </a:extLst>
          </p:cNvPr>
          <p:cNvCxnSpPr>
            <a:cxnSpLocks/>
          </p:cNvCxnSpPr>
          <p:nvPr/>
        </p:nvCxnSpPr>
        <p:spPr>
          <a:xfrm rot="5400000">
            <a:off x="4608792" y="2212765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61A93D5D-EF39-DA90-E5D5-56A2D61C7734}"/>
              </a:ext>
            </a:extLst>
          </p:cNvPr>
          <p:cNvCxnSpPr>
            <a:cxnSpLocks/>
          </p:cNvCxnSpPr>
          <p:nvPr/>
        </p:nvCxnSpPr>
        <p:spPr>
          <a:xfrm rot="5400000">
            <a:off x="4609156" y="2954913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DB9BB640-3396-660F-B11A-43973D2910EB}"/>
              </a:ext>
            </a:extLst>
          </p:cNvPr>
          <p:cNvCxnSpPr>
            <a:cxnSpLocks/>
          </p:cNvCxnSpPr>
          <p:nvPr/>
        </p:nvCxnSpPr>
        <p:spPr>
          <a:xfrm rot="5400000">
            <a:off x="4608792" y="3705215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EAE0AC51-9FF0-39F6-8314-BCA45D0B8FDA}"/>
              </a:ext>
            </a:extLst>
          </p:cNvPr>
          <p:cNvCxnSpPr>
            <a:cxnSpLocks/>
          </p:cNvCxnSpPr>
          <p:nvPr/>
        </p:nvCxnSpPr>
        <p:spPr>
          <a:xfrm rot="5400000">
            <a:off x="7661902" y="2214816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78BB3742-BEFD-D963-BBCE-823647CBB2D8}"/>
              </a:ext>
            </a:extLst>
          </p:cNvPr>
          <p:cNvCxnSpPr>
            <a:cxnSpLocks/>
          </p:cNvCxnSpPr>
          <p:nvPr/>
        </p:nvCxnSpPr>
        <p:spPr>
          <a:xfrm rot="5400000">
            <a:off x="7662266" y="2952480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98814AC3-5C89-693A-CEA5-BF34E0F3D216}"/>
              </a:ext>
            </a:extLst>
          </p:cNvPr>
          <p:cNvCxnSpPr>
            <a:cxnSpLocks/>
          </p:cNvCxnSpPr>
          <p:nvPr/>
        </p:nvCxnSpPr>
        <p:spPr>
          <a:xfrm rot="5400000">
            <a:off x="7661902" y="3704845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Rectangle 128">
            <a:extLst>
              <a:ext uri="{FF2B5EF4-FFF2-40B4-BE49-F238E27FC236}">
                <a16:creationId xmlns:a16="http://schemas.microsoft.com/office/drawing/2014/main" id="{05409210-D095-B3D3-2B04-6F3C63F96834}"/>
              </a:ext>
            </a:extLst>
          </p:cNvPr>
          <p:cNvSpPr/>
          <p:nvPr/>
        </p:nvSpPr>
        <p:spPr>
          <a:xfrm>
            <a:off x="4476235" y="4736438"/>
            <a:ext cx="3292993" cy="242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79A3075C-1301-04BF-D4AD-40AEB39928A1}"/>
              </a:ext>
            </a:extLst>
          </p:cNvPr>
          <p:cNvSpPr/>
          <p:nvPr/>
        </p:nvSpPr>
        <p:spPr>
          <a:xfrm rot="5400000">
            <a:off x="2757721" y="3141450"/>
            <a:ext cx="3292993" cy="2429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6D281E0E-7622-2144-EB25-6E3E62DF430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rcRect l="80887" t="35612" r="2387" b="39201"/>
          <a:stretch>
            <a:fillRect/>
          </a:stretch>
        </p:blipFill>
        <p:spPr>
          <a:xfrm>
            <a:off x="2006157" y="5141990"/>
            <a:ext cx="684408" cy="3046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 Placeholder 2">
                <a:extLst>
                  <a:ext uri="{FF2B5EF4-FFF2-40B4-BE49-F238E27FC236}">
                    <a16:creationId xmlns:a16="http://schemas.microsoft.com/office/drawing/2014/main" id="{1FD6B609-4D81-29D9-0724-5EA0786DAB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83769" y="4757295"/>
                <a:ext cx="616318" cy="516565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133" b="0" i="1" smtClean="0">
                        <a:solidFill>
                          <a:srgbClr val="41414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133" dirty="0">
                    <a:solidFill>
                      <a:srgbClr val="414141"/>
                    </a:solidFill>
                  </a:rPr>
                  <a:t>5</a:t>
                </a:r>
              </a:p>
            </p:txBody>
          </p:sp>
        </mc:Choice>
        <mc:Fallback xmlns="">
          <p:sp>
            <p:nvSpPr>
              <p:cNvPr id="133" name="Text Placeholder 2">
                <a:extLst>
                  <a:ext uri="{FF2B5EF4-FFF2-40B4-BE49-F238E27FC236}">
                    <a16:creationId xmlns:a16="http://schemas.microsoft.com/office/drawing/2014/main" id="{1FD6B609-4D81-29D9-0724-5EA0786DA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769" y="4757295"/>
                <a:ext cx="616318" cy="516565"/>
              </a:xfrm>
              <a:prstGeom prst="rect">
                <a:avLst/>
              </a:prstGeom>
              <a:blipFill>
                <a:blip r:embed="rId8"/>
                <a:stretch>
                  <a:fillRect t="-7143" b="-47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4" name="Text Placeholder 2">
            <a:extLst>
              <a:ext uri="{FF2B5EF4-FFF2-40B4-BE49-F238E27FC236}">
                <a16:creationId xmlns:a16="http://schemas.microsoft.com/office/drawing/2014/main" id="{A602490F-FCB8-3EF7-81A1-870E286F5A80}"/>
              </a:ext>
            </a:extLst>
          </p:cNvPr>
          <p:cNvSpPr txBox="1">
            <a:spLocks/>
          </p:cNvSpPr>
          <p:nvPr/>
        </p:nvSpPr>
        <p:spPr>
          <a:xfrm>
            <a:off x="1516504" y="4762287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0</a:t>
            </a:r>
          </a:p>
        </p:txBody>
      </p:sp>
      <p:sp>
        <p:nvSpPr>
          <p:cNvPr id="135" name="Text Placeholder 2">
            <a:extLst>
              <a:ext uri="{FF2B5EF4-FFF2-40B4-BE49-F238E27FC236}">
                <a16:creationId xmlns:a16="http://schemas.microsoft.com/office/drawing/2014/main" id="{29B83A6F-C458-FDF4-4915-0B3ACC792617}"/>
              </a:ext>
            </a:extLst>
          </p:cNvPr>
          <p:cNvSpPr txBox="1">
            <a:spLocks/>
          </p:cNvSpPr>
          <p:nvPr/>
        </p:nvSpPr>
        <p:spPr>
          <a:xfrm>
            <a:off x="2267996" y="4761306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5</a:t>
            </a:r>
          </a:p>
        </p:txBody>
      </p:sp>
      <p:sp>
        <p:nvSpPr>
          <p:cNvPr id="136" name="Text Placeholder 2">
            <a:extLst>
              <a:ext uri="{FF2B5EF4-FFF2-40B4-BE49-F238E27FC236}">
                <a16:creationId xmlns:a16="http://schemas.microsoft.com/office/drawing/2014/main" id="{DF9BDF2B-B3E5-1F3E-3BCC-A5D5F53C5F26}"/>
              </a:ext>
            </a:extLst>
          </p:cNvPr>
          <p:cNvSpPr txBox="1">
            <a:spLocks/>
          </p:cNvSpPr>
          <p:nvPr/>
        </p:nvSpPr>
        <p:spPr>
          <a:xfrm>
            <a:off x="2946771" y="4763669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10</a:t>
            </a:r>
          </a:p>
        </p:txBody>
      </p:sp>
      <p:pic>
        <p:nvPicPr>
          <p:cNvPr id="139" name="Picture 138">
            <a:extLst>
              <a:ext uri="{FF2B5EF4-FFF2-40B4-BE49-F238E27FC236}">
                <a16:creationId xmlns:a16="http://schemas.microsoft.com/office/drawing/2014/main" id="{1C048956-1B4C-7C8A-D432-2CCFC2236A7D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rcRect l="80887" t="35612" r="2387" b="39201"/>
          <a:stretch>
            <a:fillRect/>
          </a:stretch>
        </p:blipFill>
        <p:spPr>
          <a:xfrm>
            <a:off x="5641375" y="5137980"/>
            <a:ext cx="684408" cy="30468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 Placeholder 2">
                <a:extLst>
                  <a:ext uri="{FF2B5EF4-FFF2-40B4-BE49-F238E27FC236}">
                    <a16:creationId xmlns:a16="http://schemas.microsoft.com/office/drawing/2014/main" id="{C4B92A9E-1BCD-8749-D3D3-C0D4AA616C2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3668" y="4700277"/>
                <a:ext cx="616318" cy="516565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133" b="0" i="1" smtClean="0">
                        <a:solidFill>
                          <a:srgbClr val="41414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133" dirty="0">
                    <a:solidFill>
                      <a:srgbClr val="414141"/>
                    </a:solidFill>
                  </a:rPr>
                  <a:t>5</a:t>
                </a:r>
              </a:p>
            </p:txBody>
          </p:sp>
        </mc:Choice>
        <mc:Fallback xmlns="">
          <p:sp>
            <p:nvSpPr>
              <p:cNvPr id="140" name="Text Placeholder 2">
                <a:extLst>
                  <a:ext uri="{FF2B5EF4-FFF2-40B4-BE49-F238E27FC236}">
                    <a16:creationId xmlns:a16="http://schemas.microsoft.com/office/drawing/2014/main" id="{C4B92A9E-1BCD-8749-D3D3-C0D4AA616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3668" y="4700277"/>
                <a:ext cx="616318" cy="516565"/>
              </a:xfrm>
              <a:prstGeom prst="rect">
                <a:avLst/>
              </a:prstGeom>
              <a:blipFill>
                <a:blip r:embed="rId9"/>
                <a:stretch>
                  <a:fillRect t="-7317" b="-4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1" name="Text Placeholder 2">
            <a:extLst>
              <a:ext uri="{FF2B5EF4-FFF2-40B4-BE49-F238E27FC236}">
                <a16:creationId xmlns:a16="http://schemas.microsoft.com/office/drawing/2014/main" id="{52C3F781-85DF-1785-3FF0-ED7CB765F8E0}"/>
              </a:ext>
            </a:extLst>
          </p:cNvPr>
          <p:cNvSpPr txBox="1">
            <a:spLocks/>
          </p:cNvSpPr>
          <p:nvPr/>
        </p:nvSpPr>
        <p:spPr>
          <a:xfrm>
            <a:off x="5370605" y="4705269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0</a:t>
            </a:r>
          </a:p>
        </p:txBody>
      </p:sp>
      <p:sp>
        <p:nvSpPr>
          <p:cNvPr id="142" name="Text Placeholder 2">
            <a:extLst>
              <a:ext uri="{FF2B5EF4-FFF2-40B4-BE49-F238E27FC236}">
                <a16:creationId xmlns:a16="http://schemas.microsoft.com/office/drawing/2014/main" id="{BF0D0B40-B3C0-5198-C9A5-E19CAE1617C2}"/>
              </a:ext>
            </a:extLst>
          </p:cNvPr>
          <p:cNvSpPr txBox="1">
            <a:spLocks/>
          </p:cNvSpPr>
          <p:nvPr/>
        </p:nvSpPr>
        <p:spPr>
          <a:xfrm>
            <a:off x="6121269" y="4704288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5</a:t>
            </a:r>
          </a:p>
        </p:txBody>
      </p:sp>
      <p:sp>
        <p:nvSpPr>
          <p:cNvPr id="143" name="Text Placeholder 2">
            <a:extLst>
              <a:ext uri="{FF2B5EF4-FFF2-40B4-BE49-F238E27FC236}">
                <a16:creationId xmlns:a16="http://schemas.microsoft.com/office/drawing/2014/main" id="{44E228A5-ED4C-EDD9-B4D7-7E087E0CDBFE}"/>
              </a:ext>
            </a:extLst>
          </p:cNvPr>
          <p:cNvSpPr txBox="1">
            <a:spLocks/>
          </p:cNvSpPr>
          <p:nvPr/>
        </p:nvSpPr>
        <p:spPr>
          <a:xfrm>
            <a:off x="6802393" y="4706651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10</a:t>
            </a:r>
          </a:p>
        </p:txBody>
      </p:sp>
      <p:sp>
        <p:nvSpPr>
          <p:cNvPr id="144" name="Text Placeholder 2">
            <a:extLst>
              <a:ext uri="{FF2B5EF4-FFF2-40B4-BE49-F238E27FC236}">
                <a16:creationId xmlns:a16="http://schemas.microsoft.com/office/drawing/2014/main" id="{5A9B9DC5-3758-7F58-419E-E4B912556C5B}"/>
              </a:ext>
            </a:extLst>
          </p:cNvPr>
          <p:cNvSpPr txBox="1">
            <a:spLocks/>
          </p:cNvSpPr>
          <p:nvPr/>
        </p:nvSpPr>
        <p:spPr>
          <a:xfrm>
            <a:off x="4215068" y="3547170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0</a:t>
            </a:r>
          </a:p>
        </p:txBody>
      </p:sp>
      <p:sp>
        <p:nvSpPr>
          <p:cNvPr id="145" name="Text Placeholder 2">
            <a:extLst>
              <a:ext uri="{FF2B5EF4-FFF2-40B4-BE49-F238E27FC236}">
                <a16:creationId xmlns:a16="http://schemas.microsoft.com/office/drawing/2014/main" id="{C8CF12AB-1098-5930-1D00-614433DEA642}"/>
              </a:ext>
            </a:extLst>
          </p:cNvPr>
          <p:cNvSpPr txBox="1">
            <a:spLocks/>
          </p:cNvSpPr>
          <p:nvPr/>
        </p:nvSpPr>
        <p:spPr>
          <a:xfrm>
            <a:off x="4221121" y="2803935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5</a:t>
            </a:r>
          </a:p>
        </p:txBody>
      </p:sp>
      <p:sp>
        <p:nvSpPr>
          <p:cNvPr id="146" name="Text Placeholder 2">
            <a:extLst>
              <a:ext uri="{FF2B5EF4-FFF2-40B4-BE49-F238E27FC236}">
                <a16:creationId xmlns:a16="http://schemas.microsoft.com/office/drawing/2014/main" id="{8C85FF85-843E-35EC-C8DA-1E8E5B3F766F}"/>
              </a:ext>
            </a:extLst>
          </p:cNvPr>
          <p:cNvSpPr txBox="1">
            <a:spLocks/>
          </p:cNvSpPr>
          <p:nvPr/>
        </p:nvSpPr>
        <p:spPr>
          <a:xfrm>
            <a:off x="4072961" y="2053897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10</a:t>
            </a:r>
          </a:p>
        </p:txBody>
      </p:sp>
      <p:sp>
        <p:nvSpPr>
          <p:cNvPr id="148" name="Text Placeholder 12">
            <a:extLst>
              <a:ext uri="{FF2B5EF4-FFF2-40B4-BE49-F238E27FC236}">
                <a16:creationId xmlns:a16="http://schemas.microsoft.com/office/drawing/2014/main" id="{08F7E1DB-7FCB-4797-5085-92CC306BEFFC}"/>
              </a:ext>
            </a:extLst>
          </p:cNvPr>
          <p:cNvSpPr txBox="1">
            <a:spLocks/>
          </p:cNvSpPr>
          <p:nvPr/>
        </p:nvSpPr>
        <p:spPr>
          <a:xfrm rot="16200000">
            <a:off x="6674894" y="2842725"/>
            <a:ext cx="3170926" cy="57471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414141"/>
                </a:solidFill>
              </a:rPr>
              <a:t>PDF</a:t>
            </a:r>
          </a:p>
        </p:txBody>
      </p:sp>
      <p:sp>
        <p:nvSpPr>
          <p:cNvPr id="149" name="Text Placeholder 12">
            <a:extLst>
              <a:ext uri="{FF2B5EF4-FFF2-40B4-BE49-F238E27FC236}">
                <a16:creationId xmlns:a16="http://schemas.microsoft.com/office/drawing/2014/main" id="{A6D6B99F-1372-215F-C7D2-D10957039469}"/>
              </a:ext>
            </a:extLst>
          </p:cNvPr>
          <p:cNvSpPr txBox="1">
            <a:spLocks/>
          </p:cNvSpPr>
          <p:nvPr/>
        </p:nvSpPr>
        <p:spPr>
          <a:xfrm>
            <a:off x="9319736" y="5097954"/>
            <a:ext cx="1690246" cy="57471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414141"/>
                </a:solidFill>
              </a:rPr>
              <a:t>Tension (</a:t>
            </a:r>
            <a:r>
              <a:rPr lang="el-GR" sz="2400" dirty="0">
                <a:solidFill>
                  <a:srgbClr val="414141"/>
                </a:solidFill>
              </a:rPr>
              <a:t>σ</a:t>
            </a:r>
            <a:r>
              <a:rPr lang="en-AU" sz="2400" dirty="0">
                <a:solidFill>
                  <a:srgbClr val="414141"/>
                </a:solidFill>
              </a:rPr>
              <a:t>)</a:t>
            </a:r>
            <a:endParaRPr lang="en-US" sz="2400" dirty="0">
              <a:solidFill>
                <a:srgbClr val="414141"/>
              </a:solidFill>
            </a:endParaRPr>
          </a:p>
        </p:txBody>
      </p:sp>
      <p:sp>
        <p:nvSpPr>
          <p:cNvPr id="150" name="Text Placeholder 2">
            <a:extLst>
              <a:ext uri="{FF2B5EF4-FFF2-40B4-BE49-F238E27FC236}">
                <a16:creationId xmlns:a16="http://schemas.microsoft.com/office/drawing/2014/main" id="{0F57AC8E-FDC3-A0D7-F859-CB0BF77DA8F6}"/>
              </a:ext>
            </a:extLst>
          </p:cNvPr>
          <p:cNvSpPr txBox="1">
            <a:spLocks/>
          </p:cNvSpPr>
          <p:nvPr/>
        </p:nvSpPr>
        <p:spPr>
          <a:xfrm>
            <a:off x="9174915" y="4749394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2133" dirty="0">
                <a:solidFill>
                  <a:srgbClr val="414141"/>
                </a:solidFill>
              </a:rPr>
              <a:t>3.2</a:t>
            </a:r>
          </a:p>
        </p:txBody>
      </p:sp>
      <p:sp>
        <p:nvSpPr>
          <p:cNvPr id="151" name="Text Placeholder 2">
            <a:extLst>
              <a:ext uri="{FF2B5EF4-FFF2-40B4-BE49-F238E27FC236}">
                <a16:creationId xmlns:a16="http://schemas.microsoft.com/office/drawing/2014/main" id="{9D6CE3A4-8EFA-1D89-2567-FD796186970C}"/>
              </a:ext>
            </a:extLst>
          </p:cNvPr>
          <p:cNvSpPr txBox="1">
            <a:spLocks/>
          </p:cNvSpPr>
          <p:nvPr/>
        </p:nvSpPr>
        <p:spPr>
          <a:xfrm>
            <a:off x="10209458" y="4748413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2133" dirty="0">
                <a:solidFill>
                  <a:srgbClr val="414141"/>
                </a:solidFill>
              </a:rPr>
              <a:t>3.6</a:t>
            </a:r>
          </a:p>
        </p:txBody>
      </p:sp>
      <p:sp>
        <p:nvSpPr>
          <p:cNvPr id="152" name="Text Placeholder 2">
            <a:extLst>
              <a:ext uri="{FF2B5EF4-FFF2-40B4-BE49-F238E27FC236}">
                <a16:creationId xmlns:a16="http://schemas.microsoft.com/office/drawing/2014/main" id="{CDF28A72-5DCA-5C99-D85D-E0D8C2716C94}"/>
              </a:ext>
            </a:extLst>
          </p:cNvPr>
          <p:cNvSpPr txBox="1">
            <a:spLocks/>
          </p:cNvSpPr>
          <p:nvPr/>
        </p:nvSpPr>
        <p:spPr>
          <a:xfrm>
            <a:off x="11223164" y="4750776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2133" dirty="0">
                <a:solidFill>
                  <a:srgbClr val="414141"/>
                </a:solidFill>
              </a:rPr>
              <a:t>4.0</a:t>
            </a:r>
          </a:p>
        </p:txBody>
      </p:sp>
      <p:sp>
        <p:nvSpPr>
          <p:cNvPr id="153" name="Text Placeholder 12">
            <a:extLst>
              <a:ext uri="{FF2B5EF4-FFF2-40B4-BE49-F238E27FC236}">
                <a16:creationId xmlns:a16="http://schemas.microsoft.com/office/drawing/2014/main" id="{25E483E3-0069-211A-4909-761065348E92}"/>
              </a:ext>
            </a:extLst>
          </p:cNvPr>
          <p:cNvSpPr txBox="1">
            <a:spLocks/>
          </p:cNvSpPr>
          <p:nvPr/>
        </p:nvSpPr>
        <p:spPr>
          <a:xfrm>
            <a:off x="723004" y="1573440"/>
            <a:ext cx="2541288" cy="375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57A6E1"/>
                </a:solidFill>
              </a:rPr>
              <a:t>Nested Sampling</a:t>
            </a:r>
          </a:p>
        </p:txBody>
      </p:sp>
      <p:sp>
        <p:nvSpPr>
          <p:cNvPr id="155" name="Text Placeholder 12">
            <a:extLst>
              <a:ext uri="{FF2B5EF4-FFF2-40B4-BE49-F238E27FC236}">
                <a16:creationId xmlns:a16="http://schemas.microsoft.com/office/drawing/2014/main" id="{822D9E71-B347-F77E-DCAE-076CADADC3F8}"/>
              </a:ext>
            </a:extLst>
          </p:cNvPr>
          <p:cNvSpPr txBox="1">
            <a:spLocks/>
          </p:cNvSpPr>
          <p:nvPr/>
        </p:nvSpPr>
        <p:spPr>
          <a:xfrm>
            <a:off x="739567" y="1885548"/>
            <a:ext cx="2541288" cy="375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FFA204"/>
                </a:solidFill>
              </a:rPr>
              <a:t>T</a:t>
            </a:r>
            <a:r>
              <a:rPr lang="en-US" cap="small" dirty="0">
                <a:solidFill>
                  <a:srgbClr val="FFA204"/>
                </a:solidFill>
              </a:rPr>
              <a:t>ensionnet</a:t>
            </a:r>
          </a:p>
        </p:txBody>
      </p:sp>
      <p:pic>
        <p:nvPicPr>
          <p:cNvPr id="147" name="Picture 146">
            <a:extLst>
              <a:ext uri="{FF2B5EF4-FFF2-40B4-BE49-F238E27FC236}">
                <a16:creationId xmlns:a16="http://schemas.microsoft.com/office/drawing/2014/main" id="{BA0D7203-B2FD-637E-481A-62F7CC601371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rcRect l="80887" t="35612" r="2387" b="39201"/>
          <a:stretch>
            <a:fillRect/>
          </a:stretch>
        </p:blipFill>
        <p:spPr>
          <a:xfrm rot="16200000">
            <a:off x="3711254" y="3151134"/>
            <a:ext cx="684408" cy="304681"/>
          </a:xfrm>
          <a:prstGeom prst="rect">
            <a:avLst/>
          </a:prstGeom>
        </p:spPr>
      </p:pic>
      <p:grpSp>
        <p:nvGrpSpPr>
          <p:cNvPr id="161" name="Group 160">
            <a:extLst>
              <a:ext uri="{FF2B5EF4-FFF2-40B4-BE49-F238E27FC236}">
                <a16:creationId xmlns:a16="http://schemas.microsoft.com/office/drawing/2014/main" id="{E512AA72-BE20-1D3E-4BE4-1727DDD1F5D5}"/>
              </a:ext>
            </a:extLst>
          </p:cNvPr>
          <p:cNvGrpSpPr/>
          <p:nvPr/>
        </p:nvGrpSpPr>
        <p:grpSpPr>
          <a:xfrm>
            <a:off x="-8835" y="6337948"/>
            <a:ext cx="12209670" cy="561754"/>
            <a:chOff x="-8835" y="6337948"/>
            <a:chExt cx="12209670" cy="561754"/>
          </a:xfrm>
        </p:grpSpPr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E56F4E83-8279-EBF3-0D90-00FEBAC71422}"/>
                </a:ext>
              </a:extLst>
            </p:cNvPr>
            <p:cNvGrpSpPr/>
            <p:nvPr/>
          </p:nvGrpSpPr>
          <p:grpSpPr>
            <a:xfrm>
              <a:off x="-8835" y="6337948"/>
              <a:ext cx="12209670" cy="552914"/>
              <a:chOff x="-6626" y="4753464"/>
              <a:chExt cx="9157252" cy="414686"/>
            </a:xfrm>
          </p:grpSpPr>
          <p:pic>
            <p:nvPicPr>
              <p:cNvPr id="165" name="Picture 164">
                <a:extLst>
                  <a:ext uri="{FF2B5EF4-FFF2-40B4-BE49-F238E27FC236}">
                    <a16:creationId xmlns:a16="http://schemas.microsoft.com/office/drawing/2014/main" id="{C836584C-B82B-9D3E-925F-C2FB1AEFAF2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77850" y="4801425"/>
                <a:ext cx="979280" cy="77115"/>
              </a:xfrm>
              <a:prstGeom prst="rect">
                <a:avLst/>
              </a:prstGeom>
            </p:spPr>
          </p:pic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D17B7561-26F8-0C54-853D-65EFA224B3F4}"/>
                  </a:ext>
                </a:extLst>
              </p:cNvPr>
              <p:cNvGrpSpPr/>
              <p:nvPr/>
            </p:nvGrpSpPr>
            <p:grpSpPr>
              <a:xfrm>
                <a:off x="-6626" y="4753464"/>
                <a:ext cx="9157252" cy="414686"/>
                <a:chOff x="-6626" y="4753464"/>
                <a:chExt cx="9157252" cy="414686"/>
              </a:xfrm>
            </p:grpSpPr>
            <p:sp>
              <p:nvSpPr>
                <p:cNvPr id="167" name="Rectangle 166">
                  <a:extLst>
                    <a:ext uri="{FF2B5EF4-FFF2-40B4-BE49-F238E27FC236}">
                      <a16:creationId xmlns:a16="http://schemas.microsoft.com/office/drawing/2014/main" id="{F4229294-9324-9A47-1B9D-B557ABBF85DC}"/>
                    </a:ext>
                  </a:extLst>
                </p:cNvPr>
                <p:cNvSpPr/>
                <p:nvPr/>
              </p:nvSpPr>
              <p:spPr>
                <a:xfrm>
                  <a:off x="-6626" y="4877777"/>
                  <a:ext cx="9157252" cy="272496"/>
                </a:xfrm>
                <a:prstGeom prst="rect">
                  <a:avLst/>
                </a:prstGeom>
                <a:solidFill>
                  <a:srgbClr val="E6452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168" name="Text Placeholder 3">
                  <a:extLst>
                    <a:ext uri="{FF2B5EF4-FFF2-40B4-BE49-F238E27FC236}">
                      <a16:creationId xmlns:a16="http://schemas.microsoft.com/office/drawing/2014/main" id="{1E17AA4B-3B85-FC52-F8E7-BD745C479ACA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9107" y="4753464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867" b="0" dirty="0"/>
                    <a:t>mlan9395@uni.sydney.edu.au</a:t>
                  </a:r>
                </a:p>
              </p:txBody>
            </p:sp>
          </p:grpSp>
        </p:grpSp>
        <p:sp>
          <p:nvSpPr>
            <p:cNvPr id="164" name="Text Placeholder 3">
              <a:extLst>
                <a:ext uri="{FF2B5EF4-FFF2-40B4-BE49-F238E27FC236}">
                  <a16:creationId xmlns:a16="http://schemas.microsoft.com/office/drawing/2014/main" id="{EC48F0FF-574B-3778-67BF-FC3BD674BECF}"/>
                </a:ext>
              </a:extLst>
            </p:cNvPr>
            <p:cNvSpPr txBox="1">
              <a:spLocks/>
            </p:cNvSpPr>
            <p:nvPr/>
          </p:nvSpPr>
          <p:spPr>
            <a:xfrm>
              <a:off x="4306497" y="6346787"/>
              <a:ext cx="3574131" cy="552915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7" b="0" dirty="0"/>
                <a:t>ML4ASTRO3</a:t>
              </a:r>
            </a:p>
          </p:txBody>
        </p:sp>
      </p:grpSp>
      <p:sp>
        <p:nvSpPr>
          <p:cNvPr id="170" name="Text Placeholder 12">
            <a:extLst>
              <a:ext uri="{FF2B5EF4-FFF2-40B4-BE49-F238E27FC236}">
                <a16:creationId xmlns:a16="http://schemas.microsoft.com/office/drawing/2014/main" id="{67279EC3-536E-7CAA-4C6A-5ECB383420C6}"/>
              </a:ext>
            </a:extLst>
          </p:cNvPr>
          <p:cNvSpPr txBox="1">
            <a:spLocks/>
          </p:cNvSpPr>
          <p:nvPr/>
        </p:nvSpPr>
        <p:spPr>
          <a:xfrm rot="16200000">
            <a:off x="3394517" y="2112991"/>
            <a:ext cx="1462349" cy="375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rgbClr val="FFA204"/>
                </a:solidFill>
              </a:rPr>
              <a:t>TN</a:t>
            </a:r>
          </a:p>
        </p:txBody>
      </p:sp>
      <p:sp>
        <p:nvSpPr>
          <p:cNvPr id="171" name="Text Placeholder 12">
            <a:extLst>
              <a:ext uri="{FF2B5EF4-FFF2-40B4-BE49-F238E27FC236}">
                <a16:creationId xmlns:a16="http://schemas.microsoft.com/office/drawing/2014/main" id="{E7A6E05F-EE3C-032B-964C-172B012DB3C7}"/>
              </a:ext>
            </a:extLst>
          </p:cNvPr>
          <p:cNvSpPr txBox="1">
            <a:spLocks/>
          </p:cNvSpPr>
          <p:nvPr/>
        </p:nvSpPr>
        <p:spPr>
          <a:xfrm>
            <a:off x="6271888" y="5150179"/>
            <a:ext cx="2541288" cy="375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rgbClr val="57A6E1"/>
                </a:solidFill>
              </a:rPr>
              <a:t>NS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EB9E8AA-D555-9CF9-3316-C91C065ECBB8}"/>
              </a:ext>
            </a:extLst>
          </p:cNvPr>
          <p:cNvCxnSpPr>
            <a:cxnSpLocks/>
          </p:cNvCxnSpPr>
          <p:nvPr/>
        </p:nvCxnSpPr>
        <p:spPr>
          <a:xfrm>
            <a:off x="939700" y="4716000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94D94AE-87C0-7233-35D4-FFC59989F18E}"/>
              </a:ext>
            </a:extLst>
          </p:cNvPr>
          <p:cNvCxnSpPr>
            <a:cxnSpLocks/>
          </p:cNvCxnSpPr>
          <p:nvPr/>
        </p:nvCxnSpPr>
        <p:spPr>
          <a:xfrm>
            <a:off x="4786343" y="4615200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9BF4328-5DE2-68CE-F1E9-B6D06BC959D3}"/>
              </a:ext>
            </a:extLst>
          </p:cNvPr>
          <p:cNvCxnSpPr>
            <a:cxnSpLocks/>
          </p:cNvCxnSpPr>
          <p:nvPr/>
        </p:nvCxnSpPr>
        <p:spPr>
          <a:xfrm rot="5400000">
            <a:off x="7661793" y="4442725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275383-4ED9-F95D-CC05-604944649185}"/>
              </a:ext>
            </a:extLst>
          </p:cNvPr>
          <p:cNvCxnSpPr>
            <a:cxnSpLocks/>
          </p:cNvCxnSpPr>
          <p:nvPr/>
        </p:nvCxnSpPr>
        <p:spPr>
          <a:xfrm rot="5400000">
            <a:off x="4608993" y="4443969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2D91D25-BC6B-7FAC-BE3C-60FE7C2B5B98}"/>
              </a:ext>
            </a:extLst>
          </p:cNvPr>
          <p:cNvCxnSpPr>
            <a:cxnSpLocks/>
          </p:cNvCxnSpPr>
          <p:nvPr/>
        </p:nvCxnSpPr>
        <p:spPr>
          <a:xfrm>
            <a:off x="4790073" y="1569600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 Placeholder 2">
                <a:extLst>
                  <a:ext uri="{FF2B5EF4-FFF2-40B4-BE49-F238E27FC236}">
                    <a16:creationId xmlns:a16="http://schemas.microsoft.com/office/drawing/2014/main" id="{A3F4AB30-A345-C81E-F945-C2EE43C0AAC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018008" y="4291460"/>
                <a:ext cx="616318" cy="344922"/>
              </a:xfrm>
              <a:prstGeom prst="rect">
                <a:avLst/>
              </a:prstGeom>
            </p:spPr>
            <p:txBody>
              <a:bodyPr/>
              <a:lstStyle>
                <a:lvl1pPr marL="1714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1pPr>
                <a:lvl2pPr marL="6286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10858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5430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2000250" indent="-171450">
                  <a:buClr>
                    <a:schemeClr val="tx1"/>
                  </a:buClr>
                  <a:buFont typeface="System Font Regular"/>
                  <a:buChar char="-"/>
                  <a:defRPr sz="180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AU" sz="2133" i="1">
                        <a:solidFill>
                          <a:srgbClr val="414141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AU" sz="2133" dirty="0">
                    <a:solidFill>
                      <a:srgbClr val="414141"/>
                    </a:solidFill>
                  </a:rPr>
                  <a:t>5</a:t>
                </a:r>
              </a:p>
            </p:txBody>
          </p:sp>
        </mc:Choice>
        <mc:Fallback xmlns="">
          <p:sp>
            <p:nvSpPr>
              <p:cNvPr id="15" name="Text Placeholder 2">
                <a:extLst>
                  <a:ext uri="{FF2B5EF4-FFF2-40B4-BE49-F238E27FC236}">
                    <a16:creationId xmlns:a16="http://schemas.microsoft.com/office/drawing/2014/main" id="{A3F4AB30-A345-C81E-F945-C2EE43C0AA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008" y="4291460"/>
                <a:ext cx="616318" cy="344922"/>
              </a:xfrm>
              <a:prstGeom prst="rect">
                <a:avLst/>
              </a:prstGeom>
              <a:blipFill>
                <a:blip r:embed="rId11"/>
                <a:stretch>
                  <a:fillRect t="-10345" b="-517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8C18E540-5811-08A1-AE8D-A6B2CE7F4869}"/>
              </a:ext>
            </a:extLst>
          </p:cNvPr>
          <p:cNvSpPr txBox="1">
            <a:spLocks/>
          </p:cNvSpPr>
          <p:nvPr/>
        </p:nvSpPr>
        <p:spPr>
          <a:xfrm rot="16200000">
            <a:off x="-1058990" y="2842050"/>
            <a:ext cx="3170926" cy="57471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414141"/>
                </a:solidFill>
              </a:rPr>
              <a:t>PDF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FEC563DD-BC32-860E-CEF6-01860045FBB5}"/>
              </a:ext>
            </a:extLst>
          </p:cNvPr>
          <p:cNvSpPr txBox="1">
            <a:spLocks/>
          </p:cNvSpPr>
          <p:nvPr/>
        </p:nvSpPr>
        <p:spPr>
          <a:xfrm>
            <a:off x="8146215" y="4748993"/>
            <a:ext cx="61631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2133" dirty="0">
                <a:solidFill>
                  <a:srgbClr val="414141"/>
                </a:solidFill>
              </a:rPr>
              <a:t>2.8</a:t>
            </a:r>
          </a:p>
        </p:txBody>
      </p: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0E74277D-FEF9-8693-6E46-AC7BE10EE83B}"/>
              </a:ext>
            </a:extLst>
          </p:cNvPr>
          <p:cNvCxnSpPr>
            <a:cxnSpLocks/>
          </p:cNvCxnSpPr>
          <p:nvPr/>
        </p:nvCxnSpPr>
        <p:spPr>
          <a:xfrm>
            <a:off x="11530147" y="4710411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D46723AC-E47B-501B-427C-29168855AE9A}"/>
              </a:ext>
            </a:extLst>
          </p:cNvPr>
          <p:cNvSpPr/>
          <p:nvPr/>
        </p:nvSpPr>
        <p:spPr>
          <a:xfrm rot="5400000">
            <a:off x="10077516" y="2963347"/>
            <a:ext cx="3342599" cy="408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4" name="Text Placeholder 12">
            <a:extLst>
              <a:ext uri="{FF2B5EF4-FFF2-40B4-BE49-F238E27FC236}">
                <a16:creationId xmlns:a16="http://schemas.microsoft.com/office/drawing/2014/main" id="{80AEB214-6CE2-5CFE-3C4A-93FC281494B2}"/>
              </a:ext>
            </a:extLst>
          </p:cNvPr>
          <p:cNvSpPr txBox="1">
            <a:spLocks/>
          </p:cNvSpPr>
          <p:nvPr/>
        </p:nvSpPr>
        <p:spPr>
          <a:xfrm>
            <a:off x="10060126" y="1569205"/>
            <a:ext cx="2541288" cy="379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57A6E1"/>
                </a:solidFill>
              </a:rPr>
              <a:t>Nested Sampling</a:t>
            </a:r>
          </a:p>
        </p:txBody>
      </p:sp>
      <p:sp>
        <p:nvSpPr>
          <p:cNvPr id="156" name="Text Placeholder 12">
            <a:extLst>
              <a:ext uri="{FF2B5EF4-FFF2-40B4-BE49-F238E27FC236}">
                <a16:creationId xmlns:a16="http://schemas.microsoft.com/office/drawing/2014/main" id="{1081E822-0A5E-BABD-FF71-06900C801D18}"/>
              </a:ext>
            </a:extLst>
          </p:cNvPr>
          <p:cNvSpPr txBox="1">
            <a:spLocks/>
          </p:cNvSpPr>
          <p:nvPr/>
        </p:nvSpPr>
        <p:spPr>
          <a:xfrm>
            <a:off x="10080842" y="1887738"/>
            <a:ext cx="2541288" cy="375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FFA204"/>
                </a:solidFill>
              </a:rPr>
              <a:t>T</a:t>
            </a:r>
            <a:r>
              <a:rPr lang="en-US" cap="small" dirty="0">
                <a:solidFill>
                  <a:srgbClr val="FFA204"/>
                </a:solidFill>
              </a:rPr>
              <a:t>ensionnet</a:t>
            </a:r>
          </a:p>
        </p:txBody>
      </p:sp>
      <p:sp>
        <p:nvSpPr>
          <p:cNvPr id="158" name="Text Placeholder 12">
            <a:extLst>
              <a:ext uri="{FF2B5EF4-FFF2-40B4-BE49-F238E27FC236}">
                <a16:creationId xmlns:a16="http://schemas.microsoft.com/office/drawing/2014/main" id="{172575A3-C7FA-39DF-B734-74E29741A006}"/>
              </a:ext>
            </a:extLst>
          </p:cNvPr>
          <p:cNvSpPr txBox="1">
            <a:spLocks/>
          </p:cNvSpPr>
          <p:nvPr/>
        </p:nvSpPr>
        <p:spPr>
          <a:xfrm>
            <a:off x="10079124" y="2215885"/>
            <a:ext cx="2541288" cy="375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solidFill>
                  <a:srgbClr val="49C54D"/>
                </a:solidFill>
              </a:rPr>
              <a:t>Suspiciousness</a:t>
            </a:r>
          </a:p>
        </p:txBody>
      </p:sp>
    </p:spTree>
    <p:extLst>
      <p:ext uri="{BB962C8B-B14F-4D97-AF65-F5344CB8AC3E}">
        <p14:creationId xmlns:p14="http://schemas.microsoft.com/office/powerpoint/2010/main" val="26417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3D474-85D3-5104-0FE6-1B4DAADCE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102">
            <a:extLst>
              <a:ext uri="{FF2B5EF4-FFF2-40B4-BE49-F238E27FC236}">
                <a16:creationId xmlns:a16="http://schemas.microsoft.com/office/drawing/2014/main" id="{459C125F-0232-FFF5-1D92-A6525B2A2F20}"/>
              </a:ext>
            </a:extLst>
          </p:cNvPr>
          <p:cNvGrpSpPr/>
          <p:nvPr/>
        </p:nvGrpSpPr>
        <p:grpSpPr>
          <a:xfrm>
            <a:off x="7827071" y="2604637"/>
            <a:ext cx="4100985" cy="2650377"/>
            <a:chOff x="393934" y="3115268"/>
            <a:chExt cx="4100985" cy="2650377"/>
          </a:xfrm>
        </p:grpSpPr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5D3ACE23-34E9-59DD-7109-0149A850D4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296" b="74392"/>
            <a:stretch>
              <a:fillRect/>
            </a:stretch>
          </p:blipFill>
          <p:spPr>
            <a:xfrm>
              <a:off x="1467680" y="3401232"/>
              <a:ext cx="1914765" cy="789457"/>
            </a:xfrm>
            <a:prstGeom prst="rect">
              <a:avLst/>
            </a:prstGeom>
          </p:spPr>
        </p:pic>
        <p:sp>
          <p:nvSpPr>
            <p:cNvPr id="105" name="Text Placeholder 12">
              <a:extLst>
                <a:ext uri="{FF2B5EF4-FFF2-40B4-BE49-F238E27FC236}">
                  <a16:creationId xmlns:a16="http://schemas.microsoft.com/office/drawing/2014/main" id="{1C70C2D4-D35E-20DD-03F0-F354AB5B980B}"/>
                </a:ext>
              </a:extLst>
            </p:cNvPr>
            <p:cNvSpPr txBox="1">
              <a:spLocks/>
            </p:cNvSpPr>
            <p:nvPr/>
          </p:nvSpPr>
          <p:spPr>
            <a:xfrm>
              <a:off x="1107098" y="3115268"/>
              <a:ext cx="2588857" cy="721315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400" b="1" dirty="0">
                  <a:solidFill>
                    <a:srgbClr val="414141"/>
                  </a:solidFill>
                </a:rPr>
                <a:t>Concordance:</a:t>
              </a:r>
            </a:p>
          </p:txBody>
        </p: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885871CA-B846-992D-CE27-ADB596216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9506" y="4003931"/>
              <a:ext cx="3089844" cy="725168"/>
            </a:xfrm>
            <a:prstGeom prst="rect">
              <a:avLst/>
            </a:prstGeom>
          </p:spPr>
        </p:pic>
        <p:sp>
          <p:nvSpPr>
            <p:cNvPr id="107" name="Text Placeholder 12">
              <a:extLst>
                <a:ext uri="{FF2B5EF4-FFF2-40B4-BE49-F238E27FC236}">
                  <a16:creationId xmlns:a16="http://schemas.microsoft.com/office/drawing/2014/main" id="{125C5D60-EA12-B184-597B-34EBCFD95413}"/>
                </a:ext>
              </a:extLst>
            </p:cNvPr>
            <p:cNvSpPr txBox="1">
              <a:spLocks/>
            </p:cNvSpPr>
            <p:nvPr/>
          </p:nvSpPr>
          <p:spPr>
            <a:xfrm>
              <a:off x="393934" y="4664978"/>
              <a:ext cx="4100985" cy="1100667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400" dirty="0">
                  <a:solidFill>
                    <a:srgbClr val="414141"/>
                  </a:solidFill>
                </a:rPr>
                <a:t>Combining data sets </a:t>
              </a:r>
              <a:r>
                <a:rPr lang="en-US" sz="2400" b="1" dirty="0">
                  <a:solidFill>
                    <a:srgbClr val="414141"/>
                  </a:solidFill>
                </a:rPr>
                <a:t>increases</a:t>
              </a:r>
              <a:r>
                <a:rPr lang="en-US" sz="2400" dirty="0">
                  <a:solidFill>
                    <a:srgbClr val="414141"/>
                  </a:solidFill>
                </a:rPr>
                <a:t> confidence</a:t>
              </a:r>
            </a:p>
          </p:txBody>
        </p:sp>
      </p:grp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B117E3BA-6940-75C5-3CEE-BE12C3661730}"/>
              </a:ext>
            </a:extLst>
          </p:cNvPr>
          <p:cNvSpPr txBox="1">
            <a:spLocks/>
          </p:cNvSpPr>
          <p:nvPr/>
        </p:nvSpPr>
        <p:spPr>
          <a:xfrm>
            <a:off x="710697" y="2022615"/>
            <a:ext cx="10441419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414141"/>
                </a:solidFill>
              </a:rPr>
              <a:t>Use           or            for individual runs, use                                            for joint run </a:t>
            </a:r>
            <a:r>
              <a:rPr lang="en-US" sz="2400" dirty="0"/>
              <a:t> </a:t>
            </a:r>
          </a:p>
        </p:txBody>
      </p:sp>
      <p:sp>
        <p:nvSpPr>
          <p:cNvPr id="35" name="Text Placeholder 12">
            <a:extLst>
              <a:ext uri="{FF2B5EF4-FFF2-40B4-BE49-F238E27FC236}">
                <a16:creationId xmlns:a16="http://schemas.microsoft.com/office/drawing/2014/main" id="{22952260-AEF2-25A0-5020-AAEF3E314CAC}"/>
              </a:ext>
            </a:extLst>
          </p:cNvPr>
          <p:cNvSpPr txBox="1">
            <a:spLocks/>
          </p:cNvSpPr>
          <p:nvPr/>
        </p:nvSpPr>
        <p:spPr>
          <a:xfrm>
            <a:off x="710697" y="1273644"/>
            <a:ext cx="9687885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414141"/>
                </a:solidFill>
              </a:rPr>
              <a:t>For data sets       and       we need           ,            , and                (joint)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DEA5DB88-7A71-BED8-4BA2-7820B9CE73B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810" r="60878"/>
          <a:stretch>
            <a:fillRect/>
          </a:stretch>
        </p:blipFill>
        <p:spPr>
          <a:xfrm>
            <a:off x="2732865" y="1275490"/>
            <a:ext cx="281006" cy="43465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E3136E9-4DA0-2611-5C0E-0BA41D916E4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1665" r="10024"/>
          <a:stretch>
            <a:fillRect/>
          </a:stretch>
        </p:blipFill>
        <p:spPr>
          <a:xfrm>
            <a:off x="3665805" y="1275490"/>
            <a:ext cx="281006" cy="43465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3034D78D-D148-BFBC-7280-8A053133E51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633" t="2316" r="19312" b="87852"/>
          <a:stretch>
            <a:fillRect/>
          </a:stretch>
        </p:blipFill>
        <p:spPr>
          <a:xfrm>
            <a:off x="5138827" y="1223749"/>
            <a:ext cx="651449" cy="464711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C2FD274-D15E-9ACC-7075-37859AA9B1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7633" t="42195" r="18272" b="48597"/>
          <a:stretch>
            <a:fillRect/>
          </a:stretch>
        </p:blipFill>
        <p:spPr>
          <a:xfrm>
            <a:off x="5896758" y="1223286"/>
            <a:ext cx="728502" cy="46563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F8DA893-AA60-B342-2DEF-C3CFDE52E78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3248" t="81250" r="6729" b="7646"/>
          <a:stretch>
            <a:fillRect/>
          </a:stretch>
        </p:blipFill>
        <p:spPr>
          <a:xfrm>
            <a:off x="7336847" y="1201836"/>
            <a:ext cx="893797" cy="55291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C8BF053-0AEC-10E4-E6E6-136619DAA44A}"/>
              </a:ext>
            </a:extLst>
          </p:cNvPr>
          <p:cNvSpPr txBox="1">
            <a:spLocks/>
          </p:cNvSpPr>
          <p:nvPr/>
        </p:nvSpPr>
        <p:spPr>
          <a:xfrm>
            <a:off x="526211" y="504654"/>
            <a:ext cx="11665789" cy="49244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E64626"/>
                </a:solidFill>
                <a:latin typeface="Times" pitchFamily="2" charset="0"/>
                <a:ea typeface="+mj-ea"/>
                <a:cs typeface="Times New Roman"/>
              </a:defRPr>
            </a:lvl1pPr>
          </a:lstStyle>
          <a:p>
            <a:r>
              <a:rPr lang="en-US" dirty="0">
                <a:latin typeface="+mn-lt"/>
                <a:cs typeface="Arial" panose="020B0604020202020204" pitchFamily="34" charset="0"/>
              </a:rPr>
              <a:t>Tension with Bayesian suspiciousness</a:t>
            </a:r>
            <a:endParaRPr lang="en-US" b="1" u="sng" dirty="0">
              <a:solidFill>
                <a:srgbClr val="FCDCD5"/>
              </a:solidFill>
              <a:latin typeface="+mn-lt"/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526FFC90-9C9A-405F-F45A-5415F2ACF7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9417" y="3007568"/>
            <a:ext cx="2818853" cy="1508333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D3539E21-E758-1509-4FD5-C41613A0D876}"/>
              </a:ext>
            </a:extLst>
          </p:cNvPr>
          <p:cNvSpPr/>
          <p:nvPr/>
        </p:nvSpPr>
        <p:spPr>
          <a:xfrm>
            <a:off x="901512" y="2953488"/>
            <a:ext cx="3017495" cy="1668943"/>
          </a:xfrm>
          <a:prstGeom prst="rect">
            <a:avLst/>
          </a:prstGeom>
          <a:noFill/>
          <a:ln w="28575">
            <a:solidFill>
              <a:srgbClr val="414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414141"/>
              </a:solidFill>
            </a:endParaRP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CC75B470-016E-6AAA-C1E5-771A4E5D5BD8}"/>
              </a:ext>
            </a:extLst>
          </p:cNvPr>
          <p:cNvSpPr txBox="1">
            <a:spLocks/>
          </p:cNvSpPr>
          <p:nvPr/>
        </p:nvSpPr>
        <p:spPr>
          <a:xfrm>
            <a:off x="4628445" y="-16080"/>
            <a:ext cx="7600639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Marshall et al., 2006, Phys. Rev. D, 73, 067302</a:t>
            </a:r>
            <a:endParaRPr lang="en-AU" sz="1600" dirty="0">
              <a:solidFill>
                <a:srgbClr val="1E76B4"/>
              </a:solidFill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3EFCFE56-B390-E49F-5EE9-4C14E977332D}"/>
              </a:ext>
            </a:extLst>
          </p:cNvPr>
          <p:cNvGrpSpPr/>
          <p:nvPr/>
        </p:nvGrpSpPr>
        <p:grpSpPr>
          <a:xfrm>
            <a:off x="4023166" y="2605821"/>
            <a:ext cx="4100985" cy="2642213"/>
            <a:chOff x="11345458" y="3115268"/>
            <a:chExt cx="4100985" cy="2642213"/>
          </a:xfrm>
        </p:grpSpPr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FD3EBBC4-F99F-3811-7A17-0BC4D4271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296" t="68087"/>
            <a:stretch>
              <a:fillRect/>
            </a:stretch>
          </p:blipFill>
          <p:spPr>
            <a:xfrm>
              <a:off x="12438568" y="3457227"/>
              <a:ext cx="1914765" cy="983827"/>
            </a:xfrm>
            <a:prstGeom prst="rect">
              <a:avLst/>
            </a:prstGeom>
          </p:spPr>
        </p:pic>
        <p:sp>
          <p:nvSpPr>
            <p:cNvPr id="110" name="Text Placeholder 12">
              <a:extLst>
                <a:ext uri="{FF2B5EF4-FFF2-40B4-BE49-F238E27FC236}">
                  <a16:creationId xmlns:a16="http://schemas.microsoft.com/office/drawing/2014/main" id="{6B352E19-2BB1-CB44-A19C-F8FF1F41B664}"/>
                </a:ext>
              </a:extLst>
            </p:cNvPr>
            <p:cNvSpPr txBox="1">
              <a:spLocks/>
            </p:cNvSpPr>
            <p:nvPr/>
          </p:nvSpPr>
          <p:spPr>
            <a:xfrm>
              <a:off x="12307652" y="3115268"/>
              <a:ext cx="2176597" cy="721315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400" b="1" dirty="0">
                  <a:solidFill>
                    <a:srgbClr val="414141"/>
                  </a:solidFill>
                </a:rPr>
                <a:t>Tension:</a:t>
              </a:r>
            </a:p>
          </p:txBody>
        </p:sp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8109E837-83DC-1068-C586-ACCA86A12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t="14147"/>
            <a:stretch>
              <a:fillRect/>
            </a:stretch>
          </p:blipFill>
          <p:spPr>
            <a:xfrm>
              <a:off x="11532147" y="4055967"/>
              <a:ext cx="3574131" cy="772597"/>
            </a:xfrm>
            <a:prstGeom prst="rect">
              <a:avLst/>
            </a:prstGeom>
          </p:spPr>
        </p:pic>
        <p:sp>
          <p:nvSpPr>
            <p:cNvPr id="112" name="Text Placeholder 12">
              <a:extLst>
                <a:ext uri="{FF2B5EF4-FFF2-40B4-BE49-F238E27FC236}">
                  <a16:creationId xmlns:a16="http://schemas.microsoft.com/office/drawing/2014/main" id="{E006E2ED-9EE9-238D-F063-8E848F119D1C}"/>
                </a:ext>
              </a:extLst>
            </p:cNvPr>
            <p:cNvSpPr txBox="1">
              <a:spLocks/>
            </p:cNvSpPr>
            <p:nvPr/>
          </p:nvSpPr>
          <p:spPr>
            <a:xfrm>
              <a:off x="11345458" y="4656814"/>
              <a:ext cx="4100985" cy="1100667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400" dirty="0">
                  <a:solidFill>
                    <a:srgbClr val="414141"/>
                  </a:solidFill>
                </a:rPr>
                <a:t>Combining data sets </a:t>
              </a:r>
              <a:r>
                <a:rPr lang="en-US" sz="2400" b="1" dirty="0">
                  <a:solidFill>
                    <a:srgbClr val="414141"/>
                  </a:solidFill>
                </a:rPr>
                <a:t>decreases</a:t>
              </a:r>
              <a:r>
                <a:rPr lang="en-US" sz="2400" dirty="0">
                  <a:solidFill>
                    <a:srgbClr val="414141"/>
                  </a:solidFill>
                </a:rPr>
                <a:t> confidence</a:t>
              </a:r>
            </a:p>
          </p:txBody>
        </p:sp>
      </p:grp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C9C186C8-3C4D-C877-3D66-B5DAD512058A}"/>
              </a:ext>
            </a:extLst>
          </p:cNvPr>
          <p:cNvSpPr txBox="1">
            <a:spLocks/>
          </p:cNvSpPr>
          <p:nvPr/>
        </p:nvSpPr>
        <p:spPr>
          <a:xfrm>
            <a:off x="4628445" y="250725"/>
            <a:ext cx="7600639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AU" sz="1600" dirty="0">
                <a:solidFill>
                  <a:srgbClr val="1E76B4"/>
                </a:solidFill>
              </a:rPr>
              <a:t>Handley W., Lemos P., 2019b, Phys. Rev. D, 100, 043504 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1F5A7ED-1294-2018-2DCA-5A48EA2FDFCD}"/>
              </a:ext>
            </a:extLst>
          </p:cNvPr>
          <p:cNvGrpSpPr/>
          <p:nvPr/>
        </p:nvGrpSpPr>
        <p:grpSpPr>
          <a:xfrm>
            <a:off x="-8835" y="6337948"/>
            <a:ext cx="12209670" cy="561754"/>
            <a:chOff x="-8835" y="6337948"/>
            <a:chExt cx="12209670" cy="561754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BD0C8138-8BC5-8581-320D-5AFAEE15C35E}"/>
                </a:ext>
              </a:extLst>
            </p:cNvPr>
            <p:cNvGrpSpPr/>
            <p:nvPr/>
          </p:nvGrpSpPr>
          <p:grpSpPr>
            <a:xfrm>
              <a:off x="-8835" y="6337948"/>
              <a:ext cx="12209670" cy="552914"/>
              <a:chOff x="-6626" y="4753464"/>
              <a:chExt cx="9157252" cy="414686"/>
            </a:xfrm>
          </p:grpSpPr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7D6EB626-8695-9753-8691-757A6EB21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77850" y="4801425"/>
                <a:ext cx="979280" cy="77115"/>
              </a:xfrm>
              <a:prstGeom prst="rect">
                <a:avLst/>
              </a:prstGeom>
            </p:spPr>
          </p:pic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56114663-03AF-00BB-0BA0-72EC222071FC}"/>
                  </a:ext>
                </a:extLst>
              </p:cNvPr>
              <p:cNvGrpSpPr/>
              <p:nvPr/>
            </p:nvGrpSpPr>
            <p:grpSpPr>
              <a:xfrm>
                <a:off x="-6626" y="4753464"/>
                <a:ext cx="9157252" cy="414686"/>
                <a:chOff x="-6626" y="4753464"/>
                <a:chExt cx="9157252" cy="414686"/>
              </a:xfrm>
            </p:grpSpPr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933AD313-5CAE-825B-E2DF-73432485B487}"/>
                    </a:ext>
                  </a:extLst>
                </p:cNvPr>
                <p:cNvSpPr/>
                <p:nvPr/>
              </p:nvSpPr>
              <p:spPr>
                <a:xfrm>
                  <a:off x="-6626" y="4877777"/>
                  <a:ext cx="9157252" cy="272496"/>
                </a:xfrm>
                <a:prstGeom prst="rect">
                  <a:avLst/>
                </a:prstGeom>
                <a:solidFill>
                  <a:srgbClr val="E6452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121" name="Text Placeholder 3">
                  <a:extLst>
                    <a:ext uri="{FF2B5EF4-FFF2-40B4-BE49-F238E27FC236}">
                      <a16:creationId xmlns:a16="http://schemas.microsoft.com/office/drawing/2014/main" id="{AE9D118E-FB00-F02A-F3FE-8C75AB960AE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9107" y="4753464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867" b="0" dirty="0"/>
                    <a:t>mlan9395@uni.sydney.edu.au</a:t>
                  </a:r>
                </a:p>
              </p:txBody>
            </p:sp>
          </p:grpSp>
        </p:grpSp>
        <p:sp>
          <p:nvSpPr>
            <p:cNvPr id="117" name="Text Placeholder 3">
              <a:extLst>
                <a:ext uri="{FF2B5EF4-FFF2-40B4-BE49-F238E27FC236}">
                  <a16:creationId xmlns:a16="http://schemas.microsoft.com/office/drawing/2014/main" id="{643F535E-9C94-A63B-B50D-4421A35DAEBC}"/>
                </a:ext>
              </a:extLst>
            </p:cNvPr>
            <p:cNvSpPr txBox="1">
              <a:spLocks/>
            </p:cNvSpPr>
            <p:nvPr/>
          </p:nvSpPr>
          <p:spPr>
            <a:xfrm>
              <a:off x="4306497" y="6346787"/>
              <a:ext cx="3574131" cy="552915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7" b="0" dirty="0"/>
                <a:t>ML4ASTRO3</a:t>
              </a:r>
            </a:p>
          </p:txBody>
        </p:sp>
      </p:grp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3CAADEA9-0E88-3B0B-8BCE-97BADE752D14}"/>
              </a:ext>
            </a:extLst>
          </p:cNvPr>
          <p:cNvCxnSpPr>
            <a:cxnSpLocks/>
          </p:cNvCxnSpPr>
          <p:nvPr/>
        </p:nvCxnSpPr>
        <p:spPr>
          <a:xfrm>
            <a:off x="4324157" y="5495558"/>
            <a:ext cx="355823" cy="0"/>
          </a:xfrm>
          <a:prstGeom prst="straightConnector1">
            <a:avLst/>
          </a:prstGeom>
          <a:ln w="38100">
            <a:solidFill>
              <a:srgbClr val="E6452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47C0A49-3534-456A-0510-F8275C6DBA2E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/>
          </a:blip>
          <a:srcRect r="87177"/>
          <a:stretch>
            <a:fillRect/>
          </a:stretch>
        </p:blipFill>
        <p:spPr>
          <a:xfrm>
            <a:off x="1516336" y="1947735"/>
            <a:ext cx="588219" cy="4898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ADDAC6F-A1FE-11E2-E1F4-2EE04131DEEE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/>
          </a:blip>
          <a:srcRect l="22279" r="64898"/>
          <a:stretch>
            <a:fillRect/>
          </a:stretch>
        </p:blipFill>
        <p:spPr>
          <a:xfrm>
            <a:off x="2508203" y="1949452"/>
            <a:ext cx="588219" cy="4898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84EA66-30E7-F8B0-A5CB-C3E846C7F50F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/>
          </a:blip>
          <a:srcRect l="44950"/>
          <a:stretch>
            <a:fillRect/>
          </a:stretch>
        </p:blipFill>
        <p:spPr>
          <a:xfrm>
            <a:off x="6235137" y="1951975"/>
            <a:ext cx="2525174" cy="489880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6FCF3AC3-83D5-73FE-B4D6-3D241DEAF2D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4930" y="2633413"/>
            <a:ext cx="7254328" cy="2447114"/>
          </a:xfrm>
          <a:prstGeom prst="rect">
            <a:avLst/>
          </a:prstGeom>
        </p:spPr>
      </p:pic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4F8697AC-ADFE-4616-D2D2-36130EF667D2}"/>
              </a:ext>
            </a:extLst>
          </p:cNvPr>
          <p:cNvSpPr txBox="1">
            <a:spLocks/>
          </p:cNvSpPr>
          <p:nvPr/>
        </p:nvSpPr>
        <p:spPr>
          <a:xfrm>
            <a:off x="4180526" y="3891697"/>
            <a:ext cx="9687885" cy="110066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414141"/>
                </a:solidFill>
              </a:rPr>
              <a:t>Remove</a:t>
            </a:r>
            <a:r>
              <a:rPr lang="en-US" sz="2400" dirty="0">
                <a:solidFill>
                  <a:srgbClr val="414141"/>
                </a:solidFill>
              </a:rPr>
              <a:t> prior dependance: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6459F07-826D-0323-E168-11F1144E9C4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17147" t="83507" r="9412" b="6013"/>
          <a:stretch>
            <a:fillRect/>
          </a:stretch>
        </p:blipFill>
        <p:spPr>
          <a:xfrm>
            <a:off x="7887563" y="3906622"/>
            <a:ext cx="3625463" cy="428379"/>
          </a:xfrm>
          <a:prstGeom prst="rect">
            <a:avLst/>
          </a:prstGeom>
        </p:spPr>
      </p:pic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5F9F6FF1-C9B9-BA9D-A745-CD5E02D439CA}"/>
              </a:ext>
            </a:extLst>
          </p:cNvPr>
          <p:cNvSpPr txBox="1">
            <a:spLocks/>
          </p:cNvSpPr>
          <p:nvPr/>
        </p:nvSpPr>
        <p:spPr>
          <a:xfrm>
            <a:off x="4155813" y="3131112"/>
            <a:ext cx="9687885" cy="110066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414141"/>
                </a:solidFill>
              </a:rPr>
              <a:t>Get</a:t>
            </a:r>
            <a:r>
              <a:rPr lang="en-US" sz="2400" dirty="0">
                <a:solidFill>
                  <a:srgbClr val="414141"/>
                </a:solidFill>
              </a:rPr>
              <a:t> prior dependance: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93997B4-5899-8BEB-24EB-A1B17E59F436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9162"/>
          <a:stretch>
            <a:fillRect/>
          </a:stretch>
        </p:blipFill>
        <p:spPr>
          <a:xfrm>
            <a:off x="5741112" y="4644107"/>
            <a:ext cx="6160529" cy="163827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45A9228-3321-D0C0-A681-EB7776F7D62A}"/>
              </a:ext>
            </a:extLst>
          </p:cNvPr>
          <p:cNvSpPr/>
          <p:nvPr/>
        </p:nvSpPr>
        <p:spPr>
          <a:xfrm>
            <a:off x="4985360" y="4811018"/>
            <a:ext cx="6859129" cy="1370803"/>
          </a:xfrm>
          <a:prstGeom prst="rect">
            <a:avLst/>
          </a:prstGeom>
          <a:noFill/>
          <a:ln w="28575">
            <a:solidFill>
              <a:srgbClr val="414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62E23689-1A4C-FD54-4115-0F8FCE314734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20594" r="90616" b="19800"/>
          <a:stretch>
            <a:fillRect/>
          </a:stretch>
        </p:blipFill>
        <p:spPr>
          <a:xfrm>
            <a:off x="5077401" y="5158662"/>
            <a:ext cx="706869" cy="55022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B8C1B98-602C-546D-E5B3-0D531A6E4019}"/>
              </a:ext>
            </a:extLst>
          </p:cNvPr>
          <p:cNvGrpSpPr/>
          <p:nvPr/>
        </p:nvGrpSpPr>
        <p:grpSpPr>
          <a:xfrm>
            <a:off x="665322" y="5048816"/>
            <a:ext cx="3789842" cy="889470"/>
            <a:chOff x="491941" y="5029895"/>
            <a:chExt cx="3789842" cy="88947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7CB14DC1-D68C-DEF5-7F11-96B06C4DB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 l="6614" t="5959" r="4923" b="53351"/>
            <a:stretch>
              <a:fillRect/>
            </a:stretch>
          </p:blipFill>
          <p:spPr>
            <a:xfrm>
              <a:off x="2298098" y="5029895"/>
              <a:ext cx="1555458" cy="446742"/>
            </a:xfrm>
            <a:prstGeom prst="rect">
              <a:avLst/>
            </a:prstGeom>
          </p:spPr>
        </p:pic>
        <p:sp>
          <p:nvSpPr>
            <p:cNvPr id="16" name="Text Placeholder 12">
              <a:extLst>
                <a:ext uri="{FF2B5EF4-FFF2-40B4-BE49-F238E27FC236}">
                  <a16:creationId xmlns:a16="http://schemas.microsoft.com/office/drawing/2014/main" id="{91CE7746-75F3-2E89-A96E-582055A5A3D1}"/>
                </a:ext>
              </a:extLst>
            </p:cNvPr>
            <p:cNvSpPr txBox="1">
              <a:spLocks/>
            </p:cNvSpPr>
            <p:nvPr/>
          </p:nvSpPr>
          <p:spPr>
            <a:xfrm>
              <a:off x="491941" y="5514837"/>
              <a:ext cx="3789842" cy="369981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400" dirty="0">
                  <a:solidFill>
                    <a:srgbClr val="414141"/>
                  </a:solidFill>
                </a:rPr>
                <a:t>follows a          distribution</a:t>
              </a:r>
            </a:p>
          </p:txBody>
        </p:sp>
        <p:sp>
          <p:nvSpPr>
            <p:cNvPr id="18" name="Text Placeholder 12">
              <a:extLst>
                <a:ext uri="{FF2B5EF4-FFF2-40B4-BE49-F238E27FC236}">
                  <a16:creationId xmlns:a16="http://schemas.microsoft.com/office/drawing/2014/main" id="{FA0C20A1-3092-4256-F7F7-0544A9930367}"/>
                </a:ext>
              </a:extLst>
            </p:cNvPr>
            <p:cNvSpPr txBox="1">
              <a:spLocks/>
            </p:cNvSpPr>
            <p:nvPr/>
          </p:nvSpPr>
          <p:spPr>
            <a:xfrm>
              <a:off x="507471" y="5037630"/>
              <a:ext cx="2056366" cy="369981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2400" dirty="0">
                  <a:solidFill>
                    <a:srgbClr val="414141"/>
                  </a:solidFill>
                </a:rPr>
                <a:t>The quantity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8E1C8D0-5227-6050-314D-40706792F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rcRect l="70553" t="55347" r="6828" b="4339"/>
            <a:stretch>
              <a:fillRect/>
            </a:stretch>
          </p:blipFill>
          <p:spPr>
            <a:xfrm>
              <a:off x="1837305" y="5442704"/>
              <a:ext cx="428307" cy="476661"/>
            </a:xfrm>
            <a:prstGeom prst="rect">
              <a:avLst/>
            </a:prstGeom>
          </p:spPr>
        </p:pic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7E81434E-99B4-44BA-DA02-3FEEA336F985}"/>
              </a:ext>
            </a:extLst>
          </p:cNvPr>
          <p:cNvPicPr>
            <a:picLocks noChangeAspect="1"/>
          </p:cNvPicPr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409495" y="3147643"/>
            <a:ext cx="4409440" cy="42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53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A6106B-A5A2-9952-66A6-F94975DEE4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4D4570-8999-E26B-D9AE-E2252E4743FA}"/>
              </a:ext>
            </a:extLst>
          </p:cNvPr>
          <p:cNvSpPr txBox="1">
            <a:spLocks/>
          </p:cNvSpPr>
          <p:nvPr/>
        </p:nvSpPr>
        <p:spPr>
          <a:xfrm>
            <a:off x="2101850" y="2901078"/>
            <a:ext cx="7988300" cy="49244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solidFill>
                  <a:schemeClr val="bg1">
                    <a:lumMod val="85000"/>
                  </a:schemeClr>
                </a:solidFill>
                <a:latin typeface="+mn-lt"/>
              </a:rPr>
              <a:t>The Cosmological Principle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6F9FE313-FF46-5588-F38B-5F4C15BE1244}"/>
              </a:ext>
            </a:extLst>
          </p:cNvPr>
          <p:cNvCxnSpPr>
            <a:cxnSpLocks/>
          </p:cNvCxnSpPr>
          <p:nvPr/>
        </p:nvCxnSpPr>
        <p:spPr>
          <a:xfrm flipH="1">
            <a:off x="2385391" y="5211936"/>
            <a:ext cx="1153392" cy="185013"/>
          </a:xfrm>
          <a:prstGeom prst="straightConnector1">
            <a:avLst/>
          </a:prstGeom>
          <a:ln w="889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A579D12-CAD5-8E6F-19F9-F290493BEEDB}"/>
              </a:ext>
            </a:extLst>
          </p:cNvPr>
          <p:cNvCxnSpPr>
            <a:cxnSpLocks/>
          </p:cNvCxnSpPr>
          <p:nvPr/>
        </p:nvCxnSpPr>
        <p:spPr>
          <a:xfrm flipV="1">
            <a:off x="1500808" y="3117482"/>
            <a:ext cx="301486" cy="921024"/>
          </a:xfrm>
          <a:prstGeom prst="straightConnector1">
            <a:avLst/>
          </a:prstGeom>
          <a:ln w="889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0627382-4301-796D-A84F-E5749DFB51BC}"/>
              </a:ext>
            </a:extLst>
          </p:cNvPr>
          <p:cNvCxnSpPr>
            <a:cxnSpLocks/>
          </p:cNvCxnSpPr>
          <p:nvPr/>
        </p:nvCxnSpPr>
        <p:spPr>
          <a:xfrm flipH="1" flipV="1">
            <a:off x="5055703" y="4147744"/>
            <a:ext cx="231914" cy="881456"/>
          </a:xfrm>
          <a:prstGeom prst="straightConnector1">
            <a:avLst/>
          </a:prstGeom>
          <a:ln w="889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97031FB-57E7-2F2F-D174-2DEC51D79B34}"/>
              </a:ext>
            </a:extLst>
          </p:cNvPr>
          <p:cNvCxnSpPr>
            <a:cxnSpLocks/>
          </p:cNvCxnSpPr>
          <p:nvPr/>
        </p:nvCxnSpPr>
        <p:spPr>
          <a:xfrm flipV="1">
            <a:off x="3120887" y="3480952"/>
            <a:ext cx="566529" cy="656853"/>
          </a:xfrm>
          <a:prstGeom prst="straightConnector1">
            <a:avLst/>
          </a:prstGeom>
          <a:ln w="889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469D72A-4C75-6B46-90B8-FEFC734B68E4}"/>
              </a:ext>
            </a:extLst>
          </p:cNvPr>
          <p:cNvCxnSpPr>
            <a:cxnSpLocks/>
          </p:cNvCxnSpPr>
          <p:nvPr/>
        </p:nvCxnSpPr>
        <p:spPr>
          <a:xfrm flipH="1" flipV="1">
            <a:off x="4234067" y="2465342"/>
            <a:ext cx="745437" cy="328427"/>
          </a:xfrm>
          <a:prstGeom prst="straightConnector1">
            <a:avLst/>
          </a:prstGeom>
          <a:ln w="889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FEEC165-DD5B-3F8B-C9B6-6FDA07C6B960}"/>
              </a:ext>
            </a:extLst>
          </p:cNvPr>
          <p:cNvCxnSpPr>
            <a:cxnSpLocks/>
          </p:cNvCxnSpPr>
          <p:nvPr/>
        </p:nvCxnSpPr>
        <p:spPr>
          <a:xfrm flipH="1" flipV="1">
            <a:off x="7258876" y="5202918"/>
            <a:ext cx="593037" cy="492204"/>
          </a:xfrm>
          <a:prstGeom prst="straightConnector1">
            <a:avLst/>
          </a:prstGeom>
          <a:ln w="889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6A819D1-E596-85A2-3602-32B9B9A011B3}"/>
              </a:ext>
            </a:extLst>
          </p:cNvPr>
          <p:cNvCxnSpPr>
            <a:cxnSpLocks/>
          </p:cNvCxnSpPr>
          <p:nvPr/>
        </p:nvCxnSpPr>
        <p:spPr>
          <a:xfrm>
            <a:off x="6096000" y="3500830"/>
            <a:ext cx="374373" cy="597219"/>
          </a:xfrm>
          <a:prstGeom prst="straightConnector1">
            <a:avLst/>
          </a:prstGeom>
          <a:ln w="889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7A35810-D102-69D2-B3C9-386F295226D2}"/>
              </a:ext>
            </a:extLst>
          </p:cNvPr>
          <p:cNvCxnSpPr>
            <a:cxnSpLocks/>
          </p:cNvCxnSpPr>
          <p:nvPr/>
        </p:nvCxnSpPr>
        <p:spPr>
          <a:xfrm flipV="1">
            <a:off x="6470373" y="4405034"/>
            <a:ext cx="768624" cy="405505"/>
          </a:xfrm>
          <a:prstGeom prst="straightConnector1">
            <a:avLst/>
          </a:prstGeom>
          <a:ln w="889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75DF78D-B11D-BD37-84FB-A48E344ACC9A}"/>
              </a:ext>
            </a:extLst>
          </p:cNvPr>
          <p:cNvCxnSpPr>
            <a:cxnSpLocks/>
          </p:cNvCxnSpPr>
          <p:nvPr/>
        </p:nvCxnSpPr>
        <p:spPr>
          <a:xfrm>
            <a:off x="8666922" y="3982998"/>
            <a:ext cx="241852" cy="715767"/>
          </a:xfrm>
          <a:prstGeom prst="straightConnector1">
            <a:avLst/>
          </a:prstGeom>
          <a:ln w="889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DAFD04B-17DC-1B7C-5184-44E09F04AE64}"/>
              </a:ext>
            </a:extLst>
          </p:cNvPr>
          <p:cNvCxnSpPr>
            <a:cxnSpLocks/>
          </p:cNvCxnSpPr>
          <p:nvPr/>
        </p:nvCxnSpPr>
        <p:spPr>
          <a:xfrm flipV="1">
            <a:off x="7414591" y="2301662"/>
            <a:ext cx="695739" cy="482168"/>
          </a:xfrm>
          <a:prstGeom prst="straightConnector1">
            <a:avLst/>
          </a:prstGeom>
          <a:ln w="889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40CD704-B763-BEB9-E1FA-9675BE5CD633}"/>
              </a:ext>
            </a:extLst>
          </p:cNvPr>
          <p:cNvCxnSpPr>
            <a:cxnSpLocks/>
          </p:cNvCxnSpPr>
          <p:nvPr/>
        </p:nvCxnSpPr>
        <p:spPr>
          <a:xfrm flipH="1" flipV="1">
            <a:off x="9770165" y="3009684"/>
            <a:ext cx="884582" cy="40481"/>
          </a:xfrm>
          <a:prstGeom prst="straightConnector1">
            <a:avLst/>
          </a:prstGeom>
          <a:ln w="889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E8E8413-CA6F-97E0-4888-951B93A25A5D}"/>
              </a:ext>
            </a:extLst>
          </p:cNvPr>
          <p:cNvCxnSpPr>
            <a:cxnSpLocks/>
          </p:cNvCxnSpPr>
          <p:nvPr/>
        </p:nvCxnSpPr>
        <p:spPr>
          <a:xfrm flipH="1" flipV="1">
            <a:off x="9814893" y="4381751"/>
            <a:ext cx="829915" cy="458605"/>
          </a:xfrm>
          <a:prstGeom prst="straightConnector1">
            <a:avLst/>
          </a:prstGeom>
          <a:ln w="8890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2361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9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1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15274-6717-424C-289F-4C26ED73F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49E4A31-736E-04D6-DB90-D4D5C61B8A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66" y="6401900"/>
            <a:ext cx="1305707" cy="1028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EA0E614-E710-9151-2124-D0DE276D2EAD}"/>
              </a:ext>
            </a:extLst>
          </p:cNvPr>
          <p:cNvGrpSpPr/>
          <p:nvPr/>
        </p:nvGrpSpPr>
        <p:grpSpPr>
          <a:xfrm>
            <a:off x="-8835" y="6337952"/>
            <a:ext cx="13476363" cy="561749"/>
            <a:chOff x="-6626" y="4753464"/>
            <a:chExt cx="10107272" cy="42131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ED03AC6-78B2-0279-5187-1FDAF9D87872}"/>
                </a:ext>
              </a:extLst>
            </p:cNvPr>
            <p:cNvSpPr/>
            <p:nvPr/>
          </p:nvSpPr>
          <p:spPr>
            <a:xfrm>
              <a:off x="-6626" y="4877777"/>
              <a:ext cx="9157252" cy="272496"/>
            </a:xfrm>
            <a:prstGeom prst="rect">
              <a:avLst/>
            </a:prstGeom>
            <a:solidFill>
              <a:srgbClr val="E6452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" name="Text Placeholder 3">
              <a:extLst>
                <a:ext uri="{FF2B5EF4-FFF2-40B4-BE49-F238E27FC236}">
                  <a16:creationId xmlns:a16="http://schemas.microsoft.com/office/drawing/2014/main" id="{674C4F36-AA8A-54AF-2FB8-9C8C8BC408D4}"/>
                </a:ext>
              </a:extLst>
            </p:cNvPr>
            <p:cNvSpPr txBox="1">
              <a:spLocks/>
            </p:cNvSpPr>
            <p:nvPr/>
          </p:nvSpPr>
          <p:spPr>
            <a:xfrm>
              <a:off x="89107" y="4753464"/>
              <a:ext cx="2680598" cy="414686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67" b="0" dirty="0"/>
                <a:t>mlan9395@uni.sydney.edu.au</a:t>
              </a:r>
            </a:p>
          </p:txBody>
        </p:sp>
        <p:sp>
          <p:nvSpPr>
            <p:cNvPr id="9" name="Text Placeholder 3">
              <a:extLst>
                <a:ext uri="{FF2B5EF4-FFF2-40B4-BE49-F238E27FC236}">
                  <a16:creationId xmlns:a16="http://schemas.microsoft.com/office/drawing/2014/main" id="{6D97167B-3D2D-D02D-6CAA-38E839B0C9AB}"/>
                </a:ext>
              </a:extLst>
            </p:cNvPr>
            <p:cNvSpPr txBox="1">
              <a:spLocks/>
            </p:cNvSpPr>
            <p:nvPr/>
          </p:nvSpPr>
          <p:spPr>
            <a:xfrm>
              <a:off x="7420048" y="4760090"/>
              <a:ext cx="2680598" cy="414686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7" b="0" dirty="0"/>
                <a:t>2 / 14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43ECDCC-ACBA-A653-FB41-3E8B3521B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669" y="504654"/>
            <a:ext cx="12209669" cy="492443"/>
          </a:xfrm>
        </p:spPr>
        <p:txBody>
          <a:bodyPr/>
          <a:lstStyle/>
          <a:p>
            <a:pPr algn="ctr"/>
            <a:r>
              <a:rPr lang="en-US" dirty="0">
                <a:latin typeface="+mn-lt"/>
              </a:rPr>
              <a:t>The Cosmic Microwave Background (CMB)</a:t>
            </a:r>
            <a:endParaRPr lang="en-US" b="1" u="sng" dirty="0">
              <a:latin typeface="+mn-lt"/>
            </a:endParaRPr>
          </a:p>
        </p:txBody>
      </p:sp>
      <p:pic>
        <p:nvPicPr>
          <p:cNvPr id="8194" name="Picture 2" descr="ESA - Planck and the cosmic microwave background">
            <a:extLst>
              <a:ext uri="{FF2B5EF4-FFF2-40B4-BE49-F238E27FC236}">
                <a16:creationId xmlns:a16="http://schemas.microsoft.com/office/drawing/2014/main" id="{12091182-9EFC-2009-425C-53237C333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563" y="1081525"/>
            <a:ext cx="9906000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914D6E3-2666-E54B-BEC9-5906DD5F4973}"/>
              </a:ext>
            </a:extLst>
          </p:cNvPr>
          <p:cNvSpPr txBox="1">
            <a:spLocks/>
          </p:cNvSpPr>
          <p:nvPr/>
        </p:nvSpPr>
        <p:spPr>
          <a:xfrm>
            <a:off x="8509109" y="6147672"/>
            <a:ext cx="3719975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Image credit: </a:t>
            </a:r>
            <a:r>
              <a:rPr lang="en-AU" sz="1600" dirty="0">
                <a:solidFill>
                  <a:srgbClr val="1E76B4"/>
                </a:solidFill>
              </a:rPr>
              <a:t>Planck Collaboration</a:t>
            </a:r>
            <a:endParaRPr lang="en-AU" sz="1600" i="1" dirty="0">
              <a:solidFill>
                <a:srgbClr val="1E76B4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7D76FF-BBDC-6EBB-AAF6-6896A73A67C4}"/>
              </a:ext>
            </a:extLst>
          </p:cNvPr>
          <p:cNvSpPr txBox="1">
            <a:spLocks/>
          </p:cNvSpPr>
          <p:nvPr/>
        </p:nvSpPr>
        <p:spPr>
          <a:xfrm>
            <a:off x="4306497" y="6346787"/>
            <a:ext cx="3574131" cy="552915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67" b="0" dirty="0"/>
              <a:t>ML4ASTRO3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9810801E-6B95-8BC8-5C49-663FF5BB4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03635" y="951236"/>
            <a:ext cx="10200749" cy="524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5-point Star 18">
            <a:extLst>
              <a:ext uri="{FF2B5EF4-FFF2-40B4-BE49-F238E27FC236}">
                <a16:creationId xmlns:a16="http://schemas.microsoft.com/office/drawing/2014/main" id="{358CF19D-D880-CC7B-303C-61323B6500D4}"/>
              </a:ext>
            </a:extLst>
          </p:cNvPr>
          <p:cNvSpPr/>
          <p:nvPr/>
        </p:nvSpPr>
        <p:spPr>
          <a:xfrm>
            <a:off x="7984672" y="1828800"/>
            <a:ext cx="318408" cy="318408"/>
          </a:xfrm>
          <a:prstGeom prst="star5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71BEF381-0065-E2DF-52BF-449EEEC49BA3}"/>
              </a:ext>
            </a:extLst>
          </p:cNvPr>
          <p:cNvSpPr txBox="1">
            <a:spLocks/>
          </p:cNvSpPr>
          <p:nvPr/>
        </p:nvSpPr>
        <p:spPr>
          <a:xfrm>
            <a:off x="10017612" y="1267721"/>
            <a:ext cx="3087103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i="1" dirty="0">
                <a:solidFill>
                  <a:srgbClr val="414141"/>
                </a:solidFill>
              </a:rPr>
              <a:t>v</a:t>
            </a:r>
            <a:r>
              <a:rPr lang="en-AU" sz="2000" dirty="0">
                <a:solidFill>
                  <a:srgbClr val="414141"/>
                </a:solidFill>
              </a:rPr>
              <a:t> </a:t>
            </a:r>
            <a:r>
              <a:rPr lang="el-GR" sz="2000" dirty="0">
                <a:solidFill>
                  <a:srgbClr val="414141"/>
                </a:solidFill>
              </a:rPr>
              <a:t>≈</a:t>
            </a:r>
            <a:r>
              <a:rPr lang="en-AU" sz="2000" dirty="0">
                <a:solidFill>
                  <a:srgbClr val="414141"/>
                </a:solidFill>
              </a:rPr>
              <a:t> 370 km/s</a:t>
            </a:r>
          </a:p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(𝑙, 𝑏) </a:t>
            </a:r>
            <a:r>
              <a:rPr lang="el-GR" sz="2000" dirty="0">
                <a:solidFill>
                  <a:srgbClr val="414141"/>
                </a:solidFill>
              </a:rPr>
              <a:t>≈</a:t>
            </a:r>
            <a:r>
              <a:rPr lang="en-AU" sz="2000" dirty="0">
                <a:solidFill>
                  <a:srgbClr val="414141"/>
                </a:solidFill>
              </a:rPr>
              <a:t> (264</a:t>
            </a:r>
            <a:r>
              <a:rPr lang="en-AU" sz="2000" i="1" dirty="0">
                <a:solidFill>
                  <a:srgbClr val="414141"/>
                </a:solidFill>
              </a:rPr>
              <a:t>°</a:t>
            </a:r>
            <a:r>
              <a:rPr lang="en-AU" sz="2000" dirty="0">
                <a:solidFill>
                  <a:srgbClr val="414141"/>
                </a:solidFill>
              </a:rPr>
              <a:t>, 48</a:t>
            </a:r>
            <a:r>
              <a:rPr lang="en-AU" sz="2000" i="1" dirty="0">
                <a:solidFill>
                  <a:srgbClr val="414141"/>
                </a:solidFill>
              </a:rPr>
              <a:t>°</a:t>
            </a:r>
            <a:r>
              <a:rPr lang="en-AU" sz="2000" dirty="0">
                <a:solidFill>
                  <a:srgbClr val="41414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3741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 thruBlk="1"/>
      </p:transition>
    </mc:Choice>
    <mc:Fallback xmlns="">
      <p:transition spd="slow">
        <p:fade thruBlk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FAF91-E809-376A-001B-0A81173E2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berration_movie">
            <a:hlinkClick r:id="" action="ppaction://media"/>
            <a:extLst>
              <a:ext uri="{FF2B5EF4-FFF2-40B4-BE49-F238E27FC236}">
                <a16:creationId xmlns:a16="http://schemas.microsoft.com/office/drawing/2014/main" id="{928ECF52-9207-C0BB-E263-8A154B86E4F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2400" y="806400"/>
            <a:ext cx="10496127" cy="5529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789B2D0-1A79-B5BC-B945-A3082485FA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466" y="6401900"/>
            <a:ext cx="1305707" cy="1028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2940778-5554-953B-D0A8-CDC3A7651D01}"/>
              </a:ext>
            </a:extLst>
          </p:cNvPr>
          <p:cNvGrpSpPr/>
          <p:nvPr/>
        </p:nvGrpSpPr>
        <p:grpSpPr>
          <a:xfrm>
            <a:off x="-8835" y="6337952"/>
            <a:ext cx="13476363" cy="561749"/>
            <a:chOff x="-6626" y="4753464"/>
            <a:chExt cx="10107272" cy="42131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6E76E67-81B7-2973-43CF-884964E5088B}"/>
                </a:ext>
              </a:extLst>
            </p:cNvPr>
            <p:cNvSpPr/>
            <p:nvPr/>
          </p:nvSpPr>
          <p:spPr>
            <a:xfrm>
              <a:off x="-6626" y="4877777"/>
              <a:ext cx="9157252" cy="272496"/>
            </a:xfrm>
            <a:prstGeom prst="rect">
              <a:avLst/>
            </a:prstGeom>
            <a:solidFill>
              <a:srgbClr val="E6452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" name="Text Placeholder 3">
              <a:extLst>
                <a:ext uri="{FF2B5EF4-FFF2-40B4-BE49-F238E27FC236}">
                  <a16:creationId xmlns:a16="http://schemas.microsoft.com/office/drawing/2014/main" id="{3273B96A-5598-7F22-1F52-3729A9E8FC48}"/>
                </a:ext>
              </a:extLst>
            </p:cNvPr>
            <p:cNvSpPr txBox="1">
              <a:spLocks/>
            </p:cNvSpPr>
            <p:nvPr/>
          </p:nvSpPr>
          <p:spPr>
            <a:xfrm>
              <a:off x="89107" y="4753464"/>
              <a:ext cx="2680598" cy="414686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67" b="0" dirty="0"/>
                <a:t>mlan9395@uni.sydney.edu.au</a:t>
              </a:r>
            </a:p>
          </p:txBody>
        </p:sp>
        <p:sp>
          <p:nvSpPr>
            <p:cNvPr id="9" name="Text Placeholder 3">
              <a:extLst>
                <a:ext uri="{FF2B5EF4-FFF2-40B4-BE49-F238E27FC236}">
                  <a16:creationId xmlns:a16="http://schemas.microsoft.com/office/drawing/2014/main" id="{2EBACD87-8022-2811-24CB-485BE4B9CC9E}"/>
                </a:ext>
              </a:extLst>
            </p:cNvPr>
            <p:cNvSpPr txBox="1">
              <a:spLocks/>
            </p:cNvSpPr>
            <p:nvPr/>
          </p:nvSpPr>
          <p:spPr>
            <a:xfrm>
              <a:off x="7420048" y="4760090"/>
              <a:ext cx="2680598" cy="414686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7" b="0" dirty="0"/>
                <a:t>3 / 14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DF5BC29-A208-A782-946E-AF030B496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1" y="504654"/>
            <a:ext cx="11665789" cy="492443"/>
          </a:xfrm>
        </p:spPr>
        <p:txBody>
          <a:bodyPr/>
          <a:lstStyle/>
          <a:p>
            <a:r>
              <a:rPr lang="en-US" dirty="0">
                <a:latin typeface="+mn-lt"/>
              </a:rPr>
              <a:t>1. Relativistic aberration        </a:t>
            </a:r>
            <a:r>
              <a:rPr lang="en-US" dirty="0">
                <a:solidFill>
                  <a:srgbClr val="FCDCD5"/>
                </a:solidFill>
                <a:latin typeface="+mn-lt"/>
              </a:rPr>
              <a:t>2. Doppler boosting</a:t>
            </a:r>
            <a:endParaRPr lang="en-US" b="1" u="sng" dirty="0">
              <a:solidFill>
                <a:srgbClr val="FCDCD5"/>
              </a:solidFill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482130-0B90-37D0-9BF0-789DFC29811F}"/>
              </a:ext>
            </a:extLst>
          </p:cNvPr>
          <p:cNvSpPr txBox="1">
            <a:spLocks/>
          </p:cNvSpPr>
          <p:nvPr/>
        </p:nvSpPr>
        <p:spPr>
          <a:xfrm>
            <a:off x="4306497" y="6346787"/>
            <a:ext cx="3574131" cy="552915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67" b="0" dirty="0"/>
              <a:t>ML4ASTRO3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7BA307-CCC9-E78B-3D20-A412962AB865}"/>
              </a:ext>
            </a:extLst>
          </p:cNvPr>
          <p:cNvSpPr/>
          <p:nvPr/>
        </p:nvSpPr>
        <p:spPr>
          <a:xfrm rot="16200000">
            <a:off x="3471025" y="-1596913"/>
            <a:ext cx="5187275" cy="10316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D17BE19-2268-B7D1-6B90-AB41A041D5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158" y="937949"/>
            <a:ext cx="10258808" cy="527449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92D711-64B5-2F68-2C20-C6D254E96F4D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rcRect/>
          <a:stretch/>
        </p:blipFill>
        <p:spPr>
          <a:xfrm>
            <a:off x="1021066" y="991591"/>
            <a:ext cx="10127737" cy="5163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9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528D9-1A14-2C2E-4B91-8E354A35D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0E65DC5-C194-EA77-8D29-8529D6872C2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/>
        </p:blipFill>
        <p:spPr>
          <a:xfrm>
            <a:off x="838555" y="829806"/>
            <a:ext cx="10492030" cy="55259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030C50-6A3F-3E64-FECC-30318700378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/>
        </p:blipFill>
        <p:spPr>
          <a:xfrm>
            <a:off x="838554" y="829806"/>
            <a:ext cx="10492030" cy="5525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D486FE-0B82-C71B-0416-E312D2F5D28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466" y="6401900"/>
            <a:ext cx="1305707" cy="10282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54AF888-B43E-8AA1-E1AE-33F06A01146D}"/>
              </a:ext>
            </a:extLst>
          </p:cNvPr>
          <p:cNvGrpSpPr/>
          <p:nvPr/>
        </p:nvGrpSpPr>
        <p:grpSpPr>
          <a:xfrm>
            <a:off x="-8835" y="6337952"/>
            <a:ext cx="13476363" cy="561749"/>
            <a:chOff x="-6626" y="4753464"/>
            <a:chExt cx="10107272" cy="421312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75FDF7F-EAEB-9556-BE63-6D3BBCE78A29}"/>
                </a:ext>
              </a:extLst>
            </p:cNvPr>
            <p:cNvSpPr/>
            <p:nvPr/>
          </p:nvSpPr>
          <p:spPr>
            <a:xfrm>
              <a:off x="-6626" y="4877777"/>
              <a:ext cx="9157252" cy="272496"/>
            </a:xfrm>
            <a:prstGeom prst="rect">
              <a:avLst/>
            </a:prstGeom>
            <a:solidFill>
              <a:srgbClr val="E6452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7" name="Text Placeholder 3">
              <a:extLst>
                <a:ext uri="{FF2B5EF4-FFF2-40B4-BE49-F238E27FC236}">
                  <a16:creationId xmlns:a16="http://schemas.microsoft.com/office/drawing/2014/main" id="{50255C1A-EF5E-4A5B-5D00-7A6272DF887F}"/>
                </a:ext>
              </a:extLst>
            </p:cNvPr>
            <p:cNvSpPr txBox="1">
              <a:spLocks/>
            </p:cNvSpPr>
            <p:nvPr/>
          </p:nvSpPr>
          <p:spPr>
            <a:xfrm>
              <a:off x="89107" y="4753464"/>
              <a:ext cx="2680598" cy="414686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867" b="0" dirty="0"/>
                <a:t>mlan9395@uni.sydney.edu.au</a:t>
              </a:r>
            </a:p>
          </p:txBody>
        </p:sp>
        <p:sp>
          <p:nvSpPr>
            <p:cNvPr id="9" name="Text Placeholder 3">
              <a:extLst>
                <a:ext uri="{FF2B5EF4-FFF2-40B4-BE49-F238E27FC236}">
                  <a16:creationId xmlns:a16="http://schemas.microsoft.com/office/drawing/2014/main" id="{3A1F8309-53CA-6FFE-935D-864EF357019D}"/>
                </a:ext>
              </a:extLst>
            </p:cNvPr>
            <p:cNvSpPr txBox="1">
              <a:spLocks/>
            </p:cNvSpPr>
            <p:nvPr/>
          </p:nvSpPr>
          <p:spPr>
            <a:xfrm>
              <a:off x="7420048" y="4760090"/>
              <a:ext cx="2680598" cy="414686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7" b="0" dirty="0"/>
                <a:t>3 / 14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9278ACE-B179-7500-C0F2-130E64D6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1" y="504654"/>
            <a:ext cx="11665789" cy="492443"/>
          </a:xfrm>
        </p:spPr>
        <p:txBody>
          <a:bodyPr/>
          <a:lstStyle/>
          <a:p>
            <a:r>
              <a:rPr lang="en-US" dirty="0">
                <a:solidFill>
                  <a:srgbClr val="E6BFB7"/>
                </a:solidFill>
                <a:latin typeface="+mn-lt"/>
              </a:rPr>
              <a:t>1. Relativistic aberration        </a:t>
            </a:r>
            <a:r>
              <a:rPr lang="en-US" dirty="0">
                <a:solidFill>
                  <a:srgbClr val="E64526"/>
                </a:solidFill>
                <a:latin typeface="+mn-lt"/>
              </a:rPr>
              <a:t>2. Doppler boosting</a:t>
            </a:r>
            <a:endParaRPr lang="en-US" b="1" u="sng" dirty="0">
              <a:solidFill>
                <a:srgbClr val="E64526"/>
              </a:solidFill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BC65AA-AF95-0118-8144-BF5E78291313}"/>
              </a:ext>
            </a:extLst>
          </p:cNvPr>
          <p:cNvSpPr txBox="1">
            <a:spLocks/>
          </p:cNvSpPr>
          <p:nvPr/>
        </p:nvSpPr>
        <p:spPr>
          <a:xfrm>
            <a:off x="4306497" y="6346787"/>
            <a:ext cx="3574131" cy="552915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67" b="0" dirty="0"/>
              <a:t>ML4ASTRO3</a:t>
            </a:r>
          </a:p>
        </p:txBody>
      </p:sp>
      <p:pic>
        <p:nvPicPr>
          <p:cNvPr id="45" name="dipole_shift_movie">
            <a:hlinkClick r:id="" action="ppaction://media"/>
            <a:extLst>
              <a:ext uri="{FF2B5EF4-FFF2-40B4-BE49-F238E27FC236}">
                <a16:creationId xmlns:a16="http://schemas.microsoft.com/office/drawing/2014/main" id="{F26BDB03-E59F-1AAD-9476-6D255CAED6D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76554" y="955854"/>
            <a:ext cx="10217313" cy="52576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B9C7534-6669-6BDA-8913-F2C98C043697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</a:blip>
          <a:srcRect/>
          <a:stretch/>
        </p:blipFill>
        <p:spPr>
          <a:xfrm>
            <a:off x="968857" y="962340"/>
            <a:ext cx="10217313" cy="525766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DBF12F7-6DDD-7549-67FD-F9CE69E31615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/>
          </a:blip>
          <a:srcRect/>
          <a:stretch/>
        </p:blipFill>
        <p:spPr>
          <a:xfrm>
            <a:off x="1021066" y="1004654"/>
            <a:ext cx="10127737" cy="5163439"/>
          </a:xfrm>
          <a:prstGeom prst="rect">
            <a:avLst/>
          </a:prstGeom>
        </p:spPr>
      </p:pic>
      <p:sp>
        <p:nvSpPr>
          <p:cNvPr id="46" name="5-point Star 45">
            <a:extLst>
              <a:ext uri="{FF2B5EF4-FFF2-40B4-BE49-F238E27FC236}">
                <a16:creationId xmlns:a16="http://schemas.microsoft.com/office/drawing/2014/main" id="{C100D71F-4E51-E92F-418D-BFC7ACBC7FB2}"/>
              </a:ext>
            </a:extLst>
          </p:cNvPr>
          <p:cNvSpPr/>
          <p:nvPr/>
        </p:nvSpPr>
        <p:spPr>
          <a:xfrm>
            <a:off x="7984672" y="1828800"/>
            <a:ext cx="318408" cy="318408"/>
          </a:xfrm>
          <a:prstGeom prst="star5">
            <a:avLst/>
          </a:prstGeom>
          <a:solidFill>
            <a:schemeClr val="bg1">
              <a:lumMod val="75000"/>
            </a:schemeClr>
          </a:solidFill>
          <a:ln w="254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535611-90ED-6A59-392F-C2051997F9F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9562" b="23488"/>
          <a:stretch>
            <a:fillRect/>
          </a:stretch>
        </p:blipFill>
        <p:spPr>
          <a:xfrm>
            <a:off x="9635706" y="1112795"/>
            <a:ext cx="2203977" cy="60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2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00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display="0">
                  <p:stCondLst>
                    <p:cond delay="indefinite"/>
                  </p:stCondLst>
                </p:cTn>
                <p:tgtEl>
                  <p:spTgt spid="45"/>
                </p:tgtEl>
              </p:cMediaNode>
            </p:video>
          </p:childTnLst>
        </p:cTn>
      </p:par>
    </p:tnLst>
    <p:bldLst>
      <p:bldP spid="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0B3FC-E412-778D-D8D6-D9D60D180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6037687D-6BAE-402F-E56B-09B7FA1FB3E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r="6582" b="10005"/>
          <a:stretch>
            <a:fillRect/>
          </a:stretch>
        </p:blipFill>
        <p:spPr>
          <a:xfrm>
            <a:off x="1412442" y="2063872"/>
            <a:ext cx="4215183" cy="320895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9ACD95A-C410-4E14-7059-4666A0FC8436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12407" t="10025" r="80605" b="7812"/>
          <a:stretch>
            <a:fillRect/>
          </a:stretch>
        </p:blipFill>
        <p:spPr>
          <a:xfrm>
            <a:off x="6347659" y="2574763"/>
            <a:ext cx="431198" cy="27166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3F4205-B763-63F9-A3EF-32EDE59E33E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l="19355" b="7812"/>
          <a:stretch>
            <a:fillRect/>
          </a:stretch>
        </p:blipFill>
        <p:spPr>
          <a:xfrm>
            <a:off x="6778856" y="2242859"/>
            <a:ext cx="4975965" cy="3048064"/>
          </a:xfrm>
          <a:prstGeom prst="rect">
            <a:avLst/>
          </a:prstGeom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0A80F4DD-47E5-5DA3-6C78-EEF0C1DAC76B}"/>
              </a:ext>
            </a:extLst>
          </p:cNvPr>
          <p:cNvSpPr/>
          <p:nvPr/>
        </p:nvSpPr>
        <p:spPr>
          <a:xfrm>
            <a:off x="6419226" y="2293819"/>
            <a:ext cx="519874" cy="5814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A9A343C-4C47-0595-9031-E02D4643FCA5}"/>
              </a:ext>
            </a:extLst>
          </p:cNvPr>
          <p:cNvSpPr txBox="1">
            <a:spLocks/>
          </p:cNvSpPr>
          <p:nvPr/>
        </p:nvSpPr>
        <p:spPr>
          <a:xfrm>
            <a:off x="473093" y="1314074"/>
            <a:ext cx="5946133" cy="93733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200" dirty="0">
                <a:solidFill>
                  <a:srgbClr val="414141"/>
                </a:solidFill>
              </a:rPr>
              <a:t>Dipole amplitudes </a:t>
            </a:r>
            <a:r>
              <a:rPr lang="en-AU" sz="2200" b="1" dirty="0">
                <a:solidFill>
                  <a:srgbClr val="414141"/>
                </a:solidFill>
              </a:rPr>
              <a:t>exceed</a:t>
            </a:r>
            <a:r>
              <a:rPr lang="en-AU" sz="2200" dirty="0">
                <a:solidFill>
                  <a:srgbClr val="414141"/>
                </a:solidFill>
              </a:rPr>
              <a:t> the expectation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5C64765-DC24-F992-DB64-0AD1D8F1A1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43335" y="5364617"/>
            <a:ext cx="4479085" cy="41837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806B5A7-7FE7-D025-CD93-5570F4551D4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1365"/>
          <a:stretch>
            <a:fillRect/>
          </a:stretch>
        </p:blipFill>
        <p:spPr>
          <a:xfrm>
            <a:off x="2705227" y="5640770"/>
            <a:ext cx="1557447" cy="418373"/>
          </a:xfrm>
          <a:prstGeom prst="rect">
            <a:avLst/>
          </a:prstGeom>
        </p:spPr>
      </p:pic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5B2E47A1-550E-268D-9DF6-D0F9E36C9DDA}"/>
              </a:ext>
            </a:extLst>
          </p:cNvPr>
          <p:cNvSpPr txBox="1">
            <a:spLocks/>
          </p:cNvSpPr>
          <p:nvPr/>
        </p:nvSpPr>
        <p:spPr>
          <a:xfrm>
            <a:off x="560016" y="2931363"/>
            <a:ext cx="1035347" cy="541983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Radio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03BBA70D-D461-3069-FFFE-6066DB1F26FF}"/>
              </a:ext>
            </a:extLst>
          </p:cNvPr>
          <p:cNvSpPr txBox="1">
            <a:spLocks/>
          </p:cNvSpPr>
          <p:nvPr/>
        </p:nvSpPr>
        <p:spPr>
          <a:xfrm>
            <a:off x="945759" y="4393985"/>
            <a:ext cx="1035347" cy="541983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IR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293E0CB2-1EB6-8588-34AC-490252F9A1BB}"/>
              </a:ext>
            </a:extLst>
          </p:cNvPr>
          <p:cNvSpPr txBox="1">
            <a:spLocks/>
          </p:cNvSpPr>
          <p:nvPr/>
        </p:nvSpPr>
        <p:spPr>
          <a:xfrm>
            <a:off x="384806" y="4939999"/>
            <a:ext cx="1650956" cy="541983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Optical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A86F9EA0-0909-36F0-7DE8-8028B8FAABDD}"/>
              </a:ext>
            </a:extLst>
          </p:cNvPr>
          <p:cNvSpPr txBox="1">
            <a:spLocks/>
          </p:cNvSpPr>
          <p:nvPr/>
        </p:nvSpPr>
        <p:spPr>
          <a:xfrm>
            <a:off x="1336054" y="5292632"/>
            <a:ext cx="50802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0</a:t>
            </a:r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E1DB569B-2FB7-7BC4-40E1-1A7695F52A34}"/>
              </a:ext>
            </a:extLst>
          </p:cNvPr>
          <p:cNvSpPr txBox="1">
            <a:spLocks/>
          </p:cNvSpPr>
          <p:nvPr/>
        </p:nvSpPr>
        <p:spPr>
          <a:xfrm>
            <a:off x="1956723" y="5294657"/>
            <a:ext cx="50802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1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BADB5E49-216A-B47B-845C-64A6268D16B9}"/>
              </a:ext>
            </a:extLst>
          </p:cNvPr>
          <p:cNvSpPr txBox="1">
            <a:spLocks/>
          </p:cNvSpPr>
          <p:nvPr/>
        </p:nvSpPr>
        <p:spPr>
          <a:xfrm>
            <a:off x="2562965" y="5292632"/>
            <a:ext cx="50802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2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D19247A7-7970-3A07-DE14-3E9D00B87954}"/>
              </a:ext>
            </a:extLst>
          </p:cNvPr>
          <p:cNvSpPr txBox="1">
            <a:spLocks/>
          </p:cNvSpPr>
          <p:nvPr/>
        </p:nvSpPr>
        <p:spPr>
          <a:xfrm>
            <a:off x="3184867" y="5292632"/>
            <a:ext cx="50802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3</a:t>
            </a: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1C5C210B-5852-B67E-706D-FB49AC6F50F9}"/>
              </a:ext>
            </a:extLst>
          </p:cNvPr>
          <p:cNvSpPr txBox="1">
            <a:spLocks/>
          </p:cNvSpPr>
          <p:nvPr/>
        </p:nvSpPr>
        <p:spPr>
          <a:xfrm>
            <a:off x="3805766" y="5294657"/>
            <a:ext cx="50802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4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BF60E4F0-0EC9-2F8A-B70A-77F706729B88}"/>
              </a:ext>
            </a:extLst>
          </p:cNvPr>
          <p:cNvSpPr txBox="1">
            <a:spLocks/>
          </p:cNvSpPr>
          <p:nvPr/>
        </p:nvSpPr>
        <p:spPr>
          <a:xfrm>
            <a:off x="4426650" y="5294657"/>
            <a:ext cx="50802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5</a:t>
            </a:r>
          </a:p>
        </p:txBody>
      </p:sp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7AC73565-CE1F-7E1A-C96F-CD64327C8C37}"/>
              </a:ext>
            </a:extLst>
          </p:cNvPr>
          <p:cNvSpPr txBox="1">
            <a:spLocks/>
          </p:cNvSpPr>
          <p:nvPr/>
        </p:nvSpPr>
        <p:spPr>
          <a:xfrm>
            <a:off x="5039108" y="5296500"/>
            <a:ext cx="508028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133" dirty="0">
                <a:solidFill>
                  <a:srgbClr val="414141"/>
                </a:solidFill>
              </a:rPr>
              <a:t>6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73C01F4B-5A4B-669E-A179-FF1D071B3DFE}"/>
              </a:ext>
            </a:extLst>
          </p:cNvPr>
          <p:cNvGrpSpPr/>
          <p:nvPr/>
        </p:nvGrpSpPr>
        <p:grpSpPr>
          <a:xfrm>
            <a:off x="-8835" y="6337952"/>
            <a:ext cx="13476363" cy="561750"/>
            <a:chOff x="-8835" y="6337952"/>
            <a:chExt cx="13476363" cy="56175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5B2D64B-FDEF-0AA4-4496-4A11E9632CBD}"/>
                </a:ext>
              </a:extLst>
            </p:cNvPr>
            <p:cNvGrpSpPr/>
            <p:nvPr/>
          </p:nvGrpSpPr>
          <p:grpSpPr>
            <a:xfrm>
              <a:off x="-8835" y="6337952"/>
              <a:ext cx="13476363" cy="561749"/>
              <a:chOff x="-6626" y="4753464"/>
              <a:chExt cx="10107272" cy="421312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96D77ADC-BB30-624F-18F4-E0A21A4240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77850" y="4801425"/>
                <a:ext cx="979280" cy="77115"/>
              </a:xfrm>
              <a:prstGeom prst="rect">
                <a:avLst/>
              </a:prstGeom>
            </p:spPr>
          </p:pic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6799BBE5-F94B-A0C3-636D-E98D2550E4E8}"/>
                  </a:ext>
                </a:extLst>
              </p:cNvPr>
              <p:cNvGrpSpPr/>
              <p:nvPr/>
            </p:nvGrpSpPr>
            <p:grpSpPr>
              <a:xfrm>
                <a:off x="-6626" y="4753464"/>
                <a:ext cx="10107272" cy="421312"/>
                <a:chOff x="-6626" y="4753464"/>
                <a:chExt cx="10107272" cy="421312"/>
              </a:xfrm>
            </p:grpSpPr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CFEDAD9F-1BB8-BC5D-6E45-0AE3A83CD451}"/>
                    </a:ext>
                  </a:extLst>
                </p:cNvPr>
                <p:cNvSpPr/>
                <p:nvPr/>
              </p:nvSpPr>
              <p:spPr>
                <a:xfrm>
                  <a:off x="-6626" y="4877777"/>
                  <a:ext cx="9157252" cy="272496"/>
                </a:xfrm>
                <a:prstGeom prst="rect">
                  <a:avLst/>
                </a:prstGeom>
                <a:solidFill>
                  <a:srgbClr val="E6452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7" name="Text Placeholder 3">
                  <a:extLst>
                    <a:ext uri="{FF2B5EF4-FFF2-40B4-BE49-F238E27FC236}">
                      <a16:creationId xmlns:a16="http://schemas.microsoft.com/office/drawing/2014/main" id="{EFC4EB56-CAC2-5644-96F3-5765AD8D0127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9107" y="4753464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867" b="0" dirty="0"/>
                    <a:t>mlan9395@uni.sydney.edu.au</a:t>
                  </a:r>
                </a:p>
              </p:txBody>
            </p:sp>
            <p:sp>
              <p:nvSpPr>
                <p:cNvPr id="9" name="Text Placeholder 3">
                  <a:extLst>
                    <a:ext uri="{FF2B5EF4-FFF2-40B4-BE49-F238E27FC236}">
                      <a16:creationId xmlns:a16="http://schemas.microsoft.com/office/drawing/2014/main" id="{AAF7B0CE-C58D-79BE-6443-4803951404B2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420048" y="4760090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867" b="0" dirty="0">
                      <a:solidFill>
                        <a:srgbClr val="E64526"/>
                      </a:solidFill>
                    </a:rPr>
                    <a:t>9 </a:t>
                  </a:r>
                  <a:r>
                    <a:rPr lang="en-US" sz="1867" b="0" dirty="0"/>
                    <a:t>/ 14</a:t>
                  </a:r>
                </a:p>
              </p:txBody>
            </p:sp>
          </p:grpSp>
        </p:grpSp>
        <p:sp>
          <p:nvSpPr>
            <p:cNvPr id="4" name="Text Placeholder 3">
              <a:extLst>
                <a:ext uri="{FF2B5EF4-FFF2-40B4-BE49-F238E27FC236}">
                  <a16:creationId xmlns:a16="http://schemas.microsoft.com/office/drawing/2014/main" id="{85DD89D1-0FA7-2442-94A4-EAFF954C79AB}"/>
                </a:ext>
              </a:extLst>
            </p:cNvPr>
            <p:cNvSpPr txBox="1">
              <a:spLocks/>
            </p:cNvSpPr>
            <p:nvPr/>
          </p:nvSpPr>
          <p:spPr>
            <a:xfrm>
              <a:off x="9625656" y="6346116"/>
              <a:ext cx="1992664" cy="552914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7" b="0" dirty="0"/>
                <a:t>4</a:t>
              </a:r>
            </a:p>
          </p:txBody>
        </p:sp>
        <p:sp>
          <p:nvSpPr>
            <p:cNvPr id="3" name="Text Placeholder 3">
              <a:extLst>
                <a:ext uri="{FF2B5EF4-FFF2-40B4-BE49-F238E27FC236}">
                  <a16:creationId xmlns:a16="http://schemas.microsoft.com/office/drawing/2014/main" id="{78E807AB-4FA1-2B3B-7C05-DF03351BF168}"/>
                </a:ext>
              </a:extLst>
            </p:cNvPr>
            <p:cNvSpPr txBox="1">
              <a:spLocks/>
            </p:cNvSpPr>
            <p:nvPr/>
          </p:nvSpPr>
          <p:spPr>
            <a:xfrm>
              <a:off x="4306497" y="6346787"/>
              <a:ext cx="3574131" cy="552915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7" b="0" dirty="0"/>
                <a:t>ML4ASTRO3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1C09C22B-F4FB-3A53-4CC1-72A693A0E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1" y="504654"/>
            <a:ext cx="11665789" cy="492443"/>
          </a:xfrm>
        </p:spPr>
        <p:txBody>
          <a:bodyPr/>
          <a:lstStyle/>
          <a:p>
            <a:r>
              <a:rPr lang="en-US" dirty="0">
                <a:latin typeface="+mn-lt"/>
              </a:rPr>
              <a:t>Houston, we have a problem</a:t>
            </a:r>
            <a:endParaRPr lang="en-US" b="1" u="sng" dirty="0">
              <a:solidFill>
                <a:srgbClr val="FCDCD5"/>
              </a:solidFill>
              <a:latin typeface="+mn-lt"/>
            </a:endParaRP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60DFDF8-8180-AE3A-34AB-1A23464FA4BD}"/>
              </a:ext>
            </a:extLst>
          </p:cNvPr>
          <p:cNvSpPr txBox="1">
            <a:spLocks/>
          </p:cNvSpPr>
          <p:nvPr/>
        </p:nvSpPr>
        <p:spPr>
          <a:xfrm>
            <a:off x="7398899" y="6147672"/>
            <a:ext cx="4830186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AU" sz="1600" dirty="0">
                <a:solidFill>
                  <a:srgbClr val="1E76B4"/>
                </a:solidFill>
              </a:rPr>
              <a:t>Image adapted from NASA ADS &amp; Nathan Secrest</a:t>
            </a:r>
          </a:p>
          <a:p>
            <a:pPr marL="0" indent="0" algn="r">
              <a:buNone/>
            </a:pPr>
            <a:r>
              <a:rPr lang="en-AU" sz="1600" dirty="0">
                <a:solidFill>
                  <a:srgbClr val="1E76B4"/>
                </a:solidFill>
              </a:rPr>
              <a:t>	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BDEDB030-C4BA-E723-AF84-B0C91BB55D33}"/>
              </a:ext>
            </a:extLst>
          </p:cNvPr>
          <p:cNvSpPr txBox="1">
            <a:spLocks/>
          </p:cNvSpPr>
          <p:nvPr/>
        </p:nvSpPr>
        <p:spPr>
          <a:xfrm>
            <a:off x="4628445" y="-16080"/>
            <a:ext cx="7600639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AU" sz="1600" dirty="0">
                <a:solidFill>
                  <a:srgbClr val="1E76B4"/>
                </a:solidFill>
              </a:rPr>
              <a:t>Popular misquote: Apollo 13, NASA</a:t>
            </a:r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E061A9E1-D6F1-1E91-2BA8-268AA4C727B4}"/>
              </a:ext>
            </a:extLst>
          </p:cNvPr>
          <p:cNvSpPr txBox="1">
            <a:spLocks/>
          </p:cNvSpPr>
          <p:nvPr/>
        </p:nvSpPr>
        <p:spPr>
          <a:xfrm>
            <a:off x="6363871" y="1314073"/>
            <a:ext cx="5946133" cy="937331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200" dirty="0">
                <a:solidFill>
                  <a:srgbClr val="414141"/>
                </a:solidFill>
              </a:rPr>
              <a:t>Challenge </a:t>
            </a:r>
            <a:r>
              <a:rPr lang="en-AU" sz="2200" b="1" dirty="0">
                <a:solidFill>
                  <a:srgbClr val="414141"/>
                </a:solidFill>
              </a:rPr>
              <a:t>against</a:t>
            </a:r>
            <a:r>
              <a:rPr lang="en-AU" sz="2200" dirty="0">
                <a:solidFill>
                  <a:srgbClr val="414141"/>
                </a:solidFill>
              </a:rPr>
              <a:t> the standard model </a:t>
            </a:r>
            <a:r>
              <a:rPr lang="en-AU" sz="2200" b="1" dirty="0">
                <a:solidFill>
                  <a:srgbClr val="414141"/>
                </a:solidFill>
              </a:rPr>
              <a:t>&gt;5</a:t>
            </a:r>
            <a:r>
              <a:rPr lang="el-GR" sz="2200" b="1" dirty="0">
                <a:solidFill>
                  <a:srgbClr val="414141"/>
                </a:solidFill>
              </a:rPr>
              <a:t>σ</a:t>
            </a:r>
            <a:r>
              <a:rPr lang="en-AU" sz="2200" dirty="0">
                <a:solidFill>
                  <a:srgbClr val="414141"/>
                </a:solidFill>
              </a:rPr>
              <a:t> 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4621A9A-4DBE-D488-7999-DA369068446B}"/>
              </a:ext>
            </a:extLst>
          </p:cNvPr>
          <p:cNvCxnSpPr>
            <a:cxnSpLocks/>
          </p:cNvCxnSpPr>
          <p:nvPr/>
        </p:nvCxnSpPr>
        <p:spPr>
          <a:xfrm flipH="1">
            <a:off x="6540316" y="5268140"/>
            <a:ext cx="5112000" cy="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EAC7FE3-4E25-6A5C-1145-23FBA1ECDE53}"/>
              </a:ext>
            </a:extLst>
          </p:cNvPr>
          <p:cNvCxnSpPr>
            <a:cxnSpLocks/>
          </p:cNvCxnSpPr>
          <p:nvPr/>
        </p:nvCxnSpPr>
        <p:spPr>
          <a:xfrm flipV="1">
            <a:off x="6549383" y="2102265"/>
            <a:ext cx="0" cy="3175283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08D54DE-0078-22E9-2FEF-B9B65645549B}"/>
              </a:ext>
            </a:extLst>
          </p:cNvPr>
          <p:cNvSpPr txBox="1">
            <a:spLocks/>
          </p:cNvSpPr>
          <p:nvPr/>
        </p:nvSpPr>
        <p:spPr>
          <a:xfrm rot="16200000">
            <a:off x="5532889" y="3437154"/>
            <a:ext cx="1035347" cy="541983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Papers</a:t>
            </a:r>
            <a:endParaRPr lang="en-AU" sz="2133" dirty="0">
              <a:solidFill>
                <a:srgbClr val="414141"/>
              </a:solidFill>
            </a:endParaRP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8B7B167C-05DD-292E-8F94-FBCE4F8F641B}"/>
              </a:ext>
            </a:extLst>
          </p:cNvPr>
          <p:cNvSpPr txBox="1">
            <a:spLocks/>
          </p:cNvSpPr>
          <p:nvPr/>
        </p:nvSpPr>
        <p:spPr>
          <a:xfrm>
            <a:off x="6280792" y="5299468"/>
            <a:ext cx="774884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1984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2A86E9BE-53C7-2742-E9CC-40D729848648}"/>
              </a:ext>
            </a:extLst>
          </p:cNvPr>
          <p:cNvSpPr txBox="1">
            <a:spLocks/>
          </p:cNvSpPr>
          <p:nvPr/>
        </p:nvSpPr>
        <p:spPr>
          <a:xfrm>
            <a:off x="6125820" y="4363710"/>
            <a:ext cx="774884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10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13B56A38-E664-586F-7D86-C42AE97C8853}"/>
              </a:ext>
            </a:extLst>
          </p:cNvPr>
          <p:cNvSpPr txBox="1">
            <a:spLocks/>
          </p:cNvSpPr>
          <p:nvPr/>
        </p:nvSpPr>
        <p:spPr>
          <a:xfrm>
            <a:off x="6125820" y="3656953"/>
            <a:ext cx="774884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20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551EB9D5-798D-B521-DE51-E7C0690C215E}"/>
              </a:ext>
            </a:extLst>
          </p:cNvPr>
          <p:cNvSpPr txBox="1">
            <a:spLocks/>
          </p:cNvSpPr>
          <p:nvPr/>
        </p:nvSpPr>
        <p:spPr>
          <a:xfrm>
            <a:off x="6125820" y="2955207"/>
            <a:ext cx="774884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30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4804F224-AD4C-963F-AFE3-A98A6DFF26C5}"/>
              </a:ext>
            </a:extLst>
          </p:cNvPr>
          <p:cNvSpPr txBox="1">
            <a:spLocks/>
          </p:cNvSpPr>
          <p:nvPr/>
        </p:nvSpPr>
        <p:spPr>
          <a:xfrm>
            <a:off x="6130732" y="2267104"/>
            <a:ext cx="774884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40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2D764B4B-1D26-A540-CDFF-CD13558C7F14}"/>
              </a:ext>
            </a:extLst>
          </p:cNvPr>
          <p:cNvSpPr txBox="1">
            <a:spLocks/>
          </p:cNvSpPr>
          <p:nvPr/>
        </p:nvSpPr>
        <p:spPr>
          <a:xfrm>
            <a:off x="7239348" y="5296115"/>
            <a:ext cx="774884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1992</a:t>
            </a:r>
          </a:p>
        </p:txBody>
      </p:sp>
      <p:sp>
        <p:nvSpPr>
          <p:cNvPr id="48" name="Text Placeholder 2">
            <a:extLst>
              <a:ext uri="{FF2B5EF4-FFF2-40B4-BE49-F238E27FC236}">
                <a16:creationId xmlns:a16="http://schemas.microsoft.com/office/drawing/2014/main" id="{3977C587-3C61-B8C7-5434-C724A0E88938}"/>
              </a:ext>
            </a:extLst>
          </p:cNvPr>
          <p:cNvSpPr txBox="1">
            <a:spLocks/>
          </p:cNvSpPr>
          <p:nvPr/>
        </p:nvSpPr>
        <p:spPr>
          <a:xfrm>
            <a:off x="8205785" y="5299468"/>
            <a:ext cx="774884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2000</a:t>
            </a:r>
          </a:p>
        </p:txBody>
      </p:sp>
      <p:sp>
        <p:nvSpPr>
          <p:cNvPr id="52" name="Text Placeholder 2">
            <a:extLst>
              <a:ext uri="{FF2B5EF4-FFF2-40B4-BE49-F238E27FC236}">
                <a16:creationId xmlns:a16="http://schemas.microsoft.com/office/drawing/2014/main" id="{81BB44F2-F0F3-C58D-59F8-975B4FFDFF4E}"/>
              </a:ext>
            </a:extLst>
          </p:cNvPr>
          <p:cNvSpPr txBox="1">
            <a:spLocks/>
          </p:cNvSpPr>
          <p:nvPr/>
        </p:nvSpPr>
        <p:spPr>
          <a:xfrm>
            <a:off x="9164788" y="5297814"/>
            <a:ext cx="774884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2008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FEAC3891-8396-8E9A-F347-30EC86C2C5A9}"/>
              </a:ext>
            </a:extLst>
          </p:cNvPr>
          <p:cNvSpPr txBox="1">
            <a:spLocks/>
          </p:cNvSpPr>
          <p:nvPr/>
        </p:nvSpPr>
        <p:spPr>
          <a:xfrm>
            <a:off x="10131226" y="5299468"/>
            <a:ext cx="774884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2016</a:t>
            </a:r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F195E02B-60D4-9CA6-E576-0BEB264097CA}"/>
              </a:ext>
            </a:extLst>
          </p:cNvPr>
          <p:cNvSpPr txBox="1">
            <a:spLocks/>
          </p:cNvSpPr>
          <p:nvPr/>
        </p:nvSpPr>
        <p:spPr>
          <a:xfrm>
            <a:off x="11089473" y="5297075"/>
            <a:ext cx="774884" cy="51656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2024</a:t>
            </a:r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0D0DB6D3-77B0-5255-6B38-D7F34B644DEE}"/>
              </a:ext>
            </a:extLst>
          </p:cNvPr>
          <p:cNvSpPr txBox="1">
            <a:spLocks/>
          </p:cNvSpPr>
          <p:nvPr/>
        </p:nvSpPr>
        <p:spPr>
          <a:xfrm>
            <a:off x="6566997" y="2013415"/>
            <a:ext cx="3973944" cy="1137516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AU" sz="2000" dirty="0">
                <a:solidFill>
                  <a:srgbClr val="414141"/>
                </a:solidFill>
              </a:rPr>
              <a:t>Citations to Ellis &amp; Baldwin (1984)</a:t>
            </a:r>
          </a:p>
          <a:p>
            <a:pPr marL="0" indent="0">
              <a:buNone/>
            </a:pPr>
            <a:r>
              <a:rPr lang="en-AU" sz="2000" dirty="0">
                <a:solidFill>
                  <a:srgbClr val="6F95E4"/>
                </a:solidFill>
              </a:rPr>
              <a:t>Refereed</a:t>
            </a:r>
          </a:p>
          <a:p>
            <a:pPr marL="0" indent="0">
              <a:buNone/>
            </a:pPr>
            <a:r>
              <a:rPr lang="en-AU" sz="2000" dirty="0">
                <a:solidFill>
                  <a:srgbClr val="8DC39C"/>
                </a:solidFill>
              </a:rPr>
              <a:t>Non-refereed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56B6C8EB-D0A0-B5FE-2050-2420B9C8B9F0}"/>
              </a:ext>
            </a:extLst>
          </p:cNvPr>
          <p:cNvCxnSpPr>
            <a:cxnSpLocks/>
          </p:cNvCxnSpPr>
          <p:nvPr/>
        </p:nvCxnSpPr>
        <p:spPr>
          <a:xfrm>
            <a:off x="8408917" y="4526604"/>
            <a:ext cx="0" cy="395833"/>
          </a:xfrm>
          <a:prstGeom prst="straightConnector1">
            <a:avLst/>
          </a:prstGeom>
          <a:ln w="38100">
            <a:solidFill>
              <a:srgbClr val="41414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4" name="Picture 63">
            <a:extLst>
              <a:ext uri="{FF2B5EF4-FFF2-40B4-BE49-F238E27FC236}">
                <a16:creationId xmlns:a16="http://schemas.microsoft.com/office/drawing/2014/main" id="{2EA1D80C-2AF5-5630-7F7B-C1644AC8486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528" t="9510" r="1922" b="3922"/>
          <a:stretch>
            <a:fillRect/>
          </a:stretch>
        </p:blipFill>
        <p:spPr>
          <a:xfrm>
            <a:off x="9954438" y="4477799"/>
            <a:ext cx="1191800" cy="194354"/>
          </a:xfrm>
          <a:prstGeom prst="rect">
            <a:avLst/>
          </a:prstGeom>
        </p:spPr>
      </p:pic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2B5DB4FD-E14C-7DFE-F17C-0957CF604FED}"/>
              </a:ext>
            </a:extLst>
          </p:cNvPr>
          <p:cNvSpPr txBox="1">
            <a:spLocks/>
          </p:cNvSpPr>
          <p:nvPr/>
        </p:nvSpPr>
        <p:spPr>
          <a:xfrm>
            <a:off x="7398898" y="4108743"/>
            <a:ext cx="2022224" cy="416878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dirty="0">
                <a:solidFill>
                  <a:srgbClr val="414141"/>
                </a:solidFill>
              </a:rPr>
              <a:t>NVSS published</a:t>
            </a:r>
            <a:endParaRPr lang="en-AU" dirty="0">
              <a:solidFill>
                <a:srgbClr val="8DC49C"/>
              </a:solidFill>
            </a:endParaRP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85936DD4-1BA4-EDBD-D259-A5367D11E6D2}"/>
              </a:ext>
            </a:extLst>
          </p:cNvPr>
          <p:cNvSpPr txBox="1">
            <a:spLocks/>
          </p:cNvSpPr>
          <p:nvPr/>
        </p:nvSpPr>
        <p:spPr>
          <a:xfrm>
            <a:off x="9516891" y="3837247"/>
            <a:ext cx="2022224" cy="416878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dirty="0">
                <a:solidFill>
                  <a:srgbClr val="414141"/>
                </a:solidFill>
              </a:rPr>
              <a:t>Later radio analyses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3B5C448C-275A-4B3B-7300-E3D52BF5F40A}"/>
              </a:ext>
            </a:extLst>
          </p:cNvPr>
          <p:cNvCxnSpPr>
            <a:cxnSpLocks/>
          </p:cNvCxnSpPr>
          <p:nvPr/>
        </p:nvCxnSpPr>
        <p:spPr>
          <a:xfrm>
            <a:off x="11166382" y="3458226"/>
            <a:ext cx="0" cy="701746"/>
          </a:xfrm>
          <a:prstGeom prst="straightConnector1">
            <a:avLst/>
          </a:prstGeom>
          <a:ln w="38100">
            <a:solidFill>
              <a:srgbClr val="41414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ext Placeholder 2">
            <a:extLst>
              <a:ext uri="{FF2B5EF4-FFF2-40B4-BE49-F238E27FC236}">
                <a16:creationId xmlns:a16="http://schemas.microsoft.com/office/drawing/2014/main" id="{360ABD4B-3384-ECFE-148D-BB35D526A775}"/>
              </a:ext>
            </a:extLst>
          </p:cNvPr>
          <p:cNvSpPr txBox="1">
            <a:spLocks/>
          </p:cNvSpPr>
          <p:nvPr/>
        </p:nvSpPr>
        <p:spPr>
          <a:xfrm>
            <a:off x="10460758" y="2813430"/>
            <a:ext cx="1357064" cy="416878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dirty="0">
                <a:solidFill>
                  <a:srgbClr val="414141"/>
                </a:solidFill>
              </a:rPr>
              <a:t>WISE results</a:t>
            </a:r>
            <a:endParaRPr lang="en-AU" dirty="0">
              <a:solidFill>
                <a:srgbClr val="8DC49C"/>
              </a:solidFill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20ED7403-F705-3C66-D562-FC11AC74ADB1}"/>
              </a:ext>
            </a:extLst>
          </p:cNvPr>
          <p:cNvCxnSpPr>
            <a:cxnSpLocks/>
          </p:cNvCxnSpPr>
          <p:nvPr/>
        </p:nvCxnSpPr>
        <p:spPr>
          <a:xfrm flipH="1" flipV="1">
            <a:off x="1497002" y="5274196"/>
            <a:ext cx="4140000" cy="463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62D4FF86-944D-1963-2CC7-A624548C24C5}"/>
              </a:ext>
            </a:extLst>
          </p:cNvPr>
          <p:cNvCxnSpPr>
            <a:cxnSpLocks/>
          </p:cNvCxnSpPr>
          <p:nvPr/>
        </p:nvCxnSpPr>
        <p:spPr>
          <a:xfrm>
            <a:off x="2121729" y="5274196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87E72925-ED93-9C15-4D34-381FB027947A}"/>
              </a:ext>
            </a:extLst>
          </p:cNvPr>
          <p:cNvCxnSpPr>
            <a:cxnSpLocks/>
          </p:cNvCxnSpPr>
          <p:nvPr/>
        </p:nvCxnSpPr>
        <p:spPr>
          <a:xfrm>
            <a:off x="1501296" y="2080202"/>
            <a:ext cx="0" cy="328680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9CFB8F99-B457-B1FF-0223-4FFC238819DE}"/>
              </a:ext>
            </a:extLst>
          </p:cNvPr>
          <p:cNvCxnSpPr>
            <a:cxnSpLocks/>
          </p:cNvCxnSpPr>
          <p:nvPr/>
        </p:nvCxnSpPr>
        <p:spPr>
          <a:xfrm>
            <a:off x="2740219" y="5274659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37C4D4C9-DA7F-9B14-27D0-9AAB7B2B3F08}"/>
              </a:ext>
            </a:extLst>
          </p:cNvPr>
          <p:cNvCxnSpPr>
            <a:cxnSpLocks/>
          </p:cNvCxnSpPr>
          <p:nvPr/>
        </p:nvCxnSpPr>
        <p:spPr>
          <a:xfrm>
            <a:off x="3359344" y="5271753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FBEB6AA6-72B4-9352-2FD0-DF6B2C00D1AF}"/>
              </a:ext>
            </a:extLst>
          </p:cNvPr>
          <p:cNvCxnSpPr>
            <a:cxnSpLocks/>
          </p:cNvCxnSpPr>
          <p:nvPr/>
        </p:nvCxnSpPr>
        <p:spPr>
          <a:xfrm>
            <a:off x="3977834" y="5272216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7A248DAD-2FC8-40F0-D510-EFE6B04927B8}"/>
              </a:ext>
            </a:extLst>
          </p:cNvPr>
          <p:cNvCxnSpPr>
            <a:cxnSpLocks/>
          </p:cNvCxnSpPr>
          <p:nvPr/>
        </p:nvCxnSpPr>
        <p:spPr>
          <a:xfrm>
            <a:off x="4597594" y="5273292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2577C16-1F8E-A8A4-525E-C01ED1D42376}"/>
              </a:ext>
            </a:extLst>
          </p:cNvPr>
          <p:cNvCxnSpPr>
            <a:cxnSpLocks/>
          </p:cNvCxnSpPr>
          <p:nvPr/>
        </p:nvCxnSpPr>
        <p:spPr>
          <a:xfrm>
            <a:off x="5216719" y="5270386"/>
            <a:ext cx="0" cy="93768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7B937189-1DEF-65AA-97FC-46166235AC48}"/>
              </a:ext>
            </a:extLst>
          </p:cNvPr>
          <p:cNvCxnSpPr>
            <a:cxnSpLocks/>
          </p:cNvCxnSpPr>
          <p:nvPr/>
        </p:nvCxnSpPr>
        <p:spPr>
          <a:xfrm flipH="1" flipV="1">
            <a:off x="1489715" y="2085917"/>
            <a:ext cx="4150800" cy="463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C0FFBB31-FD73-5CE9-6E1B-5D4D262AA0C4}"/>
              </a:ext>
            </a:extLst>
          </p:cNvPr>
          <p:cNvCxnSpPr>
            <a:cxnSpLocks/>
          </p:cNvCxnSpPr>
          <p:nvPr/>
        </p:nvCxnSpPr>
        <p:spPr>
          <a:xfrm>
            <a:off x="5629056" y="2080201"/>
            <a:ext cx="0" cy="320400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09A9C28-C5F4-AAD5-DA32-BFB740346E4F}"/>
              </a:ext>
            </a:extLst>
          </p:cNvPr>
          <p:cNvCxnSpPr>
            <a:cxnSpLocks/>
          </p:cNvCxnSpPr>
          <p:nvPr/>
        </p:nvCxnSpPr>
        <p:spPr>
          <a:xfrm>
            <a:off x="2123708" y="2080201"/>
            <a:ext cx="0" cy="3204000"/>
          </a:xfrm>
          <a:prstGeom prst="line">
            <a:avLst/>
          </a:prstGeom>
          <a:ln w="25400">
            <a:solidFill>
              <a:srgbClr val="414141">
                <a:alpha val="40000"/>
              </a:srgb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39CC8514-1C44-BBE0-57B4-82C07B8CA04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69036" t="78660" r="16582" b="16786"/>
          <a:stretch>
            <a:fillRect/>
          </a:stretch>
        </p:blipFill>
        <p:spPr>
          <a:xfrm>
            <a:off x="4673607" y="4859704"/>
            <a:ext cx="648892" cy="162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318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18" grpId="0"/>
      <p:bldP spid="47" grpId="0"/>
      <p:bldP spid="19" grpId="0"/>
      <p:bldP spid="23" grpId="0"/>
      <p:bldP spid="25" grpId="0"/>
      <p:bldP spid="26" grpId="0"/>
      <p:bldP spid="28" grpId="0"/>
      <p:bldP spid="29" grpId="0"/>
      <p:bldP spid="30" grpId="0"/>
      <p:bldP spid="48" grpId="0"/>
      <p:bldP spid="52" grpId="0"/>
      <p:bldP spid="53" grpId="0"/>
      <p:bldP spid="54" grpId="0"/>
      <p:bldP spid="59" grpId="0"/>
      <p:bldP spid="66" grpId="0"/>
      <p:bldP spid="67" grpId="0"/>
      <p:bldP spid="7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3D474-85D3-5104-0FE6-1B4DAADCE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1F5A7ED-1294-2018-2DCA-5A48EA2FDFCD}"/>
              </a:ext>
            </a:extLst>
          </p:cNvPr>
          <p:cNvGrpSpPr/>
          <p:nvPr/>
        </p:nvGrpSpPr>
        <p:grpSpPr>
          <a:xfrm>
            <a:off x="-8835" y="6337952"/>
            <a:ext cx="13476363" cy="561750"/>
            <a:chOff x="-8835" y="6337952"/>
            <a:chExt cx="13476363" cy="561750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BD0C8138-8BC5-8581-320D-5AFAEE15C35E}"/>
                </a:ext>
              </a:extLst>
            </p:cNvPr>
            <p:cNvGrpSpPr/>
            <p:nvPr/>
          </p:nvGrpSpPr>
          <p:grpSpPr>
            <a:xfrm>
              <a:off x="-8835" y="6337952"/>
              <a:ext cx="13476363" cy="561749"/>
              <a:chOff x="-6626" y="4753464"/>
              <a:chExt cx="10107272" cy="421312"/>
            </a:xfrm>
          </p:grpSpPr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7D6EB626-8695-9753-8691-757A6EB21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7850" y="4801425"/>
                <a:ext cx="979280" cy="77115"/>
              </a:xfrm>
              <a:prstGeom prst="rect">
                <a:avLst/>
              </a:prstGeom>
            </p:spPr>
          </p:pic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56114663-03AF-00BB-0BA0-72EC222071FC}"/>
                  </a:ext>
                </a:extLst>
              </p:cNvPr>
              <p:cNvGrpSpPr/>
              <p:nvPr/>
            </p:nvGrpSpPr>
            <p:grpSpPr>
              <a:xfrm>
                <a:off x="-6626" y="4753464"/>
                <a:ext cx="10107272" cy="421312"/>
                <a:chOff x="-6626" y="4753464"/>
                <a:chExt cx="10107272" cy="421312"/>
              </a:xfrm>
            </p:grpSpPr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933AD313-5CAE-825B-E2DF-73432485B487}"/>
                    </a:ext>
                  </a:extLst>
                </p:cNvPr>
                <p:cNvSpPr/>
                <p:nvPr/>
              </p:nvSpPr>
              <p:spPr>
                <a:xfrm>
                  <a:off x="-6626" y="4877777"/>
                  <a:ext cx="9157252" cy="272496"/>
                </a:xfrm>
                <a:prstGeom prst="rect">
                  <a:avLst/>
                </a:prstGeom>
                <a:solidFill>
                  <a:srgbClr val="E6452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121" name="Text Placeholder 3">
                  <a:extLst>
                    <a:ext uri="{FF2B5EF4-FFF2-40B4-BE49-F238E27FC236}">
                      <a16:creationId xmlns:a16="http://schemas.microsoft.com/office/drawing/2014/main" id="{AE9D118E-FB00-F02A-F3FE-8C75AB960AE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9107" y="4753464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867" b="0" dirty="0"/>
                    <a:t>mlan9395@uni.sydney.edu.au</a:t>
                  </a:r>
                </a:p>
              </p:txBody>
            </p:sp>
            <p:sp>
              <p:nvSpPr>
                <p:cNvPr id="122" name="Text Placeholder 3">
                  <a:extLst>
                    <a:ext uri="{FF2B5EF4-FFF2-40B4-BE49-F238E27FC236}">
                      <a16:creationId xmlns:a16="http://schemas.microsoft.com/office/drawing/2014/main" id="{C4ABBCAC-C54E-9748-7271-0C222B04512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420048" y="4760090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867" b="0" dirty="0">
                      <a:solidFill>
                        <a:srgbClr val="E64526"/>
                      </a:solidFill>
                    </a:rPr>
                    <a:t>9 </a:t>
                  </a:r>
                  <a:r>
                    <a:rPr lang="en-US" sz="1867" b="0" dirty="0"/>
                    <a:t>/ 14</a:t>
                  </a:r>
                </a:p>
              </p:txBody>
            </p:sp>
          </p:grpSp>
        </p:grpSp>
        <p:sp>
          <p:nvSpPr>
            <p:cNvPr id="116" name="Text Placeholder 3">
              <a:extLst>
                <a:ext uri="{FF2B5EF4-FFF2-40B4-BE49-F238E27FC236}">
                  <a16:creationId xmlns:a16="http://schemas.microsoft.com/office/drawing/2014/main" id="{F07C6F32-172A-404F-7860-173734C7910D}"/>
                </a:ext>
              </a:extLst>
            </p:cNvPr>
            <p:cNvSpPr txBox="1">
              <a:spLocks/>
            </p:cNvSpPr>
            <p:nvPr/>
          </p:nvSpPr>
          <p:spPr>
            <a:xfrm>
              <a:off x="9625656" y="6346116"/>
              <a:ext cx="1992664" cy="552914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7" b="0" dirty="0"/>
                <a:t>5</a:t>
              </a:r>
            </a:p>
          </p:txBody>
        </p:sp>
        <p:sp>
          <p:nvSpPr>
            <p:cNvPr id="117" name="Text Placeholder 3">
              <a:extLst>
                <a:ext uri="{FF2B5EF4-FFF2-40B4-BE49-F238E27FC236}">
                  <a16:creationId xmlns:a16="http://schemas.microsoft.com/office/drawing/2014/main" id="{643F535E-9C94-A63B-B50D-4421A35DAEBC}"/>
                </a:ext>
              </a:extLst>
            </p:cNvPr>
            <p:cNvSpPr txBox="1">
              <a:spLocks/>
            </p:cNvSpPr>
            <p:nvPr/>
          </p:nvSpPr>
          <p:spPr>
            <a:xfrm>
              <a:off x="4306497" y="6346787"/>
              <a:ext cx="3574131" cy="552915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7" b="0" dirty="0"/>
                <a:t>ML4ASTRO3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C199DC7-258C-6F73-01F2-EDC20941D4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9112" y="1051253"/>
            <a:ext cx="5168900" cy="5232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A7B1DB-C8BC-89D8-181F-063416DB0AE0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 l="7193" t="34066" r="64889" b="39175"/>
          <a:stretch>
            <a:fillRect/>
          </a:stretch>
        </p:blipFill>
        <p:spPr>
          <a:xfrm>
            <a:off x="3878454" y="2833589"/>
            <a:ext cx="1443038" cy="1400176"/>
          </a:xfrm>
          <a:prstGeom prst="rect">
            <a:avLst/>
          </a:prstGeom>
        </p:spPr>
      </p:pic>
      <p:pic>
        <p:nvPicPr>
          <p:cNvPr id="26" name="hidden_tension_spheres">
            <a:hlinkClick r:id="" action="ppaction://media"/>
            <a:extLst>
              <a:ext uri="{FF2B5EF4-FFF2-40B4-BE49-F238E27FC236}">
                <a16:creationId xmlns:a16="http://schemas.microsoft.com/office/drawing/2014/main" id="{EB444B49-B295-FEE1-ED08-BD4578AC80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50400" y="467463"/>
            <a:ext cx="8534400" cy="58674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64D92D3-9742-655C-760C-334911A5034B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50400" y="468000"/>
            <a:ext cx="8535273" cy="586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C8BF053-0AEC-10E4-E6E6-136619DAA44A}"/>
              </a:ext>
            </a:extLst>
          </p:cNvPr>
          <p:cNvSpPr txBox="1">
            <a:spLocks/>
          </p:cNvSpPr>
          <p:nvPr/>
        </p:nvSpPr>
        <p:spPr>
          <a:xfrm>
            <a:off x="526211" y="504654"/>
            <a:ext cx="11665789" cy="49244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E64626"/>
                </a:solidFill>
                <a:latin typeface="Times" pitchFamily="2" charset="0"/>
                <a:ea typeface="+mj-ea"/>
                <a:cs typeface="Times New Roman"/>
              </a:defRPr>
            </a:lvl1pPr>
          </a:lstStyle>
          <a:p>
            <a:r>
              <a:rPr lang="en-US" dirty="0">
                <a:latin typeface="+mn-lt"/>
                <a:cs typeface="Arial" panose="020B0604020202020204" pitchFamily="34" charset="0"/>
              </a:rPr>
              <a:t>Do these data sets agree within 2</a:t>
            </a:r>
            <a:r>
              <a:rPr lang="el-GR" dirty="0">
                <a:latin typeface="+mn-lt"/>
                <a:cs typeface="Arial" panose="020B0604020202020204" pitchFamily="34" charset="0"/>
              </a:rPr>
              <a:t>σ</a:t>
            </a:r>
            <a:r>
              <a:rPr lang="en-AU" dirty="0">
                <a:latin typeface="+mn-lt"/>
                <a:cs typeface="Arial" panose="020B0604020202020204" pitchFamily="34" charset="0"/>
              </a:rPr>
              <a:t>?</a:t>
            </a:r>
            <a:endParaRPr lang="en-US" b="1" u="sng" dirty="0">
              <a:solidFill>
                <a:srgbClr val="FCDCD5"/>
              </a:solidFill>
              <a:latin typeface="+mn-lt"/>
            </a:endParaRP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B4C61EFB-5FA4-EBB7-1F5B-A0BE91D95B6B}"/>
              </a:ext>
            </a:extLst>
          </p:cNvPr>
          <p:cNvSpPr txBox="1">
            <a:spLocks/>
          </p:cNvSpPr>
          <p:nvPr/>
        </p:nvSpPr>
        <p:spPr>
          <a:xfrm>
            <a:off x="1288297" y="5508244"/>
            <a:ext cx="9687885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414141"/>
                </a:solidFill>
              </a:rPr>
              <a:t>No, they are in tension.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41BD176-EDC0-5382-B09B-7CF0DFF53F82}"/>
              </a:ext>
            </a:extLst>
          </p:cNvPr>
          <p:cNvGrpSpPr/>
          <p:nvPr/>
        </p:nvGrpSpPr>
        <p:grpSpPr>
          <a:xfrm>
            <a:off x="7164338" y="1455696"/>
            <a:ext cx="1921546" cy="958577"/>
            <a:chOff x="6988493" y="1361912"/>
            <a:chExt cx="1921546" cy="958577"/>
          </a:xfrm>
        </p:grpSpPr>
        <p:sp>
          <p:nvSpPr>
            <p:cNvPr id="3" name="Text Placeholder 2">
              <a:extLst>
                <a:ext uri="{FF2B5EF4-FFF2-40B4-BE49-F238E27FC236}">
                  <a16:creationId xmlns:a16="http://schemas.microsoft.com/office/drawing/2014/main" id="{AFEF579F-59A7-8AA4-B6B5-13FD3DA719FB}"/>
                </a:ext>
              </a:extLst>
            </p:cNvPr>
            <p:cNvSpPr txBox="1">
              <a:spLocks/>
            </p:cNvSpPr>
            <p:nvPr/>
          </p:nvSpPr>
          <p:spPr>
            <a:xfrm>
              <a:off x="7259083" y="1361912"/>
              <a:ext cx="1650956" cy="541983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2133" dirty="0">
                  <a:solidFill>
                    <a:srgbClr val="E94748"/>
                  </a:solidFill>
                </a:rPr>
                <a:t>Data set 1</a:t>
              </a:r>
            </a:p>
          </p:txBody>
        </p:sp>
        <p:sp>
          <p:nvSpPr>
            <p:cNvPr id="4" name="Text Placeholder 2">
              <a:extLst>
                <a:ext uri="{FF2B5EF4-FFF2-40B4-BE49-F238E27FC236}">
                  <a16:creationId xmlns:a16="http://schemas.microsoft.com/office/drawing/2014/main" id="{75BB1BD7-4C68-8716-F563-0A84AFDC96FD}"/>
                </a:ext>
              </a:extLst>
            </p:cNvPr>
            <p:cNvSpPr txBox="1">
              <a:spLocks/>
            </p:cNvSpPr>
            <p:nvPr/>
          </p:nvSpPr>
          <p:spPr>
            <a:xfrm>
              <a:off x="7259083" y="1778506"/>
              <a:ext cx="1650956" cy="541983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AU" sz="2133" dirty="0">
                  <a:solidFill>
                    <a:srgbClr val="F3A419"/>
                  </a:solidFill>
                </a:rPr>
                <a:t>Data set 2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83306DD9-78D5-7CA7-64A1-8FC7B79C4299}"/>
                </a:ext>
              </a:extLst>
            </p:cNvPr>
            <p:cNvSpPr/>
            <p:nvPr/>
          </p:nvSpPr>
          <p:spPr>
            <a:xfrm>
              <a:off x="6988493" y="1468016"/>
              <a:ext cx="212035" cy="212035"/>
            </a:xfrm>
            <a:prstGeom prst="ellipse">
              <a:avLst/>
            </a:prstGeom>
            <a:solidFill>
              <a:srgbClr val="E947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6C63942-0D1E-AB41-1D67-7DC8D0178FA8}"/>
                </a:ext>
              </a:extLst>
            </p:cNvPr>
            <p:cNvSpPr/>
            <p:nvPr/>
          </p:nvSpPr>
          <p:spPr>
            <a:xfrm>
              <a:off x="6988493" y="1882723"/>
              <a:ext cx="212035" cy="212035"/>
            </a:xfrm>
            <a:prstGeom prst="ellipse">
              <a:avLst/>
            </a:prstGeom>
            <a:solidFill>
              <a:srgbClr val="F3A4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5280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22222E-6 L 0.13125 -0.03102 " pathEditMode="relative" rAng="0" ptsTypes="AA">
                                      <p:cBhvr>
                                        <p:cTn id="13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62" y="-1551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6" presetClass="emp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1500" fill="hold"/>
                                        <p:tgtEl>
                                          <p:spTgt spid="17"/>
                                        </p:tgtEl>
                                      </p:cBhvr>
                                      <p:by x="130000" y="13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900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26"/>
                </p:tgtEl>
              </p:cMediaNode>
            </p:video>
          </p:childTnLst>
        </p:cTn>
      </p:par>
    </p:tnLst>
    <p:bldLst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3D474-85D3-5104-0FE6-1B4DAADCE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oup 102">
            <a:extLst>
              <a:ext uri="{FF2B5EF4-FFF2-40B4-BE49-F238E27FC236}">
                <a16:creationId xmlns:a16="http://schemas.microsoft.com/office/drawing/2014/main" id="{459C125F-0232-FFF5-1D92-A6525B2A2F20}"/>
              </a:ext>
            </a:extLst>
          </p:cNvPr>
          <p:cNvGrpSpPr/>
          <p:nvPr/>
        </p:nvGrpSpPr>
        <p:grpSpPr>
          <a:xfrm>
            <a:off x="7827071" y="3123627"/>
            <a:ext cx="4100985" cy="2650377"/>
            <a:chOff x="393934" y="3115268"/>
            <a:chExt cx="4100985" cy="2650377"/>
          </a:xfrm>
        </p:grpSpPr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5D3ACE23-34E9-59DD-7109-0149A850D4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296" b="74392"/>
            <a:stretch>
              <a:fillRect/>
            </a:stretch>
          </p:blipFill>
          <p:spPr>
            <a:xfrm>
              <a:off x="1467680" y="3401232"/>
              <a:ext cx="1914765" cy="789457"/>
            </a:xfrm>
            <a:prstGeom prst="rect">
              <a:avLst/>
            </a:prstGeom>
          </p:spPr>
        </p:pic>
        <p:sp>
          <p:nvSpPr>
            <p:cNvPr id="105" name="Text Placeholder 12">
              <a:extLst>
                <a:ext uri="{FF2B5EF4-FFF2-40B4-BE49-F238E27FC236}">
                  <a16:creationId xmlns:a16="http://schemas.microsoft.com/office/drawing/2014/main" id="{1C70C2D4-D35E-20DD-03F0-F354AB5B980B}"/>
                </a:ext>
              </a:extLst>
            </p:cNvPr>
            <p:cNvSpPr txBox="1">
              <a:spLocks/>
            </p:cNvSpPr>
            <p:nvPr/>
          </p:nvSpPr>
          <p:spPr>
            <a:xfrm>
              <a:off x="1107098" y="3115268"/>
              <a:ext cx="2588857" cy="721315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400" b="1" dirty="0">
                  <a:solidFill>
                    <a:srgbClr val="414141"/>
                  </a:solidFill>
                </a:rPr>
                <a:t>Concordance:</a:t>
              </a:r>
            </a:p>
          </p:txBody>
        </p:sp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885871CA-B846-992D-CE27-ADB596216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9506" y="4003931"/>
              <a:ext cx="3089844" cy="725168"/>
            </a:xfrm>
            <a:prstGeom prst="rect">
              <a:avLst/>
            </a:prstGeom>
          </p:spPr>
        </p:pic>
        <p:sp>
          <p:nvSpPr>
            <p:cNvPr id="107" name="Text Placeholder 12">
              <a:extLst>
                <a:ext uri="{FF2B5EF4-FFF2-40B4-BE49-F238E27FC236}">
                  <a16:creationId xmlns:a16="http://schemas.microsoft.com/office/drawing/2014/main" id="{125C5D60-EA12-B184-597B-34EBCFD95413}"/>
                </a:ext>
              </a:extLst>
            </p:cNvPr>
            <p:cNvSpPr txBox="1">
              <a:spLocks/>
            </p:cNvSpPr>
            <p:nvPr/>
          </p:nvSpPr>
          <p:spPr>
            <a:xfrm>
              <a:off x="393934" y="4664978"/>
              <a:ext cx="4100985" cy="1100667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400" dirty="0">
                  <a:solidFill>
                    <a:srgbClr val="414141"/>
                  </a:solidFill>
                </a:rPr>
                <a:t>Combining datasets </a:t>
              </a:r>
              <a:r>
                <a:rPr lang="en-US" sz="2400" b="1" dirty="0">
                  <a:solidFill>
                    <a:srgbClr val="414141"/>
                  </a:solidFill>
                </a:rPr>
                <a:t>increases</a:t>
              </a:r>
              <a:r>
                <a:rPr lang="en-US" sz="2400" dirty="0">
                  <a:solidFill>
                    <a:srgbClr val="414141"/>
                  </a:solidFill>
                </a:rPr>
                <a:t> confidence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9F7FDAD-A8AA-BDC4-7CD9-0A49E4F35961}"/>
              </a:ext>
            </a:extLst>
          </p:cNvPr>
          <p:cNvGrpSpPr/>
          <p:nvPr/>
        </p:nvGrpSpPr>
        <p:grpSpPr>
          <a:xfrm>
            <a:off x="710697" y="1899045"/>
            <a:ext cx="10441419" cy="1159414"/>
            <a:chOff x="710697" y="1899045"/>
            <a:chExt cx="10441419" cy="1159414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6E3136E9-4DA0-2611-5C0E-0BA41D916E4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61665" r="10024"/>
            <a:stretch>
              <a:fillRect/>
            </a:stretch>
          </p:blipFill>
          <p:spPr>
            <a:xfrm>
              <a:off x="3665805" y="2494690"/>
              <a:ext cx="281006" cy="434655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6E50F095-B6CF-241A-0A0E-83D961584354}"/>
                </a:ext>
              </a:extLst>
            </p:cNvPr>
            <p:cNvGrpSpPr/>
            <p:nvPr/>
          </p:nvGrpSpPr>
          <p:grpSpPr>
            <a:xfrm>
              <a:off x="710697" y="1899045"/>
              <a:ext cx="10441419" cy="1159414"/>
              <a:chOff x="710697" y="1899045"/>
              <a:chExt cx="10441419" cy="1159414"/>
            </a:xfrm>
          </p:grpSpPr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DEA5DB88-7A71-BED8-4BA2-7820B9CE73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10810" r="60878"/>
              <a:stretch>
                <a:fillRect/>
              </a:stretch>
            </p:blipFill>
            <p:spPr>
              <a:xfrm>
                <a:off x="2732865" y="2494690"/>
                <a:ext cx="281006" cy="434655"/>
              </a:xfrm>
              <a:prstGeom prst="rect">
                <a:avLst/>
              </a:prstGeom>
            </p:spPr>
          </p:pic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AC895E9D-2F96-7247-2694-DF29A8E447A8}"/>
                  </a:ext>
                </a:extLst>
              </p:cNvPr>
              <p:cNvGrpSpPr/>
              <p:nvPr/>
            </p:nvGrpSpPr>
            <p:grpSpPr>
              <a:xfrm>
                <a:off x="710697" y="1899045"/>
                <a:ext cx="10441419" cy="1159414"/>
                <a:chOff x="710697" y="1899045"/>
                <a:chExt cx="10441419" cy="1159414"/>
              </a:xfrm>
            </p:grpSpPr>
            <p:sp>
              <p:nvSpPr>
                <p:cNvPr id="30" name="Text Placeholder 12">
                  <a:extLst>
                    <a:ext uri="{FF2B5EF4-FFF2-40B4-BE49-F238E27FC236}">
                      <a16:creationId xmlns:a16="http://schemas.microsoft.com/office/drawing/2014/main" id="{B117E3BA-6940-75C5-3CEE-BE12C3661730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10697" y="1899045"/>
                  <a:ext cx="10441419" cy="552915"/>
                </a:xfrm>
                <a:prstGeom prst="rect">
                  <a:avLst/>
                </a:prstGeom>
              </p:spPr>
              <p:txBody>
                <a:bodyPr/>
                <a:lstStyle>
                  <a:lvl1pPr marL="1714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286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858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430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002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2400" b="1" dirty="0">
                      <a:solidFill>
                        <a:srgbClr val="D62627"/>
                      </a:solidFill>
                    </a:rPr>
                    <a:t>Bayesian evidence            </a:t>
                  </a:r>
                  <a:r>
                    <a:rPr lang="en-US" sz="2400" b="1" dirty="0">
                      <a:solidFill>
                        <a:srgbClr val="414141"/>
                      </a:solidFill>
                    </a:rPr>
                    <a:t> </a:t>
                  </a:r>
                  <a:r>
                    <a:rPr lang="en-US" sz="2400" dirty="0">
                      <a:solidFill>
                        <a:srgbClr val="414141"/>
                      </a:solidFill>
                    </a:rPr>
                    <a:t>is the probability of observing the data</a:t>
                  </a:r>
                  <a:r>
                    <a:rPr lang="en-US" sz="2400" dirty="0"/>
                    <a:t> </a:t>
                  </a:r>
                </a:p>
              </p:txBody>
            </p:sp>
            <p:pic>
              <p:nvPicPr>
                <p:cNvPr id="31" name="Picture 30">
                  <a:extLst>
                    <a:ext uri="{FF2B5EF4-FFF2-40B4-BE49-F238E27FC236}">
                      <a16:creationId xmlns:a16="http://schemas.microsoft.com/office/drawing/2014/main" id="{E4D2BA05-64EC-9D9D-A8A0-4CA83F110A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rcRect l="17586" t="21928" r="9437" b="14969"/>
                <a:stretch>
                  <a:fillRect/>
                </a:stretch>
              </p:blipFill>
              <p:spPr>
                <a:xfrm>
                  <a:off x="3631376" y="1906250"/>
                  <a:ext cx="590891" cy="418438"/>
                </a:xfrm>
                <a:prstGeom prst="rect">
                  <a:avLst/>
                </a:prstGeom>
              </p:spPr>
            </p:pic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24B8BF82-8E4E-5EC3-F252-7CD24A8AF1A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rcRect l="33364" t="29791" r="28962" b="17172"/>
                <a:stretch>
                  <a:fillRect/>
                </a:stretch>
              </p:blipFill>
              <p:spPr>
                <a:xfrm>
                  <a:off x="9392296" y="1941650"/>
                  <a:ext cx="313448" cy="330053"/>
                </a:xfrm>
                <a:prstGeom prst="rect">
                  <a:avLst/>
                </a:prstGeom>
              </p:spPr>
            </p:pic>
            <p:sp>
              <p:nvSpPr>
                <p:cNvPr id="35" name="Text Placeholder 12">
                  <a:extLst>
                    <a:ext uri="{FF2B5EF4-FFF2-40B4-BE49-F238E27FC236}">
                      <a16:creationId xmlns:a16="http://schemas.microsoft.com/office/drawing/2014/main" id="{22952260-AEF2-25A0-5020-AAEF3E314CA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10697" y="2505544"/>
                  <a:ext cx="9687885" cy="552915"/>
                </a:xfrm>
                <a:prstGeom prst="rect">
                  <a:avLst/>
                </a:prstGeom>
              </p:spPr>
              <p:txBody>
                <a:bodyPr/>
                <a:lstStyle>
                  <a:lvl1pPr marL="1714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6286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858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430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00250" indent="-171450">
                    <a:buClr>
                      <a:schemeClr val="tx1"/>
                    </a:buClr>
                    <a:buFont typeface="System Font Regular"/>
                    <a:buChar char="-"/>
                    <a:defRPr sz="180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2400" dirty="0">
                      <a:solidFill>
                        <a:srgbClr val="414141"/>
                      </a:solidFill>
                    </a:rPr>
                    <a:t>For data sets       and       we need           ,            , and                (joint)</a:t>
                  </a:r>
                </a:p>
              </p:txBody>
            </p:sp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id="{3034D78D-D148-BFBC-7280-8A053133E51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rcRect l="57633" t="2316" r="19312" b="87852"/>
                <a:stretch>
                  <a:fillRect/>
                </a:stretch>
              </p:blipFill>
              <p:spPr>
                <a:xfrm>
                  <a:off x="5138827" y="2455649"/>
                  <a:ext cx="651449" cy="464711"/>
                </a:xfrm>
                <a:prstGeom prst="rect">
                  <a:avLst/>
                </a:prstGeom>
              </p:spPr>
            </p:pic>
            <p:pic>
              <p:nvPicPr>
                <p:cNvPr id="40" name="Picture 39">
                  <a:extLst>
                    <a:ext uri="{FF2B5EF4-FFF2-40B4-BE49-F238E27FC236}">
                      <a16:creationId xmlns:a16="http://schemas.microsoft.com/office/drawing/2014/main" id="{DC2FD274-D15E-9ACC-7075-37859AA9B1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rcRect l="57633" t="42195" r="18272" b="48597"/>
                <a:stretch>
                  <a:fillRect/>
                </a:stretch>
              </p:blipFill>
              <p:spPr>
                <a:xfrm>
                  <a:off x="5896758" y="2455186"/>
                  <a:ext cx="728502" cy="465635"/>
                </a:xfrm>
                <a:prstGeom prst="rect">
                  <a:avLst/>
                </a:prstGeom>
              </p:spPr>
            </p:pic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id="{FF8DA893-AA60-B342-2DEF-C3CFDE52E78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rcRect l="63248" t="81250" r="6729" b="7646"/>
                <a:stretch>
                  <a:fillRect/>
                </a:stretch>
              </p:blipFill>
              <p:spPr>
                <a:xfrm>
                  <a:off x="7336847" y="2433736"/>
                  <a:ext cx="893797" cy="552915"/>
                </a:xfrm>
                <a:prstGeom prst="rect">
                  <a:avLst/>
                </a:prstGeom>
              </p:spPr>
            </p:pic>
          </p:grpSp>
        </p:grpSp>
      </p:grpSp>
      <p:sp>
        <p:nvSpPr>
          <p:cNvPr id="8" name="Title 1">
            <a:extLst>
              <a:ext uri="{FF2B5EF4-FFF2-40B4-BE49-F238E27FC236}">
                <a16:creationId xmlns:a16="http://schemas.microsoft.com/office/drawing/2014/main" id="{CC8BF053-0AEC-10E4-E6E6-136619DAA44A}"/>
              </a:ext>
            </a:extLst>
          </p:cNvPr>
          <p:cNvSpPr txBox="1">
            <a:spLocks/>
          </p:cNvSpPr>
          <p:nvPr/>
        </p:nvSpPr>
        <p:spPr>
          <a:xfrm>
            <a:off x="526211" y="504654"/>
            <a:ext cx="11665789" cy="49244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E64626"/>
                </a:solidFill>
                <a:latin typeface="Times" pitchFamily="2" charset="0"/>
                <a:ea typeface="+mj-ea"/>
                <a:cs typeface="Times New Roman"/>
              </a:defRPr>
            </a:lvl1pPr>
          </a:lstStyle>
          <a:p>
            <a:r>
              <a:rPr lang="en-US" dirty="0">
                <a:latin typeface="+mn-lt"/>
                <a:cs typeface="Arial" panose="020B0604020202020204" pitchFamily="34" charset="0"/>
              </a:rPr>
              <a:t>Tension between data sets</a:t>
            </a:r>
            <a:endParaRPr lang="en-US" b="1" u="sng" dirty="0">
              <a:solidFill>
                <a:srgbClr val="FCDCD5"/>
              </a:solidFill>
              <a:latin typeface="+mn-lt"/>
            </a:endParaRP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B07D033E-F6F0-7BA7-1F97-42EF314463D7}"/>
              </a:ext>
            </a:extLst>
          </p:cNvPr>
          <p:cNvSpPr txBox="1">
            <a:spLocks/>
          </p:cNvSpPr>
          <p:nvPr/>
        </p:nvSpPr>
        <p:spPr>
          <a:xfrm>
            <a:off x="710696" y="1270751"/>
            <a:ext cx="10441419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414141"/>
                </a:solidFill>
              </a:rPr>
              <a:t>Parameter-invariant — dependent </a:t>
            </a:r>
            <a:r>
              <a:rPr lang="en-US" sz="2400" b="1" dirty="0">
                <a:solidFill>
                  <a:srgbClr val="414141"/>
                </a:solidFill>
              </a:rPr>
              <a:t>only</a:t>
            </a:r>
            <a:r>
              <a:rPr lang="en-US" sz="2400" dirty="0">
                <a:solidFill>
                  <a:srgbClr val="414141"/>
                </a:solidFill>
              </a:rPr>
              <a:t> on the data and model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526FFC90-9C9A-405F-F45A-5415F2ACF7E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1080" y="3526302"/>
            <a:ext cx="2818853" cy="1508333"/>
          </a:xfrm>
          <a:prstGeom prst="rect">
            <a:avLst/>
          </a:prstGeom>
        </p:spPr>
      </p:pic>
      <p:sp>
        <p:nvSpPr>
          <p:cNvPr id="67" name="Rectangle 66">
            <a:extLst>
              <a:ext uri="{FF2B5EF4-FFF2-40B4-BE49-F238E27FC236}">
                <a16:creationId xmlns:a16="http://schemas.microsoft.com/office/drawing/2014/main" id="{D3539E21-E758-1509-4FD5-C41613A0D876}"/>
              </a:ext>
            </a:extLst>
          </p:cNvPr>
          <p:cNvSpPr/>
          <p:nvPr/>
        </p:nvSpPr>
        <p:spPr>
          <a:xfrm>
            <a:off x="4563175" y="3472222"/>
            <a:ext cx="3017495" cy="1668943"/>
          </a:xfrm>
          <a:prstGeom prst="rect">
            <a:avLst/>
          </a:prstGeom>
          <a:noFill/>
          <a:ln w="28575">
            <a:solidFill>
              <a:srgbClr val="41414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rgbClr val="414141"/>
              </a:solidFill>
            </a:endParaRPr>
          </a:p>
        </p:txBody>
      </p:sp>
      <p:sp>
        <p:nvSpPr>
          <p:cNvPr id="76" name="Text Placeholder 12">
            <a:extLst>
              <a:ext uri="{FF2B5EF4-FFF2-40B4-BE49-F238E27FC236}">
                <a16:creationId xmlns:a16="http://schemas.microsoft.com/office/drawing/2014/main" id="{0026C34E-1799-C71B-6993-BF9AAE21A6F0}"/>
              </a:ext>
            </a:extLst>
          </p:cNvPr>
          <p:cNvSpPr txBox="1">
            <a:spLocks/>
          </p:cNvSpPr>
          <p:nvPr/>
        </p:nvSpPr>
        <p:spPr>
          <a:xfrm>
            <a:off x="869591" y="5688846"/>
            <a:ext cx="10447942" cy="416802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2400" dirty="0">
                <a:solidFill>
                  <a:srgbClr val="414141"/>
                </a:solidFill>
              </a:rPr>
              <a:t>Convert to </a:t>
            </a:r>
            <a:r>
              <a:rPr lang="en-AU" sz="2400" b="1" i="1" dirty="0">
                <a:solidFill>
                  <a:srgbClr val="E64526"/>
                </a:solidFill>
              </a:rPr>
              <a:t>N</a:t>
            </a:r>
            <a:r>
              <a:rPr lang="el-GR" sz="2400" b="1" dirty="0">
                <a:solidFill>
                  <a:srgbClr val="E64526"/>
                </a:solidFill>
              </a:rPr>
              <a:t>σ</a:t>
            </a:r>
            <a:r>
              <a:rPr lang="en-AU" sz="2400" dirty="0">
                <a:solidFill>
                  <a:srgbClr val="E64526"/>
                </a:solidFill>
              </a:rPr>
              <a:t> </a:t>
            </a:r>
            <a:r>
              <a:rPr lang="en-AU" sz="2400" b="1" dirty="0">
                <a:solidFill>
                  <a:srgbClr val="E64526"/>
                </a:solidFill>
              </a:rPr>
              <a:t>tension</a:t>
            </a:r>
            <a:r>
              <a:rPr lang="en-AU" sz="2400" dirty="0">
                <a:solidFill>
                  <a:srgbClr val="E64526"/>
                </a:solidFill>
              </a:rPr>
              <a:t> </a:t>
            </a:r>
            <a:r>
              <a:rPr lang="en-AU" sz="2400" dirty="0">
                <a:solidFill>
                  <a:srgbClr val="414141"/>
                </a:solidFill>
              </a:rPr>
              <a:t>via Bayesian ‘suspiciousness’ (from nested sampling)</a:t>
            </a:r>
            <a:endParaRPr lang="en-US" sz="2400" dirty="0">
              <a:solidFill>
                <a:srgbClr val="414141"/>
              </a:solidFill>
            </a:endParaRPr>
          </a:p>
        </p:txBody>
      </p:sp>
      <p:sp>
        <p:nvSpPr>
          <p:cNvPr id="85" name="Text Placeholder 2">
            <a:extLst>
              <a:ext uri="{FF2B5EF4-FFF2-40B4-BE49-F238E27FC236}">
                <a16:creationId xmlns:a16="http://schemas.microsoft.com/office/drawing/2014/main" id="{CC75B470-016E-6AAA-C1E5-771A4E5D5BD8}"/>
              </a:ext>
            </a:extLst>
          </p:cNvPr>
          <p:cNvSpPr txBox="1">
            <a:spLocks/>
          </p:cNvSpPr>
          <p:nvPr/>
        </p:nvSpPr>
        <p:spPr>
          <a:xfrm>
            <a:off x="4628445" y="-16080"/>
            <a:ext cx="7600639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Marshall et al., 2006, Phys. Rev. D, 73, 067302</a:t>
            </a:r>
            <a:endParaRPr lang="en-AU" sz="1600" dirty="0">
              <a:solidFill>
                <a:srgbClr val="1E76B4"/>
              </a:solidFill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3EFCFE56-B390-E49F-5EE9-4C14E977332D}"/>
              </a:ext>
            </a:extLst>
          </p:cNvPr>
          <p:cNvGrpSpPr/>
          <p:nvPr/>
        </p:nvGrpSpPr>
        <p:grpSpPr>
          <a:xfrm>
            <a:off x="353197" y="3124811"/>
            <a:ext cx="4100985" cy="2642213"/>
            <a:chOff x="7774345" y="3115268"/>
            <a:chExt cx="4100985" cy="2642213"/>
          </a:xfrm>
        </p:grpSpPr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FD3EBBC4-F99F-3811-7A17-0BC4D4271D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9296" t="68087"/>
            <a:stretch>
              <a:fillRect/>
            </a:stretch>
          </p:blipFill>
          <p:spPr>
            <a:xfrm>
              <a:off x="8867455" y="3457227"/>
              <a:ext cx="1914765" cy="983827"/>
            </a:xfrm>
            <a:prstGeom prst="rect">
              <a:avLst/>
            </a:prstGeom>
          </p:spPr>
        </p:pic>
        <p:sp>
          <p:nvSpPr>
            <p:cNvPr id="110" name="Text Placeholder 12">
              <a:extLst>
                <a:ext uri="{FF2B5EF4-FFF2-40B4-BE49-F238E27FC236}">
                  <a16:creationId xmlns:a16="http://schemas.microsoft.com/office/drawing/2014/main" id="{6B352E19-2BB1-CB44-A19C-F8FF1F41B664}"/>
                </a:ext>
              </a:extLst>
            </p:cNvPr>
            <p:cNvSpPr txBox="1">
              <a:spLocks/>
            </p:cNvSpPr>
            <p:nvPr/>
          </p:nvSpPr>
          <p:spPr>
            <a:xfrm>
              <a:off x="8736539" y="3115268"/>
              <a:ext cx="2176597" cy="721315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400" b="1" dirty="0">
                  <a:solidFill>
                    <a:srgbClr val="414141"/>
                  </a:solidFill>
                </a:rPr>
                <a:t>Tension:</a:t>
              </a:r>
            </a:p>
          </p:txBody>
        </p:sp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8109E837-83DC-1068-C586-ACCA86A12B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 t="14147"/>
            <a:stretch>
              <a:fillRect/>
            </a:stretch>
          </p:blipFill>
          <p:spPr>
            <a:xfrm>
              <a:off x="7985748" y="4055967"/>
              <a:ext cx="3574131" cy="772597"/>
            </a:xfrm>
            <a:prstGeom prst="rect">
              <a:avLst/>
            </a:prstGeom>
          </p:spPr>
        </p:pic>
        <p:sp>
          <p:nvSpPr>
            <p:cNvPr id="112" name="Text Placeholder 12">
              <a:extLst>
                <a:ext uri="{FF2B5EF4-FFF2-40B4-BE49-F238E27FC236}">
                  <a16:creationId xmlns:a16="http://schemas.microsoft.com/office/drawing/2014/main" id="{E006E2ED-9EE9-238D-F063-8E848F119D1C}"/>
                </a:ext>
              </a:extLst>
            </p:cNvPr>
            <p:cNvSpPr txBox="1">
              <a:spLocks/>
            </p:cNvSpPr>
            <p:nvPr/>
          </p:nvSpPr>
          <p:spPr>
            <a:xfrm>
              <a:off x="7774345" y="4656814"/>
              <a:ext cx="4100985" cy="1100667"/>
            </a:xfrm>
            <a:prstGeom prst="rect">
              <a:avLst/>
            </a:prstGeom>
          </p:spPr>
          <p:txBody>
            <a:bodyPr/>
            <a:lstStyle>
              <a:lvl1pPr marL="1714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286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10858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5430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00250" indent="-171450">
                <a:buClr>
                  <a:schemeClr val="tx1"/>
                </a:buClr>
                <a:buFont typeface="System Font Regular"/>
                <a:buChar char="-"/>
                <a:defRPr sz="18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2400" dirty="0">
                  <a:solidFill>
                    <a:srgbClr val="414141"/>
                  </a:solidFill>
                </a:rPr>
                <a:t>Combining datasets </a:t>
              </a:r>
              <a:r>
                <a:rPr lang="en-US" sz="2400" b="1" dirty="0">
                  <a:solidFill>
                    <a:srgbClr val="414141"/>
                  </a:solidFill>
                </a:rPr>
                <a:t>decreases</a:t>
              </a:r>
              <a:r>
                <a:rPr lang="en-US" sz="2400" dirty="0">
                  <a:solidFill>
                    <a:srgbClr val="414141"/>
                  </a:solidFill>
                </a:rPr>
                <a:t> confidence</a:t>
              </a:r>
            </a:p>
          </p:txBody>
        </p:sp>
      </p:grpSp>
      <p:sp>
        <p:nvSpPr>
          <p:cNvPr id="113" name="Text Placeholder 2">
            <a:extLst>
              <a:ext uri="{FF2B5EF4-FFF2-40B4-BE49-F238E27FC236}">
                <a16:creationId xmlns:a16="http://schemas.microsoft.com/office/drawing/2014/main" id="{C9C186C8-3C4D-C877-3D66-B5DAD512058A}"/>
              </a:ext>
            </a:extLst>
          </p:cNvPr>
          <p:cNvSpPr txBox="1">
            <a:spLocks/>
          </p:cNvSpPr>
          <p:nvPr/>
        </p:nvSpPr>
        <p:spPr>
          <a:xfrm>
            <a:off x="4628445" y="226011"/>
            <a:ext cx="7600639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AU" sz="1600" dirty="0">
                <a:solidFill>
                  <a:srgbClr val="1E76B4"/>
                </a:solidFill>
              </a:rPr>
              <a:t>Handley W., Lemos P., 2019b, Phys. Rev. D, 100, 043504 </a:t>
            </a:r>
          </a:p>
        </p:txBody>
      </p: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81F5A7ED-1294-2018-2DCA-5A48EA2FDFCD}"/>
              </a:ext>
            </a:extLst>
          </p:cNvPr>
          <p:cNvGrpSpPr/>
          <p:nvPr/>
        </p:nvGrpSpPr>
        <p:grpSpPr>
          <a:xfrm>
            <a:off x="-8835" y="6337952"/>
            <a:ext cx="13476363" cy="561750"/>
            <a:chOff x="-8835" y="6337952"/>
            <a:chExt cx="13476363" cy="561750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BD0C8138-8BC5-8581-320D-5AFAEE15C35E}"/>
                </a:ext>
              </a:extLst>
            </p:cNvPr>
            <p:cNvGrpSpPr/>
            <p:nvPr/>
          </p:nvGrpSpPr>
          <p:grpSpPr>
            <a:xfrm>
              <a:off x="-8835" y="6337952"/>
              <a:ext cx="13476363" cy="561749"/>
              <a:chOff x="-6626" y="4753464"/>
              <a:chExt cx="10107272" cy="421312"/>
            </a:xfrm>
          </p:grpSpPr>
          <p:pic>
            <p:nvPicPr>
              <p:cNvPr id="118" name="Picture 117">
                <a:extLst>
                  <a:ext uri="{FF2B5EF4-FFF2-40B4-BE49-F238E27FC236}">
                    <a16:creationId xmlns:a16="http://schemas.microsoft.com/office/drawing/2014/main" id="{7D6EB626-8695-9753-8691-757A6EB21E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77850" y="4801425"/>
                <a:ext cx="979280" cy="77115"/>
              </a:xfrm>
              <a:prstGeom prst="rect">
                <a:avLst/>
              </a:prstGeom>
            </p:spPr>
          </p:pic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56114663-03AF-00BB-0BA0-72EC222071FC}"/>
                  </a:ext>
                </a:extLst>
              </p:cNvPr>
              <p:cNvGrpSpPr/>
              <p:nvPr/>
            </p:nvGrpSpPr>
            <p:grpSpPr>
              <a:xfrm>
                <a:off x="-6626" y="4753464"/>
                <a:ext cx="10107272" cy="421312"/>
                <a:chOff x="-6626" y="4753464"/>
                <a:chExt cx="10107272" cy="421312"/>
              </a:xfrm>
            </p:grpSpPr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id="{933AD313-5CAE-825B-E2DF-73432485B487}"/>
                    </a:ext>
                  </a:extLst>
                </p:cNvPr>
                <p:cNvSpPr/>
                <p:nvPr/>
              </p:nvSpPr>
              <p:spPr>
                <a:xfrm>
                  <a:off x="-6626" y="4877777"/>
                  <a:ext cx="9157252" cy="272496"/>
                </a:xfrm>
                <a:prstGeom prst="rect">
                  <a:avLst/>
                </a:prstGeom>
                <a:solidFill>
                  <a:srgbClr val="E64526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 dirty="0"/>
                </a:p>
              </p:txBody>
            </p:sp>
            <p:sp>
              <p:nvSpPr>
                <p:cNvPr id="121" name="Text Placeholder 3">
                  <a:extLst>
                    <a:ext uri="{FF2B5EF4-FFF2-40B4-BE49-F238E27FC236}">
                      <a16:creationId xmlns:a16="http://schemas.microsoft.com/office/drawing/2014/main" id="{AE9D118E-FB00-F02A-F3FE-8C75AB960AE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89107" y="4753464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r>
                    <a:rPr lang="en-US" sz="1867" b="0" dirty="0"/>
                    <a:t>mlan9395@uni.sydney.edu.au</a:t>
                  </a:r>
                </a:p>
              </p:txBody>
            </p:sp>
            <p:sp>
              <p:nvSpPr>
                <p:cNvPr id="122" name="Text Placeholder 3">
                  <a:extLst>
                    <a:ext uri="{FF2B5EF4-FFF2-40B4-BE49-F238E27FC236}">
                      <a16:creationId xmlns:a16="http://schemas.microsoft.com/office/drawing/2014/main" id="{C4ABBCAC-C54E-9748-7271-0C222B04512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7420048" y="4760090"/>
                  <a:ext cx="2680598" cy="414686"/>
                </a:xfrm>
                <a:prstGeom prst="rect">
                  <a:avLst/>
                </a:prstGeom>
              </p:spPr>
              <p:txBody>
                <a:bodyPr anchor="b" anchorCtr="0"/>
                <a:lstStyle>
                  <a:lvl1pPr marL="0" indent="0" algn="l">
                    <a:buClr>
                      <a:schemeClr val="tx2"/>
                    </a:buClr>
                    <a:buFont typeface="Arial" panose="020B0604020202020204" pitchFamily="34" charset="0"/>
                    <a:buNone/>
                    <a:defRPr sz="1400" b="1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>
                    <a:buFont typeface="Arial" panose="020B0604020202020204" pitchFamily="34" charset="0"/>
                    <a:buChar char="•"/>
                    <a:defRPr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>
                    <a:defRPr>
                      <a:latin typeface="+mn-lt"/>
                      <a:ea typeface="+mn-ea"/>
                      <a:cs typeface="+mn-cs"/>
                    </a:defRPr>
                  </a:lvl6pPr>
                  <a:lvl7pPr marL="2743200">
                    <a:defRPr>
                      <a:latin typeface="+mn-lt"/>
                      <a:ea typeface="+mn-ea"/>
                      <a:cs typeface="+mn-cs"/>
                    </a:defRPr>
                  </a:lvl7pPr>
                  <a:lvl8pPr marL="3200400">
                    <a:defRPr>
                      <a:latin typeface="+mn-lt"/>
                      <a:ea typeface="+mn-ea"/>
                      <a:cs typeface="+mn-cs"/>
                    </a:defRPr>
                  </a:lvl8pPr>
                  <a:lvl9pPr marL="3657600">
                    <a:defRPr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sz="1867" b="0" dirty="0">
                      <a:solidFill>
                        <a:srgbClr val="E64526"/>
                      </a:solidFill>
                    </a:rPr>
                    <a:t>9 </a:t>
                  </a:r>
                  <a:r>
                    <a:rPr lang="en-US" sz="1867" b="0" dirty="0"/>
                    <a:t>/ 14</a:t>
                  </a:r>
                </a:p>
              </p:txBody>
            </p:sp>
          </p:grpSp>
        </p:grpSp>
        <p:sp>
          <p:nvSpPr>
            <p:cNvPr id="116" name="Text Placeholder 3">
              <a:extLst>
                <a:ext uri="{FF2B5EF4-FFF2-40B4-BE49-F238E27FC236}">
                  <a16:creationId xmlns:a16="http://schemas.microsoft.com/office/drawing/2014/main" id="{F07C6F32-172A-404F-7860-173734C7910D}"/>
                </a:ext>
              </a:extLst>
            </p:cNvPr>
            <p:cNvSpPr txBox="1">
              <a:spLocks/>
            </p:cNvSpPr>
            <p:nvPr/>
          </p:nvSpPr>
          <p:spPr>
            <a:xfrm>
              <a:off x="9625656" y="6346116"/>
              <a:ext cx="1992664" cy="552914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7" b="0" dirty="0"/>
                <a:t>6</a:t>
              </a:r>
            </a:p>
          </p:txBody>
        </p:sp>
        <p:sp>
          <p:nvSpPr>
            <p:cNvPr id="117" name="Text Placeholder 3">
              <a:extLst>
                <a:ext uri="{FF2B5EF4-FFF2-40B4-BE49-F238E27FC236}">
                  <a16:creationId xmlns:a16="http://schemas.microsoft.com/office/drawing/2014/main" id="{643F535E-9C94-A63B-B50D-4421A35DAEBC}"/>
                </a:ext>
              </a:extLst>
            </p:cNvPr>
            <p:cNvSpPr txBox="1">
              <a:spLocks/>
            </p:cNvSpPr>
            <p:nvPr/>
          </p:nvSpPr>
          <p:spPr>
            <a:xfrm>
              <a:off x="4306497" y="6346787"/>
              <a:ext cx="3574131" cy="552915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867" b="0" dirty="0"/>
                <a:t>ML4ASTRO3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159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76" grpId="0"/>
      <p:bldP spid="85" grpId="0"/>
      <p:bldP spid="1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F0A19D-D5CD-F826-53C9-115DC81EA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LAMBDA - The Planck Mission">
            <a:extLst>
              <a:ext uri="{FF2B5EF4-FFF2-40B4-BE49-F238E27FC236}">
                <a16:creationId xmlns:a16="http://schemas.microsoft.com/office/drawing/2014/main" id="{35C33573-D321-E800-F84B-85FD44E3E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66484">
            <a:off x="6287500" y="4828479"/>
            <a:ext cx="710142" cy="881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E6D88C21-C57A-74AE-D776-961571D652A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t="78114"/>
          <a:stretch>
            <a:fillRect/>
          </a:stretch>
        </p:blipFill>
        <p:spPr>
          <a:xfrm>
            <a:off x="4426430" y="1718220"/>
            <a:ext cx="3208762" cy="463135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55B6A647-9DAF-52DF-DDB7-A24E20C87F7F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 b="10166"/>
          <a:stretch>
            <a:fillRect/>
          </a:stretch>
        </p:blipFill>
        <p:spPr>
          <a:xfrm>
            <a:off x="4471495" y="2879200"/>
            <a:ext cx="3112523" cy="1542013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C73CB174-8FE0-5FB7-5ED9-87E3AE00BA67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 t="87225"/>
          <a:stretch>
            <a:fillRect/>
          </a:stretch>
        </p:blipFill>
        <p:spPr>
          <a:xfrm>
            <a:off x="4472448" y="4381286"/>
            <a:ext cx="3112523" cy="219284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6D6C31A-6DFD-988D-44AA-4A852ECE2ED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601" b="20616"/>
          <a:stretch>
            <a:fillRect/>
          </a:stretch>
        </p:blipFill>
        <p:spPr>
          <a:xfrm>
            <a:off x="650484" y="4972236"/>
            <a:ext cx="3187905" cy="1510650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B764B5D3-4E4A-22C4-7FD3-0CA356D28E7D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rcRect t="7946" b="22804"/>
          <a:stretch>
            <a:fillRect/>
          </a:stretch>
        </p:blipFill>
        <p:spPr>
          <a:xfrm>
            <a:off x="8152838" y="4991551"/>
            <a:ext cx="3179024" cy="1509424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D929BB00-3E0D-6397-C329-F817E916F62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 t="8108" b="21471"/>
          <a:stretch>
            <a:fillRect/>
          </a:stretch>
        </p:blipFill>
        <p:spPr>
          <a:xfrm>
            <a:off x="4426430" y="243210"/>
            <a:ext cx="3208762" cy="149016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E2DAD23C-833E-B719-C677-B4AEC178269C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rcRect t="86654"/>
          <a:stretch>
            <a:fillRect/>
          </a:stretch>
        </p:blipFill>
        <p:spPr>
          <a:xfrm>
            <a:off x="4375256" y="4675787"/>
            <a:ext cx="3247826" cy="290386"/>
          </a:xfrm>
          <a:prstGeom prst="rect">
            <a:avLst/>
          </a:prstGeom>
        </p:spPr>
      </p:pic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D4E64DC7-B96D-10B7-5236-7C1F8BB4AD8B}"/>
              </a:ext>
            </a:extLst>
          </p:cNvPr>
          <p:cNvSpPr txBox="1">
            <a:spLocks/>
          </p:cNvSpPr>
          <p:nvPr/>
        </p:nvSpPr>
        <p:spPr>
          <a:xfrm>
            <a:off x="4628445" y="-16080"/>
            <a:ext cx="7600639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sz="1600" dirty="0">
                <a:solidFill>
                  <a:srgbClr val="1E76B4"/>
                </a:solidFill>
              </a:rPr>
              <a:t>Land-Strykowski et al., 2025, MNRAS, </a:t>
            </a:r>
            <a:r>
              <a:rPr lang="en-AU" sz="1600" dirty="0">
                <a:solidFill>
                  <a:srgbClr val="1E76B4"/>
                </a:solidFill>
              </a:rPr>
              <a:t>543, 3229-3241</a:t>
            </a:r>
          </a:p>
          <a:p>
            <a:pPr marL="0" indent="0" algn="r">
              <a:buNone/>
            </a:pPr>
            <a:r>
              <a:rPr lang="en-AU" sz="1600" dirty="0">
                <a:solidFill>
                  <a:srgbClr val="1E76B4"/>
                </a:solidFill>
              </a:rPr>
              <a:t>Land-Strykowski et al., 2026a, MNRAS, 548, stag483</a:t>
            </a:r>
          </a:p>
          <a:p>
            <a:pPr marL="0" indent="0" algn="r">
              <a:buNone/>
            </a:pPr>
            <a:r>
              <a:rPr lang="en-AU" sz="1600" dirty="0">
                <a:solidFill>
                  <a:schemeClr val="bg1">
                    <a:lumMod val="75000"/>
                  </a:schemeClr>
                </a:solidFill>
              </a:rPr>
              <a:t>(radio/IR maps smoothed within 1sr)</a:t>
            </a:r>
          </a:p>
        </p:txBody>
      </p:sp>
      <p:sp>
        <p:nvSpPr>
          <p:cNvPr id="62" name="Text Placeholder 12">
            <a:extLst>
              <a:ext uri="{FF2B5EF4-FFF2-40B4-BE49-F238E27FC236}">
                <a16:creationId xmlns:a16="http://schemas.microsoft.com/office/drawing/2014/main" id="{069A7479-7896-D3C9-DE5F-BD320F2023BB}"/>
              </a:ext>
            </a:extLst>
          </p:cNvPr>
          <p:cNvSpPr txBox="1">
            <a:spLocks/>
          </p:cNvSpPr>
          <p:nvPr/>
        </p:nvSpPr>
        <p:spPr>
          <a:xfrm>
            <a:off x="1538996" y="3875807"/>
            <a:ext cx="1149040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414141"/>
                </a:solidFill>
              </a:rPr>
              <a:t>NVSS</a:t>
            </a:r>
          </a:p>
        </p:txBody>
      </p:sp>
      <p:sp>
        <p:nvSpPr>
          <p:cNvPr id="63" name="Text Placeholder 12">
            <a:extLst>
              <a:ext uri="{FF2B5EF4-FFF2-40B4-BE49-F238E27FC236}">
                <a16:creationId xmlns:a16="http://schemas.microsoft.com/office/drawing/2014/main" id="{991AA05D-BF48-B31D-C60E-5D7912157298}"/>
              </a:ext>
            </a:extLst>
          </p:cNvPr>
          <p:cNvSpPr txBox="1">
            <a:spLocks/>
          </p:cNvSpPr>
          <p:nvPr/>
        </p:nvSpPr>
        <p:spPr>
          <a:xfrm>
            <a:off x="9397203" y="3864863"/>
            <a:ext cx="2249465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414141"/>
                </a:solidFill>
              </a:rPr>
              <a:t>RACS-low</a:t>
            </a:r>
          </a:p>
        </p:txBody>
      </p:sp>
      <p:sp>
        <p:nvSpPr>
          <p:cNvPr id="64" name="Text Placeholder 12">
            <a:extLst>
              <a:ext uri="{FF2B5EF4-FFF2-40B4-BE49-F238E27FC236}">
                <a16:creationId xmlns:a16="http://schemas.microsoft.com/office/drawing/2014/main" id="{F35C37D3-4F82-6CA8-E797-A0168A972B91}"/>
              </a:ext>
            </a:extLst>
          </p:cNvPr>
          <p:cNvSpPr txBox="1">
            <a:spLocks/>
          </p:cNvSpPr>
          <p:nvPr/>
        </p:nvSpPr>
        <p:spPr>
          <a:xfrm>
            <a:off x="7435187" y="1107192"/>
            <a:ext cx="1568140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414141"/>
                </a:solidFill>
              </a:rPr>
              <a:t>CatWISE</a:t>
            </a:r>
          </a:p>
        </p:txBody>
      </p:sp>
      <p:sp>
        <p:nvSpPr>
          <p:cNvPr id="65" name="Text Placeholder 12">
            <a:extLst>
              <a:ext uri="{FF2B5EF4-FFF2-40B4-BE49-F238E27FC236}">
                <a16:creationId xmlns:a16="http://schemas.microsoft.com/office/drawing/2014/main" id="{5A076507-93DE-D491-BD0A-697A3CCFCEC3}"/>
              </a:ext>
            </a:extLst>
          </p:cNvPr>
          <p:cNvSpPr txBox="1">
            <a:spLocks/>
          </p:cNvSpPr>
          <p:nvPr/>
        </p:nvSpPr>
        <p:spPr>
          <a:xfrm>
            <a:off x="5116528" y="4923653"/>
            <a:ext cx="1568140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414141"/>
                </a:solidFill>
              </a:rPr>
              <a:t>Planck</a:t>
            </a:r>
          </a:p>
        </p:txBody>
      </p:sp>
      <p:sp>
        <p:nvSpPr>
          <p:cNvPr id="66" name="Text Placeholder 2">
            <a:extLst>
              <a:ext uri="{FF2B5EF4-FFF2-40B4-BE49-F238E27FC236}">
                <a16:creationId xmlns:a16="http://schemas.microsoft.com/office/drawing/2014/main" id="{88AC5096-4F90-A587-D2A2-D1A166493E2F}"/>
              </a:ext>
            </a:extLst>
          </p:cNvPr>
          <p:cNvSpPr txBox="1">
            <a:spLocks/>
          </p:cNvSpPr>
          <p:nvPr/>
        </p:nvSpPr>
        <p:spPr>
          <a:xfrm>
            <a:off x="6360542" y="1452051"/>
            <a:ext cx="3365439" cy="72064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1600" dirty="0">
                <a:solidFill>
                  <a:srgbClr val="414141"/>
                </a:solidFill>
              </a:rPr>
              <a:t>W1 and W2</a:t>
            </a:r>
            <a:endParaRPr lang="en-US" sz="1600" dirty="0">
              <a:solidFill>
                <a:srgbClr val="414141"/>
              </a:solidFill>
            </a:endParaRPr>
          </a:p>
        </p:txBody>
      </p:sp>
      <p:sp>
        <p:nvSpPr>
          <p:cNvPr id="67" name="Text Placeholder 2">
            <a:extLst>
              <a:ext uri="{FF2B5EF4-FFF2-40B4-BE49-F238E27FC236}">
                <a16:creationId xmlns:a16="http://schemas.microsoft.com/office/drawing/2014/main" id="{8B034BBA-5092-3828-6A71-A2F709C8F73A}"/>
              </a:ext>
            </a:extLst>
          </p:cNvPr>
          <p:cNvSpPr txBox="1">
            <a:spLocks/>
          </p:cNvSpPr>
          <p:nvPr/>
        </p:nvSpPr>
        <p:spPr>
          <a:xfrm>
            <a:off x="298263" y="4218918"/>
            <a:ext cx="3365439" cy="72064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rgbClr val="414141"/>
                </a:solidFill>
              </a:rPr>
              <a:t>1.4 GHz</a:t>
            </a:r>
          </a:p>
        </p:txBody>
      </p:sp>
      <p:sp>
        <p:nvSpPr>
          <p:cNvPr id="68" name="Text Placeholder 2">
            <a:extLst>
              <a:ext uri="{FF2B5EF4-FFF2-40B4-BE49-F238E27FC236}">
                <a16:creationId xmlns:a16="http://schemas.microsoft.com/office/drawing/2014/main" id="{14ACF477-CA79-C3C1-DD77-C60666156269}"/>
              </a:ext>
            </a:extLst>
          </p:cNvPr>
          <p:cNvSpPr txBox="1">
            <a:spLocks/>
          </p:cNvSpPr>
          <p:nvPr/>
        </p:nvSpPr>
        <p:spPr>
          <a:xfrm>
            <a:off x="8281230" y="4207974"/>
            <a:ext cx="3365439" cy="72064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rgbClr val="414141"/>
                </a:solidFill>
              </a:rPr>
              <a:t>887.5 MHz</a:t>
            </a:r>
          </a:p>
        </p:txBody>
      </p:sp>
      <p:sp>
        <p:nvSpPr>
          <p:cNvPr id="69" name="Text Placeholder 2">
            <a:extLst>
              <a:ext uri="{FF2B5EF4-FFF2-40B4-BE49-F238E27FC236}">
                <a16:creationId xmlns:a16="http://schemas.microsoft.com/office/drawing/2014/main" id="{81895472-AB12-89A6-F27C-E7416F3BC760}"/>
              </a:ext>
            </a:extLst>
          </p:cNvPr>
          <p:cNvSpPr txBox="1">
            <a:spLocks/>
          </p:cNvSpPr>
          <p:nvPr/>
        </p:nvSpPr>
        <p:spPr>
          <a:xfrm>
            <a:off x="3844660" y="5255118"/>
            <a:ext cx="3365439" cy="72064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>
                <a:solidFill>
                  <a:srgbClr val="414141"/>
                </a:solidFill>
              </a:rPr>
              <a:t>30 GHz</a:t>
            </a:r>
          </a:p>
        </p:txBody>
      </p:sp>
      <p:pic>
        <p:nvPicPr>
          <p:cNvPr id="2050" name="Picture 2" descr="Wide-field Infrared Survey Explorer - Wikipedia">
            <a:extLst>
              <a:ext uri="{FF2B5EF4-FFF2-40B4-BE49-F238E27FC236}">
                <a16:creationId xmlns:a16="http://schemas.microsoft.com/office/drawing/2014/main" id="{544CA77B-C416-6BDF-F1E5-DE5C08A623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150" y="266611"/>
            <a:ext cx="1489010" cy="106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Very Large Array – National Radio Astronomy Observatory">
            <a:extLst>
              <a:ext uri="{FF2B5EF4-FFF2-40B4-BE49-F238E27FC236}">
                <a16:creationId xmlns:a16="http://schemas.microsoft.com/office/drawing/2014/main" id="{DF54DF24-8668-FE9D-188C-EF5E27DB7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253" y="3843124"/>
            <a:ext cx="836236" cy="63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llustration of the ASKAP dishes">
            <a:extLst>
              <a:ext uri="{FF2B5EF4-FFF2-40B4-BE49-F238E27FC236}">
                <a16:creationId xmlns:a16="http://schemas.microsoft.com/office/drawing/2014/main" id="{6F085B10-D9BA-4687-0890-9F9B1F1E67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30196" y="3684712"/>
            <a:ext cx="1751691" cy="870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B040B935-74F9-E70A-3EA5-67F09798961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9469"/>
          <a:stretch>
            <a:fillRect/>
          </a:stretch>
        </p:blipFill>
        <p:spPr>
          <a:xfrm>
            <a:off x="650484" y="4531057"/>
            <a:ext cx="3187905" cy="43208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C06E4A4-E480-F08A-716C-6A5B570FEF0B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rcRect t="75425" b="1418"/>
          <a:stretch>
            <a:fillRect/>
          </a:stretch>
        </p:blipFill>
        <p:spPr>
          <a:xfrm>
            <a:off x="8143422" y="4474407"/>
            <a:ext cx="3179024" cy="50476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07B78923-CC4E-25B1-5241-6F893AAFA7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3544760">
            <a:off x="1138658" y="4899848"/>
            <a:ext cx="196632" cy="393264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A588496C-D5C2-28F0-6261-1A168909BA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529611">
            <a:off x="783347" y="5166024"/>
            <a:ext cx="196632" cy="393264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ED6082CF-6B84-9DC4-4E21-A97B72CFC5E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5031" y="5453914"/>
            <a:ext cx="196632" cy="393264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77F8B88F-F3FC-073D-6C87-C063677462A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256695">
            <a:off x="778723" y="5807460"/>
            <a:ext cx="196632" cy="393264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704F2B15-4FBF-9983-A0ED-1A9B4BFA6E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7895015">
            <a:off x="1167589" y="6123208"/>
            <a:ext cx="196632" cy="393264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66EC6268-EFD2-9F7C-3627-AD41D69B9E6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3544760">
            <a:off x="8633594" y="4887191"/>
            <a:ext cx="196632" cy="393264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6C38CBBA-058C-3151-ECE3-B327C95DC97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529611">
            <a:off x="8278283" y="5153367"/>
            <a:ext cx="196632" cy="393264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FA7EB8FC-E3C5-6611-C5FD-71B76209483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179967" y="5441257"/>
            <a:ext cx="196632" cy="393264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D53E9939-D5AD-F0B8-6211-12DAC71290A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256695">
            <a:off x="8265843" y="5802619"/>
            <a:ext cx="196632" cy="393264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5DD36690-A157-1720-C224-1B8D88B910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7895015">
            <a:off x="8662525" y="6110551"/>
            <a:ext cx="196632" cy="393264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178B3510-DB9C-A298-7D4C-7DFABD78320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3544760">
            <a:off x="4900425" y="2817058"/>
            <a:ext cx="196632" cy="393264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AA80BC12-3112-C18B-0A6D-404DE50E85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529611">
            <a:off x="4545114" y="3083234"/>
            <a:ext cx="196632" cy="393264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49333867-BC27-0D5E-5A87-C836AE763DA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6798" y="3371124"/>
            <a:ext cx="196632" cy="393264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006798B4-C773-D153-F851-74497950866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256695">
            <a:off x="4530762" y="3729534"/>
            <a:ext cx="196632" cy="393264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505C282A-855B-4D46-FAE7-E7F9B0A24D4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7895015">
            <a:off x="4929356" y="4040418"/>
            <a:ext cx="196632" cy="393264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6319B9E5-697F-FF74-5BA8-3AE3D1213D7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3544760">
            <a:off x="4951599" y="151551"/>
            <a:ext cx="196632" cy="393264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52213E20-C028-3F85-D9FB-21DFABB87D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529611">
            <a:off x="4596288" y="417727"/>
            <a:ext cx="196632" cy="393264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1B62F81E-4C91-327D-4DB9-38B4D5E4C6E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97972" y="705617"/>
            <a:ext cx="196632" cy="393264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537636E9-4D98-C1A8-7DFB-0F5CC46421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256695">
            <a:off x="4591664" y="1059163"/>
            <a:ext cx="196632" cy="393264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DE1733D1-3BCF-123A-BAA7-B3BB8ECC1EE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7895015">
            <a:off x="4980530" y="1374911"/>
            <a:ext cx="196632" cy="393264"/>
          </a:xfrm>
          <a:prstGeom prst="rect">
            <a:avLst/>
          </a:prstGeom>
        </p:spPr>
      </p:pic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2AF265DC-111F-C300-2ECB-6C20316E9890}"/>
              </a:ext>
            </a:extLst>
          </p:cNvPr>
          <p:cNvCxnSpPr>
            <a:cxnSpLocks/>
          </p:cNvCxnSpPr>
          <p:nvPr/>
        </p:nvCxnSpPr>
        <p:spPr>
          <a:xfrm flipV="1">
            <a:off x="2522500" y="1354705"/>
            <a:ext cx="2446375" cy="3648294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991B3C02-A150-38E2-8D3F-3AD796E87F55}"/>
              </a:ext>
            </a:extLst>
          </p:cNvPr>
          <p:cNvCxnSpPr>
            <a:cxnSpLocks/>
          </p:cNvCxnSpPr>
          <p:nvPr/>
        </p:nvCxnSpPr>
        <p:spPr>
          <a:xfrm flipH="1" flipV="1">
            <a:off x="7243496" y="1350653"/>
            <a:ext cx="2446375" cy="3648294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F7E20E44-1CDA-9F22-D82E-C408EE28AA72}"/>
              </a:ext>
            </a:extLst>
          </p:cNvPr>
          <p:cNvCxnSpPr>
            <a:cxnSpLocks/>
          </p:cNvCxnSpPr>
          <p:nvPr/>
        </p:nvCxnSpPr>
        <p:spPr>
          <a:xfrm>
            <a:off x="3742511" y="5711438"/>
            <a:ext cx="4662000" cy="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91C6EAA9-3717-243A-6377-F1C20B6E430F}"/>
              </a:ext>
            </a:extLst>
          </p:cNvPr>
          <p:cNvCxnSpPr>
            <a:cxnSpLocks/>
          </p:cNvCxnSpPr>
          <p:nvPr/>
        </p:nvCxnSpPr>
        <p:spPr>
          <a:xfrm flipV="1">
            <a:off x="3349856" y="3921302"/>
            <a:ext cx="1448704" cy="1299704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8B1D70F8-AABA-2D54-8C39-F62F551C3E3B}"/>
              </a:ext>
            </a:extLst>
          </p:cNvPr>
          <p:cNvCxnSpPr>
            <a:cxnSpLocks/>
          </p:cNvCxnSpPr>
          <p:nvPr/>
        </p:nvCxnSpPr>
        <p:spPr>
          <a:xfrm flipV="1">
            <a:off x="6103183" y="1646633"/>
            <a:ext cx="0" cy="1245600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A924FF1A-FEC5-55D8-1BF8-CA4E163B9AA4}"/>
              </a:ext>
            </a:extLst>
          </p:cNvPr>
          <p:cNvCxnSpPr>
            <a:cxnSpLocks/>
          </p:cNvCxnSpPr>
          <p:nvPr/>
        </p:nvCxnSpPr>
        <p:spPr>
          <a:xfrm flipH="1" flipV="1">
            <a:off x="7410681" y="3917934"/>
            <a:ext cx="1424480" cy="1280436"/>
          </a:xfrm>
          <a:prstGeom prst="line">
            <a:avLst/>
          </a:prstGeom>
          <a:ln w="25400">
            <a:solidFill>
              <a:srgbClr val="41414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6" name="Text Placeholder 12">
            <a:extLst>
              <a:ext uri="{FF2B5EF4-FFF2-40B4-BE49-F238E27FC236}">
                <a16:creationId xmlns:a16="http://schemas.microsoft.com/office/drawing/2014/main" id="{3B56DA5E-FB26-5C2C-7D9F-2CE0F5DF24BC}"/>
              </a:ext>
            </a:extLst>
          </p:cNvPr>
          <p:cNvSpPr txBox="1">
            <a:spLocks/>
          </p:cNvSpPr>
          <p:nvPr/>
        </p:nvSpPr>
        <p:spPr>
          <a:xfrm>
            <a:off x="3710059" y="5758898"/>
            <a:ext cx="1149040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414141"/>
                </a:solidFill>
              </a:rPr>
              <a:t>NVSS</a:t>
            </a:r>
          </a:p>
        </p:txBody>
      </p:sp>
      <p:sp>
        <p:nvSpPr>
          <p:cNvPr id="127" name="Text Placeholder 12">
            <a:extLst>
              <a:ext uri="{FF2B5EF4-FFF2-40B4-BE49-F238E27FC236}">
                <a16:creationId xmlns:a16="http://schemas.microsoft.com/office/drawing/2014/main" id="{254412D9-4D7A-FCAB-F445-090BA2BD55BF}"/>
              </a:ext>
            </a:extLst>
          </p:cNvPr>
          <p:cNvSpPr txBox="1">
            <a:spLocks/>
          </p:cNvSpPr>
          <p:nvPr/>
        </p:nvSpPr>
        <p:spPr>
          <a:xfrm>
            <a:off x="6893825" y="5783463"/>
            <a:ext cx="2249465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414141"/>
                </a:solidFill>
              </a:rPr>
              <a:t>RACS-low</a:t>
            </a:r>
          </a:p>
        </p:txBody>
      </p:sp>
      <p:sp>
        <p:nvSpPr>
          <p:cNvPr id="2048" name="Text Placeholder 12">
            <a:extLst>
              <a:ext uri="{FF2B5EF4-FFF2-40B4-BE49-F238E27FC236}">
                <a16:creationId xmlns:a16="http://schemas.microsoft.com/office/drawing/2014/main" id="{E5ADE7FA-68FB-93E0-FEBF-F5287066CDE8}"/>
              </a:ext>
            </a:extLst>
          </p:cNvPr>
          <p:cNvSpPr txBox="1">
            <a:spLocks/>
          </p:cNvSpPr>
          <p:nvPr/>
        </p:nvSpPr>
        <p:spPr>
          <a:xfrm>
            <a:off x="5323487" y="4305068"/>
            <a:ext cx="1568140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414141"/>
                </a:solidFill>
              </a:rPr>
              <a:t>Planck</a:t>
            </a:r>
          </a:p>
        </p:txBody>
      </p:sp>
      <p:pic>
        <p:nvPicPr>
          <p:cNvPr id="2066" name="Picture 2065">
            <a:extLst>
              <a:ext uri="{FF2B5EF4-FFF2-40B4-BE49-F238E27FC236}">
                <a16:creationId xmlns:a16="http://schemas.microsoft.com/office/drawing/2014/main" id="{EF3C411D-D59A-246A-3874-2E82BDC661D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22146" t="30174" r="26516" b="45358"/>
          <a:stretch>
            <a:fillRect/>
          </a:stretch>
        </p:blipFill>
        <p:spPr>
          <a:xfrm rot="5400000">
            <a:off x="5526335" y="2127038"/>
            <a:ext cx="1165563" cy="283929"/>
          </a:xfrm>
          <a:prstGeom prst="rect">
            <a:avLst/>
          </a:prstGeom>
        </p:spPr>
      </p:pic>
      <p:grpSp>
        <p:nvGrpSpPr>
          <p:cNvPr id="2081" name="Group 2080">
            <a:extLst>
              <a:ext uri="{FF2B5EF4-FFF2-40B4-BE49-F238E27FC236}">
                <a16:creationId xmlns:a16="http://schemas.microsoft.com/office/drawing/2014/main" id="{FF6FD1A6-6111-6D4F-126D-3188D85FD088}"/>
              </a:ext>
            </a:extLst>
          </p:cNvPr>
          <p:cNvGrpSpPr/>
          <p:nvPr/>
        </p:nvGrpSpPr>
        <p:grpSpPr>
          <a:xfrm>
            <a:off x="-8835" y="6337952"/>
            <a:ext cx="13476363" cy="561749"/>
            <a:chOff x="-8835" y="6337952"/>
            <a:chExt cx="13476363" cy="561749"/>
          </a:xfrm>
        </p:grpSpPr>
        <p:grpSp>
          <p:nvGrpSpPr>
            <p:cNvPr id="2086" name="Group 2085">
              <a:extLst>
                <a:ext uri="{FF2B5EF4-FFF2-40B4-BE49-F238E27FC236}">
                  <a16:creationId xmlns:a16="http://schemas.microsoft.com/office/drawing/2014/main" id="{8F6C7916-01AA-89D5-1349-603D4FFEF55D}"/>
                </a:ext>
              </a:extLst>
            </p:cNvPr>
            <p:cNvGrpSpPr/>
            <p:nvPr/>
          </p:nvGrpSpPr>
          <p:grpSpPr>
            <a:xfrm>
              <a:off x="-8835" y="6337952"/>
              <a:ext cx="13476363" cy="561749"/>
              <a:chOff x="-6626" y="4753464"/>
              <a:chExt cx="10107272" cy="421312"/>
            </a:xfrm>
          </p:grpSpPr>
          <p:sp>
            <p:nvSpPr>
              <p:cNvPr id="2087" name="Rectangle 2086">
                <a:extLst>
                  <a:ext uri="{FF2B5EF4-FFF2-40B4-BE49-F238E27FC236}">
                    <a16:creationId xmlns:a16="http://schemas.microsoft.com/office/drawing/2014/main" id="{EA89E056-6E9D-0EDB-F4BD-19E458A929C7}"/>
                  </a:ext>
                </a:extLst>
              </p:cNvPr>
              <p:cNvSpPr/>
              <p:nvPr/>
            </p:nvSpPr>
            <p:spPr>
              <a:xfrm>
                <a:off x="-6626" y="4877777"/>
                <a:ext cx="9157252" cy="272496"/>
              </a:xfrm>
              <a:prstGeom prst="rect">
                <a:avLst/>
              </a:prstGeom>
              <a:solidFill>
                <a:srgbClr val="E6452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88" name="Text Placeholder 3">
                <a:extLst>
                  <a:ext uri="{FF2B5EF4-FFF2-40B4-BE49-F238E27FC236}">
                    <a16:creationId xmlns:a16="http://schemas.microsoft.com/office/drawing/2014/main" id="{4B65A024-8116-E5B2-B2E0-C00D3EF119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107" y="4753464"/>
                <a:ext cx="2680598" cy="414686"/>
              </a:xfrm>
              <a:prstGeom prst="rect">
                <a:avLst/>
              </a:prstGeom>
            </p:spPr>
            <p:txBody>
              <a:bodyPr anchor="b" anchorCtr="0"/>
              <a:lstStyle>
                <a:lvl1pPr marL="0" indent="0" algn="l">
                  <a:buClr>
                    <a:schemeClr val="tx2"/>
                  </a:buClr>
                  <a:buFont typeface="Arial" panose="020B0604020202020204" pitchFamily="34" charset="0"/>
                  <a:buNone/>
                  <a:defRPr sz="14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9144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867" b="0" dirty="0"/>
                  <a:t>mlan9395@uni.sydney.edu.au</a:t>
                </a:r>
              </a:p>
            </p:txBody>
          </p:sp>
          <p:sp>
            <p:nvSpPr>
              <p:cNvPr id="2089" name="Text Placeholder 3">
                <a:extLst>
                  <a:ext uri="{FF2B5EF4-FFF2-40B4-BE49-F238E27FC236}">
                    <a16:creationId xmlns:a16="http://schemas.microsoft.com/office/drawing/2014/main" id="{FC824019-E2AA-7125-7C35-AD9DE70C1C4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420048" y="4760090"/>
                <a:ext cx="2680598" cy="414686"/>
              </a:xfrm>
              <a:prstGeom prst="rect">
                <a:avLst/>
              </a:prstGeom>
            </p:spPr>
            <p:txBody>
              <a:bodyPr anchor="b" anchorCtr="0"/>
              <a:lstStyle>
                <a:lvl1pPr marL="0" indent="0" algn="l">
                  <a:buClr>
                    <a:schemeClr val="tx2"/>
                  </a:buClr>
                  <a:buFont typeface="Arial" panose="020B0604020202020204" pitchFamily="34" charset="0"/>
                  <a:buNone/>
                  <a:defRPr sz="14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2pPr>
                <a:lvl3pPr marL="9144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>
                  <a:buFont typeface="Arial" panose="020B0604020202020204" pitchFamily="34" charset="0"/>
                  <a:buChar char="•"/>
                  <a:defRPr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>
                  <a:defRPr>
                    <a:latin typeface="+mn-lt"/>
                    <a:ea typeface="+mn-ea"/>
                    <a:cs typeface="+mn-cs"/>
                  </a:defRPr>
                </a:lvl6pPr>
                <a:lvl7pPr marL="2743200">
                  <a:defRPr>
                    <a:latin typeface="+mn-lt"/>
                    <a:ea typeface="+mn-ea"/>
                    <a:cs typeface="+mn-cs"/>
                  </a:defRPr>
                </a:lvl7pPr>
                <a:lvl8pPr marL="3200400">
                  <a:defRPr>
                    <a:latin typeface="+mn-lt"/>
                    <a:ea typeface="+mn-ea"/>
                    <a:cs typeface="+mn-cs"/>
                  </a:defRPr>
                </a:lvl8pPr>
                <a:lvl9pPr marL="3657600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sz="1867" b="0" dirty="0">
                    <a:solidFill>
                      <a:srgbClr val="E64526"/>
                    </a:solidFill>
                  </a:rPr>
                  <a:t>8 </a:t>
                </a:r>
                <a:r>
                  <a:rPr lang="en-US" sz="1867" b="0" dirty="0"/>
                  <a:t>/ 14</a:t>
                </a:r>
              </a:p>
            </p:txBody>
          </p:sp>
        </p:grpSp>
        <p:sp>
          <p:nvSpPr>
            <p:cNvPr id="2083" name="Text Placeholder 3">
              <a:extLst>
                <a:ext uri="{FF2B5EF4-FFF2-40B4-BE49-F238E27FC236}">
                  <a16:creationId xmlns:a16="http://schemas.microsoft.com/office/drawing/2014/main" id="{6C9B1761-41D9-0E80-D90E-0AC1C5AD8175}"/>
                </a:ext>
              </a:extLst>
            </p:cNvPr>
            <p:cNvSpPr txBox="1">
              <a:spLocks/>
            </p:cNvSpPr>
            <p:nvPr/>
          </p:nvSpPr>
          <p:spPr>
            <a:xfrm>
              <a:off x="9625656" y="6346116"/>
              <a:ext cx="1992664" cy="552914"/>
            </a:xfrm>
            <a:prstGeom prst="rect">
              <a:avLst/>
            </a:prstGeom>
          </p:spPr>
          <p:txBody>
            <a:bodyPr anchor="b" anchorCtr="0"/>
            <a:lstStyle>
              <a:lvl1pPr marL="0" indent="0" algn="l">
                <a:buClr>
                  <a:schemeClr val="tx2"/>
                </a:buClr>
                <a:buFont typeface="Arial" panose="020B0604020202020204" pitchFamily="34" charset="0"/>
                <a:buNone/>
                <a:defRPr sz="1400" b="1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3716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828800">
                <a:buFont typeface="Arial" panose="020B0604020202020204" pitchFamily="34" charset="0"/>
                <a:buChar char="•"/>
                <a:defRPr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286000">
                <a:defRPr>
                  <a:latin typeface="+mn-lt"/>
                  <a:ea typeface="+mn-ea"/>
                  <a:cs typeface="+mn-cs"/>
                </a:defRPr>
              </a:lvl6pPr>
              <a:lvl7pPr marL="2743200">
                <a:defRPr>
                  <a:latin typeface="+mn-lt"/>
                  <a:ea typeface="+mn-ea"/>
                  <a:cs typeface="+mn-cs"/>
                </a:defRPr>
              </a:lvl7pPr>
              <a:lvl8pPr marL="3200400">
                <a:defRPr>
                  <a:latin typeface="+mn-lt"/>
                  <a:ea typeface="+mn-ea"/>
                  <a:cs typeface="+mn-cs"/>
                </a:defRPr>
              </a:lvl8pPr>
              <a:lvl9pPr marL="3657600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pPr algn="r"/>
              <a:r>
                <a:rPr lang="en-US" sz="1867" b="0" dirty="0"/>
                <a:t>7</a:t>
              </a: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16D66B2F-B3A3-C107-0916-98F9ABBDF2BA}"/>
              </a:ext>
            </a:extLst>
          </p:cNvPr>
          <p:cNvSpPr txBox="1">
            <a:spLocks/>
          </p:cNvSpPr>
          <p:nvPr/>
        </p:nvSpPr>
        <p:spPr>
          <a:xfrm>
            <a:off x="526212" y="526425"/>
            <a:ext cx="4975678" cy="171481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E64626"/>
                </a:solidFill>
                <a:latin typeface="Times" pitchFamily="2" charset="0"/>
                <a:ea typeface="+mj-ea"/>
                <a:cs typeface="Times New Roman"/>
              </a:defRPr>
            </a:lvl1pPr>
          </a:lstStyle>
          <a:p>
            <a:r>
              <a:rPr lang="en-US" dirty="0">
                <a:latin typeface="+mn-lt"/>
              </a:rPr>
              <a:t>Surveys of interest</a:t>
            </a:r>
          </a:p>
          <a:p>
            <a:endParaRPr lang="en-US" sz="900" dirty="0">
              <a:latin typeface="+mn-lt"/>
            </a:endParaRPr>
          </a:p>
          <a:p>
            <a:r>
              <a:rPr lang="en-US" dirty="0">
                <a:solidFill>
                  <a:srgbClr val="FCDCD5"/>
                </a:solidFill>
                <a:latin typeface="+mn-lt"/>
              </a:rPr>
              <a:t>Tension analysis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1331773-6426-ED0C-C69D-D2352FAD078B}"/>
              </a:ext>
            </a:extLst>
          </p:cNvPr>
          <p:cNvSpPr txBox="1">
            <a:spLocks/>
          </p:cNvSpPr>
          <p:nvPr/>
        </p:nvSpPr>
        <p:spPr>
          <a:xfrm>
            <a:off x="524834" y="533197"/>
            <a:ext cx="3499646" cy="171481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>
                <a:solidFill>
                  <a:srgbClr val="E64626"/>
                </a:solidFill>
                <a:latin typeface="Times" pitchFamily="2" charset="0"/>
                <a:ea typeface="+mj-ea"/>
                <a:cs typeface="Times New Roman"/>
              </a:defRPr>
            </a:lvl1pPr>
          </a:lstStyle>
          <a:p>
            <a:r>
              <a:rPr lang="en-US" dirty="0">
                <a:solidFill>
                  <a:srgbClr val="FCDCD5"/>
                </a:solidFill>
                <a:latin typeface="+mn-lt"/>
              </a:rPr>
              <a:t>Surveys of interest</a:t>
            </a:r>
          </a:p>
          <a:p>
            <a:endParaRPr lang="en-US" sz="900" dirty="0">
              <a:solidFill>
                <a:srgbClr val="FCDCD5"/>
              </a:solidFill>
              <a:latin typeface="+mn-lt"/>
            </a:endParaRPr>
          </a:p>
          <a:p>
            <a:r>
              <a:rPr lang="en-US" dirty="0">
                <a:solidFill>
                  <a:srgbClr val="E64625"/>
                </a:solidFill>
                <a:latin typeface="+mn-lt"/>
              </a:rPr>
              <a:t>Tension analysis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1955D34-7A30-9CCD-86D0-A64D7B79DEA4}"/>
              </a:ext>
            </a:extLst>
          </p:cNvPr>
          <p:cNvSpPr txBox="1">
            <a:spLocks/>
          </p:cNvSpPr>
          <p:nvPr/>
        </p:nvSpPr>
        <p:spPr>
          <a:xfrm>
            <a:off x="4306497" y="6346779"/>
            <a:ext cx="3574131" cy="552913"/>
          </a:xfrm>
          <a:prstGeom prst="rect">
            <a:avLst/>
          </a:prstGeom>
        </p:spPr>
        <p:txBody>
          <a:bodyPr anchor="b" anchorCtr="0"/>
          <a:lstStyle>
            <a:lvl1pPr marL="0" indent="0" algn="l">
              <a:buClr>
                <a:schemeClr val="tx2"/>
              </a:buClr>
              <a:buFont typeface="Arial" panose="020B0604020202020204" pitchFamily="34" charset="0"/>
              <a:buNone/>
              <a:defRPr sz="1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67" b="0" dirty="0"/>
              <a:t>ML4ASTRO3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89F6F04-48EB-8544-73C4-F22D63C3EB28}"/>
              </a:ext>
            </a:extLst>
          </p:cNvPr>
          <p:cNvSpPr txBox="1">
            <a:spLocks/>
          </p:cNvSpPr>
          <p:nvPr/>
        </p:nvSpPr>
        <p:spPr>
          <a:xfrm>
            <a:off x="4633805" y="-20110"/>
            <a:ext cx="7600639" cy="552915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286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5430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00250" indent="-171450">
              <a:buClr>
                <a:schemeClr val="tx1"/>
              </a:buClr>
              <a:buFont typeface="System Font Regular"/>
              <a:buChar char="-"/>
              <a:defRPr sz="18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AU" sz="1600" dirty="0">
                <a:solidFill>
                  <a:schemeClr val="bg1">
                    <a:lumMod val="75000"/>
                  </a:schemeClr>
                </a:solidFill>
              </a:rPr>
              <a:t>(radio/IR maps smoothed within 1sr)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5E60A6-7F60-8662-054D-6E7B82133505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/>
          </a:blip>
          <a:srcRect l="14936" r="8914" b="93532"/>
          <a:stretch>
            <a:fillRect/>
          </a:stretch>
        </p:blipFill>
        <p:spPr>
          <a:xfrm rot="19080000">
            <a:off x="3415308" y="4402862"/>
            <a:ext cx="1322441" cy="3553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DBD32E3-68E4-C767-54F3-007BA89C2A57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/>
          </a:blip>
          <a:srcRect l="15154" t="22570" r="8956" b="70549"/>
          <a:stretch>
            <a:fillRect/>
          </a:stretch>
        </p:blipFill>
        <p:spPr>
          <a:xfrm rot="2520000">
            <a:off x="7455090" y="4392366"/>
            <a:ext cx="1317925" cy="37803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2D7970-05C9-1B58-F44E-8A156AA2C9D3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/>
          </a:blip>
          <a:srcRect l="14783" t="46642" r="9177" b="47589"/>
          <a:stretch>
            <a:fillRect/>
          </a:stretch>
        </p:blipFill>
        <p:spPr>
          <a:xfrm>
            <a:off x="5424126" y="5574404"/>
            <a:ext cx="1320528" cy="31691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DC50525-4DCA-5CD5-7150-B6E07C41C0A7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/>
          </a:blip>
          <a:srcRect l="15287" t="68788" r="9310" b="25328"/>
          <a:stretch>
            <a:fillRect/>
          </a:stretch>
        </p:blipFill>
        <p:spPr>
          <a:xfrm rot="18240000">
            <a:off x="3104161" y="2991100"/>
            <a:ext cx="1309480" cy="32325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A1AC8F1-3D17-2B9B-0312-3DBA77D829B7}"/>
              </a:ext>
            </a:extLst>
          </p:cNvPr>
          <p:cNvSpPr/>
          <p:nvPr/>
        </p:nvSpPr>
        <p:spPr>
          <a:xfrm rot="18151960">
            <a:off x="1431608" y="2985942"/>
            <a:ext cx="4590280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FEBBB8E-6A66-3C6C-5E39-3013C43D1B77}"/>
              </a:ext>
            </a:extLst>
          </p:cNvPr>
          <p:cNvSpPr/>
          <p:nvPr/>
        </p:nvSpPr>
        <p:spPr>
          <a:xfrm rot="5400000">
            <a:off x="4858520" y="2083748"/>
            <a:ext cx="2472658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38051E-947D-F989-FF2C-8623B308380E}"/>
              </a:ext>
            </a:extLst>
          </p:cNvPr>
          <p:cNvSpPr/>
          <p:nvPr/>
        </p:nvSpPr>
        <p:spPr>
          <a:xfrm rot="18900000">
            <a:off x="2818108" y="4355950"/>
            <a:ext cx="2472658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D0CA2EC-5DEE-2A2D-C093-0925C3D2E4E8}"/>
              </a:ext>
            </a:extLst>
          </p:cNvPr>
          <p:cNvSpPr/>
          <p:nvPr/>
        </p:nvSpPr>
        <p:spPr>
          <a:xfrm rot="2658027">
            <a:off x="6855610" y="4265243"/>
            <a:ext cx="2472658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0F8C8FC-3D55-12A5-42FE-811185191754}"/>
              </a:ext>
            </a:extLst>
          </p:cNvPr>
          <p:cNvPicPr>
            <a:picLocks noChangeAspect="1"/>
          </p:cNvPicPr>
          <p:nvPr/>
        </p:nvPicPr>
        <p:blipFill>
          <a:blip r:embed="rId14">
            <a:alphaModFix/>
          </a:blip>
          <a:srcRect l="15630" t="91678" r="8885" b="1882"/>
          <a:stretch>
            <a:fillRect/>
          </a:stretch>
        </p:blipFill>
        <p:spPr>
          <a:xfrm rot="3360000">
            <a:off x="7799895" y="3005455"/>
            <a:ext cx="1310912" cy="353825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8C8E49A-D0CC-5D20-8594-5A6BE6139BFE}"/>
              </a:ext>
            </a:extLst>
          </p:cNvPr>
          <p:cNvGrpSpPr/>
          <p:nvPr/>
        </p:nvGrpSpPr>
        <p:grpSpPr>
          <a:xfrm>
            <a:off x="878932" y="215633"/>
            <a:ext cx="10411368" cy="6239385"/>
            <a:chOff x="878932" y="215633"/>
            <a:chExt cx="10411368" cy="6239385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C82FE33-D9F5-C117-0CD5-144A26B3918F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4626162" y="2860948"/>
              <a:ext cx="2954834" cy="1514291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A3D22AD8-6A05-AB7F-8451-A33C9E57F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4674629" y="215633"/>
              <a:ext cx="2852015" cy="1461599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54FEB619-1AEC-CDF7-4CA8-DDAA834FAA90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878932" y="4961669"/>
              <a:ext cx="2895196" cy="1483728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10386DD-B90F-769F-25E3-1B67259E00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alphaModFix/>
            </a:blip>
            <a:stretch>
              <a:fillRect/>
            </a:stretch>
          </p:blipFill>
          <p:spPr>
            <a:xfrm>
              <a:off x="8371164" y="4959021"/>
              <a:ext cx="2919136" cy="1495997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2CE3B0E-A5BF-CA64-38D9-50A52B5E6CC6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2586" t="2300" r="2050" b="56427"/>
          <a:stretch>
            <a:fillRect/>
          </a:stretch>
        </p:blipFill>
        <p:spPr>
          <a:xfrm>
            <a:off x="835632" y="4945966"/>
            <a:ext cx="2982772" cy="15339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0CA9529-F475-0B57-FCE0-D619B3F2FDAE}"/>
              </a:ext>
            </a:extLst>
          </p:cNvPr>
          <p:cNvPicPr>
            <a:picLocks noChangeAspect="1"/>
          </p:cNvPicPr>
          <p:nvPr/>
        </p:nvPicPr>
        <p:blipFill>
          <a:blip r:embed="rId20">
            <a:alphaModFix/>
          </a:blip>
          <a:srcRect l="20005" t="31147" r="19029" b="18801"/>
          <a:stretch>
            <a:fillRect/>
          </a:stretch>
        </p:blipFill>
        <p:spPr>
          <a:xfrm>
            <a:off x="4636706" y="211701"/>
            <a:ext cx="2940588" cy="147901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8C329AC-FFF5-6559-8871-9378C5C101FB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l="2586" t="2300" r="2050" b="56427"/>
          <a:stretch>
            <a:fillRect/>
          </a:stretch>
        </p:blipFill>
        <p:spPr>
          <a:xfrm>
            <a:off x="8335678" y="4939565"/>
            <a:ext cx="2982772" cy="15339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9AB8B01-4408-0FF0-9C8E-57E03DD6C590}"/>
              </a:ext>
            </a:extLst>
          </p:cNvPr>
          <p:cNvPicPr>
            <a:picLocks noChangeAspect="1"/>
          </p:cNvPicPr>
          <p:nvPr/>
        </p:nvPicPr>
        <p:blipFill>
          <a:blip r:embed="rId19">
            <a:alphaModFix/>
          </a:blip>
          <a:srcRect l="3845" t="50805" r="721" b="8582"/>
          <a:stretch>
            <a:fillRect/>
          </a:stretch>
        </p:blipFill>
        <p:spPr>
          <a:xfrm>
            <a:off x="4609007" y="2852936"/>
            <a:ext cx="2984953" cy="1509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1AD17F8E-7994-C61A-B0E0-9D5C2ACC03C1}"/>
              </a:ext>
            </a:extLst>
          </p:cNvPr>
          <p:cNvSpPr/>
          <p:nvPr/>
        </p:nvSpPr>
        <p:spPr>
          <a:xfrm>
            <a:off x="3752734" y="5798299"/>
            <a:ext cx="873428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1A140A0-2FDF-1135-C53C-EF8DD9BB0DDF}"/>
              </a:ext>
            </a:extLst>
          </p:cNvPr>
          <p:cNvSpPr/>
          <p:nvPr/>
        </p:nvSpPr>
        <p:spPr>
          <a:xfrm>
            <a:off x="6768124" y="5833612"/>
            <a:ext cx="1554142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9AF134B-898A-1322-02A7-3C4A344F3369}"/>
              </a:ext>
            </a:extLst>
          </p:cNvPr>
          <p:cNvSpPr/>
          <p:nvPr/>
        </p:nvSpPr>
        <p:spPr>
          <a:xfrm>
            <a:off x="5505692" y="4401503"/>
            <a:ext cx="1267701" cy="44436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54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50">
        <p:fad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  <p:bldP spid="62" grpId="0"/>
      <p:bldP spid="63" grpId="0"/>
      <p:bldP spid="65" grpId="0"/>
      <p:bldP spid="66" grpId="0"/>
      <p:bldP spid="67" grpId="0"/>
      <p:bldP spid="68" grpId="0"/>
      <p:bldP spid="69" grpId="0"/>
      <p:bldP spid="126" grpId="0"/>
      <p:bldP spid="127" grpId="0"/>
      <p:bldP spid="2048" grpId="0"/>
      <p:bldP spid="6" grpId="0"/>
      <p:bldP spid="8" grpId="0"/>
      <p:bldP spid="12" grpId="0"/>
      <p:bldP spid="18" grpId="0" animBg="1"/>
      <p:bldP spid="18" grpId="1" animBg="1"/>
      <p:bldP spid="17" grpId="0" animBg="1"/>
      <p:bldP spid="17" grpId="1" animBg="1"/>
      <p:bldP spid="15" grpId="0" animBg="1"/>
      <p:bldP spid="15" grpId="1" animBg="1"/>
      <p:bldP spid="16" grpId="0" animBg="1"/>
      <p:bldP spid="16" grpId="1" animBg="1"/>
      <p:bldP spid="20" grpId="0" animBg="1"/>
      <p:bldP spid="21" grpId="0" animBg="1"/>
      <p:bldP spid="21" grpId="1" animBg="1"/>
      <p:bldP spid="21" grpId="2" animBg="1"/>
      <p:bldP spid="27" grpId="0" animBg="1"/>
      <p:bldP spid="2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25270</TotalTime>
  <Words>1325</Words>
  <Application>Microsoft Macintosh PowerPoint</Application>
  <PresentationFormat>Widescreen</PresentationFormat>
  <Paragraphs>332</Paragraphs>
  <Slides>18</Slides>
  <Notes>17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Aptos</vt:lpstr>
      <vt:lpstr>Aptos Display</vt:lpstr>
      <vt:lpstr>Arial</vt:lpstr>
      <vt:lpstr>Cambria Math</vt:lpstr>
      <vt:lpstr>System Font Regular</vt:lpstr>
      <vt:lpstr>Times</vt:lpstr>
      <vt:lpstr>Office Theme</vt:lpstr>
      <vt:lpstr>Simulation-based tension quantification of the cosmic dipole anomaly</vt:lpstr>
      <vt:lpstr>PowerPoint Presentation</vt:lpstr>
      <vt:lpstr>The Cosmic Microwave Background (CMB)</vt:lpstr>
      <vt:lpstr>1. Relativistic aberration        2. Doppler boosting</vt:lpstr>
      <vt:lpstr>1. Relativistic aberration        2. Doppler boosting</vt:lpstr>
      <vt:lpstr>Houston, we have a problem</vt:lpstr>
      <vt:lpstr>PowerPoint Presentation</vt:lpstr>
      <vt:lpstr>PowerPoint Presentation</vt:lpstr>
      <vt:lpstr>PowerPoint Presentation</vt:lpstr>
      <vt:lpstr>Tension with Neural Ratio Estimators (NREs)</vt:lpstr>
      <vt:lpstr>Building the Tensionnet</vt:lpstr>
      <vt:lpstr>PowerPoint Presentation</vt:lpstr>
      <vt:lpstr>Extending the Tensionnet to forward-models</vt:lpstr>
      <vt:lpstr>PowerPoint Presentation</vt:lpstr>
      <vt:lpstr>PowerPoint Presentation</vt:lpstr>
      <vt:lpstr>Summary and conclusions</vt:lpstr>
      <vt:lpstr>Validating the Tensionnet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Mali Land-Strykowski</dc:creator>
  <cp:lastModifiedBy>Mali Land-Strykowski</cp:lastModifiedBy>
  <cp:revision>33</cp:revision>
  <dcterms:created xsi:type="dcterms:W3CDTF">2025-12-02T04:51:04Z</dcterms:created>
  <dcterms:modified xsi:type="dcterms:W3CDTF">2026-08-25T03:52:34Z</dcterms:modified>
</cp:coreProperties>
</file>