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62" r:id="rId3"/>
    <p:sldId id="261" r:id="rId4"/>
    <p:sldId id="263" r:id="rId5"/>
    <p:sldId id="278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9" r:id="rId16"/>
    <p:sldId id="280" r:id="rId17"/>
    <p:sldId id="275" r:id="rId18"/>
    <p:sldId id="276" r:id="rId19"/>
    <p:sldId id="277" r:id="rId20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7868"/>
    <a:srgbClr val="838383"/>
    <a:srgbClr val="121314"/>
    <a:srgbClr val="EDEBEB"/>
    <a:srgbClr val="D1D1D1"/>
    <a:srgbClr val="476060"/>
    <a:srgbClr val="FDC574"/>
    <a:srgbClr val="FCC573"/>
    <a:srgbClr val="FBC472"/>
    <a:srgbClr val="274F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56FD30-532B-617E-9D03-9DC5A8721554}" v="79" dt="2026-09-02T14:59:11.493"/>
    <p1510:client id="{719D1F5A-AC05-6751-793B-F7EFBEA92BA8}" v="47" dt="2026-09-02T22:41:56.455"/>
    <p1510:client id="{B29A522B-1017-D448-893C-ECDDB4E0B310}" v="129" dt="2026-09-03T15:20:47.0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athodyssey.github.io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poch.ai/benchmarks/gpqa-diamond?view=graph&amp;tab=release-date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hyperlink" Target="https://epoch.ai/benchmarks/scicode?view=graph&amp;tab=release-date" TargetMode="Externa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roceedings.mlr.press/v235/du24e.html?utm_source=chatgpt.com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nature.com/articles/s41586-026-10644-y" TargetMode="External"/><Relationship Id="rId4" Type="http://schemas.openxmlformats.org/officeDocument/2006/relationships/hyperlink" Target="https://aclanthology.org/2024.acl-long.331/?utm_source=chatgpt.com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hyperlink" Target="https://github.com/AndriusT/MAS-Babel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E23F0-FD4D-3AA6-BB18-036BEEAB0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26437B-75F0-6F73-F32C-31BF5B6BB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510"/>
            <a:ext cx="12185488" cy="5293890"/>
          </a:xfrm>
          <a:prstGeom prst="rect">
            <a:avLst/>
          </a:prstGeom>
        </p:spPr>
      </p:pic>
      <p:pic>
        <p:nvPicPr>
          <p:cNvPr id="6" name="Picture 5" descr="A logo of a person playing a harp&#10;&#10;AI-generated content may be incorrect.">
            <a:extLst>
              <a:ext uri="{FF2B5EF4-FFF2-40B4-BE49-F238E27FC236}">
                <a16:creationId xmlns:a16="http://schemas.microsoft.com/office/drawing/2014/main" id="{2182E55F-B08E-8C0C-0088-3CEBC407D0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541" y="5496943"/>
            <a:ext cx="1134533" cy="1134533"/>
          </a:xfrm>
          <a:prstGeom prst="rect">
            <a:avLst/>
          </a:prstGeom>
        </p:spPr>
      </p:pic>
      <p:pic>
        <p:nvPicPr>
          <p:cNvPr id="8" name="Picture 7" descr="A logo of a surveillance camera&#10;&#10;AI-generated content may be incorrect.">
            <a:extLst>
              <a:ext uri="{FF2B5EF4-FFF2-40B4-BE49-F238E27FC236}">
                <a16:creationId xmlns:a16="http://schemas.microsoft.com/office/drawing/2014/main" id="{59006A7E-AF4A-5643-412F-05CA3499BD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106" y="5428777"/>
            <a:ext cx="1264033" cy="1264033"/>
          </a:xfrm>
          <a:prstGeom prst="rect">
            <a:avLst/>
          </a:prstGeom>
          <a:ln>
            <a:noFill/>
          </a:ln>
        </p:spPr>
      </p:pic>
      <p:pic>
        <p:nvPicPr>
          <p:cNvPr id="10" name="Picture 9" descr="A logo of a satellite&#10;&#10;AI-generated content may be incorrect.">
            <a:extLst>
              <a:ext uri="{FF2B5EF4-FFF2-40B4-BE49-F238E27FC236}">
                <a16:creationId xmlns:a16="http://schemas.microsoft.com/office/drawing/2014/main" id="{AD5B8F75-A0C8-4455-28E9-116A8201B2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096" y="5434884"/>
            <a:ext cx="1262143" cy="1262143"/>
          </a:xfrm>
          <a:prstGeom prst="rect">
            <a:avLst/>
          </a:prstGeom>
          <a:ln>
            <a:noFill/>
          </a:ln>
        </p:spPr>
      </p:pic>
      <p:pic>
        <p:nvPicPr>
          <p:cNvPr id="12" name="Picture 11" descr="A logo with a planet in the middle&#10;&#10;AI-generated content may be incorrect.">
            <a:extLst>
              <a:ext uri="{FF2B5EF4-FFF2-40B4-BE49-F238E27FC236}">
                <a16:creationId xmlns:a16="http://schemas.microsoft.com/office/drawing/2014/main" id="{7B3B9692-5828-E6A3-6292-F20A18EB1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761" y="5377376"/>
            <a:ext cx="1571019" cy="1380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A blue flag with yellow stars&#10;&#10;Description automatically generated">
            <a:extLst>
              <a:ext uri="{FF2B5EF4-FFF2-40B4-BE49-F238E27FC236}">
                <a16:creationId xmlns:a16="http://schemas.microsoft.com/office/drawing/2014/main" id="{FCE42213-0E2B-21D4-DB68-B7F73BBA8AF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049" y="5587940"/>
            <a:ext cx="1194378" cy="77927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2FE4071-0B80-40DE-B106-9817D8BF703A}"/>
              </a:ext>
            </a:extLst>
          </p:cNvPr>
          <p:cNvSpPr/>
          <p:nvPr/>
        </p:nvSpPr>
        <p:spPr>
          <a:xfrm>
            <a:off x="10113428" y="5153751"/>
            <a:ext cx="1666867" cy="467885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b="1"/>
              <a:t>MSCA DSTrain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4B91995-E62B-403D-B9FD-4BA88BEC2D09}"/>
              </a:ext>
            </a:extLst>
          </p:cNvPr>
          <p:cNvSpPr/>
          <p:nvPr/>
        </p:nvSpPr>
        <p:spPr>
          <a:xfrm>
            <a:off x="9731987" y="6356533"/>
            <a:ext cx="2430772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kern="0">
                <a:solidFill>
                  <a:srgbClr val="000000"/>
                </a:solidFill>
                <a:latin typeface="Aptos"/>
                <a:ea typeface="Calibri"/>
                <a:cs typeface="Calibri"/>
              </a:rPr>
              <a:t>Grant no. </a:t>
            </a:r>
            <a:endParaRPr lang="en-GB" sz="1600" b="1">
              <a:solidFill>
                <a:srgbClr val="000000"/>
              </a:solidFill>
              <a:latin typeface="Aptos"/>
              <a:ea typeface="Calibri"/>
              <a:cs typeface="Calibri"/>
            </a:endParaRPr>
          </a:p>
          <a:p>
            <a:pPr algn="ctr"/>
            <a:r>
              <a:rPr lang="en-US" sz="1600" b="1" kern="0">
                <a:solidFill>
                  <a:srgbClr val="000000"/>
                </a:solidFill>
                <a:latin typeface="Aptos"/>
                <a:ea typeface="Calibri"/>
                <a:cs typeface="Calibri"/>
              </a:rPr>
              <a:t>101126636</a:t>
            </a:r>
            <a:endParaRPr lang="en-GB" sz="1600" b="1">
              <a:latin typeface="Aptos"/>
              <a:ea typeface="Calibri"/>
              <a:cs typeface="Calibri"/>
            </a:endParaRPr>
          </a:p>
        </p:txBody>
      </p:sp>
      <p:pic>
        <p:nvPicPr>
          <p:cNvPr id="20" name="Picture 19" descr="A blue letter with a white background&#10;&#10;AI-generated content may be incorrect.">
            <a:extLst>
              <a:ext uri="{FF2B5EF4-FFF2-40B4-BE49-F238E27FC236}">
                <a16:creationId xmlns:a16="http://schemas.microsoft.com/office/drawing/2014/main" id="{9F717A78-C583-6B07-3C73-681EC7AFD5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76704" y="5694282"/>
            <a:ext cx="2604803" cy="634000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07D95C-675B-C8CE-F7AB-22776BDEDD3C}"/>
              </a:ext>
            </a:extLst>
          </p:cNvPr>
          <p:cNvSpPr txBox="1"/>
          <p:nvPr/>
        </p:nvSpPr>
        <p:spPr>
          <a:xfrm>
            <a:off x="3040266" y="1590348"/>
            <a:ext cx="6309296" cy="1077218"/>
          </a:xfrm>
          <a:prstGeom prst="rect">
            <a:avLst/>
          </a:prstGeom>
          <a:solidFill>
            <a:srgbClr val="EDEBEB">
              <a:alpha val="20000"/>
            </a:srgb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3200" b="1">
                <a:latin typeface="Arial"/>
                <a:ea typeface="Calibri"/>
                <a:cs typeface="Arial"/>
              </a:rPr>
              <a:t>Multi-Agent AI Systems for Astrophysics and Cosmology</a:t>
            </a:r>
            <a:r>
              <a:rPr lang="en-GB" sz="3200" b="1" dirty="0">
                <a:solidFill>
                  <a:srgbClr val="555555"/>
                </a:solidFill>
                <a:latin typeface="Arial"/>
                <a:ea typeface="Calibri"/>
                <a:cs typeface="Arial"/>
              </a:rPr>
              <a:t> </a:t>
            </a:r>
            <a:endParaRPr lang="en-US" sz="3200" b="1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13E3D6D-CAD5-11FC-9567-4D0C0C7F75C2}"/>
              </a:ext>
            </a:extLst>
          </p:cNvPr>
          <p:cNvSpPr txBox="1"/>
          <p:nvPr/>
        </p:nvSpPr>
        <p:spPr>
          <a:xfrm>
            <a:off x="3617205" y="2775165"/>
            <a:ext cx="5160816" cy="954107"/>
          </a:xfrm>
          <a:prstGeom prst="rect">
            <a:avLst/>
          </a:prstGeom>
          <a:solidFill>
            <a:srgbClr val="EDEBEB">
              <a:alpha val="20000"/>
            </a:srgb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000" b="1" dirty="0">
                <a:solidFill>
                  <a:schemeClr val="tx2">
                    <a:lumMod val="76000"/>
                    <a:lumOff val="24000"/>
                  </a:schemeClr>
                </a:solidFill>
              </a:rPr>
              <a:t>Andrius </a:t>
            </a:r>
            <a:r>
              <a:rPr lang="en-GB" sz="2000" b="1" dirty="0" err="1">
                <a:solidFill>
                  <a:schemeClr val="tx2">
                    <a:lumMod val="76000"/>
                    <a:lumOff val="24000"/>
                  </a:schemeClr>
                </a:solidFill>
              </a:rPr>
              <a:t>Tamošiūnas</a:t>
            </a:r>
            <a:endParaRPr lang="en-GB" sz="2000" b="1" dirty="0">
              <a:solidFill>
                <a:schemeClr val="tx2">
                  <a:lumMod val="76000"/>
                  <a:lumOff val="24000"/>
                </a:schemeClr>
              </a:solidFill>
            </a:endParaRPr>
          </a:p>
          <a:p>
            <a:pPr algn="ctr"/>
            <a:r>
              <a:rPr lang="en-GB" b="1" dirty="0">
                <a:solidFill>
                  <a:schemeClr val="tx2">
                    <a:lumMod val="90000"/>
                    <a:lumOff val="10000"/>
                  </a:schemeClr>
                </a:solidFill>
                <a:ea typeface="+mn-lt"/>
                <a:cs typeface="+mn-lt"/>
              </a:rPr>
              <a:t>Marie Skłodowska-Curie Actions </a:t>
            </a:r>
            <a:r>
              <a:rPr lang="en-GB" b="1" dirty="0" err="1">
                <a:solidFill>
                  <a:schemeClr val="tx2">
                    <a:lumMod val="90000"/>
                    <a:lumOff val="10000"/>
                  </a:schemeClr>
                </a:solidFill>
                <a:ea typeface="+mn-lt"/>
                <a:cs typeface="+mn-lt"/>
              </a:rPr>
              <a:t>DSTrain</a:t>
            </a:r>
            <a:r>
              <a:rPr lang="en-GB" b="1" dirty="0">
                <a:solidFill>
                  <a:schemeClr val="tx2">
                    <a:lumMod val="90000"/>
                    <a:lumOff val="10000"/>
                  </a:schemeClr>
                </a:solidFill>
                <a:ea typeface="+mn-lt"/>
                <a:cs typeface="+mn-lt"/>
              </a:rPr>
              <a:t> Fellow </a:t>
            </a:r>
          </a:p>
          <a:p>
            <a:pPr algn="ctr"/>
            <a:r>
              <a:rPr lang="en-GB" b="1">
                <a:ea typeface="+mn-lt"/>
                <a:cs typeface="+mn-lt"/>
              </a:rPr>
              <a:t>University of Oslo</a:t>
            </a:r>
            <a:endParaRPr lang="en-GB" b="1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3FFBFD3-687A-F5DF-FC66-1F8A88AA4A13}"/>
              </a:ext>
            </a:extLst>
          </p:cNvPr>
          <p:cNvSpPr/>
          <p:nvPr/>
        </p:nvSpPr>
        <p:spPr>
          <a:xfrm>
            <a:off x="1" y="5268842"/>
            <a:ext cx="12192000" cy="36000"/>
          </a:xfrm>
          <a:prstGeom prst="rect">
            <a:avLst/>
          </a:prstGeom>
          <a:solidFill>
            <a:srgbClr val="003299"/>
          </a:solidFill>
          <a:ln>
            <a:solidFill>
              <a:srgbClr val="0032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>
              <a:solidFill>
                <a:srgbClr val="003299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5B9770B-C9E5-F632-6328-75D904C74C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9266" y="5439556"/>
            <a:ext cx="1044941" cy="11442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57A439-3223-AA90-2F1B-A037F2DE78AD}"/>
              </a:ext>
            </a:extLst>
          </p:cNvPr>
          <p:cNvSpPr txBox="1"/>
          <p:nvPr/>
        </p:nvSpPr>
        <p:spPr>
          <a:xfrm>
            <a:off x="368507" y="6533212"/>
            <a:ext cx="166140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b="1"/>
              <a:t>ML4Astro3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805532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91E03-0CCC-FCD9-C600-148C3DB14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logo of a building and a ship&#10;&#10;AI-generated content may be incorrect.">
            <a:extLst>
              <a:ext uri="{FF2B5EF4-FFF2-40B4-BE49-F238E27FC236}">
                <a16:creationId xmlns:a16="http://schemas.microsoft.com/office/drawing/2014/main" id="{37F9DC2A-FF57-DC3B-2F12-EC6DD97432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3372" y="6513"/>
            <a:ext cx="10287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702ED38-B3C1-3324-E1E3-788C76605C9E}"/>
              </a:ext>
            </a:extLst>
          </p:cNvPr>
          <p:cNvSpPr/>
          <p:nvPr/>
        </p:nvSpPr>
        <p:spPr>
          <a:xfrm rot="16200000" flipV="1">
            <a:off x="-2609054" y="2594963"/>
            <a:ext cx="5564777" cy="374850"/>
          </a:xfrm>
          <a:prstGeom prst="rect">
            <a:avLst/>
          </a:prstGeom>
          <a:solidFill>
            <a:srgbClr val="2D58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D6D05-8D6C-BA2E-33CE-4AD097F10776}"/>
              </a:ext>
            </a:extLst>
          </p:cNvPr>
          <p:cNvSpPr/>
          <p:nvPr/>
        </p:nvSpPr>
        <p:spPr>
          <a:xfrm rot="16200000">
            <a:off x="-765946" y="5740000"/>
            <a:ext cx="1878568" cy="3748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3CEBE215-C315-838E-AD35-BF4D56342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007" y="3428118"/>
            <a:ext cx="8166538" cy="1358127"/>
          </a:xfrm>
        </p:spPr>
        <p:txBody>
          <a:bodyPr>
            <a:noAutofit/>
          </a:bodyPr>
          <a:lstStyle/>
          <a:p>
            <a:r>
              <a:rPr lang="en-GB" sz="5400" b="1">
                <a:latin typeface="Arial"/>
                <a:cs typeface="Arial"/>
              </a:rPr>
              <a:t>Part 2</a:t>
            </a:r>
            <a:r>
              <a:rPr lang="en-GB" sz="5400">
                <a:latin typeface="Arial"/>
                <a:cs typeface="Arial"/>
              </a:rPr>
              <a:t>: Applications</a:t>
            </a:r>
          </a:p>
        </p:txBody>
      </p:sp>
    </p:spTree>
    <p:extLst>
      <p:ext uri="{BB962C8B-B14F-4D97-AF65-F5344CB8AC3E}">
        <p14:creationId xmlns:p14="http://schemas.microsoft.com/office/powerpoint/2010/main" val="1989798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53C6D-089A-2786-E2EE-A27E63526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231846F-3900-62E8-1943-4827596B3C00}"/>
              </a:ext>
            </a:extLst>
          </p:cNvPr>
          <p:cNvSpPr/>
          <p:nvPr/>
        </p:nvSpPr>
        <p:spPr>
          <a:xfrm>
            <a:off x="0" y="1"/>
            <a:ext cx="12192000" cy="399224"/>
          </a:xfrm>
          <a:prstGeom prst="rect">
            <a:avLst/>
          </a:prstGeom>
          <a:solidFill>
            <a:srgbClr val="2D58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Date Placeholder 5">
            <a:extLst>
              <a:ext uri="{FF2B5EF4-FFF2-40B4-BE49-F238E27FC236}">
                <a16:creationId xmlns:a16="http://schemas.microsoft.com/office/drawing/2014/main" id="{291FA929-C2A8-33AE-F991-E484655F5D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086" y="6573111"/>
            <a:ext cx="3094263" cy="365125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</a:rPr>
              <a:t>Introduction: Collaborators</a:t>
            </a:r>
            <a:endParaRPr lang="en-GB" b="1" baseline="30000">
              <a:solidFill>
                <a:schemeClr val="bg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70E8BA6-E958-21D8-9EB5-447029F88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7695"/>
            <a:ext cx="12192000" cy="573322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ptos"/>
              </a:rPr>
              <a:t>Applications: Mitigating </a:t>
            </a:r>
            <a:r>
              <a:rPr lang="en-US" sz="2800" b="1">
                <a:solidFill>
                  <a:schemeClr val="bg1"/>
                </a:solidFill>
                <a:latin typeface="Aptos"/>
              </a:rPr>
              <a:t>Hallucinations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C0C18F8-2BEE-D01A-87C1-09A85D5F6BE2}"/>
              </a:ext>
            </a:extLst>
          </p:cNvPr>
          <p:cNvSpPr/>
          <p:nvPr/>
        </p:nvSpPr>
        <p:spPr>
          <a:xfrm>
            <a:off x="0" y="6653349"/>
            <a:ext cx="12192000" cy="204651"/>
          </a:xfrm>
          <a:prstGeom prst="rect">
            <a:avLst/>
          </a:prstGeom>
          <a:solidFill>
            <a:srgbClr val="2D58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>
              <a:solidFill>
                <a:srgbClr val="2D588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6039B84-74AA-FB57-9875-CDA7DEAAC5CE}"/>
              </a:ext>
            </a:extLst>
          </p:cNvPr>
          <p:cNvSpPr/>
          <p:nvPr/>
        </p:nvSpPr>
        <p:spPr>
          <a:xfrm>
            <a:off x="0" y="6623509"/>
            <a:ext cx="12192000" cy="36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Slide Number Placeholder 4">
            <a:extLst>
              <a:ext uri="{FF2B5EF4-FFF2-40B4-BE49-F238E27FC236}">
                <a16:creationId xmlns:a16="http://schemas.microsoft.com/office/drawing/2014/main" id="{737419C5-23A7-5B8B-BBE9-3EB0181C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1713" y="6573110"/>
            <a:ext cx="2743200" cy="365125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</a:rPr>
              <a:t>Slide 7</a:t>
            </a:r>
          </a:p>
        </p:txBody>
      </p:sp>
      <p:sp>
        <p:nvSpPr>
          <p:cNvPr id="25" name="Slide Number Placeholder 4">
            <a:extLst>
              <a:ext uri="{FF2B5EF4-FFF2-40B4-BE49-F238E27FC236}">
                <a16:creationId xmlns:a16="http://schemas.microsoft.com/office/drawing/2014/main" id="{ABB4B333-4118-1CAC-D073-3F937A088EDB}"/>
              </a:ext>
            </a:extLst>
          </p:cNvPr>
          <p:cNvSpPr txBox="1">
            <a:spLocks/>
          </p:cNvSpPr>
          <p:nvPr/>
        </p:nvSpPr>
        <p:spPr>
          <a:xfrm>
            <a:off x="85138" y="65706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b="1">
                <a:solidFill>
                  <a:schemeClr val="bg1"/>
                </a:solidFill>
              </a:rPr>
              <a:t>Part 2: Applications</a:t>
            </a:r>
          </a:p>
        </p:txBody>
      </p:sp>
      <p:sp>
        <p:nvSpPr>
          <p:cNvPr id="27" name="Footer Placeholder 3">
            <a:extLst>
              <a:ext uri="{FF2B5EF4-FFF2-40B4-BE49-F238E27FC236}">
                <a16:creationId xmlns:a16="http://schemas.microsoft.com/office/drawing/2014/main" id="{9B1D2A22-CBD6-E705-A121-2590C8447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75884"/>
            <a:ext cx="4114800" cy="365125"/>
          </a:xfrm>
        </p:spPr>
        <p:txBody>
          <a:bodyPr/>
          <a:lstStyle/>
          <a:p>
            <a:r>
              <a:rPr lang="en-GB" sz="1400" b="1">
                <a:solidFill>
                  <a:schemeClr val="bg1"/>
                </a:solidFill>
              </a:rPr>
              <a:t>Machine Learning for Astrophysics 2026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38B18E9-5547-FF89-3EF2-1021FF2BA2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367" y="774096"/>
            <a:ext cx="6192510" cy="264689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000" b="1" dirty="0"/>
              <a:t> A simple application for MAS-Babel: </a:t>
            </a:r>
            <a:r>
              <a:rPr lang="en-GB" sz="2000" dirty="0"/>
              <a:t>mitigating AI hallucinations. </a:t>
            </a: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GB" sz="2000" dirty="0"/>
              <a:t> As a simple test, we will test how well the </a:t>
            </a:r>
            <a:r>
              <a:rPr lang="en-GB" sz="2000" b="1" dirty="0"/>
              <a:t>self-reflection</a:t>
            </a:r>
            <a:r>
              <a:rPr lang="en-GB" sz="2000" dirty="0"/>
              <a:t> and </a:t>
            </a:r>
            <a:r>
              <a:rPr lang="en-GB" sz="2000" b="1" dirty="0"/>
              <a:t>adversarial</a:t>
            </a:r>
            <a:r>
              <a:rPr lang="en-GB" sz="2000" dirty="0"/>
              <a:t> MAS architectures deal with hallucinated content.</a:t>
            </a:r>
            <a:endParaRPr lang="en-US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 We will make the model #1 hallucinate on command:</a:t>
            </a:r>
          </a:p>
          <a:p>
            <a:pPr marL="0" indent="0">
              <a:buNone/>
            </a:pPr>
            <a:endParaRPr lang="en-US" sz="2400"/>
          </a:p>
          <a:p>
            <a:pPr>
              <a:buFont typeface="Wingdings" panose="05000000000000000000" pitchFamily="2" charset="2"/>
              <a:buChar char="q"/>
            </a:pPr>
            <a:endParaRPr lang="en-GB" sz="24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B79F2B-EC47-8BE0-C582-E4C339836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123" y="3201947"/>
            <a:ext cx="5744472" cy="165897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2FC9A72-EE25-3F48-B8B4-440929182CD1}"/>
              </a:ext>
            </a:extLst>
          </p:cNvPr>
          <p:cNvSpPr txBox="1">
            <a:spLocks/>
          </p:cNvSpPr>
          <p:nvPr/>
        </p:nvSpPr>
        <p:spPr>
          <a:xfrm>
            <a:off x="294457" y="4970957"/>
            <a:ext cx="6166460" cy="7907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en-GB" sz="2000"/>
              <a:t> Model #2 will then check the output via self-reflection or multiple adversarial rounds.</a:t>
            </a: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990810-8F83-8306-7793-162955D633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4779" y="494974"/>
            <a:ext cx="4502697" cy="2872155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C555851-3849-7B11-E39F-CFCBEA71D7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8136223"/>
              </p:ext>
            </p:extLst>
          </p:nvPr>
        </p:nvGraphicFramePr>
        <p:xfrm>
          <a:off x="6408614" y="3510409"/>
          <a:ext cx="5741924" cy="25190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8566">
                  <a:extLst>
                    <a:ext uri="{9D8B030D-6E8A-4147-A177-3AD203B41FA5}">
                      <a16:colId xmlns:a16="http://schemas.microsoft.com/office/drawing/2014/main" val="2997235821"/>
                    </a:ext>
                  </a:extLst>
                </a:gridCol>
                <a:gridCol w="984242">
                  <a:extLst>
                    <a:ext uri="{9D8B030D-6E8A-4147-A177-3AD203B41FA5}">
                      <a16:colId xmlns:a16="http://schemas.microsoft.com/office/drawing/2014/main" val="1268634919"/>
                    </a:ext>
                  </a:extLst>
                </a:gridCol>
                <a:gridCol w="915032">
                  <a:extLst>
                    <a:ext uri="{9D8B030D-6E8A-4147-A177-3AD203B41FA5}">
                      <a16:colId xmlns:a16="http://schemas.microsoft.com/office/drawing/2014/main" val="433691894"/>
                    </a:ext>
                  </a:extLst>
                </a:gridCol>
                <a:gridCol w="1468995">
                  <a:extLst>
                    <a:ext uri="{9D8B030D-6E8A-4147-A177-3AD203B41FA5}">
                      <a16:colId xmlns:a16="http://schemas.microsoft.com/office/drawing/2014/main" val="3830749091"/>
                    </a:ext>
                  </a:extLst>
                </a:gridCol>
                <a:gridCol w="1405089">
                  <a:extLst>
                    <a:ext uri="{9D8B030D-6E8A-4147-A177-3AD203B41FA5}">
                      <a16:colId xmlns:a16="http://schemas.microsoft.com/office/drawing/2014/main" val="3714392244"/>
                    </a:ext>
                  </a:extLst>
                </a:gridCol>
              </a:tblGrid>
              <a:tr h="385495">
                <a:tc>
                  <a:txBody>
                    <a:bodyPr/>
                    <a:lstStyle/>
                    <a:p>
                      <a:pPr algn="ctr"/>
                      <a:r>
                        <a:rPr lang="en-GB" sz="1000"/>
                        <a:t>Architecture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/>
                        <a:t>Model #1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/>
                        <a:t>Model #2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/>
                        <a:t>Hallucinated papers?</a:t>
                      </a:r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/>
                        <a:t>Hallucinations detected?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6689367"/>
                  </a:ext>
                </a:extLst>
              </a:tr>
              <a:tr h="385495">
                <a:tc>
                  <a:txBody>
                    <a:bodyPr/>
                    <a:lstStyle/>
                    <a:p>
                      <a:r>
                        <a:rPr lang="en-GB" sz="1000"/>
                        <a:t>Self-reflection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000" b="0" i="0" u="none" strike="noStrike" noProof="0">
                          <a:latin typeface="Aptos"/>
                        </a:rPr>
                        <a:t>gemini-2.5-flash</a:t>
                      </a:r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/>
                        <a:t>---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>
                          <a:solidFill>
                            <a:srgbClr val="C00000"/>
                          </a:solidFill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>
                          <a:solidFill>
                            <a:schemeClr val="accent6">
                              <a:lumMod val="76000"/>
                            </a:schemeClr>
                          </a:solidFill>
                        </a:rPr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6146928"/>
                  </a:ext>
                </a:extLst>
              </a:tr>
              <a:tr h="385495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Self-reflection</a:t>
                      </a:r>
                      <a:endParaRPr lang="en-GB" sz="1000" b="0" i="0" u="none" strike="noStrike" noProof="0" dirty="0">
                        <a:solidFill>
                          <a:srgbClr val="000000"/>
                        </a:solidFill>
                        <a:latin typeface="Apto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000" b="0" i="0" u="none" strike="noStrike" noProof="0">
                          <a:latin typeface="Aptos"/>
                        </a:rPr>
                        <a:t>gemini-2.5-pro</a:t>
                      </a:r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/>
                        <a:t>---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>
                          <a:solidFill>
                            <a:srgbClr val="C00000"/>
                          </a:solidFill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>
                          <a:solidFill>
                            <a:schemeClr val="accent6">
                              <a:lumMod val="76000"/>
                            </a:schemeClr>
                          </a:solidFill>
                        </a:rPr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4956429"/>
                  </a:ext>
                </a:extLst>
              </a:tr>
              <a:tr h="385495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Self-reflection</a:t>
                      </a:r>
                      <a:endParaRPr lang="en-GB" sz="1000" b="0" i="0" u="none" strike="noStrike" noProof="0" dirty="0">
                        <a:solidFill>
                          <a:srgbClr val="000000"/>
                        </a:solidFill>
                        <a:latin typeface="Apto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000" b="0" i="0" u="none" strike="noStrike" noProof="0"/>
                        <a:t>gemini-3.6-flash</a:t>
                      </a:r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/>
                        <a:t>---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1">
                          <a:solidFill>
                            <a:srgbClr val="C00000"/>
                          </a:solidFill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1">
                          <a:solidFill>
                            <a:schemeClr val="accent6">
                              <a:lumMod val="76000"/>
                            </a:schemeClr>
                          </a:solidFill>
                        </a:rPr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634484"/>
                  </a:ext>
                </a:extLst>
              </a:tr>
              <a:tr h="311361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noProof="0" dirty="0">
                          <a:solidFill>
                            <a:srgbClr val="000000"/>
                          </a:solidFill>
                          <a:latin typeface="Aptos"/>
                        </a:rPr>
                        <a:t>Self-refl</a:t>
                      </a:r>
                      <a:r>
                        <a:rPr lang="en-GB" sz="10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ection</a:t>
                      </a:r>
                      <a:endParaRPr lang="en-GB" sz="1000" b="0" i="0" u="none" strike="noStrike" noProof="0" dirty="0">
                        <a:solidFill>
                          <a:srgbClr val="000000"/>
                        </a:solidFill>
                        <a:latin typeface="Apto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000" b="0" i="0" u="none" strike="noStrike" noProof="0">
                          <a:latin typeface="Aptos"/>
                        </a:rPr>
                        <a:t>gpt-4o </a:t>
                      </a:r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/>
                        <a:t>---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1">
                          <a:solidFill>
                            <a:srgbClr val="C00000"/>
                          </a:solidFill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1">
                          <a:solidFill>
                            <a:schemeClr val="accent6">
                              <a:lumMod val="76000"/>
                            </a:schemeClr>
                          </a:solidFill>
                        </a:rPr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9840121"/>
                  </a:ext>
                </a:extLst>
              </a:tr>
              <a:tr h="311361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Self-reflection</a:t>
                      </a:r>
                      <a:endParaRPr lang="en-GB" sz="1000" b="0" i="0" u="none" strike="noStrike" noProof="0" dirty="0">
                        <a:solidFill>
                          <a:srgbClr val="000000"/>
                        </a:solidFill>
                        <a:latin typeface="Apto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000" b="0" i="0" u="none" strike="noStrike" noProof="0">
                          <a:latin typeface="Aptos"/>
                        </a:rPr>
                        <a:t>gpt-5.4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/>
                        <a:t>---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1">
                          <a:solidFill>
                            <a:schemeClr val="accent6">
                              <a:lumMod val="76000"/>
                            </a:schemeClr>
                          </a:solidFill>
                        </a:rPr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1">
                          <a:solidFill>
                            <a:schemeClr val="accent6">
                              <a:lumMod val="76000"/>
                            </a:schemeClr>
                          </a:solidFill>
                        </a:rPr>
                        <a:t>---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2330406"/>
                  </a:ext>
                </a:extLst>
              </a:tr>
              <a:tr h="311361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Self-reflection</a:t>
                      </a:r>
                      <a:endParaRPr lang="en-GB" sz="1000" b="0" i="0" u="none" strike="noStrike" noProof="0" dirty="0">
                        <a:solidFill>
                          <a:srgbClr val="000000"/>
                        </a:solidFill>
                        <a:latin typeface="Apto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000" b="0" i="0" u="none" strike="noStrike" noProof="0">
                          <a:latin typeface="Aptos"/>
                        </a:rPr>
                        <a:t>gpt-5.6-terra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/>
                        <a:t>---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1">
                          <a:solidFill>
                            <a:schemeClr val="accent6">
                              <a:lumMod val="76000"/>
                            </a:schemeClr>
                          </a:solidFill>
                        </a:rPr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1">
                          <a:solidFill>
                            <a:schemeClr val="accent6">
                              <a:lumMod val="76000"/>
                            </a:schemeClr>
                          </a:solidFill>
                        </a:rPr>
                        <a:t>---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957588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B9DFA32-8C48-549D-B6AB-CF3AE6FF6C43}"/>
              </a:ext>
            </a:extLst>
          </p:cNvPr>
          <p:cNvSpPr txBox="1"/>
          <p:nvPr/>
        </p:nvSpPr>
        <p:spPr>
          <a:xfrm>
            <a:off x="6569808" y="6040234"/>
            <a:ext cx="553019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b="1"/>
              <a:t>Table 1: </a:t>
            </a:r>
            <a:r>
              <a:rPr lang="en-GB"/>
              <a:t>MAS results for hallucination detection using the self-reflection architecture.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32CE69-BDF8-4D2E-5E97-4078A7DFD947}"/>
              </a:ext>
            </a:extLst>
          </p:cNvPr>
          <p:cNvSpPr/>
          <p:nvPr/>
        </p:nvSpPr>
        <p:spPr>
          <a:xfrm>
            <a:off x="6351628" y="3405243"/>
            <a:ext cx="5842000" cy="3206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0FF2139F-2C94-A271-8460-245F8013F4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1258206"/>
              </p:ext>
            </p:extLst>
          </p:nvPr>
        </p:nvGraphicFramePr>
        <p:xfrm>
          <a:off x="6415126" y="3764409"/>
          <a:ext cx="5741924" cy="19977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8566">
                  <a:extLst>
                    <a:ext uri="{9D8B030D-6E8A-4147-A177-3AD203B41FA5}">
                      <a16:colId xmlns:a16="http://schemas.microsoft.com/office/drawing/2014/main" val="2997235821"/>
                    </a:ext>
                  </a:extLst>
                </a:gridCol>
                <a:gridCol w="984242">
                  <a:extLst>
                    <a:ext uri="{9D8B030D-6E8A-4147-A177-3AD203B41FA5}">
                      <a16:colId xmlns:a16="http://schemas.microsoft.com/office/drawing/2014/main" val="1268634919"/>
                    </a:ext>
                  </a:extLst>
                </a:gridCol>
                <a:gridCol w="915032">
                  <a:extLst>
                    <a:ext uri="{9D8B030D-6E8A-4147-A177-3AD203B41FA5}">
                      <a16:colId xmlns:a16="http://schemas.microsoft.com/office/drawing/2014/main" val="433691894"/>
                    </a:ext>
                  </a:extLst>
                </a:gridCol>
                <a:gridCol w="1468995">
                  <a:extLst>
                    <a:ext uri="{9D8B030D-6E8A-4147-A177-3AD203B41FA5}">
                      <a16:colId xmlns:a16="http://schemas.microsoft.com/office/drawing/2014/main" val="3830749091"/>
                    </a:ext>
                  </a:extLst>
                </a:gridCol>
                <a:gridCol w="1405089">
                  <a:extLst>
                    <a:ext uri="{9D8B030D-6E8A-4147-A177-3AD203B41FA5}">
                      <a16:colId xmlns:a16="http://schemas.microsoft.com/office/drawing/2014/main" val="3714392244"/>
                    </a:ext>
                  </a:extLst>
                </a:gridCol>
              </a:tblGrid>
              <a:tr h="412750">
                <a:tc>
                  <a:txBody>
                    <a:bodyPr/>
                    <a:lstStyle/>
                    <a:p>
                      <a:pPr algn="ctr"/>
                      <a:r>
                        <a:rPr lang="en-GB" sz="1000"/>
                        <a:t>Architecture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/>
                        <a:t>Model #1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/>
                        <a:t>Model #2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/>
                        <a:t>Hallucinated papers?</a:t>
                      </a:r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/>
                        <a:t>Hallucinations detected?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6689367"/>
                  </a:ext>
                </a:extLst>
              </a:tr>
              <a:tr h="385495">
                <a:tc>
                  <a:txBody>
                    <a:bodyPr/>
                    <a:lstStyle/>
                    <a:p>
                      <a:r>
                        <a:rPr lang="en-GB" sz="1000"/>
                        <a:t>Adversarial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000" b="0" i="0" u="none" strike="noStrike" noProof="0">
                          <a:latin typeface="Aptos"/>
                        </a:rPr>
                        <a:t>gemini-2.5-flash</a:t>
                      </a:r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/>
                        <a:t>claude-fable-5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>
                          <a:solidFill>
                            <a:srgbClr val="C00000"/>
                          </a:solidFill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>
                          <a:solidFill>
                            <a:schemeClr val="accent6">
                              <a:lumMod val="76000"/>
                            </a:schemeClr>
                          </a:solidFill>
                        </a:rPr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6146928"/>
                  </a:ext>
                </a:extLst>
              </a:tr>
              <a:tr h="385495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Adversarial</a:t>
                      </a:r>
                      <a:endParaRPr lang="en-GB" sz="1000" b="0" i="0" u="none" strike="noStrike" noProof="0" dirty="0">
                        <a:solidFill>
                          <a:srgbClr val="000000"/>
                        </a:solidFill>
                        <a:latin typeface="Apto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000" b="0" i="0" u="none" strike="noStrike" noProof="0">
                          <a:latin typeface="Aptos"/>
                        </a:rPr>
                        <a:t>gemini-2.5-pro</a:t>
                      </a:r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err="1"/>
                        <a:t>claude</a:t>
                      </a:r>
                      <a:r>
                        <a:rPr lang="en-GB" sz="1000" dirty="0"/>
                        <a:t>-</a:t>
                      </a:r>
                      <a:r>
                        <a:rPr lang="en-GB" sz="1000"/>
                        <a:t>sonnet-5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>
                          <a:solidFill>
                            <a:srgbClr val="C00000"/>
                          </a:solidFill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>
                          <a:solidFill>
                            <a:schemeClr val="accent6">
                              <a:lumMod val="76000"/>
                            </a:schemeClr>
                          </a:solidFill>
                        </a:rPr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4956429"/>
                  </a:ext>
                </a:extLst>
              </a:tr>
              <a:tr h="385495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Adversarial</a:t>
                      </a:r>
                      <a:endParaRPr lang="en-GB" sz="1000" b="0" i="0" u="none" strike="noStrike" noProof="0" dirty="0">
                        <a:solidFill>
                          <a:srgbClr val="000000"/>
                        </a:solidFill>
                        <a:latin typeface="Apto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000" b="0" i="0" u="none" strike="noStrike" noProof="0"/>
                        <a:t>gemini-3.6-flash</a:t>
                      </a:r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dirty="0"/>
                        <a:t>claude</a:t>
                      </a:r>
                      <a:r>
                        <a:rPr lang="en-GB" sz="1000"/>
                        <a:t>-fable-5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1">
                          <a:solidFill>
                            <a:srgbClr val="C00000"/>
                          </a:solidFill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1">
                          <a:solidFill>
                            <a:schemeClr val="accent6">
                              <a:lumMod val="76000"/>
                            </a:schemeClr>
                          </a:solidFill>
                        </a:rPr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634484"/>
                  </a:ext>
                </a:extLst>
              </a:tr>
              <a:tr h="311361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Adversarial</a:t>
                      </a:r>
                      <a:endParaRPr lang="en-GB" sz="1000" b="0" i="0" u="none" strike="noStrike" noProof="0" dirty="0">
                        <a:solidFill>
                          <a:srgbClr val="000000"/>
                        </a:solidFill>
                        <a:latin typeface="Apto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000" b="0" i="0" u="none" strike="noStrike" noProof="0">
                          <a:latin typeface="Aptos"/>
                        </a:rPr>
                        <a:t>gpt-4o </a:t>
                      </a:r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/>
                        <a:t>Claude-fable-5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1">
                          <a:solidFill>
                            <a:schemeClr val="accent6">
                              <a:lumMod val="76000"/>
                            </a:schemeClr>
                          </a:solidFill>
                        </a:rPr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1">
                          <a:solidFill>
                            <a:schemeClr val="accent6">
                              <a:lumMod val="76000"/>
                            </a:schemeClr>
                          </a:solidFill>
                        </a:rPr>
                        <a:t>---</a:t>
                      </a:r>
                      <a:endParaRPr lang="en-GB" sz="1000" b="1" dirty="0">
                        <a:solidFill>
                          <a:schemeClr val="accent6">
                            <a:lumMod val="76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9840121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F87299F4-2A13-E2AF-5AFA-7718842F8C64}"/>
              </a:ext>
            </a:extLst>
          </p:cNvPr>
          <p:cNvSpPr txBox="1"/>
          <p:nvPr/>
        </p:nvSpPr>
        <p:spPr>
          <a:xfrm>
            <a:off x="6556374" y="5921375"/>
            <a:ext cx="544512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b="1"/>
              <a:t>Table 2: </a:t>
            </a:r>
            <a:r>
              <a:rPr lang="en-GB" dirty="0"/>
              <a:t>the MAS results for the adversarial architecture.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861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8" grpId="0"/>
      <p:bldP spid="7" grpId="0"/>
      <p:bldP spid="3" grpId="0" animBg="1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AC60D-C7FC-FDD6-2E69-DC87DEBE0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C33A4E-4204-7758-5CEA-F2ABC1406F76}"/>
              </a:ext>
            </a:extLst>
          </p:cNvPr>
          <p:cNvSpPr/>
          <p:nvPr/>
        </p:nvSpPr>
        <p:spPr>
          <a:xfrm>
            <a:off x="0" y="1"/>
            <a:ext cx="12192000" cy="399224"/>
          </a:xfrm>
          <a:prstGeom prst="rect">
            <a:avLst/>
          </a:prstGeom>
          <a:solidFill>
            <a:srgbClr val="2D58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Date Placeholder 5">
            <a:extLst>
              <a:ext uri="{FF2B5EF4-FFF2-40B4-BE49-F238E27FC236}">
                <a16:creationId xmlns:a16="http://schemas.microsoft.com/office/drawing/2014/main" id="{0C77C641-C77C-7E8C-94DD-7FA55E110B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086" y="6573111"/>
            <a:ext cx="3094263" cy="365125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</a:rPr>
              <a:t>Introduction: Collaborators</a:t>
            </a:r>
            <a:endParaRPr lang="en-GB" b="1" baseline="30000">
              <a:solidFill>
                <a:schemeClr val="bg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6EB7339-20EA-8331-9F9B-3C8CE3651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7695"/>
            <a:ext cx="12192000" cy="573322"/>
          </a:xfrm>
        </p:spPr>
        <p:txBody>
          <a:bodyPr>
            <a:norm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Aptos"/>
              </a:rPr>
              <a:t>Applications: Odyssey Math Problem Benchmark</a:t>
            </a:r>
            <a:r>
              <a:rPr lang="en-US" sz="2800" b="1" dirty="0">
                <a:solidFill>
                  <a:schemeClr val="bg1"/>
                </a:solidFill>
                <a:latin typeface="Aptos"/>
              </a:rPr>
              <a:t> 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26A7CE4-7965-1203-5B73-84944FF3D1EC}"/>
              </a:ext>
            </a:extLst>
          </p:cNvPr>
          <p:cNvSpPr/>
          <p:nvPr/>
        </p:nvSpPr>
        <p:spPr>
          <a:xfrm>
            <a:off x="0" y="6653349"/>
            <a:ext cx="12192000" cy="204651"/>
          </a:xfrm>
          <a:prstGeom prst="rect">
            <a:avLst/>
          </a:prstGeom>
          <a:solidFill>
            <a:srgbClr val="2D58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>
              <a:solidFill>
                <a:srgbClr val="2D588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8514F4D-A473-96A4-4E4B-7D6A166F3D45}"/>
              </a:ext>
            </a:extLst>
          </p:cNvPr>
          <p:cNvSpPr/>
          <p:nvPr/>
        </p:nvSpPr>
        <p:spPr>
          <a:xfrm>
            <a:off x="0" y="6623509"/>
            <a:ext cx="12192000" cy="36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Slide Number Placeholder 4">
            <a:extLst>
              <a:ext uri="{FF2B5EF4-FFF2-40B4-BE49-F238E27FC236}">
                <a16:creationId xmlns:a16="http://schemas.microsoft.com/office/drawing/2014/main" id="{FEE7E208-372B-8F14-99B7-6DB98DE6F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1713" y="6573110"/>
            <a:ext cx="2743200" cy="365125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</a:rPr>
              <a:t>Slide 8</a:t>
            </a:r>
          </a:p>
        </p:txBody>
      </p:sp>
      <p:sp>
        <p:nvSpPr>
          <p:cNvPr id="25" name="Slide Number Placeholder 4">
            <a:extLst>
              <a:ext uri="{FF2B5EF4-FFF2-40B4-BE49-F238E27FC236}">
                <a16:creationId xmlns:a16="http://schemas.microsoft.com/office/drawing/2014/main" id="{5050E02E-EB69-B79F-E8C0-30BA890BA443}"/>
              </a:ext>
            </a:extLst>
          </p:cNvPr>
          <p:cNvSpPr txBox="1">
            <a:spLocks/>
          </p:cNvSpPr>
          <p:nvPr/>
        </p:nvSpPr>
        <p:spPr>
          <a:xfrm>
            <a:off x="85138" y="65706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b="1">
                <a:solidFill>
                  <a:schemeClr val="bg1"/>
                </a:solidFill>
              </a:rPr>
              <a:t>Part 2: Applications</a:t>
            </a:r>
          </a:p>
        </p:txBody>
      </p:sp>
      <p:sp>
        <p:nvSpPr>
          <p:cNvPr id="27" name="Footer Placeholder 3">
            <a:extLst>
              <a:ext uri="{FF2B5EF4-FFF2-40B4-BE49-F238E27FC236}">
                <a16:creationId xmlns:a16="http://schemas.microsoft.com/office/drawing/2014/main" id="{032340B6-C5BD-F318-EF4B-2FFB96329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75884"/>
            <a:ext cx="4114800" cy="365125"/>
          </a:xfrm>
        </p:spPr>
        <p:txBody>
          <a:bodyPr/>
          <a:lstStyle/>
          <a:p>
            <a:r>
              <a:rPr lang="en-GB" sz="1400" b="1">
                <a:solidFill>
                  <a:schemeClr val="bg1"/>
                </a:solidFill>
              </a:rPr>
              <a:t>Machine Learning for Astrophysics 2026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850B9BA-F383-1123-3288-9F84B9057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700" y="964142"/>
            <a:ext cx="6192510" cy="557115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000" b="1"/>
              <a:t> Application #2: </a:t>
            </a:r>
            <a:r>
              <a:rPr lang="en-GB" sz="2000"/>
              <a:t>exploring the effectiveness of multi-agent systems in solving complex mathematics problems.</a:t>
            </a:r>
            <a:endParaRPr lang="en-US"/>
          </a:p>
          <a:p>
            <a:pPr>
              <a:buFont typeface="Wingdings" panose="05000000000000000000" pitchFamily="2" charset="2"/>
              <a:buChar char="q"/>
            </a:pPr>
            <a:r>
              <a:rPr lang="en-GB" sz="2000" b="1"/>
              <a:t> Odyssey Math Problem benchmark</a:t>
            </a:r>
            <a:r>
              <a:rPr lang="en-GB" sz="2000"/>
              <a:t>: mathematics problems at different difficulty levels designed for testing AI models.</a:t>
            </a:r>
            <a:endParaRPr lang="en-GB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en-GB" sz="2000" b="1"/>
              <a:t> Difficulty levels:</a:t>
            </a:r>
            <a:endParaRPr lang="en-GB" sz="2000" b="1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800"/>
              <a:t>High school mathematics questions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800"/>
              <a:t>High school competition level questions (e.g., questions designed following the regulations for International Mathematical Olympiad)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800"/>
              <a:t>University level.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000" b="1"/>
              <a:t> Subject areas explored</a:t>
            </a:r>
            <a:r>
              <a:rPr lang="en-GB" sz="2000"/>
              <a:t>: algebra, calculus, combinatorics, geometry, trigonometry, statistics.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000"/>
              <a:t> Best scoring model results: 65.12% (note these are for older models).</a:t>
            </a:r>
          </a:p>
          <a:p>
            <a:pPr marL="0" indent="0">
              <a:buNone/>
            </a:pPr>
            <a:endParaRPr lang="en-US" sz="2400"/>
          </a:p>
          <a:p>
            <a:pPr>
              <a:buFont typeface="Wingdings" panose="05000000000000000000" pitchFamily="2" charset="2"/>
              <a:buChar char="q"/>
            </a:pPr>
            <a:endParaRPr lang="en-GB" sz="24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468C3B5-28A0-47B9-15BB-F63CED07A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8615" y="1002140"/>
            <a:ext cx="5672667" cy="14214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FEE50B-4161-B17D-2A17-9BA874F73042}"/>
              </a:ext>
            </a:extLst>
          </p:cNvPr>
          <p:cNvSpPr txBox="1"/>
          <p:nvPr/>
        </p:nvSpPr>
        <p:spPr>
          <a:xfrm>
            <a:off x="6068320" y="2458182"/>
            <a:ext cx="635732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b="1"/>
              <a:t>Figure 8: </a:t>
            </a:r>
            <a:r>
              <a:rPr lang="en-GB" dirty="0"/>
              <a:t>Example problem (university level mathematics).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5ACD68-DF8F-96AA-03CB-32A42F8404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1393" y="2943795"/>
            <a:ext cx="4237265" cy="28200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C8D7A17-F84A-47C7-55EE-52A54A9384A4}"/>
              </a:ext>
            </a:extLst>
          </p:cNvPr>
          <p:cNvSpPr txBox="1"/>
          <p:nvPr/>
        </p:nvSpPr>
        <p:spPr>
          <a:xfrm>
            <a:off x="5853397" y="5857874"/>
            <a:ext cx="635732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b="1"/>
              <a:t>Table 3: </a:t>
            </a:r>
            <a:r>
              <a:rPr lang="en-GB"/>
              <a:t>Current best-scoring models</a:t>
            </a:r>
            <a:r>
              <a:rPr lang="en-GB" dirty="0"/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CC0686-BEB0-6E12-D0BE-DFEB0EDF147E}"/>
              </a:ext>
            </a:extLst>
          </p:cNvPr>
          <p:cNvSpPr txBox="1"/>
          <p:nvPr/>
        </p:nvSpPr>
        <p:spPr>
          <a:xfrm>
            <a:off x="7333436" y="635000"/>
            <a:ext cx="384256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>
                <a:hlinkClick r:id="rId4"/>
              </a:rPr>
              <a:t>https://mathodyssey.github.io/</a:t>
            </a:r>
            <a:endParaRPr lang="en-US"/>
          </a:p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9519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8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E7376-89DE-86C2-D035-065A82B02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BF63DFB-548B-C1E1-8E02-866528A8899C}"/>
              </a:ext>
            </a:extLst>
          </p:cNvPr>
          <p:cNvSpPr/>
          <p:nvPr/>
        </p:nvSpPr>
        <p:spPr>
          <a:xfrm>
            <a:off x="0" y="1"/>
            <a:ext cx="12192000" cy="399224"/>
          </a:xfrm>
          <a:prstGeom prst="rect">
            <a:avLst/>
          </a:prstGeom>
          <a:solidFill>
            <a:srgbClr val="2D58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Date Placeholder 5">
            <a:extLst>
              <a:ext uri="{FF2B5EF4-FFF2-40B4-BE49-F238E27FC236}">
                <a16:creationId xmlns:a16="http://schemas.microsoft.com/office/drawing/2014/main" id="{49CCE871-C23F-6ED2-16A1-5EC23FD75D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086" y="6573111"/>
            <a:ext cx="3094263" cy="365125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</a:rPr>
              <a:t>Introduction: Collaborators</a:t>
            </a:r>
            <a:endParaRPr lang="en-GB" b="1" baseline="30000">
              <a:solidFill>
                <a:schemeClr val="bg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BF9A901-6162-EB8C-587C-DB40C9493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7695"/>
            <a:ext cx="12192000" cy="573322"/>
          </a:xfrm>
        </p:spPr>
        <p:txBody>
          <a:bodyPr>
            <a:norm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Aptos"/>
              </a:rPr>
              <a:t>Applications: Odyssey Math Problem Benchmark</a:t>
            </a:r>
            <a:r>
              <a:rPr lang="en-US" sz="2800" b="1" dirty="0">
                <a:solidFill>
                  <a:schemeClr val="bg1"/>
                </a:solidFill>
                <a:latin typeface="Aptos"/>
              </a:rPr>
              <a:t> 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558E6F0-4A5C-EAEC-2A7A-396CF1E0372E}"/>
              </a:ext>
            </a:extLst>
          </p:cNvPr>
          <p:cNvSpPr/>
          <p:nvPr/>
        </p:nvSpPr>
        <p:spPr>
          <a:xfrm>
            <a:off x="0" y="6653349"/>
            <a:ext cx="12192000" cy="204651"/>
          </a:xfrm>
          <a:prstGeom prst="rect">
            <a:avLst/>
          </a:prstGeom>
          <a:solidFill>
            <a:srgbClr val="2D58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>
              <a:solidFill>
                <a:srgbClr val="2D588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637FB2C-099B-72A4-BA41-7212346BF678}"/>
              </a:ext>
            </a:extLst>
          </p:cNvPr>
          <p:cNvSpPr/>
          <p:nvPr/>
        </p:nvSpPr>
        <p:spPr>
          <a:xfrm>
            <a:off x="0" y="6623509"/>
            <a:ext cx="12192000" cy="36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Slide Number Placeholder 4">
            <a:extLst>
              <a:ext uri="{FF2B5EF4-FFF2-40B4-BE49-F238E27FC236}">
                <a16:creationId xmlns:a16="http://schemas.microsoft.com/office/drawing/2014/main" id="{A65FCB52-7502-A6E2-077D-0B9ACB8DE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1713" y="6573110"/>
            <a:ext cx="2743200" cy="365125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</a:rPr>
              <a:t>Slide 9</a:t>
            </a:r>
          </a:p>
        </p:txBody>
      </p:sp>
      <p:sp>
        <p:nvSpPr>
          <p:cNvPr id="25" name="Slide Number Placeholder 4">
            <a:extLst>
              <a:ext uri="{FF2B5EF4-FFF2-40B4-BE49-F238E27FC236}">
                <a16:creationId xmlns:a16="http://schemas.microsoft.com/office/drawing/2014/main" id="{6C1E7558-3D9E-4A4C-0DB0-8886D68716B5}"/>
              </a:ext>
            </a:extLst>
          </p:cNvPr>
          <p:cNvSpPr txBox="1">
            <a:spLocks/>
          </p:cNvSpPr>
          <p:nvPr/>
        </p:nvSpPr>
        <p:spPr>
          <a:xfrm>
            <a:off x="85138" y="65706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b="1">
                <a:solidFill>
                  <a:schemeClr val="bg1"/>
                </a:solidFill>
              </a:rPr>
              <a:t>Part 2: Applications</a:t>
            </a:r>
          </a:p>
        </p:txBody>
      </p:sp>
      <p:sp>
        <p:nvSpPr>
          <p:cNvPr id="27" name="Footer Placeholder 3">
            <a:extLst>
              <a:ext uri="{FF2B5EF4-FFF2-40B4-BE49-F238E27FC236}">
                <a16:creationId xmlns:a16="http://schemas.microsoft.com/office/drawing/2014/main" id="{F2E855AF-213B-CCB8-AC1B-EBB1DAD36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75884"/>
            <a:ext cx="4114800" cy="365125"/>
          </a:xfrm>
        </p:spPr>
        <p:txBody>
          <a:bodyPr/>
          <a:lstStyle/>
          <a:p>
            <a:r>
              <a:rPr lang="en-GB" sz="1400" b="1">
                <a:solidFill>
                  <a:schemeClr val="bg1"/>
                </a:solidFill>
              </a:rPr>
              <a:t>Machine Learning for Astrophysics 2026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393E627-EAD4-DAD5-04BC-40D6AC6E6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700" y="962968"/>
            <a:ext cx="6192510" cy="490684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000" b="1"/>
              <a:t> Objective: </a:t>
            </a:r>
            <a:r>
              <a:rPr lang="en-GB" sz="2000" dirty="0"/>
              <a:t>compare the performance of the </a:t>
            </a:r>
            <a:r>
              <a:rPr lang="en-GB" sz="2000" i="1" dirty="0"/>
              <a:t>single</a:t>
            </a:r>
            <a:r>
              <a:rPr lang="en-GB" sz="2000"/>
              <a:t> architecture vs. multi-agent architectures.</a:t>
            </a:r>
            <a:endParaRPr lang="en-US"/>
          </a:p>
          <a:p>
            <a:pPr>
              <a:buFont typeface="Wingdings" panose="05000000000000000000" pitchFamily="2" charset="2"/>
              <a:buChar char="q"/>
            </a:pPr>
            <a:r>
              <a:rPr lang="en-GB" sz="2000"/>
              <a:t> Does having multi-agent architecture (e.g., self-reflection, adversary etc.) improve the overall performance? </a:t>
            </a: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b="1"/>
              <a:t> In summary</a:t>
            </a:r>
            <a:r>
              <a:rPr lang="en-US" sz="2000"/>
              <a:t>: it generally does help, but it varies </a:t>
            </a:r>
            <a:r>
              <a:rPr lang="en-US" sz="2000" dirty="0"/>
              <a:t>widely based on the chosen model/combination of models as well as prompt engineering. 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 While the performance is generally improved for lower level problems (e.g., math competition level), for the most difficult problems MAS architectures do not always help.  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000"/>
              <a:t> Overall, MAS architectures provide extra output checks, </a:t>
            </a:r>
            <a:r>
              <a:rPr lang="en-GB" sz="2000" b="1"/>
              <a:t>debugging</a:t>
            </a:r>
            <a:r>
              <a:rPr lang="en-GB" sz="2000"/>
              <a:t>, </a:t>
            </a:r>
            <a:r>
              <a:rPr lang="en-GB" sz="2000" b="1"/>
              <a:t>mathematical expression simplification</a:t>
            </a:r>
            <a:r>
              <a:rPr lang="en-GB" sz="2000"/>
              <a:t> and other benefits. </a:t>
            </a:r>
            <a:endParaRPr lang="en-GB" sz="2000" dirty="0"/>
          </a:p>
          <a:p>
            <a:pPr marL="0" indent="0">
              <a:buNone/>
            </a:pPr>
            <a:endParaRPr lang="en-US" sz="2400"/>
          </a:p>
          <a:p>
            <a:pPr>
              <a:buFont typeface="Wingdings" panose="05000000000000000000" pitchFamily="2" charset="2"/>
              <a:buChar char="q"/>
            </a:pPr>
            <a:endParaRPr lang="en-GB" sz="24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49EF446-6135-01A8-0C31-70D7EFCFD2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1757" y="410308"/>
            <a:ext cx="2841715" cy="17975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7590CC3-3EC7-6F49-90B1-123AC11BA8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1759" y="2246924"/>
            <a:ext cx="2854740" cy="18040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5D100EB-CC3A-B385-CF01-4FD50285E2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1758" y="4083539"/>
            <a:ext cx="2900331" cy="18431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961C556-CBC9-85F8-EC27-396FCF791F86}"/>
              </a:ext>
            </a:extLst>
          </p:cNvPr>
          <p:cNvSpPr txBox="1"/>
          <p:nvPr/>
        </p:nvSpPr>
        <p:spPr>
          <a:xfrm>
            <a:off x="6185551" y="6046746"/>
            <a:ext cx="635732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b="1"/>
              <a:t>Figure 9:</a:t>
            </a:r>
            <a:r>
              <a:rPr lang="en-GB" dirty="0"/>
              <a:t> Odyssey Math benchmark results.</a:t>
            </a:r>
          </a:p>
        </p:txBody>
      </p:sp>
    </p:spTree>
    <p:extLst>
      <p:ext uri="{BB962C8B-B14F-4D97-AF65-F5344CB8AC3E}">
        <p14:creationId xmlns:p14="http://schemas.microsoft.com/office/powerpoint/2010/main" val="3351424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60076FD-1AEB-24B8-5B5F-6ABDE2A4B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25629A0-222C-E86A-8C86-8B28F74B3A11}"/>
              </a:ext>
            </a:extLst>
          </p:cNvPr>
          <p:cNvSpPr/>
          <p:nvPr/>
        </p:nvSpPr>
        <p:spPr>
          <a:xfrm>
            <a:off x="0" y="1"/>
            <a:ext cx="12192000" cy="399224"/>
          </a:xfrm>
          <a:prstGeom prst="rect">
            <a:avLst/>
          </a:prstGeom>
          <a:solidFill>
            <a:srgbClr val="2D58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Date Placeholder 5">
            <a:extLst>
              <a:ext uri="{FF2B5EF4-FFF2-40B4-BE49-F238E27FC236}">
                <a16:creationId xmlns:a16="http://schemas.microsoft.com/office/drawing/2014/main" id="{114A9F9D-25AB-B9E8-1FA2-DFB5B34CBA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086" y="6573111"/>
            <a:ext cx="3094263" cy="365125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</a:rPr>
              <a:t>Introduction: Collaborators</a:t>
            </a:r>
            <a:endParaRPr lang="en-GB" b="1" baseline="30000">
              <a:solidFill>
                <a:schemeClr val="bg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34D8559-EB75-304A-222D-051525543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7695"/>
            <a:ext cx="12192000" cy="573322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ptos"/>
              </a:rPr>
              <a:t>Applications: Theoretical Physics Benchmark (</a:t>
            </a:r>
            <a:r>
              <a:rPr lang="en-US" sz="2800" b="1" dirty="0" err="1">
                <a:solidFill>
                  <a:schemeClr val="bg1"/>
                </a:solidFill>
                <a:latin typeface="Aptos"/>
              </a:rPr>
              <a:t>TPBench</a:t>
            </a:r>
            <a:r>
              <a:rPr lang="en-US" sz="2800" b="1" dirty="0">
                <a:solidFill>
                  <a:schemeClr val="bg1"/>
                </a:solidFill>
                <a:latin typeface="Aptos"/>
              </a:rPr>
              <a:t>) 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C636964-7237-4EAB-2048-C90DEFFCCFED}"/>
              </a:ext>
            </a:extLst>
          </p:cNvPr>
          <p:cNvSpPr/>
          <p:nvPr/>
        </p:nvSpPr>
        <p:spPr>
          <a:xfrm>
            <a:off x="0" y="6653349"/>
            <a:ext cx="12192000" cy="204651"/>
          </a:xfrm>
          <a:prstGeom prst="rect">
            <a:avLst/>
          </a:prstGeom>
          <a:solidFill>
            <a:srgbClr val="2D58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>
              <a:solidFill>
                <a:srgbClr val="2D588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713338-A228-A03E-902C-B3C9B240C10E}"/>
              </a:ext>
            </a:extLst>
          </p:cNvPr>
          <p:cNvSpPr/>
          <p:nvPr/>
        </p:nvSpPr>
        <p:spPr>
          <a:xfrm>
            <a:off x="0" y="6623509"/>
            <a:ext cx="12192000" cy="36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Slide Number Placeholder 4">
            <a:extLst>
              <a:ext uri="{FF2B5EF4-FFF2-40B4-BE49-F238E27FC236}">
                <a16:creationId xmlns:a16="http://schemas.microsoft.com/office/drawing/2014/main" id="{1BA02291-4C66-8A99-53A6-4E54D3999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1713" y="6573110"/>
            <a:ext cx="2743200" cy="365125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</a:rPr>
              <a:t>Slide 10</a:t>
            </a:r>
          </a:p>
        </p:txBody>
      </p:sp>
      <p:sp>
        <p:nvSpPr>
          <p:cNvPr id="25" name="Slide Number Placeholder 4">
            <a:extLst>
              <a:ext uri="{FF2B5EF4-FFF2-40B4-BE49-F238E27FC236}">
                <a16:creationId xmlns:a16="http://schemas.microsoft.com/office/drawing/2014/main" id="{577A1BC7-E13A-DD41-969D-29720F04A006}"/>
              </a:ext>
            </a:extLst>
          </p:cNvPr>
          <p:cNvSpPr txBox="1">
            <a:spLocks/>
          </p:cNvSpPr>
          <p:nvPr/>
        </p:nvSpPr>
        <p:spPr>
          <a:xfrm>
            <a:off x="85138" y="65706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b="1">
                <a:solidFill>
                  <a:schemeClr val="bg1"/>
                </a:solidFill>
              </a:rPr>
              <a:t>Part 2: Applications</a:t>
            </a:r>
          </a:p>
        </p:txBody>
      </p:sp>
      <p:sp>
        <p:nvSpPr>
          <p:cNvPr id="27" name="Footer Placeholder 3">
            <a:extLst>
              <a:ext uri="{FF2B5EF4-FFF2-40B4-BE49-F238E27FC236}">
                <a16:creationId xmlns:a16="http://schemas.microsoft.com/office/drawing/2014/main" id="{D6F7EF9B-BCDC-6937-502B-4D59054F6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75884"/>
            <a:ext cx="4114800" cy="365125"/>
          </a:xfrm>
        </p:spPr>
        <p:txBody>
          <a:bodyPr/>
          <a:lstStyle/>
          <a:p>
            <a:r>
              <a:rPr lang="en-GB" sz="1400" b="1">
                <a:solidFill>
                  <a:schemeClr val="bg1"/>
                </a:solidFill>
              </a:rPr>
              <a:t>Machine Learning for Astrophysics 2026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55E0B41-0BC6-9885-CA11-0519081A1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700" y="1184405"/>
            <a:ext cx="5756151" cy="519992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1900" b="1" dirty="0"/>
              <a:t> </a:t>
            </a:r>
            <a:r>
              <a:rPr lang="en-GB" sz="1900" b="1" dirty="0" err="1"/>
              <a:t>TPBench</a:t>
            </a:r>
            <a:r>
              <a:rPr lang="en-GB" sz="1900" b="1" dirty="0"/>
              <a:t>: </a:t>
            </a:r>
            <a:r>
              <a:rPr lang="en-GB" sz="1900" dirty="0"/>
              <a:t>theoretical physics problem benchmark for AI models.</a:t>
            </a:r>
            <a:endParaRPr lang="en-US"/>
          </a:p>
          <a:p>
            <a:pPr>
              <a:buFont typeface="Wingdings" panose="05000000000000000000" pitchFamily="2" charset="2"/>
              <a:buChar char="q"/>
            </a:pPr>
            <a:r>
              <a:rPr lang="en-GB" sz="1900" b="1"/>
              <a:t> Subject areas: </a:t>
            </a:r>
            <a:r>
              <a:rPr lang="en-GB" sz="1900" dirty="0"/>
              <a:t>high-energy theory, quantum </a:t>
            </a:r>
            <a:r>
              <a:rPr lang="en-GB" sz="1900"/>
              <a:t>mechanics, general relativity, </a:t>
            </a:r>
            <a:r>
              <a:rPr lang="en-GB" sz="1900" err="1"/>
              <a:t>cosmolog</a:t>
            </a:r>
            <a:r>
              <a:rPr lang="en-GB" sz="1900"/>
              <a:t>y etc.</a:t>
            </a:r>
            <a:endParaRPr lang="en-GB" sz="1900" dirty="0"/>
          </a:p>
          <a:p>
            <a:pPr>
              <a:buFont typeface="Wingdings" panose="05000000000000000000" pitchFamily="2" charset="2"/>
              <a:buChar char="q"/>
            </a:pPr>
            <a:r>
              <a:rPr lang="en-GB" sz="1900" b="1"/>
              <a:t> Difficulty level: </a:t>
            </a:r>
            <a:r>
              <a:rPr lang="en-GB" sz="1900" dirty="0"/>
              <a:t>ranging from undergraduate </a:t>
            </a:r>
            <a:r>
              <a:rPr lang="en-GB" sz="1900"/>
              <a:t>coursework to research level problems.</a:t>
            </a:r>
            <a:endParaRPr lang="en-GB" sz="1900" dirty="0"/>
          </a:p>
          <a:p>
            <a:pPr>
              <a:buFont typeface="Wingdings" panose="05000000000000000000" pitchFamily="2" charset="2"/>
              <a:buChar char="q"/>
            </a:pPr>
            <a:r>
              <a:rPr lang="en-GB" sz="1900" b="1"/>
              <a:t> Problem subset:</a:t>
            </a:r>
            <a:r>
              <a:rPr lang="en-GB" sz="1900"/>
              <a:t> publicly available subset of the full problem list. </a:t>
            </a:r>
            <a:endParaRPr lang="en-GB" sz="1900" dirty="0"/>
          </a:p>
          <a:p>
            <a:pPr>
              <a:buFont typeface="Wingdings" panose="05000000000000000000" pitchFamily="2" charset="2"/>
              <a:buChar char="q"/>
            </a:pPr>
            <a:r>
              <a:rPr lang="en-GB" sz="1900" b="1"/>
              <a:t> Key findings: </a:t>
            </a:r>
            <a:r>
              <a:rPr lang="en-GB" sz="1900"/>
              <a:t>self-reflection and adversarial architectures help with debugging, providing feedback to the model (and the user) and catching reasoning mistakes. </a:t>
            </a:r>
            <a:endParaRPr lang="en-GB" sz="1900" dirty="0"/>
          </a:p>
          <a:p>
            <a:pPr>
              <a:buFont typeface="Wingdings" panose="05000000000000000000" pitchFamily="2" charset="2"/>
              <a:buChar char="q"/>
            </a:pPr>
            <a:r>
              <a:rPr lang="en-GB" sz="1900"/>
              <a:t> All the reported </a:t>
            </a:r>
            <a:r>
              <a:rPr lang="en-GB" sz="1900" dirty="0"/>
              <a:t>models</a:t>
            </a:r>
            <a:r>
              <a:rPr lang="en-GB" sz="1900"/>
              <a:t> primarily struggle with 2 particularly difficult (difficulty level 5) research-level problems.</a:t>
            </a:r>
            <a:endParaRPr lang="en-GB" sz="1900" dirty="0"/>
          </a:p>
          <a:p>
            <a:pPr>
              <a:buFont typeface="Wingdings" panose="05000000000000000000" pitchFamily="2" charset="2"/>
              <a:buChar char="q"/>
            </a:pPr>
            <a:endParaRPr lang="en-GB" sz="24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0E316B-9AAE-80E4-BC90-59EF8AFC21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-112"/>
          <a:stretch>
            <a:fillRect/>
          </a:stretch>
        </p:blipFill>
        <p:spPr>
          <a:xfrm>
            <a:off x="6332797" y="1092800"/>
            <a:ext cx="5360077" cy="46407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4C6EF-5399-A9CD-F803-484127361145}"/>
              </a:ext>
            </a:extLst>
          </p:cNvPr>
          <p:cNvSpPr txBox="1"/>
          <p:nvPr/>
        </p:nvSpPr>
        <p:spPr>
          <a:xfrm>
            <a:off x="7432623" y="737016"/>
            <a:ext cx="329783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/>
              <a:t>Example </a:t>
            </a:r>
            <a:r>
              <a:rPr lang="en-US" b="1" dirty="0" err="1"/>
              <a:t>TPBench</a:t>
            </a:r>
            <a:r>
              <a:rPr lang="en-US" b="1" dirty="0"/>
              <a:t> </a:t>
            </a:r>
            <a:r>
              <a:rPr lang="en-US" dirty="0"/>
              <a:t>problem:</a:t>
            </a: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2052462-C23C-9758-2773-74E2C0C73810}"/>
              </a:ext>
            </a:extLst>
          </p:cNvPr>
          <p:cNvSpPr/>
          <p:nvPr/>
        </p:nvSpPr>
        <p:spPr>
          <a:xfrm>
            <a:off x="6307666" y="654431"/>
            <a:ext cx="5883639" cy="50716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C2551C3-EE76-E9CA-8A08-AB34C02EA3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2371" y="1714457"/>
            <a:ext cx="6027352" cy="31537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2956839-C515-2971-9751-8EE7A2C12BFF}"/>
              </a:ext>
            </a:extLst>
          </p:cNvPr>
          <p:cNvSpPr txBox="1"/>
          <p:nvPr/>
        </p:nvSpPr>
        <p:spPr>
          <a:xfrm>
            <a:off x="5903293" y="4994962"/>
            <a:ext cx="635732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b="1" dirty="0"/>
              <a:t>Figure 10:</a:t>
            </a:r>
            <a:r>
              <a:rPr lang="en-GB" dirty="0"/>
              <a:t> </a:t>
            </a:r>
            <a:r>
              <a:rPr lang="en-GB" dirty="0" err="1"/>
              <a:t>TPBench</a:t>
            </a:r>
            <a:r>
              <a:rPr lang="en-GB" dirty="0"/>
              <a:t> problem benchmark results.</a:t>
            </a:r>
          </a:p>
        </p:txBody>
      </p:sp>
    </p:spTree>
    <p:extLst>
      <p:ext uri="{BB962C8B-B14F-4D97-AF65-F5344CB8AC3E}">
        <p14:creationId xmlns:p14="http://schemas.microsoft.com/office/powerpoint/2010/main" val="863012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8" grpId="0" animBg="1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0BC5A-ABD5-6C65-7C06-E773FB567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E1EBB7-7BB5-F711-1085-CB382251B8BD}"/>
              </a:ext>
            </a:extLst>
          </p:cNvPr>
          <p:cNvSpPr/>
          <p:nvPr/>
        </p:nvSpPr>
        <p:spPr>
          <a:xfrm>
            <a:off x="0" y="1"/>
            <a:ext cx="12192000" cy="399224"/>
          </a:xfrm>
          <a:prstGeom prst="rect">
            <a:avLst/>
          </a:prstGeom>
          <a:solidFill>
            <a:srgbClr val="2D58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Date Placeholder 5">
            <a:extLst>
              <a:ext uri="{FF2B5EF4-FFF2-40B4-BE49-F238E27FC236}">
                <a16:creationId xmlns:a16="http://schemas.microsoft.com/office/drawing/2014/main" id="{5BF5EE6A-7204-D802-7BA8-2ED5D1249E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086" y="6573111"/>
            <a:ext cx="3094263" cy="365125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</a:rPr>
              <a:t>Introduction: Collaborators</a:t>
            </a:r>
            <a:endParaRPr lang="en-GB" b="1" baseline="30000">
              <a:solidFill>
                <a:schemeClr val="bg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2B626D-FA2F-04BE-6321-3D05E307D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7695"/>
            <a:ext cx="12192000" cy="573322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ptos"/>
              </a:rPr>
              <a:t>Applications: Theoretical Physics Benchmark (</a:t>
            </a:r>
            <a:r>
              <a:rPr lang="en-US" sz="2800" b="1" dirty="0" err="1">
                <a:solidFill>
                  <a:schemeClr val="bg1"/>
                </a:solidFill>
                <a:latin typeface="Aptos"/>
              </a:rPr>
              <a:t>TPBench</a:t>
            </a:r>
            <a:r>
              <a:rPr lang="en-US" sz="2800" b="1" dirty="0">
                <a:solidFill>
                  <a:schemeClr val="bg1"/>
                </a:solidFill>
                <a:latin typeface="Aptos"/>
              </a:rPr>
              <a:t>) 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EBB2403-C9A1-13E9-0180-F0A117653BCA}"/>
              </a:ext>
            </a:extLst>
          </p:cNvPr>
          <p:cNvSpPr/>
          <p:nvPr/>
        </p:nvSpPr>
        <p:spPr>
          <a:xfrm>
            <a:off x="0" y="6653349"/>
            <a:ext cx="12192000" cy="204651"/>
          </a:xfrm>
          <a:prstGeom prst="rect">
            <a:avLst/>
          </a:prstGeom>
          <a:solidFill>
            <a:srgbClr val="2D58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>
              <a:solidFill>
                <a:srgbClr val="2D588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7FC84C4-5279-A60C-0EAE-43015DFECABE}"/>
              </a:ext>
            </a:extLst>
          </p:cNvPr>
          <p:cNvSpPr/>
          <p:nvPr/>
        </p:nvSpPr>
        <p:spPr>
          <a:xfrm>
            <a:off x="0" y="6623509"/>
            <a:ext cx="12192000" cy="36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Slide Number Placeholder 4">
            <a:extLst>
              <a:ext uri="{FF2B5EF4-FFF2-40B4-BE49-F238E27FC236}">
                <a16:creationId xmlns:a16="http://schemas.microsoft.com/office/drawing/2014/main" id="{BA447332-14C0-AABD-08C9-C8A871DBA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1713" y="6573110"/>
            <a:ext cx="2743200" cy="365125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</a:rPr>
              <a:t>Slide 10</a:t>
            </a:r>
          </a:p>
        </p:txBody>
      </p:sp>
      <p:sp>
        <p:nvSpPr>
          <p:cNvPr id="25" name="Slide Number Placeholder 4">
            <a:extLst>
              <a:ext uri="{FF2B5EF4-FFF2-40B4-BE49-F238E27FC236}">
                <a16:creationId xmlns:a16="http://schemas.microsoft.com/office/drawing/2014/main" id="{3FB1DBE3-0ED1-DE40-B3BF-E1B59A76E24D}"/>
              </a:ext>
            </a:extLst>
          </p:cNvPr>
          <p:cNvSpPr txBox="1">
            <a:spLocks/>
          </p:cNvSpPr>
          <p:nvPr/>
        </p:nvSpPr>
        <p:spPr>
          <a:xfrm>
            <a:off x="85138" y="65706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b="1">
                <a:solidFill>
                  <a:schemeClr val="bg1"/>
                </a:solidFill>
              </a:rPr>
              <a:t>Part 2: Applications</a:t>
            </a:r>
          </a:p>
        </p:txBody>
      </p:sp>
      <p:sp>
        <p:nvSpPr>
          <p:cNvPr id="27" name="Footer Placeholder 3">
            <a:extLst>
              <a:ext uri="{FF2B5EF4-FFF2-40B4-BE49-F238E27FC236}">
                <a16:creationId xmlns:a16="http://schemas.microsoft.com/office/drawing/2014/main" id="{368D338D-7923-B0EA-9A32-A7896FEF7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75884"/>
            <a:ext cx="4114800" cy="365125"/>
          </a:xfrm>
        </p:spPr>
        <p:txBody>
          <a:bodyPr/>
          <a:lstStyle/>
          <a:p>
            <a:r>
              <a:rPr lang="en-GB" sz="1400" b="1">
                <a:solidFill>
                  <a:schemeClr val="bg1"/>
                </a:solidFill>
              </a:rPr>
              <a:t>Machine Learning for Astrophysics 2026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F515A76-7DF0-F1EF-52BC-DDB6FA8A4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700" y="1184405"/>
            <a:ext cx="5756151" cy="519992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1900" b="1" dirty="0"/>
              <a:t> </a:t>
            </a:r>
            <a:r>
              <a:rPr lang="en-GB" sz="1900" b="1" dirty="0" err="1"/>
              <a:t>TPBench</a:t>
            </a:r>
            <a:r>
              <a:rPr lang="en-GB" sz="1900" b="1" dirty="0"/>
              <a:t>: </a:t>
            </a:r>
            <a:r>
              <a:rPr lang="en-GB" sz="1900" dirty="0"/>
              <a:t>theoretical physics problem benchmark for AI models.</a:t>
            </a:r>
            <a:endParaRPr lang="en-US"/>
          </a:p>
          <a:p>
            <a:pPr>
              <a:buFont typeface="Wingdings" panose="05000000000000000000" pitchFamily="2" charset="2"/>
              <a:buChar char="q"/>
            </a:pPr>
            <a:r>
              <a:rPr lang="en-GB" sz="1900" b="1"/>
              <a:t> Subject areas: </a:t>
            </a:r>
            <a:r>
              <a:rPr lang="en-GB" sz="1900" dirty="0"/>
              <a:t>high-energy theory, quantum </a:t>
            </a:r>
            <a:r>
              <a:rPr lang="en-GB" sz="1900"/>
              <a:t>mechanics, general relativity, </a:t>
            </a:r>
            <a:r>
              <a:rPr lang="en-GB" sz="1900" err="1"/>
              <a:t>cosmolog</a:t>
            </a:r>
            <a:r>
              <a:rPr lang="en-GB" sz="1900"/>
              <a:t>y etc.</a:t>
            </a:r>
            <a:endParaRPr lang="en-GB" sz="1900" dirty="0"/>
          </a:p>
          <a:p>
            <a:pPr>
              <a:buFont typeface="Wingdings" panose="05000000000000000000" pitchFamily="2" charset="2"/>
              <a:buChar char="q"/>
            </a:pPr>
            <a:r>
              <a:rPr lang="en-GB" sz="1900" b="1"/>
              <a:t> Difficulty level: </a:t>
            </a:r>
            <a:r>
              <a:rPr lang="en-GB" sz="1900" dirty="0"/>
              <a:t>ranging from undergraduate </a:t>
            </a:r>
            <a:r>
              <a:rPr lang="en-GB" sz="1900"/>
              <a:t>coursework to research level problems.</a:t>
            </a:r>
            <a:endParaRPr lang="en-GB" sz="1900" dirty="0"/>
          </a:p>
          <a:p>
            <a:pPr>
              <a:buFont typeface="Wingdings" panose="05000000000000000000" pitchFamily="2" charset="2"/>
              <a:buChar char="q"/>
            </a:pPr>
            <a:r>
              <a:rPr lang="en-GB" sz="1900" b="1"/>
              <a:t> Problem subset:</a:t>
            </a:r>
            <a:r>
              <a:rPr lang="en-GB" sz="1900"/>
              <a:t> publicly available subset of the full problem list. </a:t>
            </a:r>
            <a:endParaRPr lang="en-GB" sz="1900" dirty="0"/>
          </a:p>
          <a:p>
            <a:pPr>
              <a:buFont typeface="Wingdings" panose="05000000000000000000" pitchFamily="2" charset="2"/>
              <a:buChar char="q"/>
            </a:pPr>
            <a:r>
              <a:rPr lang="en-GB" sz="1900" b="1"/>
              <a:t> Key findings: </a:t>
            </a:r>
            <a:r>
              <a:rPr lang="en-GB" sz="1900"/>
              <a:t>self-reflection and adversarial architectures help with debugging, providing feedback to the model (and the user) and catching reasoning mistakes. </a:t>
            </a:r>
            <a:endParaRPr lang="en-GB" sz="1900" dirty="0"/>
          </a:p>
          <a:p>
            <a:pPr>
              <a:buFont typeface="Wingdings" panose="05000000000000000000" pitchFamily="2" charset="2"/>
              <a:buChar char="q"/>
            </a:pPr>
            <a:r>
              <a:rPr lang="en-GB" sz="1900"/>
              <a:t> All the reported </a:t>
            </a:r>
            <a:r>
              <a:rPr lang="en-GB" sz="1900" dirty="0"/>
              <a:t>models</a:t>
            </a:r>
            <a:r>
              <a:rPr lang="en-GB" sz="1900"/>
              <a:t> primarily struggle with 2 particularly difficult (difficulty level 5) research-level problems.</a:t>
            </a:r>
            <a:endParaRPr lang="en-GB" sz="1900" dirty="0"/>
          </a:p>
          <a:p>
            <a:pPr>
              <a:buFont typeface="Wingdings" panose="05000000000000000000" pitchFamily="2" charset="2"/>
              <a:buChar char="q"/>
            </a:pPr>
            <a:endParaRPr lang="en-GB" sz="24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90BD87-9DFB-1C47-01E4-971345FE46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-112"/>
          <a:stretch>
            <a:fillRect/>
          </a:stretch>
        </p:blipFill>
        <p:spPr>
          <a:xfrm>
            <a:off x="6332797" y="1092800"/>
            <a:ext cx="5360077" cy="46407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8E42020-09C0-E711-A909-43FBE6CC7BCB}"/>
              </a:ext>
            </a:extLst>
          </p:cNvPr>
          <p:cNvSpPr txBox="1"/>
          <p:nvPr/>
        </p:nvSpPr>
        <p:spPr>
          <a:xfrm>
            <a:off x="7432623" y="737016"/>
            <a:ext cx="329783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/>
              <a:t>Example </a:t>
            </a:r>
            <a:r>
              <a:rPr lang="en-US" b="1" dirty="0" err="1"/>
              <a:t>TPBench</a:t>
            </a:r>
            <a:r>
              <a:rPr lang="en-US" b="1" dirty="0"/>
              <a:t> </a:t>
            </a:r>
            <a:r>
              <a:rPr lang="en-US" dirty="0"/>
              <a:t>problem:</a:t>
            </a: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089391-CF20-D1C3-BF53-7118D336956E}"/>
              </a:ext>
            </a:extLst>
          </p:cNvPr>
          <p:cNvSpPr/>
          <p:nvPr/>
        </p:nvSpPr>
        <p:spPr>
          <a:xfrm>
            <a:off x="6227465" y="1100733"/>
            <a:ext cx="5883639" cy="50716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01632E-F737-7009-77BE-6A9B704E9EAF}"/>
              </a:ext>
            </a:extLst>
          </p:cNvPr>
          <p:cNvSpPr txBox="1"/>
          <p:nvPr/>
        </p:nvSpPr>
        <p:spPr>
          <a:xfrm>
            <a:off x="5577455" y="4859623"/>
            <a:ext cx="635732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b="1" dirty="0"/>
              <a:t>Figure 10:</a:t>
            </a:r>
            <a:r>
              <a:rPr lang="en-GB" dirty="0"/>
              <a:t> </a:t>
            </a:r>
            <a:r>
              <a:rPr lang="en-GB" dirty="0" err="1"/>
              <a:t>TPBench</a:t>
            </a:r>
            <a:r>
              <a:rPr lang="en-GB" dirty="0"/>
              <a:t> problem benchmark results.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22811E6-EA95-ECA3-FABB-124436EC60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8906" y="2342010"/>
            <a:ext cx="5531557" cy="129979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54B0568-22CF-373D-DFA4-8C107A7BD5A0}"/>
              </a:ext>
            </a:extLst>
          </p:cNvPr>
          <p:cNvSpPr/>
          <p:nvPr/>
        </p:nvSpPr>
        <p:spPr>
          <a:xfrm>
            <a:off x="5966521" y="1718269"/>
            <a:ext cx="5856111" cy="2539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477621E-D9B1-BC7D-FF39-9BC96DA9DD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8139" y="2064329"/>
            <a:ext cx="6032501" cy="165145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94381BD-9624-D4A8-333E-A27BBD8F7C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6452" y="1552766"/>
            <a:ext cx="6027352" cy="3153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418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8" grpId="0" animBg="1"/>
      <p:bldP spid="6" grpId="0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D1A55-6B88-B40F-A80F-40DD14615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D80F95-EEEF-96B8-D95E-DC80A3B00EF1}"/>
              </a:ext>
            </a:extLst>
          </p:cNvPr>
          <p:cNvSpPr/>
          <p:nvPr/>
        </p:nvSpPr>
        <p:spPr>
          <a:xfrm>
            <a:off x="0" y="1"/>
            <a:ext cx="12192000" cy="399224"/>
          </a:xfrm>
          <a:prstGeom prst="rect">
            <a:avLst/>
          </a:prstGeom>
          <a:solidFill>
            <a:srgbClr val="2D58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Date Placeholder 5">
            <a:extLst>
              <a:ext uri="{FF2B5EF4-FFF2-40B4-BE49-F238E27FC236}">
                <a16:creationId xmlns:a16="http://schemas.microsoft.com/office/drawing/2014/main" id="{E410A487-9FEA-441D-FA38-075A87027E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086" y="6573111"/>
            <a:ext cx="3094263" cy="365125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</a:rPr>
              <a:t>Introduction: Collaborators</a:t>
            </a:r>
            <a:endParaRPr lang="en-GB" b="1" baseline="30000">
              <a:solidFill>
                <a:schemeClr val="bg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944651D-7483-2062-D781-5DBFD64C6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7695"/>
            <a:ext cx="12192000" cy="573322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ptos"/>
              </a:rPr>
              <a:t>Applications: Theoretical Physics Benchmark (</a:t>
            </a:r>
            <a:r>
              <a:rPr lang="en-US" sz="2800" b="1" dirty="0" err="1">
                <a:solidFill>
                  <a:schemeClr val="bg1"/>
                </a:solidFill>
                <a:latin typeface="Aptos"/>
              </a:rPr>
              <a:t>TPBench</a:t>
            </a:r>
            <a:r>
              <a:rPr lang="en-US" sz="2800" b="1" dirty="0">
                <a:solidFill>
                  <a:schemeClr val="bg1"/>
                </a:solidFill>
                <a:latin typeface="Aptos"/>
              </a:rPr>
              <a:t>) 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90B3DFD-FF02-8382-8568-5BD29DCBD93D}"/>
              </a:ext>
            </a:extLst>
          </p:cNvPr>
          <p:cNvSpPr/>
          <p:nvPr/>
        </p:nvSpPr>
        <p:spPr>
          <a:xfrm>
            <a:off x="0" y="6653349"/>
            <a:ext cx="12192000" cy="204651"/>
          </a:xfrm>
          <a:prstGeom prst="rect">
            <a:avLst/>
          </a:prstGeom>
          <a:solidFill>
            <a:srgbClr val="2D58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>
              <a:solidFill>
                <a:srgbClr val="2D588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EABB163-74D6-0304-2CDE-4C6DF5D1DF98}"/>
              </a:ext>
            </a:extLst>
          </p:cNvPr>
          <p:cNvSpPr/>
          <p:nvPr/>
        </p:nvSpPr>
        <p:spPr>
          <a:xfrm>
            <a:off x="0" y="6623509"/>
            <a:ext cx="12192000" cy="36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Slide Number Placeholder 4">
            <a:extLst>
              <a:ext uri="{FF2B5EF4-FFF2-40B4-BE49-F238E27FC236}">
                <a16:creationId xmlns:a16="http://schemas.microsoft.com/office/drawing/2014/main" id="{9520CAAB-159A-20B9-DB2D-25AC0DBEB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1713" y="6573110"/>
            <a:ext cx="2743200" cy="365125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Slide 11</a:t>
            </a:r>
          </a:p>
        </p:txBody>
      </p:sp>
      <p:sp>
        <p:nvSpPr>
          <p:cNvPr id="25" name="Slide Number Placeholder 4">
            <a:extLst>
              <a:ext uri="{FF2B5EF4-FFF2-40B4-BE49-F238E27FC236}">
                <a16:creationId xmlns:a16="http://schemas.microsoft.com/office/drawing/2014/main" id="{9FB2889C-04A4-443E-E089-65323088C4B5}"/>
              </a:ext>
            </a:extLst>
          </p:cNvPr>
          <p:cNvSpPr txBox="1">
            <a:spLocks/>
          </p:cNvSpPr>
          <p:nvPr/>
        </p:nvSpPr>
        <p:spPr>
          <a:xfrm>
            <a:off x="85138" y="65706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b="1">
                <a:solidFill>
                  <a:schemeClr val="bg1"/>
                </a:solidFill>
              </a:rPr>
              <a:t>Part 2: Applications</a:t>
            </a:r>
          </a:p>
        </p:txBody>
      </p:sp>
      <p:sp>
        <p:nvSpPr>
          <p:cNvPr id="27" name="Footer Placeholder 3">
            <a:extLst>
              <a:ext uri="{FF2B5EF4-FFF2-40B4-BE49-F238E27FC236}">
                <a16:creationId xmlns:a16="http://schemas.microsoft.com/office/drawing/2014/main" id="{1DCEE7E2-FBDE-BFDC-447D-F6B07462E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75884"/>
            <a:ext cx="4114800" cy="365125"/>
          </a:xfrm>
        </p:spPr>
        <p:txBody>
          <a:bodyPr/>
          <a:lstStyle/>
          <a:p>
            <a:r>
              <a:rPr lang="en-GB" sz="1400" b="1">
                <a:solidFill>
                  <a:schemeClr val="bg1"/>
                </a:solidFill>
              </a:rPr>
              <a:t>Machine Learning for Astrophysics 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19F062-6A8E-BDAB-9CE1-7DE922EB9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2454" y="2440820"/>
            <a:ext cx="9161319" cy="19821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9BE3A69-D1FD-9B0B-F69B-F53DF14D18DD}"/>
              </a:ext>
            </a:extLst>
          </p:cNvPr>
          <p:cNvSpPr/>
          <p:nvPr/>
        </p:nvSpPr>
        <p:spPr>
          <a:xfrm>
            <a:off x="1512366" y="1058656"/>
            <a:ext cx="9097465" cy="42462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F66AB6-1188-593A-A563-E75111A86D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5248" y="542636"/>
            <a:ext cx="6600688" cy="57785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D8A3C8A-D4E3-18A9-01BB-DDE06C562D02}"/>
              </a:ext>
            </a:extLst>
          </p:cNvPr>
          <p:cNvSpPr/>
          <p:nvPr/>
        </p:nvSpPr>
        <p:spPr>
          <a:xfrm>
            <a:off x="2605923" y="517694"/>
            <a:ext cx="6910351" cy="59680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078C29-1AF6-E4B8-750E-5A8C6CDBBB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2638" y="1478636"/>
            <a:ext cx="7033904" cy="382904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FE6E0F3-7AEA-620F-D1D9-2320F5AA19D2}"/>
              </a:ext>
            </a:extLst>
          </p:cNvPr>
          <p:cNvSpPr/>
          <p:nvPr/>
        </p:nvSpPr>
        <p:spPr>
          <a:xfrm>
            <a:off x="2454687" y="1209893"/>
            <a:ext cx="7375694" cy="44905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E580749-8A8D-B552-AF51-3E00680A5B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4672" y="1221527"/>
            <a:ext cx="7707356" cy="442076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5C7C9E1-29C8-0A10-80CC-9FAC2F4E358C}"/>
              </a:ext>
            </a:extLst>
          </p:cNvPr>
          <p:cNvSpPr/>
          <p:nvPr/>
        </p:nvSpPr>
        <p:spPr>
          <a:xfrm>
            <a:off x="2175481" y="977221"/>
            <a:ext cx="7934106" cy="47465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D0BCC2C-8969-CEAE-D486-117CFEA112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2885" y="2236630"/>
            <a:ext cx="8864794" cy="189613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76E4E53-5A2D-182E-26B9-AE9C9F1CF106}"/>
              </a:ext>
            </a:extLst>
          </p:cNvPr>
          <p:cNvSpPr/>
          <p:nvPr/>
        </p:nvSpPr>
        <p:spPr>
          <a:xfrm>
            <a:off x="1302961" y="1779938"/>
            <a:ext cx="9423206" cy="33853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A5CE930-0776-AF41-80AB-5E91BD2F3D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2688" y="1241885"/>
            <a:ext cx="8212441" cy="4211361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5DEBF0B-BF65-029D-F84F-112161B28AF9}"/>
              </a:ext>
            </a:extLst>
          </p:cNvPr>
          <p:cNvSpPr/>
          <p:nvPr/>
        </p:nvSpPr>
        <p:spPr>
          <a:xfrm>
            <a:off x="1628702" y="977221"/>
            <a:ext cx="8876427" cy="47232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6B2D29A-7A18-6BD9-7548-AF191A7FA1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49014" y="698015"/>
            <a:ext cx="5331102" cy="528164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75F3EE4-0666-9723-E909-0B5E36101531}"/>
              </a:ext>
            </a:extLst>
          </p:cNvPr>
          <p:cNvSpPr/>
          <p:nvPr/>
        </p:nvSpPr>
        <p:spPr>
          <a:xfrm>
            <a:off x="2757160" y="610763"/>
            <a:ext cx="6433374" cy="55608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D8032A0-DDAD-3C94-9F37-0426BE92F6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757" y="1746274"/>
            <a:ext cx="8032120" cy="3289834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C6B8BDA3-E422-801A-DE93-3B2339F21725}"/>
              </a:ext>
            </a:extLst>
          </p:cNvPr>
          <p:cNvSpPr/>
          <p:nvPr/>
        </p:nvSpPr>
        <p:spPr>
          <a:xfrm>
            <a:off x="1733405" y="1291328"/>
            <a:ext cx="8667022" cy="43276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E4B5E5DF-56E1-FADD-2AB7-021C5EF5F2D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20657" y="1646734"/>
            <a:ext cx="7706380" cy="3401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40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3" grpId="0" animBg="1"/>
      <p:bldP spid="16" grpId="0" animBg="1"/>
      <p:bldP spid="18" grpId="0" animBg="1"/>
      <p:bldP spid="22" grpId="0" animBg="1"/>
      <p:bldP spid="2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DC62E-EBF2-04E3-9396-FDB96477C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logo of a building and a ship&#10;&#10;AI-generated content may be incorrect.">
            <a:extLst>
              <a:ext uri="{FF2B5EF4-FFF2-40B4-BE49-F238E27FC236}">
                <a16:creationId xmlns:a16="http://schemas.microsoft.com/office/drawing/2014/main" id="{8D19523D-188E-FE9D-179F-205E27D865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3372" y="6513"/>
            <a:ext cx="10287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0B3E421-B7AA-42A5-0FA4-C9C3A8704F65}"/>
              </a:ext>
            </a:extLst>
          </p:cNvPr>
          <p:cNvSpPr/>
          <p:nvPr/>
        </p:nvSpPr>
        <p:spPr>
          <a:xfrm rot="16200000" flipV="1">
            <a:off x="-2609054" y="2594963"/>
            <a:ext cx="5564777" cy="374850"/>
          </a:xfrm>
          <a:prstGeom prst="rect">
            <a:avLst/>
          </a:prstGeom>
          <a:solidFill>
            <a:srgbClr val="2D58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EAFCDC-94E9-2369-0319-CC8CFAB9EE11}"/>
              </a:ext>
            </a:extLst>
          </p:cNvPr>
          <p:cNvSpPr/>
          <p:nvPr/>
        </p:nvSpPr>
        <p:spPr>
          <a:xfrm rot="16200000">
            <a:off x="-765946" y="5740000"/>
            <a:ext cx="1878568" cy="3748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C410E4CD-8347-3B5B-CA6F-A3571A723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007" y="3434363"/>
            <a:ext cx="8641226" cy="1351882"/>
          </a:xfrm>
        </p:spPr>
        <p:txBody>
          <a:bodyPr>
            <a:noAutofit/>
          </a:bodyPr>
          <a:lstStyle/>
          <a:p>
            <a:r>
              <a:rPr lang="en-GB" sz="5400" b="1" dirty="0">
                <a:latin typeface="Arial"/>
                <a:cs typeface="Arial"/>
              </a:rPr>
              <a:t>Part 3</a:t>
            </a:r>
            <a:r>
              <a:rPr lang="en-GB" sz="5400">
                <a:latin typeface="Arial"/>
                <a:cs typeface="Arial"/>
              </a:rPr>
              <a:t>: Current and Future Work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3031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F973A-02F3-B7B0-2F9E-AD586956F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865A6E-BDBD-4EE6-02A3-A5AFFD02958B}"/>
              </a:ext>
            </a:extLst>
          </p:cNvPr>
          <p:cNvSpPr/>
          <p:nvPr/>
        </p:nvSpPr>
        <p:spPr>
          <a:xfrm>
            <a:off x="0" y="1"/>
            <a:ext cx="12192000" cy="399224"/>
          </a:xfrm>
          <a:prstGeom prst="rect">
            <a:avLst/>
          </a:prstGeom>
          <a:solidFill>
            <a:srgbClr val="2D58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Date Placeholder 5">
            <a:extLst>
              <a:ext uri="{FF2B5EF4-FFF2-40B4-BE49-F238E27FC236}">
                <a16:creationId xmlns:a16="http://schemas.microsoft.com/office/drawing/2014/main" id="{0C1C21C8-8E40-3AD7-A819-A906B10979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086" y="6573111"/>
            <a:ext cx="3094263" cy="365125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</a:rPr>
              <a:t>Introduction: Collaborators</a:t>
            </a:r>
            <a:endParaRPr lang="en-GB" b="1" baseline="30000">
              <a:solidFill>
                <a:schemeClr val="bg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614AA37-6ED4-262D-55E7-27673CCD2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7695"/>
            <a:ext cx="12192000" cy="573322"/>
          </a:xfrm>
        </p:spPr>
        <p:txBody>
          <a:bodyPr>
            <a:norm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Aptos"/>
              </a:rPr>
              <a:t>Current Work and Unsolved Problems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4E82C1C-ED2E-E4F8-8D95-B102CE0B6F9A}"/>
              </a:ext>
            </a:extLst>
          </p:cNvPr>
          <p:cNvSpPr/>
          <p:nvPr/>
        </p:nvSpPr>
        <p:spPr>
          <a:xfrm>
            <a:off x="0" y="6653349"/>
            <a:ext cx="12192000" cy="204651"/>
          </a:xfrm>
          <a:prstGeom prst="rect">
            <a:avLst/>
          </a:prstGeom>
          <a:solidFill>
            <a:srgbClr val="2D58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>
              <a:solidFill>
                <a:srgbClr val="2D588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96B8A79-A01F-EC14-0E5A-274AF2BB3A2F}"/>
              </a:ext>
            </a:extLst>
          </p:cNvPr>
          <p:cNvSpPr/>
          <p:nvPr/>
        </p:nvSpPr>
        <p:spPr>
          <a:xfrm>
            <a:off x="0" y="6623509"/>
            <a:ext cx="12192000" cy="36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Slide Number Placeholder 4">
            <a:extLst>
              <a:ext uri="{FF2B5EF4-FFF2-40B4-BE49-F238E27FC236}">
                <a16:creationId xmlns:a16="http://schemas.microsoft.com/office/drawing/2014/main" id="{B61C2211-FDDE-8E01-B346-DBDBF8ECC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1713" y="6573110"/>
            <a:ext cx="2743200" cy="365125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Slide 12</a:t>
            </a:r>
            <a:endParaRPr lang="en-US" dirty="0"/>
          </a:p>
        </p:txBody>
      </p:sp>
      <p:sp>
        <p:nvSpPr>
          <p:cNvPr id="25" name="Slide Number Placeholder 4">
            <a:extLst>
              <a:ext uri="{FF2B5EF4-FFF2-40B4-BE49-F238E27FC236}">
                <a16:creationId xmlns:a16="http://schemas.microsoft.com/office/drawing/2014/main" id="{7107C460-9B32-28BF-E32F-3FB67805150A}"/>
              </a:ext>
            </a:extLst>
          </p:cNvPr>
          <p:cNvSpPr txBox="1">
            <a:spLocks/>
          </p:cNvSpPr>
          <p:nvPr/>
        </p:nvSpPr>
        <p:spPr>
          <a:xfrm>
            <a:off x="85138" y="65706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b="1">
                <a:solidFill>
                  <a:schemeClr val="bg1"/>
                </a:solidFill>
              </a:rPr>
              <a:t>Part 3: Current Work</a:t>
            </a:r>
          </a:p>
        </p:txBody>
      </p:sp>
      <p:sp>
        <p:nvSpPr>
          <p:cNvPr id="27" name="Footer Placeholder 3">
            <a:extLst>
              <a:ext uri="{FF2B5EF4-FFF2-40B4-BE49-F238E27FC236}">
                <a16:creationId xmlns:a16="http://schemas.microsoft.com/office/drawing/2014/main" id="{F7B8B15D-4637-1FA9-0C6F-CE13788D9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75884"/>
            <a:ext cx="4114800" cy="365125"/>
          </a:xfrm>
        </p:spPr>
        <p:txBody>
          <a:bodyPr/>
          <a:lstStyle/>
          <a:p>
            <a:r>
              <a:rPr lang="en-GB" sz="1400" b="1">
                <a:solidFill>
                  <a:schemeClr val="bg1"/>
                </a:solidFill>
              </a:rPr>
              <a:t>Machine Learning for Astrophysics 2026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F065A7A-7419-F044-359C-C91E339EF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085" y="806661"/>
            <a:ext cx="6185998" cy="547997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1900" b="1" dirty="0"/>
              <a:t> MAS-Babel </a:t>
            </a:r>
            <a:r>
              <a:rPr lang="en-GB" sz="1900" dirty="0"/>
              <a:t>provides the building blocks for a fully-functioning </a:t>
            </a:r>
            <a:r>
              <a:rPr lang="en-GB" sz="1900" i="1" dirty="0"/>
              <a:t>AI Scientist</a:t>
            </a:r>
            <a:r>
              <a:rPr lang="en-GB" sz="1900" dirty="0"/>
              <a:t> code.</a:t>
            </a:r>
            <a:endParaRPr lang="en-US"/>
          </a:p>
          <a:p>
            <a:pPr>
              <a:buFont typeface="Wingdings" panose="05000000000000000000" pitchFamily="2" charset="2"/>
              <a:buChar char="q"/>
            </a:pPr>
            <a:r>
              <a:rPr lang="en-GB" sz="1900" b="1" dirty="0"/>
              <a:t> Applications:</a:t>
            </a:r>
            <a:r>
              <a:rPr lang="en-GB" sz="1900" dirty="0"/>
              <a:t> literature review, scientific code writing and debugging, peer review, publication writing.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1900" dirty="0"/>
              <a:t> Outstanding problems: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700" dirty="0"/>
              <a:t>Efficient and secure </a:t>
            </a:r>
            <a:r>
              <a:rPr lang="en-GB" sz="1700" b="1" dirty="0"/>
              <a:t>tool integration</a:t>
            </a:r>
            <a:r>
              <a:rPr lang="en-GB" sz="1700" dirty="0"/>
              <a:t> (CAMB, CLASS, HEALPix etc.) -- how to make the AI models use the installed cosmology tools?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700" dirty="0"/>
              <a:t>Accounting for physics laws, conservation, symmetries. The MAS approach here is naturally helpful (e.g., </a:t>
            </a:r>
            <a:r>
              <a:rPr lang="en-GB" sz="1700" b="1" i="1" dirty="0"/>
              <a:t>physics expert </a:t>
            </a:r>
            <a:r>
              <a:rPr lang="en-GB" sz="1700" dirty="0"/>
              <a:t>agent checks the output of other agents)</a:t>
            </a:r>
            <a:r>
              <a:rPr lang="en-GB" sz="1700" b="1" i="1" dirty="0"/>
              <a:t>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700" dirty="0"/>
              <a:t>What are other useful </a:t>
            </a:r>
            <a:r>
              <a:rPr lang="en-GB" sz="1700" b="1" dirty="0"/>
              <a:t>architectures</a:t>
            </a:r>
            <a:r>
              <a:rPr lang="en-GB" sz="1700" dirty="0"/>
              <a:t> for scientific applications? 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1900" dirty="0"/>
              <a:t>Current approaches: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700" dirty="0"/>
              <a:t>Introducing a </a:t>
            </a:r>
            <a:r>
              <a:rPr lang="en-GB" sz="1700" b="1" dirty="0"/>
              <a:t>cosmology tool layer</a:t>
            </a:r>
            <a:r>
              <a:rPr lang="en-GB" sz="1700" dirty="0"/>
              <a:t> (CAMB, CLASS, Cobaya, Astropy, emcee etc). 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700" dirty="0"/>
              <a:t>Writing up new architectures: </a:t>
            </a:r>
            <a:r>
              <a:rPr lang="en-GB" sz="1700" b="1" dirty="0"/>
              <a:t>agentic swarm</a:t>
            </a:r>
            <a:r>
              <a:rPr lang="en-GB" sz="1700" dirty="0"/>
              <a:t>, </a:t>
            </a:r>
            <a:r>
              <a:rPr lang="en-GB" sz="1700" b="1" dirty="0"/>
              <a:t>meta architecture (planner)</a:t>
            </a:r>
            <a:r>
              <a:rPr lang="en-GB" sz="1700" dirty="0"/>
              <a:t>, </a:t>
            </a:r>
            <a:r>
              <a:rPr lang="en-GB" sz="1700" b="1" dirty="0"/>
              <a:t>peer review architecture</a:t>
            </a:r>
            <a:r>
              <a:rPr lang="en-GB" sz="1700" dirty="0"/>
              <a:t>. 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9A83FE-7940-FF5B-835D-261C2192D915}"/>
              </a:ext>
            </a:extLst>
          </p:cNvPr>
          <p:cNvSpPr txBox="1"/>
          <p:nvPr/>
        </p:nvSpPr>
        <p:spPr>
          <a:xfrm>
            <a:off x="6094372" y="4835157"/>
            <a:ext cx="635732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b="1"/>
              <a:t>Figure 11:</a:t>
            </a:r>
            <a:r>
              <a:rPr lang="en-GB"/>
              <a:t> Extending the MAS-Babel framework.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1161BD6-626F-4BE2-83B2-31C55BBDA4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9491" y="1309687"/>
            <a:ext cx="5450266" cy="352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463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5C1C2-9D84-D95A-57D6-993B87F3C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logo of a building and a ship&#10;&#10;AI-generated content may be incorrect.">
            <a:extLst>
              <a:ext uri="{FF2B5EF4-FFF2-40B4-BE49-F238E27FC236}">
                <a16:creationId xmlns:a16="http://schemas.microsoft.com/office/drawing/2014/main" id="{2D5F50B2-9A84-E85A-2AEC-F4FD4DC34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3372" y="6513"/>
            <a:ext cx="10287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0E5B17E-D1CF-6825-1091-CB8DDA9F7A64}"/>
              </a:ext>
            </a:extLst>
          </p:cNvPr>
          <p:cNvSpPr/>
          <p:nvPr/>
        </p:nvSpPr>
        <p:spPr>
          <a:xfrm rot="16200000" flipV="1">
            <a:off x="-2609054" y="2594963"/>
            <a:ext cx="5564777" cy="374850"/>
          </a:xfrm>
          <a:prstGeom prst="rect">
            <a:avLst/>
          </a:prstGeom>
          <a:solidFill>
            <a:srgbClr val="2D58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2D68E20-FF8E-C7D9-F289-8A131B8C643B}"/>
              </a:ext>
            </a:extLst>
          </p:cNvPr>
          <p:cNvSpPr/>
          <p:nvPr/>
        </p:nvSpPr>
        <p:spPr>
          <a:xfrm rot="16200000">
            <a:off x="-765946" y="5740000"/>
            <a:ext cx="1878568" cy="3748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1F17943-2D64-C00C-34A8-99320BC39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007" y="3428118"/>
            <a:ext cx="8166538" cy="1358127"/>
          </a:xfrm>
        </p:spPr>
        <p:txBody>
          <a:bodyPr>
            <a:noAutofit/>
          </a:bodyPr>
          <a:lstStyle/>
          <a:p>
            <a:r>
              <a:rPr lang="en-GB" sz="5400" b="1" dirty="0">
                <a:latin typeface="Arial"/>
                <a:cs typeface="Arial"/>
              </a:rPr>
              <a:t>Thank you for your </a:t>
            </a:r>
            <a:r>
              <a:rPr lang="en-GB" sz="5400" b="1">
                <a:latin typeface="Arial"/>
                <a:cs typeface="Arial"/>
              </a:rPr>
              <a:t>attention!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506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"/>
            <a:ext cx="12192000" cy="399224"/>
          </a:xfrm>
          <a:prstGeom prst="rect">
            <a:avLst/>
          </a:prstGeom>
          <a:solidFill>
            <a:srgbClr val="2D58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Date Placeholder 5"/>
          <p:cNvSpPr>
            <a:spLocks noGrp="1"/>
          </p:cNvSpPr>
          <p:nvPr>
            <p:ph type="dt" sz="half" idx="10"/>
          </p:nvPr>
        </p:nvSpPr>
        <p:spPr>
          <a:xfrm>
            <a:off x="87086" y="6573111"/>
            <a:ext cx="3094263" cy="365125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</a:rPr>
              <a:t>Introduction: Collaborators</a:t>
            </a:r>
            <a:endParaRPr lang="en-GB" b="1" baseline="30000">
              <a:solidFill>
                <a:schemeClr val="bg1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-77695"/>
            <a:ext cx="12192000" cy="573322"/>
          </a:xfrm>
        </p:spPr>
        <p:txBody>
          <a:bodyPr>
            <a:normAutofit/>
          </a:bodyPr>
          <a:lstStyle/>
          <a:p>
            <a:pPr algn="ctr"/>
            <a:r>
              <a:rPr lang="en-GB" sz="2800" b="1">
                <a:solidFill>
                  <a:schemeClr val="bg1"/>
                </a:solidFill>
                <a:latin typeface="+mn-lt"/>
              </a:rPr>
              <a:t>Outline of the Presentation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89957" y="800147"/>
            <a:ext cx="12008457" cy="5825156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400" b="1" dirty="0"/>
              <a:t>   Introduction</a:t>
            </a:r>
            <a:endParaRPr lang="en-US" dirty="0"/>
          </a:p>
          <a:p>
            <a:pPr marL="914400" lvl="1" indent="-457200">
              <a:buAutoNum type="arabicPeriod"/>
            </a:pPr>
            <a:r>
              <a:rPr lang="en-GB" sz="2200" dirty="0"/>
              <a:t>Introduction: </a:t>
            </a:r>
            <a:r>
              <a:rPr lang="en-GB" sz="2200" b="1" dirty="0"/>
              <a:t>large language models</a:t>
            </a:r>
            <a:r>
              <a:rPr lang="en-GB" sz="2200" dirty="0"/>
              <a:t> (LLMs)</a:t>
            </a:r>
          </a:p>
          <a:p>
            <a:pPr marL="914400" lvl="1" indent="-457200">
              <a:buAutoNum type="arabicPeriod"/>
            </a:pPr>
            <a:r>
              <a:rPr lang="en-GB" sz="2200" dirty="0"/>
              <a:t>From LLMs to </a:t>
            </a:r>
            <a:r>
              <a:rPr lang="en-GB" sz="2200" b="1" dirty="0"/>
              <a:t>multi-agent systems</a:t>
            </a:r>
            <a:r>
              <a:rPr lang="en-GB" sz="2200" dirty="0"/>
              <a:t> (MAS) and their recent applications in science</a:t>
            </a:r>
          </a:p>
          <a:p>
            <a:pPr marL="914400" lvl="1" indent="-457200">
              <a:buAutoNum type="arabicPeriod"/>
            </a:pPr>
            <a:r>
              <a:rPr lang="en-GB" sz="2200" dirty="0"/>
              <a:t>Building an MAS with </a:t>
            </a:r>
            <a:r>
              <a:rPr lang="en-GB" sz="2200" b="1" dirty="0"/>
              <a:t>AutoGen</a:t>
            </a:r>
            <a:endParaRPr lang="en-GB" sz="2200" dirty="0"/>
          </a:p>
          <a:p>
            <a:pPr marL="457200" indent="-457200">
              <a:buFont typeface="Wingdings" panose="020B0604020202020204" pitchFamily="34" charset="0"/>
              <a:buChar char="q"/>
            </a:pPr>
            <a:r>
              <a:rPr lang="en-GB" sz="2400" b="1" dirty="0"/>
              <a:t>Part 1: MAS-Babel</a:t>
            </a:r>
          </a:p>
          <a:p>
            <a:pPr marL="914400" lvl="1" indent="-457200">
              <a:buAutoNum type="arabicPeriod"/>
            </a:pPr>
            <a:r>
              <a:rPr lang="en-GB" sz="2200" dirty="0"/>
              <a:t>What is MAS-Babel? </a:t>
            </a:r>
          </a:p>
          <a:p>
            <a:pPr marL="914400" lvl="1" indent="-457200">
              <a:buAutoNum type="arabicPeriod"/>
            </a:pPr>
            <a:r>
              <a:rPr lang="en-GB" sz="2200" dirty="0"/>
              <a:t>How was it built? </a:t>
            </a:r>
          </a:p>
          <a:p>
            <a:pPr marL="914400" lvl="1" indent="-457200">
              <a:buAutoNum type="arabicPeriod"/>
            </a:pPr>
            <a:r>
              <a:rPr lang="en-GB" sz="2200" dirty="0"/>
              <a:t>What can it do? </a:t>
            </a:r>
          </a:p>
          <a:p>
            <a:pPr marL="457200" indent="-457200">
              <a:buFont typeface="Wingdings" panose="020B0604020202020204" pitchFamily="34" charset="0"/>
              <a:buChar char="q"/>
            </a:pPr>
            <a:r>
              <a:rPr lang="en-GB" sz="2400" b="1" dirty="0"/>
              <a:t>Part 2: Applications</a:t>
            </a:r>
          </a:p>
          <a:p>
            <a:pPr marL="914400" lvl="1" indent="-457200">
              <a:buAutoNum type="arabicPeriod"/>
            </a:pPr>
            <a:r>
              <a:rPr lang="en-GB" sz="2200" dirty="0"/>
              <a:t>Mitigating LLM </a:t>
            </a:r>
            <a:r>
              <a:rPr lang="en-GB" sz="2200" b="1" dirty="0"/>
              <a:t>hallucinations</a:t>
            </a:r>
          </a:p>
          <a:p>
            <a:pPr marL="914400" lvl="1" indent="-457200">
              <a:buAutoNum type="arabicPeriod"/>
            </a:pPr>
            <a:r>
              <a:rPr lang="en-GB" sz="2200" dirty="0"/>
              <a:t>Solving mathematics problems (</a:t>
            </a:r>
            <a:r>
              <a:rPr lang="en-GB" sz="2200" b="1" dirty="0"/>
              <a:t>Math Odyssey Benchmark</a:t>
            </a:r>
            <a:r>
              <a:rPr lang="en-GB" sz="2200" dirty="0"/>
              <a:t>)</a:t>
            </a:r>
          </a:p>
          <a:p>
            <a:pPr marL="914400" lvl="1" indent="-457200">
              <a:buAutoNum type="arabicPeriod"/>
            </a:pPr>
            <a:r>
              <a:rPr lang="en-GB" sz="2200" dirty="0"/>
              <a:t>Theoretical physics problem benchmark (</a:t>
            </a:r>
            <a:r>
              <a:rPr lang="en-GB" sz="2200" b="1" dirty="0"/>
              <a:t>TPBench</a:t>
            </a:r>
            <a:r>
              <a:rPr lang="en-GB" sz="2200" dirty="0"/>
              <a:t>)</a:t>
            </a:r>
          </a:p>
          <a:p>
            <a:pPr marL="457200" indent="-457200">
              <a:buFont typeface="Wingdings" panose="020B0604020202020204" pitchFamily="34" charset="0"/>
              <a:buChar char="q"/>
            </a:pPr>
            <a:r>
              <a:rPr lang="en-GB" sz="2400" b="1" dirty="0"/>
              <a:t>Part 3: Current and Future Work</a:t>
            </a:r>
          </a:p>
          <a:p>
            <a:pPr marL="914400" lvl="1" indent="-457200">
              <a:buAutoNum type="arabicPeriod"/>
            </a:pPr>
            <a:r>
              <a:rPr lang="en-GB" sz="2200" dirty="0"/>
              <a:t>Towards developing the next-generation </a:t>
            </a:r>
            <a:r>
              <a:rPr lang="en-GB" sz="2200" b="1" dirty="0"/>
              <a:t>AI astrophysicist</a:t>
            </a:r>
          </a:p>
          <a:p>
            <a:pPr marL="914400" lvl="1" indent="-457200">
              <a:buAutoNum type="arabicPeriod"/>
            </a:pPr>
            <a:r>
              <a:rPr lang="en-GB" sz="2200" dirty="0"/>
              <a:t>Integrating physics tools, knowledge of </a:t>
            </a:r>
            <a:r>
              <a:rPr lang="en-GB" sz="2200" b="1" dirty="0"/>
              <a:t>physics laws</a:t>
            </a:r>
            <a:r>
              <a:rPr lang="en-GB" sz="2200" dirty="0"/>
              <a:t>, </a:t>
            </a:r>
            <a:r>
              <a:rPr lang="en-GB" sz="2200" b="1" dirty="0"/>
              <a:t>conservation principles</a:t>
            </a:r>
            <a:r>
              <a:rPr lang="en-GB" sz="2200" dirty="0"/>
              <a:t>, </a:t>
            </a:r>
            <a:r>
              <a:rPr lang="en-GB" sz="2200" b="1" dirty="0"/>
              <a:t>symmetries</a:t>
            </a:r>
          </a:p>
          <a:p>
            <a:pPr marL="457200" lvl="1" indent="0">
              <a:buNone/>
            </a:pPr>
            <a:r>
              <a:rPr lang="en-GB" sz="2200" dirty="0"/>
              <a:t> </a:t>
            </a:r>
          </a:p>
          <a:p>
            <a:pPr marL="457200" lvl="1" indent="0">
              <a:buNone/>
            </a:pPr>
            <a:endParaRPr lang="en-GB" sz="2200"/>
          </a:p>
          <a:p>
            <a:pPr marL="914400" lvl="1" indent="-457200">
              <a:buAutoNum type="arabicPeriod"/>
            </a:pPr>
            <a:endParaRPr lang="en-GB" sz="2000"/>
          </a:p>
          <a:p>
            <a:pPr marL="914400" lvl="1" indent="-457200">
              <a:buAutoNum type="arabicPeriod"/>
            </a:pPr>
            <a:endParaRPr lang="en-GB" sz="2000"/>
          </a:p>
          <a:p>
            <a:pPr marL="457200" indent="-457200">
              <a:buFont typeface="Wingdings" panose="020B0604020202020204" pitchFamily="34" charset="0"/>
              <a:buChar char="q"/>
            </a:pPr>
            <a:endParaRPr lang="en-GB" sz="26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AFB3ED5-17F1-825A-9321-500B087C39A1}"/>
              </a:ext>
            </a:extLst>
          </p:cNvPr>
          <p:cNvSpPr/>
          <p:nvPr/>
        </p:nvSpPr>
        <p:spPr>
          <a:xfrm>
            <a:off x="0" y="6653349"/>
            <a:ext cx="12192000" cy="204651"/>
          </a:xfrm>
          <a:prstGeom prst="rect">
            <a:avLst/>
          </a:prstGeom>
          <a:solidFill>
            <a:srgbClr val="2D58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>
              <a:solidFill>
                <a:srgbClr val="2D588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258E9F0-A2B5-53B6-4E15-2743D44FACD3}"/>
              </a:ext>
            </a:extLst>
          </p:cNvPr>
          <p:cNvSpPr/>
          <p:nvPr/>
        </p:nvSpPr>
        <p:spPr>
          <a:xfrm>
            <a:off x="0" y="6623509"/>
            <a:ext cx="12192000" cy="36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Slide Number Placeholder 4">
            <a:extLst>
              <a:ext uri="{FF2B5EF4-FFF2-40B4-BE49-F238E27FC236}">
                <a16:creationId xmlns:a16="http://schemas.microsoft.com/office/drawing/2014/main" id="{DDEB2540-14F8-48E9-008F-73DC7DC59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1713" y="6573110"/>
            <a:ext cx="2743200" cy="365125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</a:rPr>
              <a:t>Slide 1</a:t>
            </a:r>
          </a:p>
        </p:txBody>
      </p:sp>
      <p:sp>
        <p:nvSpPr>
          <p:cNvPr id="25" name="Slide Number Placeholder 4">
            <a:extLst>
              <a:ext uri="{FF2B5EF4-FFF2-40B4-BE49-F238E27FC236}">
                <a16:creationId xmlns:a16="http://schemas.microsoft.com/office/drawing/2014/main" id="{8E6FAFD8-004F-4CC4-0082-F2533ECDDAEE}"/>
              </a:ext>
            </a:extLst>
          </p:cNvPr>
          <p:cNvSpPr txBox="1">
            <a:spLocks/>
          </p:cNvSpPr>
          <p:nvPr/>
        </p:nvSpPr>
        <p:spPr>
          <a:xfrm>
            <a:off x="85138" y="65706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b="1">
                <a:solidFill>
                  <a:schemeClr val="bg1"/>
                </a:solidFill>
              </a:rPr>
              <a:t>Outline of the Presentation</a:t>
            </a:r>
          </a:p>
        </p:txBody>
      </p:sp>
      <p:sp>
        <p:nvSpPr>
          <p:cNvPr id="27" name="Footer Placeholder 3">
            <a:extLst>
              <a:ext uri="{FF2B5EF4-FFF2-40B4-BE49-F238E27FC236}">
                <a16:creationId xmlns:a16="http://schemas.microsoft.com/office/drawing/2014/main" id="{8EB0C7C3-20CE-C5F2-34B4-E96CDD52D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75884"/>
            <a:ext cx="4114800" cy="365125"/>
          </a:xfrm>
        </p:spPr>
        <p:txBody>
          <a:bodyPr/>
          <a:lstStyle/>
          <a:p>
            <a:r>
              <a:rPr lang="en-GB" sz="1400" b="1">
                <a:solidFill>
                  <a:schemeClr val="bg1"/>
                </a:solidFill>
              </a:rPr>
              <a:t>Machine Learning for Astrophysics 2026</a:t>
            </a:r>
          </a:p>
        </p:txBody>
      </p:sp>
    </p:spTree>
    <p:extLst>
      <p:ext uri="{BB962C8B-B14F-4D97-AF65-F5344CB8AC3E}">
        <p14:creationId xmlns:p14="http://schemas.microsoft.com/office/powerpoint/2010/main" val="2691375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B30084-BEC3-52AA-AB4A-9EDD0864B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3372" y="6513"/>
            <a:ext cx="10287000" cy="6858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 rot="16200000" flipV="1">
            <a:off x="-2609054" y="2594963"/>
            <a:ext cx="5564777" cy="374850"/>
          </a:xfrm>
          <a:prstGeom prst="rect">
            <a:avLst/>
          </a:prstGeom>
          <a:solidFill>
            <a:srgbClr val="2D58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 rot="16200000">
            <a:off x="-765946" y="5740000"/>
            <a:ext cx="1878568" cy="3748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519443" y="3428118"/>
            <a:ext cx="8889461" cy="1325563"/>
          </a:xfrm>
        </p:spPr>
        <p:txBody>
          <a:bodyPr>
            <a:noAutofit/>
          </a:bodyPr>
          <a:lstStyle/>
          <a:p>
            <a:r>
              <a:rPr lang="en-GB" sz="5400" b="1">
                <a:latin typeface="Arial"/>
                <a:cs typeface="Arial"/>
              </a:rPr>
              <a:t>Introduction</a:t>
            </a:r>
            <a:r>
              <a:rPr lang="en-GB" sz="5400">
                <a:latin typeface="Arial"/>
                <a:cs typeface="Arial"/>
              </a:rPr>
              <a:t>: Multi-Agent Systems Applied to Science  </a:t>
            </a:r>
          </a:p>
        </p:txBody>
      </p:sp>
    </p:spTree>
    <p:extLst>
      <p:ext uri="{BB962C8B-B14F-4D97-AF65-F5344CB8AC3E}">
        <p14:creationId xmlns:p14="http://schemas.microsoft.com/office/powerpoint/2010/main" val="2276845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6D0CA-997B-29A6-D124-CC30905F7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D26460A-7D36-4095-C534-20EA2F95967C}"/>
              </a:ext>
            </a:extLst>
          </p:cNvPr>
          <p:cNvSpPr/>
          <p:nvPr/>
        </p:nvSpPr>
        <p:spPr>
          <a:xfrm>
            <a:off x="0" y="1"/>
            <a:ext cx="12192000" cy="399224"/>
          </a:xfrm>
          <a:prstGeom prst="rect">
            <a:avLst/>
          </a:prstGeom>
          <a:solidFill>
            <a:srgbClr val="2D58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Date Placeholder 5">
            <a:extLst>
              <a:ext uri="{FF2B5EF4-FFF2-40B4-BE49-F238E27FC236}">
                <a16:creationId xmlns:a16="http://schemas.microsoft.com/office/drawing/2014/main" id="{4E02AC59-801F-76AD-AEDD-81B0570650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086" y="6573111"/>
            <a:ext cx="3094263" cy="365125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</a:rPr>
              <a:t>Introduction: Collaborators</a:t>
            </a:r>
            <a:endParaRPr lang="en-GB" b="1" baseline="30000">
              <a:solidFill>
                <a:schemeClr val="bg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6115557-4F4C-DBCA-0486-DDB488E52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7695"/>
            <a:ext cx="12192000" cy="573322"/>
          </a:xfrm>
        </p:spPr>
        <p:txBody>
          <a:bodyPr>
            <a:normAutofit/>
          </a:bodyPr>
          <a:lstStyle/>
          <a:p>
            <a:pPr algn="ctr"/>
            <a:r>
              <a:rPr lang="en-GB" sz="2800" b="1">
                <a:solidFill>
                  <a:schemeClr val="bg1"/>
                </a:solidFill>
                <a:latin typeface="+mn-lt"/>
              </a:rPr>
              <a:t>Large Language Models</a:t>
            </a:r>
            <a:endParaRPr lang="en-GB" sz="2800" b="1">
              <a:solidFill>
                <a:schemeClr val="bg1"/>
              </a:solidFill>
              <a:latin typeface="Aptos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89893D5-5C75-0C9F-98D5-0849A2153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6" y="1119276"/>
            <a:ext cx="6042716" cy="533018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400" b="1">
                <a:ea typeface="+mn-lt"/>
                <a:cs typeface="+mn-lt"/>
              </a:rPr>
              <a:t> Large Language Models (LLMs)</a:t>
            </a:r>
            <a:r>
              <a:rPr lang="en-GB" sz="2400">
                <a:ea typeface="+mn-lt"/>
                <a:cs typeface="+mn-lt"/>
              </a:rPr>
              <a:t> are deep learning architectures designed to process and reason over complex sequential data:</a:t>
            </a:r>
            <a:endParaRPr lang="en-US">
              <a:ea typeface="+mn-lt"/>
              <a:cs typeface="+mn-lt"/>
            </a:endParaRPr>
          </a:p>
          <a:p>
            <a:pPr lvl="1">
              <a:buFont typeface="Wingdings" panose="020B0604020202020204" pitchFamily="34" charset="0"/>
              <a:buChar char="§"/>
            </a:pPr>
            <a:r>
              <a:rPr lang="en-GB" sz="2000" b="1"/>
              <a:t>Transformer backbone: </a:t>
            </a:r>
            <a:r>
              <a:rPr lang="en-GB" sz="2000"/>
              <a:t>leverages self-attention mechanisms to model long-range contextual relationships.</a:t>
            </a:r>
          </a:p>
          <a:p>
            <a:pPr lvl="1">
              <a:buFont typeface="Wingdings" panose="020B0604020202020204" pitchFamily="34" charset="0"/>
              <a:buChar char="§"/>
            </a:pPr>
            <a:r>
              <a:rPr lang="en-GB" sz="2000" b="1">
                <a:ea typeface="+mn-lt"/>
                <a:cs typeface="+mn-lt"/>
              </a:rPr>
              <a:t>Autoregressive Learning:</a:t>
            </a:r>
            <a:r>
              <a:rPr lang="en-GB" sz="2000">
                <a:ea typeface="+mn-lt"/>
                <a:cs typeface="+mn-lt"/>
              </a:rPr>
              <a:t> Trained via next-token prediction over massive scientific text, code, and LaTeX datasets.</a:t>
            </a:r>
          </a:p>
          <a:p>
            <a:pPr lvl="1">
              <a:buFont typeface="Wingdings" panose="020B0604020202020204" pitchFamily="34" charset="0"/>
              <a:buChar char="§"/>
            </a:pPr>
            <a:r>
              <a:rPr lang="en-GB" sz="2000" b="1">
                <a:ea typeface="+mn-lt"/>
                <a:cs typeface="+mn-lt"/>
              </a:rPr>
              <a:t>Pre-training &amp; Adaptation:</a:t>
            </a:r>
            <a:r>
              <a:rPr lang="en-GB" sz="2000">
                <a:ea typeface="+mn-lt"/>
                <a:cs typeface="+mn-lt"/>
              </a:rPr>
              <a:t> General linguistic capabilities are aligned with domain-specific astrophysical knowledge.</a:t>
            </a:r>
          </a:p>
          <a:p>
            <a:pPr lvl="1">
              <a:buFont typeface="Wingdings" panose="020B0604020202020204" pitchFamily="34" charset="0"/>
              <a:buChar char="§"/>
            </a:pPr>
            <a:r>
              <a:rPr lang="en-GB" sz="2000" b="1">
                <a:ea typeface="+mn-lt"/>
                <a:cs typeface="+mn-lt"/>
              </a:rPr>
              <a:t>In-Context Reasoning:</a:t>
            </a:r>
            <a:r>
              <a:rPr lang="en-GB" sz="2000">
                <a:ea typeface="+mn-lt"/>
                <a:cs typeface="+mn-lt"/>
              </a:rPr>
              <a:t> Follows multi-step logical prompts directly within its context window without parameter updates.</a:t>
            </a:r>
          </a:p>
          <a:p>
            <a:pPr marL="914400" lvl="1" indent="-457200">
              <a:buFont typeface="Wingdings" panose="020B0604020202020204" pitchFamily="34" charset="0"/>
              <a:buChar char="§"/>
            </a:pPr>
            <a:endParaRPr lang="en-GB" sz="2000"/>
          </a:p>
          <a:p>
            <a:pPr marL="914400" lvl="1" indent="-457200">
              <a:buFont typeface="Wingdings" panose="020B0604020202020204" pitchFamily="34" charset="0"/>
              <a:buChar char="§"/>
            </a:pPr>
            <a:endParaRPr lang="en-GB" sz="2000"/>
          </a:p>
          <a:p>
            <a:pPr marL="914400" lvl="1" indent="-457200">
              <a:buFont typeface="Wingdings" panose="020B0604020202020204" pitchFamily="34" charset="0"/>
              <a:buChar char="§"/>
            </a:pPr>
            <a:endParaRPr lang="en-GB" sz="2000"/>
          </a:p>
          <a:p>
            <a:pPr marL="457200" indent="-457200">
              <a:buFont typeface="Wingdings" panose="020B0604020202020204" pitchFamily="34" charset="0"/>
              <a:buChar char="q"/>
            </a:pPr>
            <a:endParaRPr lang="en-GB" sz="26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5AA6263-7195-46BA-1154-7FDB63559669}"/>
              </a:ext>
            </a:extLst>
          </p:cNvPr>
          <p:cNvSpPr/>
          <p:nvPr/>
        </p:nvSpPr>
        <p:spPr>
          <a:xfrm>
            <a:off x="0" y="6653349"/>
            <a:ext cx="12192000" cy="204651"/>
          </a:xfrm>
          <a:prstGeom prst="rect">
            <a:avLst/>
          </a:prstGeom>
          <a:solidFill>
            <a:srgbClr val="2D58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>
              <a:solidFill>
                <a:srgbClr val="2D588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9FD53FE-A884-1D8C-28D6-F08ACD36020C}"/>
              </a:ext>
            </a:extLst>
          </p:cNvPr>
          <p:cNvSpPr/>
          <p:nvPr/>
        </p:nvSpPr>
        <p:spPr>
          <a:xfrm>
            <a:off x="0" y="6623509"/>
            <a:ext cx="12192000" cy="36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Slide Number Placeholder 4">
            <a:extLst>
              <a:ext uri="{FF2B5EF4-FFF2-40B4-BE49-F238E27FC236}">
                <a16:creationId xmlns:a16="http://schemas.microsoft.com/office/drawing/2014/main" id="{FFAACE4C-CE5A-9AA8-CA38-38CD4427E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1713" y="6573110"/>
            <a:ext cx="2743200" cy="365125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</a:rPr>
              <a:t>Slide 2</a:t>
            </a:r>
          </a:p>
        </p:txBody>
      </p:sp>
      <p:sp>
        <p:nvSpPr>
          <p:cNvPr id="25" name="Slide Number Placeholder 4">
            <a:extLst>
              <a:ext uri="{FF2B5EF4-FFF2-40B4-BE49-F238E27FC236}">
                <a16:creationId xmlns:a16="http://schemas.microsoft.com/office/drawing/2014/main" id="{923CACF7-09C5-9FFA-578C-06F86DB0882F}"/>
              </a:ext>
            </a:extLst>
          </p:cNvPr>
          <p:cNvSpPr txBox="1">
            <a:spLocks/>
          </p:cNvSpPr>
          <p:nvPr/>
        </p:nvSpPr>
        <p:spPr>
          <a:xfrm>
            <a:off x="85138" y="65706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b="1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27" name="Footer Placeholder 3">
            <a:extLst>
              <a:ext uri="{FF2B5EF4-FFF2-40B4-BE49-F238E27FC236}">
                <a16:creationId xmlns:a16="http://schemas.microsoft.com/office/drawing/2014/main" id="{78961EB9-9B26-CE6E-01D6-EE8A99DC0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75884"/>
            <a:ext cx="4114800" cy="365125"/>
          </a:xfrm>
        </p:spPr>
        <p:txBody>
          <a:bodyPr/>
          <a:lstStyle/>
          <a:p>
            <a:r>
              <a:rPr lang="en-GB" sz="1400" b="1">
                <a:solidFill>
                  <a:schemeClr val="bg1"/>
                </a:solidFill>
              </a:rPr>
              <a:t>Machine Learning for Astrophysics 2026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D47287-3E67-CD5B-9B92-EF6D7895A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7155" y="1576102"/>
            <a:ext cx="6001127" cy="37123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B55AAD4-AED0-925D-E617-C2980D7A2468}"/>
              </a:ext>
            </a:extLst>
          </p:cNvPr>
          <p:cNvSpPr txBox="1"/>
          <p:nvPr/>
        </p:nvSpPr>
        <p:spPr>
          <a:xfrm>
            <a:off x="6739140" y="5421516"/>
            <a:ext cx="454025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b="1" dirty="0"/>
              <a:t>Figure 1: </a:t>
            </a:r>
            <a:r>
              <a:rPr lang="en-GB" dirty="0"/>
              <a:t>Key elements of a large language </a:t>
            </a:r>
            <a:r>
              <a:rPr lang="en-GB"/>
              <a:t>model.</a:t>
            </a:r>
          </a:p>
        </p:txBody>
      </p:sp>
    </p:spTree>
    <p:extLst>
      <p:ext uri="{BB962C8B-B14F-4D97-AF65-F5344CB8AC3E}">
        <p14:creationId xmlns:p14="http://schemas.microsoft.com/office/powerpoint/2010/main" val="2808179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3C0CE-F076-7776-95BB-6B511B9E7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CC3779C-4842-F637-4797-B34DBC5998D5}"/>
              </a:ext>
            </a:extLst>
          </p:cNvPr>
          <p:cNvSpPr/>
          <p:nvPr/>
        </p:nvSpPr>
        <p:spPr>
          <a:xfrm>
            <a:off x="0" y="1"/>
            <a:ext cx="12192000" cy="399224"/>
          </a:xfrm>
          <a:prstGeom prst="rect">
            <a:avLst/>
          </a:prstGeom>
          <a:solidFill>
            <a:srgbClr val="2D58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Date Placeholder 5">
            <a:extLst>
              <a:ext uri="{FF2B5EF4-FFF2-40B4-BE49-F238E27FC236}">
                <a16:creationId xmlns:a16="http://schemas.microsoft.com/office/drawing/2014/main" id="{B92069A6-D2F3-535E-84DB-964E10568A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086" y="6573111"/>
            <a:ext cx="3094263" cy="365125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</a:rPr>
              <a:t>Introduction: Collaborators</a:t>
            </a:r>
            <a:endParaRPr lang="en-GB" b="1" baseline="30000">
              <a:solidFill>
                <a:schemeClr val="bg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B772441-62ED-36DB-2695-3237B1190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7695"/>
            <a:ext cx="12192000" cy="573322"/>
          </a:xfrm>
        </p:spPr>
        <p:txBody>
          <a:bodyPr>
            <a:norm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+mn-lt"/>
              </a:rPr>
              <a:t>AI Models Applied to Science</a:t>
            </a:r>
            <a:endParaRPr lang="en-GB" sz="2800" b="1" dirty="0">
              <a:solidFill>
                <a:schemeClr val="bg1"/>
              </a:solidFill>
              <a:latin typeface="Apto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A6BB3F6-6419-3468-4662-E1B155D91AAE}"/>
              </a:ext>
            </a:extLst>
          </p:cNvPr>
          <p:cNvSpPr/>
          <p:nvPr/>
        </p:nvSpPr>
        <p:spPr>
          <a:xfrm>
            <a:off x="0" y="6653349"/>
            <a:ext cx="12192000" cy="204651"/>
          </a:xfrm>
          <a:prstGeom prst="rect">
            <a:avLst/>
          </a:prstGeom>
          <a:solidFill>
            <a:srgbClr val="2D58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>
              <a:solidFill>
                <a:srgbClr val="2D588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93D22E5-DA3A-76E3-35C7-2A4CFEBFF76D}"/>
              </a:ext>
            </a:extLst>
          </p:cNvPr>
          <p:cNvSpPr/>
          <p:nvPr/>
        </p:nvSpPr>
        <p:spPr>
          <a:xfrm>
            <a:off x="0" y="6623509"/>
            <a:ext cx="12192000" cy="36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Slide Number Placeholder 4">
            <a:extLst>
              <a:ext uri="{FF2B5EF4-FFF2-40B4-BE49-F238E27FC236}">
                <a16:creationId xmlns:a16="http://schemas.microsoft.com/office/drawing/2014/main" id="{67DB4870-E0B5-35A9-64C3-AF6BAB35D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1713" y="6573110"/>
            <a:ext cx="2743200" cy="365125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</a:rPr>
              <a:t>Slide 3</a:t>
            </a:r>
          </a:p>
        </p:txBody>
      </p:sp>
      <p:sp>
        <p:nvSpPr>
          <p:cNvPr id="25" name="Slide Number Placeholder 4">
            <a:extLst>
              <a:ext uri="{FF2B5EF4-FFF2-40B4-BE49-F238E27FC236}">
                <a16:creationId xmlns:a16="http://schemas.microsoft.com/office/drawing/2014/main" id="{79A79A89-B0A1-68DB-282A-322364422C03}"/>
              </a:ext>
            </a:extLst>
          </p:cNvPr>
          <p:cNvSpPr txBox="1">
            <a:spLocks/>
          </p:cNvSpPr>
          <p:nvPr/>
        </p:nvSpPr>
        <p:spPr>
          <a:xfrm>
            <a:off x="85138" y="65706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b="1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27" name="Footer Placeholder 3">
            <a:extLst>
              <a:ext uri="{FF2B5EF4-FFF2-40B4-BE49-F238E27FC236}">
                <a16:creationId xmlns:a16="http://schemas.microsoft.com/office/drawing/2014/main" id="{D3DBDA11-20BA-4316-50F3-0906B5725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75884"/>
            <a:ext cx="4114800" cy="365125"/>
          </a:xfrm>
        </p:spPr>
        <p:txBody>
          <a:bodyPr/>
          <a:lstStyle/>
          <a:p>
            <a:r>
              <a:rPr lang="en-GB" sz="1400" b="1">
                <a:solidFill>
                  <a:schemeClr val="bg1"/>
                </a:solidFill>
              </a:rPr>
              <a:t>Machine Learning for Astrophysics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530218-218C-06E0-55CD-1A24BB0991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420" y="802409"/>
            <a:ext cx="8491432" cy="52589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C461611-1342-AE23-852C-70F0D889E840}"/>
              </a:ext>
            </a:extLst>
          </p:cNvPr>
          <p:cNvSpPr txBox="1"/>
          <p:nvPr/>
        </p:nvSpPr>
        <p:spPr>
          <a:xfrm>
            <a:off x="2411958" y="6035433"/>
            <a:ext cx="737016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b="1"/>
              <a:t>Figure 2: </a:t>
            </a:r>
            <a:r>
              <a:rPr lang="en-GB"/>
              <a:t>AI model performance on the GPQA benchmark questions (</a:t>
            </a:r>
            <a:r>
              <a:rPr lang="en-GB" dirty="0">
                <a:hlinkClick r:id="rId3"/>
              </a:rPr>
              <a:t>epoch.ai</a:t>
            </a:r>
            <a:r>
              <a:rPr lang="en-GB"/>
              <a:t>).  </a:t>
            </a:r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59A359E-B734-AFEC-9F48-1F385B6B909F}"/>
              </a:ext>
            </a:extLst>
          </p:cNvPr>
          <p:cNvSpPr/>
          <p:nvPr/>
        </p:nvSpPr>
        <p:spPr>
          <a:xfrm>
            <a:off x="1251640" y="770612"/>
            <a:ext cx="9693639" cy="58250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16E42C0-2A42-C0C5-C696-DF83C27BDA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7642" y="737017"/>
            <a:ext cx="8571469" cy="529652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92C65A8-E2A9-5BD1-A773-E16455EF9F7F}"/>
              </a:ext>
            </a:extLst>
          </p:cNvPr>
          <p:cNvSpPr txBox="1"/>
          <p:nvPr/>
        </p:nvSpPr>
        <p:spPr>
          <a:xfrm>
            <a:off x="2148590" y="6058524"/>
            <a:ext cx="834452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b="1" dirty="0"/>
              <a:t>Figure 3: </a:t>
            </a:r>
            <a:r>
              <a:rPr lang="en-GB" dirty="0"/>
              <a:t>AI model performance</a:t>
            </a:r>
            <a:r>
              <a:rPr lang="en-GB" b="1" dirty="0"/>
              <a:t> </a:t>
            </a:r>
            <a:r>
              <a:rPr lang="en-GB" dirty="0"/>
              <a:t>on the </a:t>
            </a:r>
            <a:r>
              <a:rPr lang="en-GB" dirty="0" err="1"/>
              <a:t>SciCode</a:t>
            </a:r>
            <a:r>
              <a:rPr lang="en-GB" dirty="0"/>
              <a:t> benchmark problems (</a:t>
            </a:r>
            <a:r>
              <a:rPr lang="en-GB" dirty="0">
                <a:hlinkClick r:id="rId5"/>
              </a:rPr>
              <a:t>epoch.ai</a:t>
            </a:r>
            <a:r>
              <a:rPr lang="en-GB" dirty="0"/>
              <a:t>).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79B46F-5D72-ABBA-9CAA-7FAB0291B2F7}"/>
              </a:ext>
            </a:extLst>
          </p:cNvPr>
          <p:cNvSpPr/>
          <p:nvPr/>
        </p:nvSpPr>
        <p:spPr>
          <a:xfrm>
            <a:off x="1260516" y="491576"/>
            <a:ext cx="10118360" cy="59835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9BA750B-8E65-A21E-4FD9-C05FBF1888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45225" y="832556"/>
            <a:ext cx="8134104" cy="510822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050F192-2EBE-43B5-5145-1A30BABE1232}"/>
              </a:ext>
            </a:extLst>
          </p:cNvPr>
          <p:cNvSpPr txBox="1"/>
          <p:nvPr/>
        </p:nvSpPr>
        <p:spPr>
          <a:xfrm>
            <a:off x="2187222" y="493888"/>
            <a:ext cx="819855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400" b="1"/>
              <a:t>Humanity's last exam?</a:t>
            </a:r>
            <a:endParaRPr lang="en-US" sz="2400" b="1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D3EFB86-DAD8-6C58-9A03-C49DFC77DE11}"/>
              </a:ext>
            </a:extLst>
          </p:cNvPr>
          <p:cNvSpPr txBox="1"/>
          <p:nvPr/>
        </p:nvSpPr>
        <p:spPr>
          <a:xfrm>
            <a:off x="2568221" y="5954888"/>
            <a:ext cx="725311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b="1"/>
              <a:t>Figure 4: </a:t>
            </a:r>
            <a:r>
              <a:rPr lang="en-GB"/>
              <a:t>AI model performance on the Humanity's Last Exam benchmark (</a:t>
            </a:r>
            <a:r>
              <a:rPr lang="en-GB" dirty="0">
                <a:hlinkClick r:id="rId5"/>
              </a:rPr>
              <a:t>epoch.ai</a:t>
            </a:r>
            <a:r>
              <a:rPr lang="en-GB"/>
              <a:t>).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476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15" grpId="0" animBg="1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4E7E9-5596-28C0-77C9-111A816AE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071A31-B26C-B821-1098-F645CB000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9025" y="3349622"/>
            <a:ext cx="6082974" cy="209306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ED121FF-BFB0-71F4-FA70-CC9652157716}"/>
              </a:ext>
            </a:extLst>
          </p:cNvPr>
          <p:cNvSpPr/>
          <p:nvPr/>
        </p:nvSpPr>
        <p:spPr>
          <a:xfrm>
            <a:off x="0" y="1"/>
            <a:ext cx="12192000" cy="399224"/>
          </a:xfrm>
          <a:prstGeom prst="rect">
            <a:avLst/>
          </a:prstGeom>
          <a:solidFill>
            <a:srgbClr val="2D58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Date Placeholder 5">
            <a:extLst>
              <a:ext uri="{FF2B5EF4-FFF2-40B4-BE49-F238E27FC236}">
                <a16:creationId xmlns:a16="http://schemas.microsoft.com/office/drawing/2014/main" id="{8040095B-8617-7312-D5AB-2F6C1D0148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086" y="6573111"/>
            <a:ext cx="3094263" cy="365125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</a:rPr>
              <a:t>Introduction: Collaborators</a:t>
            </a:r>
            <a:endParaRPr lang="en-GB" b="1" baseline="30000">
              <a:solidFill>
                <a:schemeClr val="bg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701025C-E96E-B0E6-DFF0-8665DFC09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7695"/>
            <a:ext cx="12192000" cy="573322"/>
          </a:xfrm>
        </p:spPr>
        <p:txBody>
          <a:bodyPr>
            <a:normAutofit/>
          </a:bodyPr>
          <a:lstStyle/>
          <a:p>
            <a:pPr algn="ctr"/>
            <a:r>
              <a:rPr lang="en-GB" sz="2800" b="1">
                <a:solidFill>
                  <a:schemeClr val="bg1"/>
                </a:solidFill>
                <a:latin typeface="+mn-lt"/>
              </a:rPr>
              <a:t>From LLMs to Multi-Agent Systems (MAS)</a:t>
            </a:r>
            <a:endParaRPr lang="en-GB" sz="2800" b="1">
              <a:solidFill>
                <a:schemeClr val="bg1"/>
              </a:solidFill>
              <a:latin typeface="Aptos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3303E91-EC28-1A03-4AB1-BA5277672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66" y="1002045"/>
            <a:ext cx="6257639" cy="533018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400"/>
              <a:t> Recent tendencies in AI show a trend  towards using </a:t>
            </a:r>
            <a:r>
              <a:rPr lang="en-GB" sz="2400" b="1"/>
              <a:t>multi-agent systems.</a:t>
            </a:r>
            <a:endParaRPr lang="en-US"/>
          </a:p>
          <a:p>
            <a:pPr>
              <a:buFont typeface="Wingdings" panose="05000000000000000000" pitchFamily="2" charset="2"/>
              <a:buChar char="q"/>
            </a:pPr>
            <a:r>
              <a:rPr lang="en-GB" sz="2400"/>
              <a:t> These are </a:t>
            </a:r>
            <a:r>
              <a:rPr lang="en-GB" sz="2400" b="1"/>
              <a:t>ensembles of LLMs</a:t>
            </a:r>
            <a:r>
              <a:rPr lang="en-GB" sz="2400"/>
              <a:t> and other types of algorithms working together in a coherent system.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400" dirty="0"/>
              <a:t> This provides a number of advantages versus using individual models:</a:t>
            </a:r>
          </a:p>
          <a:p>
            <a:pPr lvl="1" indent="-457200">
              <a:buFont typeface="Wingdings" panose="020B0604020202020204" pitchFamily="34" charset="0"/>
              <a:buChar char="§"/>
            </a:pPr>
            <a:r>
              <a:rPr lang="en-GB" sz="2100"/>
              <a:t>Models can provide </a:t>
            </a:r>
            <a:r>
              <a:rPr lang="en-GB" sz="2100" b="1"/>
              <a:t>feedback</a:t>
            </a:r>
            <a:r>
              <a:rPr lang="en-GB" sz="2100"/>
              <a:t> to each other </a:t>
            </a:r>
          </a:p>
          <a:p>
            <a:pPr lvl="1" indent="-457200">
              <a:buFont typeface="Wingdings" panose="020B0604020202020204" pitchFamily="34" charset="0"/>
              <a:buChar char="§"/>
            </a:pPr>
            <a:r>
              <a:rPr lang="en-GB" sz="2100"/>
              <a:t>Models can </a:t>
            </a:r>
            <a:r>
              <a:rPr lang="en-GB" sz="2100" b="1"/>
              <a:t>correct</a:t>
            </a:r>
            <a:r>
              <a:rPr lang="en-GB" sz="2100"/>
              <a:t> each other</a:t>
            </a:r>
          </a:p>
          <a:p>
            <a:pPr lvl="1" indent="-457200">
              <a:buFont typeface="Wingdings" panose="020B0604020202020204" pitchFamily="34" charset="0"/>
              <a:buChar char="§"/>
            </a:pPr>
            <a:r>
              <a:rPr lang="en-GB" sz="2100"/>
              <a:t>Models can work in a team, with individual models specialised to individual tasks. </a:t>
            </a:r>
          </a:p>
          <a:p>
            <a:pPr lvl="1" indent="-457200">
              <a:buFont typeface="Wingdings" panose="020B0604020202020204" pitchFamily="34" charset="0"/>
              <a:buChar char="§"/>
            </a:pPr>
            <a:r>
              <a:rPr lang="en-GB" sz="2100" b="1"/>
              <a:t>Emergent behaviour</a:t>
            </a:r>
            <a:r>
              <a:rPr lang="en-GB" sz="210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400" dirty="0"/>
              <a:t> MAS have already been explored as tools for science: </a:t>
            </a:r>
            <a:r>
              <a:rPr lang="en-GB" sz="2400" b="1" dirty="0"/>
              <a:t>cmbagent, Denario, AI Cosmologist, Google's Co-Scientist. </a:t>
            </a:r>
            <a:endParaRPr lang="en-GB" sz="24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5C9019C-A243-9110-8C60-40229130B8D3}"/>
              </a:ext>
            </a:extLst>
          </p:cNvPr>
          <p:cNvSpPr/>
          <p:nvPr/>
        </p:nvSpPr>
        <p:spPr>
          <a:xfrm>
            <a:off x="0" y="6653349"/>
            <a:ext cx="12192000" cy="204651"/>
          </a:xfrm>
          <a:prstGeom prst="rect">
            <a:avLst/>
          </a:prstGeom>
          <a:solidFill>
            <a:srgbClr val="2D58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>
              <a:solidFill>
                <a:srgbClr val="2D588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EB8EA10-D2E5-BB7D-989E-A11FBEDC73C7}"/>
              </a:ext>
            </a:extLst>
          </p:cNvPr>
          <p:cNvSpPr/>
          <p:nvPr/>
        </p:nvSpPr>
        <p:spPr>
          <a:xfrm>
            <a:off x="0" y="6623509"/>
            <a:ext cx="12192000" cy="36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Slide Number Placeholder 4">
            <a:extLst>
              <a:ext uri="{FF2B5EF4-FFF2-40B4-BE49-F238E27FC236}">
                <a16:creationId xmlns:a16="http://schemas.microsoft.com/office/drawing/2014/main" id="{95D0D41F-852B-6812-7B87-037BFC289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1713" y="6573110"/>
            <a:ext cx="2743200" cy="365125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</a:rPr>
              <a:t>Slide 4</a:t>
            </a:r>
          </a:p>
        </p:txBody>
      </p:sp>
      <p:sp>
        <p:nvSpPr>
          <p:cNvPr id="25" name="Slide Number Placeholder 4">
            <a:extLst>
              <a:ext uri="{FF2B5EF4-FFF2-40B4-BE49-F238E27FC236}">
                <a16:creationId xmlns:a16="http://schemas.microsoft.com/office/drawing/2014/main" id="{5B867B3D-5AB4-6E40-59F5-0DB2C07904B7}"/>
              </a:ext>
            </a:extLst>
          </p:cNvPr>
          <p:cNvSpPr txBox="1">
            <a:spLocks/>
          </p:cNvSpPr>
          <p:nvPr/>
        </p:nvSpPr>
        <p:spPr>
          <a:xfrm>
            <a:off x="85138" y="65706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b="1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27" name="Footer Placeholder 3">
            <a:extLst>
              <a:ext uri="{FF2B5EF4-FFF2-40B4-BE49-F238E27FC236}">
                <a16:creationId xmlns:a16="http://schemas.microsoft.com/office/drawing/2014/main" id="{44EAF1FD-2FD6-6A72-529A-CED911AF4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75884"/>
            <a:ext cx="4114800" cy="365125"/>
          </a:xfrm>
        </p:spPr>
        <p:txBody>
          <a:bodyPr/>
          <a:lstStyle/>
          <a:p>
            <a:r>
              <a:rPr lang="en-GB" sz="1400" b="1">
                <a:solidFill>
                  <a:schemeClr val="bg1"/>
                </a:solidFill>
              </a:rPr>
              <a:t>Machine Learning for Astrophysics 2026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D56515-5DB8-8D6E-B9FF-875A57A668F2}"/>
              </a:ext>
            </a:extLst>
          </p:cNvPr>
          <p:cNvSpPr txBox="1"/>
          <p:nvPr/>
        </p:nvSpPr>
        <p:spPr>
          <a:xfrm>
            <a:off x="6739140" y="5564798"/>
            <a:ext cx="454025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b="1" dirty="0"/>
              <a:t>Figure 5: </a:t>
            </a:r>
            <a:r>
              <a:rPr lang="en-GB" dirty="0"/>
              <a:t>combining AI models into a multi-agent system.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DE16A5-80ED-68AD-5CDE-C030EC9B4FFE}"/>
              </a:ext>
            </a:extLst>
          </p:cNvPr>
          <p:cNvSpPr txBox="1"/>
          <p:nvPr/>
        </p:nvSpPr>
        <p:spPr>
          <a:xfrm>
            <a:off x="6421234" y="842595"/>
            <a:ext cx="546100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000" b="1" i="1" dirty="0"/>
              <a:t>Is collective (multi-agent) intelligence a more promising path towards better AI scientists than </a:t>
            </a:r>
            <a:r>
              <a:rPr lang="en-GB" sz="2000" b="1" i="1"/>
              <a:t>individual AI systems?</a:t>
            </a:r>
            <a:endParaRPr lang="en-GB" sz="2000" b="1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D6C584-941E-4089-1FAA-E3F416303ABB}"/>
              </a:ext>
            </a:extLst>
          </p:cNvPr>
          <p:cNvSpPr txBox="1"/>
          <p:nvPr/>
        </p:nvSpPr>
        <p:spPr>
          <a:xfrm>
            <a:off x="6421234" y="2112595"/>
            <a:ext cx="546100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000" b="1"/>
              <a:t>Recently explored in: </a:t>
            </a:r>
            <a:r>
              <a:rPr lang="en-GB" sz="2000" b="1" dirty="0">
                <a:hlinkClick r:id="rId3"/>
              </a:rPr>
              <a:t>Du et al. 2024</a:t>
            </a:r>
            <a:r>
              <a:rPr lang="en-GB" sz="2000" b="1"/>
              <a:t>, </a:t>
            </a:r>
            <a:r>
              <a:rPr lang="en-GB" sz="2000" b="1" dirty="0">
                <a:hlinkClick r:id="rId4"/>
              </a:rPr>
              <a:t>Wang et al. 2024</a:t>
            </a:r>
            <a:r>
              <a:rPr lang="en-GB" sz="2000" b="1"/>
              <a:t>, </a:t>
            </a:r>
            <a:r>
              <a:rPr lang="en-GB" sz="2000" b="1" dirty="0">
                <a:hlinkClick r:id="rId5"/>
              </a:rPr>
              <a:t>Gottweis et al. 2026</a:t>
            </a:r>
            <a:r>
              <a:rPr lang="en-GB" sz="2000" b="1"/>
              <a:t>.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953210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5" grpId="0"/>
      <p:bldP spid="2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84124-5FC2-1E50-FB45-DA53339E1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logo of a building and a ship&#10;&#10;AI-generated content may be incorrect.">
            <a:extLst>
              <a:ext uri="{FF2B5EF4-FFF2-40B4-BE49-F238E27FC236}">
                <a16:creationId xmlns:a16="http://schemas.microsoft.com/office/drawing/2014/main" id="{BCB3C0CA-AEE1-35D3-3D6E-DA4E1ABCCE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3372" y="6513"/>
            <a:ext cx="10287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F381C05-CB62-D9E5-5FAD-8995A295793D}"/>
              </a:ext>
            </a:extLst>
          </p:cNvPr>
          <p:cNvSpPr/>
          <p:nvPr/>
        </p:nvSpPr>
        <p:spPr>
          <a:xfrm rot="16200000" flipV="1">
            <a:off x="-2609054" y="2594963"/>
            <a:ext cx="5564777" cy="374850"/>
          </a:xfrm>
          <a:prstGeom prst="rect">
            <a:avLst/>
          </a:prstGeom>
          <a:solidFill>
            <a:srgbClr val="2D58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1DBD5BE-C4F1-D148-70C4-A224050346A0}"/>
              </a:ext>
            </a:extLst>
          </p:cNvPr>
          <p:cNvSpPr/>
          <p:nvPr/>
        </p:nvSpPr>
        <p:spPr>
          <a:xfrm rot="16200000">
            <a:off x="-765946" y="5740000"/>
            <a:ext cx="1878568" cy="3748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58698EC-6715-3579-BA35-DF1CF42B6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007" y="3428118"/>
            <a:ext cx="8166538" cy="1358127"/>
          </a:xfrm>
        </p:spPr>
        <p:txBody>
          <a:bodyPr>
            <a:noAutofit/>
          </a:bodyPr>
          <a:lstStyle/>
          <a:p>
            <a:r>
              <a:rPr lang="en-GB" sz="5400" b="1">
                <a:latin typeface="Arial"/>
                <a:cs typeface="Arial"/>
              </a:rPr>
              <a:t>Part 1</a:t>
            </a:r>
            <a:r>
              <a:rPr lang="en-GB" sz="5400">
                <a:latin typeface="Arial"/>
                <a:cs typeface="Arial"/>
              </a:rPr>
              <a:t>: MAS-Babel</a:t>
            </a:r>
          </a:p>
        </p:txBody>
      </p:sp>
    </p:spTree>
    <p:extLst>
      <p:ext uri="{BB962C8B-B14F-4D97-AF65-F5344CB8AC3E}">
        <p14:creationId xmlns:p14="http://schemas.microsoft.com/office/powerpoint/2010/main" val="2335381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61F91-A1DF-2FF1-5156-043690DCC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21F62A7-B915-AE50-3714-06A3BE22CF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9135" y="3158718"/>
            <a:ext cx="4551627" cy="277446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E01E704-72CB-8CDE-16EA-E7F7F915A990}"/>
              </a:ext>
            </a:extLst>
          </p:cNvPr>
          <p:cNvSpPr/>
          <p:nvPr/>
        </p:nvSpPr>
        <p:spPr>
          <a:xfrm>
            <a:off x="0" y="1"/>
            <a:ext cx="12192000" cy="399224"/>
          </a:xfrm>
          <a:prstGeom prst="rect">
            <a:avLst/>
          </a:prstGeom>
          <a:solidFill>
            <a:srgbClr val="2D58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Date Placeholder 5">
            <a:extLst>
              <a:ext uri="{FF2B5EF4-FFF2-40B4-BE49-F238E27FC236}">
                <a16:creationId xmlns:a16="http://schemas.microsoft.com/office/drawing/2014/main" id="{8917CC7F-C487-F749-96D1-BD5B1DCA50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086" y="6573111"/>
            <a:ext cx="3094263" cy="365125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</a:rPr>
              <a:t>Introduction: Collaborators</a:t>
            </a:r>
            <a:endParaRPr lang="en-GB" b="1" baseline="30000">
              <a:solidFill>
                <a:schemeClr val="bg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B9FD9D0-43F1-57B0-2BA9-F89E595D8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7695"/>
            <a:ext cx="12192000" cy="573322"/>
          </a:xfrm>
        </p:spPr>
        <p:txBody>
          <a:bodyPr>
            <a:normAutofit/>
          </a:bodyPr>
          <a:lstStyle/>
          <a:p>
            <a:pPr algn="ctr"/>
            <a:r>
              <a:rPr lang="en-GB" sz="2800" b="1">
                <a:solidFill>
                  <a:schemeClr val="bg1"/>
                </a:solidFill>
                <a:latin typeface="+mn-lt"/>
              </a:rPr>
              <a:t>MAS-Babel: A Multi-Agent System for Science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C4FFC16-68A2-48BC-22C3-A814676FF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802" y="975993"/>
            <a:ext cx="6368356" cy="557115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400" b="1" dirty="0"/>
              <a:t> Multi-agent system (MAS) Babel</a:t>
            </a:r>
            <a:r>
              <a:rPr lang="en-GB" sz="2400" dirty="0"/>
              <a:t>: a tool for designing, implementing and benchmarking multi-agent system codes for applications in science.</a:t>
            </a: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GB" sz="2400" dirty="0"/>
              <a:t> Key features:</a:t>
            </a:r>
          </a:p>
          <a:p>
            <a:pPr lvl="1" indent="-457200">
              <a:buFont typeface="Wingdings" panose="05000000000000000000" pitchFamily="2" charset="2"/>
              <a:buChar char="§"/>
            </a:pPr>
            <a:r>
              <a:rPr lang="en-GB" sz="2000" dirty="0"/>
              <a:t>Implemented in </a:t>
            </a:r>
            <a:r>
              <a:rPr lang="en-GB" sz="2000" b="1" dirty="0"/>
              <a:t>AutoGen</a:t>
            </a:r>
          </a:p>
          <a:p>
            <a:pPr lvl="1" indent="-457200">
              <a:buFont typeface="Wingdings" panose="05000000000000000000" pitchFamily="2" charset="2"/>
              <a:buChar char="§"/>
            </a:pPr>
            <a:r>
              <a:rPr lang="en-GB" sz="2000" dirty="0"/>
              <a:t>Allows different MAS </a:t>
            </a:r>
            <a:r>
              <a:rPr lang="en-GB" sz="2000" b="1" dirty="0"/>
              <a:t>architectures/topologies</a:t>
            </a:r>
            <a:r>
              <a:rPr lang="en-GB" sz="2000" dirty="0"/>
              <a:t>: self-reflection, adversarial, judge + parallel expert panel, agentic swarm (in development)</a:t>
            </a:r>
          </a:p>
          <a:p>
            <a:pPr lvl="1" indent="-457200">
              <a:buFont typeface="Wingdings" panose="05000000000000000000" pitchFamily="2" charset="2"/>
              <a:buChar char="§"/>
            </a:pPr>
            <a:r>
              <a:rPr lang="en-GB" sz="2000" dirty="0"/>
              <a:t>Allows using different LLM models: Gemini/Anthropic/OpenAI. 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400" b="1" dirty="0"/>
              <a:t> Design philosophy</a:t>
            </a:r>
            <a:r>
              <a:rPr lang="en-GB" sz="2400" dirty="0"/>
              <a:t>:</a:t>
            </a:r>
          </a:p>
          <a:p>
            <a:pPr lvl="1" indent="-457200">
              <a:buFont typeface="Wingdings" panose="05000000000000000000" pitchFamily="2" charset="2"/>
              <a:buChar char="§"/>
            </a:pPr>
            <a:r>
              <a:rPr lang="en-GB" sz="2000" dirty="0"/>
              <a:t>AI model  </a:t>
            </a:r>
            <a:r>
              <a:rPr lang="en-GB" sz="2000" b="1" dirty="0"/>
              <a:t>agnosticism</a:t>
            </a:r>
          </a:p>
          <a:p>
            <a:pPr lvl="1" indent="-457200">
              <a:buFont typeface="Wingdings" panose="05000000000000000000" pitchFamily="2" charset="2"/>
              <a:buChar char="§"/>
            </a:pPr>
            <a:r>
              <a:rPr lang="en-GB" sz="2000" dirty="0"/>
              <a:t>Provide the </a:t>
            </a:r>
            <a:r>
              <a:rPr lang="en-GB" sz="2000" b="1" dirty="0"/>
              <a:t>building blocks</a:t>
            </a:r>
            <a:r>
              <a:rPr lang="en-GB" sz="2000" dirty="0"/>
              <a:t> for AI science applications instead of a black box code</a:t>
            </a:r>
          </a:p>
          <a:p>
            <a:pPr lvl="1" indent="-457200">
              <a:buFont typeface="Wingdings" panose="05000000000000000000" pitchFamily="2" charset="2"/>
              <a:buChar char="§"/>
            </a:pPr>
            <a:r>
              <a:rPr lang="en-GB" sz="2000" dirty="0"/>
              <a:t>Provide a </a:t>
            </a:r>
            <a:r>
              <a:rPr lang="en-GB" sz="2000" b="1" dirty="0"/>
              <a:t>library</a:t>
            </a:r>
            <a:r>
              <a:rPr lang="en-GB" sz="2000" dirty="0"/>
              <a:t> of the most used MAS architectures.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903A3F2-CAFB-6DB5-1D04-03F8FA894D27}"/>
              </a:ext>
            </a:extLst>
          </p:cNvPr>
          <p:cNvSpPr/>
          <p:nvPr/>
        </p:nvSpPr>
        <p:spPr>
          <a:xfrm>
            <a:off x="0" y="6653349"/>
            <a:ext cx="12192000" cy="204651"/>
          </a:xfrm>
          <a:prstGeom prst="rect">
            <a:avLst/>
          </a:prstGeom>
          <a:solidFill>
            <a:srgbClr val="2D58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>
              <a:solidFill>
                <a:srgbClr val="2D588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896712A-EFBE-46F4-4871-49887C961342}"/>
              </a:ext>
            </a:extLst>
          </p:cNvPr>
          <p:cNvSpPr/>
          <p:nvPr/>
        </p:nvSpPr>
        <p:spPr>
          <a:xfrm>
            <a:off x="0" y="6623509"/>
            <a:ext cx="12192000" cy="36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Slide Number Placeholder 4">
            <a:extLst>
              <a:ext uri="{FF2B5EF4-FFF2-40B4-BE49-F238E27FC236}">
                <a16:creationId xmlns:a16="http://schemas.microsoft.com/office/drawing/2014/main" id="{CEB79D31-6DB1-9F85-7602-14A82CC6C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1713" y="6573110"/>
            <a:ext cx="2743200" cy="365125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</a:rPr>
              <a:t>Slide 5</a:t>
            </a:r>
          </a:p>
        </p:txBody>
      </p:sp>
      <p:sp>
        <p:nvSpPr>
          <p:cNvPr id="25" name="Slide Number Placeholder 4">
            <a:extLst>
              <a:ext uri="{FF2B5EF4-FFF2-40B4-BE49-F238E27FC236}">
                <a16:creationId xmlns:a16="http://schemas.microsoft.com/office/drawing/2014/main" id="{06852ADE-49B6-114F-FF62-89B186011471}"/>
              </a:ext>
            </a:extLst>
          </p:cNvPr>
          <p:cNvSpPr txBox="1">
            <a:spLocks/>
          </p:cNvSpPr>
          <p:nvPr/>
        </p:nvSpPr>
        <p:spPr>
          <a:xfrm>
            <a:off x="85138" y="65706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b="1">
                <a:solidFill>
                  <a:schemeClr val="bg1"/>
                </a:solidFill>
              </a:rPr>
              <a:t>Part 1: MAS-Babel</a:t>
            </a:r>
          </a:p>
        </p:txBody>
      </p:sp>
      <p:sp>
        <p:nvSpPr>
          <p:cNvPr id="27" name="Footer Placeholder 3">
            <a:extLst>
              <a:ext uri="{FF2B5EF4-FFF2-40B4-BE49-F238E27FC236}">
                <a16:creationId xmlns:a16="http://schemas.microsoft.com/office/drawing/2014/main" id="{40FAF374-F13C-A42C-FAD3-88A73CACB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75884"/>
            <a:ext cx="4114800" cy="365125"/>
          </a:xfrm>
        </p:spPr>
        <p:txBody>
          <a:bodyPr/>
          <a:lstStyle/>
          <a:p>
            <a:r>
              <a:rPr lang="en-GB" sz="1400" b="1">
                <a:solidFill>
                  <a:schemeClr val="bg1"/>
                </a:solidFill>
              </a:rPr>
              <a:t>Machine Learning for Astrophysics 2026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E47752-A723-988D-F622-20A196761F86}"/>
              </a:ext>
            </a:extLst>
          </p:cNvPr>
          <p:cNvSpPr txBox="1"/>
          <p:nvPr/>
        </p:nvSpPr>
        <p:spPr>
          <a:xfrm>
            <a:off x="6094372" y="5890439"/>
            <a:ext cx="597958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b="1"/>
              <a:t>Figure 6: </a:t>
            </a:r>
            <a:r>
              <a:rPr lang="en-GB" dirty="0"/>
              <a:t>Illustration of some of the different MAS architectures used in MAS-Babel.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F783B4-18EA-44D4-29FB-795E6B62BE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4461" y="535564"/>
            <a:ext cx="5555437" cy="2250411"/>
          </a:xfrm>
          <a:prstGeom prst="rect">
            <a:avLst/>
          </a:prstGeom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651E7B8-1106-2F1F-7E9C-B3ACC6780103}"/>
              </a:ext>
            </a:extLst>
          </p:cNvPr>
          <p:cNvSpPr txBox="1"/>
          <p:nvPr/>
        </p:nvSpPr>
        <p:spPr>
          <a:xfrm>
            <a:off x="6634936" y="2790336"/>
            <a:ext cx="550414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b="1"/>
              <a:t>GitHub: </a:t>
            </a:r>
            <a:r>
              <a:rPr lang="en-GB">
                <a:ea typeface="+mn-lt"/>
                <a:cs typeface="+mn-lt"/>
                <a:hlinkClick r:id="rId4"/>
              </a:rPr>
              <a:t>https://github.com/AndriusT/MAS-Babel</a:t>
            </a: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709927-59C1-4E9D-978F-DEF63F751B75}"/>
              </a:ext>
            </a:extLst>
          </p:cNvPr>
          <p:cNvSpPr/>
          <p:nvPr/>
        </p:nvSpPr>
        <p:spPr>
          <a:xfrm>
            <a:off x="7080250" y="3159124"/>
            <a:ext cx="4048124" cy="238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DC9741-E660-8E36-E0A0-929FC5971125}"/>
              </a:ext>
            </a:extLst>
          </p:cNvPr>
          <p:cNvSpPr/>
          <p:nvPr/>
        </p:nvSpPr>
        <p:spPr>
          <a:xfrm>
            <a:off x="6784730" y="715188"/>
            <a:ext cx="1375021" cy="18007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F3FFFCA-8E1D-42C9-4F63-C882FAF98C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9003" y="918147"/>
            <a:ext cx="1114681" cy="1392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388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5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E4DD5-74CE-EDA7-BD0C-7FECF7612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036CEF-2AB6-49CE-EAB7-3A9B87B7D9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2796" y="494972"/>
            <a:ext cx="5528049" cy="539261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1650D86-97E6-C821-3036-E04ACF76F9D3}"/>
              </a:ext>
            </a:extLst>
          </p:cNvPr>
          <p:cNvSpPr/>
          <p:nvPr/>
        </p:nvSpPr>
        <p:spPr>
          <a:xfrm>
            <a:off x="0" y="1"/>
            <a:ext cx="12192000" cy="399224"/>
          </a:xfrm>
          <a:prstGeom prst="rect">
            <a:avLst/>
          </a:prstGeom>
          <a:solidFill>
            <a:srgbClr val="2D58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Date Placeholder 5">
            <a:extLst>
              <a:ext uri="{FF2B5EF4-FFF2-40B4-BE49-F238E27FC236}">
                <a16:creationId xmlns:a16="http://schemas.microsoft.com/office/drawing/2014/main" id="{E33FDD41-DB83-28B7-66D2-5900CD1F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086" y="6573111"/>
            <a:ext cx="3094263" cy="365125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</a:rPr>
              <a:t>Introduction: Collaborators</a:t>
            </a:r>
            <a:endParaRPr lang="en-GB" b="1" baseline="30000">
              <a:solidFill>
                <a:schemeClr val="bg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CB3DDF7-1EA8-EB1F-A193-53BE0AD0E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7695"/>
            <a:ext cx="12192000" cy="573322"/>
          </a:xfrm>
        </p:spPr>
        <p:txBody>
          <a:bodyPr>
            <a:normAutofit/>
          </a:bodyPr>
          <a:lstStyle/>
          <a:p>
            <a:pPr algn="ctr"/>
            <a:r>
              <a:rPr lang="en-GB" sz="2800" b="1">
                <a:solidFill>
                  <a:schemeClr val="bg1"/>
                </a:solidFill>
                <a:latin typeface="Aptos"/>
              </a:rPr>
              <a:t>MAS-Babel: Multi-Agent System for Science  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F0FC80C-4D6E-9E6C-2EDC-5BABC8BD59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7273" y="656865"/>
            <a:ext cx="6537689" cy="590330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anose="020B0604020202020204" pitchFamily="34" charset="0"/>
              <a:buChar char="q"/>
            </a:pPr>
            <a:r>
              <a:rPr lang="en-GB" sz="2400" b="1" dirty="0"/>
              <a:t> Core </a:t>
            </a:r>
            <a:r>
              <a:rPr lang="en-GB" sz="2400" b="1" dirty="0" err="1"/>
              <a:t>AutoGen</a:t>
            </a:r>
            <a:r>
              <a:rPr lang="en-GB" sz="2400" b="1" dirty="0"/>
              <a:t> concepts used in the code:</a:t>
            </a:r>
            <a:endParaRPr lang="en-US" dirty="0"/>
          </a:p>
          <a:p>
            <a:pPr marL="914400" lvl="1" indent="-457200">
              <a:buAutoNum type="arabicPeriod"/>
            </a:pPr>
            <a:r>
              <a:rPr lang="en-GB" sz="2000" dirty="0" err="1"/>
              <a:t>PromptSet</a:t>
            </a:r>
            <a:r>
              <a:rPr lang="en-GB" sz="2000" dirty="0"/>
              <a:t> Contract</a:t>
            </a:r>
            <a:endParaRPr lang="en-US" sz="2000" dirty="0"/>
          </a:p>
          <a:p>
            <a:pPr lvl="2">
              <a:buFont typeface="Wingdings" panose="020B0604020202020204" pitchFamily="34" charset="0"/>
              <a:buChar char="§"/>
            </a:pPr>
            <a:r>
              <a:rPr lang="en-GB" sz="1600" b="1">
                <a:ea typeface="+mn-lt"/>
                <a:cs typeface="+mn-lt"/>
              </a:rPr>
              <a:t>Standardized Configuration</a:t>
            </a:r>
            <a:r>
              <a:rPr lang="en-GB" sz="1600">
                <a:ea typeface="+mn-lt"/>
                <a:cs typeface="+mn-lt"/>
              </a:rPr>
              <a:t>: Bundles agent personas (</a:t>
            </a:r>
            <a:r>
              <a:rPr lang="en-GB" sz="1400">
                <a:latin typeface="Consolas"/>
              </a:rPr>
              <a:t>system</a:t>
            </a:r>
            <a:r>
              <a:rPr lang="en-GB" sz="1400">
                <a:ea typeface="+mn-lt"/>
                <a:cs typeface="+mn-lt"/>
              </a:rPr>
              <a:t>, </a:t>
            </a:r>
            <a:r>
              <a:rPr lang="en-GB" sz="1400">
                <a:latin typeface="Consolas"/>
              </a:rPr>
              <a:t>critic</a:t>
            </a:r>
            <a:r>
              <a:rPr lang="en-GB" sz="1400">
                <a:ea typeface="+mn-lt"/>
                <a:cs typeface="+mn-lt"/>
              </a:rPr>
              <a:t>, </a:t>
            </a:r>
            <a:r>
              <a:rPr lang="en-GB" sz="1400">
                <a:latin typeface="Consolas"/>
              </a:rPr>
              <a:t>adversary</a:t>
            </a:r>
            <a:r>
              <a:rPr lang="en-GB" sz="1400">
                <a:ea typeface="+mn-lt"/>
                <a:cs typeface="+mn-lt"/>
              </a:rPr>
              <a:t>, </a:t>
            </a:r>
            <a:r>
              <a:rPr lang="en-GB" sz="1400">
                <a:latin typeface="Consolas"/>
              </a:rPr>
              <a:t>judge</a:t>
            </a:r>
            <a:r>
              <a:rPr lang="en-GB" sz="1400">
                <a:ea typeface="+mn-lt"/>
                <a:cs typeface="+mn-lt"/>
              </a:rPr>
              <a:t>, </a:t>
            </a:r>
            <a:r>
              <a:rPr lang="en-GB" sz="1400">
                <a:latin typeface="Consolas"/>
              </a:rPr>
              <a:t>reflection</a:t>
            </a:r>
            <a:r>
              <a:rPr lang="en-GB" sz="1600">
                <a:ea typeface="+mn-lt"/>
                <a:cs typeface="+mn-lt"/>
              </a:rPr>
              <a:t>) into a single declarative parameter file.</a:t>
            </a:r>
            <a:endParaRPr lang="en-US" sz="1600">
              <a:ea typeface="+mn-lt"/>
              <a:cs typeface="+mn-lt"/>
            </a:endParaRPr>
          </a:p>
          <a:p>
            <a:pPr lvl="2">
              <a:buFont typeface="Wingdings" panose="020B0604020202020204" pitchFamily="34" charset="0"/>
              <a:buChar char="§"/>
            </a:pPr>
            <a:r>
              <a:rPr lang="en-GB" sz="1600" b="1">
                <a:ea typeface="+mn-lt"/>
                <a:cs typeface="+mn-lt"/>
              </a:rPr>
              <a:t>Decoupled Architecture</a:t>
            </a:r>
            <a:r>
              <a:rPr lang="en-GB" sz="1600">
                <a:ea typeface="+mn-lt"/>
                <a:cs typeface="+mn-lt"/>
              </a:rPr>
              <a:t>: Defines agent roles and task logic externally—allowing you to swap behaviours without modifying the underlying solver code.</a:t>
            </a:r>
            <a:endParaRPr lang="en-US" sz="1600">
              <a:ea typeface="+mn-lt"/>
              <a:cs typeface="+mn-lt"/>
            </a:endParaRPr>
          </a:p>
          <a:p>
            <a:pPr marL="914400" lvl="1" indent="-457200">
              <a:buAutoNum type="arabicPeriod"/>
            </a:pPr>
            <a:r>
              <a:rPr lang="en-GB" sz="2000">
                <a:ea typeface="+mn-lt"/>
                <a:cs typeface="+mn-lt"/>
              </a:rPr>
              <a:t>Topology Dispatcher</a:t>
            </a:r>
            <a:endParaRPr lang="en-US" sz="2000">
              <a:ea typeface="+mn-lt"/>
              <a:cs typeface="+mn-lt"/>
            </a:endParaRPr>
          </a:p>
          <a:p>
            <a:pPr lvl="2">
              <a:buFont typeface="Wingdings" panose="020B0604020202020204" pitchFamily="34" charset="0"/>
              <a:buChar char="§"/>
            </a:pPr>
            <a:r>
              <a:rPr lang="en-GB" sz="1600" b="1" dirty="0">
                <a:ea typeface="+mn-lt"/>
                <a:cs typeface="+mn-lt"/>
              </a:rPr>
              <a:t>Central orchestrator</a:t>
            </a:r>
            <a:r>
              <a:rPr lang="en-GB" sz="1600" dirty="0">
                <a:ea typeface="+mn-lt"/>
                <a:cs typeface="+mn-lt"/>
              </a:rPr>
              <a:t>: A single entry point (</a:t>
            </a:r>
            <a:r>
              <a:rPr lang="en-GB" sz="1400" dirty="0" err="1">
                <a:latin typeface="Consolas"/>
                <a:ea typeface="+mn-lt"/>
                <a:cs typeface="+mn-lt"/>
              </a:rPr>
              <a:t>TopologyAgent</a:t>
            </a:r>
            <a:r>
              <a:rPr lang="en-GB" sz="1600" dirty="0">
                <a:ea typeface="+mn-lt"/>
                <a:cs typeface="+mn-lt"/>
              </a:rPr>
              <a:t>) that receives input data and parameter files, then routes them to the chosen workflow.</a:t>
            </a:r>
            <a:endParaRPr lang="en-US" sz="1600" dirty="0">
              <a:ea typeface="+mn-lt"/>
              <a:cs typeface="+mn-lt"/>
            </a:endParaRPr>
          </a:p>
          <a:p>
            <a:pPr lvl="2">
              <a:buFont typeface="Wingdings" panose="020B0604020202020204" pitchFamily="34" charset="0"/>
              <a:buChar char="§"/>
            </a:pPr>
            <a:r>
              <a:rPr lang="en-GB" sz="1600" b="1">
                <a:ea typeface="+mn-lt"/>
                <a:cs typeface="+mn-lt"/>
              </a:rPr>
              <a:t>Dynamic routing</a:t>
            </a:r>
            <a:r>
              <a:rPr lang="en-GB" sz="1600">
                <a:ea typeface="+mn-lt"/>
                <a:cs typeface="+mn-lt"/>
              </a:rPr>
              <a:t>: Dispatches the task into different communication structures depending on the required task.</a:t>
            </a:r>
            <a:endParaRPr lang="en-US" sz="1600">
              <a:ea typeface="+mn-lt"/>
              <a:cs typeface="+mn-lt"/>
            </a:endParaRPr>
          </a:p>
          <a:p>
            <a:pPr marL="914400" lvl="1" indent="-457200">
              <a:buAutoNum type="arabicPeriod"/>
            </a:pPr>
            <a:r>
              <a:rPr lang="en-GB" sz="2000">
                <a:ea typeface="+mn-lt"/>
                <a:cs typeface="+mn-lt"/>
              </a:rPr>
              <a:t>Async-First Execution (Parallel Processing)</a:t>
            </a:r>
            <a:endParaRPr lang="en-US" sz="2000">
              <a:ea typeface="+mn-lt"/>
              <a:cs typeface="+mn-lt"/>
            </a:endParaRPr>
          </a:p>
          <a:p>
            <a:pPr lvl="2">
              <a:buFont typeface="Wingdings" panose="020B0604020202020204" pitchFamily="34" charset="0"/>
              <a:buChar char="§"/>
            </a:pPr>
            <a:r>
              <a:rPr lang="en-GB" sz="1600" b="1"/>
              <a:t>HPC style parallelism</a:t>
            </a:r>
            <a:r>
              <a:rPr lang="en-GB" sz="1600"/>
              <a:t>: </a:t>
            </a:r>
            <a:r>
              <a:rPr lang="en-GB" sz="1600">
                <a:ea typeface="+mn-lt"/>
                <a:cs typeface="+mn-lt"/>
              </a:rPr>
              <a:t>Eliminates sequential bottlenecks by running ensemble models in parallel across the network.</a:t>
            </a:r>
          </a:p>
          <a:p>
            <a:pPr marL="914400" lvl="1" indent="-457200">
              <a:buAutoNum type="arabicPeriod"/>
            </a:pPr>
            <a:r>
              <a:rPr lang="en-GB" sz="2000">
                <a:ea typeface="+mn-lt"/>
                <a:cs typeface="+mn-lt"/>
              </a:rPr>
              <a:t>Code Executor Integration</a:t>
            </a:r>
            <a:endParaRPr lang="en-US" sz="2000">
              <a:ea typeface="+mn-lt"/>
              <a:cs typeface="+mn-lt"/>
            </a:endParaRPr>
          </a:p>
          <a:p>
            <a:pPr lvl="2">
              <a:buFont typeface="Wingdings" panose="020B0604020202020204" pitchFamily="34" charset="0"/>
              <a:buChar char="§"/>
            </a:pPr>
            <a:r>
              <a:rPr lang="en-GB" sz="1600" b="1">
                <a:ea typeface="+mn-lt"/>
                <a:cs typeface="+mn-lt"/>
              </a:rPr>
              <a:t>Isolated Execution</a:t>
            </a:r>
            <a:r>
              <a:rPr lang="en-GB" sz="1600">
                <a:ea typeface="+mn-lt"/>
                <a:cs typeface="+mn-lt"/>
              </a:rPr>
              <a:t>: Provides agents with a dedicated, isolated Python workspace to write, run, and test scripts in real time.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F35157B-3CCB-2599-9CB6-F49229185FCD}"/>
              </a:ext>
            </a:extLst>
          </p:cNvPr>
          <p:cNvSpPr/>
          <p:nvPr/>
        </p:nvSpPr>
        <p:spPr>
          <a:xfrm>
            <a:off x="0" y="6653349"/>
            <a:ext cx="12192000" cy="204651"/>
          </a:xfrm>
          <a:prstGeom prst="rect">
            <a:avLst/>
          </a:prstGeom>
          <a:solidFill>
            <a:srgbClr val="2D58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>
              <a:solidFill>
                <a:srgbClr val="2D588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8A5B1B0-E017-1CD6-42CA-BCD7349B64A6}"/>
              </a:ext>
            </a:extLst>
          </p:cNvPr>
          <p:cNvSpPr/>
          <p:nvPr/>
        </p:nvSpPr>
        <p:spPr>
          <a:xfrm>
            <a:off x="0" y="6623509"/>
            <a:ext cx="12192000" cy="36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Slide Number Placeholder 4">
            <a:extLst>
              <a:ext uri="{FF2B5EF4-FFF2-40B4-BE49-F238E27FC236}">
                <a16:creationId xmlns:a16="http://schemas.microsoft.com/office/drawing/2014/main" id="{97AB940E-14E9-1612-BF77-A4A5E71BF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1713" y="6573110"/>
            <a:ext cx="2743200" cy="365125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</a:rPr>
              <a:t>Slide 6</a:t>
            </a:r>
          </a:p>
        </p:txBody>
      </p:sp>
      <p:sp>
        <p:nvSpPr>
          <p:cNvPr id="25" name="Slide Number Placeholder 4">
            <a:extLst>
              <a:ext uri="{FF2B5EF4-FFF2-40B4-BE49-F238E27FC236}">
                <a16:creationId xmlns:a16="http://schemas.microsoft.com/office/drawing/2014/main" id="{65A51DC4-996F-30DF-BEE5-88426671B4E7}"/>
              </a:ext>
            </a:extLst>
          </p:cNvPr>
          <p:cNvSpPr txBox="1">
            <a:spLocks/>
          </p:cNvSpPr>
          <p:nvPr/>
        </p:nvSpPr>
        <p:spPr>
          <a:xfrm>
            <a:off x="85138" y="65706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b="1">
                <a:solidFill>
                  <a:schemeClr val="bg1"/>
                </a:solidFill>
              </a:rPr>
              <a:t>Part 1: MAS-Babel</a:t>
            </a:r>
          </a:p>
        </p:txBody>
      </p:sp>
      <p:sp>
        <p:nvSpPr>
          <p:cNvPr id="27" name="Footer Placeholder 3">
            <a:extLst>
              <a:ext uri="{FF2B5EF4-FFF2-40B4-BE49-F238E27FC236}">
                <a16:creationId xmlns:a16="http://schemas.microsoft.com/office/drawing/2014/main" id="{566994ED-D66F-03D1-CF03-3018DE283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75884"/>
            <a:ext cx="4114800" cy="365125"/>
          </a:xfrm>
        </p:spPr>
        <p:txBody>
          <a:bodyPr/>
          <a:lstStyle/>
          <a:p>
            <a:r>
              <a:rPr lang="en-GB" sz="1400" b="1">
                <a:solidFill>
                  <a:schemeClr val="bg1"/>
                </a:solidFill>
              </a:rPr>
              <a:t>Machine Learning for Astrophysics 2026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84502B-9BD7-A59B-DA52-1DA69F783691}"/>
              </a:ext>
            </a:extLst>
          </p:cNvPr>
          <p:cNvSpPr txBox="1"/>
          <p:nvPr/>
        </p:nvSpPr>
        <p:spPr>
          <a:xfrm>
            <a:off x="6556782" y="5890439"/>
            <a:ext cx="5530197" cy="6593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b="1"/>
              <a:t>Figure 7: </a:t>
            </a:r>
            <a:r>
              <a:rPr lang="en-GB" dirty="0"/>
              <a:t>Some of the key elements integrated in the MAS-Babel code.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000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19</Slides>
  <Notes>0</Notes>
  <HiddenSlides>1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Outline of the Presentation</vt:lpstr>
      <vt:lpstr>Introduction: Multi-Agent Systems Applied to Science  </vt:lpstr>
      <vt:lpstr>Large Language Models</vt:lpstr>
      <vt:lpstr>AI Models Applied to Science</vt:lpstr>
      <vt:lpstr>From LLMs to Multi-Agent Systems (MAS)</vt:lpstr>
      <vt:lpstr>Part 1: MAS-Babel</vt:lpstr>
      <vt:lpstr>MAS-Babel: A Multi-Agent System for Science</vt:lpstr>
      <vt:lpstr>MAS-Babel: Multi-Agent System for Science  </vt:lpstr>
      <vt:lpstr>Part 2: Applications</vt:lpstr>
      <vt:lpstr>Applications: Mitigating Hallucinations</vt:lpstr>
      <vt:lpstr>Applications: Odyssey Math Problem Benchmark </vt:lpstr>
      <vt:lpstr>Applications: Odyssey Math Problem Benchmark </vt:lpstr>
      <vt:lpstr>Applications: Theoretical Physics Benchmark (TPBench) </vt:lpstr>
      <vt:lpstr>Applications: Theoretical Physics Benchmark (TPBench) </vt:lpstr>
      <vt:lpstr>Applications: Theoretical Physics Benchmark (TPBench) </vt:lpstr>
      <vt:lpstr>Part 3: Current and Future Work</vt:lpstr>
      <vt:lpstr>Current Work and Unsolved Problems</vt:lpstr>
      <vt:lpstr>Thank you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1154</cp:revision>
  <dcterms:created xsi:type="dcterms:W3CDTF">2026-08-03T22:46:58Z</dcterms:created>
  <dcterms:modified xsi:type="dcterms:W3CDTF">2026-09-03T15:21:30Z</dcterms:modified>
</cp:coreProperties>
</file>