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7"/>
  </p:notesMasterIdLst>
  <p:sldIdLst>
    <p:sldId id="1066" r:id="rId2"/>
    <p:sldId id="1050" r:id="rId3"/>
    <p:sldId id="992" r:id="rId4"/>
    <p:sldId id="1010" r:id="rId5"/>
    <p:sldId id="939" r:id="rId6"/>
    <p:sldId id="940" r:id="rId7"/>
    <p:sldId id="903" r:id="rId8"/>
    <p:sldId id="943" r:id="rId9"/>
    <p:sldId id="1023" r:id="rId10"/>
    <p:sldId id="1049" r:id="rId11"/>
    <p:sldId id="1035" r:id="rId12"/>
    <p:sldId id="1065" r:id="rId13"/>
    <p:sldId id="1055" r:id="rId14"/>
    <p:sldId id="973" r:id="rId15"/>
    <p:sldId id="957" r:id="rId16"/>
    <p:sldId id="996" r:id="rId17"/>
    <p:sldId id="975" r:id="rId18"/>
    <p:sldId id="997" r:id="rId19"/>
    <p:sldId id="998" r:id="rId20"/>
    <p:sldId id="1004" r:id="rId21"/>
    <p:sldId id="1000" r:id="rId22"/>
    <p:sldId id="1005" r:id="rId23"/>
    <p:sldId id="1001" r:id="rId24"/>
    <p:sldId id="1006" r:id="rId25"/>
    <p:sldId id="1003" r:id="rId26"/>
    <p:sldId id="1007" r:id="rId27"/>
    <p:sldId id="1002" r:id="rId28"/>
    <p:sldId id="1009" r:id="rId29"/>
    <p:sldId id="971" r:id="rId30"/>
    <p:sldId id="980" r:id="rId31"/>
    <p:sldId id="1011" r:id="rId32"/>
    <p:sldId id="1012" r:id="rId33"/>
    <p:sldId id="1013" r:id="rId34"/>
    <p:sldId id="955" r:id="rId35"/>
    <p:sldId id="1014" r:id="rId36"/>
    <p:sldId id="965" r:id="rId37"/>
    <p:sldId id="947" r:id="rId38"/>
    <p:sldId id="1026" r:id="rId39"/>
    <p:sldId id="959" r:id="rId40"/>
    <p:sldId id="949" r:id="rId41"/>
    <p:sldId id="1025" r:id="rId42"/>
    <p:sldId id="960" r:id="rId43"/>
    <p:sldId id="958" r:id="rId44"/>
    <p:sldId id="948" r:id="rId45"/>
    <p:sldId id="950" r:id="rId46"/>
    <p:sldId id="964" r:id="rId47"/>
    <p:sldId id="990" r:id="rId48"/>
    <p:sldId id="1021" r:id="rId49"/>
    <p:sldId id="963" r:id="rId50"/>
    <p:sldId id="1027" r:id="rId51"/>
    <p:sldId id="1015" r:id="rId52"/>
    <p:sldId id="1019" r:id="rId53"/>
    <p:sldId id="1030" r:id="rId54"/>
    <p:sldId id="1057" r:id="rId55"/>
    <p:sldId id="1051" r:id="rId56"/>
    <p:sldId id="1024" r:id="rId57"/>
    <p:sldId id="1053" r:id="rId58"/>
    <p:sldId id="1056" r:id="rId59"/>
    <p:sldId id="1062" r:id="rId60"/>
    <p:sldId id="1064" r:id="rId61"/>
    <p:sldId id="1020" r:id="rId62"/>
    <p:sldId id="954" r:id="rId63"/>
    <p:sldId id="941" r:id="rId64"/>
    <p:sldId id="967" r:id="rId65"/>
    <p:sldId id="942" r:id="rId6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A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486"/>
    <p:restoredTop sz="84315"/>
  </p:normalViewPr>
  <p:slideViewPr>
    <p:cSldViewPr snapToGrid="0" snapToObjects="1">
      <p:cViewPr varScale="1">
        <p:scale>
          <a:sx n="106" d="100"/>
          <a:sy n="106" d="100"/>
        </p:scale>
        <p:origin x="448"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C23B65-8AC5-E74E-A0F6-A06B7A2700A3}" type="datetimeFigureOut">
              <a:rPr lang="en-US" smtClean="0"/>
              <a:t>8/30/26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9FA9A7-5A28-3641-A15C-BBA28A381D22}" type="slidenum">
              <a:rPr lang="en-US" smtClean="0"/>
              <a:t>‹#›</a:t>
            </a:fld>
            <a:endParaRPr lang="en-US"/>
          </a:p>
        </p:txBody>
      </p:sp>
    </p:spTree>
    <p:extLst>
      <p:ext uri="{BB962C8B-B14F-4D97-AF65-F5344CB8AC3E}">
        <p14:creationId xmlns:p14="http://schemas.microsoft.com/office/powerpoint/2010/main" val="4132674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en.wikipedia.org/wiki/Organic_chemistry"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9FA9A7-5A28-3641-A15C-BBA28A381D22}" type="slidenum">
              <a:rPr lang="en-US" smtClean="0"/>
              <a:t>2</a:t>
            </a:fld>
            <a:endParaRPr lang="en-US"/>
          </a:p>
        </p:txBody>
      </p:sp>
    </p:spTree>
    <p:extLst>
      <p:ext uri="{BB962C8B-B14F-4D97-AF65-F5344CB8AC3E}">
        <p14:creationId xmlns:p14="http://schemas.microsoft.com/office/powerpoint/2010/main" val="36506459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Pablo: Machine Learning scientist at computer vision center in Barcelona</a:t>
            </a:r>
            <a:endParaRPr lang="en-US" dirty="0"/>
          </a:p>
        </p:txBody>
      </p:sp>
      <p:sp>
        <p:nvSpPr>
          <p:cNvPr id="4" name="Slide Number Placeholder 3"/>
          <p:cNvSpPr>
            <a:spLocks noGrp="1"/>
          </p:cNvSpPr>
          <p:nvPr>
            <p:ph type="sldNum" sz="quarter" idx="5"/>
          </p:nvPr>
        </p:nvSpPr>
        <p:spPr/>
        <p:txBody>
          <a:bodyPr/>
          <a:lstStyle/>
          <a:p>
            <a:fld id="{889FA9A7-5A28-3641-A15C-BBA28A381D22}" type="slidenum">
              <a:rPr lang="en-US" smtClean="0"/>
              <a:t>15</a:t>
            </a:fld>
            <a:endParaRPr lang="en-US"/>
          </a:p>
        </p:txBody>
      </p:sp>
    </p:spTree>
    <p:extLst>
      <p:ext uri="{BB962C8B-B14F-4D97-AF65-F5344CB8AC3E}">
        <p14:creationId xmlns:p14="http://schemas.microsoft.com/office/powerpoint/2010/main" val="24213391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3FD11-EE74-D3D4-C2A1-73243120D3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E93E80-38A3-01A7-DF7A-5E49C0F241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E81F74-00B1-C97F-5CBE-C34376A22A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08D3DB-E2B1-89E7-B0F5-D4569091F117}"/>
              </a:ext>
            </a:extLst>
          </p:cNvPr>
          <p:cNvSpPr>
            <a:spLocks noGrp="1"/>
          </p:cNvSpPr>
          <p:nvPr>
            <p:ph type="sldNum" sz="quarter" idx="5"/>
          </p:nvPr>
        </p:nvSpPr>
        <p:spPr/>
        <p:txBody>
          <a:bodyPr/>
          <a:lstStyle/>
          <a:p>
            <a:fld id="{889FA9A7-5A28-3641-A15C-BBA28A381D22}" type="slidenum">
              <a:rPr lang="en-US" smtClean="0"/>
              <a:t>16</a:t>
            </a:fld>
            <a:endParaRPr lang="en-US"/>
          </a:p>
        </p:txBody>
      </p:sp>
    </p:spTree>
    <p:extLst>
      <p:ext uri="{BB962C8B-B14F-4D97-AF65-F5344CB8AC3E}">
        <p14:creationId xmlns:p14="http://schemas.microsoft.com/office/powerpoint/2010/main" val="338482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67740-2D17-6B17-D7EB-6B9B05B867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F28E3E-234C-CDE8-C52B-26085B6AB7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D8A3A9-A7DF-E08C-8BC8-183E35EFDC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C6A6F43-FFE6-FC80-890C-D7FD54609D30}"/>
              </a:ext>
            </a:extLst>
          </p:cNvPr>
          <p:cNvSpPr>
            <a:spLocks noGrp="1"/>
          </p:cNvSpPr>
          <p:nvPr>
            <p:ph type="sldNum" sz="quarter" idx="5"/>
          </p:nvPr>
        </p:nvSpPr>
        <p:spPr/>
        <p:txBody>
          <a:bodyPr/>
          <a:lstStyle/>
          <a:p>
            <a:fld id="{889FA9A7-5A28-3641-A15C-BBA28A381D22}" type="slidenum">
              <a:rPr lang="en-US" smtClean="0"/>
              <a:t>17</a:t>
            </a:fld>
            <a:endParaRPr lang="en-US"/>
          </a:p>
        </p:txBody>
      </p:sp>
    </p:spTree>
    <p:extLst>
      <p:ext uri="{BB962C8B-B14F-4D97-AF65-F5344CB8AC3E}">
        <p14:creationId xmlns:p14="http://schemas.microsoft.com/office/powerpoint/2010/main" val="9221740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3FD11-EE74-D3D4-C2A1-73243120D3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E93E80-38A3-01A7-DF7A-5E49C0F241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E81F74-00B1-C97F-5CBE-C34376A22A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08D3DB-E2B1-89E7-B0F5-D4569091F117}"/>
              </a:ext>
            </a:extLst>
          </p:cNvPr>
          <p:cNvSpPr>
            <a:spLocks noGrp="1"/>
          </p:cNvSpPr>
          <p:nvPr>
            <p:ph type="sldNum" sz="quarter" idx="5"/>
          </p:nvPr>
        </p:nvSpPr>
        <p:spPr/>
        <p:txBody>
          <a:bodyPr/>
          <a:lstStyle/>
          <a:p>
            <a:fld id="{889FA9A7-5A28-3641-A15C-BBA28A381D22}" type="slidenum">
              <a:rPr lang="en-US" smtClean="0"/>
              <a:t>18</a:t>
            </a:fld>
            <a:endParaRPr lang="en-US"/>
          </a:p>
        </p:txBody>
      </p:sp>
    </p:spTree>
    <p:extLst>
      <p:ext uri="{BB962C8B-B14F-4D97-AF65-F5344CB8AC3E}">
        <p14:creationId xmlns:p14="http://schemas.microsoft.com/office/powerpoint/2010/main" val="19928461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3FD11-EE74-D3D4-C2A1-73243120D3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E93E80-38A3-01A7-DF7A-5E49C0F241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E81F74-00B1-C97F-5CBE-C34376A22A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08D3DB-E2B1-89E7-B0F5-D4569091F117}"/>
              </a:ext>
            </a:extLst>
          </p:cNvPr>
          <p:cNvSpPr>
            <a:spLocks noGrp="1"/>
          </p:cNvSpPr>
          <p:nvPr>
            <p:ph type="sldNum" sz="quarter" idx="5"/>
          </p:nvPr>
        </p:nvSpPr>
        <p:spPr/>
        <p:txBody>
          <a:bodyPr/>
          <a:lstStyle/>
          <a:p>
            <a:fld id="{889FA9A7-5A28-3641-A15C-BBA28A381D22}" type="slidenum">
              <a:rPr lang="en-US" smtClean="0"/>
              <a:t>20</a:t>
            </a:fld>
            <a:endParaRPr lang="en-US"/>
          </a:p>
        </p:txBody>
      </p:sp>
    </p:spTree>
    <p:extLst>
      <p:ext uri="{BB962C8B-B14F-4D97-AF65-F5344CB8AC3E}">
        <p14:creationId xmlns:p14="http://schemas.microsoft.com/office/powerpoint/2010/main" val="16320501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3FD11-EE74-D3D4-C2A1-73243120D3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E93E80-38A3-01A7-DF7A-5E49C0F241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E81F74-00B1-C97F-5CBE-C34376A22A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08D3DB-E2B1-89E7-B0F5-D4569091F117}"/>
              </a:ext>
            </a:extLst>
          </p:cNvPr>
          <p:cNvSpPr>
            <a:spLocks noGrp="1"/>
          </p:cNvSpPr>
          <p:nvPr>
            <p:ph type="sldNum" sz="quarter" idx="5"/>
          </p:nvPr>
        </p:nvSpPr>
        <p:spPr/>
        <p:txBody>
          <a:bodyPr/>
          <a:lstStyle/>
          <a:p>
            <a:fld id="{889FA9A7-5A28-3641-A15C-BBA28A381D22}" type="slidenum">
              <a:rPr lang="en-US" smtClean="0"/>
              <a:t>22</a:t>
            </a:fld>
            <a:endParaRPr lang="en-US"/>
          </a:p>
        </p:txBody>
      </p:sp>
    </p:spTree>
    <p:extLst>
      <p:ext uri="{BB962C8B-B14F-4D97-AF65-F5344CB8AC3E}">
        <p14:creationId xmlns:p14="http://schemas.microsoft.com/office/powerpoint/2010/main" val="35475405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3FD11-EE74-D3D4-C2A1-73243120D3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E93E80-38A3-01A7-DF7A-5E49C0F241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E81F74-00B1-C97F-5CBE-C34376A22A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08D3DB-E2B1-89E7-B0F5-D4569091F117}"/>
              </a:ext>
            </a:extLst>
          </p:cNvPr>
          <p:cNvSpPr>
            <a:spLocks noGrp="1"/>
          </p:cNvSpPr>
          <p:nvPr>
            <p:ph type="sldNum" sz="quarter" idx="5"/>
          </p:nvPr>
        </p:nvSpPr>
        <p:spPr/>
        <p:txBody>
          <a:bodyPr/>
          <a:lstStyle/>
          <a:p>
            <a:fld id="{889FA9A7-5A28-3641-A15C-BBA28A381D22}" type="slidenum">
              <a:rPr lang="en-US" smtClean="0"/>
              <a:t>24</a:t>
            </a:fld>
            <a:endParaRPr lang="en-US"/>
          </a:p>
        </p:txBody>
      </p:sp>
    </p:spTree>
    <p:extLst>
      <p:ext uri="{BB962C8B-B14F-4D97-AF65-F5344CB8AC3E}">
        <p14:creationId xmlns:p14="http://schemas.microsoft.com/office/powerpoint/2010/main" val="35298978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3FD11-EE74-D3D4-C2A1-73243120D3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E93E80-38A3-01A7-DF7A-5E49C0F241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E81F74-00B1-C97F-5CBE-C34376A22A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08D3DB-E2B1-89E7-B0F5-D4569091F117}"/>
              </a:ext>
            </a:extLst>
          </p:cNvPr>
          <p:cNvSpPr>
            <a:spLocks noGrp="1"/>
          </p:cNvSpPr>
          <p:nvPr>
            <p:ph type="sldNum" sz="quarter" idx="5"/>
          </p:nvPr>
        </p:nvSpPr>
        <p:spPr/>
        <p:txBody>
          <a:bodyPr/>
          <a:lstStyle/>
          <a:p>
            <a:fld id="{889FA9A7-5A28-3641-A15C-BBA28A381D22}" type="slidenum">
              <a:rPr lang="en-US" smtClean="0"/>
              <a:t>26</a:t>
            </a:fld>
            <a:endParaRPr lang="en-US"/>
          </a:p>
        </p:txBody>
      </p:sp>
    </p:spTree>
    <p:extLst>
      <p:ext uri="{BB962C8B-B14F-4D97-AF65-F5344CB8AC3E}">
        <p14:creationId xmlns:p14="http://schemas.microsoft.com/office/powerpoint/2010/main" val="14660262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3FD11-EE74-D3D4-C2A1-73243120D3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E93E80-38A3-01A7-DF7A-5E49C0F241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E81F74-00B1-C97F-5CBE-C34376A22A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E08D3DB-E2B1-89E7-B0F5-D4569091F117}"/>
              </a:ext>
            </a:extLst>
          </p:cNvPr>
          <p:cNvSpPr>
            <a:spLocks noGrp="1"/>
          </p:cNvSpPr>
          <p:nvPr>
            <p:ph type="sldNum" sz="quarter" idx="5"/>
          </p:nvPr>
        </p:nvSpPr>
        <p:spPr/>
        <p:txBody>
          <a:bodyPr/>
          <a:lstStyle/>
          <a:p>
            <a:fld id="{889FA9A7-5A28-3641-A15C-BBA28A381D22}" type="slidenum">
              <a:rPr lang="en-US" smtClean="0"/>
              <a:t>28</a:t>
            </a:fld>
            <a:endParaRPr lang="en-US"/>
          </a:p>
        </p:txBody>
      </p:sp>
    </p:spTree>
    <p:extLst>
      <p:ext uri="{BB962C8B-B14F-4D97-AF65-F5344CB8AC3E}">
        <p14:creationId xmlns:p14="http://schemas.microsoft.com/office/powerpoint/2010/main" val="32261440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documentation, example papers, GUI, </a:t>
            </a:r>
            <a:r>
              <a:rPr lang="en-US" dirty="0" err="1"/>
              <a:t>HuggingFace</a:t>
            </a:r>
            <a:r>
              <a:rPr lang="en-US" dirty="0"/>
              <a:t> app, videos…</a:t>
            </a:r>
            <a:r>
              <a:rPr lang="en-US" dirty="0" err="1"/>
              <a:t>etc</a:t>
            </a:r>
            <a:r>
              <a:rPr lang="en-US" dirty="0"/>
              <a:t> check the website</a:t>
            </a:r>
          </a:p>
        </p:txBody>
      </p:sp>
      <p:sp>
        <p:nvSpPr>
          <p:cNvPr id="4" name="Slide Number Placeholder 3"/>
          <p:cNvSpPr>
            <a:spLocks noGrp="1"/>
          </p:cNvSpPr>
          <p:nvPr>
            <p:ph type="sldNum" sz="quarter" idx="5"/>
          </p:nvPr>
        </p:nvSpPr>
        <p:spPr/>
        <p:txBody>
          <a:bodyPr/>
          <a:lstStyle/>
          <a:p>
            <a:fld id="{889FA9A7-5A28-3641-A15C-BBA28A381D22}" type="slidenum">
              <a:rPr lang="en-US" smtClean="0"/>
              <a:t>29</a:t>
            </a:fld>
            <a:endParaRPr lang="en-US"/>
          </a:p>
        </p:txBody>
      </p:sp>
    </p:spTree>
    <p:extLst>
      <p:ext uri="{BB962C8B-B14F-4D97-AF65-F5344CB8AC3E}">
        <p14:creationId xmlns:p14="http://schemas.microsoft.com/office/powerpoint/2010/main" val="30619234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LLM are ML models</a:t>
            </a:r>
          </a:p>
          <a:p>
            <a:r>
              <a:rPr lang="en-US" dirty="0"/>
              <a:t>LLMs are deep neural networks models</a:t>
            </a:r>
          </a:p>
        </p:txBody>
      </p:sp>
      <p:sp>
        <p:nvSpPr>
          <p:cNvPr id="4" name="Slide Number Placeholder 3"/>
          <p:cNvSpPr>
            <a:spLocks noGrp="1"/>
          </p:cNvSpPr>
          <p:nvPr>
            <p:ph type="sldNum" sz="quarter" idx="5"/>
          </p:nvPr>
        </p:nvSpPr>
        <p:spPr/>
        <p:txBody>
          <a:bodyPr/>
          <a:lstStyle/>
          <a:p>
            <a:fld id="{889FA9A7-5A28-3641-A15C-BBA28A381D22}" type="slidenum">
              <a:rPr lang="en-US" smtClean="0"/>
              <a:t>4</a:t>
            </a:fld>
            <a:endParaRPr lang="en-US"/>
          </a:p>
        </p:txBody>
      </p:sp>
    </p:spTree>
    <p:extLst>
      <p:ext uri="{BB962C8B-B14F-4D97-AF65-F5344CB8AC3E}">
        <p14:creationId xmlns:p14="http://schemas.microsoft.com/office/powerpoint/2010/main" val="17619113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Write review paper is very easy</a:t>
            </a:r>
          </a:p>
        </p:txBody>
      </p:sp>
      <p:sp>
        <p:nvSpPr>
          <p:cNvPr id="4" name="Slide Number Placeholder 3"/>
          <p:cNvSpPr>
            <a:spLocks noGrp="1"/>
          </p:cNvSpPr>
          <p:nvPr>
            <p:ph type="sldNum" sz="quarter" idx="5"/>
          </p:nvPr>
        </p:nvSpPr>
        <p:spPr/>
        <p:txBody>
          <a:bodyPr/>
          <a:lstStyle/>
          <a:p>
            <a:fld id="{889FA9A7-5A28-3641-A15C-BBA28A381D22}" type="slidenum">
              <a:rPr lang="en-US" smtClean="0"/>
              <a:t>31</a:t>
            </a:fld>
            <a:endParaRPr lang="en-US"/>
          </a:p>
        </p:txBody>
      </p:sp>
    </p:spTree>
    <p:extLst>
      <p:ext uri="{BB962C8B-B14F-4D97-AF65-F5344CB8AC3E}">
        <p14:creationId xmlns:p14="http://schemas.microsoft.com/office/powerpoint/2010/main" val="41705546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DENDRAL: </a:t>
            </a:r>
            <a:r>
              <a:rPr lang="en-US" sz="1200" b="0" i="0" kern="1200" dirty="0">
                <a:solidFill>
                  <a:schemeClr val="tx1"/>
                </a:solidFill>
                <a:effectLst/>
                <a:latin typeface="+mn-lt"/>
                <a:ea typeface="+mn-ea"/>
                <a:cs typeface="+mn-cs"/>
              </a:rPr>
              <a:t>helps </a:t>
            </a:r>
            <a:r>
              <a:rPr lang="en-US" sz="1200" b="0" i="0" u="none" strike="noStrike" kern="1200" dirty="0">
                <a:solidFill>
                  <a:schemeClr val="tx1"/>
                </a:solidFill>
                <a:effectLst/>
                <a:latin typeface="+mn-lt"/>
                <a:ea typeface="+mn-ea"/>
                <a:cs typeface="+mn-cs"/>
                <a:hlinkClick r:id="rId3" tooltip="Organic chemistry"/>
              </a:rPr>
              <a:t>organic chemists</a:t>
            </a:r>
            <a:r>
              <a:rPr lang="en-US" sz="1200" b="0" i="0" kern="1200" dirty="0">
                <a:solidFill>
                  <a:schemeClr val="tx1"/>
                </a:solidFill>
                <a:effectLst/>
                <a:latin typeface="+mn-lt"/>
                <a:ea typeface="+mn-ea"/>
                <a:cs typeface="+mn-cs"/>
              </a:rPr>
              <a:t> in identifying unknown organic molecules from mass spectra</a:t>
            </a:r>
          </a:p>
          <a:p>
            <a:r>
              <a:rPr lang="en-US" sz="1200" b="0" i="0" kern="1200" dirty="0">
                <a:solidFill>
                  <a:schemeClr val="tx1"/>
                </a:solidFill>
                <a:effectLst/>
                <a:latin typeface="+mn-lt"/>
                <a:ea typeface="+mn-ea"/>
                <a:cs typeface="+mn-cs"/>
              </a:rPr>
              <a:t>It is considered the first expert system because it automated the decision-making process and problem-solving behavior of organic chemists</a:t>
            </a:r>
            <a:endParaRPr lang="en-US" dirty="0"/>
          </a:p>
          <a:p>
            <a:r>
              <a:rPr lang="en-US" dirty="0"/>
              <a:t>The concept is well established</a:t>
            </a:r>
          </a:p>
          <a:p>
            <a:r>
              <a:rPr lang="en-US" dirty="0"/>
              <a:t>put video of robot scientist</a:t>
            </a:r>
          </a:p>
          <a:p>
            <a:r>
              <a:rPr lang="en-US" sz="1200" b="0" i="0" kern="1200" dirty="0">
                <a:solidFill>
                  <a:schemeClr val="tx1"/>
                </a:solidFill>
                <a:effectLst/>
                <a:latin typeface="+mn-lt"/>
                <a:ea typeface="+mn-ea"/>
                <a:cs typeface="+mn-cs"/>
              </a:rPr>
              <a:t>By 1970, DENDRAL was performing structural interpretation at post-doc level. </a:t>
            </a:r>
          </a:p>
          <a:p>
            <a:r>
              <a:rPr lang="en-US" sz="1200" b="0" i="0" kern="1200" dirty="0">
                <a:solidFill>
                  <a:schemeClr val="tx1"/>
                </a:solidFill>
                <a:effectLst/>
                <a:latin typeface="+mn-lt"/>
                <a:ea typeface="+mn-ea"/>
                <a:cs typeface="+mn-cs"/>
              </a:rPr>
              <a:t>We want to have scientists also leading this development</a:t>
            </a:r>
          </a:p>
          <a:p>
            <a:r>
              <a:rPr lang="en-US" sz="1200" b="0" i="0" kern="1200" dirty="0">
                <a:solidFill>
                  <a:schemeClr val="tx1"/>
                </a:solidFill>
                <a:effectLst/>
                <a:latin typeface="+mn-lt"/>
                <a:ea typeface="+mn-ea"/>
                <a:cs typeface="+mn-cs"/>
              </a:rPr>
              <a:t>Idea is old: in the future, people will keep trying it</a:t>
            </a:r>
          </a:p>
          <a:p>
            <a:r>
              <a:rPr lang="en-US" sz="1200" b="0" i="0" kern="1200" dirty="0">
                <a:solidFill>
                  <a:schemeClr val="tx1"/>
                </a:solidFill>
                <a:effectLst/>
                <a:latin typeface="+mn-lt"/>
                <a:ea typeface="+mn-ea"/>
                <a:cs typeface="+mn-cs"/>
              </a:rPr>
              <a:t>Field is dominated by computer scientists; it would be great to have scientists leading it</a:t>
            </a:r>
            <a:endParaRPr lang="en-US" dirty="0"/>
          </a:p>
        </p:txBody>
      </p:sp>
      <p:sp>
        <p:nvSpPr>
          <p:cNvPr id="4" name="Slide Number Placeholder 3"/>
          <p:cNvSpPr>
            <a:spLocks noGrp="1"/>
          </p:cNvSpPr>
          <p:nvPr>
            <p:ph type="sldNum" sz="quarter" idx="5"/>
          </p:nvPr>
        </p:nvSpPr>
        <p:spPr/>
        <p:txBody>
          <a:bodyPr/>
          <a:lstStyle/>
          <a:p>
            <a:fld id="{889FA9A7-5A28-3641-A15C-BBA28A381D22}" type="slidenum">
              <a:rPr lang="en-US" smtClean="0"/>
              <a:t>36</a:t>
            </a:fld>
            <a:endParaRPr lang="en-US"/>
          </a:p>
        </p:txBody>
      </p:sp>
    </p:spTree>
    <p:extLst>
      <p:ext uri="{BB962C8B-B14F-4D97-AF65-F5344CB8AC3E}">
        <p14:creationId xmlns:p14="http://schemas.microsoft.com/office/powerpoint/2010/main" val="37390359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The impressive part of this research was the contextualization and characterization of the research question. DENARIO quantified the year-to-year variability in success and efficiency metrics of ART clinics, such as live birth rates per retrieval and average retrievals per live birth. There is a large literature discussing variability in outcomes among different clinics, populations, </a:t>
            </a:r>
            <a:r>
              <a:rPr lang="en-US" sz="1200" b="0" i="0" u="none" strike="noStrike" kern="1200" dirty="0" err="1">
                <a:solidFill>
                  <a:schemeClr val="tx1"/>
                </a:solidFill>
                <a:effectLst/>
                <a:latin typeface="+mn-lt"/>
                <a:ea typeface="+mn-ea"/>
                <a:cs typeface="+mn-cs"/>
              </a:rPr>
              <a:t>etc</a:t>
            </a:r>
            <a:r>
              <a:rPr lang="en-US" sz="1200" b="0" i="0" u="none" strike="noStrike" kern="1200" dirty="0">
                <a:solidFill>
                  <a:schemeClr val="tx1"/>
                </a:solidFill>
                <a:effectLst/>
                <a:latin typeface="+mn-lt"/>
                <a:ea typeface="+mn-ea"/>
                <a:cs typeface="+mn-cs"/>
              </a:rPr>
              <a:t>, but little to no attention has been given to year-to-year intra-clinic fluctuations in ART clinic performance (that is, how the outcomes of each clinic vary from year to year), particularly after a systemic shock like the COVID-19 pandemic. I think this was not a topic of research before because of the assumption that the performance does not change significantly from year-to-year, but what DENARIO found was that apparently high-volume clinics have some interesting year-to-year variation in their outcomes (although one would still need to see if it is clinically relevant, </a:t>
            </a:r>
            <a:r>
              <a:rPr lang="en-US" sz="1200" b="0" i="0" u="none" strike="noStrike" kern="1200" dirty="0" err="1">
                <a:solidFill>
                  <a:schemeClr val="tx1"/>
                </a:solidFill>
                <a:effectLst/>
                <a:latin typeface="+mn-lt"/>
                <a:ea typeface="+mn-ea"/>
                <a:cs typeface="+mn-cs"/>
              </a:rPr>
              <a:t>etc</a:t>
            </a:r>
            <a:r>
              <a:rPr lang="en-US" sz="1200" b="0" i="0" u="none" strike="noStrike" kern="1200" dirty="0">
                <a:solidFill>
                  <a:schemeClr val="tx1"/>
                </a:solidFill>
                <a:effectLst/>
                <a:latin typeface="+mn-lt"/>
                <a:ea typeface="+mn-ea"/>
                <a:cs typeface="+mn-cs"/>
              </a:rPr>
              <a:t>).  DENARIO contextualized the research by not only identifying an overlooked topic in the literature, but also by recognizing the impact of the global pandemic on healthcare systems through disruptions such as clinic closures, supply chain issues, and shifts in patient behavior.</a:t>
            </a:r>
            <a:endParaRPr lang="en-US" dirty="0"/>
          </a:p>
        </p:txBody>
      </p:sp>
      <p:sp>
        <p:nvSpPr>
          <p:cNvPr id="4" name="Slide Number Placeholder 3"/>
          <p:cNvSpPr>
            <a:spLocks noGrp="1"/>
          </p:cNvSpPr>
          <p:nvPr>
            <p:ph type="sldNum" sz="quarter" idx="5"/>
          </p:nvPr>
        </p:nvSpPr>
        <p:spPr/>
        <p:txBody>
          <a:bodyPr/>
          <a:lstStyle/>
          <a:p>
            <a:fld id="{889FA9A7-5A28-3641-A15C-BBA28A381D22}" type="slidenum">
              <a:rPr lang="en-US" smtClean="0"/>
              <a:t>37</a:t>
            </a:fld>
            <a:endParaRPr lang="en-US"/>
          </a:p>
        </p:txBody>
      </p:sp>
    </p:spTree>
    <p:extLst>
      <p:ext uri="{BB962C8B-B14F-4D97-AF65-F5344CB8AC3E}">
        <p14:creationId xmlns:p14="http://schemas.microsoft.com/office/powerpoint/2010/main" val="15589840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it performs global node normalization. 1000 simulations, each with 25 trees. It splits by simulations, not trees (very smart). </a:t>
            </a:r>
          </a:p>
          <a:p>
            <a:r>
              <a:rPr lang="en-US" dirty="0"/>
              <a:t>Multi-scale substructure identification (significant progenitor branch that merges into the main branch, or when substantial changes to the halo structure happen).</a:t>
            </a:r>
          </a:p>
          <a:p>
            <a:r>
              <a:rPr lang="en-US" dirty="0"/>
              <a:t>The statistics used to identify substructure were: mass accretion rate, significant property changes (things that deviate from smooth evolution). Each substructure is identified as a graph.</a:t>
            </a:r>
          </a:p>
          <a:p>
            <a:r>
              <a:rPr lang="en-US" dirty="0"/>
              <a:t>Each graph is assigned a feature vector, combining physical and topological structures.</a:t>
            </a:r>
          </a:p>
          <a:p>
            <a:r>
              <a:rPr lang="en-US" dirty="0"/>
              <a:t>Physical features (10 features): mass ratio, merger scale factor, property differences at merger, mean and std of substructure inside subgraph. </a:t>
            </a:r>
          </a:p>
          <a:p>
            <a:r>
              <a:rPr lang="en-US" dirty="0"/>
              <a:t>Topological features (64 features) learned via graph autoencoder using </a:t>
            </a:r>
            <a:r>
              <a:rPr lang="en-US" dirty="0" err="1"/>
              <a:t>GraphSAGE</a:t>
            </a:r>
            <a:r>
              <a:rPr lang="en-US" dirty="0"/>
              <a:t> as the architecture. </a:t>
            </a:r>
          </a:p>
          <a:p>
            <a:r>
              <a:rPr lang="en-US" dirty="0"/>
              <a:t>Thus, for each tree, there are (</a:t>
            </a:r>
            <a:r>
              <a:rPr lang="en-US" dirty="0" err="1"/>
              <a:t>Nsub</a:t>
            </a:r>
            <a:r>
              <a:rPr lang="en-US" dirty="0"/>
              <a:t>, 74) features, where </a:t>
            </a:r>
            <a:r>
              <a:rPr lang="en-US" dirty="0" err="1"/>
              <a:t>Nsub</a:t>
            </a:r>
            <a:r>
              <a:rPr lang="en-US" dirty="0"/>
              <a:t>=60. If a tree has less, it is padded with zeros.</a:t>
            </a:r>
          </a:p>
          <a:p>
            <a:r>
              <a:rPr lang="en-US" dirty="0"/>
              <a:t>The 4440 vector was then flattened and reshaped into a (2,2,2,3,5,37) tensor.</a:t>
            </a:r>
          </a:p>
          <a:p>
            <a:r>
              <a:rPr lang="en-US" dirty="0"/>
              <a:t>Tensor train decomposition was carried out with the </a:t>
            </a:r>
            <a:r>
              <a:rPr lang="en-US" dirty="0" err="1"/>
              <a:t>TensorLy</a:t>
            </a:r>
            <a:r>
              <a:rPr lang="en-US" dirty="0"/>
              <a:t> library to get the TT-ranks. The vector was then flattened. The dimensionality was reduced from 4440 to 202. </a:t>
            </a:r>
          </a:p>
          <a:p>
            <a:r>
              <a:rPr lang="en-US" dirty="0"/>
              <a:t>Several regression models were used: linear, random forest, and </a:t>
            </a:r>
            <a:r>
              <a:rPr lang="en-US" dirty="0" err="1"/>
              <a:t>XGBoost</a:t>
            </a:r>
            <a:r>
              <a:rPr lang="en-US" dirty="0"/>
              <a:t>.</a:t>
            </a:r>
          </a:p>
          <a:p>
            <a:r>
              <a:rPr lang="en-US" dirty="0"/>
              <a:t>Hyperparameter tuning, including TT-ranks, was carried out.</a:t>
            </a:r>
          </a:p>
          <a:p>
            <a:r>
              <a:rPr lang="en-US" dirty="0"/>
              <a:t>It compared the results against some baselines: Graphlets counts, aggregate graph-level features, physical features w/o topology…</a:t>
            </a:r>
            <a:r>
              <a:rPr lang="en-US" dirty="0" err="1"/>
              <a:t>etc</a:t>
            </a:r>
            <a:endParaRPr lang="en-US" dirty="0"/>
          </a:p>
          <a:p>
            <a:r>
              <a:rPr lang="en-US" dirty="0"/>
              <a:t>It studied topological features of subgraphs using t-</a:t>
            </a:r>
            <a:r>
              <a:rPr lang="en-US" dirty="0" err="1"/>
              <a:t>sne</a:t>
            </a:r>
            <a:endParaRPr lang="en-US" dirty="0"/>
          </a:p>
          <a:p>
            <a:r>
              <a:rPr lang="en-US" dirty="0"/>
              <a:t>QITT-features with linear regression yield R2=0.921, while just global features led to R2=0.970, </a:t>
            </a:r>
          </a:p>
          <a:p>
            <a:r>
              <a:rPr lang="en-US" dirty="0"/>
              <a:t>This paper was the base for another paper carried out by Jun-Young.</a:t>
            </a:r>
          </a:p>
        </p:txBody>
      </p:sp>
      <p:sp>
        <p:nvSpPr>
          <p:cNvPr id="4" name="Slide Number Placeholder 3"/>
          <p:cNvSpPr>
            <a:spLocks noGrp="1"/>
          </p:cNvSpPr>
          <p:nvPr>
            <p:ph type="sldNum" sz="quarter" idx="5"/>
          </p:nvPr>
        </p:nvSpPr>
        <p:spPr/>
        <p:txBody>
          <a:bodyPr/>
          <a:lstStyle/>
          <a:p>
            <a:fld id="{889FA9A7-5A28-3641-A15C-BBA28A381D22}" type="slidenum">
              <a:rPr lang="en-US" smtClean="0"/>
              <a:t>40</a:t>
            </a:fld>
            <a:endParaRPr lang="en-US"/>
          </a:p>
        </p:txBody>
      </p:sp>
    </p:spTree>
    <p:extLst>
      <p:ext uri="{BB962C8B-B14F-4D97-AF65-F5344CB8AC3E}">
        <p14:creationId xmlns:p14="http://schemas.microsoft.com/office/powerpoint/2010/main" val="11595495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Denario was given access to a public dataset with gene expression information for thousands of malaria parasite cells. </a:t>
            </a:r>
          </a:p>
          <a:p>
            <a:r>
              <a:rPr lang="en-US" sz="1200" kern="1200" dirty="0">
                <a:solidFill>
                  <a:schemeClr val="tx1"/>
                </a:solidFill>
                <a:effectLst/>
                <a:latin typeface="+mn-lt"/>
                <a:ea typeface="+mn-ea"/>
                <a:cs typeface="+mn-cs"/>
              </a:rPr>
              <a:t>The general results were consistent with previous work done with the dataset: for instance, Denario’s analyses were able to detect known differences between malaria parasites cultured in laboratories and those isolated from patients.</a:t>
            </a:r>
            <a:r>
              <a:rPr lang="en-US" dirty="0">
                <a:effectLst/>
              </a:rPr>
              <a:t> </a:t>
            </a:r>
            <a:r>
              <a:rPr lang="en-US" sz="1200" kern="1200" dirty="0">
                <a:solidFill>
                  <a:schemeClr val="tx1"/>
                </a:solidFill>
                <a:effectLst/>
                <a:latin typeface="+mn-lt"/>
                <a:ea typeface="+mn-ea"/>
                <a:cs typeface="+mn-cs"/>
              </a:rPr>
              <a:t>Additionally, different papers generated through Denario showcased different, creative approaches at answering some of the research questions in the prompt.</a:t>
            </a:r>
            <a:r>
              <a:rPr lang="en-US" dirty="0">
                <a:effectLst/>
              </a:rPr>
              <a:t> The writing tends to be a bit overconfident.</a:t>
            </a:r>
            <a:endParaRPr lang="en-US" dirty="0"/>
          </a:p>
        </p:txBody>
      </p:sp>
      <p:sp>
        <p:nvSpPr>
          <p:cNvPr id="4" name="Slide Number Placeholder 3"/>
          <p:cNvSpPr>
            <a:spLocks noGrp="1"/>
          </p:cNvSpPr>
          <p:nvPr>
            <p:ph type="sldNum" sz="quarter" idx="5"/>
          </p:nvPr>
        </p:nvSpPr>
        <p:spPr/>
        <p:txBody>
          <a:bodyPr/>
          <a:lstStyle/>
          <a:p>
            <a:fld id="{889FA9A7-5A28-3641-A15C-BBA28A381D22}" type="slidenum">
              <a:rPr lang="en-US" smtClean="0"/>
              <a:t>42</a:t>
            </a:fld>
            <a:endParaRPr lang="en-US"/>
          </a:p>
        </p:txBody>
      </p:sp>
    </p:spTree>
    <p:extLst>
      <p:ext uri="{BB962C8B-B14F-4D97-AF65-F5344CB8AC3E}">
        <p14:creationId xmlns:p14="http://schemas.microsoft.com/office/powerpoint/2010/main" val="6089401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large collection of asteroids from different datasets. Denario did dimensionality reduction and identified families of asteroids.</a:t>
            </a:r>
          </a:p>
          <a:p>
            <a:r>
              <a:rPr lang="en-US" dirty="0"/>
              <a:t>Patterns found were known. It was able to reproduce well-known results, but didn’t go beyond.</a:t>
            </a:r>
          </a:p>
          <a:p>
            <a:r>
              <a:rPr lang="en-US" dirty="0"/>
              <a:t>For another paper, it was able to find new families but its lack of domain expertise prevented it from going further and exploring them more or highlighting those.</a:t>
            </a:r>
          </a:p>
          <a:p>
            <a:endParaRPr lang="en-US" dirty="0"/>
          </a:p>
        </p:txBody>
      </p:sp>
      <p:sp>
        <p:nvSpPr>
          <p:cNvPr id="4" name="Slide Number Placeholder 3"/>
          <p:cNvSpPr>
            <a:spLocks noGrp="1"/>
          </p:cNvSpPr>
          <p:nvPr>
            <p:ph type="sldNum" sz="quarter" idx="5"/>
          </p:nvPr>
        </p:nvSpPr>
        <p:spPr/>
        <p:txBody>
          <a:bodyPr/>
          <a:lstStyle/>
          <a:p>
            <a:fld id="{889FA9A7-5A28-3641-A15C-BBA28A381D22}" type="slidenum">
              <a:rPr lang="en-US" smtClean="0"/>
              <a:t>43</a:t>
            </a:fld>
            <a:endParaRPr lang="en-US"/>
          </a:p>
        </p:txBody>
      </p:sp>
    </p:spTree>
    <p:extLst>
      <p:ext uri="{BB962C8B-B14F-4D97-AF65-F5344CB8AC3E}">
        <p14:creationId xmlns:p14="http://schemas.microsoft.com/office/powerpoint/2010/main" val="22542665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The final round, I provided it with a specific set of directions/hypotheses to explore. Importantly, I had only read about the methods I suggested at a surface level and I did not know how to do the analyses I suggested in python. Based on this prompt, </a:t>
            </a:r>
            <a:r>
              <a:rPr lang="en-US" sz="1200" b="0" i="0" u="none" strike="noStrike" kern="1200" dirty="0" err="1">
                <a:solidFill>
                  <a:schemeClr val="tx1"/>
                </a:solidFill>
                <a:effectLst/>
                <a:latin typeface="+mn-lt"/>
                <a:ea typeface="+mn-ea"/>
                <a:cs typeface="+mn-cs"/>
              </a:rPr>
              <a:t>Denario</a:t>
            </a:r>
            <a:r>
              <a:rPr lang="en-US" sz="1200" b="0" i="0" u="none" strike="noStrike" kern="1200" dirty="0">
                <a:solidFill>
                  <a:schemeClr val="tx1"/>
                </a:solidFill>
                <a:effectLst/>
                <a:latin typeface="+mn-lt"/>
                <a:ea typeface="+mn-ea"/>
                <a:cs typeface="+mn-cs"/>
              </a:rPr>
              <a:t> was able to develop a series of analyses applying graph theory to understand the peptide aggregation process, specifically quantifying the Fiedler value and the largest connected cluster and connecting these quantities to aggregate formation and stability. This was very useful because it helped us quickly explore how many different graph theoretical techniques could be applied to peptide aggregation and helped us determine which ones would be most effective for describing our process. In this way, even though we wouldn’t necessarily directly submit the produced paper, it significantly helped catalyze a research direction that we are now pursuing in a few different ways, which I expect will form more complete research stories.</a:t>
            </a:r>
            <a:endParaRPr lang="en-US" dirty="0"/>
          </a:p>
        </p:txBody>
      </p:sp>
      <p:sp>
        <p:nvSpPr>
          <p:cNvPr id="4" name="Slide Number Placeholder 3"/>
          <p:cNvSpPr>
            <a:spLocks noGrp="1"/>
          </p:cNvSpPr>
          <p:nvPr>
            <p:ph type="sldNum" sz="quarter" idx="5"/>
          </p:nvPr>
        </p:nvSpPr>
        <p:spPr/>
        <p:txBody>
          <a:bodyPr/>
          <a:lstStyle/>
          <a:p>
            <a:fld id="{889FA9A7-5A28-3641-A15C-BBA28A381D22}" type="slidenum">
              <a:rPr lang="en-US" smtClean="0"/>
              <a:t>45</a:t>
            </a:fld>
            <a:endParaRPr lang="en-US"/>
          </a:p>
        </p:txBody>
      </p:sp>
    </p:spTree>
    <p:extLst>
      <p:ext uri="{BB962C8B-B14F-4D97-AF65-F5344CB8AC3E}">
        <p14:creationId xmlns:p14="http://schemas.microsoft.com/office/powerpoint/2010/main" val="19756067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This paper outlines the use of traditional peak detection models, as compared to deep learning models, to count steps from accelerometer data collected during free-living. This was compared across different device locations and sampling frequencies. The results show the best performance in the traditional peak detection algorithm deployed on a hip sensor, sampling at 100Hz, however, all deep learning models trained failed to appropriately produce accurate step estimations.</a:t>
            </a:r>
            <a:endParaRPr lang="en-US" dirty="0"/>
          </a:p>
        </p:txBody>
      </p:sp>
      <p:sp>
        <p:nvSpPr>
          <p:cNvPr id="4" name="Slide Number Placeholder 3"/>
          <p:cNvSpPr>
            <a:spLocks noGrp="1"/>
          </p:cNvSpPr>
          <p:nvPr>
            <p:ph type="sldNum" sz="quarter" idx="5"/>
          </p:nvPr>
        </p:nvSpPr>
        <p:spPr/>
        <p:txBody>
          <a:bodyPr/>
          <a:lstStyle/>
          <a:p>
            <a:fld id="{889FA9A7-5A28-3641-A15C-BBA28A381D22}" type="slidenum">
              <a:rPr lang="en-US" smtClean="0"/>
              <a:t>49</a:t>
            </a:fld>
            <a:endParaRPr lang="en-US"/>
          </a:p>
        </p:txBody>
      </p:sp>
    </p:spTree>
    <p:extLst>
      <p:ext uri="{BB962C8B-B14F-4D97-AF65-F5344CB8AC3E}">
        <p14:creationId xmlns:p14="http://schemas.microsoft.com/office/powerpoint/2010/main" val="9268883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9FA9A7-5A28-3641-A15C-BBA28A381D22}" type="slidenum">
              <a:rPr lang="en-US" smtClean="0"/>
              <a:t>50</a:t>
            </a:fld>
            <a:endParaRPr lang="en-US"/>
          </a:p>
        </p:txBody>
      </p:sp>
    </p:spTree>
    <p:extLst>
      <p:ext uri="{BB962C8B-B14F-4D97-AF65-F5344CB8AC3E}">
        <p14:creationId xmlns:p14="http://schemas.microsoft.com/office/powerpoint/2010/main" val="28296867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889FA9A7-5A28-3641-A15C-BBA28A381D22}" type="slidenum">
              <a:rPr lang="en-US" smtClean="0"/>
              <a:t>52</a:t>
            </a:fld>
            <a:endParaRPr lang="en-US"/>
          </a:p>
        </p:txBody>
      </p:sp>
    </p:spTree>
    <p:extLst>
      <p:ext uri="{BB962C8B-B14F-4D97-AF65-F5344CB8AC3E}">
        <p14:creationId xmlns:p14="http://schemas.microsoft.com/office/powerpoint/2010/main" val="24335952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Mention that this mode will not be able to solve complex tasks.</a:t>
            </a:r>
          </a:p>
        </p:txBody>
      </p:sp>
      <p:sp>
        <p:nvSpPr>
          <p:cNvPr id="4" name="Slide Number Placeholder 3"/>
          <p:cNvSpPr>
            <a:spLocks noGrp="1"/>
          </p:cNvSpPr>
          <p:nvPr>
            <p:ph type="sldNum" sz="quarter" idx="5"/>
          </p:nvPr>
        </p:nvSpPr>
        <p:spPr/>
        <p:txBody>
          <a:bodyPr/>
          <a:lstStyle/>
          <a:p>
            <a:fld id="{889FA9A7-5A28-3641-A15C-BBA28A381D22}" type="slidenum">
              <a:rPr lang="en-US" smtClean="0"/>
              <a:t>5</a:t>
            </a:fld>
            <a:endParaRPr lang="en-US"/>
          </a:p>
        </p:txBody>
      </p:sp>
    </p:spTree>
    <p:extLst>
      <p:ext uri="{BB962C8B-B14F-4D97-AF65-F5344CB8AC3E}">
        <p14:creationId xmlns:p14="http://schemas.microsoft.com/office/powerpoint/2010/main" val="34937302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9FA9A7-5A28-3641-A15C-BBA28A381D22}" type="slidenum">
              <a:rPr lang="en-US" smtClean="0"/>
              <a:t>53</a:t>
            </a:fld>
            <a:endParaRPr lang="en-US"/>
          </a:p>
        </p:txBody>
      </p:sp>
    </p:spTree>
    <p:extLst>
      <p:ext uri="{BB962C8B-B14F-4D97-AF65-F5344CB8AC3E}">
        <p14:creationId xmlns:p14="http://schemas.microsoft.com/office/powerpoint/2010/main" val="27055631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need to find the root cause. A paper is still the fundamental unit we use to rank researchers</a:t>
            </a:r>
          </a:p>
          <a:p>
            <a:r>
              <a:rPr lang="en-US" dirty="0"/>
              <a:t>Training and education: are writing and creativity and data analysis be useful skill?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a:t>
            </a:r>
            <a:r>
              <a:rPr lang="en-US" dirty="0" err="1"/>
              <a:t>arxiv.org</a:t>
            </a:r>
            <a:r>
              <a:rPr lang="en-US" dirty="0"/>
              <a:t>/abs/2502.16487 discussed many novel ideas being plagiarized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These tools are here, and we need to think about this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Say that the panel will discuss this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Problems beyond AI</a:t>
            </a:r>
          </a:p>
          <a:p>
            <a:endParaRPr lang="en-US" dirty="0"/>
          </a:p>
        </p:txBody>
      </p:sp>
      <p:sp>
        <p:nvSpPr>
          <p:cNvPr id="4" name="Slide Number Placeholder 3"/>
          <p:cNvSpPr>
            <a:spLocks noGrp="1"/>
          </p:cNvSpPr>
          <p:nvPr>
            <p:ph type="sldNum" sz="quarter" idx="5"/>
          </p:nvPr>
        </p:nvSpPr>
        <p:spPr/>
        <p:txBody>
          <a:bodyPr/>
          <a:lstStyle/>
          <a:p>
            <a:fld id="{889FA9A7-5A28-3641-A15C-BBA28A381D22}" type="slidenum">
              <a:rPr lang="en-US" smtClean="0"/>
              <a:t>56</a:t>
            </a:fld>
            <a:endParaRPr lang="en-US"/>
          </a:p>
        </p:txBody>
      </p:sp>
    </p:spTree>
    <p:extLst>
      <p:ext uri="{BB962C8B-B14F-4D97-AF65-F5344CB8AC3E}">
        <p14:creationId xmlns:p14="http://schemas.microsoft.com/office/powerpoint/2010/main" val="18057765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9FA9A7-5A28-3641-A15C-BBA28A381D22}" type="slidenum">
              <a:rPr lang="en-US" smtClean="0"/>
              <a:t>58</a:t>
            </a:fld>
            <a:endParaRPr lang="en-US"/>
          </a:p>
        </p:txBody>
      </p:sp>
    </p:spTree>
    <p:extLst>
      <p:ext uri="{BB962C8B-B14F-4D97-AF65-F5344CB8AC3E}">
        <p14:creationId xmlns:p14="http://schemas.microsoft.com/office/powerpoint/2010/main" val="3640762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Against writing</a:t>
            </a:r>
          </a:p>
        </p:txBody>
      </p:sp>
      <p:sp>
        <p:nvSpPr>
          <p:cNvPr id="4" name="Slide Number Placeholder 3"/>
          <p:cNvSpPr>
            <a:spLocks noGrp="1"/>
          </p:cNvSpPr>
          <p:nvPr>
            <p:ph type="sldNum" sz="quarter" idx="5"/>
          </p:nvPr>
        </p:nvSpPr>
        <p:spPr/>
        <p:txBody>
          <a:bodyPr/>
          <a:lstStyle/>
          <a:p>
            <a:fld id="{889FA9A7-5A28-3641-A15C-BBA28A381D22}" type="slidenum">
              <a:rPr lang="en-US" smtClean="0"/>
              <a:t>60</a:t>
            </a:fld>
            <a:endParaRPr lang="en-US"/>
          </a:p>
        </p:txBody>
      </p:sp>
    </p:spTree>
    <p:extLst>
      <p:ext uri="{BB962C8B-B14F-4D97-AF65-F5344CB8AC3E}">
        <p14:creationId xmlns:p14="http://schemas.microsoft.com/office/powerpoint/2010/main" val="2791699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Progress needs to be done by AI-human collaboration. AI by itself can't advance science</a:t>
            </a:r>
          </a:p>
          <a:p>
            <a:r>
              <a:rPr lang="en-US" dirty="0"/>
              <a:t>give panel questions about to think</a:t>
            </a:r>
          </a:p>
          <a:p>
            <a:r>
              <a:rPr lang="en-US" dirty="0"/>
              <a:t>Show some examples of how current models have progress the fields in math and cs</a:t>
            </a:r>
          </a:p>
        </p:txBody>
      </p:sp>
      <p:sp>
        <p:nvSpPr>
          <p:cNvPr id="4" name="Slide Number Placeholder 3"/>
          <p:cNvSpPr>
            <a:spLocks noGrp="1"/>
          </p:cNvSpPr>
          <p:nvPr>
            <p:ph type="sldNum" sz="quarter" idx="5"/>
          </p:nvPr>
        </p:nvSpPr>
        <p:spPr/>
        <p:txBody>
          <a:bodyPr/>
          <a:lstStyle/>
          <a:p>
            <a:fld id="{889FA9A7-5A28-3641-A15C-BBA28A381D22}" type="slidenum">
              <a:rPr lang="en-US" smtClean="0"/>
              <a:t>61</a:t>
            </a:fld>
            <a:endParaRPr lang="en-US"/>
          </a:p>
        </p:txBody>
      </p:sp>
    </p:spTree>
    <p:extLst>
      <p:ext uri="{BB962C8B-B14F-4D97-AF65-F5344CB8AC3E}">
        <p14:creationId xmlns:p14="http://schemas.microsoft.com/office/powerpoint/2010/main" val="22983893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89FA9A7-5A28-3641-A15C-BBA28A381D22}" type="slidenum">
              <a:rPr lang="en-US" smtClean="0"/>
              <a:t>62</a:t>
            </a:fld>
            <a:endParaRPr lang="en-US"/>
          </a:p>
        </p:txBody>
      </p:sp>
    </p:spTree>
    <p:extLst>
      <p:ext uri="{BB962C8B-B14F-4D97-AF65-F5344CB8AC3E}">
        <p14:creationId xmlns:p14="http://schemas.microsoft.com/office/powerpoint/2010/main" val="41185651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Papers are undergraduate / early graduate student level</a:t>
            </a:r>
          </a:p>
          <a:p>
            <a:endParaRPr lang="en-US" dirty="0"/>
          </a:p>
          <a:p>
            <a:r>
              <a:rPr lang="en-US" dirty="0"/>
              <a:t>far from double blind review</a:t>
            </a:r>
          </a:p>
          <a:p>
            <a:r>
              <a:rPr lang="en-US" dirty="0"/>
              <a:t>We want to follow up with a much deeper study</a:t>
            </a:r>
          </a:p>
        </p:txBody>
      </p:sp>
      <p:sp>
        <p:nvSpPr>
          <p:cNvPr id="4" name="Slide Number Placeholder 3"/>
          <p:cNvSpPr>
            <a:spLocks noGrp="1"/>
          </p:cNvSpPr>
          <p:nvPr>
            <p:ph type="sldNum" sz="quarter" idx="5"/>
          </p:nvPr>
        </p:nvSpPr>
        <p:spPr/>
        <p:txBody>
          <a:bodyPr/>
          <a:lstStyle/>
          <a:p>
            <a:fld id="{889FA9A7-5A28-3641-A15C-BBA28A381D22}" type="slidenum">
              <a:rPr lang="en-US" smtClean="0"/>
              <a:t>64</a:t>
            </a:fld>
            <a:endParaRPr lang="en-US"/>
          </a:p>
        </p:txBody>
      </p:sp>
    </p:spTree>
    <p:extLst>
      <p:ext uri="{BB962C8B-B14F-4D97-AF65-F5344CB8AC3E}">
        <p14:creationId xmlns:p14="http://schemas.microsoft.com/office/powerpoint/2010/main" val="41063351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When equipped with the ability to use external tools and execute actions, these LLMs can function as autonomous agents</a:t>
            </a:r>
            <a:r>
              <a:rPr lang="en-US" sz="1200" b="0" i="0" kern="1200" baseline="300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capable of complex decision-making and task completion.</a:t>
            </a:r>
          </a:p>
          <a:p>
            <a:r>
              <a:rPr lang="en-US" sz="1200" b="0" i="0" kern="1200" dirty="0">
                <a:solidFill>
                  <a:schemeClr val="tx1"/>
                </a:solidFill>
                <a:effectLst/>
                <a:latin typeface="+mn-lt"/>
                <a:ea typeface="+mn-ea"/>
                <a:cs typeface="+mn-cs"/>
              </a:rPr>
              <a:t>Agents are good for complex tasks.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err="1"/>
              <a:t>ReAct</a:t>
            </a:r>
            <a:r>
              <a:rPr lang="en-US" sz="1200" dirty="0"/>
              <a:t> (Reason + Act)</a:t>
            </a:r>
          </a:p>
          <a:p>
            <a:endParaRPr lang="en-US" dirty="0"/>
          </a:p>
        </p:txBody>
      </p:sp>
      <p:sp>
        <p:nvSpPr>
          <p:cNvPr id="4" name="Slide Number Placeholder 3"/>
          <p:cNvSpPr>
            <a:spLocks noGrp="1"/>
          </p:cNvSpPr>
          <p:nvPr>
            <p:ph type="sldNum" sz="quarter" idx="5"/>
          </p:nvPr>
        </p:nvSpPr>
        <p:spPr/>
        <p:txBody>
          <a:bodyPr/>
          <a:lstStyle/>
          <a:p>
            <a:fld id="{889FA9A7-5A28-3641-A15C-BBA28A381D22}" type="slidenum">
              <a:rPr lang="en-US" smtClean="0"/>
              <a:t>6</a:t>
            </a:fld>
            <a:endParaRPr lang="en-US"/>
          </a:p>
        </p:txBody>
      </p:sp>
    </p:spTree>
    <p:extLst>
      <p:ext uri="{BB962C8B-B14F-4D97-AF65-F5344CB8AC3E}">
        <p14:creationId xmlns:p14="http://schemas.microsoft.com/office/powerpoint/2010/main" val="3114307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Existing tools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Add your publications to ChatGPT and ask it what you could have done</a:t>
            </a:r>
          </a:p>
          <a:p>
            <a:endParaRPr lang="en-US" dirty="0"/>
          </a:p>
        </p:txBody>
      </p:sp>
      <p:sp>
        <p:nvSpPr>
          <p:cNvPr id="4" name="Slide Number Placeholder 3"/>
          <p:cNvSpPr>
            <a:spLocks noGrp="1"/>
          </p:cNvSpPr>
          <p:nvPr>
            <p:ph type="sldNum" sz="quarter" idx="5"/>
          </p:nvPr>
        </p:nvSpPr>
        <p:spPr/>
        <p:txBody>
          <a:bodyPr/>
          <a:lstStyle/>
          <a:p>
            <a:fld id="{889FA9A7-5A28-3641-A15C-BBA28A381D22}" type="slidenum">
              <a:rPr lang="en-US" smtClean="0"/>
              <a:t>8</a:t>
            </a:fld>
            <a:endParaRPr lang="en-US"/>
          </a:p>
        </p:txBody>
      </p:sp>
    </p:spTree>
    <p:extLst>
      <p:ext uri="{BB962C8B-B14F-4D97-AF65-F5344CB8AC3E}">
        <p14:creationId xmlns:p14="http://schemas.microsoft.com/office/powerpoint/2010/main" val="873610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improvement after 56 years with the Strassen algorithm.</a:t>
            </a:r>
          </a:p>
          <a:p>
            <a:r>
              <a:rPr lang="en-US" dirty="0"/>
              <a:t>There was experimental validation</a:t>
            </a:r>
          </a:p>
          <a:p>
            <a:r>
              <a:rPr lang="en-US" dirty="0"/>
              <a:t>Most of these discoveries have been made in Mathematics and computer science</a:t>
            </a:r>
          </a:p>
          <a:p>
            <a:r>
              <a:rPr lang="en-US" dirty="0"/>
              <a:t>Bin packing is performed using heuristics and depends on the specific problem. </a:t>
            </a:r>
            <a:r>
              <a:rPr lang="en-US" dirty="0" err="1"/>
              <a:t>FunSearch</a:t>
            </a:r>
            <a:r>
              <a:rPr lang="en-US" dirty="0"/>
              <a:t> found particular better solutions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International Collegiate Programming Contest. It solved a problem that no human team solved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ICPC is </a:t>
            </a:r>
            <a:r>
              <a:rPr lang="en-US" dirty="0"/>
              <a:t>a global university programming competition</a:t>
            </a: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89FA9A7-5A28-3641-A15C-BBA28A381D22}" type="slidenum">
              <a:rPr lang="en-US" smtClean="0"/>
              <a:t>9</a:t>
            </a:fld>
            <a:endParaRPr lang="en-US"/>
          </a:p>
        </p:txBody>
      </p:sp>
    </p:spTree>
    <p:extLst>
      <p:ext uri="{BB962C8B-B14F-4D97-AF65-F5344CB8AC3E}">
        <p14:creationId xmlns:p14="http://schemas.microsoft.com/office/powerpoint/2010/main" val="31367468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High-risk High-reward</a:t>
            </a:r>
          </a:p>
        </p:txBody>
      </p:sp>
      <p:sp>
        <p:nvSpPr>
          <p:cNvPr id="4" name="Slide Number Placeholder 3"/>
          <p:cNvSpPr>
            <a:spLocks noGrp="1"/>
          </p:cNvSpPr>
          <p:nvPr>
            <p:ph type="sldNum" sz="quarter" idx="5"/>
          </p:nvPr>
        </p:nvSpPr>
        <p:spPr/>
        <p:txBody>
          <a:bodyPr/>
          <a:lstStyle/>
          <a:p>
            <a:fld id="{889FA9A7-5A28-3641-A15C-BBA28A381D22}" type="slidenum">
              <a:rPr lang="en-US" smtClean="0"/>
              <a:t>12</a:t>
            </a:fld>
            <a:endParaRPr lang="en-US"/>
          </a:p>
        </p:txBody>
      </p:sp>
    </p:spTree>
    <p:extLst>
      <p:ext uri="{BB962C8B-B14F-4D97-AF65-F5344CB8AC3E}">
        <p14:creationId xmlns:p14="http://schemas.microsoft.com/office/powerpoint/2010/main" val="12996157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modules can:</a:t>
            </a:r>
          </a:p>
          <a:p>
            <a:pPr marL="171450" indent="-171450">
              <a:buFontTx/>
              <a:buChar char="-"/>
            </a:pPr>
            <a:r>
              <a:rPr lang="en-US" dirty="0"/>
              <a:t>Generate ideas</a:t>
            </a:r>
          </a:p>
          <a:p>
            <a:pPr marL="171450" indent="-171450">
              <a:buFontTx/>
              <a:buChar char="-"/>
            </a:pPr>
            <a:r>
              <a:rPr lang="en-US" dirty="0"/>
              <a:t>Check the literature</a:t>
            </a:r>
          </a:p>
          <a:p>
            <a:pPr marL="171450" indent="-171450">
              <a:buFontTx/>
              <a:buChar char="-"/>
            </a:pPr>
            <a:r>
              <a:rPr lang="en-US" dirty="0"/>
              <a:t>Develop methodology</a:t>
            </a:r>
          </a:p>
          <a:p>
            <a:pPr marL="171450" indent="-171450">
              <a:buFontTx/>
              <a:buChar char="-"/>
            </a:pPr>
            <a:r>
              <a:rPr lang="en-US" dirty="0"/>
              <a:t>Write and execute code</a:t>
            </a:r>
          </a:p>
          <a:p>
            <a:pPr marL="171450" indent="-171450">
              <a:buFontTx/>
              <a:buChar char="-"/>
            </a:pPr>
            <a:r>
              <a:rPr lang="en-US" dirty="0"/>
              <a:t>Write papers</a:t>
            </a:r>
          </a:p>
          <a:p>
            <a:pPr marL="171450" indent="-171450">
              <a:buFontTx/>
              <a:buChar char="-"/>
            </a:pPr>
            <a:r>
              <a:rPr lang="en-US" dirty="0"/>
              <a:t>Review papers</a:t>
            </a:r>
          </a:p>
        </p:txBody>
      </p:sp>
      <p:sp>
        <p:nvSpPr>
          <p:cNvPr id="4" name="Slide Number Placeholder 3"/>
          <p:cNvSpPr>
            <a:spLocks noGrp="1"/>
          </p:cNvSpPr>
          <p:nvPr>
            <p:ph type="sldNum" sz="quarter" idx="5"/>
          </p:nvPr>
        </p:nvSpPr>
        <p:spPr/>
        <p:txBody>
          <a:bodyPr/>
          <a:lstStyle/>
          <a:p>
            <a:fld id="{889FA9A7-5A28-3641-A15C-BBA28A381D22}" type="slidenum">
              <a:rPr lang="en-US" smtClean="0"/>
              <a:t>13</a:t>
            </a:fld>
            <a:endParaRPr lang="en-US"/>
          </a:p>
        </p:txBody>
      </p:sp>
    </p:spTree>
    <p:extLst>
      <p:ext uri="{BB962C8B-B14F-4D97-AF65-F5344CB8AC3E}">
        <p14:creationId xmlns:p14="http://schemas.microsoft.com/office/powerpoint/2010/main" val="38595842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3FD11-EE74-D3D4-C2A1-73243120D3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E93E80-38A3-01A7-DF7A-5E49C0F241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E81F74-00B1-C97F-5CBE-C34376A22A09}"/>
              </a:ext>
            </a:extLst>
          </p:cNvPr>
          <p:cNvSpPr>
            <a:spLocks noGrp="1"/>
          </p:cNvSpPr>
          <p:nvPr>
            <p:ph type="body" idx="1"/>
          </p:nvPr>
        </p:nvSpPr>
        <p:spPr/>
        <p:txBody>
          <a:bodyPr/>
          <a:lstStyle/>
          <a:p>
            <a:r>
              <a:rPr lang="en-US" dirty="0"/>
              <a:t>This is us; a large and diverse group</a:t>
            </a:r>
          </a:p>
        </p:txBody>
      </p:sp>
      <p:sp>
        <p:nvSpPr>
          <p:cNvPr id="4" name="Slide Number Placeholder 3">
            <a:extLst>
              <a:ext uri="{FF2B5EF4-FFF2-40B4-BE49-F238E27FC236}">
                <a16:creationId xmlns:a16="http://schemas.microsoft.com/office/drawing/2014/main" id="{AE08D3DB-E2B1-89E7-B0F5-D4569091F117}"/>
              </a:ext>
            </a:extLst>
          </p:cNvPr>
          <p:cNvSpPr>
            <a:spLocks noGrp="1"/>
          </p:cNvSpPr>
          <p:nvPr>
            <p:ph type="sldNum" sz="quarter" idx="5"/>
          </p:nvPr>
        </p:nvSpPr>
        <p:spPr/>
        <p:txBody>
          <a:bodyPr/>
          <a:lstStyle/>
          <a:p>
            <a:fld id="{889FA9A7-5A28-3641-A15C-BBA28A381D22}" type="slidenum">
              <a:rPr lang="en-US" smtClean="0"/>
              <a:t>14</a:t>
            </a:fld>
            <a:endParaRPr lang="en-US"/>
          </a:p>
        </p:txBody>
      </p:sp>
    </p:spTree>
    <p:extLst>
      <p:ext uri="{BB962C8B-B14F-4D97-AF65-F5344CB8AC3E}">
        <p14:creationId xmlns:p14="http://schemas.microsoft.com/office/powerpoint/2010/main" val="19375979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08B75-C457-B645-9ADC-5572F794F52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40DEB00-EE09-5245-A9B0-4D2BCDA515B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A88DBA5-0F51-5A43-9B4A-FF4525AD637A}"/>
              </a:ext>
            </a:extLst>
          </p:cNvPr>
          <p:cNvSpPr>
            <a:spLocks noGrp="1"/>
          </p:cNvSpPr>
          <p:nvPr>
            <p:ph type="dt" sz="half" idx="10"/>
          </p:nvPr>
        </p:nvSpPr>
        <p:spPr/>
        <p:txBody>
          <a:bodyPr/>
          <a:lstStyle/>
          <a:p>
            <a:fld id="{BAFED0C5-6E22-6A49-A676-0966AC1A95C6}" type="datetimeFigureOut">
              <a:rPr lang="en-US" smtClean="0"/>
              <a:t>8/30/26</a:t>
            </a:fld>
            <a:endParaRPr lang="en-US"/>
          </a:p>
        </p:txBody>
      </p:sp>
      <p:sp>
        <p:nvSpPr>
          <p:cNvPr id="5" name="Footer Placeholder 4">
            <a:extLst>
              <a:ext uri="{FF2B5EF4-FFF2-40B4-BE49-F238E27FC236}">
                <a16:creationId xmlns:a16="http://schemas.microsoft.com/office/drawing/2014/main" id="{9DE0308A-F894-8049-B128-1A36D9D165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63A384-1B0B-424A-9397-8EC279022180}"/>
              </a:ext>
            </a:extLst>
          </p:cNvPr>
          <p:cNvSpPr>
            <a:spLocks noGrp="1"/>
          </p:cNvSpPr>
          <p:nvPr>
            <p:ph type="sldNum" sz="quarter" idx="12"/>
          </p:nvPr>
        </p:nvSpPr>
        <p:spPr/>
        <p:txBody>
          <a:bodyPr/>
          <a:lstStyle/>
          <a:p>
            <a:fld id="{AF5DA70D-60D3-3D47-99D7-211F08B4BA74}" type="slidenum">
              <a:rPr lang="en-US" smtClean="0"/>
              <a:t>‹#›</a:t>
            </a:fld>
            <a:endParaRPr lang="en-US"/>
          </a:p>
        </p:txBody>
      </p:sp>
    </p:spTree>
    <p:extLst>
      <p:ext uri="{BB962C8B-B14F-4D97-AF65-F5344CB8AC3E}">
        <p14:creationId xmlns:p14="http://schemas.microsoft.com/office/powerpoint/2010/main" val="1850247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DEAEA7-EB1E-324E-B770-0E3665113AC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245331B-1210-FB41-9ABE-E1741164A5E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047E83-00A7-8F48-9B0B-028EE30FC198}"/>
              </a:ext>
            </a:extLst>
          </p:cNvPr>
          <p:cNvSpPr>
            <a:spLocks noGrp="1"/>
          </p:cNvSpPr>
          <p:nvPr>
            <p:ph type="dt" sz="half" idx="10"/>
          </p:nvPr>
        </p:nvSpPr>
        <p:spPr/>
        <p:txBody>
          <a:bodyPr/>
          <a:lstStyle/>
          <a:p>
            <a:fld id="{BAFED0C5-6E22-6A49-A676-0966AC1A95C6}" type="datetimeFigureOut">
              <a:rPr lang="en-US" smtClean="0"/>
              <a:t>8/30/26</a:t>
            </a:fld>
            <a:endParaRPr lang="en-US"/>
          </a:p>
        </p:txBody>
      </p:sp>
      <p:sp>
        <p:nvSpPr>
          <p:cNvPr id="5" name="Footer Placeholder 4">
            <a:extLst>
              <a:ext uri="{FF2B5EF4-FFF2-40B4-BE49-F238E27FC236}">
                <a16:creationId xmlns:a16="http://schemas.microsoft.com/office/drawing/2014/main" id="{781E13FC-C934-C94B-89E9-2D33255207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0151C7-A626-4A44-9486-F9671510021E}"/>
              </a:ext>
            </a:extLst>
          </p:cNvPr>
          <p:cNvSpPr>
            <a:spLocks noGrp="1"/>
          </p:cNvSpPr>
          <p:nvPr>
            <p:ph type="sldNum" sz="quarter" idx="12"/>
          </p:nvPr>
        </p:nvSpPr>
        <p:spPr/>
        <p:txBody>
          <a:bodyPr/>
          <a:lstStyle/>
          <a:p>
            <a:fld id="{AF5DA70D-60D3-3D47-99D7-211F08B4BA74}" type="slidenum">
              <a:rPr lang="en-US" smtClean="0"/>
              <a:t>‹#›</a:t>
            </a:fld>
            <a:endParaRPr lang="en-US"/>
          </a:p>
        </p:txBody>
      </p:sp>
    </p:spTree>
    <p:extLst>
      <p:ext uri="{BB962C8B-B14F-4D97-AF65-F5344CB8AC3E}">
        <p14:creationId xmlns:p14="http://schemas.microsoft.com/office/powerpoint/2010/main" val="3055604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8F1B517-AA99-7D40-8286-15826D95D22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244BB30-E4F8-8749-A129-846AFAF495E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C51F4F-D86E-D848-B863-B97AAB392246}"/>
              </a:ext>
            </a:extLst>
          </p:cNvPr>
          <p:cNvSpPr>
            <a:spLocks noGrp="1"/>
          </p:cNvSpPr>
          <p:nvPr>
            <p:ph type="dt" sz="half" idx="10"/>
          </p:nvPr>
        </p:nvSpPr>
        <p:spPr/>
        <p:txBody>
          <a:bodyPr/>
          <a:lstStyle/>
          <a:p>
            <a:fld id="{BAFED0C5-6E22-6A49-A676-0966AC1A95C6}" type="datetimeFigureOut">
              <a:rPr lang="en-US" smtClean="0"/>
              <a:t>8/30/26</a:t>
            </a:fld>
            <a:endParaRPr lang="en-US"/>
          </a:p>
        </p:txBody>
      </p:sp>
      <p:sp>
        <p:nvSpPr>
          <p:cNvPr id="5" name="Footer Placeholder 4">
            <a:extLst>
              <a:ext uri="{FF2B5EF4-FFF2-40B4-BE49-F238E27FC236}">
                <a16:creationId xmlns:a16="http://schemas.microsoft.com/office/drawing/2014/main" id="{EC1BD7CD-93EB-1E46-BF5D-258AE0CDE5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FB1E27-F8A0-5241-ACF7-E5E040D9B025}"/>
              </a:ext>
            </a:extLst>
          </p:cNvPr>
          <p:cNvSpPr>
            <a:spLocks noGrp="1"/>
          </p:cNvSpPr>
          <p:nvPr>
            <p:ph type="sldNum" sz="quarter" idx="12"/>
          </p:nvPr>
        </p:nvSpPr>
        <p:spPr/>
        <p:txBody>
          <a:bodyPr/>
          <a:lstStyle/>
          <a:p>
            <a:fld id="{AF5DA70D-60D3-3D47-99D7-211F08B4BA74}" type="slidenum">
              <a:rPr lang="en-US" smtClean="0"/>
              <a:t>‹#›</a:t>
            </a:fld>
            <a:endParaRPr lang="en-US"/>
          </a:p>
        </p:txBody>
      </p:sp>
    </p:spTree>
    <p:extLst>
      <p:ext uri="{BB962C8B-B14F-4D97-AF65-F5344CB8AC3E}">
        <p14:creationId xmlns:p14="http://schemas.microsoft.com/office/powerpoint/2010/main" val="3182674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AD7BF-9C00-054E-92CF-CEC74709B8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88CFB2B-94DD-8F41-9944-C60C6265F4D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823380-73E9-4E46-AA06-C11A588C7526}"/>
              </a:ext>
            </a:extLst>
          </p:cNvPr>
          <p:cNvSpPr>
            <a:spLocks noGrp="1"/>
          </p:cNvSpPr>
          <p:nvPr>
            <p:ph type="dt" sz="half" idx="10"/>
          </p:nvPr>
        </p:nvSpPr>
        <p:spPr/>
        <p:txBody>
          <a:bodyPr/>
          <a:lstStyle/>
          <a:p>
            <a:fld id="{BAFED0C5-6E22-6A49-A676-0966AC1A95C6}" type="datetimeFigureOut">
              <a:rPr lang="en-US" smtClean="0"/>
              <a:t>8/30/26</a:t>
            </a:fld>
            <a:endParaRPr lang="en-US"/>
          </a:p>
        </p:txBody>
      </p:sp>
      <p:sp>
        <p:nvSpPr>
          <p:cNvPr id="5" name="Footer Placeholder 4">
            <a:extLst>
              <a:ext uri="{FF2B5EF4-FFF2-40B4-BE49-F238E27FC236}">
                <a16:creationId xmlns:a16="http://schemas.microsoft.com/office/drawing/2014/main" id="{254ECD02-1405-3F49-A9BE-2781E0D3F8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6B6AC8-705B-7648-8D27-3B039C8B6CE3}"/>
              </a:ext>
            </a:extLst>
          </p:cNvPr>
          <p:cNvSpPr>
            <a:spLocks noGrp="1"/>
          </p:cNvSpPr>
          <p:nvPr>
            <p:ph type="sldNum" sz="quarter" idx="12"/>
          </p:nvPr>
        </p:nvSpPr>
        <p:spPr/>
        <p:txBody>
          <a:bodyPr/>
          <a:lstStyle/>
          <a:p>
            <a:fld id="{AF5DA70D-60D3-3D47-99D7-211F08B4BA74}" type="slidenum">
              <a:rPr lang="en-US" smtClean="0"/>
              <a:t>‹#›</a:t>
            </a:fld>
            <a:endParaRPr lang="en-US"/>
          </a:p>
        </p:txBody>
      </p:sp>
    </p:spTree>
    <p:extLst>
      <p:ext uri="{BB962C8B-B14F-4D97-AF65-F5344CB8AC3E}">
        <p14:creationId xmlns:p14="http://schemas.microsoft.com/office/powerpoint/2010/main" val="1555678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CA554-1C68-2A43-BE1A-F87DE18F57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10FC6B7-64C1-8445-881E-83501EFD12A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08E11AC-A9A5-7E45-9E7C-B4F5E6EBA885}"/>
              </a:ext>
            </a:extLst>
          </p:cNvPr>
          <p:cNvSpPr>
            <a:spLocks noGrp="1"/>
          </p:cNvSpPr>
          <p:nvPr>
            <p:ph type="dt" sz="half" idx="10"/>
          </p:nvPr>
        </p:nvSpPr>
        <p:spPr/>
        <p:txBody>
          <a:bodyPr/>
          <a:lstStyle/>
          <a:p>
            <a:fld id="{BAFED0C5-6E22-6A49-A676-0966AC1A95C6}" type="datetimeFigureOut">
              <a:rPr lang="en-US" smtClean="0"/>
              <a:t>8/30/26</a:t>
            </a:fld>
            <a:endParaRPr lang="en-US"/>
          </a:p>
        </p:txBody>
      </p:sp>
      <p:sp>
        <p:nvSpPr>
          <p:cNvPr id="5" name="Footer Placeholder 4">
            <a:extLst>
              <a:ext uri="{FF2B5EF4-FFF2-40B4-BE49-F238E27FC236}">
                <a16:creationId xmlns:a16="http://schemas.microsoft.com/office/drawing/2014/main" id="{67103DF6-F51F-6142-924F-67E1C3CACA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48F1C9-242A-164A-9BCA-1B3EFA3FA812}"/>
              </a:ext>
            </a:extLst>
          </p:cNvPr>
          <p:cNvSpPr>
            <a:spLocks noGrp="1"/>
          </p:cNvSpPr>
          <p:nvPr>
            <p:ph type="sldNum" sz="quarter" idx="12"/>
          </p:nvPr>
        </p:nvSpPr>
        <p:spPr/>
        <p:txBody>
          <a:bodyPr/>
          <a:lstStyle/>
          <a:p>
            <a:fld id="{AF5DA70D-60D3-3D47-99D7-211F08B4BA74}" type="slidenum">
              <a:rPr lang="en-US" smtClean="0"/>
              <a:t>‹#›</a:t>
            </a:fld>
            <a:endParaRPr lang="en-US"/>
          </a:p>
        </p:txBody>
      </p:sp>
    </p:spTree>
    <p:extLst>
      <p:ext uri="{BB962C8B-B14F-4D97-AF65-F5344CB8AC3E}">
        <p14:creationId xmlns:p14="http://schemas.microsoft.com/office/powerpoint/2010/main" val="3566534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69879-E2CB-944F-AB0C-DECA8BAA865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0998FE-0C83-7744-81C7-BE834E05CD7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F93FB38-EDBB-294C-80E3-AC35CE30322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5D2A844-768A-AF49-B5D1-7DBDE0C41681}"/>
              </a:ext>
            </a:extLst>
          </p:cNvPr>
          <p:cNvSpPr>
            <a:spLocks noGrp="1"/>
          </p:cNvSpPr>
          <p:nvPr>
            <p:ph type="dt" sz="half" idx="10"/>
          </p:nvPr>
        </p:nvSpPr>
        <p:spPr/>
        <p:txBody>
          <a:bodyPr/>
          <a:lstStyle/>
          <a:p>
            <a:fld id="{BAFED0C5-6E22-6A49-A676-0966AC1A95C6}" type="datetimeFigureOut">
              <a:rPr lang="en-US" smtClean="0"/>
              <a:t>8/30/26</a:t>
            </a:fld>
            <a:endParaRPr lang="en-US"/>
          </a:p>
        </p:txBody>
      </p:sp>
      <p:sp>
        <p:nvSpPr>
          <p:cNvPr id="6" name="Footer Placeholder 5">
            <a:extLst>
              <a:ext uri="{FF2B5EF4-FFF2-40B4-BE49-F238E27FC236}">
                <a16:creationId xmlns:a16="http://schemas.microsoft.com/office/drawing/2014/main" id="{21CF579B-530E-0242-976F-38D1F30280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561C4C2-DF9C-9A4D-A212-5946455DACA9}"/>
              </a:ext>
            </a:extLst>
          </p:cNvPr>
          <p:cNvSpPr>
            <a:spLocks noGrp="1"/>
          </p:cNvSpPr>
          <p:nvPr>
            <p:ph type="sldNum" sz="quarter" idx="12"/>
          </p:nvPr>
        </p:nvSpPr>
        <p:spPr/>
        <p:txBody>
          <a:bodyPr/>
          <a:lstStyle/>
          <a:p>
            <a:fld id="{AF5DA70D-60D3-3D47-99D7-211F08B4BA74}" type="slidenum">
              <a:rPr lang="en-US" smtClean="0"/>
              <a:t>‹#›</a:t>
            </a:fld>
            <a:endParaRPr lang="en-US"/>
          </a:p>
        </p:txBody>
      </p:sp>
    </p:spTree>
    <p:extLst>
      <p:ext uri="{BB962C8B-B14F-4D97-AF65-F5344CB8AC3E}">
        <p14:creationId xmlns:p14="http://schemas.microsoft.com/office/powerpoint/2010/main" val="1051563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C6A47-DA61-5044-9C3E-817374A80BB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C475B6-BFD8-FF4D-91CE-FD655B3C43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E19ECE7-B475-5447-8A94-8312E05548F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A0A694D-B6E7-5C45-975E-3D8472121E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5881FB9-7858-6B47-A5F1-B559BA2AFE5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C054510-4CA2-5340-AA00-CFCE7122695B}"/>
              </a:ext>
            </a:extLst>
          </p:cNvPr>
          <p:cNvSpPr>
            <a:spLocks noGrp="1"/>
          </p:cNvSpPr>
          <p:nvPr>
            <p:ph type="dt" sz="half" idx="10"/>
          </p:nvPr>
        </p:nvSpPr>
        <p:spPr/>
        <p:txBody>
          <a:bodyPr/>
          <a:lstStyle/>
          <a:p>
            <a:fld id="{BAFED0C5-6E22-6A49-A676-0966AC1A95C6}" type="datetimeFigureOut">
              <a:rPr lang="en-US" smtClean="0"/>
              <a:t>8/30/26</a:t>
            </a:fld>
            <a:endParaRPr lang="en-US"/>
          </a:p>
        </p:txBody>
      </p:sp>
      <p:sp>
        <p:nvSpPr>
          <p:cNvPr id="8" name="Footer Placeholder 7">
            <a:extLst>
              <a:ext uri="{FF2B5EF4-FFF2-40B4-BE49-F238E27FC236}">
                <a16:creationId xmlns:a16="http://schemas.microsoft.com/office/drawing/2014/main" id="{2AD102E5-90D6-3D4C-9DDD-6013A5D4ADE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0D0A138-8BF5-154B-BCBC-65F48B18FC97}"/>
              </a:ext>
            </a:extLst>
          </p:cNvPr>
          <p:cNvSpPr>
            <a:spLocks noGrp="1"/>
          </p:cNvSpPr>
          <p:nvPr>
            <p:ph type="sldNum" sz="quarter" idx="12"/>
          </p:nvPr>
        </p:nvSpPr>
        <p:spPr/>
        <p:txBody>
          <a:bodyPr/>
          <a:lstStyle/>
          <a:p>
            <a:fld id="{AF5DA70D-60D3-3D47-99D7-211F08B4BA74}" type="slidenum">
              <a:rPr lang="en-US" smtClean="0"/>
              <a:t>‹#›</a:t>
            </a:fld>
            <a:endParaRPr lang="en-US"/>
          </a:p>
        </p:txBody>
      </p:sp>
    </p:spTree>
    <p:extLst>
      <p:ext uri="{BB962C8B-B14F-4D97-AF65-F5344CB8AC3E}">
        <p14:creationId xmlns:p14="http://schemas.microsoft.com/office/powerpoint/2010/main" val="1086769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9682F-B0F2-EB49-B6B2-9FD49C3008A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F598238-A3F1-D041-8198-3FA66288DF8E}"/>
              </a:ext>
            </a:extLst>
          </p:cNvPr>
          <p:cNvSpPr>
            <a:spLocks noGrp="1"/>
          </p:cNvSpPr>
          <p:nvPr>
            <p:ph type="dt" sz="half" idx="10"/>
          </p:nvPr>
        </p:nvSpPr>
        <p:spPr/>
        <p:txBody>
          <a:bodyPr/>
          <a:lstStyle/>
          <a:p>
            <a:fld id="{BAFED0C5-6E22-6A49-A676-0966AC1A95C6}" type="datetimeFigureOut">
              <a:rPr lang="en-US" smtClean="0"/>
              <a:t>8/30/26</a:t>
            </a:fld>
            <a:endParaRPr lang="en-US"/>
          </a:p>
        </p:txBody>
      </p:sp>
      <p:sp>
        <p:nvSpPr>
          <p:cNvPr id="4" name="Footer Placeholder 3">
            <a:extLst>
              <a:ext uri="{FF2B5EF4-FFF2-40B4-BE49-F238E27FC236}">
                <a16:creationId xmlns:a16="http://schemas.microsoft.com/office/drawing/2014/main" id="{7F53F17B-DC3C-6443-A777-1E84AEF2EEC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0C9A7A7-8824-844B-AE5E-1838C3A9DD72}"/>
              </a:ext>
            </a:extLst>
          </p:cNvPr>
          <p:cNvSpPr>
            <a:spLocks noGrp="1"/>
          </p:cNvSpPr>
          <p:nvPr>
            <p:ph type="sldNum" sz="quarter" idx="12"/>
          </p:nvPr>
        </p:nvSpPr>
        <p:spPr/>
        <p:txBody>
          <a:bodyPr/>
          <a:lstStyle/>
          <a:p>
            <a:fld id="{AF5DA70D-60D3-3D47-99D7-211F08B4BA74}" type="slidenum">
              <a:rPr lang="en-US" smtClean="0"/>
              <a:t>‹#›</a:t>
            </a:fld>
            <a:endParaRPr lang="en-US"/>
          </a:p>
        </p:txBody>
      </p:sp>
    </p:spTree>
    <p:extLst>
      <p:ext uri="{BB962C8B-B14F-4D97-AF65-F5344CB8AC3E}">
        <p14:creationId xmlns:p14="http://schemas.microsoft.com/office/powerpoint/2010/main" val="933072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32892E-4B2C-A44D-B997-F0E5BD917B97}"/>
              </a:ext>
            </a:extLst>
          </p:cNvPr>
          <p:cNvSpPr>
            <a:spLocks noGrp="1"/>
          </p:cNvSpPr>
          <p:nvPr>
            <p:ph type="dt" sz="half" idx="10"/>
          </p:nvPr>
        </p:nvSpPr>
        <p:spPr/>
        <p:txBody>
          <a:bodyPr/>
          <a:lstStyle/>
          <a:p>
            <a:fld id="{BAFED0C5-6E22-6A49-A676-0966AC1A95C6}" type="datetimeFigureOut">
              <a:rPr lang="en-US" smtClean="0"/>
              <a:t>8/30/26</a:t>
            </a:fld>
            <a:endParaRPr lang="en-US"/>
          </a:p>
        </p:txBody>
      </p:sp>
      <p:sp>
        <p:nvSpPr>
          <p:cNvPr id="3" name="Footer Placeholder 2">
            <a:extLst>
              <a:ext uri="{FF2B5EF4-FFF2-40B4-BE49-F238E27FC236}">
                <a16:creationId xmlns:a16="http://schemas.microsoft.com/office/drawing/2014/main" id="{D5702A06-7FE6-A246-9381-B2575DCAD8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85E715A-5C88-B94D-860B-F11AA44EB84A}"/>
              </a:ext>
            </a:extLst>
          </p:cNvPr>
          <p:cNvSpPr>
            <a:spLocks noGrp="1"/>
          </p:cNvSpPr>
          <p:nvPr>
            <p:ph type="sldNum" sz="quarter" idx="12"/>
          </p:nvPr>
        </p:nvSpPr>
        <p:spPr/>
        <p:txBody>
          <a:bodyPr/>
          <a:lstStyle/>
          <a:p>
            <a:fld id="{AF5DA70D-60D3-3D47-99D7-211F08B4BA74}" type="slidenum">
              <a:rPr lang="en-US" smtClean="0"/>
              <a:t>‹#›</a:t>
            </a:fld>
            <a:endParaRPr lang="en-US"/>
          </a:p>
        </p:txBody>
      </p:sp>
    </p:spTree>
    <p:extLst>
      <p:ext uri="{BB962C8B-B14F-4D97-AF65-F5344CB8AC3E}">
        <p14:creationId xmlns:p14="http://schemas.microsoft.com/office/powerpoint/2010/main" val="4243429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2A14E-3B13-D940-9D39-B1E97FFB10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91D523B-24CE-6646-8D1D-71DC6D81013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64B926-3936-E840-889D-9E8C892C7D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0D9219-D0F9-E947-8494-93E48DB462BF}"/>
              </a:ext>
            </a:extLst>
          </p:cNvPr>
          <p:cNvSpPr>
            <a:spLocks noGrp="1"/>
          </p:cNvSpPr>
          <p:nvPr>
            <p:ph type="dt" sz="half" idx="10"/>
          </p:nvPr>
        </p:nvSpPr>
        <p:spPr/>
        <p:txBody>
          <a:bodyPr/>
          <a:lstStyle/>
          <a:p>
            <a:fld id="{BAFED0C5-6E22-6A49-A676-0966AC1A95C6}" type="datetimeFigureOut">
              <a:rPr lang="en-US" smtClean="0"/>
              <a:t>8/30/26</a:t>
            </a:fld>
            <a:endParaRPr lang="en-US"/>
          </a:p>
        </p:txBody>
      </p:sp>
      <p:sp>
        <p:nvSpPr>
          <p:cNvPr id="6" name="Footer Placeholder 5">
            <a:extLst>
              <a:ext uri="{FF2B5EF4-FFF2-40B4-BE49-F238E27FC236}">
                <a16:creationId xmlns:a16="http://schemas.microsoft.com/office/drawing/2014/main" id="{B659B8E8-C6F0-DE41-8DBC-E4759E9198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21B439-A328-F249-A326-E1FA77F81927}"/>
              </a:ext>
            </a:extLst>
          </p:cNvPr>
          <p:cNvSpPr>
            <a:spLocks noGrp="1"/>
          </p:cNvSpPr>
          <p:nvPr>
            <p:ph type="sldNum" sz="quarter" idx="12"/>
          </p:nvPr>
        </p:nvSpPr>
        <p:spPr/>
        <p:txBody>
          <a:bodyPr/>
          <a:lstStyle/>
          <a:p>
            <a:fld id="{AF5DA70D-60D3-3D47-99D7-211F08B4BA74}" type="slidenum">
              <a:rPr lang="en-US" smtClean="0"/>
              <a:t>‹#›</a:t>
            </a:fld>
            <a:endParaRPr lang="en-US"/>
          </a:p>
        </p:txBody>
      </p:sp>
    </p:spTree>
    <p:extLst>
      <p:ext uri="{BB962C8B-B14F-4D97-AF65-F5344CB8AC3E}">
        <p14:creationId xmlns:p14="http://schemas.microsoft.com/office/powerpoint/2010/main" val="14673284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1EBC-8F11-9C4F-92D9-FBFBE26449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F04F936-AA22-724C-AC0E-249C215944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D6FCFA5-291A-6C45-8C0E-E541F8B89E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2A843B-A165-7147-8077-6AFB44BB62A0}"/>
              </a:ext>
            </a:extLst>
          </p:cNvPr>
          <p:cNvSpPr>
            <a:spLocks noGrp="1"/>
          </p:cNvSpPr>
          <p:nvPr>
            <p:ph type="dt" sz="half" idx="10"/>
          </p:nvPr>
        </p:nvSpPr>
        <p:spPr/>
        <p:txBody>
          <a:bodyPr/>
          <a:lstStyle/>
          <a:p>
            <a:fld id="{BAFED0C5-6E22-6A49-A676-0966AC1A95C6}" type="datetimeFigureOut">
              <a:rPr lang="en-US" smtClean="0"/>
              <a:t>8/30/26</a:t>
            </a:fld>
            <a:endParaRPr lang="en-US"/>
          </a:p>
        </p:txBody>
      </p:sp>
      <p:sp>
        <p:nvSpPr>
          <p:cNvPr id="6" name="Footer Placeholder 5">
            <a:extLst>
              <a:ext uri="{FF2B5EF4-FFF2-40B4-BE49-F238E27FC236}">
                <a16:creationId xmlns:a16="http://schemas.microsoft.com/office/drawing/2014/main" id="{430C3DEC-DD3C-B448-9E7C-909514CA8B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669741-4B0E-134A-9599-1CC106A75C0E}"/>
              </a:ext>
            </a:extLst>
          </p:cNvPr>
          <p:cNvSpPr>
            <a:spLocks noGrp="1"/>
          </p:cNvSpPr>
          <p:nvPr>
            <p:ph type="sldNum" sz="quarter" idx="12"/>
          </p:nvPr>
        </p:nvSpPr>
        <p:spPr/>
        <p:txBody>
          <a:bodyPr/>
          <a:lstStyle/>
          <a:p>
            <a:fld id="{AF5DA70D-60D3-3D47-99D7-211F08B4BA74}" type="slidenum">
              <a:rPr lang="en-US" smtClean="0"/>
              <a:t>‹#›</a:t>
            </a:fld>
            <a:endParaRPr lang="en-US"/>
          </a:p>
        </p:txBody>
      </p:sp>
    </p:spTree>
    <p:extLst>
      <p:ext uri="{BB962C8B-B14F-4D97-AF65-F5344CB8AC3E}">
        <p14:creationId xmlns:p14="http://schemas.microsoft.com/office/powerpoint/2010/main" val="15517309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7C25A96-7CEF-2843-877B-730D184EB8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E7548BD-D615-D749-87F0-BCAD1FF7B02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768FB7-88FB-AC4A-8071-895D21E99C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FED0C5-6E22-6A49-A676-0966AC1A95C6}" type="datetimeFigureOut">
              <a:rPr lang="en-US" smtClean="0"/>
              <a:t>8/30/26</a:t>
            </a:fld>
            <a:endParaRPr lang="en-US"/>
          </a:p>
        </p:txBody>
      </p:sp>
      <p:sp>
        <p:nvSpPr>
          <p:cNvPr id="5" name="Footer Placeholder 4">
            <a:extLst>
              <a:ext uri="{FF2B5EF4-FFF2-40B4-BE49-F238E27FC236}">
                <a16:creationId xmlns:a16="http://schemas.microsoft.com/office/drawing/2014/main" id="{C9D45A7B-EE9E-E043-8D2D-FC1E9D0C67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9D8B1B2-9B87-C24E-81B6-18C19789BF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5DA70D-60D3-3D47-99D7-211F08B4BA74}" type="slidenum">
              <a:rPr lang="en-US" smtClean="0"/>
              <a:t>‹#›</a:t>
            </a:fld>
            <a:endParaRPr lang="en-US"/>
          </a:p>
        </p:txBody>
      </p:sp>
    </p:spTree>
    <p:extLst>
      <p:ext uri="{BB962C8B-B14F-4D97-AF65-F5344CB8AC3E}">
        <p14:creationId xmlns:p14="http://schemas.microsoft.com/office/powerpoint/2010/main" val="6903961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tiff"/><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tiff"/><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3" Type="http://schemas.openxmlformats.org/officeDocument/2006/relationships/image" Target="../media/image21.png"/><Relationship Id="rId18" Type="http://schemas.openxmlformats.org/officeDocument/2006/relationships/image" Target="../media/image26.png"/><Relationship Id="rId26" Type="http://schemas.openxmlformats.org/officeDocument/2006/relationships/image" Target="../media/image34.png"/><Relationship Id="rId21" Type="http://schemas.openxmlformats.org/officeDocument/2006/relationships/image" Target="../media/image29.png"/><Relationship Id="rId34" Type="http://schemas.openxmlformats.org/officeDocument/2006/relationships/image" Target="../media/image42.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5" Type="http://schemas.openxmlformats.org/officeDocument/2006/relationships/image" Target="../media/image33.jpeg"/><Relationship Id="rId33" Type="http://schemas.openxmlformats.org/officeDocument/2006/relationships/image" Target="../media/image41.png"/><Relationship Id="rId38" Type="http://schemas.openxmlformats.org/officeDocument/2006/relationships/image" Target="../media/image46.png"/><Relationship Id="rId2" Type="http://schemas.openxmlformats.org/officeDocument/2006/relationships/notesSlide" Target="../notesSlides/notesSlide9.xml"/><Relationship Id="rId16" Type="http://schemas.openxmlformats.org/officeDocument/2006/relationships/image" Target="../media/image24.png"/><Relationship Id="rId20" Type="http://schemas.openxmlformats.org/officeDocument/2006/relationships/image" Target="../media/image28.png"/><Relationship Id="rId29"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14.jpeg"/><Relationship Id="rId11" Type="http://schemas.openxmlformats.org/officeDocument/2006/relationships/image" Target="../media/image19.jpeg"/><Relationship Id="rId24" Type="http://schemas.openxmlformats.org/officeDocument/2006/relationships/image" Target="../media/image32.png"/><Relationship Id="rId32" Type="http://schemas.openxmlformats.org/officeDocument/2006/relationships/image" Target="../media/image40.png"/><Relationship Id="rId37" Type="http://schemas.openxmlformats.org/officeDocument/2006/relationships/image" Target="../media/image45.png"/><Relationship Id="rId5" Type="http://schemas.openxmlformats.org/officeDocument/2006/relationships/image" Target="../media/image13.png"/><Relationship Id="rId15" Type="http://schemas.openxmlformats.org/officeDocument/2006/relationships/image" Target="../media/image23.png"/><Relationship Id="rId23" Type="http://schemas.openxmlformats.org/officeDocument/2006/relationships/image" Target="../media/image31.png"/><Relationship Id="rId28" Type="http://schemas.openxmlformats.org/officeDocument/2006/relationships/image" Target="../media/image36.png"/><Relationship Id="rId36" Type="http://schemas.openxmlformats.org/officeDocument/2006/relationships/image" Target="../media/image44.png"/><Relationship Id="rId10" Type="http://schemas.openxmlformats.org/officeDocument/2006/relationships/image" Target="../media/image18.png"/><Relationship Id="rId19" Type="http://schemas.openxmlformats.org/officeDocument/2006/relationships/image" Target="../media/image27.png"/><Relationship Id="rId31" Type="http://schemas.openxmlformats.org/officeDocument/2006/relationships/image" Target="../media/image39.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 Id="rId22" Type="http://schemas.openxmlformats.org/officeDocument/2006/relationships/image" Target="../media/image30.png"/><Relationship Id="rId27" Type="http://schemas.openxmlformats.org/officeDocument/2006/relationships/image" Target="../media/image35.png"/><Relationship Id="rId30" Type="http://schemas.openxmlformats.org/officeDocument/2006/relationships/image" Target="../media/image38.png"/><Relationship Id="rId35" Type="http://schemas.openxmlformats.org/officeDocument/2006/relationships/image" Target="../media/image43.tiff"/><Relationship Id="rId8" Type="http://schemas.openxmlformats.org/officeDocument/2006/relationships/image" Target="../media/image16.jpeg"/><Relationship Id="rId3"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13" Type="http://schemas.openxmlformats.org/officeDocument/2006/relationships/image" Target="../media/image21.png"/><Relationship Id="rId18" Type="http://schemas.openxmlformats.org/officeDocument/2006/relationships/image" Target="../media/image26.png"/><Relationship Id="rId26" Type="http://schemas.openxmlformats.org/officeDocument/2006/relationships/image" Target="../media/image34.png"/><Relationship Id="rId21" Type="http://schemas.openxmlformats.org/officeDocument/2006/relationships/image" Target="../media/image29.png"/><Relationship Id="rId34" Type="http://schemas.openxmlformats.org/officeDocument/2006/relationships/image" Target="../media/image42.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5" Type="http://schemas.openxmlformats.org/officeDocument/2006/relationships/image" Target="../media/image33.jpeg"/><Relationship Id="rId33" Type="http://schemas.openxmlformats.org/officeDocument/2006/relationships/image" Target="../media/image41.png"/><Relationship Id="rId38" Type="http://schemas.openxmlformats.org/officeDocument/2006/relationships/image" Target="../media/image46.png"/><Relationship Id="rId2" Type="http://schemas.openxmlformats.org/officeDocument/2006/relationships/notesSlide" Target="../notesSlides/notesSlide11.xml"/><Relationship Id="rId16" Type="http://schemas.openxmlformats.org/officeDocument/2006/relationships/image" Target="../media/image24.png"/><Relationship Id="rId20" Type="http://schemas.openxmlformats.org/officeDocument/2006/relationships/image" Target="../media/image28.png"/><Relationship Id="rId29"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14.jpeg"/><Relationship Id="rId11" Type="http://schemas.openxmlformats.org/officeDocument/2006/relationships/image" Target="../media/image19.jpeg"/><Relationship Id="rId24" Type="http://schemas.openxmlformats.org/officeDocument/2006/relationships/image" Target="../media/image32.png"/><Relationship Id="rId32" Type="http://schemas.openxmlformats.org/officeDocument/2006/relationships/image" Target="../media/image40.png"/><Relationship Id="rId37" Type="http://schemas.openxmlformats.org/officeDocument/2006/relationships/image" Target="../media/image45.png"/><Relationship Id="rId5" Type="http://schemas.openxmlformats.org/officeDocument/2006/relationships/image" Target="../media/image13.png"/><Relationship Id="rId15" Type="http://schemas.openxmlformats.org/officeDocument/2006/relationships/image" Target="../media/image23.png"/><Relationship Id="rId23" Type="http://schemas.openxmlformats.org/officeDocument/2006/relationships/image" Target="../media/image31.png"/><Relationship Id="rId28" Type="http://schemas.openxmlformats.org/officeDocument/2006/relationships/image" Target="../media/image36.png"/><Relationship Id="rId36" Type="http://schemas.openxmlformats.org/officeDocument/2006/relationships/image" Target="../media/image44.png"/><Relationship Id="rId10" Type="http://schemas.openxmlformats.org/officeDocument/2006/relationships/image" Target="../media/image18.png"/><Relationship Id="rId19" Type="http://schemas.openxmlformats.org/officeDocument/2006/relationships/image" Target="../media/image27.png"/><Relationship Id="rId31" Type="http://schemas.openxmlformats.org/officeDocument/2006/relationships/image" Target="../media/image39.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 Id="rId22" Type="http://schemas.openxmlformats.org/officeDocument/2006/relationships/image" Target="../media/image30.png"/><Relationship Id="rId27" Type="http://schemas.openxmlformats.org/officeDocument/2006/relationships/image" Target="../media/image35.png"/><Relationship Id="rId30" Type="http://schemas.openxmlformats.org/officeDocument/2006/relationships/image" Target="../media/image38.png"/><Relationship Id="rId35" Type="http://schemas.openxmlformats.org/officeDocument/2006/relationships/image" Target="../media/image43.tiff"/><Relationship Id="rId8" Type="http://schemas.openxmlformats.org/officeDocument/2006/relationships/image" Target="../media/image16.jpeg"/><Relationship Id="rId3" Type="http://schemas.openxmlformats.org/officeDocument/2006/relationships/image" Target="../media/image11.png"/></Relationships>
</file>

<file path=ppt/slides/_rels/slide1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2.png"/><Relationship Id="rId7"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46.png"/><Relationship Id="rId5" Type="http://schemas.openxmlformats.org/officeDocument/2006/relationships/image" Target="../media/image33.jpeg"/><Relationship Id="rId10" Type="http://schemas.openxmlformats.org/officeDocument/2006/relationships/image" Target="../media/image40.png"/><Relationship Id="rId4" Type="http://schemas.openxmlformats.org/officeDocument/2006/relationships/image" Target="../media/image19.jpeg"/><Relationship Id="rId9" Type="http://schemas.openxmlformats.org/officeDocument/2006/relationships/image" Target="../media/image38.png"/></Relationships>
</file>

<file path=ppt/slides/_rels/slide18.xml.rels><?xml version="1.0" encoding="UTF-8" standalone="yes"?>
<Relationships xmlns="http://schemas.openxmlformats.org/package/2006/relationships"><Relationship Id="rId13" Type="http://schemas.openxmlformats.org/officeDocument/2006/relationships/image" Target="../media/image21.png"/><Relationship Id="rId18" Type="http://schemas.openxmlformats.org/officeDocument/2006/relationships/image" Target="../media/image26.png"/><Relationship Id="rId26" Type="http://schemas.openxmlformats.org/officeDocument/2006/relationships/image" Target="../media/image34.png"/><Relationship Id="rId21" Type="http://schemas.openxmlformats.org/officeDocument/2006/relationships/image" Target="../media/image29.png"/><Relationship Id="rId34" Type="http://schemas.openxmlformats.org/officeDocument/2006/relationships/image" Target="../media/image42.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5" Type="http://schemas.openxmlformats.org/officeDocument/2006/relationships/image" Target="../media/image33.jpeg"/><Relationship Id="rId33" Type="http://schemas.openxmlformats.org/officeDocument/2006/relationships/image" Target="../media/image41.png"/><Relationship Id="rId38" Type="http://schemas.openxmlformats.org/officeDocument/2006/relationships/image" Target="../media/image46.png"/><Relationship Id="rId2" Type="http://schemas.openxmlformats.org/officeDocument/2006/relationships/notesSlide" Target="../notesSlides/notesSlide13.xml"/><Relationship Id="rId16" Type="http://schemas.openxmlformats.org/officeDocument/2006/relationships/image" Target="../media/image24.png"/><Relationship Id="rId20" Type="http://schemas.openxmlformats.org/officeDocument/2006/relationships/image" Target="../media/image28.png"/><Relationship Id="rId29"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14.jpeg"/><Relationship Id="rId11" Type="http://schemas.openxmlformats.org/officeDocument/2006/relationships/image" Target="../media/image19.jpeg"/><Relationship Id="rId24" Type="http://schemas.openxmlformats.org/officeDocument/2006/relationships/image" Target="../media/image32.png"/><Relationship Id="rId32" Type="http://schemas.openxmlformats.org/officeDocument/2006/relationships/image" Target="../media/image40.png"/><Relationship Id="rId37" Type="http://schemas.openxmlformats.org/officeDocument/2006/relationships/image" Target="../media/image45.png"/><Relationship Id="rId5" Type="http://schemas.openxmlformats.org/officeDocument/2006/relationships/image" Target="../media/image13.png"/><Relationship Id="rId15" Type="http://schemas.openxmlformats.org/officeDocument/2006/relationships/image" Target="../media/image23.png"/><Relationship Id="rId23" Type="http://schemas.openxmlformats.org/officeDocument/2006/relationships/image" Target="../media/image31.png"/><Relationship Id="rId28" Type="http://schemas.openxmlformats.org/officeDocument/2006/relationships/image" Target="../media/image36.png"/><Relationship Id="rId36" Type="http://schemas.openxmlformats.org/officeDocument/2006/relationships/image" Target="../media/image44.png"/><Relationship Id="rId10" Type="http://schemas.openxmlformats.org/officeDocument/2006/relationships/image" Target="../media/image18.png"/><Relationship Id="rId19" Type="http://schemas.openxmlformats.org/officeDocument/2006/relationships/image" Target="../media/image27.png"/><Relationship Id="rId31" Type="http://schemas.openxmlformats.org/officeDocument/2006/relationships/image" Target="../media/image39.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 Id="rId22" Type="http://schemas.openxmlformats.org/officeDocument/2006/relationships/image" Target="../media/image30.png"/><Relationship Id="rId27" Type="http://schemas.openxmlformats.org/officeDocument/2006/relationships/image" Target="../media/image35.png"/><Relationship Id="rId30" Type="http://schemas.openxmlformats.org/officeDocument/2006/relationships/image" Target="../media/image38.png"/><Relationship Id="rId35" Type="http://schemas.openxmlformats.org/officeDocument/2006/relationships/image" Target="../media/image43.tiff"/><Relationship Id="rId8" Type="http://schemas.openxmlformats.org/officeDocument/2006/relationships/image" Target="../media/image16.jpeg"/><Relationship Id="rId3"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1.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15.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3" Type="http://schemas.openxmlformats.org/officeDocument/2006/relationships/image" Target="../media/image21.png"/><Relationship Id="rId18" Type="http://schemas.openxmlformats.org/officeDocument/2006/relationships/image" Target="../media/image26.png"/><Relationship Id="rId26" Type="http://schemas.openxmlformats.org/officeDocument/2006/relationships/image" Target="../media/image34.png"/><Relationship Id="rId21" Type="http://schemas.openxmlformats.org/officeDocument/2006/relationships/image" Target="../media/image29.png"/><Relationship Id="rId34" Type="http://schemas.openxmlformats.org/officeDocument/2006/relationships/image" Target="../media/image42.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5" Type="http://schemas.openxmlformats.org/officeDocument/2006/relationships/image" Target="../media/image33.jpeg"/><Relationship Id="rId33" Type="http://schemas.openxmlformats.org/officeDocument/2006/relationships/image" Target="../media/image41.png"/><Relationship Id="rId38" Type="http://schemas.openxmlformats.org/officeDocument/2006/relationships/image" Target="../media/image46.png"/><Relationship Id="rId2" Type="http://schemas.openxmlformats.org/officeDocument/2006/relationships/notesSlide" Target="../notesSlides/notesSlide14.xml"/><Relationship Id="rId16" Type="http://schemas.openxmlformats.org/officeDocument/2006/relationships/image" Target="../media/image24.png"/><Relationship Id="rId20" Type="http://schemas.openxmlformats.org/officeDocument/2006/relationships/image" Target="../media/image28.png"/><Relationship Id="rId29"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14.jpeg"/><Relationship Id="rId11" Type="http://schemas.openxmlformats.org/officeDocument/2006/relationships/image" Target="../media/image19.jpeg"/><Relationship Id="rId24" Type="http://schemas.openxmlformats.org/officeDocument/2006/relationships/image" Target="../media/image32.png"/><Relationship Id="rId32" Type="http://schemas.openxmlformats.org/officeDocument/2006/relationships/image" Target="../media/image40.png"/><Relationship Id="rId37" Type="http://schemas.openxmlformats.org/officeDocument/2006/relationships/image" Target="../media/image45.png"/><Relationship Id="rId5" Type="http://schemas.openxmlformats.org/officeDocument/2006/relationships/image" Target="../media/image13.png"/><Relationship Id="rId15" Type="http://schemas.openxmlformats.org/officeDocument/2006/relationships/image" Target="../media/image23.png"/><Relationship Id="rId23" Type="http://schemas.openxmlformats.org/officeDocument/2006/relationships/image" Target="../media/image31.png"/><Relationship Id="rId28" Type="http://schemas.openxmlformats.org/officeDocument/2006/relationships/image" Target="../media/image36.png"/><Relationship Id="rId36" Type="http://schemas.openxmlformats.org/officeDocument/2006/relationships/image" Target="../media/image44.png"/><Relationship Id="rId10" Type="http://schemas.openxmlformats.org/officeDocument/2006/relationships/image" Target="../media/image18.png"/><Relationship Id="rId19" Type="http://schemas.openxmlformats.org/officeDocument/2006/relationships/image" Target="../media/image27.png"/><Relationship Id="rId31" Type="http://schemas.openxmlformats.org/officeDocument/2006/relationships/image" Target="../media/image39.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 Id="rId22" Type="http://schemas.openxmlformats.org/officeDocument/2006/relationships/image" Target="../media/image30.png"/><Relationship Id="rId27" Type="http://schemas.openxmlformats.org/officeDocument/2006/relationships/image" Target="../media/image35.png"/><Relationship Id="rId30" Type="http://schemas.openxmlformats.org/officeDocument/2006/relationships/image" Target="../media/image38.png"/><Relationship Id="rId35" Type="http://schemas.openxmlformats.org/officeDocument/2006/relationships/image" Target="../media/image43.tiff"/><Relationship Id="rId8" Type="http://schemas.openxmlformats.org/officeDocument/2006/relationships/image" Target="../media/image16.jpeg"/><Relationship Id="rId3"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23.png"/><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13" Type="http://schemas.openxmlformats.org/officeDocument/2006/relationships/image" Target="../media/image21.png"/><Relationship Id="rId18" Type="http://schemas.openxmlformats.org/officeDocument/2006/relationships/image" Target="../media/image26.png"/><Relationship Id="rId26" Type="http://schemas.openxmlformats.org/officeDocument/2006/relationships/image" Target="../media/image34.png"/><Relationship Id="rId21" Type="http://schemas.openxmlformats.org/officeDocument/2006/relationships/image" Target="../media/image29.png"/><Relationship Id="rId34" Type="http://schemas.openxmlformats.org/officeDocument/2006/relationships/image" Target="../media/image42.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5" Type="http://schemas.openxmlformats.org/officeDocument/2006/relationships/image" Target="../media/image33.jpeg"/><Relationship Id="rId33" Type="http://schemas.openxmlformats.org/officeDocument/2006/relationships/image" Target="../media/image41.png"/><Relationship Id="rId38" Type="http://schemas.openxmlformats.org/officeDocument/2006/relationships/image" Target="../media/image46.png"/><Relationship Id="rId2" Type="http://schemas.openxmlformats.org/officeDocument/2006/relationships/notesSlide" Target="../notesSlides/notesSlide15.xml"/><Relationship Id="rId16" Type="http://schemas.openxmlformats.org/officeDocument/2006/relationships/image" Target="../media/image24.png"/><Relationship Id="rId20" Type="http://schemas.openxmlformats.org/officeDocument/2006/relationships/image" Target="../media/image28.png"/><Relationship Id="rId29"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14.jpeg"/><Relationship Id="rId11" Type="http://schemas.openxmlformats.org/officeDocument/2006/relationships/image" Target="../media/image19.jpeg"/><Relationship Id="rId24" Type="http://schemas.openxmlformats.org/officeDocument/2006/relationships/image" Target="../media/image32.png"/><Relationship Id="rId32" Type="http://schemas.openxmlformats.org/officeDocument/2006/relationships/image" Target="../media/image40.png"/><Relationship Id="rId37" Type="http://schemas.openxmlformats.org/officeDocument/2006/relationships/image" Target="../media/image45.png"/><Relationship Id="rId5" Type="http://schemas.openxmlformats.org/officeDocument/2006/relationships/image" Target="../media/image13.png"/><Relationship Id="rId15" Type="http://schemas.openxmlformats.org/officeDocument/2006/relationships/image" Target="../media/image23.png"/><Relationship Id="rId23" Type="http://schemas.openxmlformats.org/officeDocument/2006/relationships/image" Target="../media/image31.png"/><Relationship Id="rId28" Type="http://schemas.openxmlformats.org/officeDocument/2006/relationships/image" Target="../media/image36.png"/><Relationship Id="rId36" Type="http://schemas.openxmlformats.org/officeDocument/2006/relationships/image" Target="../media/image44.png"/><Relationship Id="rId10" Type="http://schemas.openxmlformats.org/officeDocument/2006/relationships/image" Target="../media/image18.png"/><Relationship Id="rId19" Type="http://schemas.openxmlformats.org/officeDocument/2006/relationships/image" Target="../media/image27.png"/><Relationship Id="rId31" Type="http://schemas.openxmlformats.org/officeDocument/2006/relationships/image" Target="../media/image39.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 Id="rId22" Type="http://schemas.openxmlformats.org/officeDocument/2006/relationships/image" Target="../media/image30.png"/><Relationship Id="rId27" Type="http://schemas.openxmlformats.org/officeDocument/2006/relationships/image" Target="../media/image35.png"/><Relationship Id="rId30" Type="http://schemas.openxmlformats.org/officeDocument/2006/relationships/image" Target="../media/image38.png"/><Relationship Id="rId35" Type="http://schemas.openxmlformats.org/officeDocument/2006/relationships/image" Target="../media/image43.tiff"/><Relationship Id="rId8" Type="http://schemas.openxmlformats.org/officeDocument/2006/relationships/image" Target="../media/image16.jpeg"/><Relationship Id="rId3"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43.tiff"/><Relationship Id="rId5" Type="http://schemas.openxmlformats.org/officeDocument/2006/relationships/image" Target="../media/image32.png"/><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13" Type="http://schemas.openxmlformats.org/officeDocument/2006/relationships/image" Target="../media/image21.png"/><Relationship Id="rId18" Type="http://schemas.openxmlformats.org/officeDocument/2006/relationships/image" Target="../media/image26.png"/><Relationship Id="rId26" Type="http://schemas.openxmlformats.org/officeDocument/2006/relationships/image" Target="../media/image34.png"/><Relationship Id="rId21" Type="http://schemas.openxmlformats.org/officeDocument/2006/relationships/image" Target="../media/image29.png"/><Relationship Id="rId34" Type="http://schemas.openxmlformats.org/officeDocument/2006/relationships/image" Target="../media/image42.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5" Type="http://schemas.openxmlformats.org/officeDocument/2006/relationships/image" Target="../media/image33.jpeg"/><Relationship Id="rId33" Type="http://schemas.openxmlformats.org/officeDocument/2006/relationships/image" Target="../media/image41.png"/><Relationship Id="rId38" Type="http://schemas.openxmlformats.org/officeDocument/2006/relationships/image" Target="../media/image46.png"/><Relationship Id="rId2" Type="http://schemas.openxmlformats.org/officeDocument/2006/relationships/notesSlide" Target="../notesSlides/notesSlide16.xml"/><Relationship Id="rId16" Type="http://schemas.openxmlformats.org/officeDocument/2006/relationships/image" Target="../media/image24.png"/><Relationship Id="rId20" Type="http://schemas.openxmlformats.org/officeDocument/2006/relationships/image" Target="../media/image28.png"/><Relationship Id="rId29"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14.jpeg"/><Relationship Id="rId11" Type="http://schemas.openxmlformats.org/officeDocument/2006/relationships/image" Target="../media/image19.jpeg"/><Relationship Id="rId24" Type="http://schemas.openxmlformats.org/officeDocument/2006/relationships/image" Target="../media/image32.png"/><Relationship Id="rId32" Type="http://schemas.openxmlformats.org/officeDocument/2006/relationships/image" Target="../media/image40.png"/><Relationship Id="rId37" Type="http://schemas.openxmlformats.org/officeDocument/2006/relationships/image" Target="../media/image45.png"/><Relationship Id="rId5" Type="http://schemas.openxmlformats.org/officeDocument/2006/relationships/image" Target="../media/image13.png"/><Relationship Id="rId15" Type="http://schemas.openxmlformats.org/officeDocument/2006/relationships/image" Target="../media/image23.png"/><Relationship Id="rId23" Type="http://schemas.openxmlformats.org/officeDocument/2006/relationships/image" Target="../media/image31.png"/><Relationship Id="rId28" Type="http://schemas.openxmlformats.org/officeDocument/2006/relationships/image" Target="../media/image36.png"/><Relationship Id="rId36" Type="http://schemas.openxmlformats.org/officeDocument/2006/relationships/image" Target="../media/image44.png"/><Relationship Id="rId10" Type="http://schemas.openxmlformats.org/officeDocument/2006/relationships/image" Target="../media/image18.png"/><Relationship Id="rId19" Type="http://schemas.openxmlformats.org/officeDocument/2006/relationships/image" Target="../media/image27.png"/><Relationship Id="rId31" Type="http://schemas.openxmlformats.org/officeDocument/2006/relationships/image" Target="../media/image39.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 Id="rId22" Type="http://schemas.openxmlformats.org/officeDocument/2006/relationships/image" Target="../media/image30.png"/><Relationship Id="rId27" Type="http://schemas.openxmlformats.org/officeDocument/2006/relationships/image" Target="../media/image35.png"/><Relationship Id="rId30" Type="http://schemas.openxmlformats.org/officeDocument/2006/relationships/image" Target="../media/image38.png"/><Relationship Id="rId35" Type="http://schemas.openxmlformats.org/officeDocument/2006/relationships/image" Target="../media/image43.tiff"/><Relationship Id="rId8" Type="http://schemas.openxmlformats.org/officeDocument/2006/relationships/image" Target="../media/image16.jpeg"/><Relationship Id="rId3"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13" Type="http://schemas.openxmlformats.org/officeDocument/2006/relationships/image" Target="../media/image21.png"/><Relationship Id="rId18" Type="http://schemas.openxmlformats.org/officeDocument/2006/relationships/image" Target="../media/image26.png"/><Relationship Id="rId26" Type="http://schemas.openxmlformats.org/officeDocument/2006/relationships/image" Target="../media/image34.png"/><Relationship Id="rId21" Type="http://schemas.openxmlformats.org/officeDocument/2006/relationships/image" Target="../media/image29.png"/><Relationship Id="rId34" Type="http://schemas.openxmlformats.org/officeDocument/2006/relationships/image" Target="../media/image42.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5" Type="http://schemas.openxmlformats.org/officeDocument/2006/relationships/image" Target="../media/image33.jpeg"/><Relationship Id="rId33" Type="http://schemas.openxmlformats.org/officeDocument/2006/relationships/image" Target="../media/image41.png"/><Relationship Id="rId38" Type="http://schemas.openxmlformats.org/officeDocument/2006/relationships/image" Target="../media/image46.png"/><Relationship Id="rId2" Type="http://schemas.openxmlformats.org/officeDocument/2006/relationships/notesSlide" Target="../notesSlides/notesSlide17.xml"/><Relationship Id="rId16" Type="http://schemas.openxmlformats.org/officeDocument/2006/relationships/image" Target="../media/image24.png"/><Relationship Id="rId20" Type="http://schemas.openxmlformats.org/officeDocument/2006/relationships/image" Target="../media/image28.png"/><Relationship Id="rId29"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14.jpeg"/><Relationship Id="rId11" Type="http://schemas.openxmlformats.org/officeDocument/2006/relationships/image" Target="../media/image19.jpeg"/><Relationship Id="rId24" Type="http://schemas.openxmlformats.org/officeDocument/2006/relationships/image" Target="../media/image32.png"/><Relationship Id="rId32" Type="http://schemas.openxmlformats.org/officeDocument/2006/relationships/image" Target="../media/image40.png"/><Relationship Id="rId37" Type="http://schemas.openxmlformats.org/officeDocument/2006/relationships/image" Target="../media/image45.png"/><Relationship Id="rId5" Type="http://schemas.openxmlformats.org/officeDocument/2006/relationships/image" Target="../media/image13.png"/><Relationship Id="rId15" Type="http://schemas.openxmlformats.org/officeDocument/2006/relationships/image" Target="../media/image23.png"/><Relationship Id="rId23" Type="http://schemas.openxmlformats.org/officeDocument/2006/relationships/image" Target="../media/image31.png"/><Relationship Id="rId28" Type="http://schemas.openxmlformats.org/officeDocument/2006/relationships/image" Target="../media/image36.png"/><Relationship Id="rId36" Type="http://schemas.openxmlformats.org/officeDocument/2006/relationships/image" Target="../media/image44.png"/><Relationship Id="rId10" Type="http://schemas.openxmlformats.org/officeDocument/2006/relationships/image" Target="../media/image18.png"/><Relationship Id="rId19" Type="http://schemas.openxmlformats.org/officeDocument/2006/relationships/image" Target="../media/image27.png"/><Relationship Id="rId31" Type="http://schemas.openxmlformats.org/officeDocument/2006/relationships/image" Target="../media/image39.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 Id="rId22" Type="http://schemas.openxmlformats.org/officeDocument/2006/relationships/image" Target="../media/image30.png"/><Relationship Id="rId27" Type="http://schemas.openxmlformats.org/officeDocument/2006/relationships/image" Target="../media/image35.png"/><Relationship Id="rId30" Type="http://schemas.openxmlformats.org/officeDocument/2006/relationships/image" Target="../media/image38.png"/><Relationship Id="rId35" Type="http://schemas.openxmlformats.org/officeDocument/2006/relationships/image" Target="../media/image43.tiff"/><Relationship Id="rId8" Type="http://schemas.openxmlformats.org/officeDocument/2006/relationships/image" Target="../media/image16.jpeg"/><Relationship Id="rId3" Type="http://schemas.openxmlformats.org/officeDocument/2006/relationships/image" Target="../media/image11.png"/></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13" Type="http://schemas.openxmlformats.org/officeDocument/2006/relationships/image" Target="../media/image21.png"/><Relationship Id="rId18" Type="http://schemas.openxmlformats.org/officeDocument/2006/relationships/image" Target="../media/image26.png"/><Relationship Id="rId26" Type="http://schemas.openxmlformats.org/officeDocument/2006/relationships/image" Target="../media/image34.png"/><Relationship Id="rId21" Type="http://schemas.openxmlformats.org/officeDocument/2006/relationships/image" Target="../media/image29.png"/><Relationship Id="rId34" Type="http://schemas.openxmlformats.org/officeDocument/2006/relationships/image" Target="../media/image42.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5" Type="http://schemas.openxmlformats.org/officeDocument/2006/relationships/image" Target="../media/image33.jpeg"/><Relationship Id="rId33" Type="http://schemas.openxmlformats.org/officeDocument/2006/relationships/image" Target="../media/image41.png"/><Relationship Id="rId38" Type="http://schemas.openxmlformats.org/officeDocument/2006/relationships/image" Target="../media/image46.png"/><Relationship Id="rId2" Type="http://schemas.openxmlformats.org/officeDocument/2006/relationships/notesSlide" Target="../notesSlides/notesSlide18.xml"/><Relationship Id="rId16" Type="http://schemas.openxmlformats.org/officeDocument/2006/relationships/image" Target="../media/image24.png"/><Relationship Id="rId20" Type="http://schemas.openxmlformats.org/officeDocument/2006/relationships/image" Target="../media/image28.png"/><Relationship Id="rId29"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14.jpeg"/><Relationship Id="rId11" Type="http://schemas.openxmlformats.org/officeDocument/2006/relationships/image" Target="../media/image19.jpeg"/><Relationship Id="rId24" Type="http://schemas.openxmlformats.org/officeDocument/2006/relationships/image" Target="../media/image32.png"/><Relationship Id="rId32" Type="http://schemas.openxmlformats.org/officeDocument/2006/relationships/image" Target="../media/image40.png"/><Relationship Id="rId37" Type="http://schemas.openxmlformats.org/officeDocument/2006/relationships/image" Target="../media/image45.png"/><Relationship Id="rId5" Type="http://schemas.openxmlformats.org/officeDocument/2006/relationships/image" Target="../media/image13.png"/><Relationship Id="rId15" Type="http://schemas.openxmlformats.org/officeDocument/2006/relationships/image" Target="../media/image23.png"/><Relationship Id="rId23" Type="http://schemas.openxmlformats.org/officeDocument/2006/relationships/image" Target="../media/image31.png"/><Relationship Id="rId28" Type="http://schemas.openxmlformats.org/officeDocument/2006/relationships/image" Target="../media/image36.png"/><Relationship Id="rId36" Type="http://schemas.openxmlformats.org/officeDocument/2006/relationships/image" Target="../media/image44.png"/><Relationship Id="rId10" Type="http://schemas.openxmlformats.org/officeDocument/2006/relationships/image" Target="../media/image18.png"/><Relationship Id="rId19" Type="http://schemas.openxmlformats.org/officeDocument/2006/relationships/image" Target="../media/image27.png"/><Relationship Id="rId31" Type="http://schemas.openxmlformats.org/officeDocument/2006/relationships/image" Target="../media/image39.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 Id="rId22" Type="http://schemas.openxmlformats.org/officeDocument/2006/relationships/image" Target="../media/image30.png"/><Relationship Id="rId27" Type="http://schemas.openxmlformats.org/officeDocument/2006/relationships/image" Target="../media/image35.png"/><Relationship Id="rId30" Type="http://schemas.openxmlformats.org/officeDocument/2006/relationships/image" Target="../media/image38.png"/><Relationship Id="rId35" Type="http://schemas.openxmlformats.org/officeDocument/2006/relationships/image" Target="../media/image43.tiff"/><Relationship Id="rId8" Type="http://schemas.openxmlformats.org/officeDocument/2006/relationships/image" Target="../media/image16.jpeg"/><Relationship Id="rId3" Type="http://schemas.openxmlformats.org/officeDocument/2006/relationships/image" Target="../media/image11.png"/></Relationships>
</file>

<file path=ppt/slides/_rels/slide29.xml.rels><?xml version="1.0" encoding="UTF-8" standalone="yes"?>
<Relationships xmlns="http://schemas.openxmlformats.org/package/2006/relationships"><Relationship Id="rId3" Type="http://schemas.openxmlformats.org/officeDocument/2006/relationships/hyperlink" Target="https://github.com/AstroPilot-AI/Denario"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https://huggingface.co/spaces/astropilot-ai/Denario"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6.png"/><Relationship Id="rId2" Type="http://schemas.microsoft.com/office/2007/relationships/media" Target="../media/media2.mp4"/><Relationship Id="rId1" Type="http://schemas.openxmlformats.org/officeDocument/2006/relationships/video" Target="NULL" TargetMode="External"/><Relationship Id="rId6" Type="http://schemas.openxmlformats.org/officeDocument/2006/relationships/image" Target="../media/image16.jpeg"/><Relationship Id="rId5" Type="http://schemas.openxmlformats.org/officeDocument/2006/relationships/hyperlink" Target="https://github.com/CMBAgents/cmbagent" TargetMode="External"/><Relationship Id="rId4" Type="http://schemas.openxmlformats.org/officeDocument/2006/relationships/image" Target="../media/image55.png"/></Relationships>
</file>

<file path=ppt/slides/_rels/slide3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3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4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4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43.tiff"/><Relationship Id="rId4" Type="http://schemas.openxmlformats.org/officeDocument/2006/relationships/image" Target="../media/image32.png"/></Relationships>
</file>

<file path=ppt/slides/_rels/slide4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70.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4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4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72.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7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4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77.png"/><Relationship Id="rId4" Type="http://schemas.openxmlformats.org/officeDocument/2006/relationships/image" Target="../media/image5.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5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86.emf"/><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AMELS_no_voice.mp4" descr="CAMELS_no_voice.mp4">
            <a:hlinkClick r:id="" action="ppaction://media"/>
            <a:extLst>
              <a:ext uri="{FF2B5EF4-FFF2-40B4-BE49-F238E27FC236}">
                <a16:creationId xmlns:a16="http://schemas.microsoft.com/office/drawing/2014/main" id="{1AB3CCE8-1C7D-4190-3285-CBBC5D7CD92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
            <a:ext cx="12191998" cy="6858000"/>
          </a:xfrm>
          <a:prstGeom prst="rect">
            <a:avLst/>
          </a:prstGeom>
        </p:spPr>
      </p:pic>
      <p:sp>
        <p:nvSpPr>
          <p:cNvPr id="4" name="TextBox 3">
            <a:extLst>
              <a:ext uri="{FF2B5EF4-FFF2-40B4-BE49-F238E27FC236}">
                <a16:creationId xmlns:a16="http://schemas.microsoft.com/office/drawing/2014/main" id="{AA18F58B-BC74-3D2F-6548-F08E3FED6440}"/>
              </a:ext>
            </a:extLst>
          </p:cNvPr>
          <p:cNvSpPr txBox="1"/>
          <p:nvPr/>
        </p:nvSpPr>
        <p:spPr>
          <a:xfrm>
            <a:off x="0" y="0"/>
            <a:ext cx="12192000" cy="1938992"/>
          </a:xfrm>
          <a:prstGeom prst="rect">
            <a:avLst/>
          </a:prstGeom>
          <a:noFill/>
        </p:spPr>
        <p:txBody>
          <a:bodyPr wrap="square" rtlCol="0">
            <a:spAutoFit/>
          </a:bodyPr>
          <a:lstStyle/>
          <a:p>
            <a:pPr algn="ctr"/>
            <a:r>
              <a:rPr lang="en-US" sz="6000" dirty="0">
                <a:solidFill>
                  <a:schemeClr val="bg1"/>
                </a:solidFill>
              </a:rPr>
              <a:t>AI agents for accelerating astronomical research and discoveries</a:t>
            </a:r>
          </a:p>
        </p:txBody>
      </p:sp>
      <p:sp>
        <p:nvSpPr>
          <p:cNvPr id="5" name="TextBox 4">
            <a:extLst>
              <a:ext uri="{FF2B5EF4-FFF2-40B4-BE49-F238E27FC236}">
                <a16:creationId xmlns:a16="http://schemas.microsoft.com/office/drawing/2014/main" id="{8AA81715-18B6-050E-E50A-18486E084339}"/>
              </a:ext>
            </a:extLst>
          </p:cNvPr>
          <p:cNvSpPr txBox="1"/>
          <p:nvPr/>
        </p:nvSpPr>
        <p:spPr>
          <a:xfrm>
            <a:off x="-1" y="1845961"/>
            <a:ext cx="12191999" cy="707886"/>
          </a:xfrm>
          <a:prstGeom prst="rect">
            <a:avLst/>
          </a:prstGeom>
          <a:noFill/>
        </p:spPr>
        <p:txBody>
          <a:bodyPr wrap="square" rtlCol="0">
            <a:spAutoFit/>
          </a:bodyPr>
          <a:lstStyle/>
          <a:p>
            <a:pPr algn="ctr"/>
            <a:r>
              <a:rPr lang="en-US" sz="4000" dirty="0">
                <a:solidFill>
                  <a:schemeClr val="accent1"/>
                </a:solidFill>
              </a:rPr>
              <a:t>Francisco </a:t>
            </a:r>
            <a:r>
              <a:rPr lang="en-US" sz="4000" dirty="0" err="1">
                <a:solidFill>
                  <a:schemeClr val="accent1"/>
                </a:solidFill>
              </a:rPr>
              <a:t>Villaescusa</a:t>
            </a:r>
            <a:r>
              <a:rPr lang="en-US" sz="4000" dirty="0">
                <a:solidFill>
                  <a:schemeClr val="accent1"/>
                </a:solidFill>
              </a:rPr>
              <a:t>-Navarro</a:t>
            </a:r>
          </a:p>
        </p:txBody>
      </p:sp>
      <p:pic>
        <p:nvPicPr>
          <p:cNvPr id="6" name="Picture 4" descr="Image result for princeton university">
            <a:extLst>
              <a:ext uri="{FF2B5EF4-FFF2-40B4-BE49-F238E27FC236}">
                <a16:creationId xmlns:a16="http://schemas.microsoft.com/office/drawing/2014/main" id="{9C16465C-06C3-87F3-05D1-BF8160B49AE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59695" y="2615926"/>
            <a:ext cx="2117565" cy="57336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6A2D8A74-B7A2-4ACE-BD9C-B3ABF28EC223}"/>
              </a:ext>
            </a:extLst>
          </p:cNvPr>
          <p:cNvPicPr>
            <a:picLocks noChangeAspect="1"/>
          </p:cNvPicPr>
          <p:nvPr/>
        </p:nvPicPr>
        <p:blipFill rotWithShape="1">
          <a:blip r:embed="rId6"/>
          <a:srcRect t="19716" b="18685"/>
          <a:stretch/>
        </p:blipFill>
        <p:spPr>
          <a:xfrm>
            <a:off x="2619752" y="2610175"/>
            <a:ext cx="1811915" cy="561248"/>
          </a:xfrm>
          <a:prstGeom prst="rect">
            <a:avLst/>
          </a:prstGeom>
        </p:spPr>
      </p:pic>
      <p:pic>
        <p:nvPicPr>
          <p:cNvPr id="8" name="Picture 7">
            <a:extLst>
              <a:ext uri="{FF2B5EF4-FFF2-40B4-BE49-F238E27FC236}">
                <a16:creationId xmlns:a16="http://schemas.microsoft.com/office/drawing/2014/main" id="{F588C5DD-73AB-7495-1C7A-9601AD07DCF3}"/>
              </a:ext>
            </a:extLst>
          </p:cNvPr>
          <p:cNvPicPr>
            <a:picLocks noChangeAspect="1"/>
          </p:cNvPicPr>
          <p:nvPr/>
        </p:nvPicPr>
        <p:blipFill rotWithShape="1">
          <a:blip r:embed="rId7"/>
          <a:srcRect l="20228" t="34933" r="18957" b="35961"/>
          <a:stretch/>
        </p:blipFill>
        <p:spPr>
          <a:xfrm>
            <a:off x="4886899" y="2610175"/>
            <a:ext cx="2117564" cy="571224"/>
          </a:xfrm>
          <a:prstGeom prst="rect">
            <a:avLst/>
          </a:prstGeom>
        </p:spPr>
      </p:pic>
      <p:sp>
        <p:nvSpPr>
          <p:cNvPr id="10" name="TextBox 9">
            <a:extLst>
              <a:ext uri="{FF2B5EF4-FFF2-40B4-BE49-F238E27FC236}">
                <a16:creationId xmlns:a16="http://schemas.microsoft.com/office/drawing/2014/main" id="{9EF45FAA-93A8-08A2-F1EF-1F63FA812C1A}"/>
              </a:ext>
            </a:extLst>
          </p:cNvPr>
          <p:cNvSpPr txBox="1"/>
          <p:nvPr/>
        </p:nvSpPr>
        <p:spPr>
          <a:xfrm>
            <a:off x="240632" y="5486400"/>
            <a:ext cx="11742821" cy="553998"/>
          </a:xfrm>
          <a:prstGeom prst="rect">
            <a:avLst/>
          </a:prstGeom>
          <a:noFill/>
        </p:spPr>
        <p:txBody>
          <a:bodyPr wrap="square" rtlCol="0">
            <a:spAutoFit/>
          </a:bodyPr>
          <a:lstStyle/>
          <a:p>
            <a:r>
              <a:rPr lang="en-US" sz="3000" dirty="0">
                <a:solidFill>
                  <a:schemeClr val="bg1"/>
                </a:solidFill>
              </a:rPr>
              <a:t>ML4Astro3                                                                                                       Malta</a:t>
            </a:r>
          </a:p>
        </p:txBody>
      </p:sp>
    </p:spTree>
    <p:extLst>
      <p:ext uri="{BB962C8B-B14F-4D97-AF65-F5344CB8AC3E}">
        <p14:creationId xmlns:p14="http://schemas.microsoft.com/office/powerpoint/2010/main" val="2560269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4167"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9"/>
                                        </p:tgtEl>
                                      </p:cBhvr>
                                    </p:cmd>
                                  </p:childTnLst>
                                </p:cTn>
                              </p:par>
                            </p:childTnLst>
                          </p:cTn>
                        </p:par>
                      </p:childTnLst>
                    </p:cTn>
                  </p:par>
                </p:childTnLst>
              </p:cTn>
              <p:nextCondLst>
                <p:cond evt="onClick" delay="0">
                  <p:tgtEl>
                    <p:spTgt spid="9"/>
                  </p:tgtEl>
                </p:cond>
              </p:nextCondLst>
            </p:seq>
            <p:video>
              <p:cMediaNode vol="80000">
                <p:cTn id="12" repeatCount="indefinite" fill="hold" display="0">
                  <p:stCondLst>
                    <p:cond delay="indefinite"/>
                  </p:stCondLst>
                </p:cTn>
                <p:tgtEl>
                  <p:spTgt spid="9"/>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204CD0B-9046-0037-BB63-91494A1D9796}"/>
              </a:ext>
            </a:extLst>
          </p:cNvPr>
          <p:cNvPicPr>
            <a:picLocks noChangeAspect="1"/>
          </p:cNvPicPr>
          <p:nvPr/>
        </p:nvPicPr>
        <p:blipFill>
          <a:blip r:embed="rId2"/>
          <a:stretch>
            <a:fillRect/>
          </a:stretch>
        </p:blipFill>
        <p:spPr>
          <a:xfrm>
            <a:off x="1360370" y="0"/>
            <a:ext cx="9471259" cy="6858000"/>
          </a:xfrm>
          <a:prstGeom prst="rect">
            <a:avLst/>
          </a:prstGeom>
        </p:spPr>
      </p:pic>
      <p:pic>
        <p:nvPicPr>
          <p:cNvPr id="5" name="Picture 4" descr="Matthew D. Schwartz | Department of Physics">
            <a:extLst>
              <a:ext uri="{FF2B5EF4-FFF2-40B4-BE49-F238E27FC236}">
                <a16:creationId xmlns:a16="http://schemas.microsoft.com/office/drawing/2014/main" id="{3A36AD82-C5DA-5376-9D38-0FE7C89B3A82}"/>
              </a:ext>
            </a:extLst>
          </p:cNvPr>
          <p:cNvPicPr>
            <a:picLocks noChangeAspect="1"/>
          </p:cNvPicPr>
          <p:nvPr/>
        </p:nvPicPr>
        <p:blipFill>
          <a:blip r:embed="rId3"/>
          <a:stretch>
            <a:fillRect/>
          </a:stretch>
        </p:blipFill>
        <p:spPr>
          <a:xfrm>
            <a:off x="10544629" y="611414"/>
            <a:ext cx="1422400" cy="1422400"/>
          </a:xfrm>
          <a:prstGeom prst="rect">
            <a:avLst/>
          </a:prstGeom>
        </p:spPr>
      </p:pic>
    </p:spTree>
    <p:extLst>
      <p:ext uri="{BB962C8B-B14F-4D97-AF65-F5344CB8AC3E}">
        <p14:creationId xmlns:p14="http://schemas.microsoft.com/office/powerpoint/2010/main" val="11635414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E67D819-18AD-B0CF-E860-D882AF470D17}"/>
              </a:ext>
            </a:extLst>
          </p:cNvPr>
          <p:cNvSpPr txBox="1"/>
          <p:nvPr/>
        </p:nvSpPr>
        <p:spPr>
          <a:xfrm>
            <a:off x="0" y="0"/>
            <a:ext cx="12192000" cy="1015663"/>
          </a:xfrm>
          <a:prstGeom prst="rect">
            <a:avLst/>
          </a:prstGeom>
          <a:noFill/>
        </p:spPr>
        <p:txBody>
          <a:bodyPr wrap="square" rtlCol="0">
            <a:spAutoFit/>
          </a:bodyPr>
          <a:lstStyle/>
          <a:p>
            <a:pPr algn="ctr"/>
            <a:r>
              <a:rPr lang="en-US" sz="6000" dirty="0"/>
              <a:t>Values</a:t>
            </a:r>
          </a:p>
        </p:txBody>
      </p:sp>
      <p:sp>
        <p:nvSpPr>
          <p:cNvPr id="5" name="TextBox 4">
            <a:extLst>
              <a:ext uri="{FF2B5EF4-FFF2-40B4-BE49-F238E27FC236}">
                <a16:creationId xmlns:a16="http://schemas.microsoft.com/office/drawing/2014/main" id="{4CB2952E-4EA3-E274-CAC2-8EE649EC76BB}"/>
              </a:ext>
            </a:extLst>
          </p:cNvPr>
          <p:cNvSpPr txBox="1"/>
          <p:nvPr/>
        </p:nvSpPr>
        <p:spPr>
          <a:xfrm>
            <a:off x="175847" y="1606062"/>
            <a:ext cx="11828584" cy="3862596"/>
          </a:xfrm>
          <a:prstGeom prst="rect">
            <a:avLst/>
          </a:prstGeom>
          <a:noFill/>
        </p:spPr>
        <p:txBody>
          <a:bodyPr wrap="square" rtlCol="0">
            <a:spAutoFit/>
          </a:bodyPr>
          <a:lstStyle/>
          <a:p>
            <a:pPr marL="285750" indent="-285750">
              <a:buFont typeface="Arial" panose="020B0604020202020204" pitchFamily="34" charset="0"/>
              <a:buChar char="•"/>
            </a:pPr>
            <a:r>
              <a:rPr lang="en-US" sz="3500" dirty="0"/>
              <a:t>AI should enhance humans, not replace them</a:t>
            </a:r>
          </a:p>
          <a:p>
            <a:endParaRPr lang="en-US" sz="3500" dirty="0"/>
          </a:p>
          <a:p>
            <a:pPr marL="285750" indent="-285750">
              <a:buFont typeface="Arial" panose="020B0604020202020204" pitchFamily="34" charset="0"/>
              <a:buChar char="•"/>
            </a:pPr>
            <a:r>
              <a:rPr lang="en-US" sz="3500" dirty="0"/>
              <a:t>We are not artists; we must be guided by truth and knowledge</a:t>
            </a:r>
          </a:p>
          <a:p>
            <a:endParaRPr lang="en-US" sz="3500" dirty="0"/>
          </a:p>
          <a:p>
            <a:pPr marL="285750" indent="-285750">
              <a:buFont typeface="Arial" panose="020B0604020202020204" pitchFamily="34" charset="0"/>
              <a:buChar char="•"/>
            </a:pPr>
            <a:r>
              <a:rPr lang="en-US" sz="3500" dirty="0"/>
              <a:t>Develop our own tools; not just rely on commercial products</a:t>
            </a:r>
          </a:p>
          <a:p>
            <a:endParaRPr lang="en-US" sz="3500" dirty="0"/>
          </a:p>
          <a:p>
            <a:pPr marL="285750" indent="-285750">
              <a:buFont typeface="Arial" panose="020B0604020202020204" pitchFamily="34" charset="0"/>
              <a:buChar char="•"/>
            </a:pPr>
            <a:r>
              <a:rPr lang="en-US" sz="3500" dirty="0"/>
              <a:t>AI should benefit humanity; regulation</a:t>
            </a:r>
          </a:p>
        </p:txBody>
      </p:sp>
    </p:spTree>
    <p:extLst>
      <p:ext uri="{BB962C8B-B14F-4D97-AF65-F5344CB8AC3E}">
        <p14:creationId xmlns:p14="http://schemas.microsoft.com/office/powerpoint/2010/main" val="40630414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C0FC0A4-7265-2E08-FD0B-FD1522F34C7A}"/>
              </a:ext>
            </a:extLst>
          </p:cNvPr>
          <p:cNvSpPr txBox="1"/>
          <p:nvPr/>
        </p:nvSpPr>
        <p:spPr>
          <a:xfrm>
            <a:off x="0" y="0"/>
            <a:ext cx="12192000" cy="1015663"/>
          </a:xfrm>
          <a:prstGeom prst="rect">
            <a:avLst/>
          </a:prstGeom>
          <a:noFill/>
        </p:spPr>
        <p:txBody>
          <a:bodyPr wrap="square" rtlCol="0">
            <a:spAutoFit/>
          </a:bodyPr>
          <a:lstStyle/>
          <a:p>
            <a:pPr algn="ctr"/>
            <a:r>
              <a:rPr lang="en-US" sz="6000" dirty="0"/>
              <a:t>Goals</a:t>
            </a:r>
          </a:p>
        </p:txBody>
      </p:sp>
      <p:sp>
        <p:nvSpPr>
          <p:cNvPr id="5" name="TextBox 4">
            <a:extLst>
              <a:ext uri="{FF2B5EF4-FFF2-40B4-BE49-F238E27FC236}">
                <a16:creationId xmlns:a16="http://schemas.microsoft.com/office/drawing/2014/main" id="{365ECD57-73BA-D5F3-91F4-183268CEA9AC}"/>
              </a:ext>
            </a:extLst>
          </p:cNvPr>
          <p:cNvSpPr txBox="1"/>
          <p:nvPr/>
        </p:nvSpPr>
        <p:spPr>
          <a:xfrm>
            <a:off x="505326" y="1515979"/>
            <a:ext cx="7002379" cy="4247317"/>
          </a:xfrm>
          <a:prstGeom prst="rect">
            <a:avLst/>
          </a:prstGeom>
          <a:noFill/>
        </p:spPr>
        <p:txBody>
          <a:bodyPr wrap="square" rtlCol="0">
            <a:spAutoFit/>
          </a:bodyPr>
          <a:lstStyle/>
          <a:p>
            <a:pPr marL="285750" indent="-285750">
              <a:buFont typeface="Arial" panose="020B0604020202020204" pitchFamily="34" charset="0"/>
              <a:buChar char="•"/>
            </a:pPr>
            <a:r>
              <a:rPr lang="en-US" sz="3000" dirty="0"/>
              <a:t>Derisk science</a:t>
            </a:r>
          </a:p>
          <a:p>
            <a:endParaRPr lang="en-US" sz="3000" dirty="0"/>
          </a:p>
          <a:p>
            <a:pPr marL="285750" indent="-285750">
              <a:buFont typeface="Arial" panose="020B0604020202020204" pitchFamily="34" charset="0"/>
              <a:buChar char="•"/>
            </a:pPr>
            <a:r>
              <a:rPr lang="en-US" sz="3000" dirty="0"/>
              <a:t>Tackle extremely hard problems</a:t>
            </a:r>
          </a:p>
          <a:p>
            <a:endParaRPr lang="en-US" sz="3000" dirty="0"/>
          </a:p>
          <a:p>
            <a:pPr marL="285750" indent="-285750">
              <a:buFont typeface="Arial" panose="020B0604020202020204" pitchFamily="34" charset="0"/>
              <a:buChar char="•"/>
            </a:pPr>
            <a:r>
              <a:rPr lang="en-US" sz="3000" dirty="0"/>
              <a:t>Reduce human biases</a:t>
            </a:r>
          </a:p>
          <a:p>
            <a:pPr marL="285750" indent="-285750">
              <a:buFont typeface="Arial" panose="020B0604020202020204" pitchFamily="34" charset="0"/>
              <a:buChar char="•"/>
            </a:pPr>
            <a:endParaRPr lang="en-US" sz="3000" dirty="0"/>
          </a:p>
          <a:p>
            <a:pPr marL="285750" indent="-285750">
              <a:buFont typeface="Arial" panose="020B0604020202020204" pitchFamily="34" charset="0"/>
              <a:buChar char="•"/>
            </a:pPr>
            <a:r>
              <a:rPr lang="en-US" sz="3000" dirty="0"/>
              <a:t>Accelerate scientific discovery</a:t>
            </a:r>
          </a:p>
          <a:p>
            <a:endParaRPr lang="en-US" sz="3000" dirty="0"/>
          </a:p>
          <a:p>
            <a:pPr marL="285750" indent="-285750">
              <a:buFont typeface="Arial" panose="020B0604020202020204" pitchFamily="34" charset="0"/>
              <a:buChar char="•"/>
            </a:pPr>
            <a:r>
              <a:rPr lang="en-US" sz="3000" dirty="0"/>
              <a:t>Have humans doing the fun part</a:t>
            </a:r>
          </a:p>
        </p:txBody>
      </p:sp>
    </p:spTree>
    <p:extLst>
      <p:ext uri="{BB962C8B-B14F-4D97-AF65-F5344CB8AC3E}">
        <p14:creationId xmlns:p14="http://schemas.microsoft.com/office/powerpoint/2010/main" val="31461211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24761F-FACD-C041-8C05-CF5A5C630833}"/>
              </a:ext>
            </a:extLst>
          </p:cNvPr>
          <p:cNvPicPr>
            <a:picLocks noChangeAspect="1"/>
          </p:cNvPicPr>
          <p:nvPr/>
        </p:nvPicPr>
        <p:blipFill>
          <a:blip r:embed="rId3"/>
          <a:stretch>
            <a:fillRect/>
          </a:stretch>
        </p:blipFill>
        <p:spPr>
          <a:xfrm>
            <a:off x="1275521" y="1267992"/>
            <a:ext cx="10595113" cy="5590008"/>
          </a:xfrm>
          <a:prstGeom prst="rect">
            <a:avLst/>
          </a:prstGeom>
        </p:spPr>
      </p:pic>
      <p:sp>
        <p:nvSpPr>
          <p:cNvPr id="5" name="TextBox 4">
            <a:extLst>
              <a:ext uri="{FF2B5EF4-FFF2-40B4-BE49-F238E27FC236}">
                <a16:creationId xmlns:a16="http://schemas.microsoft.com/office/drawing/2014/main" id="{6B2C4510-F570-814C-88D5-6B7B7E1FE2FC}"/>
              </a:ext>
            </a:extLst>
          </p:cNvPr>
          <p:cNvSpPr txBox="1"/>
          <p:nvPr/>
        </p:nvSpPr>
        <p:spPr>
          <a:xfrm>
            <a:off x="0" y="0"/>
            <a:ext cx="12192000" cy="1015663"/>
          </a:xfrm>
          <a:prstGeom prst="rect">
            <a:avLst/>
          </a:prstGeom>
          <a:noFill/>
        </p:spPr>
        <p:txBody>
          <a:bodyPr wrap="square" rtlCol="0">
            <a:spAutoFit/>
          </a:bodyPr>
          <a:lstStyle/>
          <a:p>
            <a:pPr algn="ctr"/>
            <a:r>
              <a:rPr lang="en-US" sz="6000" dirty="0"/>
              <a:t>Denario</a:t>
            </a:r>
          </a:p>
        </p:txBody>
      </p:sp>
      <p:sp>
        <p:nvSpPr>
          <p:cNvPr id="2" name="TextBox 1">
            <a:extLst>
              <a:ext uri="{FF2B5EF4-FFF2-40B4-BE49-F238E27FC236}">
                <a16:creationId xmlns:a16="http://schemas.microsoft.com/office/drawing/2014/main" id="{E698B86A-1D6E-A742-BB8E-CD9966D74077}"/>
              </a:ext>
            </a:extLst>
          </p:cNvPr>
          <p:cNvSpPr txBox="1"/>
          <p:nvPr/>
        </p:nvSpPr>
        <p:spPr>
          <a:xfrm>
            <a:off x="1" y="962658"/>
            <a:ext cx="4770782" cy="830997"/>
          </a:xfrm>
          <a:prstGeom prst="rect">
            <a:avLst/>
          </a:prstGeom>
          <a:noFill/>
        </p:spPr>
        <p:txBody>
          <a:bodyPr wrap="square" rtlCol="0">
            <a:spAutoFit/>
          </a:bodyPr>
          <a:lstStyle/>
          <a:p>
            <a:r>
              <a:rPr lang="en-US" sz="2400" strike="sngStrike" dirty="0">
                <a:solidFill>
                  <a:srgbClr val="FF0000"/>
                </a:solidFill>
              </a:rPr>
              <a:t>Goal: Automate science</a:t>
            </a:r>
          </a:p>
          <a:p>
            <a:r>
              <a:rPr lang="en-US" sz="2400" dirty="0">
                <a:solidFill>
                  <a:schemeClr val="accent6">
                    <a:lumMod val="75000"/>
                  </a:schemeClr>
                </a:solidFill>
              </a:rPr>
              <a:t>Goal: Accelerate scientific discovery</a:t>
            </a:r>
          </a:p>
        </p:txBody>
      </p:sp>
      <p:sp>
        <p:nvSpPr>
          <p:cNvPr id="4" name="TextBox 3">
            <a:extLst>
              <a:ext uri="{FF2B5EF4-FFF2-40B4-BE49-F238E27FC236}">
                <a16:creationId xmlns:a16="http://schemas.microsoft.com/office/drawing/2014/main" id="{C0218725-7167-9A73-D2BC-44445EA924D0}"/>
              </a:ext>
            </a:extLst>
          </p:cNvPr>
          <p:cNvSpPr txBox="1"/>
          <p:nvPr/>
        </p:nvSpPr>
        <p:spPr>
          <a:xfrm>
            <a:off x="9671538" y="1015663"/>
            <a:ext cx="2379785" cy="830997"/>
          </a:xfrm>
          <a:prstGeom prst="rect">
            <a:avLst/>
          </a:prstGeom>
          <a:noFill/>
        </p:spPr>
        <p:txBody>
          <a:bodyPr wrap="square" rtlCol="0">
            <a:spAutoFit/>
          </a:bodyPr>
          <a:lstStyle/>
          <a:p>
            <a:pPr algn="ctr"/>
            <a:r>
              <a:rPr lang="en-US" sz="2400" b="1" dirty="0"/>
              <a:t>Publicly available</a:t>
            </a:r>
          </a:p>
          <a:p>
            <a:pPr algn="ctr"/>
            <a:r>
              <a:rPr lang="en-US" sz="2400" b="1" dirty="0"/>
              <a:t>2510.26887</a:t>
            </a:r>
          </a:p>
        </p:txBody>
      </p:sp>
    </p:spTree>
    <p:extLst>
      <p:ext uri="{BB962C8B-B14F-4D97-AF65-F5344CB8AC3E}">
        <p14:creationId xmlns:p14="http://schemas.microsoft.com/office/powerpoint/2010/main" val="9817850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88F2993-39DE-95B0-73F2-62B7465B06EE}"/>
            </a:ext>
          </a:extLst>
        </p:cNvPr>
        <p:cNvGrpSpPr/>
        <p:nvPr/>
      </p:nvGrpSpPr>
      <p:grpSpPr>
        <a:xfrm>
          <a:off x="0" y="0"/>
          <a:ext cx="0" cy="0"/>
          <a:chOff x="0" y="0"/>
          <a:chExt cx="0" cy="0"/>
        </a:xfrm>
      </p:grpSpPr>
      <p:sp>
        <p:nvSpPr>
          <p:cNvPr id="31" name="TextBox 30">
            <a:extLst>
              <a:ext uri="{FF2B5EF4-FFF2-40B4-BE49-F238E27FC236}">
                <a16:creationId xmlns:a16="http://schemas.microsoft.com/office/drawing/2014/main" id="{B4D1AB31-1B66-A2D8-E2D4-80433D6C3BA6}"/>
              </a:ext>
            </a:extLst>
          </p:cNvPr>
          <p:cNvSpPr txBox="1"/>
          <p:nvPr/>
        </p:nvSpPr>
        <p:spPr>
          <a:xfrm>
            <a:off x="-2620" y="39575"/>
            <a:ext cx="12192000" cy="1015663"/>
          </a:xfrm>
          <a:prstGeom prst="rect">
            <a:avLst/>
          </a:prstGeom>
          <a:noFill/>
        </p:spPr>
        <p:txBody>
          <a:bodyPr wrap="square" rtlCol="0">
            <a:spAutoFit/>
          </a:bodyPr>
          <a:lstStyle/>
          <a:p>
            <a:pPr algn="ctr"/>
            <a:r>
              <a:rPr lang="en-US" sz="6000" dirty="0">
                <a:solidFill>
                  <a:schemeClr val="bg1"/>
                </a:solidFill>
              </a:rPr>
              <a:t>Denario team</a:t>
            </a:r>
          </a:p>
        </p:txBody>
      </p:sp>
      <p:graphicFrame>
        <p:nvGraphicFramePr>
          <p:cNvPr id="2" name="Table 1">
            <a:extLst>
              <a:ext uri="{FF2B5EF4-FFF2-40B4-BE49-F238E27FC236}">
                <a16:creationId xmlns:a16="http://schemas.microsoft.com/office/drawing/2014/main" id="{7CBC9141-E14D-E04D-9424-71D4F8D22C86}"/>
              </a:ext>
            </a:extLst>
          </p:cNvPr>
          <p:cNvGraphicFramePr>
            <a:graphicFrameLocks noGrp="1"/>
          </p:cNvGraphicFramePr>
          <p:nvPr>
            <p:extLst>
              <p:ext uri="{D42A27DB-BD31-4B8C-83A1-F6EECF244321}">
                <p14:modId xmlns:p14="http://schemas.microsoft.com/office/powerpoint/2010/main" val="130654694"/>
              </p:ext>
            </p:extLst>
          </p:nvPr>
        </p:nvGraphicFramePr>
        <p:xfrm>
          <a:off x="0" y="1055238"/>
          <a:ext cx="12189375" cy="5802764"/>
        </p:xfrm>
        <a:graphic>
          <a:graphicData uri="http://schemas.openxmlformats.org/drawingml/2006/table">
            <a:tbl>
              <a:tblPr firstRow="1" bandRow="1">
                <a:tableStyleId>{5940675A-B579-460E-94D1-54222C63F5DA}</a:tableStyleId>
              </a:tblPr>
              <a:tblGrid>
                <a:gridCol w="1354375">
                  <a:extLst>
                    <a:ext uri="{9D8B030D-6E8A-4147-A177-3AD203B41FA5}">
                      <a16:colId xmlns:a16="http://schemas.microsoft.com/office/drawing/2014/main" val="3914065686"/>
                    </a:ext>
                  </a:extLst>
                </a:gridCol>
                <a:gridCol w="1354375">
                  <a:extLst>
                    <a:ext uri="{9D8B030D-6E8A-4147-A177-3AD203B41FA5}">
                      <a16:colId xmlns:a16="http://schemas.microsoft.com/office/drawing/2014/main" val="181176499"/>
                    </a:ext>
                  </a:extLst>
                </a:gridCol>
                <a:gridCol w="1354375">
                  <a:extLst>
                    <a:ext uri="{9D8B030D-6E8A-4147-A177-3AD203B41FA5}">
                      <a16:colId xmlns:a16="http://schemas.microsoft.com/office/drawing/2014/main" val="2885568607"/>
                    </a:ext>
                  </a:extLst>
                </a:gridCol>
                <a:gridCol w="1354375">
                  <a:extLst>
                    <a:ext uri="{9D8B030D-6E8A-4147-A177-3AD203B41FA5}">
                      <a16:colId xmlns:a16="http://schemas.microsoft.com/office/drawing/2014/main" val="24136953"/>
                    </a:ext>
                  </a:extLst>
                </a:gridCol>
                <a:gridCol w="1354375">
                  <a:extLst>
                    <a:ext uri="{9D8B030D-6E8A-4147-A177-3AD203B41FA5}">
                      <a16:colId xmlns:a16="http://schemas.microsoft.com/office/drawing/2014/main" val="4171984867"/>
                    </a:ext>
                  </a:extLst>
                </a:gridCol>
                <a:gridCol w="1354375">
                  <a:extLst>
                    <a:ext uri="{9D8B030D-6E8A-4147-A177-3AD203B41FA5}">
                      <a16:colId xmlns:a16="http://schemas.microsoft.com/office/drawing/2014/main" val="2616079394"/>
                    </a:ext>
                  </a:extLst>
                </a:gridCol>
                <a:gridCol w="1354375">
                  <a:extLst>
                    <a:ext uri="{9D8B030D-6E8A-4147-A177-3AD203B41FA5}">
                      <a16:colId xmlns:a16="http://schemas.microsoft.com/office/drawing/2014/main" val="1483672282"/>
                    </a:ext>
                  </a:extLst>
                </a:gridCol>
                <a:gridCol w="1354375">
                  <a:extLst>
                    <a:ext uri="{9D8B030D-6E8A-4147-A177-3AD203B41FA5}">
                      <a16:colId xmlns:a16="http://schemas.microsoft.com/office/drawing/2014/main" val="148266644"/>
                    </a:ext>
                  </a:extLst>
                </a:gridCol>
                <a:gridCol w="1354375">
                  <a:extLst>
                    <a:ext uri="{9D8B030D-6E8A-4147-A177-3AD203B41FA5}">
                      <a16:colId xmlns:a16="http://schemas.microsoft.com/office/drawing/2014/main" val="2539281031"/>
                    </a:ext>
                  </a:extLst>
                </a:gridCol>
              </a:tblGrid>
              <a:tr h="1450691">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284747948"/>
                  </a:ext>
                </a:extLst>
              </a:tr>
              <a:tr h="1450691">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946401599"/>
                  </a:ext>
                </a:extLst>
              </a:tr>
              <a:tr h="1450691">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998769800"/>
                  </a:ext>
                </a:extLst>
              </a:tr>
              <a:tr h="1450691">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692197624"/>
                  </a:ext>
                </a:extLst>
              </a:tr>
            </a:tbl>
          </a:graphicData>
        </a:graphic>
      </p:graphicFrame>
      <p:pic>
        <p:nvPicPr>
          <p:cNvPr id="14" name="Picture 13">
            <a:extLst>
              <a:ext uri="{FF2B5EF4-FFF2-40B4-BE49-F238E27FC236}">
                <a16:creationId xmlns:a16="http://schemas.microsoft.com/office/drawing/2014/main" id="{840F67D2-3AB8-F745-8343-6A5E5453A2FC}"/>
              </a:ext>
            </a:extLst>
          </p:cNvPr>
          <p:cNvPicPr>
            <a:picLocks noChangeAspect="1"/>
          </p:cNvPicPr>
          <p:nvPr/>
        </p:nvPicPr>
        <p:blipFill rotWithShape="1">
          <a:blip r:embed="rId3"/>
          <a:srcRect l="18510" r="17395" b="16868"/>
          <a:stretch/>
        </p:blipFill>
        <p:spPr>
          <a:xfrm>
            <a:off x="159027" y="1094994"/>
            <a:ext cx="1057507" cy="1371600"/>
          </a:xfrm>
          <a:prstGeom prst="rect">
            <a:avLst/>
          </a:prstGeom>
        </p:spPr>
      </p:pic>
      <p:pic>
        <p:nvPicPr>
          <p:cNvPr id="16" name="Picture 6" descr="Adrian Bayer | Department of Astrophysical Sciences">
            <a:extLst>
              <a:ext uri="{FF2B5EF4-FFF2-40B4-BE49-F238E27FC236}">
                <a16:creationId xmlns:a16="http://schemas.microsoft.com/office/drawing/2014/main" id="{D6382ED1-005A-FC42-8FBD-4E471F86A49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054" t="7706" r="15052" b="28372"/>
          <a:stretch>
            <a:fillRect/>
          </a:stretch>
        </p:blipFill>
        <p:spPr bwMode="auto">
          <a:xfrm>
            <a:off x="2828626" y="1094994"/>
            <a:ext cx="1121715"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65217385-B52E-0849-B5A8-96145318822E}"/>
              </a:ext>
            </a:extLst>
          </p:cNvPr>
          <p:cNvPicPr>
            <a:picLocks noChangeAspect="1"/>
          </p:cNvPicPr>
          <p:nvPr/>
        </p:nvPicPr>
        <p:blipFill rotWithShape="1">
          <a:blip r:embed="rId5"/>
          <a:srcRect l="52806" t="24301" r="32662" b="50628"/>
          <a:stretch/>
        </p:blipFill>
        <p:spPr>
          <a:xfrm>
            <a:off x="4149124" y="1094994"/>
            <a:ext cx="1204623" cy="1371600"/>
          </a:xfrm>
          <a:prstGeom prst="rect">
            <a:avLst/>
          </a:prstGeom>
        </p:spPr>
      </p:pic>
      <p:pic>
        <p:nvPicPr>
          <p:cNvPr id="18" name="Picture 10" descr="Pablo BERMEJO | PhD student | Donostia International Physics Center,  Donostia / San Sebastián | DIPC | Department of Theoretical Physics |  Research profile">
            <a:extLst>
              <a:ext uri="{FF2B5EF4-FFF2-40B4-BE49-F238E27FC236}">
                <a16:creationId xmlns:a16="http://schemas.microsoft.com/office/drawing/2014/main" id="{7C9FB120-2506-F247-923B-652EFB2B089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9370" r="10471" b="8927"/>
          <a:stretch>
            <a:fillRect/>
          </a:stretch>
        </p:blipFill>
        <p:spPr bwMode="auto">
          <a:xfrm>
            <a:off x="5489765" y="1094994"/>
            <a:ext cx="120723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6BA48A57-57ED-6044-B758-3AB38E27A5DA}"/>
              </a:ext>
            </a:extLst>
          </p:cNvPr>
          <p:cNvPicPr>
            <a:picLocks noChangeAspect="1"/>
          </p:cNvPicPr>
          <p:nvPr/>
        </p:nvPicPr>
        <p:blipFill rotWithShape="1">
          <a:blip r:embed="rId7"/>
          <a:srcRect l="18265" t="3867" r="18265" b="20000"/>
          <a:stretch/>
        </p:blipFill>
        <p:spPr>
          <a:xfrm>
            <a:off x="6876557" y="1094994"/>
            <a:ext cx="1143463" cy="1371600"/>
          </a:xfrm>
          <a:prstGeom prst="rect">
            <a:avLst/>
          </a:prstGeom>
        </p:spPr>
      </p:pic>
      <p:pic>
        <p:nvPicPr>
          <p:cNvPr id="20" name="Picture 2" descr="borisbolliet (Boris Bolliet) · GitHub">
            <a:extLst>
              <a:ext uri="{FF2B5EF4-FFF2-40B4-BE49-F238E27FC236}">
                <a16:creationId xmlns:a16="http://schemas.microsoft.com/office/drawing/2014/main" id="{3C878572-020B-A44B-A557-01E234793C9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9904" t="8293" r="21511" b="15928"/>
          <a:stretch>
            <a:fillRect/>
          </a:stretch>
        </p:blipFill>
        <p:spPr bwMode="auto">
          <a:xfrm>
            <a:off x="8281227" y="1094994"/>
            <a:ext cx="1060375" cy="13716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A768F301-55D8-B54B-A5E8-22D2953BD64D}"/>
              </a:ext>
            </a:extLst>
          </p:cNvPr>
          <p:cNvPicPr>
            <a:picLocks noChangeAspect="1"/>
          </p:cNvPicPr>
          <p:nvPr/>
        </p:nvPicPr>
        <p:blipFill rotWithShape="1">
          <a:blip r:embed="rId9"/>
          <a:srcRect l="28677" t="14889" r="25954" b="31376"/>
          <a:stretch/>
        </p:blipFill>
        <p:spPr>
          <a:xfrm>
            <a:off x="10939818" y="1094994"/>
            <a:ext cx="1158057" cy="1371600"/>
          </a:xfrm>
          <a:prstGeom prst="rect">
            <a:avLst/>
          </a:prstGeom>
        </p:spPr>
      </p:pic>
      <p:pic>
        <p:nvPicPr>
          <p:cNvPr id="23" name="Picture 22">
            <a:extLst>
              <a:ext uri="{FF2B5EF4-FFF2-40B4-BE49-F238E27FC236}">
                <a16:creationId xmlns:a16="http://schemas.microsoft.com/office/drawing/2014/main" id="{072A8D38-9CE6-5B47-9A85-99DBF6DA12C4}"/>
              </a:ext>
            </a:extLst>
          </p:cNvPr>
          <p:cNvPicPr>
            <a:picLocks noChangeAspect="1"/>
          </p:cNvPicPr>
          <p:nvPr/>
        </p:nvPicPr>
        <p:blipFill rotWithShape="1">
          <a:blip r:embed="rId10"/>
          <a:srcRect l="20432" t="12425" r="35465" b="34540"/>
          <a:stretch/>
        </p:blipFill>
        <p:spPr>
          <a:xfrm>
            <a:off x="117484" y="2543471"/>
            <a:ext cx="1140592" cy="1371600"/>
          </a:xfrm>
          <a:prstGeom prst="rect">
            <a:avLst/>
          </a:prstGeom>
        </p:spPr>
      </p:pic>
      <p:pic>
        <p:nvPicPr>
          <p:cNvPr id="24" name="Picture 12" descr="changhoonhahn (ChangHoon Hahn) · GitHub">
            <a:extLst>
              <a:ext uri="{FF2B5EF4-FFF2-40B4-BE49-F238E27FC236}">
                <a16:creationId xmlns:a16="http://schemas.microsoft.com/office/drawing/2014/main" id="{2E4FA524-9BC0-DB4D-9E61-FA6CF828A2C9}"/>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9340" r="46358" b="22098"/>
          <a:stretch>
            <a:fillRect/>
          </a:stretch>
        </p:blipFill>
        <p:spPr bwMode="auto">
          <a:xfrm>
            <a:off x="1486023" y="2543471"/>
            <a:ext cx="1073113" cy="137160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3FEB4F49-3219-0D4B-916F-D412BF4DCCE4}"/>
              </a:ext>
            </a:extLst>
          </p:cNvPr>
          <p:cNvPicPr>
            <a:picLocks noChangeAspect="1"/>
          </p:cNvPicPr>
          <p:nvPr/>
        </p:nvPicPr>
        <p:blipFill rotWithShape="1">
          <a:blip r:embed="rId12"/>
          <a:srcRect l="37375" t="18744" r="36087" b="32947"/>
          <a:stretch/>
        </p:blipFill>
        <p:spPr>
          <a:xfrm>
            <a:off x="2828626" y="2543471"/>
            <a:ext cx="1130199" cy="1371600"/>
          </a:xfrm>
          <a:prstGeom prst="rect">
            <a:avLst/>
          </a:prstGeom>
        </p:spPr>
      </p:pic>
      <p:pic>
        <p:nvPicPr>
          <p:cNvPr id="26" name="Picture 25">
            <a:extLst>
              <a:ext uri="{FF2B5EF4-FFF2-40B4-BE49-F238E27FC236}">
                <a16:creationId xmlns:a16="http://schemas.microsoft.com/office/drawing/2014/main" id="{5977DABC-4349-7C45-A027-C5A918480DF6}"/>
              </a:ext>
            </a:extLst>
          </p:cNvPr>
          <p:cNvPicPr>
            <a:picLocks noChangeAspect="1"/>
          </p:cNvPicPr>
          <p:nvPr/>
        </p:nvPicPr>
        <p:blipFill rotWithShape="1">
          <a:blip r:embed="rId13"/>
          <a:srcRect l="36738" t="12071" r="28898" b="19350"/>
          <a:stretch/>
        </p:blipFill>
        <p:spPr>
          <a:xfrm>
            <a:off x="4228315" y="2543471"/>
            <a:ext cx="1025803" cy="1371600"/>
          </a:xfrm>
          <a:prstGeom prst="rect">
            <a:avLst/>
          </a:prstGeom>
        </p:spPr>
      </p:pic>
      <p:pic>
        <p:nvPicPr>
          <p:cNvPr id="28" name="Picture 27">
            <a:extLst>
              <a:ext uri="{FF2B5EF4-FFF2-40B4-BE49-F238E27FC236}">
                <a16:creationId xmlns:a16="http://schemas.microsoft.com/office/drawing/2014/main" id="{A6480847-BD83-AD42-80CA-B76D076C4C0B}"/>
              </a:ext>
            </a:extLst>
          </p:cNvPr>
          <p:cNvPicPr>
            <a:picLocks noChangeAspect="1"/>
          </p:cNvPicPr>
          <p:nvPr/>
        </p:nvPicPr>
        <p:blipFill rotWithShape="1">
          <a:blip r:embed="rId14"/>
          <a:srcRect l="27383" t="8555" r="32581" b="57540"/>
          <a:stretch/>
        </p:blipFill>
        <p:spPr>
          <a:xfrm>
            <a:off x="6843379" y="2548476"/>
            <a:ext cx="1209817" cy="1371600"/>
          </a:xfrm>
          <a:prstGeom prst="rect">
            <a:avLst/>
          </a:prstGeom>
        </p:spPr>
      </p:pic>
      <p:pic>
        <p:nvPicPr>
          <p:cNvPr id="29" name="Picture 28">
            <a:extLst>
              <a:ext uri="{FF2B5EF4-FFF2-40B4-BE49-F238E27FC236}">
                <a16:creationId xmlns:a16="http://schemas.microsoft.com/office/drawing/2014/main" id="{EB36D1D1-51BD-E949-ABF1-64779648E95F}"/>
              </a:ext>
            </a:extLst>
          </p:cNvPr>
          <p:cNvPicPr>
            <a:picLocks noChangeAspect="1"/>
          </p:cNvPicPr>
          <p:nvPr/>
        </p:nvPicPr>
        <p:blipFill rotWithShape="1">
          <a:blip r:embed="rId15"/>
          <a:srcRect l="19820" t="5963" r="18128" b="14206"/>
          <a:stretch/>
        </p:blipFill>
        <p:spPr>
          <a:xfrm>
            <a:off x="8275469" y="2543471"/>
            <a:ext cx="1066133" cy="1371600"/>
          </a:xfrm>
          <a:prstGeom prst="rect">
            <a:avLst/>
          </a:prstGeom>
        </p:spPr>
      </p:pic>
      <p:pic>
        <p:nvPicPr>
          <p:cNvPr id="30" name="Picture 29">
            <a:extLst>
              <a:ext uri="{FF2B5EF4-FFF2-40B4-BE49-F238E27FC236}">
                <a16:creationId xmlns:a16="http://schemas.microsoft.com/office/drawing/2014/main" id="{6F9D5ED5-08A6-2749-9343-8B8B035A35C6}"/>
              </a:ext>
            </a:extLst>
          </p:cNvPr>
          <p:cNvPicPr>
            <a:picLocks noChangeAspect="1"/>
          </p:cNvPicPr>
          <p:nvPr/>
        </p:nvPicPr>
        <p:blipFill>
          <a:blip r:embed="rId16"/>
          <a:stretch>
            <a:fillRect/>
          </a:stretch>
        </p:blipFill>
        <p:spPr>
          <a:xfrm>
            <a:off x="9467821" y="2520527"/>
            <a:ext cx="1371600" cy="1371600"/>
          </a:xfrm>
          <a:prstGeom prst="rect">
            <a:avLst/>
          </a:prstGeom>
        </p:spPr>
      </p:pic>
      <p:pic>
        <p:nvPicPr>
          <p:cNvPr id="32" name="Picture 31">
            <a:extLst>
              <a:ext uri="{FF2B5EF4-FFF2-40B4-BE49-F238E27FC236}">
                <a16:creationId xmlns:a16="http://schemas.microsoft.com/office/drawing/2014/main" id="{F2087FD7-0BD6-0F42-9C8C-B5655502DEC4}"/>
              </a:ext>
            </a:extLst>
          </p:cNvPr>
          <p:cNvPicPr>
            <a:picLocks noChangeAspect="1"/>
          </p:cNvPicPr>
          <p:nvPr/>
        </p:nvPicPr>
        <p:blipFill rotWithShape="1">
          <a:blip r:embed="rId17"/>
          <a:srcRect l="16400" t="3768" r="17148" b="24504"/>
          <a:stretch/>
        </p:blipFill>
        <p:spPr>
          <a:xfrm>
            <a:off x="10883982" y="2543471"/>
            <a:ext cx="1270730" cy="1371600"/>
          </a:xfrm>
          <a:prstGeom prst="rect">
            <a:avLst/>
          </a:prstGeom>
        </p:spPr>
      </p:pic>
      <p:pic>
        <p:nvPicPr>
          <p:cNvPr id="33" name="Picture 32">
            <a:extLst>
              <a:ext uri="{FF2B5EF4-FFF2-40B4-BE49-F238E27FC236}">
                <a16:creationId xmlns:a16="http://schemas.microsoft.com/office/drawing/2014/main" id="{BD00012A-F676-0744-BB00-C5FC3F0771EF}"/>
              </a:ext>
            </a:extLst>
          </p:cNvPr>
          <p:cNvPicPr>
            <a:picLocks noChangeAspect="1"/>
          </p:cNvPicPr>
          <p:nvPr/>
        </p:nvPicPr>
        <p:blipFill rotWithShape="1">
          <a:blip r:embed="rId18"/>
          <a:srcRect l="20002" r="12995" b="23262"/>
          <a:stretch/>
        </p:blipFill>
        <p:spPr>
          <a:xfrm>
            <a:off x="60463" y="3991948"/>
            <a:ext cx="1197613" cy="1371600"/>
          </a:xfrm>
          <a:prstGeom prst="rect">
            <a:avLst/>
          </a:prstGeom>
        </p:spPr>
      </p:pic>
      <p:pic>
        <p:nvPicPr>
          <p:cNvPr id="37" name="Picture 36">
            <a:extLst>
              <a:ext uri="{FF2B5EF4-FFF2-40B4-BE49-F238E27FC236}">
                <a16:creationId xmlns:a16="http://schemas.microsoft.com/office/drawing/2014/main" id="{7D1C263B-6E17-0244-9592-728974475D07}"/>
              </a:ext>
            </a:extLst>
          </p:cNvPr>
          <p:cNvPicPr>
            <a:picLocks noChangeAspect="1"/>
          </p:cNvPicPr>
          <p:nvPr/>
        </p:nvPicPr>
        <p:blipFill rotWithShape="1">
          <a:blip r:embed="rId19"/>
          <a:srcRect l="12849" t="4698" r="4374" b="5814"/>
          <a:stretch/>
        </p:blipFill>
        <p:spPr>
          <a:xfrm>
            <a:off x="5489765" y="3991948"/>
            <a:ext cx="1200761" cy="1371600"/>
          </a:xfrm>
          <a:prstGeom prst="rect">
            <a:avLst/>
          </a:prstGeom>
        </p:spPr>
      </p:pic>
      <p:pic>
        <p:nvPicPr>
          <p:cNvPr id="3" name="Picture 2">
            <a:extLst>
              <a:ext uri="{FF2B5EF4-FFF2-40B4-BE49-F238E27FC236}">
                <a16:creationId xmlns:a16="http://schemas.microsoft.com/office/drawing/2014/main" id="{A7361B7A-20C4-6D41-B159-63A447B8848D}"/>
              </a:ext>
            </a:extLst>
          </p:cNvPr>
          <p:cNvPicPr>
            <a:picLocks noChangeAspect="1"/>
          </p:cNvPicPr>
          <p:nvPr/>
        </p:nvPicPr>
        <p:blipFill rotWithShape="1">
          <a:blip r:embed="rId20"/>
          <a:srcRect l="11249" t="3118" r="8817" b="7428"/>
          <a:stretch/>
        </p:blipFill>
        <p:spPr>
          <a:xfrm>
            <a:off x="6912762" y="3991948"/>
            <a:ext cx="1071050" cy="1371600"/>
          </a:xfrm>
          <a:prstGeom prst="rect">
            <a:avLst/>
          </a:prstGeom>
        </p:spPr>
      </p:pic>
      <p:pic>
        <p:nvPicPr>
          <p:cNvPr id="38" name="Picture 37">
            <a:extLst>
              <a:ext uri="{FF2B5EF4-FFF2-40B4-BE49-F238E27FC236}">
                <a16:creationId xmlns:a16="http://schemas.microsoft.com/office/drawing/2014/main" id="{A89E8ED8-08E7-284C-ACBD-ADBE30308BA5}"/>
              </a:ext>
            </a:extLst>
          </p:cNvPr>
          <p:cNvPicPr>
            <a:picLocks noChangeAspect="1"/>
          </p:cNvPicPr>
          <p:nvPr/>
        </p:nvPicPr>
        <p:blipFill rotWithShape="1">
          <a:blip r:embed="rId21"/>
          <a:srcRect l="13107" t="11719" r="37782" b="39971"/>
          <a:stretch/>
        </p:blipFill>
        <p:spPr>
          <a:xfrm>
            <a:off x="8155346" y="3991948"/>
            <a:ext cx="1275923" cy="1371600"/>
          </a:xfrm>
          <a:prstGeom prst="rect">
            <a:avLst/>
          </a:prstGeom>
        </p:spPr>
      </p:pic>
      <p:pic>
        <p:nvPicPr>
          <p:cNvPr id="39" name="Picture 38">
            <a:extLst>
              <a:ext uri="{FF2B5EF4-FFF2-40B4-BE49-F238E27FC236}">
                <a16:creationId xmlns:a16="http://schemas.microsoft.com/office/drawing/2014/main" id="{D03553F9-BD7D-B64F-8710-2B913D1F5352}"/>
              </a:ext>
            </a:extLst>
          </p:cNvPr>
          <p:cNvPicPr>
            <a:picLocks noChangeAspect="1"/>
          </p:cNvPicPr>
          <p:nvPr/>
        </p:nvPicPr>
        <p:blipFill rotWithShape="1">
          <a:blip r:embed="rId22"/>
          <a:srcRect l="26812" t="6927" r="27971" b="36956"/>
          <a:stretch/>
        </p:blipFill>
        <p:spPr>
          <a:xfrm>
            <a:off x="9602803" y="3991948"/>
            <a:ext cx="1105214" cy="1371600"/>
          </a:xfrm>
          <a:prstGeom prst="rect">
            <a:avLst/>
          </a:prstGeom>
        </p:spPr>
      </p:pic>
      <p:pic>
        <p:nvPicPr>
          <p:cNvPr id="40" name="Picture 39">
            <a:extLst>
              <a:ext uri="{FF2B5EF4-FFF2-40B4-BE49-F238E27FC236}">
                <a16:creationId xmlns:a16="http://schemas.microsoft.com/office/drawing/2014/main" id="{1FA9B400-38BA-B347-9D35-8DD1379B5233}"/>
              </a:ext>
            </a:extLst>
          </p:cNvPr>
          <p:cNvPicPr>
            <a:picLocks noChangeAspect="1"/>
          </p:cNvPicPr>
          <p:nvPr/>
        </p:nvPicPr>
        <p:blipFill rotWithShape="1">
          <a:blip r:embed="rId23"/>
          <a:srcRect l="8302" r="12189"/>
          <a:stretch/>
        </p:blipFill>
        <p:spPr>
          <a:xfrm>
            <a:off x="10943555" y="3991948"/>
            <a:ext cx="1150582" cy="1371600"/>
          </a:xfrm>
          <a:prstGeom prst="rect">
            <a:avLst/>
          </a:prstGeom>
        </p:spPr>
      </p:pic>
      <p:pic>
        <p:nvPicPr>
          <p:cNvPr id="41" name="Picture 40">
            <a:extLst>
              <a:ext uri="{FF2B5EF4-FFF2-40B4-BE49-F238E27FC236}">
                <a16:creationId xmlns:a16="http://schemas.microsoft.com/office/drawing/2014/main" id="{4CDE8AE8-A5C3-7042-95EC-D1C6513114CE}"/>
              </a:ext>
            </a:extLst>
          </p:cNvPr>
          <p:cNvPicPr>
            <a:picLocks noChangeAspect="1"/>
          </p:cNvPicPr>
          <p:nvPr/>
        </p:nvPicPr>
        <p:blipFill rotWithShape="1">
          <a:blip r:embed="rId24"/>
          <a:srcRect l="16957" r="23099" b="25700"/>
          <a:stretch/>
        </p:blipFill>
        <p:spPr>
          <a:xfrm>
            <a:off x="117484" y="5446825"/>
            <a:ext cx="1106611" cy="1371600"/>
          </a:xfrm>
          <a:prstGeom prst="rect">
            <a:avLst/>
          </a:prstGeom>
        </p:spPr>
      </p:pic>
      <p:pic>
        <p:nvPicPr>
          <p:cNvPr id="42" name="Picture 41" descr="Licong Xu - Cambridge, England, United ...">
            <a:extLst>
              <a:ext uri="{FF2B5EF4-FFF2-40B4-BE49-F238E27FC236}">
                <a16:creationId xmlns:a16="http://schemas.microsoft.com/office/drawing/2014/main" id="{C392CC97-3453-2C46-AFBF-B2FAC96FB977}"/>
              </a:ext>
            </a:extLst>
          </p:cNvPr>
          <p:cNvPicPr>
            <a:picLocks noChangeAspect="1" noChangeArrowheads="1"/>
          </p:cNvPicPr>
          <p:nvPr/>
        </p:nvPicPr>
        <p:blipFill rotWithShape="1">
          <a:blip r:embed="rId25">
            <a:extLst>
              <a:ext uri="{28A0092B-C50C-407E-A947-70E740481C1C}">
                <a14:useLocalDpi xmlns:a14="http://schemas.microsoft.com/office/drawing/2010/main" val="0"/>
              </a:ext>
            </a:extLst>
          </a:blip>
          <a:srcRect l="17571" r="14415" b="18171"/>
          <a:stretch>
            <a:fillRect/>
          </a:stretch>
        </p:blipFill>
        <p:spPr bwMode="auto">
          <a:xfrm>
            <a:off x="1452556" y="5446825"/>
            <a:ext cx="1140045" cy="137160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2">
            <a:extLst>
              <a:ext uri="{FF2B5EF4-FFF2-40B4-BE49-F238E27FC236}">
                <a16:creationId xmlns:a16="http://schemas.microsoft.com/office/drawing/2014/main" id="{039B248B-D0B1-0344-9C71-61B176D02371}"/>
              </a:ext>
            </a:extLst>
          </p:cNvPr>
          <p:cNvPicPr>
            <a:picLocks noChangeAspect="1"/>
          </p:cNvPicPr>
          <p:nvPr/>
        </p:nvPicPr>
        <p:blipFill rotWithShape="1">
          <a:blip r:embed="rId26"/>
          <a:srcRect l="22316" t="3244" r="19856" b="23950"/>
          <a:stretch/>
        </p:blipFill>
        <p:spPr>
          <a:xfrm>
            <a:off x="2844779" y="5446825"/>
            <a:ext cx="1089405" cy="1371600"/>
          </a:xfrm>
          <a:prstGeom prst="rect">
            <a:avLst/>
          </a:prstGeom>
        </p:spPr>
      </p:pic>
      <p:pic>
        <p:nvPicPr>
          <p:cNvPr id="44" name="Picture 43">
            <a:extLst>
              <a:ext uri="{FF2B5EF4-FFF2-40B4-BE49-F238E27FC236}">
                <a16:creationId xmlns:a16="http://schemas.microsoft.com/office/drawing/2014/main" id="{15442B2E-BDBE-6D4F-806F-4B3ECB428BFA}"/>
              </a:ext>
            </a:extLst>
          </p:cNvPr>
          <p:cNvPicPr>
            <a:picLocks noChangeAspect="1"/>
          </p:cNvPicPr>
          <p:nvPr/>
        </p:nvPicPr>
        <p:blipFill rotWithShape="1">
          <a:blip r:embed="rId27"/>
          <a:srcRect l="26550" t="12279" r="48455" b="49740"/>
          <a:stretch/>
        </p:blipFill>
        <p:spPr>
          <a:xfrm>
            <a:off x="4138904" y="5450714"/>
            <a:ext cx="1204623" cy="1371600"/>
          </a:xfrm>
          <a:prstGeom prst="rect">
            <a:avLst/>
          </a:prstGeom>
        </p:spPr>
      </p:pic>
      <p:pic>
        <p:nvPicPr>
          <p:cNvPr id="46" name="Picture 45">
            <a:extLst>
              <a:ext uri="{FF2B5EF4-FFF2-40B4-BE49-F238E27FC236}">
                <a16:creationId xmlns:a16="http://schemas.microsoft.com/office/drawing/2014/main" id="{BE0C61FE-093D-6043-A3B8-A5DB351FD157}"/>
              </a:ext>
            </a:extLst>
          </p:cNvPr>
          <p:cNvPicPr>
            <a:picLocks noChangeAspect="1"/>
          </p:cNvPicPr>
          <p:nvPr/>
        </p:nvPicPr>
        <p:blipFill rotWithShape="1">
          <a:blip r:embed="rId28"/>
          <a:srcRect l="31130" t="22448" r="28409" b="29020"/>
          <a:stretch/>
        </p:blipFill>
        <p:spPr>
          <a:xfrm>
            <a:off x="6876509" y="5446825"/>
            <a:ext cx="1143511" cy="1371600"/>
          </a:xfrm>
          <a:prstGeom prst="rect">
            <a:avLst/>
          </a:prstGeom>
        </p:spPr>
      </p:pic>
      <p:pic>
        <p:nvPicPr>
          <p:cNvPr id="47" name="Picture 46">
            <a:extLst>
              <a:ext uri="{FF2B5EF4-FFF2-40B4-BE49-F238E27FC236}">
                <a16:creationId xmlns:a16="http://schemas.microsoft.com/office/drawing/2014/main" id="{D0A0E271-9944-8841-8AB1-878EF841AF40}"/>
              </a:ext>
            </a:extLst>
          </p:cNvPr>
          <p:cNvPicPr>
            <a:picLocks noChangeAspect="1"/>
          </p:cNvPicPr>
          <p:nvPr/>
        </p:nvPicPr>
        <p:blipFill>
          <a:blip r:embed="rId29"/>
          <a:stretch>
            <a:fillRect/>
          </a:stretch>
        </p:blipFill>
        <p:spPr>
          <a:xfrm>
            <a:off x="8247574" y="5446747"/>
            <a:ext cx="1120140" cy="1371600"/>
          </a:xfrm>
          <a:prstGeom prst="rect">
            <a:avLst/>
          </a:prstGeom>
        </p:spPr>
      </p:pic>
      <p:pic>
        <p:nvPicPr>
          <p:cNvPr id="48" name="Picture 47">
            <a:extLst>
              <a:ext uri="{FF2B5EF4-FFF2-40B4-BE49-F238E27FC236}">
                <a16:creationId xmlns:a16="http://schemas.microsoft.com/office/drawing/2014/main" id="{9707D221-13B1-AB48-820B-2BC4F587D528}"/>
              </a:ext>
            </a:extLst>
          </p:cNvPr>
          <p:cNvPicPr>
            <a:picLocks noChangeAspect="1"/>
          </p:cNvPicPr>
          <p:nvPr/>
        </p:nvPicPr>
        <p:blipFill rotWithShape="1">
          <a:blip r:embed="rId30"/>
          <a:srcRect l="17013" t="5394" r="21220" b="23699"/>
          <a:stretch/>
        </p:blipFill>
        <p:spPr>
          <a:xfrm>
            <a:off x="9554196" y="5446747"/>
            <a:ext cx="1194800" cy="1371600"/>
          </a:xfrm>
          <a:prstGeom prst="rect">
            <a:avLst/>
          </a:prstGeom>
        </p:spPr>
      </p:pic>
      <p:pic>
        <p:nvPicPr>
          <p:cNvPr id="49" name="Picture 48">
            <a:extLst>
              <a:ext uri="{FF2B5EF4-FFF2-40B4-BE49-F238E27FC236}">
                <a16:creationId xmlns:a16="http://schemas.microsoft.com/office/drawing/2014/main" id="{983A1E80-D0E2-C741-AE0A-B99E3D3ED793}"/>
              </a:ext>
            </a:extLst>
          </p:cNvPr>
          <p:cNvPicPr>
            <a:picLocks noChangeAspect="1"/>
          </p:cNvPicPr>
          <p:nvPr/>
        </p:nvPicPr>
        <p:blipFill rotWithShape="1">
          <a:blip r:embed="rId31"/>
          <a:srcRect l="38960" t="35053" r="39081" b="38308"/>
          <a:stretch/>
        </p:blipFill>
        <p:spPr>
          <a:xfrm>
            <a:off x="2815635" y="3963298"/>
            <a:ext cx="1130643" cy="1371600"/>
          </a:xfrm>
          <a:prstGeom prst="rect">
            <a:avLst/>
          </a:prstGeom>
        </p:spPr>
      </p:pic>
      <p:pic>
        <p:nvPicPr>
          <p:cNvPr id="4" name="Picture 3">
            <a:extLst>
              <a:ext uri="{FF2B5EF4-FFF2-40B4-BE49-F238E27FC236}">
                <a16:creationId xmlns:a16="http://schemas.microsoft.com/office/drawing/2014/main" id="{132D0560-11D6-F048-97AF-D14E49970449}"/>
              </a:ext>
            </a:extLst>
          </p:cNvPr>
          <p:cNvPicPr>
            <a:picLocks noChangeAspect="1"/>
          </p:cNvPicPr>
          <p:nvPr/>
        </p:nvPicPr>
        <p:blipFill rotWithShape="1">
          <a:blip r:embed="rId32"/>
          <a:srcRect l="24035" t="7109" r="24949" b="41758"/>
          <a:stretch/>
        </p:blipFill>
        <p:spPr>
          <a:xfrm>
            <a:off x="5538504" y="2570348"/>
            <a:ext cx="1026384" cy="1371600"/>
          </a:xfrm>
          <a:prstGeom prst="rect">
            <a:avLst/>
          </a:prstGeom>
        </p:spPr>
      </p:pic>
      <p:pic>
        <p:nvPicPr>
          <p:cNvPr id="50" name="Picture 49">
            <a:extLst>
              <a:ext uri="{FF2B5EF4-FFF2-40B4-BE49-F238E27FC236}">
                <a16:creationId xmlns:a16="http://schemas.microsoft.com/office/drawing/2014/main" id="{E54F35F4-85B3-7E44-8B3A-4C24FF87F759}"/>
              </a:ext>
            </a:extLst>
          </p:cNvPr>
          <p:cNvPicPr>
            <a:picLocks noChangeAspect="1"/>
          </p:cNvPicPr>
          <p:nvPr/>
        </p:nvPicPr>
        <p:blipFill rotWithShape="1">
          <a:blip r:embed="rId33"/>
          <a:srcRect l="17809" t="7462" r="16871" b="20728"/>
          <a:stretch/>
        </p:blipFill>
        <p:spPr>
          <a:xfrm>
            <a:off x="9516880" y="1094994"/>
            <a:ext cx="1247659" cy="1371600"/>
          </a:xfrm>
          <a:prstGeom prst="rect">
            <a:avLst/>
          </a:prstGeom>
        </p:spPr>
      </p:pic>
      <p:pic>
        <p:nvPicPr>
          <p:cNvPr id="51" name="Picture 50">
            <a:extLst>
              <a:ext uri="{FF2B5EF4-FFF2-40B4-BE49-F238E27FC236}">
                <a16:creationId xmlns:a16="http://schemas.microsoft.com/office/drawing/2014/main" id="{C5F5E275-80BE-324E-8AE0-D239713FCB37}"/>
              </a:ext>
            </a:extLst>
          </p:cNvPr>
          <p:cNvPicPr>
            <a:picLocks noChangeAspect="1"/>
          </p:cNvPicPr>
          <p:nvPr/>
        </p:nvPicPr>
        <p:blipFill rotWithShape="1">
          <a:blip r:embed="rId34"/>
          <a:srcRect l="41489" t="29848" r="39909" b="47173"/>
          <a:stretch/>
        </p:blipFill>
        <p:spPr>
          <a:xfrm>
            <a:off x="1481684" y="3998348"/>
            <a:ext cx="1110342" cy="1371600"/>
          </a:xfrm>
          <a:prstGeom prst="rect">
            <a:avLst/>
          </a:prstGeom>
        </p:spPr>
      </p:pic>
      <p:pic>
        <p:nvPicPr>
          <p:cNvPr id="52" name="Picture 51">
            <a:extLst>
              <a:ext uri="{FF2B5EF4-FFF2-40B4-BE49-F238E27FC236}">
                <a16:creationId xmlns:a16="http://schemas.microsoft.com/office/drawing/2014/main" id="{574F284A-0053-A84F-AE98-26F9B77C2E16}"/>
              </a:ext>
            </a:extLst>
          </p:cNvPr>
          <p:cNvPicPr>
            <a:picLocks noChangeAspect="1"/>
          </p:cNvPicPr>
          <p:nvPr/>
        </p:nvPicPr>
        <p:blipFill rotWithShape="1">
          <a:blip r:embed="rId35"/>
          <a:srcRect l="27976" t="12566" r="42568" b="63418"/>
          <a:stretch/>
        </p:blipFill>
        <p:spPr>
          <a:xfrm>
            <a:off x="5548050" y="5446747"/>
            <a:ext cx="1100905" cy="1371600"/>
          </a:xfrm>
          <a:prstGeom prst="rect">
            <a:avLst/>
          </a:prstGeom>
        </p:spPr>
      </p:pic>
      <p:pic>
        <p:nvPicPr>
          <p:cNvPr id="5" name="Picture 4">
            <a:extLst>
              <a:ext uri="{FF2B5EF4-FFF2-40B4-BE49-F238E27FC236}">
                <a16:creationId xmlns:a16="http://schemas.microsoft.com/office/drawing/2014/main" id="{20AF909F-69EB-0B47-B778-36763144BF8D}"/>
              </a:ext>
            </a:extLst>
          </p:cNvPr>
          <p:cNvPicPr>
            <a:picLocks noChangeAspect="1"/>
          </p:cNvPicPr>
          <p:nvPr/>
        </p:nvPicPr>
        <p:blipFill rotWithShape="1">
          <a:blip r:embed="rId36"/>
          <a:srcRect l="23030" t="11685" r="23169" b="24665"/>
          <a:stretch/>
        </p:blipFill>
        <p:spPr>
          <a:xfrm>
            <a:off x="1446267" y="1094994"/>
            <a:ext cx="1159378" cy="1371600"/>
          </a:xfrm>
          <a:prstGeom prst="rect">
            <a:avLst/>
          </a:prstGeom>
        </p:spPr>
      </p:pic>
      <p:pic>
        <p:nvPicPr>
          <p:cNvPr id="8" name="Picture 7">
            <a:extLst>
              <a:ext uri="{FF2B5EF4-FFF2-40B4-BE49-F238E27FC236}">
                <a16:creationId xmlns:a16="http://schemas.microsoft.com/office/drawing/2014/main" id="{FC89A61E-9D35-5E0C-A626-6CED528BB8EE}"/>
              </a:ext>
            </a:extLst>
          </p:cNvPr>
          <p:cNvPicPr>
            <a:picLocks noChangeAspect="1"/>
          </p:cNvPicPr>
          <p:nvPr/>
        </p:nvPicPr>
        <p:blipFill>
          <a:blip r:embed="rId37"/>
          <a:srcRect l="36584" t="15477" r="28586" b="33914"/>
          <a:stretch>
            <a:fillRect/>
          </a:stretch>
        </p:blipFill>
        <p:spPr>
          <a:xfrm>
            <a:off x="4202556" y="3998348"/>
            <a:ext cx="1089961" cy="1371600"/>
          </a:xfrm>
          <a:prstGeom prst="rect">
            <a:avLst/>
          </a:prstGeom>
        </p:spPr>
      </p:pic>
      <p:pic>
        <p:nvPicPr>
          <p:cNvPr id="6" name="Picture 5">
            <a:extLst>
              <a:ext uri="{FF2B5EF4-FFF2-40B4-BE49-F238E27FC236}">
                <a16:creationId xmlns:a16="http://schemas.microsoft.com/office/drawing/2014/main" id="{118AA3ED-CABE-CC8A-2E38-0F84A41A4E2A}"/>
              </a:ext>
            </a:extLst>
          </p:cNvPr>
          <p:cNvPicPr>
            <a:picLocks noChangeAspect="1"/>
          </p:cNvPicPr>
          <p:nvPr/>
        </p:nvPicPr>
        <p:blipFill rotWithShape="1">
          <a:blip r:embed="rId38"/>
          <a:srcRect l="21942" t="19310" r="23093" b="31647"/>
          <a:stretch/>
        </p:blipFill>
        <p:spPr>
          <a:xfrm>
            <a:off x="10972909" y="5446825"/>
            <a:ext cx="1024355" cy="1371522"/>
          </a:xfrm>
          <a:prstGeom prst="rect">
            <a:avLst/>
          </a:prstGeom>
        </p:spPr>
      </p:pic>
    </p:spTree>
    <p:extLst>
      <p:ext uri="{BB962C8B-B14F-4D97-AF65-F5344CB8AC3E}">
        <p14:creationId xmlns:p14="http://schemas.microsoft.com/office/powerpoint/2010/main" val="21772344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2" name="Picture 2" descr="borisbolliet (Boris Bolliet) · GitHub">
            <a:extLst>
              <a:ext uri="{FF2B5EF4-FFF2-40B4-BE49-F238E27FC236}">
                <a16:creationId xmlns:a16="http://schemas.microsoft.com/office/drawing/2014/main" id="{A301E4ED-61FC-784A-A1C5-3BED20BC6E7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904" t="8293" r="21511" b="15928"/>
          <a:stretch>
            <a:fillRect/>
          </a:stretch>
        </p:blipFill>
        <p:spPr bwMode="auto">
          <a:xfrm>
            <a:off x="3066487" y="2318197"/>
            <a:ext cx="1940823" cy="2510465"/>
          </a:xfrm>
          <a:prstGeom prst="rect">
            <a:avLst/>
          </a:prstGeom>
          <a:noFill/>
          <a:extLst>
            <a:ext uri="{909E8E84-426E-40DD-AFC4-6F175D3DCCD1}">
              <a14:hiddenFill xmlns:a14="http://schemas.microsoft.com/office/drawing/2010/main">
                <a:solidFill>
                  <a:srgbClr val="FFFFFF"/>
                </a:solidFill>
              </a14:hiddenFill>
            </a:ext>
          </a:extLst>
        </p:spPr>
      </p:pic>
      <p:sp>
        <p:nvSpPr>
          <p:cNvPr id="31" name="TextBox 30">
            <a:extLst>
              <a:ext uri="{FF2B5EF4-FFF2-40B4-BE49-F238E27FC236}">
                <a16:creationId xmlns:a16="http://schemas.microsoft.com/office/drawing/2014/main" id="{81EB4BCC-1F63-3449-8711-29A4EEA2874F}"/>
              </a:ext>
            </a:extLst>
          </p:cNvPr>
          <p:cNvSpPr txBox="1"/>
          <p:nvPr/>
        </p:nvSpPr>
        <p:spPr>
          <a:xfrm>
            <a:off x="-2620" y="39575"/>
            <a:ext cx="12192000" cy="1015663"/>
          </a:xfrm>
          <a:prstGeom prst="rect">
            <a:avLst/>
          </a:prstGeom>
          <a:noFill/>
        </p:spPr>
        <p:txBody>
          <a:bodyPr wrap="square" rtlCol="0">
            <a:spAutoFit/>
          </a:bodyPr>
          <a:lstStyle/>
          <a:p>
            <a:pPr algn="ctr"/>
            <a:r>
              <a:rPr lang="en-US" sz="6000" dirty="0">
                <a:solidFill>
                  <a:schemeClr val="bg1"/>
                </a:solidFill>
              </a:rPr>
              <a:t>Developers</a:t>
            </a:r>
          </a:p>
        </p:txBody>
      </p:sp>
      <p:sp>
        <p:nvSpPr>
          <p:cNvPr id="6" name="TextBox 5">
            <a:extLst>
              <a:ext uri="{FF2B5EF4-FFF2-40B4-BE49-F238E27FC236}">
                <a16:creationId xmlns:a16="http://schemas.microsoft.com/office/drawing/2014/main" id="{0752B26F-56FA-72F1-4586-00DF0EE94AFA}"/>
              </a:ext>
            </a:extLst>
          </p:cNvPr>
          <p:cNvSpPr txBox="1"/>
          <p:nvPr/>
        </p:nvSpPr>
        <p:spPr>
          <a:xfrm>
            <a:off x="2936383" y="4848259"/>
            <a:ext cx="2070927" cy="707886"/>
          </a:xfrm>
          <a:prstGeom prst="rect">
            <a:avLst/>
          </a:prstGeom>
          <a:noFill/>
        </p:spPr>
        <p:txBody>
          <a:bodyPr wrap="square" rtlCol="0">
            <a:spAutoFit/>
          </a:bodyPr>
          <a:lstStyle/>
          <a:p>
            <a:pPr algn="ctr"/>
            <a:r>
              <a:rPr lang="en-US" sz="2000" dirty="0">
                <a:solidFill>
                  <a:srgbClr val="FF0000"/>
                </a:solidFill>
              </a:rPr>
              <a:t>Boris </a:t>
            </a:r>
            <a:r>
              <a:rPr lang="en-US" sz="2000" dirty="0" err="1">
                <a:solidFill>
                  <a:srgbClr val="FF0000"/>
                </a:solidFill>
              </a:rPr>
              <a:t>Bolliet</a:t>
            </a:r>
            <a:endParaRPr lang="en-US" sz="2000" dirty="0">
              <a:solidFill>
                <a:srgbClr val="FF0000"/>
              </a:solidFill>
            </a:endParaRPr>
          </a:p>
          <a:p>
            <a:pPr algn="ctr"/>
            <a:r>
              <a:rPr lang="en-US" sz="2000" dirty="0">
                <a:solidFill>
                  <a:srgbClr val="FF0000"/>
                </a:solidFill>
              </a:rPr>
              <a:t>(Cambridge)</a:t>
            </a:r>
          </a:p>
        </p:txBody>
      </p:sp>
      <p:sp>
        <p:nvSpPr>
          <p:cNvPr id="7" name="TextBox 6">
            <a:extLst>
              <a:ext uri="{FF2B5EF4-FFF2-40B4-BE49-F238E27FC236}">
                <a16:creationId xmlns:a16="http://schemas.microsoft.com/office/drawing/2014/main" id="{8CBC78C9-871F-5900-B8C8-108DAB7F43B4}"/>
              </a:ext>
            </a:extLst>
          </p:cNvPr>
          <p:cNvSpPr txBox="1"/>
          <p:nvPr/>
        </p:nvSpPr>
        <p:spPr>
          <a:xfrm>
            <a:off x="6093380" y="4848259"/>
            <a:ext cx="3054440" cy="707886"/>
          </a:xfrm>
          <a:prstGeom prst="rect">
            <a:avLst/>
          </a:prstGeom>
          <a:noFill/>
        </p:spPr>
        <p:txBody>
          <a:bodyPr wrap="square" rtlCol="0">
            <a:spAutoFit/>
          </a:bodyPr>
          <a:lstStyle/>
          <a:p>
            <a:pPr algn="ctr"/>
            <a:r>
              <a:rPr lang="en-US" sz="2000" dirty="0">
                <a:solidFill>
                  <a:srgbClr val="FF0000"/>
                </a:solidFill>
              </a:rPr>
              <a:t>Pablo Villanueva-Domingo</a:t>
            </a:r>
          </a:p>
          <a:p>
            <a:pPr algn="ctr"/>
            <a:r>
              <a:rPr lang="en-US" sz="2000" dirty="0">
                <a:solidFill>
                  <a:srgbClr val="FF0000"/>
                </a:solidFill>
              </a:rPr>
              <a:t>(Barcelona)</a:t>
            </a:r>
          </a:p>
        </p:txBody>
      </p:sp>
      <p:pic>
        <p:nvPicPr>
          <p:cNvPr id="2" name="Picture 1">
            <a:extLst>
              <a:ext uri="{FF2B5EF4-FFF2-40B4-BE49-F238E27FC236}">
                <a16:creationId xmlns:a16="http://schemas.microsoft.com/office/drawing/2014/main" id="{C842F986-2EEA-F441-80C7-7562869459D1}"/>
              </a:ext>
            </a:extLst>
          </p:cNvPr>
          <p:cNvPicPr>
            <a:picLocks noChangeAspect="1"/>
          </p:cNvPicPr>
          <p:nvPr/>
        </p:nvPicPr>
        <p:blipFill rotWithShape="1">
          <a:blip r:embed="rId4"/>
          <a:srcRect l="16344" t="11719" r="42842" b="39971"/>
          <a:stretch/>
        </p:blipFill>
        <p:spPr>
          <a:xfrm>
            <a:off x="6650188" y="2337794"/>
            <a:ext cx="1940823" cy="2510465"/>
          </a:xfrm>
          <a:prstGeom prst="rect">
            <a:avLst/>
          </a:prstGeom>
        </p:spPr>
      </p:pic>
    </p:spTree>
    <p:extLst>
      <p:ext uri="{BB962C8B-B14F-4D97-AF65-F5344CB8AC3E}">
        <p14:creationId xmlns:p14="http://schemas.microsoft.com/office/powerpoint/2010/main" val="11909142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88F2993-39DE-95B0-73F2-62B7465B06EE}"/>
            </a:ext>
          </a:extLst>
        </p:cNvPr>
        <p:cNvGrpSpPr/>
        <p:nvPr/>
      </p:nvGrpSpPr>
      <p:grpSpPr>
        <a:xfrm>
          <a:off x="0" y="0"/>
          <a:ext cx="0" cy="0"/>
          <a:chOff x="0" y="0"/>
          <a:chExt cx="0" cy="0"/>
        </a:xfrm>
      </p:grpSpPr>
      <p:sp>
        <p:nvSpPr>
          <p:cNvPr id="31" name="TextBox 30">
            <a:extLst>
              <a:ext uri="{FF2B5EF4-FFF2-40B4-BE49-F238E27FC236}">
                <a16:creationId xmlns:a16="http://schemas.microsoft.com/office/drawing/2014/main" id="{B4D1AB31-1B66-A2D8-E2D4-80433D6C3BA6}"/>
              </a:ext>
            </a:extLst>
          </p:cNvPr>
          <p:cNvSpPr txBox="1"/>
          <p:nvPr/>
        </p:nvSpPr>
        <p:spPr>
          <a:xfrm>
            <a:off x="-2620" y="39575"/>
            <a:ext cx="12192000" cy="1015663"/>
          </a:xfrm>
          <a:prstGeom prst="rect">
            <a:avLst/>
          </a:prstGeom>
          <a:noFill/>
        </p:spPr>
        <p:txBody>
          <a:bodyPr wrap="square" rtlCol="0">
            <a:spAutoFit/>
          </a:bodyPr>
          <a:lstStyle/>
          <a:p>
            <a:pPr algn="ctr"/>
            <a:r>
              <a:rPr lang="en-US" sz="6000" dirty="0">
                <a:solidFill>
                  <a:schemeClr val="bg1"/>
                </a:solidFill>
              </a:rPr>
              <a:t>Denario team</a:t>
            </a:r>
          </a:p>
        </p:txBody>
      </p:sp>
      <p:graphicFrame>
        <p:nvGraphicFramePr>
          <p:cNvPr id="2" name="Table 1">
            <a:extLst>
              <a:ext uri="{FF2B5EF4-FFF2-40B4-BE49-F238E27FC236}">
                <a16:creationId xmlns:a16="http://schemas.microsoft.com/office/drawing/2014/main" id="{7CBC9141-E14D-E04D-9424-71D4F8D22C86}"/>
              </a:ext>
            </a:extLst>
          </p:cNvPr>
          <p:cNvGraphicFramePr>
            <a:graphicFrameLocks noGrp="1"/>
          </p:cNvGraphicFramePr>
          <p:nvPr/>
        </p:nvGraphicFramePr>
        <p:xfrm>
          <a:off x="0" y="1055238"/>
          <a:ext cx="12189375" cy="5802764"/>
        </p:xfrm>
        <a:graphic>
          <a:graphicData uri="http://schemas.openxmlformats.org/drawingml/2006/table">
            <a:tbl>
              <a:tblPr firstRow="1" bandRow="1">
                <a:tableStyleId>{5940675A-B579-460E-94D1-54222C63F5DA}</a:tableStyleId>
              </a:tblPr>
              <a:tblGrid>
                <a:gridCol w="1354375">
                  <a:extLst>
                    <a:ext uri="{9D8B030D-6E8A-4147-A177-3AD203B41FA5}">
                      <a16:colId xmlns:a16="http://schemas.microsoft.com/office/drawing/2014/main" val="3914065686"/>
                    </a:ext>
                  </a:extLst>
                </a:gridCol>
                <a:gridCol w="1354375">
                  <a:extLst>
                    <a:ext uri="{9D8B030D-6E8A-4147-A177-3AD203B41FA5}">
                      <a16:colId xmlns:a16="http://schemas.microsoft.com/office/drawing/2014/main" val="181176499"/>
                    </a:ext>
                  </a:extLst>
                </a:gridCol>
                <a:gridCol w="1354375">
                  <a:extLst>
                    <a:ext uri="{9D8B030D-6E8A-4147-A177-3AD203B41FA5}">
                      <a16:colId xmlns:a16="http://schemas.microsoft.com/office/drawing/2014/main" val="2885568607"/>
                    </a:ext>
                  </a:extLst>
                </a:gridCol>
                <a:gridCol w="1354375">
                  <a:extLst>
                    <a:ext uri="{9D8B030D-6E8A-4147-A177-3AD203B41FA5}">
                      <a16:colId xmlns:a16="http://schemas.microsoft.com/office/drawing/2014/main" val="24136953"/>
                    </a:ext>
                  </a:extLst>
                </a:gridCol>
                <a:gridCol w="1354375">
                  <a:extLst>
                    <a:ext uri="{9D8B030D-6E8A-4147-A177-3AD203B41FA5}">
                      <a16:colId xmlns:a16="http://schemas.microsoft.com/office/drawing/2014/main" val="4171984867"/>
                    </a:ext>
                  </a:extLst>
                </a:gridCol>
                <a:gridCol w="1354375">
                  <a:extLst>
                    <a:ext uri="{9D8B030D-6E8A-4147-A177-3AD203B41FA5}">
                      <a16:colId xmlns:a16="http://schemas.microsoft.com/office/drawing/2014/main" val="2616079394"/>
                    </a:ext>
                  </a:extLst>
                </a:gridCol>
                <a:gridCol w="1354375">
                  <a:extLst>
                    <a:ext uri="{9D8B030D-6E8A-4147-A177-3AD203B41FA5}">
                      <a16:colId xmlns:a16="http://schemas.microsoft.com/office/drawing/2014/main" val="1483672282"/>
                    </a:ext>
                  </a:extLst>
                </a:gridCol>
                <a:gridCol w="1354375">
                  <a:extLst>
                    <a:ext uri="{9D8B030D-6E8A-4147-A177-3AD203B41FA5}">
                      <a16:colId xmlns:a16="http://schemas.microsoft.com/office/drawing/2014/main" val="148266644"/>
                    </a:ext>
                  </a:extLst>
                </a:gridCol>
                <a:gridCol w="1354375">
                  <a:extLst>
                    <a:ext uri="{9D8B030D-6E8A-4147-A177-3AD203B41FA5}">
                      <a16:colId xmlns:a16="http://schemas.microsoft.com/office/drawing/2014/main" val="2539281031"/>
                    </a:ext>
                  </a:extLst>
                </a:gridCol>
              </a:tblGrid>
              <a:tr h="1450691">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284747948"/>
                  </a:ext>
                </a:extLst>
              </a:tr>
              <a:tr h="1450691">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946401599"/>
                  </a:ext>
                </a:extLst>
              </a:tr>
              <a:tr h="1450691">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998769800"/>
                  </a:ext>
                </a:extLst>
              </a:tr>
              <a:tr h="1450691">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692197624"/>
                  </a:ext>
                </a:extLst>
              </a:tr>
            </a:tbl>
          </a:graphicData>
        </a:graphic>
      </p:graphicFrame>
      <p:pic>
        <p:nvPicPr>
          <p:cNvPr id="14" name="Picture 13">
            <a:extLst>
              <a:ext uri="{FF2B5EF4-FFF2-40B4-BE49-F238E27FC236}">
                <a16:creationId xmlns:a16="http://schemas.microsoft.com/office/drawing/2014/main" id="{840F67D2-3AB8-F745-8343-6A5E5453A2FC}"/>
              </a:ext>
            </a:extLst>
          </p:cNvPr>
          <p:cNvPicPr>
            <a:picLocks noChangeAspect="1"/>
          </p:cNvPicPr>
          <p:nvPr/>
        </p:nvPicPr>
        <p:blipFill rotWithShape="1">
          <a:blip r:embed="rId3"/>
          <a:srcRect l="18510" r="17395" b="16868"/>
          <a:stretch/>
        </p:blipFill>
        <p:spPr>
          <a:xfrm>
            <a:off x="159027" y="1094994"/>
            <a:ext cx="1057507" cy="1371600"/>
          </a:xfrm>
          <a:prstGeom prst="rect">
            <a:avLst/>
          </a:prstGeom>
        </p:spPr>
      </p:pic>
      <p:pic>
        <p:nvPicPr>
          <p:cNvPr id="16" name="Picture 6" descr="Adrian Bayer | Department of Astrophysical Sciences">
            <a:extLst>
              <a:ext uri="{FF2B5EF4-FFF2-40B4-BE49-F238E27FC236}">
                <a16:creationId xmlns:a16="http://schemas.microsoft.com/office/drawing/2014/main" id="{D6382ED1-005A-FC42-8FBD-4E471F86A49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054" t="7706" r="15052" b="28372"/>
          <a:stretch>
            <a:fillRect/>
          </a:stretch>
        </p:blipFill>
        <p:spPr bwMode="auto">
          <a:xfrm>
            <a:off x="2828626" y="1094994"/>
            <a:ext cx="1121715"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65217385-B52E-0849-B5A8-96145318822E}"/>
              </a:ext>
            </a:extLst>
          </p:cNvPr>
          <p:cNvPicPr>
            <a:picLocks noChangeAspect="1"/>
          </p:cNvPicPr>
          <p:nvPr/>
        </p:nvPicPr>
        <p:blipFill rotWithShape="1">
          <a:blip r:embed="rId5"/>
          <a:srcRect l="52806" t="24301" r="32662" b="50628"/>
          <a:stretch/>
        </p:blipFill>
        <p:spPr>
          <a:xfrm>
            <a:off x="4149124" y="1094994"/>
            <a:ext cx="1204623" cy="1371600"/>
          </a:xfrm>
          <a:prstGeom prst="rect">
            <a:avLst/>
          </a:prstGeom>
        </p:spPr>
      </p:pic>
      <p:pic>
        <p:nvPicPr>
          <p:cNvPr id="18" name="Picture 10" descr="Pablo BERMEJO | PhD student | Donostia International Physics Center,  Donostia / San Sebastián | DIPC | Department of Theoretical Physics |  Research profile">
            <a:extLst>
              <a:ext uri="{FF2B5EF4-FFF2-40B4-BE49-F238E27FC236}">
                <a16:creationId xmlns:a16="http://schemas.microsoft.com/office/drawing/2014/main" id="{7C9FB120-2506-F247-923B-652EFB2B089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9370" r="10471" b="8927"/>
          <a:stretch>
            <a:fillRect/>
          </a:stretch>
        </p:blipFill>
        <p:spPr bwMode="auto">
          <a:xfrm>
            <a:off x="5489765" y="1094994"/>
            <a:ext cx="120723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6BA48A57-57ED-6044-B758-3AB38E27A5DA}"/>
              </a:ext>
            </a:extLst>
          </p:cNvPr>
          <p:cNvPicPr>
            <a:picLocks noChangeAspect="1"/>
          </p:cNvPicPr>
          <p:nvPr/>
        </p:nvPicPr>
        <p:blipFill rotWithShape="1">
          <a:blip r:embed="rId7"/>
          <a:srcRect l="18265" t="3867" r="18265" b="20000"/>
          <a:stretch/>
        </p:blipFill>
        <p:spPr>
          <a:xfrm>
            <a:off x="6876557" y="1094994"/>
            <a:ext cx="1143463" cy="1371600"/>
          </a:xfrm>
          <a:prstGeom prst="rect">
            <a:avLst/>
          </a:prstGeom>
        </p:spPr>
      </p:pic>
      <p:pic>
        <p:nvPicPr>
          <p:cNvPr id="20" name="Picture 2" descr="borisbolliet (Boris Bolliet) · GitHub">
            <a:extLst>
              <a:ext uri="{FF2B5EF4-FFF2-40B4-BE49-F238E27FC236}">
                <a16:creationId xmlns:a16="http://schemas.microsoft.com/office/drawing/2014/main" id="{3C878572-020B-A44B-A557-01E234793C9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9904" t="8293" r="21511" b="15928"/>
          <a:stretch>
            <a:fillRect/>
          </a:stretch>
        </p:blipFill>
        <p:spPr bwMode="auto">
          <a:xfrm>
            <a:off x="8281227" y="1094994"/>
            <a:ext cx="1060375" cy="13716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A768F301-55D8-B54B-A5E8-22D2953BD64D}"/>
              </a:ext>
            </a:extLst>
          </p:cNvPr>
          <p:cNvPicPr>
            <a:picLocks noChangeAspect="1"/>
          </p:cNvPicPr>
          <p:nvPr/>
        </p:nvPicPr>
        <p:blipFill rotWithShape="1">
          <a:blip r:embed="rId9"/>
          <a:srcRect l="28677" t="14889" r="25954" b="31376"/>
          <a:stretch/>
        </p:blipFill>
        <p:spPr>
          <a:xfrm>
            <a:off x="10939818" y="1094994"/>
            <a:ext cx="1158057" cy="1371600"/>
          </a:xfrm>
          <a:prstGeom prst="rect">
            <a:avLst/>
          </a:prstGeom>
        </p:spPr>
      </p:pic>
      <p:pic>
        <p:nvPicPr>
          <p:cNvPr id="23" name="Picture 22">
            <a:extLst>
              <a:ext uri="{FF2B5EF4-FFF2-40B4-BE49-F238E27FC236}">
                <a16:creationId xmlns:a16="http://schemas.microsoft.com/office/drawing/2014/main" id="{072A8D38-9CE6-5B47-9A85-99DBF6DA12C4}"/>
              </a:ext>
            </a:extLst>
          </p:cNvPr>
          <p:cNvPicPr>
            <a:picLocks noChangeAspect="1"/>
          </p:cNvPicPr>
          <p:nvPr/>
        </p:nvPicPr>
        <p:blipFill rotWithShape="1">
          <a:blip r:embed="rId10"/>
          <a:srcRect l="20432" t="12425" r="35465" b="34540"/>
          <a:stretch/>
        </p:blipFill>
        <p:spPr>
          <a:xfrm>
            <a:off x="117484" y="2543471"/>
            <a:ext cx="1140592" cy="1371600"/>
          </a:xfrm>
          <a:prstGeom prst="rect">
            <a:avLst/>
          </a:prstGeom>
        </p:spPr>
      </p:pic>
      <p:pic>
        <p:nvPicPr>
          <p:cNvPr id="24" name="Picture 12" descr="changhoonhahn (ChangHoon Hahn) · GitHub">
            <a:extLst>
              <a:ext uri="{FF2B5EF4-FFF2-40B4-BE49-F238E27FC236}">
                <a16:creationId xmlns:a16="http://schemas.microsoft.com/office/drawing/2014/main" id="{2E4FA524-9BC0-DB4D-9E61-FA6CF828A2C9}"/>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9340" r="46358" b="22098"/>
          <a:stretch>
            <a:fillRect/>
          </a:stretch>
        </p:blipFill>
        <p:spPr bwMode="auto">
          <a:xfrm>
            <a:off x="1486023" y="2543471"/>
            <a:ext cx="1073113" cy="137160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3FEB4F49-3219-0D4B-916F-D412BF4DCCE4}"/>
              </a:ext>
            </a:extLst>
          </p:cNvPr>
          <p:cNvPicPr>
            <a:picLocks noChangeAspect="1"/>
          </p:cNvPicPr>
          <p:nvPr/>
        </p:nvPicPr>
        <p:blipFill rotWithShape="1">
          <a:blip r:embed="rId12"/>
          <a:srcRect l="37375" t="18744" r="36087" b="32947"/>
          <a:stretch/>
        </p:blipFill>
        <p:spPr>
          <a:xfrm>
            <a:off x="2828626" y="2543471"/>
            <a:ext cx="1130199" cy="1371600"/>
          </a:xfrm>
          <a:prstGeom prst="rect">
            <a:avLst/>
          </a:prstGeom>
        </p:spPr>
      </p:pic>
      <p:pic>
        <p:nvPicPr>
          <p:cNvPr id="26" name="Picture 25">
            <a:extLst>
              <a:ext uri="{FF2B5EF4-FFF2-40B4-BE49-F238E27FC236}">
                <a16:creationId xmlns:a16="http://schemas.microsoft.com/office/drawing/2014/main" id="{5977DABC-4349-7C45-A027-C5A918480DF6}"/>
              </a:ext>
            </a:extLst>
          </p:cNvPr>
          <p:cNvPicPr>
            <a:picLocks noChangeAspect="1"/>
          </p:cNvPicPr>
          <p:nvPr/>
        </p:nvPicPr>
        <p:blipFill rotWithShape="1">
          <a:blip r:embed="rId13"/>
          <a:srcRect l="36738" t="12071" r="28898" b="19350"/>
          <a:stretch/>
        </p:blipFill>
        <p:spPr>
          <a:xfrm>
            <a:off x="4228315" y="2543471"/>
            <a:ext cx="1025803" cy="1371600"/>
          </a:xfrm>
          <a:prstGeom prst="rect">
            <a:avLst/>
          </a:prstGeom>
        </p:spPr>
      </p:pic>
      <p:pic>
        <p:nvPicPr>
          <p:cNvPr id="28" name="Picture 27">
            <a:extLst>
              <a:ext uri="{FF2B5EF4-FFF2-40B4-BE49-F238E27FC236}">
                <a16:creationId xmlns:a16="http://schemas.microsoft.com/office/drawing/2014/main" id="{A6480847-BD83-AD42-80CA-B76D076C4C0B}"/>
              </a:ext>
            </a:extLst>
          </p:cNvPr>
          <p:cNvPicPr>
            <a:picLocks noChangeAspect="1"/>
          </p:cNvPicPr>
          <p:nvPr/>
        </p:nvPicPr>
        <p:blipFill rotWithShape="1">
          <a:blip r:embed="rId14"/>
          <a:srcRect l="27383" t="8555" r="32581" b="57540"/>
          <a:stretch/>
        </p:blipFill>
        <p:spPr>
          <a:xfrm>
            <a:off x="6843379" y="2548476"/>
            <a:ext cx="1209817" cy="1371600"/>
          </a:xfrm>
          <a:prstGeom prst="rect">
            <a:avLst/>
          </a:prstGeom>
        </p:spPr>
      </p:pic>
      <p:pic>
        <p:nvPicPr>
          <p:cNvPr id="29" name="Picture 28">
            <a:extLst>
              <a:ext uri="{FF2B5EF4-FFF2-40B4-BE49-F238E27FC236}">
                <a16:creationId xmlns:a16="http://schemas.microsoft.com/office/drawing/2014/main" id="{EB36D1D1-51BD-E949-ABF1-64779648E95F}"/>
              </a:ext>
            </a:extLst>
          </p:cNvPr>
          <p:cNvPicPr>
            <a:picLocks noChangeAspect="1"/>
          </p:cNvPicPr>
          <p:nvPr/>
        </p:nvPicPr>
        <p:blipFill rotWithShape="1">
          <a:blip r:embed="rId15"/>
          <a:srcRect l="19820" t="5963" r="18128" b="14206"/>
          <a:stretch/>
        </p:blipFill>
        <p:spPr>
          <a:xfrm>
            <a:off x="8275469" y="2543471"/>
            <a:ext cx="1066133" cy="1371600"/>
          </a:xfrm>
          <a:prstGeom prst="rect">
            <a:avLst/>
          </a:prstGeom>
        </p:spPr>
      </p:pic>
      <p:pic>
        <p:nvPicPr>
          <p:cNvPr id="30" name="Picture 29">
            <a:extLst>
              <a:ext uri="{FF2B5EF4-FFF2-40B4-BE49-F238E27FC236}">
                <a16:creationId xmlns:a16="http://schemas.microsoft.com/office/drawing/2014/main" id="{6F9D5ED5-08A6-2749-9343-8B8B035A35C6}"/>
              </a:ext>
            </a:extLst>
          </p:cNvPr>
          <p:cNvPicPr>
            <a:picLocks noChangeAspect="1"/>
          </p:cNvPicPr>
          <p:nvPr/>
        </p:nvPicPr>
        <p:blipFill>
          <a:blip r:embed="rId16"/>
          <a:stretch>
            <a:fillRect/>
          </a:stretch>
        </p:blipFill>
        <p:spPr>
          <a:xfrm>
            <a:off x="9467821" y="2520527"/>
            <a:ext cx="1371600" cy="1371600"/>
          </a:xfrm>
          <a:prstGeom prst="rect">
            <a:avLst/>
          </a:prstGeom>
        </p:spPr>
      </p:pic>
      <p:pic>
        <p:nvPicPr>
          <p:cNvPr id="32" name="Picture 31">
            <a:extLst>
              <a:ext uri="{FF2B5EF4-FFF2-40B4-BE49-F238E27FC236}">
                <a16:creationId xmlns:a16="http://schemas.microsoft.com/office/drawing/2014/main" id="{F2087FD7-0BD6-0F42-9C8C-B5655502DEC4}"/>
              </a:ext>
            </a:extLst>
          </p:cNvPr>
          <p:cNvPicPr>
            <a:picLocks noChangeAspect="1"/>
          </p:cNvPicPr>
          <p:nvPr/>
        </p:nvPicPr>
        <p:blipFill rotWithShape="1">
          <a:blip r:embed="rId17"/>
          <a:srcRect l="16400" t="3768" r="17148" b="24504"/>
          <a:stretch/>
        </p:blipFill>
        <p:spPr>
          <a:xfrm>
            <a:off x="10883982" y="2543471"/>
            <a:ext cx="1270730" cy="1371600"/>
          </a:xfrm>
          <a:prstGeom prst="rect">
            <a:avLst/>
          </a:prstGeom>
        </p:spPr>
      </p:pic>
      <p:pic>
        <p:nvPicPr>
          <p:cNvPr id="33" name="Picture 32">
            <a:extLst>
              <a:ext uri="{FF2B5EF4-FFF2-40B4-BE49-F238E27FC236}">
                <a16:creationId xmlns:a16="http://schemas.microsoft.com/office/drawing/2014/main" id="{BD00012A-F676-0744-BB00-C5FC3F0771EF}"/>
              </a:ext>
            </a:extLst>
          </p:cNvPr>
          <p:cNvPicPr>
            <a:picLocks noChangeAspect="1"/>
          </p:cNvPicPr>
          <p:nvPr/>
        </p:nvPicPr>
        <p:blipFill rotWithShape="1">
          <a:blip r:embed="rId18"/>
          <a:srcRect l="20002" r="12995" b="23262"/>
          <a:stretch/>
        </p:blipFill>
        <p:spPr>
          <a:xfrm>
            <a:off x="60463" y="3991948"/>
            <a:ext cx="1197613" cy="1371600"/>
          </a:xfrm>
          <a:prstGeom prst="rect">
            <a:avLst/>
          </a:prstGeom>
        </p:spPr>
      </p:pic>
      <p:pic>
        <p:nvPicPr>
          <p:cNvPr id="37" name="Picture 36">
            <a:extLst>
              <a:ext uri="{FF2B5EF4-FFF2-40B4-BE49-F238E27FC236}">
                <a16:creationId xmlns:a16="http://schemas.microsoft.com/office/drawing/2014/main" id="{7D1C263B-6E17-0244-9592-728974475D07}"/>
              </a:ext>
            </a:extLst>
          </p:cNvPr>
          <p:cNvPicPr>
            <a:picLocks noChangeAspect="1"/>
          </p:cNvPicPr>
          <p:nvPr/>
        </p:nvPicPr>
        <p:blipFill rotWithShape="1">
          <a:blip r:embed="rId19"/>
          <a:srcRect l="12849" t="4698" r="4374" b="5814"/>
          <a:stretch/>
        </p:blipFill>
        <p:spPr>
          <a:xfrm>
            <a:off x="5489765" y="3991948"/>
            <a:ext cx="1200761" cy="1371600"/>
          </a:xfrm>
          <a:prstGeom prst="rect">
            <a:avLst/>
          </a:prstGeom>
        </p:spPr>
      </p:pic>
      <p:pic>
        <p:nvPicPr>
          <p:cNvPr id="3" name="Picture 2">
            <a:extLst>
              <a:ext uri="{FF2B5EF4-FFF2-40B4-BE49-F238E27FC236}">
                <a16:creationId xmlns:a16="http://schemas.microsoft.com/office/drawing/2014/main" id="{A7361B7A-20C4-6D41-B159-63A447B8848D}"/>
              </a:ext>
            </a:extLst>
          </p:cNvPr>
          <p:cNvPicPr>
            <a:picLocks noChangeAspect="1"/>
          </p:cNvPicPr>
          <p:nvPr/>
        </p:nvPicPr>
        <p:blipFill rotWithShape="1">
          <a:blip r:embed="rId20"/>
          <a:srcRect l="11249" t="3118" r="8817" b="7428"/>
          <a:stretch/>
        </p:blipFill>
        <p:spPr>
          <a:xfrm>
            <a:off x="6912762" y="3991948"/>
            <a:ext cx="1071050" cy="1371600"/>
          </a:xfrm>
          <a:prstGeom prst="rect">
            <a:avLst/>
          </a:prstGeom>
        </p:spPr>
      </p:pic>
      <p:pic>
        <p:nvPicPr>
          <p:cNvPr id="38" name="Picture 37">
            <a:extLst>
              <a:ext uri="{FF2B5EF4-FFF2-40B4-BE49-F238E27FC236}">
                <a16:creationId xmlns:a16="http://schemas.microsoft.com/office/drawing/2014/main" id="{A89E8ED8-08E7-284C-ACBD-ADBE30308BA5}"/>
              </a:ext>
            </a:extLst>
          </p:cNvPr>
          <p:cNvPicPr>
            <a:picLocks noChangeAspect="1"/>
          </p:cNvPicPr>
          <p:nvPr/>
        </p:nvPicPr>
        <p:blipFill rotWithShape="1">
          <a:blip r:embed="rId21"/>
          <a:srcRect l="13107" t="11719" r="37782" b="39971"/>
          <a:stretch/>
        </p:blipFill>
        <p:spPr>
          <a:xfrm>
            <a:off x="8155346" y="3991948"/>
            <a:ext cx="1275923" cy="1371600"/>
          </a:xfrm>
          <a:prstGeom prst="rect">
            <a:avLst/>
          </a:prstGeom>
        </p:spPr>
      </p:pic>
      <p:pic>
        <p:nvPicPr>
          <p:cNvPr id="39" name="Picture 38">
            <a:extLst>
              <a:ext uri="{FF2B5EF4-FFF2-40B4-BE49-F238E27FC236}">
                <a16:creationId xmlns:a16="http://schemas.microsoft.com/office/drawing/2014/main" id="{D03553F9-BD7D-B64F-8710-2B913D1F5352}"/>
              </a:ext>
            </a:extLst>
          </p:cNvPr>
          <p:cNvPicPr>
            <a:picLocks noChangeAspect="1"/>
          </p:cNvPicPr>
          <p:nvPr/>
        </p:nvPicPr>
        <p:blipFill rotWithShape="1">
          <a:blip r:embed="rId22"/>
          <a:srcRect l="26812" t="6927" r="27971" b="36956"/>
          <a:stretch/>
        </p:blipFill>
        <p:spPr>
          <a:xfrm>
            <a:off x="9602803" y="3991948"/>
            <a:ext cx="1105214" cy="1371600"/>
          </a:xfrm>
          <a:prstGeom prst="rect">
            <a:avLst/>
          </a:prstGeom>
        </p:spPr>
      </p:pic>
      <p:pic>
        <p:nvPicPr>
          <p:cNvPr id="40" name="Picture 39">
            <a:extLst>
              <a:ext uri="{FF2B5EF4-FFF2-40B4-BE49-F238E27FC236}">
                <a16:creationId xmlns:a16="http://schemas.microsoft.com/office/drawing/2014/main" id="{1FA9B400-38BA-B347-9D35-8DD1379B5233}"/>
              </a:ext>
            </a:extLst>
          </p:cNvPr>
          <p:cNvPicPr>
            <a:picLocks noChangeAspect="1"/>
          </p:cNvPicPr>
          <p:nvPr/>
        </p:nvPicPr>
        <p:blipFill rotWithShape="1">
          <a:blip r:embed="rId23"/>
          <a:srcRect l="8302" r="12189"/>
          <a:stretch/>
        </p:blipFill>
        <p:spPr>
          <a:xfrm>
            <a:off x="10943555" y="3991948"/>
            <a:ext cx="1150582" cy="1371600"/>
          </a:xfrm>
          <a:prstGeom prst="rect">
            <a:avLst/>
          </a:prstGeom>
        </p:spPr>
      </p:pic>
      <p:pic>
        <p:nvPicPr>
          <p:cNvPr id="41" name="Picture 40">
            <a:extLst>
              <a:ext uri="{FF2B5EF4-FFF2-40B4-BE49-F238E27FC236}">
                <a16:creationId xmlns:a16="http://schemas.microsoft.com/office/drawing/2014/main" id="{4CDE8AE8-A5C3-7042-95EC-D1C6513114CE}"/>
              </a:ext>
            </a:extLst>
          </p:cNvPr>
          <p:cNvPicPr>
            <a:picLocks noChangeAspect="1"/>
          </p:cNvPicPr>
          <p:nvPr/>
        </p:nvPicPr>
        <p:blipFill rotWithShape="1">
          <a:blip r:embed="rId24"/>
          <a:srcRect l="16957" r="23099" b="25700"/>
          <a:stretch/>
        </p:blipFill>
        <p:spPr>
          <a:xfrm>
            <a:off x="117484" y="5446825"/>
            <a:ext cx="1106611" cy="1371600"/>
          </a:xfrm>
          <a:prstGeom prst="rect">
            <a:avLst/>
          </a:prstGeom>
        </p:spPr>
      </p:pic>
      <p:pic>
        <p:nvPicPr>
          <p:cNvPr id="42" name="Picture 41" descr="Licong Xu - Cambridge, England, United ...">
            <a:extLst>
              <a:ext uri="{FF2B5EF4-FFF2-40B4-BE49-F238E27FC236}">
                <a16:creationId xmlns:a16="http://schemas.microsoft.com/office/drawing/2014/main" id="{C392CC97-3453-2C46-AFBF-B2FAC96FB977}"/>
              </a:ext>
            </a:extLst>
          </p:cNvPr>
          <p:cNvPicPr>
            <a:picLocks noChangeAspect="1" noChangeArrowheads="1"/>
          </p:cNvPicPr>
          <p:nvPr/>
        </p:nvPicPr>
        <p:blipFill rotWithShape="1">
          <a:blip r:embed="rId25">
            <a:extLst>
              <a:ext uri="{28A0092B-C50C-407E-A947-70E740481C1C}">
                <a14:useLocalDpi xmlns:a14="http://schemas.microsoft.com/office/drawing/2010/main" val="0"/>
              </a:ext>
            </a:extLst>
          </a:blip>
          <a:srcRect l="17571" r="14415" b="18171"/>
          <a:stretch>
            <a:fillRect/>
          </a:stretch>
        </p:blipFill>
        <p:spPr bwMode="auto">
          <a:xfrm>
            <a:off x="1452556" y="5446825"/>
            <a:ext cx="1140045" cy="137160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2">
            <a:extLst>
              <a:ext uri="{FF2B5EF4-FFF2-40B4-BE49-F238E27FC236}">
                <a16:creationId xmlns:a16="http://schemas.microsoft.com/office/drawing/2014/main" id="{039B248B-D0B1-0344-9C71-61B176D02371}"/>
              </a:ext>
            </a:extLst>
          </p:cNvPr>
          <p:cNvPicPr>
            <a:picLocks noChangeAspect="1"/>
          </p:cNvPicPr>
          <p:nvPr/>
        </p:nvPicPr>
        <p:blipFill rotWithShape="1">
          <a:blip r:embed="rId26"/>
          <a:srcRect l="22316" t="3244" r="19856" b="23950"/>
          <a:stretch/>
        </p:blipFill>
        <p:spPr>
          <a:xfrm>
            <a:off x="2844779" y="5446825"/>
            <a:ext cx="1089405" cy="1371600"/>
          </a:xfrm>
          <a:prstGeom prst="rect">
            <a:avLst/>
          </a:prstGeom>
        </p:spPr>
      </p:pic>
      <p:pic>
        <p:nvPicPr>
          <p:cNvPr id="44" name="Picture 43">
            <a:extLst>
              <a:ext uri="{FF2B5EF4-FFF2-40B4-BE49-F238E27FC236}">
                <a16:creationId xmlns:a16="http://schemas.microsoft.com/office/drawing/2014/main" id="{15442B2E-BDBE-6D4F-806F-4B3ECB428BFA}"/>
              </a:ext>
            </a:extLst>
          </p:cNvPr>
          <p:cNvPicPr>
            <a:picLocks noChangeAspect="1"/>
          </p:cNvPicPr>
          <p:nvPr/>
        </p:nvPicPr>
        <p:blipFill rotWithShape="1">
          <a:blip r:embed="rId27"/>
          <a:srcRect l="26550" t="12279" r="48455" b="49740"/>
          <a:stretch/>
        </p:blipFill>
        <p:spPr>
          <a:xfrm>
            <a:off x="4138904" y="5450714"/>
            <a:ext cx="1204623" cy="1371600"/>
          </a:xfrm>
          <a:prstGeom prst="rect">
            <a:avLst/>
          </a:prstGeom>
        </p:spPr>
      </p:pic>
      <p:pic>
        <p:nvPicPr>
          <p:cNvPr id="46" name="Picture 45">
            <a:extLst>
              <a:ext uri="{FF2B5EF4-FFF2-40B4-BE49-F238E27FC236}">
                <a16:creationId xmlns:a16="http://schemas.microsoft.com/office/drawing/2014/main" id="{BE0C61FE-093D-6043-A3B8-A5DB351FD157}"/>
              </a:ext>
            </a:extLst>
          </p:cNvPr>
          <p:cNvPicPr>
            <a:picLocks noChangeAspect="1"/>
          </p:cNvPicPr>
          <p:nvPr/>
        </p:nvPicPr>
        <p:blipFill rotWithShape="1">
          <a:blip r:embed="rId28"/>
          <a:srcRect l="31130" t="22448" r="28409" b="29020"/>
          <a:stretch/>
        </p:blipFill>
        <p:spPr>
          <a:xfrm>
            <a:off x="6876509" y="5446825"/>
            <a:ext cx="1143511" cy="1371600"/>
          </a:xfrm>
          <a:prstGeom prst="rect">
            <a:avLst/>
          </a:prstGeom>
        </p:spPr>
      </p:pic>
      <p:pic>
        <p:nvPicPr>
          <p:cNvPr id="47" name="Picture 46">
            <a:extLst>
              <a:ext uri="{FF2B5EF4-FFF2-40B4-BE49-F238E27FC236}">
                <a16:creationId xmlns:a16="http://schemas.microsoft.com/office/drawing/2014/main" id="{D0A0E271-9944-8841-8AB1-878EF841AF40}"/>
              </a:ext>
            </a:extLst>
          </p:cNvPr>
          <p:cNvPicPr>
            <a:picLocks noChangeAspect="1"/>
          </p:cNvPicPr>
          <p:nvPr/>
        </p:nvPicPr>
        <p:blipFill>
          <a:blip r:embed="rId29"/>
          <a:stretch>
            <a:fillRect/>
          </a:stretch>
        </p:blipFill>
        <p:spPr>
          <a:xfrm>
            <a:off x="8247574" y="5446747"/>
            <a:ext cx="1120140" cy="1371600"/>
          </a:xfrm>
          <a:prstGeom prst="rect">
            <a:avLst/>
          </a:prstGeom>
        </p:spPr>
      </p:pic>
      <p:pic>
        <p:nvPicPr>
          <p:cNvPr id="48" name="Picture 47">
            <a:extLst>
              <a:ext uri="{FF2B5EF4-FFF2-40B4-BE49-F238E27FC236}">
                <a16:creationId xmlns:a16="http://schemas.microsoft.com/office/drawing/2014/main" id="{9707D221-13B1-AB48-820B-2BC4F587D528}"/>
              </a:ext>
            </a:extLst>
          </p:cNvPr>
          <p:cNvPicPr>
            <a:picLocks noChangeAspect="1"/>
          </p:cNvPicPr>
          <p:nvPr/>
        </p:nvPicPr>
        <p:blipFill rotWithShape="1">
          <a:blip r:embed="rId30"/>
          <a:srcRect l="17013" t="5394" r="21220" b="23699"/>
          <a:stretch/>
        </p:blipFill>
        <p:spPr>
          <a:xfrm>
            <a:off x="9554196" y="5446747"/>
            <a:ext cx="1194800" cy="1371600"/>
          </a:xfrm>
          <a:prstGeom prst="rect">
            <a:avLst/>
          </a:prstGeom>
        </p:spPr>
      </p:pic>
      <p:pic>
        <p:nvPicPr>
          <p:cNvPr id="49" name="Picture 48">
            <a:extLst>
              <a:ext uri="{FF2B5EF4-FFF2-40B4-BE49-F238E27FC236}">
                <a16:creationId xmlns:a16="http://schemas.microsoft.com/office/drawing/2014/main" id="{8CF81928-8134-F746-8B4E-AE24118C1A5D}"/>
              </a:ext>
            </a:extLst>
          </p:cNvPr>
          <p:cNvPicPr>
            <a:picLocks noChangeAspect="1"/>
          </p:cNvPicPr>
          <p:nvPr/>
        </p:nvPicPr>
        <p:blipFill rotWithShape="1">
          <a:blip r:embed="rId31"/>
          <a:srcRect l="38960" t="35053" r="39081" b="38308"/>
          <a:stretch/>
        </p:blipFill>
        <p:spPr>
          <a:xfrm>
            <a:off x="2815635" y="3963298"/>
            <a:ext cx="1130643" cy="1371600"/>
          </a:xfrm>
          <a:prstGeom prst="rect">
            <a:avLst/>
          </a:prstGeom>
        </p:spPr>
      </p:pic>
      <p:pic>
        <p:nvPicPr>
          <p:cNvPr id="50" name="Picture 49">
            <a:extLst>
              <a:ext uri="{FF2B5EF4-FFF2-40B4-BE49-F238E27FC236}">
                <a16:creationId xmlns:a16="http://schemas.microsoft.com/office/drawing/2014/main" id="{B8DE411E-D8E1-124D-9C89-BC7F6F9E8CA4}"/>
              </a:ext>
            </a:extLst>
          </p:cNvPr>
          <p:cNvPicPr>
            <a:picLocks noChangeAspect="1"/>
          </p:cNvPicPr>
          <p:nvPr/>
        </p:nvPicPr>
        <p:blipFill rotWithShape="1">
          <a:blip r:embed="rId32"/>
          <a:srcRect l="24035" t="7109" r="24949" b="41758"/>
          <a:stretch/>
        </p:blipFill>
        <p:spPr>
          <a:xfrm>
            <a:off x="5538504" y="2570348"/>
            <a:ext cx="1026384" cy="1371600"/>
          </a:xfrm>
          <a:prstGeom prst="rect">
            <a:avLst/>
          </a:prstGeom>
        </p:spPr>
      </p:pic>
      <p:pic>
        <p:nvPicPr>
          <p:cNvPr id="51" name="Picture 50">
            <a:extLst>
              <a:ext uri="{FF2B5EF4-FFF2-40B4-BE49-F238E27FC236}">
                <a16:creationId xmlns:a16="http://schemas.microsoft.com/office/drawing/2014/main" id="{716309AF-B880-0C4D-BAE3-9D51DC8B5DC5}"/>
              </a:ext>
            </a:extLst>
          </p:cNvPr>
          <p:cNvPicPr>
            <a:picLocks noChangeAspect="1"/>
          </p:cNvPicPr>
          <p:nvPr/>
        </p:nvPicPr>
        <p:blipFill rotWithShape="1">
          <a:blip r:embed="rId33"/>
          <a:srcRect l="17809" t="7462" r="16871" b="20728"/>
          <a:stretch/>
        </p:blipFill>
        <p:spPr>
          <a:xfrm>
            <a:off x="9516880" y="1094994"/>
            <a:ext cx="1247659" cy="1371600"/>
          </a:xfrm>
          <a:prstGeom prst="rect">
            <a:avLst/>
          </a:prstGeom>
        </p:spPr>
      </p:pic>
      <p:pic>
        <p:nvPicPr>
          <p:cNvPr id="52" name="Picture 51">
            <a:extLst>
              <a:ext uri="{FF2B5EF4-FFF2-40B4-BE49-F238E27FC236}">
                <a16:creationId xmlns:a16="http://schemas.microsoft.com/office/drawing/2014/main" id="{B0189757-4386-E441-B66C-B28A085C4274}"/>
              </a:ext>
            </a:extLst>
          </p:cNvPr>
          <p:cNvPicPr>
            <a:picLocks noChangeAspect="1"/>
          </p:cNvPicPr>
          <p:nvPr/>
        </p:nvPicPr>
        <p:blipFill rotWithShape="1">
          <a:blip r:embed="rId34"/>
          <a:srcRect l="41489" t="29848" r="39909" b="47173"/>
          <a:stretch/>
        </p:blipFill>
        <p:spPr>
          <a:xfrm>
            <a:off x="1481684" y="3998348"/>
            <a:ext cx="1110342" cy="1371600"/>
          </a:xfrm>
          <a:prstGeom prst="rect">
            <a:avLst/>
          </a:prstGeom>
        </p:spPr>
      </p:pic>
      <p:pic>
        <p:nvPicPr>
          <p:cNvPr id="53" name="Picture 52">
            <a:extLst>
              <a:ext uri="{FF2B5EF4-FFF2-40B4-BE49-F238E27FC236}">
                <a16:creationId xmlns:a16="http://schemas.microsoft.com/office/drawing/2014/main" id="{2B1728AF-66BB-F340-993E-768C2F5CFC92}"/>
              </a:ext>
            </a:extLst>
          </p:cNvPr>
          <p:cNvPicPr>
            <a:picLocks noChangeAspect="1"/>
          </p:cNvPicPr>
          <p:nvPr/>
        </p:nvPicPr>
        <p:blipFill rotWithShape="1">
          <a:blip r:embed="rId35"/>
          <a:srcRect l="27976" t="12566" r="42568" b="63418"/>
          <a:stretch/>
        </p:blipFill>
        <p:spPr>
          <a:xfrm>
            <a:off x="5548050" y="5446747"/>
            <a:ext cx="1100905" cy="1371600"/>
          </a:xfrm>
          <a:prstGeom prst="rect">
            <a:avLst/>
          </a:prstGeom>
        </p:spPr>
      </p:pic>
      <p:pic>
        <p:nvPicPr>
          <p:cNvPr id="45" name="Picture 44">
            <a:extLst>
              <a:ext uri="{FF2B5EF4-FFF2-40B4-BE49-F238E27FC236}">
                <a16:creationId xmlns:a16="http://schemas.microsoft.com/office/drawing/2014/main" id="{86CAB69B-DB70-8C46-8D91-BC7A0676B990}"/>
              </a:ext>
            </a:extLst>
          </p:cNvPr>
          <p:cNvPicPr>
            <a:picLocks noChangeAspect="1"/>
          </p:cNvPicPr>
          <p:nvPr/>
        </p:nvPicPr>
        <p:blipFill rotWithShape="1">
          <a:blip r:embed="rId36"/>
          <a:srcRect l="23030" t="11685" r="23169" b="24665"/>
          <a:stretch/>
        </p:blipFill>
        <p:spPr>
          <a:xfrm>
            <a:off x="1446267" y="1094994"/>
            <a:ext cx="1159378" cy="1371600"/>
          </a:xfrm>
          <a:prstGeom prst="rect">
            <a:avLst/>
          </a:prstGeom>
        </p:spPr>
      </p:pic>
      <p:pic>
        <p:nvPicPr>
          <p:cNvPr id="4" name="Picture 3">
            <a:extLst>
              <a:ext uri="{FF2B5EF4-FFF2-40B4-BE49-F238E27FC236}">
                <a16:creationId xmlns:a16="http://schemas.microsoft.com/office/drawing/2014/main" id="{B108CFC6-73A7-0B76-5ED9-222FAD495713}"/>
              </a:ext>
            </a:extLst>
          </p:cNvPr>
          <p:cNvPicPr>
            <a:picLocks noChangeAspect="1"/>
          </p:cNvPicPr>
          <p:nvPr/>
        </p:nvPicPr>
        <p:blipFill>
          <a:blip r:embed="rId37"/>
          <a:srcRect l="36584" t="15477" r="28586" b="33914"/>
          <a:stretch>
            <a:fillRect/>
          </a:stretch>
        </p:blipFill>
        <p:spPr>
          <a:xfrm>
            <a:off x="4202556" y="3998348"/>
            <a:ext cx="1089961" cy="1371600"/>
          </a:xfrm>
          <a:prstGeom prst="rect">
            <a:avLst/>
          </a:prstGeom>
        </p:spPr>
      </p:pic>
      <p:pic>
        <p:nvPicPr>
          <p:cNvPr id="5" name="Picture 4">
            <a:extLst>
              <a:ext uri="{FF2B5EF4-FFF2-40B4-BE49-F238E27FC236}">
                <a16:creationId xmlns:a16="http://schemas.microsoft.com/office/drawing/2014/main" id="{3E981A5C-511B-CEDD-609C-5A36B68934D8}"/>
              </a:ext>
            </a:extLst>
          </p:cNvPr>
          <p:cNvPicPr>
            <a:picLocks noChangeAspect="1"/>
          </p:cNvPicPr>
          <p:nvPr/>
        </p:nvPicPr>
        <p:blipFill rotWithShape="1">
          <a:blip r:embed="rId38"/>
          <a:srcRect l="21942" t="19310" r="23093" b="31647"/>
          <a:stretch/>
        </p:blipFill>
        <p:spPr>
          <a:xfrm>
            <a:off x="10972909" y="5446825"/>
            <a:ext cx="1024355" cy="1371522"/>
          </a:xfrm>
          <a:prstGeom prst="rect">
            <a:avLst/>
          </a:prstGeom>
        </p:spPr>
      </p:pic>
    </p:spTree>
    <p:extLst>
      <p:ext uri="{BB962C8B-B14F-4D97-AF65-F5344CB8AC3E}">
        <p14:creationId xmlns:p14="http://schemas.microsoft.com/office/powerpoint/2010/main" val="11725096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advClick="0" advTm="150">
        <p159:morph option="byObject"/>
      </p:transition>
    </mc:Choice>
    <mc:Fallback xmlns="">
      <p:transition spd="slow" advClick="0" advTm="15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F4C0F0F-10DB-D840-2756-901D6ECFEE31}"/>
            </a:ext>
          </a:extLst>
        </p:cNvPr>
        <p:cNvGrpSpPr/>
        <p:nvPr/>
      </p:nvGrpSpPr>
      <p:grpSpPr>
        <a:xfrm>
          <a:off x="0" y="0"/>
          <a:ext cx="0" cy="0"/>
          <a:chOff x="0" y="0"/>
          <a:chExt cx="0" cy="0"/>
        </a:xfrm>
      </p:grpSpPr>
      <p:sp>
        <p:nvSpPr>
          <p:cNvPr id="31" name="TextBox 30">
            <a:extLst>
              <a:ext uri="{FF2B5EF4-FFF2-40B4-BE49-F238E27FC236}">
                <a16:creationId xmlns:a16="http://schemas.microsoft.com/office/drawing/2014/main" id="{F28F52A4-3A65-99A4-BBE5-A076ED84AB78}"/>
              </a:ext>
            </a:extLst>
          </p:cNvPr>
          <p:cNvSpPr txBox="1"/>
          <p:nvPr/>
        </p:nvSpPr>
        <p:spPr>
          <a:xfrm>
            <a:off x="-2620" y="39575"/>
            <a:ext cx="12192000" cy="1015663"/>
          </a:xfrm>
          <a:prstGeom prst="rect">
            <a:avLst/>
          </a:prstGeom>
          <a:noFill/>
        </p:spPr>
        <p:txBody>
          <a:bodyPr wrap="square" rtlCol="0">
            <a:spAutoFit/>
          </a:bodyPr>
          <a:lstStyle/>
          <a:p>
            <a:pPr algn="ctr"/>
            <a:r>
              <a:rPr lang="en-US" sz="6000" dirty="0">
                <a:solidFill>
                  <a:schemeClr val="bg1"/>
                </a:solidFill>
              </a:rPr>
              <a:t>Astrophysics</a:t>
            </a:r>
          </a:p>
        </p:txBody>
      </p:sp>
      <p:sp>
        <p:nvSpPr>
          <p:cNvPr id="6" name="TextBox 5">
            <a:extLst>
              <a:ext uri="{FF2B5EF4-FFF2-40B4-BE49-F238E27FC236}">
                <a16:creationId xmlns:a16="http://schemas.microsoft.com/office/drawing/2014/main" id="{3B75DFDB-89E4-0F17-08E7-3ED2243858AA}"/>
              </a:ext>
            </a:extLst>
          </p:cNvPr>
          <p:cNvSpPr txBox="1"/>
          <p:nvPr/>
        </p:nvSpPr>
        <p:spPr>
          <a:xfrm>
            <a:off x="790901" y="2986386"/>
            <a:ext cx="2070927" cy="707886"/>
          </a:xfrm>
          <a:prstGeom prst="rect">
            <a:avLst/>
          </a:prstGeom>
          <a:noFill/>
        </p:spPr>
        <p:txBody>
          <a:bodyPr wrap="square" rtlCol="0">
            <a:spAutoFit/>
          </a:bodyPr>
          <a:lstStyle/>
          <a:p>
            <a:pPr algn="ctr"/>
            <a:r>
              <a:rPr lang="en-US" sz="2000" dirty="0">
                <a:solidFill>
                  <a:schemeClr val="bg1"/>
                </a:solidFill>
              </a:rPr>
              <a:t>Adrian Bayer</a:t>
            </a:r>
          </a:p>
          <a:p>
            <a:pPr algn="ctr"/>
            <a:r>
              <a:rPr lang="en-US" sz="2000" dirty="0">
                <a:solidFill>
                  <a:schemeClr val="bg1"/>
                </a:solidFill>
              </a:rPr>
              <a:t>(CCA/Princeton)</a:t>
            </a:r>
          </a:p>
        </p:txBody>
      </p:sp>
      <p:pic>
        <p:nvPicPr>
          <p:cNvPr id="2" name="Picture 6" descr="Adrian Bayer | Department of Astrophysical Sciences">
            <a:extLst>
              <a:ext uri="{FF2B5EF4-FFF2-40B4-BE49-F238E27FC236}">
                <a16:creationId xmlns:a16="http://schemas.microsoft.com/office/drawing/2014/main" id="{E32A2095-DB74-29A1-1485-5161FF3A85E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054" t="7706" r="15052" b="28372"/>
          <a:stretch>
            <a:fillRect/>
          </a:stretch>
        </p:blipFill>
        <p:spPr bwMode="auto">
          <a:xfrm>
            <a:off x="1160476" y="1342299"/>
            <a:ext cx="1344558" cy="164408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12" descr="changhoonhahn (ChangHoon Hahn) · GitHub">
            <a:extLst>
              <a:ext uri="{FF2B5EF4-FFF2-40B4-BE49-F238E27FC236}">
                <a16:creationId xmlns:a16="http://schemas.microsoft.com/office/drawing/2014/main" id="{33EBCB51-4344-1381-0B90-92D2B1478E8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9340" r="46358" b="22098"/>
          <a:stretch>
            <a:fillRect/>
          </a:stretch>
        </p:blipFill>
        <p:spPr bwMode="auto">
          <a:xfrm>
            <a:off x="3251526" y="1327884"/>
            <a:ext cx="1286301" cy="164408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Licong Xu - Cambridge, England, United ...">
            <a:extLst>
              <a:ext uri="{FF2B5EF4-FFF2-40B4-BE49-F238E27FC236}">
                <a16:creationId xmlns:a16="http://schemas.microsoft.com/office/drawing/2014/main" id="{39D1A904-E1DC-30DA-778D-BCBBA39D0E0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7571" r="14415" b="18171"/>
          <a:stretch>
            <a:fillRect/>
          </a:stretch>
        </p:blipFill>
        <p:spPr bwMode="auto">
          <a:xfrm>
            <a:off x="7410560" y="1313473"/>
            <a:ext cx="1378509" cy="165849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4C19BAE6-1D19-F63E-E44B-D5BDA9BC8B2E}"/>
              </a:ext>
            </a:extLst>
          </p:cNvPr>
          <p:cNvPicPr>
            <a:picLocks noChangeAspect="1"/>
          </p:cNvPicPr>
          <p:nvPr/>
        </p:nvPicPr>
        <p:blipFill rotWithShape="1">
          <a:blip r:embed="rId6"/>
          <a:srcRect l="37375" t="18744" r="36087" b="32947"/>
          <a:stretch/>
        </p:blipFill>
        <p:spPr>
          <a:xfrm>
            <a:off x="9540791" y="1304638"/>
            <a:ext cx="1369288" cy="1661756"/>
          </a:xfrm>
          <a:prstGeom prst="rect">
            <a:avLst/>
          </a:prstGeom>
        </p:spPr>
      </p:pic>
      <p:pic>
        <p:nvPicPr>
          <p:cNvPr id="9" name="Picture 8">
            <a:extLst>
              <a:ext uri="{FF2B5EF4-FFF2-40B4-BE49-F238E27FC236}">
                <a16:creationId xmlns:a16="http://schemas.microsoft.com/office/drawing/2014/main" id="{B0550058-1050-2467-62BE-89E4083AB425}"/>
              </a:ext>
            </a:extLst>
          </p:cNvPr>
          <p:cNvPicPr>
            <a:picLocks noChangeAspect="1"/>
          </p:cNvPicPr>
          <p:nvPr/>
        </p:nvPicPr>
        <p:blipFill rotWithShape="1">
          <a:blip r:embed="rId7"/>
          <a:srcRect l="26812" t="6927" r="27971" b="36956"/>
          <a:stretch/>
        </p:blipFill>
        <p:spPr>
          <a:xfrm>
            <a:off x="2037575" y="4326033"/>
            <a:ext cx="1308671" cy="1624095"/>
          </a:xfrm>
          <a:prstGeom prst="rect">
            <a:avLst/>
          </a:prstGeom>
        </p:spPr>
      </p:pic>
      <p:pic>
        <p:nvPicPr>
          <p:cNvPr id="10" name="Picture 9">
            <a:extLst>
              <a:ext uri="{FF2B5EF4-FFF2-40B4-BE49-F238E27FC236}">
                <a16:creationId xmlns:a16="http://schemas.microsoft.com/office/drawing/2014/main" id="{64EF7D06-67AA-4941-4348-35F88F59B01A}"/>
              </a:ext>
            </a:extLst>
          </p:cNvPr>
          <p:cNvPicPr>
            <a:picLocks noChangeAspect="1"/>
          </p:cNvPicPr>
          <p:nvPr/>
        </p:nvPicPr>
        <p:blipFill rotWithShape="1">
          <a:blip r:embed="rId8"/>
          <a:srcRect l="12849" t="4698" r="4374" b="5814"/>
          <a:stretch/>
        </p:blipFill>
        <p:spPr>
          <a:xfrm>
            <a:off x="4228784" y="4323996"/>
            <a:ext cx="1423590" cy="1626132"/>
          </a:xfrm>
          <a:prstGeom prst="rect">
            <a:avLst/>
          </a:prstGeom>
        </p:spPr>
      </p:pic>
      <p:pic>
        <p:nvPicPr>
          <p:cNvPr id="11" name="Picture 10">
            <a:extLst>
              <a:ext uri="{FF2B5EF4-FFF2-40B4-BE49-F238E27FC236}">
                <a16:creationId xmlns:a16="http://schemas.microsoft.com/office/drawing/2014/main" id="{7B876281-FE48-6CAD-2E3C-758223DBED97}"/>
              </a:ext>
            </a:extLst>
          </p:cNvPr>
          <p:cNvPicPr>
            <a:picLocks noChangeAspect="1"/>
          </p:cNvPicPr>
          <p:nvPr/>
        </p:nvPicPr>
        <p:blipFill rotWithShape="1">
          <a:blip r:embed="rId9"/>
          <a:srcRect l="17013" t="5394" r="21220" b="23699"/>
          <a:stretch/>
        </p:blipFill>
        <p:spPr>
          <a:xfrm>
            <a:off x="6281881" y="4323996"/>
            <a:ext cx="1416524" cy="1626132"/>
          </a:xfrm>
          <a:prstGeom prst="rect">
            <a:avLst/>
          </a:prstGeom>
        </p:spPr>
      </p:pic>
      <p:sp>
        <p:nvSpPr>
          <p:cNvPr id="15" name="TextBox 14">
            <a:extLst>
              <a:ext uri="{FF2B5EF4-FFF2-40B4-BE49-F238E27FC236}">
                <a16:creationId xmlns:a16="http://schemas.microsoft.com/office/drawing/2014/main" id="{E43CE44F-57B1-7142-8EF0-16423F8343FD}"/>
              </a:ext>
            </a:extLst>
          </p:cNvPr>
          <p:cNvSpPr txBox="1"/>
          <p:nvPr/>
        </p:nvSpPr>
        <p:spPr>
          <a:xfrm>
            <a:off x="2836344" y="2994879"/>
            <a:ext cx="2070927" cy="707886"/>
          </a:xfrm>
          <a:prstGeom prst="rect">
            <a:avLst/>
          </a:prstGeom>
          <a:noFill/>
        </p:spPr>
        <p:txBody>
          <a:bodyPr wrap="square" rtlCol="0">
            <a:spAutoFit/>
          </a:bodyPr>
          <a:lstStyle/>
          <a:p>
            <a:pPr algn="ctr"/>
            <a:r>
              <a:rPr lang="en-US" sz="2000" dirty="0" err="1">
                <a:solidFill>
                  <a:schemeClr val="bg1"/>
                </a:solidFill>
              </a:rPr>
              <a:t>ChangHoon</a:t>
            </a:r>
            <a:r>
              <a:rPr lang="en-US" sz="2000" dirty="0">
                <a:solidFill>
                  <a:schemeClr val="bg1"/>
                </a:solidFill>
              </a:rPr>
              <a:t> Hahn</a:t>
            </a:r>
          </a:p>
          <a:p>
            <a:pPr algn="ctr"/>
            <a:r>
              <a:rPr lang="en-US" sz="2000" dirty="0">
                <a:solidFill>
                  <a:schemeClr val="bg1"/>
                </a:solidFill>
              </a:rPr>
              <a:t>(UT Austin)</a:t>
            </a:r>
          </a:p>
        </p:txBody>
      </p:sp>
      <p:sp>
        <p:nvSpPr>
          <p:cNvPr id="16" name="TextBox 15">
            <a:extLst>
              <a:ext uri="{FF2B5EF4-FFF2-40B4-BE49-F238E27FC236}">
                <a16:creationId xmlns:a16="http://schemas.microsoft.com/office/drawing/2014/main" id="{0D937734-D992-3D46-89D4-CF190F033602}"/>
              </a:ext>
            </a:extLst>
          </p:cNvPr>
          <p:cNvSpPr txBox="1"/>
          <p:nvPr/>
        </p:nvSpPr>
        <p:spPr>
          <a:xfrm>
            <a:off x="4938729" y="2986386"/>
            <a:ext cx="2070927" cy="707886"/>
          </a:xfrm>
          <a:prstGeom prst="rect">
            <a:avLst/>
          </a:prstGeom>
          <a:noFill/>
        </p:spPr>
        <p:txBody>
          <a:bodyPr wrap="square" rtlCol="0">
            <a:spAutoFit/>
          </a:bodyPr>
          <a:lstStyle/>
          <a:p>
            <a:pPr algn="ctr"/>
            <a:r>
              <a:rPr lang="en-US" sz="2000" dirty="0">
                <a:solidFill>
                  <a:schemeClr val="bg1"/>
                </a:solidFill>
              </a:rPr>
              <a:t>Jun-Young Lee</a:t>
            </a:r>
          </a:p>
          <a:p>
            <a:pPr algn="ctr"/>
            <a:r>
              <a:rPr lang="en-US" sz="2000" dirty="0">
                <a:solidFill>
                  <a:schemeClr val="bg1"/>
                </a:solidFill>
              </a:rPr>
              <a:t>(Princeton)</a:t>
            </a:r>
          </a:p>
        </p:txBody>
      </p:sp>
      <p:sp>
        <p:nvSpPr>
          <p:cNvPr id="17" name="TextBox 16">
            <a:extLst>
              <a:ext uri="{FF2B5EF4-FFF2-40B4-BE49-F238E27FC236}">
                <a16:creationId xmlns:a16="http://schemas.microsoft.com/office/drawing/2014/main" id="{C51971D0-36B3-454F-A0BA-EA7F5BCA3EA8}"/>
              </a:ext>
            </a:extLst>
          </p:cNvPr>
          <p:cNvSpPr txBox="1"/>
          <p:nvPr/>
        </p:nvSpPr>
        <p:spPr>
          <a:xfrm>
            <a:off x="7064350" y="2994879"/>
            <a:ext cx="2070927" cy="707886"/>
          </a:xfrm>
          <a:prstGeom prst="rect">
            <a:avLst/>
          </a:prstGeom>
          <a:noFill/>
        </p:spPr>
        <p:txBody>
          <a:bodyPr wrap="square" rtlCol="0">
            <a:spAutoFit/>
          </a:bodyPr>
          <a:lstStyle/>
          <a:p>
            <a:pPr algn="ctr"/>
            <a:r>
              <a:rPr lang="en-US" sz="2000" dirty="0" err="1">
                <a:solidFill>
                  <a:schemeClr val="bg1"/>
                </a:solidFill>
              </a:rPr>
              <a:t>Licong</a:t>
            </a:r>
            <a:r>
              <a:rPr lang="en-US" sz="2000" dirty="0">
                <a:solidFill>
                  <a:schemeClr val="bg1"/>
                </a:solidFill>
              </a:rPr>
              <a:t> Xu</a:t>
            </a:r>
          </a:p>
          <a:p>
            <a:pPr algn="ctr"/>
            <a:r>
              <a:rPr lang="en-US" sz="2000" dirty="0">
                <a:solidFill>
                  <a:schemeClr val="bg1"/>
                </a:solidFill>
              </a:rPr>
              <a:t>(Cambridge)</a:t>
            </a:r>
          </a:p>
        </p:txBody>
      </p:sp>
      <p:sp>
        <p:nvSpPr>
          <p:cNvPr id="18" name="TextBox 17">
            <a:extLst>
              <a:ext uri="{FF2B5EF4-FFF2-40B4-BE49-F238E27FC236}">
                <a16:creationId xmlns:a16="http://schemas.microsoft.com/office/drawing/2014/main" id="{F720E753-4DE0-AB46-9CF2-E241D72E07CC}"/>
              </a:ext>
            </a:extLst>
          </p:cNvPr>
          <p:cNvSpPr txBox="1"/>
          <p:nvPr/>
        </p:nvSpPr>
        <p:spPr>
          <a:xfrm>
            <a:off x="9189971" y="2986386"/>
            <a:ext cx="2070927" cy="707886"/>
          </a:xfrm>
          <a:prstGeom prst="rect">
            <a:avLst/>
          </a:prstGeom>
          <a:noFill/>
        </p:spPr>
        <p:txBody>
          <a:bodyPr wrap="square" rtlCol="0">
            <a:spAutoFit/>
          </a:bodyPr>
          <a:lstStyle/>
          <a:p>
            <a:pPr algn="ctr"/>
            <a:r>
              <a:rPr lang="en-US" sz="2000" dirty="0">
                <a:solidFill>
                  <a:schemeClr val="bg1"/>
                </a:solidFill>
              </a:rPr>
              <a:t>Yan-Fei Jiang</a:t>
            </a:r>
          </a:p>
          <a:p>
            <a:pPr algn="ctr"/>
            <a:r>
              <a:rPr lang="en-US" sz="2000" dirty="0">
                <a:solidFill>
                  <a:schemeClr val="bg1"/>
                </a:solidFill>
              </a:rPr>
              <a:t>(CCA)</a:t>
            </a:r>
          </a:p>
        </p:txBody>
      </p:sp>
      <p:sp>
        <p:nvSpPr>
          <p:cNvPr id="19" name="TextBox 18">
            <a:extLst>
              <a:ext uri="{FF2B5EF4-FFF2-40B4-BE49-F238E27FC236}">
                <a16:creationId xmlns:a16="http://schemas.microsoft.com/office/drawing/2014/main" id="{9F07CAB2-C0F7-E74A-AF97-461AF1DDA34C}"/>
              </a:ext>
            </a:extLst>
          </p:cNvPr>
          <p:cNvSpPr txBox="1"/>
          <p:nvPr/>
        </p:nvSpPr>
        <p:spPr>
          <a:xfrm>
            <a:off x="1679316" y="5950128"/>
            <a:ext cx="2070927" cy="707886"/>
          </a:xfrm>
          <a:prstGeom prst="rect">
            <a:avLst/>
          </a:prstGeom>
          <a:noFill/>
        </p:spPr>
        <p:txBody>
          <a:bodyPr wrap="square" rtlCol="0">
            <a:spAutoFit/>
          </a:bodyPr>
          <a:lstStyle/>
          <a:p>
            <a:pPr algn="ctr"/>
            <a:r>
              <a:rPr lang="en-US" sz="2000" dirty="0">
                <a:solidFill>
                  <a:schemeClr val="bg1"/>
                </a:solidFill>
              </a:rPr>
              <a:t>Jay </a:t>
            </a:r>
            <a:r>
              <a:rPr lang="en-US" sz="2000" dirty="0" err="1">
                <a:solidFill>
                  <a:schemeClr val="bg1"/>
                </a:solidFill>
              </a:rPr>
              <a:t>Wadekar</a:t>
            </a:r>
            <a:endParaRPr lang="en-US" sz="2000" dirty="0">
              <a:solidFill>
                <a:schemeClr val="bg1"/>
              </a:solidFill>
            </a:endParaRPr>
          </a:p>
          <a:p>
            <a:pPr algn="ctr"/>
            <a:r>
              <a:rPr lang="en-US" sz="2000" dirty="0">
                <a:solidFill>
                  <a:schemeClr val="bg1"/>
                </a:solidFill>
              </a:rPr>
              <a:t>(John Hopkins)</a:t>
            </a:r>
          </a:p>
        </p:txBody>
      </p:sp>
      <p:sp>
        <p:nvSpPr>
          <p:cNvPr id="20" name="TextBox 19">
            <a:extLst>
              <a:ext uri="{FF2B5EF4-FFF2-40B4-BE49-F238E27FC236}">
                <a16:creationId xmlns:a16="http://schemas.microsoft.com/office/drawing/2014/main" id="{7AE49546-222C-224F-B6CE-7F99FBEDF305}"/>
              </a:ext>
            </a:extLst>
          </p:cNvPr>
          <p:cNvSpPr txBox="1"/>
          <p:nvPr/>
        </p:nvSpPr>
        <p:spPr>
          <a:xfrm>
            <a:off x="3878020" y="5950128"/>
            <a:ext cx="2070927" cy="707886"/>
          </a:xfrm>
          <a:prstGeom prst="rect">
            <a:avLst/>
          </a:prstGeom>
          <a:noFill/>
        </p:spPr>
        <p:txBody>
          <a:bodyPr wrap="square" rtlCol="0">
            <a:spAutoFit/>
          </a:bodyPr>
          <a:lstStyle/>
          <a:p>
            <a:pPr algn="ctr"/>
            <a:r>
              <a:rPr lang="en-US" sz="2000" dirty="0">
                <a:solidFill>
                  <a:schemeClr val="bg1"/>
                </a:solidFill>
              </a:rPr>
              <a:t>Matteo </a:t>
            </a:r>
            <a:r>
              <a:rPr lang="en-US" sz="2000" dirty="0" err="1">
                <a:solidFill>
                  <a:schemeClr val="bg1"/>
                </a:solidFill>
              </a:rPr>
              <a:t>Viel</a:t>
            </a:r>
            <a:endParaRPr lang="en-US" sz="2000" dirty="0">
              <a:solidFill>
                <a:schemeClr val="bg1"/>
              </a:solidFill>
            </a:endParaRPr>
          </a:p>
          <a:p>
            <a:pPr algn="ctr"/>
            <a:r>
              <a:rPr lang="en-US" sz="2000" dirty="0">
                <a:solidFill>
                  <a:schemeClr val="bg1"/>
                </a:solidFill>
              </a:rPr>
              <a:t>(SISSA)</a:t>
            </a:r>
          </a:p>
        </p:txBody>
      </p:sp>
      <p:sp>
        <p:nvSpPr>
          <p:cNvPr id="21" name="TextBox 20">
            <a:extLst>
              <a:ext uri="{FF2B5EF4-FFF2-40B4-BE49-F238E27FC236}">
                <a16:creationId xmlns:a16="http://schemas.microsoft.com/office/drawing/2014/main" id="{1217AF3B-12FD-CC4A-A3DD-15F326ED5E02}"/>
              </a:ext>
            </a:extLst>
          </p:cNvPr>
          <p:cNvSpPr txBox="1"/>
          <p:nvPr/>
        </p:nvSpPr>
        <p:spPr>
          <a:xfrm>
            <a:off x="5954679" y="5950128"/>
            <a:ext cx="2070927" cy="707886"/>
          </a:xfrm>
          <a:prstGeom prst="rect">
            <a:avLst/>
          </a:prstGeom>
          <a:noFill/>
        </p:spPr>
        <p:txBody>
          <a:bodyPr wrap="square" rtlCol="0">
            <a:spAutoFit/>
          </a:bodyPr>
          <a:lstStyle/>
          <a:p>
            <a:pPr algn="ctr"/>
            <a:r>
              <a:rPr lang="en-US" sz="2000" dirty="0" err="1">
                <a:solidFill>
                  <a:schemeClr val="bg1"/>
                </a:solidFill>
              </a:rPr>
              <a:t>Iñigo</a:t>
            </a:r>
            <a:r>
              <a:rPr lang="en-US" sz="2000" dirty="0">
                <a:solidFill>
                  <a:schemeClr val="bg1"/>
                </a:solidFill>
              </a:rPr>
              <a:t> </a:t>
            </a:r>
            <a:r>
              <a:rPr lang="en-US" sz="2000" dirty="0" err="1">
                <a:solidFill>
                  <a:schemeClr val="bg1"/>
                </a:solidFill>
              </a:rPr>
              <a:t>Zubeldia</a:t>
            </a:r>
            <a:endParaRPr lang="en-US" sz="2000" dirty="0">
              <a:solidFill>
                <a:schemeClr val="bg1"/>
              </a:solidFill>
            </a:endParaRPr>
          </a:p>
          <a:p>
            <a:pPr algn="ctr"/>
            <a:r>
              <a:rPr lang="en-US" sz="2000" dirty="0">
                <a:solidFill>
                  <a:schemeClr val="bg1"/>
                </a:solidFill>
              </a:rPr>
              <a:t>(Cambridge)</a:t>
            </a:r>
          </a:p>
        </p:txBody>
      </p:sp>
      <p:pic>
        <p:nvPicPr>
          <p:cNvPr id="22" name="Picture 21">
            <a:extLst>
              <a:ext uri="{FF2B5EF4-FFF2-40B4-BE49-F238E27FC236}">
                <a16:creationId xmlns:a16="http://schemas.microsoft.com/office/drawing/2014/main" id="{18E2E975-989E-404A-9CAE-837CD6F5E24A}"/>
              </a:ext>
            </a:extLst>
          </p:cNvPr>
          <p:cNvPicPr>
            <a:picLocks noChangeAspect="1"/>
          </p:cNvPicPr>
          <p:nvPr/>
        </p:nvPicPr>
        <p:blipFill rotWithShape="1">
          <a:blip r:embed="rId10"/>
          <a:srcRect l="24035" t="7109" r="24949" b="41758"/>
          <a:stretch/>
        </p:blipFill>
        <p:spPr>
          <a:xfrm>
            <a:off x="5387626" y="1326967"/>
            <a:ext cx="1231662" cy="1645920"/>
          </a:xfrm>
          <a:prstGeom prst="rect">
            <a:avLst/>
          </a:prstGeom>
        </p:spPr>
      </p:pic>
      <p:pic>
        <p:nvPicPr>
          <p:cNvPr id="4" name="Picture 3">
            <a:extLst>
              <a:ext uri="{FF2B5EF4-FFF2-40B4-BE49-F238E27FC236}">
                <a16:creationId xmlns:a16="http://schemas.microsoft.com/office/drawing/2014/main" id="{C8819C6A-D5C9-757C-1408-565224D37735}"/>
              </a:ext>
            </a:extLst>
          </p:cNvPr>
          <p:cNvPicPr>
            <a:picLocks noChangeAspect="1"/>
          </p:cNvPicPr>
          <p:nvPr/>
        </p:nvPicPr>
        <p:blipFill rotWithShape="1">
          <a:blip r:embed="rId11"/>
          <a:srcRect l="21942" t="19310" r="23093" b="31647"/>
          <a:stretch/>
        </p:blipFill>
        <p:spPr>
          <a:xfrm>
            <a:off x="8585884" y="4340983"/>
            <a:ext cx="1208174" cy="1617639"/>
          </a:xfrm>
          <a:prstGeom prst="rect">
            <a:avLst/>
          </a:prstGeom>
        </p:spPr>
      </p:pic>
      <p:sp>
        <p:nvSpPr>
          <p:cNvPr id="7" name="TextBox 6">
            <a:extLst>
              <a:ext uri="{FF2B5EF4-FFF2-40B4-BE49-F238E27FC236}">
                <a16:creationId xmlns:a16="http://schemas.microsoft.com/office/drawing/2014/main" id="{7EE541E2-A4B9-3F8E-55C2-01D2F7F3FCFE}"/>
              </a:ext>
            </a:extLst>
          </p:cNvPr>
          <p:cNvSpPr txBox="1"/>
          <p:nvPr/>
        </p:nvSpPr>
        <p:spPr>
          <a:xfrm>
            <a:off x="8154507" y="5958622"/>
            <a:ext cx="2070927" cy="707886"/>
          </a:xfrm>
          <a:prstGeom prst="rect">
            <a:avLst/>
          </a:prstGeom>
          <a:noFill/>
        </p:spPr>
        <p:txBody>
          <a:bodyPr wrap="square" rtlCol="0">
            <a:spAutoFit/>
          </a:bodyPr>
          <a:lstStyle/>
          <a:p>
            <a:pPr algn="ctr"/>
            <a:r>
              <a:rPr lang="en-US" sz="2000" dirty="0">
                <a:solidFill>
                  <a:schemeClr val="bg1"/>
                </a:solidFill>
              </a:rPr>
              <a:t>David Spergel</a:t>
            </a:r>
          </a:p>
          <a:p>
            <a:pPr algn="ctr"/>
            <a:r>
              <a:rPr lang="en-US" sz="2000" dirty="0">
                <a:solidFill>
                  <a:schemeClr val="bg1"/>
                </a:solidFill>
              </a:rPr>
              <a:t>(Simons)</a:t>
            </a:r>
          </a:p>
        </p:txBody>
      </p:sp>
    </p:spTree>
    <p:extLst>
      <p:ext uri="{BB962C8B-B14F-4D97-AF65-F5344CB8AC3E}">
        <p14:creationId xmlns:p14="http://schemas.microsoft.com/office/powerpoint/2010/main" val="9761261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88F2993-39DE-95B0-73F2-62B7465B06EE}"/>
            </a:ext>
          </a:extLst>
        </p:cNvPr>
        <p:cNvGrpSpPr/>
        <p:nvPr/>
      </p:nvGrpSpPr>
      <p:grpSpPr>
        <a:xfrm>
          <a:off x="0" y="0"/>
          <a:ext cx="0" cy="0"/>
          <a:chOff x="0" y="0"/>
          <a:chExt cx="0" cy="0"/>
        </a:xfrm>
      </p:grpSpPr>
      <p:sp>
        <p:nvSpPr>
          <p:cNvPr id="31" name="TextBox 30">
            <a:extLst>
              <a:ext uri="{FF2B5EF4-FFF2-40B4-BE49-F238E27FC236}">
                <a16:creationId xmlns:a16="http://schemas.microsoft.com/office/drawing/2014/main" id="{B4D1AB31-1B66-A2D8-E2D4-80433D6C3BA6}"/>
              </a:ext>
            </a:extLst>
          </p:cNvPr>
          <p:cNvSpPr txBox="1"/>
          <p:nvPr/>
        </p:nvSpPr>
        <p:spPr>
          <a:xfrm>
            <a:off x="-2620" y="39575"/>
            <a:ext cx="12192000" cy="1015663"/>
          </a:xfrm>
          <a:prstGeom prst="rect">
            <a:avLst/>
          </a:prstGeom>
          <a:noFill/>
        </p:spPr>
        <p:txBody>
          <a:bodyPr wrap="square" rtlCol="0">
            <a:spAutoFit/>
          </a:bodyPr>
          <a:lstStyle/>
          <a:p>
            <a:pPr algn="ctr"/>
            <a:r>
              <a:rPr lang="en-US" sz="6000" dirty="0">
                <a:solidFill>
                  <a:schemeClr val="bg1"/>
                </a:solidFill>
              </a:rPr>
              <a:t>Denario team</a:t>
            </a:r>
          </a:p>
        </p:txBody>
      </p:sp>
      <p:graphicFrame>
        <p:nvGraphicFramePr>
          <p:cNvPr id="2" name="Table 1">
            <a:extLst>
              <a:ext uri="{FF2B5EF4-FFF2-40B4-BE49-F238E27FC236}">
                <a16:creationId xmlns:a16="http://schemas.microsoft.com/office/drawing/2014/main" id="{7CBC9141-E14D-E04D-9424-71D4F8D22C86}"/>
              </a:ext>
            </a:extLst>
          </p:cNvPr>
          <p:cNvGraphicFramePr>
            <a:graphicFrameLocks noGrp="1"/>
          </p:cNvGraphicFramePr>
          <p:nvPr/>
        </p:nvGraphicFramePr>
        <p:xfrm>
          <a:off x="0" y="1055238"/>
          <a:ext cx="12189375" cy="5802764"/>
        </p:xfrm>
        <a:graphic>
          <a:graphicData uri="http://schemas.openxmlformats.org/drawingml/2006/table">
            <a:tbl>
              <a:tblPr firstRow="1" bandRow="1">
                <a:tableStyleId>{5940675A-B579-460E-94D1-54222C63F5DA}</a:tableStyleId>
              </a:tblPr>
              <a:tblGrid>
                <a:gridCol w="1354375">
                  <a:extLst>
                    <a:ext uri="{9D8B030D-6E8A-4147-A177-3AD203B41FA5}">
                      <a16:colId xmlns:a16="http://schemas.microsoft.com/office/drawing/2014/main" val="3914065686"/>
                    </a:ext>
                  </a:extLst>
                </a:gridCol>
                <a:gridCol w="1354375">
                  <a:extLst>
                    <a:ext uri="{9D8B030D-6E8A-4147-A177-3AD203B41FA5}">
                      <a16:colId xmlns:a16="http://schemas.microsoft.com/office/drawing/2014/main" val="181176499"/>
                    </a:ext>
                  </a:extLst>
                </a:gridCol>
                <a:gridCol w="1354375">
                  <a:extLst>
                    <a:ext uri="{9D8B030D-6E8A-4147-A177-3AD203B41FA5}">
                      <a16:colId xmlns:a16="http://schemas.microsoft.com/office/drawing/2014/main" val="2885568607"/>
                    </a:ext>
                  </a:extLst>
                </a:gridCol>
                <a:gridCol w="1354375">
                  <a:extLst>
                    <a:ext uri="{9D8B030D-6E8A-4147-A177-3AD203B41FA5}">
                      <a16:colId xmlns:a16="http://schemas.microsoft.com/office/drawing/2014/main" val="24136953"/>
                    </a:ext>
                  </a:extLst>
                </a:gridCol>
                <a:gridCol w="1354375">
                  <a:extLst>
                    <a:ext uri="{9D8B030D-6E8A-4147-A177-3AD203B41FA5}">
                      <a16:colId xmlns:a16="http://schemas.microsoft.com/office/drawing/2014/main" val="4171984867"/>
                    </a:ext>
                  </a:extLst>
                </a:gridCol>
                <a:gridCol w="1354375">
                  <a:extLst>
                    <a:ext uri="{9D8B030D-6E8A-4147-A177-3AD203B41FA5}">
                      <a16:colId xmlns:a16="http://schemas.microsoft.com/office/drawing/2014/main" val="2616079394"/>
                    </a:ext>
                  </a:extLst>
                </a:gridCol>
                <a:gridCol w="1354375">
                  <a:extLst>
                    <a:ext uri="{9D8B030D-6E8A-4147-A177-3AD203B41FA5}">
                      <a16:colId xmlns:a16="http://schemas.microsoft.com/office/drawing/2014/main" val="1483672282"/>
                    </a:ext>
                  </a:extLst>
                </a:gridCol>
                <a:gridCol w="1354375">
                  <a:extLst>
                    <a:ext uri="{9D8B030D-6E8A-4147-A177-3AD203B41FA5}">
                      <a16:colId xmlns:a16="http://schemas.microsoft.com/office/drawing/2014/main" val="148266644"/>
                    </a:ext>
                  </a:extLst>
                </a:gridCol>
                <a:gridCol w="1354375">
                  <a:extLst>
                    <a:ext uri="{9D8B030D-6E8A-4147-A177-3AD203B41FA5}">
                      <a16:colId xmlns:a16="http://schemas.microsoft.com/office/drawing/2014/main" val="2539281031"/>
                    </a:ext>
                  </a:extLst>
                </a:gridCol>
              </a:tblGrid>
              <a:tr h="1450691">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284747948"/>
                  </a:ext>
                </a:extLst>
              </a:tr>
              <a:tr h="1450691">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946401599"/>
                  </a:ext>
                </a:extLst>
              </a:tr>
              <a:tr h="1450691">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998769800"/>
                  </a:ext>
                </a:extLst>
              </a:tr>
              <a:tr h="1450691">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692197624"/>
                  </a:ext>
                </a:extLst>
              </a:tr>
            </a:tbl>
          </a:graphicData>
        </a:graphic>
      </p:graphicFrame>
      <p:pic>
        <p:nvPicPr>
          <p:cNvPr id="14" name="Picture 13">
            <a:extLst>
              <a:ext uri="{FF2B5EF4-FFF2-40B4-BE49-F238E27FC236}">
                <a16:creationId xmlns:a16="http://schemas.microsoft.com/office/drawing/2014/main" id="{840F67D2-3AB8-F745-8343-6A5E5453A2FC}"/>
              </a:ext>
            </a:extLst>
          </p:cNvPr>
          <p:cNvPicPr>
            <a:picLocks noChangeAspect="1"/>
          </p:cNvPicPr>
          <p:nvPr/>
        </p:nvPicPr>
        <p:blipFill rotWithShape="1">
          <a:blip r:embed="rId3"/>
          <a:srcRect l="18510" r="17395" b="16868"/>
          <a:stretch/>
        </p:blipFill>
        <p:spPr>
          <a:xfrm>
            <a:off x="159027" y="1094994"/>
            <a:ext cx="1057507" cy="1371600"/>
          </a:xfrm>
          <a:prstGeom prst="rect">
            <a:avLst/>
          </a:prstGeom>
        </p:spPr>
      </p:pic>
      <p:pic>
        <p:nvPicPr>
          <p:cNvPr id="16" name="Picture 6" descr="Adrian Bayer | Department of Astrophysical Sciences">
            <a:extLst>
              <a:ext uri="{FF2B5EF4-FFF2-40B4-BE49-F238E27FC236}">
                <a16:creationId xmlns:a16="http://schemas.microsoft.com/office/drawing/2014/main" id="{D6382ED1-005A-FC42-8FBD-4E471F86A49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054" t="7706" r="15052" b="28372"/>
          <a:stretch>
            <a:fillRect/>
          </a:stretch>
        </p:blipFill>
        <p:spPr bwMode="auto">
          <a:xfrm>
            <a:off x="2828626" y="1094994"/>
            <a:ext cx="1121715"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65217385-B52E-0849-B5A8-96145318822E}"/>
              </a:ext>
            </a:extLst>
          </p:cNvPr>
          <p:cNvPicPr>
            <a:picLocks noChangeAspect="1"/>
          </p:cNvPicPr>
          <p:nvPr/>
        </p:nvPicPr>
        <p:blipFill rotWithShape="1">
          <a:blip r:embed="rId5"/>
          <a:srcRect l="52806" t="24301" r="32662" b="50628"/>
          <a:stretch/>
        </p:blipFill>
        <p:spPr>
          <a:xfrm>
            <a:off x="4149124" y="1094994"/>
            <a:ext cx="1204623" cy="1371600"/>
          </a:xfrm>
          <a:prstGeom prst="rect">
            <a:avLst/>
          </a:prstGeom>
        </p:spPr>
      </p:pic>
      <p:pic>
        <p:nvPicPr>
          <p:cNvPr id="18" name="Picture 10" descr="Pablo BERMEJO | PhD student | Donostia International Physics Center,  Donostia / San Sebastián | DIPC | Department of Theoretical Physics |  Research profile">
            <a:extLst>
              <a:ext uri="{FF2B5EF4-FFF2-40B4-BE49-F238E27FC236}">
                <a16:creationId xmlns:a16="http://schemas.microsoft.com/office/drawing/2014/main" id="{7C9FB120-2506-F247-923B-652EFB2B089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9370" r="10471" b="8927"/>
          <a:stretch>
            <a:fillRect/>
          </a:stretch>
        </p:blipFill>
        <p:spPr bwMode="auto">
          <a:xfrm>
            <a:off x="5489765" y="1094994"/>
            <a:ext cx="120723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6BA48A57-57ED-6044-B758-3AB38E27A5DA}"/>
              </a:ext>
            </a:extLst>
          </p:cNvPr>
          <p:cNvPicPr>
            <a:picLocks noChangeAspect="1"/>
          </p:cNvPicPr>
          <p:nvPr/>
        </p:nvPicPr>
        <p:blipFill rotWithShape="1">
          <a:blip r:embed="rId7"/>
          <a:srcRect l="18265" t="3867" r="18265" b="20000"/>
          <a:stretch/>
        </p:blipFill>
        <p:spPr>
          <a:xfrm>
            <a:off x="6876557" y="1094994"/>
            <a:ext cx="1143463" cy="1371600"/>
          </a:xfrm>
          <a:prstGeom prst="rect">
            <a:avLst/>
          </a:prstGeom>
        </p:spPr>
      </p:pic>
      <p:pic>
        <p:nvPicPr>
          <p:cNvPr id="20" name="Picture 2" descr="borisbolliet (Boris Bolliet) · GitHub">
            <a:extLst>
              <a:ext uri="{FF2B5EF4-FFF2-40B4-BE49-F238E27FC236}">
                <a16:creationId xmlns:a16="http://schemas.microsoft.com/office/drawing/2014/main" id="{3C878572-020B-A44B-A557-01E234793C9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9904" t="8293" r="21511" b="15928"/>
          <a:stretch>
            <a:fillRect/>
          </a:stretch>
        </p:blipFill>
        <p:spPr bwMode="auto">
          <a:xfrm>
            <a:off x="8281227" y="1094994"/>
            <a:ext cx="1060375" cy="13716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A768F301-55D8-B54B-A5E8-22D2953BD64D}"/>
              </a:ext>
            </a:extLst>
          </p:cNvPr>
          <p:cNvPicPr>
            <a:picLocks noChangeAspect="1"/>
          </p:cNvPicPr>
          <p:nvPr/>
        </p:nvPicPr>
        <p:blipFill rotWithShape="1">
          <a:blip r:embed="rId9"/>
          <a:srcRect l="28677" t="14889" r="25954" b="31376"/>
          <a:stretch/>
        </p:blipFill>
        <p:spPr>
          <a:xfrm>
            <a:off x="10939818" y="1094994"/>
            <a:ext cx="1158057" cy="1371600"/>
          </a:xfrm>
          <a:prstGeom prst="rect">
            <a:avLst/>
          </a:prstGeom>
        </p:spPr>
      </p:pic>
      <p:pic>
        <p:nvPicPr>
          <p:cNvPr id="23" name="Picture 22">
            <a:extLst>
              <a:ext uri="{FF2B5EF4-FFF2-40B4-BE49-F238E27FC236}">
                <a16:creationId xmlns:a16="http://schemas.microsoft.com/office/drawing/2014/main" id="{072A8D38-9CE6-5B47-9A85-99DBF6DA12C4}"/>
              </a:ext>
            </a:extLst>
          </p:cNvPr>
          <p:cNvPicPr>
            <a:picLocks noChangeAspect="1"/>
          </p:cNvPicPr>
          <p:nvPr/>
        </p:nvPicPr>
        <p:blipFill rotWithShape="1">
          <a:blip r:embed="rId10"/>
          <a:srcRect l="20432" t="12425" r="35465" b="34540"/>
          <a:stretch/>
        </p:blipFill>
        <p:spPr>
          <a:xfrm>
            <a:off x="117484" y="2543471"/>
            <a:ext cx="1140592" cy="1371600"/>
          </a:xfrm>
          <a:prstGeom prst="rect">
            <a:avLst/>
          </a:prstGeom>
        </p:spPr>
      </p:pic>
      <p:pic>
        <p:nvPicPr>
          <p:cNvPr id="24" name="Picture 12" descr="changhoonhahn (ChangHoon Hahn) · GitHub">
            <a:extLst>
              <a:ext uri="{FF2B5EF4-FFF2-40B4-BE49-F238E27FC236}">
                <a16:creationId xmlns:a16="http://schemas.microsoft.com/office/drawing/2014/main" id="{2E4FA524-9BC0-DB4D-9E61-FA6CF828A2C9}"/>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9340" r="46358" b="22098"/>
          <a:stretch>
            <a:fillRect/>
          </a:stretch>
        </p:blipFill>
        <p:spPr bwMode="auto">
          <a:xfrm>
            <a:off x="1486023" y="2543471"/>
            <a:ext cx="1073113" cy="137160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3FEB4F49-3219-0D4B-916F-D412BF4DCCE4}"/>
              </a:ext>
            </a:extLst>
          </p:cNvPr>
          <p:cNvPicPr>
            <a:picLocks noChangeAspect="1"/>
          </p:cNvPicPr>
          <p:nvPr/>
        </p:nvPicPr>
        <p:blipFill rotWithShape="1">
          <a:blip r:embed="rId12"/>
          <a:srcRect l="37375" t="18744" r="36087" b="32947"/>
          <a:stretch/>
        </p:blipFill>
        <p:spPr>
          <a:xfrm>
            <a:off x="2828626" y="2543471"/>
            <a:ext cx="1130199" cy="1371600"/>
          </a:xfrm>
          <a:prstGeom prst="rect">
            <a:avLst/>
          </a:prstGeom>
        </p:spPr>
      </p:pic>
      <p:pic>
        <p:nvPicPr>
          <p:cNvPr id="26" name="Picture 25">
            <a:extLst>
              <a:ext uri="{FF2B5EF4-FFF2-40B4-BE49-F238E27FC236}">
                <a16:creationId xmlns:a16="http://schemas.microsoft.com/office/drawing/2014/main" id="{5977DABC-4349-7C45-A027-C5A918480DF6}"/>
              </a:ext>
            </a:extLst>
          </p:cNvPr>
          <p:cNvPicPr>
            <a:picLocks noChangeAspect="1"/>
          </p:cNvPicPr>
          <p:nvPr/>
        </p:nvPicPr>
        <p:blipFill rotWithShape="1">
          <a:blip r:embed="rId13"/>
          <a:srcRect l="36738" t="12071" r="28898" b="19350"/>
          <a:stretch/>
        </p:blipFill>
        <p:spPr>
          <a:xfrm>
            <a:off x="4228315" y="2543471"/>
            <a:ext cx="1025803" cy="1371600"/>
          </a:xfrm>
          <a:prstGeom prst="rect">
            <a:avLst/>
          </a:prstGeom>
        </p:spPr>
      </p:pic>
      <p:pic>
        <p:nvPicPr>
          <p:cNvPr id="28" name="Picture 27">
            <a:extLst>
              <a:ext uri="{FF2B5EF4-FFF2-40B4-BE49-F238E27FC236}">
                <a16:creationId xmlns:a16="http://schemas.microsoft.com/office/drawing/2014/main" id="{A6480847-BD83-AD42-80CA-B76D076C4C0B}"/>
              </a:ext>
            </a:extLst>
          </p:cNvPr>
          <p:cNvPicPr>
            <a:picLocks noChangeAspect="1"/>
          </p:cNvPicPr>
          <p:nvPr/>
        </p:nvPicPr>
        <p:blipFill rotWithShape="1">
          <a:blip r:embed="rId14"/>
          <a:srcRect l="27383" t="8555" r="32581" b="57540"/>
          <a:stretch/>
        </p:blipFill>
        <p:spPr>
          <a:xfrm>
            <a:off x="6843379" y="2548476"/>
            <a:ext cx="1209817" cy="1371600"/>
          </a:xfrm>
          <a:prstGeom prst="rect">
            <a:avLst/>
          </a:prstGeom>
        </p:spPr>
      </p:pic>
      <p:pic>
        <p:nvPicPr>
          <p:cNvPr id="29" name="Picture 28">
            <a:extLst>
              <a:ext uri="{FF2B5EF4-FFF2-40B4-BE49-F238E27FC236}">
                <a16:creationId xmlns:a16="http://schemas.microsoft.com/office/drawing/2014/main" id="{EB36D1D1-51BD-E949-ABF1-64779648E95F}"/>
              </a:ext>
            </a:extLst>
          </p:cNvPr>
          <p:cNvPicPr>
            <a:picLocks noChangeAspect="1"/>
          </p:cNvPicPr>
          <p:nvPr/>
        </p:nvPicPr>
        <p:blipFill rotWithShape="1">
          <a:blip r:embed="rId15"/>
          <a:srcRect l="19820" t="5963" r="18128" b="14206"/>
          <a:stretch/>
        </p:blipFill>
        <p:spPr>
          <a:xfrm>
            <a:off x="8275469" y="2543471"/>
            <a:ext cx="1066133" cy="1371600"/>
          </a:xfrm>
          <a:prstGeom prst="rect">
            <a:avLst/>
          </a:prstGeom>
        </p:spPr>
      </p:pic>
      <p:pic>
        <p:nvPicPr>
          <p:cNvPr id="30" name="Picture 29">
            <a:extLst>
              <a:ext uri="{FF2B5EF4-FFF2-40B4-BE49-F238E27FC236}">
                <a16:creationId xmlns:a16="http://schemas.microsoft.com/office/drawing/2014/main" id="{6F9D5ED5-08A6-2749-9343-8B8B035A35C6}"/>
              </a:ext>
            </a:extLst>
          </p:cNvPr>
          <p:cNvPicPr>
            <a:picLocks noChangeAspect="1"/>
          </p:cNvPicPr>
          <p:nvPr/>
        </p:nvPicPr>
        <p:blipFill>
          <a:blip r:embed="rId16"/>
          <a:stretch>
            <a:fillRect/>
          </a:stretch>
        </p:blipFill>
        <p:spPr>
          <a:xfrm>
            <a:off x="9467821" y="2520527"/>
            <a:ext cx="1371600" cy="1371600"/>
          </a:xfrm>
          <a:prstGeom prst="rect">
            <a:avLst/>
          </a:prstGeom>
        </p:spPr>
      </p:pic>
      <p:pic>
        <p:nvPicPr>
          <p:cNvPr id="32" name="Picture 31">
            <a:extLst>
              <a:ext uri="{FF2B5EF4-FFF2-40B4-BE49-F238E27FC236}">
                <a16:creationId xmlns:a16="http://schemas.microsoft.com/office/drawing/2014/main" id="{F2087FD7-0BD6-0F42-9C8C-B5655502DEC4}"/>
              </a:ext>
            </a:extLst>
          </p:cNvPr>
          <p:cNvPicPr>
            <a:picLocks noChangeAspect="1"/>
          </p:cNvPicPr>
          <p:nvPr/>
        </p:nvPicPr>
        <p:blipFill rotWithShape="1">
          <a:blip r:embed="rId17"/>
          <a:srcRect l="16400" t="3768" r="17148" b="24504"/>
          <a:stretch/>
        </p:blipFill>
        <p:spPr>
          <a:xfrm>
            <a:off x="10883982" y="2543471"/>
            <a:ext cx="1270730" cy="1371600"/>
          </a:xfrm>
          <a:prstGeom prst="rect">
            <a:avLst/>
          </a:prstGeom>
        </p:spPr>
      </p:pic>
      <p:pic>
        <p:nvPicPr>
          <p:cNvPr id="33" name="Picture 32">
            <a:extLst>
              <a:ext uri="{FF2B5EF4-FFF2-40B4-BE49-F238E27FC236}">
                <a16:creationId xmlns:a16="http://schemas.microsoft.com/office/drawing/2014/main" id="{BD00012A-F676-0744-BB00-C5FC3F0771EF}"/>
              </a:ext>
            </a:extLst>
          </p:cNvPr>
          <p:cNvPicPr>
            <a:picLocks noChangeAspect="1"/>
          </p:cNvPicPr>
          <p:nvPr/>
        </p:nvPicPr>
        <p:blipFill rotWithShape="1">
          <a:blip r:embed="rId18"/>
          <a:srcRect l="20002" r="12995" b="23262"/>
          <a:stretch/>
        </p:blipFill>
        <p:spPr>
          <a:xfrm>
            <a:off x="60463" y="3991948"/>
            <a:ext cx="1197613" cy="1371600"/>
          </a:xfrm>
          <a:prstGeom prst="rect">
            <a:avLst/>
          </a:prstGeom>
        </p:spPr>
      </p:pic>
      <p:pic>
        <p:nvPicPr>
          <p:cNvPr id="37" name="Picture 36">
            <a:extLst>
              <a:ext uri="{FF2B5EF4-FFF2-40B4-BE49-F238E27FC236}">
                <a16:creationId xmlns:a16="http://schemas.microsoft.com/office/drawing/2014/main" id="{7D1C263B-6E17-0244-9592-728974475D07}"/>
              </a:ext>
            </a:extLst>
          </p:cNvPr>
          <p:cNvPicPr>
            <a:picLocks noChangeAspect="1"/>
          </p:cNvPicPr>
          <p:nvPr/>
        </p:nvPicPr>
        <p:blipFill rotWithShape="1">
          <a:blip r:embed="rId19"/>
          <a:srcRect l="12849" t="4698" r="4374" b="5814"/>
          <a:stretch/>
        </p:blipFill>
        <p:spPr>
          <a:xfrm>
            <a:off x="5489765" y="3991948"/>
            <a:ext cx="1200761" cy="1371600"/>
          </a:xfrm>
          <a:prstGeom prst="rect">
            <a:avLst/>
          </a:prstGeom>
        </p:spPr>
      </p:pic>
      <p:pic>
        <p:nvPicPr>
          <p:cNvPr id="3" name="Picture 2">
            <a:extLst>
              <a:ext uri="{FF2B5EF4-FFF2-40B4-BE49-F238E27FC236}">
                <a16:creationId xmlns:a16="http://schemas.microsoft.com/office/drawing/2014/main" id="{A7361B7A-20C4-6D41-B159-63A447B8848D}"/>
              </a:ext>
            </a:extLst>
          </p:cNvPr>
          <p:cNvPicPr>
            <a:picLocks noChangeAspect="1"/>
          </p:cNvPicPr>
          <p:nvPr/>
        </p:nvPicPr>
        <p:blipFill rotWithShape="1">
          <a:blip r:embed="rId20"/>
          <a:srcRect l="11249" t="3118" r="8817" b="7428"/>
          <a:stretch/>
        </p:blipFill>
        <p:spPr>
          <a:xfrm>
            <a:off x="6912762" y="3991948"/>
            <a:ext cx="1071050" cy="1371600"/>
          </a:xfrm>
          <a:prstGeom prst="rect">
            <a:avLst/>
          </a:prstGeom>
        </p:spPr>
      </p:pic>
      <p:pic>
        <p:nvPicPr>
          <p:cNvPr id="38" name="Picture 37">
            <a:extLst>
              <a:ext uri="{FF2B5EF4-FFF2-40B4-BE49-F238E27FC236}">
                <a16:creationId xmlns:a16="http://schemas.microsoft.com/office/drawing/2014/main" id="{A89E8ED8-08E7-284C-ACBD-ADBE30308BA5}"/>
              </a:ext>
            </a:extLst>
          </p:cNvPr>
          <p:cNvPicPr>
            <a:picLocks noChangeAspect="1"/>
          </p:cNvPicPr>
          <p:nvPr/>
        </p:nvPicPr>
        <p:blipFill rotWithShape="1">
          <a:blip r:embed="rId21"/>
          <a:srcRect l="13107" t="11719" r="37782" b="39971"/>
          <a:stretch/>
        </p:blipFill>
        <p:spPr>
          <a:xfrm>
            <a:off x="8155346" y="3991948"/>
            <a:ext cx="1275923" cy="1371600"/>
          </a:xfrm>
          <a:prstGeom prst="rect">
            <a:avLst/>
          </a:prstGeom>
        </p:spPr>
      </p:pic>
      <p:pic>
        <p:nvPicPr>
          <p:cNvPr id="39" name="Picture 38">
            <a:extLst>
              <a:ext uri="{FF2B5EF4-FFF2-40B4-BE49-F238E27FC236}">
                <a16:creationId xmlns:a16="http://schemas.microsoft.com/office/drawing/2014/main" id="{D03553F9-BD7D-B64F-8710-2B913D1F5352}"/>
              </a:ext>
            </a:extLst>
          </p:cNvPr>
          <p:cNvPicPr>
            <a:picLocks noChangeAspect="1"/>
          </p:cNvPicPr>
          <p:nvPr/>
        </p:nvPicPr>
        <p:blipFill rotWithShape="1">
          <a:blip r:embed="rId22"/>
          <a:srcRect l="26812" t="6927" r="27971" b="36956"/>
          <a:stretch/>
        </p:blipFill>
        <p:spPr>
          <a:xfrm>
            <a:off x="9602803" y="3991948"/>
            <a:ext cx="1105214" cy="1371600"/>
          </a:xfrm>
          <a:prstGeom prst="rect">
            <a:avLst/>
          </a:prstGeom>
        </p:spPr>
      </p:pic>
      <p:pic>
        <p:nvPicPr>
          <p:cNvPr id="40" name="Picture 39">
            <a:extLst>
              <a:ext uri="{FF2B5EF4-FFF2-40B4-BE49-F238E27FC236}">
                <a16:creationId xmlns:a16="http://schemas.microsoft.com/office/drawing/2014/main" id="{1FA9B400-38BA-B347-9D35-8DD1379B5233}"/>
              </a:ext>
            </a:extLst>
          </p:cNvPr>
          <p:cNvPicPr>
            <a:picLocks noChangeAspect="1"/>
          </p:cNvPicPr>
          <p:nvPr/>
        </p:nvPicPr>
        <p:blipFill rotWithShape="1">
          <a:blip r:embed="rId23"/>
          <a:srcRect l="8302" r="12189"/>
          <a:stretch/>
        </p:blipFill>
        <p:spPr>
          <a:xfrm>
            <a:off x="10943555" y="3991948"/>
            <a:ext cx="1150582" cy="1371600"/>
          </a:xfrm>
          <a:prstGeom prst="rect">
            <a:avLst/>
          </a:prstGeom>
        </p:spPr>
      </p:pic>
      <p:pic>
        <p:nvPicPr>
          <p:cNvPr id="41" name="Picture 40">
            <a:extLst>
              <a:ext uri="{FF2B5EF4-FFF2-40B4-BE49-F238E27FC236}">
                <a16:creationId xmlns:a16="http://schemas.microsoft.com/office/drawing/2014/main" id="{4CDE8AE8-A5C3-7042-95EC-D1C6513114CE}"/>
              </a:ext>
            </a:extLst>
          </p:cNvPr>
          <p:cNvPicPr>
            <a:picLocks noChangeAspect="1"/>
          </p:cNvPicPr>
          <p:nvPr/>
        </p:nvPicPr>
        <p:blipFill rotWithShape="1">
          <a:blip r:embed="rId24"/>
          <a:srcRect l="16957" r="23099" b="25700"/>
          <a:stretch/>
        </p:blipFill>
        <p:spPr>
          <a:xfrm>
            <a:off x="117484" y="5446825"/>
            <a:ext cx="1106611" cy="1371600"/>
          </a:xfrm>
          <a:prstGeom prst="rect">
            <a:avLst/>
          </a:prstGeom>
        </p:spPr>
      </p:pic>
      <p:pic>
        <p:nvPicPr>
          <p:cNvPr id="42" name="Picture 41" descr="Licong Xu - Cambridge, England, United ...">
            <a:extLst>
              <a:ext uri="{FF2B5EF4-FFF2-40B4-BE49-F238E27FC236}">
                <a16:creationId xmlns:a16="http://schemas.microsoft.com/office/drawing/2014/main" id="{C392CC97-3453-2C46-AFBF-B2FAC96FB977}"/>
              </a:ext>
            </a:extLst>
          </p:cNvPr>
          <p:cNvPicPr>
            <a:picLocks noChangeAspect="1" noChangeArrowheads="1"/>
          </p:cNvPicPr>
          <p:nvPr/>
        </p:nvPicPr>
        <p:blipFill rotWithShape="1">
          <a:blip r:embed="rId25">
            <a:extLst>
              <a:ext uri="{28A0092B-C50C-407E-A947-70E740481C1C}">
                <a14:useLocalDpi xmlns:a14="http://schemas.microsoft.com/office/drawing/2010/main" val="0"/>
              </a:ext>
            </a:extLst>
          </a:blip>
          <a:srcRect l="17571" r="14415" b="18171"/>
          <a:stretch>
            <a:fillRect/>
          </a:stretch>
        </p:blipFill>
        <p:spPr bwMode="auto">
          <a:xfrm>
            <a:off x="1452556" y="5446825"/>
            <a:ext cx="1140045" cy="137160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2">
            <a:extLst>
              <a:ext uri="{FF2B5EF4-FFF2-40B4-BE49-F238E27FC236}">
                <a16:creationId xmlns:a16="http://schemas.microsoft.com/office/drawing/2014/main" id="{039B248B-D0B1-0344-9C71-61B176D02371}"/>
              </a:ext>
            </a:extLst>
          </p:cNvPr>
          <p:cNvPicPr>
            <a:picLocks noChangeAspect="1"/>
          </p:cNvPicPr>
          <p:nvPr/>
        </p:nvPicPr>
        <p:blipFill rotWithShape="1">
          <a:blip r:embed="rId26"/>
          <a:srcRect l="22316" t="3244" r="19856" b="23950"/>
          <a:stretch/>
        </p:blipFill>
        <p:spPr>
          <a:xfrm>
            <a:off x="2844779" y="5446825"/>
            <a:ext cx="1089405" cy="1371600"/>
          </a:xfrm>
          <a:prstGeom prst="rect">
            <a:avLst/>
          </a:prstGeom>
        </p:spPr>
      </p:pic>
      <p:pic>
        <p:nvPicPr>
          <p:cNvPr id="44" name="Picture 43">
            <a:extLst>
              <a:ext uri="{FF2B5EF4-FFF2-40B4-BE49-F238E27FC236}">
                <a16:creationId xmlns:a16="http://schemas.microsoft.com/office/drawing/2014/main" id="{15442B2E-BDBE-6D4F-806F-4B3ECB428BFA}"/>
              </a:ext>
            </a:extLst>
          </p:cNvPr>
          <p:cNvPicPr>
            <a:picLocks noChangeAspect="1"/>
          </p:cNvPicPr>
          <p:nvPr/>
        </p:nvPicPr>
        <p:blipFill rotWithShape="1">
          <a:blip r:embed="rId27"/>
          <a:srcRect l="26550" t="12279" r="48455" b="49740"/>
          <a:stretch/>
        </p:blipFill>
        <p:spPr>
          <a:xfrm>
            <a:off x="4138904" y="5450714"/>
            <a:ext cx="1204623" cy="1371600"/>
          </a:xfrm>
          <a:prstGeom prst="rect">
            <a:avLst/>
          </a:prstGeom>
        </p:spPr>
      </p:pic>
      <p:pic>
        <p:nvPicPr>
          <p:cNvPr id="46" name="Picture 45">
            <a:extLst>
              <a:ext uri="{FF2B5EF4-FFF2-40B4-BE49-F238E27FC236}">
                <a16:creationId xmlns:a16="http://schemas.microsoft.com/office/drawing/2014/main" id="{BE0C61FE-093D-6043-A3B8-A5DB351FD157}"/>
              </a:ext>
            </a:extLst>
          </p:cNvPr>
          <p:cNvPicPr>
            <a:picLocks noChangeAspect="1"/>
          </p:cNvPicPr>
          <p:nvPr/>
        </p:nvPicPr>
        <p:blipFill rotWithShape="1">
          <a:blip r:embed="rId28"/>
          <a:srcRect l="31130" t="22448" r="28409" b="29020"/>
          <a:stretch/>
        </p:blipFill>
        <p:spPr>
          <a:xfrm>
            <a:off x="6876509" y="5446825"/>
            <a:ext cx="1143511" cy="1371600"/>
          </a:xfrm>
          <a:prstGeom prst="rect">
            <a:avLst/>
          </a:prstGeom>
        </p:spPr>
      </p:pic>
      <p:pic>
        <p:nvPicPr>
          <p:cNvPr id="47" name="Picture 46">
            <a:extLst>
              <a:ext uri="{FF2B5EF4-FFF2-40B4-BE49-F238E27FC236}">
                <a16:creationId xmlns:a16="http://schemas.microsoft.com/office/drawing/2014/main" id="{D0A0E271-9944-8841-8AB1-878EF841AF40}"/>
              </a:ext>
            </a:extLst>
          </p:cNvPr>
          <p:cNvPicPr>
            <a:picLocks noChangeAspect="1"/>
          </p:cNvPicPr>
          <p:nvPr/>
        </p:nvPicPr>
        <p:blipFill>
          <a:blip r:embed="rId29"/>
          <a:stretch>
            <a:fillRect/>
          </a:stretch>
        </p:blipFill>
        <p:spPr>
          <a:xfrm>
            <a:off x="8247574" y="5446747"/>
            <a:ext cx="1120140" cy="1371600"/>
          </a:xfrm>
          <a:prstGeom prst="rect">
            <a:avLst/>
          </a:prstGeom>
        </p:spPr>
      </p:pic>
      <p:pic>
        <p:nvPicPr>
          <p:cNvPr id="48" name="Picture 47">
            <a:extLst>
              <a:ext uri="{FF2B5EF4-FFF2-40B4-BE49-F238E27FC236}">
                <a16:creationId xmlns:a16="http://schemas.microsoft.com/office/drawing/2014/main" id="{9707D221-13B1-AB48-820B-2BC4F587D528}"/>
              </a:ext>
            </a:extLst>
          </p:cNvPr>
          <p:cNvPicPr>
            <a:picLocks noChangeAspect="1"/>
          </p:cNvPicPr>
          <p:nvPr/>
        </p:nvPicPr>
        <p:blipFill rotWithShape="1">
          <a:blip r:embed="rId30"/>
          <a:srcRect l="17013" t="5394" r="21220" b="23699"/>
          <a:stretch/>
        </p:blipFill>
        <p:spPr>
          <a:xfrm>
            <a:off x="9554196" y="5446747"/>
            <a:ext cx="1194800" cy="1371600"/>
          </a:xfrm>
          <a:prstGeom prst="rect">
            <a:avLst/>
          </a:prstGeom>
        </p:spPr>
      </p:pic>
      <p:pic>
        <p:nvPicPr>
          <p:cNvPr id="49" name="Picture 48">
            <a:extLst>
              <a:ext uri="{FF2B5EF4-FFF2-40B4-BE49-F238E27FC236}">
                <a16:creationId xmlns:a16="http://schemas.microsoft.com/office/drawing/2014/main" id="{C9754782-A71B-6C45-899B-6EF24D500F2B}"/>
              </a:ext>
            </a:extLst>
          </p:cNvPr>
          <p:cNvPicPr>
            <a:picLocks noChangeAspect="1"/>
          </p:cNvPicPr>
          <p:nvPr/>
        </p:nvPicPr>
        <p:blipFill rotWithShape="1">
          <a:blip r:embed="rId31"/>
          <a:srcRect l="38960" t="35053" r="39081" b="38308"/>
          <a:stretch/>
        </p:blipFill>
        <p:spPr>
          <a:xfrm>
            <a:off x="2815635" y="3963298"/>
            <a:ext cx="1130643" cy="1371600"/>
          </a:xfrm>
          <a:prstGeom prst="rect">
            <a:avLst/>
          </a:prstGeom>
        </p:spPr>
      </p:pic>
      <p:pic>
        <p:nvPicPr>
          <p:cNvPr id="50" name="Picture 49">
            <a:extLst>
              <a:ext uri="{FF2B5EF4-FFF2-40B4-BE49-F238E27FC236}">
                <a16:creationId xmlns:a16="http://schemas.microsoft.com/office/drawing/2014/main" id="{B47F5833-F566-3245-80D4-1D68A18AC015}"/>
              </a:ext>
            </a:extLst>
          </p:cNvPr>
          <p:cNvPicPr>
            <a:picLocks noChangeAspect="1"/>
          </p:cNvPicPr>
          <p:nvPr/>
        </p:nvPicPr>
        <p:blipFill rotWithShape="1">
          <a:blip r:embed="rId32"/>
          <a:srcRect l="24035" t="7109" r="24949" b="41758"/>
          <a:stretch/>
        </p:blipFill>
        <p:spPr>
          <a:xfrm>
            <a:off x="5538504" y="2570348"/>
            <a:ext cx="1026384" cy="1371600"/>
          </a:xfrm>
          <a:prstGeom prst="rect">
            <a:avLst/>
          </a:prstGeom>
        </p:spPr>
      </p:pic>
      <p:pic>
        <p:nvPicPr>
          <p:cNvPr id="51" name="Picture 50">
            <a:extLst>
              <a:ext uri="{FF2B5EF4-FFF2-40B4-BE49-F238E27FC236}">
                <a16:creationId xmlns:a16="http://schemas.microsoft.com/office/drawing/2014/main" id="{5B470910-4743-5D45-8DD2-FC6CC32500B2}"/>
              </a:ext>
            </a:extLst>
          </p:cNvPr>
          <p:cNvPicPr>
            <a:picLocks noChangeAspect="1"/>
          </p:cNvPicPr>
          <p:nvPr/>
        </p:nvPicPr>
        <p:blipFill rotWithShape="1">
          <a:blip r:embed="rId33"/>
          <a:srcRect l="17809" t="7462" r="16871" b="20728"/>
          <a:stretch/>
        </p:blipFill>
        <p:spPr>
          <a:xfrm>
            <a:off x="9516880" y="1094994"/>
            <a:ext cx="1247659" cy="1371600"/>
          </a:xfrm>
          <a:prstGeom prst="rect">
            <a:avLst/>
          </a:prstGeom>
        </p:spPr>
      </p:pic>
      <p:pic>
        <p:nvPicPr>
          <p:cNvPr id="52" name="Picture 51">
            <a:extLst>
              <a:ext uri="{FF2B5EF4-FFF2-40B4-BE49-F238E27FC236}">
                <a16:creationId xmlns:a16="http://schemas.microsoft.com/office/drawing/2014/main" id="{FF72FA90-700C-F04F-AD7A-D3180F65294A}"/>
              </a:ext>
            </a:extLst>
          </p:cNvPr>
          <p:cNvPicPr>
            <a:picLocks noChangeAspect="1"/>
          </p:cNvPicPr>
          <p:nvPr/>
        </p:nvPicPr>
        <p:blipFill rotWithShape="1">
          <a:blip r:embed="rId34"/>
          <a:srcRect l="41489" t="29848" r="39909" b="47173"/>
          <a:stretch/>
        </p:blipFill>
        <p:spPr>
          <a:xfrm>
            <a:off x="1481684" y="3998348"/>
            <a:ext cx="1110342" cy="1371600"/>
          </a:xfrm>
          <a:prstGeom prst="rect">
            <a:avLst/>
          </a:prstGeom>
        </p:spPr>
      </p:pic>
      <p:pic>
        <p:nvPicPr>
          <p:cNvPr id="53" name="Picture 52">
            <a:extLst>
              <a:ext uri="{FF2B5EF4-FFF2-40B4-BE49-F238E27FC236}">
                <a16:creationId xmlns:a16="http://schemas.microsoft.com/office/drawing/2014/main" id="{B1532011-536F-3249-A27F-4B4267CDA898}"/>
              </a:ext>
            </a:extLst>
          </p:cNvPr>
          <p:cNvPicPr>
            <a:picLocks noChangeAspect="1"/>
          </p:cNvPicPr>
          <p:nvPr/>
        </p:nvPicPr>
        <p:blipFill rotWithShape="1">
          <a:blip r:embed="rId35"/>
          <a:srcRect l="27976" t="12566" r="42568" b="63418"/>
          <a:stretch/>
        </p:blipFill>
        <p:spPr>
          <a:xfrm>
            <a:off x="5548050" y="5446747"/>
            <a:ext cx="1100905" cy="1371600"/>
          </a:xfrm>
          <a:prstGeom prst="rect">
            <a:avLst/>
          </a:prstGeom>
        </p:spPr>
      </p:pic>
      <p:pic>
        <p:nvPicPr>
          <p:cNvPr id="45" name="Picture 44">
            <a:extLst>
              <a:ext uri="{FF2B5EF4-FFF2-40B4-BE49-F238E27FC236}">
                <a16:creationId xmlns:a16="http://schemas.microsoft.com/office/drawing/2014/main" id="{FD371A89-B3DA-124F-820A-A84B8AA96F72}"/>
              </a:ext>
            </a:extLst>
          </p:cNvPr>
          <p:cNvPicPr>
            <a:picLocks noChangeAspect="1"/>
          </p:cNvPicPr>
          <p:nvPr/>
        </p:nvPicPr>
        <p:blipFill rotWithShape="1">
          <a:blip r:embed="rId36"/>
          <a:srcRect l="23030" t="11685" r="23169" b="24665"/>
          <a:stretch/>
        </p:blipFill>
        <p:spPr>
          <a:xfrm>
            <a:off x="1446267" y="1094994"/>
            <a:ext cx="1159378" cy="1371600"/>
          </a:xfrm>
          <a:prstGeom prst="rect">
            <a:avLst/>
          </a:prstGeom>
        </p:spPr>
      </p:pic>
      <p:pic>
        <p:nvPicPr>
          <p:cNvPr id="4" name="Picture 3">
            <a:extLst>
              <a:ext uri="{FF2B5EF4-FFF2-40B4-BE49-F238E27FC236}">
                <a16:creationId xmlns:a16="http://schemas.microsoft.com/office/drawing/2014/main" id="{17BFFA99-A8CD-CECF-DD44-A46F5DE51720}"/>
              </a:ext>
            </a:extLst>
          </p:cNvPr>
          <p:cNvPicPr>
            <a:picLocks noChangeAspect="1"/>
          </p:cNvPicPr>
          <p:nvPr/>
        </p:nvPicPr>
        <p:blipFill>
          <a:blip r:embed="rId37"/>
          <a:srcRect l="36584" t="15477" r="28586" b="33914"/>
          <a:stretch>
            <a:fillRect/>
          </a:stretch>
        </p:blipFill>
        <p:spPr>
          <a:xfrm>
            <a:off x="4202556" y="3998348"/>
            <a:ext cx="1089961" cy="1371600"/>
          </a:xfrm>
          <a:prstGeom prst="rect">
            <a:avLst/>
          </a:prstGeom>
        </p:spPr>
      </p:pic>
      <p:pic>
        <p:nvPicPr>
          <p:cNvPr id="5" name="Picture 4">
            <a:extLst>
              <a:ext uri="{FF2B5EF4-FFF2-40B4-BE49-F238E27FC236}">
                <a16:creationId xmlns:a16="http://schemas.microsoft.com/office/drawing/2014/main" id="{B374962D-91BC-BF6F-09C5-E2FDD9A490FC}"/>
              </a:ext>
            </a:extLst>
          </p:cNvPr>
          <p:cNvPicPr>
            <a:picLocks noChangeAspect="1"/>
          </p:cNvPicPr>
          <p:nvPr/>
        </p:nvPicPr>
        <p:blipFill rotWithShape="1">
          <a:blip r:embed="rId38"/>
          <a:srcRect l="21942" t="19310" r="23093" b="31647"/>
          <a:stretch/>
        </p:blipFill>
        <p:spPr>
          <a:xfrm>
            <a:off x="10972909" y="5446825"/>
            <a:ext cx="1024355" cy="1371522"/>
          </a:xfrm>
          <a:prstGeom prst="rect">
            <a:avLst/>
          </a:prstGeom>
        </p:spPr>
      </p:pic>
    </p:spTree>
    <p:extLst>
      <p:ext uri="{BB962C8B-B14F-4D97-AF65-F5344CB8AC3E}">
        <p14:creationId xmlns:p14="http://schemas.microsoft.com/office/powerpoint/2010/main" val="41341865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advClick="0" advTm="150">
        <p159:morph option="byObject"/>
      </p:transition>
    </mc:Choice>
    <mc:Fallback xmlns="">
      <p:transition spd="slow" advClick="0" advTm="15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35B2607-E88D-C04A-A08E-DF75A2D8BDC3}"/>
              </a:ext>
            </a:extLst>
          </p:cNvPr>
          <p:cNvSpPr txBox="1"/>
          <p:nvPr/>
        </p:nvSpPr>
        <p:spPr>
          <a:xfrm>
            <a:off x="-2620" y="39575"/>
            <a:ext cx="12192000" cy="1015663"/>
          </a:xfrm>
          <a:prstGeom prst="rect">
            <a:avLst/>
          </a:prstGeom>
          <a:noFill/>
        </p:spPr>
        <p:txBody>
          <a:bodyPr wrap="square" rtlCol="0">
            <a:spAutoFit/>
          </a:bodyPr>
          <a:lstStyle/>
          <a:p>
            <a:pPr algn="ctr"/>
            <a:r>
              <a:rPr lang="en-US" sz="6000" dirty="0">
                <a:solidFill>
                  <a:schemeClr val="bg1"/>
                </a:solidFill>
              </a:rPr>
              <a:t>Biology</a:t>
            </a:r>
          </a:p>
        </p:txBody>
      </p:sp>
      <p:pic>
        <p:nvPicPr>
          <p:cNvPr id="5" name="Picture 4">
            <a:extLst>
              <a:ext uri="{FF2B5EF4-FFF2-40B4-BE49-F238E27FC236}">
                <a16:creationId xmlns:a16="http://schemas.microsoft.com/office/drawing/2014/main" id="{385A40D2-C029-AE40-AFA2-059E0A389D07}"/>
              </a:ext>
            </a:extLst>
          </p:cNvPr>
          <p:cNvPicPr>
            <a:picLocks noChangeAspect="1"/>
          </p:cNvPicPr>
          <p:nvPr/>
        </p:nvPicPr>
        <p:blipFill rotWithShape="1">
          <a:blip r:embed="rId2"/>
          <a:srcRect l="18510" r="17395" b="16868"/>
          <a:stretch/>
        </p:blipFill>
        <p:spPr>
          <a:xfrm>
            <a:off x="1581167" y="1173488"/>
            <a:ext cx="1269009" cy="1645920"/>
          </a:xfrm>
          <a:prstGeom prst="rect">
            <a:avLst/>
          </a:prstGeom>
        </p:spPr>
      </p:pic>
      <p:pic>
        <p:nvPicPr>
          <p:cNvPr id="7" name="Picture 6">
            <a:extLst>
              <a:ext uri="{FF2B5EF4-FFF2-40B4-BE49-F238E27FC236}">
                <a16:creationId xmlns:a16="http://schemas.microsoft.com/office/drawing/2014/main" id="{40916D89-9203-EA48-B9BC-BC240FF5CACC}"/>
              </a:ext>
            </a:extLst>
          </p:cNvPr>
          <p:cNvPicPr>
            <a:picLocks noChangeAspect="1"/>
          </p:cNvPicPr>
          <p:nvPr/>
        </p:nvPicPr>
        <p:blipFill rotWithShape="1">
          <a:blip r:embed="rId3"/>
          <a:srcRect l="31130" t="22448" r="28409" b="29020"/>
          <a:stretch/>
        </p:blipFill>
        <p:spPr>
          <a:xfrm>
            <a:off x="6707815" y="1173488"/>
            <a:ext cx="1372213" cy="1645920"/>
          </a:xfrm>
          <a:prstGeom prst="rect">
            <a:avLst/>
          </a:prstGeom>
        </p:spPr>
      </p:pic>
      <p:pic>
        <p:nvPicPr>
          <p:cNvPr id="8" name="Picture 7">
            <a:extLst>
              <a:ext uri="{FF2B5EF4-FFF2-40B4-BE49-F238E27FC236}">
                <a16:creationId xmlns:a16="http://schemas.microsoft.com/office/drawing/2014/main" id="{2461900C-0C5A-6742-8C69-C3BAF42274C7}"/>
              </a:ext>
            </a:extLst>
          </p:cNvPr>
          <p:cNvPicPr>
            <a:picLocks noChangeAspect="1"/>
          </p:cNvPicPr>
          <p:nvPr/>
        </p:nvPicPr>
        <p:blipFill rotWithShape="1">
          <a:blip r:embed="rId4"/>
          <a:srcRect l="16400" t="3768" r="17148" b="24504"/>
          <a:stretch/>
        </p:blipFill>
        <p:spPr>
          <a:xfrm>
            <a:off x="9226660" y="1173488"/>
            <a:ext cx="1524875" cy="1645920"/>
          </a:xfrm>
          <a:prstGeom prst="rect">
            <a:avLst/>
          </a:prstGeom>
        </p:spPr>
      </p:pic>
      <p:sp>
        <p:nvSpPr>
          <p:cNvPr id="10" name="TextBox 9">
            <a:extLst>
              <a:ext uri="{FF2B5EF4-FFF2-40B4-BE49-F238E27FC236}">
                <a16:creationId xmlns:a16="http://schemas.microsoft.com/office/drawing/2014/main" id="{79B66E90-5326-F044-89B5-58B249F7346E}"/>
              </a:ext>
            </a:extLst>
          </p:cNvPr>
          <p:cNvSpPr txBox="1"/>
          <p:nvPr/>
        </p:nvSpPr>
        <p:spPr>
          <a:xfrm>
            <a:off x="1180207" y="2819408"/>
            <a:ext cx="2070927" cy="707886"/>
          </a:xfrm>
          <a:prstGeom prst="rect">
            <a:avLst/>
          </a:prstGeom>
          <a:noFill/>
        </p:spPr>
        <p:txBody>
          <a:bodyPr wrap="square" rtlCol="0">
            <a:spAutoFit/>
          </a:bodyPr>
          <a:lstStyle/>
          <a:p>
            <a:pPr algn="ctr"/>
            <a:r>
              <a:rPr lang="en-US" sz="2000" dirty="0">
                <a:solidFill>
                  <a:schemeClr val="bg1"/>
                </a:solidFill>
              </a:rPr>
              <a:t>Aidan </a:t>
            </a:r>
            <a:r>
              <a:rPr lang="en-US" sz="2000" dirty="0" err="1">
                <a:solidFill>
                  <a:schemeClr val="bg1"/>
                </a:solidFill>
              </a:rPr>
              <a:t>Acqua</a:t>
            </a:r>
            <a:endParaRPr lang="en-US" sz="2000" dirty="0">
              <a:solidFill>
                <a:schemeClr val="bg1"/>
              </a:solidFill>
            </a:endParaRPr>
          </a:p>
          <a:p>
            <a:pPr algn="ctr"/>
            <a:r>
              <a:rPr lang="en-US" sz="2000" dirty="0">
                <a:solidFill>
                  <a:schemeClr val="bg1"/>
                </a:solidFill>
              </a:rPr>
              <a:t>(Oxford)</a:t>
            </a:r>
          </a:p>
        </p:txBody>
      </p:sp>
      <p:sp>
        <p:nvSpPr>
          <p:cNvPr id="11" name="TextBox 10">
            <a:extLst>
              <a:ext uri="{FF2B5EF4-FFF2-40B4-BE49-F238E27FC236}">
                <a16:creationId xmlns:a16="http://schemas.microsoft.com/office/drawing/2014/main" id="{966683B9-F06F-3945-9B21-87BFAE438A26}"/>
              </a:ext>
            </a:extLst>
          </p:cNvPr>
          <p:cNvSpPr txBox="1"/>
          <p:nvPr/>
        </p:nvSpPr>
        <p:spPr>
          <a:xfrm>
            <a:off x="3397834" y="2819408"/>
            <a:ext cx="2671287" cy="707886"/>
          </a:xfrm>
          <a:prstGeom prst="rect">
            <a:avLst/>
          </a:prstGeom>
          <a:noFill/>
        </p:spPr>
        <p:txBody>
          <a:bodyPr wrap="square" rtlCol="0">
            <a:spAutoFit/>
          </a:bodyPr>
          <a:lstStyle/>
          <a:p>
            <a:pPr algn="ctr"/>
            <a:r>
              <a:rPr lang="en-US" sz="2000" dirty="0">
                <a:solidFill>
                  <a:schemeClr val="bg1"/>
                </a:solidFill>
              </a:rPr>
              <a:t>Pablo Cardenas Ramirez</a:t>
            </a:r>
          </a:p>
          <a:p>
            <a:pPr algn="ctr"/>
            <a:r>
              <a:rPr lang="en-US" sz="2000" dirty="0">
                <a:solidFill>
                  <a:schemeClr val="bg1"/>
                </a:solidFill>
              </a:rPr>
              <a:t>(Cornell/MIT/Harvard)</a:t>
            </a:r>
          </a:p>
        </p:txBody>
      </p:sp>
      <p:sp>
        <p:nvSpPr>
          <p:cNvPr id="12" name="TextBox 11">
            <a:extLst>
              <a:ext uri="{FF2B5EF4-FFF2-40B4-BE49-F238E27FC236}">
                <a16:creationId xmlns:a16="http://schemas.microsoft.com/office/drawing/2014/main" id="{A5AD9E7B-222B-624F-A8DA-ACF775D2D977}"/>
              </a:ext>
            </a:extLst>
          </p:cNvPr>
          <p:cNvSpPr txBox="1"/>
          <p:nvPr/>
        </p:nvSpPr>
        <p:spPr>
          <a:xfrm>
            <a:off x="6510905" y="2819245"/>
            <a:ext cx="1766032" cy="707886"/>
          </a:xfrm>
          <a:prstGeom prst="rect">
            <a:avLst/>
          </a:prstGeom>
          <a:noFill/>
        </p:spPr>
        <p:txBody>
          <a:bodyPr wrap="square" rtlCol="0">
            <a:spAutoFit/>
          </a:bodyPr>
          <a:lstStyle/>
          <a:p>
            <a:pPr algn="ctr"/>
            <a:r>
              <a:rPr lang="en-US" sz="2000" dirty="0" err="1">
                <a:solidFill>
                  <a:schemeClr val="bg1"/>
                </a:solidFill>
              </a:rPr>
              <a:t>Qiyao</a:t>
            </a:r>
            <a:r>
              <a:rPr lang="en-US" sz="2000" dirty="0">
                <a:solidFill>
                  <a:schemeClr val="bg1"/>
                </a:solidFill>
              </a:rPr>
              <a:t> Zhu</a:t>
            </a:r>
          </a:p>
          <a:p>
            <a:pPr algn="ctr"/>
            <a:r>
              <a:rPr lang="en-US" sz="2000" dirty="0">
                <a:solidFill>
                  <a:schemeClr val="bg1"/>
                </a:solidFill>
              </a:rPr>
              <a:t>(CCB)</a:t>
            </a:r>
          </a:p>
        </p:txBody>
      </p:sp>
      <p:sp>
        <p:nvSpPr>
          <p:cNvPr id="13" name="Rectangle 12">
            <a:extLst>
              <a:ext uri="{FF2B5EF4-FFF2-40B4-BE49-F238E27FC236}">
                <a16:creationId xmlns:a16="http://schemas.microsoft.com/office/drawing/2014/main" id="{2D31865B-8010-6044-BD90-1FFC0C1AFBAE}"/>
              </a:ext>
            </a:extLst>
          </p:cNvPr>
          <p:cNvSpPr/>
          <p:nvPr/>
        </p:nvSpPr>
        <p:spPr>
          <a:xfrm>
            <a:off x="8815538" y="2788191"/>
            <a:ext cx="2347117" cy="707886"/>
          </a:xfrm>
          <a:prstGeom prst="rect">
            <a:avLst/>
          </a:prstGeom>
        </p:spPr>
        <p:txBody>
          <a:bodyPr wrap="none">
            <a:spAutoFit/>
          </a:bodyPr>
          <a:lstStyle/>
          <a:p>
            <a:pPr algn="ctr"/>
            <a:r>
              <a:rPr lang="en-US" sz="2000" dirty="0">
                <a:solidFill>
                  <a:schemeClr val="bg1"/>
                </a:solidFill>
              </a:rPr>
              <a:t>Anupam Anand Ojha</a:t>
            </a:r>
          </a:p>
          <a:p>
            <a:pPr algn="ctr"/>
            <a:r>
              <a:rPr lang="en-US" sz="2000" dirty="0">
                <a:solidFill>
                  <a:schemeClr val="bg1"/>
                </a:solidFill>
              </a:rPr>
              <a:t> (CCB/CCM)</a:t>
            </a:r>
          </a:p>
        </p:txBody>
      </p:sp>
      <p:pic>
        <p:nvPicPr>
          <p:cNvPr id="14" name="Picture 13">
            <a:extLst>
              <a:ext uri="{FF2B5EF4-FFF2-40B4-BE49-F238E27FC236}">
                <a16:creationId xmlns:a16="http://schemas.microsoft.com/office/drawing/2014/main" id="{301821B6-AB10-E945-B464-909AC6CBAB43}"/>
              </a:ext>
            </a:extLst>
          </p:cNvPr>
          <p:cNvPicPr>
            <a:picLocks noChangeAspect="1"/>
          </p:cNvPicPr>
          <p:nvPr/>
        </p:nvPicPr>
        <p:blipFill rotWithShape="1">
          <a:blip r:embed="rId5"/>
          <a:srcRect l="18265" t="3867" r="18265" b="20000"/>
          <a:stretch/>
        </p:blipFill>
        <p:spPr>
          <a:xfrm>
            <a:off x="2999669" y="4457828"/>
            <a:ext cx="1372156" cy="1645920"/>
          </a:xfrm>
          <a:prstGeom prst="rect">
            <a:avLst/>
          </a:prstGeom>
        </p:spPr>
      </p:pic>
      <p:sp>
        <p:nvSpPr>
          <p:cNvPr id="15" name="Rectangle 14">
            <a:extLst>
              <a:ext uri="{FF2B5EF4-FFF2-40B4-BE49-F238E27FC236}">
                <a16:creationId xmlns:a16="http://schemas.microsoft.com/office/drawing/2014/main" id="{B48B0914-CC63-F04D-93EE-429223136F2A}"/>
              </a:ext>
            </a:extLst>
          </p:cNvPr>
          <p:cNvSpPr/>
          <p:nvPr/>
        </p:nvSpPr>
        <p:spPr>
          <a:xfrm>
            <a:off x="2583088" y="6103748"/>
            <a:ext cx="2205318" cy="707886"/>
          </a:xfrm>
          <a:prstGeom prst="rect">
            <a:avLst/>
          </a:prstGeom>
        </p:spPr>
        <p:txBody>
          <a:bodyPr wrap="square">
            <a:spAutoFit/>
          </a:bodyPr>
          <a:lstStyle/>
          <a:p>
            <a:pPr algn="ctr"/>
            <a:r>
              <a:rPr lang="en-US" sz="2000" dirty="0">
                <a:solidFill>
                  <a:schemeClr val="bg1"/>
                </a:solidFill>
              </a:rPr>
              <a:t>Camille Bilodeau</a:t>
            </a:r>
          </a:p>
          <a:p>
            <a:pPr algn="ctr"/>
            <a:r>
              <a:rPr lang="en-US" sz="2000" dirty="0">
                <a:solidFill>
                  <a:schemeClr val="bg1"/>
                </a:solidFill>
              </a:rPr>
              <a:t>(Virginia)</a:t>
            </a:r>
          </a:p>
        </p:txBody>
      </p:sp>
      <p:sp>
        <p:nvSpPr>
          <p:cNvPr id="16" name="TextBox 15">
            <a:extLst>
              <a:ext uri="{FF2B5EF4-FFF2-40B4-BE49-F238E27FC236}">
                <a16:creationId xmlns:a16="http://schemas.microsoft.com/office/drawing/2014/main" id="{9E94C8E6-5605-DE4B-99C0-216DA8C5D43B}"/>
              </a:ext>
            </a:extLst>
          </p:cNvPr>
          <p:cNvSpPr txBox="1"/>
          <p:nvPr/>
        </p:nvSpPr>
        <p:spPr>
          <a:xfrm>
            <a:off x="26881" y="3559282"/>
            <a:ext cx="12192000" cy="1015663"/>
          </a:xfrm>
          <a:prstGeom prst="rect">
            <a:avLst/>
          </a:prstGeom>
          <a:noFill/>
        </p:spPr>
        <p:txBody>
          <a:bodyPr wrap="square" rtlCol="0">
            <a:spAutoFit/>
          </a:bodyPr>
          <a:lstStyle/>
          <a:p>
            <a:pPr algn="ctr"/>
            <a:r>
              <a:rPr lang="en-US" sz="6000" dirty="0">
                <a:solidFill>
                  <a:schemeClr val="bg1"/>
                </a:solidFill>
              </a:rPr>
              <a:t>Chemistry</a:t>
            </a:r>
          </a:p>
        </p:txBody>
      </p:sp>
      <p:sp>
        <p:nvSpPr>
          <p:cNvPr id="18" name="Rectangle 17">
            <a:extLst>
              <a:ext uri="{FF2B5EF4-FFF2-40B4-BE49-F238E27FC236}">
                <a16:creationId xmlns:a16="http://schemas.microsoft.com/office/drawing/2014/main" id="{2417A9AE-CDDF-714D-8925-D6FEA500BB93}"/>
              </a:ext>
            </a:extLst>
          </p:cNvPr>
          <p:cNvSpPr/>
          <p:nvPr/>
        </p:nvSpPr>
        <p:spPr>
          <a:xfrm>
            <a:off x="7473995" y="6103748"/>
            <a:ext cx="2205318" cy="707886"/>
          </a:xfrm>
          <a:prstGeom prst="rect">
            <a:avLst/>
          </a:prstGeom>
        </p:spPr>
        <p:txBody>
          <a:bodyPr wrap="square">
            <a:spAutoFit/>
          </a:bodyPr>
          <a:lstStyle/>
          <a:p>
            <a:pPr algn="ctr"/>
            <a:r>
              <a:rPr lang="en-US" sz="2000" dirty="0" err="1">
                <a:solidFill>
                  <a:schemeClr val="bg1"/>
                </a:solidFill>
              </a:rPr>
              <a:t>Shimanto</a:t>
            </a:r>
            <a:r>
              <a:rPr lang="en-US" sz="2000" dirty="0">
                <a:solidFill>
                  <a:schemeClr val="bg1"/>
                </a:solidFill>
              </a:rPr>
              <a:t> Roy</a:t>
            </a:r>
          </a:p>
          <a:p>
            <a:pPr algn="ctr"/>
            <a:r>
              <a:rPr lang="en-US" sz="2000" dirty="0">
                <a:solidFill>
                  <a:schemeClr val="bg1"/>
                </a:solidFill>
              </a:rPr>
              <a:t>(Virginia)</a:t>
            </a:r>
          </a:p>
        </p:txBody>
      </p:sp>
      <p:pic>
        <p:nvPicPr>
          <p:cNvPr id="19" name="Picture 18">
            <a:extLst>
              <a:ext uri="{FF2B5EF4-FFF2-40B4-BE49-F238E27FC236}">
                <a16:creationId xmlns:a16="http://schemas.microsoft.com/office/drawing/2014/main" id="{78CA1CE1-B9C1-F548-8F29-AA7234906363}"/>
              </a:ext>
            </a:extLst>
          </p:cNvPr>
          <p:cNvPicPr>
            <a:picLocks noChangeAspect="1"/>
          </p:cNvPicPr>
          <p:nvPr/>
        </p:nvPicPr>
        <p:blipFill rotWithShape="1">
          <a:blip r:embed="rId6"/>
          <a:srcRect l="41489" t="29848" r="39909" b="47173"/>
          <a:stretch/>
        </p:blipFill>
        <p:spPr>
          <a:xfrm>
            <a:off x="7894249" y="4465165"/>
            <a:ext cx="1332411" cy="1645920"/>
          </a:xfrm>
          <a:prstGeom prst="rect">
            <a:avLst/>
          </a:prstGeom>
        </p:spPr>
      </p:pic>
      <p:pic>
        <p:nvPicPr>
          <p:cNvPr id="20" name="Picture 19">
            <a:extLst>
              <a:ext uri="{FF2B5EF4-FFF2-40B4-BE49-F238E27FC236}">
                <a16:creationId xmlns:a16="http://schemas.microsoft.com/office/drawing/2014/main" id="{B34F7639-37F6-EC4E-8380-289B91CF97F0}"/>
              </a:ext>
            </a:extLst>
          </p:cNvPr>
          <p:cNvPicPr>
            <a:picLocks noChangeAspect="1"/>
          </p:cNvPicPr>
          <p:nvPr/>
        </p:nvPicPr>
        <p:blipFill rotWithShape="1">
          <a:blip r:embed="rId7"/>
          <a:srcRect l="17809" t="7462" r="16871" b="20728"/>
          <a:stretch/>
        </p:blipFill>
        <p:spPr>
          <a:xfrm>
            <a:off x="4030400" y="1232047"/>
            <a:ext cx="1497190" cy="1645920"/>
          </a:xfrm>
          <a:prstGeom prst="rect">
            <a:avLst/>
          </a:prstGeom>
        </p:spPr>
      </p:pic>
    </p:spTree>
    <p:extLst>
      <p:ext uri="{BB962C8B-B14F-4D97-AF65-F5344CB8AC3E}">
        <p14:creationId xmlns:p14="http://schemas.microsoft.com/office/powerpoint/2010/main" val="20270686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7256210-559A-694F-B201-03113F9A530D}"/>
              </a:ext>
            </a:extLst>
          </p:cNvPr>
          <p:cNvSpPr txBox="1"/>
          <p:nvPr/>
        </p:nvSpPr>
        <p:spPr>
          <a:xfrm>
            <a:off x="84082" y="1475880"/>
            <a:ext cx="11964318" cy="5170646"/>
          </a:xfrm>
          <a:prstGeom prst="rect">
            <a:avLst/>
          </a:prstGeom>
          <a:noFill/>
        </p:spPr>
        <p:txBody>
          <a:bodyPr wrap="square" rtlCol="0">
            <a:spAutoFit/>
          </a:bodyPr>
          <a:lstStyle/>
          <a:p>
            <a:pPr marL="342900" indent="-342900">
              <a:buFont typeface="Arial" panose="020B0604020202020204" pitchFamily="34" charset="0"/>
              <a:buChar char="•"/>
            </a:pPr>
            <a:r>
              <a:rPr lang="en-US" sz="2200" dirty="0"/>
              <a:t>AI has the potential to transform the way we do science.</a:t>
            </a:r>
          </a:p>
          <a:p>
            <a:pPr marL="342900" indent="-342900">
              <a:buFont typeface="Arial" panose="020B0604020202020204" pitchFamily="34" charset="0"/>
              <a:buChar char="•"/>
            </a:pPr>
            <a:endParaRPr lang="en-US" sz="2200" dirty="0"/>
          </a:p>
          <a:p>
            <a:pPr marL="342900" indent="-342900">
              <a:buFont typeface="Arial" panose="020B0604020202020204" pitchFamily="34" charset="0"/>
              <a:buChar char="•"/>
            </a:pPr>
            <a:r>
              <a:rPr lang="en-US" sz="2200" dirty="0"/>
              <a:t>AI can help in human-limited situations</a:t>
            </a:r>
          </a:p>
          <a:p>
            <a:pPr marL="342900" indent="-342900">
              <a:buFont typeface="Arial" panose="020B0604020202020204" pitchFamily="34" charset="0"/>
              <a:buChar char="•"/>
            </a:pPr>
            <a:endParaRPr lang="en-US" sz="2200" dirty="0"/>
          </a:p>
          <a:p>
            <a:pPr marL="342900" indent="-342900">
              <a:buFont typeface="Arial" panose="020B0604020202020204" pitchFamily="34" charset="0"/>
              <a:buChar char="•"/>
            </a:pPr>
            <a:r>
              <a:rPr lang="en-US" sz="2200" dirty="0"/>
              <a:t>Curiosity is a human characteristic. Because of it, we have advanced as a civilization.</a:t>
            </a:r>
          </a:p>
          <a:p>
            <a:endParaRPr lang="en-US" sz="2200" dirty="0"/>
          </a:p>
          <a:p>
            <a:pPr marL="342900" indent="-342900">
              <a:buFont typeface="Arial" panose="020B0604020202020204" pitchFamily="34" charset="0"/>
              <a:buChar char="•"/>
            </a:pPr>
            <a:r>
              <a:rPr lang="en-US" sz="2200" dirty="0"/>
              <a:t>Humans need to take responsibility for the bad usage of AI, including reputational damage.</a:t>
            </a:r>
          </a:p>
          <a:p>
            <a:pPr marL="342900" indent="-342900">
              <a:buFont typeface="Arial" panose="020B0604020202020204" pitchFamily="34" charset="0"/>
              <a:buChar char="•"/>
            </a:pPr>
            <a:endParaRPr lang="en-US" sz="2200" dirty="0"/>
          </a:p>
          <a:p>
            <a:pPr marL="342900" indent="-342900">
              <a:buFont typeface="Arial" panose="020B0604020202020204" pitchFamily="34" charset="0"/>
              <a:buChar char="•"/>
            </a:pPr>
            <a:r>
              <a:rPr lang="en-US" sz="2200" dirty="0"/>
              <a:t>May enable the largest democratization of science ever</a:t>
            </a:r>
          </a:p>
          <a:p>
            <a:pPr marL="342900" indent="-342900">
              <a:buFont typeface="Arial" panose="020B0604020202020204" pitchFamily="34" charset="0"/>
              <a:buChar char="•"/>
            </a:pPr>
            <a:endParaRPr lang="en-US" sz="2200" dirty="0"/>
          </a:p>
          <a:p>
            <a:pPr marL="342900" indent="-342900">
              <a:buFont typeface="Arial" panose="020B0604020202020204" pitchFamily="34" charset="0"/>
              <a:buChar char="•"/>
            </a:pPr>
            <a:r>
              <a:rPr lang="en-US" sz="2200" dirty="0"/>
              <a:t>AI-science needs to be separated from human-science</a:t>
            </a:r>
          </a:p>
          <a:p>
            <a:pPr marL="342900" indent="-342900">
              <a:buFont typeface="Arial" panose="020B0604020202020204" pitchFamily="34" charset="0"/>
              <a:buChar char="•"/>
            </a:pPr>
            <a:endParaRPr lang="en-US" sz="2200" dirty="0"/>
          </a:p>
          <a:p>
            <a:pPr marL="342900" indent="-342900">
              <a:buFont typeface="Arial" panose="020B0604020202020204" pitchFamily="34" charset="0"/>
              <a:buChar char="•"/>
            </a:pPr>
            <a:r>
              <a:rPr lang="en-US" sz="2200" dirty="0"/>
              <a:t>This is the beginning of the golden era for science. Benefits for humanity will be </a:t>
            </a:r>
            <a:r>
              <a:rPr lang="en-US" sz="2200" dirty="0" err="1"/>
              <a:t>inmense</a:t>
            </a:r>
            <a:endParaRPr lang="en-US" sz="2200" dirty="0"/>
          </a:p>
          <a:p>
            <a:endParaRPr lang="en-US" sz="2200" dirty="0"/>
          </a:p>
          <a:p>
            <a:pPr marL="342900" indent="-342900">
              <a:buFont typeface="Arial" panose="020B0604020202020204" pitchFamily="34" charset="0"/>
              <a:buChar char="•"/>
            </a:pPr>
            <a:r>
              <a:rPr lang="en-US" sz="2200" dirty="0"/>
              <a:t>What will happen if science can be automated?</a:t>
            </a:r>
          </a:p>
        </p:txBody>
      </p:sp>
      <p:sp>
        <p:nvSpPr>
          <p:cNvPr id="9" name="TextBox 8">
            <a:extLst>
              <a:ext uri="{FF2B5EF4-FFF2-40B4-BE49-F238E27FC236}">
                <a16:creationId xmlns:a16="http://schemas.microsoft.com/office/drawing/2014/main" id="{2450EA24-BB2D-6541-B5B8-987051DC006B}"/>
              </a:ext>
            </a:extLst>
          </p:cNvPr>
          <p:cNvSpPr txBox="1"/>
          <p:nvPr/>
        </p:nvSpPr>
        <p:spPr>
          <a:xfrm>
            <a:off x="0" y="0"/>
            <a:ext cx="12192000" cy="1046440"/>
          </a:xfrm>
          <a:prstGeom prst="rect">
            <a:avLst/>
          </a:prstGeom>
          <a:noFill/>
        </p:spPr>
        <p:txBody>
          <a:bodyPr wrap="square" rtlCol="0">
            <a:spAutoFit/>
          </a:bodyPr>
          <a:lstStyle/>
          <a:p>
            <a:pPr algn="ctr"/>
            <a:r>
              <a:rPr lang="en-US" sz="6200" dirty="0"/>
              <a:t>Main messages</a:t>
            </a:r>
          </a:p>
        </p:txBody>
      </p:sp>
    </p:spTree>
    <p:extLst>
      <p:ext uri="{BB962C8B-B14F-4D97-AF65-F5344CB8AC3E}">
        <p14:creationId xmlns:p14="http://schemas.microsoft.com/office/powerpoint/2010/main" val="32996869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88F2993-39DE-95B0-73F2-62B7465B06EE}"/>
            </a:ext>
          </a:extLst>
        </p:cNvPr>
        <p:cNvGrpSpPr/>
        <p:nvPr/>
      </p:nvGrpSpPr>
      <p:grpSpPr>
        <a:xfrm>
          <a:off x="0" y="0"/>
          <a:ext cx="0" cy="0"/>
          <a:chOff x="0" y="0"/>
          <a:chExt cx="0" cy="0"/>
        </a:xfrm>
      </p:grpSpPr>
      <p:sp>
        <p:nvSpPr>
          <p:cNvPr id="31" name="TextBox 30">
            <a:extLst>
              <a:ext uri="{FF2B5EF4-FFF2-40B4-BE49-F238E27FC236}">
                <a16:creationId xmlns:a16="http://schemas.microsoft.com/office/drawing/2014/main" id="{B4D1AB31-1B66-A2D8-E2D4-80433D6C3BA6}"/>
              </a:ext>
            </a:extLst>
          </p:cNvPr>
          <p:cNvSpPr txBox="1"/>
          <p:nvPr/>
        </p:nvSpPr>
        <p:spPr>
          <a:xfrm>
            <a:off x="-2620" y="39575"/>
            <a:ext cx="12192000" cy="1015663"/>
          </a:xfrm>
          <a:prstGeom prst="rect">
            <a:avLst/>
          </a:prstGeom>
          <a:noFill/>
        </p:spPr>
        <p:txBody>
          <a:bodyPr wrap="square" rtlCol="0">
            <a:spAutoFit/>
          </a:bodyPr>
          <a:lstStyle/>
          <a:p>
            <a:pPr algn="ctr"/>
            <a:r>
              <a:rPr lang="en-US" sz="6000" dirty="0">
                <a:solidFill>
                  <a:schemeClr val="bg1"/>
                </a:solidFill>
              </a:rPr>
              <a:t>Denario team</a:t>
            </a:r>
          </a:p>
        </p:txBody>
      </p:sp>
      <p:graphicFrame>
        <p:nvGraphicFramePr>
          <p:cNvPr id="2" name="Table 1">
            <a:extLst>
              <a:ext uri="{FF2B5EF4-FFF2-40B4-BE49-F238E27FC236}">
                <a16:creationId xmlns:a16="http://schemas.microsoft.com/office/drawing/2014/main" id="{7CBC9141-E14D-E04D-9424-71D4F8D22C86}"/>
              </a:ext>
            </a:extLst>
          </p:cNvPr>
          <p:cNvGraphicFramePr>
            <a:graphicFrameLocks noGrp="1"/>
          </p:cNvGraphicFramePr>
          <p:nvPr/>
        </p:nvGraphicFramePr>
        <p:xfrm>
          <a:off x="0" y="1055238"/>
          <a:ext cx="12189375" cy="5802764"/>
        </p:xfrm>
        <a:graphic>
          <a:graphicData uri="http://schemas.openxmlformats.org/drawingml/2006/table">
            <a:tbl>
              <a:tblPr firstRow="1" bandRow="1">
                <a:tableStyleId>{5940675A-B579-460E-94D1-54222C63F5DA}</a:tableStyleId>
              </a:tblPr>
              <a:tblGrid>
                <a:gridCol w="1354375">
                  <a:extLst>
                    <a:ext uri="{9D8B030D-6E8A-4147-A177-3AD203B41FA5}">
                      <a16:colId xmlns:a16="http://schemas.microsoft.com/office/drawing/2014/main" val="3914065686"/>
                    </a:ext>
                  </a:extLst>
                </a:gridCol>
                <a:gridCol w="1354375">
                  <a:extLst>
                    <a:ext uri="{9D8B030D-6E8A-4147-A177-3AD203B41FA5}">
                      <a16:colId xmlns:a16="http://schemas.microsoft.com/office/drawing/2014/main" val="181176499"/>
                    </a:ext>
                  </a:extLst>
                </a:gridCol>
                <a:gridCol w="1354375">
                  <a:extLst>
                    <a:ext uri="{9D8B030D-6E8A-4147-A177-3AD203B41FA5}">
                      <a16:colId xmlns:a16="http://schemas.microsoft.com/office/drawing/2014/main" val="2885568607"/>
                    </a:ext>
                  </a:extLst>
                </a:gridCol>
                <a:gridCol w="1354375">
                  <a:extLst>
                    <a:ext uri="{9D8B030D-6E8A-4147-A177-3AD203B41FA5}">
                      <a16:colId xmlns:a16="http://schemas.microsoft.com/office/drawing/2014/main" val="24136953"/>
                    </a:ext>
                  </a:extLst>
                </a:gridCol>
                <a:gridCol w="1354375">
                  <a:extLst>
                    <a:ext uri="{9D8B030D-6E8A-4147-A177-3AD203B41FA5}">
                      <a16:colId xmlns:a16="http://schemas.microsoft.com/office/drawing/2014/main" val="4171984867"/>
                    </a:ext>
                  </a:extLst>
                </a:gridCol>
                <a:gridCol w="1354375">
                  <a:extLst>
                    <a:ext uri="{9D8B030D-6E8A-4147-A177-3AD203B41FA5}">
                      <a16:colId xmlns:a16="http://schemas.microsoft.com/office/drawing/2014/main" val="2616079394"/>
                    </a:ext>
                  </a:extLst>
                </a:gridCol>
                <a:gridCol w="1354375">
                  <a:extLst>
                    <a:ext uri="{9D8B030D-6E8A-4147-A177-3AD203B41FA5}">
                      <a16:colId xmlns:a16="http://schemas.microsoft.com/office/drawing/2014/main" val="1483672282"/>
                    </a:ext>
                  </a:extLst>
                </a:gridCol>
                <a:gridCol w="1354375">
                  <a:extLst>
                    <a:ext uri="{9D8B030D-6E8A-4147-A177-3AD203B41FA5}">
                      <a16:colId xmlns:a16="http://schemas.microsoft.com/office/drawing/2014/main" val="148266644"/>
                    </a:ext>
                  </a:extLst>
                </a:gridCol>
                <a:gridCol w="1354375">
                  <a:extLst>
                    <a:ext uri="{9D8B030D-6E8A-4147-A177-3AD203B41FA5}">
                      <a16:colId xmlns:a16="http://schemas.microsoft.com/office/drawing/2014/main" val="2539281031"/>
                    </a:ext>
                  </a:extLst>
                </a:gridCol>
              </a:tblGrid>
              <a:tr h="1450691">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284747948"/>
                  </a:ext>
                </a:extLst>
              </a:tr>
              <a:tr h="1450691">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946401599"/>
                  </a:ext>
                </a:extLst>
              </a:tr>
              <a:tr h="1450691">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998769800"/>
                  </a:ext>
                </a:extLst>
              </a:tr>
              <a:tr h="1450691">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692197624"/>
                  </a:ext>
                </a:extLst>
              </a:tr>
            </a:tbl>
          </a:graphicData>
        </a:graphic>
      </p:graphicFrame>
      <p:pic>
        <p:nvPicPr>
          <p:cNvPr id="14" name="Picture 13">
            <a:extLst>
              <a:ext uri="{FF2B5EF4-FFF2-40B4-BE49-F238E27FC236}">
                <a16:creationId xmlns:a16="http://schemas.microsoft.com/office/drawing/2014/main" id="{840F67D2-3AB8-F745-8343-6A5E5453A2FC}"/>
              </a:ext>
            </a:extLst>
          </p:cNvPr>
          <p:cNvPicPr>
            <a:picLocks noChangeAspect="1"/>
          </p:cNvPicPr>
          <p:nvPr/>
        </p:nvPicPr>
        <p:blipFill rotWithShape="1">
          <a:blip r:embed="rId3"/>
          <a:srcRect l="18510" r="17395" b="16868"/>
          <a:stretch/>
        </p:blipFill>
        <p:spPr>
          <a:xfrm>
            <a:off x="159027" y="1094994"/>
            <a:ext cx="1057507" cy="1371600"/>
          </a:xfrm>
          <a:prstGeom prst="rect">
            <a:avLst/>
          </a:prstGeom>
        </p:spPr>
      </p:pic>
      <p:pic>
        <p:nvPicPr>
          <p:cNvPr id="16" name="Picture 6" descr="Adrian Bayer | Department of Astrophysical Sciences">
            <a:extLst>
              <a:ext uri="{FF2B5EF4-FFF2-40B4-BE49-F238E27FC236}">
                <a16:creationId xmlns:a16="http://schemas.microsoft.com/office/drawing/2014/main" id="{D6382ED1-005A-FC42-8FBD-4E471F86A49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054" t="7706" r="15052" b="28372"/>
          <a:stretch>
            <a:fillRect/>
          </a:stretch>
        </p:blipFill>
        <p:spPr bwMode="auto">
          <a:xfrm>
            <a:off x="2828626" y="1094994"/>
            <a:ext cx="1121715"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65217385-B52E-0849-B5A8-96145318822E}"/>
              </a:ext>
            </a:extLst>
          </p:cNvPr>
          <p:cNvPicPr>
            <a:picLocks noChangeAspect="1"/>
          </p:cNvPicPr>
          <p:nvPr/>
        </p:nvPicPr>
        <p:blipFill rotWithShape="1">
          <a:blip r:embed="rId5"/>
          <a:srcRect l="52806" t="24301" r="32662" b="50628"/>
          <a:stretch/>
        </p:blipFill>
        <p:spPr>
          <a:xfrm>
            <a:off x="4149124" y="1094994"/>
            <a:ext cx="1204623" cy="1371600"/>
          </a:xfrm>
          <a:prstGeom prst="rect">
            <a:avLst/>
          </a:prstGeom>
        </p:spPr>
      </p:pic>
      <p:pic>
        <p:nvPicPr>
          <p:cNvPr id="18" name="Picture 10" descr="Pablo BERMEJO | PhD student | Donostia International Physics Center,  Donostia / San Sebastián | DIPC | Department of Theoretical Physics |  Research profile">
            <a:extLst>
              <a:ext uri="{FF2B5EF4-FFF2-40B4-BE49-F238E27FC236}">
                <a16:creationId xmlns:a16="http://schemas.microsoft.com/office/drawing/2014/main" id="{7C9FB120-2506-F247-923B-652EFB2B089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9370" r="10471" b="8927"/>
          <a:stretch>
            <a:fillRect/>
          </a:stretch>
        </p:blipFill>
        <p:spPr bwMode="auto">
          <a:xfrm>
            <a:off x="5489765" y="1094994"/>
            <a:ext cx="120723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6BA48A57-57ED-6044-B758-3AB38E27A5DA}"/>
              </a:ext>
            </a:extLst>
          </p:cNvPr>
          <p:cNvPicPr>
            <a:picLocks noChangeAspect="1"/>
          </p:cNvPicPr>
          <p:nvPr/>
        </p:nvPicPr>
        <p:blipFill rotWithShape="1">
          <a:blip r:embed="rId7"/>
          <a:srcRect l="18265" t="3867" r="18265" b="20000"/>
          <a:stretch/>
        </p:blipFill>
        <p:spPr>
          <a:xfrm>
            <a:off x="6876557" y="1094994"/>
            <a:ext cx="1143463" cy="1371600"/>
          </a:xfrm>
          <a:prstGeom prst="rect">
            <a:avLst/>
          </a:prstGeom>
        </p:spPr>
      </p:pic>
      <p:pic>
        <p:nvPicPr>
          <p:cNvPr id="20" name="Picture 2" descr="borisbolliet (Boris Bolliet) · GitHub">
            <a:extLst>
              <a:ext uri="{FF2B5EF4-FFF2-40B4-BE49-F238E27FC236}">
                <a16:creationId xmlns:a16="http://schemas.microsoft.com/office/drawing/2014/main" id="{3C878572-020B-A44B-A557-01E234793C9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9904" t="8293" r="21511" b="15928"/>
          <a:stretch>
            <a:fillRect/>
          </a:stretch>
        </p:blipFill>
        <p:spPr bwMode="auto">
          <a:xfrm>
            <a:off x="8281227" y="1094994"/>
            <a:ext cx="1060375" cy="13716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A768F301-55D8-B54B-A5E8-22D2953BD64D}"/>
              </a:ext>
            </a:extLst>
          </p:cNvPr>
          <p:cNvPicPr>
            <a:picLocks noChangeAspect="1"/>
          </p:cNvPicPr>
          <p:nvPr/>
        </p:nvPicPr>
        <p:blipFill rotWithShape="1">
          <a:blip r:embed="rId9"/>
          <a:srcRect l="28677" t="14889" r="25954" b="31376"/>
          <a:stretch/>
        </p:blipFill>
        <p:spPr>
          <a:xfrm>
            <a:off x="10939818" y="1094994"/>
            <a:ext cx="1158057" cy="1371600"/>
          </a:xfrm>
          <a:prstGeom prst="rect">
            <a:avLst/>
          </a:prstGeom>
        </p:spPr>
      </p:pic>
      <p:pic>
        <p:nvPicPr>
          <p:cNvPr id="23" name="Picture 22">
            <a:extLst>
              <a:ext uri="{FF2B5EF4-FFF2-40B4-BE49-F238E27FC236}">
                <a16:creationId xmlns:a16="http://schemas.microsoft.com/office/drawing/2014/main" id="{072A8D38-9CE6-5B47-9A85-99DBF6DA12C4}"/>
              </a:ext>
            </a:extLst>
          </p:cNvPr>
          <p:cNvPicPr>
            <a:picLocks noChangeAspect="1"/>
          </p:cNvPicPr>
          <p:nvPr/>
        </p:nvPicPr>
        <p:blipFill rotWithShape="1">
          <a:blip r:embed="rId10"/>
          <a:srcRect l="20432" t="12425" r="35465" b="34540"/>
          <a:stretch/>
        </p:blipFill>
        <p:spPr>
          <a:xfrm>
            <a:off x="117484" y="2543471"/>
            <a:ext cx="1140592" cy="1371600"/>
          </a:xfrm>
          <a:prstGeom prst="rect">
            <a:avLst/>
          </a:prstGeom>
        </p:spPr>
      </p:pic>
      <p:pic>
        <p:nvPicPr>
          <p:cNvPr id="24" name="Picture 12" descr="changhoonhahn (ChangHoon Hahn) · GitHub">
            <a:extLst>
              <a:ext uri="{FF2B5EF4-FFF2-40B4-BE49-F238E27FC236}">
                <a16:creationId xmlns:a16="http://schemas.microsoft.com/office/drawing/2014/main" id="{2E4FA524-9BC0-DB4D-9E61-FA6CF828A2C9}"/>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9340" r="46358" b="22098"/>
          <a:stretch>
            <a:fillRect/>
          </a:stretch>
        </p:blipFill>
        <p:spPr bwMode="auto">
          <a:xfrm>
            <a:off x="1486023" y="2543471"/>
            <a:ext cx="1073113" cy="137160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3FEB4F49-3219-0D4B-916F-D412BF4DCCE4}"/>
              </a:ext>
            </a:extLst>
          </p:cNvPr>
          <p:cNvPicPr>
            <a:picLocks noChangeAspect="1"/>
          </p:cNvPicPr>
          <p:nvPr/>
        </p:nvPicPr>
        <p:blipFill rotWithShape="1">
          <a:blip r:embed="rId12"/>
          <a:srcRect l="37375" t="18744" r="36087" b="32947"/>
          <a:stretch/>
        </p:blipFill>
        <p:spPr>
          <a:xfrm>
            <a:off x="2828626" y="2543471"/>
            <a:ext cx="1130199" cy="1371600"/>
          </a:xfrm>
          <a:prstGeom prst="rect">
            <a:avLst/>
          </a:prstGeom>
        </p:spPr>
      </p:pic>
      <p:pic>
        <p:nvPicPr>
          <p:cNvPr id="26" name="Picture 25">
            <a:extLst>
              <a:ext uri="{FF2B5EF4-FFF2-40B4-BE49-F238E27FC236}">
                <a16:creationId xmlns:a16="http://schemas.microsoft.com/office/drawing/2014/main" id="{5977DABC-4349-7C45-A027-C5A918480DF6}"/>
              </a:ext>
            </a:extLst>
          </p:cNvPr>
          <p:cNvPicPr>
            <a:picLocks noChangeAspect="1"/>
          </p:cNvPicPr>
          <p:nvPr/>
        </p:nvPicPr>
        <p:blipFill rotWithShape="1">
          <a:blip r:embed="rId13"/>
          <a:srcRect l="36738" t="12071" r="28898" b="19350"/>
          <a:stretch/>
        </p:blipFill>
        <p:spPr>
          <a:xfrm>
            <a:off x="4228315" y="2543471"/>
            <a:ext cx="1025803" cy="1371600"/>
          </a:xfrm>
          <a:prstGeom prst="rect">
            <a:avLst/>
          </a:prstGeom>
        </p:spPr>
      </p:pic>
      <p:pic>
        <p:nvPicPr>
          <p:cNvPr id="28" name="Picture 27">
            <a:extLst>
              <a:ext uri="{FF2B5EF4-FFF2-40B4-BE49-F238E27FC236}">
                <a16:creationId xmlns:a16="http://schemas.microsoft.com/office/drawing/2014/main" id="{A6480847-BD83-AD42-80CA-B76D076C4C0B}"/>
              </a:ext>
            </a:extLst>
          </p:cNvPr>
          <p:cNvPicPr>
            <a:picLocks noChangeAspect="1"/>
          </p:cNvPicPr>
          <p:nvPr/>
        </p:nvPicPr>
        <p:blipFill rotWithShape="1">
          <a:blip r:embed="rId14"/>
          <a:srcRect l="27383" t="8555" r="32581" b="57540"/>
          <a:stretch/>
        </p:blipFill>
        <p:spPr>
          <a:xfrm>
            <a:off x="6843379" y="2548476"/>
            <a:ext cx="1209817" cy="1371600"/>
          </a:xfrm>
          <a:prstGeom prst="rect">
            <a:avLst/>
          </a:prstGeom>
        </p:spPr>
      </p:pic>
      <p:pic>
        <p:nvPicPr>
          <p:cNvPr id="29" name="Picture 28">
            <a:extLst>
              <a:ext uri="{FF2B5EF4-FFF2-40B4-BE49-F238E27FC236}">
                <a16:creationId xmlns:a16="http://schemas.microsoft.com/office/drawing/2014/main" id="{EB36D1D1-51BD-E949-ABF1-64779648E95F}"/>
              </a:ext>
            </a:extLst>
          </p:cNvPr>
          <p:cNvPicPr>
            <a:picLocks noChangeAspect="1"/>
          </p:cNvPicPr>
          <p:nvPr/>
        </p:nvPicPr>
        <p:blipFill rotWithShape="1">
          <a:blip r:embed="rId15"/>
          <a:srcRect l="19820" t="5963" r="18128" b="14206"/>
          <a:stretch/>
        </p:blipFill>
        <p:spPr>
          <a:xfrm>
            <a:off x="8275469" y="2543471"/>
            <a:ext cx="1066133" cy="1371600"/>
          </a:xfrm>
          <a:prstGeom prst="rect">
            <a:avLst/>
          </a:prstGeom>
        </p:spPr>
      </p:pic>
      <p:pic>
        <p:nvPicPr>
          <p:cNvPr id="30" name="Picture 29">
            <a:extLst>
              <a:ext uri="{FF2B5EF4-FFF2-40B4-BE49-F238E27FC236}">
                <a16:creationId xmlns:a16="http://schemas.microsoft.com/office/drawing/2014/main" id="{6F9D5ED5-08A6-2749-9343-8B8B035A35C6}"/>
              </a:ext>
            </a:extLst>
          </p:cNvPr>
          <p:cNvPicPr>
            <a:picLocks noChangeAspect="1"/>
          </p:cNvPicPr>
          <p:nvPr/>
        </p:nvPicPr>
        <p:blipFill>
          <a:blip r:embed="rId16"/>
          <a:stretch>
            <a:fillRect/>
          </a:stretch>
        </p:blipFill>
        <p:spPr>
          <a:xfrm>
            <a:off x="9467821" y="2520527"/>
            <a:ext cx="1371600" cy="1371600"/>
          </a:xfrm>
          <a:prstGeom prst="rect">
            <a:avLst/>
          </a:prstGeom>
        </p:spPr>
      </p:pic>
      <p:pic>
        <p:nvPicPr>
          <p:cNvPr id="32" name="Picture 31">
            <a:extLst>
              <a:ext uri="{FF2B5EF4-FFF2-40B4-BE49-F238E27FC236}">
                <a16:creationId xmlns:a16="http://schemas.microsoft.com/office/drawing/2014/main" id="{F2087FD7-0BD6-0F42-9C8C-B5655502DEC4}"/>
              </a:ext>
            </a:extLst>
          </p:cNvPr>
          <p:cNvPicPr>
            <a:picLocks noChangeAspect="1"/>
          </p:cNvPicPr>
          <p:nvPr/>
        </p:nvPicPr>
        <p:blipFill rotWithShape="1">
          <a:blip r:embed="rId17"/>
          <a:srcRect l="16400" t="3768" r="17148" b="24504"/>
          <a:stretch/>
        </p:blipFill>
        <p:spPr>
          <a:xfrm>
            <a:off x="10883982" y="2543471"/>
            <a:ext cx="1270730" cy="1371600"/>
          </a:xfrm>
          <a:prstGeom prst="rect">
            <a:avLst/>
          </a:prstGeom>
        </p:spPr>
      </p:pic>
      <p:pic>
        <p:nvPicPr>
          <p:cNvPr id="33" name="Picture 32">
            <a:extLst>
              <a:ext uri="{FF2B5EF4-FFF2-40B4-BE49-F238E27FC236}">
                <a16:creationId xmlns:a16="http://schemas.microsoft.com/office/drawing/2014/main" id="{BD00012A-F676-0744-BB00-C5FC3F0771EF}"/>
              </a:ext>
            </a:extLst>
          </p:cNvPr>
          <p:cNvPicPr>
            <a:picLocks noChangeAspect="1"/>
          </p:cNvPicPr>
          <p:nvPr/>
        </p:nvPicPr>
        <p:blipFill rotWithShape="1">
          <a:blip r:embed="rId18"/>
          <a:srcRect l="20002" r="12995" b="23262"/>
          <a:stretch/>
        </p:blipFill>
        <p:spPr>
          <a:xfrm>
            <a:off x="60463" y="3991948"/>
            <a:ext cx="1197613" cy="1371600"/>
          </a:xfrm>
          <a:prstGeom prst="rect">
            <a:avLst/>
          </a:prstGeom>
        </p:spPr>
      </p:pic>
      <p:pic>
        <p:nvPicPr>
          <p:cNvPr id="37" name="Picture 36">
            <a:extLst>
              <a:ext uri="{FF2B5EF4-FFF2-40B4-BE49-F238E27FC236}">
                <a16:creationId xmlns:a16="http://schemas.microsoft.com/office/drawing/2014/main" id="{7D1C263B-6E17-0244-9592-728974475D07}"/>
              </a:ext>
            </a:extLst>
          </p:cNvPr>
          <p:cNvPicPr>
            <a:picLocks noChangeAspect="1"/>
          </p:cNvPicPr>
          <p:nvPr/>
        </p:nvPicPr>
        <p:blipFill rotWithShape="1">
          <a:blip r:embed="rId19"/>
          <a:srcRect l="12849" t="4698" r="4374" b="5814"/>
          <a:stretch/>
        </p:blipFill>
        <p:spPr>
          <a:xfrm>
            <a:off x="5489765" y="3991948"/>
            <a:ext cx="1200761" cy="1371600"/>
          </a:xfrm>
          <a:prstGeom prst="rect">
            <a:avLst/>
          </a:prstGeom>
        </p:spPr>
      </p:pic>
      <p:pic>
        <p:nvPicPr>
          <p:cNvPr id="3" name="Picture 2">
            <a:extLst>
              <a:ext uri="{FF2B5EF4-FFF2-40B4-BE49-F238E27FC236}">
                <a16:creationId xmlns:a16="http://schemas.microsoft.com/office/drawing/2014/main" id="{A7361B7A-20C4-6D41-B159-63A447B8848D}"/>
              </a:ext>
            </a:extLst>
          </p:cNvPr>
          <p:cNvPicPr>
            <a:picLocks noChangeAspect="1"/>
          </p:cNvPicPr>
          <p:nvPr/>
        </p:nvPicPr>
        <p:blipFill rotWithShape="1">
          <a:blip r:embed="rId20"/>
          <a:srcRect l="11249" t="3118" r="8817" b="7428"/>
          <a:stretch/>
        </p:blipFill>
        <p:spPr>
          <a:xfrm>
            <a:off x="6912762" y="3991948"/>
            <a:ext cx="1071050" cy="1371600"/>
          </a:xfrm>
          <a:prstGeom prst="rect">
            <a:avLst/>
          </a:prstGeom>
        </p:spPr>
      </p:pic>
      <p:pic>
        <p:nvPicPr>
          <p:cNvPr id="38" name="Picture 37">
            <a:extLst>
              <a:ext uri="{FF2B5EF4-FFF2-40B4-BE49-F238E27FC236}">
                <a16:creationId xmlns:a16="http://schemas.microsoft.com/office/drawing/2014/main" id="{A89E8ED8-08E7-284C-ACBD-ADBE30308BA5}"/>
              </a:ext>
            </a:extLst>
          </p:cNvPr>
          <p:cNvPicPr>
            <a:picLocks noChangeAspect="1"/>
          </p:cNvPicPr>
          <p:nvPr/>
        </p:nvPicPr>
        <p:blipFill rotWithShape="1">
          <a:blip r:embed="rId21"/>
          <a:srcRect l="13107" t="11719" r="37782" b="39971"/>
          <a:stretch/>
        </p:blipFill>
        <p:spPr>
          <a:xfrm>
            <a:off x="8155346" y="3991948"/>
            <a:ext cx="1275923" cy="1371600"/>
          </a:xfrm>
          <a:prstGeom prst="rect">
            <a:avLst/>
          </a:prstGeom>
        </p:spPr>
      </p:pic>
      <p:pic>
        <p:nvPicPr>
          <p:cNvPr id="39" name="Picture 38">
            <a:extLst>
              <a:ext uri="{FF2B5EF4-FFF2-40B4-BE49-F238E27FC236}">
                <a16:creationId xmlns:a16="http://schemas.microsoft.com/office/drawing/2014/main" id="{D03553F9-BD7D-B64F-8710-2B913D1F5352}"/>
              </a:ext>
            </a:extLst>
          </p:cNvPr>
          <p:cNvPicPr>
            <a:picLocks noChangeAspect="1"/>
          </p:cNvPicPr>
          <p:nvPr/>
        </p:nvPicPr>
        <p:blipFill rotWithShape="1">
          <a:blip r:embed="rId22"/>
          <a:srcRect l="26812" t="6927" r="27971" b="36956"/>
          <a:stretch/>
        </p:blipFill>
        <p:spPr>
          <a:xfrm>
            <a:off x="9602803" y="3991948"/>
            <a:ext cx="1105214" cy="1371600"/>
          </a:xfrm>
          <a:prstGeom prst="rect">
            <a:avLst/>
          </a:prstGeom>
        </p:spPr>
      </p:pic>
      <p:pic>
        <p:nvPicPr>
          <p:cNvPr id="40" name="Picture 39">
            <a:extLst>
              <a:ext uri="{FF2B5EF4-FFF2-40B4-BE49-F238E27FC236}">
                <a16:creationId xmlns:a16="http://schemas.microsoft.com/office/drawing/2014/main" id="{1FA9B400-38BA-B347-9D35-8DD1379B5233}"/>
              </a:ext>
            </a:extLst>
          </p:cNvPr>
          <p:cNvPicPr>
            <a:picLocks noChangeAspect="1"/>
          </p:cNvPicPr>
          <p:nvPr/>
        </p:nvPicPr>
        <p:blipFill rotWithShape="1">
          <a:blip r:embed="rId23"/>
          <a:srcRect l="8302" r="12189"/>
          <a:stretch/>
        </p:blipFill>
        <p:spPr>
          <a:xfrm>
            <a:off x="10943555" y="3991948"/>
            <a:ext cx="1150582" cy="1371600"/>
          </a:xfrm>
          <a:prstGeom prst="rect">
            <a:avLst/>
          </a:prstGeom>
        </p:spPr>
      </p:pic>
      <p:pic>
        <p:nvPicPr>
          <p:cNvPr id="41" name="Picture 40">
            <a:extLst>
              <a:ext uri="{FF2B5EF4-FFF2-40B4-BE49-F238E27FC236}">
                <a16:creationId xmlns:a16="http://schemas.microsoft.com/office/drawing/2014/main" id="{4CDE8AE8-A5C3-7042-95EC-D1C6513114CE}"/>
              </a:ext>
            </a:extLst>
          </p:cNvPr>
          <p:cNvPicPr>
            <a:picLocks noChangeAspect="1"/>
          </p:cNvPicPr>
          <p:nvPr/>
        </p:nvPicPr>
        <p:blipFill rotWithShape="1">
          <a:blip r:embed="rId24"/>
          <a:srcRect l="16957" r="23099" b="25700"/>
          <a:stretch/>
        </p:blipFill>
        <p:spPr>
          <a:xfrm>
            <a:off x="117484" y="5446825"/>
            <a:ext cx="1106611" cy="1371600"/>
          </a:xfrm>
          <a:prstGeom prst="rect">
            <a:avLst/>
          </a:prstGeom>
        </p:spPr>
      </p:pic>
      <p:pic>
        <p:nvPicPr>
          <p:cNvPr id="42" name="Picture 41" descr="Licong Xu - Cambridge, England, United ...">
            <a:extLst>
              <a:ext uri="{FF2B5EF4-FFF2-40B4-BE49-F238E27FC236}">
                <a16:creationId xmlns:a16="http://schemas.microsoft.com/office/drawing/2014/main" id="{C392CC97-3453-2C46-AFBF-B2FAC96FB977}"/>
              </a:ext>
            </a:extLst>
          </p:cNvPr>
          <p:cNvPicPr>
            <a:picLocks noChangeAspect="1" noChangeArrowheads="1"/>
          </p:cNvPicPr>
          <p:nvPr/>
        </p:nvPicPr>
        <p:blipFill rotWithShape="1">
          <a:blip r:embed="rId25">
            <a:extLst>
              <a:ext uri="{28A0092B-C50C-407E-A947-70E740481C1C}">
                <a14:useLocalDpi xmlns:a14="http://schemas.microsoft.com/office/drawing/2010/main" val="0"/>
              </a:ext>
            </a:extLst>
          </a:blip>
          <a:srcRect l="17571" r="14415" b="18171"/>
          <a:stretch>
            <a:fillRect/>
          </a:stretch>
        </p:blipFill>
        <p:spPr bwMode="auto">
          <a:xfrm>
            <a:off x="1452556" y="5446825"/>
            <a:ext cx="1140045" cy="137160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2">
            <a:extLst>
              <a:ext uri="{FF2B5EF4-FFF2-40B4-BE49-F238E27FC236}">
                <a16:creationId xmlns:a16="http://schemas.microsoft.com/office/drawing/2014/main" id="{039B248B-D0B1-0344-9C71-61B176D02371}"/>
              </a:ext>
            </a:extLst>
          </p:cNvPr>
          <p:cNvPicPr>
            <a:picLocks noChangeAspect="1"/>
          </p:cNvPicPr>
          <p:nvPr/>
        </p:nvPicPr>
        <p:blipFill rotWithShape="1">
          <a:blip r:embed="rId26"/>
          <a:srcRect l="22316" t="3244" r="19856" b="23950"/>
          <a:stretch/>
        </p:blipFill>
        <p:spPr>
          <a:xfrm>
            <a:off x="2844779" y="5446825"/>
            <a:ext cx="1089405" cy="1371600"/>
          </a:xfrm>
          <a:prstGeom prst="rect">
            <a:avLst/>
          </a:prstGeom>
        </p:spPr>
      </p:pic>
      <p:pic>
        <p:nvPicPr>
          <p:cNvPr id="44" name="Picture 43">
            <a:extLst>
              <a:ext uri="{FF2B5EF4-FFF2-40B4-BE49-F238E27FC236}">
                <a16:creationId xmlns:a16="http://schemas.microsoft.com/office/drawing/2014/main" id="{15442B2E-BDBE-6D4F-806F-4B3ECB428BFA}"/>
              </a:ext>
            </a:extLst>
          </p:cNvPr>
          <p:cNvPicPr>
            <a:picLocks noChangeAspect="1"/>
          </p:cNvPicPr>
          <p:nvPr/>
        </p:nvPicPr>
        <p:blipFill rotWithShape="1">
          <a:blip r:embed="rId27"/>
          <a:srcRect l="26550" t="12279" r="48455" b="49740"/>
          <a:stretch/>
        </p:blipFill>
        <p:spPr>
          <a:xfrm>
            <a:off x="4138904" y="5450714"/>
            <a:ext cx="1204623" cy="1371600"/>
          </a:xfrm>
          <a:prstGeom prst="rect">
            <a:avLst/>
          </a:prstGeom>
        </p:spPr>
      </p:pic>
      <p:pic>
        <p:nvPicPr>
          <p:cNvPr id="46" name="Picture 45">
            <a:extLst>
              <a:ext uri="{FF2B5EF4-FFF2-40B4-BE49-F238E27FC236}">
                <a16:creationId xmlns:a16="http://schemas.microsoft.com/office/drawing/2014/main" id="{BE0C61FE-093D-6043-A3B8-A5DB351FD157}"/>
              </a:ext>
            </a:extLst>
          </p:cNvPr>
          <p:cNvPicPr>
            <a:picLocks noChangeAspect="1"/>
          </p:cNvPicPr>
          <p:nvPr/>
        </p:nvPicPr>
        <p:blipFill rotWithShape="1">
          <a:blip r:embed="rId28"/>
          <a:srcRect l="31130" t="22448" r="28409" b="29020"/>
          <a:stretch/>
        </p:blipFill>
        <p:spPr>
          <a:xfrm>
            <a:off x="6876509" y="5446825"/>
            <a:ext cx="1143511" cy="1371600"/>
          </a:xfrm>
          <a:prstGeom prst="rect">
            <a:avLst/>
          </a:prstGeom>
        </p:spPr>
      </p:pic>
      <p:pic>
        <p:nvPicPr>
          <p:cNvPr id="47" name="Picture 46">
            <a:extLst>
              <a:ext uri="{FF2B5EF4-FFF2-40B4-BE49-F238E27FC236}">
                <a16:creationId xmlns:a16="http://schemas.microsoft.com/office/drawing/2014/main" id="{D0A0E271-9944-8841-8AB1-878EF841AF40}"/>
              </a:ext>
            </a:extLst>
          </p:cNvPr>
          <p:cNvPicPr>
            <a:picLocks noChangeAspect="1"/>
          </p:cNvPicPr>
          <p:nvPr/>
        </p:nvPicPr>
        <p:blipFill>
          <a:blip r:embed="rId29"/>
          <a:stretch>
            <a:fillRect/>
          </a:stretch>
        </p:blipFill>
        <p:spPr>
          <a:xfrm>
            <a:off x="8247574" y="5446747"/>
            <a:ext cx="1120140" cy="1371600"/>
          </a:xfrm>
          <a:prstGeom prst="rect">
            <a:avLst/>
          </a:prstGeom>
        </p:spPr>
      </p:pic>
      <p:pic>
        <p:nvPicPr>
          <p:cNvPr id="48" name="Picture 47">
            <a:extLst>
              <a:ext uri="{FF2B5EF4-FFF2-40B4-BE49-F238E27FC236}">
                <a16:creationId xmlns:a16="http://schemas.microsoft.com/office/drawing/2014/main" id="{9707D221-13B1-AB48-820B-2BC4F587D528}"/>
              </a:ext>
            </a:extLst>
          </p:cNvPr>
          <p:cNvPicPr>
            <a:picLocks noChangeAspect="1"/>
          </p:cNvPicPr>
          <p:nvPr/>
        </p:nvPicPr>
        <p:blipFill rotWithShape="1">
          <a:blip r:embed="rId30"/>
          <a:srcRect l="17013" t="5394" r="21220" b="23699"/>
          <a:stretch/>
        </p:blipFill>
        <p:spPr>
          <a:xfrm>
            <a:off x="9554196" y="5446747"/>
            <a:ext cx="1194800" cy="1371600"/>
          </a:xfrm>
          <a:prstGeom prst="rect">
            <a:avLst/>
          </a:prstGeom>
        </p:spPr>
      </p:pic>
      <p:pic>
        <p:nvPicPr>
          <p:cNvPr id="49" name="Picture 48">
            <a:extLst>
              <a:ext uri="{FF2B5EF4-FFF2-40B4-BE49-F238E27FC236}">
                <a16:creationId xmlns:a16="http://schemas.microsoft.com/office/drawing/2014/main" id="{13D99174-9FF3-A64E-904D-8F0009A9BE46}"/>
              </a:ext>
            </a:extLst>
          </p:cNvPr>
          <p:cNvPicPr>
            <a:picLocks noChangeAspect="1"/>
          </p:cNvPicPr>
          <p:nvPr/>
        </p:nvPicPr>
        <p:blipFill rotWithShape="1">
          <a:blip r:embed="rId31"/>
          <a:srcRect l="38960" t="35053" r="39081" b="38308"/>
          <a:stretch/>
        </p:blipFill>
        <p:spPr>
          <a:xfrm>
            <a:off x="2815635" y="3963298"/>
            <a:ext cx="1130643" cy="1371600"/>
          </a:xfrm>
          <a:prstGeom prst="rect">
            <a:avLst/>
          </a:prstGeom>
        </p:spPr>
      </p:pic>
      <p:pic>
        <p:nvPicPr>
          <p:cNvPr id="50" name="Picture 49">
            <a:extLst>
              <a:ext uri="{FF2B5EF4-FFF2-40B4-BE49-F238E27FC236}">
                <a16:creationId xmlns:a16="http://schemas.microsoft.com/office/drawing/2014/main" id="{E202340B-95B9-6A42-97A2-BD85C28500B2}"/>
              </a:ext>
            </a:extLst>
          </p:cNvPr>
          <p:cNvPicPr>
            <a:picLocks noChangeAspect="1"/>
          </p:cNvPicPr>
          <p:nvPr/>
        </p:nvPicPr>
        <p:blipFill rotWithShape="1">
          <a:blip r:embed="rId32"/>
          <a:srcRect l="24035" t="7109" r="24949" b="41758"/>
          <a:stretch/>
        </p:blipFill>
        <p:spPr>
          <a:xfrm>
            <a:off x="5538504" y="2570348"/>
            <a:ext cx="1026384" cy="1371600"/>
          </a:xfrm>
          <a:prstGeom prst="rect">
            <a:avLst/>
          </a:prstGeom>
        </p:spPr>
      </p:pic>
      <p:pic>
        <p:nvPicPr>
          <p:cNvPr id="51" name="Picture 50">
            <a:extLst>
              <a:ext uri="{FF2B5EF4-FFF2-40B4-BE49-F238E27FC236}">
                <a16:creationId xmlns:a16="http://schemas.microsoft.com/office/drawing/2014/main" id="{51EACCD9-D191-024F-8F70-AF94C32866EB}"/>
              </a:ext>
            </a:extLst>
          </p:cNvPr>
          <p:cNvPicPr>
            <a:picLocks noChangeAspect="1"/>
          </p:cNvPicPr>
          <p:nvPr/>
        </p:nvPicPr>
        <p:blipFill rotWithShape="1">
          <a:blip r:embed="rId33"/>
          <a:srcRect l="17809" t="7462" r="16871" b="20728"/>
          <a:stretch/>
        </p:blipFill>
        <p:spPr>
          <a:xfrm>
            <a:off x="9516880" y="1094994"/>
            <a:ext cx="1247659" cy="1371600"/>
          </a:xfrm>
          <a:prstGeom prst="rect">
            <a:avLst/>
          </a:prstGeom>
        </p:spPr>
      </p:pic>
      <p:pic>
        <p:nvPicPr>
          <p:cNvPr id="52" name="Picture 51">
            <a:extLst>
              <a:ext uri="{FF2B5EF4-FFF2-40B4-BE49-F238E27FC236}">
                <a16:creationId xmlns:a16="http://schemas.microsoft.com/office/drawing/2014/main" id="{7320F182-B95E-8D45-9BE4-A818B83E4082}"/>
              </a:ext>
            </a:extLst>
          </p:cNvPr>
          <p:cNvPicPr>
            <a:picLocks noChangeAspect="1"/>
          </p:cNvPicPr>
          <p:nvPr/>
        </p:nvPicPr>
        <p:blipFill rotWithShape="1">
          <a:blip r:embed="rId34"/>
          <a:srcRect l="41489" t="29848" r="39909" b="47173"/>
          <a:stretch/>
        </p:blipFill>
        <p:spPr>
          <a:xfrm>
            <a:off x="1481684" y="3998348"/>
            <a:ext cx="1110342" cy="1371600"/>
          </a:xfrm>
          <a:prstGeom prst="rect">
            <a:avLst/>
          </a:prstGeom>
        </p:spPr>
      </p:pic>
      <p:pic>
        <p:nvPicPr>
          <p:cNvPr id="53" name="Picture 52">
            <a:extLst>
              <a:ext uri="{FF2B5EF4-FFF2-40B4-BE49-F238E27FC236}">
                <a16:creationId xmlns:a16="http://schemas.microsoft.com/office/drawing/2014/main" id="{00814C59-BFD5-0F49-8546-BA3935BBE31C}"/>
              </a:ext>
            </a:extLst>
          </p:cNvPr>
          <p:cNvPicPr>
            <a:picLocks noChangeAspect="1"/>
          </p:cNvPicPr>
          <p:nvPr/>
        </p:nvPicPr>
        <p:blipFill rotWithShape="1">
          <a:blip r:embed="rId35"/>
          <a:srcRect l="27976" t="12566" r="42568" b="63418"/>
          <a:stretch/>
        </p:blipFill>
        <p:spPr>
          <a:xfrm>
            <a:off x="5548050" y="5446747"/>
            <a:ext cx="1100905" cy="1371600"/>
          </a:xfrm>
          <a:prstGeom prst="rect">
            <a:avLst/>
          </a:prstGeom>
        </p:spPr>
      </p:pic>
      <p:pic>
        <p:nvPicPr>
          <p:cNvPr id="45" name="Picture 44">
            <a:extLst>
              <a:ext uri="{FF2B5EF4-FFF2-40B4-BE49-F238E27FC236}">
                <a16:creationId xmlns:a16="http://schemas.microsoft.com/office/drawing/2014/main" id="{06F593F1-B60A-924B-977D-CBE850CE1C36}"/>
              </a:ext>
            </a:extLst>
          </p:cNvPr>
          <p:cNvPicPr>
            <a:picLocks noChangeAspect="1"/>
          </p:cNvPicPr>
          <p:nvPr/>
        </p:nvPicPr>
        <p:blipFill rotWithShape="1">
          <a:blip r:embed="rId36"/>
          <a:srcRect l="23030" t="11685" r="23169" b="24665"/>
          <a:stretch/>
        </p:blipFill>
        <p:spPr>
          <a:xfrm>
            <a:off x="1446267" y="1094994"/>
            <a:ext cx="1159378" cy="1371600"/>
          </a:xfrm>
          <a:prstGeom prst="rect">
            <a:avLst/>
          </a:prstGeom>
        </p:spPr>
      </p:pic>
      <p:pic>
        <p:nvPicPr>
          <p:cNvPr id="4" name="Picture 3">
            <a:extLst>
              <a:ext uri="{FF2B5EF4-FFF2-40B4-BE49-F238E27FC236}">
                <a16:creationId xmlns:a16="http://schemas.microsoft.com/office/drawing/2014/main" id="{D98BA5E1-216D-D87F-BFCC-255F710E7388}"/>
              </a:ext>
            </a:extLst>
          </p:cNvPr>
          <p:cNvPicPr>
            <a:picLocks noChangeAspect="1"/>
          </p:cNvPicPr>
          <p:nvPr/>
        </p:nvPicPr>
        <p:blipFill>
          <a:blip r:embed="rId37"/>
          <a:srcRect l="36584" t="15477" r="28586" b="33914"/>
          <a:stretch>
            <a:fillRect/>
          </a:stretch>
        </p:blipFill>
        <p:spPr>
          <a:xfrm>
            <a:off x="4202556" y="3998348"/>
            <a:ext cx="1089961" cy="1371600"/>
          </a:xfrm>
          <a:prstGeom prst="rect">
            <a:avLst/>
          </a:prstGeom>
        </p:spPr>
      </p:pic>
      <p:pic>
        <p:nvPicPr>
          <p:cNvPr id="5" name="Picture 4">
            <a:extLst>
              <a:ext uri="{FF2B5EF4-FFF2-40B4-BE49-F238E27FC236}">
                <a16:creationId xmlns:a16="http://schemas.microsoft.com/office/drawing/2014/main" id="{C2455EC0-A80A-166C-4FEB-990585148655}"/>
              </a:ext>
            </a:extLst>
          </p:cNvPr>
          <p:cNvPicPr>
            <a:picLocks noChangeAspect="1"/>
          </p:cNvPicPr>
          <p:nvPr/>
        </p:nvPicPr>
        <p:blipFill rotWithShape="1">
          <a:blip r:embed="rId38"/>
          <a:srcRect l="21942" t="19310" r="23093" b="31647"/>
          <a:stretch/>
        </p:blipFill>
        <p:spPr>
          <a:xfrm>
            <a:off x="10972909" y="5446825"/>
            <a:ext cx="1024355" cy="1371522"/>
          </a:xfrm>
          <a:prstGeom prst="rect">
            <a:avLst/>
          </a:prstGeom>
        </p:spPr>
      </p:pic>
    </p:spTree>
    <p:extLst>
      <p:ext uri="{BB962C8B-B14F-4D97-AF65-F5344CB8AC3E}">
        <p14:creationId xmlns:p14="http://schemas.microsoft.com/office/powerpoint/2010/main" val="16323271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advClick="0" advTm="300">
        <p159:morph option="byObject"/>
      </p:transition>
    </mc:Choice>
    <mc:Fallback xmlns="">
      <p:transition spd="slow" advClick="0" advTm="30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E94DA61-18B2-3F4C-8C39-10182CBBE0D6}"/>
              </a:ext>
            </a:extLst>
          </p:cNvPr>
          <p:cNvSpPr txBox="1"/>
          <p:nvPr/>
        </p:nvSpPr>
        <p:spPr>
          <a:xfrm>
            <a:off x="0" y="0"/>
            <a:ext cx="12192000" cy="1015663"/>
          </a:xfrm>
          <a:prstGeom prst="rect">
            <a:avLst/>
          </a:prstGeom>
          <a:noFill/>
        </p:spPr>
        <p:txBody>
          <a:bodyPr wrap="square" rtlCol="0">
            <a:spAutoFit/>
          </a:bodyPr>
          <a:lstStyle/>
          <a:p>
            <a:pPr algn="ctr"/>
            <a:r>
              <a:rPr lang="en-US" sz="6000" dirty="0">
                <a:solidFill>
                  <a:schemeClr val="bg1"/>
                </a:solidFill>
              </a:rPr>
              <a:t>Neuroscience</a:t>
            </a:r>
          </a:p>
        </p:txBody>
      </p:sp>
      <p:pic>
        <p:nvPicPr>
          <p:cNvPr id="3" name="Picture 2">
            <a:extLst>
              <a:ext uri="{FF2B5EF4-FFF2-40B4-BE49-F238E27FC236}">
                <a16:creationId xmlns:a16="http://schemas.microsoft.com/office/drawing/2014/main" id="{B1936ABD-7826-CA40-99CE-9DDBEFFFEA6E}"/>
              </a:ext>
            </a:extLst>
          </p:cNvPr>
          <p:cNvPicPr>
            <a:picLocks noChangeAspect="1"/>
          </p:cNvPicPr>
          <p:nvPr/>
        </p:nvPicPr>
        <p:blipFill rotWithShape="1">
          <a:blip r:embed="rId2"/>
          <a:srcRect l="52806" t="24301" r="32662" b="50628"/>
          <a:stretch/>
        </p:blipFill>
        <p:spPr>
          <a:xfrm>
            <a:off x="5354785" y="1015663"/>
            <a:ext cx="1445547" cy="1645920"/>
          </a:xfrm>
          <a:prstGeom prst="rect">
            <a:avLst/>
          </a:prstGeom>
        </p:spPr>
      </p:pic>
      <p:pic>
        <p:nvPicPr>
          <p:cNvPr id="4" name="Picture 3">
            <a:extLst>
              <a:ext uri="{FF2B5EF4-FFF2-40B4-BE49-F238E27FC236}">
                <a16:creationId xmlns:a16="http://schemas.microsoft.com/office/drawing/2014/main" id="{C68BF96B-4950-8A4B-B973-8B70CFB4C8A3}"/>
              </a:ext>
            </a:extLst>
          </p:cNvPr>
          <p:cNvPicPr>
            <a:picLocks noChangeAspect="1"/>
          </p:cNvPicPr>
          <p:nvPr/>
        </p:nvPicPr>
        <p:blipFill rotWithShape="1">
          <a:blip r:embed="rId3"/>
          <a:srcRect l="22316" t="3244" r="19856" b="23950"/>
          <a:stretch/>
        </p:blipFill>
        <p:spPr>
          <a:xfrm>
            <a:off x="1643506" y="1015663"/>
            <a:ext cx="1307286" cy="1645920"/>
          </a:xfrm>
          <a:prstGeom prst="rect">
            <a:avLst/>
          </a:prstGeom>
        </p:spPr>
      </p:pic>
      <p:pic>
        <p:nvPicPr>
          <p:cNvPr id="5" name="Picture 4">
            <a:extLst>
              <a:ext uri="{FF2B5EF4-FFF2-40B4-BE49-F238E27FC236}">
                <a16:creationId xmlns:a16="http://schemas.microsoft.com/office/drawing/2014/main" id="{78AF7914-AA47-954B-A650-BF997055C79B}"/>
              </a:ext>
            </a:extLst>
          </p:cNvPr>
          <p:cNvPicPr>
            <a:picLocks noChangeAspect="1"/>
          </p:cNvPicPr>
          <p:nvPr/>
        </p:nvPicPr>
        <p:blipFill>
          <a:blip r:embed="rId4"/>
          <a:stretch>
            <a:fillRect/>
          </a:stretch>
        </p:blipFill>
        <p:spPr>
          <a:xfrm>
            <a:off x="9204325" y="1015663"/>
            <a:ext cx="1344168" cy="1645920"/>
          </a:xfrm>
          <a:prstGeom prst="rect">
            <a:avLst/>
          </a:prstGeom>
        </p:spPr>
      </p:pic>
      <p:sp>
        <p:nvSpPr>
          <p:cNvPr id="6" name="Rectangle 5">
            <a:extLst>
              <a:ext uri="{FF2B5EF4-FFF2-40B4-BE49-F238E27FC236}">
                <a16:creationId xmlns:a16="http://schemas.microsoft.com/office/drawing/2014/main" id="{A1A4E91D-FD29-A74F-9C1F-7FDF26094BA9}"/>
              </a:ext>
            </a:extLst>
          </p:cNvPr>
          <p:cNvSpPr/>
          <p:nvPr/>
        </p:nvSpPr>
        <p:spPr>
          <a:xfrm>
            <a:off x="1194490" y="2721114"/>
            <a:ext cx="2205318" cy="707886"/>
          </a:xfrm>
          <a:prstGeom prst="rect">
            <a:avLst/>
          </a:prstGeom>
        </p:spPr>
        <p:txBody>
          <a:bodyPr wrap="square">
            <a:spAutoFit/>
          </a:bodyPr>
          <a:lstStyle/>
          <a:p>
            <a:pPr algn="ctr"/>
            <a:r>
              <a:rPr lang="en-US" sz="2000" dirty="0">
                <a:solidFill>
                  <a:schemeClr val="bg1"/>
                </a:solidFill>
              </a:rPr>
              <a:t>Yossi </a:t>
            </a:r>
            <a:r>
              <a:rPr lang="en-US" sz="2000" dirty="0" err="1">
                <a:solidFill>
                  <a:schemeClr val="bg1"/>
                </a:solidFill>
              </a:rPr>
              <a:t>Yovel</a:t>
            </a:r>
            <a:endParaRPr lang="en-US" sz="2000" dirty="0">
              <a:solidFill>
                <a:schemeClr val="bg1"/>
              </a:solidFill>
            </a:endParaRPr>
          </a:p>
          <a:p>
            <a:pPr algn="ctr"/>
            <a:r>
              <a:rPr lang="en-US" sz="2000" dirty="0">
                <a:solidFill>
                  <a:schemeClr val="bg1"/>
                </a:solidFill>
              </a:rPr>
              <a:t>(Tel-Aviv)</a:t>
            </a:r>
          </a:p>
        </p:txBody>
      </p:sp>
      <p:sp>
        <p:nvSpPr>
          <p:cNvPr id="7" name="Rectangle 6">
            <a:extLst>
              <a:ext uri="{FF2B5EF4-FFF2-40B4-BE49-F238E27FC236}">
                <a16:creationId xmlns:a16="http://schemas.microsoft.com/office/drawing/2014/main" id="{09452ACE-B9E2-5844-97AF-5AC7A972F2D4}"/>
              </a:ext>
            </a:extLst>
          </p:cNvPr>
          <p:cNvSpPr/>
          <p:nvPr/>
        </p:nvSpPr>
        <p:spPr>
          <a:xfrm>
            <a:off x="4869564" y="2721114"/>
            <a:ext cx="2415988" cy="707886"/>
          </a:xfrm>
          <a:prstGeom prst="rect">
            <a:avLst/>
          </a:prstGeom>
        </p:spPr>
        <p:txBody>
          <a:bodyPr wrap="square">
            <a:spAutoFit/>
          </a:bodyPr>
          <a:lstStyle/>
          <a:p>
            <a:pPr algn="ctr"/>
            <a:r>
              <a:rPr lang="en-US" sz="2000" dirty="0" err="1">
                <a:solidFill>
                  <a:schemeClr val="bg1"/>
                </a:solidFill>
              </a:rPr>
              <a:t>Almog</a:t>
            </a:r>
            <a:r>
              <a:rPr lang="en-US" sz="2000" dirty="0">
                <a:solidFill>
                  <a:schemeClr val="bg1"/>
                </a:solidFill>
              </a:rPr>
              <a:t> </a:t>
            </a:r>
            <a:r>
              <a:rPr lang="en-US" sz="2000" dirty="0" err="1">
                <a:solidFill>
                  <a:schemeClr val="bg1"/>
                </a:solidFill>
              </a:rPr>
              <a:t>Barzilay</a:t>
            </a:r>
            <a:r>
              <a:rPr lang="en-US" sz="2000" dirty="0">
                <a:solidFill>
                  <a:schemeClr val="bg1"/>
                </a:solidFill>
              </a:rPr>
              <a:t>-Siegal</a:t>
            </a:r>
          </a:p>
          <a:p>
            <a:pPr algn="ctr"/>
            <a:r>
              <a:rPr lang="en-US" sz="2000" dirty="0">
                <a:solidFill>
                  <a:schemeClr val="bg1"/>
                </a:solidFill>
              </a:rPr>
              <a:t>(Tel-Aviv)</a:t>
            </a:r>
          </a:p>
        </p:txBody>
      </p:sp>
      <p:sp>
        <p:nvSpPr>
          <p:cNvPr id="8" name="Rectangle 7">
            <a:extLst>
              <a:ext uri="{FF2B5EF4-FFF2-40B4-BE49-F238E27FC236}">
                <a16:creationId xmlns:a16="http://schemas.microsoft.com/office/drawing/2014/main" id="{8EE17B75-DF11-5047-BF3B-E4A758C94160}"/>
              </a:ext>
            </a:extLst>
          </p:cNvPr>
          <p:cNvSpPr/>
          <p:nvPr/>
        </p:nvSpPr>
        <p:spPr>
          <a:xfrm>
            <a:off x="8668415" y="2721114"/>
            <a:ext cx="2415988" cy="707886"/>
          </a:xfrm>
          <a:prstGeom prst="rect">
            <a:avLst/>
          </a:prstGeom>
        </p:spPr>
        <p:txBody>
          <a:bodyPr wrap="square">
            <a:spAutoFit/>
          </a:bodyPr>
          <a:lstStyle/>
          <a:p>
            <a:pPr algn="ctr"/>
            <a:r>
              <a:rPr lang="en-US" sz="2000" dirty="0" err="1">
                <a:solidFill>
                  <a:schemeClr val="bg1"/>
                </a:solidFill>
              </a:rPr>
              <a:t>Jiajun</a:t>
            </a:r>
            <a:r>
              <a:rPr lang="en-US" sz="2000" dirty="0">
                <a:solidFill>
                  <a:schemeClr val="bg1"/>
                </a:solidFill>
              </a:rPr>
              <a:t> Zou</a:t>
            </a:r>
          </a:p>
          <a:p>
            <a:pPr algn="ctr"/>
            <a:r>
              <a:rPr lang="en-US" sz="2000" dirty="0">
                <a:solidFill>
                  <a:schemeClr val="bg1"/>
                </a:solidFill>
              </a:rPr>
              <a:t>(SISSA)</a:t>
            </a:r>
          </a:p>
        </p:txBody>
      </p:sp>
      <p:sp>
        <p:nvSpPr>
          <p:cNvPr id="9" name="TextBox 8">
            <a:extLst>
              <a:ext uri="{FF2B5EF4-FFF2-40B4-BE49-F238E27FC236}">
                <a16:creationId xmlns:a16="http://schemas.microsoft.com/office/drawing/2014/main" id="{94610D33-E51B-0947-85F7-1AB9E4B909F8}"/>
              </a:ext>
            </a:extLst>
          </p:cNvPr>
          <p:cNvSpPr txBox="1"/>
          <p:nvPr/>
        </p:nvSpPr>
        <p:spPr>
          <a:xfrm>
            <a:off x="0" y="3351371"/>
            <a:ext cx="12192000" cy="1015663"/>
          </a:xfrm>
          <a:prstGeom prst="rect">
            <a:avLst/>
          </a:prstGeom>
          <a:noFill/>
        </p:spPr>
        <p:txBody>
          <a:bodyPr wrap="square" rtlCol="0">
            <a:spAutoFit/>
          </a:bodyPr>
          <a:lstStyle/>
          <a:p>
            <a:pPr algn="ctr"/>
            <a:r>
              <a:rPr lang="en-US" sz="6000" dirty="0">
                <a:solidFill>
                  <a:schemeClr val="bg1"/>
                </a:solidFill>
              </a:rPr>
              <a:t>Material Science</a:t>
            </a:r>
          </a:p>
        </p:txBody>
      </p:sp>
      <p:pic>
        <p:nvPicPr>
          <p:cNvPr id="10" name="Picture 9">
            <a:extLst>
              <a:ext uri="{FF2B5EF4-FFF2-40B4-BE49-F238E27FC236}">
                <a16:creationId xmlns:a16="http://schemas.microsoft.com/office/drawing/2014/main" id="{0175DEAE-D621-CD42-BF5C-868CA1BC4C75}"/>
              </a:ext>
            </a:extLst>
          </p:cNvPr>
          <p:cNvPicPr>
            <a:picLocks noChangeAspect="1"/>
          </p:cNvPicPr>
          <p:nvPr/>
        </p:nvPicPr>
        <p:blipFill rotWithShape="1">
          <a:blip r:embed="rId5"/>
          <a:srcRect l="19820" t="5963" r="18128" b="14206"/>
          <a:stretch/>
        </p:blipFill>
        <p:spPr>
          <a:xfrm>
            <a:off x="3073923" y="4472856"/>
            <a:ext cx="1279361" cy="1645920"/>
          </a:xfrm>
          <a:prstGeom prst="rect">
            <a:avLst/>
          </a:prstGeom>
        </p:spPr>
      </p:pic>
      <p:pic>
        <p:nvPicPr>
          <p:cNvPr id="11" name="Picture 10">
            <a:extLst>
              <a:ext uri="{FF2B5EF4-FFF2-40B4-BE49-F238E27FC236}">
                <a16:creationId xmlns:a16="http://schemas.microsoft.com/office/drawing/2014/main" id="{391BC2DC-C57D-164A-B527-494BDC888E39}"/>
              </a:ext>
            </a:extLst>
          </p:cNvPr>
          <p:cNvPicPr>
            <a:picLocks noChangeAspect="1"/>
          </p:cNvPicPr>
          <p:nvPr/>
        </p:nvPicPr>
        <p:blipFill rotWithShape="1">
          <a:blip r:embed="rId6"/>
          <a:srcRect l="26550" t="12279" r="48455" b="49740"/>
          <a:stretch/>
        </p:blipFill>
        <p:spPr>
          <a:xfrm>
            <a:off x="8066103" y="4472856"/>
            <a:ext cx="1445547" cy="1645920"/>
          </a:xfrm>
          <a:prstGeom prst="rect">
            <a:avLst/>
          </a:prstGeom>
        </p:spPr>
      </p:pic>
      <p:sp>
        <p:nvSpPr>
          <p:cNvPr id="12" name="Rectangle 11">
            <a:extLst>
              <a:ext uri="{FF2B5EF4-FFF2-40B4-BE49-F238E27FC236}">
                <a16:creationId xmlns:a16="http://schemas.microsoft.com/office/drawing/2014/main" id="{EA8788C9-0A4F-1148-B4EC-AE9CE078D03E}"/>
              </a:ext>
            </a:extLst>
          </p:cNvPr>
          <p:cNvSpPr/>
          <p:nvPr/>
        </p:nvSpPr>
        <p:spPr>
          <a:xfrm>
            <a:off x="2505609" y="6072485"/>
            <a:ext cx="2415988" cy="707886"/>
          </a:xfrm>
          <a:prstGeom prst="rect">
            <a:avLst/>
          </a:prstGeom>
        </p:spPr>
        <p:txBody>
          <a:bodyPr wrap="square">
            <a:spAutoFit/>
          </a:bodyPr>
          <a:lstStyle/>
          <a:p>
            <a:pPr algn="ctr"/>
            <a:r>
              <a:rPr lang="en-US" sz="2000" dirty="0">
                <a:solidFill>
                  <a:schemeClr val="bg1"/>
                </a:solidFill>
              </a:rPr>
              <a:t>Osman Mamun</a:t>
            </a:r>
          </a:p>
          <a:p>
            <a:pPr algn="ctr"/>
            <a:r>
              <a:rPr lang="en-US" sz="2000" dirty="0">
                <a:solidFill>
                  <a:schemeClr val="bg1"/>
                </a:solidFill>
              </a:rPr>
              <a:t>(Cornell)</a:t>
            </a:r>
          </a:p>
        </p:txBody>
      </p:sp>
      <p:sp>
        <p:nvSpPr>
          <p:cNvPr id="13" name="Rectangle 12">
            <a:extLst>
              <a:ext uri="{FF2B5EF4-FFF2-40B4-BE49-F238E27FC236}">
                <a16:creationId xmlns:a16="http://schemas.microsoft.com/office/drawing/2014/main" id="{FA7D5175-6E14-1844-BA95-20FF41DD514E}"/>
              </a:ext>
            </a:extLst>
          </p:cNvPr>
          <p:cNvSpPr/>
          <p:nvPr/>
        </p:nvSpPr>
        <p:spPr>
          <a:xfrm>
            <a:off x="7580882" y="6118776"/>
            <a:ext cx="2415988" cy="707886"/>
          </a:xfrm>
          <a:prstGeom prst="rect">
            <a:avLst/>
          </a:prstGeom>
        </p:spPr>
        <p:txBody>
          <a:bodyPr wrap="square">
            <a:spAutoFit/>
          </a:bodyPr>
          <a:lstStyle/>
          <a:p>
            <a:pPr algn="ctr"/>
            <a:r>
              <a:rPr lang="en-US" sz="2000" dirty="0" err="1">
                <a:solidFill>
                  <a:schemeClr val="bg1"/>
                </a:solidFill>
              </a:rPr>
              <a:t>Shuwen</a:t>
            </a:r>
            <a:r>
              <a:rPr lang="en-US" sz="2000" dirty="0">
                <a:solidFill>
                  <a:schemeClr val="bg1"/>
                </a:solidFill>
              </a:rPr>
              <a:t> Yue</a:t>
            </a:r>
          </a:p>
          <a:p>
            <a:pPr algn="ctr"/>
            <a:r>
              <a:rPr lang="en-US" sz="2000" dirty="0">
                <a:solidFill>
                  <a:schemeClr val="bg1"/>
                </a:solidFill>
              </a:rPr>
              <a:t>(Cornell)</a:t>
            </a:r>
          </a:p>
        </p:txBody>
      </p:sp>
    </p:spTree>
    <p:extLst>
      <p:ext uri="{BB962C8B-B14F-4D97-AF65-F5344CB8AC3E}">
        <p14:creationId xmlns:p14="http://schemas.microsoft.com/office/powerpoint/2010/main" val="42176624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88F2993-39DE-95B0-73F2-62B7465B06EE}"/>
            </a:ext>
          </a:extLst>
        </p:cNvPr>
        <p:cNvGrpSpPr/>
        <p:nvPr/>
      </p:nvGrpSpPr>
      <p:grpSpPr>
        <a:xfrm>
          <a:off x="0" y="0"/>
          <a:ext cx="0" cy="0"/>
          <a:chOff x="0" y="0"/>
          <a:chExt cx="0" cy="0"/>
        </a:xfrm>
      </p:grpSpPr>
      <p:sp>
        <p:nvSpPr>
          <p:cNvPr id="31" name="TextBox 30">
            <a:extLst>
              <a:ext uri="{FF2B5EF4-FFF2-40B4-BE49-F238E27FC236}">
                <a16:creationId xmlns:a16="http://schemas.microsoft.com/office/drawing/2014/main" id="{B4D1AB31-1B66-A2D8-E2D4-80433D6C3BA6}"/>
              </a:ext>
            </a:extLst>
          </p:cNvPr>
          <p:cNvSpPr txBox="1"/>
          <p:nvPr/>
        </p:nvSpPr>
        <p:spPr>
          <a:xfrm>
            <a:off x="-2620" y="39575"/>
            <a:ext cx="12192000" cy="1015663"/>
          </a:xfrm>
          <a:prstGeom prst="rect">
            <a:avLst/>
          </a:prstGeom>
          <a:noFill/>
        </p:spPr>
        <p:txBody>
          <a:bodyPr wrap="square" rtlCol="0">
            <a:spAutoFit/>
          </a:bodyPr>
          <a:lstStyle/>
          <a:p>
            <a:pPr algn="ctr"/>
            <a:r>
              <a:rPr lang="en-US" sz="6000" dirty="0">
                <a:solidFill>
                  <a:schemeClr val="bg1"/>
                </a:solidFill>
              </a:rPr>
              <a:t>Denario team</a:t>
            </a:r>
          </a:p>
        </p:txBody>
      </p:sp>
      <p:graphicFrame>
        <p:nvGraphicFramePr>
          <p:cNvPr id="2" name="Table 1">
            <a:extLst>
              <a:ext uri="{FF2B5EF4-FFF2-40B4-BE49-F238E27FC236}">
                <a16:creationId xmlns:a16="http://schemas.microsoft.com/office/drawing/2014/main" id="{7CBC9141-E14D-E04D-9424-71D4F8D22C86}"/>
              </a:ext>
            </a:extLst>
          </p:cNvPr>
          <p:cNvGraphicFramePr>
            <a:graphicFrameLocks noGrp="1"/>
          </p:cNvGraphicFramePr>
          <p:nvPr/>
        </p:nvGraphicFramePr>
        <p:xfrm>
          <a:off x="0" y="1055238"/>
          <a:ext cx="12189375" cy="5802764"/>
        </p:xfrm>
        <a:graphic>
          <a:graphicData uri="http://schemas.openxmlformats.org/drawingml/2006/table">
            <a:tbl>
              <a:tblPr firstRow="1" bandRow="1">
                <a:tableStyleId>{5940675A-B579-460E-94D1-54222C63F5DA}</a:tableStyleId>
              </a:tblPr>
              <a:tblGrid>
                <a:gridCol w="1354375">
                  <a:extLst>
                    <a:ext uri="{9D8B030D-6E8A-4147-A177-3AD203B41FA5}">
                      <a16:colId xmlns:a16="http://schemas.microsoft.com/office/drawing/2014/main" val="3914065686"/>
                    </a:ext>
                  </a:extLst>
                </a:gridCol>
                <a:gridCol w="1354375">
                  <a:extLst>
                    <a:ext uri="{9D8B030D-6E8A-4147-A177-3AD203B41FA5}">
                      <a16:colId xmlns:a16="http://schemas.microsoft.com/office/drawing/2014/main" val="181176499"/>
                    </a:ext>
                  </a:extLst>
                </a:gridCol>
                <a:gridCol w="1354375">
                  <a:extLst>
                    <a:ext uri="{9D8B030D-6E8A-4147-A177-3AD203B41FA5}">
                      <a16:colId xmlns:a16="http://schemas.microsoft.com/office/drawing/2014/main" val="2885568607"/>
                    </a:ext>
                  </a:extLst>
                </a:gridCol>
                <a:gridCol w="1354375">
                  <a:extLst>
                    <a:ext uri="{9D8B030D-6E8A-4147-A177-3AD203B41FA5}">
                      <a16:colId xmlns:a16="http://schemas.microsoft.com/office/drawing/2014/main" val="24136953"/>
                    </a:ext>
                  </a:extLst>
                </a:gridCol>
                <a:gridCol w="1354375">
                  <a:extLst>
                    <a:ext uri="{9D8B030D-6E8A-4147-A177-3AD203B41FA5}">
                      <a16:colId xmlns:a16="http://schemas.microsoft.com/office/drawing/2014/main" val="4171984867"/>
                    </a:ext>
                  </a:extLst>
                </a:gridCol>
                <a:gridCol w="1354375">
                  <a:extLst>
                    <a:ext uri="{9D8B030D-6E8A-4147-A177-3AD203B41FA5}">
                      <a16:colId xmlns:a16="http://schemas.microsoft.com/office/drawing/2014/main" val="2616079394"/>
                    </a:ext>
                  </a:extLst>
                </a:gridCol>
                <a:gridCol w="1354375">
                  <a:extLst>
                    <a:ext uri="{9D8B030D-6E8A-4147-A177-3AD203B41FA5}">
                      <a16:colId xmlns:a16="http://schemas.microsoft.com/office/drawing/2014/main" val="1483672282"/>
                    </a:ext>
                  </a:extLst>
                </a:gridCol>
                <a:gridCol w="1354375">
                  <a:extLst>
                    <a:ext uri="{9D8B030D-6E8A-4147-A177-3AD203B41FA5}">
                      <a16:colId xmlns:a16="http://schemas.microsoft.com/office/drawing/2014/main" val="148266644"/>
                    </a:ext>
                  </a:extLst>
                </a:gridCol>
                <a:gridCol w="1354375">
                  <a:extLst>
                    <a:ext uri="{9D8B030D-6E8A-4147-A177-3AD203B41FA5}">
                      <a16:colId xmlns:a16="http://schemas.microsoft.com/office/drawing/2014/main" val="2539281031"/>
                    </a:ext>
                  </a:extLst>
                </a:gridCol>
              </a:tblGrid>
              <a:tr h="1450691">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284747948"/>
                  </a:ext>
                </a:extLst>
              </a:tr>
              <a:tr h="1450691">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946401599"/>
                  </a:ext>
                </a:extLst>
              </a:tr>
              <a:tr h="1450691">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998769800"/>
                  </a:ext>
                </a:extLst>
              </a:tr>
              <a:tr h="1450691">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692197624"/>
                  </a:ext>
                </a:extLst>
              </a:tr>
            </a:tbl>
          </a:graphicData>
        </a:graphic>
      </p:graphicFrame>
      <p:pic>
        <p:nvPicPr>
          <p:cNvPr id="14" name="Picture 13">
            <a:extLst>
              <a:ext uri="{FF2B5EF4-FFF2-40B4-BE49-F238E27FC236}">
                <a16:creationId xmlns:a16="http://schemas.microsoft.com/office/drawing/2014/main" id="{840F67D2-3AB8-F745-8343-6A5E5453A2FC}"/>
              </a:ext>
            </a:extLst>
          </p:cNvPr>
          <p:cNvPicPr>
            <a:picLocks noChangeAspect="1"/>
          </p:cNvPicPr>
          <p:nvPr/>
        </p:nvPicPr>
        <p:blipFill rotWithShape="1">
          <a:blip r:embed="rId3"/>
          <a:srcRect l="18510" r="17395" b="16868"/>
          <a:stretch/>
        </p:blipFill>
        <p:spPr>
          <a:xfrm>
            <a:off x="159027" y="1094994"/>
            <a:ext cx="1057507" cy="1371600"/>
          </a:xfrm>
          <a:prstGeom prst="rect">
            <a:avLst/>
          </a:prstGeom>
        </p:spPr>
      </p:pic>
      <p:pic>
        <p:nvPicPr>
          <p:cNvPr id="16" name="Picture 6" descr="Adrian Bayer | Department of Astrophysical Sciences">
            <a:extLst>
              <a:ext uri="{FF2B5EF4-FFF2-40B4-BE49-F238E27FC236}">
                <a16:creationId xmlns:a16="http://schemas.microsoft.com/office/drawing/2014/main" id="{D6382ED1-005A-FC42-8FBD-4E471F86A49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054" t="7706" r="15052" b="28372"/>
          <a:stretch>
            <a:fillRect/>
          </a:stretch>
        </p:blipFill>
        <p:spPr bwMode="auto">
          <a:xfrm>
            <a:off x="2828626" y="1094994"/>
            <a:ext cx="1121715"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65217385-B52E-0849-B5A8-96145318822E}"/>
              </a:ext>
            </a:extLst>
          </p:cNvPr>
          <p:cNvPicPr>
            <a:picLocks noChangeAspect="1"/>
          </p:cNvPicPr>
          <p:nvPr/>
        </p:nvPicPr>
        <p:blipFill rotWithShape="1">
          <a:blip r:embed="rId5"/>
          <a:srcRect l="52806" t="24301" r="32662" b="50628"/>
          <a:stretch/>
        </p:blipFill>
        <p:spPr>
          <a:xfrm>
            <a:off x="4149124" y="1094994"/>
            <a:ext cx="1204623" cy="1371600"/>
          </a:xfrm>
          <a:prstGeom prst="rect">
            <a:avLst/>
          </a:prstGeom>
        </p:spPr>
      </p:pic>
      <p:pic>
        <p:nvPicPr>
          <p:cNvPr id="18" name="Picture 10" descr="Pablo BERMEJO | PhD student | Donostia International Physics Center,  Donostia / San Sebastián | DIPC | Department of Theoretical Physics |  Research profile">
            <a:extLst>
              <a:ext uri="{FF2B5EF4-FFF2-40B4-BE49-F238E27FC236}">
                <a16:creationId xmlns:a16="http://schemas.microsoft.com/office/drawing/2014/main" id="{7C9FB120-2506-F247-923B-652EFB2B089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9370" r="10471" b="8927"/>
          <a:stretch>
            <a:fillRect/>
          </a:stretch>
        </p:blipFill>
        <p:spPr bwMode="auto">
          <a:xfrm>
            <a:off x="5489765" y="1094994"/>
            <a:ext cx="120723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6BA48A57-57ED-6044-B758-3AB38E27A5DA}"/>
              </a:ext>
            </a:extLst>
          </p:cNvPr>
          <p:cNvPicPr>
            <a:picLocks noChangeAspect="1"/>
          </p:cNvPicPr>
          <p:nvPr/>
        </p:nvPicPr>
        <p:blipFill rotWithShape="1">
          <a:blip r:embed="rId7"/>
          <a:srcRect l="18265" t="3867" r="18265" b="20000"/>
          <a:stretch/>
        </p:blipFill>
        <p:spPr>
          <a:xfrm>
            <a:off x="6876557" y="1094994"/>
            <a:ext cx="1143463" cy="1371600"/>
          </a:xfrm>
          <a:prstGeom prst="rect">
            <a:avLst/>
          </a:prstGeom>
        </p:spPr>
      </p:pic>
      <p:pic>
        <p:nvPicPr>
          <p:cNvPr id="20" name="Picture 2" descr="borisbolliet (Boris Bolliet) · GitHub">
            <a:extLst>
              <a:ext uri="{FF2B5EF4-FFF2-40B4-BE49-F238E27FC236}">
                <a16:creationId xmlns:a16="http://schemas.microsoft.com/office/drawing/2014/main" id="{3C878572-020B-A44B-A557-01E234793C9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9904" t="8293" r="21511" b="15928"/>
          <a:stretch>
            <a:fillRect/>
          </a:stretch>
        </p:blipFill>
        <p:spPr bwMode="auto">
          <a:xfrm>
            <a:off x="8281227" y="1094994"/>
            <a:ext cx="1060375" cy="13716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A768F301-55D8-B54B-A5E8-22D2953BD64D}"/>
              </a:ext>
            </a:extLst>
          </p:cNvPr>
          <p:cNvPicPr>
            <a:picLocks noChangeAspect="1"/>
          </p:cNvPicPr>
          <p:nvPr/>
        </p:nvPicPr>
        <p:blipFill rotWithShape="1">
          <a:blip r:embed="rId9"/>
          <a:srcRect l="28677" t="14889" r="25954" b="31376"/>
          <a:stretch/>
        </p:blipFill>
        <p:spPr>
          <a:xfrm>
            <a:off x="10939818" y="1094994"/>
            <a:ext cx="1158057" cy="1371600"/>
          </a:xfrm>
          <a:prstGeom prst="rect">
            <a:avLst/>
          </a:prstGeom>
        </p:spPr>
      </p:pic>
      <p:pic>
        <p:nvPicPr>
          <p:cNvPr id="23" name="Picture 22">
            <a:extLst>
              <a:ext uri="{FF2B5EF4-FFF2-40B4-BE49-F238E27FC236}">
                <a16:creationId xmlns:a16="http://schemas.microsoft.com/office/drawing/2014/main" id="{072A8D38-9CE6-5B47-9A85-99DBF6DA12C4}"/>
              </a:ext>
            </a:extLst>
          </p:cNvPr>
          <p:cNvPicPr>
            <a:picLocks noChangeAspect="1"/>
          </p:cNvPicPr>
          <p:nvPr/>
        </p:nvPicPr>
        <p:blipFill rotWithShape="1">
          <a:blip r:embed="rId10"/>
          <a:srcRect l="20432" t="12425" r="35465" b="34540"/>
          <a:stretch/>
        </p:blipFill>
        <p:spPr>
          <a:xfrm>
            <a:off x="117484" y="2543471"/>
            <a:ext cx="1140592" cy="1371600"/>
          </a:xfrm>
          <a:prstGeom prst="rect">
            <a:avLst/>
          </a:prstGeom>
        </p:spPr>
      </p:pic>
      <p:pic>
        <p:nvPicPr>
          <p:cNvPr id="24" name="Picture 12" descr="changhoonhahn (ChangHoon Hahn) · GitHub">
            <a:extLst>
              <a:ext uri="{FF2B5EF4-FFF2-40B4-BE49-F238E27FC236}">
                <a16:creationId xmlns:a16="http://schemas.microsoft.com/office/drawing/2014/main" id="{2E4FA524-9BC0-DB4D-9E61-FA6CF828A2C9}"/>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9340" r="46358" b="22098"/>
          <a:stretch>
            <a:fillRect/>
          </a:stretch>
        </p:blipFill>
        <p:spPr bwMode="auto">
          <a:xfrm>
            <a:off x="1486023" y="2543471"/>
            <a:ext cx="1073113" cy="137160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3FEB4F49-3219-0D4B-916F-D412BF4DCCE4}"/>
              </a:ext>
            </a:extLst>
          </p:cNvPr>
          <p:cNvPicPr>
            <a:picLocks noChangeAspect="1"/>
          </p:cNvPicPr>
          <p:nvPr/>
        </p:nvPicPr>
        <p:blipFill rotWithShape="1">
          <a:blip r:embed="rId12"/>
          <a:srcRect l="37375" t="18744" r="36087" b="32947"/>
          <a:stretch/>
        </p:blipFill>
        <p:spPr>
          <a:xfrm>
            <a:off x="2828626" y="2543471"/>
            <a:ext cx="1130199" cy="1371600"/>
          </a:xfrm>
          <a:prstGeom prst="rect">
            <a:avLst/>
          </a:prstGeom>
        </p:spPr>
      </p:pic>
      <p:pic>
        <p:nvPicPr>
          <p:cNvPr id="26" name="Picture 25">
            <a:extLst>
              <a:ext uri="{FF2B5EF4-FFF2-40B4-BE49-F238E27FC236}">
                <a16:creationId xmlns:a16="http://schemas.microsoft.com/office/drawing/2014/main" id="{5977DABC-4349-7C45-A027-C5A918480DF6}"/>
              </a:ext>
            </a:extLst>
          </p:cNvPr>
          <p:cNvPicPr>
            <a:picLocks noChangeAspect="1"/>
          </p:cNvPicPr>
          <p:nvPr/>
        </p:nvPicPr>
        <p:blipFill rotWithShape="1">
          <a:blip r:embed="rId13"/>
          <a:srcRect l="36738" t="12071" r="28898" b="19350"/>
          <a:stretch/>
        </p:blipFill>
        <p:spPr>
          <a:xfrm>
            <a:off x="4228315" y="2543471"/>
            <a:ext cx="1025803" cy="1371600"/>
          </a:xfrm>
          <a:prstGeom prst="rect">
            <a:avLst/>
          </a:prstGeom>
        </p:spPr>
      </p:pic>
      <p:pic>
        <p:nvPicPr>
          <p:cNvPr id="28" name="Picture 27">
            <a:extLst>
              <a:ext uri="{FF2B5EF4-FFF2-40B4-BE49-F238E27FC236}">
                <a16:creationId xmlns:a16="http://schemas.microsoft.com/office/drawing/2014/main" id="{A6480847-BD83-AD42-80CA-B76D076C4C0B}"/>
              </a:ext>
            </a:extLst>
          </p:cNvPr>
          <p:cNvPicPr>
            <a:picLocks noChangeAspect="1"/>
          </p:cNvPicPr>
          <p:nvPr/>
        </p:nvPicPr>
        <p:blipFill rotWithShape="1">
          <a:blip r:embed="rId14"/>
          <a:srcRect l="27383" t="8555" r="32581" b="57540"/>
          <a:stretch/>
        </p:blipFill>
        <p:spPr>
          <a:xfrm>
            <a:off x="6843379" y="2548476"/>
            <a:ext cx="1209817" cy="1371600"/>
          </a:xfrm>
          <a:prstGeom prst="rect">
            <a:avLst/>
          </a:prstGeom>
        </p:spPr>
      </p:pic>
      <p:pic>
        <p:nvPicPr>
          <p:cNvPr id="29" name="Picture 28">
            <a:extLst>
              <a:ext uri="{FF2B5EF4-FFF2-40B4-BE49-F238E27FC236}">
                <a16:creationId xmlns:a16="http://schemas.microsoft.com/office/drawing/2014/main" id="{EB36D1D1-51BD-E949-ABF1-64779648E95F}"/>
              </a:ext>
            </a:extLst>
          </p:cNvPr>
          <p:cNvPicPr>
            <a:picLocks noChangeAspect="1"/>
          </p:cNvPicPr>
          <p:nvPr/>
        </p:nvPicPr>
        <p:blipFill rotWithShape="1">
          <a:blip r:embed="rId15"/>
          <a:srcRect l="19820" t="5963" r="18128" b="14206"/>
          <a:stretch/>
        </p:blipFill>
        <p:spPr>
          <a:xfrm>
            <a:off x="8275469" y="2543471"/>
            <a:ext cx="1066133" cy="1371600"/>
          </a:xfrm>
          <a:prstGeom prst="rect">
            <a:avLst/>
          </a:prstGeom>
        </p:spPr>
      </p:pic>
      <p:pic>
        <p:nvPicPr>
          <p:cNvPr id="30" name="Picture 29">
            <a:extLst>
              <a:ext uri="{FF2B5EF4-FFF2-40B4-BE49-F238E27FC236}">
                <a16:creationId xmlns:a16="http://schemas.microsoft.com/office/drawing/2014/main" id="{6F9D5ED5-08A6-2749-9343-8B8B035A35C6}"/>
              </a:ext>
            </a:extLst>
          </p:cNvPr>
          <p:cNvPicPr>
            <a:picLocks noChangeAspect="1"/>
          </p:cNvPicPr>
          <p:nvPr/>
        </p:nvPicPr>
        <p:blipFill>
          <a:blip r:embed="rId16"/>
          <a:stretch>
            <a:fillRect/>
          </a:stretch>
        </p:blipFill>
        <p:spPr>
          <a:xfrm>
            <a:off x="9467821" y="2520527"/>
            <a:ext cx="1371600" cy="1371600"/>
          </a:xfrm>
          <a:prstGeom prst="rect">
            <a:avLst/>
          </a:prstGeom>
        </p:spPr>
      </p:pic>
      <p:pic>
        <p:nvPicPr>
          <p:cNvPr id="32" name="Picture 31">
            <a:extLst>
              <a:ext uri="{FF2B5EF4-FFF2-40B4-BE49-F238E27FC236}">
                <a16:creationId xmlns:a16="http://schemas.microsoft.com/office/drawing/2014/main" id="{F2087FD7-0BD6-0F42-9C8C-B5655502DEC4}"/>
              </a:ext>
            </a:extLst>
          </p:cNvPr>
          <p:cNvPicPr>
            <a:picLocks noChangeAspect="1"/>
          </p:cNvPicPr>
          <p:nvPr/>
        </p:nvPicPr>
        <p:blipFill rotWithShape="1">
          <a:blip r:embed="rId17"/>
          <a:srcRect l="16400" t="3768" r="17148" b="24504"/>
          <a:stretch/>
        </p:blipFill>
        <p:spPr>
          <a:xfrm>
            <a:off x="10883982" y="2543471"/>
            <a:ext cx="1270730" cy="1371600"/>
          </a:xfrm>
          <a:prstGeom prst="rect">
            <a:avLst/>
          </a:prstGeom>
        </p:spPr>
      </p:pic>
      <p:pic>
        <p:nvPicPr>
          <p:cNvPr id="33" name="Picture 32">
            <a:extLst>
              <a:ext uri="{FF2B5EF4-FFF2-40B4-BE49-F238E27FC236}">
                <a16:creationId xmlns:a16="http://schemas.microsoft.com/office/drawing/2014/main" id="{BD00012A-F676-0744-BB00-C5FC3F0771EF}"/>
              </a:ext>
            </a:extLst>
          </p:cNvPr>
          <p:cNvPicPr>
            <a:picLocks noChangeAspect="1"/>
          </p:cNvPicPr>
          <p:nvPr/>
        </p:nvPicPr>
        <p:blipFill rotWithShape="1">
          <a:blip r:embed="rId18"/>
          <a:srcRect l="20002" r="12995" b="23262"/>
          <a:stretch/>
        </p:blipFill>
        <p:spPr>
          <a:xfrm>
            <a:off x="60463" y="3991948"/>
            <a:ext cx="1197613" cy="1371600"/>
          </a:xfrm>
          <a:prstGeom prst="rect">
            <a:avLst/>
          </a:prstGeom>
        </p:spPr>
      </p:pic>
      <p:pic>
        <p:nvPicPr>
          <p:cNvPr id="37" name="Picture 36">
            <a:extLst>
              <a:ext uri="{FF2B5EF4-FFF2-40B4-BE49-F238E27FC236}">
                <a16:creationId xmlns:a16="http://schemas.microsoft.com/office/drawing/2014/main" id="{7D1C263B-6E17-0244-9592-728974475D07}"/>
              </a:ext>
            </a:extLst>
          </p:cNvPr>
          <p:cNvPicPr>
            <a:picLocks noChangeAspect="1"/>
          </p:cNvPicPr>
          <p:nvPr/>
        </p:nvPicPr>
        <p:blipFill rotWithShape="1">
          <a:blip r:embed="rId19"/>
          <a:srcRect l="12849" t="4698" r="4374" b="5814"/>
          <a:stretch/>
        </p:blipFill>
        <p:spPr>
          <a:xfrm>
            <a:off x="5489765" y="3991948"/>
            <a:ext cx="1200761" cy="1371600"/>
          </a:xfrm>
          <a:prstGeom prst="rect">
            <a:avLst/>
          </a:prstGeom>
        </p:spPr>
      </p:pic>
      <p:pic>
        <p:nvPicPr>
          <p:cNvPr id="3" name="Picture 2">
            <a:extLst>
              <a:ext uri="{FF2B5EF4-FFF2-40B4-BE49-F238E27FC236}">
                <a16:creationId xmlns:a16="http://schemas.microsoft.com/office/drawing/2014/main" id="{A7361B7A-20C4-6D41-B159-63A447B8848D}"/>
              </a:ext>
            </a:extLst>
          </p:cNvPr>
          <p:cNvPicPr>
            <a:picLocks noChangeAspect="1"/>
          </p:cNvPicPr>
          <p:nvPr/>
        </p:nvPicPr>
        <p:blipFill rotWithShape="1">
          <a:blip r:embed="rId20"/>
          <a:srcRect l="11249" t="3118" r="8817" b="7428"/>
          <a:stretch/>
        </p:blipFill>
        <p:spPr>
          <a:xfrm>
            <a:off x="6912762" y="3991948"/>
            <a:ext cx="1071050" cy="1371600"/>
          </a:xfrm>
          <a:prstGeom prst="rect">
            <a:avLst/>
          </a:prstGeom>
        </p:spPr>
      </p:pic>
      <p:pic>
        <p:nvPicPr>
          <p:cNvPr id="38" name="Picture 37">
            <a:extLst>
              <a:ext uri="{FF2B5EF4-FFF2-40B4-BE49-F238E27FC236}">
                <a16:creationId xmlns:a16="http://schemas.microsoft.com/office/drawing/2014/main" id="{A89E8ED8-08E7-284C-ACBD-ADBE30308BA5}"/>
              </a:ext>
            </a:extLst>
          </p:cNvPr>
          <p:cNvPicPr>
            <a:picLocks noChangeAspect="1"/>
          </p:cNvPicPr>
          <p:nvPr/>
        </p:nvPicPr>
        <p:blipFill rotWithShape="1">
          <a:blip r:embed="rId21"/>
          <a:srcRect l="13107" t="11719" r="37782" b="39971"/>
          <a:stretch/>
        </p:blipFill>
        <p:spPr>
          <a:xfrm>
            <a:off x="8155346" y="3991948"/>
            <a:ext cx="1275923" cy="1371600"/>
          </a:xfrm>
          <a:prstGeom prst="rect">
            <a:avLst/>
          </a:prstGeom>
        </p:spPr>
      </p:pic>
      <p:pic>
        <p:nvPicPr>
          <p:cNvPr id="39" name="Picture 38">
            <a:extLst>
              <a:ext uri="{FF2B5EF4-FFF2-40B4-BE49-F238E27FC236}">
                <a16:creationId xmlns:a16="http://schemas.microsoft.com/office/drawing/2014/main" id="{D03553F9-BD7D-B64F-8710-2B913D1F5352}"/>
              </a:ext>
            </a:extLst>
          </p:cNvPr>
          <p:cNvPicPr>
            <a:picLocks noChangeAspect="1"/>
          </p:cNvPicPr>
          <p:nvPr/>
        </p:nvPicPr>
        <p:blipFill rotWithShape="1">
          <a:blip r:embed="rId22"/>
          <a:srcRect l="26812" t="6927" r="27971" b="36956"/>
          <a:stretch/>
        </p:blipFill>
        <p:spPr>
          <a:xfrm>
            <a:off x="9602803" y="3991948"/>
            <a:ext cx="1105214" cy="1371600"/>
          </a:xfrm>
          <a:prstGeom prst="rect">
            <a:avLst/>
          </a:prstGeom>
        </p:spPr>
      </p:pic>
      <p:pic>
        <p:nvPicPr>
          <p:cNvPr id="40" name="Picture 39">
            <a:extLst>
              <a:ext uri="{FF2B5EF4-FFF2-40B4-BE49-F238E27FC236}">
                <a16:creationId xmlns:a16="http://schemas.microsoft.com/office/drawing/2014/main" id="{1FA9B400-38BA-B347-9D35-8DD1379B5233}"/>
              </a:ext>
            </a:extLst>
          </p:cNvPr>
          <p:cNvPicPr>
            <a:picLocks noChangeAspect="1"/>
          </p:cNvPicPr>
          <p:nvPr/>
        </p:nvPicPr>
        <p:blipFill rotWithShape="1">
          <a:blip r:embed="rId23"/>
          <a:srcRect l="8302" r="12189"/>
          <a:stretch/>
        </p:blipFill>
        <p:spPr>
          <a:xfrm>
            <a:off x="10943555" y="3991948"/>
            <a:ext cx="1150582" cy="1371600"/>
          </a:xfrm>
          <a:prstGeom prst="rect">
            <a:avLst/>
          </a:prstGeom>
        </p:spPr>
      </p:pic>
      <p:pic>
        <p:nvPicPr>
          <p:cNvPr id="41" name="Picture 40">
            <a:extLst>
              <a:ext uri="{FF2B5EF4-FFF2-40B4-BE49-F238E27FC236}">
                <a16:creationId xmlns:a16="http://schemas.microsoft.com/office/drawing/2014/main" id="{4CDE8AE8-A5C3-7042-95EC-D1C6513114CE}"/>
              </a:ext>
            </a:extLst>
          </p:cNvPr>
          <p:cNvPicPr>
            <a:picLocks noChangeAspect="1"/>
          </p:cNvPicPr>
          <p:nvPr/>
        </p:nvPicPr>
        <p:blipFill rotWithShape="1">
          <a:blip r:embed="rId24"/>
          <a:srcRect l="16957" r="23099" b="25700"/>
          <a:stretch/>
        </p:blipFill>
        <p:spPr>
          <a:xfrm>
            <a:off x="117484" y="5446825"/>
            <a:ext cx="1106611" cy="1371600"/>
          </a:xfrm>
          <a:prstGeom prst="rect">
            <a:avLst/>
          </a:prstGeom>
        </p:spPr>
      </p:pic>
      <p:pic>
        <p:nvPicPr>
          <p:cNvPr id="42" name="Picture 41" descr="Licong Xu - Cambridge, England, United ...">
            <a:extLst>
              <a:ext uri="{FF2B5EF4-FFF2-40B4-BE49-F238E27FC236}">
                <a16:creationId xmlns:a16="http://schemas.microsoft.com/office/drawing/2014/main" id="{C392CC97-3453-2C46-AFBF-B2FAC96FB977}"/>
              </a:ext>
            </a:extLst>
          </p:cNvPr>
          <p:cNvPicPr>
            <a:picLocks noChangeAspect="1" noChangeArrowheads="1"/>
          </p:cNvPicPr>
          <p:nvPr/>
        </p:nvPicPr>
        <p:blipFill rotWithShape="1">
          <a:blip r:embed="rId25">
            <a:extLst>
              <a:ext uri="{28A0092B-C50C-407E-A947-70E740481C1C}">
                <a14:useLocalDpi xmlns:a14="http://schemas.microsoft.com/office/drawing/2010/main" val="0"/>
              </a:ext>
            </a:extLst>
          </a:blip>
          <a:srcRect l="17571" r="14415" b="18171"/>
          <a:stretch>
            <a:fillRect/>
          </a:stretch>
        </p:blipFill>
        <p:spPr bwMode="auto">
          <a:xfrm>
            <a:off x="1452556" y="5446825"/>
            <a:ext cx="1140045" cy="137160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2">
            <a:extLst>
              <a:ext uri="{FF2B5EF4-FFF2-40B4-BE49-F238E27FC236}">
                <a16:creationId xmlns:a16="http://schemas.microsoft.com/office/drawing/2014/main" id="{039B248B-D0B1-0344-9C71-61B176D02371}"/>
              </a:ext>
            </a:extLst>
          </p:cNvPr>
          <p:cNvPicPr>
            <a:picLocks noChangeAspect="1"/>
          </p:cNvPicPr>
          <p:nvPr/>
        </p:nvPicPr>
        <p:blipFill rotWithShape="1">
          <a:blip r:embed="rId26"/>
          <a:srcRect l="22316" t="3244" r="19856" b="23950"/>
          <a:stretch/>
        </p:blipFill>
        <p:spPr>
          <a:xfrm>
            <a:off x="2844779" y="5446825"/>
            <a:ext cx="1089405" cy="1371600"/>
          </a:xfrm>
          <a:prstGeom prst="rect">
            <a:avLst/>
          </a:prstGeom>
        </p:spPr>
      </p:pic>
      <p:pic>
        <p:nvPicPr>
          <p:cNvPr id="44" name="Picture 43">
            <a:extLst>
              <a:ext uri="{FF2B5EF4-FFF2-40B4-BE49-F238E27FC236}">
                <a16:creationId xmlns:a16="http://schemas.microsoft.com/office/drawing/2014/main" id="{15442B2E-BDBE-6D4F-806F-4B3ECB428BFA}"/>
              </a:ext>
            </a:extLst>
          </p:cNvPr>
          <p:cNvPicPr>
            <a:picLocks noChangeAspect="1"/>
          </p:cNvPicPr>
          <p:nvPr/>
        </p:nvPicPr>
        <p:blipFill rotWithShape="1">
          <a:blip r:embed="rId27"/>
          <a:srcRect l="26550" t="12279" r="48455" b="49740"/>
          <a:stretch/>
        </p:blipFill>
        <p:spPr>
          <a:xfrm>
            <a:off x="4138904" y="5450714"/>
            <a:ext cx="1204623" cy="1371600"/>
          </a:xfrm>
          <a:prstGeom prst="rect">
            <a:avLst/>
          </a:prstGeom>
        </p:spPr>
      </p:pic>
      <p:pic>
        <p:nvPicPr>
          <p:cNvPr id="46" name="Picture 45">
            <a:extLst>
              <a:ext uri="{FF2B5EF4-FFF2-40B4-BE49-F238E27FC236}">
                <a16:creationId xmlns:a16="http://schemas.microsoft.com/office/drawing/2014/main" id="{BE0C61FE-093D-6043-A3B8-A5DB351FD157}"/>
              </a:ext>
            </a:extLst>
          </p:cNvPr>
          <p:cNvPicPr>
            <a:picLocks noChangeAspect="1"/>
          </p:cNvPicPr>
          <p:nvPr/>
        </p:nvPicPr>
        <p:blipFill rotWithShape="1">
          <a:blip r:embed="rId28"/>
          <a:srcRect l="31130" t="22448" r="28409" b="29020"/>
          <a:stretch/>
        </p:blipFill>
        <p:spPr>
          <a:xfrm>
            <a:off x="6876509" y="5446825"/>
            <a:ext cx="1143511" cy="1371600"/>
          </a:xfrm>
          <a:prstGeom prst="rect">
            <a:avLst/>
          </a:prstGeom>
        </p:spPr>
      </p:pic>
      <p:pic>
        <p:nvPicPr>
          <p:cNvPr id="47" name="Picture 46">
            <a:extLst>
              <a:ext uri="{FF2B5EF4-FFF2-40B4-BE49-F238E27FC236}">
                <a16:creationId xmlns:a16="http://schemas.microsoft.com/office/drawing/2014/main" id="{D0A0E271-9944-8841-8AB1-878EF841AF40}"/>
              </a:ext>
            </a:extLst>
          </p:cNvPr>
          <p:cNvPicPr>
            <a:picLocks noChangeAspect="1"/>
          </p:cNvPicPr>
          <p:nvPr/>
        </p:nvPicPr>
        <p:blipFill>
          <a:blip r:embed="rId29"/>
          <a:stretch>
            <a:fillRect/>
          </a:stretch>
        </p:blipFill>
        <p:spPr>
          <a:xfrm>
            <a:off x="8247574" y="5446747"/>
            <a:ext cx="1120140" cy="1371600"/>
          </a:xfrm>
          <a:prstGeom prst="rect">
            <a:avLst/>
          </a:prstGeom>
        </p:spPr>
      </p:pic>
      <p:pic>
        <p:nvPicPr>
          <p:cNvPr id="48" name="Picture 47">
            <a:extLst>
              <a:ext uri="{FF2B5EF4-FFF2-40B4-BE49-F238E27FC236}">
                <a16:creationId xmlns:a16="http://schemas.microsoft.com/office/drawing/2014/main" id="{9707D221-13B1-AB48-820B-2BC4F587D528}"/>
              </a:ext>
            </a:extLst>
          </p:cNvPr>
          <p:cNvPicPr>
            <a:picLocks noChangeAspect="1"/>
          </p:cNvPicPr>
          <p:nvPr/>
        </p:nvPicPr>
        <p:blipFill rotWithShape="1">
          <a:blip r:embed="rId30"/>
          <a:srcRect l="17013" t="5394" r="21220" b="23699"/>
          <a:stretch/>
        </p:blipFill>
        <p:spPr>
          <a:xfrm>
            <a:off x="9554196" y="5446747"/>
            <a:ext cx="1194800" cy="1371600"/>
          </a:xfrm>
          <a:prstGeom prst="rect">
            <a:avLst/>
          </a:prstGeom>
        </p:spPr>
      </p:pic>
      <p:pic>
        <p:nvPicPr>
          <p:cNvPr id="49" name="Picture 48">
            <a:extLst>
              <a:ext uri="{FF2B5EF4-FFF2-40B4-BE49-F238E27FC236}">
                <a16:creationId xmlns:a16="http://schemas.microsoft.com/office/drawing/2014/main" id="{FFDBB4E4-299F-6B4E-B068-70637283BEE9}"/>
              </a:ext>
            </a:extLst>
          </p:cNvPr>
          <p:cNvPicPr>
            <a:picLocks noChangeAspect="1"/>
          </p:cNvPicPr>
          <p:nvPr/>
        </p:nvPicPr>
        <p:blipFill rotWithShape="1">
          <a:blip r:embed="rId31"/>
          <a:srcRect l="38960" t="35053" r="39081" b="38308"/>
          <a:stretch/>
        </p:blipFill>
        <p:spPr>
          <a:xfrm>
            <a:off x="2815635" y="3963298"/>
            <a:ext cx="1130643" cy="1371600"/>
          </a:xfrm>
          <a:prstGeom prst="rect">
            <a:avLst/>
          </a:prstGeom>
        </p:spPr>
      </p:pic>
      <p:pic>
        <p:nvPicPr>
          <p:cNvPr id="50" name="Picture 49">
            <a:extLst>
              <a:ext uri="{FF2B5EF4-FFF2-40B4-BE49-F238E27FC236}">
                <a16:creationId xmlns:a16="http://schemas.microsoft.com/office/drawing/2014/main" id="{95CBE88B-A2CC-F047-91D2-A3FA5310ED31}"/>
              </a:ext>
            </a:extLst>
          </p:cNvPr>
          <p:cNvPicPr>
            <a:picLocks noChangeAspect="1"/>
          </p:cNvPicPr>
          <p:nvPr/>
        </p:nvPicPr>
        <p:blipFill rotWithShape="1">
          <a:blip r:embed="rId32"/>
          <a:srcRect l="24035" t="7109" r="24949" b="41758"/>
          <a:stretch/>
        </p:blipFill>
        <p:spPr>
          <a:xfrm>
            <a:off x="5538504" y="2570348"/>
            <a:ext cx="1026384" cy="1371600"/>
          </a:xfrm>
          <a:prstGeom prst="rect">
            <a:avLst/>
          </a:prstGeom>
        </p:spPr>
      </p:pic>
      <p:pic>
        <p:nvPicPr>
          <p:cNvPr id="51" name="Picture 50">
            <a:extLst>
              <a:ext uri="{FF2B5EF4-FFF2-40B4-BE49-F238E27FC236}">
                <a16:creationId xmlns:a16="http://schemas.microsoft.com/office/drawing/2014/main" id="{3BCAC9C7-93C0-9547-B9EB-68F31A0AE9CD}"/>
              </a:ext>
            </a:extLst>
          </p:cNvPr>
          <p:cNvPicPr>
            <a:picLocks noChangeAspect="1"/>
          </p:cNvPicPr>
          <p:nvPr/>
        </p:nvPicPr>
        <p:blipFill rotWithShape="1">
          <a:blip r:embed="rId33"/>
          <a:srcRect l="17809" t="7462" r="16871" b="20728"/>
          <a:stretch/>
        </p:blipFill>
        <p:spPr>
          <a:xfrm>
            <a:off x="9516880" y="1094994"/>
            <a:ext cx="1247659" cy="1371600"/>
          </a:xfrm>
          <a:prstGeom prst="rect">
            <a:avLst/>
          </a:prstGeom>
        </p:spPr>
      </p:pic>
      <p:pic>
        <p:nvPicPr>
          <p:cNvPr id="52" name="Picture 51">
            <a:extLst>
              <a:ext uri="{FF2B5EF4-FFF2-40B4-BE49-F238E27FC236}">
                <a16:creationId xmlns:a16="http://schemas.microsoft.com/office/drawing/2014/main" id="{D58ECBBE-B42C-824E-B740-16196AAC572F}"/>
              </a:ext>
            </a:extLst>
          </p:cNvPr>
          <p:cNvPicPr>
            <a:picLocks noChangeAspect="1"/>
          </p:cNvPicPr>
          <p:nvPr/>
        </p:nvPicPr>
        <p:blipFill rotWithShape="1">
          <a:blip r:embed="rId34"/>
          <a:srcRect l="41489" t="29848" r="39909" b="47173"/>
          <a:stretch/>
        </p:blipFill>
        <p:spPr>
          <a:xfrm>
            <a:off x="1481684" y="3998348"/>
            <a:ext cx="1110342" cy="1371600"/>
          </a:xfrm>
          <a:prstGeom prst="rect">
            <a:avLst/>
          </a:prstGeom>
        </p:spPr>
      </p:pic>
      <p:pic>
        <p:nvPicPr>
          <p:cNvPr id="53" name="Picture 52">
            <a:extLst>
              <a:ext uri="{FF2B5EF4-FFF2-40B4-BE49-F238E27FC236}">
                <a16:creationId xmlns:a16="http://schemas.microsoft.com/office/drawing/2014/main" id="{69A57EA9-8DC4-9249-88D4-23009334BA21}"/>
              </a:ext>
            </a:extLst>
          </p:cNvPr>
          <p:cNvPicPr>
            <a:picLocks noChangeAspect="1"/>
          </p:cNvPicPr>
          <p:nvPr/>
        </p:nvPicPr>
        <p:blipFill rotWithShape="1">
          <a:blip r:embed="rId35"/>
          <a:srcRect l="27976" t="12566" r="42568" b="63418"/>
          <a:stretch/>
        </p:blipFill>
        <p:spPr>
          <a:xfrm>
            <a:off x="5548050" y="5446747"/>
            <a:ext cx="1100905" cy="1371600"/>
          </a:xfrm>
          <a:prstGeom prst="rect">
            <a:avLst/>
          </a:prstGeom>
        </p:spPr>
      </p:pic>
      <p:pic>
        <p:nvPicPr>
          <p:cNvPr id="45" name="Picture 44">
            <a:extLst>
              <a:ext uri="{FF2B5EF4-FFF2-40B4-BE49-F238E27FC236}">
                <a16:creationId xmlns:a16="http://schemas.microsoft.com/office/drawing/2014/main" id="{5DE676CB-C162-9646-9631-5A252B032B6A}"/>
              </a:ext>
            </a:extLst>
          </p:cNvPr>
          <p:cNvPicPr>
            <a:picLocks noChangeAspect="1"/>
          </p:cNvPicPr>
          <p:nvPr/>
        </p:nvPicPr>
        <p:blipFill rotWithShape="1">
          <a:blip r:embed="rId36"/>
          <a:srcRect l="23030" t="11685" r="23169" b="24665"/>
          <a:stretch/>
        </p:blipFill>
        <p:spPr>
          <a:xfrm>
            <a:off x="1446267" y="1094994"/>
            <a:ext cx="1159378" cy="1371600"/>
          </a:xfrm>
          <a:prstGeom prst="rect">
            <a:avLst/>
          </a:prstGeom>
        </p:spPr>
      </p:pic>
      <p:pic>
        <p:nvPicPr>
          <p:cNvPr id="4" name="Picture 3">
            <a:extLst>
              <a:ext uri="{FF2B5EF4-FFF2-40B4-BE49-F238E27FC236}">
                <a16:creationId xmlns:a16="http://schemas.microsoft.com/office/drawing/2014/main" id="{5C094152-D097-561A-9704-629099501579}"/>
              </a:ext>
            </a:extLst>
          </p:cNvPr>
          <p:cNvPicPr>
            <a:picLocks noChangeAspect="1"/>
          </p:cNvPicPr>
          <p:nvPr/>
        </p:nvPicPr>
        <p:blipFill>
          <a:blip r:embed="rId37"/>
          <a:srcRect l="36584" t="15477" r="28586" b="33914"/>
          <a:stretch>
            <a:fillRect/>
          </a:stretch>
        </p:blipFill>
        <p:spPr>
          <a:xfrm>
            <a:off x="4202556" y="3998348"/>
            <a:ext cx="1089961" cy="1371600"/>
          </a:xfrm>
          <a:prstGeom prst="rect">
            <a:avLst/>
          </a:prstGeom>
        </p:spPr>
      </p:pic>
      <p:pic>
        <p:nvPicPr>
          <p:cNvPr id="5" name="Picture 4">
            <a:extLst>
              <a:ext uri="{FF2B5EF4-FFF2-40B4-BE49-F238E27FC236}">
                <a16:creationId xmlns:a16="http://schemas.microsoft.com/office/drawing/2014/main" id="{8183E195-D22B-047E-48AE-8FE52ED49068}"/>
              </a:ext>
            </a:extLst>
          </p:cNvPr>
          <p:cNvPicPr>
            <a:picLocks noChangeAspect="1"/>
          </p:cNvPicPr>
          <p:nvPr/>
        </p:nvPicPr>
        <p:blipFill rotWithShape="1">
          <a:blip r:embed="rId38"/>
          <a:srcRect l="21942" t="19310" r="23093" b="31647"/>
          <a:stretch/>
        </p:blipFill>
        <p:spPr>
          <a:xfrm>
            <a:off x="10972909" y="5446825"/>
            <a:ext cx="1024355" cy="1371522"/>
          </a:xfrm>
          <a:prstGeom prst="rect">
            <a:avLst/>
          </a:prstGeom>
        </p:spPr>
      </p:pic>
    </p:spTree>
    <p:extLst>
      <p:ext uri="{BB962C8B-B14F-4D97-AF65-F5344CB8AC3E}">
        <p14:creationId xmlns:p14="http://schemas.microsoft.com/office/powerpoint/2010/main" val="35352086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advClick="0" advTm="150">
        <p159:morph option="byObject"/>
      </p:transition>
    </mc:Choice>
    <mc:Fallback xmlns="">
      <p:transition spd="slow" advClick="0" advTm="15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9625D8C-5552-AF49-BEC2-37302F7761E9}"/>
              </a:ext>
            </a:extLst>
          </p:cNvPr>
          <p:cNvSpPr txBox="1"/>
          <p:nvPr/>
        </p:nvSpPr>
        <p:spPr>
          <a:xfrm>
            <a:off x="0" y="0"/>
            <a:ext cx="12192000" cy="1015663"/>
          </a:xfrm>
          <a:prstGeom prst="rect">
            <a:avLst/>
          </a:prstGeom>
          <a:noFill/>
        </p:spPr>
        <p:txBody>
          <a:bodyPr wrap="square" rtlCol="0">
            <a:spAutoFit/>
          </a:bodyPr>
          <a:lstStyle/>
          <a:p>
            <a:pPr algn="ctr"/>
            <a:r>
              <a:rPr lang="en-US" sz="6000" dirty="0">
                <a:solidFill>
                  <a:schemeClr val="bg1"/>
                </a:solidFill>
              </a:rPr>
              <a:t>Machine Learning</a:t>
            </a:r>
          </a:p>
        </p:txBody>
      </p:sp>
      <p:pic>
        <p:nvPicPr>
          <p:cNvPr id="3" name="Picture 2">
            <a:extLst>
              <a:ext uri="{FF2B5EF4-FFF2-40B4-BE49-F238E27FC236}">
                <a16:creationId xmlns:a16="http://schemas.microsoft.com/office/drawing/2014/main" id="{60841710-21CF-2B4D-809A-20F84A50E176}"/>
              </a:ext>
            </a:extLst>
          </p:cNvPr>
          <p:cNvPicPr>
            <a:picLocks noChangeAspect="1"/>
          </p:cNvPicPr>
          <p:nvPr/>
        </p:nvPicPr>
        <p:blipFill rotWithShape="1">
          <a:blip r:embed="rId2"/>
          <a:srcRect l="28677" t="14889" r="25954" b="31376"/>
          <a:stretch/>
        </p:blipFill>
        <p:spPr>
          <a:xfrm>
            <a:off x="8565950" y="1069845"/>
            <a:ext cx="1389669" cy="1645920"/>
          </a:xfrm>
          <a:prstGeom prst="rect">
            <a:avLst/>
          </a:prstGeom>
        </p:spPr>
      </p:pic>
      <p:pic>
        <p:nvPicPr>
          <p:cNvPr id="4" name="Picture 3">
            <a:extLst>
              <a:ext uri="{FF2B5EF4-FFF2-40B4-BE49-F238E27FC236}">
                <a16:creationId xmlns:a16="http://schemas.microsoft.com/office/drawing/2014/main" id="{7673D4AD-A26C-3247-BAF9-1A8DB213FFD1}"/>
              </a:ext>
            </a:extLst>
          </p:cNvPr>
          <p:cNvPicPr>
            <a:picLocks noChangeAspect="1"/>
          </p:cNvPicPr>
          <p:nvPr/>
        </p:nvPicPr>
        <p:blipFill rotWithShape="1">
          <a:blip r:embed="rId3"/>
          <a:srcRect l="20002" r="12995" b="23262"/>
          <a:stretch/>
        </p:blipFill>
        <p:spPr>
          <a:xfrm>
            <a:off x="5328200" y="1069845"/>
            <a:ext cx="1437136" cy="1645920"/>
          </a:xfrm>
          <a:prstGeom prst="rect">
            <a:avLst/>
          </a:prstGeom>
        </p:spPr>
      </p:pic>
      <p:pic>
        <p:nvPicPr>
          <p:cNvPr id="5" name="Picture 4">
            <a:extLst>
              <a:ext uri="{FF2B5EF4-FFF2-40B4-BE49-F238E27FC236}">
                <a16:creationId xmlns:a16="http://schemas.microsoft.com/office/drawing/2014/main" id="{F8607EDD-75F5-F344-8319-CC1AB0F276E9}"/>
              </a:ext>
            </a:extLst>
          </p:cNvPr>
          <p:cNvPicPr>
            <a:picLocks noChangeAspect="1"/>
          </p:cNvPicPr>
          <p:nvPr/>
        </p:nvPicPr>
        <p:blipFill rotWithShape="1">
          <a:blip r:embed="rId4"/>
          <a:srcRect l="8302" r="12189"/>
          <a:stretch/>
        </p:blipFill>
        <p:spPr>
          <a:xfrm>
            <a:off x="2137485" y="1069845"/>
            <a:ext cx="1380697" cy="1645920"/>
          </a:xfrm>
          <a:prstGeom prst="rect">
            <a:avLst/>
          </a:prstGeom>
        </p:spPr>
      </p:pic>
      <p:sp>
        <p:nvSpPr>
          <p:cNvPr id="23" name="Rectangle 22">
            <a:extLst>
              <a:ext uri="{FF2B5EF4-FFF2-40B4-BE49-F238E27FC236}">
                <a16:creationId xmlns:a16="http://schemas.microsoft.com/office/drawing/2014/main" id="{0DC5D177-864F-A84F-BC89-7D9DB85BC4CF}"/>
              </a:ext>
            </a:extLst>
          </p:cNvPr>
          <p:cNvSpPr/>
          <p:nvPr/>
        </p:nvSpPr>
        <p:spPr>
          <a:xfrm>
            <a:off x="1619839" y="2721114"/>
            <a:ext cx="2415988" cy="707886"/>
          </a:xfrm>
          <a:prstGeom prst="rect">
            <a:avLst/>
          </a:prstGeom>
        </p:spPr>
        <p:txBody>
          <a:bodyPr wrap="square">
            <a:spAutoFit/>
          </a:bodyPr>
          <a:lstStyle/>
          <a:p>
            <a:pPr algn="ctr"/>
            <a:r>
              <a:rPr lang="en-US" sz="2000" dirty="0">
                <a:solidFill>
                  <a:schemeClr val="bg1"/>
                </a:solidFill>
              </a:rPr>
              <a:t>Chi Wang</a:t>
            </a:r>
          </a:p>
          <a:p>
            <a:pPr algn="ctr"/>
            <a:r>
              <a:rPr lang="en-US" sz="2000" dirty="0">
                <a:solidFill>
                  <a:schemeClr val="bg1"/>
                </a:solidFill>
              </a:rPr>
              <a:t>(DeepMind)</a:t>
            </a:r>
          </a:p>
        </p:txBody>
      </p:sp>
      <p:sp>
        <p:nvSpPr>
          <p:cNvPr id="29" name="Rectangle 28">
            <a:extLst>
              <a:ext uri="{FF2B5EF4-FFF2-40B4-BE49-F238E27FC236}">
                <a16:creationId xmlns:a16="http://schemas.microsoft.com/office/drawing/2014/main" id="{EA75F0D2-21F4-2A45-9E14-F4A703DA2FF4}"/>
              </a:ext>
            </a:extLst>
          </p:cNvPr>
          <p:cNvSpPr/>
          <p:nvPr/>
        </p:nvSpPr>
        <p:spPr>
          <a:xfrm>
            <a:off x="4834072" y="2715765"/>
            <a:ext cx="2415988" cy="707886"/>
          </a:xfrm>
          <a:prstGeom prst="rect">
            <a:avLst/>
          </a:prstGeom>
        </p:spPr>
        <p:txBody>
          <a:bodyPr wrap="square">
            <a:spAutoFit/>
          </a:bodyPr>
          <a:lstStyle/>
          <a:p>
            <a:pPr algn="ctr"/>
            <a:r>
              <a:rPr lang="en-US" sz="2000" dirty="0" err="1">
                <a:solidFill>
                  <a:schemeClr val="bg1"/>
                </a:solidFill>
              </a:rPr>
              <a:t>Pavlos</a:t>
            </a:r>
            <a:r>
              <a:rPr lang="en-US" sz="2000" dirty="0">
                <a:solidFill>
                  <a:schemeClr val="bg1"/>
                </a:solidFill>
              </a:rPr>
              <a:t> </a:t>
            </a:r>
            <a:r>
              <a:rPr lang="en-US" sz="2000" dirty="0" err="1">
                <a:solidFill>
                  <a:schemeClr val="bg1"/>
                </a:solidFill>
              </a:rPr>
              <a:t>Protopapas</a:t>
            </a:r>
            <a:endParaRPr lang="en-US" sz="2000" dirty="0">
              <a:solidFill>
                <a:schemeClr val="bg1"/>
              </a:solidFill>
            </a:endParaRPr>
          </a:p>
          <a:p>
            <a:pPr algn="ctr"/>
            <a:r>
              <a:rPr lang="en-US" sz="2000" dirty="0">
                <a:solidFill>
                  <a:schemeClr val="bg1"/>
                </a:solidFill>
              </a:rPr>
              <a:t>(Harvard)</a:t>
            </a:r>
          </a:p>
        </p:txBody>
      </p:sp>
      <p:sp>
        <p:nvSpPr>
          <p:cNvPr id="30" name="Rectangle 29">
            <a:extLst>
              <a:ext uri="{FF2B5EF4-FFF2-40B4-BE49-F238E27FC236}">
                <a16:creationId xmlns:a16="http://schemas.microsoft.com/office/drawing/2014/main" id="{9055C73F-4035-DC49-B791-34521DC4591C}"/>
              </a:ext>
            </a:extLst>
          </p:cNvPr>
          <p:cNvSpPr/>
          <p:nvPr/>
        </p:nvSpPr>
        <p:spPr>
          <a:xfrm>
            <a:off x="8057709" y="2715765"/>
            <a:ext cx="2415988" cy="707886"/>
          </a:xfrm>
          <a:prstGeom prst="rect">
            <a:avLst/>
          </a:prstGeom>
        </p:spPr>
        <p:txBody>
          <a:bodyPr wrap="square">
            <a:spAutoFit/>
          </a:bodyPr>
          <a:lstStyle/>
          <a:p>
            <a:pPr algn="ctr"/>
            <a:r>
              <a:rPr lang="en-US" sz="2000" dirty="0">
                <a:solidFill>
                  <a:schemeClr val="bg1"/>
                </a:solidFill>
              </a:rPr>
              <a:t>Miles Cranmer</a:t>
            </a:r>
          </a:p>
          <a:p>
            <a:pPr algn="ctr"/>
            <a:r>
              <a:rPr lang="en-US" sz="2000" dirty="0">
                <a:solidFill>
                  <a:schemeClr val="bg1"/>
                </a:solidFill>
              </a:rPr>
              <a:t>(Cambridge)</a:t>
            </a:r>
          </a:p>
        </p:txBody>
      </p:sp>
      <p:sp>
        <p:nvSpPr>
          <p:cNvPr id="31" name="TextBox 30">
            <a:extLst>
              <a:ext uri="{FF2B5EF4-FFF2-40B4-BE49-F238E27FC236}">
                <a16:creationId xmlns:a16="http://schemas.microsoft.com/office/drawing/2014/main" id="{3FB3DDC5-BE75-E24C-89D3-61576A8D5C2D}"/>
              </a:ext>
            </a:extLst>
          </p:cNvPr>
          <p:cNvSpPr txBox="1"/>
          <p:nvPr/>
        </p:nvSpPr>
        <p:spPr>
          <a:xfrm>
            <a:off x="0" y="3434349"/>
            <a:ext cx="12192000" cy="1015663"/>
          </a:xfrm>
          <a:prstGeom prst="rect">
            <a:avLst/>
          </a:prstGeom>
          <a:noFill/>
        </p:spPr>
        <p:txBody>
          <a:bodyPr wrap="square" rtlCol="0">
            <a:spAutoFit/>
          </a:bodyPr>
          <a:lstStyle/>
          <a:p>
            <a:pPr algn="ctr"/>
            <a:r>
              <a:rPr lang="en-US" sz="6000" dirty="0">
                <a:solidFill>
                  <a:schemeClr val="bg1"/>
                </a:solidFill>
              </a:rPr>
              <a:t>Planetary Science</a:t>
            </a:r>
          </a:p>
        </p:txBody>
      </p:sp>
      <p:pic>
        <p:nvPicPr>
          <p:cNvPr id="32" name="Picture 31">
            <a:extLst>
              <a:ext uri="{FF2B5EF4-FFF2-40B4-BE49-F238E27FC236}">
                <a16:creationId xmlns:a16="http://schemas.microsoft.com/office/drawing/2014/main" id="{0C313C40-6A87-BD44-BFBC-608A4B3EA741}"/>
              </a:ext>
            </a:extLst>
          </p:cNvPr>
          <p:cNvPicPr>
            <a:picLocks noChangeAspect="1"/>
          </p:cNvPicPr>
          <p:nvPr/>
        </p:nvPicPr>
        <p:blipFill rotWithShape="1">
          <a:blip r:embed="rId5"/>
          <a:srcRect l="16957" r="23099" b="25700"/>
          <a:stretch/>
        </p:blipFill>
        <p:spPr>
          <a:xfrm>
            <a:off x="7026762" y="4415867"/>
            <a:ext cx="1327933" cy="1645920"/>
          </a:xfrm>
          <a:prstGeom prst="rect">
            <a:avLst/>
          </a:prstGeom>
        </p:spPr>
      </p:pic>
      <p:sp>
        <p:nvSpPr>
          <p:cNvPr id="34" name="Rectangle 33">
            <a:extLst>
              <a:ext uri="{FF2B5EF4-FFF2-40B4-BE49-F238E27FC236}">
                <a16:creationId xmlns:a16="http://schemas.microsoft.com/office/drawing/2014/main" id="{93EB48B3-C59F-7A40-ADB0-8EA6CEB26ED4}"/>
              </a:ext>
            </a:extLst>
          </p:cNvPr>
          <p:cNvSpPr/>
          <p:nvPr/>
        </p:nvSpPr>
        <p:spPr>
          <a:xfrm>
            <a:off x="3264516" y="6021375"/>
            <a:ext cx="2415988" cy="707886"/>
          </a:xfrm>
          <a:prstGeom prst="rect">
            <a:avLst/>
          </a:prstGeom>
        </p:spPr>
        <p:txBody>
          <a:bodyPr wrap="square">
            <a:spAutoFit/>
          </a:bodyPr>
          <a:lstStyle/>
          <a:p>
            <a:pPr algn="ctr"/>
            <a:r>
              <a:rPr lang="en-US" sz="2000" dirty="0" err="1">
                <a:solidFill>
                  <a:schemeClr val="bg1"/>
                </a:solidFill>
              </a:rPr>
              <a:t>Wenhan</a:t>
            </a:r>
            <a:r>
              <a:rPr lang="en-US" sz="2000" dirty="0">
                <a:solidFill>
                  <a:schemeClr val="bg1"/>
                </a:solidFill>
              </a:rPr>
              <a:t> Zhou</a:t>
            </a:r>
          </a:p>
          <a:p>
            <a:pPr algn="ctr"/>
            <a:r>
              <a:rPr lang="en-US" sz="2000" dirty="0">
                <a:solidFill>
                  <a:schemeClr val="bg1"/>
                </a:solidFill>
              </a:rPr>
              <a:t>(Tokyo)</a:t>
            </a:r>
          </a:p>
        </p:txBody>
      </p:sp>
      <p:sp>
        <p:nvSpPr>
          <p:cNvPr id="35" name="Rectangle 34">
            <a:extLst>
              <a:ext uri="{FF2B5EF4-FFF2-40B4-BE49-F238E27FC236}">
                <a16:creationId xmlns:a16="http://schemas.microsoft.com/office/drawing/2014/main" id="{0C1FB38D-DA06-2144-B311-CE2DB51ECA4A}"/>
              </a:ext>
            </a:extLst>
          </p:cNvPr>
          <p:cNvSpPr/>
          <p:nvPr/>
        </p:nvSpPr>
        <p:spPr>
          <a:xfrm>
            <a:off x="6536669" y="6061787"/>
            <a:ext cx="2415988" cy="707886"/>
          </a:xfrm>
          <a:prstGeom prst="rect">
            <a:avLst/>
          </a:prstGeom>
        </p:spPr>
        <p:txBody>
          <a:bodyPr wrap="square">
            <a:spAutoFit/>
          </a:bodyPr>
          <a:lstStyle/>
          <a:p>
            <a:pPr algn="ctr"/>
            <a:r>
              <a:rPr lang="en-US" sz="2000" dirty="0">
                <a:solidFill>
                  <a:schemeClr val="bg1"/>
                </a:solidFill>
              </a:rPr>
              <a:t>Bonny Wang</a:t>
            </a:r>
          </a:p>
          <a:p>
            <a:pPr algn="ctr"/>
            <a:r>
              <a:rPr lang="en-US" sz="2000" dirty="0">
                <a:solidFill>
                  <a:schemeClr val="bg1"/>
                </a:solidFill>
              </a:rPr>
              <a:t>(Chicago)</a:t>
            </a:r>
          </a:p>
        </p:txBody>
      </p:sp>
      <p:pic>
        <p:nvPicPr>
          <p:cNvPr id="14" name="Picture 13">
            <a:extLst>
              <a:ext uri="{FF2B5EF4-FFF2-40B4-BE49-F238E27FC236}">
                <a16:creationId xmlns:a16="http://schemas.microsoft.com/office/drawing/2014/main" id="{3640CD8D-E63C-B948-9709-FB231E3626D1}"/>
              </a:ext>
            </a:extLst>
          </p:cNvPr>
          <p:cNvPicPr>
            <a:picLocks noChangeAspect="1"/>
          </p:cNvPicPr>
          <p:nvPr/>
        </p:nvPicPr>
        <p:blipFill rotWithShape="1">
          <a:blip r:embed="rId6"/>
          <a:srcRect l="27976" t="12566" r="42568" b="63418"/>
          <a:stretch/>
        </p:blipFill>
        <p:spPr>
          <a:xfrm>
            <a:off x="3811966" y="4415867"/>
            <a:ext cx="1321087" cy="1645920"/>
          </a:xfrm>
          <a:prstGeom prst="rect">
            <a:avLst/>
          </a:prstGeom>
        </p:spPr>
      </p:pic>
    </p:spTree>
    <p:extLst>
      <p:ext uri="{BB962C8B-B14F-4D97-AF65-F5344CB8AC3E}">
        <p14:creationId xmlns:p14="http://schemas.microsoft.com/office/powerpoint/2010/main" val="22229871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88F2993-39DE-95B0-73F2-62B7465B06EE}"/>
            </a:ext>
          </a:extLst>
        </p:cNvPr>
        <p:cNvGrpSpPr/>
        <p:nvPr/>
      </p:nvGrpSpPr>
      <p:grpSpPr>
        <a:xfrm>
          <a:off x="0" y="0"/>
          <a:ext cx="0" cy="0"/>
          <a:chOff x="0" y="0"/>
          <a:chExt cx="0" cy="0"/>
        </a:xfrm>
      </p:grpSpPr>
      <p:sp>
        <p:nvSpPr>
          <p:cNvPr id="31" name="TextBox 30">
            <a:extLst>
              <a:ext uri="{FF2B5EF4-FFF2-40B4-BE49-F238E27FC236}">
                <a16:creationId xmlns:a16="http://schemas.microsoft.com/office/drawing/2014/main" id="{B4D1AB31-1B66-A2D8-E2D4-80433D6C3BA6}"/>
              </a:ext>
            </a:extLst>
          </p:cNvPr>
          <p:cNvSpPr txBox="1"/>
          <p:nvPr/>
        </p:nvSpPr>
        <p:spPr>
          <a:xfrm>
            <a:off x="-2620" y="39575"/>
            <a:ext cx="12192000" cy="1015663"/>
          </a:xfrm>
          <a:prstGeom prst="rect">
            <a:avLst/>
          </a:prstGeom>
          <a:noFill/>
        </p:spPr>
        <p:txBody>
          <a:bodyPr wrap="square" rtlCol="0">
            <a:spAutoFit/>
          </a:bodyPr>
          <a:lstStyle/>
          <a:p>
            <a:pPr algn="ctr"/>
            <a:r>
              <a:rPr lang="en-US" sz="6000" dirty="0">
                <a:solidFill>
                  <a:schemeClr val="bg1"/>
                </a:solidFill>
              </a:rPr>
              <a:t>Denario team</a:t>
            </a:r>
          </a:p>
        </p:txBody>
      </p:sp>
      <p:graphicFrame>
        <p:nvGraphicFramePr>
          <p:cNvPr id="2" name="Table 1">
            <a:extLst>
              <a:ext uri="{FF2B5EF4-FFF2-40B4-BE49-F238E27FC236}">
                <a16:creationId xmlns:a16="http://schemas.microsoft.com/office/drawing/2014/main" id="{7CBC9141-E14D-E04D-9424-71D4F8D22C86}"/>
              </a:ext>
            </a:extLst>
          </p:cNvPr>
          <p:cNvGraphicFramePr>
            <a:graphicFrameLocks noGrp="1"/>
          </p:cNvGraphicFramePr>
          <p:nvPr/>
        </p:nvGraphicFramePr>
        <p:xfrm>
          <a:off x="0" y="1055238"/>
          <a:ext cx="12189375" cy="5802764"/>
        </p:xfrm>
        <a:graphic>
          <a:graphicData uri="http://schemas.openxmlformats.org/drawingml/2006/table">
            <a:tbl>
              <a:tblPr firstRow="1" bandRow="1">
                <a:tableStyleId>{5940675A-B579-460E-94D1-54222C63F5DA}</a:tableStyleId>
              </a:tblPr>
              <a:tblGrid>
                <a:gridCol w="1354375">
                  <a:extLst>
                    <a:ext uri="{9D8B030D-6E8A-4147-A177-3AD203B41FA5}">
                      <a16:colId xmlns:a16="http://schemas.microsoft.com/office/drawing/2014/main" val="3914065686"/>
                    </a:ext>
                  </a:extLst>
                </a:gridCol>
                <a:gridCol w="1354375">
                  <a:extLst>
                    <a:ext uri="{9D8B030D-6E8A-4147-A177-3AD203B41FA5}">
                      <a16:colId xmlns:a16="http://schemas.microsoft.com/office/drawing/2014/main" val="181176499"/>
                    </a:ext>
                  </a:extLst>
                </a:gridCol>
                <a:gridCol w="1354375">
                  <a:extLst>
                    <a:ext uri="{9D8B030D-6E8A-4147-A177-3AD203B41FA5}">
                      <a16:colId xmlns:a16="http://schemas.microsoft.com/office/drawing/2014/main" val="2885568607"/>
                    </a:ext>
                  </a:extLst>
                </a:gridCol>
                <a:gridCol w="1354375">
                  <a:extLst>
                    <a:ext uri="{9D8B030D-6E8A-4147-A177-3AD203B41FA5}">
                      <a16:colId xmlns:a16="http://schemas.microsoft.com/office/drawing/2014/main" val="24136953"/>
                    </a:ext>
                  </a:extLst>
                </a:gridCol>
                <a:gridCol w="1354375">
                  <a:extLst>
                    <a:ext uri="{9D8B030D-6E8A-4147-A177-3AD203B41FA5}">
                      <a16:colId xmlns:a16="http://schemas.microsoft.com/office/drawing/2014/main" val="4171984867"/>
                    </a:ext>
                  </a:extLst>
                </a:gridCol>
                <a:gridCol w="1354375">
                  <a:extLst>
                    <a:ext uri="{9D8B030D-6E8A-4147-A177-3AD203B41FA5}">
                      <a16:colId xmlns:a16="http://schemas.microsoft.com/office/drawing/2014/main" val="2616079394"/>
                    </a:ext>
                  </a:extLst>
                </a:gridCol>
                <a:gridCol w="1354375">
                  <a:extLst>
                    <a:ext uri="{9D8B030D-6E8A-4147-A177-3AD203B41FA5}">
                      <a16:colId xmlns:a16="http://schemas.microsoft.com/office/drawing/2014/main" val="1483672282"/>
                    </a:ext>
                  </a:extLst>
                </a:gridCol>
                <a:gridCol w="1354375">
                  <a:extLst>
                    <a:ext uri="{9D8B030D-6E8A-4147-A177-3AD203B41FA5}">
                      <a16:colId xmlns:a16="http://schemas.microsoft.com/office/drawing/2014/main" val="148266644"/>
                    </a:ext>
                  </a:extLst>
                </a:gridCol>
                <a:gridCol w="1354375">
                  <a:extLst>
                    <a:ext uri="{9D8B030D-6E8A-4147-A177-3AD203B41FA5}">
                      <a16:colId xmlns:a16="http://schemas.microsoft.com/office/drawing/2014/main" val="2539281031"/>
                    </a:ext>
                  </a:extLst>
                </a:gridCol>
              </a:tblGrid>
              <a:tr h="1450691">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284747948"/>
                  </a:ext>
                </a:extLst>
              </a:tr>
              <a:tr h="1450691">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946401599"/>
                  </a:ext>
                </a:extLst>
              </a:tr>
              <a:tr h="1450691">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998769800"/>
                  </a:ext>
                </a:extLst>
              </a:tr>
              <a:tr h="1450691">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692197624"/>
                  </a:ext>
                </a:extLst>
              </a:tr>
            </a:tbl>
          </a:graphicData>
        </a:graphic>
      </p:graphicFrame>
      <p:pic>
        <p:nvPicPr>
          <p:cNvPr id="14" name="Picture 13">
            <a:extLst>
              <a:ext uri="{FF2B5EF4-FFF2-40B4-BE49-F238E27FC236}">
                <a16:creationId xmlns:a16="http://schemas.microsoft.com/office/drawing/2014/main" id="{840F67D2-3AB8-F745-8343-6A5E5453A2FC}"/>
              </a:ext>
            </a:extLst>
          </p:cNvPr>
          <p:cNvPicPr>
            <a:picLocks noChangeAspect="1"/>
          </p:cNvPicPr>
          <p:nvPr/>
        </p:nvPicPr>
        <p:blipFill rotWithShape="1">
          <a:blip r:embed="rId3"/>
          <a:srcRect l="18510" r="17395" b="16868"/>
          <a:stretch/>
        </p:blipFill>
        <p:spPr>
          <a:xfrm>
            <a:off x="159027" y="1094994"/>
            <a:ext cx="1057507" cy="1371600"/>
          </a:xfrm>
          <a:prstGeom prst="rect">
            <a:avLst/>
          </a:prstGeom>
        </p:spPr>
      </p:pic>
      <p:pic>
        <p:nvPicPr>
          <p:cNvPr id="16" name="Picture 6" descr="Adrian Bayer | Department of Astrophysical Sciences">
            <a:extLst>
              <a:ext uri="{FF2B5EF4-FFF2-40B4-BE49-F238E27FC236}">
                <a16:creationId xmlns:a16="http://schemas.microsoft.com/office/drawing/2014/main" id="{D6382ED1-005A-FC42-8FBD-4E471F86A49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054" t="7706" r="15052" b="28372"/>
          <a:stretch>
            <a:fillRect/>
          </a:stretch>
        </p:blipFill>
        <p:spPr bwMode="auto">
          <a:xfrm>
            <a:off x="2828626" y="1094994"/>
            <a:ext cx="1121715"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65217385-B52E-0849-B5A8-96145318822E}"/>
              </a:ext>
            </a:extLst>
          </p:cNvPr>
          <p:cNvPicPr>
            <a:picLocks noChangeAspect="1"/>
          </p:cNvPicPr>
          <p:nvPr/>
        </p:nvPicPr>
        <p:blipFill rotWithShape="1">
          <a:blip r:embed="rId5"/>
          <a:srcRect l="52806" t="24301" r="32662" b="50628"/>
          <a:stretch/>
        </p:blipFill>
        <p:spPr>
          <a:xfrm>
            <a:off x="4149124" y="1094994"/>
            <a:ext cx="1204623" cy="1371600"/>
          </a:xfrm>
          <a:prstGeom prst="rect">
            <a:avLst/>
          </a:prstGeom>
        </p:spPr>
      </p:pic>
      <p:pic>
        <p:nvPicPr>
          <p:cNvPr id="18" name="Picture 10" descr="Pablo BERMEJO | PhD student | Donostia International Physics Center,  Donostia / San Sebastián | DIPC | Department of Theoretical Physics |  Research profile">
            <a:extLst>
              <a:ext uri="{FF2B5EF4-FFF2-40B4-BE49-F238E27FC236}">
                <a16:creationId xmlns:a16="http://schemas.microsoft.com/office/drawing/2014/main" id="{7C9FB120-2506-F247-923B-652EFB2B089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9370" r="10471" b="8927"/>
          <a:stretch>
            <a:fillRect/>
          </a:stretch>
        </p:blipFill>
        <p:spPr bwMode="auto">
          <a:xfrm>
            <a:off x="5489765" y="1094994"/>
            <a:ext cx="120723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6BA48A57-57ED-6044-B758-3AB38E27A5DA}"/>
              </a:ext>
            </a:extLst>
          </p:cNvPr>
          <p:cNvPicPr>
            <a:picLocks noChangeAspect="1"/>
          </p:cNvPicPr>
          <p:nvPr/>
        </p:nvPicPr>
        <p:blipFill rotWithShape="1">
          <a:blip r:embed="rId7"/>
          <a:srcRect l="18265" t="3867" r="18265" b="20000"/>
          <a:stretch/>
        </p:blipFill>
        <p:spPr>
          <a:xfrm>
            <a:off x="6876557" y="1094994"/>
            <a:ext cx="1143463" cy="1371600"/>
          </a:xfrm>
          <a:prstGeom prst="rect">
            <a:avLst/>
          </a:prstGeom>
        </p:spPr>
      </p:pic>
      <p:pic>
        <p:nvPicPr>
          <p:cNvPr id="20" name="Picture 2" descr="borisbolliet (Boris Bolliet) · GitHub">
            <a:extLst>
              <a:ext uri="{FF2B5EF4-FFF2-40B4-BE49-F238E27FC236}">
                <a16:creationId xmlns:a16="http://schemas.microsoft.com/office/drawing/2014/main" id="{3C878572-020B-A44B-A557-01E234793C9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9904" t="8293" r="21511" b="15928"/>
          <a:stretch>
            <a:fillRect/>
          </a:stretch>
        </p:blipFill>
        <p:spPr bwMode="auto">
          <a:xfrm>
            <a:off x="8281227" y="1094994"/>
            <a:ext cx="1060375" cy="13716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A768F301-55D8-B54B-A5E8-22D2953BD64D}"/>
              </a:ext>
            </a:extLst>
          </p:cNvPr>
          <p:cNvPicPr>
            <a:picLocks noChangeAspect="1"/>
          </p:cNvPicPr>
          <p:nvPr/>
        </p:nvPicPr>
        <p:blipFill rotWithShape="1">
          <a:blip r:embed="rId9"/>
          <a:srcRect l="28677" t="14889" r="25954" b="31376"/>
          <a:stretch/>
        </p:blipFill>
        <p:spPr>
          <a:xfrm>
            <a:off x="10939818" y="1094994"/>
            <a:ext cx="1158057" cy="1371600"/>
          </a:xfrm>
          <a:prstGeom prst="rect">
            <a:avLst/>
          </a:prstGeom>
        </p:spPr>
      </p:pic>
      <p:pic>
        <p:nvPicPr>
          <p:cNvPr id="23" name="Picture 22">
            <a:extLst>
              <a:ext uri="{FF2B5EF4-FFF2-40B4-BE49-F238E27FC236}">
                <a16:creationId xmlns:a16="http://schemas.microsoft.com/office/drawing/2014/main" id="{072A8D38-9CE6-5B47-9A85-99DBF6DA12C4}"/>
              </a:ext>
            </a:extLst>
          </p:cNvPr>
          <p:cNvPicPr>
            <a:picLocks noChangeAspect="1"/>
          </p:cNvPicPr>
          <p:nvPr/>
        </p:nvPicPr>
        <p:blipFill rotWithShape="1">
          <a:blip r:embed="rId10"/>
          <a:srcRect l="20432" t="12425" r="35465" b="34540"/>
          <a:stretch/>
        </p:blipFill>
        <p:spPr>
          <a:xfrm>
            <a:off x="117484" y="2543471"/>
            <a:ext cx="1140592" cy="1371600"/>
          </a:xfrm>
          <a:prstGeom prst="rect">
            <a:avLst/>
          </a:prstGeom>
        </p:spPr>
      </p:pic>
      <p:pic>
        <p:nvPicPr>
          <p:cNvPr id="24" name="Picture 12" descr="changhoonhahn (ChangHoon Hahn) · GitHub">
            <a:extLst>
              <a:ext uri="{FF2B5EF4-FFF2-40B4-BE49-F238E27FC236}">
                <a16:creationId xmlns:a16="http://schemas.microsoft.com/office/drawing/2014/main" id="{2E4FA524-9BC0-DB4D-9E61-FA6CF828A2C9}"/>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9340" r="46358" b="22098"/>
          <a:stretch>
            <a:fillRect/>
          </a:stretch>
        </p:blipFill>
        <p:spPr bwMode="auto">
          <a:xfrm>
            <a:off x="1486023" y="2543471"/>
            <a:ext cx="1073113" cy="137160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3FEB4F49-3219-0D4B-916F-D412BF4DCCE4}"/>
              </a:ext>
            </a:extLst>
          </p:cNvPr>
          <p:cNvPicPr>
            <a:picLocks noChangeAspect="1"/>
          </p:cNvPicPr>
          <p:nvPr/>
        </p:nvPicPr>
        <p:blipFill rotWithShape="1">
          <a:blip r:embed="rId12"/>
          <a:srcRect l="37375" t="18744" r="36087" b="32947"/>
          <a:stretch/>
        </p:blipFill>
        <p:spPr>
          <a:xfrm>
            <a:off x="2828626" y="2543471"/>
            <a:ext cx="1130199" cy="1371600"/>
          </a:xfrm>
          <a:prstGeom prst="rect">
            <a:avLst/>
          </a:prstGeom>
        </p:spPr>
      </p:pic>
      <p:pic>
        <p:nvPicPr>
          <p:cNvPr id="26" name="Picture 25">
            <a:extLst>
              <a:ext uri="{FF2B5EF4-FFF2-40B4-BE49-F238E27FC236}">
                <a16:creationId xmlns:a16="http://schemas.microsoft.com/office/drawing/2014/main" id="{5977DABC-4349-7C45-A027-C5A918480DF6}"/>
              </a:ext>
            </a:extLst>
          </p:cNvPr>
          <p:cNvPicPr>
            <a:picLocks noChangeAspect="1"/>
          </p:cNvPicPr>
          <p:nvPr/>
        </p:nvPicPr>
        <p:blipFill rotWithShape="1">
          <a:blip r:embed="rId13"/>
          <a:srcRect l="36738" t="12071" r="28898" b="19350"/>
          <a:stretch/>
        </p:blipFill>
        <p:spPr>
          <a:xfrm>
            <a:off x="4228315" y="2543471"/>
            <a:ext cx="1025803" cy="1371600"/>
          </a:xfrm>
          <a:prstGeom prst="rect">
            <a:avLst/>
          </a:prstGeom>
        </p:spPr>
      </p:pic>
      <p:pic>
        <p:nvPicPr>
          <p:cNvPr id="28" name="Picture 27">
            <a:extLst>
              <a:ext uri="{FF2B5EF4-FFF2-40B4-BE49-F238E27FC236}">
                <a16:creationId xmlns:a16="http://schemas.microsoft.com/office/drawing/2014/main" id="{A6480847-BD83-AD42-80CA-B76D076C4C0B}"/>
              </a:ext>
            </a:extLst>
          </p:cNvPr>
          <p:cNvPicPr>
            <a:picLocks noChangeAspect="1"/>
          </p:cNvPicPr>
          <p:nvPr/>
        </p:nvPicPr>
        <p:blipFill rotWithShape="1">
          <a:blip r:embed="rId14"/>
          <a:srcRect l="27383" t="8555" r="32581" b="57540"/>
          <a:stretch/>
        </p:blipFill>
        <p:spPr>
          <a:xfrm>
            <a:off x="6843379" y="2548476"/>
            <a:ext cx="1209817" cy="1371600"/>
          </a:xfrm>
          <a:prstGeom prst="rect">
            <a:avLst/>
          </a:prstGeom>
        </p:spPr>
      </p:pic>
      <p:pic>
        <p:nvPicPr>
          <p:cNvPr id="29" name="Picture 28">
            <a:extLst>
              <a:ext uri="{FF2B5EF4-FFF2-40B4-BE49-F238E27FC236}">
                <a16:creationId xmlns:a16="http://schemas.microsoft.com/office/drawing/2014/main" id="{EB36D1D1-51BD-E949-ABF1-64779648E95F}"/>
              </a:ext>
            </a:extLst>
          </p:cNvPr>
          <p:cNvPicPr>
            <a:picLocks noChangeAspect="1"/>
          </p:cNvPicPr>
          <p:nvPr/>
        </p:nvPicPr>
        <p:blipFill rotWithShape="1">
          <a:blip r:embed="rId15"/>
          <a:srcRect l="19820" t="5963" r="18128" b="14206"/>
          <a:stretch/>
        </p:blipFill>
        <p:spPr>
          <a:xfrm>
            <a:off x="8275469" y="2543471"/>
            <a:ext cx="1066133" cy="1371600"/>
          </a:xfrm>
          <a:prstGeom prst="rect">
            <a:avLst/>
          </a:prstGeom>
        </p:spPr>
      </p:pic>
      <p:pic>
        <p:nvPicPr>
          <p:cNvPr id="30" name="Picture 29">
            <a:extLst>
              <a:ext uri="{FF2B5EF4-FFF2-40B4-BE49-F238E27FC236}">
                <a16:creationId xmlns:a16="http://schemas.microsoft.com/office/drawing/2014/main" id="{6F9D5ED5-08A6-2749-9343-8B8B035A35C6}"/>
              </a:ext>
            </a:extLst>
          </p:cNvPr>
          <p:cNvPicPr>
            <a:picLocks noChangeAspect="1"/>
          </p:cNvPicPr>
          <p:nvPr/>
        </p:nvPicPr>
        <p:blipFill>
          <a:blip r:embed="rId16"/>
          <a:stretch>
            <a:fillRect/>
          </a:stretch>
        </p:blipFill>
        <p:spPr>
          <a:xfrm>
            <a:off x="9467821" y="2520527"/>
            <a:ext cx="1371600" cy="1371600"/>
          </a:xfrm>
          <a:prstGeom prst="rect">
            <a:avLst/>
          </a:prstGeom>
        </p:spPr>
      </p:pic>
      <p:pic>
        <p:nvPicPr>
          <p:cNvPr id="32" name="Picture 31">
            <a:extLst>
              <a:ext uri="{FF2B5EF4-FFF2-40B4-BE49-F238E27FC236}">
                <a16:creationId xmlns:a16="http://schemas.microsoft.com/office/drawing/2014/main" id="{F2087FD7-0BD6-0F42-9C8C-B5655502DEC4}"/>
              </a:ext>
            </a:extLst>
          </p:cNvPr>
          <p:cNvPicPr>
            <a:picLocks noChangeAspect="1"/>
          </p:cNvPicPr>
          <p:nvPr/>
        </p:nvPicPr>
        <p:blipFill rotWithShape="1">
          <a:blip r:embed="rId17"/>
          <a:srcRect l="16400" t="3768" r="17148" b="24504"/>
          <a:stretch/>
        </p:blipFill>
        <p:spPr>
          <a:xfrm>
            <a:off x="10883982" y="2543471"/>
            <a:ext cx="1270730" cy="1371600"/>
          </a:xfrm>
          <a:prstGeom prst="rect">
            <a:avLst/>
          </a:prstGeom>
        </p:spPr>
      </p:pic>
      <p:pic>
        <p:nvPicPr>
          <p:cNvPr id="33" name="Picture 32">
            <a:extLst>
              <a:ext uri="{FF2B5EF4-FFF2-40B4-BE49-F238E27FC236}">
                <a16:creationId xmlns:a16="http://schemas.microsoft.com/office/drawing/2014/main" id="{BD00012A-F676-0744-BB00-C5FC3F0771EF}"/>
              </a:ext>
            </a:extLst>
          </p:cNvPr>
          <p:cNvPicPr>
            <a:picLocks noChangeAspect="1"/>
          </p:cNvPicPr>
          <p:nvPr/>
        </p:nvPicPr>
        <p:blipFill rotWithShape="1">
          <a:blip r:embed="rId18"/>
          <a:srcRect l="20002" r="12995" b="23262"/>
          <a:stretch/>
        </p:blipFill>
        <p:spPr>
          <a:xfrm>
            <a:off x="60463" y="3991948"/>
            <a:ext cx="1197613" cy="1371600"/>
          </a:xfrm>
          <a:prstGeom prst="rect">
            <a:avLst/>
          </a:prstGeom>
        </p:spPr>
      </p:pic>
      <p:pic>
        <p:nvPicPr>
          <p:cNvPr id="37" name="Picture 36">
            <a:extLst>
              <a:ext uri="{FF2B5EF4-FFF2-40B4-BE49-F238E27FC236}">
                <a16:creationId xmlns:a16="http://schemas.microsoft.com/office/drawing/2014/main" id="{7D1C263B-6E17-0244-9592-728974475D07}"/>
              </a:ext>
            </a:extLst>
          </p:cNvPr>
          <p:cNvPicPr>
            <a:picLocks noChangeAspect="1"/>
          </p:cNvPicPr>
          <p:nvPr/>
        </p:nvPicPr>
        <p:blipFill rotWithShape="1">
          <a:blip r:embed="rId19"/>
          <a:srcRect l="12849" t="4698" r="4374" b="5814"/>
          <a:stretch/>
        </p:blipFill>
        <p:spPr>
          <a:xfrm>
            <a:off x="5489765" y="3991948"/>
            <a:ext cx="1200761" cy="1371600"/>
          </a:xfrm>
          <a:prstGeom prst="rect">
            <a:avLst/>
          </a:prstGeom>
        </p:spPr>
      </p:pic>
      <p:pic>
        <p:nvPicPr>
          <p:cNvPr id="3" name="Picture 2">
            <a:extLst>
              <a:ext uri="{FF2B5EF4-FFF2-40B4-BE49-F238E27FC236}">
                <a16:creationId xmlns:a16="http://schemas.microsoft.com/office/drawing/2014/main" id="{A7361B7A-20C4-6D41-B159-63A447B8848D}"/>
              </a:ext>
            </a:extLst>
          </p:cNvPr>
          <p:cNvPicPr>
            <a:picLocks noChangeAspect="1"/>
          </p:cNvPicPr>
          <p:nvPr/>
        </p:nvPicPr>
        <p:blipFill rotWithShape="1">
          <a:blip r:embed="rId20"/>
          <a:srcRect l="11249" t="3118" r="8817" b="7428"/>
          <a:stretch/>
        </p:blipFill>
        <p:spPr>
          <a:xfrm>
            <a:off x="6912762" y="3991948"/>
            <a:ext cx="1071050" cy="1371600"/>
          </a:xfrm>
          <a:prstGeom prst="rect">
            <a:avLst/>
          </a:prstGeom>
        </p:spPr>
      </p:pic>
      <p:pic>
        <p:nvPicPr>
          <p:cNvPr id="38" name="Picture 37">
            <a:extLst>
              <a:ext uri="{FF2B5EF4-FFF2-40B4-BE49-F238E27FC236}">
                <a16:creationId xmlns:a16="http://schemas.microsoft.com/office/drawing/2014/main" id="{A89E8ED8-08E7-284C-ACBD-ADBE30308BA5}"/>
              </a:ext>
            </a:extLst>
          </p:cNvPr>
          <p:cNvPicPr>
            <a:picLocks noChangeAspect="1"/>
          </p:cNvPicPr>
          <p:nvPr/>
        </p:nvPicPr>
        <p:blipFill rotWithShape="1">
          <a:blip r:embed="rId21"/>
          <a:srcRect l="13107" t="11719" r="37782" b="39971"/>
          <a:stretch/>
        </p:blipFill>
        <p:spPr>
          <a:xfrm>
            <a:off x="8155346" y="3991948"/>
            <a:ext cx="1275923" cy="1371600"/>
          </a:xfrm>
          <a:prstGeom prst="rect">
            <a:avLst/>
          </a:prstGeom>
        </p:spPr>
      </p:pic>
      <p:pic>
        <p:nvPicPr>
          <p:cNvPr id="39" name="Picture 38">
            <a:extLst>
              <a:ext uri="{FF2B5EF4-FFF2-40B4-BE49-F238E27FC236}">
                <a16:creationId xmlns:a16="http://schemas.microsoft.com/office/drawing/2014/main" id="{D03553F9-BD7D-B64F-8710-2B913D1F5352}"/>
              </a:ext>
            </a:extLst>
          </p:cNvPr>
          <p:cNvPicPr>
            <a:picLocks noChangeAspect="1"/>
          </p:cNvPicPr>
          <p:nvPr/>
        </p:nvPicPr>
        <p:blipFill rotWithShape="1">
          <a:blip r:embed="rId22"/>
          <a:srcRect l="26812" t="6927" r="27971" b="36956"/>
          <a:stretch/>
        </p:blipFill>
        <p:spPr>
          <a:xfrm>
            <a:off x="9602803" y="3991948"/>
            <a:ext cx="1105214" cy="1371600"/>
          </a:xfrm>
          <a:prstGeom prst="rect">
            <a:avLst/>
          </a:prstGeom>
        </p:spPr>
      </p:pic>
      <p:pic>
        <p:nvPicPr>
          <p:cNvPr id="40" name="Picture 39">
            <a:extLst>
              <a:ext uri="{FF2B5EF4-FFF2-40B4-BE49-F238E27FC236}">
                <a16:creationId xmlns:a16="http://schemas.microsoft.com/office/drawing/2014/main" id="{1FA9B400-38BA-B347-9D35-8DD1379B5233}"/>
              </a:ext>
            </a:extLst>
          </p:cNvPr>
          <p:cNvPicPr>
            <a:picLocks noChangeAspect="1"/>
          </p:cNvPicPr>
          <p:nvPr/>
        </p:nvPicPr>
        <p:blipFill rotWithShape="1">
          <a:blip r:embed="rId23"/>
          <a:srcRect l="8302" r="12189"/>
          <a:stretch/>
        </p:blipFill>
        <p:spPr>
          <a:xfrm>
            <a:off x="10943555" y="3991948"/>
            <a:ext cx="1150582" cy="1371600"/>
          </a:xfrm>
          <a:prstGeom prst="rect">
            <a:avLst/>
          </a:prstGeom>
        </p:spPr>
      </p:pic>
      <p:pic>
        <p:nvPicPr>
          <p:cNvPr id="41" name="Picture 40">
            <a:extLst>
              <a:ext uri="{FF2B5EF4-FFF2-40B4-BE49-F238E27FC236}">
                <a16:creationId xmlns:a16="http://schemas.microsoft.com/office/drawing/2014/main" id="{4CDE8AE8-A5C3-7042-95EC-D1C6513114CE}"/>
              </a:ext>
            </a:extLst>
          </p:cNvPr>
          <p:cNvPicPr>
            <a:picLocks noChangeAspect="1"/>
          </p:cNvPicPr>
          <p:nvPr/>
        </p:nvPicPr>
        <p:blipFill rotWithShape="1">
          <a:blip r:embed="rId24"/>
          <a:srcRect l="16957" r="23099" b="25700"/>
          <a:stretch/>
        </p:blipFill>
        <p:spPr>
          <a:xfrm>
            <a:off x="117484" y="5446825"/>
            <a:ext cx="1106611" cy="1371600"/>
          </a:xfrm>
          <a:prstGeom prst="rect">
            <a:avLst/>
          </a:prstGeom>
        </p:spPr>
      </p:pic>
      <p:pic>
        <p:nvPicPr>
          <p:cNvPr id="42" name="Picture 41" descr="Licong Xu - Cambridge, England, United ...">
            <a:extLst>
              <a:ext uri="{FF2B5EF4-FFF2-40B4-BE49-F238E27FC236}">
                <a16:creationId xmlns:a16="http://schemas.microsoft.com/office/drawing/2014/main" id="{C392CC97-3453-2C46-AFBF-B2FAC96FB977}"/>
              </a:ext>
            </a:extLst>
          </p:cNvPr>
          <p:cNvPicPr>
            <a:picLocks noChangeAspect="1" noChangeArrowheads="1"/>
          </p:cNvPicPr>
          <p:nvPr/>
        </p:nvPicPr>
        <p:blipFill rotWithShape="1">
          <a:blip r:embed="rId25">
            <a:extLst>
              <a:ext uri="{28A0092B-C50C-407E-A947-70E740481C1C}">
                <a14:useLocalDpi xmlns:a14="http://schemas.microsoft.com/office/drawing/2010/main" val="0"/>
              </a:ext>
            </a:extLst>
          </a:blip>
          <a:srcRect l="17571" r="14415" b="18171"/>
          <a:stretch>
            <a:fillRect/>
          </a:stretch>
        </p:blipFill>
        <p:spPr bwMode="auto">
          <a:xfrm>
            <a:off x="1452556" y="5446825"/>
            <a:ext cx="1140045" cy="137160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2">
            <a:extLst>
              <a:ext uri="{FF2B5EF4-FFF2-40B4-BE49-F238E27FC236}">
                <a16:creationId xmlns:a16="http://schemas.microsoft.com/office/drawing/2014/main" id="{039B248B-D0B1-0344-9C71-61B176D02371}"/>
              </a:ext>
            </a:extLst>
          </p:cNvPr>
          <p:cNvPicPr>
            <a:picLocks noChangeAspect="1"/>
          </p:cNvPicPr>
          <p:nvPr/>
        </p:nvPicPr>
        <p:blipFill rotWithShape="1">
          <a:blip r:embed="rId26"/>
          <a:srcRect l="22316" t="3244" r="19856" b="23950"/>
          <a:stretch/>
        </p:blipFill>
        <p:spPr>
          <a:xfrm>
            <a:off x="2844779" y="5446825"/>
            <a:ext cx="1089405" cy="1371600"/>
          </a:xfrm>
          <a:prstGeom prst="rect">
            <a:avLst/>
          </a:prstGeom>
        </p:spPr>
      </p:pic>
      <p:pic>
        <p:nvPicPr>
          <p:cNvPr id="44" name="Picture 43">
            <a:extLst>
              <a:ext uri="{FF2B5EF4-FFF2-40B4-BE49-F238E27FC236}">
                <a16:creationId xmlns:a16="http://schemas.microsoft.com/office/drawing/2014/main" id="{15442B2E-BDBE-6D4F-806F-4B3ECB428BFA}"/>
              </a:ext>
            </a:extLst>
          </p:cNvPr>
          <p:cNvPicPr>
            <a:picLocks noChangeAspect="1"/>
          </p:cNvPicPr>
          <p:nvPr/>
        </p:nvPicPr>
        <p:blipFill rotWithShape="1">
          <a:blip r:embed="rId27"/>
          <a:srcRect l="26550" t="12279" r="48455" b="49740"/>
          <a:stretch/>
        </p:blipFill>
        <p:spPr>
          <a:xfrm>
            <a:off x="4138904" y="5450714"/>
            <a:ext cx="1204623" cy="1371600"/>
          </a:xfrm>
          <a:prstGeom prst="rect">
            <a:avLst/>
          </a:prstGeom>
        </p:spPr>
      </p:pic>
      <p:pic>
        <p:nvPicPr>
          <p:cNvPr id="46" name="Picture 45">
            <a:extLst>
              <a:ext uri="{FF2B5EF4-FFF2-40B4-BE49-F238E27FC236}">
                <a16:creationId xmlns:a16="http://schemas.microsoft.com/office/drawing/2014/main" id="{BE0C61FE-093D-6043-A3B8-A5DB351FD157}"/>
              </a:ext>
            </a:extLst>
          </p:cNvPr>
          <p:cNvPicPr>
            <a:picLocks noChangeAspect="1"/>
          </p:cNvPicPr>
          <p:nvPr/>
        </p:nvPicPr>
        <p:blipFill rotWithShape="1">
          <a:blip r:embed="rId28"/>
          <a:srcRect l="31130" t="22448" r="28409" b="29020"/>
          <a:stretch/>
        </p:blipFill>
        <p:spPr>
          <a:xfrm>
            <a:off x="6876509" y="5446825"/>
            <a:ext cx="1143511" cy="1371600"/>
          </a:xfrm>
          <a:prstGeom prst="rect">
            <a:avLst/>
          </a:prstGeom>
        </p:spPr>
      </p:pic>
      <p:pic>
        <p:nvPicPr>
          <p:cNvPr id="47" name="Picture 46">
            <a:extLst>
              <a:ext uri="{FF2B5EF4-FFF2-40B4-BE49-F238E27FC236}">
                <a16:creationId xmlns:a16="http://schemas.microsoft.com/office/drawing/2014/main" id="{D0A0E271-9944-8841-8AB1-878EF841AF40}"/>
              </a:ext>
            </a:extLst>
          </p:cNvPr>
          <p:cNvPicPr>
            <a:picLocks noChangeAspect="1"/>
          </p:cNvPicPr>
          <p:nvPr/>
        </p:nvPicPr>
        <p:blipFill>
          <a:blip r:embed="rId29"/>
          <a:stretch>
            <a:fillRect/>
          </a:stretch>
        </p:blipFill>
        <p:spPr>
          <a:xfrm>
            <a:off x="8247574" y="5446747"/>
            <a:ext cx="1120140" cy="1371600"/>
          </a:xfrm>
          <a:prstGeom prst="rect">
            <a:avLst/>
          </a:prstGeom>
        </p:spPr>
      </p:pic>
      <p:pic>
        <p:nvPicPr>
          <p:cNvPr id="48" name="Picture 47">
            <a:extLst>
              <a:ext uri="{FF2B5EF4-FFF2-40B4-BE49-F238E27FC236}">
                <a16:creationId xmlns:a16="http://schemas.microsoft.com/office/drawing/2014/main" id="{9707D221-13B1-AB48-820B-2BC4F587D528}"/>
              </a:ext>
            </a:extLst>
          </p:cNvPr>
          <p:cNvPicPr>
            <a:picLocks noChangeAspect="1"/>
          </p:cNvPicPr>
          <p:nvPr/>
        </p:nvPicPr>
        <p:blipFill rotWithShape="1">
          <a:blip r:embed="rId30"/>
          <a:srcRect l="17013" t="5394" r="21220" b="23699"/>
          <a:stretch/>
        </p:blipFill>
        <p:spPr>
          <a:xfrm>
            <a:off x="9554196" y="5446747"/>
            <a:ext cx="1194800" cy="1371600"/>
          </a:xfrm>
          <a:prstGeom prst="rect">
            <a:avLst/>
          </a:prstGeom>
        </p:spPr>
      </p:pic>
      <p:pic>
        <p:nvPicPr>
          <p:cNvPr id="49" name="Picture 48">
            <a:extLst>
              <a:ext uri="{FF2B5EF4-FFF2-40B4-BE49-F238E27FC236}">
                <a16:creationId xmlns:a16="http://schemas.microsoft.com/office/drawing/2014/main" id="{78710F81-5404-854C-9908-83A3930C465E}"/>
              </a:ext>
            </a:extLst>
          </p:cNvPr>
          <p:cNvPicPr>
            <a:picLocks noChangeAspect="1"/>
          </p:cNvPicPr>
          <p:nvPr/>
        </p:nvPicPr>
        <p:blipFill rotWithShape="1">
          <a:blip r:embed="rId31"/>
          <a:srcRect l="38960" t="35053" r="39081" b="38308"/>
          <a:stretch/>
        </p:blipFill>
        <p:spPr>
          <a:xfrm>
            <a:off x="2815635" y="3963298"/>
            <a:ext cx="1130643" cy="1371600"/>
          </a:xfrm>
          <a:prstGeom prst="rect">
            <a:avLst/>
          </a:prstGeom>
        </p:spPr>
      </p:pic>
      <p:pic>
        <p:nvPicPr>
          <p:cNvPr id="50" name="Picture 49">
            <a:extLst>
              <a:ext uri="{FF2B5EF4-FFF2-40B4-BE49-F238E27FC236}">
                <a16:creationId xmlns:a16="http://schemas.microsoft.com/office/drawing/2014/main" id="{886DD6EB-F42A-D747-946B-2C9B19B7ED12}"/>
              </a:ext>
            </a:extLst>
          </p:cNvPr>
          <p:cNvPicPr>
            <a:picLocks noChangeAspect="1"/>
          </p:cNvPicPr>
          <p:nvPr/>
        </p:nvPicPr>
        <p:blipFill rotWithShape="1">
          <a:blip r:embed="rId32"/>
          <a:srcRect l="24035" t="7109" r="24949" b="41758"/>
          <a:stretch/>
        </p:blipFill>
        <p:spPr>
          <a:xfrm>
            <a:off x="5538504" y="2570348"/>
            <a:ext cx="1026384" cy="1371600"/>
          </a:xfrm>
          <a:prstGeom prst="rect">
            <a:avLst/>
          </a:prstGeom>
        </p:spPr>
      </p:pic>
      <p:pic>
        <p:nvPicPr>
          <p:cNvPr id="51" name="Picture 50">
            <a:extLst>
              <a:ext uri="{FF2B5EF4-FFF2-40B4-BE49-F238E27FC236}">
                <a16:creationId xmlns:a16="http://schemas.microsoft.com/office/drawing/2014/main" id="{CD83A110-4982-F648-98DC-BC961A117534}"/>
              </a:ext>
            </a:extLst>
          </p:cNvPr>
          <p:cNvPicPr>
            <a:picLocks noChangeAspect="1"/>
          </p:cNvPicPr>
          <p:nvPr/>
        </p:nvPicPr>
        <p:blipFill rotWithShape="1">
          <a:blip r:embed="rId33"/>
          <a:srcRect l="17809" t="7462" r="16871" b="20728"/>
          <a:stretch/>
        </p:blipFill>
        <p:spPr>
          <a:xfrm>
            <a:off x="9516880" y="1094994"/>
            <a:ext cx="1247659" cy="1371600"/>
          </a:xfrm>
          <a:prstGeom prst="rect">
            <a:avLst/>
          </a:prstGeom>
        </p:spPr>
      </p:pic>
      <p:pic>
        <p:nvPicPr>
          <p:cNvPr id="52" name="Picture 51">
            <a:extLst>
              <a:ext uri="{FF2B5EF4-FFF2-40B4-BE49-F238E27FC236}">
                <a16:creationId xmlns:a16="http://schemas.microsoft.com/office/drawing/2014/main" id="{69E8A7EE-A87B-8747-A338-19C445F84189}"/>
              </a:ext>
            </a:extLst>
          </p:cNvPr>
          <p:cNvPicPr>
            <a:picLocks noChangeAspect="1"/>
          </p:cNvPicPr>
          <p:nvPr/>
        </p:nvPicPr>
        <p:blipFill rotWithShape="1">
          <a:blip r:embed="rId34"/>
          <a:srcRect l="41489" t="29848" r="39909" b="47173"/>
          <a:stretch/>
        </p:blipFill>
        <p:spPr>
          <a:xfrm>
            <a:off x="1481684" y="3998348"/>
            <a:ext cx="1110342" cy="1371600"/>
          </a:xfrm>
          <a:prstGeom prst="rect">
            <a:avLst/>
          </a:prstGeom>
        </p:spPr>
      </p:pic>
      <p:pic>
        <p:nvPicPr>
          <p:cNvPr id="53" name="Picture 52">
            <a:extLst>
              <a:ext uri="{FF2B5EF4-FFF2-40B4-BE49-F238E27FC236}">
                <a16:creationId xmlns:a16="http://schemas.microsoft.com/office/drawing/2014/main" id="{E76A4263-B4E6-3045-8844-096EBAC3A50F}"/>
              </a:ext>
            </a:extLst>
          </p:cNvPr>
          <p:cNvPicPr>
            <a:picLocks noChangeAspect="1"/>
          </p:cNvPicPr>
          <p:nvPr/>
        </p:nvPicPr>
        <p:blipFill rotWithShape="1">
          <a:blip r:embed="rId35"/>
          <a:srcRect l="27976" t="12566" r="42568" b="63418"/>
          <a:stretch/>
        </p:blipFill>
        <p:spPr>
          <a:xfrm>
            <a:off x="5548050" y="5446747"/>
            <a:ext cx="1100905" cy="1371600"/>
          </a:xfrm>
          <a:prstGeom prst="rect">
            <a:avLst/>
          </a:prstGeom>
        </p:spPr>
      </p:pic>
      <p:pic>
        <p:nvPicPr>
          <p:cNvPr id="45" name="Picture 44">
            <a:extLst>
              <a:ext uri="{FF2B5EF4-FFF2-40B4-BE49-F238E27FC236}">
                <a16:creationId xmlns:a16="http://schemas.microsoft.com/office/drawing/2014/main" id="{CD5AAFA5-E8BF-2842-A666-62CD254D8B46}"/>
              </a:ext>
            </a:extLst>
          </p:cNvPr>
          <p:cNvPicPr>
            <a:picLocks noChangeAspect="1"/>
          </p:cNvPicPr>
          <p:nvPr/>
        </p:nvPicPr>
        <p:blipFill rotWithShape="1">
          <a:blip r:embed="rId36"/>
          <a:srcRect l="23030" t="11685" r="23169" b="24665"/>
          <a:stretch/>
        </p:blipFill>
        <p:spPr>
          <a:xfrm>
            <a:off x="1446267" y="1094994"/>
            <a:ext cx="1159378" cy="1371600"/>
          </a:xfrm>
          <a:prstGeom prst="rect">
            <a:avLst/>
          </a:prstGeom>
        </p:spPr>
      </p:pic>
      <p:pic>
        <p:nvPicPr>
          <p:cNvPr id="4" name="Picture 3">
            <a:extLst>
              <a:ext uri="{FF2B5EF4-FFF2-40B4-BE49-F238E27FC236}">
                <a16:creationId xmlns:a16="http://schemas.microsoft.com/office/drawing/2014/main" id="{BD970E6A-53DB-B172-C323-80A5038E2B0A}"/>
              </a:ext>
            </a:extLst>
          </p:cNvPr>
          <p:cNvPicPr>
            <a:picLocks noChangeAspect="1"/>
          </p:cNvPicPr>
          <p:nvPr/>
        </p:nvPicPr>
        <p:blipFill>
          <a:blip r:embed="rId37"/>
          <a:srcRect l="36584" t="15477" r="28586" b="33914"/>
          <a:stretch>
            <a:fillRect/>
          </a:stretch>
        </p:blipFill>
        <p:spPr>
          <a:xfrm>
            <a:off x="4202556" y="3998348"/>
            <a:ext cx="1089961" cy="1371600"/>
          </a:xfrm>
          <a:prstGeom prst="rect">
            <a:avLst/>
          </a:prstGeom>
        </p:spPr>
      </p:pic>
      <p:pic>
        <p:nvPicPr>
          <p:cNvPr id="5" name="Picture 4">
            <a:extLst>
              <a:ext uri="{FF2B5EF4-FFF2-40B4-BE49-F238E27FC236}">
                <a16:creationId xmlns:a16="http://schemas.microsoft.com/office/drawing/2014/main" id="{1753AFE5-17A2-82AB-BD2E-78584833FF9C}"/>
              </a:ext>
            </a:extLst>
          </p:cNvPr>
          <p:cNvPicPr>
            <a:picLocks noChangeAspect="1"/>
          </p:cNvPicPr>
          <p:nvPr/>
        </p:nvPicPr>
        <p:blipFill rotWithShape="1">
          <a:blip r:embed="rId38"/>
          <a:srcRect l="21942" t="19310" r="23093" b="31647"/>
          <a:stretch/>
        </p:blipFill>
        <p:spPr>
          <a:xfrm>
            <a:off x="10972909" y="5446825"/>
            <a:ext cx="1024355" cy="1371522"/>
          </a:xfrm>
          <a:prstGeom prst="rect">
            <a:avLst/>
          </a:prstGeom>
        </p:spPr>
      </p:pic>
    </p:spTree>
    <p:extLst>
      <p:ext uri="{BB962C8B-B14F-4D97-AF65-F5344CB8AC3E}">
        <p14:creationId xmlns:p14="http://schemas.microsoft.com/office/powerpoint/2010/main" val="22611274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advClick="0" advTm="150">
        <p159:morph option="byObject"/>
      </p:transition>
    </mc:Choice>
    <mc:Fallback xmlns="">
      <p:transition spd="slow" advClick="0" advTm="150">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6B56F60-35A6-2E4B-BF57-372AAC24853B}"/>
              </a:ext>
            </a:extLst>
          </p:cNvPr>
          <p:cNvSpPr txBox="1"/>
          <p:nvPr/>
        </p:nvSpPr>
        <p:spPr>
          <a:xfrm>
            <a:off x="0" y="3544938"/>
            <a:ext cx="12192000" cy="1015663"/>
          </a:xfrm>
          <a:prstGeom prst="rect">
            <a:avLst/>
          </a:prstGeom>
          <a:noFill/>
        </p:spPr>
        <p:txBody>
          <a:bodyPr wrap="square" rtlCol="0">
            <a:spAutoFit/>
          </a:bodyPr>
          <a:lstStyle/>
          <a:p>
            <a:pPr algn="ctr"/>
            <a:r>
              <a:rPr lang="en-US" sz="6000" dirty="0">
                <a:solidFill>
                  <a:schemeClr val="bg1"/>
                </a:solidFill>
              </a:rPr>
              <a:t>Software engineering</a:t>
            </a:r>
          </a:p>
        </p:txBody>
      </p:sp>
      <p:sp>
        <p:nvSpPr>
          <p:cNvPr id="6" name="Rectangle 5">
            <a:extLst>
              <a:ext uri="{FF2B5EF4-FFF2-40B4-BE49-F238E27FC236}">
                <a16:creationId xmlns:a16="http://schemas.microsoft.com/office/drawing/2014/main" id="{FBDE0F31-A48A-5042-B794-D2C35BB02EBD}"/>
              </a:ext>
            </a:extLst>
          </p:cNvPr>
          <p:cNvSpPr/>
          <p:nvPr/>
        </p:nvSpPr>
        <p:spPr>
          <a:xfrm>
            <a:off x="2255839" y="6073061"/>
            <a:ext cx="2415988" cy="769441"/>
          </a:xfrm>
          <a:prstGeom prst="rect">
            <a:avLst/>
          </a:prstGeom>
        </p:spPr>
        <p:txBody>
          <a:bodyPr wrap="square">
            <a:spAutoFit/>
          </a:bodyPr>
          <a:lstStyle/>
          <a:p>
            <a:pPr algn="ctr"/>
            <a:r>
              <a:rPr lang="en-US" sz="2000" dirty="0">
                <a:solidFill>
                  <a:schemeClr val="bg1"/>
                </a:solidFill>
              </a:rPr>
              <a:t>Chetana </a:t>
            </a:r>
            <a:r>
              <a:rPr lang="en-US" sz="2000" dirty="0" err="1">
                <a:solidFill>
                  <a:schemeClr val="bg1"/>
                </a:solidFill>
              </a:rPr>
              <a:t>Amancharla</a:t>
            </a:r>
            <a:r>
              <a:rPr lang="en-US" sz="2000" dirty="0">
                <a:solidFill>
                  <a:schemeClr val="bg1"/>
                </a:solidFill>
              </a:rPr>
              <a:t> </a:t>
            </a:r>
            <a:r>
              <a:rPr lang="en-US" sz="2400" dirty="0">
                <a:solidFill>
                  <a:schemeClr val="bg1"/>
                </a:solidFill>
              </a:rPr>
              <a:t>(Infosys)</a:t>
            </a:r>
          </a:p>
        </p:txBody>
      </p:sp>
      <p:sp>
        <p:nvSpPr>
          <p:cNvPr id="7" name="Rectangle 6">
            <a:extLst>
              <a:ext uri="{FF2B5EF4-FFF2-40B4-BE49-F238E27FC236}">
                <a16:creationId xmlns:a16="http://schemas.microsoft.com/office/drawing/2014/main" id="{601F8F57-929D-5745-9C0A-932DC79A9E76}"/>
              </a:ext>
            </a:extLst>
          </p:cNvPr>
          <p:cNvSpPr/>
          <p:nvPr/>
        </p:nvSpPr>
        <p:spPr>
          <a:xfrm>
            <a:off x="7520173" y="6073060"/>
            <a:ext cx="2415988" cy="707886"/>
          </a:xfrm>
          <a:prstGeom prst="rect">
            <a:avLst/>
          </a:prstGeom>
        </p:spPr>
        <p:txBody>
          <a:bodyPr wrap="square">
            <a:spAutoFit/>
          </a:bodyPr>
          <a:lstStyle/>
          <a:p>
            <a:pPr algn="ctr"/>
            <a:r>
              <a:rPr lang="en-US" sz="2000" dirty="0">
                <a:solidFill>
                  <a:schemeClr val="bg1"/>
                </a:solidFill>
              </a:rPr>
              <a:t>Ujjwal Tiwari</a:t>
            </a:r>
          </a:p>
          <a:p>
            <a:pPr algn="ctr"/>
            <a:r>
              <a:rPr lang="en-US" sz="2000" dirty="0">
                <a:solidFill>
                  <a:schemeClr val="bg1"/>
                </a:solidFill>
              </a:rPr>
              <a:t>(Infosys)</a:t>
            </a:r>
          </a:p>
        </p:txBody>
      </p:sp>
      <p:sp>
        <p:nvSpPr>
          <p:cNvPr id="8" name="TextBox 7">
            <a:extLst>
              <a:ext uri="{FF2B5EF4-FFF2-40B4-BE49-F238E27FC236}">
                <a16:creationId xmlns:a16="http://schemas.microsoft.com/office/drawing/2014/main" id="{A41BDD90-3422-5548-BC12-5670B4084066}"/>
              </a:ext>
            </a:extLst>
          </p:cNvPr>
          <p:cNvSpPr txBox="1"/>
          <p:nvPr/>
        </p:nvSpPr>
        <p:spPr>
          <a:xfrm>
            <a:off x="0" y="15498"/>
            <a:ext cx="12192000" cy="1015663"/>
          </a:xfrm>
          <a:prstGeom prst="rect">
            <a:avLst/>
          </a:prstGeom>
          <a:noFill/>
        </p:spPr>
        <p:txBody>
          <a:bodyPr wrap="square" rtlCol="0">
            <a:spAutoFit/>
          </a:bodyPr>
          <a:lstStyle/>
          <a:p>
            <a:pPr algn="ctr"/>
            <a:r>
              <a:rPr lang="en-US" sz="6000" dirty="0">
                <a:solidFill>
                  <a:schemeClr val="bg1"/>
                </a:solidFill>
              </a:rPr>
              <a:t>Physics</a:t>
            </a:r>
          </a:p>
        </p:txBody>
      </p:sp>
      <p:pic>
        <p:nvPicPr>
          <p:cNvPr id="9" name="Picture 8">
            <a:extLst>
              <a:ext uri="{FF2B5EF4-FFF2-40B4-BE49-F238E27FC236}">
                <a16:creationId xmlns:a16="http://schemas.microsoft.com/office/drawing/2014/main" id="{B77E667F-E2F9-3544-813B-90EB64C87582}"/>
              </a:ext>
            </a:extLst>
          </p:cNvPr>
          <p:cNvPicPr>
            <a:picLocks noChangeAspect="1"/>
          </p:cNvPicPr>
          <p:nvPr/>
        </p:nvPicPr>
        <p:blipFill rotWithShape="1">
          <a:blip r:embed="rId2"/>
          <a:srcRect l="36738" t="12071" r="28898" b="19350"/>
          <a:stretch/>
        </p:blipFill>
        <p:spPr>
          <a:xfrm>
            <a:off x="3199560" y="824221"/>
            <a:ext cx="1230964" cy="1645920"/>
          </a:xfrm>
          <a:prstGeom prst="rect">
            <a:avLst/>
          </a:prstGeom>
        </p:spPr>
      </p:pic>
      <p:sp>
        <p:nvSpPr>
          <p:cNvPr id="11" name="Rectangle 10">
            <a:extLst>
              <a:ext uri="{FF2B5EF4-FFF2-40B4-BE49-F238E27FC236}">
                <a16:creationId xmlns:a16="http://schemas.microsoft.com/office/drawing/2014/main" id="{97F03510-3C77-CE44-B9A3-3F7A5B7E698D}"/>
              </a:ext>
            </a:extLst>
          </p:cNvPr>
          <p:cNvSpPr/>
          <p:nvPr/>
        </p:nvSpPr>
        <p:spPr>
          <a:xfrm>
            <a:off x="2735118" y="2399161"/>
            <a:ext cx="2415988" cy="707886"/>
          </a:xfrm>
          <a:prstGeom prst="rect">
            <a:avLst/>
          </a:prstGeom>
        </p:spPr>
        <p:txBody>
          <a:bodyPr wrap="square">
            <a:spAutoFit/>
          </a:bodyPr>
          <a:lstStyle/>
          <a:p>
            <a:pPr algn="ctr"/>
            <a:r>
              <a:rPr lang="en-US" sz="2000" dirty="0">
                <a:solidFill>
                  <a:schemeClr val="bg1"/>
                </a:solidFill>
              </a:rPr>
              <a:t>Raul Jimenez</a:t>
            </a:r>
          </a:p>
          <a:p>
            <a:pPr algn="ctr"/>
            <a:r>
              <a:rPr lang="en-US" sz="2000" dirty="0">
                <a:solidFill>
                  <a:schemeClr val="bg1"/>
                </a:solidFill>
              </a:rPr>
              <a:t>(Barcelona)</a:t>
            </a:r>
            <a:endParaRPr lang="en-US" sz="2400" dirty="0">
              <a:solidFill>
                <a:schemeClr val="bg1"/>
              </a:solidFill>
            </a:endParaRPr>
          </a:p>
        </p:txBody>
      </p:sp>
      <p:sp>
        <p:nvSpPr>
          <p:cNvPr id="12" name="Rectangle 11">
            <a:extLst>
              <a:ext uri="{FF2B5EF4-FFF2-40B4-BE49-F238E27FC236}">
                <a16:creationId xmlns:a16="http://schemas.microsoft.com/office/drawing/2014/main" id="{64491505-42D4-BB4C-A66F-3E2C785BAC4E}"/>
              </a:ext>
            </a:extLst>
          </p:cNvPr>
          <p:cNvSpPr/>
          <p:nvPr/>
        </p:nvSpPr>
        <p:spPr>
          <a:xfrm>
            <a:off x="7229345" y="2470523"/>
            <a:ext cx="2415988" cy="707886"/>
          </a:xfrm>
          <a:prstGeom prst="rect">
            <a:avLst/>
          </a:prstGeom>
        </p:spPr>
        <p:txBody>
          <a:bodyPr wrap="square">
            <a:spAutoFit/>
          </a:bodyPr>
          <a:lstStyle/>
          <a:p>
            <a:pPr algn="ctr"/>
            <a:r>
              <a:rPr lang="en-US" sz="2000" dirty="0">
                <a:solidFill>
                  <a:schemeClr val="bg1"/>
                </a:solidFill>
              </a:rPr>
              <a:t>Pedro </a:t>
            </a:r>
            <a:r>
              <a:rPr lang="en-US" sz="2000" dirty="0" err="1">
                <a:solidFill>
                  <a:schemeClr val="bg1"/>
                </a:solidFill>
              </a:rPr>
              <a:t>Tarancon</a:t>
            </a:r>
            <a:endParaRPr lang="en-US" sz="2000" dirty="0">
              <a:solidFill>
                <a:schemeClr val="bg1"/>
              </a:solidFill>
            </a:endParaRPr>
          </a:p>
          <a:p>
            <a:pPr algn="ctr"/>
            <a:r>
              <a:rPr lang="en-US" sz="2000" dirty="0">
                <a:solidFill>
                  <a:schemeClr val="bg1"/>
                </a:solidFill>
              </a:rPr>
              <a:t>(Barcelona)</a:t>
            </a:r>
            <a:endParaRPr lang="en-US" sz="2400" dirty="0">
              <a:solidFill>
                <a:schemeClr val="bg1"/>
              </a:solidFill>
            </a:endParaRPr>
          </a:p>
        </p:txBody>
      </p:sp>
      <p:pic>
        <p:nvPicPr>
          <p:cNvPr id="13" name="Picture 12">
            <a:extLst>
              <a:ext uri="{FF2B5EF4-FFF2-40B4-BE49-F238E27FC236}">
                <a16:creationId xmlns:a16="http://schemas.microsoft.com/office/drawing/2014/main" id="{8D048505-D89F-8E4D-9457-798A2A947BB2}"/>
              </a:ext>
            </a:extLst>
          </p:cNvPr>
          <p:cNvPicPr>
            <a:picLocks noChangeAspect="1"/>
          </p:cNvPicPr>
          <p:nvPr/>
        </p:nvPicPr>
        <p:blipFill rotWithShape="1">
          <a:blip r:embed="rId3"/>
          <a:srcRect l="38960" t="35053" r="39081" b="38308"/>
          <a:stretch/>
        </p:blipFill>
        <p:spPr>
          <a:xfrm>
            <a:off x="7761478" y="824221"/>
            <a:ext cx="1356771" cy="1645920"/>
          </a:xfrm>
          <a:prstGeom prst="rect">
            <a:avLst/>
          </a:prstGeom>
        </p:spPr>
      </p:pic>
      <p:pic>
        <p:nvPicPr>
          <p:cNvPr id="14" name="Picture 13">
            <a:extLst>
              <a:ext uri="{FF2B5EF4-FFF2-40B4-BE49-F238E27FC236}">
                <a16:creationId xmlns:a16="http://schemas.microsoft.com/office/drawing/2014/main" id="{02A18202-879E-FD41-A1F9-3B2047EF84EB}"/>
              </a:ext>
            </a:extLst>
          </p:cNvPr>
          <p:cNvPicPr>
            <a:picLocks noChangeAspect="1"/>
          </p:cNvPicPr>
          <p:nvPr/>
        </p:nvPicPr>
        <p:blipFill rotWithShape="1">
          <a:blip r:embed="rId4"/>
          <a:srcRect l="23030" t="11685" r="23169" b="24665"/>
          <a:stretch/>
        </p:blipFill>
        <p:spPr>
          <a:xfrm>
            <a:off x="2841471" y="4491145"/>
            <a:ext cx="1391254" cy="1645920"/>
          </a:xfrm>
          <a:prstGeom prst="rect">
            <a:avLst/>
          </a:prstGeom>
        </p:spPr>
      </p:pic>
      <p:pic>
        <p:nvPicPr>
          <p:cNvPr id="2" name="Picture 1">
            <a:extLst>
              <a:ext uri="{FF2B5EF4-FFF2-40B4-BE49-F238E27FC236}">
                <a16:creationId xmlns:a16="http://schemas.microsoft.com/office/drawing/2014/main" id="{B0B5381F-4EBB-4B7D-303D-ED66D4CE2561}"/>
              </a:ext>
            </a:extLst>
          </p:cNvPr>
          <p:cNvPicPr>
            <a:picLocks noChangeAspect="1"/>
          </p:cNvPicPr>
          <p:nvPr/>
        </p:nvPicPr>
        <p:blipFill>
          <a:blip r:embed="rId5"/>
          <a:srcRect l="36584" t="15477" r="28586" b="33914"/>
          <a:stretch>
            <a:fillRect/>
          </a:stretch>
        </p:blipFill>
        <p:spPr>
          <a:xfrm>
            <a:off x="8074190" y="4491145"/>
            <a:ext cx="1307953" cy="1645920"/>
          </a:xfrm>
          <a:prstGeom prst="rect">
            <a:avLst/>
          </a:prstGeom>
        </p:spPr>
      </p:pic>
    </p:spTree>
    <p:extLst>
      <p:ext uri="{BB962C8B-B14F-4D97-AF65-F5344CB8AC3E}">
        <p14:creationId xmlns:p14="http://schemas.microsoft.com/office/powerpoint/2010/main" val="13455913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88F2993-39DE-95B0-73F2-62B7465B06EE}"/>
            </a:ext>
          </a:extLst>
        </p:cNvPr>
        <p:cNvGrpSpPr/>
        <p:nvPr/>
      </p:nvGrpSpPr>
      <p:grpSpPr>
        <a:xfrm>
          <a:off x="0" y="0"/>
          <a:ext cx="0" cy="0"/>
          <a:chOff x="0" y="0"/>
          <a:chExt cx="0" cy="0"/>
        </a:xfrm>
      </p:grpSpPr>
      <p:sp>
        <p:nvSpPr>
          <p:cNvPr id="31" name="TextBox 30">
            <a:extLst>
              <a:ext uri="{FF2B5EF4-FFF2-40B4-BE49-F238E27FC236}">
                <a16:creationId xmlns:a16="http://schemas.microsoft.com/office/drawing/2014/main" id="{B4D1AB31-1B66-A2D8-E2D4-80433D6C3BA6}"/>
              </a:ext>
            </a:extLst>
          </p:cNvPr>
          <p:cNvSpPr txBox="1"/>
          <p:nvPr/>
        </p:nvSpPr>
        <p:spPr>
          <a:xfrm>
            <a:off x="-2620" y="39575"/>
            <a:ext cx="12192000" cy="1015663"/>
          </a:xfrm>
          <a:prstGeom prst="rect">
            <a:avLst/>
          </a:prstGeom>
          <a:noFill/>
        </p:spPr>
        <p:txBody>
          <a:bodyPr wrap="square" rtlCol="0">
            <a:spAutoFit/>
          </a:bodyPr>
          <a:lstStyle/>
          <a:p>
            <a:pPr algn="ctr"/>
            <a:r>
              <a:rPr lang="en-US" sz="6000" dirty="0">
                <a:solidFill>
                  <a:schemeClr val="bg1"/>
                </a:solidFill>
              </a:rPr>
              <a:t>Denario team</a:t>
            </a:r>
          </a:p>
        </p:txBody>
      </p:sp>
      <p:graphicFrame>
        <p:nvGraphicFramePr>
          <p:cNvPr id="2" name="Table 1">
            <a:extLst>
              <a:ext uri="{FF2B5EF4-FFF2-40B4-BE49-F238E27FC236}">
                <a16:creationId xmlns:a16="http://schemas.microsoft.com/office/drawing/2014/main" id="{7CBC9141-E14D-E04D-9424-71D4F8D22C86}"/>
              </a:ext>
            </a:extLst>
          </p:cNvPr>
          <p:cNvGraphicFramePr>
            <a:graphicFrameLocks noGrp="1"/>
          </p:cNvGraphicFramePr>
          <p:nvPr/>
        </p:nvGraphicFramePr>
        <p:xfrm>
          <a:off x="0" y="1055238"/>
          <a:ext cx="12189375" cy="5802764"/>
        </p:xfrm>
        <a:graphic>
          <a:graphicData uri="http://schemas.openxmlformats.org/drawingml/2006/table">
            <a:tbl>
              <a:tblPr firstRow="1" bandRow="1">
                <a:tableStyleId>{5940675A-B579-460E-94D1-54222C63F5DA}</a:tableStyleId>
              </a:tblPr>
              <a:tblGrid>
                <a:gridCol w="1354375">
                  <a:extLst>
                    <a:ext uri="{9D8B030D-6E8A-4147-A177-3AD203B41FA5}">
                      <a16:colId xmlns:a16="http://schemas.microsoft.com/office/drawing/2014/main" val="3914065686"/>
                    </a:ext>
                  </a:extLst>
                </a:gridCol>
                <a:gridCol w="1354375">
                  <a:extLst>
                    <a:ext uri="{9D8B030D-6E8A-4147-A177-3AD203B41FA5}">
                      <a16:colId xmlns:a16="http://schemas.microsoft.com/office/drawing/2014/main" val="181176499"/>
                    </a:ext>
                  </a:extLst>
                </a:gridCol>
                <a:gridCol w="1354375">
                  <a:extLst>
                    <a:ext uri="{9D8B030D-6E8A-4147-A177-3AD203B41FA5}">
                      <a16:colId xmlns:a16="http://schemas.microsoft.com/office/drawing/2014/main" val="2885568607"/>
                    </a:ext>
                  </a:extLst>
                </a:gridCol>
                <a:gridCol w="1354375">
                  <a:extLst>
                    <a:ext uri="{9D8B030D-6E8A-4147-A177-3AD203B41FA5}">
                      <a16:colId xmlns:a16="http://schemas.microsoft.com/office/drawing/2014/main" val="24136953"/>
                    </a:ext>
                  </a:extLst>
                </a:gridCol>
                <a:gridCol w="1354375">
                  <a:extLst>
                    <a:ext uri="{9D8B030D-6E8A-4147-A177-3AD203B41FA5}">
                      <a16:colId xmlns:a16="http://schemas.microsoft.com/office/drawing/2014/main" val="4171984867"/>
                    </a:ext>
                  </a:extLst>
                </a:gridCol>
                <a:gridCol w="1354375">
                  <a:extLst>
                    <a:ext uri="{9D8B030D-6E8A-4147-A177-3AD203B41FA5}">
                      <a16:colId xmlns:a16="http://schemas.microsoft.com/office/drawing/2014/main" val="2616079394"/>
                    </a:ext>
                  </a:extLst>
                </a:gridCol>
                <a:gridCol w="1354375">
                  <a:extLst>
                    <a:ext uri="{9D8B030D-6E8A-4147-A177-3AD203B41FA5}">
                      <a16:colId xmlns:a16="http://schemas.microsoft.com/office/drawing/2014/main" val="1483672282"/>
                    </a:ext>
                  </a:extLst>
                </a:gridCol>
                <a:gridCol w="1354375">
                  <a:extLst>
                    <a:ext uri="{9D8B030D-6E8A-4147-A177-3AD203B41FA5}">
                      <a16:colId xmlns:a16="http://schemas.microsoft.com/office/drawing/2014/main" val="148266644"/>
                    </a:ext>
                  </a:extLst>
                </a:gridCol>
                <a:gridCol w="1354375">
                  <a:extLst>
                    <a:ext uri="{9D8B030D-6E8A-4147-A177-3AD203B41FA5}">
                      <a16:colId xmlns:a16="http://schemas.microsoft.com/office/drawing/2014/main" val="2539281031"/>
                    </a:ext>
                  </a:extLst>
                </a:gridCol>
              </a:tblGrid>
              <a:tr h="1450691">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284747948"/>
                  </a:ext>
                </a:extLst>
              </a:tr>
              <a:tr h="1450691">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946401599"/>
                  </a:ext>
                </a:extLst>
              </a:tr>
              <a:tr h="1450691">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998769800"/>
                  </a:ext>
                </a:extLst>
              </a:tr>
              <a:tr h="1450691">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692197624"/>
                  </a:ext>
                </a:extLst>
              </a:tr>
            </a:tbl>
          </a:graphicData>
        </a:graphic>
      </p:graphicFrame>
      <p:pic>
        <p:nvPicPr>
          <p:cNvPr id="14" name="Picture 13">
            <a:extLst>
              <a:ext uri="{FF2B5EF4-FFF2-40B4-BE49-F238E27FC236}">
                <a16:creationId xmlns:a16="http://schemas.microsoft.com/office/drawing/2014/main" id="{840F67D2-3AB8-F745-8343-6A5E5453A2FC}"/>
              </a:ext>
            </a:extLst>
          </p:cNvPr>
          <p:cNvPicPr>
            <a:picLocks noChangeAspect="1"/>
          </p:cNvPicPr>
          <p:nvPr/>
        </p:nvPicPr>
        <p:blipFill rotWithShape="1">
          <a:blip r:embed="rId3"/>
          <a:srcRect l="18510" r="17395" b="16868"/>
          <a:stretch/>
        </p:blipFill>
        <p:spPr>
          <a:xfrm>
            <a:off x="159027" y="1094994"/>
            <a:ext cx="1057507" cy="1371600"/>
          </a:xfrm>
          <a:prstGeom prst="rect">
            <a:avLst/>
          </a:prstGeom>
        </p:spPr>
      </p:pic>
      <p:pic>
        <p:nvPicPr>
          <p:cNvPr id="16" name="Picture 6" descr="Adrian Bayer | Department of Astrophysical Sciences">
            <a:extLst>
              <a:ext uri="{FF2B5EF4-FFF2-40B4-BE49-F238E27FC236}">
                <a16:creationId xmlns:a16="http://schemas.microsoft.com/office/drawing/2014/main" id="{D6382ED1-005A-FC42-8FBD-4E471F86A49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054" t="7706" r="15052" b="28372"/>
          <a:stretch>
            <a:fillRect/>
          </a:stretch>
        </p:blipFill>
        <p:spPr bwMode="auto">
          <a:xfrm>
            <a:off x="2828626" y="1094994"/>
            <a:ext cx="1121715"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65217385-B52E-0849-B5A8-96145318822E}"/>
              </a:ext>
            </a:extLst>
          </p:cNvPr>
          <p:cNvPicPr>
            <a:picLocks noChangeAspect="1"/>
          </p:cNvPicPr>
          <p:nvPr/>
        </p:nvPicPr>
        <p:blipFill rotWithShape="1">
          <a:blip r:embed="rId5"/>
          <a:srcRect l="52806" t="24301" r="32662" b="50628"/>
          <a:stretch/>
        </p:blipFill>
        <p:spPr>
          <a:xfrm>
            <a:off x="4149124" y="1094994"/>
            <a:ext cx="1204623" cy="1371600"/>
          </a:xfrm>
          <a:prstGeom prst="rect">
            <a:avLst/>
          </a:prstGeom>
        </p:spPr>
      </p:pic>
      <p:pic>
        <p:nvPicPr>
          <p:cNvPr id="18" name="Picture 10" descr="Pablo BERMEJO | PhD student | Donostia International Physics Center,  Donostia / San Sebastián | DIPC | Department of Theoretical Physics |  Research profile">
            <a:extLst>
              <a:ext uri="{FF2B5EF4-FFF2-40B4-BE49-F238E27FC236}">
                <a16:creationId xmlns:a16="http://schemas.microsoft.com/office/drawing/2014/main" id="{7C9FB120-2506-F247-923B-652EFB2B089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9370" r="10471" b="8927"/>
          <a:stretch>
            <a:fillRect/>
          </a:stretch>
        </p:blipFill>
        <p:spPr bwMode="auto">
          <a:xfrm>
            <a:off x="5489765" y="1094994"/>
            <a:ext cx="120723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6BA48A57-57ED-6044-B758-3AB38E27A5DA}"/>
              </a:ext>
            </a:extLst>
          </p:cNvPr>
          <p:cNvPicPr>
            <a:picLocks noChangeAspect="1"/>
          </p:cNvPicPr>
          <p:nvPr/>
        </p:nvPicPr>
        <p:blipFill rotWithShape="1">
          <a:blip r:embed="rId7"/>
          <a:srcRect l="18265" t="3867" r="18265" b="20000"/>
          <a:stretch/>
        </p:blipFill>
        <p:spPr>
          <a:xfrm>
            <a:off x="6876557" y="1094994"/>
            <a:ext cx="1143463" cy="1371600"/>
          </a:xfrm>
          <a:prstGeom prst="rect">
            <a:avLst/>
          </a:prstGeom>
        </p:spPr>
      </p:pic>
      <p:pic>
        <p:nvPicPr>
          <p:cNvPr id="20" name="Picture 2" descr="borisbolliet (Boris Bolliet) · GitHub">
            <a:extLst>
              <a:ext uri="{FF2B5EF4-FFF2-40B4-BE49-F238E27FC236}">
                <a16:creationId xmlns:a16="http://schemas.microsoft.com/office/drawing/2014/main" id="{3C878572-020B-A44B-A557-01E234793C9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9904" t="8293" r="21511" b="15928"/>
          <a:stretch>
            <a:fillRect/>
          </a:stretch>
        </p:blipFill>
        <p:spPr bwMode="auto">
          <a:xfrm>
            <a:off x="8281227" y="1094994"/>
            <a:ext cx="1060375" cy="13716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A768F301-55D8-B54B-A5E8-22D2953BD64D}"/>
              </a:ext>
            </a:extLst>
          </p:cNvPr>
          <p:cNvPicPr>
            <a:picLocks noChangeAspect="1"/>
          </p:cNvPicPr>
          <p:nvPr/>
        </p:nvPicPr>
        <p:blipFill rotWithShape="1">
          <a:blip r:embed="rId9"/>
          <a:srcRect l="28677" t="14889" r="25954" b="31376"/>
          <a:stretch/>
        </p:blipFill>
        <p:spPr>
          <a:xfrm>
            <a:off x="10939818" y="1094994"/>
            <a:ext cx="1158057" cy="1371600"/>
          </a:xfrm>
          <a:prstGeom prst="rect">
            <a:avLst/>
          </a:prstGeom>
        </p:spPr>
      </p:pic>
      <p:pic>
        <p:nvPicPr>
          <p:cNvPr id="23" name="Picture 22">
            <a:extLst>
              <a:ext uri="{FF2B5EF4-FFF2-40B4-BE49-F238E27FC236}">
                <a16:creationId xmlns:a16="http://schemas.microsoft.com/office/drawing/2014/main" id="{072A8D38-9CE6-5B47-9A85-99DBF6DA12C4}"/>
              </a:ext>
            </a:extLst>
          </p:cNvPr>
          <p:cNvPicPr>
            <a:picLocks noChangeAspect="1"/>
          </p:cNvPicPr>
          <p:nvPr/>
        </p:nvPicPr>
        <p:blipFill rotWithShape="1">
          <a:blip r:embed="rId10"/>
          <a:srcRect l="20432" t="12425" r="35465" b="34540"/>
          <a:stretch/>
        </p:blipFill>
        <p:spPr>
          <a:xfrm>
            <a:off x="117484" y="2543471"/>
            <a:ext cx="1140592" cy="1371600"/>
          </a:xfrm>
          <a:prstGeom prst="rect">
            <a:avLst/>
          </a:prstGeom>
        </p:spPr>
      </p:pic>
      <p:pic>
        <p:nvPicPr>
          <p:cNvPr id="24" name="Picture 12" descr="changhoonhahn (ChangHoon Hahn) · GitHub">
            <a:extLst>
              <a:ext uri="{FF2B5EF4-FFF2-40B4-BE49-F238E27FC236}">
                <a16:creationId xmlns:a16="http://schemas.microsoft.com/office/drawing/2014/main" id="{2E4FA524-9BC0-DB4D-9E61-FA6CF828A2C9}"/>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9340" r="46358" b="22098"/>
          <a:stretch>
            <a:fillRect/>
          </a:stretch>
        </p:blipFill>
        <p:spPr bwMode="auto">
          <a:xfrm>
            <a:off x="1486023" y="2543471"/>
            <a:ext cx="1073113" cy="137160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3FEB4F49-3219-0D4B-916F-D412BF4DCCE4}"/>
              </a:ext>
            </a:extLst>
          </p:cNvPr>
          <p:cNvPicPr>
            <a:picLocks noChangeAspect="1"/>
          </p:cNvPicPr>
          <p:nvPr/>
        </p:nvPicPr>
        <p:blipFill rotWithShape="1">
          <a:blip r:embed="rId12"/>
          <a:srcRect l="37375" t="18744" r="36087" b="32947"/>
          <a:stretch/>
        </p:blipFill>
        <p:spPr>
          <a:xfrm>
            <a:off x="2828626" y="2543471"/>
            <a:ext cx="1130199" cy="1371600"/>
          </a:xfrm>
          <a:prstGeom prst="rect">
            <a:avLst/>
          </a:prstGeom>
        </p:spPr>
      </p:pic>
      <p:pic>
        <p:nvPicPr>
          <p:cNvPr id="26" name="Picture 25">
            <a:extLst>
              <a:ext uri="{FF2B5EF4-FFF2-40B4-BE49-F238E27FC236}">
                <a16:creationId xmlns:a16="http://schemas.microsoft.com/office/drawing/2014/main" id="{5977DABC-4349-7C45-A027-C5A918480DF6}"/>
              </a:ext>
            </a:extLst>
          </p:cNvPr>
          <p:cNvPicPr>
            <a:picLocks noChangeAspect="1"/>
          </p:cNvPicPr>
          <p:nvPr/>
        </p:nvPicPr>
        <p:blipFill rotWithShape="1">
          <a:blip r:embed="rId13"/>
          <a:srcRect l="36738" t="12071" r="28898" b="19350"/>
          <a:stretch/>
        </p:blipFill>
        <p:spPr>
          <a:xfrm>
            <a:off x="4228315" y="2543471"/>
            <a:ext cx="1025803" cy="1371600"/>
          </a:xfrm>
          <a:prstGeom prst="rect">
            <a:avLst/>
          </a:prstGeom>
        </p:spPr>
      </p:pic>
      <p:pic>
        <p:nvPicPr>
          <p:cNvPr id="28" name="Picture 27">
            <a:extLst>
              <a:ext uri="{FF2B5EF4-FFF2-40B4-BE49-F238E27FC236}">
                <a16:creationId xmlns:a16="http://schemas.microsoft.com/office/drawing/2014/main" id="{A6480847-BD83-AD42-80CA-B76D076C4C0B}"/>
              </a:ext>
            </a:extLst>
          </p:cNvPr>
          <p:cNvPicPr>
            <a:picLocks noChangeAspect="1"/>
          </p:cNvPicPr>
          <p:nvPr/>
        </p:nvPicPr>
        <p:blipFill rotWithShape="1">
          <a:blip r:embed="rId14"/>
          <a:srcRect l="27383" t="8555" r="32581" b="57540"/>
          <a:stretch/>
        </p:blipFill>
        <p:spPr>
          <a:xfrm>
            <a:off x="6843379" y="2548476"/>
            <a:ext cx="1209817" cy="1371600"/>
          </a:xfrm>
          <a:prstGeom prst="rect">
            <a:avLst/>
          </a:prstGeom>
        </p:spPr>
      </p:pic>
      <p:pic>
        <p:nvPicPr>
          <p:cNvPr id="29" name="Picture 28">
            <a:extLst>
              <a:ext uri="{FF2B5EF4-FFF2-40B4-BE49-F238E27FC236}">
                <a16:creationId xmlns:a16="http://schemas.microsoft.com/office/drawing/2014/main" id="{EB36D1D1-51BD-E949-ABF1-64779648E95F}"/>
              </a:ext>
            </a:extLst>
          </p:cNvPr>
          <p:cNvPicPr>
            <a:picLocks noChangeAspect="1"/>
          </p:cNvPicPr>
          <p:nvPr/>
        </p:nvPicPr>
        <p:blipFill rotWithShape="1">
          <a:blip r:embed="rId15"/>
          <a:srcRect l="19820" t="5963" r="18128" b="14206"/>
          <a:stretch/>
        </p:blipFill>
        <p:spPr>
          <a:xfrm>
            <a:off x="8275469" y="2543471"/>
            <a:ext cx="1066133" cy="1371600"/>
          </a:xfrm>
          <a:prstGeom prst="rect">
            <a:avLst/>
          </a:prstGeom>
        </p:spPr>
      </p:pic>
      <p:pic>
        <p:nvPicPr>
          <p:cNvPr id="30" name="Picture 29">
            <a:extLst>
              <a:ext uri="{FF2B5EF4-FFF2-40B4-BE49-F238E27FC236}">
                <a16:creationId xmlns:a16="http://schemas.microsoft.com/office/drawing/2014/main" id="{6F9D5ED5-08A6-2749-9343-8B8B035A35C6}"/>
              </a:ext>
            </a:extLst>
          </p:cNvPr>
          <p:cNvPicPr>
            <a:picLocks noChangeAspect="1"/>
          </p:cNvPicPr>
          <p:nvPr/>
        </p:nvPicPr>
        <p:blipFill>
          <a:blip r:embed="rId16"/>
          <a:stretch>
            <a:fillRect/>
          </a:stretch>
        </p:blipFill>
        <p:spPr>
          <a:xfrm>
            <a:off x="9467821" y="2520527"/>
            <a:ext cx="1371600" cy="1371600"/>
          </a:xfrm>
          <a:prstGeom prst="rect">
            <a:avLst/>
          </a:prstGeom>
        </p:spPr>
      </p:pic>
      <p:pic>
        <p:nvPicPr>
          <p:cNvPr id="32" name="Picture 31">
            <a:extLst>
              <a:ext uri="{FF2B5EF4-FFF2-40B4-BE49-F238E27FC236}">
                <a16:creationId xmlns:a16="http://schemas.microsoft.com/office/drawing/2014/main" id="{F2087FD7-0BD6-0F42-9C8C-B5655502DEC4}"/>
              </a:ext>
            </a:extLst>
          </p:cNvPr>
          <p:cNvPicPr>
            <a:picLocks noChangeAspect="1"/>
          </p:cNvPicPr>
          <p:nvPr/>
        </p:nvPicPr>
        <p:blipFill rotWithShape="1">
          <a:blip r:embed="rId17"/>
          <a:srcRect l="16400" t="3768" r="17148" b="24504"/>
          <a:stretch/>
        </p:blipFill>
        <p:spPr>
          <a:xfrm>
            <a:off x="10883982" y="2543471"/>
            <a:ext cx="1270730" cy="1371600"/>
          </a:xfrm>
          <a:prstGeom prst="rect">
            <a:avLst/>
          </a:prstGeom>
        </p:spPr>
      </p:pic>
      <p:pic>
        <p:nvPicPr>
          <p:cNvPr id="33" name="Picture 32">
            <a:extLst>
              <a:ext uri="{FF2B5EF4-FFF2-40B4-BE49-F238E27FC236}">
                <a16:creationId xmlns:a16="http://schemas.microsoft.com/office/drawing/2014/main" id="{BD00012A-F676-0744-BB00-C5FC3F0771EF}"/>
              </a:ext>
            </a:extLst>
          </p:cNvPr>
          <p:cNvPicPr>
            <a:picLocks noChangeAspect="1"/>
          </p:cNvPicPr>
          <p:nvPr/>
        </p:nvPicPr>
        <p:blipFill rotWithShape="1">
          <a:blip r:embed="rId18"/>
          <a:srcRect l="20002" r="12995" b="23262"/>
          <a:stretch/>
        </p:blipFill>
        <p:spPr>
          <a:xfrm>
            <a:off x="60463" y="3991948"/>
            <a:ext cx="1197613" cy="1371600"/>
          </a:xfrm>
          <a:prstGeom prst="rect">
            <a:avLst/>
          </a:prstGeom>
        </p:spPr>
      </p:pic>
      <p:pic>
        <p:nvPicPr>
          <p:cNvPr id="37" name="Picture 36">
            <a:extLst>
              <a:ext uri="{FF2B5EF4-FFF2-40B4-BE49-F238E27FC236}">
                <a16:creationId xmlns:a16="http://schemas.microsoft.com/office/drawing/2014/main" id="{7D1C263B-6E17-0244-9592-728974475D07}"/>
              </a:ext>
            </a:extLst>
          </p:cNvPr>
          <p:cNvPicPr>
            <a:picLocks noChangeAspect="1"/>
          </p:cNvPicPr>
          <p:nvPr/>
        </p:nvPicPr>
        <p:blipFill rotWithShape="1">
          <a:blip r:embed="rId19"/>
          <a:srcRect l="12849" t="4698" r="4374" b="5814"/>
          <a:stretch/>
        </p:blipFill>
        <p:spPr>
          <a:xfrm>
            <a:off x="5489765" y="3991948"/>
            <a:ext cx="1200761" cy="1371600"/>
          </a:xfrm>
          <a:prstGeom prst="rect">
            <a:avLst/>
          </a:prstGeom>
        </p:spPr>
      </p:pic>
      <p:pic>
        <p:nvPicPr>
          <p:cNvPr id="3" name="Picture 2">
            <a:extLst>
              <a:ext uri="{FF2B5EF4-FFF2-40B4-BE49-F238E27FC236}">
                <a16:creationId xmlns:a16="http://schemas.microsoft.com/office/drawing/2014/main" id="{A7361B7A-20C4-6D41-B159-63A447B8848D}"/>
              </a:ext>
            </a:extLst>
          </p:cNvPr>
          <p:cNvPicPr>
            <a:picLocks noChangeAspect="1"/>
          </p:cNvPicPr>
          <p:nvPr/>
        </p:nvPicPr>
        <p:blipFill rotWithShape="1">
          <a:blip r:embed="rId20"/>
          <a:srcRect l="11249" t="3118" r="8817" b="7428"/>
          <a:stretch/>
        </p:blipFill>
        <p:spPr>
          <a:xfrm>
            <a:off x="6912762" y="3991948"/>
            <a:ext cx="1071050" cy="1371600"/>
          </a:xfrm>
          <a:prstGeom prst="rect">
            <a:avLst/>
          </a:prstGeom>
        </p:spPr>
      </p:pic>
      <p:pic>
        <p:nvPicPr>
          <p:cNvPr id="38" name="Picture 37">
            <a:extLst>
              <a:ext uri="{FF2B5EF4-FFF2-40B4-BE49-F238E27FC236}">
                <a16:creationId xmlns:a16="http://schemas.microsoft.com/office/drawing/2014/main" id="{A89E8ED8-08E7-284C-ACBD-ADBE30308BA5}"/>
              </a:ext>
            </a:extLst>
          </p:cNvPr>
          <p:cNvPicPr>
            <a:picLocks noChangeAspect="1"/>
          </p:cNvPicPr>
          <p:nvPr/>
        </p:nvPicPr>
        <p:blipFill rotWithShape="1">
          <a:blip r:embed="rId21"/>
          <a:srcRect l="13107" t="11719" r="37782" b="39971"/>
          <a:stretch/>
        </p:blipFill>
        <p:spPr>
          <a:xfrm>
            <a:off x="8155346" y="3991948"/>
            <a:ext cx="1275923" cy="1371600"/>
          </a:xfrm>
          <a:prstGeom prst="rect">
            <a:avLst/>
          </a:prstGeom>
        </p:spPr>
      </p:pic>
      <p:pic>
        <p:nvPicPr>
          <p:cNvPr id="39" name="Picture 38">
            <a:extLst>
              <a:ext uri="{FF2B5EF4-FFF2-40B4-BE49-F238E27FC236}">
                <a16:creationId xmlns:a16="http://schemas.microsoft.com/office/drawing/2014/main" id="{D03553F9-BD7D-B64F-8710-2B913D1F5352}"/>
              </a:ext>
            </a:extLst>
          </p:cNvPr>
          <p:cNvPicPr>
            <a:picLocks noChangeAspect="1"/>
          </p:cNvPicPr>
          <p:nvPr/>
        </p:nvPicPr>
        <p:blipFill rotWithShape="1">
          <a:blip r:embed="rId22"/>
          <a:srcRect l="26812" t="6927" r="27971" b="36956"/>
          <a:stretch/>
        </p:blipFill>
        <p:spPr>
          <a:xfrm>
            <a:off x="9602803" y="3991948"/>
            <a:ext cx="1105214" cy="1371600"/>
          </a:xfrm>
          <a:prstGeom prst="rect">
            <a:avLst/>
          </a:prstGeom>
        </p:spPr>
      </p:pic>
      <p:pic>
        <p:nvPicPr>
          <p:cNvPr id="40" name="Picture 39">
            <a:extLst>
              <a:ext uri="{FF2B5EF4-FFF2-40B4-BE49-F238E27FC236}">
                <a16:creationId xmlns:a16="http://schemas.microsoft.com/office/drawing/2014/main" id="{1FA9B400-38BA-B347-9D35-8DD1379B5233}"/>
              </a:ext>
            </a:extLst>
          </p:cNvPr>
          <p:cNvPicPr>
            <a:picLocks noChangeAspect="1"/>
          </p:cNvPicPr>
          <p:nvPr/>
        </p:nvPicPr>
        <p:blipFill rotWithShape="1">
          <a:blip r:embed="rId23"/>
          <a:srcRect l="8302" r="12189"/>
          <a:stretch/>
        </p:blipFill>
        <p:spPr>
          <a:xfrm>
            <a:off x="10943555" y="3991948"/>
            <a:ext cx="1150582" cy="1371600"/>
          </a:xfrm>
          <a:prstGeom prst="rect">
            <a:avLst/>
          </a:prstGeom>
        </p:spPr>
      </p:pic>
      <p:pic>
        <p:nvPicPr>
          <p:cNvPr id="41" name="Picture 40">
            <a:extLst>
              <a:ext uri="{FF2B5EF4-FFF2-40B4-BE49-F238E27FC236}">
                <a16:creationId xmlns:a16="http://schemas.microsoft.com/office/drawing/2014/main" id="{4CDE8AE8-A5C3-7042-95EC-D1C6513114CE}"/>
              </a:ext>
            </a:extLst>
          </p:cNvPr>
          <p:cNvPicPr>
            <a:picLocks noChangeAspect="1"/>
          </p:cNvPicPr>
          <p:nvPr/>
        </p:nvPicPr>
        <p:blipFill rotWithShape="1">
          <a:blip r:embed="rId24"/>
          <a:srcRect l="16957" r="23099" b="25700"/>
          <a:stretch/>
        </p:blipFill>
        <p:spPr>
          <a:xfrm>
            <a:off x="117484" y="5446825"/>
            <a:ext cx="1106611" cy="1371600"/>
          </a:xfrm>
          <a:prstGeom prst="rect">
            <a:avLst/>
          </a:prstGeom>
        </p:spPr>
      </p:pic>
      <p:pic>
        <p:nvPicPr>
          <p:cNvPr id="42" name="Picture 41" descr="Licong Xu - Cambridge, England, United ...">
            <a:extLst>
              <a:ext uri="{FF2B5EF4-FFF2-40B4-BE49-F238E27FC236}">
                <a16:creationId xmlns:a16="http://schemas.microsoft.com/office/drawing/2014/main" id="{C392CC97-3453-2C46-AFBF-B2FAC96FB977}"/>
              </a:ext>
            </a:extLst>
          </p:cNvPr>
          <p:cNvPicPr>
            <a:picLocks noChangeAspect="1" noChangeArrowheads="1"/>
          </p:cNvPicPr>
          <p:nvPr/>
        </p:nvPicPr>
        <p:blipFill rotWithShape="1">
          <a:blip r:embed="rId25">
            <a:extLst>
              <a:ext uri="{28A0092B-C50C-407E-A947-70E740481C1C}">
                <a14:useLocalDpi xmlns:a14="http://schemas.microsoft.com/office/drawing/2010/main" val="0"/>
              </a:ext>
            </a:extLst>
          </a:blip>
          <a:srcRect l="17571" r="14415" b="18171"/>
          <a:stretch>
            <a:fillRect/>
          </a:stretch>
        </p:blipFill>
        <p:spPr bwMode="auto">
          <a:xfrm>
            <a:off x="1452556" y="5446825"/>
            <a:ext cx="1140045" cy="137160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2">
            <a:extLst>
              <a:ext uri="{FF2B5EF4-FFF2-40B4-BE49-F238E27FC236}">
                <a16:creationId xmlns:a16="http://schemas.microsoft.com/office/drawing/2014/main" id="{039B248B-D0B1-0344-9C71-61B176D02371}"/>
              </a:ext>
            </a:extLst>
          </p:cNvPr>
          <p:cNvPicPr>
            <a:picLocks noChangeAspect="1"/>
          </p:cNvPicPr>
          <p:nvPr/>
        </p:nvPicPr>
        <p:blipFill rotWithShape="1">
          <a:blip r:embed="rId26"/>
          <a:srcRect l="22316" t="3244" r="19856" b="23950"/>
          <a:stretch/>
        </p:blipFill>
        <p:spPr>
          <a:xfrm>
            <a:off x="2844779" y="5446825"/>
            <a:ext cx="1089405" cy="1371600"/>
          </a:xfrm>
          <a:prstGeom prst="rect">
            <a:avLst/>
          </a:prstGeom>
        </p:spPr>
      </p:pic>
      <p:pic>
        <p:nvPicPr>
          <p:cNvPr id="44" name="Picture 43">
            <a:extLst>
              <a:ext uri="{FF2B5EF4-FFF2-40B4-BE49-F238E27FC236}">
                <a16:creationId xmlns:a16="http://schemas.microsoft.com/office/drawing/2014/main" id="{15442B2E-BDBE-6D4F-806F-4B3ECB428BFA}"/>
              </a:ext>
            </a:extLst>
          </p:cNvPr>
          <p:cNvPicPr>
            <a:picLocks noChangeAspect="1"/>
          </p:cNvPicPr>
          <p:nvPr/>
        </p:nvPicPr>
        <p:blipFill rotWithShape="1">
          <a:blip r:embed="rId27"/>
          <a:srcRect l="26550" t="12279" r="48455" b="49740"/>
          <a:stretch/>
        </p:blipFill>
        <p:spPr>
          <a:xfrm>
            <a:off x="4138904" y="5450714"/>
            <a:ext cx="1204623" cy="1371600"/>
          </a:xfrm>
          <a:prstGeom prst="rect">
            <a:avLst/>
          </a:prstGeom>
        </p:spPr>
      </p:pic>
      <p:pic>
        <p:nvPicPr>
          <p:cNvPr id="46" name="Picture 45">
            <a:extLst>
              <a:ext uri="{FF2B5EF4-FFF2-40B4-BE49-F238E27FC236}">
                <a16:creationId xmlns:a16="http://schemas.microsoft.com/office/drawing/2014/main" id="{BE0C61FE-093D-6043-A3B8-A5DB351FD157}"/>
              </a:ext>
            </a:extLst>
          </p:cNvPr>
          <p:cNvPicPr>
            <a:picLocks noChangeAspect="1"/>
          </p:cNvPicPr>
          <p:nvPr/>
        </p:nvPicPr>
        <p:blipFill rotWithShape="1">
          <a:blip r:embed="rId28"/>
          <a:srcRect l="31130" t="22448" r="28409" b="29020"/>
          <a:stretch/>
        </p:blipFill>
        <p:spPr>
          <a:xfrm>
            <a:off x="6876509" y="5446825"/>
            <a:ext cx="1143511" cy="1371600"/>
          </a:xfrm>
          <a:prstGeom prst="rect">
            <a:avLst/>
          </a:prstGeom>
        </p:spPr>
      </p:pic>
      <p:pic>
        <p:nvPicPr>
          <p:cNvPr id="47" name="Picture 46">
            <a:extLst>
              <a:ext uri="{FF2B5EF4-FFF2-40B4-BE49-F238E27FC236}">
                <a16:creationId xmlns:a16="http://schemas.microsoft.com/office/drawing/2014/main" id="{D0A0E271-9944-8841-8AB1-878EF841AF40}"/>
              </a:ext>
            </a:extLst>
          </p:cNvPr>
          <p:cNvPicPr>
            <a:picLocks noChangeAspect="1"/>
          </p:cNvPicPr>
          <p:nvPr/>
        </p:nvPicPr>
        <p:blipFill>
          <a:blip r:embed="rId29"/>
          <a:stretch>
            <a:fillRect/>
          </a:stretch>
        </p:blipFill>
        <p:spPr>
          <a:xfrm>
            <a:off x="8247574" y="5446747"/>
            <a:ext cx="1120140" cy="1371600"/>
          </a:xfrm>
          <a:prstGeom prst="rect">
            <a:avLst/>
          </a:prstGeom>
        </p:spPr>
      </p:pic>
      <p:pic>
        <p:nvPicPr>
          <p:cNvPr id="48" name="Picture 47">
            <a:extLst>
              <a:ext uri="{FF2B5EF4-FFF2-40B4-BE49-F238E27FC236}">
                <a16:creationId xmlns:a16="http://schemas.microsoft.com/office/drawing/2014/main" id="{9707D221-13B1-AB48-820B-2BC4F587D528}"/>
              </a:ext>
            </a:extLst>
          </p:cNvPr>
          <p:cNvPicPr>
            <a:picLocks noChangeAspect="1"/>
          </p:cNvPicPr>
          <p:nvPr/>
        </p:nvPicPr>
        <p:blipFill rotWithShape="1">
          <a:blip r:embed="rId30"/>
          <a:srcRect l="17013" t="5394" r="21220" b="23699"/>
          <a:stretch/>
        </p:blipFill>
        <p:spPr>
          <a:xfrm>
            <a:off x="9554196" y="5446747"/>
            <a:ext cx="1194800" cy="1371600"/>
          </a:xfrm>
          <a:prstGeom prst="rect">
            <a:avLst/>
          </a:prstGeom>
        </p:spPr>
      </p:pic>
      <p:pic>
        <p:nvPicPr>
          <p:cNvPr id="49" name="Picture 48">
            <a:extLst>
              <a:ext uri="{FF2B5EF4-FFF2-40B4-BE49-F238E27FC236}">
                <a16:creationId xmlns:a16="http://schemas.microsoft.com/office/drawing/2014/main" id="{9BE166FB-9E07-F546-A79F-37B52F1AB646}"/>
              </a:ext>
            </a:extLst>
          </p:cNvPr>
          <p:cNvPicPr>
            <a:picLocks noChangeAspect="1"/>
          </p:cNvPicPr>
          <p:nvPr/>
        </p:nvPicPr>
        <p:blipFill rotWithShape="1">
          <a:blip r:embed="rId31"/>
          <a:srcRect l="38960" t="35053" r="39081" b="38308"/>
          <a:stretch/>
        </p:blipFill>
        <p:spPr>
          <a:xfrm>
            <a:off x="2815635" y="3963298"/>
            <a:ext cx="1130643" cy="1371600"/>
          </a:xfrm>
          <a:prstGeom prst="rect">
            <a:avLst/>
          </a:prstGeom>
        </p:spPr>
      </p:pic>
      <p:pic>
        <p:nvPicPr>
          <p:cNvPr id="50" name="Picture 49">
            <a:extLst>
              <a:ext uri="{FF2B5EF4-FFF2-40B4-BE49-F238E27FC236}">
                <a16:creationId xmlns:a16="http://schemas.microsoft.com/office/drawing/2014/main" id="{55D70C30-28CF-A349-8150-A1894DAA2FF9}"/>
              </a:ext>
            </a:extLst>
          </p:cNvPr>
          <p:cNvPicPr>
            <a:picLocks noChangeAspect="1"/>
          </p:cNvPicPr>
          <p:nvPr/>
        </p:nvPicPr>
        <p:blipFill rotWithShape="1">
          <a:blip r:embed="rId32"/>
          <a:srcRect l="24035" t="7109" r="24949" b="41758"/>
          <a:stretch/>
        </p:blipFill>
        <p:spPr>
          <a:xfrm>
            <a:off x="5538504" y="2570348"/>
            <a:ext cx="1026384" cy="1371600"/>
          </a:xfrm>
          <a:prstGeom prst="rect">
            <a:avLst/>
          </a:prstGeom>
        </p:spPr>
      </p:pic>
      <p:pic>
        <p:nvPicPr>
          <p:cNvPr id="51" name="Picture 50">
            <a:extLst>
              <a:ext uri="{FF2B5EF4-FFF2-40B4-BE49-F238E27FC236}">
                <a16:creationId xmlns:a16="http://schemas.microsoft.com/office/drawing/2014/main" id="{9611698B-449A-B143-9778-D86A32A387A7}"/>
              </a:ext>
            </a:extLst>
          </p:cNvPr>
          <p:cNvPicPr>
            <a:picLocks noChangeAspect="1"/>
          </p:cNvPicPr>
          <p:nvPr/>
        </p:nvPicPr>
        <p:blipFill rotWithShape="1">
          <a:blip r:embed="rId33"/>
          <a:srcRect l="17809" t="7462" r="16871" b="20728"/>
          <a:stretch/>
        </p:blipFill>
        <p:spPr>
          <a:xfrm>
            <a:off x="9516880" y="1094994"/>
            <a:ext cx="1247659" cy="1371600"/>
          </a:xfrm>
          <a:prstGeom prst="rect">
            <a:avLst/>
          </a:prstGeom>
        </p:spPr>
      </p:pic>
      <p:pic>
        <p:nvPicPr>
          <p:cNvPr id="52" name="Picture 51">
            <a:extLst>
              <a:ext uri="{FF2B5EF4-FFF2-40B4-BE49-F238E27FC236}">
                <a16:creationId xmlns:a16="http://schemas.microsoft.com/office/drawing/2014/main" id="{08ED9E50-33A3-6745-B534-29BC65953CDB}"/>
              </a:ext>
            </a:extLst>
          </p:cNvPr>
          <p:cNvPicPr>
            <a:picLocks noChangeAspect="1"/>
          </p:cNvPicPr>
          <p:nvPr/>
        </p:nvPicPr>
        <p:blipFill rotWithShape="1">
          <a:blip r:embed="rId34"/>
          <a:srcRect l="41489" t="29848" r="39909" b="47173"/>
          <a:stretch/>
        </p:blipFill>
        <p:spPr>
          <a:xfrm>
            <a:off x="1481684" y="3998348"/>
            <a:ext cx="1110342" cy="1371600"/>
          </a:xfrm>
          <a:prstGeom prst="rect">
            <a:avLst/>
          </a:prstGeom>
        </p:spPr>
      </p:pic>
      <p:pic>
        <p:nvPicPr>
          <p:cNvPr id="53" name="Picture 52">
            <a:extLst>
              <a:ext uri="{FF2B5EF4-FFF2-40B4-BE49-F238E27FC236}">
                <a16:creationId xmlns:a16="http://schemas.microsoft.com/office/drawing/2014/main" id="{DB0F7782-D8EA-614E-849A-CAFCE7CD462D}"/>
              </a:ext>
            </a:extLst>
          </p:cNvPr>
          <p:cNvPicPr>
            <a:picLocks noChangeAspect="1"/>
          </p:cNvPicPr>
          <p:nvPr/>
        </p:nvPicPr>
        <p:blipFill rotWithShape="1">
          <a:blip r:embed="rId35"/>
          <a:srcRect l="27976" t="12566" r="42568" b="63418"/>
          <a:stretch/>
        </p:blipFill>
        <p:spPr>
          <a:xfrm>
            <a:off x="5548050" y="5446747"/>
            <a:ext cx="1100905" cy="1371600"/>
          </a:xfrm>
          <a:prstGeom prst="rect">
            <a:avLst/>
          </a:prstGeom>
        </p:spPr>
      </p:pic>
      <p:pic>
        <p:nvPicPr>
          <p:cNvPr id="45" name="Picture 44">
            <a:extLst>
              <a:ext uri="{FF2B5EF4-FFF2-40B4-BE49-F238E27FC236}">
                <a16:creationId xmlns:a16="http://schemas.microsoft.com/office/drawing/2014/main" id="{899CA27E-C37A-1040-9273-7A068F33967D}"/>
              </a:ext>
            </a:extLst>
          </p:cNvPr>
          <p:cNvPicPr>
            <a:picLocks noChangeAspect="1"/>
          </p:cNvPicPr>
          <p:nvPr/>
        </p:nvPicPr>
        <p:blipFill rotWithShape="1">
          <a:blip r:embed="rId36"/>
          <a:srcRect l="23030" t="11685" r="23169" b="24665"/>
          <a:stretch/>
        </p:blipFill>
        <p:spPr>
          <a:xfrm>
            <a:off x="1446267" y="1094994"/>
            <a:ext cx="1159378" cy="1371600"/>
          </a:xfrm>
          <a:prstGeom prst="rect">
            <a:avLst/>
          </a:prstGeom>
        </p:spPr>
      </p:pic>
      <p:pic>
        <p:nvPicPr>
          <p:cNvPr id="4" name="Picture 3">
            <a:extLst>
              <a:ext uri="{FF2B5EF4-FFF2-40B4-BE49-F238E27FC236}">
                <a16:creationId xmlns:a16="http://schemas.microsoft.com/office/drawing/2014/main" id="{2561F0EF-C7E5-97B6-C33A-E6A21B453FB7}"/>
              </a:ext>
            </a:extLst>
          </p:cNvPr>
          <p:cNvPicPr>
            <a:picLocks noChangeAspect="1"/>
          </p:cNvPicPr>
          <p:nvPr/>
        </p:nvPicPr>
        <p:blipFill>
          <a:blip r:embed="rId37"/>
          <a:srcRect l="36584" t="15477" r="28586" b="33914"/>
          <a:stretch>
            <a:fillRect/>
          </a:stretch>
        </p:blipFill>
        <p:spPr>
          <a:xfrm>
            <a:off x="4202556" y="3998348"/>
            <a:ext cx="1089961" cy="1371600"/>
          </a:xfrm>
          <a:prstGeom prst="rect">
            <a:avLst/>
          </a:prstGeom>
        </p:spPr>
      </p:pic>
      <p:pic>
        <p:nvPicPr>
          <p:cNvPr id="5" name="Picture 4">
            <a:extLst>
              <a:ext uri="{FF2B5EF4-FFF2-40B4-BE49-F238E27FC236}">
                <a16:creationId xmlns:a16="http://schemas.microsoft.com/office/drawing/2014/main" id="{F1D6C7FA-5766-1834-88B9-607E66278803}"/>
              </a:ext>
            </a:extLst>
          </p:cNvPr>
          <p:cNvPicPr>
            <a:picLocks noChangeAspect="1"/>
          </p:cNvPicPr>
          <p:nvPr/>
        </p:nvPicPr>
        <p:blipFill rotWithShape="1">
          <a:blip r:embed="rId38"/>
          <a:srcRect l="21942" t="19310" r="23093" b="31647"/>
          <a:stretch/>
        </p:blipFill>
        <p:spPr>
          <a:xfrm>
            <a:off x="10972909" y="5446825"/>
            <a:ext cx="1024355" cy="1371522"/>
          </a:xfrm>
          <a:prstGeom prst="rect">
            <a:avLst/>
          </a:prstGeom>
        </p:spPr>
      </p:pic>
    </p:spTree>
    <p:extLst>
      <p:ext uri="{BB962C8B-B14F-4D97-AF65-F5344CB8AC3E}">
        <p14:creationId xmlns:p14="http://schemas.microsoft.com/office/powerpoint/2010/main" val="23126468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advClick="0" advTm="150">
        <p159:morph option="byObject"/>
      </p:transition>
    </mc:Choice>
    <mc:Fallback xmlns="">
      <p:transition spd="slow" advClick="0" advTm="150">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042E1C4-E6B8-D04F-A8DA-D8F7246B2E85}"/>
              </a:ext>
            </a:extLst>
          </p:cNvPr>
          <p:cNvSpPr txBox="1"/>
          <p:nvPr/>
        </p:nvSpPr>
        <p:spPr>
          <a:xfrm>
            <a:off x="-2620" y="39575"/>
            <a:ext cx="12192000" cy="1015663"/>
          </a:xfrm>
          <a:prstGeom prst="rect">
            <a:avLst/>
          </a:prstGeom>
          <a:noFill/>
        </p:spPr>
        <p:txBody>
          <a:bodyPr wrap="square" rtlCol="0">
            <a:spAutoFit/>
          </a:bodyPr>
          <a:lstStyle/>
          <a:p>
            <a:pPr algn="ctr"/>
            <a:r>
              <a:rPr lang="en-US" sz="6000" dirty="0">
                <a:solidFill>
                  <a:schemeClr val="bg1"/>
                </a:solidFill>
              </a:rPr>
              <a:t>Quantum physics                     Medicine</a:t>
            </a:r>
          </a:p>
        </p:txBody>
      </p:sp>
      <p:sp>
        <p:nvSpPr>
          <p:cNvPr id="3" name="TextBox 2">
            <a:extLst>
              <a:ext uri="{FF2B5EF4-FFF2-40B4-BE49-F238E27FC236}">
                <a16:creationId xmlns:a16="http://schemas.microsoft.com/office/drawing/2014/main" id="{AAA74E7D-2020-A74F-9D30-1A5DF2EAFAE9}"/>
              </a:ext>
            </a:extLst>
          </p:cNvPr>
          <p:cNvSpPr txBox="1"/>
          <p:nvPr/>
        </p:nvSpPr>
        <p:spPr>
          <a:xfrm>
            <a:off x="-2620" y="3511646"/>
            <a:ext cx="12192000" cy="1015663"/>
          </a:xfrm>
          <a:prstGeom prst="rect">
            <a:avLst/>
          </a:prstGeom>
          <a:noFill/>
        </p:spPr>
        <p:txBody>
          <a:bodyPr wrap="square" rtlCol="0">
            <a:spAutoFit/>
          </a:bodyPr>
          <a:lstStyle/>
          <a:p>
            <a:pPr algn="ctr"/>
            <a:r>
              <a:rPr lang="en-US" sz="6000" dirty="0">
                <a:solidFill>
                  <a:schemeClr val="bg1"/>
                </a:solidFill>
              </a:rPr>
              <a:t>Mathematics                        Philosophy</a:t>
            </a:r>
          </a:p>
        </p:txBody>
      </p:sp>
      <p:pic>
        <p:nvPicPr>
          <p:cNvPr id="4" name="Picture 10" descr="Pablo BERMEJO | PhD student | Donostia International Physics Center,  Donostia / San Sebastián | DIPC | Department of Theoretical Physics |  Research profile">
            <a:extLst>
              <a:ext uri="{FF2B5EF4-FFF2-40B4-BE49-F238E27FC236}">
                <a16:creationId xmlns:a16="http://schemas.microsoft.com/office/drawing/2014/main" id="{62438797-6510-A649-82EB-5C7E10957B0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370" r="10471" b="8927"/>
          <a:stretch>
            <a:fillRect/>
          </a:stretch>
        </p:blipFill>
        <p:spPr bwMode="auto">
          <a:xfrm>
            <a:off x="2128227" y="1084210"/>
            <a:ext cx="1448676" cy="164592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53987F7B-11F1-9A45-9D64-DD4B464F40DB}"/>
              </a:ext>
            </a:extLst>
          </p:cNvPr>
          <p:cNvPicPr>
            <a:picLocks noChangeAspect="1"/>
          </p:cNvPicPr>
          <p:nvPr/>
        </p:nvPicPr>
        <p:blipFill rotWithShape="1">
          <a:blip r:embed="rId3"/>
          <a:srcRect l="20432" t="12425" r="35465" b="34540"/>
          <a:stretch/>
        </p:blipFill>
        <p:spPr>
          <a:xfrm>
            <a:off x="9971089" y="1055238"/>
            <a:ext cx="1368709" cy="1645920"/>
          </a:xfrm>
          <a:prstGeom prst="rect">
            <a:avLst/>
          </a:prstGeom>
        </p:spPr>
      </p:pic>
      <p:pic>
        <p:nvPicPr>
          <p:cNvPr id="6" name="Picture 5">
            <a:extLst>
              <a:ext uri="{FF2B5EF4-FFF2-40B4-BE49-F238E27FC236}">
                <a16:creationId xmlns:a16="http://schemas.microsoft.com/office/drawing/2014/main" id="{2FCD96F8-050C-484B-A78F-57255F4046EA}"/>
              </a:ext>
            </a:extLst>
          </p:cNvPr>
          <p:cNvPicPr>
            <a:picLocks noChangeAspect="1"/>
          </p:cNvPicPr>
          <p:nvPr/>
        </p:nvPicPr>
        <p:blipFill rotWithShape="1">
          <a:blip r:embed="rId4"/>
          <a:srcRect l="27383" t="8555" r="32581" b="57540"/>
          <a:stretch/>
        </p:blipFill>
        <p:spPr>
          <a:xfrm>
            <a:off x="1675032" y="4428217"/>
            <a:ext cx="1451779" cy="1645920"/>
          </a:xfrm>
          <a:prstGeom prst="rect">
            <a:avLst/>
          </a:prstGeom>
        </p:spPr>
      </p:pic>
      <p:pic>
        <p:nvPicPr>
          <p:cNvPr id="7" name="Picture 6">
            <a:extLst>
              <a:ext uri="{FF2B5EF4-FFF2-40B4-BE49-F238E27FC236}">
                <a16:creationId xmlns:a16="http://schemas.microsoft.com/office/drawing/2014/main" id="{6C5C96EC-9EE4-C74C-B80B-87E6B3108B6F}"/>
              </a:ext>
            </a:extLst>
          </p:cNvPr>
          <p:cNvPicPr>
            <a:picLocks noChangeAspect="1"/>
          </p:cNvPicPr>
          <p:nvPr/>
        </p:nvPicPr>
        <p:blipFill>
          <a:blip r:embed="rId5"/>
          <a:stretch>
            <a:fillRect/>
          </a:stretch>
        </p:blipFill>
        <p:spPr>
          <a:xfrm>
            <a:off x="9435590" y="4428217"/>
            <a:ext cx="1645920" cy="1645920"/>
          </a:xfrm>
          <a:prstGeom prst="rect">
            <a:avLst/>
          </a:prstGeom>
        </p:spPr>
      </p:pic>
      <p:sp>
        <p:nvSpPr>
          <p:cNvPr id="8" name="Rectangle 7">
            <a:extLst>
              <a:ext uri="{FF2B5EF4-FFF2-40B4-BE49-F238E27FC236}">
                <a16:creationId xmlns:a16="http://schemas.microsoft.com/office/drawing/2014/main" id="{5D506E0F-830F-B843-B657-293475BA94C9}"/>
              </a:ext>
            </a:extLst>
          </p:cNvPr>
          <p:cNvSpPr/>
          <p:nvPr/>
        </p:nvSpPr>
        <p:spPr>
          <a:xfrm>
            <a:off x="1644571" y="2716144"/>
            <a:ext cx="2415988" cy="707886"/>
          </a:xfrm>
          <a:prstGeom prst="rect">
            <a:avLst/>
          </a:prstGeom>
        </p:spPr>
        <p:txBody>
          <a:bodyPr wrap="square">
            <a:spAutoFit/>
          </a:bodyPr>
          <a:lstStyle/>
          <a:p>
            <a:pPr algn="ctr"/>
            <a:r>
              <a:rPr lang="en-US" sz="2000" dirty="0">
                <a:solidFill>
                  <a:schemeClr val="bg1"/>
                </a:solidFill>
              </a:rPr>
              <a:t>Pablo Bermejo</a:t>
            </a:r>
          </a:p>
          <a:p>
            <a:pPr algn="ctr"/>
            <a:r>
              <a:rPr lang="en-US" sz="2000" dirty="0">
                <a:solidFill>
                  <a:schemeClr val="bg1"/>
                </a:solidFill>
              </a:rPr>
              <a:t>(Google/DIPC/CCQ)</a:t>
            </a:r>
          </a:p>
        </p:txBody>
      </p:sp>
      <p:sp>
        <p:nvSpPr>
          <p:cNvPr id="9" name="Rectangle 8">
            <a:extLst>
              <a:ext uri="{FF2B5EF4-FFF2-40B4-BE49-F238E27FC236}">
                <a16:creationId xmlns:a16="http://schemas.microsoft.com/office/drawing/2014/main" id="{FB780556-E9DD-4843-A733-EBE947B77EA7}"/>
              </a:ext>
            </a:extLst>
          </p:cNvPr>
          <p:cNvSpPr/>
          <p:nvPr/>
        </p:nvSpPr>
        <p:spPr>
          <a:xfrm>
            <a:off x="9447449" y="2706628"/>
            <a:ext cx="2415988" cy="707886"/>
          </a:xfrm>
          <a:prstGeom prst="rect">
            <a:avLst/>
          </a:prstGeom>
        </p:spPr>
        <p:txBody>
          <a:bodyPr wrap="square">
            <a:spAutoFit/>
          </a:bodyPr>
          <a:lstStyle/>
          <a:p>
            <a:pPr algn="ctr"/>
            <a:r>
              <a:rPr lang="en-US" sz="2000" dirty="0" err="1">
                <a:solidFill>
                  <a:schemeClr val="bg1"/>
                </a:solidFill>
              </a:rPr>
              <a:t>Urbano</a:t>
            </a:r>
            <a:r>
              <a:rPr lang="en-US" sz="2000" dirty="0">
                <a:solidFill>
                  <a:schemeClr val="bg1"/>
                </a:solidFill>
              </a:rPr>
              <a:t> </a:t>
            </a:r>
            <a:r>
              <a:rPr lang="en-US" sz="2000" dirty="0" err="1">
                <a:solidFill>
                  <a:schemeClr val="bg1"/>
                </a:solidFill>
              </a:rPr>
              <a:t>França</a:t>
            </a:r>
            <a:endParaRPr lang="en-US" sz="2000" dirty="0">
              <a:solidFill>
                <a:schemeClr val="bg1"/>
              </a:solidFill>
            </a:endParaRPr>
          </a:p>
          <a:p>
            <a:pPr algn="ctr"/>
            <a:r>
              <a:rPr lang="en-US" sz="2000" dirty="0">
                <a:solidFill>
                  <a:schemeClr val="bg1"/>
                </a:solidFill>
              </a:rPr>
              <a:t>(Harvard)</a:t>
            </a:r>
          </a:p>
        </p:txBody>
      </p:sp>
      <p:sp>
        <p:nvSpPr>
          <p:cNvPr id="10" name="Rectangle 9">
            <a:extLst>
              <a:ext uri="{FF2B5EF4-FFF2-40B4-BE49-F238E27FC236}">
                <a16:creationId xmlns:a16="http://schemas.microsoft.com/office/drawing/2014/main" id="{594C3A10-80EF-9945-A0FA-84C6F38C2822}"/>
              </a:ext>
            </a:extLst>
          </p:cNvPr>
          <p:cNvSpPr/>
          <p:nvPr/>
        </p:nvSpPr>
        <p:spPr>
          <a:xfrm>
            <a:off x="1139853" y="6037090"/>
            <a:ext cx="2415988" cy="707886"/>
          </a:xfrm>
          <a:prstGeom prst="rect">
            <a:avLst/>
          </a:prstGeom>
        </p:spPr>
        <p:txBody>
          <a:bodyPr wrap="square">
            <a:spAutoFit/>
          </a:bodyPr>
          <a:lstStyle/>
          <a:p>
            <a:pPr algn="ctr"/>
            <a:r>
              <a:rPr lang="en-US" sz="2000" dirty="0">
                <a:solidFill>
                  <a:schemeClr val="bg1"/>
                </a:solidFill>
              </a:rPr>
              <a:t>Antonio </a:t>
            </a:r>
            <a:r>
              <a:rPr lang="en-US" sz="2000" dirty="0" err="1">
                <a:solidFill>
                  <a:schemeClr val="bg1"/>
                </a:solidFill>
              </a:rPr>
              <a:t>Lerario</a:t>
            </a:r>
            <a:endParaRPr lang="en-US" sz="2000" dirty="0">
              <a:solidFill>
                <a:schemeClr val="bg1"/>
              </a:solidFill>
            </a:endParaRPr>
          </a:p>
          <a:p>
            <a:pPr algn="ctr"/>
            <a:r>
              <a:rPr lang="en-US" sz="2000" dirty="0">
                <a:solidFill>
                  <a:schemeClr val="bg1"/>
                </a:solidFill>
              </a:rPr>
              <a:t>(SISSA)</a:t>
            </a:r>
          </a:p>
        </p:txBody>
      </p:sp>
      <p:sp>
        <p:nvSpPr>
          <p:cNvPr id="11" name="Rectangle 10">
            <a:extLst>
              <a:ext uri="{FF2B5EF4-FFF2-40B4-BE49-F238E27FC236}">
                <a16:creationId xmlns:a16="http://schemas.microsoft.com/office/drawing/2014/main" id="{0474157D-0869-5B4F-9A16-B973547B99A7}"/>
              </a:ext>
            </a:extLst>
          </p:cNvPr>
          <p:cNvSpPr/>
          <p:nvPr/>
        </p:nvSpPr>
        <p:spPr>
          <a:xfrm>
            <a:off x="9050556" y="6046069"/>
            <a:ext cx="2415988" cy="707886"/>
          </a:xfrm>
          <a:prstGeom prst="rect">
            <a:avLst/>
          </a:prstGeom>
        </p:spPr>
        <p:txBody>
          <a:bodyPr wrap="square">
            <a:spAutoFit/>
          </a:bodyPr>
          <a:lstStyle/>
          <a:p>
            <a:pPr algn="ctr"/>
            <a:r>
              <a:rPr lang="en-US" sz="2000" dirty="0">
                <a:solidFill>
                  <a:schemeClr val="bg1"/>
                </a:solidFill>
              </a:rPr>
              <a:t>Thomas Meier</a:t>
            </a:r>
          </a:p>
          <a:p>
            <a:pPr algn="ctr"/>
            <a:r>
              <a:rPr lang="en-US" sz="2000" dirty="0">
                <a:solidFill>
                  <a:schemeClr val="bg1"/>
                </a:solidFill>
              </a:rPr>
              <a:t>(Munich)</a:t>
            </a:r>
          </a:p>
        </p:txBody>
      </p:sp>
    </p:spTree>
    <p:extLst>
      <p:ext uri="{BB962C8B-B14F-4D97-AF65-F5344CB8AC3E}">
        <p14:creationId xmlns:p14="http://schemas.microsoft.com/office/powerpoint/2010/main" val="26453513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5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88F2993-39DE-95B0-73F2-62B7465B06EE}"/>
            </a:ext>
          </a:extLst>
        </p:cNvPr>
        <p:cNvGrpSpPr/>
        <p:nvPr/>
      </p:nvGrpSpPr>
      <p:grpSpPr>
        <a:xfrm>
          <a:off x="0" y="0"/>
          <a:ext cx="0" cy="0"/>
          <a:chOff x="0" y="0"/>
          <a:chExt cx="0" cy="0"/>
        </a:xfrm>
      </p:grpSpPr>
      <p:sp>
        <p:nvSpPr>
          <p:cNvPr id="31" name="TextBox 30">
            <a:extLst>
              <a:ext uri="{FF2B5EF4-FFF2-40B4-BE49-F238E27FC236}">
                <a16:creationId xmlns:a16="http://schemas.microsoft.com/office/drawing/2014/main" id="{B4D1AB31-1B66-A2D8-E2D4-80433D6C3BA6}"/>
              </a:ext>
            </a:extLst>
          </p:cNvPr>
          <p:cNvSpPr txBox="1"/>
          <p:nvPr/>
        </p:nvSpPr>
        <p:spPr>
          <a:xfrm>
            <a:off x="-2620" y="39575"/>
            <a:ext cx="12192000" cy="1015663"/>
          </a:xfrm>
          <a:prstGeom prst="rect">
            <a:avLst/>
          </a:prstGeom>
          <a:noFill/>
        </p:spPr>
        <p:txBody>
          <a:bodyPr wrap="square" rtlCol="0">
            <a:spAutoFit/>
          </a:bodyPr>
          <a:lstStyle/>
          <a:p>
            <a:pPr algn="ctr"/>
            <a:r>
              <a:rPr lang="en-US" sz="6000" dirty="0">
                <a:solidFill>
                  <a:schemeClr val="bg1"/>
                </a:solidFill>
              </a:rPr>
              <a:t>Denario team</a:t>
            </a:r>
          </a:p>
        </p:txBody>
      </p:sp>
      <p:graphicFrame>
        <p:nvGraphicFramePr>
          <p:cNvPr id="2" name="Table 1">
            <a:extLst>
              <a:ext uri="{FF2B5EF4-FFF2-40B4-BE49-F238E27FC236}">
                <a16:creationId xmlns:a16="http://schemas.microsoft.com/office/drawing/2014/main" id="{7CBC9141-E14D-E04D-9424-71D4F8D22C86}"/>
              </a:ext>
            </a:extLst>
          </p:cNvPr>
          <p:cNvGraphicFramePr>
            <a:graphicFrameLocks noGrp="1"/>
          </p:cNvGraphicFramePr>
          <p:nvPr/>
        </p:nvGraphicFramePr>
        <p:xfrm>
          <a:off x="0" y="1055238"/>
          <a:ext cx="12189375" cy="5802764"/>
        </p:xfrm>
        <a:graphic>
          <a:graphicData uri="http://schemas.openxmlformats.org/drawingml/2006/table">
            <a:tbl>
              <a:tblPr firstRow="1" bandRow="1">
                <a:tableStyleId>{5940675A-B579-460E-94D1-54222C63F5DA}</a:tableStyleId>
              </a:tblPr>
              <a:tblGrid>
                <a:gridCol w="1354375">
                  <a:extLst>
                    <a:ext uri="{9D8B030D-6E8A-4147-A177-3AD203B41FA5}">
                      <a16:colId xmlns:a16="http://schemas.microsoft.com/office/drawing/2014/main" val="3914065686"/>
                    </a:ext>
                  </a:extLst>
                </a:gridCol>
                <a:gridCol w="1354375">
                  <a:extLst>
                    <a:ext uri="{9D8B030D-6E8A-4147-A177-3AD203B41FA5}">
                      <a16:colId xmlns:a16="http://schemas.microsoft.com/office/drawing/2014/main" val="181176499"/>
                    </a:ext>
                  </a:extLst>
                </a:gridCol>
                <a:gridCol w="1354375">
                  <a:extLst>
                    <a:ext uri="{9D8B030D-6E8A-4147-A177-3AD203B41FA5}">
                      <a16:colId xmlns:a16="http://schemas.microsoft.com/office/drawing/2014/main" val="2885568607"/>
                    </a:ext>
                  </a:extLst>
                </a:gridCol>
                <a:gridCol w="1354375">
                  <a:extLst>
                    <a:ext uri="{9D8B030D-6E8A-4147-A177-3AD203B41FA5}">
                      <a16:colId xmlns:a16="http://schemas.microsoft.com/office/drawing/2014/main" val="24136953"/>
                    </a:ext>
                  </a:extLst>
                </a:gridCol>
                <a:gridCol w="1354375">
                  <a:extLst>
                    <a:ext uri="{9D8B030D-6E8A-4147-A177-3AD203B41FA5}">
                      <a16:colId xmlns:a16="http://schemas.microsoft.com/office/drawing/2014/main" val="4171984867"/>
                    </a:ext>
                  </a:extLst>
                </a:gridCol>
                <a:gridCol w="1354375">
                  <a:extLst>
                    <a:ext uri="{9D8B030D-6E8A-4147-A177-3AD203B41FA5}">
                      <a16:colId xmlns:a16="http://schemas.microsoft.com/office/drawing/2014/main" val="2616079394"/>
                    </a:ext>
                  </a:extLst>
                </a:gridCol>
                <a:gridCol w="1354375">
                  <a:extLst>
                    <a:ext uri="{9D8B030D-6E8A-4147-A177-3AD203B41FA5}">
                      <a16:colId xmlns:a16="http://schemas.microsoft.com/office/drawing/2014/main" val="1483672282"/>
                    </a:ext>
                  </a:extLst>
                </a:gridCol>
                <a:gridCol w="1354375">
                  <a:extLst>
                    <a:ext uri="{9D8B030D-6E8A-4147-A177-3AD203B41FA5}">
                      <a16:colId xmlns:a16="http://schemas.microsoft.com/office/drawing/2014/main" val="148266644"/>
                    </a:ext>
                  </a:extLst>
                </a:gridCol>
                <a:gridCol w="1354375">
                  <a:extLst>
                    <a:ext uri="{9D8B030D-6E8A-4147-A177-3AD203B41FA5}">
                      <a16:colId xmlns:a16="http://schemas.microsoft.com/office/drawing/2014/main" val="2539281031"/>
                    </a:ext>
                  </a:extLst>
                </a:gridCol>
              </a:tblGrid>
              <a:tr h="1450691">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284747948"/>
                  </a:ext>
                </a:extLst>
              </a:tr>
              <a:tr h="1450691">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946401599"/>
                  </a:ext>
                </a:extLst>
              </a:tr>
              <a:tr h="1450691">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998769800"/>
                  </a:ext>
                </a:extLst>
              </a:tr>
              <a:tr h="1450691">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692197624"/>
                  </a:ext>
                </a:extLst>
              </a:tr>
            </a:tbl>
          </a:graphicData>
        </a:graphic>
      </p:graphicFrame>
      <p:pic>
        <p:nvPicPr>
          <p:cNvPr id="14" name="Picture 13">
            <a:extLst>
              <a:ext uri="{FF2B5EF4-FFF2-40B4-BE49-F238E27FC236}">
                <a16:creationId xmlns:a16="http://schemas.microsoft.com/office/drawing/2014/main" id="{840F67D2-3AB8-F745-8343-6A5E5453A2FC}"/>
              </a:ext>
            </a:extLst>
          </p:cNvPr>
          <p:cNvPicPr>
            <a:picLocks noChangeAspect="1"/>
          </p:cNvPicPr>
          <p:nvPr/>
        </p:nvPicPr>
        <p:blipFill rotWithShape="1">
          <a:blip r:embed="rId3"/>
          <a:srcRect l="18510" r="17395" b="16868"/>
          <a:stretch/>
        </p:blipFill>
        <p:spPr>
          <a:xfrm>
            <a:off x="159027" y="1094994"/>
            <a:ext cx="1057507" cy="1371600"/>
          </a:xfrm>
          <a:prstGeom prst="rect">
            <a:avLst/>
          </a:prstGeom>
        </p:spPr>
      </p:pic>
      <p:pic>
        <p:nvPicPr>
          <p:cNvPr id="16" name="Picture 6" descr="Adrian Bayer | Department of Astrophysical Sciences">
            <a:extLst>
              <a:ext uri="{FF2B5EF4-FFF2-40B4-BE49-F238E27FC236}">
                <a16:creationId xmlns:a16="http://schemas.microsoft.com/office/drawing/2014/main" id="{D6382ED1-005A-FC42-8FBD-4E471F86A49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5054" t="7706" r="15052" b="28372"/>
          <a:stretch>
            <a:fillRect/>
          </a:stretch>
        </p:blipFill>
        <p:spPr bwMode="auto">
          <a:xfrm>
            <a:off x="2828626" y="1094994"/>
            <a:ext cx="1121715"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65217385-B52E-0849-B5A8-96145318822E}"/>
              </a:ext>
            </a:extLst>
          </p:cNvPr>
          <p:cNvPicPr>
            <a:picLocks noChangeAspect="1"/>
          </p:cNvPicPr>
          <p:nvPr/>
        </p:nvPicPr>
        <p:blipFill rotWithShape="1">
          <a:blip r:embed="rId5"/>
          <a:srcRect l="52806" t="24301" r="32662" b="50628"/>
          <a:stretch/>
        </p:blipFill>
        <p:spPr>
          <a:xfrm>
            <a:off x="4149124" y="1094994"/>
            <a:ext cx="1204623" cy="1371600"/>
          </a:xfrm>
          <a:prstGeom prst="rect">
            <a:avLst/>
          </a:prstGeom>
        </p:spPr>
      </p:pic>
      <p:pic>
        <p:nvPicPr>
          <p:cNvPr id="18" name="Picture 10" descr="Pablo BERMEJO | PhD student | Donostia International Physics Center,  Donostia / San Sebastián | DIPC | Department of Theoretical Physics |  Research profile">
            <a:extLst>
              <a:ext uri="{FF2B5EF4-FFF2-40B4-BE49-F238E27FC236}">
                <a16:creationId xmlns:a16="http://schemas.microsoft.com/office/drawing/2014/main" id="{7C9FB120-2506-F247-923B-652EFB2B089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9370" r="10471" b="8927"/>
          <a:stretch>
            <a:fillRect/>
          </a:stretch>
        </p:blipFill>
        <p:spPr bwMode="auto">
          <a:xfrm>
            <a:off x="5489765" y="1094994"/>
            <a:ext cx="1207230" cy="13716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6BA48A57-57ED-6044-B758-3AB38E27A5DA}"/>
              </a:ext>
            </a:extLst>
          </p:cNvPr>
          <p:cNvPicPr>
            <a:picLocks noChangeAspect="1"/>
          </p:cNvPicPr>
          <p:nvPr/>
        </p:nvPicPr>
        <p:blipFill rotWithShape="1">
          <a:blip r:embed="rId7"/>
          <a:srcRect l="18265" t="3867" r="18265" b="20000"/>
          <a:stretch/>
        </p:blipFill>
        <p:spPr>
          <a:xfrm>
            <a:off x="6876557" y="1094994"/>
            <a:ext cx="1143463" cy="1371600"/>
          </a:xfrm>
          <a:prstGeom prst="rect">
            <a:avLst/>
          </a:prstGeom>
        </p:spPr>
      </p:pic>
      <p:pic>
        <p:nvPicPr>
          <p:cNvPr id="20" name="Picture 2" descr="borisbolliet (Boris Bolliet) · GitHub">
            <a:extLst>
              <a:ext uri="{FF2B5EF4-FFF2-40B4-BE49-F238E27FC236}">
                <a16:creationId xmlns:a16="http://schemas.microsoft.com/office/drawing/2014/main" id="{3C878572-020B-A44B-A557-01E234793C9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9904" t="8293" r="21511" b="15928"/>
          <a:stretch>
            <a:fillRect/>
          </a:stretch>
        </p:blipFill>
        <p:spPr bwMode="auto">
          <a:xfrm>
            <a:off x="8281227" y="1094994"/>
            <a:ext cx="1060375" cy="13716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A768F301-55D8-B54B-A5E8-22D2953BD64D}"/>
              </a:ext>
            </a:extLst>
          </p:cNvPr>
          <p:cNvPicPr>
            <a:picLocks noChangeAspect="1"/>
          </p:cNvPicPr>
          <p:nvPr/>
        </p:nvPicPr>
        <p:blipFill rotWithShape="1">
          <a:blip r:embed="rId9"/>
          <a:srcRect l="28677" t="14889" r="25954" b="31376"/>
          <a:stretch/>
        </p:blipFill>
        <p:spPr>
          <a:xfrm>
            <a:off x="10939818" y="1094994"/>
            <a:ext cx="1158057" cy="1371600"/>
          </a:xfrm>
          <a:prstGeom prst="rect">
            <a:avLst/>
          </a:prstGeom>
        </p:spPr>
      </p:pic>
      <p:pic>
        <p:nvPicPr>
          <p:cNvPr id="23" name="Picture 22">
            <a:extLst>
              <a:ext uri="{FF2B5EF4-FFF2-40B4-BE49-F238E27FC236}">
                <a16:creationId xmlns:a16="http://schemas.microsoft.com/office/drawing/2014/main" id="{072A8D38-9CE6-5B47-9A85-99DBF6DA12C4}"/>
              </a:ext>
            </a:extLst>
          </p:cNvPr>
          <p:cNvPicPr>
            <a:picLocks noChangeAspect="1"/>
          </p:cNvPicPr>
          <p:nvPr/>
        </p:nvPicPr>
        <p:blipFill rotWithShape="1">
          <a:blip r:embed="rId10"/>
          <a:srcRect l="20432" t="12425" r="35465" b="34540"/>
          <a:stretch/>
        </p:blipFill>
        <p:spPr>
          <a:xfrm>
            <a:off x="117484" y="2543471"/>
            <a:ext cx="1140592" cy="1371600"/>
          </a:xfrm>
          <a:prstGeom prst="rect">
            <a:avLst/>
          </a:prstGeom>
        </p:spPr>
      </p:pic>
      <p:pic>
        <p:nvPicPr>
          <p:cNvPr id="24" name="Picture 12" descr="changhoonhahn (ChangHoon Hahn) · GitHub">
            <a:extLst>
              <a:ext uri="{FF2B5EF4-FFF2-40B4-BE49-F238E27FC236}">
                <a16:creationId xmlns:a16="http://schemas.microsoft.com/office/drawing/2014/main" id="{2E4FA524-9BC0-DB4D-9E61-FA6CF828A2C9}"/>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t="9340" r="46358" b="22098"/>
          <a:stretch>
            <a:fillRect/>
          </a:stretch>
        </p:blipFill>
        <p:spPr bwMode="auto">
          <a:xfrm>
            <a:off x="1486023" y="2543471"/>
            <a:ext cx="1073113" cy="137160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a:extLst>
              <a:ext uri="{FF2B5EF4-FFF2-40B4-BE49-F238E27FC236}">
                <a16:creationId xmlns:a16="http://schemas.microsoft.com/office/drawing/2014/main" id="{3FEB4F49-3219-0D4B-916F-D412BF4DCCE4}"/>
              </a:ext>
            </a:extLst>
          </p:cNvPr>
          <p:cNvPicPr>
            <a:picLocks noChangeAspect="1"/>
          </p:cNvPicPr>
          <p:nvPr/>
        </p:nvPicPr>
        <p:blipFill rotWithShape="1">
          <a:blip r:embed="rId12"/>
          <a:srcRect l="37375" t="18744" r="36087" b="32947"/>
          <a:stretch/>
        </p:blipFill>
        <p:spPr>
          <a:xfrm>
            <a:off x="2828626" y="2543471"/>
            <a:ext cx="1130199" cy="1371600"/>
          </a:xfrm>
          <a:prstGeom prst="rect">
            <a:avLst/>
          </a:prstGeom>
        </p:spPr>
      </p:pic>
      <p:pic>
        <p:nvPicPr>
          <p:cNvPr id="26" name="Picture 25">
            <a:extLst>
              <a:ext uri="{FF2B5EF4-FFF2-40B4-BE49-F238E27FC236}">
                <a16:creationId xmlns:a16="http://schemas.microsoft.com/office/drawing/2014/main" id="{5977DABC-4349-7C45-A027-C5A918480DF6}"/>
              </a:ext>
            </a:extLst>
          </p:cNvPr>
          <p:cNvPicPr>
            <a:picLocks noChangeAspect="1"/>
          </p:cNvPicPr>
          <p:nvPr/>
        </p:nvPicPr>
        <p:blipFill rotWithShape="1">
          <a:blip r:embed="rId13"/>
          <a:srcRect l="36738" t="12071" r="28898" b="19350"/>
          <a:stretch/>
        </p:blipFill>
        <p:spPr>
          <a:xfrm>
            <a:off x="4228315" y="2543471"/>
            <a:ext cx="1025803" cy="1371600"/>
          </a:xfrm>
          <a:prstGeom prst="rect">
            <a:avLst/>
          </a:prstGeom>
        </p:spPr>
      </p:pic>
      <p:pic>
        <p:nvPicPr>
          <p:cNvPr id="28" name="Picture 27">
            <a:extLst>
              <a:ext uri="{FF2B5EF4-FFF2-40B4-BE49-F238E27FC236}">
                <a16:creationId xmlns:a16="http://schemas.microsoft.com/office/drawing/2014/main" id="{A6480847-BD83-AD42-80CA-B76D076C4C0B}"/>
              </a:ext>
            </a:extLst>
          </p:cNvPr>
          <p:cNvPicPr>
            <a:picLocks noChangeAspect="1"/>
          </p:cNvPicPr>
          <p:nvPr/>
        </p:nvPicPr>
        <p:blipFill rotWithShape="1">
          <a:blip r:embed="rId14"/>
          <a:srcRect l="27383" t="8555" r="32581" b="57540"/>
          <a:stretch/>
        </p:blipFill>
        <p:spPr>
          <a:xfrm>
            <a:off x="6843379" y="2548476"/>
            <a:ext cx="1209817" cy="1371600"/>
          </a:xfrm>
          <a:prstGeom prst="rect">
            <a:avLst/>
          </a:prstGeom>
        </p:spPr>
      </p:pic>
      <p:pic>
        <p:nvPicPr>
          <p:cNvPr id="29" name="Picture 28">
            <a:extLst>
              <a:ext uri="{FF2B5EF4-FFF2-40B4-BE49-F238E27FC236}">
                <a16:creationId xmlns:a16="http://schemas.microsoft.com/office/drawing/2014/main" id="{EB36D1D1-51BD-E949-ABF1-64779648E95F}"/>
              </a:ext>
            </a:extLst>
          </p:cNvPr>
          <p:cNvPicPr>
            <a:picLocks noChangeAspect="1"/>
          </p:cNvPicPr>
          <p:nvPr/>
        </p:nvPicPr>
        <p:blipFill rotWithShape="1">
          <a:blip r:embed="rId15"/>
          <a:srcRect l="19820" t="5963" r="18128" b="14206"/>
          <a:stretch/>
        </p:blipFill>
        <p:spPr>
          <a:xfrm>
            <a:off x="8275469" y="2543471"/>
            <a:ext cx="1066133" cy="1371600"/>
          </a:xfrm>
          <a:prstGeom prst="rect">
            <a:avLst/>
          </a:prstGeom>
        </p:spPr>
      </p:pic>
      <p:pic>
        <p:nvPicPr>
          <p:cNvPr id="30" name="Picture 29">
            <a:extLst>
              <a:ext uri="{FF2B5EF4-FFF2-40B4-BE49-F238E27FC236}">
                <a16:creationId xmlns:a16="http://schemas.microsoft.com/office/drawing/2014/main" id="{6F9D5ED5-08A6-2749-9343-8B8B035A35C6}"/>
              </a:ext>
            </a:extLst>
          </p:cNvPr>
          <p:cNvPicPr>
            <a:picLocks noChangeAspect="1"/>
          </p:cNvPicPr>
          <p:nvPr/>
        </p:nvPicPr>
        <p:blipFill>
          <a:blip r:embed="rId16"/>
          <a:stretch>
            <a:fillRect/>
          </a:stretch>
        </p:blipFill>
        <p:spPr>
          <a:xfrm>
            <a:off x="9467821" y="2520527"/>
            <a:ext cx="1371600" cy="1371600"/>
          </a:xfrm>
          <a:prstGeom prst="rect">
            <a:avLst/>
          </a:prstGeom>
        </p:spPr>
      </p:pic>
      <p:pic>
        <p:nvPicPr>
          <p:cNvPr id="32" name="Picture 31">
            <a:extLst>
              <a:ext uri="{FF2B5EF4-FFF2-40B4-BE49-F238E27FC236}">
                <a16:creationId xmlns:a16="http://schemas.microsoft.com/office/drawing/2014/main" id="{F2087FD7-0BD6-0F42-9C8C-B5655502DEC4}"/>
              </a:ext>
            </a:extLst>
          </p:cNvPr>
          <p:cNvPicPr>
            <a:picLocks noChangeAspect="1"/>
          </p:cNvPicPr>
          <p:nvPr/>
        </p:nvPicPr>
        <p:blipFill rotWithShape="1">
          <a:blip r:embed="rId17"/>
          <a:srcRect l="16400" t="3768" r="17148" b="24504"/>
          <a:stretch/>
        </p:blipFill>
        <p:spPr>
          <a:xfrm>
            <a:off x="10883982" y="2543471"/>
            <a:ext cx="1270730" cy="1371600"/>
          </a:xfrm>
          <a:prstGeom prst="rect">
            <a:avLst/>
          </a:prstGeom>
        </p:spPr>
      </p:pic>
      <p:pic>
        <p:nvPicPr>
          <p:cNvPr id="33" name="Picture 32">
            <a:extLst>
              <a:ext uri="{FF2B5EF4-FFF2-40B4-BE49-F238E27FC236}">
                <a16:creationId xmlns:a16="http://schemas.microsoft.com/office/drawing/2014/main" id="{BD00012A-F676-0744-BB00-C5FC3F0771EF}"/>
              </a:ext>
            </a:extLst>
          </p:cNvPr>
          <p:cNvPicPr>
            <a:picLocks noChangeAspect="1"/>
          </p:cNvPicPr>
          <p:nvPr/>
        </p:nvPicPr>
        <p:blipFill rotWithShape="1">
          <a:blip r:embed="rId18"/>
          <a:srcRect l="20002" r="12995" b="23262"/>
          <a:stretch/>
        </p:blipFill>
        <p:spPr>
          <a:xfrm>
            <a:off x="60463" y="3991948"/>
            <a:ext cx="1197613" cy="1371600"/>
          </a:xfrm>
          <a:prstGeom prst="rect">
            <a:avLst/>
          </a:prstGeom>
        </p:spPr>
      </p:pic>
      <p:pic>
        <p:nvPicPr>
          <p:cNvPr id="37" name="Picture 36">
            <a:extLst>
              <a:ext uri="{FF2B5EF4-FFF2-40B4-BE49-F238E27FC236}">
                <a16:creationId xmlns:a16="http://schemas.microsoft.com/office/drawing/2014/main" id="{7D1C263B-6E17-0244-9592-728974475D07}"/>
              </a:ext>
            </a:extLst>
          </p:cNvPr>
          <p:cNvPicPr>
            <a:picLocks noChangeAspect="1"/>
          </p:cNvPicPr>
          <p:nvPr/>
        </p:nvPicPr>
        <p:blipFill rotWithShape="1">
          <a:blip r:embed="rId19"/>
          <a:srcRect l="12849" t="4698" r="4374" b="5814"/>
          <a:stretch/>
        </p:blipFill>
        <p:spPr>
          <a:xfrm>
            <a:off x="5489765" y="3991948"/>
            <a:ext cx="1200761" cy="1371600"/>
          </a:xfrm>
          <a:prstGeom prst="rect">
            <a:avLst/>
          </a:prstGeom>
        </p:spPr>
      </p:pic>
      <p:pic>
        <p:nvPicPr>
          <p:cNvPr id="3" name="Picture 2">
            <a:extLst>
              <a:ext uri="{FF2B5EF4-FFF2-40B4-BE49-F238E27FC236}">
                <a16:creationId xmlns:a16="http://schemas.microsoft.com/office/drawing/2014/main" id="{A7361B7A-20C4-6D41-B159-63A447B8848D}"/>
              </a:ext>
            </a:extLst>
          </p:cNvPr>
          <p:cNvPicPr>
            <a:picLocks noChangeAspect="1"/>
          </p:cNvPicPr>
          <p:nvPr/>
        </p:nvPicPr>
        <p:blipFill rotWithShape="1">
          <a:blip r:embed="rId20"/>
          <a:srcRect l="11249" t="3118" r="8817" b="7428"/>
          <a:stretch/>
        </p:blipFill>
        <p:spPr>
          <a:xfrm>
            <a:off x="6912762" y="3991948"/>
            <a:ext cx="1071050" cy="1371600"/>
          </a:xfrm>
          <a:prstGeom prst="rect">
            <a:avLst/>
          </a:prstGeom>
        </p:spPr>
      </p:pic>
      <p:pic>
        <p:nvPicPr>
          <p:cNvPr id="38" name="Picture 37">
            <a:extLst>
              <a:ext uri="{FF2B5EF4-FFF2-40B4-BE49-F238E27FC236}">
                <a16:creationId xmlns:a16="http://schemas.microsoft.com/office/drawing/2014/main" id="{A89E8ED8-08E7-284C-ACBD-ADBE30308BA5}"/>
              </a:ext>
            </a:extLst>
          </p:cNvPr>
          <p:cNvPicPr>
            <a:picLocks noChangeAspect="1"/>
          </p:cNvPicPr>
          <p:nvPr/>
        </p:nvPicPr>
        <p:blipFill rotWithShape="1">
          <a:blip r:embed="rId21"/>
          <a:srcRect l="13107" t="11719" r="37782" b="39971"/>
          <a:stretch/>
        </p:blipFill>
        <p:spPr>
          <a:xfrm>
            <a:off x="8155346" y="3991948"/>
            <a:ext cx="1275923" cy="1371600"/>
          </a:xfrm>
          <a:prstGeom prst="rect">
            <a:avLst/>
          </a:prstGeom>
        </p:spPr>
      </p:pic>
      <p:pic>
        <p:nvPicPr>
          <p:cNvPr id="39" name="Picture 38">
            <a:extLst>
              <a:ext uri="{FF2B5EF4-FFF2-40B4-BE49-F238E27FC236}">
                <a16:creationId xmlns:a16="http://schemas.microsoft.com/office/drawing/2014/main" id="{D03553F9-BD7D-B64F-8710-2B913D1F5352}"/>
              </a:ext>
            </a:extLst>
          </p:cNvPr>
          <p:cNvPicPr>
            <a:picLocks noChangeAspect="1"/>
          </p:cNvPicPr>
          <p:nvPr/>
        </p:nvPicPr>
        <p:blipFill rotWithShape="1">
          <a:blip r:embed="rId22"/>
          <a:srcRect l="26812" t="6927" r="27971" b="36956"/>
          <a:stretch/>
        </p:blipFill>
        <p:spPr>
          <a:xfrm>
            <a:off x="9602803" y="3991948"/>
            <a:ext cx="1105214" cy="1371600"/>
          </a:xfrm>
          <a:prstGeom prst="rect">
            <a:avLst/>
          </a:prstGeom>
        </p:spPr>
      </p:pic>
      <p:pic>
        <p:nvPicPr>
          <p:cNvPr id="40" name="Picture 39">
            <a:extLst>
              <a:ext uri="{FF2B5EF4-FFF2-40B4-BE49-F238E27FC236}">
                <a16:creationId xmlns:a16="http://schemas.microsoft.com/office/drawing/2014/main" id="{1FA9B400-38BA-B347-9D35-8DD1379B5233}"/>
              </a:ext>
            </a:extLst>
          </p:cNvPr>
          <p:cNvPicPr>
            <a:picLocks noChangeAspect="1"/>
          </p:cNvPicPr>
          <p:nvPr/>
        </p:nvPicPr>
        <p:blipFill rotWithShape="1">
          <a:blip r:embed="rId23"/>
          <a:srcRect l="8302" r="12189"/>
          <a:stretch/>
        </p:blipFill>
        <p:spPr>
          <a:xfrm>
            <a:off x="10943555" y="3991948"/>
            <a:ext cx="1150582" cy="1371600"/>
          </a:xfrm>
          <a:prstGeom prst="rect">
            <a:avLst/>
          </a:prstGeom>
        </p:spPr>
      </p:pic>
      <p:pic>
        <p:nvPicPr>
          <p:cNvPr id="41" name="Picture 40">
            <a:extLst>
              <a:ext uri="{FF2B5EF4-FFF2-40B4-BE49-F238E27FC236}">
                <a16:creationId xmlns:a16="http://schemas.microsoft.com/office/drawing/2014/main" id="{4CDE8AE8-A5C3-7042-95EC-D1C6513114CE}"/>
              </a:ext>
            </a:extLst>
          </p:cNvPr>
          <p:cNvPicPr>
            <a:picLocks noChangeAspect="1"/>
          </p:cNvPicPr>
          <p:nvPr/>
        </p:nvPicPr>
        <p:blipFill rotWithShape="1">
          <a:blip r:embed="rId24"/>
          <a:srcRect l="16957" r="23099" b="25700"/>
          <a:stretch/>
        </p:blipFill>
        <p:spPr>
          <a:xfrm>
            <a:off x="117484" y="5446825"/>
            <a:ext cx="1106611" cy="1371600"/>
          </a:xfrm>
          <a:prstGeom prst="rect">
            <a:avLst/>
          </a:prstGeom>
        </p:spPr>
      </p:pic>
      <p:pic>
        <p:nvPicPr>
          <p:cNvPr id="42" name="Picture 41" descr="Licong Xu - Cambridge, England, United ...">
            <a:extLst>
              <a:ext uri="{FF2B5EF4-FFF2-40B4-BE49-F238E27FC236}">
                <a16:creationId xmlns:a16="http://schemas.microsoft.com/office/drawing/2014/main" id="{C392CC97-3453-2C46-AFBF-B2FAC96FB977}"/>
              </a:ext>
            </a:extLst>
          </p:cNvPr>
          <p:cNvPicPr>
            <a:picLocks noChangeAspect="1" noChangeArrowheads="1"/>
          </p:cNvPicPr>
          <p:nvPr/>
        </p:nvPicPr>
        <p:blipFill rotWithShape="1">
          <a:blip r:embed="rId25">
            <a:extLst>
              <a:ext uri="{28A0092B-C50C-407E-A947-70E740481C1C}">
                <a14:useLocalDpi xmlns:a14="http://schemas.microsoft.com/office/drawing/2010/main" val="0"/>
              </a:ext>
            </a:extLst>
          </a:blip>
          <a:srcRect l="17571" r="14415" b="18171"/>
          <a:stretch>
            <a:fillRect/>
          </a:stretch>
        </p:blipFill>
        <p:spPr bwMode="auto">
          <a:xfrm>
            <a:off x="1452556" y="5446825"/>
            <a:ext cx="1140045" cy="137160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2">
            <a:extLst>
              <a:ext uri="{FF2B5EF4-FFF2-40B4-BE49-F238E27FC236}">
                <a16:creationId xmlns:a16="http://schemas.microsoft.com/office/drawing/2014/main" id="{039B248B-D0B1-0344-9C71-61B176D02371}"/>
              </a:ext>
            </a:extLst>
          </p:cNvPr>
          <p:cNvPicPr>
            <a:picLocks noChangeAspect="1"/>
          </p:cNvPicPr>
          <p:nvPr/>
        </p:nvPicPr>
        <p:blipFill rotWithShape="1">
          <a:blip r:embed="rId26"/>
          <a:srcRect l="22316" t="3244" r="19856" b="23950"/>
          <a:stretch/>
        </p:blipFill>
        <p:spPr>
          <a:xfrm>
            <a:off x="2844779" y="5446825"/>
            <a:ext cx="1089405" cy="1371600"/>
          </a:xfrm>
          <a:prstGeom prst="rect">
            <a:avLst/>
          </a:prstGeom>
        </p:spPr>
      </p:pic>
      <p:pic>
        <p:nvPicPr>
          <p:cNvPr id="44" name="Picture 43">
            <a:extLst>
              <a:ext uri="{FF2B5EF4-FFF2-40B4-BE49-F238E27FC236}">
                <a16:creationId xmlns:a16="http://schemas.microsoft.com/office/drawing/2014/main" id="{15442B2E-BDBE-6D4F-806F-4B3ECB428BFA}"/>
              </a:ext>
            </a:extLst>
          </p:cNvPr>
          <p:cNvPicPr>
            <a:picLocks noChangeAspect="1"/>
          </p:cNvPicPr>
          <p:nvPr/>
        </p:nvPicPr>
        <p:blipFill rotWithShape="1">
          <a:blip r:embed="rId27"/>
          <a:srcRect l="26550" t="12279" r="48455" b="49740"/>
          <a:stretch/>
        </p:blipFill>
        <p:spPr>
          <a:xfrm>
            <a:off x="4138904" y="5450714"/>
            <a:ext cx="1204623" cy="1371600"/>
          </a:xfrm>
          <a:prstGeom prst="rect">
            <a:avLst/>
          </a:prstGeom>
        </p:spPr>
      </p:pic>
      <p:pic>
        <p:nvPicPr>
          <p:cNvPr id="46" name="Picture 45">
            <a:extLst>
              <a:ext uri="{FF2B5EF4-FFF2-40B4-BE49-F238E27FC236}">
                <a16:creationId xmlns:a16="http://schemas.microsoft.com/office/drawing/2014/main" id="{BE0C61FE-093D-6043-A3B8-A5DB351FD157}"/>
              </a:ext>
            </a:extLst>
          </p:cNvPr>
          <p:cNvPicPr>
            <a:picLocks noChangeAspect="1"/>
          </p:cNvPicPr>
          <p:nvPr/>
        </p:nvPicPr>
        <p:blipFill rotWithShape="1">
          <a:blip r:embed="rId28"/>
          <a:srcRect l="31130" t="22448" r="28409" b="29020"/>
          <a:stretch/>
        </p:blipFill>
        <p:spPr>
          <a:xfrm>
            <a:off x="6876509" y="5446825"/>
            <a:ext cx="1143511" cy="1371600"/>
          </a:xfrm>
          <a:prstGeom prst="rect">
            <a:avLst/>
          </a:prstGeom>
        </p:spPr>
      </p:pic>
      <p:pic>
        <p:nvPicPr>
          <p:cNvPr id="47" name="Picture 46">
            <a:extLst>
              <a:ext uri="{FF2B5EF4-FFF2-40B4-BE49-F238E27FC236}">
                <a16:creationId xmlns:a16="http://schemas.microsoft.com/office/drawing/2014/main" id="{D0A0E271-9944-8841-8AB1-878EF841AF40}"/>
              </a:ext>
            </a:extLst>
          </p:cNvPr>
          <p:cNvPicPr>
            <a:picLocks noChangeAspect="1"/>
          </p:cNvPicPr>
          <p:nvPr/>
        </p:nvPicPr>
        <p:blipFill>
          <a:blip r:embed="rId29"/>
          <a:stretch>
            <a:fillRect/>
          </a:stretch>
        </p:blipFill>
        <p:spPr>
          <a:xfrm>
            <a:off x="8247574" y="5446747"/>
            <a:ext cx="1120140" cy="1371600"/>
          </a:xfrm>
          <a:prstGeom prst="rect">
            <a:avLst/>
          </a:prstGeom>
        </p:spPr>
      </p:pic>
      <p:pic>
        <p:nvPicPr>
          <p:cNvPr id="48" name="Picture 47">
            <a:extLst>
              <a:ext uri="{FF2B5EF4-FFF2-40B4-BE49-F238E27FC236}">
                <a16:creationId xmlns:a16="http://schemas.microsoft.com/office/drawing/2014/main" id="{9707D221-13B1-AB48-820B-2BC4F587D528}"/>
              </a:ext>
            </a:extLst>
          </p:cNvPr>
          <p:cNvPicPr>
            <a:picLocks noChangeAspect="1"/>
          </p:cNvPicPr>
          <p:nvPr/>
        </p:nvPicPr>
        <p:blipFill rotWithShape="1">
          <a:blip r:embed="rId30"/>
          <a:srcRect l="17013" t="5394" r="21220" b="23699"/>
          <a:stretch/>
        </p:blipFill>
        <p:spPr>
          <a:xfrm>
            <a:off x="9554196" y="5446747"/>
            <a:ext cx="1194800" cy="1371600"/>
          </a:xfrm>
          <a:prstGeom prst="rect">
            <a:avLst/>
          </a:prstGeom>
        </p:spPr>
      </p:pic>
      <p:pic>
        <p:nvPicPr>
          <p:cNvPr id="49" name="Picture 48">
            <a:extLst>
              <a:ext uri="{FF2B5EF4-FFF2-40B4-BE49-F238E27FC236}">
                <a16:creationId xmlns:a16="http://schemas.microsoft.com/office/drawing/2014/main" id="{62D4DFE0-62D8-FC4C-B2DE-20734D865C1B}"/>
              </a:ext>
            </a:extLst>
          </p:cNvPr>
          <p:cNvPicPr>
            <a:picLocks noChangeAspect="1"/>
          </p:cNvPicPr>
          <p:nvPr/>
        </p:nvPicPr>
        <p:blipFill rotWithShape="1">
          <a:blip r:embed="rId31"/>
          <a:srcRect l="38960" t="35053" r="39081" b="38308"/>
          <a:stretch/>
        </p:blipFill>
        <p:spPr>
          <a:xfrm>
            <a:off x="2815635" y="3963298"/>
            <a:ext cx="1130643" cy="1371600"/>
          </a:xfrm>
          <a:prstGeom prst="rect">
            <a:avLst/>
          </a:prstGeom>
        </p:spPr>
      </p:pic>
      <p:pic>
        <p:nvPicPr>
          <p:cNvPr id="50" name="Picture 49">
            <a:extLst>
              <a:ext uri="{FF2B5EF4-FFF2-40B4-BE49-F238E27FC236}">
                <a16:creationId xmlns:a16="http://schemas.microsoft.com/office/drawing/2014/main" id="{A767AE17-A1D4-3C4B-B899-FCAD07DBB06F}"/>
              </a:ext>
            </a:extLst>
          </p:cNvPr>
          <p:cNvPicPr>
            <a:picLocks noChangeAspect="1"/>
          </p:cNvPicPr>
          <p:nvPr/>
        </p:nvPicPr>
        <p:blipFill rotWithShape="1">
          <a:blip r:embed="rId32"/>
          <a:srcRect l="24035" t="7109" r="24949" b="41758"/>
          <a:stretch/>
        </p:blipFill>
        <p:spPr>
          <a:xfrm>
            <a:off x="5538504" y="2570348"/>
            <a:ext cx="1026384" cy="1371600"/>
          </a:xfrm>
          <a:prstGeom prst="rect">
            <a:avLst/>
          </a:prstGeom>
        </p:spPr>
      </p:pic>
      <p:pic>
        <p:nvPicPr>
          <p:cNvPr id="51" name="Picture 50">
            <a:extLst>
              <a:ext uri="{FF2B5EF4-FFF2-40B4-BE49-F238E27FC236}">
                <a16:creationId xmlns:a16="http://schemas.microsoft.com/office/drawing/2014/main" id="{EE3B6A26-2CE1-D34F-A52B-F704A3E4B8FC}"/>
              </a:ext>
            </a:extLst>
          </p:cNvPr>
          <p:cNvPicPr>
            <a:picLocks noChangeAspect="1"/>
          </p:cNvPicPr>
          <p:nvPr/>
        </p:nvPicPr>
        <p:blipFill rotWithShape="1">
          <a:blip r:embed="rId33"/>
          <a:srcRect l="17809" t="7462" r="16871" b="20728"/>
          <a:stretch/>
        </p:blipFill>
        <p:spPr>
          <a:xfrm>
            <a:off x="9516880" y="1094994"/>
            <a:ext cx="1247659" cy="1371600"/>
          </a:xfrm>
          <a:prstGeom prst="rect">
            <a:avLst/>
          </a:prstGeom>
        </p:spPr>
      </p:pic>
      <p:pic>
        <p:nvPicPr>
          <p:cNvPr id="52" name="Picture 51">
            <a:extLst>
              <a:ext uri="{FF2B5EF4-FFF2-40B4-BE49-F238E27FC236}">
                <a16:creationId xmlns:a16="http://schemas.microsoft.com/office/drawing/2014/main" id="{3F6B3172-3665-604A-B01A-516A9D27E1BA}"/>
              </a:ext>
            </a:extLst>
          </p:cNvPr>
          <p:cNvPicPr>
            <a:picLocks noChangeAspect="1"/>
          </p:cNvPicPr>
          <p:nvPr/>
        </p:nvPicPr>
        <p:blipFill rotWithShape="1">
          <a:blip r:embed="rId34"/>
          <a:srcRect l="41489" t="29848" r="39909" b="47173"/>
          <a:stretch/>
        </p:blipFill>
        <p:spPr>
          <a:xfrm>
            <a:off x="1481684" y="3998348"/>
            <a:ext cx="1110342" cy="1371600"/>
          </a:xfrm>
          <a:prstGeom prst="rect">
            <a:avLst/>
          </a:prstGeom>
        </p:spPr>
      </p:pic>
      <p:pic>
        <p:nvPicPr>
          <p:cNvPr id="53" name="Picture 52">
            <a:extLst>
              <a:ext uri="{FF2B5EF4-FFF2-40B4-BE49-F238E27FC236}">
                <a16:creationId xmlns:a16="http://schemas.microsoft.com/office/drawing/2014/main" id="{8E5D1F88-A935-644E-AEF2-EF8DA8A3E74A}"/>
              </a:ext>
            </a:extLst>
          </p:cNvPr>
          <p:cNvPicPr>
            <a:picLocks noChangeAspect="1"/>
          </p:cNvPicPr>
          <p:nvPr/>
        </p:nvPicPr>
        <p:blipFill rotWithShape="1">
          <a:blip r:embed="rId35"/>
          <a:srcRect l="27976" t="12566" r="42568" b="63418"/>
          <a:stretch/>
        </p:blipFill>
        <p:spPr>
          <a:xfrm>
            <a:off x="5548050" y="5446747"/>
            <a:ext cx="1100905" cy="1371600"/>
          </a:xfrm>
          <a:prstGeom prst="rect">
            <a:avLst/>
          </a:prstGeom>
        </p:spPr>
      </p:pic>
      <p:pic>
        <p:nvPicPr>
          <p:cNvPr id="45" name="Picture 44">
            <a:extLst>
              <a:ext uri="{FF2B5EF4-FFF2-40B4-BE49-F238E27FC236}">
                <a16:creationId xmlns:a16="http://schemas.microsoft.com/office/drawing/2014/main" id="{17931AB1-6E7F-CD41-99E1-053730E6A6A9}"/>
              </a:ext>
            </a:extLst>
          </p:cNvPr>
          <p:cNvPicPr>
            <a:picLocks noChangeAspect="1"/>
          </p:cNvPicPr>
          <p:nvPr/>
        </p:nvPicPr>
        <p:blipFill rotWithShape="1">
          <a:blip r:embed="rId36"/>
          <a:srcRect l="23030" t="11685" r="23169" b="24665"/>
          <a:stretch/>
        </p:blipFill>
        <p:spPr>
          <a:xfrm>
            <a:off x="1446267" y="1094994"/>
            <a:ext cx="1159378" cy="1371600"/>
          </a:xfrm>
          <a:prstGeom prst="rect">
            <a:avLst/>
          </a:prstGeom>
        </p:spPr>
      </p:pic>
      <p:pic>
        <p:nvPicPr>
          <p:cNvPr id="4" name="Picture 3">
            <a:extLst>
              <a:ext uri="{FF2B5EF4-FFF2-40B4-BE49-F238E27FC236}">
                <a16:creationId xmlns:a16="http://schemas.microsoft.com/office/drawing/2014/main" id="{3D1D3DB1-6AC5-BBCA-6707-D6E4DFADFF95}"/>
              </a:ext>
            </a:extLst>
          </p:cNvPr>
          <p:cNvPicPr>
            <a:picLocks noChangeAspect="1"/>
          </p:cNvPicPr>
          <p:nvPr/>
        </p:nvPicPr>
        <p:blipFill>
          <a:blip r:embed="rId37"/>
          <a:srcRect l="36584" t="15477" r="28586" b="33914"/>
          <a:stretch>
            <a:fillRect/>
          </a:stretch>
        </p:blipFill>
        <p:spPr>
          <a:xfrm>
            <a:off x="4202556" y="3998348"/>
            <a:ext cx="1089961" cy="1371600"/>
          </a:xfrm>
          <a:prstGeom prst="rect">
            <a:avLst/>
          </a:prstGeom>
        </p:spPr>
      </p:pic>
      <p:pic>
        <p:nvPicPr>
          <p:cNvPr id="5" name="Picture 4">
            <a:extLst>
              <a:ext uri="{FF2B5EF4-FFF2-40B4-BE49-F238E27FC236}">
                <a16:creationId xmlns:a16="http://schemas.microsoft.com/office/drawing/2014/main" id="{18493A48-37C1-5029-B6A5-575B3A871313}"/>
              </a:ext>
            </a:extLst>
          </p:cNvPr>
          <p:cNvPicPr>
            <a:picLocks noChangeAspect="1"/>
          </p:cNvPicPr>
          <p:nvPr/>
        </p:nvPicPr>
        <p:blipFill rotWithShape="1">
          <a:blip r:embed="rId38"/>
          <a:srcRect l="21942" t="19310" r="23093" b="31647"/>
          <a:stretch/>
        </p:blipFill>
        <p:spPr>
          <a:xfrm>
            <a:off x="10972909" y="5446825"/>
            <a:ext cx="1024355" cy="1371522"/>
          </a:xfrm>
          <a:prstGeom prst="rect">
            <a:avLst/>
          </a:prstGeom>
        </p:spPr>
      </p:pic>
    </p:spTree>
    <p:extLst>
      <p:ext uri="{BB962C8B-B14F-4D97-AF65-F5344CB8AC3E}">
        <p14:creationId xmlns:p14="http://schemas.microsoft.com/office/powerpoint/2010/main" val="19559324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04157AB-C4C9-C646-92EF-B895F374AAFE}"/>
              </a:ext>
            </a:extLst>
          </p:cNvPr>
          <p:cNvSpPr/>
          <p:nvPr/>
        </p:nvSpPr>
        <p:spPr>
          <a:xfrm>
            <a:off x="1391479" y="1092607"/>
            <a:ext cx="7280013" cy="5601533"/>
          </a:xfrm>
          <a:prstGeom prst="rect">
            <a:avLst/>
          </a:prstGeom>
        </p:spPr>
        <p:txBody>
          <a:bodyPr wrap="square">
            <a:spAutoFit/>
          </a:bodyPr>
          <a:lstStyle/>
          <a:p>
            <a:r>
              <a:rPr lang="en-US" sz="3000" u="sng" dirty="0"/>
              <a:t>GitHub repository:</a:t>
            </a:r>
          </a:p>
          <a:p>
            <a:r>
              <a:rPr lang="en-US" sz="3200" dirty="0">
                <a:hlinkClick r:id="rId3"/>
              </a:rPr>
              <a:t>https://github.com/AstroPilot-AI/Denario</a:t>
            </a:r>
            <a:endParaRPr lang="en-US" sz="3200" dirty="0"/>
          </a:p>
          <a:p>
            <a:endParaRPr lang="en-US" sz="5000" dirty="0"/>
          </a:p>
          <a:p>
            <a:r>
              <a:rPr lang="en-US" sz="3000" u="sng" dirty="0"/>
              <a:t>Installation:</a:t>
            </a:r>
          </a:p>
          <a:p>
            <a:r>
              <a:rPr lang="en-US" sz="3000" dirty="0"/>
              <a:t>&gt;&gt; pip install </a:t>
            </a:r>
            <a:r>
              <a:rPr lang="en-US" sz="3000" dirty="0" err="1"/>
              <a:t>denario</a:t>
            </a:r>
            <a:endParaRPr lang="en-US" sz="3000" dirty="0"/>
          </a:p>
          <a:p>
            <a:endParaRPr lang="en-US" sz="5000" dirty="0"/>
          </a:p>
          <a:p>
            <a:r>
              <a:rPr lang="en-US" sz="3000" u="sng" dirty="0" err="1"/>
              <a:t>HuggingFace</a:t>
            </a:r>
            <a:r>
              <a:rPr lang="en-US" sz="3000" u="sng" dirty="0"/>
              <a:t> app:</a:t>
            </a:r>
          </a:p>
          <a:p>
            <a:r>
              <a:rPr lang="en-US" sz="2600" dirty="0">
                <a:hlinkClick r:id="rId4"/>
              </a:rPr>
              <a:t>https://huggingface.co/spaces/astropilot-ai/Denario</a:t>
            </a:r>
            <a:endParaRPr lang="en-US" sz="2600" dirty="0"/>
          </a:p>
          <a:p>
            <a:endParaRPr lang="en-US" sz="2600" dirty="0"/>
          </a:p>
          <a:p>
            <a:endParaRPr lang="en-US" sz="2600" dirty="0"/>
          </a:p>
          <a:p>
            <a:r>
              <a:rPr lang="en-US" sz="2800" b="1" dirty="0">
                <a:solidFill>
                  <a:schemeClr val="accent6">
                    <a:lumMod val="75000"/>
                  </a:schemeClr>
                </a:solidFill>
                <a:latin typeface="Herculanum" panose="02000505000000020004" pitchFamily="2" charset="77"/>
                <a:cs typeface="Apple Chancery" panose="03020702040506060504" pitchFamily="66" charset="-79"/>
              </a:rPr>
              <a:t>Open invitation to everyone to join us!</a:t>
            </a:r>
            <a:endParaRPr lang="en-US" sz="2800" b="1" dirty="0">
              <a:solidFill>
                <a:schemeClr val="accent6">
                  <a:lumMod val="75000"/>
                </a:schemeClr>
              </a:solidFill>
              <a:latin typeface="Herculanum" panose="02000505000000020004" pitchFamily="2" charset="77"/>
              <a:cs typeface="Apple Chancery" panose="03020702040506060504" pitchFamily="66" charset="-79"/>
              <a:hlinkClick r:id="rId3">
                <a:extLst>
                  <a:ext uri="{A12FA001-AC4F-418D-AE19-62706E023703}">
                    <ahyp:hlinkClr xmlns:ahyp="http://schemas.microsoft.com/office/drawing/2018/hyperlinkcolor" val="tx"/>
                  </a:ext>
                </a:extLst>
              </a:hlinkClick>
            </a:endParaRPr>
          </a:p>
        </p:txBody>
      </p:sp>
      <p:sp>
        <p:nvSpPr>
          <p:cNvPr id="5" name="TextBox 4">
            <a:extLst>
              <a:ext uri="{FF2B5EF4-FFF2-40B4-BE49-F238E27FC236}">
                <a16:creationId xmlns:a16="http://schemas.microsoft.com/office/drawing/2014/main" id="{5686F915-9DA7-554F-ABEA-B895481B1279}"/>
              </a:ext>
            </a:extLst>
          </p:cNvPr>
          <p:cNvSpPr txBox="1"/>
          <p:nvPr/>
        </p:nvSpPr>
        <p:spPr>
          <a:xfrm>
            <a:off x="0" y="0"/>
            <a:ext cx="12192000" cy="1092607"/>
          </a:xfrm>
          <a:prstGeom prst="rect">
            <a:avLst/>
          </a:prstGeom>
          <a:noFill/>
        </p:spPr>
        <p:txBody>
          <a:bodyPr wrap="square" rtlCol="0">
            <a:spAutoFit/>
          </a:bodyPr>
          <a:lstStyle/>
          <a:p>
            <a:pPr algn="ctr"/>
            <a:r>
              <a:rPr lang="en-US" sz="6500" dirty="0"/>
              <a:t>Denario</a:t>
            </a:r>
          </a:p>
        </p:txBody>
      </p:sp>
    </p:spTree>
    <p:extLst>
      <p:ext uri="{BB962C8B-B14F-4D97-AF65-F5344CB8AC3E}">
        <p14:creationId xmlns:p14="http://schemas.microsoft.com/office/powerpoint/2010/main" val="41718699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1AD5919-4D0F-3743-9262-31578549DB2B}"/>
              </a:ext>
            </a:extLst>
          </p:cNvPr>
          <p:cNvSpPr txBox="1"/>
          <p:nvPr/>
        </p:nvSpPr>
        <p:spPr>
          <a:xfrm>
            <a:off x="0" y="0"/>
            <a:ext cx="12192000" cy="1046440"/>
          </a:xfrm>
          <a:prstGeom prst="rect">
            <a:avLst/>
          </a:prstGeom>
          <a:noFill/>
        </p:spPr>
        <p:txBody>
          <a:bodyPr wrap="square" rtlCol="0">
            <a:spAutoFit/>
          </a:bodyPr>
          <a:lstStyle/>
          <a:p>
            <a:pPr algn="ctr"/>
            <a:r>
              <a:rPr lang="en-US" sz="6200" dirty="0"/>
              <a:t>Outline</a:t>
            </a:r>
          </a:p>
        </p:txBody>
      </p:sp>
      <p:sp>
        <p:nvSpPr>
          <p:cNvPr id="5" name="TextBox 4">
            <a:extLst>
              <a:ext uri="{FF2B5EF4-FFF2-40B4-BE49-F238E27FC236}">
                <a16:creationId xmlns:a16="http://schemas.microsoft.com/office/drawing/2014/main" id="{4E0F145E-FEFB-D64B-A04D-AB357AAD4486}"/>
              </a:ext>
            </a:extLst>
          </p:cNvPr>
          <p:cNvSpPr txBox="1"/>
          <p:nvPr/>
        </p:nvSpPr>
        <p:spPr>
          <a:xfrm>
            <a:off x="503581" y="1386077"/>
            <a:ext cx="10834979" cy="3170099"/>
          </a:xfrm>
          <a:prstGeom prst="rect">
            <a:avLst/>
          </a:prstGeom>
          <a:noFill/>
        </p:spPr>
        <p:txBody>
          <a:bodyPr wrap="square" rtlCol="0">
            <a:spAutoFit/>
          </a:bodyPr>
          <a:lstStyle/>
          <a:p>
            <a:pPr marL="742950" indent="-742950">
              <a:buFont typeface="+mj-lt"/>
              <a:buAutoNum type="arabicPeriod"/>
            </a:pPr>
            <a:r>
              <a:rPr lang="en-US" sz="4000" dirty="0"/>
              <a:t>LLMs &amp; AI agents</a:t>
            </a:r>
          </a:p>
          <a:p>
            <a:pPr marL="742950" indent="-742950">
              <a:buFont typeface="+mj-lt"/>
              <a:buAutoNum type="arabicPeriod"/>
            </a:pPr>
            <a:endParaRPr lang="en-US" sz="4000" dirty="0"/>
          </a:p>
          <a:p>
            <a:pPr marL="742950" indent="-742950">
              <a:buFont typeface="+mj-lt"/>
              <a:buAutoNum type="arabicPeriod"/>
            </a:pPr>
            <a:r>
              <a:rPr lang="en-US" sz="4000" dirty="0"/>
              <a:t>Denario</a:t>
            </a:r>
          </a:p>
          <a:p>
            <a:pPr marL="742950" indent="-742950">
              <a:buFont typeface="+mj-lt"/>
              <a:buAutoNum type="arabicPeriod"/>
            </a:pPr>
            <a:endParaRPr lang="en-US" sz="4000" dirty="0"/>
          </a:p>
          <a:p>
            <a:pPr marL="742950" indent="-742950">
              <a:buFont typeface="+mj-lt"/>
              <a:buAutoNum type="arabicPeriod"/>
            </a:pPr>
            <a:r>
              <a:rPr lang="en-US" sz="4000" dirty="0"/>
              <a:t>Ethics &amp; Philosophy</a:t>
            </a:r>
          </a:p>
        </p:txBody>
      </p:sp>
    </p:spTree>
    <p:extLst>
      <p:ext uri="{BB962C8B-B14F-4D97-AF65-F5344CB8AC3E}">
        <p14:creationId xmlns:p14="http://schemas.microsoft.com/office/powerpoint/2010/main" val="20580808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Char"/>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FC62D4B-C1DE-FA46-8A22-40E8567B3D40}"/>
              </a:ext>
            </a:extLst>
          </p:cNvPr>
          <p:cNvPicPr>
            <a:picLocks noChangeAspect="1"/>
          </p:cNvPicPr>
          <p:nvPr/>
        </p:nvPicPr>
        <p:blipFill>
          <a:blip r:embed="rId2"/>
          <a:stretch>
            <a:fillRect/>
          </a:stretch>
        </p:blipFill>
        <p:spPr>
          <a:xfrm>
            <a:off x="3940248" y="2541037"/>
            <a:ext cx="1179576" cy="1179576"/>
          </a:xfrm>
          <a:prstGeom prst="rect">
            <a:avLst/>
          </a:prstGeom>
        </p:spPr>
      </p:pic>
      <p:pic>
        <p:nvPicPr>
          <p:cNvPr id="5" name="Picture 4">
            <a:extLst>
              <a:ext uri="{FF2B5EF4-FFF2-40B4-BE49-F238E27FC236}">
                <a16:creationId xmlns:a16="http://schemas.microsoft.com/office/drawing/2014/main" id="{13CEA54B-03A8-C645-8490-9DBC559CEF00}"/>
              </a:ext>
            </a:extLst>
          </p:cNvPr>
          <p:cNvPicPr>
            <a:picLocks noChangeAspect="1"/>
          </p:cNvPicPr>
          <p:nvPr/>
        </p:nvPicPr>
        <p:blipFill>
          <a:blip r:embed="rId3"/>
          <a:stretch>
            <a:fillRect/>
          </a:stretch>
        </p:blipFill>
        <p:spPr>
          <a:xfrm>
            <a:off x="3940248" y="1073424"/>
            <a:ext cx="1179576" cy="1179576"/>
          </a:xfrm>
          <a:prstGeom prst="rect">
            <a:avLst/>
          </a:prstGeom>
        </p:spPr>
      </p:pic>
      <p:pic>
        <p:nvPicPr>
          <p:cNvPr id="6" name="Picture 5">
            <a:extLst>
              <a:ext uri="{FF2B5EF4-FFF2-40B4-BE49-F238E27FC236}">
                <a16:creationId xmlns:a16="http://schemas.microsoft.com/office/drawing/2014/main" id="{A580CECA-5E48-334F-AE8B-94166EE73F6B}"/>
              </a:ext>
            </a:extLst>
          </p:cNvPr>
          <p:cNvPicPr>
            <a:picLocks noChangeAspect="1"/>
          </p:cNvPicPr>
          <p:nvPr/>
        </p:nvPicPr>
        <p:blipFill>
          <a:blip r:embed="rId4"/>
          <a:stretch>
            <a:fillRect/>
          </a:stretch>
        </p:blipFill>
        <p:spPr>
          <a:xfrm>
            <a:off x="3940248" y="4008650"/>
            <a:ext cx="1179576" cy="1179576"/>
          </a:xfrm>
          <a:prstGeom prst="rect">
            <a:avLst/>
          </a:prstGeom>
        </p:spPr>
      </p:pic>
      <p:pic>
        <p:nvPicPr>
          <p:cNvPr id="7" name="Picture 6">
            <a:extLst>
              <a:ext uri="{FF2B5EF4-FFF2-40B4-BE49-F238E27FC236}">
                <a16:creationId xmlns:a16="http://schemas.microsoft.com/office/drawing/2014/main" id="{EBBD641C-22D2-1848-8A48-C21BE7805D3B}"/>
              </a:ext>
            </a:extLst>
          </p:cNvPr>
          <p:cNvPicPr>
            <a:picLocks noChangeAspect="1"/>
          </p:cNvPicPr>
          <p:nvPr/>
        </p:nvPicPr>
        <p:blipFill>
          <a:blip r:embed="rId5"/>
          <a:stretch>
            <a:fillRect/>
          </a:stretch>
        </p:blipFill>
        <p:spPr>
          <a:xfrm>
            <a:off x="1945099" y="2515978"/>
            <a:ext cx="1175579" cy="1175579"/>
          </a:xfrm>
          <a:prstGeom prst="rect">
            <a:avLst/>
          </a:prstGeom>
        </p:spPr>
      </p:pic>
      <p:sp>
        <p:nvSpPr>
          <p:cNvPr id="8" name="TextBox 7">
            <a:extLst>
              <a:ext uri="{FF2B5EF4-FFF2-40B4-BE49-F238E27FC236}">
                <a16:creationId xmlns:a16="http://schemas.microsoft.com/office/drawing/2014/main" id="{89A307B5-0836-EC43-8B2B-8537FE243F87}"/>
              </a:ext>
            </a:extLst>
          </p:cNvPr>
          <p:cNvSpPr txBox="1"/>
          <p:nvPr/>
        </p:nvSpPr>
        <p:spPr>
          <a:xfrm>
            <a:off x="1747696" y="3511891"/>
            <a:ext cx="1570383" cy="369332"/>
          </a:xfrm>
          <a:prstGeom prst="rect">
            <a:avLst/>
          </a:prstGeom>
          <a:noFill/>
        </p:spPr>
        <p:txBody>
          <a:bodyPr wrap="square" rtlCol="0">
            <a:spAutoFit/>
          </a:bodyPr>
          <a:lstStyle/>
          <a:p>
            <a:pPr algn="ctr"/>
            <a:r>
              <a:rPr lang="en-US" dirty="0"/>
              <a:t>Idea sampler</a:t>
            </a:r>
          </a:p>
        </p:txBody>
      </p:sp>
      <p:cxnSp>
        <p:nvCxnSpPr>
          <p:cNvPr id="10" name="Curved Connector 9">
            <a:extLst>
              <a:ext uri="{FF2B5EF4-FFF2-40B4-BE49-F238E27FC236}">
                <a16:creationId xmlns:a16="http://schemas.microsoft.com/office/drawing/2014/main" id="{064A77F0-9EE0-5244-B9CF-C9D1C438BCC6}"/>
              </a:ext>
            </a:extLst>
          </p:cNvPr>
          <p:cNvCxnSpPr>
            <a:stCxn id="7" idx="3"/>
            <a:endCxn id="5" idx="1"/>
          </p:cNvCxnSpPr>
          <p:nvPr/>
        </p:nvCxnSpPr>
        <p:spPr>
          <a:xfrm flipV="1">
            <a:off x="3120678" y="1663212"/>
            <a:ext cx="819570" cy="1440556"/>
          </a:xfrm>
          <a:prstGeom prst="curvedConnector3">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urved Connector 10">
            <a:extLst>
              <a:ext uri="{FF2B5EF4-FFF2-40B4-BE49-F238E27FC236}">
                <a16:creationId xmlns:a16="http://schemas.microsoft.com/office/drawing/2014/main" id="{8832343F-557A-7E46-B843-00378EF0E2EC}"/>
              </a:ext>
            </a:extLst>
          </p:cNvPr>
          <p:cNvCxnSpPr>
            <a:cxnSpLocks/>
            <a:stCxn id="7" idx="3"/>
            <a:endCxn id="4" idx="1"/>
          </p:cNvCxnSpPr>
          <p:nvPr/>
        </p:nvCxnSpPr>
        <p:spPr>
          <a:xfrm>
            <a:off x="3120678" y="3103768"/>
            <a:ext cx="819570" cy="27057"/>
          </a:xfrm>
          <a:prstGeom prst="curvedConnector3">
            <a:avLst>
              <a:gd name="adj1" fmla="val 5000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urved Connector 13">
            <a:extLst>
              <a:ext uri="{FF2B5EF4-FFF2-40B4-BE49-F238E27FC236}">
                <a16:creationId xmlns:a16="http://schemas.microsoft.com/office/drawing/2014/main" id="{760C6AAD-9979-F24A-B983-04328A9EA2EC}"/>
              </a:ext>
            </a:extLst>
          </p:cNvPr>
          <p:cNvCxnSpPr>
            <a:cxnSpLocks/>
            <a:stCxn id="7" idx="3"/>
            <a:endCxn id="6" idx="1"/>
          </p:cNvCxnSpPr>
          <p:nvPr/>
        </p:nvCxnSpPr>
        <p:spPr>
          <a:xfrm>
            <a:off x="3120678" y="3103768"/>
            <a:ext cx="819570" cy="1494670"/>
          </a:xfrm>
          <a:prstGeom prst="curvedConnector3">
            <a:avLst>
              <a:gd name="adj1" fmla="val 5000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0175408A-E7DE-AD4C-A481-63323592152F}"/>
              </a:ext>
            </a:extLst>
          </p:cNvPr>
          <p:cNvSpPr txBox="1"/>
          <p:nvPr/>
        </p:nvSpPr>
        <p:spPr>
          <a:xfrm>
            <a:off x="3744844" y="5079874"/>
            <a:ext cx="1570383" cy="369332"/>
          </a:xfrm>
          <a:prstGeom prst="rect">
            <a:avLst/>
          </a:prstGeom>
          <a:noFill/>
        </p:spPr>
        <p:txBody>
          <a:bodyPr wrap="square" rtlCol="0">
            <a:spAutoFit/>
          </a:bodyPr>
          <a:lstStyle/>
          <a:p>
            <a:pPr algn="ctr"/>
            <a:r>
              <a:rPr lang="en-US" dirty="0"/>
              <a:t>Idea selector</a:t>
            </a:r>
          </a:p>
        </p:txBody>
      </p:sp>
      <p:pic>
        <p:nvPicPr>
          <p:cNvPr id="18" name="Picture 17">
            <a:extLst>
              <a:ext uri="{FF2B5EF4-FFF2-40B4-BE49-F238E27FC236}">
                <a16:creationId xmlns:a16="http://schemas.microsoft.com/office/drawing/2014/main" id="{AF9B8D04-00AC-2842-B265-362CD215BFAA}"/>
              </a:ext>
            </a:extLst>
          </p:cNvPr>
          <p:cNvPicPr>
            <a:picLocks noChangeAspect="1"/>
          </p:cNvPicPr>
          <p:nvPr/>
        </p:nvPicPr>
        <p:blipFill>
          <a:blip r:embed="rId4"/>
          <a:stretch>
            <a:fillRect/>
          </a:stretch>
        </p:blipFill>
        <p:spPr>
          <a:xfrm>
            <a:off x="5939394" y="2573313"/>
            <a:ext cx="1179576" cy="1179576"/>
          </a:xfrm>
          <a:prstGeom prst="rect">
            <a:avLst/>
          </a:prstGeom>
        </p:spPr>
      </p:pic>
      <p:cxnSp>
        <p:nvCxnSpPr>
          <p:cNvPr id="19" name="Curved Connector 18">
            <a:extLst>
              <a:ext uri="{FF2B5EF4-FFF2-40B4-BE49-F238E27FC236}">
                <a16:creationId xmlns:a16="http://schemas.microsoft.com/office/drawing/2014/main" id="{F75EAAF0-8811-9E49-BE8B-32343D8F5783}"/>
              </a:ext>
            </a:extLst>
          </p:cNvPr>
          <p:cNvCxnSpPr>
            <a:cxnSpLocks/>
            <a:stCxn id="5" idx="3"/>
            <a:endCxn id="18" idx="1"/>
          </p:cNvCxnSpPr>
          <p:nvPr/>
        </p:nvCxnSpPr>
        <p:spPr>
          <a:xfrm>
            <a:off x="5119824" y="1663212"/>
            <a:ext cx="819570" cy="1499889"/>
          </a:xfrm>
          <a:prstGeom prst="curvedConnector3">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urved Connector 21">
            <a:extLst>
              <a:ext uri="{FF2B5EF4-FFF2-40B4-BE49-F238E27FC236}">
                <a16:creationId xmlns:a16="http://schemas.microsoft.com/office/drawing/2014/main" id="{259F2661-D92E-C540-ABE1-406604B289AA}"/>
              </a:ext>
            </a:extLst>
          </p:cNvPr>
          <p:cNvCxnSpPr>
            <a:cxnSpLocks/>
            <a:stCxn id="4" idx="3"/>
            <a:endCxn id="18" idx="1"/>
          </p:cNvCxnSpPr>
          <p:nvPr/>
        </p:nvCxnSpPr>
        <p:spPr>
          <a:xfrm>
            <a:off x="5119824" y="3130825"/>
            <a:ext cx="819570" cy="32276"/>
          </a:xfrm>
          <a:prstGeom prst="curvedConnector3">
            <a:avLst>
              <a:gd name="adj1" fmla="val 5000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urved Connector 24">
            <a:extLst>
              <a:ext uri="{FF2B5EF4-FFF2-40B4-BE49-F238E27FC236}">
                <a16:creationId xmlns:a16="http://schemas.microsoft.com/office/drawing/2014/main" id="{EE23C8B3-6CB4-CB4F-B3ED-860DA7F2F3FF}"/>
              </a:ext>
            </a:extLst>
          </p:cNvPr>
          <p:cNvCxnSpPr>
            <a:cxnSpLocks/>
            <a:stCxn id="6" idx="3"/>
            <a:endCxn id="18" idx="1"/>
          </p:cNvCxnSpPr>
          <p:nvPr/>
        </p:nvCxnSpPr>
        <p:spPr>
          <a:xfrm flipV="1">
            <a:off x="5119824" y="3163101"/>
            <a:ext cx="819570" cy="1435337"/>
          </a:xfrm>
          <a:prstGeom prst="curvedConnector3">
            <a:avLst>
              <a:gd name="adj1" fmla="val 5000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2EB9AC13-A50D-674E-8C04-F8E74D584528}"/>
              </a:ext>
            </a:extLst>
          </p:cNvPr>
          <p:cNvSpPr txBox="1"/>
          <p:nvPr/>
        </p:nvSpPr>
        <p:spPr>
          <a:xfrm>
            <a:off x="5743990" y="3577657"/>
            <a:ext cx="1570383" cy="369332"/>
          </a:xfrm>
          <a:prstGeom prst="rect">
            <a:avLst/>
          </a:prstGeom>
          <a:noFill/>
        </p:spPr>
        <p:txBody>
          <a:bodyPr wrap="square" rtlCol="0">
            <a:spAutoFit/>
          </a:bodyPr>
          <a:lstStyle/>
          <a:p>
            <a:pPr algn="ctr"/>
            <a:r>
              <a:rPr lang="en-US" dirty="0"/>
              <a:t>Idea chooser</a:t>
            </a:r>
          </a:p>
        </p:txBody>
      </p:sp>
      <p:pic>
        <p:nvPicPr>
          <p:cNvPr id="32" name="Picture 31">
            <a:extLst>
              <a:ext uri="{FF2B5EF4-FFF2-40B4-BE49-F238E27FC236}">
                <a16:creationId xmlns:a16="http://schemas.microsoft.com/office/drawing/2014/main" id="{559AF06A-451F-9F4B-9EDB-6680DBB8C67E}"/>
              </a:ext>
            </a:extLst>
          </p:cNvPr>
          <p:cNvPicPr>
            <a:picLocks noChangeAspect="1"/>
          </p:cNvPicPr>
          <p:nvPr/>
        </p:nvPicPr>
        <p:blipFill>
          <a:blip r:embed="rId6"/>
          <a:stretch>
            <a:fillRect/>
          </a:stretch>
        </p:blipFill>
        <p:spPr>
          <a:xfrm>
            <a:off x="7938539" y="2578907"/>
            <a:ext cx="1179576" cy="1179576"/>
          </a:xfrm>
          <a:prstGeom prst="rect">
            <a:avLst/>
          </a:prstGeom>
        </p:spPr>
      </p:pic>
      <p:sp>
        <p:nvSpPr>
          <p:cNvPr id="33" name="TextBox 32">
            <a:extLst>
              <a:ext uri="{FF2B5EF4-FFF2-40B4-BE49-F238E27FC236}">
                <a16:creationId xmlns:a16="http://schemas.microsoft.com/office/drawing/2014/main" id="{FBA362C1-D792-AA4D-826E-DFC7D0D4E512}"/>
              </a:ext>
            </a:extLst>
          </p:cNvPr>
          <p:cNvSpPr txBox="1"/>
          <p:nvPr/>
        </p:nvSpPr>
        <p:spPr>
          <a:xfrm>
            <a:off x="7743135" y="3577657"/>
            <a:ext cx="1570383" cy="369332"/>
          </a:xfrm>
          <a:prstGeom prst="rect">
            <a:avLst/>
          </a:prstGeom>
          <a:noFill/>
        </p:spPr>
        <p:txBody>
          <a:bodyPr wrap="square" rtlCol="0">
            <a:spAutoFit/>
          </a:bodyPr>
          <a:lstStyle/>
          <a:p>
            <a:pPr algn="ctr"/>
            <a:r>
              <a:rPr lang="en-US" dirty="0"/>
              <a:t>Idea hater</a:t>
            </a:r>
          </a:p>
        </p:txBody>
      </p:sp>
      <p:pic>
        <p:nvPicPr>
          <p:cNvPr id="36" name="Picture 35">
            <a:extLst>
              <a:ext uri="{FF2B5EF4-FFF2-40B4-BE49-F238E27FC236}">
                <a16:creationId xmlns:a16="http://schemas.microsoft.com/office/drawing/2014/main" id="{B00B3CB8-3CB4-504D-A8B4-127250F6A929}"/>
              </a:ext>
            </a:extLst>
          </p:cNvPr>
          <p:cNvPicPr>
            <a:picLocks noChangeAspect="1"/>
          </p:cNvPicPr>
          <p:nvPr/>
        </p:nvPicPr>
        <p:blipFill>
          <a:blip r:embed="rId3"/>
          <a:stretch>
            <a:fillRect/>
          </a:stretch>
        </p:blipFill>
        <p:spPr>
          <a:xfrm>
            <a:off x="9937684" y="2538759"/>
            <a:ext cx="1179576" cy="1179576"/>
          </a:xfrm>
          <a:prstGeom prst="rect">
            <a:avLst/>
          </a:prstGeom>
        </p:spPr>
      </p:pic>
      <p:sp>
        <p:nvSpPr>
          <p:cNvPr id="37" name="TextBox 36">
            <a:extLst>
              <a:ext uri="{FF2B5EF4-FFF2-40B4-BE49-F238E27FC236}">
                <a16:creationId xmlns:a16="http://schemas.microsoft.com/office/drawing/2014/main" id="{5656053A-68AC-0949-BE57-3CF8620C69A6}"/>
              </a:ext>
            </a:extLst>
          </p:cNvPr>
          <p:cNvSpPr txBox="1"/>
          <p:nvPr/>
        </p:nvSpPr>
        <p:spPr>
          <a:xfrm>
            <a:off x="9742280" y="3565530"/>
            <a:ext cx="1570383" cy="369332"/>
          </a:xfrm>
          <a:prstGeom prst="rect">
            <a:avLst/>
          </a:prstGeom>
          <a:noFill/>
        </p:spPr>
        <p:txBody>
          <a:bodyPr wrap="square" rtlCol="0">
            <a:spAutoFit/>
          </a:bodyPr>
          <a:lstStyle/>
          <a:p>
            <a:pPr algn="ctr"/>
            <a:r>
              <a:rPr lang="en-US" dirty="0"/>
              <a:t>Idea maker</a:t>
            </a:r>
          </a:p>
        </p:txBody>
      </p:sp>
      <p:cxnSp>
        <p:nvCxnSpPr>
          <p:cNvPr id="39" name="Straight Arrow Connector 38">
            <a:extLst>
              <a:ext uri="{FF2B5EF4-FFF2-40B4-BE49-F238E27FC236}">
                <a16:creationId xmlns:a16="http://schemas.microsoft.com/office/drawing/2014/main" id="{7D84022F-7BF6-E94A-B7C8-0378160C36AC}"/>
              </a:ext>
            </a:extLst>
          </p:cNvPr>
          <p:cNvCxnSpPr>
            <a:stCxn id="18" idx="3"/>
            <a:endCxn id="32" idx="1"/>
          </p:cNvCxnSpPr>
          <p:nvPr/>
        </p:nvCxnSpPr>
        <p:spPr>
          <a:xfrm>
            <a:off x="7118970" y="3163101"/>
            <a:ext cx="819569" cy="559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Curved Connector 41">
            <a:extLst>
              <a:ext uri="{FF2B5EF4-FFF2-40B4-BE49-F238E27FC236}">
                <a16:creationId xmlns:a16="http://schemas.microsoft.com/office/drawing/2014/main" id="{AAC0EC90-CE0B-C04A-BB73-7D95D3C7C5CD}"/>
              </a:ext>
            </a:extLst>
          </p:cNvPr>
          <p:cNvCxnSpPr>
            <a:cxnSpLocks/>
          </p:cNvCxnSpPr>
          <p:nvPr/>
        </p:nvCxnSpPr>
        <p:spPr>
          <a:xfrm rot="10800000">
            <a:off x="9118116" y="3605678"/>
            <a:ext cx="808115" cy="12700"/>
          </a:xfrm>
          <a:prstGeom prst="curvedConnector3">
            <a:avLst>
              <a:gd name="adj1" fmla="val 5000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Curved Connector 51">
            <a:extLst>
              <a:ext uri="{FF2B5EF4-FFF2-40B4-BE49-F238E27FC236}">
                <a16:creationId xmlns:a16="http://schemas.microsoft.com/office/drawing/2014/main" id="{A05EDB6B-9B62-9F43-9D76-2D0BA7C9069E}"/>
              </a:ext>
            </a:extLst>
          </p:cNvPr>
          <p:cNvCxnSpPr>
            <a:cxnSpLocks/>
          </p:cNvCxnSpPr>
          <p:nvPr/>
        </p:nvCxnSpPr>
        <p:spPr>
          <a:xfrm flipV="1">
            <a:off x="9139617" y="2944136"/>
            <a:ext cx="786613" cy="2"/>
          </a:xfrm>
          <a:prstGeom prst="curvedConnector3">
            <a:avLst>
              <a:gd name="adj1" fmla="val 5000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56" name="Picture 55">
            <a:extLst>
              <a:ext uri="{FF2B5EF4-FFF2-40B4-BE49-F238E27FC236}">
                <a16:creationId xmlns:a16="http://schemas.microsoft.com/office/drawing/2014/main" id="{AEB37A7E-F96D-DA43-80DC-32F099B92615}"/>
              </a:ext>
            </a:extLst>
          </p:cNvPr>
          <p:cNvPicPr>
            <a:picLocks noChangeAspect="1"/>
          </p:cNvPicPr>
          <p:nvPr/>
        </p:nvPicPr>
        <p:blipFill rotWithShape="1">
          <a:blip r:embed="rId7"/>
          <a:srcRect t="51752" r="84568"/>
          <a:stretch/>
        </p:blipFill>
        <p:spPr>
          <a:xfrm>
            <a:off x="516836" y="5079874"/>
            <a:ext cx="1570383" cy="1611795"/>
          </a:xfrm>
          <a:prstGeom prst="rect">
            <a:avLst/>
          </a:prstGeom>
        </p:spPr>
      </p:pic>
      <p:pic>
        <p:nvPicPr>
          <p:cNvPr id="57" name="Picture 56">
            <a:extLst>
              <a:ext uri="{FF2B5EF4-FFF2-40B4-BE49-F238E27FC236}">
                <a16:creationId xmlns:a16="http://schemas.microsoft.com/office/drawing/2014/main" id="{F55B8E8B-A78B-3D44-85C2-678484B83856}"/>
              </a:ext>
            </a:extLst>
          </p:cNvPr>
          <p:cNvPicPr>
            <a:picLocks noChangeAspect="1"/>
          </p:cNvPicPr>
          <p:nvPr/>
        </p:nvPicPr>
        <p:blipFill rotWithShape="1">
          <a:blip r:embed="rId8"/>
          <a:srcRect l="55891" r="12889" b="70534"/>
          <a:stretch/>
        </p:blipFill>
        <p:spPr>
          <a:xfrm>
            <a:off x="9742280" y="5079874"/>
            <a:ext cx="1778209" cy="1724496"/>
          </a:xfrm>
          <a:prstGeom prst="rect">
            <a:avLst/>
          </a:prstGeom>
        </p:spPr>
      </p:pic>
      <p:cxnSp>
        <p:nvCxnSpPr>
          <p:cNvPr id="59" name="Curved Connector 58">
            <a:extLst>
              <a:ext uri="{FF2B5EF4-FFF2-40B4-BE49-F238E27FC236}">
                <a16:creationId xmlns:a16="http://schemas.microsoft.com/office/drawing/2014/main" id="{0AB7A537-7066-6C4B-AEA8-676998DB0AFB}"/>
              </a:ext>
            </a:extLst>
          </p:cNvPr>
          <p:cNvCxnSpPr>
            <a:cxnSpLocks/>
          </p:cNvCxnSpPr>
          <p:nvPr/>
        </p:nvCxnSpPr>
        <p:spPr>
          <a:xfrm rot="5400000" flipH="1" flipV="1">
            <a:off x="446272" y="3799952"/>
            <a:ext cx="1916773" cy="643071"/>
          </a:xfrm>
          <a:prstGeom prst="curvedConnector3">
            <a:avLst>
              <a:gd name="adj1" fmla="val 103928"/>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51482BD6-658D-524B-AD59-BCC1FF2245F1}"/>
              </a:ext>
            </a:extLst>
          </p:cNvPr>
          <p:cNvCxnSpPr>
            <a:stCxn id="37" idx="2"/>
          </p:cNvCxnSpPr>
          <p:nvPr/>
        </p:nvCxnSpPr>
        <p:spPr>
          <a:xfrm flipH="1">
            <a:off x="10527471" y="3934862"/>
            <a:ext cx="1" cy="114501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9EBDC714-20AA-1E46-890E-18448ED8EC0B}"/>
              </a:ext>
            </a:extLst>
          </p:cNvPr>
          <p:cNvSpPr txBox="1"/>
          <p:nvPr/>
        </p:nvSpPr>
        <p:spPr>
          <a:xfrm>
            <a:off x="0" y="0"/>
            <a:ext cx="12192000" cy="1015663"/>
          </a:xfrm>
          <a:prstGeom prst="rect">
            <a:avLst/>
          </a:prstGeom>
          <a:noFill/>
        </p:spPr>
        <p:txBody>
          <a:bodyPr wrap="square" rtlCol="0">
            <a:spAutoFit/>
          </a:bodyPr>
          <a:lstStyle/>
          <a:p>
            <a:pPr algn="ctr"/>
            <a:r>
              <a:rPr lang="en-US" sz="6000" dirty="0"/>
              <a:t>Idea module</a:t>
            </a:r>
          </a:p>
        </p:txBody>
      </p:sp>
    </p:spTree>
    <p:extLst>
      <p:ext uri="{BB962C8B-B14F-4D97-AF65-F5344CB8AC3E}">
        <p14:creationId xmlns:p14="http://schemas.microsoft.com/office/powerpoint/2010/main" val="9758858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372F9DF-FF2A-114C-AD53-CDA5DAED59AF}"/>
              </a:ext>
            </a:extLst>
          </p:cNvPr>
          <p:cNvPicPr>
            <a:picLocks noChangeAspect="1"/>
          </p:cNvPicPr>
          <p:nvPr/>
        </p:nvPicPr>
        <p:blipFill>
          <a:blip r:embed="rId3"/>
          <a:stretch>
            <a:fillRect/>
          </a:stretch>
        </p:blipFill>
        <p:spPr>
          <a:xfrm>
            <a:off x="3248177" y="1005449"/>
            <a:ext cx="5695646" cy="5852551"/>
          </a:xfrm>
          <a:prstGeom prst="rect">
            <a:avLst/>
          </a:prstGeom>
        </p:spPr>
      </p:pic>
      <p:sp>
        <p:nvSpPr>
          <p:cNvPr id="5" name="TextBox 4">
            <a:extLst>
              <a:ext uri="{FF2B5EF4-FFF2-40B4-BE49-F238E27FC236}">
                <a16:creationId xmlns:a16="http://schemas.microsoft.com/office/drawing/2014/main" id="{8AADD82C-610E-E649-80A0-958715B21F99}"/>
              </a:ext>
            </a:extLst>
          </p:cNvPr>
          <p:cNvSpPr txBox="1"/>
          <p:nvPr/>
        </p:nvSpPr>
        <p:spPr>
          <a:xfrm>
            <a:off x="0" y="0"/>
            <a:ext cx="12192000" cy="1015663"/>
          </a:xfrm>
          <a:prstGeom prst="rect">
            <a:avLst/>
          </a:prstGeom>
          <a:noFill/>
        </p:spPr>
        <p:txBody>
          <a:bodyPr wrap="square" rtlCol="0">
            <a:spAutoFit/>
          </a:bodyPr>
          <a:lstStyle/>
          <a:p>
            <a:pPr algn="ctr"/>
            <a:r>
              <a:rPr lang="en-US" sz="6000" dirty="0"/>
              <a:t>Literature module</a:t>
            </a:r>
          </a:p>
        </p:txBody>
      </p:sp>
    </p:spTree>
    <p:extLst>
      <p:ext uri="{BB962C8B-B14F-4D97-AF65-F5344CB8AC3E}">
        <p14:creationId xmlns:p14="http://schemas.microsoft.com/office/powerpoint/2010/main" val="27393744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4B990A-F72E-AF46-9110-56F9B314F19A}"/>
              </a:ext>
            </a:extLst>
          </p:cNvPr>
          <p:cNvSpPr txBox="1"/>
          <p:nvPr/>
        </p:nvSpPr>
        <p:spPr>
          <a:xfrm>
            <a:off x="0" y="0"/>
            <a:ext cx="12192000" cy="1015663"/>
          </a:xfrm>
          <a:prstGeom prst="rect">
            <a:avLst/>
          </a:prstGeom>
          <a:noFill/>
        </p:spPr>
        <p:txBody>
          <a:bodyPr wrap="square" rtlCol="0">
            <a:spAutoFit/>
          </a:bodyPr>
          <a:lstStyle/>
          <a:p>
            <a:pPr algn="ctr"/>
            <a:r>
              <a:rPr lang="en-US" sz="6000" dirty="0"/>
              <a:t>Methods module</a:t>
            </a:r>
          </a:p>
        </p:txBody>
      </p:sp>
      <p:pic>
        <p:nvPicPr>
          <p:cNvPr id="5" name="Picture 4">
            <a:extLst>
              <a:ext uri="{FF2B5EF4-FFF2-40B4-BE49-F238E27FC236}">
                <a16:creationId xmlns:a16="http://schemas.microsoft.com/office/drawing/2014/main" id="{3E1EC918-53E4-1E48-ACCF-0C736C23D956}"/>
              </a:ext>
            </a:extLst>
          </p:cNvPr>
          <p:cNvPicPr>
            <a:picLocks noChangeAspect="1"/>
          </p:cNvPicPr>
          <p:nvPr/>
        </p:nvPicPr>
        <p:blipFill>
          <a:blip r:embed="rId2"/>
          <a:stretch>
            <a:fillRect/>
          </a:stretch>
        </p:blipFill>
        <p:spPr>
          <a:xfrm>
            <a:off x="1490868" y="1531628"/>
            <a:ext cx="9687339" cy="5171626"/>
          </a:xfrm>
          <a:prstGeom prst="rect">
            <a:avLst/>
          </a:prstGeom>
        </p:spPr>
      </p:pic>
    </p:spTree>
    <p:extLst>
      <p:ext uri="{BB962C8B-B14F-4D97-AF65-F5344CB8AC3E}">
        <p14:creationId xmlns:p14="http://schemas.microsoft.com/office/powerpoint/2010/main" val="18470282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41D8BD1-32E0-084C-8211-C65332DF5338}"/>
              </a:ext>
            </a:extLst>
          </p:cNvPr>
          <p:cNvSpPr txBox="1"/>
          <p:nvPr/>
        </p:nvSpPr>
        <p:spPr>
          <a:xfrm>
            <a:off x="0" y="0"/>
            <a:ext cx="12192000" cy="1015663"/>
          </a:xfrm>
          <a:prstGeom prst="rect">
            <a:avLst/>
          </a:prstGeom>
          <a:noFill/>
        </p:spPr>
        <p:txBody>
          <a:bodyPr wrap="square" rtlCol="0">
            <a:spAutoFit/>
          </a:bodyPr>
          <a:lstStyle/>
          <a:p>
            <a:pPr algn="ctr"/>
            <a:r>
              <a:rPr lang="en-US" sz="6000" dirty="0"/>
              <a:t>Deep Research module</a:t>
            </a:r>
          </a:p>
        </p:txBody>
      </p:sp>
      <p:pic>
        <p:nvPicPr>
          <p:cNvPr id="3" name="Picture 2">
            <a:extLst>
              <a:ext uri="{FF2B5EF4-FFF2-40B4-BE49-F238E27FC236}">
                <a16:creationId xmlns:a16="http://schemas.microsoft.com/office/drawing/2014/main" id="{8911877B-0976-2C49-8BD2-70373B40D276}"/>
              </a:ext>
            </a:extLst>
          </p:cNvPr>
          <p:cNvPicPr>
            <a:picLocks noChangeAspect="1"/>
          </p:cNvPicPr>
          <p:nvPr/>
        </p:nvPicPr>
        <p:blipFill>
          <a:blip r:embed="rId4"/>
          <a:srcRect l="3073" t="5131"/>
          <a:stretch>
            <a:fillRect/>
          </a:stretch>
        </p:blipFill>
        <p:spPr>
          <a:xfrm>
            <a:off x="5746383" y="1588157"/>
            <a:ext cx="6445617" cy="5100337"/>
          </a:xfrm>
          <a:prstGeom prst="rect">
            <a:avLst/>
          </a:prstGeom>
        </p:spPr>
      </p:pic>
      <p:sp>
        <p:nvSpPr>
          <p:cNvPr id="4" name="TextBox 3">
            <a:extLst>
              <a:ext uri="{FF2B5EF4-FFF2-40B4-BE49-F238E27FC236}">
                <a16:creationId xmlns:a16="http://schemas.microsoft.com/office/drawing/2014/main" id="{ECBD05C3-8948-9D9B-E57D-8B1C1378D98C}"/>
              </a:ext>
            </a:extLst>
          </p:cNvPr>
          <p:cNvSpPr txBox="1"/>
          <p:nvPr/>
        </p:nvSpPr>
        <p:spPr>
          <a:xfrm>
            <a:off x="150312" y="1139869"/>
            <a:ext cx="4233798" cy="738664"/>
          </a:xfrm>
          <a:prstGeom prst="rect">
            <a:avLst/>
          </a:prstGeom>
          <a:noFill/>
        </p:spPr>
        <p:txBody>
          <a:bodyPr wrap="square" rtlCol="0">
            <a:spAutoFit/>
          </a:bodyPr>
          <a:lstStyle/>
          <a:p>
            <a:pPr algn="ctr"/>
            <a:r>
              <a:rPr lang="en-US" sz="2400" dirty="0" err="1"/>
              <a:t>CMBAgent</a:t>
            </a:r>
            <a:endParaRPr lang="en-US" sz="2400" dirty="0"/>
          </a:p>
          <a:p>
            <a:r>
              <a:rPr lang="en-US" dirty="0">
                <a:hlinkClick r:id="rId5"/>
              </a:rPr>
              <a:t>https://github.com/CMBAgents/cmbagent</a:t>
            </a:r>
            <a:endParaRPr lang="en-US" dirty="0"/>
          </a:p>
        </p:txBody>
      </p:sp>
      <p:pic>
        <p:nvPicPr>
          <p:cNvPr id="5" name="Picture 2" descr="borisbolliet (Boris Bolliet) · GitHub">
            <a:extLst>
              <a:ext uri="{FF2B5EF4-FFF2-40B4-BE49-F238E27FC236}">
                <a16:creationId xmlns:a16="http://schemas.microsoft.com/office/drawing/2014/main" id="{6A9EE962-F735-C0A2-42BA-8B3AB6CC86A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9904" t="8293" r="21511" b="15928"/>
          <a:stretch>
            <a:fillRect/>
          </a:stretch>
        </p:blipFill>
        <p:spPr bwMode="auto">
          <a:xfrm>
            <a:off x="10959619" y="188495"/>
            <a:ext cx="1082069" cy="139966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CCE687D-DDE0-0A01-EB41-21CC359D7F2E}"/>
              </a:ext>
            </a:extLst>
          </p:cNvPr>
          <p:cNvSpPr txBox="1"/>
          <p:nvPr/>
        </p:nvSpPr>
        <p:spPr>
          <a:xfrm>
            <a:off x="10895451" y="1588157"/>
            <a:ext cx="1210405" cy="584775"/>
          </a:xfrm>
          <a:prstGeom prst="rect">
            <a:avLst/>
          </a:prstGeom>
          <a:noFill/>
        </p:spPr>
        <p:txBody>
          <a:bodyPr wrap="square" rtlCol="0">
            <a:spAutoFit/>
          </a:bodyPr>
          <a:lstStyle/>
          <a:p>
            <a:pPr algn="ctr"/>
            <a:r>
              <a:rPr lang="en-US" sz="1600" dirty="0">
                <a:solidFill>
                  <a:srgbClr val="FF0000"/>
                </a:solidFill>
              </a:rPr>
              <a:t>Boris </a:t>
            </a:r>
            <a:r>
              <a:rPr lang="en-US" sz="1600" dirty="0" err="1">
                <a:solidFill>
                  <a:srgbClr val="FF0000"/>
                </a:solidFill>
              </a:rPr>
              <a:t>Bolliet</a:t>
            </a:r>
            <a:endParaRPr lang="en-US" sz="1600" dirty="0">
              <a:solidFill>
                <a:srgbClr val="FF0000"/>
              </a:solidFill>
            </a:endParaRPr>
          </a:p>
          <a:p>
            <a:pPr algn="ctr"/>
            <a:r>
              <a:rPr lang="en-US" sz="1600" dirty="0">
                <a:solidFill>
                  <a:srgbClr val="FF0000"/>
                </a:solidFill>
              </a:rPr>
              <a:t>(Cambridge)</a:t>
            </a:r>
          </a:p>
        </p:txBody>
      </p:sp>
      <p:pic>
        <p:nvPicPr>
          <p:cNvPr id="7" name="Control_planning.mp4">
            <a:hlinkClick r:id="" action="ppaction://media"/>
            <a:extLst>
              <a:ext uri="{FF2B5EF4-FFF2-40B4-BE49-F238E27FC236}">
                <a16:creationId xmlns:a16="http://schemas.microsoft.com/office/drawing/2014/main" id="{E3EB6CD2-020E-4E62-D97B-30C1A616148B}"/>
              </a:ext>
            </a:extLst>
          </p:cNvPr>
          <p:cNvPicPr>
            <a:picLocks noChangeAspect="1"/>
          </p:cNvPicPr>
          <p:nvPr>
            <a:videoFile r:link="rId1"/>
            <p:extLst>
              <p:ext uri="{DAA4B4D4-6D71-4841-9C94-3DE7FCFB9230}">
                <p14:media xmlns:p14="http://schemas.microsoft.com/office/powerpoint/2010/main" r:embed="rId2">
                  <p14:trim st="2796.69"/>
                </p14:media>
              </p:ext>
            </p:extLst>
          </p:nvPr>
        </p:nvPicPr>
        <p:blipFill>
          <a:blip r:embed="rId7"/>
          <a:stretch>
            <a:fillRect/>
          </a:stretch>
        </p:blipFill>
        <p:spPr>
          <a:xfrm>
            <a:off x="0" y="2566736"/>
            <a:ext cx="5746383" cy="3232340"/>
          </a:xfrm>
          <a:prstGeom prst="rect">
            <a:avLst/>
          </a:prstGeom>
        </p:spPr>
      </p:pic>
    </p:spTree>
    <p:extLst>
      <p:ext uri="{BB962C8B-B14F-4D97-AF65-F5344CB8AC3E}">
        <p14:creationId xmlns:p14="http://schemas.microsoft.com/office/powerpoint/2010/main" val="1488519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308"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A814AFE-3D4D-1C49-9BDB-50D735B961A3}"/>
              </a:ext>
            </a:extLst>
          </p:cNvPr>
          <p:cNvSpPr txBox="1"/>
          <p:nvPr/>
        </p:nvSpPr>
        <p:spPr>
          <a:xfrm>
            <a:off x="0" y="0"/>
            <a:ext cx="12192000" cy="1015663"/>
          </a:xfrm>
          <a:prstGeom prst="rect">
            <a:avLst/>
          </a:prstGeom>
          <a:noFill/>
        </p:spPr>
        <p:txBody>
          <a:bodyPr wrap="square" rtlCol="0">
            <a:spAutoFit/>
          </a:bodyPr>
          <a:lstStyle/>
          <a:p>
            <a:pPr algn="ctr"/>
            <a:r>
              <a:rPr lang="en-US" sz="6000" dirty="0"/>
              <a:t>Writing module</a:t>
            </a:r>
          </a:p>
        </p:txBody>
      </p:sp>
      <p:pic>
        <p:nvPicPr>
          <p:cNvPr id="2" name="Picture 1">
            <a:extLst>
              <a:ext uri="{FF2B5EF4-FFF2-40B4-BE49-F238E27FC236}">
                <a16:creationId xmlns:a16="http://schemas.microsoft.com/office/drawing/2014/main" id="{5553B956-EF79-9741-BC18-B7B1ADD3165D}"/>
              </a:ext>
            </a:extLst>
          </p:cNvPr>
          <p:cNvPicPr>
            <a:picLocks noChangeAspect="1"/>
          </p:cNvPicPr>
          <p:nvPr/>
        </p:nvPicPr>
        <p:blipFill>
          <a:blip r:embed="rId2"/>
          <a:stretch>
            <a:fillRect/>
          </a:stretch>
        </p:blipFill>
        <p:spPr>
          <a:xfrm>
            <a:off x="0" y="1892536"/>
            <a:ext cx="12192000" cy="3072928"/>
          </a:xfrm>
          <a:prstGeom prst="rect">
            <a:avLst/>
          </a:prstGeom>
        </p:spPr>
      </p:pic>
    </p:spTree>
    <p:extLst>
      <p:ext uri="{BB962C8B-B14F-4D97-AF65-F5344CB8AC3E}">
        <p14:creationId xmlns:p14="http://schemas.microsoft.com/office/powerpoint/2010/main" val="35473563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0C6C86-441F-0549-82E3-411BFB534CC6}"/>
              </a:ext>
            </a:extLst>
          </p:cNvPr>
          <p:cNvSpPr txBox="1"/>
          <p:nvPr/>
        </p:nvSpPr>
        <p:spPr>
          <a:xfrm>
            <a:off x="0" y="0"/>
            <a:ext cx="12192000" cy="1015663"/>
          </a:xfrm>
          <a:prstGeom prst="rect">
            <a:avLst/>
          </a:prstGeom>
          <a:noFill/>
        </p:spPr>
        <p:txBody>
          <a:bodyPr wrap="square" rtlCol="0">
            <a:spAutoFit/>
          </a:bodyPr>
          <a:lstStyle/>
          <a:p>
            <a:pPr algn="ctr"/>
            <a:r>
              <a:rPr lang="en-US" sz="6000" dirty="0"/>
              <a:t>Reviewer module</a:t>
            </a:r>
          </a:p>
        </p:txBody>
      </p:sp>
      <p:pic>
        <p:nvPicPr>
          <p:cNvPr id="2" name="Picture 1">
            <a:extLst>
              <a:ext uri="{FF2B5EF4-FFF2-40B4-BE49-F238E27FC236}">
                <a16:creationId xmlns:a16="http://schemas.microsoft.com/office/drawing/2014/main" id="{2F4C580F-6D17-F2E0-7B84-82F922498FCD}"/>
              </a:ext>
            </a:extLst>
          </p:cNvPr>
          <p:cNvPicPr>
            <a:picLocks noChangeAspect="1"/>
          </p:cNvPicPr>
          <p:nvPr/>
        </p:nvPicPr>
        <p:blipFill>
          <a:blip r:embed="rId2"/>
          <a:stretch>
            <a:fillRect/>
          </a:stretch>
        </p:blipFill>
        <p:spPr>
          <a:xfrm>
            <a:off x="0" y="0"/>
            <a:ext cx="12168862" cy="6858000"/>
          </a:xfrm>
          <a:prstGeom prst="rect">
            <a:avLst/>
          </a:prstGeom>
        </p:spPr>
      </p:pic>
      <p:pic>
        <p:nvPicPr>
          <p:cNvPr id="3" name="Picture 2">
            <a:extLst>
              <a:ext uri="{FF2B5EF4-FFF2-40B4-BE49-F238E27FC236}">
                <a16:creationId xmlns:a16="http://schemas.microsoft.com/office/drawing/2014/main" id="{4D17FFF7-1088-A763-2B8C-E6C712D3C7AF}"/>
              </a:ext>
            </a:extLst>
          </p:cNvPr>
          <p:cNvPicPr>
            <a:picLocks noChangeAspect="1"/>
          </p:cNvPicPr>
          <p:nvPr/>
        </p:nvPicPr>
        <p:blipFill rotWithShape="1">
          <a:blip r:embed="rId3"/>
          <a:srcRect l="17013" t="5394" r="21220" b="23699"/>
          <a:stretch/>
        </p:blipFill>
        <p:spPr>
          <a:xfrm>
            <a:off x="10799672" y="1015663"/>
            <a:ext cx="1194800" cy="1371600"/>
          </a:xfrm>
          <a:prstGeom prst="rect">
            <a:avLst/>
          </a:prstGeom>
        </p:spPr>
      </p:pic>
      <p:sp>
        <p:nvSpPr>
          <p:cNvPr id="6" name="TextBox 5">
            <a:extLst>
              <a:ext uri="{FF2B5EF4-FFF2-40B4-BE49-F238E27FC236}">
                <a16:creationId xmlns:a16="http://schemas.microsoft.com/office/drawing/2014/main" id="{3396975F-C396-E229-9CC1-F277B8CEB988}"/>
              </a:ext>
            </a:extLst>
          </p:cNvPr>
          <p:cNvSpPr txBox="1"/>
          <p:nvPr/>
        </p:nvSpPr>
        <p:spPr>
          <a:xfrm>
            <a:off x="23137" y="867090"/>
            <a:ext cx="3201325" cy="461665"/>
          </a:xfrm>
          <a:prstGeom prst="rect">
            <a:avLst/>
          </a:prstGeom>
          <a:noFill/>
        </p:spPr>
        <p:txBody>
          <a:bodyPr wrap="square">
            <a:spAutoFit/>
          </a:bodyPr>
          <a:lstStyle/>
          <a:p>
            <a:r>
              <a:rPr lang="en-US" sz="2400" dirty="0">
                <a:solidFill>
                  <a:schemeClr val="bg1"/>
                </a:solidFill>
              </a:rPr>
              <a:t>https://</a:t>
            </a:r>
            <a:r>
              <a:rPr lang="en-US" sz="2400" dirty="0" err="1">
                <a:solidFill>
                  <a:schemeClr val="bg1"/>
                </a:solidFill>
              </a:rPr>
              <a:t>skepthical-ai.org</a:t>
            </a:r>
            <a:endParaRPr lang="en-US" sz="2400" dirty="0">
              <a:solidFill>
                <a:schemeClr val="bg1"/>
              </a:solidFill>
            </a:endParaRPr>
          </a:p>
        </p:txBody>
      </p:sp>
    </p:spTree>
    <p:extLst>
      <p:ext uri="{BB962C8B-B14F-4D97-AF65-F5344CB8AC3E}">
        <p14:creationId xmlns:p14="http://schemas.microsoft.com/office/powerpoint/2010/main" val="30300904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396F775-2547-DD2C-03EE-D4188027EB86}"/>
              </a:ext>
            </a:extLst>
          </p:cNvPr>
          <p:cNvPicPr>
            <a:picLocks noChangeAspect="1"/>
          </p:cNvPicPr>
          <p:nvPr/>
        </p:nvPicPr>
        <p:blipFill>
          <a:blip r:embed="rId3"/>
          <a:stretch>
            <a:fillRect/>
          </a:stretch>
        </p:blipFill>
        <p:spPr>
          <a:xfrm>
            <a:off x="553613" y="2066933"/>
            <a:ext cx="4806662" cy="2551289"/>
          </a:xfrm>
          <a:prstGeom prst="rect">
            <a:avLst/>
          </a:prstGeom>
        </p:spPr>
      </p:pic>
      <p:pic>
        <p:nvPicPr>
          <p:cNvPr id="4" name="Picture 3">
            <a:extLst>
              <a:ext uri="{FF2B5EF4-FFF2-40B4-BE49-F238E27FC236}">
                <a16:creationId xmlns:a16="http://schemas.microsoft.com/office/drawing/2014/main" id="{B02106EF-CDF1-2F41-A53A-04ED8EE701DC}"/>
              </a:ext>
            </a:extLst>
          </p:cNvPr>
          <p:cNvPicPr>
            <a:picLocks noChangeAspect="1"/>
          </p:cNvPicPr>
          <p:nvPr/>
        </p:nvPicPr>
        <p:blipFill>
          <a:blip r:embed="rId4"/>
          <a:srcRect l="3609" t="18666" r="5509" b="5796"/>
          <a:stretch>
            <a:fillRect/>
          </a:stretch>
        </p:blipFill>
        <p:spPr>
          <a:xfrm>
            <a:off x="33174" y="43094"/>
            <a:ext cx="7262859" cy="1944258"/>
          </a:xfrm>
          <a:prstGeom prst="rect">
            <a:avLst/>
          </a:prstGeom>
          <a:ln>
            <a:noFill/>
          </a:ln>
        </p:spPr>
      </p:pic>
      <p:sp>
        <p:nvSpPr>
          <p:cNvPr id="3" name="TextBox 2">
            <a:extLst>
              <a:ext uri="{FF2B5EF4-FFF2-40B4-BE49-F238E27FC236}">
                <a16:creationId xmlns:a16="http://schemas.microsoft.com/office/drawing/2014/main" id="{542C32D9-21F6-62AA-5681-AEA6E341685F}"/>
              </a:ext>
            </a:extLst>
          </p:cNvPr>
          <p:cNvSpPr txBox="1"/>
          <p:nvPr/>
        </p:nvSpPr>
        <p:spPr>
          <a:xfrm>
            <a:off x="8966700" y="6282243"/>
            <a:ext cx="2398426" cy="369332"/>
          </a:xfrm>
          <a:prstGeom prst="rect">
            <a:avLst/>
          </a:prstGeom>
          <a:noFill/>
        </p:spPr>
        <p:txBody>
          <a:bodyPr wrap="square" rtlCol="0">
            <a:spAutoFit/>
          </a:bodyPr>
          <a:lstStyle/>
          <a:p>
            <a:r>
              <a:rPr lang="en-US" b="1" dirty="0">
                <a:solidFill>
                  <a:schemeClr val="bg1"/>
                </a:solidFill>
              </a:rPr>
              <a:t>DENDRAL (1960s)</a:t>
            </a:r>
          </a:p>
        </p:txBody>
      </p:sp>
      <p:pic>
        <p:nvPicPr>
          <p:cNvPr id="8" name="Picture 7">
            <a:extLst>
              <a:ext uri="{FF2B5EF4-FFF2-40B4-BE49-F238E27FC236}">
                <a16:creationId xmlns:a16="http://schemas.microsoft.com/office/drawing/2014/main" id="{00E507E9-E3EE-2E62-50E7-B3FD8F4F0A0E}"/>
              </a:ext>
            </a:extLst>
          </p:cNvPr>
          <p:cNvPicPr>
            <a:picLocks noChangeAspect="1"/>
          </p:cNvPicPr>
          <p:nvPr/>
        </p:nvPicPr>
        <p:blipFill>
          <a:blip r:embed="rId5"/>
          <a:stretch>
            <a:fillRect/>
          </a:stretch>
        </p:blipFill>
        <p:spPr>
          <a:xfrm>
            <a:off x="900284" y="4724812"/>
            <a:ext cx="5896702" cy="2093463"/>
          </a:xfrm>
          <a:prstGeom prst="rect">
            <a:avLst/>
          </a:prstGeom>
        </p:spPr>
      </p:pic>
      <p:pic>
        <p:nvPicPr>
          <p:cNvPr id="9" name="Picture 8">
            <a:extLst>
              <a:ext uri="{FF2B5EF4-FFF2-40B4-BE49-F238E27FC236}">
                <a16:creationId xmlns:a16="http://schemas.microsoft.com/office/drawing/2014/main" id="{35235CAB-2073-6820-AD0E-8BE231D94772}"/>
              </a:ext>
            </a:extLst>
          </p:cNvPr>
          <p:cNvPicPr>
            <a:picLocks noChangeAspect="1"/>
          </p:cNvPicPr>
          <p:nvPr/>
        </p:nvPicPr>
        <p:blipFill>
          <a:blip r:embed="rId6"/>
          <a:stretch>
            <a:fillRect/>
          </a:stretch>
        </p:blipFill>
        <p:spPr>
          <a:xfrm>
            <a:off x="7488622" y="1104488"/>
            <a:ext cx="4474272" cy="4819346"/>
          </a:xfrm>
          <a:prstGeom prst="rect">
            <a:avLst/>
          </a:prstGeom>
        </p:spPr>
      </p:pic>
    </p:spTree>
    <p:extLst>
      <p:ext uri="{BB962C8B-B14F-4D97-AF65-F5344CB8AC3E}">
        <p14:creationId xmlns:p14="http://schemas.microsoft.com/office/powerpoint/2010/main" val="3546010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0A49D2B-281F-F840-82B8-D1B8D77CA53C}"/>
              </a:ext>
            </a:extLst>
          </p:cNvPr>
          <p:cNvPicPr>
            <a:picLocks noChangeAspect="1"/>
          </p:cNvPicPr>
          <p:nvPr/>
        </p:nvPicPr>
        <p:blipFill>
          <a:blip r:embed="rId3"/>
          <a:stretch>
            <a:fillRect/>
          </a:stretch>
        </p:blipFill>
        <p:spPr>
          <a:xfrm>
            <a:off x="1844476" y="964191"/>
            <a:ext cx="8503047" cy="5893809"/>
          </a:xfrm>
          <a:prstGeom prst="rect">
            <a:avLst/>
          </a:prstGeom>
        </p:spPr>
      </p:pic>
      <p:sp>
        <p:nvSpPr>
          <p:cNvPr id="5" name="TextBox 4">
            <a:extLst>
              <a:ext uri="{FF2B5EF4-FFF2-40B4-BE49-F238E27FC236}">
                <a16:creationId xmlns:a16="http://schemas.microsoft.com/office/drawing/2014/main" id="{4C97C38E-3433-0A47-9726-8DD9EF7F86FC}"/>
              </a:ext>
            </a:extLst>
          </p:cNvPr>
          <p:cNvSpPr txBox="1"/>
          <p:nvPr/>
        </p:nvSpPr>
        <p:spPr>
          <a:xfrm>
            <a:off x="2082800" y="0"/>
            <a:ext cx="7670800" cy="861774"/>
          </a:xfrm>
          <a:prstGeom prst="rect">
            <a:avLst/>
          </a:prstGeom>
          <a:noFill/>
        </p:spPr>
        <p:txBody>
          <a:bodyPr wrap="square" rtlCol="0">
            <a:spAutoFit/>
          </a:bodyPr>
          <a:lstStyle/>
          <a:p>
            <a:pPr algn="ctr"/>
            <a:r>
              <a:rPr lang="en-US" sz="5000" dirty="0">
                <a:solidFill>
                  <a:srgbClr val="FF0000"/>
                </a:solidFill>
              </a:rPr>
              <a:t>Medicine</a:t>
            </a:r>
          </a:p>
        </p:txBody>
      </p:sp>
      <p:pic>
        <p:nvPicPr>
          <p:cNvPr id="6" name="Picture 5">
            <a:extLst>
              <a:ext uri="{FF2B5EF4-FFF2-40B4-BE49-F238E27FC236}">
                <a16:creationId xmlns:a16="http://schemas.microsoft.com/office/drawing/2014/main" id="{D3FA4FAB-633B-7F43-B0BE-CF3703607D9A}"/>
              </a:ext>
            </a:extLst>
          </p:cNvPr>
          <p:cNvPicPr>
            <a:picLocks noChangeAspect="1"/>
          </p:cNvPicPr>
          <p:nvPr/>
        </p:nvPicPr>
        <p:blipFill rotWithShape="1">
          <a:blip r:embed="rId4"/>
          <a:srcRect l="20432" t="12425" r="35465" b="34540"/>
          <a:stretch/>
        </p:blipFill>
        <p:spPr>
          <a:xfrm>
            <a:off x="10446460" y="358062"/>
            <a:ext cx="1219306" cy="1466257"/>
          </a:xfrm>
          <a:prstGeom prst="rect">
            <a:avLst/>
          </a:prstGeom>
        </p:spPr>
      </p:pic>
      <p:sp>
        <p:nvSpPr>
          <p:cNvPr id="7" name="TextBox 6">
            <a:extLst>
              <a:ext uri="{FF2B5EF4-FFF2-40B4-BE49-F238E27FC236}">
                <a16:creationId xmlns:a16="http://schemas.microsoft.com/office/drawing/2014/main" id="{033E0667-D5EA-CE45-9143-F2D37C9FC6B2}"/>
              </a:ext>
            </a:extLst>
          </p:cNvPr>
          <p:cNvSpPr txBox="1"/>
          <p:nvPr/>
        </p:nvSpPr>
        <p:spPr>
          <a:xfrm>
            <a:off x="10007600" y="1854200"/>
            <a:ext cx="2184400" cy="553998"/>
          </a:xfrm>
          <a:prstGeom prst="rect">
            <a:avLst/>
          </a:prstGeom>
          <a:noFill/>
        </p:spPr>
        <p:txBody>
          <a:bodyPr wrap="square" rtlCol="0">
            <a:spAutoFit/>
          </a:bodyPr>
          <a:lstStyle/>
          <a:p>
            <a:pPr algn="ctr"/>
            <a:r>
              <a:rPr lang="en-US" sz="1500" dirty="0" err="1"/>
              <a:t>Urbano</a:t>
            </a:r>
            <a:r>
              <a:rPr lang="en-US" sz="1500" dirty="0"/>
              <a:t> Franca</a:t>
            </a:r>
          </a:p>
          <a:p>
            <a:pPr algn="ctr"/>
            <a:r>
              <a:rPr lang="en-US" sz="1500" dirty="0"/>
              <a:t>(Harvard Medical School)</a:t>
            </a:r>
          </a:p>
        </p:txBody>
      </p:sp>
    </p:spTree>
    <p:extLst>
      <p:ext uri="{BB962C8B-B14F-4D97-AF65-F5344CB8AC3E}">
        <p14:creationId xmlns:p14="http://schemas.microsoft.com/office/powerpoint/2010/main" val="25098987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6B154F-E249-2B43-8DD2-23B63F5A1E45}"/>
              </a:ext>
            </a:extLst>
          </p:cNvPr>
          <p:cNvSpPr txBox="1"/>
          <p:nvPr/>
        </p:nvSpPr>
        <p:spPr>
          <a:xfrm>
            <a:off x="2082800" y="0"/>
            <a:ext cx="7670800" cy="861774"/>
          </a:xfrm>
          <a:prstGeom prst="rect">
            <a:avLst/>
          </a:prstGeom>
          <a:noFill/>
        </p:spPr>
        <p:txBody>
          <a:bodyPr wrap="square" rtlCol="0">
            <a:spAutoFit/>
          </a:bodyPr>
          <a:lstStyle/>
          <a:p>
            <a:pPr algn="ctr"/>
            <a:r>
              <a:rPr lang="en-US" sz="5000" dirty="0">
                <a:solidFill>
                  <a:srgbClr val="FF0000"/>
                </a:solidFill>
              </a:rPr>
              <a:t>Astrophysics</a:t>
            </a:r>
          </a:p>
        </p:txBody>
      </p:sp>
      <p:pic>
        <p:nvPicPr>
          <p:cNvPr id="5" name="Picture 4">
            <a:extLst>
              <a:ext uri="{FF2B5EF4-FFF2-40B4-BE49-F238E27FC236}">
                <a16:creationId xmlns:a16="http://schemas.microsoft.com/office/drawing/2014/main" id="{B5D89177-EF19-BB42-8EA8-FB321C349C58}"/>
              </a:ext>
            </a:extLst>
          </p:cNvPr>
          <p:cNvPicPr>
            <a:picLocks noChangeAspect="1"/>
          </p:cNvPicPr>
          <p:nvPr/>
        </p:nvPicPr>
        <p:blipFill>
          <a:blip r:embed="rId2"/>
          <a:stretch>
            <a:fillRect/>
          </a:stretch>
        </p:blipFill>
        <p:spPr>
          <a:xfrm>
            <a:off x="1808783" y="1210365"/>
            <a:ext cx="8574433" cy="5647635"/>
          </a:xfrm>
          <a:prstGeom prst="rect">
            <a:avLst/>
          </a:prstGeom>
        </p:spPr>
      </p:pic>
      <p:pic>
        <p:nvPicPr>
          <p:cNvPr id="6" name="Picture 5">
            <a:extLst>
              <a:ext uri="{FF2B5EF4-FFF2-40B4-BE49-F238E27FC236}">
                <a16:creationId xmlns:a16="http://schemas.microsoft.com/office/drawing/2014/main" id="{8E3B92C7-5904-3946-B6B5-205956AD9F44}"/>
              </a:ext>
            </a:extLst>
          </p:cNvPr>
          <p:cNvPicPr>
            <a:picLocks noChangeAspect="1"/>
          </p:cNvPicPr>
          <p:nvPr/>
        </p:nvPicPr>
        <p:blipFill rotWithShape="1">
          <a:blip r:embed="rId3"/>
          <a:srcRect l="26812" t="6927" r="27971" b="36956"/>
          <a:stretch/>
        </p:blipFill>
        <p:spPr>
          <a:xfrm>
            <a:off x="122619" y="861774"/>
            <a:ext cx="1308671" cy="1624095"/>
          </a:xfrm>
          <a:prstGeom prst="rect">
            <a:avLst/>
          </a:prstGeom>
        </p:spPr>
      </p:pic>
      <p:sp>
        <p:nvSpPr>
          <p:cNvPr id="7" name="TextBox 6">
            <a:extLst>
              <a:ext uri="{FF2B5EF4-FFF2-40B4-BE49-F238E27FC236}">
                <a16:creationId xmlns:a16="http://schemas.microsoft.com/office/drawing/2014/main" id="{DA852F2F-39F9-7241-BCBB-4E8181C1F530}"/>
              </a:ext>
            </a:extLst>
          </p:cNvPr>
          <p:cNvSpPr txBox="1"/>
          <p:nvPr/>
        </p:nvSpPr>
        <p:spPr>
          <a:xfrm>
            <a:off x="39756" y="2485869"/>
            <a:ext cx="1468092" cy="553998"/>
          </a:xfrm>
          <a:prstGeom prst="rect">
            <a:avLst/>
          </a:prstGeom>
          <a:noFill/>
        </p:spPr>
        <p:txBody>
          <a:bodyPr wrap="square" rtlCol="0">
            <a:spAutoFit/>
          </a:bodyPr>
          <a:lstStyle/>
          <a:p>
            <a:pPr algn="ctr"/>
            <a:r>
              <a:rPr lang="en-US" sz="1500" dirty="0"/>
              <a:t>Jay </a:t>
            </a:r>
            <a:r>
              <a:rPr lang="en-US" sz="1500" dirty="0" err="1"/>
              <a:t>Wadekar</a:t>
            </a:r>
            <a:endParaRPr lang="en-US" sz="1500" dirty="0"/>
          </a:p>
          <a:p>
            <a:pPr algn="ctr"/>
            <a:r>
              <a:rPr lang="en-US" sz="1500" dirty="0"/>
              <a:t>(John Hopkins)</a:t>
            </a:r>
          </a:p>
        </p:txBody>
      </p:sp>
    </p:spTree>
    <p:extLst>
      <p:ext uri="{BB962C8B-B14F-4D97-AF65-F5344CB8AC3E}">
        <p14:creationId xmlns:p14="http://schemas.microsoft.com/office/powerpoint/2010/main" val="17681259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9814351-D78E-0747-B659-CF75FFDF1E31}"/>
              </a:ext>
            </a:extLst>
          </p:cNvPr>
          <p:cNvPicPr>
            <a:picLocks noChangeAspect="1"/>
          </p:cNvPicPr>
          <p:nvPr/>
        </p:nvPicPr>
        <p:blipFill>
          <a:blip r:embed="rId2"/>
          <a:stretch>
            <a:fillRect/>
          </a:stretch>
        </p:blipFill>
        <p:spPr>
          <a:xfrm>
            <a:off x="1635521" y="1249351"/>
            <a:ext cx="9547371" cy="5608649"/>
          </a:xfrm>
          <a:prstGeom prst="rect">
            <a:avLst/>
          </a:prstGeom>
        </p:spPr>
      </p:pic>
      <p:sp>
        <p:nvSpPr>
          <p:cNvPr id="5" name="TextBox 4">
            <a:extLst>
              <a:ext uri="{FF2B5EF4-FFF2-40B4-BE49-F238E27FC236}">
                <a16:creationId xmlns:a16="http://schemas.microsoft.com/office/drawing/2014/main" id="{658F177F-C606-F247-B3A5-931BC8E6F933}"/>
              </a:ext>
            </a:extLst>
          </p:cNvPr>
          <p:cNvSpPr txBox="1"/>
          <p:nvPr/>
        </p:nvSpPr>
        <p:spPr>
          <a:xfrm>
            <a:off x="2082800" y="0"/>
            <a:ext cx="7670800" cy="861774"/>
          </a:xfrm>
          <a:prstGeom prst="rect">
            <a:avLst/>
          </a:prstGeom>
          <a:noFill/>
        </p:spPr>
        <p:txBody>
          <a:bodyPr wrap="square" rtlCol="0">
            <a:spAutoFit/>
          </a:bodyPr>
          <a:lstStyle/>
          <a:p>
            <a:pPr algn="ctr"/>
            <a:r>
              <a:rPr lang="en-US" sz="5000" dirty="0">
                <a:solidFill>
                  <a:srgbClr val="FF0000"/>
                </a:solidFill>
              </a:rPr>
              <a:t>Biophysics</a:t>
            </a:r>
          </a:p>
        </p:txBody>
      </p:sp>
      <p:pic>
        <p:nvPicPr>
          <p:cNvPr id="9" name="Picture 8">
            <a:extLst>
              <a:ext uri="{FF2B5EF4-FFF2-40B4-BE49-F238E27FC236}">
                <a16:creationId xmlns:a16="http://schemas.microsoft.com/office/drawing/2014/main" id="{2B3AE113-962B-894E-B5AA-ED612662BE4C}"/>
              </a:ext>
            </a:extLst>
          </p:cNvPr>
          <p:cNvPicPr>
            <a:picLocks noChangeAspect="1"/>
          </p:cNvPicPr>
          <p:nvPr/>
        </p:nvPicPr>
        <p:blipFill rotWithShape="1">
          <a:blip r:embed="rId3"/>
          <a:srcRect l="10869" t="3768" r="11391" b="24504"/>
          <a:stretch/>
        </p:blipFill>
        <p:spPr>
          <a:xfrm>
            <a:off x="278271" y="845681"/>
            <a:ext cx="1357251" cy="1252287"/>
          </a:xfrm>
          <a:prstGeom prst="rect">
            <a:avLst/>
          </a:prstGeom>
        </p:spPr>
      </p:pic>
      <p:sp>
        <p:nvSpPr>
          <p:cNvPr id="10" name="Rectangle 9">
            <a:extLst>
              <a:ext uri="{FF2B5EF4-FFF2-40B4-BE49-F238E27FC236}">
                <a16:creationId xmlns:a16="http://schemas.microsoft.com/office/drawing/2014/main" id="{3EFEEC41-604F-8445-991B-23A970362785}"/>
              </a:ext>
            </a:extLst>
          </p:cNvPr>
          <p:cNvSpPr/>
          <p:nvPr/>
        </p:nvSpPr>
        <p:spPr>
          <a:xfrm>
            <a:off x="15835" y="2097968"/>
            <a:ext cx="1974201" cy="584775"/>
          </a:xfrm>
          <a:prstGeom prst="rect">
            <a:avLst/>
          </a:prstGeom>
        </p:spPr>
        <p:txBody>
          <a:bodyPr wrap="square">
            <a:spAutoFit/>
          </a:bodyPr>
          <a:lstStyle/>
          <a:p>
            <a:pPr algn="ctr"/>
            <a:r>
              <a:rPr lang="en-US" sz="1600" dirty="0"/>
              <a:t>Anupam Anand Ojha (CCB/CCM)</a:t>
            </a:r>
          </a:p>
        </p:txBody>
      </p:sp>
    </p:spTree>
    <p:extLst>
      <p:ext uri="{BB962C8B-B14F-4D97-AF65-F5344CB8AC3E}">
        <p14:creationId xmlns:p14="http://schemas.microsoft.com/office/powerpoint/2010/main" val="3651020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E63FA4F-A760-9A6D-9EF7-B7C56C759D2E}"/>
              </a:ext>
            </a:extLst>
          </p:cNvPr>
          <p:cNvSpPr txBox="1"/>
          <p:nvPr/>
        </p:nvSpPr>
        <p:spPr>
          <a:xfrm>
            <a:off x="0" y="0"/>
            <a:ext cx="12192000" cy="1015663"/>
          </a:xfrm>
          <a:prstGeom prst="rect">
            <a:avLst/>
          </a:prstGeom>
          <a:noFill/>
        </p:spPr>
        <p:txBody>
          <a:bodyPr wrap="square" rtlCol="0">
            <a:spAutoFit/>
          </a:bodyPr>
          <a:lstStyle/>
          <a:p>
            <a:pPr algn="ctr"/>
            <a:r>
              <a:rPr lang="en-US" sz="6000"/>
              <a:t>Large Language Models (LLMs)</a:t>
            </a:r>
            <a:endParaRPr lang="en-US" sz="6000" dirty="0"/>
          </a:p>
        </p:txBody>
      </p:sp>
      <p:sp>
        <p:nvSpPr>
          <p:cNvPr id="2" name="TextBox 1">
            <a:extLst>
              <a:ext uri="{FF2B5EF4-FFF2-40B4-BE49-F238E27FC236}">
                <a16:creationId xmlns:a16="http://schemas.microsoft.com/office/drawing/2014/main" id="{FFA46F54-D910-BD4F-9F1B-23FBD240D821}"/>
              </a:ext>
            </a:extLst>
          </p:cNvPr>
          <p:cNvSpPr txBox="1"/>
          <p:nvPr/>
        </p:nvSpPr>
        <p:spPr>
          <a:xfrm>
            <a:off x="212035" y="3013500"/>
            <a:ext cx="2411895" cy="830997"/>
          </a:xfrm>
          <a:prstGeom prst="rect">
            <a:avLst/>
          </a:prstGeom>
          <a:noFill/>
        </p:spPr>
        <p:txBody>
          <a:bodyPr wrap="square" rtlCol="0">
            <a:spAutoFit/>
          </a:bodyPr>
          <a:lstStyle/>
          <a:p>
            <a:r>
              <a:rPr lang="en-US" sz="2400" dirty="0"/>
              <a:t>Billions to trillions of parameters</a:t>
            </a:r>
          </a:p>
        </p:txBody>
      </p:sp>
      <p:sp>
        <p:nvSpPr>
          <p:cNvPr id="5" name="TextBox 4">
            <a:extLst>
              <a:ext uri="{FF2B5EF4-FFF2-40B4-BE49-F238E27FC236}">
                <a16:creationId xmlns:a16="http://schemas.microsoft.com/office/drawing/2014/main" id="{57D55E54-DEE4-4145-87EF-90CAC61A23ED}"/>
              </a:ext>
            </a:extLst>
          </p:cNvPr>
          <p:cNvSpPr txBox="1"/>
          <p:nvPr/>
        </p:nvSpPr>
        <p:spPr>
          <a:xfrm>
            <a:off x="1417982" y="1273859"/>
            <a:ext cx="2067338" cy="830997"/>
          </a:xfrm>
          <a:prstGeom prst="rect">
            <a:avLst/>
          </a:prstGeom>
          <a:noFill/>
        </p:spPr>
        <p:txBody>
          <a:bodyPr wrap="square" rtlCol="0">
            <a:spAutoFit/>
          </a:bodyPr>
          <a:lstStyle/>
          <a:p>
            <a:r>
              <a:rPr lang="en-US" sz="2400" dirty="0"/>
              <a:t>Very large corpus of text</a:t>
            </a:r>
          </a:p>
        </p:txBody>
      </p:sp>
      <p:sp>
        <p:nvSpPr>
          <p:cNvPr id="6" name="TextBox 5">
            <a:extLst>
              <a:ext uri="{FF2B5EF4-FFF2-40B4-BE49-F238E27FC236}">
                <a16:creationId xmlns:a16="http://schemas.microsoft.com/office/drawing/2014/main" id="{860B2D8C-6670-7D44-9735-9591A7540C28}"/>
              </a:ext>
            </a:extLst>
          </p:cNvPr>
          <p:cNvSpPr txBox="1"/>
          <p:nvPr/>
        </p:nvSpPr>
        <p:spPr>
          <a:xfrm>
            <a:off x="1166192" y="5258917"/>
            <a:ext cx="2703443" cy="830997"/>
          </a:xfrm>
          <a:prstGeom prst="rect">
            <a:avLst/>
          </a:prstGeom>
          <a:noFill/>
        </p:spPr>
        <p:txBody>
          <a:bodyPr wrap="square" rtlCol="0">
            <a:spAutoFit/>
          </a:bodyPr>
          <a:lstStyle/>
          <a:p>
            <a:r>
              <a:rPr lang="en-US" sz="2400" dirty="0"/>
              <a:t>Trained used self-supervised learning</a:t>
            </a:r>
          </a:p>
        </p:txBody>
      </p:sp>
      <p:sp>
        <p:nvSpPr>
          <p:cNvPr id="7" name="TextBox 6">
            <a:extLst>
              <a:ext uri="{FF2B5EF4-FFF2-40B4-BE49-F238E27FC236}">
                <a16:creationId xmlns:a16="http://schemas.microsoft.com/office/drawing/2014/main" id="{365B53D3-645C-054D-950E-9D46998CF637}"/>
              </a:ext>
            </a:extLst>
          </p:cNvPr>
          <p:cNvSpPr txBox="1"/>
          <p:nvPr/>
        </p:nvSpPr>
        <p:spPr>
          <a:xfrm>
            <a:off x="8322366" y="1302851"/>
            <a:ext cx="2703443" cy="830997"/>
          </a:xfrm>
          <a:prstGeom prst="rect">
            <a:avLst/>
          </a:prstGeom>
          <a:noFill/>
        </p:spPr>
        <p:txBody>
          <a:bodyPr wrap="square" rtlCol="0">
            <a:spAutoFit/>
          </a:bodyPr>
          <a:lstStyle/>
          <a:p>
            <a:r>
              <a:rPr lang="en-US" sz="2400" dirty="0"/>
              <a:t>Designed for next token prediction</a:t>
            </a:r>
          </a:p>
        </p:txBody>
      </p:sp>
      <p:sp>
        <p:nvSpPr>
          <p:cNvPr id="8" name="Cloud 7">
            <a:extLst>
              <a:ext uri="{FF2B5EF4-FFF2-40B4-BE49-F238E27FC236}">
                <a16:creationId xmlns:a16="http://schemas.microsoft.com/office/drawing/2014/main" id="{C9691147-5267-8042-B1EA-BCC571EC58DF}"/>
              </a:ext>
            </a:extLst>
          </p:cNvPr>
          <p:cNvSpPr/>
          <p:nvPr/>
        </p:nvSpPr>
        <p:spPr>
          <a:xfrm>
            <a:off x="4321419" y="2428673"/>
            <a:ext cx="3549161" cy="2000650"/>
          </a:xfrm>
          <a:prstGeom prst="cloud">
            <a:avLst/>
          </a:prstGeom>
          <a:solidFill>
            <a:schemeClr val="accent1">
              <a:alpha val="5793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0" dirty="0">
                <a:solidFill>
                  <a:schemeClr val="tx1"/>
                </a:solidFill>
              </a:rPr>
              <a:t>LLM</a:t>
            </a:r>
          </a:p>
        </p:txBody>
      </p:sp>
      <p:sp>
        <p:nvSpPr>
          <p:cNvPr id="9" name="TextBox 8">
            <a:extLst>
              <a:ext uri="{FF2B5EF4-FFF2-40B4-BE49-F238E27FC236}">
                <a16:creationId xmlns:a16="http://schemas.microsoft.com/office/drawing/2014/main" id="{45C3D1BF-4A5B-694B-B325-5C051DB858F2}"/>
              </a:ext>
            </a:extLst>
          </p:cNvPr>
          <p:cNvSpPr txBox="1"/>
          <p:nvPr/>
        </p:nvSpPr>
        <p:spPr>
          <a:xfrm>
            <a:off x="8322366" y="5258917"/>
            <a:ext cx="3180521" cy="830997"/>
          </a:xfrm>
          <a:prstGeom prst="rect">
            <a:avLst/>
          </a:prstGeom>
          <a:noFill/>
        </p:spPr>
        <p:txBody>
          <a:bodyPr wrap="square" rtlCol="0">
            <a:spAutoFit/>
          </a:bodyPr>
          <a:lstStyle/>
          <a:p>
            <a:r>
              <a:rPr lang="en-US" sz="2400" dirty="0"/>
              <a:t>Usually constructed with transformer layers</a:t>
            </a:r>
          </a:p>
        </p:txBody>
      </p:sp>
      <p:sp>
        <p:nvSpPr>
          <p:cNvPr id="10" name="TextBox 9">
            <a:extLst>
              <a:ext uri="{FF2B5EF4-FFF2-40B4-BE49-F238E27FC236}">
                <a16:creationId xmlns:a16="http://schemas.microsoft.com/office/drawing/2014/main" id="{4CE866E1-060B-584C-9024-DF4698C5A45F}"/>
              </a:ext>
            </a:extLst>
          </p:cNvPr>
          <p:cNvSpPr txBox="1"/>
          <p:nvPr/>
        </p:nvSpPr>
        <p:spPr>
          <a:xfrm>
            <a:off x="8642839" y="3013500"/>
            <a:ext cx="3549161" cy="830997"/>
          </a:xfrm>
          <a:prstGeom prst="rect">
            <a:avLst/>
          </a:prstGeom>
          <a:noFill/>
        </p:spPr>
        <p:txBody>
          <a:bodyPr wrap="square" rtlCol="0">
            <a:spAutoFit/>
          </a:bodyPr>
          <a:lstStyle/>
          <a:p>
            <a:r>
              <a:rPr lang="en-US" sz="2400" dirty="0" err="1">
                <a:solidFill>
                  <a:srgbClr val="FF0000"/>
                </a:solidFill>
              </a:rPr>
              <a:t>ChatGPT</a:t>
            </a:r>
            <a:r>
              <a:rPr lang="en-US" sz="2400" dirty="0">
                <a:solidFill>
                  <a:srgbClr val="FF0000"/>
                </a:solidFill>
              </a:rPr>
              <a:t>, Gemini, Claude,</a:t>
            </a:r>
          </a:p>
          <a:p>
            <a:r>
              <a:rPr lang="en-US" sz="2400" dirty="0" err="1">
                <a:solidFill>
                  <a:srgbClr val="FF0000"/>
                </a:solidFill>
              </a:rPr>
              <a:t>DeepSeek</a:t>
            </a:r>
            <a:r>
              <a:rPr lang="en-US" sz="2400" dirty="0">
                <a:solidFill>
                  <a:srgbClr val="FF0000"/>
                </a:solidFill>
              </a:rPr>
              <a:t>, Grok, </a:t>
            </a:r>
            <a:r>
              <a:rPr lang="en-US" sz="2400" dirty="0" err="1">
                <a:solidFill>
                  <a:srgbClr val="FF0000"/>
                </a:solidFill>
              </a:rPr>
              <a:t>Qwen</a:t>
            </a:r>
            <a:r>
              <a:rPr lang="en-US" sz="2400" dirty="0">
                <a:solidFill>
                  <a:srgbClr val="FF0000"/>
                </a:solidFill>
              </a:rPr>
              <a:t>…</a:t>
            </a:r>
          </a:p>
        </p:txBody>
      </p:sp>
      <p:cxnSp>
        <p:nvCxnSpPr>
          <p:cNvPr id="12" name="Curved Connector 11">
            <a:extLst>
              <a:ext uri="{FF2B5EF4-FFF2-40B4-BE49-F238E27FC236}">
                <a16:creationId xmlns:a16="http://schemas.microsoft.com/office/drawing/2014/main" id="{C87C8C0C-742D-5047-A564-D3DC84728D62}"/>
              </a:ext>
            </a:extLst>
          </p:cNvPr>
          <p:cNvCxnSpPr>
            <a:cxnSpLocks/>
            <a:stCxn id="5" idx="3"/>
            <a:endCxn id="8" idx="3"/>
          </p:cNvCxnSpPr>
          <p:nvPr/>
        </p:nvCxnSpPr>
        <p:spPr>
          <a:xfrm>
            <a:off x="3485320" y="1689358"/>
            <a:ext cx="2610680" cy="853704"/>
          </a:xfrm>
          <a:prstGeom prst="curvedConnector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urved Connector 12">
            <a:extLst>
              <a:ext uri="{FF2B5EF4-FFF2-40B4-BE49-F238E27FC236}">
                <a16:creationId xmlns:a16="http://schemas.microsoft.com/office/drawing/2014/main" id="{A753E9AF-D1B4-9D43-9E9D-2610E22AAAEF}"/>
              </a:ext>
            </a:extLst>
          </p:cNvPr>
          <p:cNvCxnSpPr>
            <a:cxnSpLocks/>
            <a:stCxn id="2" idx="3"/>
            <a:endCxn id="8" idx="2"/>
          </p:cNvCxnSpPr>
          <p:nvPr/>
        </p:nvCxnSpPr>
        <p:spPr>
          <a:xfrm flipV="1">
            <a:off x="2623930" y="3428998"/>
            <a:ext cx="1708498" cy="1"/>
          </a:xfrm>
          <a:prstGeom prst="curvedConnector3">
            <a:avLst>
              <a:gd name="adj1" fmla="val 50000"/>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urved Connector 15">
            <a:extLst>
              <a:ext uri="{FF2B5EF4-FFF2-40B4-BE49-F238E27FC236}">
                <a16:creationId xmlns:a16="http://schemas.microsoft.com/office/drawing/2014/main" id="{F7C44A6C-23D8-6C48-90BE-91B9F1BD622D}"/>
              </a:ext>
            </a:extLst>
          </p:cNvPr>
          <p:cNvCxnSpPr>
            <a:cxnSpLocks/>
            <a:stCxn id="6" idx="3"/>
            <a:endCxn id="8" idx="1"/>
          </p:cNvCxnSpPr>
          <p:nvPr/>
        </p:nvCxnSpPr>
        <p:spPr>
          <a:xfrm flipV="1">
            <a:off x="3869635" y="4427193"/>
            <a:ext cx="2226365" cy="1247223"/>
          </a:xfrm>
          <a:prstGeom prst="curvedConnector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urved Connector 18">
            <a:extLst>
              <a:ext uri="{FF2B5EF4-FFF2-40B4-BE49-F238E27FC236}">
                <a16:creationId xmlns:a16="http://schemas.microsoft.com/office/drawing/2014/main" id="{F48C4879-1D9B-8C4E-B275-D11AA18FD44A}"/>
              </a:ext>
            </a:extLst>
          </p:cNvPr>
          <p:cNvCxnSpPr>
            <a:cxnSpLocks/>
            <a:stCxn id="7" idx="1"/>
            <a:endCxn id="8" idx="3"/>
          </p:cNvCxnSpPr>
          <p:nvPr/>
        </p:nvCxnSpPr>
        <p:spPr>
          <a:xfrm rot="10800000" flipV="1">
            <a:off x="6096000" y="1718350"/>
            <a:ext cx="2226366" cy="824712"/>
          </a:xfrm>
          <a:prstGeom prst="curvedConnector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urved Connector 19">
            <a:extLst>
              <a:ext uri="{FF2B5EF4-FFF2-40B4-BE49-F238E27FC236}">
                <a16:creationId xmlns:a16="http://schemas.microsoft.com/office/drawing/2014/main" id="{7784F71B-1E66-9645-BADB-19E8ACD45B54}"/>
              </a:ext>
            </a:extLst>
          </p:cNvPr>
          <p:cNvCxnSpPr>
            <a:cxnSpLocks/>
            <a:stCxn id="9" idx="1"/>
            <a:endCxn id="8" idx="1"/>
          </p:cNvCxnSpPr>
          <p:nvPr/>
        </p:nvCxnSpPr>
        <p:spPr>
          <a:xfrm rot="10800000">
            <a:off x="6096000" y="4427194"/>
            <a:ext cx="2226366" cy="1247223"/>
          </a:xfrm>
          <a:prstGeom prst="curvedConnector2">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urved Connector 26">
            <a:extLst>
              <a:ext uri="{FF2B5EF4-FFF2-40B4-BE49-F238E27FC236}">
                <a16:creationId xmlns:a16="http://schemas.microsoft.com/office/drawing/2014/main" id="{44EC33C0-2AF0-9843-8F0F-0A1F3FF33403}"/>
              </a:ext>
            </a:extLst>
          </p:cNvPr>
          <p:cNvCxnSpPr>
            <a:cxnSpLocks/>
            <a:stCxn id="8" idx="0"/>
            <a:endCxn id="10" idx="1"/>
          </p:cNvCxnSpPr>
          <p:nvPr/>
        </p:nvCxnSpPr>
        <p:spPr>
          <a:xfrm>
            <a:off x="7867622" y="3428998"/>
            <a:ext cx="775217" cy="1"/>
          </a:xfrm>
          <a:prstGeom prst="curvedConnector3">
            <a:avLst>
              <a:gd name="adj1" fmla="val 50000"/>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956755"/>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Word"/>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0"/>
                                          </p:stCondLst>
                                        </p:cTn>
                                        <p:tgtEl>
                                          <p:spTgt spid="5"/>
                                        </p:tgtEl>
                                        <p:attrNameLst>
                                          <p:attrName>style.visibility</p:attrName>
                                        </p:attrNameLst>
                                      </p:cBhvr>
                                      <p:to>
                                        <p:strVal val="visible"/>
                                      </p:to>
                                    </p:set>
                                  </p:childTnLst>
                                </p:cTn>
                              </p:par>
                            </p:childTnLst>
                          </p:cTn>
                        </p:par>
                        <p:par>
                          <p:cTn id="7" fill="hold">
                            <p:stCondLst>
                              <p:cond delay="1000"/>
                            </p:stCondLst>
                            <p:childTnLst>
                              <p:par>
                                <p:cTn id="8" presetID="1" presetClass="entr" presetSubtype="0" fill="hold" nodeType="afterEffect">
                                  <p:stCondLst>
                                    <p:cond delay="500"/>
                                  </p:stCondLst>
                                  <p:childTnLst>
                                    <p:set>
                                      <p:cBhvr>
                                        <p:cTn id="9" dur="1" fill="hold">
                                          <p:stCondLst>
                                            <p:cond delay="0"/>
                                          </p:stCondLst>
                                        </p:cTn>
                                        <p:tgtEl>
                                          <p:spTgt spid="12"/>
                                        </p:tgtEl>
                                        <p:attrNameLst>
                                          <p:attrName>style.visibility</p:attrName>
                                        </p:attrNameLst>
                                      </p:cBhvr>
                                      <p:to>
                                        <p:strVal val="visible"/>
                                      </p:to>
                                    </p:set>
                                  </p:childTnLst>
                                </p:cTn>
                              </p:par>
                            </p:childTnLst>
                          </p:cTn>
                        </p:par>
                        <p:par>
                          <p:cTn id="10" fill="hold">
                            <p:stCondLst>
                              <p:cond delay="1500"/>
                            </p:stCondLst>
                            <p:childTnLst>
                              <p:par>
                                <p:cTn id="11" presetID="1" presetClass="entr" presetSubtype="0" fill="hold" grpId="0" nodeType="afterEffect">
                                  <p:stCondLst>
                                    <p:cond delay="500"/>
                                  </p:stCondLst>
                                  <p:childTnLst>
                                    <p:set>
                                      <p:cBhvr>
                                        <p:cTn id="12" dur="1" fill="hold">
                                          <p:stCondLst>
                                            <p:cond delay="0"/>
                                          </p:stCondLst>
                                        </p:cTn>
                                        <p:tgtEl>
                                          <p:spTgt spid="2"/>
                                        </p:tgtEl>
                                        <p:attrNameLst>
                                          <p:attrName>style.visibility</p:attrName>
                                        </p:attrNameLst>
                                      </p:cBhvr>
                                      <p:to>
                                        <p:strVal val="visible"/>
                                      </p:to>
                                    </p:set>
                                  </p:childTnLst>
                                </p:cTn>
                              </p:par>
                            </p:childTnLst>
                          </p:cTn>
                        </p:par>
                        <p:par>
                          <p:cTn id="13" fill="hold">
                            <p:stCondLst>
                              <p:cond delay="2000"/>
                            </p:stCondLst>
                            <p:childTnLst>
                              <p:par>
                                <p:cTn id="14" presetID="1" presetClass="entr" presetSubtype="0" fill="hold" nodeType="afterEffect">
                                  <p:stCondLst>
                                    <p:cond delay="500"/>
                                  </p:stCondLst>
                                  <p:childTnLst>
                                    <p:set>
                                      <p:cBhvr>
                                        <p:cTn id="15" dur="1" fill="hold">
                                          <p:stCondLst>
                                            <p:cond delay="0"/>
                                          </p:stCondLst>
                                        </p:cTn>
                                        <p:tgtEl>
                                          <p:spTgt spid="13"/>
                                        </p:tgtEl>
                                        <p:attrNameLst>
                                          <p:attrName>style.visibility</p:attrName>
                                        </p:attrNameLst>
                                      </p:cBhvr>
                                      <p:to>
                                        <p:strVal val="visible"/>
                                      </p:to>
                                    </p:set>
                                  </p:childTnLst>
                                </p:cTn>
                              </p:par>
                            </p:childTnLst>
                          </p:cTn>
                        </p:par>
                        <p:par>
                          <p:cTn id="16" fill="hold">
                            <p:stCondLst>
                              <p:cond delay="2500"/>
                            </p:stCondLst>
                            <p:childTnLst>
                              <p:par>
                                <p:cTn id="17" presetID="1" presetClass="entr" presetSubtype="0" fill="hold" grpId="0" nodeType="afterEffect">
                                  <p:stCondLst>
                                    <p:cond delay="500"/>
                                  </p:stCondLst>
                                  <p:childTnLst>
                                    <p:set>
                                      <p:cBhvr>
                                        <p:cTn id="18" dur="1" fill="hold">
                                          <p:stCondLst>
                                            <p:cond delay="0"/>
                                          </p:stCondLst>
                                        </p:cTn>
                                        <p:tgtEl>
                                          <p:spTgt spid="6"/>
                                        </p:tgtEl>
                                        <p:attrNameLst>
                                          <p:attrName>style.visibility</p:attrName>
                                        </p:attrNameLst>
                                      </p:cBhvr>
                                      <p:to>
                                        <p:strVal val="visible"/>
                                      </p:to>
                                    </p:set>
                                  </p:childTnLst>
                                </p:cTn>
                              </p:par>
                            </p:childTnLst>
                          </p:cTn>
                        </p:par>
                        <p:par>
                          <p:cTn id="19" fill="hold">
                            <p:stCondLst>
                              <p:cond delay="3000"/>
                            </p:stCondLst>
                            <p:childTnLst>
                              <p:par>
                                <p:cTn id="20" presetID="1" presetClass="entr" presetSubtype="0" fill="hold" nodeType="afterEffect">
                                  <p:stCondLst>
                                    <p:cond delay="500"/>
                                  </p:stCondLst>
                                  <p:childTnLst>
                                    <p:set>
                                      <p:cBhvr>
                                        <p:cTn id="21" dur="1" fill="hold">
                                          <p:stCondLst>
                                            <p:cond delay="0"/>
                                          </p:stCondLst>
                                        </p:cTn>
                                        <p:tgtEl>
                                          <p:spTgt spid="16"/>
                                        </p:tgtEl>
                                        <p:attrNameLst>
                                          <p:attrName>style.visibility</p:attrName>
                                        </p:attrNameLst>
                                      </p:cBhvr>
                                      <p:to>
                                        <p:strVal val="visible"/>
                                      </p:to>
                                    </p:set>
                                  </p:childTnLst>
                                </p:cTn>
                              </p:par>
                            </p:childTnLst>
                          </p:cTn>
                        </p:par>
                        <p:par>
                          <p:cTn id="22" fill="hold">
                            <p:stCondLst>
                              <p:cond delay="3500"/>
                            </p:stCondLst>
                            <p:childTnLst>
                              <p:par>
                                <p:cTn id="23" presetID="1" presetClass="entr" presetSubtype="0" fill="hold" grpId="0" nodeType="afterEffect">
                                  <p:stCondLst>
                                    <p:cond delay="500"/>
                                  </p:stCondLst>
                                  <p:childTnLst>
                                    <p:set>
                                      <p:cBhvr>
                                        <p:cTn id="24" dur="1" fill="hold">
                                          <p:stCondLst>
                                            <p:cond delay="0"/>
                                          </p:stCondLst>
                                        </p:cTn>
                                        <p:tgtEl>
                                          <p:spTgt spid="9"/>
                                        </p:tgtEl>
                                        <p:attrNameLst>
                                          <p:attrName>style.visibility</p:attrName>
                                        </p:attrNameLst>
                                      </p:cBhvr>
                                      <p:to>
                                        <p:strVal val="visible"/>
                                      </p:to>
                                    </p:set>
                                  </p:childTnLst>
                                </p:cTn>
                              </p:par>
                            </p:childTnLst>
                          </p:cTn>
                        </p:par>
                        <p:par>
                          <p:cTn id="25" fill="hold">
                            <p:stCondLst>
                              <p:cond delay="4000"/>
                            </p:stCondLst>
                            <p:childTnLst>
                              <p:par>
                                <p:cTn id="26" presetID="1" presetClass="entr" presetSubtype="0" fill="hold" nodeType="afterEffect">
                                  <p:stCondLst>
                                    <p:cond delay="500"/>
                                  </p:stCondLst>
                                  <p:childTnLst>
                                    <p:set>
                                      <p:cBhvr>
                                        <p:cTn id="27" dur="1" fill="hold">
                                          <p:stCondLst>
                                            <p:cond delay="0"/>
                                          </p:stCondLst>
                                        </p:cTn>
                                        <p:tgtEl>
                                          <p:spTgt spid="20"/>
                                        </p:tgtEl>
                                        <p:attrNameLst>
                                          <p:attrName>style.visibility</p:attrName>
                                        </p:attrNameLst>
                                      </p:cBhvr>
                                      <p:to>
                                        <p:strVal val="visible"/>
                                      </p:to>
                                    </p:set>
                                  </p:childTnLst>
                                </p:cTn>
                              </p:par>
                            </p:childTnLst>
                          </p:cTn>
                        </p:par>
                        <p:par>
                          <p:cTn id="28" fill="hold">
                            <p:stCondLst>
                              <p:cond delay="4500"/>
                            </p:stCondLst>
                            <p:childTnLst>
                              <p:par>
                                <p:cTn id="29" presetID="1" presetClass="entr" presetSubtype="0" fill="hold" grpId="0" nodeType="afterEffect">
                                  <p:stCondLst>
                                    <p:cond delay="500"/>
                                  </p:stCondLst>
                                  <p:childTnLst>
                                    <p:set>
                                      <p:cBhvr>
                                        <p:cTn id="30" dur="1" fill="hold">
                                          <p:stCondLst>
                                            <p:cond delay="0"/>
                                          </p:stCondLst>
                                        </p:cTn>
                                        <p:tgtEl>
                                          <p:spTgt spid="7"/>
                                        </p:tgtEl>
                                        <p:attrNameLst>
                                          <p:attrName>style.visibility</p:attrName>
                                        </p:attrNameLst>
                                      </p:cBhvr>
                                      <p:to>
                                        <p:strVal val="visible"/>
                                      </p:to>
                                    </p:set>
                                  </p:childTnLst>
                                </p:cTn>
                              </p:par>
                            </p:childTnLst>
                          </p:cTn>
                        </p:par>
                        <p:par>
                          <p:cTn id="31" fill="hold">
                            <p:stCondLst>
                              <p:cond delay="5000"/>
                            </p:stCondLst>
                            <p:childTnLst>
                              <p:par>
                                <p:cTn id="32" presetID="1" presetClass="entr" presetSubtype="0" fill="hold" nodeType="afterEffect">
                                  <p:stCondLst>
                                    <p:cond delay="500"/>
                                  </p:stCondLst>
                                  <p:childTnLst>
                                    <p:set>
                                      <p:cBhvr>
                                        <p:cTn id="33" dur="1" fill="hold">
                                          <p:stCondLst>
                                            <p:cond delay="0"/>
                                          </p:stCondLst>
                                        </p:cTn>
                                        <p:tgtEl>
                                          <p:spTgt spid="19"/>
                                        </p:tgtEl>
                                        <p:attrNameLst>
                                          <p:attrName>style.visibility</p:attrName>
                                        </p:attrNameLst>
                                      </p:cBhvr>
                                      <p:to>
                                        <p:strVal val="visible"/>
                                      </p:to>
                                    </p:set>
                                  </p:childTnLst>
                                </p:cTn>
                              </p:par>
                            </p:childTnLst>
                          </p:cTn>
                        </p:par>
                        <p:par>
                          <p:cTn id="34" fill="hold">
                            <p:stCondLst>
                              <p:cond delay="5500"/>
                            </p:stCondLst>
                            <p:childTnLst>
                              <p:par>
                                <p:cTn id="35" presetID="1" presetClass="entr" presetSubtype="0" fill="hold" nodeType="afterEffect">
                                  <p:stCondLst>
                                    <p:cond delay="2000"/>
                                  </p:stCondLst>
                                  <p:childTnLst>
                                    <p:set>
                                      <p:cBhvr>
                                        <p:cTn id="36" dur="1" fill="hold">
                                          <p:stCondLst>
                                            <p:cond delay="0"/>
                                          </p:stCondLst>
                                        </p:cTn>
                                        <p:tgtEl>
                                          <p:spTgt spid="27"/>
                                        </p:tgtEl>
                                        <p:attrNameLst>
                                          <p:attrName>style.visibility</p:attrName>
                                        </p:attrNameLst>
                                      </p:cBhvr>
                                      <p:to>
                                        <p:strVal val="visible"/>
                                      </p:to>
                                    </p:set>
                                  </p:childTnLst>
                                </p:cTn>
                              </p:par>
                            </p:childTnLst>
                          </p:cTn>
                        </p:par>
                        <p:par>
                          <p:cTn id="37" fill="hold">
                            <p:stCondLst>
                              <p:cond delay="7500"/>
                            </p:stCondLst>
                            <p:childTnLst>
                              <p:par>
                                <p:cTn id="38" presetID="1" presetClass="entr" presetSubtype="0" fill="hold" grpId="0" nodeType="afterEffect">
                                  <p:stCondLst>
                                    <p:cond delay="2000"/>
                                  </p:stCondLst>
                                  <p:childTnLst>
                                    <p:set>
                                      <p:cBhvr>
                                        <p:cTn id="3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9" grpId="0"/>
      <p:bldP spid="10"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5E4A1B9-E4EB-B549-86B6-9222AEE7D0D4}"/>
              </a:ext>
            </a:extLst>
          </p:cNvPr>
          <p:cNvSpPr txBox="1"/>
          <p:nvPr/>
        </p:nvSpPr>
        <p:spPr>
          <a:xfrm>
            <a:off x="0" y="0"/>
            <a:ext cx="12192000" cy="784830"/>
          </a:xfrm>
          <a:prstGeom prst="rect">
            <a:avLst/>
          </a:prstGeom>
          <a:noFill/>
        </p:spPr>
        <p:txBody>
          <a:bodyPr wrap="square" rtlCol="0">
            <a:spAutoFit/>
          </a:bodyPr>
          <a:lstStyle/>
          <a:p>
            <a:pPr algn="ctr"/>
            <a:r>
              <a:rPr lang="en-US" sz="4500" dirty="0">
                <a:solidFill>
                  <a:srgbClr val="FF0000"/>
                </a:solidFill>
              </a:rPr>
              <a:t>Quantum physics + cosmology + machine learning</a:t>
            </a:r>
          </a:p>
        </p:txBody>
      </p:sp>
      <p:pic>
        <p:nvPicPr>
          <p:cNvPr id="6" name="Picture 10" descr="Pablo BERMEJO | PhD student | Donostia International Physics Center,  Donostia / San Sebastián | DIPC | Department of Theoretical Physics |  Research profile">
            <a:extLst>
              <a:ext uri="{FF2B5EF4-FFF2-40B4-BE49-F238E27FC236}">
                <a16:creationId xmlns:a16="http://schemas.microsoft.com/office/drawing/2014/main" id="{EDE5BC0D-ADC2-B34A-8A65-BAFC89D456D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370" r="10471" b="8927"/>
          <a:stretch>
            <a:fillRect/>
          </a:stretch>
        </p:blipFill>
        <p:spPr bwMode="auto">
          <a:xfrm>
            <a:off x="361326" y="1220095"/>
            <a:ext cx="1082242" cy="122959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2C7943F-F672-FE42-ADBE-A94346DFB96E}"/>
              </a:ext>
            </a:extLst>
          </p:cNvPr>
          <p:cNvSpPr txBox="1"/>
          <p:nvPr/>
        </p:nvSpPr>
        <p:spPr>
          <a:xfrm>
            <a:off x="50800" y="2438400"/>
            <a:ext cx="1713606" cy="553998"/>
          </a:xfrm>
          <a:prstGeom prst="rect">
            <a:avLst/>
          </a:prstGeom>
          <a:noFill/>
        </p:spPr>
        <p:txBody>
          <a:bodyPr wrap="square" rtlCol="0">
            <a:spAutoFit/>
          </a:bodyPr>
          <a:lstStyle/>
          <a:p>
            <a:pPr algn="ctr"/>
            <a:r>
              <a:rPr lang="en-US" sz="1500" dirty="0"/>
              <a:t>Pablo Bermejo</a:t>
            </a:r>
          </a:p>
          <a:p>
            <a:pPr algn="ctr"/>
            <a:r>
              <a:rPr lang="en-US" sz="1500" dirty="0"/>
              <a:t>(Google/DIPC/CCQ)</a:t>
            </a:r>
          </a:p>
        </p:txBody>
      </p:sp>
      <p:pic>
        <p:nvPicPr>
          <p:cNvPr id="4" name="Picture 3">
            <a:extLst>
              <a:ext uri="{FF2B5EF4-FFF2-40B4-BE49-F238E27FC236}">
                <a16:creationId xmlns:a16="http://schemas.microsoft.com/office/drawing/2014/main" id="{03F1C4BE-59D3-3152-7DA5-72ED482FE331}"/>
              </a:ext>
            </a:extLst>
          </p:cNvPr>
          <p:cNvPicPr>
            <a:picLocks noChangeAspect="1"/>
          </p:cNvPicPr>
          <p:nvPr/>
        </p:nvPicPr>
        <p:blipFill>
          <a:blip r:embed="rId4"/>
          <a:stretch>
            <a:fillRect/>
          </a:stretch>
        </p:blipFill>
        <p:spPr>
          <a:xfrm>
            <a:off x="1986029" y="890803"/>
            <a:ext cx="8349957" cy="5967197"/>
          </a:xfrm>
          <a:prstGeom prst="rect">
            <a:avLst/>
          </a:prstGeom>
        </p:spPr>
      </p:pic>
    </p:spTree>
    <p:extLst>
      <p:ext uri="{BB962C8B-B14F-4D97-AF65-F5344CB8AC3E}">
        <p14:creationId xmlns:p14="http://schemas.microsoft.com/office/powerpoint/2010/main" val="13031941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93F9E25-E0AE-4287-3486-12674F2870B6}"/>
              </a:ext>
            </a:extLst>
          </p:cNvPr>
          <p:cNvPicPr>
            <a:picLocks noChangeAspect="1"/>
          </p:cNvPicPr>
          <p:nvPr/>
        </p:nvPicPr>
        <p:blipFill>
          <a:blip r:embed="rId2"/>
          <a:stretch>
            <a:fillRect/>
          </a:stretch>
        </p:blipFill>
        <p:spPr>
          <a:xfrm>
            <a:off x="0" y="47596"/>
            <a:ext cx="12192000" cy="6762807"/>
          </a:xfrm>
          <a:prstGeom prst="rect">
            <a:avLst/>
          </a:prstGeom>
        </p:spPr>
      </p:pic>
    </p:spTree>
    <p:extLst>
      <p:ext uri="{BB962C8B-B14F-4D97-AF65-F5344CB8AC3E}">
        <p14:creationId xmlns:p14="http://schemas.microsoft.com/office/powerpoint/2010/main" val="20552795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5DB9463-9C9F-C848-9B60-FDACA39DDE49}"/>
              </a:ext>
            </a:extLst>
          </p:cNvPr>
          <p:cNvSpPr txBox="1"/>
          <p:nvPr/>
        </p:nvSpPr>
        <p:spPr>
          <a:xfrm>
            <a:off x="2082800" y="0"/>
            <a:ext cx="7670800" cy="861774"/>
          </a:xfrm>
          <a:prstGeom prst="rect">
            <a:avLst/>
          </a:prstGeom>
          <a:noFill/>
        </p:spPr>
        <p:txBody>
          <a:bodyPr wrap="square" rtlCol="0">
            <a:spAutoFit/>
          </a:bodyPr>
          <a:lstStyle/>
          <a:p>
            <a:pPr algn="ctr"/>
            <a:r>
              <a:rPr lang="en-US" sz="5000" dirty="0">
                <a:solidFill>
                  <a:srgbClr val="FF0000"/>
                </a:solidFill>
              </a:rPr>
              <a:t>Biology</a:t>
            </a:r>
          </a:p>
        </p:txBody>
      </p:sp>
      <p:sp>
        <p:nvSpPr>
          <p:cNvPr id="8" name="TextBox 7">
            <a:extLst>
              <a:ext uri="{FF2B5EF4-FFF2-40B4-BE49-F238E27FC236}">
                <a16:creationId xmlns:a16="http://schemas.microsoft.com/office/drawing/2014/main" id="{DF0F8F30-7135-5741-AA56-5EC81A34A03C}"/>
              </a:ext>
            </a:extLst>
          </p:cNvPr>
          <p:cNvSpPr txBox="1"/>
          <p:nvPr/>
        </p:nvSpPr>
        <p:spPr>
          <a:xfrm>
            <a:off x="26507" y="2703444"/>
            <a:ext cx="2186609" cy="584775"/>
          </a:xfrm>
          <a:prstGeom prst="rect">
            <a:avLst/>
          </a:prstGeom>
          <a:noFill/>
        </p:spPr>
        <p:txBody>
          <a:bodyPr wrap="square" rtlCol="0">
            <a:spAutoFit/>
          </a:bodyPr>
          <a:lstStyle/>
          <a:p>
            <a:pPr algn="ctr"/>
            <a:r>
              <a:rPr lang="en-US" sz="1600" dirty="0"/>
              <a:t>Pablo Cardenas-Ramirez</a:t>
            </a:r>
          </a:p>
          <a:p>
            <a:pPr algn="ctr"/>
            <a:r>
              <a:rPr lang="en-US" sz="1600" dirty="0"/>
              <a:t>(Cornell/MIT/Harvard)</a:t>
            </a:r>
          </a:p>
        </p:txBody>
      </p:sp>
      <p:pic>
        <p:nvPicPr>
          <p:cNvPr id="2" name="Picture 1">
            <a:extLst>
              <a:ext uri="{FF2B5EF4-FFF2-40B4-BE49-F238E27FC236}">
                <a16:creationId xmlns:a16="http://schemas.microsoft.com/office/drawing/2014/main" id="{2936818A-DF5E-6F4E-BC0C-1E62207A8A35}"/>
              </a:ext>
            </a:extLst>
          </p:cNvPr>
          <p:cNvPicPr>
            <a:picLocks noChangeAspect="1"/>
          </p:cNvPicPr>
          <p:nvPr/>
        </p:nvPicPr>
        <p:blipFill>
          <a:blip r:embed="rId3"/>
          <a:stretch>
            <a:fillRect/>
          </a:stretch>
        </p:blipFill>
        <p:spPr>
          <a:xfrm>
            <a:off x="2218376" y="1046921"/>
            <a:ext cx="8131736" cy="5811079"/>
          </a:xfrm>
          <a:prstGeom prst="rect">
            <a:avLst/>
          </a:prstGeom>
        </p:spPr>
      </p:pic>
      <p:pic>
        <p:nvPicPr>
          <p:cNvPr id="3" name="Picture 2">
            <a:extLst>
              <a:ext uri="{FF2B5EF4-FFF2-40B4-BE49-F238E27FC236}">
                <a16:creationId xmlns:a16="http://schemas.microsoft.com/office/drawing/2014/main" id="{A0AC8A6B-3EAF-2641-BCC8-212E770450DE}"/>
              </a:ext>
            </a:extLst>
          </p:cNvPr>
          <p:cNvPicPr>
            <a:picLocks noChangeAspect="1"/>
          </p:cNvPicPr>
          <p:nvPr/>
        </p:nvPicPr>
        <p:blipFill rotWithShape="1">
          <a:blip r:embed="rId4"/>
          <a:srcRect l="17809" t="7462" r="16871" b="20728"/>
          <a:stretch/>
        </p:blipFill>
        <p:spPr>
          <a:xfrm>
            <a:off x="352406" y="1031545"/>
            <a:ext cx="1534810" cy="1687276"/>
          </a:xfrm>
          <a:prstGeom prst="rect">
            <a:avLst/>
          </a:prstGeom>
        </p:spPr>
      </p:pic>
    </p:spTree>
    <p:extLst>
      <p:ext uri="{BB962C8B-B14F-4D97-AF65-F5344CB8AC3E}">
        <p14:creationId xmlns:p14="http://schemas.microsoft.com/office/powerpoint/2010/main" val="3016724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6202029-F35D-D74B-A56A-7CB69F203D69}"/>
              </a:ext>
            </a:extLst>
          </p:cNvPr>
          <p:cNvSpPr txBox="1"/>
          <p:nvPr/>
        </p:nvSpPr>
        <p:spPr>
          <a:xfrm>
            <a:off x="2082800" y="0"/>
            <a:ext cx="7670800" cy="861774"/>
          </a:xfrm>
          <a:prstGeom prst="rect">
            <a:avLst/>
          </a:prstGeom>
          <a:noFill/>
        </p:spPr>
        <p:txBody>
          <a:bodyPr wrap="square" rtlCol="0">
            <a:spAutoFit/>
          </a:bodyPr>
          <a:lstStyle/>
          <a:p>
            <a:pPr algn="ctr"/>
            <a:r>
              <a:rPr lang="en-US" sz="5000" dirty="0">
                <a:solidFill>
                  <a:srgbClr val="FF0000"/>
                </a:solidFill>
              </a:rPr>
              <a:t>Planetary science</a:t>
            </a:r>
          </a:p>
        </p:txBody>
      </p:sp>
      <p:pic>
        <p:nvPicPr>
          <p:cNvPr id="5" name="Picture 4">
            <a:extLst>
              <a:ext uri="{FF2B5EF4-FFF2-40B4-BE49-F238E27FC236}">
                <a16:creationId xmlns:a16="http://schemas.microsoft.com/office/drawing/2014/main" id="{35A555A3-04BF-4D4E-99C5-4B581C74CC83}"/>
              </a:ext>
            </a:extLst>
          </p:cNvPr>
          <p:cNvPicPr>
            <a:picLocks noChangeAspect="1"/>
          </p:cNvPicPr>
          <p:nvPr/>
        </p:nvPicPr>
        <p:blipFill>
          <a:blip r:embed="rId3"/>
          <a:stretch>
            <a:fillRect/>
          </a:stretch>
        </p:blipFill>
        <p:spPr>
          <a:xfrm>
            <a:off x="1658730" y="1140642"/>
            <a:ext cx="8874539" cy="5589253"/>
          </a:xfrm>
          <a:prstGeom prst="rect">
            <a:avLst/>
          </a:prstGeom>
        </p:spPr>
      </p:pic>
      <p:pic>
        <p:nvPicPr>
          <p:cNvPr id="8" name="Picture 7">
            <a:extLst>
              <a:ext uri="{FF2B5EF4-FFF2-40B4-BE49-F238E27FC236}">
                <a16:creationId xmlns:a16="http://schemas.microsoft.com/office/drawing/2014/main" id="{84A74C29-0AAC-3743-B4D5-B9374151386F}"/>
              </a:ext>
            </a:extLst>
          </p:cNvPr>
          <p:cNvPicPr>
            <a:picLocks noChangeAspect="1"/>
          </p:cNvPicPr>
          <p:nvPr/>
        </p:nvPicPr>
        <p:blipFill rotWithShape="1">
          <a:blip r:embed="rId4"/>
          <a:srcRect l="16957" r="23099" b="25700"/>
          <a:stretch/>
        </p:blipFill>
        <p:spPr>
          <a:xfrm>
            <a:off x="10795101" y="1043121"/>
            <a:ext cx="1106611" cy="1371600"/>
          </a:xfrm>
          <a:prstGeom prst="rect">
            <a:avLst/>
          </a:prstGeom>
        </p:spPr>
      </p:pic>
      <p:sp>
        <p:nvSpPr>
          <p:cNvPr id="9" name="Rectangle 8">
            <a:extLst>
              <a:ext uri="{FF2B5EF4-FFF2-40B4-BE49-F238E27FC236}">
                <a16:creationId xmlns:a16="http://schemas.microsoft.com/office/drawing/2014/main" id="{48FEA0E2-E736-FE40-93BB-CBD8A192C20D}"/>
              </a:ext>
            </a:extLst>
          </p:cNvPr>
          <p:cNvSpPr/>
          <p:nvPr/>
        </p:nvSpPr>
        <p:spPr>
          <a:xfrm>
            <a:off x="-2218635" y="2414721"/>
            <a:ext cx="6096000" cy="646331"/>
          </a:xfrm>
          <a:prstGeom prst="rect">
            <a:avLst/>
          </a:prstGeom>
        </p:spPr>
        <p:txBody>
          <a:bodyPr>
            <a:spAutoFit/>
          </a:bodyPr>
          <a:lstStyle/>
          <a:p>
            <a:pPr algn="ctr"/>
            <a:r>
              <a:rPr lang="en-US" dirty="0" err="1"/>
              <a:t>Wenhan</a:t>
            </a:r>
            <a:r>
              <a:rPr lang="en-US" dirty="0"/>
              <a:t> Zhou</a:t>
            </a:r>
          </a:p>
          <a:p>
            <a:pPr algn="ctr"/>
            <a:r>
              <a:rPr lang="en-US" dirty="0"/>
              <a:t>(Tokyo)</a:t>
            </a:r>
          </a:p>
        </p:txBody>
      </p:sp>
      <p:sp>
        <p:nvSpPr>
          <p:cNvPr id="10" name="Rectangle 9">
            <a:extLst>
              <a:ext uri="{FF2B5EF4-FFF2-40B4-BE49-F238E27FC236}">
                <a16:creationId xmlns:a16="http://schemas.microsoft.com/office/drawing/2014/main" id="{40738538-8FF9-D449-9A70-FCC7DCC6C3BC}"/>
              </a:ext>
            </a:extLst>
          </p:cNvPr>
          <p:cNvSpPr/>
          <p:nvPr/>
        </p:nvSpPr>
        <p:spPr>
          <a:xfrm>
            <a:off x="10665109" y="2414720"/>
            <a:ext cx="1366593" cy="646331"/>
          </a:xfrm>
          <a:prstGeom prst="rect">
            <a:avLst/>
          </a:prstGeom>
        </p:spPr>
        <p:txBody>
          <a:bodyPr wrap="none">
            <a:spAutoFit/>
          </a:bodyPr>
          <a:lstStyle/>
          <a:p>
            <a:pPr algn="ctr"/>
            <a:r>
              <a:rPr lang="en-US" dirty="0"/>
              <a:t>Bonny Wang</a:t>
            </a:r>
          </a:p>
          <a:p>
            <a:pPr algn="ctr"/>
            <a:r>
              <a:rPr lang="en-US" dirty="0"/>
              <a:t>(Chicago)</a:t>
            </a:r>
          </a:p>
        </p:txBody>
      </p:sp>
      <p:pic>
        <p:nvPicPr>
          <p:cNvPr id="2" name="Picture 1">
            <a:extLst>
              <a:ext uri="{FF2B5EF4-FFF2-40B4-BE49-F238E27FC236}">
                <a16:creationId xmlns:a16="http://schemas.microsoft.com/office/drawing/2014/main" id="{AD37EC0C-71A3-0340-B25B-E18B73F0DB19}"/>
              </a:ext>
            </a:extLst>
          </p:cNvPr>
          <p:cNvPicPr>
            <a:picLocks noChangeAspect="1"/>
          </p:cNvPicPr>
          <p:nvPr/>
        </p:nvPicPr>
        <p:blipFill rotWithShape="1">
          <a:blip r:embed="rId5"/>
          <a:srcRect l="27976" t="12566" r="42568" b="63418"/>
          <a:stretch/>
        </p:blipFill>
        <p:spPr>
          <a:xfrm>
            <a:off x="333517" y="1043121"/>
            <a:ext cx="1100905" cy="1371600"/>
          </a:xfrm>
          <a:prstGeom prst="rect">
            <a:avLst/>
          </a:prstGeom>
        </p:spPr>
      </p:pic>
    </p:spTree>
    <p:extLst>
      <p:ext uri="{BB962C8B-B14F-4D97-AF65-F5344CB8AC3E}">
        <p14:creationId xmlns:p14="http://schemas.microsoft.com/office/powerpoint/2010/main" val="24608545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A780922-279B-9E47-9C46-C2500E54E9A4}"/>
              </a:ext>
            </a:extLst>
          </p:cNvPr>
          <p:cNvPicPr>
            <a:picLocks noChangeAspect="1"/>
          </p:cNvPicPr>
          <p:nvPr/>
        </p:nvPicPr>
        <p:blipFill>
          <a:blip r:embed="rId2"/>
          <a:stretch>
            <a:fillRect/>
          </a:stretch>
        </p:blipFill>
        <p:spPr>
          <a:xfrm>
            <a:off x="1590675" y="940558"/>
            <a:ext cx="9010650" cy="5917442"/>
          </a:xfrm>
          <a:prstGeom prst="rect">
            <a:avLst/>
          </a:prstGeom>
        </p:spPr>
      </p:pic>
      <p:sp>
        <p:nvSpPr>
          <p:cNvPr id="5" name="TextBox 4">
            <a:extLst>
              <a:ext uri="{FF2B5EF4-FFF2-40B4-BE49-F238E27FC236}">
                <a16:creationId xmlns:a16="http://schemas.microsoft.com/office/drawing/2014/main" id="{02DE06AB-08CE-4747-B115-44150691E2FE}"/>
              </a:ext>
            </a:extLst>
          </p:cNvPr>
          <p:cNvSpPr txBox="1"/>
          <p:nvPr/>
        </p:nvSpPr>
        <p:spPr>
          <a:xfrm>
            <a:off x="2082800" y="0"/>
            <a:ext cx="7670800" cy="861774"/>
          </a:xfrm>
          <a:prstGeom prst="rect">
            <a:avLst/>
          </a:prstGeom>
          <a:noFill/>
        </p:spPr>
        <p:txBody>
          <a:bodyPr wrap="square" rtlCol="0">
            <a:spAutoFit/>
          </a:bodyPr>
          <a:lstStyle/>
          <a:p>
            <a:pPr algn="ctr"/>
            <a:r>
              <a:rPr lang="en-US" sz="5000" dirty="0">
                <a:solidFill>
                  <a:srgbClr val="FF0000"/>
                </a:solidFill>
              </a:rPr>
              <a:t>Mathematical physics</a:t>
            </a:r>
          </a:p>
        </p:txBody>
      </p:sp>
      <p:pic>
        <p:nvPicPr>
          <p:cNvPr id="7" name="Picture 6">
            <a:extLst>
              <a:ext uri="{FF2B5EF4-FFF2-40B4-BE49-F238E27FC236}">
                <a16:creationId xmlns:a16="http://schemas.microsoft.com/office/drawing/2014/main" id="{72AF3D27-C5C3-A944-A7D3-14C9B1415972}"/>
              </a:ext>
            </a:extLst>
          </p:cNvPr>
          <p:cNvPicPr>
            <a:picLocks noChangeAspect="1"/>
          </p:cNvPicPr>
          <p:nvPr/>
        </p:nvPicPr>
        <p:blipFill rotWithShape="1">
          <a:blip r:embed="rId3"/>
          <a:srcRect l="36738" t="12071" r="28898" b="19350"/>
          <a:stretch/>
        </p:blipFill>
        <p:spPr>
          <a:xfrm>
            <a:off x="10809128" y="1499515"/>
            <a:ext cx="1043048" cy="1394658"/>
          </a:xfrm>
          <a:prstGeom prst="rect">
            <a:avLst/>
          </a:prstGeom>
        </p:spPr>
      </p:pic>
      <p:sp>
        <p:nvSpPr>
          <p:cNvPr id="3" name="TextBox 2">
            <a:extLst>
              <a:ext uri="{FF2B5EF4-FFF2-40B4-BE49-F238E27FC236}">
                <a16:creationId xmlns:a16="http://schemas.microsoft.com/office/drawing/2014/main" id="{5E16ADFD-D06C-8E48-9F86-4986578B50D8}"/>
              </a:ext>
            </a:extLst>
          </p:cNvPr>
          <p:cNvSpPr txBox="1"/>
          <p:nvPr/>
        </p:nvSpPr>
        <p:spPr>
          <a:xfrm>
            <a:off x="194940" y="2933700"/>
            <a:ext cx="1443359" cy="553998"/>
          </a:xfrm>
          <a:prstGeom prst="rect">
            <a:avLst/>
          </a:prstGeom>
          <a:noFill/>
        </p:spPr>
        <p:txBody>
          <a:bodyPr wrap="square" rtlCol="0">
            <a:spAutoFit/>
          </a:bodyPr>
          <a:lstStyle/>
          <a:p>
            <a:pPr algn="ctr"/>
            <a:r>
              <a:rPr lang="en-US" sz="1500" dirty="0"/>
              <a:t>Pedro </a:t>
            </a:r>
            <a:r>
              <a:rPr lang="en-US" sz="1500" dirty="0" err="1"/>
              <a:t>Tarancon</a:t>
            </a:r>
            <a:endParaRPr lang="en-US" sz="1500" dirty="0"/>
          </a:p>
          <a:p>
            <a:pPr algn="ctr"/>
            <a:r>
              <a:rPr lang="en-US" sz="1500" dirty="0"/>
              <a:t>(Barcelona)</a:t>
            </a:r>
          </a:p>
        </p:txBody>
      </p:sp>
      <p:sp>
        <p:nvSpPr>
          <p:cNvPr id="8" name="TextBox 7">
            <a:extLst>
              <a:ext uri="{FF2B5EF4-FFF2-40B4-BE49-F238E27FC236}">
                <a16:creationId xmlns:a16="http://schemas.microsoft.com/office/drawing/2014/main" id="{B548C1B4-E695-6542-B653-B627B5720034}"/>
              </a:ext>
            </a:extLst>
          </p:cNvPr>
          <p:cNvSpPr txBox="1"/>
          <p:nvPr/>
        </p:nvSpPr>
        <p:spPr>
          <a:xfrm>
            <a:off x="10608972" y="2919787"/>
            <a:ext cx="1443359" cy="553998"/>
          </a:xfrm>
          <a:prstGeom prst="rect">
            <a:avLst/>
          </a:prstGeom>
          <a:noFill/>
        </p:spPr>
        <p:txBody>
          <a:bodyPr wrap="square" rtlCol="0">
            <a:spAutoFit/>
          </a:bodyPr>
          <a:lstStyle/>
          <a:p>
            <a:pPr algn="ctr"/>
            <a:r>
              <a:rPr lang="en-US" sz="1500" dirty="0"/>
              <a:t>Raul Jimenez</a:t>
            </a:r>
          </a:p>
          <a:p>
            <a:pPr algn="ctr"/>
            <a:r>
              <a:rPr lang="en-US" sz="1500" dirty="0"/>
              <a:t>(Barcelona)</a:t>
            </a:r>
          </a:p>
        </p:txBody>
      </p:sp>
      <p:pic>
        <p:nvPicPr>
          <p:cNvPr id="9" name="Picture 8">
            <a:extLst>
              <a:ext uri="{FF2B5EF4-FFF2-40B4-BE49-F238E27FC236}">
                <a16:creationId xmlns:a16="http://schemas.microsoft.com/office/drawing/2014/main" id="{C4A543C7-0F91-7448-8E63-8D756E813495}"/>
              </a:ext>
            </a:extLst>
          </p:cNvPr>
          <p:cNvPicPr>
            <a:picLocks noChangeAspect="1"/>
          </p:cNvPicPr>
          <p:nvPr/>
        </p:nvPicPr>
        <p:blipFill rotWithShape="1">
          <a:blip r:embed="rId4"/>
          <a:srcRect l="38960" t="35053" r="39081" b="38308"/>
          <a:stretch/>
        </p:blipFill>
        <p:spPr>
          <a:xfrm>
            <a:off x="352635" y="1499515"/>
            <a:ext cx="1149650" cy="1394658"/>
          </a:xfrm>
          <a:prstGeom prst="rect">
            <a:avLst/>
          </a:prstGeom>
        </p:spPr>
      </p:pic>
    </p:spTree>
    <p:extLst>
      <p:ext uri="{BB962C8B-B14F-4D97-AF65-F5344CB8AC3E}">
        <p14:creationId xmlns:p14="http://schemas.microsoft.com/office/powerpoint/2010/main" val="40198228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973733D-22FE-274F-A535-48BE602A4824}"/>
              </a:ext>
            </a:extLst>
          </p:cNvPr>
          <p:cNvPicPr>
            <a:picLocks noChangeAspect="1"/>
          </p:cNvPicPr>
          <p:nvPr/>
        </p:nvPicPr>
        <p:blipFill rotWithShape="1">
          <a:blip r:embed="rId3"/>
          <a:srcRect b="12618"/>
          <a:stretch/>
        </p:blipFill>
        <p:spPr>
          <a:xfrm>
            <a:off x="1001471" y="784830"/>
            <a:ext cx="10125707" cy="6073170"/>
          </a:xfrm>
          <a:prstGeom prst="rect">
            <a:avLst/>
          </a:prstGeom>
        </p:spPr>
      </p:pic>
      <p:sp>
        <p:nvSpPr>
          <p:cNvPr id="5" name="TextBox 4">
            <a:extLst>
              <a:ext uri="{FF2B5EF4-FFF2-40B4-BE49-F238E27FC236}">
                <a16:creationId xmlns:a16="http://schemas.microsoft.com/office/drawing/2014/main" id="{BCE5B00C-854E-FC43-B6EC-F896BD182BE6}"/>
              </a:ext>
            </a:extLst>
          </p:cNvPr>
          <p:cNvSpPr txBox="1"/>
          <p:nvPr/>
        </p:nvSpPr>
        <p:spPr>
          <a:xfrm>
            <a:off x="0" y="0"/>
            <a:ext cx="12192000" cy="784830"/>
          </a:xfrm>
          <a:prstGeom prst="rect">
            <a:avLst/>
          </a:prstGeom>
          <a:noFill/>
        </p:spPr>
        <p:txBody>
          <a:bodyPr wrap="square" rtlCol="0">
            <a:spAutoFit/>
          </a:bodyPr>
          <a:lstStyle/>
          <a:p>
            <a:pPr algn="ctr"/>
            <a:r>
              <a:rPr lang="en-US" sz="4500" dirty="0">
                <a:solidFill>
                  <a:srgbClr val="FF0000"/>
                </a:solidFill>
              </a:rPr>
              <a:t>Chemistry</a:t>
            </a:r>
          </a:p>
        </p:txBody>
      </p:sp>
      <p:sp>
        <p:nvSpPr>
          <p:cNvPr id="6" name="Rectangle 5">
            <a:extLst>
              <a:ext uri="{FF2B5EF4-FFF2-40B4-BE49-F238E27FC236}">
                <a16:creationId xmlns:a16="http://schemas.microsoft.com/office/drawing/2014/main" id="{225170CD-6E80-0F4A-9C23-EB2481C9BAF1}"/>
              </a:ext>
            </a:extLst>
          </p:cNvPr>
          <p:cNvSpPr/>
          <p:nvPr/>
        </p:nvSpPr>
        <p:spPr>
          <a:xfrm>
            <a:off x="20984" y="2127935"/>
            <a:ext cx="1828800" cy="553998"/>
          </a:xfrm>
          <a:prstGeom prst="rect">
            <a:avLst/>
          </a:prstGeom>
        </p:spPr>
        <p:txBody>
          <a:bodyPr wrap="square">
            <a:spAutoFit/>
          </a:bodyPr>
          <a:lstStyle/>
          <a:p>
            <a:pPr algn="ctr"/>
            <a:r>
              <a:rPr lang="en-US" sz="1500" dirty="0"/>
              <a:t>Camille Bilodeau</a:t>
            </a:r>
          </a:p>
          <a:p>
            <a:pPr algn="ctr"/>
            <a:r>
              <a:rPr lang="en-US" sz="1500" dirty="0"/>
              <a:t>(Virginia)</a:t>
            </a:r>
          </a:p>
        </p:txBody>
      </p:sp>
      <p:pic>
        <p:nvPicPr>
          <p:cNvPr id="7" name="Picture 6">
            <a:extLst>
              <a:ext uri="{FF2B5EF4-FFF2-40B4-BE49-F238E27FC236}">
                <a16:creationId xmlns:a16="http://schemas.microsoft.com/office/drawing/2014/main" id="{370E22A9-D4DA-D145-B2DD-ED2455ACD72A}"/>
              </a:ext>
            </a:extLst>
          </p:cNvPr>
          <p:cNvPicPr>
            <a:picLocks noChangeAspect="1"/>
          </p:cNvPicPr>
          <p:nvPr/>
        </p:nvPicPr>
        <p:blipFill rotWithShape="1">
          <a:blip r:embed="rId4"/>
          <a:srcRect l="18265" t="3867" r="18265" b="20000"/>
          <a:stretch/>
        </p:blipFill>
        <p:spPr>
          <a:xfrm>
            <a:off x="326195" y="666474"/>
            <a:ext cx="1218378" cy="1461461"/>
          </a:xfrm>
          <a:prstGeom prst="rect">
            <a:avLst/>
          </a:prstGeom>
        </p:spPr>
      </p:pic>
    </p:spTree>
    <p:extLst>
      <p:ext uri="{BB962C8B-B14F-4D97-AF65-F5344CB8AC3E}">
        <p14:creationId xmlns:p14="http://schemas.microsoft.com/office/powerpoint/2010/main" val="2296843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BC44E3A-67FE-8244-A941-D20EB1C5950F}"/>
              </a:ext>
            </a:extLst>
          </p:cNvPr>
          <p:cNvPicPr>
            <a:picLocks noChangeAspect="1"/>
          </p:cNvPicPr>
          <p:nvPr/>
        </p:nvPicPr>
        <p:blipFill>
          <a:blip r:embed="rId2"/>
          <a:stretch>
            <a:fillRect/>
          </a:stretch>
        </p:blipFill>
        <p:spPr>
          <a:xfrm>
            <a:off x="1328122" y="1003427"/>
            <a:ext cx="9180155" cy="5854573"/>
          </a:xfrm>
          <a:prstGeom prst="rect">
            <a:avLst/>
          </a:prstGeom>
        </p:spPr>
      </p:pic>
      <p:sp>
        <p:nvSpPr>
          <p:cNvPr id="5" name="TextBox 4">
            <a:extLst>
              <a:ext uri="{FF2B5EF4-FFF2-40B4-BE49-F238E27FC236}">
                <a16:creationId xmlns:a16="http://schemas.microsoft.com/office/drawing/2014/main" id="{66D86C33-24AC-2448-AB91-6ED62F279FD9}"/>
              </a:ext>
            </a:extLst>
          </p:cNvPr>
          <p:cNvSpPr txBox="1"/>
          <p:nvPr/>
        </p:nvSpPr>
        <p:spPr>
          <a:xfrm>
            <a:off x="2082800" y="0"/>
            <a:ext cx="7670800" cy="861774"/>
          </a:xfrm>
          <a:prstGeom prst="rect">
            <a:avLst/>
          </a:prstGeom>
          <a:noFill/>
        </p:spPr>
        <p:txBody>
          <a:bodyPr wrap="square" rtlCol="0">
            <a:spAutoFit/>
          </a:bodyPr>
          <a:lstStyle/>
          <a:p>
            <a:pPr algn="ctr"/>
            <a:r>
              <a:rPr lang="en-US" sz="5000" dirty="0">
                <a:solidFill>
                  <a:srgbClr val="FF0000"/>
                </a:solidFill>
              </a:rPr>
              <a:t>Neuroscience</a:t>
            </a:r>
          </a:p>
        </p:txBody>
      </p:sp>
      <p:pic>
        <p:nvPicPr>
          <p:cNvPr id="6" name="Picture 5">
            <a:extLst>
              <a:ext uri="{FF2B5EF4-FFF2-40B4-BE49-F238E27FC236}">
                <a16:creationId xmlns:a16="http://schemas.microsoft.com/office/drawing/2014/main" id="{BAAB852C-42CC-2B42-A019-1F31FE56B295}"/>
              </a:ext>
            </a:extLst>
          </p:cNvPr>
          <p:cNvPicPr>
            <a:picLocks noChangeAspect="1"/>
          </p:cNvPicPr>
          <p:nvPr/>
        </p:nvPicPr>
        <p:blipFill rotWithShape="1">
          <a:blip r:embed="rId3"/>
          <a:srcRect l="22316" t="3244" r="19856" b="23950"/>
          <a:stretch/>
        </p:blipFill>
        <p:spPr>
          <a:xfrm>
            <a:off x="10627611" y="868385"/>
            <a:ext cx="1073427" cy="1351483"/>
          </a:xfrm>
          <a:prstGeom prst="rect">
            <a:avLst/>
          </a:prstGeom>
        </p:spPr>
      </p:pic>
      <p:pic>
        <p:nvPicPr>
          <p:cNvPr id="7" name="Picture 6">
            <a:extLst>
              <a:ext uri="{FF2B5EF4-FFF2-40B4-BE49-F238E27FC236}">
                <a16:creationId xmlns:a16="http://schemas.microsoft.com/office/drawing/2014/main" id="{D3ABCB76-9AD8-6948-99C8-2B830916CD99}"/>
              </a:ext>
            </a:extLst>
          </p:cNvPr>
          <p:cNvPicPr>
            <a:picLocks noChangeAspect="1"/>
          </p:cNvPicPr>
          <p:nvPr/>
        </p:nvPicPr>
        <p:blipFill rotWithShape="1">
          <a:blip r:embed="rId4"/>
          <a:srcRect l="52806" t="24301" r="32662" b="50628"/>
          <a:stretch/>
        </p:blipFill>
        <p:spPr>
          <a:xfrm>
            <a:off x="194236" y="921393"/>
            <a:ext cx="1192761" cy="1358094"/>
          </a:xfrm>
          <a:prstGeom prst="rect">
            <a:avLst/>
          </a:prstGeom>
        </p:spPr>
      </p:pic>
      <p:sp>
        <p:nvSpPr>
          <p:cNvPr id="8" name="Rectangle 7">
            <a:extLst>
              <a:ext uri="{FF2B5EF4-FFF2-40B4-BE49-F238E27FC236}">
                <a16:creationId xmlns:a16="http://schemas.microsoft.com/office/drawing/2014/main" id="{9EEE9A49-43A1-DF45-8FC8-E9CA58A281CB}"/>
              </a:ext>
            </a:extLst>
          </p:cNvPr>
          <p:cNvSpPr/>
          <p:nvPr/>
        </p:nvSpPr>
        <p:spPr>
          <a:xfrm>
            <a:off x="10408949" y="2219502"/>
            <a:ext cx="1537253" cy="646331"/>
          </a:xfrm>
          <a:prstGeom prst="rect">
            <a:avLst/>
          </a:prstGeom>
        </p:spPr>
        <p:txBody>
          <a:bodyPr wrap="square">
            <a:spAutoFit/>
          </a:bodyPr>
          <a:lstStyle/>
          <a:p>
            <a:pPr algn="ctr"/>
            <a:r>
              <a:rPr lang="en-US" dirty="0"/>
              <a:t>Yossi </a:t>
            </a:r>
            <a:r>
              <a:rPr lang="en-US" dirty="0" err="1"/>
              <a:t>Yovel</a:t>
            </a:r>
            <a:endParaRPr lang="en-US" dirty="0"/>
          </a:p>
          <a:p>
            <a:pPr algn="ctr"/>
            <a:r>
              <a:rPr lang="en-US" dirty="0"/>
              <a:t>(Tel-Aviv)</a:t>
            </a:r>
          </a:p>
        </p:txBody>
      </p:sp>
      <p:sp>
        <p:nvSpPr>
          <p:cNvPr id="9" name="Rectangle 8">
            <a:extLst>
              <a:ext uri="{FF2B5EF4-FFF2-40B4-BE49-F238E27FC236}">
                <a16:creationId xmlns:a16="http://schemas.microsoft.com/office/drawing/2014/main" id="{EA11A086-CD65-624E-959F-E044FF432639}"/>
              </a:ext>
            </a:extLst>
          </p:cNvPr>
          <p:cNvSpPr/>
          <p:nvPr/>
        </p:nvSpPr>
        <p:spPr>
          <a:xfrm>
            <a:off x="12431" y="2226479"/>
            <a:ext cx="2213934" cy="646331"/>
          </a:xfrm>
          <a:prstGeom prst="rect">
            <a:avLst/>
          </a:prstGeom>
        </p:spPr>
        <p:txBody>
          <a:bodyPr wrap="square">
            <a:spAutoFit/>
          </a:bodyPr>
          <a:lstStyle/>
          <a:p>
            <a:pPr algn="ctr"/>
            <a:r>
              <a:rPr lang="en-US" dirty="0" err="1"/>
              <a:t>Almog</a:t>
            </a:r>
            <a:r>
              <a:rPr lang="en-US" dirty="0"/>
              <a:t> </a:t>
            </a:r>
            <a:r>
              <a:rPr lang="en-US" dirty="0" err="1"/>
              <a:t>Barzilay-Siegal</a:t>
            </a:r>
            <a:r>
              <a:rPr lang="en-US" dirty="0" err="1">
                <a:solidFill>
                  <a:schemeClr val="bg1"/>
                </a:solidFill>
              </a:rPr>
              <a:t>l</a:t>
            </a:r>
            <a:endParaRPr lang="en-US" dirty="0">
              <a:solidFill>
                <a:schemeClr val="bg1"/>
              </a:solidFill>
            </a:endParaRPr>
          </a:p>
          <a:p>
            <a:r>
              <a:rPr lang="en-US" dirty="0"/>
              <a:t>     (Tel-Aviv)</a:t>
            </a:r>
          </a:p>
        </p:txBody>
      </p:sp>
    </p:spTree>
    <p:extLst>
      <p:ext uri="{BB962C8B-B14F-4D97-AF65-F5344CB8AC3E}">
        <p14:creationId xmlns:p14="http://schemas.microsoft.com/office/powerpoint/2010/main" val="82852977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AC3F958-7800-A3C9-8640-595A3F1DF811}"/>
              </a:ext>
            </a:extLst>
          </p:cNvPr>
          <p:cNvSpPr txBox="1"/>
          <p:nvPr/>
        </p:nvSpPr>
        <p:spPr>
          <a:xfrm>
            <a:off x="2082800" y="0"/>
            <a:ext cx="7670800" cy="861774"/>
          </a:xfrm>
          <a:prstGeom prst="rect">
            <a:avLst/>
          </a:prstGeom>
          <a:noFill/>
        </p:spPr>
        <p:txBody>
          <a:bodyPr wrap="square" rtlCol="0">
            <a:spAutoFit/>
          </a:bodyPr>
          <a:lstStyle/>
          <a:p>
            <a:pPr algn="ctr"/>
            <a:r>
              <a:rPr lang="en-US" sz="5000" dirty="0">
                <a:solidFill>
                  <a:srgbClr val="FF0000"/>
                </a:solidFill>
              </a:rPr>
              <a:t>Material Science</a:t>
            </a:r>
          </a:p>
        </p:txBody>
      </p:sp>
      <p:pic>
        <p:nvPicPr>
          <p:cNvPr id="5" name="Picture 4">
            <a:extLst>
              <a:ext uri="{FF2B5EF4-FFF2-40B4-BE49-F238E27FC236}">
                <a16:creationId xmlns:a16="http://schemas.microsoft.com/office/drawing/2014/main" id="{8D38DC18-D4D2-058C-6BB8-A5166B1BCC37}"/>
              </a:ext>
            </a:extLst>
          </p:cNvPr>
          <p:cNvPicPr>
            <a:picLocks noChangeAspect="1"/>
          </p:cNvPicPr>
          <p:nvPr/>
        </p:nvPicPr>
        <p:blipFill>
          <a:blip r:embed="rId2"/>
          <a:stretch>
            <a:fillRect/>
          </a:stretch>
        </p:blipFill>
        <p:spPr>
          <a:xfrm>
            <a:off x="945537" y="995377"/>
            <a:ext cx="10300926" cy="5506373"/>
          </a:xfrm>
          <a:prstGeom prst="rect">
            <a:avLst/>
          </a:prstGeom>
        </p:spPr>
      </p:pic>
      <p:pic>
        <p:nvPicPr>
          <p:cNvPr id="6" name="Picture 5">
            <a:extLst>
              <a:ext uri="{FF2B5EF4-FFF2-40B4-BE49-F238E27FC236}">
                <a16:creationId xmlns:a16="http://schemas.microsoft.com/office/drawing/2014/main" id="{B71AEE0A-178C-0A7B-D8CE-91A2252B6963}"/>
              </a:ext>
            </a:extLst>
          </p:cNvPr>
          <p:cNvPicPr>
            <a:picLocks noChangeAspect="1"/>
          </p:cNvPicPr>
          <p:nvPr/>
        </p:nvPicPr>
        <p:blipFill rotWithShape="1">
          <a:blip r:embed="rId3"/>
          <a:srcRect l="19820" t="5963" r="18128" b="14206"/>
          <a:stretch/>
        </p:blipFill>
        <p:spPr>
          <a:xfrm>
            <a:off x="269700" y="2296224"/>
            <a:ext cx="1073426" cy="1380982"/>
          </a:xfrm>
          <a:prstGeom prst="rect">
            <a:avLst/>
          </a:prstGeom>
        </p:spPr>
      </p:pic>
      <p:pic>
        <p:nvPicPr>
          <p:cNvPr id="7" name="Picture 6">
            <a:extLst>
              <a:ext uri="{FF2B5EF4-FFF2-40B4-BE49-F238E27FC236}">
                <a16:creationId xmlns:a16="http://schemas.microsoft.com/office/drawing/2014/main" id="{14432ECA-A5BF-8453-4C5C-F5B43CF72B10}"/>
              </a:ext>
            </a:extLst>
          </p:cNvPr>
          <p:cNvPicPr>
            <a:picLocks noChangeAspect="1"/>
          </p:cNvPicPr>
          <p:nvPr/>
        </p:nvPicPr>
        <p:blipFill rotWithShape="1">
          <a:blip r:embed="rId4"/>
          <a:srcRect l="24252" t="12279" r="45541" b="49740"/>
          <a:stretch/>
        </p:blipFill>
        <p:spPr>
          <a:xfrm>
            <a:off x="10570626" y="2155485"/>
            <a:ext cx="1351674" cy="1273515"/>
          </a:xfrm>
          <a:prstGeom prst="rect">
            <a:avLst/>
          </a:prstGeom>
        </p:spPr>
      </p:pic>
      <p:sp>
        <p:nvSpPr>
          <p:cNvPr id="8" name="Rectangle 7">
            <a:extLst>
              <a:ext uri="{FF2B5EF4-FFF2-40B4-BE49-F238E27FC236}">
                <a16:creationId xmlns:a16="http://schemas.microsoft.com/office/drawing/2014/main" id="{7A645112-6740-5BB2-C381-E860416DFBA7}"/>
              </a:ext>
            </a:extLst>
          </p:cNvPr>
          <p:cNvSpPr/>
          <p:nvPr/>
        </p:nvSpPr>
        <p:spPr>
          <a:xfrm>
            <a:off x="0" y="3651015"/>
            <a:ext cx="1616529" cy="646331"/>
          </a:xfrm>
          <a:prstGeom prst="rect">
            <a:avLst/>
          </a:prstGeom>
        </p:spPr>
        <p:txBody>
          <a:bodyPr wrap="square">
            <a:spAutoFit/>
          </a:bodyPr>
          <a:lstStyle/>
          <a:p>
            <a:pPr algn="ctr"/>
            <a:r>
              <a:rPr lang="en-US" dirty="0"/>
              <a:t>Osman Mamun</a:t>
            </a:r>
            <a:endParaRPr lang="en-US" dirty="0">
              <a:solidFill>
                <a:schemeClr val="bg1"/>
              </a:solidFill>
            </a:endParaRPr>
          </a:p>
          <a:p>
            <a:pPr algn="ctr"/>
            <a:r>
              <a:rPr lang="en-US" dirty="0"/>
              <a:t>(Cornell)</a:t>
            </a:r>
          </a:p>
        </p:txBody>
      </p:sp>
      <p:sp>
        <p:nvSpPr>
          <p:cNvPr id="9" name="Rectangle 8">
            <a:extLst>
              <a:ext uri="{FF2B5EF4-FFF2-40B4-BE49-F238E27FC236}">
                <a16:creationId xmlns:a16="http://schemas.microsoft.com/office/drawing/2014/main" id="{56444FA2-973F-DC43-A1E4-61A285572617}"/>
              </a:ext>
            </a:extLst>
          </p:cNvPr>
          <p:cNvSpPr/>
          <p:nvPr/>
        </p:nvSpPr>
        <p:spPr>
          <a:xfrm>
            <a:off x="10438198" y="3429000"/>
            <a:ext cx="1616529" cy="646331"/>
          </a:xfrm>
          <a:prstGeom prst="rect">
            <a:avLst/>
          </a:prstGeom>
        </p:spPr>
        <p:txBody>
          <a:bodyPr wrap="square">
            <a:spAutoFit/>
          </a:bodyPr>
          <a:lstStyle/>
          <a:p>
            <a:pPr algn="ctr"/>
            <a:r>
              <a:rPr lang="en-US" dirty="0" err="1"/>
              <a:t>Shuwen</a:t>
            </a:r>
            <a:r>
              <a:rPr lang="en-US" dirty="0"/>
              <a:t> Yue</a:t>
            </a:r>
            <a:endParaRPr lang="en-US" dirty="0">
              <a:solidFill>
                <a:schemeClr val="bg1"/>
              </a:solidFill>
            </a:endParaRPr>
          </a:p>
          <a:p>
            <a:pPr algn="ctr"/>
            <a:r>
              <a:rPr lang="en-US" dirty="0"/>
              <a:t>(Cornell)</a:t>
            </a:r>
          </a:p>
        </p:txBody>
      </p:sp>
    </p:spTree>
    <p:extLst>
      <p:ext uri="{BB962C8B-B14F-4D97-AF65-F5344CB8AC3E}">
        <p14:creationId xmlns:p14="http://schemas.microsoft.com/office/powerpoint/2010/main" val="844078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77E2785-7B08-7046-97B3-6E0F7BD1F79D}"/>
              </a:ext>
            </a:extLst>
          </p:cNvPr>
          <p:cNvSpPr txBox="1"/>
          <p:nvPr/>
        </p:nvSpPr>
        <p:spPr>
          <a:xfrm>
            <a:off x="2082800" y="0"/>
            <a:ext cx="7670800" cy="861774"/>
          </a:xfrm>
          <a:prstGeom prst="rect">
            <a:avLst/>
          </a:prstGeom>
          <a:noFill/>
        </p:spPr>
        <p:txBody>
          <a:bodyPr wrap="square" rtlCol="0">
            <a:spAutoFit/>
          </a:bodyPr>
          <a:lstStyle/>
          <a:p>
            <a:pPr algn="ctr"/>
            <a:r>
              <a:rPr lang="en-US" sz="5000" dirty="0">
                <a:solidFill>
                  <a:srgbClr val="FF0000"/>
                </a:solidFill>
              </a:rPr>
              <a:t>Astrophysics</a:t>
            </a:r>
          </a:p>
        </p:txBody>
      </p:sp>
      <p:pic>
        <p:nvPicPr>
          <p:cNvPr id="5" name="Picture 4">
            <a:extLst>
              <a:ext uri="{FF2B5EF4-FFF2-40B4-BE49-F238E27FC236}">
                <a16:creationId xmlns:a16="http://schemas.microsoft.com/office/drawing/2014/main" id="{646E865B-803D-894B-9714-C36031E6EA22}"/>
              </a:ext>
            </a:extLst>
          </p:cNvPr>
          <p:cNvPicPr>
            <a:picLocks noChangeAspect="1"/>
          </p:cNvPicPr>
          <p:nvPr/>
        </p:nvPicPr>
        <p:blipFill>
          <a:blip r:embed="rId2"/>
          <a:stretch>
            <a:fillRect/>
          </a:stretch>
        </p:blipFill>
        <p:spPr>
          <a:xfrm>
            <a:off x="2218054" y="1202693"/>
            <a:ext cx="8319163" cy="5655307"/>
          </a:xfrm>
          <a:prstGeom prst="rect">
            <a:avLst/>
          </a:prstGeom>
        </p:spPr>
      </p:pic>
      <p:pic>
        <p:nvPicPr>
          <p:cNvPr id="6" name="Picture 5">
            <a:extLst>
              <a:ext uri="{FF2B5EF4-FFF2-40B4-BE49-F238E27FC236}">
                <a16:creationId xmlns:a16="http://schemas.microsoft.com/office/drawing/2014/main" id="{0A5E59AE-5015-894D-99A3-B66EA39D1735}"/>
              </a:ext>
            </a:extLst>
          </p:cNvPr>
          <p:cNvPicPr>
            <a:picLocks noChangeAspect="1"/>
          </p:cNvPicPr>
          <p:nvPr/>
        </p:nvPicPr>
        <p:blipFill rotWithShape="1">
          <a:blip r:embed="rId3"/>
          <a:srcRect l="37375" t="18744" r="36087" b="32947"/>
          <a:stretch/>
        </p:blipFill>
        <p:spPr>
          <a:xfrm>
            <a:off x="362693" y="1039366"/>
            <a:ext cx="1369288" cy="1661756"/>
          </a:xfrm>
          <a:prstGeom prst="rect">
            <a:avLst/>
          </a:prstGeom>
        </p:spPr>
      </p:pic>
      <p:sp>
        <p:nvSpPr>
          <p:cNvPr id="7" name="TextBox 6">
            <a:extLst>
              <a:ext uri="{FF2B5EF4-FFF2-40B4-BE49-F238E27FC236}">
                <a16:creationId xmlns:a16="http://schemas.microsoft.com/office/drawing/2014/main" id="{644D803F-92BB-5849-9129-5C752D0A2D5F}"/>
              </a:ext>
            </a:extLst>
          </p:cNvPr>
          <p:cNvSpPr txBox="1"/>
          <p:nvPr/>
        </p:nvSpPr>
        <p:spPr>
          <a:xfrm>
            <a:off x="11873" y="2721114"/>
            <a:ext cx="2070927" cy="707886"/>
          </a:xfrm>
          <a:prstGeom prst="rect">
            <a:avLst/>
          </a:prstGeom>
          <a:noFill/>
        </p:spPr>
        <p:txBody>
          <a:bodyPr wrap="square" rtlCol="0">
            <a:spAutoFit/>
          </a:bodyPr>
          <a:lstStyle/>
          <a:p>
            <a:pPr algn="ctr"/>
            <a:r>
              <a:rPr lang="en-US" sz="2000" dirty="0"/>
              <a:t>Yan-Fei Jiang</a:t>
            </a:r>
          </a:p>
          <a:p>
            <a:pPr algn="ctr"/>
            <a:r>
              <a:rPr lang="en-US" sz="2000" dirty="0"/>
              <a:t>(CCA)</a:t>
            </a:r>
          </a:p>
        </p:txBody>
      </p:sp>
    </p:spTree>
    <p:extLst>
      <p:ext uri="{BB962C8B-B14F-4D97-AF65-F5344CB8AC3E}">
        <p14:creationId xmlns:p14="http://schemas.microsoft.com/office/powerpoint/2010/main" val="2150372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2F6689F-8D8A-2D4E-BD94-01890AED6538}"/>
              </a:ext>
            </a:extLst>
          </p:cNvPr>
          <p:cNvSpPr txBox="1"/>
          <p:nvPr/>
        </p:nvSpPr>
        <p:spPr>
          <a:xfrm>
            <a:off x="2082800" y="0"/>
            <a:ext cx="7670800" cy="861774"/>
          </a:xfrm>
          <a:prstGeom prst="rect">
            <a:avLst/>
          </a:prstGeom>
          <a:noFill/>
        </p:spPr>
        <p:txBody>
          <a:bodyPr wrap="square" rtlCol="0">
            <a:spAutoFit/>
          </a:bodyPr>
          <a:lstStyle/>
          <a:p>
            <a:pPr algn="ctr"/>
            <a:r>
              <a:rPr lang="en-US" sz="5000" dirty="0">
                <a:solidFill>
                  <a:srgbClr val="FF0000"/>
                </a:solidFill>
              </a:rPr>
              <a:t>Biomedical informatics</a:t>
            </a:r>
          </a:p>
        </p:txBody>
      </p:sp>
      <p:pic>
        <p:nvPicPr>
          <p:cNvPr id="6" name="Picture 5">
            <a:extLst>
              <a:ext uri="{FF2B5EF4-FFF2-40B4-BE49-F238E27FC236}">
                <a16:creationId xmlns:a16="http://schemas.microsoft.com/office/drawing/2014/main" id="{78DF6146-1B99-CB4A-9894-FEA20F10EBF1}"/>
              </a:ext>
            </a:extLst>
          </p:cNvPr>
          <p:cNvPicPr>
            <a:picLocks noChangeAspect="1"/>
          </p:cNvPicPr>
          <p:nvPr/>
        </p:nvPicPr>
        <p:blipFill rotWithShape="1">
          <a:blip r:embed="rId3"/>
          <a:srcRect l="18510" r="17395" b="16868"/>
          <a:stretch/>
        </p:blipFill>
        <p:spPr>
          <a:xfrm>
            <a:off x="284922" y="677791"/>
            <a:ext cx="1073426" cy="1392246"/>
          </a:xfrm>
          <a:prstGeom prst="rect">
            <a:avLst/>
          </a:prstGeom>
        </p:spPr>
      </p:pic>
      <p:sp>
        <p:nvSpPr>
          <p:cNvPr id="7" name="TextBox 6">
            <a:extLst>
              <a:ext uri="{FF2B5EF4-FFF2-40B4-BE49-F238E27FC236}">
                <a16:creationId xmlns:a16="http://schemas.microsoft.com/office/drawing/2014/main" id="{92C57466-AB70-AE40-BBE8-9BE82680D62B}"/>
              </a:ext>
            </a:extLst>
          </p:cNvPr>
          <p:cNvSpPr txBox="1"/>
          <p:nvPr/>
        </p:nvSpPr>
        <p:spPr>
          <a:xfrm>
            <a:off x="142461" y="2070037"/>
            <a:ext cx="1358348" cy="553998"/>
          </a:xfrm>
          <a:prstGeom prst="rect">
            <a:avLst/>
          </a:prstGeom>
          <a:noFill/>
        </p:spPr>
        <p:txBody>
          <a:bodyPr wrap="square" rtlCol="0">
            <a:spAutoFit/>
          </a:bodyPr>
          <a:lstStyle/>
          <a:p>
            <a:pPr algn="ctr"/>
            <a:r>
              <a:rPr lang="en-US" sz="1500" dirty="0"/>
              <a:t>Aidan Acquah</a:t>
            </a:r>
          </a:p>
          <a:p>
            <a:pPr algn="ctr"/>
            <a:r>
              <a:rPr lang="en-US" sz="1500" dirty="0"/>
              <a:t>(Oxford)</a:t>
            </a:r>
          </a:p>
        </p:txBody>
      </p:sp>
      <p:pic>
        <p:nvPicPr>
          <p:cNvPr id="2" name="Picture 1">
            <a:extLst>
              <a:ext uri="{FF2B5EF4-FFF2-40B4-BE49-F238E27FC236}">
                <a16:creationId xmlns:a16="http://schemas.microsoft.com/office/drawing/2014/main" id="{CB18D661-76E8-B940-BE13-181E2FFB809F}"/>
              </a:ext>
            </a:extLst>
          </p:cNvPr>
          <p:cNvPicPr>
            <a:picLocks noChangeAspect="1"/>
          </p:cNvPicPr>
          <p:nvPr/>
        </p:nvPicPr>
        <p:blipFill>
          <a:blip r:embed="rId4"/>
          <a:stretch>
            <a:fillRect/>
          </a:stretch>
        </p:blipFill>
        <p:spPr>
          <a:xfrm>
            <a:off x="1878771" y="1080328"/>
            <a:ext cx="8541741" cy="5777672"/>
          </a:xfrm>
          <a:prstGeom prst="rect">
            <a:avLst/>
          </a:prstGeom>
        </p:spPr>
      </p:pic>
    </p:spTree>
    <p:extLst>
      <p:ext uri="{BB962C8B-B14F-4D97-AF65-F5344CB8AC3E}">
        <p14:creationId xmlns:p14="http://schemas.microsoft.com/office/powerpoint/2010/main" val="4811225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4A1D84-D6CD-3436-5D21-860E2F79BCED}"/>
              </a:ext>
            </a:extLst>
          </p:cNvPr>
          <p:cNvPicPr>
            <a:picLocks noChangeAspect="1"/>
          </p:cNvPicPr>
          <p:nvPr/>
        </p:nvPicPr>
        <p:blipFill>
          <a:blip r:embed="rId3"/>
          <a:stretch>
            <a:fillRect/>
          </a:stretch>
        </p:blipFill>
        <p:spPr>
          <a:xfrm>
            <a:off x="3558475" y="2369422"/>
            <a:ext cx="1018989" cy="1059578"/>
          </a:xfrm>
          <a:prstGeom prst="rect">
            <a:avLst/>
          </a:prstGeom>
        </p:spPr>
      </p:pic>
      <p:sp>
        <p:nvSpPr>
          <p:cNvPr id="5" name="Cloud 4">
            <a:extLst>
              <a:ext uri="{FF2B5EF4-FFF2-40B4-BE49-F238E27FC236}">
                <a16:creationId xmlns:a16="http://schemas.microsoft.com/office/drawing/2014/main" id="{F5907435-B321-D59C-54FE-CA657F4F6A96}"/>
              </a:ext>
            </a:extLst>
          </p:cNvPr>
          <p:cNvSpPr/>
          <p:nvPr/>
        </p:nvSpPr>
        <p:spPr>
          <a:xfrm>
            <a:off x="5435813" y="3429000"/>
            <a:ext cx="1403349" cy="692247"/>
          </a:xfrm>
          <a:prstGeom prst="cloud">
            <a:avLst/>
          </a:prstGeom>
          <a:solidFill>
            <a:schemeClr val="accent1">
              <a:alpha val="5793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600" dirty="0">
                <a:solidFill>
                  <a:schemeClr val="tx1"/>
                </a:solidFill>
              </a:rPr>
              <a:t>LLM</a:t>
            </a:r>
          </a:p>
        </p:txBody>
      </p:sp>
      <p:sp>
        <p:nvSpPr>
          <p:cNvPr id="6" name="Rounded Rectangle 5">
            <a:extLst>
              <a:ext uri="{FF2B5EF4-FFF2-40B4-BE49-F238E27FC236}">
                <a16:creationId xmlns:a16="http://schemas.microsoft.com/office/drawing/2014/main" id="{540C1268-6574-973B-43CF-B0F470315478}"/>
              </a:ext>
            </a:extLst>
          </p:cNvPr>
          <p:cNvSpPr/>
          <p:nvPr/>
        </p:nvSpPr>
        <p:spPr>
          <a:xfrm>
            <a:off x="7588995" y="3568339"/>
            <a:ext cx="1301676" cy="344245"/>
          </a:xfrm>
          <a:prstGeom prst="roundRect">
            <a:avLst/>
          </a:prstGeom>
          <a:solidFill>
            <a:schemeClr val="accent2">
              <a:alpha val="5306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Output</a:t>
            </a:r>
          </a:p>
        </p:txBody>
      </p:sp>
      <p:sp>
        <p:nvSpPr>
          <p:cNvPr id="7" name="Rounded Rectangle 6">
            <a:extLst>
              <a:ext uri="{FF2B5EF4-FFF2-40B4-BE49-F238E27FC236}">
                <a16:creationId xmlns:a16="http://schemas.microsoft.com/office/drawing/2014/main" id="{484068D7-5D6D-A1D5-BD73-DA8018D75F4C}"/>
              </a:ext>
            </a:extLst>
          </p:cNvPr>
          <p:cNvSpPr/>
          <p:nvPr/>
        </p:nvSpPr>
        <p:spPr>
          <a:xfrm>
            <a:off x="3384304" y="3603000"/>
            <a:ext cx="1301676" cy="344245"/>
          </a:xfrm>
          <a:prstGeom prst="roundRect">
            <a:avLst/>
          </a:prstGeom>
          <a:solidFill>
            <a:srgbClr val="FF0000">
              <a:alpha val="5306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Query</a:t>
            </a:r>
          </a:p>
        </p:txBody>
      </p:sp>
      <p:cxnSp>
        <p:nvCxnSpPr>
          <p:cNvPr id="9" name="Straight Arrow Connector 8">
            <a:extLst>
              <a:ext uri="{FF2B5EF4-FFF2-40B4-BE49-F238E27FC236}">
                <a16:creationId xmlns:a16="http://schemas.microsoft.com/office/drawing/2014/main" id="{095DE8C4-F8CD-B208-4D83-141B56A01A77}"/>
              </a:ext>
            </a:extLst>
          </p:cNvPr>
          <p:cNvCxnSpPr>
            <a:cxnSpLocks/>
            <a:stCxn id="7" idx="3"/>
            <a:endCxn id="5" idx="2"/>
          </p:cNvCxnSpPr>
          <p:nvPr/>
        </p:nvCxnSpPr>
        <p:spPr>
          <a:xfrm>
            <a:off x="4685980" y="3775123"/>
            <a:ext cx="754186" cy="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C70A3A6B-669E-E187-11AD-4A92301D3F67}"/>
              </a:ext>
            </a:extLst>
          </p:cNvPr>
          <p:cNvCxnSpPr>
            <a:cxnSpLocks/>
          </p:cNvCxnSpPr>
          <p:nvPr/>
        </p:nvCxnSpPr>
        <p:spPr>
          <a:xfrm>
            <a:off x="6836986" y="3740460"/>
            <a:ext cx="754186" cy="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42484CF0-252A-76C3-4D1B-9A7EA03892E1}"/>
              </a:ext>
            </a:extLst>
          </p:cNvPr>
          <p:cNvSpPr txBox="1"/>
          <p:nvPr/>
        </p:nvSpPr>
        <p:spPr>
          <a:xfrm>
            <a:off x="0" y="0"/>
            <a:ext cx="12192000" cy="1015663"/>
          </a:xfrm>
          <a:prstGeom prst="rect">
            <a:avLst/>
          </a:prstGeom>
          <a:noFill/>
        </p:spPr>
        <p:txBody>
          <a:bodyPr wrap="square" rtlCol="0">
            <a:spAutoFit/>
          </a:bodyPr>
          <a:lstStyle/>
          <a:p>
            <a:pPr algn="ctr"/>
            <a:r>
              <a:rPr lang="en-US" sz="6000" dirty="0"/>
              <a:t>Large Language Models (LLMs)</a:t>
            </a:r>
          </a:p>
        </p:txBody>
      </p:sp>
    </p:spTree>
    <p:extLst>
      <p:ext uri="{BB962C8B-B14F-4D97-AF65-F5344CB8AC3E}">
        <p14:creationId xmlns:p14="http://schemas.microsoft.com/office/powerpoint/2010/main" val="391037302"/>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D5FD45D-9E61-0345-A48F-BFB30B4EBF2F}"/>
              </a:ext>
            </a:extLst>
          </p:cNvPr>
          <p:cNvSpPr txBox="1"/>
          <p:nvPr/>
        </p:nvSpPr>
        <p:spPr>
          <a:xfrm>
            <a:off x="0" y="0"/>
            <a:ext cx="12192000" cy="1015663"/>
          </a:xfrm>
          <a:prstGeom prst="rect">
            <a:avLst/>
          </a:prstGeom>
          <a:noFill/>
        </p:spPr>
        <p:txBody>
          <a:bodyPr wrap="square" rtlCol="0">
            <a:spAutoFit/>
          </a:bodyPr>
          <a:lstStyle/>
          <a:p>
            <a:pPr algn="ctr"/>
            <a:r>
              <a:rPr lang="en-US" sz="6000" dirty="0"/>
              <a:t>Lessons learned</a:t>
            </a:r>
          </a:p>
        </p:txBody>
      </p:sp>
      <p:sp>
        <p:nvSpPr>
          <p:cNvPr id="5" name="TextBox 4">
            <a:extLst>
              <a:ext uri="{FF2B5EF4-FFF2-40B4-BE49-F238E27FC236}">
                <a16:creationId xmlns:a16="http://schemas.microsoft.com/office/drawing/2014/main" id="{76C66AAA-5881-1D47-8347-B509011320CC}"/>
              </a:ext>
            </a:extLst>
          </p:cNvPr>
          <p:cNvSpPr txBox="1"/>
          <p:nvPr/>
        </p:nvSpPr>
        <p:spPr>
          <a:xfrm>
            <a:off x="357809" y="1378226"/>
            <a:ext cx="10999304" cy="5278368"/>
          </a:xfrm>
          <a:prstGeom prst="rect">
            <a:avLst/>
          </a:prstGeom>
          <a:noFill/>
        </p:spPr>
        <p:txBody>
          <a:bodyPr wrap="square" rtlCol="0">
            <a:spAutoFit/>
          </a:bodyPr>
          <a:lstStyle/>
          <a:p>
            <a:pPr marL="285750" indent="-285750">
              <a:buFont typeface="Arial" panose="020B0604020202020204" pitchFamily="34" charset="0"/>
              <a:buChar char="•"/>
            </a:pPr>
            <a:r>
              <a:rPr lang="en-US" sz="2900" dirty="0"/>
              <a:t>A large number of the ideas/methods/analyses are uninteresting</a:t>
            </a:r>
          </a:p>
          <a:p>
            <a:pPr marL="285750" indent="-285750">
              <a:buFont typeface="Arial" panose="020B0604020202020204" pitchFamily="34" charset="0"/>
              <a:buChar char="•"/>
            </a:pPr>
            <a:endParaRPr lang="en-US" sz="1500" dirty="0"/>
          </a:p>
          <a:p>
            <a:pPr marL="285750" indent="-285750">
              <a:buFont typeface="Arial" panose="020B0604020202020204" pitchFamily="34" charset="0"/>
              <a:buChar char="•"/>
            </a:pPr>
            <a:r>
              <a:rPr lang="en-US" sz="2900" dirty="0"/>
              <a:t>Around 10%-20% contain interesting ideas, plots, and/or analyses</a:t>
            </a:r>
          </a:p>
          <a:p>
            <a:pPr marL="285750" indent="-285750">
              <a:buFont typeface="Arial" panose="020B0604020202020204" pitchFamily="34" charset="0"/>
              <a:buChar char="•"/>
            </a:pPr>
            <a:endParaRPr lang="en-US" sz="1500" dirty="0"/>
          </a:p>
          <a:p>
            <a:pPr marL="285750" indent="-285750">
              <a:buFont typeface="Arial" panose="020B0604020202020204" pitchFamily="34" charset="0"/>
              <a:buChar char="•"/>
            </a:pPr>
            <a:r>
              <a:rPr lang="en-US" sz="2900" dirty="0"/>
              <a:t>All our domain experts have found it very useful</a:t>
            </a:r>
          </a:p>
          <a:p>
            <a:pPr marL="285750" indent="-285750">
              <a:buFont typeface="Arial" panose="020B0604020202020204" pitchFamily="34" charset="0"/>
              <a:buChar char="•"/>
            </a:pPr>
            <a:endParaRPr lang="en-US" sz="1500" dirty="0"/>
          </a:p>
          <a:p>
            <a:pPr marL="285750" indent="-285750">
              <a:buFont typeface="Arial" panose="020B0604020202020204" pitchFamily="34" charset="0"/>
              <a:buChar char="•"/>
            </a:pPr>
            <a:r>
              <a:rPr lang="en-US" sz="2900" dirty="0"/>
              <a:t>In some cases, </a:t>
            </a:r>
            <a:r>
              <a:rPr lang="en-US" sz="2900" dirty="0" err="1"/>
              <a:t>Denario</a:t>
            </a:r>
            <a:r>
              <a:rPr lang="en-US" sz="2900" dirty="0"/>
              <a:t> was able to “rediscover” known results</a:t>
            </a:r>
          </a:p>
          <a:p>
            <a:endParaRPr lang="en-US" sz="1500" dirty="0"/>
          </a:p>
          <a:p>
            <a:pPr marL="285750" indent="-285750">
              <a:buFont typeface="Arial" panose="020B0604020202020204" pitchFamily="34" charset="0"/>
              <a:buChar char="•"/>
            </a:pPr>
            <a:r>
              <a:rPr lang="en-US" sz="2900" dirty="0"/>
              <a:t>In other cases, it was able to “discover” unpublished results</a:t>
            </a:r>
          </a:p>
          <a:p>
            <a:pPr marL="285750" indent="-285750">
              <a:buFont typeface="Arial" panose="020B0604020202020204" pitchFamily="34" charset="0"/>
              <a:buChar char="•"/>
            </a:pPr>
            <a:endParaRPr lang="en-US" sz="1500" dirty="0"/>
          </a:p>
          <a:p>
            <a:pPr marL="285750" indent="-285750">
              <a:buFont typeface="Arial" panose="020B0604020202020204" pitchFamily="34" charset="0"/>
              <a:buChar char="•"/>
            </a:pPr>
            <a:r>
              <a:rPr lang="en-US" sz="2900" dirty="0"/>
              <a:t>In other cases, </a:t>
            </a:r>
            <a:r>
              <a:rPr lang="en-US" sz="2900" dirty="0" err="1"/>
              <a:t>Denario</a:t>
            </a:r>
            <a:r>
              <a:rPr lang="en-US" sz="2900" dirty="0"/>
              <a:t> taught us something new</a:t>
            </a:r>
          </a:p>
          <a:p>
            <a:pPr marL="285750" indent="-285750">
              <a:buFont typeface="Arial" panose="020B0604020202020204" pitchFamily="34" charset="0"/>
              <a:buChar char="•"/>
            </a:pPr>
            <a:endParaRPr lang="en-US" sz="1500" dirty="0"/>
          </a:p>
          <a:p>
            <a:pPr marL="285750" indent="-285750">
              <a:buFont typeface="Arial" panose="020B0604020202020204" pitchFamily="34" charset="0"/>
              <a:buChar char="•"/>
            </a:pPr>
            <a:r>
              <a:rPr lang="en-US" sz="2900" dirty="0"/>
              <a:t>Research documents are at the undergraduate/early graduate level</a:t>
            </a:r>
          </a:p>
          <a:p>
            <a:pPr marL="285750" indent="-285750">
              <a:buFont typeface="Arial" panose="020B0604020202020204" pitchFamily="34" charset="0"/>
              <a:buChar char="•"/>
            </a:pPr>
            <a:endParaRPr lang="en-US" sz="1500" dirty="0"/>
          </a:p>
          <a:p>
            <a:pPr marL="285750" indent="-285750">
              <a:buFont typeface="Arial" panose="020B0604020202020204" pitchFamily="34" charset="0"/>
              <a:buChar char="•"/>
            </a:pPr>
            <a:r>
              <a:rPr lang="en-US" sz="2900" dirty="0"/>
              <a:t>Works well across disciplines</a:t>
            </a:r>
          </a:p>
        </p:txBody>
      </p:sp>
    </p:spTree>
    <p:extLst>
      <p:ext uri="{BB962C8B-B14F-4D97-AF65-F5344CB8AC3E}">
        <p14:creationId xmlns:p14="http://schemas.microsoft.com/office/powerpoint/2010/main" val="10339184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E472EEF-A40E-5D44-9B03-5D4A83EC5EA4}"/>
              </a:ext>
            </a:extLst>
          </p:cNvPr>
          <p:cNvSpPr txBox="1"/>
          <p:nvPr/>
        </p:nvSpPr>
        <p:spPr>
          <a:xfrm>
            <a:off x="0" y="0"/>
            <a:ext cx="12192000" cy="1015663"/>
          </a:xfrm>
          <a:prstGeom prst="rect">
            <a:avLst/>
          </a:prstGeom>
          <a:noFill/>
        </p:spPr>
        <p:txBody>
          <a:bodyPr wrap="square" rtlCol="0">
            <a:spAutoFit/>
          </a:bodyPr>
          <a:lstStyle/>
          <a:p>
            <a:pPr algn="ctr"/>
            <a:r>
              <a:rPr lang="en-US" sz="6000" dirty="0"/>
              <a:t>Failure modes</a:t>
            </a:r>
          </a:p>
        </p:txBody>
      </p:sp>
      <p:sp>
        <p:nvSpPr>
          <p:cNvPr id="5" name="TextBox 4">
            <a:extLst>
              <a:ext uri="{FF2B5EF4-FFF2-40B4-BE49-F238E27FC236}">
                <a16:creationId xmlns:a16="http://schemas.microsoft.com/office/drawing/2014/main" id="{57906301-9AB5-7844-B1DA-D8B20C5D8E1A}"/>
              </a:ext>
            </a:extLst>
          </p:cNvPr>
          <p:cNvSpPr txBox="1"/>
          <p:nvPr/>
        </p:nvSpPr>
        <p:spPr>
          <a:xfrm>
            <a:off x="397565" y="1843950"/>
            <a:ext cx="6612835" cy="3170099"/>
          </a:xfrm>
          <a:prstGeom prst="rect">
            <a:avLst/>
          </a:prstGeom>
          <a:noFill/>
        </p:spPr>
        <p:txBody>
          <a:bodyPr wrap="square" rtlCol="0">
            <a:spAutoFit/>
          </a:bodyPr>
          <a:lstStyle/>
          <a:p>
            <a:pPr marL="285750" indent="-285750">
              <a:buFont typeface="Arial" panose="020B0604020202020204" pitchFamily="34" charset="0"/>
              <a:buChar char="•"/>
            </a:pPr>
            <a:r>
              <a:rPr lang="en-US" sz="4000" dirty="0"/>
              <a:t>Peptide generation</a:t>
            </a:r>
          </a:p>
          <a:p>
            <a:endParaRPr lang="en-US" sz="4000" dirty="0"/>
          </a:p>
          <a:p>
            <a:endParaRPr lang="en-US" sz="4000" dirty="0"/>
          </a:p>
          <a:p>
            <a:endParaRPr lang="en-US" sz="4000" dirty="0"/>
          </a:p>
          <a:p>
            <a:pPr marL="285750" indent="-285750">
              <a:buFont typeface="Arial" panose="020B0604020202020204" pitchFamily="34" charset="0"/>
              <a:buChar char="•"/>
            </a:pPr>
            <a:r>
              <a:rPr lang="en-US" sz="4000" dirty="0"/>
              <a:t>Mathematics</a:t>
            </a:r>
          </a:p>
        </p:txBody>
      </p:sp>
      <p:pic>
        <p:nvPicPr>
          <p:cNvPr id="6" name="Picture 5">
            <a:extLst>
              <a:ext uri="{FF2B5EF4-FFF2-40B4-BE49-F238E27FC236}">
                <a16:creationId xmlns:a16="http://schemas.microsoft.com/office/drawing/2014/main" id="{E7C1CB79-F5FE-A144-9FE8-3A418DABD1C4}"/>
              </a:ext>
            </a:extLst>
          </p:cNvPr>
          <p:cNvPicPr>
            <a:picLocks noChangeAspect="1"/>
          </p:cNvPicPr>
          <p:nvPr/>
        </p:nvPicPr>
        <p:blipFill rotWithShape="1">
          <a:blip r:embed="rId2"/>
          <a:srcRect l="31130" t="22448" r="28409" b="29020"/>
          <a:stretch/>
        </p:blipFill>
        <p:spPr>
          <a:xfrm>
            <a:off x="6438644" y="1391660"/>
            <a:ext cx="1372213" cy="1645920"/>
          </a:xfrm>
          <a:prstGeom prst="rect">
            <a:avLst/>
          </a:prstGeom>
        </p:spPr>
      </p:pic>
      <p:pic>
        <p:nvPicPr>
          <p:cNvPr id="7" name="Picture 6">
            <a:extLst>
              <a:ext uri="{FF2B5EF4-FFF2-40B4-BE49-F238E27FC236}">
                <a16:creationId xmlns:a16="http://schemas.microsoft.com/office/drawing/2014/main" id="{95C5434D-3912-AA48-89BC-2ECE640606BD}"/>
              </a:ext>
            </a:extLst>
          </p:cNvPr>
          <p:cNvPicPr>
            <a:picLocks noChangeAspect="1"/>
          </p:cNvPicPr>
          <p:nvPr/>
        </p:nvPicPr>
        <p:blipFill rotWithShape="1">
          <a:blip r:embed="rId3"/>
          <a:srcRect l="27383" t="8555" r="32581" b="57540"/>
          <a:stretch/>
        </p:blipFill>
        <p:spPr>
          <a:xfrm>
            <a:off x="5800582" y="4094739"/>
            <a:ext cx="1451779" cy="1645920"/>
          </a:xfrm>
          <a:prstGeom prst="rect">
            <a:avLst/>
          </a:prstGeom>
        </p:spPr>
      </p:pic>
    </p:spTree>
    <p:extLst>
      <p:ext uri="{BB962C8B-B14F-4D97-AF65-F5344CB8AC3E}">
        <p14:creationId xmlns:p14="http://schemas.microsoft.com/office/powerpoint/2010/main" val="15218750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4C05AB27-877A-994E-9A58-11ABE11219C6}"/>
              </a:ext>
            </a:extLst>
          </p:cNvPr>
          <p:cNvGraphicFramePr>
            <a:graphicFrameLocks noGrp="1"/>
          </p:cNvGraphicFramePr>
          <p:nvPr>
            <p:extLst>
              <p:ext uri="{D42A27DB-BD31-4B8C-83A1-F6EECF244321}">
                <p14:modId xmlns:p14="http://schemas.microsoft.com/office/powerpoint/2010/main" val="1220976125"/>
              </p:ext>
            </p:extLst>
          </p:nvPr>
        </p:nvGraphicFramePr>
        <p:xfrm>
          <a:off x="274321" y="0"/>
          <a:ext cx="11612879" cy="6161991"/>
        </p:xfrm>
        <a:graphic>
          <a:graphicData uri="http://schemas.openxmlformats.org/drawingml/2006/table">
            <a:tbl>
              <a:tblPr firstRow="1" bandRow="1">
                <a:tableStyleId>{5940675A-B579-460E-94D1-54222C63F5DA}</a:tableStyleId>
              </a:tblPr>
              <a:tblGrid>
                <a:gridCol w="5809116">
                  <a:extLst>
                    <a:ext uri="{9D8B030D-6E8A-4147-A177-3AD203B41FA5}">
                      <a16:colId xmlns:a16="http://schemas.microsoft.com/office/drawing/2014/main" val="588440539"/>
                    </a:ext>
                  </a:extLst>
                </a:gridCol>
                <a:gridCol w="5803763">
                  <a:extLst>
                    <a:ext uri="{9D8B030D-6E8A-4147-A177-3AD203B41FA5}">
                      <a16:colId xmlns:a16="http://schemas.microsoft.com/office/drawing/2014/main" val="603132979"/>
                    </a:ext>
                  </a:extLst>
                </a:gridCol>
              </a:tblGrid>
              <a:tr h="1219200">
                <a:tc>
                  <a:txBody>
                    <a:bodyPr/>
                    <a:lstStyle/>
                    <a:p>
                      <a:pPr algn="ctr"/>
                      <a:r>
                        <a:rPr lang="en-US" sz="6000" b="1" u="sng" dirty="0"/>
                        <a:t>Advantages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6000" b="1" u="sng" dirty="0"/>
                        <a:t>Limitations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14936025"/>
                  </a:ext>
                </a:extLst>
              </a:tr>
              <a:tr h="706113">
                <a:tc>
                  <a:txBody>
                    <a:bodyPr/>
                    <a:lstStyle/>
                    <a:p>
                      <a:endParaRPr lang="en-US" sz="40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4000" dirty="0"/>
                    </a:p>
                  </a:txBody>
                  <a:tcPr>
                    <a:lnL w="12700" cap="flat" cmpd="sng" algn="ctr">
                      <a:no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236443897"/>
                  </a:ext>
                </a:extLst>
              </a:tr>
              <a:tr h="706113">
                <a:tc>
                  <a:txBody>
                    <a:bodyPr/>
                    <a:lstStyle/>
                    <a:p>
                      <a:r>
                        <a:rPr lang="en-US" sz="4000" dirty="0"/>
                        <a:t>New and broad ideas</a:t>
                      </a:r>
                    </a:p>
                  </a:txBody>
                  <a:tcPr>
                    <a:lnT w="12700" cap="flat" cmpd="sng" algn="ctr">
                      <a:solidFill>
                        <a:schemeClr val="tx1"/>
                      </a:solidFill>
                      <a:prstDash val="solid"/>
                      <a:round/>
                      <a:headEnd type="none" w="med" len="med"/>
                      <a:tailEnd type="none" w="med" len="med"/>
                    </a:lnT>
                  </a:tcPr>
                </a:tc>
                <a:tc>
                  <a:txBody>
                    <a:bodyPr/>
                    <a:lstStyle/>
                    <a:p>
                      <a:r>
                        <a:rPr lang="en-US" sz="4000" dirty="0"/>
                        <a:t>Citations</a:t>
                      </a:r>
                    </a:p>
                  </a:txBody>
                  <a:tcPr/>
                </a:tc>
                <a:extLst>
                  <a:ext uri="{0D108BD9-81ED-4DB2-BD59-A6C34878D82A}">
                    <a16:rowId xmlns:a16="http://schemas.microsoft.com/office/drawing/2014/main" val="3103866417"/>
                  </a:ext>
                </a:extLst>
              </a:tr>
              <a:tr h="706113">
                <a:tc>
                  <a:txBody>
                    <a:bodyPr/>
                    <a:lstStyle/>
                    <a:p>
                      <a:r>
                        <a:rPr lang="en-US" sz="4000" dirty="0"/>
                        <a:t>Fast research</a:t>
                      </a:r>
                    </a:p>
                  </a:txBody>
                  <a:tcPr/>
                </a:tc>
                <a:tc>
                  <a:txBody>
                    <a:bodyPr/>
                    <a:lstStyle/>
                    <a:p>
                      <a:r>
                        <a:rPr lang="en-US" sz="4000" dirty="0"/>
                        <a:t>Shallow research</a:t>
                      </a:r>
                    </a:p>
                  </a:txBody>
                  <a:tcPr/>
                </a:tc>
                <a:extLst>
                  <a:ext uri="{0D108BD9-81ED-4DB2-BD59-A6C34878D82A}">
                    <a16:rowId xmlns:a16="http://schemas.microsoft.com/office/drawing/2014/main" val="3009509077"/>
                  </a:ext>
                </a:extLst>
              </a:tr>
              <a:tr h="706113">
                <a:tc>
                  <a:txBody>
                    <a:bodyPr/>
                    <a:lstStyle/>
                    <a:p>
                      <a:r>
                        <a:rPr lang="en-US" sz="4000" dirty="0"/>
                        <a:t>Fully reproducible results</a:t>
                      </a:r>
                    </a:p>
                  </a:txBody>
                  <a:tcPr/>
                </a:tc>
                <a:tc>
                  <a:txBody>
                    <a:bodyPr/>
                    <a:lstStyle/>
                    <a:p>
                      <a:r>
                        <a:rPr lang="en-US" sz="4000" dirty="0"/>
                        <a:t>Previous knowledge</a:t>
                      </a:r>
                    </a:p>
                  </a:txBody>
                  <a:tcPr/>
                </a:tc>
                <a:extLst>
                  <a:ext uri="{0D108BD9-81ED-4DB2-BD59-A6C34878D82A}">
                    <a16:rowId xmlns:a16="http://schemas.microsoft.com/office/drawing/2014/main" val="4216535612"/>
                  </a:ext>
                </a:extLst>
              </a:tr>
              <a:tr h="706113">
                <a:tc>
                  <a:txBody>
                    <a:bodyPr/>
                    <a:lstStyle/>
                    <a:p>
                      <a:r>
                        <a:rPr lang="en-US" sz="4000" dirty="0"/>
                        <a:t>Interdisciplinary</a:t>
                      </a:r>
                    </a:p>
                  </a:txBody>
                  <a:tcPr/>
                </a:tc>
                <a:tc>
                  <a:txBody>
                    <a:bodyPr/>
                    <a:lstStyle/>
                    <a:p>
                      <a:r>
                        <a:rPr lang="en-US" sz="4000" dirty="0"/>
                        <a:t>Failure modes</a:t>
                      </a:r>
                    </a:p>
                  </a:txBody>
                  <a:tcPr/>
                </a:tc>
                <a:extLst>
                  <a:ext uri="{0D108BD9-81ED-4DB2-BD59-A6C34878D82A}">
                    <a16:rowId xmlns:a16="http://schemas.microsoft.com/office/drawing/2014/main" val="1308527698"/>
                  </a:ext>
                </a:extLst>
              </a:tr>
              <a:tr h="706113">
                <a:tc>
                  <a:txBody>
                    <a:bodyPr/>
                    <a:lstStyle/>
                    <a:p>
                      <a:r>
                        <a:rPr lang="en-US" sz="4000" dirty="0"/>
                        <a:t>Explore risky ideas</a:t>
                      </a:r>
                    </a:p>
                  </a:txBody>
                  <a:tcPr/>
                </a:tc>
                <a:tc>
                  <a:txBody>
                    <a:bodyPr/>
                    <a:lstStyle/>
                    <a:p>
                      <a:r>
                        <a:rPr lang="en-US" sz="4000" dirty="0"/>
                        <a:t>Hallucinations</a:t>
                      </a:r>
                    </a:p>
                  </a:txBody>
                  <a:tcPr/>
                </a:tc>
                <a:extLst>
                  <a:ext uri="{0D108BD9-81ED-4DB2-BD59-A6C34878D82A}">
                    <a16:rowId xmlns:a16="http://schemas.microsoft.com/office/drawing/2014/main" val="3617479570"/>
                  </a:ext>
                </a:extLst>
              </a:tr>
              <a:tr h="7061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t>More time to think!</a:t>
                      </a:r>
                    </a:p>
                  </a:txBody>
                  <a:tcPr/>
                </a:tc>
                <a:tc>
                  <a:txBody>
                    <a:bodyPr/>
                    <a:lstStyle/>
                    <a:p>
                      <a:endParaRPr lang="en-US" sz="4000" dirty="0"/>
                    </a:p>
                  </a:txBody>
                  <a:tcPr/>
                </a:tc>
                <a:extLst>
                  <a:ext uri="{0D108BD9-81ED-4DB2-BD59-A6C34878D82A}">
                    <a16:rowId xmlns:a16="http://schemas.microsoft.com/office/drawing/2014/main" val="394655207"/>
                  </a:ext>
                </a:extLst>
              </a:tr>
            </a:tbl>
          </a:graphicData>
        </a:graphic>
      </p:graphicFrame>
    </p:spTree>
    <p:extLst>
      <p:ext uri="{BB962C8B-B14F-4D97-AF65-F5344CB8AC3E}">
        <p14:creationId xmlns:p14="http://schemas.microsoft.com/office/powerpoint/2010/main" val="32510863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2C52AA9-912B-3D48-86C5-3D4632A8B356}"/>
              </a:ext>
            </a:extLst>
          </p:cNvPr>
          <p:cNvPicPr>
            <a:picLocks noChangeAspect="1"/>
          </p:cNvPicPr>
          <p:nvPr/>
        </p:nvPicPr>
        <p:blipFill rotWithShape="1">
          <a:blip r:embed="rId3"/>
          <a:srcRect l="12536" t="12860" r="12401" b="12077"/>
          <a:stretch/>
        </p:blipFill>
        <p:spPr>
          <a:xfrm>
            <a:off x="4421434" y="899254"/>
            <a:ext cx="1117975" cy="1117976"/>
          </a:xfrm>
          <a:prstGeom prst="ellipse">
            <a:avLst/>
          </a:prstGeom>
        </p:spPr>
      </p:pic>
      <p:pic>
        <p:nvPicPr>
          <p:cNvPr id="3" name="Picture 2">
            <a:extLst>
              <a:ext uri="{FF2B5EF4-FFF2-40B4-BE49-F238E27FC236}">
                <a16:creationId xmlns:a16="http://schemas.microsoft.com/office/drawing/2014/main" id="{29B58F88-D3E1-D047-AD65-589442424F30}"/>
              </a:ext>
            </a:extLst>
          </p:cNvPr>
          <p:cNvPicPr>
            <a:picLocks noChangeAspect="1"/>
          </p:cNvPicPr>
          <p:nvPr/>
        </p:nvPicPr>
        <p:blipFill>
          <a:blip r:embed="rId4"/>
          <a:stretch>
            <a:fillRect/>
          </a:stretch>
        </p:blipFill>
        <p:spPr>
          <a:xfrm>
            <a:off x="526586" y="899254"/>
            <a:ext cx="922692" cy="959445"/>
          </a:xfrm>
          <a:prstGeom prst="rect">
            <a:avLst/>
          </a:prstGeom>
        </p:spPr>
      </p:pic>
      <p:pic>
        <p:nvPicPr>
          <p:cNvPr id="4" name="Picture 3">
            <a:extLst>
              <a:ext uri="{FF2B5EF4-FFF2-40B4-BE49-F238E27FC236}">
                <a16:creationId xmlns:a16="http://schemas.microsoft.com/office/drawing/2014/main" id="{F2423D80-80C1-F441-9C41-FDA9EF678207}"/>
              </a:ext>
            </a:extLst>
          </p:cNvPr>
          <p:cNvPicPr>
            <a:picLocks noChangeAspect="1"/>
          </p:cNvPicPr>
          <p:nvPr/>
        </p:nvPicPr>
        <p:blipFill rotWithShape="1">
          <a:blip r:embed="rId5"/>
          <a:srcRect l="2173" t="66494" r="88696" b="2175"/>
          <a:stretch/>
        </p:blipFill>
        <p:spPr>
          <a:xfrm>
            <a:off x="2451651" y="62473"/>
            <a:ext cx="675862" cy="836781"/>
          </a:xfrm>
          <a:prstGeom prst="rect">
            <a:avLst/>
          </a:prstGeom>
        </p:spPr>
      </p:pic>
      <p:pic>
        <p:nvPicPr>
          <p:cNvPr id="5" name="Picture 4">
            <a:extLst>
              <a:ext uri="{FF2B5EF4-FFF2-40B4-BE49-F238E27FC236}">
                <a16:creationId xmlns:a16="http://schemas.microsoft.com/office/drawing/2014/main" id="{173FCABA-4994-1043-BF10-543C3EE85742}"/>
              </a:ext>
            </a:extLst>
          </p:cNvPr>
          <p:cNvPicPr>
            <a:picLocks noChangeAspect="1"/>
          </p:cNvPicPr>
          <p:nvPr/>
        </p:nvPicPr>
        <p:blipFill rotWithShape="1">
          <a:blip r:embed="rId6"/>
          <a:srcRect l="2047" t="67450" r="86276"/>
          <a:stretch/>
        </p:blipFill>
        <p:spPr>
          <a:xfrm>
            <a:off x="2345635" y="2097898"/>
            <a:ext cx="914400" cy="836781"/>
          </a:xfrm>
          <a:prstGeom prst="rect">
            <a:avLst/>
          </a:prstGeom>
        </p:spPr>
      </p:pic>
      <p:sp>
        <p:nvSpPr>
          <p:cNvPr id="6" name="Circular Arrow 5">
            <a:extLst>
              <a:ext uri="{FF2B5EF4-FFF2-40B4-BE49-F238E27FC236}">
                <a16:creationId xmlns:a16="http://schemas.microsoft.com/office/drawing/2014/main" id="{C9D5F593-070E-0B4E-9FB5-F8BA103A36C5}"/>
              </a:ext>
            </a:extLst>
          </p:cNvPr>
          <p:cNvSpPr/>
          <p:nvPr/>
        </p:nvSpPr>
        <p:spPr>
          <a:xfrm rot="21189726">
            <a:off x="311425" y="875105"/>
            <a:ext cx="4280452" cy="2004391"/>
          </a:xfrm>
          <a:prstGeom prst="circularArrow">
            <a:avLst>
              <a:gd name="adj1" fmla="val 1415"/>
              <a:gd name="adj2" fmla="val 522792"/>
              <a:gd name="adj3" fmla="val 20597985"/>
              <a:gd name="adj4" fmla="val 13675306"/>
              <a:gd name="adj5" fmla="val 594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ular Arrow 7">
            <a:extLst>
              <a:ext uri="{FF2B5EF4-FFF2-40B4-BE49-F238E27FC236}">
                <a16:creationId xmlns:a16="http://schemas.microsoft.com/office/drawing/2014/main" id="{7FAFC7E2-329C-244E-8133-F654A7272A05}"/>
              </a:ext>
            </a:extLst>
          </p:cNvPr>
          <p:cNvSpPr/>
          <p:nvPr/>
        </p:nvSpPr>
        <p:spPr>
          <a:xfrm rot="10286855">
            <a:off x="1253584" y="60095"/>
            <a:ext cx="4280452" cy="2004391"/>
          </a:xfrm>
          <a:prstGeom prst="circularArrow">
            <a:avLst>
              <a:gd name="adj1" fmla="val 1415"/>
              <a:gd name="adj2" fmla="val 522792"/>
              <a:gd name="adj3" fmla="val 20597985"/>
              <a:gd name="adj4" fmla="val 13675306"/>
              <a:gd name="adj5" fmla="val 594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TextBox 8">
            <a:extLst>
              <a:ext uri="{FF2B5EF4-FFF2-40B4-BE49-F238E27FC236}">
                <a16:creationId xmlns:a16="http://schemas.microsoft.com/office/drawing/2014/main" id="{8DDDDCA0-681D-DB4E-B545-2A3467F7C780}"/>
              </a:ext>
            </a:extLst>
          </p:cNvPr>
          <p:cNvSpPr txBox="1"/>
          <p:nvPr/>
        </p:nvSpPr>
        <p:spPr>
          <a:xfrm>
            <a:off x="1775790" y="296197"/>
            <a:ext cx="675861" cy="369332"/>
          </a:xfrm>
          <a:prstGeom prst="rect">
            <a:avLst/>
          </a:prstGeom>
          <a:noFill/>
        </p:spPr>
        <p:txBody>
          <a:bodyPr wrap="square" rtlCol="0">
            <a:spAutoFit/>
          </a:bodyPr>
          <a:lstStyle/>
          <a:p>
            <a:r>
              <a:rPr lang="en-US" b="1" dirty="0">
                <a:latin typeface="Bradley Hand" pitchFamily="2" charset="77"/>
                <a:cs typeface="Blackadder ITC" panose="020F0502020204030204" pitchFamily="34" charset="0"/>
              </a:rPr>
              <a:t>Data</a:t>
            </a:r>
          </a:p>
        </p:txBody>
      </p:sp>
      <p:sp>
        <p:nvSpPr>
          <p:cNvPr id="10" name="TextBox 9">
            <a:extLst>
              <a:ext uri="{FF2B5EF4-FFF2-40B4-BE49-F238E27FC236}">
                <a16:creationId xmlns:a16="http://schemas.microsoft.com/office/drawing/2014/main" id="{057CE333-6429-B746-90CD-A889F24512B8}"/>
              </a:ext>
            </a:extLst>
          </p:cNvPr>
          <p:cNvSpPr txBox="1"/>
          <p:nvPr/>
        </p:nvSpPr>
        <p:spPr>
          <a:xfrm>
            <a:off x="1736031" y="2161235"/>
            <a:ext cx="821636" cy="646331"/>
          </a:xfrm>
          <a:prstGeom prst="rect">
            <a:avLst/>
          </a:prstGeom>
          <a:noFill/>
        </p:spPr>
        <p:txBody>
          <a:bodyPr wrap="square" rtlCol="0">
            <a:spAutoFit/>
          </a:bodyPr>
          <a:lstStyle/>
          <a:p>
            <a:pPr algn="ctr"/>
            <a:r>
              <a:rPr lang="en-US" b="1" dirty="0">
                <a:latin typeface="Bradley Hand" pitchFamily="2" charset="77"/>
                <a:cs typeface="Blackadder ITC" panose="020F0502020204030204" pitchFamily="34" charset="0"/>
              </a:rPr>
              <a:t>Input text</a:t>
            </a:r>
          </a:p>
        </p:txBody>
      </p:sp>
      <p:sp>
        <p:nvSpPr>
          <p:cNvPr id="13" name="TextBox 12">
            <a:extLst>
              <a:ext uri="{FF2B5EF4-FFF2-40B4-BE49-F238E27FC236}">
                <a16:creationId xmlns:a16="http://schemas.microsoft.com/office/drawing/2014/main" id="{96A2D3E2-B7F9-E146-8513-8E89A5CF3496}"/>
              </a:ext>
            </a:extLst>
          </p:cNvPr>
          <p:cNvSpPr txBox="1"/>
          <p:nvPr/>
        </p:nvSpPr>
        <p:spPr>
          <a:xfrm>
            <a:off x="4483466" y="1961261"/>
            <a:ext cx="974502" cy="646331"/>
          </a:xfrm>
          <a:prstGeom prst="rect">
            <a:avLst/>
          </a:prstGeom>
          <a:noFill/>
        </p:spPr>
        <p:txBody>
          <a:bodyPr wrap="square" rtlCol="0">
            <a:spAutoFit/>
          </a:bodyPr>
          <a:lstStyle/>
          <a:p>
            <a:pPr algn="ctr"/>
            <a:r>
              <a:rPr lang="en-US" b="1" dirty="0">
                <a:latin typeface="Bradley Hand" pitchFamily="2" charset="77"/>
                <a:cs typeface="Blackadder ITC" panose="020F0502020204030204" pitchFamily="34" charset="0"/>
              </a:rPr>
              <a:t>EDA </a:t>
            </a:r>
          </a:p>
          <a:p>
            <a:pPr algn="ctr"/>
            <a:r>
              <a:rPr lang="en-US" b="1" dirty="0">
                <a:latin typeface="Bradley Hand" pitchFamily="2" charset="77"/>
                <a:cs typeface="Blackadder ITC" panose="020F0502020204030204" pitchFamily="34" charset="0"/>
              </a:rPr>
              <a:t>module</a:t>
            </a:r>
          </a:p>
        </p:txBody>
      </p:sp>
      <p:pic>
        <p:nvPicPr>
          <p:cNvPr id="14" name="Picture 13">
            <a:extLst>
              <a:ext uri="{FF2B5EF4-FFF2-40B4-BE49-F238E27FC236}">
                <a16:creationId xmlns:a16="http://schemas.microsoft.com/office/drawing/2014/main" id="{512E4F7B-7F98-5344-9CCD-99F6C8DA5A37}"/>
              </a:ext>
            </a:extLst>
          </p:cNvPr>
          <p:cNvPicPr>
            <a:picLocks noChangeAspect="1"/>
          </p:cNvPicPr>
          <p:nvPr/>
        </p:nvPicPr>
        <p:blipFill rotWithShape="1">
          <a:blip r:embed="rId3"/>
          <a:srcRect l="12536" t="12860" r="12401" b="12077"/>
          <a:stretch/>
        </p:blipFill>
        <p:spPr>
          <a:xfrm>
            <a:off x="2243847" y="3479149"/>
            <a:ext cx="1117975" cy="1117976"/>
          </a:xfrm>
          <a:prstGeom prst="ellipse">
            <a:avLst/>
          </a:prstGeom>
        </p:spPr>
      </p:pic>
      <p:cxnSp>
        <p:nvCxnSpPr>
          <p:cNvPr id="16" name="Straight Arrow Connector 15">
            <a:extLst>
              <a:ext uri="{FF2B5EF4-FFF2-40B4-BE49-F238E27FC236}">
                <a16:creationId xmlns:a16="http://schemas.microsoft.com/office/drawing/2014/main" id="{4933C7B2-074D-8140-B220-DB7B6AC674F3}"/>
              </a:ext>
            </a:extLst>
          </p:cNvPr>
          <p:cNvCxnSpPr>
            <a:stCxn id="5" idx="2"/>
            <a:endCxn id="14" idx="0"/>
          </p:cNvCxnSpPr>
          <p:nvPr/>
        </p:nvCxnSpPr>
        <p:spPr>
          <a:xfrm>
            <a:off x="2802835" y="2934679"/>
            <a:ext cx="0" cy="544470"/>
          </a:xfrm>
          <a:prstGeom prst="straightConnector1">
            <a:avLst/>
          </a:prstGeom>
          <a:ln w="34925">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F032CAAB-CF6A-774D-89D6-E0B5E03F55F5}"/>
              </a:ext>
            </a:extLst>
          </p:cNvPr>
          <p:cNvSpPr txBox="1"/>
          <p:nvPr/>
        </p:nvSpPr>
        <p:spPr>
          <a:xfrm>
            <a:off x="2095381" y="4553253"/>
            <a:ext cx="1388402" cy="369332"/>
          </a:xfrm>
          <a:prstGeom prst="rect">
            <a:avLst/>
          </a:prstGeom>
          <a:noFill/>
        </p:spPr>
        <p:txBody>
          <a:bodyPr wrap="square" rtlCol="0">
            <a:spAutoFit/>
          </a:bodyPr>
          <a:lstStyle/>
          <a:p>
            <a:pPr algn="ctr"/>
            <a:r>
              <a:rPr lang="en-US" b="1" dirty="0">
                <a:latin typeface="Bradley Hand" pitchFamily="2" charset="77"/>
                <a:cs typeface="Blackadder ITC" panose="020F0502020204030204" pitchFamily="34" charset="0"/>
              </a:rPr>
              <a:t>Idea module</a:t>
            </a:r>
          </a:p>
        </p:txBody>
      </p:sp>
      <p:pic>
        <p:nvPicPr>
          <p:cNvPr id="18" name="Picture 17">
            <a:extLst>
              <a:ext uri="{FF2B5EF4-FFF2-40B4-BE49-F238E27FC236}">
                <a16:creationId xmlns:a16="http://schemas.microsoft.com/office/drawing/2014/main" id="{C3A75126-467E-0847-BFC0-624D8A3EE7C1}"/>
              </a:ext>
            </a:extLst>
          </p:cNvPr>
          <p:cNvPicPr>
            <a:picLocks noChangeAspect="1"/>
          </p:cNvPicPr>
          <p:nvPr/>
        </p:nvPicPr>
        <p:blipFill rotWithShape="1">
          <a:blip r:embed="rId3"/>
          <a:srcRect l="12536" t="12860" r="12401" b="12077"/>
          <a:stretch/>
        </p:blipFill>
        <p:spPr>
          <a:xfrm>
            <a:off x="4276208" y="3539481"/>
            <a:ext cx="1117975" cy="1117976"/>
          </a:xfrm>
          <a:prstGeom prst="ellipse">
            <a:avLst/>
          </a:prstGeom>
        </p:spPr>
      </p:pic>
      <p:sp>
        <p:nvSpPr>
          <p:cNvPr id="19" name="TextBox 18">
            <a:extLst>
              <a:ext uri="{FF2B5EF4-FFF2-40B4-BE49-F238E27FC236}">
                <a16:creationId xmlns:a16="http://schemas.microsoft.com/office/drawing/2014/main" id="{3EC8B85A-2DB5-DA40-BB97-5C5D648F3902}"/>
              </a:ext>
            </a:extLst>
          </p:cNvPr>
          <p:cNvSpPr txBox="1"/>
          <p:nvPr/>
        </p:nvSpPr>
        <p:spPr>
          <a:xfrm>
            <a:off x="3930579" y="4572534"/>
            <a:ext cx="1809232" cy="369332"/>
          </a:xfrm>
          <a:prstGeom prst="rect">
            <a:avLst/>
          </a:prstGeom>
          <a:noFill/>
        </p:spPr>
        <p:txBody>
          <a:bodyPr wrap="square" rtlCol="0">
            <a:spAutoFit/>
          </a:bodyPr>
          <a:lstStyle/>
          <a:p>
            <a:pPr algn="ctr"/>
            <a:r>
              <a:rPr lang="en-US" b="1" dirty="0">
                <a:latin typeface="Bradley Hand" pitchFamily="2" charset="77"/>
                <a:cs typeface="Blackadder ITC" panose="020F0502020204030204" pitchFamily="34" charset="0"/>
              </a:rPr>
              <a:t>Methods module</a:t>
            </a:r>
          </a:p>
        </p:txBody>
      </p:sp>
      <p:pic>
        <p:nvPicPr>
          <p:cNvPr id="21" name="Picture 20">
            <a:extLst>
              <a:ext uri="{FF2B5EF4-FFF2-40B4-BE49-F238E27FC236}">
                <a16:creationId xmlns:a16="http://schemas.microsoft.com/office/drawing/2014/main" id="{C68C2105-B1B5-8C4D-BE44-8C06F704F6F0}"/>
              </a:ext>
            </a:extLst>
          </p:cNvPr>
          <p:cNvPicPr>
            <a:picLocks noChangeAspect="1"/>
          </p:cNvPicPr>
          <p:nvPr/>
        </p:nvPicPr>
        <p:blipFill rotWithShape="1">
          <a:blip r:embed="rId3"/>
          <a:srcRect l="12536" t="12860" r="12401" b="12077"/>
          <a:stretch/>
        </p:blipFill>
        <p:spPr>
          <a:xfrm>
            <a:off x="6399716" y="3565473"/>
            <a:ext cx="1117975" cy="1117976"/>
          </a:xfrm>
          <a:prstGeom prst="ellipse">
            <a:avLst/>
          </a:prstGeom>
        </p:spPr>
      </p:pic>
      <p:sp>
        <p:nvSpPr>
          <p:cNvPr id="22" name="TextBox 21">
            <a:extLst>
              <a:ext uri="{FF2B5EF4-FFF2-40B4-BE49-F238E27FC236}">
                <a16:creationId xmlns:a16="http://schemas.microsoft.com/office/drawing/2014/main" id="{BC3DDB6A-7C2E-0B45-8D43-ED2957B97186}"/>
              </a:ext>
            </a:extLst>
          </p:cNvPr>
          <p:cNvSpPr txBox="1"/>
          <p:nvPr/>
        </p:nvSpPr>
        <p:spPr>
          <a:xfrm>
            <a:off x="5952920" y="4597125"/>
            <a:ext cx="1936976" cy="369332"/>
          </a:xfrm>
          <a:prstGeom prst="rect">
            <a:avLst/>
          </a:prstGeom>
          <a:noFill/>
        </p:spPr>
        <p:txBody>
          <a:bodyPr wrap="square" rtlCol="0">
            <a:spAutoFit/>
          </a:bodyPr>
          <a:lstStyle/>
          <a:p>
            <a:pPr algn="ctr"/>
            <a:r>
              <a:rPr lang="en-US" b="1" dirty="0">
                <a:latin typeface="Bradley Hand" pitchFamily="2" charset="77"/>
                <a:cs typeface="Blackadder ITC" panose="020F0502020204030204" pitchFamily="34" charset="0"/>
              </a:rPr>
              <a:t>Analysis module</a:t>
            </a:r>
          </a:p>
        </p:txBody>
      </p:sp>
      <p:cxnSp>
        <p:nvCxnSpPr>
          <p:cNvPr id="23" name="Straight Arrow Connector 22">
            <a:extLst>
              <a:ext uri="{FF2B5EF4-FFF2-40B4-BE49-F238E27FC236}">
                <a16:creationId xmlns:a16="http://schemas.microsoft.com/office/drawing/2014/main" id="{8051C6B3-FBEF-0E4C-9231-1F7F4FBBF5FC}"/>
              </a:ext>
            </a:extLst>
          </p:cNvPr>
          <p:cNvCxnSpPr>
            <a:cxnSpLocks/>
          </p:cNvCxnSpPr>
          <p:nvPr/>
        </p:nvCxnSpPr>
        <p:spPr>
          <a:xfrm>
            <a:off x="3444028" y="4098469"/>
            <a:ext cx="765920" cy="0"/>
          </a:xfrm>
          <a:prstGeom prst="straightConnector1">
            <a:avLst/>
          </a:prstGeom>
          <a:ln w="34925">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F1DEBDF4-1912-D244-909D-7A804877F874}"/>
              </a:ext>
            </a:extLst>
          </p:cNvPr>
          <p:cNvCxnSpPr>
            <a:cxnSpLocks/>
          </p:cNvCxnSpPr>
          <p:nvPr/>
        </p:nvCxnSpPr>
        <p:spPr>
          <a:xfrm>
            <a:off x="5539409" y="4038137"/>
            <a:ext cx="765920" cy="0"/>
          </a:xfrm>
          <a:prstGeom prst="straightConnector1">
            <a:avLst/>
          </a:prstGeom>
          <a:ln w="34925">
            <a:tailEnd type="triangle"/>
          </a:ln>
        </p:spPr>
        <p:style>
          <a:lnRef idx="1">
            <a:schemeClr val="accent1"/>
          </a:lnRef>
          <a:fillRef idx="0">
            <a:schemeClr val="accent1"/>
          </a:fillRef>
          <a:effectRef idx="0">
            <a:schemeClr val="accent1"/>
          </a:effectRef>
          <a:fontRef idx="minor">
            <a:schemeClr val="tx1"/>
          </a:fontRef>
        </p:style>
      </p:cxnSp>
      <p:pic>
        <p:nvPicPr>
          <p:cNvPr id="27" name="Picture 26">
            <a:extLst>
              <a:ext uri="{FF2B5EF4-FFF2-40B4-BE49-F238E27FC236}">
                <a16:creationId xmlns:a16="http://schemas.microsoft.com/office/drawing/2014/main" id="{63C1AE12-ED14-3A40-8936-C7BC113F9322}"/>
              </a:ext>
            </a:extLst>
          </p:cNvPr>
          <p:cNvPicPr>
            <a:picLocks noChangeAspect="1"/>
          </p:cNvPicPr>
          <p:nvPr/>
        </p:nvPicPr>
        <p:blipFill rotWithShape="1">
          <a:blip r:embed="rId3"/>
          <a:srcRect l="12536" t="12860" r="12401" b="12077"/>
          <a:stretch/>
        </p:blipFill>
        <p:spPr>
          <a:xfrm>
            <a:off x="5506637" y="5399758"/>
            <a:ext cx="1117975" cy="1117976"/>
          </a:xfrm>
          <a:prstGeom prst="ellipse">
            <a:avLst/>
          </a:prstGeom>
        </p:spPr>
      </p:pic>
      <p:sp>
        <p:nvSpPr>
          <p:cNvPr id="28" name="TextBox 27">
            <a:extLst>
              <a:ext uri="{FF2B5EF4-FFF2-40B4-BE49-F238E27FC236}">
                <a16:creationId xmlns:a16="http://schemas.microsoft.com/office/drawing/2014/main" id="{DA25E93D-9EE3-6549-A888-41ADFA7F28E6}"/>
              </a:ext>
            </a:extLst>
          </p:cNvPr>
          <p:cNvSpPr txBox="1"/>
          <p:nvPr/>
        </p:nvSpPr>
        <p:spPr>
          <a:xfrm>
            <a:off x="4979176" y="6537476"/>
            <a:ext cx="2112047" cy="369332"/>
          </a:xfrm>
          <a:prstGeom prst="rect">
            <a:avLst/>
          </a:prstGeom>
          <a:noFill/>
        </p:spPr>
        <p:txBody>
          <a:bodyPr wrap="square" rtlCol="0">
            <a:spAutoFit/>
          </a:bodyPr>
          <a:lstStyle/>
          <a:p>
            <a:pPr algn="ctr"/>
            <a:r>
              <a:rPr lang="en-US" b="1" dirty="0">
                <a:latin typeface="Bradley Hand" pitchFamily="2" charset="77"/>
                <a:cs typeface="Blackadder ITC" panose="020F0502020204030204" pitchFamily="34" charset="0"/>
              </a:rPr>
              <a:t>Evaluation module</a:t>
            </a:r>
          </a:p>
        </p:txBody>
      </p:sp>
      <p:sp>
        <p:nvSpPr>
          <p:cNvPr id="29" name="Circular Arrow 28">
            <a:extLst>
              <a:ext uri="{FF2B5EF4-FFF2-40B4-BE49-F238E27FC236}">
                <a16:creationId xmlns:a16="http://schemas.microsoft.com/office/drawing/2014/main" id="{60EBE5AB-2C12-2943-934D-E75576CA8891}"/>
              </a:ext>
            </a:extLst>
          </p:cNvPr>
          <p:cNvSpPr/>
          <p:nvPr/>
        </p:nvSpPr>
        <p:spPr>
          <a:xfrm rot="5661895">
            <a:off x="4746874" y="3112296"/>
            <a:ext cx="3491448" cy="1851683"/>
          </a:xfrm>
          <a:prstGeom prst="circularArrow">
            <a:avLst>
              <a:gd name="adj1" fmla="val 1415"/>
              <a:gd name="adj2" fmla="val 522792"/>
              <a:gd name="adj3" fmla="val 20597985"/>
              <a:gd name="adj4" fmla="val 19251427"/>
              <a:gd name="adj5" fmla="val 594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 name="Circular Arrow 31">
            <a:extLst>
              <a:ext uri="{FF2B5EF4-FFF2-40B4-BE49-F238E27FC236}">
                <a16:creationId xmlns:a16="http://schemas.microsoft.com/office/drawing/2014/main" id="{BDB581B5-EC06-D24C-ABB1-49C44B357547}"/>
              </a:ext>
            </a:extLst>
          </p:cNvPr>
          <p:cNvSpPr/>
          <p:nvPr/>
        </p:nvSpPr>
        <p:spPr>
          <a:xfrm rot="12310478">
            <a:off x="4653991" y="4600706"/>
            <a:ext cx="3491448" cy="1851683"/>
          </a:xfrm>
          <a:prstGeom prst="circularArrow">
            <a:avLst>
              <a:gd name="adj1" fmla="val 1415"/>
              <a:gd name="adj2" fmla="val 522792"/>
              <a:gd name="adj3" fmla="val 20597985"/>
              <a:gd name="adj4" fmla="val 19251427"/>
              <a:gd name="adj5" fmla="val 594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3" name="Picture 32">
            <a:extLst>
              <a:ext uri="{FF2B5EF4-FFF2-40B4-BE49-F238E27FC236}">
                <a16:creationId xmlns:a16="http://schemas.microsoft.com/office/drawing/2014/main" id="{2B4F84D8-5A04-744B-9CA2-2BFDD0782D9A}"/>
              </a:ext>
            </a:extLst>
          </p:cNvPr>
          <p:cNvPicPr>
            <a:picLocks noChangeAspect="1"/>
          </p:cNvPicPr>
          <p:nvPr/>
        </p:nvPicPr>
        <p:blipFill rotWithShape="1">
          <a:blip r:embed="rId3"/>
          <a:srcRect l="12536" t="12860" r="12401" b="12077"/>
          <a:stretch/>
        </p:blipFill>
        <p:spPr>
          <a:xfrm>
            <a:off x="8561331" y="2161235"/>
            <a:ext cx="1117975" cy="1117976"/>
          </a:xfrm>
          <a:prstGeom prst="ellipse">
            <a:avLst/>
          </a:prstGeom>
        </p:spPr>
      </p:pic>
      <p:sp>
        <p:nvSpPr>
          <p:cNvPr id="34" name="TextBox 33">
            <a:extLst>
              <a:ext uri="{FF2B5EF4-FFF2-40B4-BE49-F238E27FC236}">
                <a16:creationId xmlns:a16="http://schemas.microsoft.com/office/drawing/2014/main" id="{470597C0-1675-AE48-8B09-335EDB36C844}"/>
              </a:ext>
            </a:extLst>
          </p:cNvPr>
          <p:cNvSpPr txBox="1"/>
          <p:nvPr/>
        </p:nvSpPr>
        <p:spPr>
          <a:xfrm>
            <a:off x="8151830" y="3252205"/>
            <a:ext cx="1936976" cy="369332"/>
          </a:xfrm>
          <a:prstGeom prst="rect">
            <a:avLst/>
          </a:prstGeom>
          <a:noFill/>
        </p:spPr>
        <p:txBody>
          <a:bodyPr wrap="square" rtlCol="0">
            <a:spAutoFit/>
          </a:bodyPr>
          <a:lstStyle/>
          <a:p>
            <a:pPr algn="ctr"/>
            <a:r>
              <a:rPr lang="en-US" b="1" dirty="0">
                <a:latin typeface="Bradley Hand" pitchFamily="2" charset="77"/>
                <a:cs typeface="Blackadder ITC" panose="020F0502020204030204" pitchFamily="34" charset="0"/>
              </a:rPr>
              <a:t>Paper module</a:t>
            </a:r>
          </a:p>
        </p:txBody>
      </p:sp>
      <p:pic>
        <p:nvPicPr>
          <p:cNvPr id="35" name="Picture 34">
            <a:extLst>
              <a:ext uri="{FF2B5EF4-FFF2-40B4-BE49-F238E27FC236}">
                <a16:creationId xmlns:a16="http://schemas.microsoft.com/office/drawing/2014/main" id="{404806AB-36D8-2F41-A817-50AD8796BD7D}"/>
              </a:ext>
            </a:extLst>
          </p:cNvPr>
          <p:cNvPicPr>
            <a:picLocks noChangeAspect="1"/>
          </p:cNvPicPr>
          <p:nvPr/>
        </p:nvPicPr>
        <p:blipFill rotWithShape="1">
          <a:blip r:embed="rId3"/>
          <a:srcRect l="12536" t="12860" r="12401" b="12077"/>
          <a:stretch/>
        </p:blipFill>
        <p:spPr>
          <a:xfrm>
            <a:off x="9617636" y="4386362"/>
            <a:ext cx="1117975" cy="1117976"/>
          </a:xfrm>
          <a:prstGeom prst="ellipse">
            <a:avLst/>
          </a:prstGeom>
        </p:spPr>
      </p:pic>
      <p:sp>
        <p:nvSpPr>
          <p:cNvPr id="36" name="TextBox 35">
            <a:extLst>
              <a:ext uri="{FF2B5EF4-FFF2-40B4-BE49-F238E27FC236}">
                <a16:creationId xmlns:a16="http://schemas.microsoft.com/office/drawing/2014/main" id="{3A010163-DF01-F345-BF3A-205D3EB54726}"/>
              </a:ext>
            </a:extLst>
          </p:cNvPr>
          <p:cNvSpPr txBox="1"/>
          <p:nvPr/>
        </p:nvSpPr>
        <p:spPr>
          <a:xfrm>
            <a:off x="9025301" y="5491909"/>
            <a:ext cx="2302643" cy="369332"/>
          </a:xfrm>
          <a:prstGeom prst="rect">
            <a:avLst/>
          </a:prstGeom>
          <a:noFill/>
        </p:spPr>
        <p:txBody>
          <a:bodyPr wrap="square" rtlCol="0">
            <a:spAutoFit/>
          </a:bodyPr>
          <a:lstStyle/>
          <a:p>
            <a:pPr algn="ctr"/>
            <a:r>
              <a:rPr lang="en-US" b="1" dirty="0">
                <a:latin typeface="Bradley Hand" pitchFamily="2" charset="77"/>
                <a:cs typeface="Blackadder ITC" panose="020F0502020204030204" pitchFamily="34" charset="0"/>
              </a:rPr>
              <a:t>Verification module</a:t>
            </a:r>
          </a:p>
        </p:txBody>
      </p:sp>
      <p:sp>
        <p:nvSpPr>
          <p:cNvPr id="37" name="Circular Arrow 36">
            <a:extLst>
              <a:ext uri="{FF2B5EF4-FFF2-40B4-BE49-F238E27FC236}">
                <a16:creationId xmlns:a16="http://schemas.microsoft.com/office/drawing/2014/main" id="{CAFB9C9A-F13B-7547-A45A-045F7D39D2E6}"/>
              </a:ext>
            </a:extLst>
          </p:cNvPr>
          <p:cNvSpPr/>
          <p:nvPr/>
        </p:nvSpPr>
        <p:spPr>
          <a:xfrm rot="17518407">
            <a:off x="6267775" y="3396759"/>
            <a:ext cx="3603520" cy="1851683"/>
          </a:xfrm>
          <a:prstGeom prst="circularArrow">
            <a:avLst>
              <a:gd name="adj1" fmla="val 1415"/>
              <a:gd name="adj2" fmla="val 522792"/>
              <a:gd name="adj3" fmla="val 20597985"/>
              <a:gd name="adj4" fmla="val 17383237"/>
              <a:gd name="adj5" fmla="val 594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8" name="Picture 37">
            <a:extLst>
              <a:ext uri="{FF2B5EF4-FFF2-40B4-BE49-F238E27FC236}">
                <a16:creationId xmlns:a16="http://schemas.microsoft.com/office/drawing/2014/main" id="{510B2714-C9E8-5B47-B714-023420BB8A20}"/>
              </a:ext>
            </a:extLst>
          </p:cNvPr>
          <p:cNvPicPr>
            <a:picLocks noChangeAspect="1"/>
          </p:cNvPicPr>
          <p:nvPr/>
        </p:nvPicPr>
        <p:blipFill rotWithShape="1">
          <a:blip r:embed="rId3"/>
          <a:srcRect l="12536" t="12860" r="12401" b="12077"/>
          <a:stretch/>
        </p:blipFill>
        <p:spPr>
          <a:xfrm>
            <a:off x="10735611" y="2103287"/>
            <a:ext cx="1117975" cy="1117976"/>
          </a:xfrm>
          <a:prstGeom prst="ellipse">
            <a:avLst/>
          </a:prstGeom>
        </p:spPr>
      </p:pic>
      <p:sp>
        <p:nvSpPr>
          <p:cNvPr id="39" name="TextBox 38">
            <a:extLst>
              <a:ext uri="{FF2B5EF4-FFF2-40B4-BE49-F238E27FC236}">
                <a16:creationId xmlns:a16="http://schemas.microsoft.com/office/drawing/2014/main" id="{E88AE13F-25DE-EF4C-AED2-5F1F82394EB9}"/>
              </a:ext>
            </a:extLst>
          </p:cNvPr>
          <p:cNvSpPr txBox="1"/>
          <p:nvPr/>
        </p:nvSpPr>
        <p:spPr>
          <a:xfrm>
            <a:off x="10326110" y="3194257"/>
            <a:ext cx="1936976" cy="369332"/>
          </a:xfrm>
          <a:prstGeom prst="rect">
            <a:avLst/>
          </a:prstGeom>
          <a:noFill/>
        </p:spPr>
        <p:txBody>
          <a:bodyPr wrap="square" rtlCol="0">
            <a:spAutoFit/>
          </a:bodyPr>
          <a:lstStyle/>
          <a:p>
            <a:pPr algn="ctr"/>
            <a:r>
              <a:rPr lang="en-US" b="1" dirty="0">
                <a:latin typeface="Bradley Hand" pitchFamily="2" charset="77"/>
                <a:cs typeface="Blackadder ITC" panose="020F0502020204030204" pitchFamily="34" charset="0"/>
              </a:rPr>
              <a:t>Reviewer module</a:t>
            </a:r>
          </a:p>
        </p:txBody>
      </p:sp>
      <p:sp>
        <p:nvSpPr>
          <p:cNvPr id="40" name="Circular Arrow 39">
            <a:extLst>
              <a:ext uri="{FF2B5EF4-FFF2-40B4-BE49-F238E27FC236}">
                <a16:creationId xmlns:a16="http://schemas.microsoft.com/office/drawing/2014/main" id="{A0172827-69EC-5A42-A38C-25A499BB4BB8}"/>
              </a:ext>
            </a:extLst>
          </p:cNvPr>
          <p:cNvSpPr/>
          <p:nvPr/>
        </p:nvSpPr>
        <p:spPr>
          <a:xfrm rot="20387714">
            <a:off x="6867092" y="2328700"/>
            <a:ext cx="4280452" cy="2004391"/>
          </a:xfrm>
          <a:prstGeom prst="circularArrow">
            <a:avLst>
              <a:gd name="adj1" fmla="val 1415"/>
              <a:gd name="adj2" fmla="val 522792"/>
              <a:gd name="adj3" fmla="val 20597985"/>
              <a:gd name="adj4" fmla="val 19180037"/>
              <a:gd name="adj5" fmla="val 594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1" name="Circular Arrow 40">
            <a:extLst>
              <a:ext uri="{FF2B5EF4-FFF2-40B4-BE49-F238E27FC236}">
                <a16:creationId xmlns:a16="http://schemas.microsoft.com/office/drawing/2014/main" id="{FC98911C-3169-0346-A3E7-15AAA24C3257}"/>
              </a:ext>
            </a:extLst>
          </p:cNvPr>
          <p:cNvSpPr/>
          <p:nvPr/>
        </p:nvSpPr>
        <p:spPr>
          <a:xfrm rot="9654534">
            <a:off x="9255322" y="1105529"/>
            <a:ext cx="4280452" cy="2004391"/>
          </a:xfrm>
          <a:prstGeom prst="circularArrow">
            <a:avLst>
              <a:gd name="adj1" fmla="val 1415"/>
              <a:gd name="adj2" fmla="val 522792"/>
              <a:gd name="adj3" fmla="val 20597985"/>
              <a:gd name="adj4" fmla="val 19180037"/>
              <a:gd name="adj5" fmla="val 594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 name="Circular Arrow 41">
            <a:extLst>
              <a:ext uri="{FF2B5EF4-FFF2-40B4-BE49-F238E27FC236}">
                <a16:creationId xmlns:a16="http://schemas.microsoft.com/office/drawing/2014/main" id="{987C85D4-E07E-1B49-9F52-6A66E1C80748}"/>
              </a:ext>
            </a:extLst>
          </p:cNvPr>
          <p:cNvSpPr/>
          <p:nvPr/>
        </p:nvSpPr>
        <p:spPr>
          <a:xfrm rot="6473156" flipV="1">
            <a:off x="8226739" y="1725823"/>
            <a:ext cx="4280452" cy="2417710"/>
          </a:xfrm>
          <a:prstGeom prst="circularArrow">
            <a:avLst>
              <a:gd name="adj1" fmla="val 1415"/>
              <a:gd name="adj2" fmla="val 522792"/>
              <a:gd name="adj3" fmla="val 20597985"/>
              <a:gd name="adj4" fmla="val 19180037"/>
              <a:gd name="adj5" fmla="val 594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3" name="Picture 42">
            <a:extLst>
              <a:ext uri="{FF2B5EF4-FFF2-40B4-BE49-F238E27FC236}">
                <a16:creationId xmlns:a16="http://schemas.microsoft.com/office/drawing/2014/main" id="{3ADF63ED-B106-8848-9D40-CB9A59F34865}"/>
              </a:ext>
            </a:extLst>
          </p:cNvPr>
          <p:cNvPicPr>
            <a:picLocks noChangeAspect="1"/>
          </p:cNvPicPr>
          <p:nvPr/>
        </p:nvPicPr>
        <p:blipFill rotWithShape="1">
          <a:blip r:embed="rId3"/>
          <a:srcRect l="12536" t="12860" r="12401" b="12077"/>
          <a:stretch/>
        </p:blipFill>
        <p:spPr>
          <a:xfrm>
            <a:off x="679970" y="5342734"/>
            <a:ext cx="1117975" cy="1117976"/>
          </a:xfrm>
          <a:prstGeom prst="ellipse">
            <a:avLst/>
          </a:prstGeom>
        </p:spPr>
      </p:pic>
      <p:sp>
        <p:nvSpPr>
          <p:cNvPr id="44" name="TextBox 43">
            <a:extLst>
              <a:ext uri="{FF2B5EF4-FFF2-40B4-BE49-F238E27FC236}">
                <a16:creationId xmlns:a16="http://schemas.microsoft.com/office/drawing/2014/main" id="{0D92B9CD-8467-FF44-8119-FD057059CD41}"/>
              </a:ext>
            </a:extLst>
          </p:cNvPr>
          <p:cNvSpPr txBox="1"/>
          <p:nvPr/>
        </p:nvSpPr>
        <p:spPr>
          <a:xfrm>
            <a:off x="87635" y="6448281"/>
            <a:ext cx="2302643" cy="369332"/>
          </a:xfrm>
          <a:prstGeom prst="rect">
            <a:avLst/>
          </a:prstGeom>
          <a:noFill/>
        </p:spPr>
        <p:txBody>
          <a:bodyPr wrap="square" rtlCol="0">
            <a:spAutoFit/>
          </a:bodyPr>
          <a:lstStyle/>
          <a:p>
            <a:pPr algn="ctr"/>
            <a:r>
              <a:rPr lang="en-US" b="1" dirty="0">
                <a:latin typeface="Bradley Hand" pitchFamily="2" charset="77"/>
                <a:cs typeface="Blackadder ITC" panose="020F0502020204030204" pitchFamily="34" charset="0"/>
              </a:rPr>
              <a:t>Literature module</a:t>
            </a:r>
          </a:p>
        </p:txBody>
      </p:sp>
      <p:sp>
        <p:nvSpPr>
          <p:cNvPr id="45" name="Circular Arrow 44">
            <a:extLst>
              <a:ext uri="{FF2B5EF4-FFF2-40B4-BE49-F238E27FC236}">
                <a16:creationId xmlns:a16="http://schemas.microsoft.com/office/drawing/2014/main" id="{E0533B76-3A36-5C43-A27D-B58A0CC4E151}"/>
              </a:ext>
            </a:extLst>
          </p:cNvPr>
          <p:cNvSpPr/>
          <p:nvPr/>
        </p:nvSpPr>
        <p:spPr>
          <a:xfrm rot="6367001">
            <a:off x="9999" y="3057023"/>
            <a:ext cx="4280452" cy="2004391"/>
          </a:xfrm>
          <a:prstGeom prst="circularArrow">
            <a:avLst>
              <a:gd name="adj1" fmla="val 1415"/>
              <a:gd name="adj2" fmla="val 522792"/>
              <a:gd name="adj3" fmla="val 20597985"/>
              <a:gd name="adj4" fmla="val 18246486"/>
              <a:gd name="adj5" fmla="val 594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6" name="TextBox 45">
            <a:extLst>
              <a:ext uri="{FF2B5EF4-FFF2-40B4-BE49-F238E27FC236}">
                <a16:creationId xmlns:a16="http://schemas.microsoft.com/office/drawing/2014/main" id="{340E5796-3037-D840-9613-5F546449F720}"/>
              </a:ext>
            </a:extLst>
          </p:cNvPr>
          <p:cNvSpPr txBox="1"/>
          <p:nvPr/>
        </p:nvSpPr>
        <p:spPr>
          <a:xfrm>
            <a:off x="6065624" y="62473"/>
            <a:ext cx="6126376" cy="1015663"/>
          </a:xfrm>
          <a:prstGeom prst="rect">
            <a:avLst/>
          </a:prstGeom>
          <a:noFill/>
        </p:spPr>
        <p:txBody>
          <a:bodyPr wrap="square" rtlCol="0">
            <a:spAutoFit/>
          </a:bodyPr>
          <a:lstStyle/>
          <a:p>
            <a:pPr algn="ctr"/>
            <a:r>
              <a:rPr lang="en-US" sz="6000" dirty="0">
                <a:solidFill>
                  <a:srgbClr val="FF0000"/>
                </a:solidFill>
                <a:latin typeface="Comic Sans MS" panose="030F0902030302020204" pitchFamily="66" charset="0"/>
                <a:ea typeface="Ayuthaya" pitchFamily="2" charset="-34"/>
                <a:cs typeface="Ayuthaya" pitchFamily="2" charset="-34"/>
              </a:rPr>
              <a:t>Denario2</a:t>
            </a:r>
          </a:p>
        </p:txBody>
      </p:sp>
    </p:spTree>
    <p:extLst>
      <p:ext uri="{BB962C8B-B14F-4D97-AF65-F5344CB8AC3E}">
        <p14:creationId xmlns:p14="http://schemas.microsoft.com/office/powerpoint/2010/main" val="18280741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2077318-6B0D-600F-59CF-C8F35ED74562}"/>
              </a:ext>
            </a:extLst>
          </p:cNvPr>
          <p:cNvSpPr txBox="1"/>
          <p:nvPr/>
        </p:nvSpPr>
        <p:spPr>
          <a:xfrm>
            <a:off x="0" y="0"/>
            <a:ext cx="12192000" cy="1169551"/>
          </a:xfrm>
          <a:prstGeom prst="rect">
            <a:avLst/>
          </a:prstGeom>
          <a:noFill/>
        </p:spPr>
        <p:txBody>
          <a:bodyPr wrap="square" rtlCol="0">
            <a:spAutoFit/>
          </a:bodyPr>
          <a:lstStyle/>
          <a:p>
            <a:pPr algn="ctr"/>
            <a:r>
              <a:rPr lang="en-US" sz="7000" dirty="0"/>
              <a:t>Existing collaborations</a:t>
            </a:r>
          </a:p>
        </p:txBody>
      </p:sp>
      <p:sp>
        <p:nvSpPr>
          <p:cNvPr id="5" name="TextBox 4">
            <a:extLst>
              <a:ext uri="{FF2B5EF4-FFF2-40B4-BE49-F238E27FC236}">
                <a16:creationId xmlns:a16="http://schemas.microsoft.com/office/drawing/2014/main" id="{845027A2-30FF-047E-ECD0-1E648EBD5483}"/>
              </a:ext>
            </a:extLst>
          </p:cNvPr>
          <p:cNvSpPr txBox="1"/>
          <p:nvPr/>
        </p:nvSpPr>
        <p:spPr>
          <a:xfrm>
            <a:off x="276726" y="1660358"/>
            <a:ext cx="11466095" cy="5170646"/>
          </a:xfrm>
          <a:prstGeom prst="rect">
            <a:avLst/>
          </a:prstGeom>
          <a:noFill/>
        </p:spPr>
        <p:txBody>
          <a:bodyPr wrap="square" rtlCol="0">
            <a:spAutoFit/>
          </a:bodyPr>
          <a:lstStyle/>
          <a:p>
            <a:r>
              <a:rPr lang="en-US" sz="3000" dirty="0"/>
              <a:t>Denario team: astrophysics, biology, biophysics, chemistry, material science, mathematics, computer science, medicine, neuroscience, planetary science, quantum physics, physics.</a:t>
            </a:r>
          </a:p>
          <a:p>
            <a:endParaRPr lang="en-US" sz="3000" dirty="0"/>
          </a:p>
          <a:p>
            <a:r>
              <a:rPr lang="en-US" sz="3000" dirty="0"/>
              <a:t>CAMELS data: big simulated collection of universes</a:t>
            </a:r>
          </a:p>
          <a:p>
            <a:endParaRPr lang="en-US" sz="3000" dirty="0"/>
          </a:p>
          <a:p>
            <a:r>
              <a:rPr lang="en-US" sz="3000" dirty="0"/>
              <a:t>Ecology data: with </a:t>
            </a:r>
            <a:r>
              <a:rPr lang="en-US" sz="3000" dirty="0" err="1"/>
              <a:t>Uconn</a:t>
            </a:r>
            <a:endParaRPr lang="en-US" sz="3000" dirty="0"/>
          </a:p>
          <a:p>
            <a:endParaRPr lang="en-US" sz="3000" dirty="0"/>
          </a:p>
          <a:p>
            <a:r>
              <a:rPr lang="en-US" sz="3000" dirty="0"/>
              <a:t>SFARI data: Simons Foundation</a:t>
            </a:r>
          </a:p>
          <a:p>
            <a:endParaRPr lang="en-US" sz="3000" dirty="0"/>
          </a:p>
          <a:p>
            <a:endParaRPr lang="en-US" sz="3000" dirty="0"/>
          </a:p>
        </p:txBody>
      </p:sp>
    </p:spTree>
    <p:extLst>
      <p:ext uri="{BB962C8B-B14F-4D97-AF65-F5344CB8AC3E}">
        <p14:creationId xmlns:p14="http://schemas.microsoft.com/office/powerpoint/2010/main" val="16785365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67BBB94-D887-1D4A-B9B8-6AF223F63512}"/>
              </a:ext>
            </a:extLst>
          </p:cNvPr>
          <p:cNvSpPr txBox="1"/>
          <p:nvPr/>
        </p:nvSpPr>
        <p:spPr>
          <a:xfrm>
            <a:off x="0" y="0"/>
            <a:ext cx="12192000" cy="1015663"/>
          </a:xfrm>
          <a:prstGeom prst="rect">
            <a:avLst/>
          </a:prstGeom>
          <a:noFill/>
        </p:spPr>
        <p:txBody>
          <a:bodyPr wrap="square" rtlCol="0">
            <a:spAutoFit/>
          </a:bodyPr>
          <a:lstStyle/>
          <a:p>
            <a:pPr algn="ctr"/>
            <a:r>
              <a:rPr lang="en-US" sz="6000" dirty="0"/>
              <a:t>Parallel </a:t>
            </a:r>
            <a:r>
              <a:rPr lang="en-US" sz="6000" dirty="0" err="1"/>
              <a:t>ArXiv</a:t>
            </a:r>
            <a:endParaRPr lang="en-US" sz="6000" dirty="0"/>
          </a:p>
        </p:txBody>
      </p:sp>
      <p:pic>
        <p:nvPicPr>
          <p:cNvPr id="5" name="Picture 4">
            <a:extLst>
              <a:ext uri="{FF2B5EF4-FFF2-40B4-BE49-F238E27FC236}">
                <a16:creationId xmlns:a16="http://schemas.microsoft.com/office/drawing/2014/main" id="{2DB268A0-FA48-A74F-97FE-534DFA17601A}"/>
              </a:ext>
            </a:extLst>
          </p:cNvPr>
          <p:cNvPicPr>
            <a:picLocks noChangeAspect="1"/>
          </p:cNvPicPr>
          <p:nvPr/>
        </p:nvPicPr>
        <p:blipFill>
          <a:blip r:embed="rId2"/>
          <a:stretch>
            <a:fillRect/>
          </a:stretch>
        </p:blipFill>
        <p:spPr>
          <a:xfrm>
            <a:off x="0" y="1015663"/>
            <a:ext cx="12192000" cy="3334046"/>
          </a:xfrm>
          <a:prstGeom prst="rect">
            <a:avLst/>
          </a:prstGeom>
        </p:spPr>
      </p:pic>
      <p:sp>
        <p:nvSpPr>
          <p:cNvPr id="6" name="TextBox 5">
            <a:extLst>
              <a:ext uri="{FF2B5EF4-FFF2-40B4-BE49-F238E27FC236}">
                <a16:creationId xmlns:a16="http://schemas.microsoft.com/office/drawing/2014/main" id="{9222E19A-E5A7-7F45-B12F-11A2307F9A2D}"/>
              </a:ext>
            </a:extLst>
          </p:cNvPr>
          <p:cNvSpPr txBox="1"/>
          <p:nvPr/>
        </p:nvSpPr>
        <p:spPr>
          <a:xfrm>
            <a:off x="637430" y="5144188"/>
            <a:ext cx="7772400" cy="1569660"/>
          </a:xfrm>
          <a:prstGeom prst="rect">
            <a:avLst/>
          </a:prstGeom>
          <a:noFill/>
        </p:spPr>
        <p:txBody>
          <a:bodyPr wrap="square" rtlCol="0">
            <a:spAutoFit/>
          </a:bodyPr>
          <a:lstStyle/>
          <a:p>
            <a:pPr marL="342900" indent="-342900">
              <a:buFont typeface="Arial" panose="020B0604020202020204" pitchFamily="34" charset="0"/>
              <a:buChar char="•"/>
            </a:pPr>
            <a:r>
              <a:rPr lang="en-US" sz="2400" dirty="0"/>
              <a:t>Important not to mix human and AI generated knowledge</a:t>
            </a:r>
          </a:p>
          <a:p>
            <a:pPr marL="342900" indent="-342900">
              <a:buFont typeface="Arial" panose="020B0604020202020204" pitchFamily="34" charset="0"/>
              <a:buChar char="•"/>
            </a:pPr>
            <a:r>
              <a:rPr lang="en-US" sz="2400" dirty="0"/>
              <a:t>Human should be gold standard, AI is not there yet</a:t>
            </a:r>
          </a:p>
          <a:p>
            <a:pPr marL="342900" indent="-342900">
              <a:buFont typeface="Arial" panose="020B0604020202020204" pitchFamily="34" charset="0"/>
              <a:buChar char="•"/>
            </a:pPr>
            <a:r>
              <a:rPr lang="en-US" sz="2400" dirty="0"/>
              <a:t>Good to report failed experiments</a:t>
            </a:r>
          </a:p>
          <a:p>
            <a:pPr marL="342900" indent="-342900">
              <a:buFont typeface="Arial" panose="020B0604020202020204" pitchFamily="34" charset="0"/>
              <a:buChar char="•"/>
            </a:pPr>
            <a:r>
              <a:rPr lang="en-US" sz="2400" dirty="0"/>
              <a:t>Good to find information not available already in </a:t>
            </a:r>
            <a:r>
              <a:rPr lang="en-US" sz="2400" dirty="0" err="1"/>
              <a:t>arXiv</a:t>
            </a:r>
            <a:endParaRPr lang="en-US" sz="2400" dirty="0"/>
          </a:p>
        </p:txBody>
      </p:sp>
      <p:pic>
        <p:nvPicPr>
          <p:cNvPr id="2" name="Picture 2" descr="borisbolliet (Boris Bolliet) · GitHub">
            <a:extLst>
              <a:ext uri="{FF2B5EF4-FFF2-40B4-BE49-F238E27FC236}">
                <a16:creationId xmlns:a16="http://schemas.microsoft.com/office/drawing/2014/main" id="{BA8D62F6-C316-D11B-9797-9645E121AD9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904" t="8293" r="21511" b="15928"/>
          <a:stretch>
            <a:fillRect/>
          </a:stretch>
        </p:blipFill>
        <p:spPr bwMode="auto">
          <a:xfrm>
            <a:off x="10887429" y="1770293"/>
            <a:ext cx="1082069" cy="139966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5F5A59D-2169-28A1-CDF9-199E1521F0AB}"/>
              </a:ext>
            </a:extLst>
          </p:cNvPr>
          <p:cNvSpPr txBox="1"/>
          <p:nvPr/>
        </p:nvSpPr>
        <p:spPr>
          <a:xfrm>
            <a:off x="10823261" y="3169955"/>
            <a:ext cx="1210405" cy="584775"/>
          </a:xfrm>
          <a:prstGeom prst="rect">
            <a:avLst/>
          </a:prstGeom>
          <a:noFill/>
        </p:spPr>
        <p:txBody>
          <a:bodyPr wrap="square" rtlCol="0">
            <a:spAutoFit/>
          </a:bodyPr>
          <a:lstStyle/>
          <a:p>
            <a:pPr algn="ctr"/>
            <a:r>
              <a:rPr lang="en-US" sz="1600" dirty="0">
                <a:solidFill>
                  <a:srgbClr val="FF0000"/>
                </a:solidFill>
              </a:rPr>
              <a:t>Boris </a:t>
            </a:r>
            <a:r>
              <a:rPr lang="en-US" sz="1600" dirty="0" err="1">
                <a:solidFill>
                  <a:srgbClr val="FF0000"/>
                </a:solidFill>
              </a:rPr>
              <a:t>Bolliet</a:t>
            </a:r>
            <a:endParaRPr lang="en-US" sz="1600" dirty="0">
              <a:solidFill>
                <a:srgbClr val="FF0000"/>
              </a:solidFill>
            </a:endParaRPr>
          </a:p>
          <a:p>
            <a:pPr algn="ctr"/>
            <a:r>
              <a:rPr lang="en-US" sz="1600" dirty="0">
                <a:solidFill>
                  <a:srgbClr val="FF0000"/>
                </a:solidFill>
              </a:rPr>
              <a:t>(Cambridge)</a:t>
            </a:r>
          </a:p>
        </p:txBody>
      </p:sp>
    </p:spTree>
    <p:extLst>
      <p:ext uri="{BB962C8B-B14F-4D97-AF65-F5344CB8AC3E}">
        <p14:creationId xmlns:p14="http://schemas.microsoft.com/office/powerpoint/2010/main" val="29927660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5E52D2F-55CA-4F4B-A7BA-0F09662BB4F5}"/>
              </a:ext>
            </a:extLst>
          </p:cNvPr>
          <p:cNvSpPr txBox="1"/>
          <p:nvPr/>
        </p:nvSpPr>
        <p:spPr>
          <a:xfrm>
            <a:off x="0" y="0"/>
            <a:ext cx="12192000" cy="1015663"/>
          </a:xfrm>
          <a:prstGeom prst="rect">
            <a:avLst/>
          </a:prstGeom>
          <a:noFill/>
        </p:spPr>
        <p:txBody>
          <a:bodyPr wrap="square" rtlCol="0">
            <a:spAutoFit/>
          </a:bodyPr>
          <a:lstStyle/>
          <a:p>
            <a:pPr algn="ctr"/>
            <a:r>
              <a:rPr lang="en-US" sz="6000" dirty="0"/>
              <a:t>Ethics / Concerns</a:t>
            </a:r>
          </a:p>
        </p:txBody>
      </p:sp>
      <p:graphicFrame>
        <p:nvGraphicFramePr>
          <p:cNvPr id="2" name="Table 1">
            <a:extLst>
              <a:ext uri="{FF2B5EF4-FFF2-40B4-BE49-F238E27FC236}">
                <a16:creationId xmlns:a16="http://schemas.microsoft.com/office/drawing/2014/main" id="{77FD3835-CD8B-9743-8318-E28A34345D8A}"/>
              </a:ext>
            </a:extLst>
          </p:cNvPr>
          <p:cNvGraphicFramePr>
            <a:graphicFrameLocks noGrp="1"/>
          </p:cNvGraphicFramePr>
          <p:nvPr>
            <p:extLst>
              <p:ext uri="{D42A27DB-BD31-4B8C-83A1-F6EECF244321}">
                <p14:modId xmlns:p14="http://schemas.microsoft.com/office/powerpoint/2010/main" val="3560424169"/>
              </p:ext>
            </p:extLst>
          </p:nvPr>
        </p:nvGraphicFramePr>
        <p:xfrm>
          <a:off x="352696" y="1181532"/>
          <a:ext cx="11443064" cy="5214800"/>
        </p:xfrm>
        <a:graphic>
          <a:graphicData uri="http://schemas.openxmlformats.org/drawingml/2006/table">
            <a:tbl>
              <a:tblPr firstRow="1" bandRow="1">
                <a:tableStyleId>{5940675A-B579-460E-94D1-54222C63F5DA}</a:tableStyleId>
              </a:tblPr>
              <a:tblGrid>
                <a:gridCol w="5721532">
                  <a:extLst>
                    <a:ext uri="{9D8B030D-6E8A-4147-A177-3AD203B41FA5}">
                      <a16:colId xmlns:a16="http://schemas.microsoft.com/office/drawing/2014/main" val="2723463786"/>
                    </a:ext>
                  </a:extLst>
                </a:gridCol>
                <a:gridCol w="5721532">
                  <a:extLst>
                    <a:ext uri="{9D8B030D-6E8A-4147-A177-3AD203B41FA5}">
                      <a16:colId xmlns:a16="http://schemas.microsoft.com/office/drawing/2014/main" val="3756980418"/>
                    </a:ext>
                  </a:extLst>
                </a:gridCol>
              </a:tblGrid>
              <a:tr h="1222344">
                <a:tc>
                  <a:txBody>
                    <a:bodyPr/>
                    <a:lstStyle/>
                    <a:p>
                      <a:r>
                        <a:rPr lang="en-US" sz="4000" dirty="0"/>
                        <a:t>Low-quality papers</a:t>
                      </a:r>
                    </a:p>
                  </a:txBody>
                  <a:tcP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4000" dirty="0"/>
                        <a:t>Break the system (</a:t>
                      </a:r>
                      <a:r>
                        <a:rPr lang="en-US" sz="4000" dirty="0" err="1"/>
                        <a:t>arXiv</a:t>
                      </a:r>
                      <a:r>
                        <a:rPr lang="en-US" sz="4000" dirty="0"/>
                        <a:t> and Journals)</a:t>
                      </a:r>
                    </a:p>
                  </a:txBody>
                  <a:tcPr>
                    <a:lnL w="12700" cmpd="sng">
                      <a:noFill/>
                    </a:lnL>
                  </a:tcPr>
                </a:tc>
                <a:extLst>
                  <a:ext uri="{0D108BD9-81ED-4DB2-BD59-A6C34878D82A}">
                    <a16:rowId xmlns:a16="http://schemas.microsoft.com/office/drawing/2014/main" val="1830528440"/>
                  </a:ext>
                </a:extLst>
              </a:tr>
              <a:tr h="7808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t>Inflate citations</a:t>
                      </a:r>
                    </a:p>
                  </a:txBody>
                  <a:tcPr>
                    <a:lnT w="12700" cap="flat" cmpd="sng" algn="ctr">
                      <a:solidFill>
                        <a:schemeClr val="tx1"/>
                      </a:solidFill>
                      <a:prstDash val="solid"/>
                      <a:round/>
                      <a:headEnd type="none" w="med" len="med"/>
                      <a:tailEnd type="none" w="med" len="med"/>
                    </a:lnT>
                  </a:tcPr>
                </a:tc>
                <a:tc>
                  <a:txBody>
                    <a:bodyPr/>
                    <a:lstStyle/>
                    <a:p>
                      <a:r>
                        <a:rPr lang="en-US" sz="4000" dirty="0"/>
                        <a:t>Validation*</a:t>
                      </a:r>
                    </a:p>
                  </a:txBody>
                  <a:tcPr/>
                </a:tc>
                <a:extLst>
                  <a:ext uri="{0D108BD9-81ED-4DB2-BD59-A6C34878D82A}">
                    <a16:rowId xmlns:a16="http://schemas.microsoft.com/office/drawing/2014/main" val="1844418535"/>
                  </a:ext>
                </a:extLst>
              </a:tr>
              <a:tr h="7808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t>Malicious usage*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t>Training and education*</a:t>
                      </a:r>
                    </a:p>
                  </a:txBody>
                  <a:tcPr/>
                </a:tc>
                <a:extLst>
                  <a:ext uri="{0D108BD9-81ED-4DB2-BD59-A6C34878D82A}">
                    <a16:rowId xmlns:a16="http://schemas.microsoft.com/office/drawing/2014/main" val="3338110481"/>
                  </a:ext>
                </a:extLst>
              </a:tr>
              <a:tr h="780832">
                <a:tc>
                  <a:txBody>
                    <a:bodyPr/>
                    <a:lstStyle/>
                    <a:p>
                      <a:r>
                        <a:rPr lang="en-US" sz="4000" dirty="0"/>
                        <a:t>Authorship</a:t>
                      </a:r>
                    </a:p>
                  </a:txBody>
                  <a:tcPr/>
                </a:tc>
                <a:tc>
                  <a:txBody>
                    <a:bodyPr/>
                    <a:lstStyle/>
                    <a:p>
                      <a:r>
                        <a:rPr lang="en-US" sz="4000" dirty="0"/>
                        <a:t>Homogenization</a:t>
                      </a:r>
                    </a:p>
                  </a:txBody>
                  <a:tcPr/>
                </a:tc>
                <a:extLst>
                  <a:ext uri="{0D108BD9-81ED-4DB2-BD59-A6C34878D82A}">
                    <a16:rowId xmlns:a16="http://schemas.microsoft.com/office/drawing/2014/main" val="3436719224"/>
                  </a:ext>
                </a:extLst>
              </a:tr>
              <a:tr h="7808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t>Access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t>Environmental issues*</a:t>
                      </a:r>
                    </a:p>
                  </a:txBody>
                  <a:tcPr/>
                </a:tc>
                <a:extLst>
                  <a:ext uri="{0D108BD9-81ED-4DB2-BD59-A6C34878D82A}">
                    <a16:rowId xmlns:a16="http://schemas.microsoft.com/office/drawing/2014/main" val="391325611"/>
                  </a:ext>
                </a:extLst>
              </a:tr>
              <a:tr h="7808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t>Plagiarism*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t>Sidestep learning</a:t>
                      </a:r>
                    </a:p>
                  </a:txBody>
                  <a:tcPr/>
                </a:tc>
                <a:extLst>
                  <a:ext uri="{0D108BD9-81ED-4DB2-BD59-A6C34878D82A}">
                    <a16:rowId xmlns:a16="http://schemas.microsoft.com/office/drawing/2014/main" val="2767574020"/>
                  </a:ext>
                </a:extLst>
              </a:tr>
            </a:tbl>
          </a:graphicData>
        </a:graphic>
      </p:graphicFrame>
      <p:sp>
        <p:nvSpPr>
          <p:cNvPr id="3" name="TextBox 2">
            <a:extLst>
              <a:ext uri="{FF2B5EF4-FFF2-40B4-BE49-F238E27FC236}">
                <a16:creationId xmlns:a16="http://schemas.microsoft.com/office/drawing/2014/main" id="{E6C4C39E-3FD0-F202-F108-FD206C2CC4AD}"/>
              </a:ext>
            </a:extLst>
          </p:cNvPr>
          <p:cNvSpPr txBox="1"/>
          <p:nvPr/>
        </p:nvSpPr>
        <p:spPr>
          <a:xfrm>
            <a:off x="1152939" y="6480314"/>
            <a:ext cx="4359966" cy="369332"/>
          </a:xfrm>
          <a:prstGeom prst="rect">
            <a:avLst/>
          </a:prstGeom>
          <a:noFill/>
        </p:spPr>
        <p:txBody>
          <a:bodyPr wrap="square" rtlCol="0">
            <a:spAutoFit/>
          </a:bodyPr>
          <a:lstStyle/>
          <a:p>
            <a:r>
              <a:rPr lang="en-US" dirty="0"/>
              <a:t>* Not just related to AI</a:t>
            </a:r>
          </a:p>
        </p:txBody>
      </p:sp>
    </p:spTree>
    <p:extLst>
      <p:ext uri="{BB962C8B-B14F-4D97-AF65-F5344CB8AC3E}">
        <p14:creationId xmlns:p14="http://schemas.microsoft.com/office/powerpoint/2010/main" val="2690903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F9B7CFF-436D-3B9B-4DBB-47CF6ABFB88E}"/>
              </a:ext>
            </a:extLst>
          </p:cNvPr>
          <p:cNvPicPr>
            <a:picLocks noChangeAspect="1"/>
          </p:cNvPicPr>
          <p:nvPr/>
        </p:nvPicPr>
        <p:blipFill>
          <a:blip r:embed="rId2"/>
          <a:stretch>
            <a:fillRect/>
          </a:stretch>
        </p:blipFill>
        <p:spPr>
          <a:xfrm>
            <a:off x="0" y="0"/>
            <a:ext cx="9995338" cy="5258871"/>
          </a:xfrm>
          <a:prstGeom prst="rect">
            <a:avLst/>
          </a:prstGeom>
        </p:spPr>
      </p:pic>
      <p:pic>
        <p:nvPicPr>
          <p:cNvPr id="5" name="Picture 4">
            <a:extLst>
              <a:ext uri="{FF2B5EF4-FFF2-40B4-BE49-F238E27FC236}">
                <a16:creationId xmlns:a16="http://schemas.microsoft.com/office/drawing/2014/main" id="{873B5D4B-135E-5E12-3EAF-95A6EF2920E6}"/>
              </a:ext>
            </a:extLst>
          </p:cNvPr>
          <p:cNvPicPr>
            <a:picLocks noChangeAspect="1"/>
          </p:cNvPicPr>
          <p:nvPr/>
        </p:nvPicPr>
        <p:blipFill>
          <a:blip r:embed="rId3"/>
          <a:stretch>
            <a:fillRect/>
          </a:stretch>
        </p:blipFill>
        <p:spPr>
          <a:xfrm>
            <a:off x="2562726" y="2947736"/>
            <a:ext cx="9364579" cy="3910263"/>
          </a:xfrm>
          <a:prstGeom prst="rect">
            <a:avLst/>
          </a:prstGeom>
        </p:spPr>
      </p:pic>
    </p:spTree>
    <p:extLst>
      <p:ext uri="{BB962C8B-B14F-4D97-AF65-F5344CB8AC3E}">
        <p14:creationId xmlns:p14="http://schemas.microsoft.com/office/powerpoint/2010/main" val="42363325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EDFCB62-B64E-AC41-BC25-81014E2D043F}"/>
              </a:ext>
            </a:extLst>
          </p:cNvPr>
          <p:cNvSpPr txBox="1"/>
          <p:nvPr/>
        </p:nvSpPr>
        <p:spPr>
          <a:xfrm>
            <a:off x="0" y="0"/>
            <a:ext cx="12192000" cy="1015663"/>
          </a:xfrm>
          <a:prstGeom prst="rect">
            <a:avLst/>
          </a:prstGeom>
          <a:noFill/>
        </p:spPr>
        <p:txBody>
          <a:bodyPr wrap="square" rtlCol="0">
            <a:spAutoFit/>
          </a:bodyPr>
          <a:lstStyle/>
          <a:p>
            <a:pPr algn="ctr"/>
            <a:r>
              <a:rPr lang="en-US" sz="6000" dirty="0"/>
              <a:t>Philosophy of Science</a:t>
            </a:r>
          </a:p>
        </p:txBody>
      </p:sp>
      <p:graphicFrame>
        <p:nvGraphicFramePr>
          <p:cNvPr id="7" name="Table 6">
            <a:extLst>
              <a:ext uri="{FF2B5EF4-FFF2-40B4-BE49-F238E27FC236}">
                <a16:creationId xmlns:a16="http://schemas.microsoft.com/office/drawing/2014/main" id="{AA8A886B-3BF9-ED4E-B455-C8E31204B57A}"/>
              </a:ext>
            </a:extLst>
          </p:cNvPr>
          <p:cNvGraphicFramePr>
            <a:graphicFrameLocks noGrp="1"/>
          </p:cNvGraphicFramePr>
          <p:nvPr>
            <p:extLst>
              <p:ext uri="{D42A27DB-BD31-4B8C-83A1-F6EECF244321}">
                <p14:modId xmlns:p14="http://schemas.microsoft.com/office/powerpoint/2010/main" val="1322863301"/>
              </p:ext>
            </p:extLst>
          </p:nvPr>
        </p:nvGraphicFramePr>
        <p:xfrm>
          <a:off x="329612" y="1407165"/>
          <a:ext cx="11479764" cy="5428007"/>
        </p:xfrm>
        <a:graphic>
          <a:graphicData uri="http://schemas.openxmlformats.org/drawingml/2006/table">
            <a:tbl>
              <a:tblPr firstRow="1" bandRow="1">
                <a:tableStyleId>{5940675A-B579-460E-94D1-54222C63F5DA}</a:tableStyleId>
              </a:tblPr>
              <a:tblGrid>
                <a:gridCol w="5739882">
                  <a:extLst>
                    <a:ext uri="{9D8B030D-6E8A-4147-A177-3AD203B41FA5}">
                      <a16:colId xmlns:a16="http://schemas.microsoft.com/office/drawing/2014/main" val="3275419067"/>
                    </a:ext>
                  </a:extLst>
                </a:gridCol>
                <a:gridCol w="5739882">
                  <a:extLst>
                    <a:ext uri="{9D8B030D-6E8A-4147-A177-3AD203B41FA5}">
                      <a16:colId xmlns:a16="http://schemas.microsoft.com/office/drawing/2014/main" val="3756630656"/>
                    </a:ext>
                  </a:extLst>
                </a:gridCol>
              </a:tblGrid>
              <a:tr h="2593367">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003101390"/>
                  </a:ext>
                </a:extLst>
              </a:tr>
              <a:tr h="53908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000" dirty="0"/>
                        <a:t>Thomas Kuhn</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000" dirty="0"/>
                        <a:t>Paul </a:t>
                      </a:r>
                      <a:r>
                        <a:rPr lang="en-US" sz="3000" dirty="0" err="1"/>
                        <a:t>Feyerabend</a:t>
                      </a:r>
                      <a:endParaRPr lang="en-US" sz="3000" dirty="0"/>
                    </a:p>
                  </a:txBody>
                  <a:tcPr/>
                </a:tc>
                <a:extLst>
                  <a:ext uri="{0D108BD9-81ED-4DB2-BD59-A6C34878D82A}">
                    <a16:rowId xmlns:a16="http://schemas.microsoft.com/office/drawing/2014/main" val="645990842"/>
                  </a:ext>
                </a:extLst>
              </a:tr>
              <a:tr h="2246191">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400" dirty="0"/>
                        <a:t>Science develops through periods of “normal science” in which knowledge is incorporated into existing theoretical frameworks, alternated with “paradigm shifts” during which those frameworks are overhauled.</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t>“</a:t>
                      </a:r>
                      <a:r>
                        <a:rPr lang="en-US" sz="2400" dirty="0"/>
                        <a:t>Anything goes”</a:t>
                      </a:r>
                    </a:p>
                  </a:txBody>
                  <a:tcPr anchor="ctr"/>
                </a:tc>
                <a:extLst>
                  <a:ext uri="{0D108BD9-81ED-4DB2-BD59-A6C34878D82A}">
                    <a16:rowId xmlns:a16="http://schemas.microsoft.com/office/drawing/2014/main" val="2272338567"/>
                  </a:ext>
                </a:extLst>
              </a:tr>
            </a:tbl>
          </a:graphicData>
        </a:graphic>
      </p:graphicFrame>
      <p:pic>
        <p:nvPicPr>
          <p:cNvPr id="8" name="Picture 7">
            <a:extLst>
              <a:ext uri="{FF2B5EF4-FFF2-40B4-BE49-F238E27FC236}">
                <a16:creationId xmlns:a16="http://schemas.microsoft.com/office/drawing/2014/main" id="{7F93F294-BBDB-8743-93F7-8D1B37EDD252}"/>
              </a:ext>
            </a:extLst>
          </p:cNvPr>
          <p:cNvPicPr>
            <a:picLocks noChangeAspect="1"/>
          </p:cNvPicPr>
          <p:nvPr/>
        </p:nvPicPr>
        <p:blipFill>
          <a:blip r:embed="rId3"/>
          <a:stretch>
            <a:fillRect/>
          </a:stretch>
        </p:blipFill>
        <p:spPr>
          <a:xfrm>
            <a:off x="2182690" y="1479357"/>
            <a:ext cx="1996515" cy="2461221"/>
          </a:xfrm>
          <a:prstGeom prst="rect">
            <a:avLst/>
          </a:prstGeom>
        </p:spPr>
      </p:pic>
      <p:pic>
        <p:nvPicPr>
          <p:cNvPr id="9" name="Picture 8">
            <a:extLst>
              <a:ext uri="{FF2B5EF4-FFF2-40B4-BE49-F238E27FC236}">
                <a16:creationId xmlns:a16="http://schemas.microsoft.com/office/drawing/2014/main" id="{4FE40445-F8DB-6241-88B6-82C5B66C3E50}"/>
              </a:ext>
            </a:extLst>
          </p:cNvPr>
          <p:cNvPicPr>
            <a:picLocks noChangeAspect="1"/>
          </p:cNvPicPr>
          <p:nvPr/>
        </p:nvPicPr>
        <p:blipFill rotWithShape="1">
          <a:blip r:embed="rId4"/>
          <a:srcRect l="15979" r="14354" b="13233"/>
          <a:stretch/>
        </p:blipFill>
        <p:spPr>
          <a:xfrm>
            <a:off x="7520087" y="1615958"/>
            <a:ext cx="2962809" cy="2329173"/>
          </a:xfrm>
          <a:prstGeom prst="rect">
            <a:avLst/>
          </a:prstGeom>
        </p:spPr>
      </p:pic>
      <p:sp>
        <p:nvSpPr>
          <p:cNvPr id="4" name="TextBox 3">
            <a:extLst>
              <a:ext uri="{FF2B5EF4-FFF2-40B4-BE49-F238E27FC236}">
                <a16:creationId xmlns:a16="http://schemas.microsoft.com/office/drawing/2014/main" id="{4AFB5B2C-1D16-E514-A5E8-898E231FBB77}"/>
              </a:ext>
            </a:extLst>
          </p:cNvPr>
          <p:cNvSpPr txBox="1"/>
          <p:nvPr/>
        </p:nvSpPr>
        <p:spPr>
          <a:xfrm>
            <a:off x="152400" y="971962"/>
            <a:ext cx="6096000" cy="369332"/>
          </a:xfrm>
          <a:prstGeom prst="rect">
            <a:avLst/>
          </a:prstGeom>
          <a:noFill/>
        </p:spPr>
        <p:txBody>
          <a:bodyPr wrap="square">
            <a:spAutoFit/>
          </a:bodyPr>
          <a:lstStyle/>
          <a:p>
            <a:r>
              <a:rPr lang="en-US" dirty="0"/>
              <a:t>science as a steady, purely rational accumulation of facts.</a:t>
            </a:r>
          </a:p>
        </p:txBody>
      </p:sp>
    </p:spTree>
    <p:extLst>
      <p:ext uri="{BB962C8B-B14F-4D97-AF65-F5344CB8AC3E}">
        <p14:creationId xmlns:p14="http://schemas.microsoft.com/office/powerpoint/2010/main" val="365693656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9E0BD28-F2AF-8BAC-6906-5CB7F839017B}"/>
              </a:ext>
            </a:extLst>
          </p:cNvPr>
          <p:cNvPicPr>
            <a:picLocks noChangeAspect="1"/>
          </p:cNvPicPr>
          <p:nvPr/>
        </p:nvPicPr>
        <p:blipFill>
          <a:blip r:embed="rId2"/>
          <a:stretch>
            <a:fillRect/>
          </a:stretch>
        </p:blipFill>
        <p:spPr>
          <a:xfrm>
            <a:off x="1304570" y="554731"/>
            <a:ext cx="9582860" cy="2753953"/>
          </a:xfrm>
          <a:prstGeom prst="rect">
            <a:avLst/>
          </a:prstGeom>
        </p:spPr>
      </p:pic>
      <p:sp>
        <p:nvSpPr>
          <p:cNvPr id="5" name="TextBox 4">
            <a:extLst>
              <a:ext uri="{FF2B5EF4-FFF2-40B4-BE49-F238E27FC236}">
                <a16:creationId xmlns:a16="http://schemas.microsoft.com/office/drawing/2014/main" id="{39326309-12FC-99CF-F331-10E3B9A9CFF7}"/>
              </a:ext>
            </a:extLst>
          </p:cNvPr>
          <p:cNvSpPr txBox="1"/>
          <p:nvPr/>
        </p:nvSpPr>
        <p:spPr>
          <a:xfrm>
            <a:off x="0" y="0"/>
            <a:ext cx="3522764" cy="369332"/>
          </a:xfrm>
          <a:prstGeom prst="rect">
            <a:avLst/>
          </a:prstGeom>
          <a:noFill/>
        </p:spPr>
        <p:txBody>
          <a:bodyPr wrap="square" rtlCol="0">
            <a:spAutoFit/>
          </a:bodyPr>
          <a:lstStyle/>
          <a:p>
            <a:r>
              <a:rPr lang="en-US" dirty="0"/>
              <a:t>https://</a:t>
            </a:r>
            <a:r>
              <a:rPr lang="en-US" dirty="0" err="1"/>
              <a:t>arxiv.org</a:t>
            </a:r>
            <a:r>
              <a:rPr lang="en-US" dirty="0"/>
              <a:t>/pdf/2606.22859</a:t>
            </a:r>
          </a:p>
        </p:txBody>
      </p:sp>
      <p:pic>
        <p:nvPicPr>
          <p:cNvPr id="6" name="Picture 5">
            <a:extLst>
              <a:ext uri="{FF2B5EF4-FFF2-40B4-BE49-F238E27FC236}">
                <a16:creationId xmlns:a16="http://schemas.microsoft.com/office/drawing/2014/main" id="{6AA837D1-9DBA-A9C4-7639-3D4C206E85C5}"/>
              </a:ext>
            </a:extLst>
          </p:cNvPr>
          <p:cNvPicPr>
            <a:picLocks noChangeAspect="1"/>
          </p:cNvPicPr>
          <p:nvPr/>
        </p:nvPicPr>
        <p:blipFill>
          <a:blip r:embed="rId3"/>
          <a:stretch>
            <a:fillRect/>
          </a:stretch>
        </p:blipFill>
        <p:spPr>
          <a:xfrm>
            <a:off x="2209800" y="3802780"/>
            <a:ext cx="7772400" cy="2950701"/>
          </a:xfrm>
          <a:prstGeom prst="rect">
            <a:avLst/>
          </a:prstGeom>
        </p:spPr>
      </p:pic>
    </p:spTree>
    <p:extLst>
      <p:ext uri="{BB962C8B-B14F-4D97-AF65-F5344CB8AC3E}">
        <p14:creationId xmlns:p14="http://schemas.microsoft.com/office/powerpoint/2010/main" val="33627675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134877D-7884-CC1F-3241-BA26B612ED82}"/>
              </a:ext>
            </a:extLst>
          </p:cNvPr>
          <p:cNvSpPr txBox="1"/>
          <p:nvPr/>
        </p:nvSpPr>
        <p:spPr>
          <a:xfrm>
            <a:off x="0" y="0"/>
            <a:ext cx="12192000" cy="1015663"/>
          </a:xfrm>
          <a:prstGeom prst="rect">
            <a:avLst/>
          </a:prstGeom>
          <a:noFill/>
        </p:spPr>
        <p:txBody>
          <a:bodyPr wrap="square" rtlCol="0">
            <a:spAutoFit/>
          </a:bodyPr>
          <a:lstStyle/>
          <a:p>
            <a:pPr algn="ctr"/>
            <a:r>
              <a:rPr lang="en-US" sz="6000" dirty="0"/>
              <a:t>AI Agents</a:t>
            </a:r>
          </a:p>
        </p:txBody>
      </p:sp>
      <p:sp>
        <p:nvSpPr>
          <p:cNvPr id="6" name="TextBox 5">
            <a:extLst>
              <a:ext uri="{FF2B5EF4-FFF2-40B4-BE49-F238E27FC236}">
                <a16:creationId xmlns:a16="http://schemas.microsoft.com/office/drawing/2014/main" id="{EB7B9965-A677-800F-9747-76EAC3F71D06}"/>
              </a:ext>
            </a:extLst>
          </p:cNvPr>
          <p:cNvSpPr txBox="1"/>
          <p:nvPr/>
        </p:nvSpPr>
        <p:spPr>
          <a:xfrm>
            <a:off x="384313" y="1242955"/>
            <a:ext cx="11595652" cy="830997"/>
          </a:xfrm>
          <a:prstGeom prst="rect">
            <a:avLst/>
          </a:prstGeom>
          <a:noFill/>
          <a:ln>
            <a:solidFill>
              <a:schemeClr val="tx1"/>
            </a:solidFill>
          </a:ln>
        </p:spPr>
        <p:txBody>
          <a:bodyPr wrap="square">
            <a:spAutoFit/>
          </a:bodyPr>
          <a:lstStyle/>
          <a:p>
            <a:pPr algn="just"/>
            <a:r>
              <a:rPr lang="en-US" sz="2400" dirty="0"/>
              <a:t>AI agents are autonomous or semi-autonomous computational entities designed to perceive their environment, process information, and take actions toward achieving specific goals. </a:t>
            </a:r>
          </a:p>
        </p:txBody>
      </p:sp>
      <p:pic>
        <p:nvPicPr>
          <p:cNvPr id="7" name="Picture 6">
            <a:extLst>
              <a:ext uri="{FF2B5EF4-FFF2-40B4-BE49-F238E27FC236}">
                <a16:creationId xmlns:a16="http://schemas.microsoft.com/office/drawing/2014/main" id="{1BD07936-4348-6423-0A93-44F304EF78C2}"/>
              </a:ext>
            </a:extLst>
          </p:cNvPr>
          <p:cNvPicPr>
            <a:picLocks noChangeAspect="1"/>
          </p:cNvPicPr>
          <p:nvPr/>
        </p:nvPicPr>
        <p:blipFill>
          <a:blip r:embed="rId3"/>
          <a:stretch>
            <a:fillRect/>
          </a:stretch>
        </p:blipFill>
        <p:spPr>
          <a:xfrm>
            <a:off x="2872290" y="3763004"/>
            <a:ext cx="1018989" cy="1059578"/>
          </a:xfrm>
          <a:prstGeom prst="rect">
            <a:avLst/>
          </a:prstGeom>
        </p:spPr>
      </p:pic>
      <p:sp>
        <p:nvSpPr>
          <p:cNvPr id="8" name="Cloud 7">
            <a:extLst>
              <a:ext uri="{FF2B5EF4-FFF2-40B4-BE49-F238E27FC236}">
                <a16:creationId xmlns:a16="http://schemas.microsoft.com/office/drawing/2014/main" id="{F3CCC3FE-5483-69C9-5525-A7A468CD4B1B}"/>
              </a:ext>
            </a:extLst>
          </p:cNvPr>
          <p:cNvSpPr/>
          <p:nvPr/>
        </p:nvSpPr>
        <p:spPr>
          <a:xfrm>
            <a:off x="5285206" y="4822582"/>
            <a:ext cx="1403349" cy="692247"/>
          </a:xfrm>
          <a:prstGeom prst="cloud">
            <a:avLst/>
          </a:prstGeom>
          <a:solidFill>
            <a:schemeClr val="accent1">
              <a:alpha val="5793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600" dirty="0">
                <a:solidFill>
                  <a:schemeClr val="tx1"/>
                </a:solidFill>
              </a:rPr>
              <a:t>LLM</a:t>
            </a:r>
          </a:p>
        </p:txBody>
      </p:sp>
      <p:sp>
        <p:nvSpPr>
          <p:cNvPr id="9" name="Rounded Rectangle 8">
            <a:extLst>
              <a:ext uri="{FF2B5EF4-FFF2-40B4-BE49-F238E27FC236}">
                <a16:creationId xmlns:a16="http://schemas.microsoft.com/office/drawing/2014/main" id="{10684569-5441-E40A-3BD1-EDC061E229DA}"/>
              </a:ext>
            </a:extLst>
          </p:cNvPr>
          <p:cNvSpPr/>
          <p:nvPr/>
        </p:nvSpPr>
        <p:spPr>
          <a:xfrm>
            <a:off x="8300723" y="5951236"/>
            <a:ext cx="1301676" cy="344245"/>
          </a:xfrm>
          <a:prstGeom prst="roundRect">
            <a:avLst/>
          </a:prstGeom>
          <a:solidFill>
            <a:schemeClr val="accent2">
              <a:alpha val="5306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Output</a:t>
            </a:r>
          </a:p>
        </p:txBody>
      </p:sp>
      <p:sp>
        <p:nvSpPr>
          <p:cNvPr id="10" name="Rounded Rectangle 9">
            <a:extLst>
              <a:ext uri="{FF2B5EF4-FFF2-40B4-BE49-F238E27FC236}">
                <a16:creationId xmlns:a16="http://schemas.microsoft.com/office/drawing/2014/main" id="{9DB3E157-491D-9905-C52B-90F3C9F24980}"/>
              </a:ext>
            </a:extLst>
          </p:cNvPr>
          <p:cNvSpPr/>
          <p:nvPr/>
        </p:nvSpPr>
        <p:spPr>
          <a:xfrm>
            <a:off x="2698119" y="4996582"/>
            <a:ext cx="1301676" cy="344245"/>
          </a:xfrm>
          <a:prstGeom prst="roundRect">
            <a:avLst/>
          </a:prstGeom>
          <a:solidFill>
            <a:srgbClr val="FF0000">
              <a:alpha val="5306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Query</a:t>
            </a:r>
          </a:p>
        </p:txBody>
      </p:sp>
      <p:cxnSp>
        <p:nvCxnSpPr>
          <p:cNvPr id="11" name="Straight Arrow Connector 10">
            <a:extLst>
              <a:ext uri="{FF2B5EF4-FFF2-40B4-BE49-F238E27FC236}">
                <a16:creationId xmlns:a16="http://schemas.microsoft.com/office/drawing/2014/main" id="{42167510-38DB-3B4A-66DA-9F01181A0DFF}"/>
              </a:ext>
            </a:extLst>
          </p:cNvPr>
          <p:cNvCxnSpPr>
            <a:cxnSpLocks/>
            <a:stCxn id="10" idx="3"/>
            <a:endCxn id="8" idx="2"/>
          </p:cNvCxnSpPr>
          <p:nvPr/>
        </p:nvCxnSpPr>
        <p:spPr>
          <a:xfrm>
            <a:off x="3999795" y="5168705"/>
            <a:ext cx="1289764" cy="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Rounded Rectangle 12">
            <a:extLst>
              <a:ext uri="{FF2B5EF4-FFF2-40B4-BE49-F238E27FC236}">
                <a16:creationId xmlns:a16="http://schemas.microsoft.com/office/drawing/2014/main" id="{5F008D5C-188C-8F89-D45A-A3E96F9AA9F4}"/>
              </a:ext>
            </a:extLst>
          </p:cNvPr>
          <p:cNvSpPr/>
          <p:nvPr/>
        </p:nvSpPr>
        <p:spPr>
          <a:xfrm>
            <a:off x="8300723" y="3948548"/>
            <a:ext cx="1301676" cy="344245"/>
          </a:xfrm>
          <a:prstGeom prst="roundRect">
            <a:avLst/>
          </a:prstGeom>
          <a:solidFill>
            <a:schemeClr val="accent6">
              <a:alpha val="32075"/>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rgbClr val="FF0000"/>
                </a:solidFill>
              </a:rPr>
              <a:t>Tool</a:t>
            </a:r>
          </a:p>
        </p:txBody>
      </p:sp>
      <p:cxnSp>
        <p:nvCxnSpPr>
          <p:cNvPr id="15" name="Curved Connector 14">
            <a:extLst>
              <a:ext uri="{FF2B5EF4-FFF2-40B4-BE49-F238E27FC236}">
                <a16:creationId xmlns:a16="http://schemas.microsoft.com/office/drawing/2014/main" id="{F4E2778F-B2EA-2D4F-CB14-8CB993ED4A9E}"/>
              </a:ext>
            </a:extLst>
          </p:cNvPr>
          <p:cNvCxnSpPr>
            <a:stCxn id="8" idx="0"/>
            <a:endCxn id="13" idx="1"/>
          </p:cNvCxnSpPr>
          <p:nvPr/>
        </p:nvCxnSpPr>
        <p:spPr>
          <a:xfrm flipV="1">
            <a:off x="6687386" y="4120671"/>
            <a:ext cx="1613337" cy="1048035"/>
          </a:xfrm>
          <a:prstGeom prst="curvedConnector3">
            <a:avLst>
              <a:gd name="adj1" fmla="val 50000"/>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urved Connector 16">
            <a:extLst>
              <a:ext uri="{FF2B5EF4-FFF2-40B4-BE49-F238E27FC236}">
                <a16:creationId xmlns:a16="http://schemas.microsoft.com/office/drawing/2014/main" id="{2C56D130-CFD4-2642-B8AE-C6465F504159}"/>
              </a:ext>
            </a:extLst>
          </p:cNvPr>
          <p:cNvCxnSpPr>
            <a:cxnSpLocks/>
            <a:stCxn id="13" idx="2"/>
            <a:endCxn id="8" idx="0"/>
          </p:cNvCxnSpPr>
          <p:nvPr/>
        </p:nvCxnSpPr>
        <p:spPr>
          <a:xfrm rot="5400000">
            <a:off x="7381518" y="3598662"/>
            <a:ext cx="875913" cy="2264175"/>
          </a:xfrm>
          <a:prstGeom prst="curvedConnector2">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urved Connector 19">
            <a:extLst>
              <a:ext uri="{FF2B5EF4-FFF2-40B4-BE49-F238E27FC236}">
                <a16:creationId xmlns:a16="http://schemas.microsoft.com/office/drawing/2014/main" id="{6E17D9F9-B017-0322-BDE0-EA795AFF9D26}"/>
              </a:ext>
            </a:extLst>
          </p:cNvPr>
          <p:cNvCxnSpPr>
            <a:cxnSpLocks/>
            <a:stCxn id="8" idx="0"/>
            <a:endCxn id="9" idx="1"/>
          </p:cNvCxnSpPr>
          <p:nvPr/>
        </p:nvCxnSpPr>
        <p:spPr>
          <a:xfrm>
            <a:off x="6687386" y="5168706"/>
            <a:ext cx="1613337" cy="954653"/>
          </a:xfrm>
          <a:prstGeom prst="curvedConnector3">
            <a:avLst>
              <a:gd name="adj1" fmla="val 50000"/>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568297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9840E632-AACC-2052-245B-8C641BC47653}"/>
              </a:ext>
            </a:extLst>
          </p:cNvPr>
          <p:cNvSpPr txBox="1"/>
          <p:nvPr/>
        </p:nvSpPr>
        <p:spPr>
          <a:xfrm>
            <a:off x="640080" y="325369"/>
            <a:ext cx="4368602" cy="1956841"/>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400" dirty="0">
                <a:latin typeface="+mj-lt"/>
                <a:ea typeface="+mj-ea"/>
                <a:cs typeface="+mj-cs"/>
              </a:rPr>
              <a:t>Ancient voices</a:t>
            </a:r>
          </a:p>
        </p:txBody>
      </p:sp>
      <p:sp>
        <p:nvSpPr>
          <p:cNvPr id="1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sX0" fmla="*/ 0 w 3474720"/>
              <a:gd name="csY0" fmla="*/ 0 h 18288"/>
              <a:gd name="csX1" fmla="*/ 694944 w 3474720"/>
              <a:gd name="csY1" fmla="*/ 0 h 18288"/>
              <a:gd name="csX2" fmla="*/ 1355141 w 3474720"/>
              <a:gd name="csY2" fmla="*/ 0 h 18288"/>
              <a:gd name="csX3" fmla="*/ 2015338 w 3474720"/>
              <a:gd name="csY3" fmla="*/ 0 h 18288"/>
              <a:gd name="csX4" fmla="*/ 2779776 w 3474720"/>
              <a:gd name="csY4" fmla="*/ 0 h 18288"/>
              <a:gd name="csX5" fmla="*/ 3474720 w 3474720"/>
              <a:gd name="csY5" fmla="*/ 0 h 18288"/>
              <a:gd name="csX6" fmla="*/ 3474720 w 3474720"/>
              <a:gd name="csY6" fmla="*/ 18288 h 18288"/>
              <a:gd name="csX7" fmla="*/ 2779776 w 3474720"/>
              <a:gd name="csY7" fmla="*/ 18288 h 18288"/>
              <a:gd name="csX8" fmla="*/ 2189074 w 3474720"/>
              <a:gd name="csY8" fmla="*/ 18288 h 18288"/>
              <a:gd name="csX9" fmla="*/ 1528877 w 3474720"/>
              <a:gd name="csY9" fmla="*/ 18288 h 18288"/>
              <a:gd name="csX10" fmla="*/ 868680 w 3474720"/>
              <a:gd name="csY10" fmla="*/ 18288 h 18288"/>
              <a:gd name="csX11" fmla="*/ 0 w 3474720"/>
              <a:gd name="csY11" fmla="*/ 18288 h 18288"/>
              <a:gd name="csX12" fmla="*/ 0 w 3474720"/>
              <a:gd name="csY12"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1AA9EC4E-8EA1-8310-F9FA-E42BA5050D35}"/>
              </a:ext>
            </a:extLst>
          </p:cNvPr>
          <p:cNvSpPr txBox="1"/>
          <p:nvPr/>
        </p:nvSpPr>
        <p:spPr>
          <a:xfrm>
            <a:off x="312822" y="2872899"/>
            <a:ext cx="4998880" cy="3320668"/>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200" b="1" dirty="0"/>
              <a:t>Socrates:</a:t>
            </a:r>
          </a:p>
          <a:p>
            <a:pPr marL="914400" lvl="1" indent="-228600">
              <a:lnSpc>
                <a:spcPct val="90000"/>
              </a:lnSpc>
              <a:spcAft>
                <a:spcPts val="600"/>
              </a:spcAft>
              <a:buFont typeface="Arial" panose="020B0604020202020204" pitchFamily="34" charset="0"/>
              <a:buChar char="•"/>
            </a:pPr>
            <a:r>
              <a:rPr lang="en-US" sz="2200" dirty="0"/>
              <a:t>It destroys memory</a:t>
            </a:r>
          </a:p>
          <a:p>
            <a:pPr marL="914400" lvl="1" indent="-228600">
              <a:lnSpc>
                <a:spcPct val="90000"/>
              </a:lnSpc>
              <a:spcAft>
                <a:spcPts val="600"/>
              </a:spcAft>
              <a:buFont typeface="Arial" panose="020B0604020202020204" pitchFamily="34" charset="0"/>
              <a:buChar char="•"/>
            </a:pPr>
            <a:r>
              <a:rPr lang="en-US" sz="2200" dirty="0"/>
              <a:t>You get knowledge without understanding</a:t>
            </a:r>
          </a:p>
          <a:p>
            <a:pPr marL="914400" lvl="1" indent="-228600">
              <a:lnSpc>
                <a:spcPct val="90000"/>
              </a:lnSpc>
              <a:spcAft>
                <a:spcPts val="600"/>
              </a:spcAft>
              <a:buFont typeface="Arial" panose="020B0604020202020204" pitchFamily="34" charset="0"/>
              <a:buChar char="•"/>
            </a:pPr>
            <a:r>
              <a:rPr lang="en-US" sz="2200" dirty="0"/>
              <a:t>It tell you the same thing forever (not like dialogue)</a:t>
            </a:r>
          </a:p>
          <a:p>
            <a:pPr marL="685800" lvl="1">
              <a:lnSpc>
                <a:spcPct val="90000"/>
              </a:lnSpc>
              <a:spcAft>
                <a:spcPts val="600"/>
              </a:spcAft>
            </a:pPr>
            <a:endParaRPr lang="en-US" sz="2200" dirty="0"/>
          </a:p>
          <a:p>
            <a:pPr marL="228600">
              <a:lnSpc>
                <a:spcPct val="90000"/>
              </a:lnSpc>
              <a:spcAft>
                <a:spcPts val="600"/>
              </a:spcAft>
            </a:pPr>
            <a:r>
              <a:rPr lang="en-US" sz="2200" dirty="0"/>
              <a:t>We only know this because Plato wrote this </a:t>
            </a:r>
          </a:p>
          <a:p>
            <a:pPr indent="-228600">
              <a:lnSpc>
                <a:spcPct val="90000"/>
              </a:lnSpc>
              <a:spcAft>
                <a:spcPts val="600"/>
              </a:spcAft>
              <a:buFont typeface="Arial" panose="020B0604020202020204" pitchFamily="34" charset="0"/>
              <a:buChar char="•"/>
            </a:pPr>
            <a:endParaRPr lang="en-US" sz="2200" b="1" dirty="0"/>
          </a:p>
        </p:txBody>
      </p:sp>
      <p:pic>
        <p:nvPicPr>
          <p:cNvPr id="6" name="Picture 5" descr="Socrates | Biography, Philosophy, Method, Death, &amp; Facts | Britannica">
            <a:extLst>
              <a:ext uri="{FF2B5EF4-FFF2-40B4-BE49-F238E27FC236}">
                <a16:creationId xmlns:a16="http://schemas.microsoft.com/office/drawing/2014/main" id="{A514633C-7C84-A818-25F1-558577F6BEE3}"/>
              </a:ext>
            </a:extLst>
          </p:cNvPr>
          <p:cNvPicPr>
            <a:picLocks noChangeAspect="1"/>
          </p:cNvPicPr>
          <p:nvPr/>
        </p:nvPicPr>
        <p:blipFill>
          <a:blip r:embed="rId3"/>
          <a:srcRect t="4333" r="1" b="16773"/>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249461442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5635A23-DE0A-DE4D-9368-EC2E58BDA631}"/>
              </a:ext>
            </a:extLst>
          </p:cNvPr>
          <p:cNvSpPr txBox="1"/>
          <p:nvPr/>
        </p:nvSpPr>
        <p:spPr>
          <a:xfrm>
            <a:off x="0" y="0"/>
            <a:ext cx="12192000" cy="1015663"/>
          </a:xfrm>
          <a:prstGeom prst="rect">
            <a:avLst/>
          </a:prstGeom>
          <a:noFill/>
        </p:spPr>
        <p:txBody>
          <a:bodyPr wrap="square" rtlCol="0">
            <a:spAutoFit/>
          </a:bodyPr>
          <a:lstStyle/>
          <a:p>
            <a:pPr algn="ctr"/>
            <a:r>
              <a:rPr lang="en-US" sz="6000" dirty="0"/>
              <a:t>Conclusions</a:t>
            </a:r>
          </a:p>
        </p:txBody>
      </p:sp>
      <p:sp>
        <p:nvSpPr>
          <p:cNvPr id="5" name="TextBox 4">
            <a:extLst>
              <a:ext uri="{FF2B5EF4-FFF2-40B4-BE49-F238E27FC236}">
                <a16:creationId xmlns:a16="http://schemas.microsoft.com/office/drawing/2014/main" id="{8ACE0218-198D-8849-B4B3-DBF4627A32AF}"/>
              </a:ext>
            </a:extLst>
          </p:cNvPr>
          <p:cNvSpPr txBox="1"/>
          <p:nvPr/>
        </p:nvSpPr>
        <p:spPr>
          <a:xfrm>
            <a:off x="274321" y="1209685"/>
            <a:ext cx="11691256" cy="5632311"/>
          </a:xfrm>
          <a:prstGeom prst="rect">
            <a:avLst/>
          </a:prstGeom>
          <a:noFill/>
        </p:spPr>
        <p:txBody>
          <a:bodyPr wrap="square" rtlCol="0">
            <a:spAutoFit/>
          </a:bodyPr>
          <a:lstStyle/>
          <a:p>
            <a:pPr marL="571500" indent="-571500">
              <a:buFont typeface="Arial" panose="020B0604020202020204" pitchFamily="34" charset="0"/>
              <a:buChar char="•"/>
            </a:pPr>
            <a:r>
              <a:rPr lang="en-US" sz="4000" dirty="0"/>
              <a:t>Denario can be a useful research assistant</a:t>
            </a:r>
          </a:p>
          <a:p>
            <a:pPr marL="571500" indent="-571500">
              <a:buFont typeface="Arial" panose="020B0604020202020204" pitchFamily="34" charset="0"/>
              <a:buChar char="•"/>
            </a:pPr>
            <a:endParaRPr lang="en-US" sz="4000" dirty="0"/>
          </a:p>
          <a:p>
            <a:pPr marL="571500" indent="-571500">
              <a:buFont typeface="Arial" panose="020B0604020202020204" pitchFamily="34" charset="0"/>
              <a:buChar char="•"/>
            </a:pPr>
            <a:r>
              <a:rPr lang="en-US" sz="4000" dirty="0"/>
              <a:t>A brute force search </a:t>
            </a:r>
            <a:r>
              <a:rPr lang="en-US" sz="4000"/>
              <a:t>in the space </a:t>
            </a:r>
            <a:r>
              <a:rPr lang="en-US" sz="4000" dirty="0"/>
              <a:t>of scientific ideas</a:t>
            </a:r>
          </a:p>
          <a:p>
            <a:endParaRPr lang="en-US" sz="4000" dirty="0"/>
          </a:p>
          <a:p>
            <a:pPr marL="571500" indent="-571500">
              <a:buFont typeface="Arial" panose="020B0604020202020204" pitchFamily="34" charset="0"/>
              <a:buChar char="•"/>
            </a:pPr>
            <a:r>
              <a:rPr lang="en-US" sz="4000" dirty="0"/>
              <a:t>The AI-human collaboration could accelerate scientific discovery</a:t>
            </a:r>
          </a:p>
          <a:p>
            <a:endParaRPr lang="en-US" sz="4000" dirty="0"/>
          </a:p>
          <a:p>
            <a:pPr marL="571500" indent="-571500">
              <a:buFont typeface="Arial" panose="020B0604020202020204" pitchFamily="34" charset="0"/>
              <a:buChar char="•"/>
            </a:pPr>
            <a:r>
              <a:rPr lang="en-US" sz="4000" dirty="0"/>
              <a:t>This technology may change the way we approach science </a:t>
            </a:r>
          </a:p>
        </p:txBody>
      </p:sp>
    </p:spTree>
    <p:extLst>
      <p:ext uri="{BB962C8B-B14F-4D97-AF65-F5344CB8AC3E}">
        <p14:creationId xmlns:p14="http://schemas.microsoft.com/office/powerpoint/2010/main" val="20722567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3C81208-25A6-A04B-BE7D-34CCFBAFF3A5}"/>
              </a:ext>
            </a:extLst>
          </p:cNvPr>
          <p:cNvSpPr txBox="1"/>
          <p:nvPr/>
        </p:nvSpPr>
        <p:spPr>
          <a:xfrm>
            <a:off x="0" y="0"/>
            <a:ext cx="12192000" cy="1015663"/>
          </a:xfrm>
          <a:prstGeom prst="rect">
            <a:avLst/>
          </a:prstGeom>
          <a:noFill/>
        </p:spPr>
        <p:txBody>
          <a:bodyPr wrap="square" rtlCol="0">
            <a:spAutoFit/>
          </a:bodyPr>
          <a:lstStyle/>
          <a:p>
            <a:pPr algn="ctr"/>
            <a:r>
              <a:rPr lang="en-US" sz="6000" dirty="0" err="1"/>
              <a:t>Denario</a:t>
            </a:r>
            <a:r>
              <a:rPr lang="en-US" sz="6000" dirty="0"/>
              <a:t>: workflow</a:t>
            </a:r>
          </a:p>
        </p:txBody>
      </p:sp>
      <p:pic>
        <p:nvPicPr>
          <p:cNvPr id="6" name="Picture 5">
            <a:extLst>
              <a:ext uri="{FF2B5EF4-FFF2-40B4-BE49-F238E27FC236}">
                <a16:creationId xmlns:a16="http://schemas.microsoft.com/office/drawing/2014/main" id="{C4080754-C7CA-134C-AE5C-E67EFCD46987}"/>
              </a:ext>
            </a:extLst>
          </p:cNvPr>
          <p:cNvPicPr>
            <a:picLocks noChangeAspect="1"/>
          </p:cNvPicPr>
          <p:nvPr/>
        </p:nvPicPr>
        <p:blipFill rotWithShape="1">
          <a:blip r:embed="rId3"/>
          <a:srcRect l="2492" t="2847" r="2922" b="3062"/>
          <a:stretch>
            <a:fillRect/>
          </a:stretch>
        </p:blipFill>
        <p:spPr>
          <a:xfrm>
            <a:off x="-1" y="1015663"/>
            <a:ext cx="12201817" cy="5797733"/>
          </a:xfrm>
          <a:prstGeom prst="rect">
            <a:avLst/>
          </a:prstGeom>
        </p:spPr>
      </p:pic>
    </p:spTree>
    <p:extLst>
      <p:ext uri="{BB962C8B-B14F-4D97-AF65-F5344CB8AC3E}">
        <p14:creationId xmlns:p14="http://schemas.microsoft.com/office/powerpoint/2010/main" val="159753507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C6E2FD7-BB28-DCCF-0C5C-B79156DEB802}"/>
              </a:ext>
            </a:extLst>
          </p:cNvPr>
          <p:cNvSpPr txBox="1"/>
          <p:nvPr/>
        </p:nvSpPr>
        <p:spPr>
          <a:xfrm>
            <a:off x="0" y="0"/>
            <a:ext cx="12192000" cy="1015663"/>
          </a:xfrm>
          <a:prstGeom prst="rect">
            <a:avLst/>
          </a:prstGeom>
          <a:noFill/>
        </p:spPr>
        <p:txBody>
          <a:bodyPr wrap="square" rtlCol="0">
            <a:spAutoFit/>
          </a:bodyPr>
          <a:lstStyle/>
          <a:p>
            <a:pPr algn="ctr"/>
            <a:r>
              <a:rPr lang="en-US" sz="6000" dirty="0"/>
              <a:t>AI Agents</a:t>
            </a:r>
          </a:p>
        </p:txBody>
      </p:sp>
      <p:pic>
        <p:nvPicPr>
          <p:cNvPr id="5" name="Picture 4">
            <a:extLst>
              <a:ext uri="{FF2B5EF4-FFF2-40B4-BE49-F238E27FC236}">
                <a16:creationId xmlns:a16="http://schemas.microsoft.com/office/drawing/2014/main" id="{0D65F221-C2A4-C8DF-43DC-96D9E3E95F3D}"/>
              </a:ext>
            </a:extLst>
          </p:cNvPr>
          <p:cNvPicPr>
            <a:picLocks noChangeAspect="1"/>
          </p:cNvPicPr>
          <p:nvPr/>
        </p:nvPicPr>
        <p:blipFill>
          <a:blip r:embed="rId2"/>
          <a:stretch>
            <a:fillRect/>
          </a:stretch>
        </p:blipFill>
        <p:spPr>
          <a:xfrm>
            <a:off x="2105814" y="3429000"/>
            <a:ext cx="1018989" cy="1059578"/>
          </a:xfrm>
          <a:prstGeom prst="rect">
            <a:avLst/>
          </a:prstGeom>
        </p:spPr>
      </p:pic>
      <p:sp>
        <p:nvSpPr>
          <p:cNvPr id="6" name="Cloud 5">
            <a:extLst>
              <a:ext uri="{FF2B5EF4-FFF2-40B4-BE49-F238E27FC236}">
                <a16:creationId xmlns:a16="http://schemas.microsoft.com/office/drawing/2014/main" id="{AD6972B1-2C64-ADDF-9859-CB6363C137AA}"/>
              </a:ext>
            </a:extLst>
          </p:cNvPr>
          <p:cNvSpPr/>
          <p:nvPr/>
        </p:nvSpPr>
        <p:spPr>
          <a:xfrm>
            <a:off x="5432027" y="4481083"/>
            <a:ext cx="1403349" cy="692247"/>
          </a:xfrm>
          <a:prstGeom prst="cloud">
            <a:avLst/>
          </a:prstGeom>
          <a:solidFill>
            <a:schemeClr val="accent1">
              <a:alpha val="5793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600" dirty="0">
                <a:solidFill>
                  <a:schemeClr val="tx1"/>
                </a:solidFill>
              </a:rPr>
              <a:t>LLM</a:t>
            </a:r>
          </a:p>
        </p:txBody>
      </p:sp>
      <p:sp>
        <p:nvSpPr>
          <p:cNvPr id="7" name="Rounded Rectangle 6">
            <a:extLst>
              <a:ext uri="{FF2B5EF4-FFF2-40B4-BE49-F238E27FC236}">
                <a16:creationId xmlns:a16="http://schemas.microsoft.com/office/drawing/2014/main" id="{723A1D1B-96BC-3AF0-140A-36788C4156CA}"/>
              </a:ext>
            </a:extLst>
          </p:cNvPr>
          <p:cNvSpPr/>
          <p:nvPr/>
        </p:nvSpPr>
        <p:spPr>
          <a:xfrm>
            <a:off x="8878826" y="4968732"/>
            <a:ext cx="1301676" cy="344245"/>
          </a:xfrm>
          <a:prstGeom prst="roundRect">
            <a:avLst/>
          </a:prstGeom>
          <a:solidFill>
            <a:schemeClr val="accent2">
              <a:alpha val="53061"/>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Output</a:t>
            </a:r>
          </a:p>
        </p:txBody>
      </p:sp>
      <p:sp>
        <p:nvSpPr>
          <p:cNvPr id="8" name="Rounded Rectangle 7">
            <a:extLst>
              <a:ext uri="{FF2B5EF4-FFF2-40B4-BE49-F238E27FC236}">
                <a16:creationId xmlns:a16="http://schemas.microsoft.com/office/drawing/2014/main" id="{AE35AABE-3099-54D2-22EE-A879CACC20D9}"/>
              </a:ext>
            </a:extLst>
          </p:cNvPr>
          <p:cNvSpPr/>
          <p:nvPr/>
        </p:nvSpPr>
        <p:spPr>
          <a:xfrm>
            <a:off x="1931643" y="4662578"/>
            <a:ext cx="1301676" cy="344245"/>
          </a:xfrm>
          <a:prstGeom prst="roundRect">
            <a:avLst/>
          </a:prstGeom>
          <a:solidFill>
            <a:srgbClr val="FF0000">
              <a:alpha val="53061"/>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Query</a:t>
            </a:r>
          </a:p>
        </p:txBody>
      </p:sp>
      <p:cxnSp>
        <p:nvCxnSpPr>
          <p:cNvPr id="9" name="Straight Arrow Connector 8">
            <a:extLst>
              <a:ext uri="{FF2B5EF4-FFF2-40B4-BE49-F238E27FC236}">
                <a16:creationId xmlns:a16="http://schemas.microsoft.com/office/drawing/2014/main" id="{B0ECD5BA-3DFC-4C54-4BAB-3B58540C9911}"/>
              </a:ext>
            </a:extLst>
          </p:cNvPr>
          <p:cNvCxnSpPr>
            <a:cxnSpLocks/>
            <a:stCxn id="8" idx="3"/>
            <a:endCxn id="6" idx="2"/>
          </p:cNvCxnSpPr>
          <p:nvPr/>
        </p:nvCxnSpPr>
        <p:spPr>
          <a:xfrm flipV="1">
            <a:off x="3233319" y="4827207"/>
            <a:ext cx="2203061" cy="7494"/>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urved Connector 12">
            <a:extLst>
              <a:ext uri="{FF2B5EF4-FFF2-40B4-BE49-F238E27FC236}">
                <a16:creationId xmlns:a16="http://schemas.microsoft.com/office/drawing/2014/main" id="{7CE7ACF4-E1B4-FB33-3E2E-60CC1527D2DD}"/>
              </a:ext>
            </a:extLst>
          </p:cNvPr>
          <p:cNvCxnSpPr>
            <a:cxnSpLocks/>
            <a:stCxn id="6" idx="0"/>
            <a:endCxn id="7" idx="1"/>
          </p:cNvCxnSpPr>
          <p:nvPr/>
        </p:nvCxnSpPr>
        <p:spPr>
          <a:xfrm>
            <a:off x="6834207" y="4827207"/>
            <a:ext cx="2044619" cy="313648"/>
          </a:xfrm>
          <a:prstGeom prst="curvedConnector3">
            <a:avLst>
              <a:gd name="adj1" fmla="val 50000"/>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5341EB57-A728-A193-43FA-8CE5BC051A38}"/>
              </a:ext>
            </a:extLst>
          </p:cNvPr>
          <p:cNvSpPr txBox="1"/>
          <p:nvPr/>
        </p:nvSpPr>
        <p:spPr>
          <a:xfrm>
            <a:off x="73618" y="913016"/>
            <a:ext cx="5585061" cy="477054"/>
          </a:xfrm>
          <a:prstGeom prst="rect">
            <a:avLst/>
          </a:prstGeom>
          <a:noFill/>
        </p:spPr>
        <p:txBody>
          <a:bodyPr wrap="square" rtlCol="0">
            <a:spAutoFit/>
          </a:bodyPr>
          <a:lstStyle/>
          <a:p>
            <a:r>
              <a:rPr lang="en-US" sz="2500" dirty="0"/>
              <a:t>RAG (Retrieval Augmentation Generation)</a:t>
            </a:r>
          </a:p>
        </p:txBody>
      </p:sp>
      <p:sp>
        <p:nvSpPr>
          <p:cNvPr id="15" name="Multidocument 14">
            <a:extLst>
              <a:ext uri="{FF2B5EF4-FFF2-40B4-BE49-F238E27FC236}">
                <a16:creationId xmlns:a16="http://schemas.microsoft.com/office/drawing/2014/main" id="{1947A82F-B2C8-EB00-A46C-C6DDAAAFF8CB}"/>
              </a:ext>
            </a:extLst>
          </p:cNvPr>
          <p:cNvSpPr/>
          <p:nvPr/>
        </p:nvSpPr>
        <p:spPr>
          <a:xfrm>
            <a:off x="9898743" y="1736457"/>
            <a:ext cx="1156532" cy="1015663"/>
          </a:xfrm>
          <a:prstGeom prst="flowChartMultidocument">
            <a:avLst/>
          </a:prstGeom>
          <a:solidFill>
            <a:schemeClr val="accent1">
              <a:alpha val="54000"/>
            </a:schemeClr>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an 15">
            <a:extLst>
              <a:ext uri="{FF2B5EF4-FFF2-40B4-BE49-F238E27FC236}">
                <a16:creationId xmlns:a16="http://schemas.microsoft.com/office/drawing/2014/main" id="{77FF1F3B-AB2C-0C47-64BD-2077D0A4A211}"/>
              </a:ext>
            </a:extLst>
          </p:cNvPr>
          <p:cNvSpPr/>
          <p:nvPr/>
        </p:nvSpPr>
        <p:spPr>
          <a:xfrm>
            <a:off x="7770069" y="1587148"/>
            <a:ext cx="859426" cy="369333"/>
          </a:xfrm>
          <a:prstGeom prst="can">
            <a:avLst>
              <a:gd name="adj" fmla="val 50000"/>
            </a:avLst>
          </a:prstGeom>
          <a:solidFill>
            <a:schemeClr val="bg1">
              <a:lumMod val="50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Can 16">
            <a:extLst>
              <a:ext uri="{FF2B5EF4-FFF2-40B4-BE49-F238E27FC236}">
                <a16:creationId xmlns:a16="http://schemas.microsoft.com/office/drawing/2014/main" id="{2698A6AD-3755-8915-3EBD-A7FAFB7D0162}"/>
              </a:ext>
            </a:extLst>
          </p:cNvPr>
          <p:cNvSpPr/>
          <p:nvPr/>
        </p:nvSpPr>
        <p:spPr>
          <a:xfrm>
            <a:off x="7772400" y="1783090"/>
            <a:ext cx="859426" cy="369333"/>
          </a:xfrm>
          <a:prstGeom prst="can">
            <a:avLst>
              <a:gd name="adj" fmla="val 50000"/>
            </a:avLst>
          </a:prstGeom>
          <a:solidFill>
            <a:schemeClr val="bg1">
              <a:lumMod val="50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an 17">
            <a:extLst>
              <a:ext uri="{FF2B5EF4-FFF2-40B4-BE49-F238E27FC236}">
                <a16:creationId xmlns:a16="http://schemas.microsoft.com/office/drawing/2014/main" id="{7ECE2F34-7F25-9200-6F4E-5D6AE3FFABC1}"/>
              </a:ext>
            </a:extLst>
          </p:cNvPr>
          <p:cNvSpPr/>
          <p:nvPr/>
        </p:nvSpPr>
        <p:spPr>
          <a:xfrm>
            <a:off x="7772400" y="1979032"/>
            <a:ext cx="859426" cy="369333"/>
          </a:xfrm>
          <a:prstGeom prst="can">
            <a:avLst>
              <a:gd name="adj" fmla="val 50000"/>
            </a:avLst>
          </a:prstGeom>
          <a:solidFill>
            <a:schemeClr val="bg1">
              <a:lumMod val="50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Can 18">
            <a:extLst>
              <a:ext uri="{FF2B5EF4-FFF2-40B4-BE49-F238E27FC236}">
                <a16:creationId xmlns:a16="http://schemas.microsoft.com/office/drawing/2014/main" id="{CF253463-D47B-9662-991F-B2BD44947A81}"/>
              </a:ext>
            </a:extLst>
          </p:cNvPr>
          <p:cNvSpPr/>
          <p:nvPr/>
        </p:nvSpPr>
        <p:spPr>
          <a:xfrm>
            <a:off x="7772400" y="2163772"/>
            <a:ext cx="859426" cy="369333"/>
          </a:xfrm>
          <a:prstGeom prst="can">
            <a:avLst>
              <a:gd name="adj" fmla="val 50000"/>
            </a:avLst>
          </a:prstGeom>
          <a:solidFill>
            <a:schemeClr val="bg1">
              <a:lumMod val="50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an 19">
            <a:extLst>
              <a:ext uri="{FF2B5EF4-FFF2-40B4-BE49-F238E27FC236}">
                <a16:creationId xmlns:a16="http://schemas.microsoft.com/office/drawing/2014/main" id="{5148999E-830B-DADD-964E-639521FA5DDE}"/>
              </a:ext>
            </a:extLst>
          </p:cNvPr>
          <p:cNvSpPr/>
          <p:nvPr/>
        </p:nvSpPr>
        <p:spPr>
          <a:xfrm>
            <a:off x="7772400" y="2359714"/>
            <a:ext cx="859426" cy="369333"/>
          </a:xfrm>
          <a:prstGeom prst="can">
            <a:avLst>
              <a:gd name="adj" fmla="val 50000"/>
            </a:avLst>
          </a:prstGeom>
          <a:solidFill>
            <a:schemeClr val="bg1">
              <a:lumMod val="50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Can 20">
            <a:extLst>
              <a:ext uri="{FF2B5EF4-FFF2-40B4-BE49-F238E27FC236}">
                <a16:creationId xmlns:a16="http://schemas.microsoft.com/office/drawing/2014/main" id="{8D3EB0FD-7337-81F5-A811-76CE59985086}"/>
              </a:ext>
            </a:extLst>
          </p:cNvPr>
          <p:cNvSpPr/>
          <p:nvPr/>
        </p:nvSpPr>
        <p:spPr>
          <a:xfrm>
            <a:off x="7772400" y="2555656"/>
            <a:ext cx="859426" cy="369333"/>
          </a:xfrm>
          <a:prstGeom prst="can">
            <a:avLst>
              <a:gd name="adj" fmla="val 50000"/>
            </a:avLst>
          </a:prstGeom>
          <a:solidFill>
            <a:schemeClr val="bg1">
              <a:lumMod val="50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0AC2ACA5-DA72-E460-8E41-30AFD74490C4}"/>
              </a:ext>
            </a:extLst>
          </p:cNvPr>
          <p:cNvSpPr txBox="1"/>
          <p:nvPr/>
        </p:nvSpPr>
        <p:spPr>
          <a:xfrm>
            <a:off x="9920086" y="1237641"/>
            <a:ext cx="1265816" cy="369332"/>
          </a:xfrm>
          <a:prstGeom prst="rect">
            <a:avLst/>
          </a:prstGeom>
          <a:noFill/>
        </p:spPr>
        <p:txBody>
          <a:bodyPr wrap="square" rtlCol="0">
            <a:spAutoFit/>
          </a:bodyPr>
          <a:lstStyle/>
          <a:p>
            <a:r>
              <a:rPr lang="en-US" dirty="0"/>
              <a:t>Documents</a:t>
            </a:r>
          </a:p>
        </p:txBody>
      </p:sp>
      <p:cxnSp>
        <p:nvCxnSpPr>
          <p:cNvPr id="24" name="Straight Arrow Connector 23">
            <a:extLst>
              <a:ext uri="{FF2B5EF4-FFF2-40B4-BE49-F238E27FC236}">
                <a16:creationId xmlns:a16="http://schemas.microsoft.com/office/drawing/2014/main" id="{BA3EC89A-B6ED-E30C-0341-4A38E3B40CB4}"/>
              </a:ext>
            </a:extLst>
          </p:cNvPr>
          <p:cNvCxnSpPr/>
          <p:nvPr/>
        </p:nvCxnSpPr>
        <p:spPr>
          <a:xfrm flipH="1">
            <a:off x="8766629" y="2348365"/>
            <a:ext cx="993803"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5147012D-AA57-369C-4FB4-B6829A709ED3}"/>
              </a:ext>
            </a:extLst>
          </p:cNvPr>
          <p:cNvSpPr txBox="1"/>
          <p:nvPr/>
        </p:nvSpPr>
        <p:spPr>
          <a:xfrm>
            <a:off x="2614756" y="2752120"/>
            <a:ext cx="1265816" cy="646331"/>
          </a:xfrm>
          <a:prstGeom prst="rect">
            <a:avLst/>
          </a:prstGeom>
          <a:noFill/>
        </p:spPr>
        <p:txBody>
          <a:bodyPr wrap="square" rtlCol="0">
            <a:spAutoFit/>
          </a:bodyPr>
          <a:lstStyle/>
          <a:p>
            <a:pPr algn="ctr"/>
            <a:r>
              <a:rPr lang="en-US" dirty="0"/>
              <a:t>Embedding model</a:t>
            </a:r>
          </a:p>
        </p:txBody>
      </p:sp>
      <p:sp>
        <p:nvSpPr>
          <p:cNvPr id="26" name="TextBox 25">
            <a:extLst>
              <a:ext uri="{FF2B5EF4-FFF2-40B4-BE49-F238E27FC236}">
                <a16:creationId xmlns:a16="http://schemas.microsoft.com/office/drawing/2014/main" id="{EE3CE14D-7AA7-FCDD-F931-6278087452AA}"/>
              </a:ext>
            </a:extLst>
          </p:cNvPr>
          <p:cNvSpPr txBox="1"/>
          <p:nvPr/>
        </p:nvSpPr>
        <p:spPr>
          <a:xfrm>
            <a:off x="7368463" y="1115547"/>
            <a:ext cx="1707755" cy="369332"/>
          </a:xfrm>
          <a:prstGeom prst="rect">
            <a:avLst/>
          </a:prstGeom>
          <a:noFill/>
        </p:spPr>
        <p:txBody>
          <a:bodyPr wrap="square" rtlCol="0">
            <a:spAutoFit/>
          </a:bodyPr>
          <a:lstStyle/>
          <a:p>
            <a:r>
              <a:rPr lang="en-US" dirty="0"/>
              <a:t>Vector database</a:t>
            </a:r>
          </a:p>
        </p:txBody>
      </p:sp>
      <p:cxnSp>
        <p:nvCxnSpPr>
          <p:cNvPr id="28" name="Curved Connector 27">
            <a:extLst>
              <a:ext uri="{FF2B5EF4-FFF2-40B4-BE49-F238E27FC236}">
                <a16:creationId xmlns:a16="http://schemas.microsoft.com/office/drawing/2014/main" id="{ACE951F9-B964-3A4D-4182-1504418F606E}"/>
              </a:ext>
            </a:extLst>
          </p:cNvPr>
          <p:cNvCxnSpPr>
            <a:cxnSpLocks/>
            <a:stCxn id="8" idx="3"/>
            <a:endCxn id="31" idx="3"/>
          </p:cNvCxnSpPr>
          <p:nvPr/>
        </p:nvCxnSpPr>
        <p:spPr>
          <a:xfrm flipV="1">
            <a:off x="3233319" y="2486322"/>
            <a:ext cx="749833" cy="2348379"/>
          </a:xfrm>
          <a:prstGeom prst="curvedConnector2">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Can 30">
            <a:extLst>
              <a:ext uri="{FF2B5EF4-FFF2-40B4-BE49-F238E27FC236}">
                <a16:creationId xmlns:a16="http://schemas.microsoft.com/office/drawing/2014/main" id="{E705298D-E2C3-CC09-9879-DF8D45D05EFE}"/>
              </a:ext>
            </a:extLst>
          </p:cNvPr>
          <p:cNvSpPr/>
          <p:nvPr/>
        </p:nvSpPr>
        <p:spPr>
          <a:xfrm>
            <a:off x="3553439" y="2116989"/>
            <a:ext cx="859426" cy="369333"/>
          </a:xfrm>
          <a:prstGeom prst="can">
            <a:avLst>
              <a:gd name="adj" fmla="val 50000"/>
            </a:avLst>
          </a:prstGeom>
          <a:solidFill>
            <a:schemeClr val="accent4">
              <a:lumMod val="75000"/>
              <a:alpha val="5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Left-Right-Up Arrow 31">
            <a:extLst>
              <a:ext uri="{FF2B5EF4-FFF2-40B4-BE49-F238E27FC236}">
                <a16:creationId xmlns:a16="http://schemas.microsoft.com/office/drawing/2014/main" id="{9B51A65A-6226-1883-05FD-7FCCDB365DEA}"/>
              </a:ext>
            </a:extLst>
          </p:cNvPr>
          <p:cNvSpPr/>
          <p:nvPr/>
        </p:nvSpPr>
        <p:spPr>
          <a:xfrm rot="10800000">
            <a:off x="4827299" y="1995701"/>
            <a:ext cx="2541164" cy="1851469"/>
          </a:xfrm>
          <a:prstGeom prst="leftRightUpArrow">
            <a:avLst>
              <a:gd name="adj1" fmla="val 3734"/>
              <a:gd name="adj2" fmla="val 25000"/>
              <a:gd name="adj3" fmla="val 1656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5D6DE2D2-2893-FB36-28F3-569FBBAF38D4}"/>
              </a:ext>
            </a:extLst>
          </p:cNvPr>
          <p:cNvSpPr txBox="1"/>
          <p:nvPr/>
        </p:nvSpPr>
        <p:spPr>
          <a:xfrm>
            <a:off x="5257011" y="1928053"/>
            <a:ext cx="1753382" cy="369332"/>
          </a:xfrm>
          <a:prstGeom prst="rect">
            <a:avLst/>
          </a:prstGeom>
          <a:noFill/>
        </p:spPr>
        <p:txBody>
          <a:bodyPr wrap="square" rtlCol="0">
            <a:spAutoFit/>
          </a:bodyPr>
          <a:lstStyle/>
          <a:p>
            <a:r>
              <a:rPr lang="en-US" dirty="0"/>
              <a:t>Similarity search</a:t>
            </a:r>
          </a:p>
        </p:txBody>
      </p:sp>
      <p:sp>
        <p:nvSpPr>
          <p:cNvPr id="40" name="TextBox 39">
            <a:extLst>
              <a:ext uri="{FF2B5EF4-FFF2-40B4-BE49-F238E27FC236}">
                <a16:creationId xmlns:a16="http://schemas.microsoft.com/office/drawing/2014/main" id="{811EE4A0-5DB4-B6C3-E1EB-9DED7123577A}"/>
              </a:ext>
            </a:extLst>
          </p:cNvPr>
          <p:cNvSpPr txBox="1"/>
          <p:nvPr/>
        </p:nvSpPr>
        <p:spPr>
          <a:xfrm>
            <a:off x="8629495" y="2390117"/>
            <a:ext cx="1265816" cy="646331"/>
          </a:xfrm>
          <a:prstGeom prst="rect">
            <a:avLst/>
          </a:prstGeom>
          <a:noFill/>
        </p:spPr>
        <p:txBody>
          <a:bodyPr wrap="square" rtlCol="0">
            <a:spAutoFit/>
          </a:bodyPr>
          <a:lstStyle/>
          <a:p>
            <a:pPr algn="ctr"/>
            <a:r>
              <a:rPr lang="en-US" dirty="0"/>
              <a:t>Embedding model</a:t>
            </a:r>
          </a:p>
        </p:txBody>
      </p:sp>
    </p:spTree>
    <p:extLst>
      <p:ext uri="{BB962C8B-B14F-4D97-AF65-F5344CB8AC3E}">
        <p14:creationId xmlns:p14="http://schemas.microsoft.com/office/powerpoint/2010/main" val="6698001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9629D72-F393-374B-BFE8-C56172CC49EA}"/>
              </a:ext>
            </a:extLst>
          </p:cNvPr>
          <p:cNvPicPr>
            <a:picLocks noChangeAspect="1"/>
          </p:cNvPicPr>
          <p:nvPr/>
        </p:nvPicPr>
        <p:blipFill>
          <a:blip r:embed="rId3"/>
          <a:stretch>
            <a:fillRect/>
          </a:stretch>
        </p:blipFill>
        <p:spPr>
          <a:xfrm>
            <a:off x="0" y="506790"/>
            <a:ext cx="12192000" cy="5844419"/>
          </a:xfrm>
          <a:prstGeom prst="rect">
            <a:avLst/>
          </a:prstGeom>
        </p:spPr>
      </p:pic>
      <p:sp>
        <p:nvSpPr>
          <p:cNvPr id="3" name="TextBox 2">
            <a:extLst>
              <a:ext uri="{FF2B5EF4-FFF2-40B4-BE49-F238E27FC236}">
                <a16:creationId xmlns:a16="http://schemas.microsoft.com/office/drawing/2014/main" id="{5DEA935B-99BF-A44F-A82F-D46A46299302}"/>
              </a:ext>
            </a:extLst>
          </p:cNvPr>
          <p:cNvSpPr txBox="1"/>
          <p:nvPr/>
        </p:nvSpPr>
        <p:spPr>
          <a:xfrm>
            <a:off x="483383" y="5853424"/>
            <a:ext cx="1683026" cy="892552"/>
          </a:xfrm>
          <a:prstGeom prst="rect">
            <a:avLst/>
          </a:prstGeom>
          <a:noFill/>
        </p:spPr>
        <p:txBody>
          <a:bodyPr wrap="square" rtlCol="0">
            <a:spAutoFit/>
          </a:bodyPr>
          <a:lstStyle/>
          <a:p>
            <a:pPr algn="ctr"/>
            <a:r>
              <a:rPr lang="en-US" sz="2600" b="1" dirty="0"/>
              <a:t>Really </a:t>
            </a:r>
          </a:p>
          <a:p>
            <a:pPr algn="ctr"/>
            <a:r>
              <a:rPr lang="en-US" sz="2600" b="1" dirty="0"/>
              <a:t>bad</a:t>
            </a:r>
          </a:p>
        </p:txBody>
      </p:sp>
      <p:sp>
        <p:nvSpPr>
          <p:cNvPr id="6" name="TextBox 5">
            <a:extLst>
              <a:ext uri="{FF2B5EF4-FFF2-40B4-BE49-F238E27FC236}">
                <a16:creationId xmlns:a16="http://schemas.microsoft.com/office/drawing/2014/main" id="{09140DD0-53E3-F24A-8E7A-1974114A7E91}"/>
              </a:ext>
            </a:extLst>
          </p:cNvPr>
          <p:cNvSpPr txBox="1"/>
          <p:nvPr/>
        </p:nvSpPr>
        <p:spPr>
          <a:xfrm>
            <a:off x="10939349" y="5904933"/>
            <a:ext cx="1252651" cy="892552"/>
          </a:xfrm>
          <a:prstGeom prst="rect">
            <a:avLst/>
          </a:prstGeom>
          <a:noFill/>
        </p:spPr>
        <p:txBody>
          <a:bodyPr wrap="square" rtlCol="0">
            <a:spAutoFit/>
          </a:bodyPr>
          <a:lstStyle/>
          <a:p>
            <a:pPr algn="ctr"/>
            <a:r>
              <a:rPr lang="en-US" sz="2600" b="1" dirty="0"/>
              <a:t>Really </a:t>
            </a:r>
          </a:p>
          <a:p>
            <a:pPr algn="ctr"/>
            <a:r>
              <a:rPr lang="en-US" sz="2600" b="1" dirty="0"/>
              <a:t>good</a:t>
            </a:r>
          </a:p>
        </p:txBody>
      </p:sp>
      <p:cxnSp>
        <p:nvCxnSpPr>
          <p:cNvPr id="5" name="Straight Connector 4">
            <a:extLst>
              <a:ext uri="{FF2B5EF4-FFF2-40B4-BE49-F238E27FC236}">
                <a16:creationId xmlns:a16="http://schemas.microsoft.com/office/drawing/2014/main" id="{D09AC6B0-78F4-4FB1-9978-0CFE4F9CA36B}"/>
              </a:ext>
            </a:extLst>
          </p:cNvPr>
          <p:cNvCxnSpPr/>
          <p:nvPr/>
        </p:nvCxnSpPr>
        <p:spPr>
          <a:xfrm flipV="1">
            <a:off x="6425852" y="1002082"/>
            <a:ext cx="0" cy="4459266"/>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A708D1C2-AC22-78A3-D25E-E7BA0AD9E7A7}"/>
              </a:ext>
            </a:extLst>
          </p:cNvPr>
          <p:cNvSpPr txBox="1"/>
          <p:nvPr/>
        </p:nvSpPr>
        <p:spPr>
          <a:xfrm rot="16200000">
            <a:off x="5550570" y="1957786"/>
            <a:ext cx="1203153" cy="461665"/>
          </a:xfrm>
          <a:prstGeom prst="rect">
            <a:avLst/>
          </a:prstGeom>
          <a:noFill/>
        </p:spPr>
        <p:txBody>
          <a:bodyPr wrap="square" rtlCol="0">
            <a:spAutoFit/>
          </a:bodyPr>
          <a:lstStyle/>
          <a:p>
            <a:r>
              <a:rPr lang="en-US" sz="2400" dirty="0">
                <a:solidFill>
                  <a:srgbClr val="FF0000"/>
                </a:solidFill>
              </a:rPr>
              <a:t>Average</a:t>
            </a:r>
          </a:p>
        </p:txBody>
      </p:sp>
    </p:spTree>
    <p:extLst>
      <p:ext uri="{BB962C8B-B14F-4D97-AF65-F5344CB8AC3E}">
        <p14:creationId xmlns:p14="http://schemas.microsoft.com/office/powerpoint/2010/main" val="230111161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2C493-1277-F081-61F5-01B8A419270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24E164B-0493-76BC-633A-BDBC97F0EBD6}"/>
              </a:ext>
            </a:extLst>
          </p:cNvPr>
          <p:cNvSpPr txBox="1"/>
          <p:nvPr/>
        </p:nvSpPr>
        <p:spPr>
          <a:xfrm>
            <a:off x="0" y="0"/>
            <a:ext cx="12192000" cy="1015663"/>
          </a:xfrm>
          <a:prstGeom prst="rect">
            <a:avLst/>
          </a:prstGeom>
          <a:noFill/>
        </p:spPr>
        <p:txBody>
          <a:bodyPr wrap="square" rtlCol="0">
            <a:spAutoFit/>
          </a:bodyPr>
          <a:lstStyle/>
          <a:p>
            <a:pPr algn="ctr"/>
            <a:r>
              <a:rPr lang="en-US" sz="6000" dirty="0"/>
              <a:t> Multi-Agents: behavior</a:t>
            </a:r>
          </a:p>
        </p:txBody>
      </p:sp>
      <p:pic>
        <p:nvPicPr>
          <p:cNvPr id="3" name="Picture 2">
            <a:extLst>
              <a:ext uri="{FF2B5EF4-FFF2-40B4-BE49-F238E27FC236}">
                <a16:creationId xmlns:a16="http://schemas.microsoft.com/office/drawing/2014/main" id="{4CDD1147-11F4-6D30-3D1A-BC9A69AAFF39}"/>
              </a:ext>
            </a:extLst>
          </p:cNvPr>
          <p:cNvPicPr>
            <a:picLocks noChangeAspect="1"/>
          </p:cNvPicPr>
          <p:nvPr/>
        </p:nvPicPr>
        <p:blipFill>
          <a:blip r:embed="rId2"/>
          <a:stretch>
            <a:fillRect/>
          </a:stretch>
        </p:blipFill>
        <p:spPr>
          <a:xfrm>
            <a:off x="6960219" y="2411759"/>
            <a:ext cx="3622288" cy="2414859"/>
          </a:xfrm>
          <a:prstGeom prst="rect">
            <a:avLst/>
          </a:prstGeom>
        </p:spPr>
      </p:pic>
      <p:pic>
        <p:nvPicPr>
          <p:cNvPr id="4" name="Picture 3">
            <a:extLst>
              <a:ext uri="{FF2B5EF4-FFF2-40B4-BE49-F238E27FC236}">
                <a16:creationId xmlns:a16="http://schemas.microsoft.com/office/drawing/2014/main" id="{79D94107-3754-5FF3-375F-DFC159878314}"/>
              </a:ext>
            </a:extLst>
          </p:cNvPr>
          <p:cNvPicPr>
            <a:picLocks noChangeAspect="1"/>
          </p:cNvPicPr>
          <p:nvPr/>
        </p:nvPicPr>
        <p:blipFill>
          <a:blip r:embed="rId3"/>
          <a:stretch>
            <a:fillRect/>
          </a:stretch>
        </p:blipFill>
        <p:spPr>
          <a:xfrm>
            <a:off x="1152294" y="2411759"/>
            <a:ext cx="3622288" cy="2414859"/>
          </a:xfrm>
          <a:prstGeom prst="rect">
            <a:avLst/>
          </a:prstGeom>
        </p:spPr>
      </p:pic>
      <p:sp>
        <p:nvSpPr>
          <p:cNvPr id="5" name="TextBox 4">
            <a:extLst>
              <a:ext uri="{FF2B5EF4-FFF2-40B4-BE49-F238E27FC236}">
                <a16:creationId xmlns:a16="http://schemas.microsoft.com/office/drawing/2014/main" id="{590129DE-92D1-FC5C-92EC-9B41D0B3D13E}"/>
              </a:ext>
            </a:extLst>
          </p:cNvPr>
          <p:cNvSpPr txBox="1"/>
          <p:nvPr/>
        </p:nvSpPr>
        <p:spPr>
          <a:xfrm>
            <a:off x="1070517" y="1940312"/>
            <a:ext cx="3704065" cy="369332"/>
          </a:xfrm>
          <a:prstGeom prst="rect">
            <a:avLst/>
          </a:prstGeom>
          <a:noFill/>
        </p:spPr>
        <p:txBody>
          <a:bodyPr wrap="square" rtlCol="0">
            <a:spAutoFit/>
          </a:bodyPr>
          <a:lstStyle/>
          <a:p>
            <a:pPr algn="ctr"/>
            <a:r>
              <a:rPr lang="en-US" dirty="0"/>
              <a:t>Collaboration</a:t>
            </a:r>
          </a:p>
        </p:txBody>
      </p:sp>
      <p:sp>
        <p:nvSpPr>
          <p:cNvPr id="6" name="TextBox 5">
            <a:extLst>
              <a:ext uri="{FF2B5EF4-FFF2-40B4-BE49-F238E27FC236}">
                <a16:creationId xmlns:a16="http://schemas.microsoft.com/office/drawing/2014/main" id="{8533CADD-9BB5-9F7A-9CA2-845703812AE6}"/>
              </a:ext>
            </a:extLst>
          </p:cNvPr>
          <p:cNvSpPr txBox="1"/>
          <p:nvPr/>
        </p:nvSpPr>
        <p:spPr>
          <a:xfrm>
            <a:off x="6878442" y="1935407"/>
            <a:ext cx="3704065" cy="369332"/>
          </a:xfrm>
          <a:prstGeom prst="rect">
            <a:avLst/>
          </a:prstGeom>
          <a:noFill/>
        </p:spPr>
        <p:txBody>
          <a:bodyPr wrap="square" rtlCol="0">
            <a:spAutoFit/>
          </a:bodyPr>
          <a:lstStyle/>
          <a:p>
            <a:pPr algn="ctr"/>
            <a:r>
              <a:rPr lang="en-US" dirty="0"/>
              <a:t>Competition</a:t>
            </a:r>
          </a:p>
        </p:txBody>
      </p:sp>
    </p:spTree>
    <p:extLst>
      <p:ext uri="{BB962C8B-B14F-4D97-AF65-F5344CB8AC3E}">
        <p14:creationId xmlns:p14="http://schemas.microsoft.com/office/powerpoint/2010/main" val="42794663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613B4A9-1C7C-4729-A016-AB42D39794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FCAE8112-5F41-D543-8EAC-B279C020A77B}"/>
              </a:ext>
            </a:extLst>
          </p:cNvPr>
          <p:cNvPicPr>
            <a:picLocks noChangeAspect="1"/>
          </p:cNvPicPr>
          <p:nvPr/>
        </p:nvPicPr>
        <p:blipFill>
          <a:blip r:embed="rId2"/>
          <a:srcRect t="5730" r="1" b="36459"/>
          <a:stretch>
            <a:fillRect/>
          </a:stretch>
        </p:blipFill>
        <p:spPr>
          <a:xfrm>
            <a:off x="329316" y="10"/>
            <a:ext cx="11862684" cy="6857990"/>
          </a:xfrm>
          <a:custGeom>
            <a:avLst/>
            <a:gdLst/>
            <a:ahLst/>
            <a:cxnLst/>
            <a:rect l="l" t="t" r="r" b="b"/>
            <a:pathLst>
              <a:path w="11862684" h="6858000">
                <a:moveTo>
                  <a:pt x="1047342" y="0"/>
                </a:moveTo>
                <a:lnTo>
                  <a:pt x="4590463" y="0"/>
                </a:lnTo>
                <a:lnTo>
                  <a:pt x="5499874" y="0"/>
                </a:lnTo>
                <a:lnTo>
                  <a:pt x="5723425" y="0"/>
                </a:lnTo>
                <a:lnTo>
                  <a:pt x="7580390" y="0"/>
                </a:lnTo>
                <a:lnTo>
                  <a:pt x="7747884" y="0"/>
                </a:lnTo>
                <a:lnTo>
                  <a:pt x="7824084" y="0"/>
                </a:lnTo>
                <a:lnTo>
                  <a:pt x="11862684" y="0"/>
                </a:lnTo>
                <a:lnTo>
                  <a:pt x="11862684" y="6858000"/>
                </a:lnTo>
                <a:lnTo>
                  <a:pt x="7824084" y="6858000"/>
                </a:lnTo>
                <a:lnTo>
                  <a:pt x="7747884" y="6858000"/>
                </a:lnTo>
                <a:lnTo>
                  <a:pt x="7580390" y="6858000"/>
                </a:lnTo>
                <a:lnTo>
                  <a:pt x="5723425" y="6858000"/>
                </a:lnTo>
                <a:lnTo>
                  <a:pt x="5499874" y="6858000"/>
                </a:lnTo>
                <a:lnTo>
                  <a:pt x="4590463" y="6858000"/>
                </a:lnTo>
                <a:lnTo>
                  <a:pt x="1654188" y="6858000"/>
                </a:lnTo>
                <a:cubicBezTo>
                  <a:pt x="1530404" y="6786859"/>
                  <a:pt x="1412658" y="6701489"/>
                  <a:pt x="1279816" y="6658805"/>
                </a:cubicBezTo>
                <a:cubicBezTo>
                  <a:pt x="1189242" y="6630349"/>
                  <a:pt x="1101686" y="6580550"/>
                  <a:pt x="1116783" y="6431153"/>
                </a:cubicBezTo>
                <a:cubicBezTo>
                  <a:pt x="1119802" y="6388469"/>
                  <a:pt x="1095648" y="6356456"/>
                  <a:pt x="1059419" y="6367127"/>
                </a:cubicBezTo>
                <a:cubicBezTo>
                  <a:pt x="989979" y="6388469"/>
                  <a:pt x="956768" y="6327999"/>
                  <a:pt x="917520" y="6281757"/>
                </a:cubicBezTo>
                <a:cubicBezTo>
                  <a:pt x="848079" y="6199945"/>
                  <a:pt x="781658" y="6114575"/>
                  <a:pt x="669950" y="6100347"/>
                </a:cubicBezTo>
                <a:cubicBezTo>
                  <a:pt x="691084" y="6036320"/>
                  <a:pt x="727312" y="6043434"/>
                  <a:pt x="760524" y="6057663"/>
                </a:cubicBezTo>
                <a:cubicBezTo>
                  <a:pt x="848079" y="6093234"/>
                  <a:pt x="935634" y="6132361"/>
                  <a:pt x="1023188" y="6167932"/>
                </a:cubicBezTo>
                <a:cubicBezTo>
                  <a:pt x="1080552" y="6189274"/>
                  <a:pt x="1137916" y="6221287"/>
                  <a:pt x="1213395" y="6196388"/>
                </a:cubicBezTo>
                <a:cubicBezTo>
                  <a:pt x="1146974" y="6068335"/>
                  <a:pt x="1035266" y="6043434"/>
                  <a:pt x="944692" y="6004307"/>
                </a:cubicBezTo>
                <a:cubicBezTo>
                  <a:pt x="832982" y="5954508"/>
                  <a:pt x="766562" y="5862025"/>
                  <a:pt x="685045" y="5755314"/>
                </a:cubicBezTo>
                <a:cubicBezTo>
                  <a:pt x="766562" y="5726858"/>
                  <a:pt x="817887" y="5805112"/>
                  <a:pt x="884310" y="5801555"/>
                </a:cubicBezTo>
                <a:cubicBezTo>
                  <a:pt x="887328" y="5790884"/>
                  <a:pt x="893366" y="5769542"/>
                  <a:pt x="893366" y="5769542"/>
                </a:cubicBezTo>
                <a:cubicBezTo>
                  <a:pt x="784676" y="5712629"/>
                  <a:pt x="736372" y="5605917"/>
                  <a:pt x="718256" y="5474306"/>
                </a:cubicBezTo>
                <a:cubicBezTo>
                  <a:pt x="712218" y="5406721"/>
                  <a:pt x="672970" y="5385379"/>
                  <a:pt x="633720" y="5353367"/>
                </a:cubicBezTo>
                <a:cubicBezTo>
                  <a:pt x="500878" y="5243097"/>
                  <a:pt x="358980" y="5143500"/>
                  <a:pt x="247270" y="4994104"/>
                </a:cubicBezTo>
                <a:cubicBezTo>
                  <a:pt x="377094" y="5011889"/>
                  <a:pt x="479744" y="5111487"/>
                  <a:pt x="615606" y="5154171"/>
                </a:cubicBezTo>
                <a:cubicBezTo>
                  <a:pt x="506917" y="4990547"/>
                  <a:pt x="365016" y="4905177"/>
                  <a:pt x="235194" y="4805580"/>
                </a:cubicBezTo>
                <a:cubicBezTo>
                  <a:pt x="174810" y="4759339"/>
                  <a:pt x="120468" y="4702425"/>
                  <a:pt x="51026" y="4677526"/>
                </a:cubicBezTo>
                <a:cubicBezTo>
                  <a:pt x="26873" y="4670412"/>
                  <a:pt x="-15396" y="4652628"/>
                  <a:pt x="5740" y="4602828"/>
                </a:cubicBezTo>
                <a:cubicBezTo>
                  <a:pt x="23854" y="4560144"/>
                  <a:pt x="57065" y="4574373"/>
                  <a:pt x="87257" y="4585042"/>
                </a:cubicBezTo>
                <a:cubicBezTo>
                  <a:pt x="159715" y="4613499"/>
                  <a:pt x="238213" y="4613499"/>
                  <a:pt x="337844" y="4613499"/>
                </a:cubicBezTo>
                <a:cubicBezTo>
                  <a:pt x="253310" y="4478331"/>
                  <a:pt x="99332" y="4521016"/>
                  <a:pt x="26873" y="4378734"/>
                </a:cubicBezTo>
                <a:cubicBezTo>
                  <a:pt x="117448" y="4353835"/>
                  <a:pt x="186888" y="4403633"/>
                  <a:pt x="259346" y="4414305"/>
                </a:cubicBezTo>
                <a:cubicBezTo>
                  <a:pt x="325769" y="4424975"/>
                  <a:pt x="340863" y="4400076"/>
                  <a:pt x="325769" y="4321821"/>
                </a:cubicBezTo>
                <a:cubicBezTo>
                  <a:pt x="301616" y="4200882"/>
                  <a:pt x="337844" y="4140411"/>
                  <a:pt x="434458" y="4172424"/>
                </a:cubicBezTo>
                <a:cubicBezTo>
                  <a:pt x="525031" y="4204438"/>
                  <a:pt x="534089" y="4158196"/>
                  <a:pt x="509936" y="4090612"/>
                </a:cubicBezTo>
                <a:cubicBezTo>
                  <a:pt x="473706" y="3991015"/>
                  <a:pt x="512954" y="3912759"/>
                  <a:pt x="540128" y="3827390"/>
                </a:cubicBezTo>
                <a:cubicBezTo>
                  <a:pt x="582395" y="3699337"/>
                  <a:pt x="564281" y="3635309"/>
                  <a:pt x="476725" y="3539269"/>
                </a:cubicBezTo>
                <a:cubicBezTo>
                  <a:pt x="425400" y="3485914"/>
                  <a:pt x="374074" y="3439672"/>
                  <a:pt x="301616" y="3393429"/>
                </a:cubicBezTo>
                <a:cubicBezTo>
                  <a:pt x="467668" y="3368530"/>
                  <a:pt x="295577" y="3283162"/>
                  <a:pt x="352940" y="3229805"/>
                </a:cubicBezTo>
                <a:cubicBezTo>
                  <a:pt x="470686" y="3208463"/>
                  <a:pt x="564281" y="3379202"/>
                  <a:pt x="724294" y="3329402"/>
                </a:cubicBezTo>
                <a:cubicBezTo>
                  <a:pt x="531070" y="3183563"/>
                  <a:pt x="313691" y="3137322"/>
                  <a:pt x="171792" y="2941684"/>
                </a:cubicBezTo>
                <a:cubicBezTo>
                  <a:pt x="205002" y="2899000"/>
                  <a:pt x="238213" y="2941684"/>
                  <a:pt x="265385" y="2923898"/>
                </a:cubicBezTo>
                <a:cubicBezTo>
                  <a:pt x="265385" y="2913227"/>
                  <a:pt x="582395" y="2980812"/>
                  <a:pt x="600510" y="2703362"/>
                </a:cubicBezTo>
                <a:cubicBezTo>
                  <a:pt x="606548" y="2703362"/>
                  <a:pt x="612587" y="2703362"/>
                  <a:pt x="618624" y="2692689"/>
                </a:cubicBezTo>
                <a:cubicBezTo>
                  <a:pt x="651834" y="2653563"/>
                  <a:pt x="621644" y="2561080"/>
                  <a:pt x="675988" y="2553965"/>
                </a:cubicBezTo>
                <a:cubicBezTo>
                  <a:pt x="736372" y="2546851"/>
                  <a:pt x="793735" y="2514837"/>
                  <a:pt x="857136" y="2532623"/>
                </a:cubicBezTo>
                <a:cubicBezTo>
                  <a:pt x="905443" y="2546851"/>
                  <a:pt x="956768" y="2564636"/>
                  <a:pt x="1008094" y="2564636"/>
                </a:cubicBezTo>
                <a:cubicBezTo>
                  <a:pt x="1062438" y="2564636"/>
                  <a:pt x="1137916" y="2685576"/>
                  <a:pt x="1171128" y="2525509"/>
                </a:cubicBezTo>
                <a:cubicBezTo>
                  <a:pt x="1171128" y="2518395"/>
                  <a:pt x="1264720" y="2536181"/>
                  <a:pt x="1316045" y="2543294"/>
                </a:cubicBezTo>
                <a:cubicBezTo>
                  <a:pt x="1358314" y="2550408"/>
                  <a:pt x="1409640" y="2582422"/>
                  <a:pt x="1439830" y="2518395"/>
                </a:cubicBezTo>
                <a:cubicBezTo>
                  <a:pt x="1454926" y="2479267"/>
                  <a:pt x="1382466" y="2408126"/>
                  <a:pt x="1319065" y="2401012"/>
                </a:cubicBezTo>
                <a:cubicBezTo>
                  <a:pt x="1261702" y="2393898"/>
                  <a:pt x="1204338" y="2386784"/>
                  <a:pt x="1149994" y="2401012"/>
                </a:cubicBezTo>
                <a:cubicBezTo>
                  <a:pt x="1083572" y="2418796"/>
                  <a:pt x="1047342" y="2390340"/>
                  <a:pt x="1029227" y="2326314"/>
                </a:cubicBezTo>
                <a:cubicBezTo>
                  <a:pt x="1008094" y="2258731"/>
                  <a:pt x="968844" y="2223159"/>
                  <a:pt x="914500" y="2191146"/>
                </a:cubicBezTo>
                <a:cubicBezTo>
                  <a:pt x="781658" y="2112891"/>
                  <a:pt x="654854" y="2020407"/>
                  <a:pt x="509936" y="1974165"/>
                </a:cubicBezTo>
                <a:cubicBezTo>
                  <a:pt x="482764" y="1967051"/>
                  <a:pt x="449553" y="1952823"/>
                  <a:pt x="437476" y="1892353"/>
                </a:cubicBezTo>
                <a:cubicBezTo>
                  <a:pt x="829964" y="1984836"/>
                  <a:pt x="1186222" y="2223159"/>
                  <a:pt x="1590788" y="2208931"/>
                </a:cubicBezTo>
                <a:cubicBezTo>
                  <a:pt x="1482098" y="2134233"/>
                  <a:pt x="1352276" y="2130676"/>
                  <a:pt x="1234528" y="2077320"/>
                </a:cubicBezTo>
                <a:cubicBezTo>
                  <a:pt x="1319065" y="2038192"/>
                  <a:pt x="1397562" y="2080877"/>
                  <a:pt x="1476060" y="2102219"/>
                </a:cubicBezTo>
                <a:cubicBezTo>
                  <a:pt x="1542482" y="2120004"/>
                  <a:pt x="1602864" y="2123562"/>
                  <a:pt x="1608902" y="2013292"/>
                </a:cubicBezTo>
                <a:cubicBezTo>
                  <a:pt x="1608902" y="2002622"/>
                  <a:pt x="1608902" y="1995507"/>
                  <a:pt x="1608902" y="1984836"/>
                </a:cubicBezTo>
                <a:cubicBezTo>
                  <a:pt x="1584749" y="1938595"/>
                  <a:pt x="1551538" y="1917252"/>
                  <a:pt x="1509271" y="1903025"/>
                </a:cubicBezTo>
                <a:cubicBezTo>
                  <a:pt x="1485118" y="1895910"/>
                  <a:pt x="1451907" y="1881683"/>
                  <a:pt x="1451907" y="1849668"/>
                </a:cubicBezTo>
                <a:cubicBezTo>
                  <a:pt x="1454926" y="1728729"/>
                  <a:pt x="1373409" y="1693158"/>
                  <a:pt x="1294912" y="1657587"/>
                </a:cubicBezTo>
                <a:cubicBezTo>
                  <a:pt x="1337180" y="1597117"/>
                  <a:pt x="1373409" y="1639802"/>
                  <a:pt x="1406620" y="1636245"/>
                </a:cubicBezTo>
                <a:cubicBezTo>
                  <a:pt x="1427754" y="1632688"/>
                  <a:pt x="1448887" y="1629132"/>
                  <a:pt x="1448887" y="1597117"/>
                </a:cubicBezTo>
                <a:cubicBezTo>
                  <a:pt x="1448887" y="1572219"/>
                  <a:pt x="1439830" y="1540204"/>
                  <a:pt x="1418696" y="1540204"/>
                </a:cubicBezTo>
                <a:cubicBezTo>
                  <a:pt x="1285854" y="1536647"/>
                  <a:pt x="1210375" y="1365909"/>
                  <a:pt x="1071494" y="1365909"/>
                </a:cubicBezTo>
                <a:cubicBezTo>
                  <a:pt x="986960" y="1365909"/>
                  <a:pt x="1113764" y="1269868"/>
                  <a:pt x="1044324" y="1230741"/>
                </a:cubicBezTo>
                <a:cubicBezTo>
                  <a:pt x="1029227" y="1220069"/>
                  <a:pt x="1086591" y="1205842"/>
                  <a:pt x="1110744" y="1209399"/>
                </a:cubicBezTo>
                <a:cubicBezTo>
                  <a:pt x="1134897" y="1212955"/>
                  <a:pt x="1156032" y="1237855"/>
                  <a:pt x="1186222" y="1220069"/>
                </a:cubicBezTo>
                <a:cubicBezTo>
                  <a:pt x="1201318" y="1156043"/>
                  <a:pt x="1162069" y="1131144"/>
                  <a:pt x="1125840" y="1113358"/>
                </a:cubicBezTo>
                <a:cubicBezTo>
                  <a:pt x="1047342" y="1070674"/>
                  <a:pt x="968844" y="1020875"/>
                  <a:pt x="881290" y="1006647"/>
                </a:cubicBezTo>
                <a:cubicBezTo>
                  <a:pt x="851099" y="1003089"/>
                  <a:pt x="832982" y="985305"/>
                  <a:pt x="836002" y="949734"/>
                </a:cubicBezTo>
                <a:cubicBezTo>
                  <a:pt x="842040" y="903491"/>
                  <a:pt x="872232" y="917720"/>
                  <a:pt x="896385" y="921277"/>
                </a:cubicBezTo>
                <a:cubicBezTo>
                  <a:pt x="911482" y="924835"/>
                  <a:pt x="926577" y="935506"/>
                  <a:pt x="941672" y="910606"/>
                </a:cubicBezTo>
                <a:cubicBezTo>
                  <a:pt x="588434" y="658055"/>
                  <a:pt x="401247" y="672284"/>
                  <a:pt x="5740" y="465975"/>
                </a:cubicBezTo>
                <a:cubicBezTo>
                  <a:pt x="93294" y="426847"/>
                  <a:pt x="156696" y="455303"/>
                  <a:pt x="217079" y="462417"/>
                </a:cubicBezTo>
                <a:cubicBezTo>
                  <a:pt x="368036" y="480203"/>
                  <a:pt x="274442" y="512216"/>
                  <a:pt x="425400" y="533558"/>
                </a:cubicBezTo>
                <a:cubicBezTo>
                  <a:pt x="497860" y="544229"/>
                  <a:pt x="564281" y="579800"/>
                  <a:pt x="645798" y="522887"/>
                </a:cubicBezTo>
                <a:cubicBezTo>
                  <a:pt x="700142" y="483759"/>
                  <a:pt x="787696" y="526444"/>
                  <a:pt x="854118" y="558458"/>
                </a:cubicBezTo>
                <a:cubicBezTo>
                  <a:pt x="908462" y="586915"/>
                  <a:pt x="962806" y="594028"/>
                  <a:pt x="1035266" y="558458"/>
                </a:cubicBezTo>
                <a:cubicBezTo>
                  <a:pt x="968844" y="537116"/>
                  <a:pt x="917520" y="519330"/>
                  <a:pt x="866193" y="505101"/>
                </a:cubicBezTo>
                <a:cubicBezTo>
                  <a:pt x="823926" y="494431"/>
                  <a:pt x="799772" y="469532"/>
                  <a:pt x="802792" y="416176"/>
                </a:cubicBezTo>
                <a:cubicBezTo>
                  <a:pt x="802792" y="387720"/>
                  <a:pt x="793735" y="348592"/>
                  <a:pt x="823926" y="334364"/>
                </a:cubicBezTo>
                <a:cubicBezTo>
                  <a:pt x="848079" y="320135"/>
                  <a:pt x="881290" y="334364"/>
                  <a:pt x="893366" y="359262"/>
                </a:cubicBezTo>
                <a:cubicBezTo>
                  <a:pt x="908462" y="405504"/>
                  <a:pt x="923557" y="448189"/>
                  <a:pt x="974883" y="451747"/>
                </a:cubicBezTo>
                <a:cubicBezTo>
                  <a:pt x="1044324" y="458860"/>
                  <a:pt x="1005074" y="430405"/>
                  <a:pt x="992998" y="394834"/>
                </a:cubicBezTo>
                <a:cubicBezTo>
                  <a:pt x="980921" y="355706"/>
                  <a:pt x="1017152" y="345034"/>
                  <a:pt x="1041304" y="352148"/>
                </a:cubicBezTo>
                <a:cubicBezTo>
                  <a:pt x="1131878" y="384162"/>
                  <a:pt x="1225472" y="327250"/>
                  <a:pt x="1319065" y="373491"/>
                </a:cubicBezTo>
                <a:cubicBezTo>
                  <a:pt x="1294912" y="259665"/>
                  <a:pt x="1243586" y="209867"/>
                  <a:pt x="1134897" y="192082"/>
                </a:cubicBezTo>
                <a:cubicBezTo>
                  <a:pt x="1095648" y="188525"/>
                  <a:pt x="1053380" y="195638"/>
                  <a:pt x="1017152" y="163625"/>
                </a:cubicBezTo>
                <a:cubicBezTo>
                  <a:pt x="996016" y="145839"/>
                  <a:pt x="974883" y="124497"/>
                  <a:pt x="989979" y="88927"/>
                </a:cubicBezTo>
                <a:cubicBezTo>
                  <a:pt x="999036" y="64027"/>
                  <a:pt x="1023188" y="64027"/>
                  <a:pt x="1044324" y="71141"/>
                </a:cubicBezTo>
                <a:cubicBezTo>
                  <a:pt x="1131878" y="110269"/>
                  <a:pt x="1225472" y="120941"/>
                  <a:pt x="1316045" y="135168"/>
                </a:cubicBezTo>
                <a:cubicBezTo>
                  <a:pt x="1331142" y="138725"/>
                  <a:pt x="1346237" y="145839"/>
                  <a:pt x="1361334" y="110269"/>
                </a:cubicBezTo>
                <a:cubicBezTo>
                  <a:pt x="1255664" y="78255"/>
                  <a:pt x="1153012" y="35571"/>
                  <a:pt x="1047342" y="0"/>
                </a:cubicBezTo>
                <a:close/>
              </a:path>
            </a:pathLst>
          </a:custGeom>
        </p:spPr>
      </p:pic>
    </p:spTree>
    <p:extLst>
      <p:ext uri="{BB962C8B-B14F-4D97-AF65-F5344CB8AC3E}">
        <p14:creationId xmlns:p14="http://schemas.microsoft.com/office/powerpoint/2010/main" val="344515898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1A4D08-E797-6DD3-DEE7-A5331767AA6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1675E35-6656-7034-73A6-D45A75CB6C6E}"/>
              </a:ext>
            </a:extLst>
          </p:cNvPr>
          <p:cNvSpPr txBox="1"/>
          <p:nvPr/>
        </p:nvSpPr>
        <p:spPr>
          <a:xfrm>
            <a:off x="0" y="0"/>
            <a:ext cx="12192000" cy="1015663"/>
          </a:xfrm>
          <a:prstGeom prst="rect">
            <a:avLst/>
          </a:prstGeom>
          <a:noFill/>
        </p:spPr>
        <p:txBody>
          <a:bodyPr wrap="square" rtlCol="0">
            <a:spAutoFit/>
          </a:bodyPr>
          <a:lstStyle/>
          <a:p>
            <a:pPr algn="ctr"/>
            <a:r>
              <a:rPr lang="en-US" sz="6000" dirty="0"/>
              <a:t>AI-agents for science</a:t>
            </a:r>
          </a:p>
        </p:txBody>
      </p:sp>
      <p:sp>
        <p:nvSpPr>
          <p:cNvPr id="3" name="TextBox 2">
            <a:extLst>
              <a:ext uri="{FF2B5EF4-FFF2-40B4-BE49-F238E27FC236}">
                <a16:creationId xmlns:a16="http://schemas.microsoft.com/office/drawing/2014/main" id="{0E30DC3B-A142-F6A4-427A-7C959DB00F50}"/>
              </a:ext>
            </a:extLst>
          </p:cNvPr>
          <p:cNvSpPr txBox="1"/>
          <p:nvPr/>
        </p:nvSpPr>
        <p:spPr>
          <a:xfrm>
            <a:off x="691375" y="1159727"/>
            <a:ext cx="7225991" cy="519616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2800" dirty="0"/>
              <a:t>Literature search and summarization</a:t>
            </a:r>
          </a:p>
          <a:p>
            <a:pPr marL="285750" indent="-285750">
              <a:lnSpc>
                <a:spcPct val="150000"/>
              </a:lnSpc>
              <a:buFont typeface="Arial" panose="020B0604020202020204" pitchFamily="34" charset="0"/>
              <a:buChar char="•"/>
            </a:pPr>
            <a:r>
              <a:rPr lang="en-US" sz="2800" dirty="0"/>
              <a:t>Generate hypothesis</a:t>
            </a:r>
          </a:p>
          <a:p>
            <a:pPr marL="285750" indent="-285750">
              <a:lnSpc>
                <a:spcPct val="150000"/>
              </a:lnSpc>
              <a:buFont typeface="Arial" panose="020B0604020202020204" pitchFamily="34" charset="0"/>
              <a:buChar char="•"/>
            </a:pPr>
            <a:r>
              <a:rPr lang="en-US" sz="2800" dirty="0"/>
              <a:t>Experiment design</a:t>
            </a:r>
          </a:p>
          <a:p>
            <a:pPr marL="285750" indent="-285750">
              <a:lnSpc>
                <a:spcPct val="150000"/>
              </a:lnSpc>
              <a:buFont typeface="Arial" panose="020B0604020202020204" pitchFamily="34" charset="0"/>
              <a:buChar char="•"/>
            </a:pPr>
            <a:r>
              <a:rPr lang="en-US" sz="2800" dirty="0"/>
              <a:t>Data analysis and interpretation</a:t>
            </a:r>
          </a:p>
          <a:p>
            <a:pPr marL="285750" indent="-285750">
              <a:lnSpc>
                <a:spcPct val="150000"/>
              </a:lnSpc>
              <a:buFont typeface="Arial" panose="020B0604020202020204" pitchFamily="34" charset="0"/>
              <a:buChar char="•"/>
            </a:pPr>
            <a:r>
              <a:rPr lang="en-US" sz="2800" dirty="0"/>
              <a:t>Code generation</a:t>
            </a:r>
          </a:p>
          <a:p>
            <a:pPr marL="285750" indent="-285750">
              <a:lnSpc>
                <a:spcPct val="150000"/>
              </a:lnSpc>
              <a:buFont typeface="Arial" panose="020B0604020202020204" pitchFamily="34" charset="0"/>
              <a:buChar char="•"/>
            </a:pPr>
            <a:r>
              <a:rPr lang="en-US" sz="2800" dirty="0"/>
              <a:t>Cross-domain reasoning and integration</a:t>
            </a:r>
          </a:p>
          <a:p>
            <a:pPr marL="285750" indent="-285750">
              <a:lnSpc>
                <a:spcPct val="150000"/>
              </a:lnSpc>
              <a:buFont typeface="Arial" panose="020B0604020202020204" pitchFamily="34" charset="0"/>
              <a:buChar char="•"/>
            </a:pPr>
            <a:r>
              <a:rPr lang="en-US" sz="2800" dirty="0"/>
              <a:t>Writing documents</a:t>
            </a:r>
          </a:p>
          <a:p>
            <a:pPr marL="285750" indent="-285750">
              <a:lnSpc>
                <a:spcPct val="150000"/>
              </a:lnSpc>
              <a:buFont typeface="Arial" panose="020B0604020202020204" pitchFamily="34" charset="0"/>
              <a:buChar char="•"/>
            </a:pPr>
            <a:r>
              <a:rPr lang="en-US" sz="2800" dirty="0"/>
              <a:t>Critique and refinement</a:t>
            </a:r>
          </a:p>
        </p:txBody>
      </p:sp>
    </p:spTree>
    <p:extLst>
      <p:ext uri="{BB962C8B-B14F-4D97-AF65-F5344CB8AC3E}">
        <p14:creationId xmlns:p14="http://schemas.microsoft.com/office/powerpoint/2010/main" val="177878508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Word"/>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3314B79-9F16-414D-AB8A-7D6F6C04AFF4}"/>
              </a:ext>
            </a:extLst>
          </p:cNvPr>
          <p:cNvSpPr txBox="1"/>
          <p:nvPr/>
        </p:nvSpPr>
        <p:spPr>
          <a:xfrm>
            <a:off x="0" y="0"/>
            <a:ext cx="12192000" cy="1015663"/>
          </a:xfrm>
          <a:prstGeom prst="rect">
            <a:avLst/>
          </a:prstGeom>
          <a:noFill/>
        </p:spPr>
        <p:txBody>
          <a:bodyPr wrap="square" rtlCol="0">
            <a:spAutoFit/>
          </a:bodyPr>
          <a:lstStyle/>
          <a:p>
            <a:pPr algn="ctr"/>
            <a:r>
              <a:rPr lang="en-US" sz="6000" dirty="0"/>
              <a:t>AI-agents achievements</a:t>
            </a:r>
          </a:p>
        </p:txBody>
      </p:sp>
      <p:sp>
        <p:nvSpPr>
          <p:cNvPr id="5" name="TextBox 4">
            <a:extLst>
              <a:ext uri="{FF2B5EF4-FFF2-40B4-BE49-F238E27FC236}">
                <a16:creationId xmlns:a16="http://schemas.microsoft.com/office/drawing/2014/main" id="{69AFD9A6-02E4-8247-B846-F196DD6CD4A8}"/>
              </a:ext>
            </a:extLst>
          </p:cNvPr>
          <p:cNvSpPr txBox="1"/>
          <p:nvPr/>
        </p:nvSpPr>
        <p:spPr>
          <a:xfrm>
            <a:off x="172278" y="2264770"/>
            <a:ext cx="1895061" cy="461665"/>
          </a:xfrm>
          <a:prstGeom prst="rect">
            <a:avLst/>
          </a:prstGeom>
          <a:noFill/>
        </p:spPr>
        <p:txBody>
          <a:bodyPr wrap="square" rtlCol="0">
            <a:spAutoFit/>
          </a:bodyPr>
          <a:lstStyle/>
          <a:p>
            <a:r>
              <a:rPr lang="en-US" sz="2400" b="1" dirty="0" err="1"/>
              <a:t>AlphaEvolve</a:t>
            </a:r>
            <a:r>
              <a:rPr lang="en-US" sz="2400" b="1" dirty="0"/>
              <a:t>:</a:t>
            </a:r>
          </a:p>
        </p:txBody>
      </p:sp>
      <p:sp>
        <p:nvSpPr>
          <p:cNvPr id="6" name="TextBox 5">
            <a:extLst>
              <a:ext uri="{FF2B5EF4-FFF2-40B4-BE49-F238E27FC236}">
                <a16:creationId xmlns:a16="http://schemas.microsoft.com/office/drawing/2014/main" id="{9422A645-E1F6-6B45-9E8A-392302AFF4B5}"/>
              </a:ext>
            </a:extLst>
          </p:cNvPr>
          <p:cNvSpPr txBox="1"/>
          <p:nvPr/>
        </p:nvSpPr>
        <p:spPr>
          <a:xfrm>
            <a:off x="2186608" y="1933900"/>
            <a:ext cx="8044070" cy="1200329"/>
          </a:xfrm>
          <a:prstGeom prst="rect">
            <a:avLst/>
          </a:prstGeom>
          <a:noFill/>
        </p:spPr>
        <p:txBody>
          <a:bodyPr wrap="square" rtlCol="0">
            <a:spAutoFit/>
          </a:bodyPr>
          <a:lstStyle/>
          <a:p>
            <a:r>
              <a:rPr lang="en-US" sz="2400" dirty="0"/>
              <a:t>Multiply 4x4 matrices with 48 multiplications</a:t>
            </a:r>
          </a:p>
          <a:p>
            <a:r>
              <a:rPr lang="en-US" sz="2400" dirty="0"/>
              <a:t>Develop a more efficient scheduling algorithm for data centers</a:t>
            </a:r>
          </a:p>
          <a:p>
            <a:r>
              <a:rPr lang="en-US" sz="2400" dirty="0"/>
              <a:t>Simplified hardware design </a:t>
            </a:r>
          </a:p>
        </p:txBody>
      </p:sp>
      <p:sp>
        <p:nvSpPr>
          <p:cNvPr id="7" name="Left Brace 6">
            <a:extLst>
              <a:ext uri="{FF2B5EF4-FFF2-40B4-BE49-F238E27FC236}">
                <a16:creationId xmlns:a16="http://schemas.microsoft.com/office/drawing/2014/main" id="{FF0E7A52-23FA-844D-A7EE-AC6000B5A7A0}"/>
              </a:ext>
            </a:extLst>
          </p:cNvPr>
          <p:cNvSpPr/>
          <p:nvPr/>
        </p:nvSpPr>
        <p:spPr>
          <a:xfrm>
            <a:off x="1961322" y="2066421"/>
            <a:ext cx="225286" cy="92333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8" name="Picture 7">
            <a:extLst>
              <a:ext uri="{FF2B5EF4-FFF2-40B4-BE49-F238E27FC236}">
                <a16:creationId xmlns:a16="http://schemas.microsoft.com/office/drawing/2014/main" id="{6B50E39F-3D21-A844-B5D0-D528427A4369}"/>
              </a:ext>
            </a:extLst>
          </p:cNvPr>
          <p:cNvPicPr>
            <a:picLocks noChangeAspect="1"/>
          </p:cNvPicPr>
          <p:nvPr/>
        </p:nvPicPr>
        <p:blipFill rotWithShape="1">
          <a:blip r:embed="rId3"/>
          <a:srcRect l="975" t="2341" r="1451" b="3510"/>
          <a:stretch/>
        </p:blipFill>
        <p:spPr>
          <a:xfrm>
            <a:off x="4890051" y="3046645"/>
            <a:ext cx="7129671" cy="2769705"/>
          </a:xfrm>
          <a:prstGeom prst="rect">
            <a:avLst/>
          </a:prstGeom>
        </p:spPr>
      </p:pic>
      <p:sp>
        <p:nvSpPr>
          <p:cNvPr id="9" name="TextBox 8">
            <a:extLst>
              <a:ext uri="{FF2B5EF4-FFF2-40B4-BE49-F238E27FC236}">
                <a16:creationId xmlns:a16="http://schemas.microsoft.com/office/drawing/2014/main" id="{9F439EBA-6461-6543-8CA9-34BF4C623D29}"/>
              </a:ext>
            </a:extLst>
          </p:cNvPr>
          <p:cNvSpPr txBox="1"/>
          <p:nvPr/>
        </p:nvSpPr>
        <p:spPr>
          <a:xfrm>
            <a:off x="172277" y="3525799"/>
            <a:ext cx="4717774" cy="830997"/>
          </a:xfrm>
          <a:prstGeom prst="rect">
            <a:avLst/>
          </a:prstGeom>
          <a:noFill/>
        </p:spPr>
        <p:txBody>
          <a:bodyPr wrap="square" rtlCol="0">
            <a:spAutoFit/>
          </a:bodyPr>
          <a:lstStyle/>
          <a:p>
            <a:r>
              <a:rPr lang="en-US" sz="2400" b="1" dirty="0"/>
              <a:t>Virtual Lab: </a:t>
            </a:r>
            <a:r>
              <a:rPr lang="en-US" sz="2400" dirty="0"/>
              <a:t>AI agents design new COVID nanobodies</a:t>
            </a:r>
            <a:endParaRPr lang="en-US" sz="2400" b="1" dirty="0"/>
          </a:p>
        </p:txBody>
      </p:sp>
      <p:sp>
        <p:nvSpPr>
          <p:cNvPr id="10" name="TextBox 9">
            <a:extLst>
              <a:ext uri="{FF2B5EF4-FFF2-40B4-BE49-F238E27FC236}">
                <a16:creationId xmlns:a16="http://schemas.microsoft.com/office/drawing/2014/main" id="{0B7584AC-4AAC-9E4B-ADE2-9631B85EF67C}"/>
              </a:ext>
            </a:extLst>
          </p:cNvPr>
          <p:cNvSpPr txBox="1"/>
          <p:nvPr/>
        </p:nvSpPr>
        <p:spPr>
          <a:xfrm>
            <a:off x="172277" y="1257518"/>
            <a:ext cx="1895061" cy="461665"/>
          </a:xfrm>
          <a:prstGeom prst="rect">
            <a:avLst/>
          </a:prstGeom>
          <a:noFill/>
        </p:spPr>
        <p:txBody>
          <a:bodyPr wrap="square" rtlCol="0">
            <a:spAutoFit/>
          </a:bodyPr>
          <a:lstStyle/>
          <a:p>
            <a:r>
              <a:rPr lang="en-US" sz="2400" b="1" dirty="0" err="1"/>
              <a:t>FunSearch</a:t>
            </a:r>
            <a:r>
              <a:rPr lang="en-US" sz="2400" b="1" dirty="0"/>
              <a:t>: </a:t>
            </a:r>
          </a:p>
        </p:txBody>
      </p:sp>
      <p:sp>
        <p:nvSpPr>
          <p:cNvPr id="11" name="Left Brace 10">
            <a:extLst>
              <a:ext uri="{FF2B5EF4-FFF2-40B4-BE49-F238E27FC236}">
                <a16:creationId xmlns:a16="http://schemas.microsoft.com/office/drawing/2014/main" id="{C4F5E3D6-FEE3-C347-8D67-98088BB4AAD3}"/>
              </a:ext>
            </a:extLst>
          </p:cNvPr>
          <p:cNvSpPr/>
          <p:nvPr/>
        </p:nvSpPr>
        <p:spPr>
          <a:xfrm>
            <a:off x="1749287" y="1050169"/>
            <a:ext cx="225286" cy="92333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a:extLst>
              <a:ext uri="{FF2B5EF4-FFF2-40B4-BE49-F238E27FC236}">
                <a16:creationId xmlns:a16="http://schemas.microsoft.com/office/drawing/2014/main" id="{CD2552AC-56A5-CF44-BC73-DAA6AF195262}"/>
              </a:ext>
            </a:extLst>
          </p:cNvPr>
          <p:cNvSpPr txBox="1"/>
          <p:nvPr/>
        </p:nvSpPr>
        <p:spPr>
          <a:xfrm>
            <a:off x="1961322" y="1050169"/>
            <a:ext cx="6626087" cy="830997"/>
          </a:xfrm>
          <a:prstGeom prst="rect">
            <a:avLst/>
          </a:prstGeom>
          <a:noFill/>
        </p:spPr>
        <p:txBody>
          <a:bodyPr wrap="square" rtlCol="0">
            <a:spAutoFit/>
          </a:bodyPr>
          <a:lstStyle/>
          <a:p>
            <a:r>
              <a:rPr lang="en-US" sz="2400" dirty="0"/>
              <a:t>New solutions for the cap set problem</a:t>
            </a:r>
          </a:p>
          <a:p>
            <a:r>
              <a:rPr lang="en-US" sz="2400" dirty="0"/>
              <a:t>Bin packing problem</a:t>
            </a:r>
          </a:p>
        </p:txBody>
      </p:sp>
      <p:sp>
        <p:nvSpPr>
          <p:cNvPr id="13" name="TextBox 12">
            <a:extLst>
              <a:ext uri="{FF2B5EF4-FFF2-40B4-BE49-F238E27FC236}">
                <a16:creationId xmlns:a16="http://schemas.microsoft.com/office/drawing/2014/main" id="{280EB1ED-C0A9-1041-A407-7C5FCE482015}"/>
              </a:ext>
            </a:extLst>
          </p:cNvPr>
          <p:cNvSpPr txBox="1"/>
          <p:nvPr/>
        </p:nvSpPr>
        <p:spPr>
          <a:xfrm>
            <a:off x="172277" y="5842276"/>
            <a:ext cx="5808798" cy="830997"/>
          </a:xfrm>
          <a:prstGeom prst="rect">
            <a:avLst/>
          </a:prstGeom>
          <a:noFill/>
        </p:spPr>
        <p:txBody>
          <a:bodyPr wrap="square" rtlCol="0">
            <a:spAutoFit/>
          </a:bodyPr>
          <a:lstStyle/>
          <a:p>
            <a:r>
              <a:rPr lang="en-US" sz="2400" b="1" dirty="0"/>
              <a:t>Gemini &amp; </a:t>
            </a:r>
            <a:r>
              <a:rPr lang="en-US" sz="2400" b="1" dirty="0" err="1"/>
              <a:t>OpenAI</a:t>
            </a:r>
            <a:r>
              <a:rPr lang="en-US" sz="2400" b="1" dirty="0"/>
              <a:t>: </a:t>
            </a:r>
            <a:r>
              <a:rPr lang="en-US" sz="2400" dirty="0"/>
              <a:t>Gold medal at IMO 2025</a:t>
            </a:r>
          </a:p>
          <a:p>
            <a:r>
              <a:rPr lang="en-US" sz="2400" b="1" dirty="0"/>
              <a:t>Gemini:                    </a:t>
            </a:r>
            <a:r>
              <a:rPr lang="en-US" sz="2400" dirty="0"/>
              <a:t>Gold medal at ICPC 2025</a:t>
            </a:r>
            <a:endParaRPr lang="en-US" sz="2400" b="1" dirty="0"/>
          </a:p>
        </p:txBody>
      </p:sp>
    </p:spTree>
    <p:extLst>
      <p:ext uri="{BB962C8B-B14F-4D97-AF65-F5344CB8AC3E}">
        <p14:creationId xmlns:p14="http://schemas.microsoft.com/office/powerpoint/2010/main" val="401316840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Char"/>
      </p:transition>
    </mc:Choice>
    <mc:Fallback>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15430</TotalTime>
  <Words>2599</Words>
  <Application>Microsoft Macintosh PowerPoint</Application>
  <PresentationFormat>Widescreen</PresentationFormat>
  <Paragraphs>477</Paragraphs>
  <Slides>65</Slides>
  <Notes>36</Notes>
  <HiddenSlides>5</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65</vt:i4>
      </vt:variant>
    </vt:vector>
  </HeadingPairs>
  <TitlesOfParts>
    <vt:vector size="72" baseType="lpstr">
      <vt:lpstr>Arial</vt:lpstr>
      <vt:lpstr>Bradley Hand</vt:lpstr>
      <vt:lpstr>Calibri</vt:lpstr>
      <vt:lpstr>Calibri Light</vt:lpstr>
      <vt:lpstr>Comic Sans MS</vt:lpstr>
      <vt:lpstr>Herculanum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Francisco Villaescusa-Navarro</dc:creator>
  <cp:lastModifiedBy>Francisco Villaescusa-Navarro</cp:lastModifiedBy>
  <cp:revision>307</cp:revision>
  <dcterms:created xsi:type="dcterms:W3CDTF">2025-10-19T13:15:48Z</dcterms:created>
  <dcterms:modified xsi:type="dcterms:W3CDTF">2026-09-04T07:11:09Z</dcterms:modified>
</cp:coreProperties>
</file>