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5" r:id="rId4"/>
    <p:sldId id="258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96" r:id="rId13"/>
    <p:sldId id="285" r:id="rId14"/>
    <p:sldId id="286" r:id="rId15"/>
    <p:sldId id="293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37" autoAdjust="0"/>
  </p:normalViewPr>
  <p:slideViewPr>
    <p:cSldViewPr snapToGrid="0">
      <p:cViewPr varScale="1">
        <p:scale>
          <a:sx n="90" d="100"/>
          <a:sy n="90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DD393-EBE3-4B51-B2FF-8E13B16A214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9B0A3-0A44-47BD-B230-879C37FEB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35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B3564-FC91-49B2-882C-E0EA01562EE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555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9B0A3-0A44-47BD-B230-879C37FEBD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57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9B0A3-0A44-47BD-B230-879C37FEBD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63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9B0A3-0A44-47BD-B230-879C37FEBD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B52DB4EA-0F0F-3E67-6353-B9FD273DA8D0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110042391"/>
              </p:ext>
            </p:extLst>
          </p:nvPr>
        </p:nvGraphicFramePr>
        <p:xfrm>
          <a:off x="3968999" y="-117023"/>
          <a:ext cx="1938819" cy="1923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4462296" imgH="14348298" progId="Acrobat.Document.DC">
                  <p:embed/>
                </p:oleObj>
              </mc:Choice>
              <mc:Fallback>
                <p:oleObj name="Acrobat Document" r:id="rId2" imgW="14462296" imgH="14348298" progId="Acrobat.Document.DC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B52DB4EA-0F0F-3E67-6353-B9FD273DA8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>
                        <a:lum bright="-20000" contrast="40000"/>
                      </a:blip>
                      <a:stretch>
                        <a:fillRect/>
                      </a:stretch>
                    </p:blipFill>
                    <p:spPr>
                      <a:xfrm>
                        <a:off x="3968999" y="-117023"/>
                        <a:ext cx="1938819" cy="1923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magine 1" descr="Immagine che contiene testo, Elementi grafici, Carattere, logo&#10;&#10;Descrizione generata automaticamente">
            <a:extLst>
              <a:ext uri="{FF2B5EF4-FFF2-40B4-BE49-F238E27FC236}">
                <a16:creationId xmlns:a16="http://schemas.microsoft.com/office/drawing/2014/main" id="{893CE8C6-7216-AA84-ADB4-33AE863DA4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0"/>
            <a:ext cx="138588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2">
            <a:extLst>
              <a:ext uri="{FF2B5EF4-FFF2-40B4-BE49-F238E27FC236}">
                <a16:creationId xmlns:a16="http://schemas.microsoft.com/office/drawing/2014/main" id="{E27CFE49-5677-E6E8-9A02-D1F76B5A90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24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8">
            <a:extLst>
              <a:ext uri="{FF2B5EF4-FFF2-40B4-BE49-F238E27FC236}">
                <a16:creationId xmlns:a16="http://schemas.microsoft.com/office/drawing/2014/main" id="{CC323194-68F4-6F4F-1DC5-209B02E7D57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648075" y="1268413"/>
            <a:ext cx="8543925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5840" y="2012125"/>
            <a:ext cx="7200800" cy="147002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5840" y="4168774"/>
            <a:ext cx="7200800" cy="147002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6AAF4EE-841B-6E5B-6423-70C67D0AF7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519" y="50609"/>
            <a:ext cx="2105570" cy="1168591"/>
          </a:xfrm>
          <a:prstGeom prst="rect">
            <a:avLst/>
          </a:prstGeom>
        </p:spPr>
      </p:pic>
      <p:pic>
        <p:nvPicPr>
          <p:cNvPr id="8" name="Immagine 7" descr="Immagine che contiene cerchio, simbolo, emblema, logo&#10;&#10;Il contenuto generato dall'IA potrebbe non essere corretto.">
            <a:extLst>
              <a:ext uri="{FF2B5EF4-FFF2-40B4-BE49-F238E27FC236}">
                <a16:creationId xmlns:a16="http://schemas.microsoft.com/office/drawing/2014/main" id="{BFC1CF5E-AEB4-C3B5-EC81-2378C56B38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928" y="50609"/>
            <a:ext cx="1168591" cy="116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94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3433DAD-08B0-B536-3EA0-74FDCF82DA1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975025668"/>
              </p:ext>
            </p:extLst>
          </p:nvPr>
        </p:nvGraphicFramePr>
        <p:xfrm>
          <a:off x="971357" y="-85218"/>
          <a:ext cx="1191851" cy="1182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4462296" imgH="14348298" progId="Acrobat.Document.DC">
                  <p:embed/>
                </p:oleObj>
              </mc:Choice>
              <mc:Fallback>
                <p:oleObj name="Acrobat Document" r:id="rId2" imgW="14462296" imgH="14348298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3433DAD-08B0-B536-3EA0-74FDCF82DA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>
                        <a:lum bright="-20000" contrast="40000"/>
                      </a:blip>
                      <a:stretch>
                        <a:fillRect/>
                      </a:stretch>
                    </p:blipFill>
                    <p:spPr>
                      <a:xfrm>
                        <a:off x="971357" y="-85218"/>
                        <a:ext cx="1191851" cy="11824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496" y="100015"/>
            <a:ext cx="9108505" cy="6572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5">
            <a:extLst>
              <a:ext uri="{FF2B5EF4-FFF2-40B4-BE49-F238E27FC236}">
                <a16:creationId xmlns:a16="http://schemas.microsoft.com/office/drawing/2014/main" id="{255AFF45-A8F7-8814-0A7D-2BF6A28480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>
                <a:ea typeface="ＭＳ Ｐゴシック" panose="020B0600070205080204" pitchFamily="34" charset="-128"/>
              </a:rPr>
              <a:t>High-z GRB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afterglows</a:t>
            </a:r>
            <a:r>
              <a:rPr lang="it-IT" altLang="it-IT" b="1" dirty="0">
                <a:ea typeface="ＭＳ Ｐゴシック" panose="020B0600070205080204" pitchFamily="34" charset="-128"/>
              </a:rPr>
              <a:t>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search</a:t>
            </a:r>
            <a:r>
              <a:rPr lang="it-IT" altLang="it-IT" dirty="0">
                <a:ea typeface="ＭＳ Ｐゴシック" panose="020B0600070205080204" pitchFamily="34" charset="-128"/>
              </a:rPr>
              <a:t>, Riccardo Martinelli</a:t>
            </a:r>
          </a:p>
        </p:txBody>
      </p:sp>
      <p:sp>
        <p:nvSpPr>
          <p:cNvPr id="5" name="Date Placeholder 16">
            <a:extLst>
              <a:ext uri="{FF2B5EF4-FFF2-40B4-BE49-F238E27FC236}">
                <a16:creationId xmlns:a16="http://schemas.microsoft.com/office/drawing/2014/main" id="{812B1B96-1E3C-4DC0-DD88-95C5D70955D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E0FF8B-6EAE-4D90-A380-E62FD7E3556D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553812B-CF56-61A8-3A93-4AF3EB32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7706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06342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496" y="100015"/>
            <a:ext cx="9108505" cy="657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3968" y="1257303"/>
            <a:ext cx="5226051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3220" y="1257303"/>
            <a:ext cx="5226049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15">
            <a:extLst>
              <a:ext uri="{FF2B5EF4-FFF2-40B4-BE49-F238E27FC236}">
                <a16:creationId xmlns:a16="http://schemas.microsoft.com/office/drawing/2014/main" id="{F5D62C1D-418B-DAC5-F55C-FA1E4AECEA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dirty="0">
                <a:ea typeface="ＭＳ Ｐゴシック" panose="020B0600070205080204" pitchFamily="34" charset="-128"/>
              </a:rPr>
              <a:t>Riccardo Martinelli</a:t>
            </a:r>
          </a:p>
        </p:txBody>
      </p:sp>
      <p:sp>
        <p:nvSpPr>
          <p:cNvPr id="6" name="Date Placeholder 16">
            <a:extLst>
              <a:ext uri="{FF2B5EF4-FFF2-40B4-BE49-F238E27FC236}">
                <a16:creationId xmlns:a16="http://schemas.microsoft.com/office/drawing/2014/main" id="{6911303C-D321-AAA7-BD91-3C14499CC4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4679F9-57FC-4A61-97C1-CAE27D6AE136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D9AB5648-9CB0-ED34-0C2D-A76E1965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C7F3E9-605E-4FDA-989A-8C22002F88CB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9420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59496" y="100015"/>
            <a:ext cx="9108505" cy="657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5">
            <a:extLst>
              <a:ext uri="{FF2B5EF4-FFF2-40B4-BE49-F238E27FC236}">
                <a16:creationId xmlns:a16="http://schemas.microsoft.com/office/drawing/2014/main" id="{CCDCB226-649D-295D-1E5D-6DD767C3B5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dirty="0">
                <a:ea typeface="ＭＳ Ｐゴシック" panose="020B0600070205080204" pitchFamily="34" charset="-128"/>
              </a:rPr>
              <a:t>Riccardo Martinelli</a:t>
            </a:r>
          </a:p>
        </p:txBody>
      </p:sp>
      <p:sp>
        <p:nvSpPr>
          <p:cNvPr id="7" name="Date Placeholder 16">
            <a:extLst>
              <a:ext uri="{FF2B5EF4-FFF2-40B4-BE49-F238E27FC236}">
                <a16:creationId xmlns:a16="http://schemas.microsoft.com/office/drawing/2014/main" id="{165A0005-EFE7-DB54-8AAF-218A0747C05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588C72-8B42-45C1-AEF6-E65950A4B8C0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Slide Number Placeholder 17">
            <a:extLst>
              <a:ext uri="{FF2B5EF4-FFF2-40B4-BE49-F238E27FC236}">
                <a16:creationId xmlns:a16="http://schemas.microsoft.com/office/drawing/2014/main" id="{48932679-1901-2E3B-0B9E-A66050CE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EE4354-6D3E-440B-AEF4-E9E4364FE956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50579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59496" y="100015"/>
            <a:ext cx="9108505" cy="657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5">
            <a:extLst>
              <a:ext uri="{FF2B5EF4-FFF2-40B4-BE49-F238E27FC236}">
                <a16:creationId xmlns:a16="http://schemas.microsoft.com/office/drawing/2014/main" id="{81E13C05-6698-BBB7-56EC-36EB3CE786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+mn-cs"/>
              </a:rPr>
              <a:t>Riccardo Martinelli | Fermi-LAT</a:t>
            </a:r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Date Placeholder 16">
            <a:extLst>
              <a:ext uri="{FF2B5EF4-FFF2-40B4-BE49-F238E27FC236}">
                <a16:creationId xmlns:a16="http://schemas.microsoft.com/office/drawing/2014/main" id="{2E6F49E1-9A89-487C-6A3D-A19389EF12A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797EF5-5104-4B9D-B207-512381ADA118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A60D3BB9-390E-0823-68C9-5C3388B09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706938-26F6-46C5-B74B-DE623A77269C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35100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5">
            <a:extLst>
              <a:ext uri="{FF2B5EF4-FFF2-40B4-BE49-F238E27FC236}">
                <a16:creationId xmlns:a16="http://schemas.microsoft.com/office/drawing/2014/main" id="{2EA144C0-62D6-B6FB-862C-802C4E7AD4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ea typeface="ＭＳ Ｐゴシック" panose="020B0600070205080204" pitchFamily="34" charset="-128"/>
                <a:cs typeface="+mn-cs"/>
              </a:rPr>
              <a:t>Riccardo Martinelli | Fermi-LAT</a:t>
            </a:r>
            <a:endParaRPr kumimoji="0" lang="it-IT" altLang="it-IT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Date Placeholder 16">
            <a:extLst>
              <a:ext uri="{FF2B5EF4-FFF2-40B4-BE49-F238E27FC236}">
                <a16:creationId xmlns:a16="http://schemas.microsoft.com/office/drawing/2014/main" id="{77BEA473-ECEA-9277-0BBD-1EF235DF1F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ED51D2-0E84-430F-9B34-0E2A55D90B8B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8B3D058-563E-A4EE-B6BB-321E0422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80AF67-D3D1-476D-90B9-33BFE7606B4A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2691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6C0C5FF-721D-0354-1557-1DD4418923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06538" y="100013"/>
            <a:ext cx="91614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445023F-5BA1-A284-9823-7F0BDDE785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3438" y="1317625"/>
            <a:ext cx="10655300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dirty="0"/>
              <a:t>Click to edit Master text styles</a:t>
            </a:r>
          </a:p>
          <a:p>
            <a:pPr lvl="1"/>
            <a:r>
              <a:rPr lang="en-US" altLang="it-IT" dirty="0"/>
              <a:t>Second level</a:t>
            </a:r>
          </a:p>
          <a:p>
            <a:pPr lvl="2"/>
            <a:r>
              <a:rPr lang="en-US" altLang="it-IT" dirty="0"/>
              <a:t>Third level</a:t>
            </a:r>
          </a:p>
          <a:p>
            <a:pPr lvl="3"/>
            <a:r>
              <a:rPr lang="en-US" altLang="it-IT" dirty="0"/>
              <a:t>Fourth level</a:t>
            </a:r>
          </a:p>
          <a:p>
            <a:pPr lvl="4"/>
            <a:r>
              <a:rPr lang="en-US" altLang="it-IT" dirty="0"/>
              <a:t>Fifth level</a:t>
            </a:r>
          </a:p>
        </p:txBody>
      </p:sp>
      <p:sp>
        <p:nvSpPr>
          <p:cNvPr id="1028" name="Line 8">
            <a:extLst>
              <a:ext uri="{FF2B5EF4-FFF2-40B4-BE49-F238E27FC236}">
                <a16:creationId xmlns:a16="http://schemas.microsoft.com/office/drawing/2014/main" id="{C6F69E03-F0DD-80EA-5929-0D951C465E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63688" y="808315"/>
            <a:ext cx="8657082" cy="9248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ACF04778-D2F2-573F-F6B5-387F1902D9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40080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dirty="0">
                <a:ea typeface="ＭＳ Ｐゴシック" panose="020B0600070205080204" pitchFamily="34" charset="-128"/>
              </a:rPr>
              <a:t>Riccardo Martinelli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C7C65FF0-DA66-2F22-7DE1-CB390CD24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438" y="640080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b="1" smtClean="0">
                <a:solidFill>
                  <a:srgbClr val="3333CC"/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1D91EE-BAB9-43CB-897C-1CB23CC16C9A}" type="datetime1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8/26/2026</a:t>
            </a:fld>
            <a:endParaRPr kumimoji="0" lang="en-US" altLang="it-IT" sz="12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88B5331E-54D8-650C-3D70-C3965DE53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solidFill>
                  <a:srgbClr val="3333CC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BD079D-339C-4E5A-A6C4-B60B2C8F057D}" type="slidenum">
              <a:rPr kumimoji="0" lang="en-US" altLang="it-IT" sz="12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33" name="Immagine 13" descr="Immagine che contiene testo, Elementi grafici, Carattere, logo&#10;&#10;Descrizione generata automaticamente">
            <a:extLst>
              <a:ext uri="{FF2B5EF4-FFF2-40B4-BE49-F238E27FC236}">
                <a16:creationId xmlns:a16="http://schemas.microsoft.com/office/drawing/2014/main" id="{89338EEC-541F-295B-B1E5-5E85BD1F34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0"/>
            <a:ext cx="820129" cy="7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 descr="Immagine che contiene cerchio, simbolo, emblema, logo&#10;&#10;Il contenuto generato dall'IA potrebbe non essere corretto.">
            <a:extLst>
              <a:ext uri="{FF2B5EF4-FFF2-40B4-BE49-F238E27FC236}">
                <a16:creationId xmlns:a16="http://schemas.microsoft.com/office/drawing/2014/main" id="{C1ABA8AC-EF12-D797-D5D1-DD8A03A9F73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155" y="-3069"/>
            <a:ext cx="748602" cy="74860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CBA9C78-8C00-8FBE-499C-B50884603C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35" y="14772"/>
            <a:ext cx="1276220" cy="70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64823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64823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64823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64823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E64823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43E2E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43E2E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43E2E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43E2E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33CC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FF0000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hap.readthedocs.io/en/latest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easarc.gsfc.nasa.gov/W3Browse/all/swiftguano.html" TargetMode="External"/><Relationship Id="rId3" Type="http://schemas.openxmlformats.org/officeDocument/2006/relationships/hyperlink" Target="https://fermi.gsfc.nasa.gov/ssc/data/access/lat/14yr_catalog/" TargetMode="External"/><Relationship Id="rId7" Type="http://schemas.openxmlformats.org/officeDocument/2006/relationships/hyperlink" Target="https://heasarc.gsfc.nasa.gov/W3Browse/swift/swifttdrss.htm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sarc.gsfc.nasa.gov/w3browse/fermi/fermigtrig.html" TargetMode="External"/><Relationship Id="rId5" Type="http://schemas.openxmlformats.org/officeDocument/2006/relationships/hyperlink" Target="https://heasarc.gsfc.nasa.gov/w3browse/fermi/fermigbrst.html" TargetMode="External"/><Relationship Id="rId10" Type="http://schemas.openxmlformats.org/officeDocument/2006/relationships/image" Target="../media/image31.png"/><Relationship Id="rId4" Type="http://schemas.openxmlformats.org/officeDocument/2006/relationships/hyperlink" Target="https://fermi.gsfc.nasa.gov/ssc/data/access/lat/FAVA/" TargetMode="External"/><Relationship Id="rId9" Type="http://schemas.openxmlformats.org/officeDocument/2006/relationships/hyperlink" Target="https://swift.gsfc.nasa.gov/results/batgrbcat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mnras/stag06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1603.04640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906.1140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aw.githubusercontent.com/fermi-lat/fermitools-fhelp/master/fhelp_files/gtobssim.tx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fermipy.readthedocs.io/en/master/" TargetMode="External"/><Relationship Id="rId4" Type="http://schemas.openxmlformats.org/officeDocument/2006/relationships/hyperlink" Target="https://arxiv.org/abs/1902.1004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F5420-DB11-FF82-EBC9-F91142C63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4738" y="2045992"/>
            <a:ext cx="8314267" cy="1470025"/>
          </a:xfrm>
        </p:spPr>
        <p:txBody>
          <a:bodyPr/>
          <a:lstStyle/>
          <a:p>
            <a:r>
              <a:rPr lang="en-US" sz="3200" dirty="0"/>
              <a:t>AI-based Identification of High-redshift Gamma-ray Burst Afterglows </a:t>
            </a:r>
            <a:br>
              <a:rPr lang="en-US" sz="3200" dirty="0"/>
            </a:br>
            <a:r>
              <a:rPr lang="en-US" sz="3200" dirty="0"/>
              <a:t>in Fermi-LAT observations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7D8E3-EED8-13AA-D100-5357A696B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5839" y="4168773"/>
            <a:ext cx="7316027" cy="2121959"/>
          </a:xfrm>
        </p:spPr>
        <p:txBody>
          <a:bodyPr/>
          <a:lstStyle/>
          <a:p>
            <a:r>
              <a:rPr lang="en-US" sz="2400" dirty="0"/>
              <a:t> International Conference on Machine Learning for Astrophysics - ML4ASTRO3</a:t>
            </a:r>
          </a:p>
          <a:p>
            <a:endParaRPr lang="en-US" dirty="0"/>
          </a:p>
          <a:p>
            <a:r>
              <a:rPr lang="en-US" dirty="0"/>
              <a:t>R. Martinelli </a:t>
            </a:r>
            <a:r>
              <a:rPr lang="en-US" b="0" dirty="0"/>
              <a:t>(</a:t>
            </a:r>
            <a:r>
              <a:rPr lang="en-US" b="0" dirty="0" err="1"/>
              <a:t>UniTS</a:t>
            </a:r>
            <a:r>
              <a:rPr lang="en-US" b="0" dirty="0"/>
              <a:t>, INFN TS)</a:t>
            </a:r>
          </a:p>
          <a:p>
            <a:r>
              <a:rPr lang="en-US" b="0" dirty="0"/>
              <a:t>F. Longo (</a:t>
            </a:r>
            <a:r>
              <a:rPr lang="en-US" b="0" dirty="0" err="1"/>
              <a:t>UniTS</a:t>
            </a:r>
            <a:r>
              <a:rPr lang="en-US" b="0" dirty="0"/>
              <a:t>, INFN TS)</a:t>
            </a:r>
          </a:p>
          <a:p>
            <a:endParaRPr lang="en-US" b="0" dirty="0"/>
          </a:p>
          <a:p>
            <a:r>
              <a:rPr lang="en-US" b="0" dirty="0"/>
              <a:t>01/09/2026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513994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4D9C60-C4F5-755B-E540-B88E818B0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92" y="1090356"/>
            <a:ext cx="4054815" cy="29330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6EE6A2-384F-1FE0-0766-EC04DFC5F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30" y="1090356"/>
            <a:ext cx="4392065" cy="30452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8F91CB-5684-CFC4-98C6-BF08788F7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THOR Performance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DF055-5996-D8DC-AD6A-C14A161A79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2ED9EE-2D75-E524-924B-69A28EC05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57E8B0-CD39-7CDF-BCDA-A42E7586A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1090356"/>
            <a:ext cx="4174697" cy="30458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15271E0-3D12-1696-905E-9756FE4E9CE7}"/>
              </a:ext>
            </a:extLst>
          </p:cNvPr>
          <p:cNvSpPr/>
          <p:nvPr/>
        </p:nvSpPr>
        <p:spPr>
          <a:xfrm>
            <a:off x="414867" y="4298321"/>
            <a:ext cx="3437466" cy="1469323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Threshold 0.9 strongly suppresses false positives while retaining approximately two thirds of the GRB afterglows.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4E38B7-8408-EA78-E1BB-4B914D07C5BD}"/>
              </a:ext>
            </a:extLst>
          </p:cNvPr>
          <p:cNvSpPr txBox="1"/>
          <p:nvPr/>
        </p:nvSpPr>
        <p:spPr>
          <a:xfrm>
            <a:off x="6097629" y="5414021"/>
            <a:ext cx="612986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dirty="0"/>
              <a:t>4-fold Cross-validation at threshold 0.9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C7EF2E-1881-CFC7-EC9B-4E94CAA7D5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062" y="4537200"/>
            <a:ext cx="6580675" cy="8768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691C351-E18A-4FF6-3F39-3F1A58ACBE4E}"/>
              </a:ext>
            </a:extLst>
          </p:cNvPr>
          <p:cNvSpPr txBox="1"/>
          <p:nvPr/>
        </p:nvSpPr>
        <p:spPr>
          <a:xfrm>
            <a:off x="2456464" y="1556656"/>
            <a:ext cx="4023460" cy="7786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8000" b="1" dirty="0">
                <a:solidFill>
                  <a:srgbClr val="171717">
                    <a:alpha val="12000"/>
                  </a:srgbClr>
                </a:solidFill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676767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7AE6-8669-EFAA-9740-913D3C5C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THOR	</a:t>
            </a:r>
            <a:r>
              <a:rPr lang="en-US" dirty="0" err="1"/>
              <a:t>Perfomance</a:t>
            </a:r>
            <a:r>
              <a:rPr lang="en-US" dirty="0"/>
              <a:t> on the LAT 2</a:t>
            </a:r>
            <a:r>
              <a:rPr lang="en-US" baseline="30000" dirty="0"/>
              <a:t>nd</a:t>
            </a:r>
            <a:r>
              <a:rPr lang="en-US" dirty="0"/>
              <a:t> GRB Catalog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73949C-19FD-3280-FCEC-FED604901F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CF14A0-B67F-9A14-D71B-B93168746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600CE1-422E-B3FE-9FBA-330D77C7675B}"/>
              </a:ext>
            </a:extLst>
          </p:cNvPr>
          <p:cNvSpPr/>
          <p:nvPr/>
        </p:nvSpPr>
        <p:spPr>
          <a:xfrm>
            <a:off x="8737599" y="2581543"/>
            <a:ext cx="3259667" cy="1888067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THOR preferentially recognizes the high-redshift afterglow signatures represented in the simulated training population.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500C73-8DE0-CE6A-B3A7-8ADC92800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79" y="1127560"/>
            <a:ext cx="8032176" cy="46028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043151-ED0A-B7F7-933E-75A6E5980840}"/>
              </a:ext>
            </a:extLst>
          </p:cNvPr>
          <p:cNvSpPr txBox="1"/>
          <p:nvPr/>
        </p:nvSpPr>
        <p:spPr>
          <a:xfrm>
            <a:off x="7202246" y="5513791"/>
            <a:ext cx="1535354" cy="433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400" b="1" dirty="0">
                <a:solidFill>
                  <a:srgbClr val="171717"/>
                </a:solidFill>
              </a:rPr>
              <a:t>GRB 250725A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0207EC-79B4-05B9-4B8C-863E0038C5C0}"/>
              </a:ext>
            </a:extLst>
          </p:cNvPr>
          <p:cNvSpPr txBox="1"/>
          <p:nvPr/>
        </p:nvSpPr>
        <p:spPr>
          <a:xfrm>
            <a:off x="8737600" y="919523"/>
            <a:ext cx="3259667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Create the 4D hypercubes centered in the position of the GRB and with a time interval given by the LAT emission estimated duration.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0CD71F-AD7D-4A46-4AC8-BF6DD1E82586}"/>
              </a:ext>
            </a:extLst>
          </p:cNvPr>
          <p:cNvSpPr txBox="1"/>
          <p:nvPr/>
        </p:nvSpPr>
        <p:spPr>
          <a:xfrm>
            <a:off x="5638800" y="2929466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endParaRPr lang="en-US" sz="2400" dirty="0">
              <a:solidFill>
                <a:srgbClr val="17171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484295-7B00-2CB6-7100-C6EF06E75BE8}"/>
              </a:ext>
            </a:extLst>
          </p:cNvPr>
          <p:cNvSpPr txBox="1"/>
          <p:nvPr/>
        </p:nvSpPr>
        <p:spPr>
          <a:xfrm>
            <a:off x="8580967" y="4687670"/>
            <a:ext cx="3158066" cy="97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100" b="1" dirty="0">
                <a:solidFill>
                  <a:srgbClr val="171717"/>
                </a:solidFill>
              </a:rPr>
              <a:t>Note: Catalog GRBs are significant LAT detections, whereas THOR training sample focuses on faint simulated afterglows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91EC9D-3783-6573-07D5-CC8B4F15BA18}"/>
              </a:ext>
            </a:extLst>
          </p:cNvPr>
          <p:cNvSpPr txBox="1"/>
          <p:nvPr/>
        </p:nvSpPr>
        <p:spPr>
          <a:xfrm rot="19964118">
            <a:off x="1162686" y="2812677"/>
            <a:ext cx="4023460" cy="7786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8000" b="1" dirty="0">
                <a:solidFill>
                  <a:srgbClr val="171717">
                    <a:alpha val="12000"/>
                  </a:srgbClr>
                </a:solidFill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121493746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DC087-D979-25DB-03FF-6C2B32C63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29" y="92075"/>
            <a:ext cx="9108505" cy="657225"/>
          </a:xfrm>
        </p:spPr>
        <p:txBody>
          <a:bodyPr/>
          <a:lstStyle/>
          <a:p>
            <a:r>
              <a:rPr lang="en-US" dirty="0"/>
              <a:t>SHAP reveals which input pixels drive THOR’s predictions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AB1F7-D86C-FA43-82E2-5BA34120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19" y="1375833"/>
            <a:ext cx="11841162" cy="807509"/>
          </a:xfrm>
        </p:spPr>
        <p:txBody>
          <a:bodyPr/>
          <a:lstStyle/>
          <a:p>
            <a:r>
              <a:rPr lang="en-US" dirty="0"/>
              <a:t>The classification results are interpreted using </a:t>
            </a:r>
            <a:r>
              <a:rPr lang="en-US" dirty="0">
                <a:hlinkClick r:id="rId2"/>
              </a:rPr>
              <a:t>SHAP</a:t>
            </a:r>
            <a:r>
              <a:rPr lang="en-US" dirty="0"/>
              <a:t> (</a:t>
            </a:r>
            <a:r>
              <a:rPr lang="en-US" dirty="0" err="1"/>
              <a:t>SHapley</a:t>
            </a:r>
            <a:r>
              <a:rPr lang="en-US" dirty="0"/>
              <a:t> Additive </a:t>
            </a:r>
            <a:r>
              <a:rPr lang="en-US" dirty="0" err="1"/>
              <a:t>exPlanations</a:t>
            </a:r>
            <a:r>
              <a:rPr lang="en-US" dirty="0"/>
              <a:t>), a game theoretic approach that quantifies feature contributions to the model predictions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B5B38-5CF6-1E37-F0D6-91464F7825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1E07FF-E403-E31E-BDB1-588398C14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606035-CD61-5D9C-5BD7-D45D67A44260}"/>
              </a:ext>
            </a:extLst>
          </p:cNvPr>
          <p:cNvSpPr/>
          <p:nvPr/>
        </p:nvSpPr>
        <p:spPr>
          <a:xfrm>
            <a:off x="465667" y="2921000"/>
            <a:ext cx="2635738" cy="101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Reference Input: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Simulated LAT background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154A69-AEC4-E24F-167F-87BA7DBB9C96}"/>
              </a:ext>
            </a:extLst>
          </p:cNvPr>
          <p:cNvSpPr/>
          <p:nvPr/>
        </p:nvSpPr>
        <p:spPr>
          <a:xfrm>
            <a:off x="4174067" y="2921000"/>
            <a:ext cx="3315188" cy="101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SHAP.GradientExplainer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Compares the model input with the reference input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5738F0-CD36-0CEA-B6AA-9D5492839E53}"/>
              </a:ext>
            </a:extLst>
          </p:cNvPr>
          <p:cNvSpPr/>
          <p:nvPr/>
        </p:nvSpPr>
        <p:spPr>
          <a:xfrm>
            <a:off x="8551333" y="2921000"/>
            <a:ext cx="3175000" cy="101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SHAP values: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Pixel contributions across space, time and energy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A604F3C-E997-1142-ED00-7DF0963C73DD}"/>
              </a:ext>
            </a:extLst>
          </p:cNvPr>
          <p:cNvSpPr/>
          <p:nvPr/>
        </p:nvSpPr>
        <p:spPr>
          <a:xfrm>
            <a:off x="3336110" y="3285067"/>
            <a:ext cx="592667" cy="2878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5AECB16-CE7D-3680-C7CD-5764114ECFC0}"/>
              </a:ext>
            </a:extLst>
          </p:cNvPr>
          <p:cNvSpPr/>
          <p:nvPr/>
        </p:nvSpPr>
        <p:spPr>
          <a:xfrm>
            <a:off x="7730066" y="3285067"/>
            <a:ext cx="592667" cy="2878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AA00C6-BB30-D142-CB65-CE7F656F9AE4}"/>
              </a:ext>
            </a:extLst>
          </p:cNvPr>
          <p:cNvSpPr/>
          <p:nvPr/>
        </p:nvSpPr>
        <p:spPr>
          <a:xfrm>
            <a:off x="2290201" y="4674658"/>
            <a:ext cx="7477760" cy="143425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Is THOR learning physically meaningful features or simulation artifacts?</a:t>
            </a:r>
          </a:p>
        </p:txBody>
      </p:sp>
    </p:spTree>
    <p:extLst>
      <p:ext uri="{BB962C8B-B14F-4D97-AF65-F5344CB8AC3E}">
        <p14:creationId xmlns:p14="http://schemas.microsoft.com/office/powerpoint/2010/main" val="232409495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23F1A-3507-6A02-2DB4-4E5617E8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Energy-resolved SHAP Attributions</a:t>
            </a:r>
            <a:br>
              <a:rPr lang="en-US" dirty="0"/>
            </a:br>
            <a:r>
              <a:rPr lang="en-US" sz="1800" dirty="0"/>
              <a:t>THOR identifies spatially coherent emission across multiple energy bins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358C7-E11A-BE89-4017-3AA97B3297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8AB98-C105-FA01-7DFC-E6F234A48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A31AE-60C0-1E23-8FA8-F5CC03C71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404" y="880864"/>
            <a:ext cx="5914687" cy="551993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F07F4F-E816-864B-FB67-6ADC8EDE7CF8}"/>
              </a:ext>
            </a:extLst>
          </p:cNvPr>
          <p:cNvSpPr/>
          <p:nvPr/>
        </p:nvSpPr>
        <p:spPr>
          <a:xfrm>
            <a:off x="9347200" y="1380067"/>
            <a:ext cx="2641600" cy="14545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THOR recognizes an HGA through a spatial consistency in multiple energy bins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D966E3-EFA5-71EA-F08A-DD02509E2678}"/>
              </a:ext>
            </a:extLst>
          </p:cNvPr>
          <p:cNvSpPr/>
          <p:nvPr/>
        </p:nvSpPr>
        <p:spPr>
          <a:xfrm>
            <a:off x="300550" y="1185333"/>
            <a:ext cx="1003317" cy="3725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HGA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F20F1B-7B2C-A43D-0C50-FB0C89A947BF}"/>
              </a:ext>
            </a:extLst>
          </p:cNvPr>
          <p:cNvSpPr/>
          <p:nvPr/>
        </p:nvSpPr>
        <p:spPr>
          <a:xfrm>
            <a:off x="300549" y="1734820"/>
            <a:ext cx="1003317" cy="372533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Bkg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3DEF1-98C9-890C-4E77-626D47548F56}"/>
              </a:ext>
            </a:extLst>
          </p:cNvPr>
          <p:cNvSpPr txBox="1"/>
          <p:nvPr/>
        </p:nvSpPr>
        <p:spPr>
          <a:xfrm>
            <a:off x="85368" y="3120455"/>
            <a:ext cx="3131964" cy="1843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600" b="1" dirty="0">
                <a:solidFill>
                  <a:srgbClr val="171717"/>
                </a:solidFill>
              </a:rPr>
              <a:t>SHAP: direction and magnitude of the contribution</a:t>
            </a:r>
          </a:p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endParaRPr lang="en-US" sz="1600" b="1" dirty="0">
              <a:solidFill>
                <a:srgbClr val="171717"/>
              </a:solidFill>
            </a:endParaRPr>
          </a:p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600" b="1" dirty="0">
                <a:solidFill>
                  <a:srgbClr val="171717"/>
                </a:solidFill>
              </a:rPr>
              <a:t>|SHAP|: magnitude of the contribution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24671A9-430B-7F1E-74E2-440D9FB36DE6}"/>
              </a:ext>
            </a:extLst>
          </p:cNvPr>
          <p:cNvSpPr/>
          <p:nvPr/>
        </p:nvSpPr>
        <p:spPr>
          <a:xfrm>
            <a:off x="2895599" y="1140883"/>
            <a:ext cx="321733" cy="52154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C4882E-D592-391F-15BF-2833DF2313BA}"/>
              </a:ext>
            </a:extLst>
          </p:cNvPr>
          <p:cNvSpPr/>
          <p:nvPr/>
        </p:nvSpPr>
        <p:spPr>
          <a:xfrm>
            <a:off x="994002" y="5995788"/>
            <a:ext cx="1778000" cy="5542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Increasing energy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F85AD-A1AC-440B-12AA-4183C9A56A9A}"/>
              </a:ext>
            </a:extLst>
          </p:cNvPr>
          <p:cNvSpPr txBox="1"/>
          <p:nvPr/>
        </p:nvSpPr>
        <p:spPr>
          <a:xfrm>
            <a:off x="119754" y="2242055"/>
            <a:ext cx="2844449" cy="56164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b="1" dirty="0">
                <a:solidFill>
                  <a:srgbClr val="00B050"/>
                </a:solidFill>
              </a:rPr>
              <a:t>X </a:t>
            </a:r>
            <a:r>
              <a:rPr lang="en-US" b="1" dirty="0"/>
              <a:t>: HGA position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6171200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6CE68-5672-FC8C-F4BE-2D78A248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Time-resolved SHAP Attributions</a:t>
            </a:r>
            <a:br>
              <a:rPr lang="en-US" dirty="0"/>
            </a:br>
            <a:r>
              <a:rPr lang="en-US" sz="1800" dirty="0"/>
              <a:t>THOR tracks the temporal evolution of spatially localized emission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4F06C-085D-0086-BC66-59D0CEFABC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5CB1B-2B09-AE93-9C8E-D0A8B262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1257BA-BD88-1454-DA22-81AAEDBB3E46}"/>
              </a:ext>
            </a:extLst>
          </p:cNvPr>
          <p:cNvSpPr/>
          <p:nvPr/>
        </p:nvSpPr>
        <p:spPr>
          <a:xfrm>
            <a:off x="300550" y="1185333"/>
            <a:ext cx="1003317" cy="3725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HGA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D16CFF-F2E5-DADC-0913-D122F10680E2}"/>
              </a:ext>
            </a:extLst>
          </p:cNvPr>
          <p:cNvSpPr/>
          <p:nvPr/>
        </p:nvSpPr>
        <p:spPr>
          <a:xfrm>
            <a:off x="300549" y="1734820"/>
            <a:ext cx="1003317" cy="372533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Bkg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7B406F-0E33-F932-920B-431160D26A6D}"/>
              </a:ext>
            </a:extLst>
          </p:cNvPr>
          <p:cNvSpPr/>
          <p:nvPr/>
        </p:nvSpPr>
        <p:spPr>
          <a:xfrm>
            <a:off x="9347200" y="1380067"/>
            <a:ext cx="2641600" cy="14545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THOR recognizes an HGA giving more importance to the photons in the first time bins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0B93A6-A2BC-6D7A-0019-5EC7734DE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266" y="938099"/>
            <a:ext cx="5887468" cy="55415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B8A5392-A1E8-ADAD-26AF-5B3CD7BE505E}"/>
              </a:ext>
            </a:extLst>
          </p:cNvPr>
          <p:cNvSpPr txBox="1"/>
          <p:nvPr/>
        </p:nvSpPr>
        <p:spPr>
          <a:xfrm>
            <a:off x="85368" y="3120455"/>
            <a:ext cx="3131964" cy="1843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600" b="1" dirty="0">
                <a:solidFill>
                  <a:srgbClr val="171717"/>
                </a:solidFill>
              </a:rPr>
              <a:t>SHAP: direction and magnitude of the contribution</a:t>
            </a:r>
          </a:p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endParaRPr lang="en-US" sz="1600" b="1" dirty="0">
              <a:solidFill>
                <a:srgbClr val="171717"/>
              </a:solidFill>
            </a:endParaRPr>
          </a:p>
          <a:p>
            <a:pPr marL="9525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600" b="1" dirty="0">
                <a:solidFill>
                  <a:srgbClr val="171717"/>
                </a:solidFill>
              </a:rPr>
              <a:t>|SHAP|: magnitude of the contribution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308B9476-DCEC-E129-92BD-6F611BABFF5C}"/>
              </a:ext>
            </a:extLst>
          </p:cNvPr>
          <p:cNvSpPr/>
          <p:nvPr/>
        </p:nvSpPr>
        <p:spPr>
          <a:xfrm>
            <a:off x="2895599" y="1070043"/>
            <a:ext cx="321733" cy="528630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FA45C5-1BFB-405A-7508-4B6803DE098D}"/>
              </a:ext>
            </a:extLst>
          </p:cNvPr>
          <p:cNvSpPr/>
          <p:nvPr/>
        </p:nvSpPr>
        <p:spPr>
          <a:xfrm>
            <a:off x="994002" y="5995788"/>
            <a:ext cx="1778000" cy="5542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Increasing time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7342FE-F486-0266-3306-83055C0EC32A}"/>
              </a:ext>
            </a:extLst>
          </p:cNvPr>
          <p:cNvSpPr txBox="1"/>
          <p:nvPr/>
        </p:nvSpPr>
        <p:spPr>
          <a:xfrm>
            <a:off x="119754" y="2242055"/>
            <a:ext cx="2844449" cy="561648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b="1" dirty="0">
                <a:solidFill>
                  <a:srgbClr val="00B050"/>
                </a:solidFill>
              </a:rPr>
              <a:t>X </a:t>
            </a:r>
            <a:r>
              <a:rPr lang="en-US" b="1" dirty="0"/>
              <a:t>: HGA position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007027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A058E-B10F-DE31-5ABD-DB0A34E13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C67ADD-849E-8BC6-1E11-20E6D805A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34" y="2651756"/>
            <a:ext cx="5486411" cy="34564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B22D4D-AEBE-6F50-79F2-ACCC4F331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Strategy for High-z GRB Candidates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F1F79B-61CE-80B9-84EC-B366C38140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8CB84-D629-C40C-D531-D5102BF2A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DD655A-3AF3-3C49-5C4B-94F290524C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8626" y="1022230"/>
                <a:ext cx="10451878" cy="5122544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Generate </a:t>
                </a:r>
                <a:r>
                  <a:rPr lang="en-US" dirty="0" err="1"/>
                  <a:t>healpix</a:t>
                </a:r>
                <a:r>
                  <a:rPr lang="en-US" dirty="0"/>
                  <a:t> centers using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𝐍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𝒔𝒊𝒅𝒆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dirty="0"/>
                  <a:t> in a portion of the sky for a certain time period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Avoid the galactic plane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For every center create the 4D hypercube with real data using: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interval of 3 hours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20x20 deg with 0.3125 deg/pix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Apply THOR to every 4D </a:t>
                </a:r>
                <a:r>
                  <a:rPr lang="en-US" dirty="0" err="1"/>
                  <a:t>cmap</a:t>
                </a: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Choose 0.9 as threshold for positive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Get RA, Dec from the SHAP maximum value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Compute TS using </a:t>
                </a:r>
                <a:r>
                  <a:rPr lang="en-US" dirty="0" err="1"/>
                  <a:t>unbinned</a:t>
                </a:r>
                <a:r>
                  <a:rPr lang="en-US" dirty="0"/>
                  <a:t> likelihood analysis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Cross-match with: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4FGL DR-4 </a:t>
                </a:r>
                <a:r>
                  <a:rPr lang="en-US" sz="1600" dirty="0"/>
                  <a:t>(</a:t>
                </a:r>
                <a:r>
                  <a:rPr lang="en-US" sz="1600" dirty="0">
                    <a:hlinkClick r:id="rId3"/>
                  </a:rPr>
                  <a:t>LAT 14-year Source Catalog</a:t>
                </a:r>
                <a:r>
                  <a:rPr lang="en-US" sz="1600" dirty="0"/>
                  <a:t>)</a:t>
                </a:r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FAVA </a:t>
                </a:r>
                <a:r>
                  <a:rPr lang="en-US" sz="1600" dirty="0"/>
                  <a:t>(</a:t>
                </a:r>
                <a:r>
                  <a:rPr lang="en-US" sz="1600" dirty="0">
                    <a:hlinkClick r:id="rId4"/>
                  </a:rPr>
                  <a:t>Fermi All-sky Variability Analysis</a:t>
                </a:r>
                <a:r>
                  <a:rPr lang="en-US" sz="1600" dirty="0"/>
                  <a:t>)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GBM </a:t>
                </a:r>
                <a:r>
                  <a:rPr lang="en-US" sz="1600" dirty="0"/>
                  <a:t>(Fermi GBM </a:t>
                </a:r>
                <a:r>
                  <a:rPr lang="en-US" sz="1600" dirty="0">
                    <a:hlinkClick r:id="rId5"/>
                  </a:rPr>
                  <a:t>Burst</a:t>
                </a:r>
                <a:r>
                  <a:rPr lang="en-US" sz="1600" dirty="0"/>
                  <a:t> and </a:t>
                </a:r>
                <a:r>
                  <a:rPr lang="en-US" sz="1600" dirty="0">
                    <a:hlinkClick r:id="rId6"/>
                  </a:rPr>
                  <a:t>Trigger</a:t>
                </a:r>
                <a:r>
                  <a:rPr lang="en-US" sz="1600" dirty="0"/>
                  <a:t> Catalog)</a:t>
                </a:r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Swift BAT/XRT </a:t>
                </a:r>
                <a:r>
                  <a:rPr lang="en-US" sz="1600" dirty="0"/>
                  <a:t>(</a:t>
                </a:r>
                <a:r>
                  <a:rPr lang="en-US" sz="1600" dirty="0">
                    <a:hlinkClick r:id="rId7"/>
                  </a:rPr>
                  <a:t>Swift TDRSS Messages</a:t>
                </a:r>
                <a:r>
                  <a:rPr lang="en-US" sz="1600" dirty="0"/>
                  <a:t>, </a:t>
                </a:r>
                <a:r>
                  <a:rPr lang="en-US" sz="1600" dirty="0">
                    <a:hlinkClick r:id="rId8"/>
                  </a:rPr>
                  <a:t>Swift GUANO Events</a:t>
                </a:r>
                <a:r>
                  <a:rPr lang="en-US" sz="1600" dirty="0"/>
                  <a:t>, </a:t>
                </a:r>
                <a:r>
                  <a:rPr lang="en-US" sz="1600" dirty="0">
                    <a:hlinkClick r:id="rId9"/>
                  </a:rPr>
                  <a:t>Swift BAT GRB Catalog</a:t>
                </a:r>
                <a:r>
                  <a:rPr lang="en-US" sz="1600" dirty="0"/>
                  <a:t>)</a:t>
                </a: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DD655A-3AF3-3C49-5C4B-94F290524C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8626" y="1022230"/>
                <a:ext cx="10451878" cy="5122544"/>
              </a:xfrm>
              <a:blipFill>
                <a:blip r:embed="rId10"/>
                <a:stretch>
                  <a:fillRect l="-1399" t="-595" r="-583" b="-8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10114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05749-C06F-2567-D5CC-F442AFA53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THOR: a new search tool for high-z GRB afterglows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BD2439-D5D0-4F84-72AD-C1CFD0B982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0134" y="584994"/>
                <a:ext cx="12065000" cy="284400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THOR combines spatial, temporal and energy information through a 3D CNN applied to four-dimensional Fermi-LAT count maps</a:t>
                </a:r>
              </a:p>
              <a:p>
                <a:r>
                  <a:rPr lang="en-US" dirty="0"/>
                  <a:t>At the threshold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𝝉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dirty="0"/>
                  <a:t>, THOR obtained a </a:t>
                </a:r>
                <a:r>
                  <a:rPr lang="en-US" dirty="0">
                    <a:solidFill>
                      <a:srgbClr val="FF0000"/>
                    </a:solidFill>
                  </a:rPr>
                  <a:t>precision of 0.98 </a:t>
                </a:r>
                <a:r>
                  <a:rPr lang="en-US" dirty="0"/>
                  <a:t>and a </a:t>
                </a:r>
                <a:r>
                  <a:rPr lang="en-US" dirty="0">
                    <a:solidFill>
                      <a:srgbClr val="FF0000"/>
                    </a:solidFill>
                  </a:rPr>
                  <a:t>recall of 0.67</a:t>
                </a:r>
              </a:p>
              <a:p>
                <a:r>
                  <a:rPr lang="en-US" dirty="0"/>
                  <a:t>Applied to independent catalog GRBs, THOR showed a comparatively high recovery fraction at high redshift, consistent with the population represented during training</a:t>
                </a:r>
              </a:p>
              <a:p>
                <a:r>
                  <a:rPr lang="en-US" dirty="0"/>
                  <a:t>SHAP attributions indicate that THOR exploits spatially coherent emission across informative time and energy bins, rather than isolated photon counts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BD2439-D5D0-4F84-72AD-C1CFD0B982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0134" y="584994"/>
                <a:ext cx="12065000" cy="2844006"/>
              </a:xfrm>
              <a:blipFill>
                <a:blip r:embed="rId3"/>
                <a:stretch>
                  <a:fillRect l="-1213" b="-14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E4874-238B-81D2-966B-7D8EF64EE2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852E93-11D5-D31D-10F4-7E0115560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5A8C1A-9CEF-4D42-ABD1-BA044AC9005C}"/>
              </a:ext>
            </a:extLst>
          </p:cNvPr>
          <p:cNvSpPr/>
          <p:nvPr/>
        </p:nvSpPr>
        <p:spPr>
          <a:xfrm>
            <a:off x="4038600" y="5037667"/>
            <a:ext cx="3987800" cy="13631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Thanks for your attention!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B3ADD-278C-35E9-9614-C0CC6B9B1897}"/>
              </a:ext>
            </a:extLst>
          </p:cNvPr>
          <p:cNvSpPr/>
          <p:nvPr/>
        </p:nvSpPr>
        <p:spPr>
          <a:xfrm>
            <a:off x="5969000" y="3745442"/>
            <a:ext cx="6002866" cy="1046691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Beyond gamma-rays:</a:t>
            </a:r>
          </a:p>
          <a:p>
            <a:pPr algn="ctr"/>
            <a:r>
              <a:rPr lang="en-US" b="1" dirty="0"/>
              <a:t>THOR could be adapted to other wavelengths when realistic observation simulations are available.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0832DD-845D-D21E-84A5-36ECA8E03C5C}"/>
              </a:ext>
            </a:extLst>
          </p:cNvPr>
          <p:cNvSpPr/>
          <p:nvPr/>
        </p:nvSpPr>
        <p:spPr>
          <a:xfrm>
            <a:off x="220134" y="3576771"/>
            <a:ext cx="5232399" cy="13631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We have found two promising candidates in 2 months of data!</a:t>
            </a:r>
          </a:p>
          <a:p>
            <a:pPr algn="ctr"/>
            <a:r>
              <a:rPr lang="en-US" b="1" dirty="0"/>
              <a:t>Next step: extend the search to a larger LAT dataset and investigate the possible origin and nature of the candidates</a:t>
            </a:r>
          </a:p>
        </p:txBody>
      </p:sp>
    </p:spTree>
    <p:extLst>
      <p:ext uri="{BB962C8B-B14F-4D97-AF65-F5344CB8AC3E}">
        <p14:creationId xmlns:p14="http://schemas.microsoft.com/office/powerpoint/2010/main" val="25184955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2A26B-4E37-0150-5F87-0F34DA30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searching for high-z GRBs?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2627D0-F751-BCF0-A99F-5164EFF16C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>
                <a:ea typeface="ＭＳ Ｐゴシック" panose="020B0600070205080204" pitchFamily="34" charset="-128"/>
              </a:rPr>
              <a:t>High-z GRB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afterglows</a:t>
            </a:r>
            <a:r>
              <a:rPr lang="it-IT" altLang="it-IT" b="1" dirty="0">
                <a:ea typeface="ＭＳ Ｐゴシック" panose="020B0600070205080204" pitchFamily="34" charset="-128"/>
              </a:rPr>
              <a:t>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search</a:t>
            </a:r>
            <a:r>
              <a:rPr lang="it-IT" altLang="it-IT" dirty="0">
                <a:ea typeface="ＭＳ Ｐゴシック" panose="020B0600070205080204" pitchFamily="34" charset="-128"/>
              </a:rPr>
              <a:t>, Riccardo Martinelli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F51C7-E42B-E36F-6445-326658FB7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C352BD-5780-F501-636B-7CAD23F80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2218"/>
            <a:ext cx="6568418" cy="41250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63112B-2E78-7639-7B71-DE8A74E0B634}"/>
              </a:ext>
            </a:extLst>
          </p:cNvPr>
          <p:cNvSpPr txBox="1"/>
          <p:nvPr/>
        </p:nvSpPr>
        <p:spPr>
          <a:xfrm>
            <a:off x="536424" y="5227182"/>
            <a:ext cx="4182533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900" dirty="0">
                <a:solidFill>
                  <a:srgbClr val="171717"/>
                </a:solidFill>
                <a:hlinkClick r:id="rId3"/>
              </a:rPr>
              <a:t>T K M </a:t>
            </a:r>
            <a:r>
              <a:rPr lang="en-US" sz="900" dirty="0" err="1">
                <a:solidFill>
                  <a:srgbClr val="171717"/>
                </a:solidFill>
                <a:hlinkClick r:id="rId3"/>
              </a:rPr>
              <a:t>Aldowma</a:t>
            </a:r>
            <a:r>
              <a:rPr lang="en-US" sz="900" dirty="0">
                <a:solidFill>
                  <a:srgbClr val="171717"/>
                </a:solidFill>
                <a:hlinkClick r:id="rId3"/>
              </a:rPr>
              <a:t> et al. 2026 </a:t>
            </a:r>
            <a:endParaRPr lang="en-US" sz="900" dirty="0">
              <a:solidFill>
                <a:srgbClr val="171717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98D93AA-5C33-464D-C21F-348BF5224907}"/>
              </a:ext>
            </a:extLst>
          </p:cNvPr>
          <p:cNvSpPr/>
          <p:nvPr/>
        </p:nvSpPr>
        <p:spPr>
          <a:xfrm>
            <a:off x="3347357" y="1771649"/>
            <a:ext cx="2705809" cy="134710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115AEA-9D56-F323-2C9F-5A54D3FF701C}"/>
              </a:ext>
            </a:extLst>
          </p:cNvPr>
          <p:cNvSpPr/>
          <p:nvPr/>
        </p:nvSpPr>
        <p:spPr>
          <a:xfrm>
            <a:off x="7702351" y="1153206"/>
            <a:ext cx="4167916" cy="129199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SCIENTIFIC OPPORTUNITY: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High-z GRBs probe the early Universe and may constrain cosmological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13D08D-0BC7-66E5-B08E-03BA7F0D3BBF}"/>
                  </a:ext>
                </a:extLst>
              </p:cNvPr>
              <p:cNvSpPr/>
              <p:nvPr/>
            </p:nvSpPr>
            <p:spPr>
              <a:xfrm>
                <a:off x="7702349" y="2689828"/>
                <a:ext cx="4167918" cy="180286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DATA CHALLENGE: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kern="0" dirty="0">
                    <a:solidFill>
                      <a:schemeClr val="tx1"/>
                    </a:solidFill>
                  </a:rPr>
                  <a:t>Too few labeled high-z (</a:t>
                </a:r>
                <a14:m>
                  <m:oMath xmlns:m="http://schemas.openxmlformats.org/officeDocument/2006/math">
                    <m:r>
                      <a:rPr lang="en-US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b="1" kern="0" dirty="0">
                    <a:solidFill>
                      <a:schemeClr val="tx1"/>
                    </a:solidFill>
                  </a:rPr>
                  <a:t>) Fermi-LAT GRB afterglows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kern="0" dirty="0">
                    <a:solidFill>
                      <a:schemeClr val="tx1"/>
                    </a:solidFill>
                  </a:rPr>
                  <a:t>Faint signals in complex backgrounds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13D08D-0BC7-66E5-B08E-03BA7F0D3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2349" y="2689828"/>
                <a:ext cx="4167918" cy="1802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0DD1CFAE-5A11-7557-F158-9782A031B347}"/>
              </a:ext>
            </a:extLst>
          </p:cNvPr>
          <p:cNvSpPr/>
          <p:nvPr/>
        </p:nvSpPr>
        <p:spPr>
          <a:xfrm>
            <a:off x="7702349" y="4737324"/>
            <a:ext cx="4182533" cy="129199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ML OPPORTUNITY: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Learning joint spatial, temporal and spectral patterns</a:t>
            </a:r>
          </a:p>
        </p:txBody>
      </p:sp>
    </p:spTree>
    <p:extLst>
      <p:ext uri="{BB962C8B-B14F-4D97-AF65-F5344CB8AC3E}">
        <p14:creationId xmlns:p14="http://schemas.microsoft.com/office/powerpoint/2010/main" val="32590223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98775-0A8F-63E2-588F-F5A4C5D92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High-z GRB Afterglows Emission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B54B20-EA7B-13CC-99E3-6D11B0F036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>
                <a:ea typeface="ＭＳ Ｐゴシック" panose="020B0600070205080204" pitchFamily="34" charset="-128"/>
              </a:rPr>
              <a:t>High-z GRB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afterglows</a:t>
            </a:r>
            <a:r>
              <a:rPr lang="it-IT" altLang="it-IT" b="1" dirty="0">
                <a:ea typeface="ＭＳ Ｐゴシック" panose="020B0600070205080204" pitchFamily="34" charset="-128"/>
              </a:rPr>
              <a:t>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search</a:t>
            </a:r>
            <a:r>
              <a:rPr lang="it-IT" altLang="it-IT" dirty="0">
                <a:ea typeface="ＭＳ Ｐゴシック" panose="020B0600070205080204" pitchFamily="34" charset="-128"/>
              </a:rPr>
              <a:t>,</a:t>
            </a:r>
            <a:r>
              <a:rPr lang="it-IT" altLang="it-IT" b="1" dirty="0">
                <a:ea typeface="ＭＳ Ｐゴシック" panose="020B0600070205080204" pitchFamily="34" charset="-128"/>
              </a:rPr>
              <a:t> </a:t>
            </a:r>
            <a:r>
              <a:rPr lang="it-IT" altLang="it-IT" dirty="0">
                <a:ea typeface="ＭＳ Ｐゴシック" panose="020B0600070205080204" pitchFamily="34" charset="-128"/>
              </a:rPr>
              <a:t>Riccardo Martinelli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3C48D-3A9D-87A3-F905-DA106158E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it-IT" sz="12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6B12C6-6BE7-15F2-1030-438582B4D5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99"/>
          <a:stretch>
            <a:fillRect/>
          </a:stretch>
        </p:blipFill>
        <p:spPr>
          <a:xfrm>
            <a:off x="0" y="915151"/>
            <a:ext cx="6307158" cy="4401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34DF5A-DC6B-CF0B-571F-435E6D7986CA}"/>
              </a:ext>
            </a:extLst>
          </p:cNvPr>
          <p:cNvSpPr txBox="1"/>
          <p:nvPr/>
        </p:nvSpPr>
        <p:spPr>
          <a:xfrm>
            <a:off x="838200" y="2260599"/>
            <a:ext cx="1989667" cy="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dirty="0"/>
              <a:t>Synchrotron</a:t>
            </a:r>
            <a:endParaRPr lang="en-US" sz="2400" dirty="0">
              <a:solidFill>
                <a:srgbClr val="171717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956B7B-3481-93A8-ED36-952ABDFC6A2D}"/>
              </a:ext>
            </a:extLst>
          </p:cNvPr>
          <p:cNvSpPr txBox="1"/>
          <p:nvPr/>
        </p:nvSpPr>
        <p:spPr>
          <a:xfrm>
            <a:off x="4834466" y="1685618"/>
            <a:ext cx="846667" cy="46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dirty="0"/>
              <a:t>SSC</a:t>
            </a:r>
            <a:endParaRPr lang="en-US" sz="2400" dirty="0">
              <a:solidFill>
                <a:srgbClr val="17171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DC50B-EB74-32F1-3EAA-9AB817492B14}"/>
              </a:ext>
            </a:extLst>
          </p:cNvPr>
          <p:cNvSpPr txBox="1"/>
          <p:nvPr/>
        </p:nvSpPr>
        <p:spPr>
          <a:xfrm>
            <a:off x="2683933" y="1122960"/>
            <a:ext cx="1193801" cy="46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dirty="0"/>
              <a:t>Prompt</a:t>
            </a:r>
            <a:endParaRPr lang="en-US" sz="2400" dirty="0">
              <a:solidFill>
                <a:srgbClr val="171717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000ABE-38BE-9F86-287E-27273DC66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158" y="1705637"/>
            <a:ext cx="5967994" cy="5074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E726F1-F0CC-7402-06B6-68ED1EA0D236}"/>
                  </a:ext>
                </a:extLst>
              </p:cNvPr>
              <p:cNvSpPr txBox="1"/>
              <p:nvPr/>
            </p:nvSpPr>
            <p:spPr>
              <a:xfrm>
                <a:off x="194732" y="5316315"/>
                <a:ext cx="4639734" cy="6265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rtlCol="0" anchor="t" anchorCtr="0">
                <a:noAutofit/>
              </a:bodyPr>
              <a:lstStyle/>
              <a:p>
                <a:pPr marL="95250" algn="just" rtl="0">
                  <a:lnSpc>
                    <a:spcPct val="12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71717"/>
                  </a:buClr>
                  <a:buSzPts val="210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  <m:t>𝑖𝑠𝑜</m:t>
                        </m:r>
                      </m:sub>
                    </m:sSub>
                    <m:r>
                      <a:rPr lang="en-US" b="0" i="1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~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171717"/>
                            </a:solidFill>
                            <a:latin typeface="Cambria Math" panose="02040503050406030204" pitchFamily="18" charset="0"/>
                          </a:rPr>
                          <m:t>57</m:t>
                        </m:r>
                      </m:sup>
                    </m:sSup>
                    <m:r>
                      <a:rPr lang="en-US" b="0" i="1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𝑒𝑟𝑔</m:t>
                    </m:r>
                    <m:r>
                      <a:rPr lang="en-US" b="0" i="1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~2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day</m:t>
                    </m:r>
                    <m: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 , 1+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b="0" i="0" smtClean="0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US" dirty="0">
                    <a:solidFill>
                      <a:srgbClr val="171717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E726F1-F0CC-7402-06B6-68ED1EA0D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32" y="5316315"/>
                <a:ext cx="4639734" cy="6265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D4F30B0-A9EF-050E-9726-005D5C08A226}"/>
              </a:ext>
            </a:extLst>
          </p:cNvPr>
          <p:cNvSpPr txBox="1"/>
          <p:nvPr/>
        </p:nvSpPr>
        <p:spPr>
          <a:xfrm>
            <a:off x="241243" y="5033296"/>
            <a:ext cx="6096000" cy="2484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900" dirty="0">
                <a:solidFill>
                  <a:srgbClr val="171717"/>
                </a:solidFill>
                <a:hlinkClick r:id="rId6"/>
              </a:rPr>
              <a:t>Toma et al. 2016 </a:t>
            </a:r>
            <a:endParaRPr lang="en-US" sz="900" dirty="0">
              <a:solidFill>
                <a:srgbClr val="171717"/>
              </a:solidFill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525215E-A992-31E4-663A-D170D6EA618A}"/>
              </a:ext>
            </a:extLst>
          </p:cNvPr>
          <p:cNvSpPr/>
          <p:nvPr/>
        </p:nvSpPr>
        <p:spPr>
          <a:xfrm>
            <a:off x="6976024" y="2311613"/>
            <a:ext cx="169334" cy="71891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2A39D78-920E-4BCD-220F-47B9E0E76BF7}"/>
                  </a:ext>
                </a:extLst>
              </p:cNvPr>
              <p:cNvSpPr txBox="1"/>
              <p:nvPr/>
            </p:nvSpPr>
            <p:spPr>
              <a:xfrm>
                <a:off x="6223000" y="2795797"/>
                <a:ext cx="5359400" cy="25988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rtlCol="0" anchor="t" anchorCtr="0">
                <a:noAutofit/>
              </a:bodyPr>
              <a:lstStyle/>
              <a:p>
                <a:pPr marL="95250" algn="just">
                  <a:lnSpc>
                    <a:spcPct val="125000"/>
                  </a:lnSpc>
                  <a:buClr>
                    <a:srgbClr val="171717"/>
                  </a:buClr>
                  <a:buSzPts val="21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17171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171717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171717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≲</m:t>
                      </m:r>
                      <m:r>
                        <a:rPr lang="en-US" sz="2400" b="1" i="1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𝑴𝒆𝑽</m:t>
                      </m:r>
                      <m:r>
                        <a:rPr lang="en-US" sz="2400" b="1" i="0" smtClean="0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 @ </m:t>
                      </m:r>
                      <m:r>
                        <a:rPr lang="en-US" sz="2400" b="1" i="0" smtClean="0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𝐳</m:t>
                      </m:r>
                      <m:r>
                        <a:rPr lang="en-US" sz="2400" b="1" i="0" smtClean="0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0" smtClean="0">
                          <a:solidFill>
                            <a:srgbClr val="171717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sz="2400" b="1" dirty="0">
                  <a:solidFill>
                    <a:srgbClr val="171717"/>
                  </a:solidFill>
                </a:endParaRPr>
              </a:p>
              <a:p>
                <a:pPr marL="95250" algn="just" rtl="0">
                  <a:lnSpc>
                    <a:spcPct val="12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171717"/>
                  </a:buClr>
                  <a:buSzPts val="2100"/>
                </a:pPr>
                <a:r>
                  <a:rPr lang="en-US" sz="2400" b="1" dirty="0">
                    <a:solidFill>
                      <a:srgbClr val="171717"/>
                    </a:solidFill>
                  </a:rPr>
                  <a:t>If the spectrum extends as a power-law, the afterglow emission may be partially observable within the LAT [30 MeV – 300 GeV] low energy range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2A39D78-920E-4BCD-220F-47B9E0E76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0" y="2795797"/>
                <a:ext cx="5359400" cy="2598890"/>
              </a:xfrm>
              <a:prstGeom prst="rect">
                <a:avLst/>
              </a:prstGeom>
              <a:blipFill>
                <a:blip r:embed="rId7"/>
                <a:stretch>
                  <a:fillRect r="-1706" b="-161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BA2369CD-D15B-3257-6318-9F74912CF7B2}"/>
              </a:ext>
            </a:extLst>
          </p:cNvPr>
          <p:cNvSpPr txBox="1"/>
          <p:nvPr/>
        </p:nvSpPr>
        <p:spPr>
          <a:xfrm>
            <a:off x="6223000" y="1122960"/>
            <a:ext cx="3090334" cy="657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2400" b="1" dirty="0">
                <a:solidFill>
                  <a:srgbClr val="171717"/>
                </a:solidFill>
              </a:rPr>
              <a:t>Collapsar model: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4F5A7A-EE29-AF53-F3D5-10D9CD529C56}"/>
              </a:ext>
            </a:extLst>
          </p:cNvPr>
          <p:cNvSpPr/>
          <p:nvPr/>
        </p:nvSpPr>
        <p:spPr>
          <a:xfrm>
            <a:off x="5063068" y="1202267"/>
            <a:ext cx="846666" cy="3581400"/>
          </a:xfrm>
          <a:prstGeom prst="rect">
            <a:avLst/>
          </a:prstGeom>
          <a:noFill/>
          <a:ln w="57150">
            <a:prstDash val="lg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5228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168939-A923-980E-5616-C198215E9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947166"/>
            <a:ext cx="5808132" cy="56298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E59F9-8C30-DCF9-95A9-591D5788D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Observed GRBs to a Synthetic Population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F77AD-1673-AE37-1ECA-54E48B3E44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 dirty="0">
                <a:ea typeface="ＭＳ Ｐゴシック" panose="020B0600070205080204" pitchFamily="34" charset="-128"/>
              </a:rPr>
              <a:t>High-z GRB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afterglows</a:t>
            </a:r>
            <a:r>
              <a:rPr lang="it-IT" altLang="it-IT" b="1" dirty="0">
                <a:ea typeface="ＭＳ Ｐゴシック" panose="020B0600070205080204" pitchFamily="34" charset="-128"/>
              </a:rPr>
              <a:t> </a:t>
            </a:r>
            <a:r>
              <a:rPr lang="it-IT" altLang="it-IT" b="1" dirty="0" err="1">
                <a:ea typeface="ＭＳ Ｐゴシック" panose="020B0600070205080204" pitchFamily="34" charset="-128"/>
              </a:rPr>
              <a:t>search</a:t>
            </a:r>
            <a:r>
              <a:rPr lang="it-IT" altLang="it-IT" dirty="0">
                <a:ea typeface="ＭＳ Ｐゴシック" panose="020B0600070205080204" pitchFamily="34" charset="-128"/>
              </a:rPr>
              <a:t>, Riccardo Martinelli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B01A49-1A9D-B8EC-5FE1-25EB5393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1A729F-2AE6-0BF6-AE11-7D0EA4F05851}"/>
              </a:ext>
            </a:extLst>
          </p:cNvPr>
          <p:cNvSpPr/>
          <p:nvPr/>
        </p:nvSpPr>
        <p:spPr>
          <a:xfrm>
            <a:off x="6972300" y="1132414"/>
            <a:ext cx="3530600" cy="965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Observed Fermi-LAT GRBs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hlinkClick r:id="rId3"/>
              </a:rPr>
              <a:t>2</a:t>
            </a:r>
            <a:r>
              <a:rPr lang="en-US" sz="1600" b="1" baseline="30000" dirty="0">
                <a:solidFill>
                  <a:schemeClr val="tx1"/>
                </a:solidFill>
                <a:hlinkClick r:id="rId3"/>
              </a:rPr>
              <a:t>nd</a:t>
            </a:r>
            <a:r>
              <a:rPr lang="en-US" sz="1600" b="1" dirty="0">
                <a:solidFill>
                  <a:schemeClr val="tx1"/>
                </a:solidFill>
                <a:hlinkClick r:id="rId3"/>
              </a:rPr>
              <a:t> Fermi-LAT GRBs Catalog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GRBs with known redshift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2E5D8FE-96AD-F61F-8B49-B63CD3109192}"/>
                  </a:ext>
                </a:extLst>
              </p:cNvPr>
              <p:cNvSpPr/>
              <p:nvPr/>
            </p:nvSpPr>
            <p:spPr>
              <a:xfrm>
                <a:off x="5535084" y="2677582"/>
                <a:ext cx="6337298" cy="1447801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</a:rPr>
                  <a:t>Catalog-based distribution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𝒅𝑵</m:t>
                        </m:r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𝒅𝑬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</m:sup>
                    </m:sSup>
                    <m:r>
                      <a:rPr lang="en-US" b="1" i="1">
                        <a:solidFill>
                          <a:srgbClr val="171717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en-US" b="1" dirty="0">
                    <a:solidFill>
                      <a:srgbClr val="FF0000"/>
                    </a:solidFill>
                  </a:rPr>
                  <a:t>Like</a:t>
                </a:r>
                <a:r>
                  <a:rPr lang="en-US" b="1" dirty="0" err="1">
                    <a:solidFill>
                      <a:srgbClr val="FF0000"/>
                    </a:solidFill>
                  </a:rPr>
                  <a:t>_LAT_GRBIndex</a:t>
                </a:r>
                <a:r>
                  <a:rPr lang="en-US" b="1" dirty="0">
                    <a:solidFill>
                      <a:srgbClr val="FF000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𝓝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𝟏𝟕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𝒅𝑵</m:t>
                        </m:r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sup>
                    </m:sSup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en-US" b="1" dirty="0">
                    <a:solidFill>
                      <a:srgbClr val="FF0000"/>
                    </a:solidFill>
                  </a:rPr>
                  <a:t>LATE_INDEX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𝓝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𝟏𝟕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Flux is sampled independently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2E5D8FE-96AD-F61F-8B49-B63CD31091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084" y="2677582"/>
                <a:ext cx="6337298" cy="1447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6009112B-A404-C5FD-E7D7-4DE1D634AB20}"/>
              </a:ext>
            </a:extLst>
          </p:cNvPr>
          <p:cNvSpPr/>
          <p:nvPr/>
        </p:nvSpPr>
        <p:spPr>
          <a:xfrm>
            <a:off x="6184899" y="4671483"/>
            <a:ext cx="5249333" cy="965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Synthetic High-z GRB Afterglows (HGA)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Large and diverse sample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Extended low-flux coverage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A84CDA6-6019-018A-2088-CD69B59336DB}"/>
              </a:ext>
            </a:extLst>
          </p:cNvPr>
          <p:cNvSpPr/>
          <p:nvPr/>
        </p:nvSpPr>
        <p:spPr>
          <a:xfrm>
            <a:off x="8597900" y="2209798"/>
            <a:ext cx="211666" cy="33866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625F4EE-EE53-8193-7591-99F1F17B406C}"/>
              </a:ext>
            </a:extLst>
          </p:cNvPr>
          <p:cNvSpPr/>
          <p:nvPr/>
        </p:nvSpPr>
        <p:spPr>
          <a:xfrm>
            <a:off x="8597900" y="4220633"/>
            <a:ext cx="211666" cy="33866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3319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2D1E-CE29-F1AF-17AA-4A0F1F61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Simulation of High-z GRB Afterglows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841A0-A6F7-940F-D301-BBDE5987A7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C183E-A3E8-8D49-AD06-BCA936966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C0D4E5-EB96-EF17-2245-08C4ACF687A5}"/>
                  </a:ext>
                </a:extLst>
              </p:cNvPr>
              <p:cNvSpPr/>
              <p:nvPr/>
            </p:nvSpPr>
            <p:spPr>
              <a:xfrm>
                <a:off x="16936" y="1490133"/>
                <a:ext cx="3763435" cy="3894667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B050"/>
                    </a:solidFill>
                  </a:rPr>
                  <a:t>Synthetic HGA source</a:t>
                </a:r>
              </a:p>
              <a:p>
                <a:pPr algn="ctr"/>
                <a:endParaRPr lang="en-US" sz="20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𝒅𝑵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𝒅𝑬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(shifted to high-z)</a:t>
                </a:r>
              </a:p>
              <a:p>
                <a:pPr algn="ctr"/>
                <a:endParaRPr lang="en-US" sz="2000" b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𝒅𝑵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sup>
                      </m:sSup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b="1" dirty="0">
                    <a:solidFill>
                      <a:schemeClr val="tx1"/>
                    </a:solidFill>
                  </a:rPr>
                  <a:t>Duration 1h-5h</a:t>
                </a:r>
              </a:p>
              <a:p>
                <a:pPr algn="ctr"/>
                <a:r>
                  <a:rPr lang="en-US" sz="2000" b="1" dirty="0">
                    <a:solidFill>
                      <a:schemeClr val="tx1"/>
                    </a:solidFill>
                  </a:rPr>
                  <a:t>Uniform sky position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Sampled flux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C0D4E5-EB96-EF17-2245-08C4ACF68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6" y="1490133"/>
                <a:ext cx="3763435" cy="38946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1C030340-1E1D-5CEE-5C2C-624FC0871E47}"/>
              </a:ext>
            </a:extLst>
          </p:cNvPr>
          <p:cNvSpPr/>
          <p:nvPr/>
        </p:nvSpPr>
        <p:spPr>
          <a:xfrm>
            <a:off x="7511888" y="2353732"/>
            <a:ext cx="4628661" cy="21674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hlinkClick r:id="rId3"/>
              </a:rPr>
              <a:t>Gtobssim</a:t>
            </a:r>
            <a:r>
              <a:rPr lang="en-US" sz="2000" b="1" dirty="0">
                <a:solidFill>
                  <a:srgbClr val="FF0000"/>
                </a:solidFill>
              </a:rPr>
              <a:t> simulation</a:t>
            </a:r>
          </a:p>
          <a:p>
            <a:pPr algn="ctr"/>
            <a:endParaRPr lang="en-US" sz="2000" b="1" dirty="0">
              <a:solidFill>
                <a:srgbClr val="FF0000"/>
              </a:solidFill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P8R3_SOURCE_V3_v1 IRFs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100 MeV – 1 GeV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95D0BC-2697-CE1F-0967-439E4EB09F7D}"/>
              </a:ext>
            </a:extLst>
          </p:cNvPr>
          <p:cNvSpPr/>
          <p:nvPr/>
        </p:nvSpPr>
        <p:spPr>
          <a:xfrm>
            <a:off x="4215836" y="2040464"/>
            <a:ext cx="2710962" cy="27770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Realistic LAT Background</a:t>
            </a:r>
          </a:p>
          <a:p>
            <a:pPr algn="ctr"/>
            <a:endParaRPr lang="en-US" sz="2000" b="1" dirty="0">
              <a:solidFill>
                <a:srgbClr val="FF0000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hlinkClick r:id="rId4"/>
              </a:rPr>
              <a:t>4FGL-DR1 Catalog</a:t>
            </a:r>
            <a:r>
              <a:rPr lang="en-US" sz="2000" b="1" dirty="0">
                <a:solidFill>
                  <a:schemeClr val="tx1"/>
                </a:solidFill>
              </a:rPr>
              <a:t> sources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</a:rPr>
              <a:t>Galactic diffuse emission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</a:rPr>
              <a:t>Isotropic diffuse emission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796741-8C9A-88B8-3CDB-5B534024CAA3}"/>
              </a:ext>
            </a:extLst>
          </p:cNvPr>
          <p:cNvSpPr txBox="1"/>
          <p:nvPr/>
        </p:nvSpPr>
        <p:spPr>
          <a:xfrm>
            <a:off x="7872533" y="1282174"/>
            <a:ext cx="3687234" cy="829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b="1" dirty="0" err="1">
                <a:solidFill>
                  <a:srgbClr val="171717"/>
                </a:solidFill>
              </a:rPr>
              <a:t>Fermitool</a:t>
            </a:r>
            <a:r>
              <a:rPr lang="en-US" b="1" dirty="0">
                <a:solidFill>
                  <a:srgbClr val="171717"/>
                </a:solidFill>
              </a:rPr>
              <a:t> for simulating realistic LAT photons </a:t>
            </a: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D84BAEBE-779E-E40B-5595-3820C50C96CF}"/>
              </a:ext>
            </a:extLst>
          </p:cNvPr>
          <p:cNvSpPr/>
          <p:nvPr/>
        </p:nvSpPr>
        <p:spPr>
          <a:xfrm>
            <a:off x="3765637" y="3132664"/>
            <a:ext cx="467133" cy="55880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C821B97-104A-0621-0FF9-7E5C71FA6150}"/>
              </a:ext>
            </a:extLst>
          </p:cNvPr>
          <p:cNvSpPr/>
          <p:nvPr/>
        </p:nvSpPr>
        <p:spPr>
          <a:xfrm>
            <a:off x="6983537" y="3246964"/>
            <a:ext cx="509952" cy="3810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B0C1C27-C806-0C4D-E6BD-794CCBC4DE0F}"/>
                  </a:ext>
                </a:extLst>
              </p:cNvPr>
              <p:cNvSpPr/>
              <p:nvPr/>
            </p:nvSpPr>
            <p:spPr>
              <a:xfrm>
                <a:off x="8262324" y="5137674"/>
                <a:ext cx="3288651" cy="104775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Significance Selection</a:t>
                </a:r>
              </a:p>
              <a:p>
                <a:pPr algn="ctr"/>
                <a:r>
                  <a:rPr lang="en-US" b="1" dirty="0" err="1">
                    <a:solidFill>
                      <a:schemeClr val="tx1"/>
                    </a:solidFill>
                    <a:hlinkClick r:id="rId5"/>
                  </a:rPr>
                  <a:t>Fermipy</a:t>
                </a:r>
                <a:r>
                  <a:rPr lang="en-US" b="1" dirty="0">
                    <a:solidFill>
                      <a:schemeClr val="tx1"/>
                    </a:solidFill>
                  </a:rPr>
                  <a:t> likelihood Analysis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𝑻𝑺</m:t>
                          </m:r>
                        </m:e>
                      </m:ra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B0C1C27-C806-0C4D-E6BD-794CCBC4DE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324" y="5137674"/>
                <a:ext cx="3288651" cy="10477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6736D80-6C86-F2A5-881D-F4EEA3392572}"/>
              </a:ext>
            </a:extLst>
          </p:cNvPr>
          <p:cNvSpPr txBox="1"/>
          <p:nvPr/>
        </p:nvSpPr>
        <p:spPr>
          <a:xfrm>
            <a:off x="5058790" y="5241392"/>
            <a:ext cx="2918763" cy="931863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400" b="1" dirty="0">
                <a:solidFill>
                  <a:srgbClr val="171717"/>
                </a:solidFill>
              </a:rPr>
              <a:t>! Focus on faint afterglows</a:t>
            </a:r>
          </a:p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400" b="1" dirty="0">
                <a:solidFill>
                  <a:srgbClr val="171717"/>
                </a:solidFill>
              </a:rPr>
              <a:t>  that are challenging for </a:t>
            </a:r>
          </a:p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1400" b="1" dirty="0">
                <a:solidFill>
                  <a:srgbClr val="171717"/>
                </a:solidFill>
              </a:rPr>
              <a:t>  standard likelihood searches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6D6D60E0-6C58-1278-A0D9-90FEE4FFF6A2}"/>
              </a:ext>
            </a:extLst>
          </p:cNvPr>
          <p:cNvSpPr/>
          <p:nvPr/>
        </p:nvSpPr>
        <p:spPr>
          <a:xfrm rot="5400000">
            <a:off x="9571241" y="4640073"/>
            <a:ext cx="509952" cy="38100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89EB32-D21F-A889-3A90-1421481326DF}"/>
              </a:ext>
            </a:extLst>
          </p:cNvPr>
          <p:cNvSpPr/>
          <p:nvPr/>
        </p:nvSpPr>
        <p:spPr>
          <a:xfrm>
            <a:off x="4098117" y="955278"/>
            <a:ext cx="1473200" cy="50614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Positive class: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HGA + </a:t>
            </a:r>
            <a:r>
              <a:rPr lang="en-US" sz="1400" b="1" dirty="0" err="1">
                <a:solidFill>
                  <a:schemeClr val="tx1"/>
                </a:solidFill>
              </a:rPr>
              <a:t>bkg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FAD014-AAA5-45D2-B951-EF855925E036}"/>
              </a:ext>
            </a:extLst>
          </p:cNvPr>
          <p:cNvSpPr/>
          <p:nvPr/>
        </p:nvSpPr>
        <p:spPr>
          <a:xfrm>
            <a:off x="5683904" y="945256"/>
            <a:ext cx="1473200" cy="52619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Negative class:</a:t>
            </a:r>
          </a:p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Bkg</a:t>
            </a:r>
            <a:r>
              <a:rPr lang="en-US" sz="1400" b="1" dirty="0">
                <a:solidFill>
                  <a:schemeClr val="tx1"/>
                </a:solidFill>
              </a:rPr>
              <a:t>-only</a:t>
            </a:r>
          </a:p>
        </p:txBody>
      </p:sp>
    </p:spTree>
    <p:extLst>
      <p:ext uri="{BB962C8B-B14F-4D97-AF65-F5344CB8AC3E}">
        <p14:creationId xmlns:p14="http://schemas.microsoft.com/office/powerpoint/2010/main" val="20653552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6B85-DDF4-02D1-4870-696E2EAE4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Identify the Afterglow?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F4FC31-ACA5-708A-8945-E6F4AE300E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E0672-9789-76A9-0F1B-52298E03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Immagine 11">
            <a:extLst>
              <a:ext uri="{FF2B5EF4-FFF2-40B4-BE49-F238E27FC236}">
                <a16:creationId xmlns:a16="http://schemas.microsoft.com/office/drawing/2014/main" id="{1988DC23-8E3E-989C-E870-293CE1C26D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559" t="48653" r="7048" b="15602"/>
          <a:stretch>
            <a:fillRect/>
          </a:stretch>
        </p:blipFill>
        <p:spPr>
          <a:xfrm>
            <a:off x="292881" y="916148"/>
            <a:ext cx="6412594" cy="2720496"/>
          </a:xfrm>
          <a:prstGeom prst="rect">
            <a:avLst/>
          </a:prstGeom>
        </p:spPr>
      </p:pic>
      <p:pic>
        <p:nvPicPr>
          <p:cNvPr id="9" name="Immagine 13">
            <a:extLst>
              <a:ext uri="{FF2B5EF4-FFF2-40B4-BE49-F238E27FC236}">
                <a16:creationId xmlns:a16="http://schemas.microsoft.com/office/drawing/2014/main" id="{EC735524-3491-4AC4-CF09-4CFB66CF12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160" t="45958" r="7447" b="19716"/>
          <a:stretch>
            <a:fillRect/>
          </a:stretch>
        </p:blipFill>
        <p:spPr>
          <a:xfrm>
            <a:off x="5145596" y="3521396"/>
            <a:ext cx="6798301" cy="27696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AC8562E-FD4F-8FCA-8527-A62223ECF9A6}"/>
              </a:ext>
            </a:extLst>
          </p:cNvPr>
          <p:cNvSpPr/>
          <p:nvPr/>
        </p:nvSpPr>
        <p:spPr>
          <a:xfrm>
            <a:off x="493948" y="4240509"/>
            <a:ext cx="3939702" cy="11950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Which simulated event contains the </a:t>
            </a:r>
            <a:r>
              <a:rPr lang="en-US" sz="2400" b="1" dirty="0">
                <a:solidFill>
                  <a:srgbClr val="00B050"/>
                </a:solidFill>
              </a:rPr>
              <a:t>HGA</a:t>
            </a:r>
            <a:r>
              <a:rPr lang="en-US" sz="2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B65764-EF0F-0470-1147-5E139BEEB09C}"/>
              </a:ext>
            </a:extLst>
          </p:cNvPr>
          <p:cNvSpPr txBox="1"/>
          <p:nvPr/>
        </p:nvSpPr>
        <p:spPr>
          <a:xfrm>
            <a:off x="5637178" y="2928025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endParaRPr lang="en-US" sz="2400" dirty="0">
              <a:solidFill>
                <a:srgbClr val="1717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920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37F389-2B54-C1CB-45A7-044B19DD3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1" y="1447802"/>
            <a:ext cx="6975979" cy="42502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E6D3D0-2F5F-43DF-E48B-92EEA2413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Deep-learning Dataset Construction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BDAC7-BCC2-79F6-C172-8A4BFF57E1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F9382-6E98-BE4A-AA0D-AFAB51FE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it-IT" sz="12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EB7D1BC-F17A-97D4-1DD3-9E1D971BCFE5}"/>
                  </a:ext>
                </a:extLst>
              </p:cNvPr>
              <p:cNvSpPr/>
              <p:nvPr/>
            </p:nvSpPr>
            <p:spPr>
              <a:xfrm>
                <a:off x="6972054" y="1413933"/>
                <a:ext cx="5160682" cy="1794933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Input </a:t>
                </a:r>
                <a:r>
                  <a:rPr lang="en-US" b="1" dirty="0">
                    <a:solidFill>
                      <a:srgbClr val="FF0000"/>
                    </a:solidFill>
                  </a:rPr>
                  <a:t>hypercube</a:t>
                </a:r>
                <a:r>
                  <a:rPr lang="en-US" b="1" dirty="0">
                    <a:solidFill>
                      <a:schemeClr val="tx1"/>
                    </a:solidFill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𝑹𝑨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𝑫𝒆𝒄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e>
                    </m:d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4 x 64 x 64 x 4</a:t>
                </a:r>
              </a:p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Spatial resolution: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FoV</a:t>
                </a:r>
                <a:r>
                  <a:rPr lang="en-US" b="1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∘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×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∘</m:t>
                        </m:r>
                      </m:sup>
                    </m:sSup>
                  </m:oMath>
                </a14:m>
                <a:endParaRPr lang="en-US" b="1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pPr algn="ctr"/>
                <a:r>
                  <a:rPr lang="en-US" b="1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Two classes  </a:t>
                </a:r>
                <a:r>
                  <a:rPr lang="en-US" b="1" dirty="0">
                    <a:solidFill>
                      <a:srgbClr val="0070C0"/>
                    </a:solidFill>
                    <a:sym typeface="Wingdings" panose="05000000000000000000" pitchFamily="2" charset="2"/>
                  </a:rPr>
                  <a:t>HGA</a:t>
                </a:r>
                <a:r>
                  <a:rPr lang="en-US" b="1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 or </a:t>
                </a:r>
                <a:r>
                  <a:rPr lang="en-US" b="1" dirty="0">
                    <a:solidFill>
                      <a:srgbClr val="00B050"/>
                    </a:solidFill>
                    <a:sym typeface="Wingdings" panose="05000000000000000000" pitchFamily="2" charset="2"/>
                  </a:rPr>
                  <a:t>LAT background</a:t>
                </a:r>
              </a:p>
              <a:p>
                <a:pPr algn="ctr"/>
                <a:r>
                  <a:rPr lang="en-US" b="1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Variable HGA position within the </a:t>
                </a:r>
                <a:r>
                  <a:rPr lang="en-US" b="1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FoV</a:t>
                </a:r>
                <a:endParaRPr lang="en-US" b="1" dirty="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EB7D1BC-F17A-97D4-1DD3-9E1D971BC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054" y="1413933"/>
                <a:ext cx="5160682" cy="17949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4183E1F1-0E2C-8634-78EE-22E22F3ECA63}"/>
              </a:ext>
            </a:extLst>
          </p:cNvPr>
          <p:cNvSpPr/>
          <p:nvPr/>
        </p:nvSpPr>
        <p:spPr>
          <a:xfrm>
            <a:off x="6972054" y="3297240"/>
            <a:ext cx="1460749" cy="13038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TRAINING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408 655</a:t>
            </a:r>
          </a:p>
          <a:p>
            <a:pPr algn="ctr"/>
            <a:endParaRPr lang="en-US" sz="16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42 874 HGA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365 781 </a:t>
            </a:r>
            <a:r>
              <a:rPr lang="en-US" sz="1400" b="1" dirty="0" err="1">
                <a:solidFill>
                  <a:schemeClr val="tx1"/>
                </a:solidFill>
                <a:sym typeface="Wingdings" panose="05000000000000000000" pitchFamily="2" charset="2"/>
              </a:rPr>
              <a:t>bkg</a:t>
            </a:r>
            <a:endParaRPr lang="en-US" sz="1600" b="1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09E576-F65B-1D6B-6646-CE57A0D76E0E}"/>
              </a:ext>
            </a:extLst>
          </p:cNvPr>
          <p:cNvSpPr/>
          <p:nvPr/>
        </p:nvSpPr>
        <p:spPr>
          <a:xfrm>
            <a:off x="8822020" y="3297239"/>
            <a:ext cx="1460749" cy="13038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VALIDATION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102 165</a:t>
            </a:r>
          </a:p>
          <a:p>
            <a:pPr algn="ctr"/>
            <a:endParaRPr lang="en-US" sz="16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10 718 HGA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91 447 </a:t>
            </a:r>
            <a:r>
              <a:rPr lang="en-US" sz="1400" b="1" dirty="0" err="1">
                <a:solidFill>
                  <a:schemeClr val="tx1"/>
                </a:solidFill>
                <a:sym typeface="Wingdings" panose="05000000000000000000" pitchFamily="2" charset="2"/>
              </a:rPr>
              <a:t>bkg</a:t>
            </a:r>
            <a:endParaRPr lang="en-US" sz="1400" b="1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F22E60-2867-8F9A-857C-4E5D2AA32080}"/>
              </a:ext>
            </a:extLst>
          </p:cNvPr>
          <p:cNvSpPr/>
          <p:nvPr/>
        </p:nvSpPr>
        <p:spPr>
          <a:xfrm>
            <a:off x="10671986" y="3339572"/>
            <a:ext cx="1460749" cy="13038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TEST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sym typeface="Wingdings" panose="05000000000000000000" pitchFamily="2" charset="2"/>
              </a:rPr>
              <a:t>127 705</a:t>
            </a:r>
          </a:p>
          <a:p>
            <a:pPr algn="ctr"/>
            <a:endParaRPr lang="en-US" sz="16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13 398 HGA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sym typeface="Wingdings" panose="05000000000000000000" pitchFamily="2" charset="2"/>
              </a:rPr>
              <a:t>127 705 </a:t>
            </a:r>
            <a:r>
              <a:rPr lang="en-US" sz="1400" b="1" dirty="0" err="1">
                <a:solidFill>
                  <a:schemeClr val="tx1"/>
                </a:solidFill>
                <a:sym typeface="Wingdings" panose="05000000000000000000" pitchFamily="2" charset="2"/>
              </a:rPr>
              <a:t>bkg</a:t>
            </a:r>
            <a:endParaRPr lang="en-US" sz="1600" b="1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FC0B1E-FD15-BC0A-E2AE-4774073CF53B}"/>
              </a:ext>
            </a:extLst>
          </p:cNvPr>
          <p:cNvSpPr/>
          <p:nvPr/>
        </p:nvSpPr>
        <p:spPr>
          <a:xfrm>
            <a:off x="5024972" y="3754438"/>
            <a:ext cx="1557865" cy="47413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HGA/</a:t>
            </a:r>
            <a:r>
              <a:rPr lang="en-US" sz="1400" b="1" dirty="0" err="1">
                <a:solidFill>
                  <a:schemeClr val="tx1"/>
                </a:solidFill>
              </a:rPr>
              <a:t>bkg</a:t>
            </a:r>
            <a:r>
              <a:rPr lang="en-US" sz="1400" b="1" dirty="0">
                <a:solidFill>
                  <a:schemeClr val="tx1"/>
                </a:solidFill>
              </a:rPr>
              <a:t> = 0.12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26F9CA-24AC-827F-E988-4927F696C9C1}"/>
              </a:ext>
            </a:extLst>
          </p:cNvPr>
          <p:cNvSpPr/>
          <p:nvPr/>
        </p:nvSpPr>
        <p:spPr>
          <a:xfrm>
            <a:off x="8285507" y="4847841"/>
            <a:ext cx="2533776" cy="13038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Data Augmentation: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↔ FLIPS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 ↻ 90° ROTATIONS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 ⇄ ±8 </a:t>
            </a:r>
            <a:r>
              <a:rPr lang="en-US" sz="1400" b="1" dirty="0" err="1">
                <a:solidFill>
                  <a:schemeClr val="tx1"/>
                </a:solidFill>
              </a:rPr>
              <a:t>px</a:t>
            </a:r>
            <a:r>
              <a:rPr lang="en-US" sz="1400" b="1" dirty="0">
                <a:solidFill>
                  <a:schemeClr val="tx1"/>
                </a:solidFill>
              </a:rPr>
              <a:t> TRANSLATIONS 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[0,1] NORMALIZATION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59E0B4-1659-D155-FFF8-B73FA75E9396}"/>
              </a:ext>
            </a:extLst>
          </p:cNvPr>
          <p:cNvSpPr/>
          <p:nvPr/>
        </p:nvSpPr>
        <p:spPr>
          <a:xfrm>
            <a:off x="0" y="941060"/>
            <a:ext cx="2021292" cy="12433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Four logarithmic energy bins: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100-178 MeV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178-316 MeV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316-562 MeV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562-1000 MeV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EA26E2-5456-1E84-6266-22ECCCFCB41E}"/>
              </a:ext>
            </a:extLst>
          </p:cNvPr>
          <p:cNvSpPr/>
          <p:nvPr/>
        </p:nvSpPr>
        <p:spPr>
          <a:xfrm>
            <a:off x="2057947" y="941060"/>
            <a:ext cx="1946785" cy="12433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Four logarithmic time bins: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Scaled to each HGA duration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C97C94-827E-516D-E6DF-33FD37FC8750}"/>
              </a:ext>
            </a:extLst>
          </p:cNvPr>
          <p:cNvSpPr txBox="1"/>
          <p:nvPr/>
        </p:nvSpPr>
        <p:spPr>
          <a:xfrm>
            <a:off x="6197600" y="5499774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endParaRPr lang="en-US" sz="2400" dirty="0">
              <a:solidFill>
                <a:srgbClr val="171717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267CB2-4916-5BA6-3395-15690F47BF76}"/>
              </a:ext>
            </a:extLst>
          </p:cNvPr>
          <p:cNvSpPr/>
          <p:nvPr/>
        </p:nvSpPr>
        <p:spPr>
          <a:xfrm>
            <a:off x="5435600" y="5475877"/>
            <a:ext cx="2743200" cy="7802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Augmentation promotes invariance to source position</a:t>
            </a:r>
          </a:p>
        </p:txBody>
      </p:sp>
    </p:spTree>
    <p:extLst>
      <p:ext uri="{BB962C8B-B14F-4D97-AF65-F5344CB8AC3E}">
        <p14:creationId xmlns:p14="http://schemas.microsoft.com/office/powerpoint/2010/main" val="320600504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93183-7AA0-8FA4-EBE9-71EE784C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THOR (gamma ray </a:t>
            </a:r>
            <a:r>
              <a:rPr lang="en-US" dirty="0" err="1"/>
              <a:t>bursT</a:t>
            </a:r>
            <a:r>
              <a:rPr lang="en-US" dirty="0"/>
              <a:t> High-z </a:t>
            </a:r>
            <a:r>
              <a:rPr lang="en-US" dirty="0" err="1"/>
              <a:t>afterglOws</a:t>
            </a:r>
            <a:r>
              <a:rPr lang="en-US" dirty="0"/>
              <a:t> Recognizer) Architecture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AA84C6-6262-B3C7-8B1F-CD47F171EA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2CCB8-EBA9-79E1-2B4F-5CE414C45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it-IT" sz="12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12823C-ABB0-D6F2-20C7-A5F4BB6F1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9" y="1529024"/>
            <a:ext cx="11425081" cy="40067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C65A62-D625-4B69-1FCB-668EE5EDCC48}"/>
              </a:ext>
            </a:extLst>
          </p:cNvPr>
          <p:cNvSpPr/>
          <p:nvPr/>
        </p:nvSpPr>
        <p:spPr>
          <a:xfrm>
            <a:off x="8026400" y="1399670"/>
            <a:ext cx="2277534" cy="870484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3D convolutions across time and space 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Energy bins treated as input channels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468C87-2310-6E2C-D976-ADBAB3B47559}"/>
              </a:ext>
            </a:extLst>
          </p:cNvPr>
          <p:cNvSpPr txBox="1"/>
          <p:nvPr/>
        </p:nvSpPr>
        <p:spPr>
          <a:xfrm>
            <a:off x="855134" y="5800702"/>
            <a:ext cx="6096000" cy="6044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95250" algn="just">
              <a:lnSpc>
                <a:spcPct val="125000"/>
              </a:lnSpc>
              <a:buClr>
                <a:srgbClr val="171717"/>
              </a:buClr>
              <a:buSzPts val="2100"/>
            </a:pPr>
            <a:r>
              <a:rPr lang="en-GB" sz="1400" b="1" dirty="0">
                <a:solidFill>
                  <a:srgbClr val="FF0000"/>
                </a:solidFill>
              </a:rPr>
              <a:t>Total params: 84903601 (323.88 MB)</a:t>
            </a:r>
          </a:p>
          <a:p>
            <a:pPr marL="95250" algn="just">
              <a:lnSpc>
                <a:spcPct val="125000"/>
              </a:lnSpc>
              <a:buClr>
                <a:srgbClr val="171717"/>
              </a:buClr>
              <a:buSzPts val="2100"/>
            </a:pPr>
            <a:r>
              <a:rPr lang="en-GB" sz="1400" b="1" dirty="0">
                <a:solidFill>
                  <a:srgbClr val="FF0000"/>
                </a:solidFill>
              </a:rPr>
              <a:t>Learning rate: 1.11e-4</a:t>
            </a:r>
          </a:p>
        </p:txBody>
      </p:sp>
    </p:spTree>
    <p:extLst>
      <p:ext uri="{BB962C8B-B14F-4D97-AF65-F5344CB8AC3E}">
        <p14:creationId xmlns:p14="http://schemas.microsoft.com/office/powerpoint/2010/main" val="354687163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185ED-C190-C83F-4AF3-DE14C244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and Validation Results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DB25-8B3F-7930-0549-C3429B08AE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b="1">
                <a:ea typeface="ＭＳ Ｐゴシック" panose="020B0600070205080204" pitchFamily="34" charset="-128"/>
              </a:rPr>
              <a:t>High-z GRB afterglows search</a:t>
            </a:r>
            <a:r>
              <a:rPr lang="it-IT" altLang="it-IT">
                <a:ea typeface="ＭＳ Ｐゴシック" panose="020B0600070205080204" pitchFamily="34" charset="-128"/>
              </a:rPr>
              <a:t>, Riccardo Martinelli</a:t>
            </a: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D90052-DA21-F1BD-CB65-85FA1CA5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9206DD-A439-4B35-BCAB-19CE274E7C7C}" type="slidenum">
              <a:rPr kumimoji="0" lang="en-US" altLang="it-IT" sz="1200" b="1" i="0" u="none" strike="noStrike" kern="120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it-IT" sz="12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FDFE8A-9080-8398-D47B-146F7828C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71102"/>
            <a:ext cx="6509173" cy="54296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1DCEFD-DA40-DEAD-9B68-27EA589EDFD8}"/>
              </a:ext>
            </a:extLst>
          </p:cNvPr>
          <p:cNvSpPr/>
          <p:nvPr/>
        </p:nvSpPr>
        <p:spPr>
          <a:xfrm>
            <a:off x="7298268" y="1413933"/>
            <a:ext cx="4809066" cy="1481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Binary Cross-Entropy loss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Batch size: 128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RMSprop optimizer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Early stopping and overfitting check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4AFF21-B5D1-0F93-FAAA-8214F0FF4850}"/>
              </a:ext>
            </a:extLst>
          </p:cNvPr>
          <p:cNvSpPr/>
          <p:nvPr/>
        </p:nvSpPr>
        <p:spPr>
          <a:xfrm>
            <a:off x="7298268" y="3166532"/>
            <a:ext cx="4809066" cy="1481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TensorFlow </a:t>
            </a:r>
            <a:r>
              <a:rPr lang="en-US" b="1" i="1" dirty="0" err="1">
                <a:solidFill>
                  <a:schemeClr val="tx1"/>
                </a:solidFill>
              </a:rPr>
              <a:t>MirroredStrategy</a:t>
            </a:r>
            <a:endParaRPr lang="en-US" b="1" i="1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4 NVIDIA A100-SXM-64GB GPUs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5 hours training time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0290C4-C4A0-6BA9-9A58-F35384164676}"/>
              </a:ext>
            </a:extLst>
          </p:cNvPr>
          <p:cNvSpPr/>
          <p:nvPr/>
        </p:nvSpPr>
        <p:spPr>
          <a:xfrm>
            <a:off x="7298268" y="5074708"/>
            <a:ext cx="4809066" cy="953559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Training and validation metrics follow consistent trends, with no sustained evidence of overfitting.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AFD7FC-0706-572D-E957-4F9C156B6F9E}"/>
              </a:ext>
            </a:extLst>
          </p:cNvPr>
          <p:cNvSpPr txBox="1"/>
          <p:nvPr/>
        </p:nvSpPr>
        <p:spPr>
          <a:xfrm rot="19964118">
            <a:off x="187303" y="3518060"/>
            <a:ext cx="4023460" cy="7786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  <p:txBody>
          <a:bodyPr spcFirstLastPara="1" wrap="none" lIns="91425" tIns="91425" rIns="91425" bIns="91425" rtlCol="0" anchor="t" anchorCtr="0">
            <a:noAutofit/>
          </a:bodyPr>
          <a:lstStyle/>
          <a:p>
            <a:pPr marL="952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100"/>
            </a:pPr>
            <a:r>
              <a:rPr lang="en-US" sz="8000" b="1" dirty="0">
                <a:solidFill>
                  <a:srgbClr val="171717">
                    <a:alpha val="12000"/>
                  </a:srgbClr>
                </a:solidFill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414787404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Fermi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spcFirstLastPara="1" wrap="square" lIns="91425" tIns="91425" rIns="91425" bIns="91425" anchor="t" anchorCtr="0">
        <a:noAutofit/>
      </a:bodyPr>
      <a:lstStyle>
        <a:defPPr marL="95250" algn="just" rtl="0">
          <a:lnSpc>
            <a:spcPct val="125000"/>
          </a:lnSpc>
          <a:spcBef>
            <a:spcPts val="0"/>
          </a:spcBef>
          <a:spcAft>
            <a:spcPts val="0"/>
          </a:spcAft>
          <a:buClr>
            <a:srgbClr val="171717"/>
          </a:buClr>
          <a:buSzPts val="2100"/>
          <a:defRPr sz="2400" dirty="0" smtClean="0">
            <a:solidFill>
              <a:srgbClr val="171717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12076</TotalTime>
  <Words>1206</Words>
  <Application>Microsoft Office PowerPoint</Application>
  <PresentationFormat>Widescreen</PresentationFormat>
  <Paragraphs>216</Paragraphs>
  <Slides>16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Aptos</vt:lpstr>
      <vt:lpstr>Arial</vt:lpstr>
      <vt:lpstr>Cambria Math</vt:lpstr>
      <vt:lpstr>Wingdings</vt:lpstr>
      <vt:lpstr>1_Fermi</vt:lpstr>
      <vt:lpstr>Acrobat Document</vt:lpstr>
      <vt:lpstr>AI-based Identification of High-redshift Gamma-ray Burst Afterglows  in Fermi-LAT observations</vt:lpstr>
      <vt:lpstr>Why searching for high-z GRBs?</vt:lpstr>
      <vt:lpstr>High-z GRB Afterglows Emission</vt:lpstr>
      <vt:lpstr>From Observed GRBs to a Synthetic Population</vt:lpstr>
      <vt:lpstr>Monte Carlo Simulation of High-z GRB Afterglows</vt:lpstr>
      <vt:lpstr>Can You Identify the Afterglow?</vt:lpstr>
      <vt:lpstr>Deep-learning Dataset Construction</vt:lpstr>
      <vt:lpstr>THOR (gamma ray bursT High-z afterglOws Recognizer) Architecture</vt:lpstr>
      <vt:lpstr>Training and Validation Results</vt:lpstr>
      <vt:lpstr>THOR Performance</vt:lpstr>
      <vt:lpstr>THOR Perfomance on the LAT 2nd GRB Catalog</vt:lpstr>
      <vt:lpstr>SHAP reveals which input pixels drive THOR’s predictions</vt:lpstr>
      <vt:lpstr>Energy-resolved SHAP Attributions THOR identifies spatially coherent emission across multiple energy bins</vt:lpstr>
      <vt:lpstr>Time-resolved SHAP Attributions THOR tracks the temporal evolution of spatially localized emission</vt:lpstr>
      <vt:lpstr>Search Strategy for High-z GRB Candidates</vt:lpstr>
      <vt:lpstr>THOR: a new search tool for high-z GRB afterglows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MARTINELLI RICCARDO [DR0400024]</dc:creator>
  <cp:lastModifiedBy>MARTINELLI RICCARDO [DR0400024]</cp:lastModifiedBy>
  <cp:revision>63</cp:revision>
  <cp:lastPrinted>2026-08-05T08:40:48Z</cp:lastPrinted>
  <dcterms:created xsi:type="dcterms:W3CDTF">2026-07-30T07:07:45Z</dcterms:created>
  <dcterms:modified xsi:type="dcterms:W3CDTF">2026-08-26T13:16:15Z</dcterms:modified>
</cp:coreProperties>
</file>