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4.xml" ContentType="application/vnd.openxmlformats-officedocument.presentationml.notesSl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1"/>
  </p:notesMasterIdLst>
  <p:sldIdLst>
    <p:sldId id="256" r:id="rId2"/>
    <p:sldId id="263" r:id="rId3"/>
    <p:sldId id="265" r:id="rId4"/>
    <p:sldId id="264" r:id="rId5"/>
    <p:sldId id="258" r:id="rId6"/>
    <p:sldId id="259" r:id="rId7"/>
    <p:sldId id="267" r:id="rId8"/>
    <p:sldId id="266" r:id="rId9"/>
    <p:sldId id="260" r:id="rId1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2935"/>
    <p:restoredTop sz="75161"/>
  </p:normalViewPr>
  <p:slideViewPr>
    <p:cSldViewPr snapToGrid="0">
      <p:cViewPr>
        <p:scale>
          <a:sx n="135" d="100"/>
          <a:sy n="135" d="100"/>
        </p:scale>
        <p:origin x="3224" y="81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package" Target="../embeddings/Microsoft_Excel_Worksheet2.xlsx"/><Relationship Id="rId2" Type="http://schemas.microsoft.com/office/2011/relationships/chartColorStyle" Target="colors3.xml"/><Relationship Id="rId1" Type="http://schemas.microsoft.com/office/2011/relationships/chartStyle" Target="style3.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r>
              <a:rPr lang="en-US" dirty="0"/>
              <a:t>Stage 3</a:t>
            </a:r>
          </a:p>
        </c:rich>
      </c:tx>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0"/>
          <c:order val="0"/>
          <c:tx>
            <c:strRef>
              <c:f>Sheet1!$B$1</c:f>
              <c:strCache>
                <c:ptCount val="1"/>
                <c:pt idx="0">
                  <c:v>Number of spectra</c:v>
                </c:pt>
              </c:strCache>
            </c:strRef>
          </c:tx>
          <c:spPr>
            <a:solidFill>
              <a:schemeClr val="accent1"/>
            </a:solidFill>
            <a:ln>
              <a:noFill/>
            </a:ln>
            <a:effectLst/>
          </c:spPr>
          <c:invertIfNegative val="0"/>
          <c:cat>
            <c:strRef>
              <c:f>Sheet1!$A$2:$A$3</c:f>
              <c:strCache>
                <c:ptCount val="2"/>
                <c:pt idx="0">
                  <c:v>HST</c:v>
                </c:pt>
                <c:pt idx="1">
                  <c:v>JWST</c:v>
                </c:pt>
              </c:strCache>
            </c:strRef>
          </c:cat>
          <c:val>
            <c:numRef>
              <c:f>Sheet1!$B$2:$B$3</c:f>
              <c:numCache>
                <c:formatCode>General</c:formatCode>
                <c:ptCount val="2"/>
                <c:pt idx="0">
                  <c:v>10000</c:v>
                </c:pt>
                <c:pt idx="1">
                  <c:v>20000</c:v>
                </c:pt>
              </c:numCache>
            </c:numRef>
          </c:val>
          <c:extLst>
            <c:ext xmlns:c16="http://schemas.microsoft.com/office/drawing/2014/chart" uri="{C3380CC4-5D6E-409C-BE32-E72D297353CC}">
              <c16:uniqueId val="{00000000-E4EB-0447-B58F-EC9C2754B14F}"/>
            </c:ext>
          </c:extLst>
        </c:ser>
        <c:dLbls>
          <c:showLegendKey val="0"/>
          <c:showVal val="0"/>
          <c:showCatName val="0"/>
          <c:showSerName val="0"/>
          <c:showPercent val="0"/>
          <c:showBubbleSize val="0"/>
        </c:dLbls>
        <c:gapWidth val="219"/>
        <c:overlap val="-27"/>
        <c:axId val="1501601215"/>
        <c:axId val="1501606143"/>
      </c:barChart>
      <c:catAx>
        <c:axId val="1501601215"/>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501606143"/>
        <c:crosses val="autoZero"/>
        <c:auto val="1"/>
        <c:lblAlgn val="ctr"/>
        <c:lblOffset val="100"/>
        <c:noMultiLvlLbl val="0"/>
      </c:catAx>
      <c:valAx>
        <c:axId val="1501606143"/>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501601215"/>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r>
              <a:rPr lang="en-US" dirty="0"/>
              <a:t>Stage 3</a:t>
            </a:r>
          </a:p>
        </c:rich>
      </c:tx>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0"/>
          <c:order val="0"/>
          <c:tx>
            <c:strRef>
              <c:f>Sheet1!$B$1</c:f>
              <c:strCache>
                <c:ptCount val="1"/>
                <c:pt idx="0">
                  <c:v>Number of spectra</c:v>
                </c:pt>
              </c:strCache>
            </c:strRef>
          </c:tx>
          <c:spPr>
            <a:solidFill>
              <a:schemeClr val="accent1"/>
            </a:solidFill>
            <a:ln>
              <a:noFill/>
            </a:ln>
            <a:effectLst/>
          </c:spPr>
          <c:invertIfNegative val="0"/>
          <c:cat>
            <c:strRef>
              <c:f>Sheet1!$A$2:$A$3</c:f>
              <c:strCache>
                <c:ptCount val="2"/>
                <c:pt idx="0">
                  <c:v>HST</c:v>
                </c:pt>
                <c:pt idx="1">
                  <c:v>JWST</c:v>
                </c:pt>
              </c:strCache>
            </c:strRef>
          </c:cat>
          <c:val>
            <c:numRef>
              <c:f>Sheet1!$B$2:$B$3</c:f>
              <c:numCache>
                <c:formatCode>General</c:formatCode>
                <c:ptCount val="2"/>
                <c:pt idx="0">
                  <c:v>10000</c:v>
                </c:pt>
                <c:pt idx="1">
                  <c:v>12000</c:v>
                </c:pt>
              </c:numCache>
            </c:numRef>
          </c:val>
          <c:extLst>
            <c:ext xmlns:c16="http://schemas.microsoft.com/office/drawing/2014/chart" uri="{C3380CC4-5D6E-409C-BE32-E72D297353CC}">
              <c16:uniqueId val="{00000000-E4EB-0447-B58F-EC9C2754B14F}"/>
            </c:ext>
          </c:extLst>
        </c:ser>
        <c:dLbls>
          <c:showLegendKey val="0"/>
          <c:showVal val="0"/>
          <c:showCatName val="0"/>
          <c:showSerName val="0"/>
          <c:showPercent val="0"/>
          <c:showBubbleSize val="0"/>
        </c:dLbls>
        <c:gapWidth val="219"/>
        <c:overlap val="-27"/>
        <c:axId val="1501601215"/>
        <c:axId val="1501606143"/>
      </c:barChart>
      <c:catAx>
        <c:axId val="1501601215"/>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501606143"/>
        <c:crosses val="autoZero"/>
        <c:auto val="1"/>
        <c:lblAlgn val="ctr"/>
        <c:lblOffset val="100"/>
        <c:noMultiLvlLbl val="0"/>
      </c:catAx>
      <c:valAx>
        <c:axId val="1501606143"/>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501601215"/>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r>
              <a:rPr lang="en-US" dirty="0"/>
              <a:t>Stage 4/5</a:t>
            </a:r>
          </a:p>
        </c:rich>
      </c:tx>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0"/>
          <c:order val="0"/>
          <c:tx>
            <c:strRef>
              <c:f>Sheet1!$B$1</c:f>
              <c:strCache>
                <c:ptCount val="1"/>
                <c:pt idx="0">
                  <c:v>Number of Spectra</c:v>
                </c:pt>
              </c:strCache>
            </c:strRef>
          </c:tx>
          <c:spPr>
            <a:solidFill>
              <a:schemeClr val="accent1"/>
            </a:solidFill>
            <a:ln>
              <a:noFill/>
            </a:ln>
            <a:effectLst/>
          </c:spPr>
          <c:invertIfNegative val="0"/>
          <c:cat>
            <c:strRef>
              <c:f>Sheet1!$A$2:$A$8</c:f>
              <c:strCache>
                <c:ptCount val="7"/>
                <c:pt idx="0">
                  <c:v>HST</c:v>
                </c:pt>
                <c:pt idx="1">
                  <c:v>JWST</c:v>
                </c:pt>
                <c:pt idx="2">
                  <c:v>Euclid</c:v>
                </c:pt>
                <c:pt idx="3">
                  <c:v>DESI</c:v>
                </c:pt>
                <c:pt idx="4">
                  <c:v>CSST</c:v>
                </c:pt>
                <c:pt idx="5">
                  <c:v>MUST</c:v>
                </c:pt>
                <c:pt idx="6">
                  <c:v>Spec-s5</c:v>
                </c:pt>
              </c:strCache>
            </c:strRef>
          </c:cat>
          <c:val>
            <c:numRef>
              <c:f>Sheet1!$B$2:$B$8</c:f>
              <c:numCache>
                <c:formatCode>General</c:formatCode>
                <c:ptCount val="7"/>
                <c:pt idx="0">
                  <c:v>10000</c:v>
                </c:pt>
                <c:pt idx="1">
                  <c:v>20000</c:v>
                </c:pt>
                <c:pt idx="2">
                  <c:v>30000000</c:v>
                </c:pt>
                <c:pt idx="3">
                  <c:v>47000000</c:v>
                </c:pt>
                <c:pt idx="4">
                  <c:v>100000000</c:v>
                </c:pt>
                <c:pt idx="5">
                  <c:v>100000000</c:v>
                </c:pt>
                <c:pt idx="6">
                  <c:v>150000000</c:v>
                </c:pt>
              </c:numCache>
            </c:numRef>
          </c:val>
          <c:extLst>
            <c:ext xmlns:c16="http://schemas.microsoft.com/office/drawing/2014/chart" uri="{C3380CC4-5D6E-409C-BE32-E72D297353CC}">
              <c16:uniqueId val="{00000000-8B98-6647-BAB5-BD8CAB1198AE}"/>
            </c:ext>
          </c:extLst>
        </c:ser>
        <c:dLbls>
          <c:showLegendKey val="0"/>
          <c:showVal val="0"/>
          <c:showCatName val="0"/>
          <c:showSerName val="0"/>
          <c:showPercent val="0"/>
          <c:showBubbleSize val="0"/>
        </c:dLbls>
        <c:gapWidth val="182"/>
        <c:axId val="1538620287"/>
        <c:axId val="1509400447"/>
      </c:barChart>
      <c:catAx>
        <c:axId val="1538620287"/>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509400447"/>
        <c:crosses val="autoZero"/>
        <c:auto val="1"/>
        <c:lblAlgn val="ctr"/>
        <c:lblOffset val="100"/>
        <c:noMultiLvlLbl val="0"/>
      </c:catAx>
      <c:valAx>
        <c:axId val="1509400447"/>
        <c:scaling>
          <c:orientation val="minMax"/>
        </c:scaling>
        <c:delete val="0"/>
        <c:axPos val="l"/>
        <c:majorGridlines>
          <c:spPr>
            <a:ln w="9525" cap="flat" cmpd="sng" algn="ctr">
              <a:solidFill>
                <a:schemeClr val="tx1">
                  <a:lumMod val="15000"/>
                  <a:lumOff val="85000"/>
                </a:schemeClr>
              </a:solidFill>
              <a:round/>
            </a:ln>
            <a:effectLst/>
          </c:spPr>
        </c:majorGridlines>
        <c:numFmt formatCode="0.00E+00" sourceLinked="0"/>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538620287"/>
        <c:crosses val="autoZero"/>
        <c:crossBetween val="between"/>
      </c:valAx>
      <c:spPr>
        <a:noFill/>
        <a:ln w="25400">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0AE13E0-F776-C74B-AB79-E957F1D8625F}" type="datetimeFigureOut">
              <a:rPr lang="en-US" smtClean="0"/>
              <a:t>8/27/26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A345DA0-8D53-BA4A-A344-0B37F7EA96BF}" type="slidenum">
              <a:rPr lang="en-US" smtClean="0"/>
              <a:t>‹#›</a:t>
            </a:fld>
            <a:endParaRPr lang="en-US"/>
          </a:p>
        </p:txBody>
      </p:sp>
    </p:spTree>
    <p:extLst>
      <p:ext uri="{BB962C8B-B14F-4D97-AF65-F5344CB8AC3E}">
        <p14:creationId xmlns:p14="http://schemas.microsoft.com/office/powerpoint/2010/main" val="282539441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Hello everyone, </a:t>
            </a:r>
          </a:p>
          <a:p>
            <a:r>
              <a:rPr lang="en-US" dirty="0"/>
              <a:t>My name is Soorya Narayan. I will be presenting the work I did in the first half of my PhD. </a:t>
            </a:r>
          </a:p>
          <a:p>
            <a:r>
              <a:rPr lang="en-US" dirty="0"/>
              <a:t>As you can see in the title, I work with spectroscopic data, but unlike what you see in the title I do not work with Euclid data currently.</a:t>
            </a:r>
          </a:p>
          <a:p>
            <a:r>
              <a:rPr lang="en-US" dirty="0"/>
              <a:t>My end goal is to prepare something for the Euclid Telescope, especially the NISP instrument. </a:t>
            </a:r>
          </a:p>
        </p:txBody>
      </p:sp>
      <p:sp>
        <p:nvSpPr>
          <p:cNvPr id="4" name="Slide Number Placeholder 3"/>
          <p:cNvSpPr>
            <a:spLocks noGrp="1"/>
          </p:cNvSpPr>
          <p:nvPr>
            <p:ph type="sldNum" sz="quarter" idx="5"/>
          </p:nvPr>
        </p:nvSpPr>
        <p:spPr/>
        <p:txBody>
          <a:bodyPr/>
          <a:lstStyle/>
          <a:p>
            <a:fld id="{2A345DA0-8D53-BA4A-A344-0B37F7EA96BF}" type="slidenum">
              <a:rPr lang="en-US" smtClean="0"/>
              <a:t>1</a:t>
            </a:fld>
            <a:endParaRPr lang="en-US"/>
          </a:p>
        </p:txBody>
      </p:sp>
    </p:spTree>
    <p:extLst>
      <p:ext uri="{BB962C8B-B14F-4D97-AF65-F5344CB8AC3E}">
        <p14:creationId xmlns:p14="http://schemas.microsoft.com/office/powerpoint/2010/main" val="268139164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Spectroscopy, as we all know, has a wide range of applications ranging from </a:t>
            </a:r>
            <a:r>
              <a:rPr lang="en-US" dirty="0" err="1"/>
              <a:t>analysing</a:t>
            </a:r>
            <a:r>
              <a:rPr lang="en-US" dirty="0"/>
              <a:t> stellar and galactic compositions and dynamics to testings various dark matter models. </a:t>
            </a:r>
          </a:p>
          <a:p>
            <a:r>
              <a:rPr lang="en-US" dirty="0"/>
              <a:t>Euclid focuses more on the applications shown on the screen. But how exactly does spectroscopy help with these goals? </a:t>
            </a:r>
          </a:p>
        </p:txBody>
      </p:sp>
      <p:sp>
        <p:nvSpPr>
          <p:cNvPr id="4" name="Slide Number Placeholder 3"/>
          <p:cNvSpPr>
            <a:spLocks noGrp="1"/>
          </p:cNvSpPr>
          <p:nvPr>
            <p:ph type="sldNum" sz="quarter" idx="5"/>
          </p:nvPr>
        </p:nvSpPr>
        <p:spPr/>
        <p:txBody>
          <a:bodyPr/>
          <a:lstStyle/>
          <a:p>
            <a:fld id="{2A345DA0-8D53-BA4A-A344-0B37F7EA96BF}" type="slidenum">
              <a:rPr lang="en-US" smtClean="0"/>
              <a:t>2</a:t>
            </a:fld>
            <a:endParaRPr lang="en-US"/>
          </a:p>
        </p:txBody>
      </p:sp>
    </p:spTree>
    <p:extLst>
      <p:ext uri="{BB962C8B-B14F-4D97-AF65-F5344CB8AC3E}">
        <p14:creationId xmlns:p14="http://schemas.microsoft.com/office/powerpoint/2010/main" val="284623176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Spectroscopy unlocks the third dimension, by measuring accurate redshifts. Which in turn gives us all the information we need to carry out all the analysis shown on the screen. </a:t>
            </a:r>
          </a:p>
          <a:p>
            <a:r>
              <a:rPr lang="en-US" dirty="0"/>
              <a:t>Telescopes like the JWST and HST have provided us with some spectra but to have accurate measurements we need more data.</a:t>
            </a:r>
          </a:p>
        </p:txBody>
      </p:sp>
      <p:sp>
        <p:nvSpPr>
          <p:cNvPr id="4" name="Slide Number Placeholder 3"/>
          <p:cNvSpPr>
            <a:spLocks noGrp="1"/>
          </p:cNvSpPr>
          <p:nvPr>
            <p:ph type="sldNum" sz="quarter" idx="5"/>
          </p:nvPr>
        </p:nvSpPr>
        <p:spPr/>
        <p:txBody>
          <a:bodyPr/>
          <a:lstStyle/>
          <a:p>
            <a:fld id="{2A345DA0-8D53-BA4A-A344-0B37F7EA96BF}" type="slidenum">
              <a:rPr lang="en-US" smtClean="0"/>
              <a:t>3</a:t>
            </a:fld>
            <a:endParaRPr lang="en-US"/>
          </a:p>
        </p:txBody>
      </p:sp>
    </p:spTree>
    <p:extLst>
      <p:ext uri="{BB962C8B-B14F-4D97-AF65-F5344CB8AC3E}">
        <p14:creationId xmlns:p14="http://schemas.microsoft.com/office/powerpoint/2010/main" val="410698635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That is where the stage 4 and stage 5 spectroscopic surveys come into play. Euclid and DESI are stage 4 surveys producing around 30-50million samples, while stage 5 surveys like CSST, MUST and Spec-s5 are projected to produce in the hundreds of millions. </a:t>
            </a:r>
          </a:p>
          <a:p>
            <a:r>
              <a:rPr lang="en-US" dirty="0"/>
              <a:t>With so much data coming our way, we need to be prepared to </a:t>
            </a:r>
            <a:r>
              <a:rPr lang="en-US" dirty="0" err="1"/>
              <a:t>analyse</a:t>
            </a:r>
            <a:r>
              <a:rPr lang="en-US" dirty="0"/>
              <a:t> such large volumes of data. Since we are not used such volumes of data, our traditional analysis techniques are far too slow for the incoming volume. An obvious solution would be to use machine learning. </a:t>
            </a:r>
          </a:p>
        </p:txBody>
      </p:sp>
      <p:sp>
        <p:nvSpPr>
          <p:cNvPr id="4" name="Slide Number Placeholder 3"/>
          <p:cNvSpPr>
            <a:spLocks noGrp="1"/>
          </p:cNvSpPr>
          <p:nvPr>
            <p:ph type="sldNum" sz="quarter" idx="5"/>
          </p:nvPr>
        </p:nvSpPr>
        <p:spPr/>
        <p:txBody>
          <a:bodyPr/>
          <a:lstStyle/>
          <a:p>
            <a:fld id="{2A345DA0-8D53-BA4A-A344-0B37F7EA96BF}" type="slidenum">
              <a:rPr lang="en-US" smtClean="0"/>
              <a:t>4</a:t>
            </a:fld>
            <a:endParaRPr lang="en-US"/>
          </a:p>
        </p:txBody>
      </p:sp>
    </p:spTree>
    <p:extLst>
      <p:ext uri="{BB962C8B-B14F-4D97-AF65-F5344CB8AC3E}">
        <p14:creationId xmlns:p14="http://schemas.microsoft.com/office/powerpoint/2010/main" val="91801344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But where exactly is this increase in volume coming from? How are these surveys able to do so much better than the previous ones? Well, different telescopes do it differently, but in the case of Euclid, spectroscopy is performed without a slit. This is called slitless spectroscopy, where all the objects in the field of view of the telescope are dispersed at once. </a:t>
            </a:r>
          </a:p>
          <a:p>
            <a:r>
              <a:rPr lang="en-US" dirty="0"/>
              <a:t>As you can see in figure, the Euclid image contains many more spectra than the JWST image. But there is a major downside to slitless spectroscopy, which is the contamination of data. </a:t>
            </a:r>
          </a:p>
          <a:p>
            <a:r>
              <a:rPr lang="en-US" dirty="0"/>
              <a:t>As you can see in the bottom figure, if objects are close by in the field, then their spectra could easily leech into each others'. So while we have a dramatic increase in data volume, we also have a data quality hurdle t overcome.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This brings us to our problem statement - How do we decontaminate Euclid spectrograms and extract 1D spectra? How to we make it fast enough to be feasible for millions of spectrograms? Can we also make a blue print that future surveys can follow for their analysis pipeline?</a:t>
            </a:r>
          </a:p>
          <a:p>
            <a:endParaRPr lang="en-US" dirty="0"/>
          </a:p>
          <a:p>
            <a:endParaRPr lang="en-US" dirty="0"/>
          </a:p>
        </p:txBody>
      </p:sp>
      <p:sp>
        <p:nvSpPr>
          <p:cNvPr id="4" name="Slide Number Placeholder 3"/>
          <p:cNvSpPr>
            <a:spLocks noGrp="1"/>
          </p:cNvSpPr>
          <p:nvPr>
            <p:ph type="sldNum" sz="quarter" idx="5"/>
          </p:nvPr>
        </p:nvSpPr>
        <p:spPr/>
        <p:txBody>
          <a:bodyPr/>
          <a:lstStyle/>
          <a:p>
            <a:fld id="{2A345DA0-8D53-BA4A-A344-0B37F7EA96BF}" type="slidenum">
              <a:rPr lang="en-US" smtClean="0"/>
              <a:t>5</a:t>
            </a:fld>
            <a:endParaRPr lang="en-US"/>
          </a:p>
        </p:txBody>
      </p:sp>
    </p:spTree>
    <p:extLst>
      <p:ext uri="{BB962C8B-B14F-4D97-AF65-F5344CB8AC3E}">
        <p14:creationId xmlns:p14="http://schemas.microsoft.com/office/powerpoint/2010/main" val="384886278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Yes, yes we can, maybe. I’m not sure actually, but I have an idea. So what do we have? We have some data from JWST and HST. We also have machine learning. </a:t>
            </a:r>
          </a:p>
          <a:p>
            <a:r>
              <a:rPr lang="en-US" dirty="0"/>
              <a:t>I propose a solution that can be broken down into 3 stages. In stage 1, we train a model than can produce the 1D spectra, which is what all the scientists need, given a relatively clean 2D spectrogram.</a:t>
            </a:r>
          </a:p>
          <a:p>
            <a:r>
              <a:rPr lang="en-US" dirty="0"/>
              <a:t>In stage 2, we emulate the contamination seen in Euclid by blending together clean spectrograms from JWST, and teaching a model to undo said blending. </a:t>
            </a:r>
          </a:p>
          <a:p>
            <a:r>
              <a:rPr lang="en-US" dirty="0"/>
              <a:t>At this points, everything still have some lingering effects from the source, which is JWST, so in stage 3, we will further </a:t>
            </a:r>
            <a:r>
              <a:rPr lang="en-US" dirty="0" err="1"/>
              <a:t>Euclidise</a:t>
            </a:r>
            <a:r>
              <a:rPr lang="en-US" dirty="0"/>
              <a:t> the data and test is on samples we have already processed. </a:t>
            </a:r>
          </a:p>
          <a:p>
            <a:endParaRPr lang="en-US" dirty="0"/>
          </a:p>
        </p:txBody>
      </p:sp>
      <p:sp>
        <p:nvSpPr>
          <p:cNvPr id="4" name="Slide Number Placeholder 3"/>
          <p:cNvSpPr>
            <a:spLocks noGrp="1"/>
          </p:cNvSpPr>
          <p:nvPr>
            <p:ph type="sldNum" sz="quarter" idx="5"/>
          </p:nvPr>
        </p:nvSpPr>
        <p:spPr/>
        <p:txBody>
          <a:bodyPr/>
          <a:lstStyle/>
          <a:p>
            <a:fld id="{2A345DA0-8D53-BA4A-A344-0B37F7EA96BF}" type="slidenum">
              <a:rPr lang="en-US" smtClean="0"/>
              <a:t>6</a:t>
            </a:fld>
            <a:endParaRPr lang="en-US"/>
          </a:p>
        </p:txBody>
      </p:sp>
    </p:spTree>
    <p:extLst>
      <p:ext uri="{BB962C8B-B14F-4D97-AF65-F5344CB8AC3E}">
        <p14:creationId xmlns:p14="http://schemas.microsoft.com/office/powerpoint/2010/main" val="75254194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 would like to show you results from all three stages, but sadly I am not </a:t>
            </a:r>
            <a:r>
              <a:rPr lang="en-US" dirty="0" err="1"/>
              <a:t>Anthropic’s</a:t>
            </a:r>
            <a:r>
              <a:rPr lang="en-US" dirty="0"/>
              <a:t> Claude, so here I have the results from stage 1. We have a model that can estimate the 1D spectra from the relatively clean JWST 2D spectrograms. </a:t>
            </a:r>
          </a:p>
          <a:p>
            <a:r>
              <a:rPr lang="en-US" dirty="0"/>
              <a:t>We also find that, </a:t>
            </a:r>
          </a:p>
          <a:p>
            <a:pPr marL="514350" indent="-514350" algn="just">
              <a:buAutoNum type="arabicPeriod"/>
            </a:pPr>
            <a:r>
              <a:rPr lang="en-US" sz="1200" dirty="0">
                <a:solidFill>
                  <a:schemeClr val="accent5">
                    <a:lumMod val="50000"/>
                  </a:schemeClr>
                </a:solidFill>
                <a:latin typeface="Times New Roman" panose="02020603050405020304" pitchFamily="18" charset="0"/>
                <a:cs typeface="Times New Roman" panose="02020603050405020304" pitchFamily="18" charset="0"/>
              </a:rPr>
              <a:t>The model performance is dependent on the training dataset composition. Miscellaneous objects have significantly lower loss values because they dominate the training set. Galaxies have much higher loss for the same reason</a:t>
            </a:r>
          </a:p>
          <a:p>
            <a:pPr marL="514350" indent="-514350" algn="just">
              <a:buAutoNum type="arabicPeriod"/>
            </a:pPr>
            <a:r>
              <a:rPr lang="en-US" sz="1200" dirty="0">
                <a:solidFill>
                  <a:schemeClr val="accent5">
                    <a:lumMod val="50000"/>
                  </a:schemeClr>
                </a:solidFill>
                <a:latin typeface="Times New Roman" panose="02020603050405020304" pitchFamily="18" charset="0"/>
                <a:cs typeface="Times New Roman" panose="02020603050405020304" pitchFamily="18" charset="0"/>
              </a:rPr>
              <a:t>The model is very robust to changes in resolution and wavelength range as indicated by the high-res samples (red boxes) having loss values comparable to the test set</a:t>
            </a:r>
          </a:p>
          <a:p>
            <a:pPr marL="514350" indent="-514350" algn="just">
              <a:buAutoNum type="arabicPeriod"/>
            </a:pPr>
            <a:endParaRPr lang="en-US" sz="1200" dirty="0">
              <a:solidFill>
                <a:schemeClr val="accent5">
                  <a:lumMod val="50000"/>
                </a:schemeClr>
              </a:solidFill>
              <a:latin typeface="Times New Roman" panose="02020603050405020304" pitchFamily="18"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The ones in the red box are deep spectroscopic samples. This is a huge deal, because the network was trained on only low resolution spectra.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endParaRPr lang="en-US" dirty="0"/>
          </a:p>
        </p:txBody>
      </p:sp>
      <p:sp>
        <p:nvSpPr>
          <p:cNvPr id="4" name="Slide Number Placeholder 3"/>
          <p:cNvSpPr>
            <a:spLocks noGrp="1"/>
          </p:cNvSpPr>
          <p:nvPr>
            <p:ph type="sldNum" sz="quarter" idx="5"/>
          </p:nvPr>
        </p:nvSpPr>
        <p:spPr/>
        <p:txBody>
          <a:bodyPr/>
          <a:lstStyle/>
          <a:p>
            <a:fld id="{2A345DA0-8D53-BA4A-A344-0B37F7EA96BF}" type="slidenum">
              <a:rPr lang="en-US" smtClean="0"/>
              <a:t>7</a:t>
            </a:fld>
            <a:endParaRPr lang="en-US"/>
          </a:p>
        </p:txBody>
      </p:sp>
    </p:spTree>
    <p:extLst>
      <p:ext uri="{BB962C8B-B14F-4D97-AF65-F5344CB8AC3E}">
        <p14:creationId xmlns:p14="http://schemas.microsoft.com/office/powerpoint/2010/main" val="248023517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So what model did we use? We used a custom 2D to 1D CNN with three branches – each predicting a different part of the spectra. One branch predicts the smooth continuum, one the high frequency residual after removing the continuum, and a third branch that takes in the predictions from the other two branches and predicts the required corrections on the sum of the the other two branches. We also use a custom loss function that weighs peaks and dips more than continuum points while also checking for correlation between the true and predicted values. </a:t>
            </a:r>
          </a:p>
        </p:txBody>
      </p:sp>
      <p:sp>
        <p:nvSpPr>
          <p:cNvPr id="4" name="Slide Number Placeholder 3"/>
          <p:cNvSpPr>
            <a:spLocks noGrp="1"/>
          </p:cNvSpPr>
          <p:nvPr>
            <p:ph type="sldNum" sz="quarter" idx="5"/>
          </p:nvPr>
        </p:nvSpPr>
        <p:spPr/>
        <p:txBody>
          <a:bodyPr/>
          <a:lstStyle/>
          <a:p>
            <a:fld id="{2A345DA0-8D53-BA4A-A344-0B37F7EA96BF}" type="slidenum">
              <a:rPr lang="en-US" smtClean="0"/>
              <a:t>8</a:t>
            </a:fld>
            <a:endParaRPr lang="en-US"/>
          </a:p>
        </p:txBody>
      </p:sp>
    </p:spTree>
    <p:extLst>
      <p:ext uri="{BB962C8B-B14F-4D97-AF65-F5344CB8AC3E}">
        <p14:creationId xmlns:p14="http://schemas.microsoft.com/office/powerpoint/2010/main" val="53319071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There is a lot more details that I would’ve loved to go into, but because of the time crunch I will leave it at that. Feel free to scan the QR code for more info, or you can come find me around the conference if you’d like a chat. </a:t>
            </a:r>
          </a:p>
          <a:p>
            <a:r>
              <a:rPr lang="en-US" dirty="0"/>
              <a:t>Thank you for </a:t>
            </a:r>
            <a:r>
              <a:rPr lang="en-US"/>
              <a:t>your time. </a:t>
            </a:r>
          </a:p>
        </p:txBody>
      </p:sp>
      <p:sp>
        <p:nvSpPr>
          <p:cNvPr id="4" name="Slide Number Placeholder 3"/>
          <p:cNvSpPr>
            <a:spLocks noGrp="1"/>
          </p:cNvSpPr>
          <p:nvPr>
            <p:ph type="sldNum" sz="quarter" idx="5"/>
          </p:nvPr>
        </p:nvSpPr>
        <p:spPr/>
        <p:txBody>
          <a:bodyPr/>
          <a:lstStyle/>
          <a:p>
            <a:fld id="{2A345DA0-8D53-BA4A-A344-0B37F7EA96BF}" type="slidenum">
              <a:rPr lang="en-US" smtClean="0"/>
              <a:t>9</a:t>
            </a:fld>
            <a:endParaRPr lang="en-US"/>
          </a:p>
        </p:txBody>
      </p:sp>
    </p:spTree>
    <p:extLst>
      <p:ext uri="{BB962C8B-B14F-4D97-AF65-F5344CB8AC3E}">
        <p14:creationId xmlns:p14="http://schemas.microsoft.com/office/powerpoint/2010/main" val="12499360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401F23-CE9A-CABE-CD50-A7AB592AF144}"/>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3BCFCF47-3733-B295-948B-F77044B438BA}"/>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0349D741-0ABE-B768-13F7-2CB8446BB2C6}"/>
              </a:ext>
            </a:extLst>
          </p:cNvPr>
          <p:cNvSpPr>
            <a:spLocks noGrp="1"/>
          </p:cNvSpPr>
          <p:nvPr>
            <p:ph type="dt" sz="half" idx="10"/>
          </p:nvPr>
        </p:nvSpPr>
        <p:spPr/>
        <p:txBody>
          <a:bodyPr/>
          <a:lstStyle/>
          <a:p>
            <a:fld id="{3190028D-5876-6C42-87C9-9714B3DB7388}" type="datetimeFigureOut">
              <a:rPr lang="en-US" smtClean="0"/>
              <a:t>8/27/26</a:t>
            </a:fld>
            <a:endParaRPr lang="en-US"/>
          </a:p>
        </p:txBody>
      </p:sp>
      <p:sp>
        <p:nvSpPr>
          <p:cNvPr id="5" name="Footer Placeholder 4">
            <a:extLst>
              <a:ext uri="{FF2B5EF4-FFF2-40B4-BE49-F238E27FC236}">
                <a16:creationId xmlns:a16="http://schemas.microsoft.com/office/drawing/2014/main" id="{046FF181-20E2-ACF7-309B-43782C4980A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C235A74-DF68-E20A-D7B5-E26FE510E8C0}"/>
              </a:ext>
            </a:extLst>
          </p:cNvPr>
          <p:cNvSpPr>
            <a:spLocks noGrp="1"/>
          </p:cNvSpPr>
          <p:nvPr>
            <p:ph type="sldNum" sz="quarter" idx="12"/>
          </p:nvPr>
        </p:nvSpPr>
        <p:spPr/>
        <p:txBody>
          <a:bodyPr/>
          <a:lstStyle/>
          <a:p>
            <a:fld id="{7BD85B42-87ED-3342-9453-DA2AF05FE40B}" type="slidenum">
              <a:rPr lang="en-US" smtClean="0"/>
              <a:t>‹#›</a:t>
            </a:fld>
            <a:endParaRPr lang="en-US"/>
          </a:p>
        </p:txBody>
      </p:sp>
    </p:spTree>
    <p:extLst>
      <p:ext uri="{BB962C8B-B14F-4D97-AF65-F5344CB8AC3E}">
        <p14:creationId xmlns:p14="http://schemas.microsoft.com/office/powerpoint/2010/main" val="17233443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4F899F-5503-53A0-3A65-89F40B835FB9}"/>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5358E2BC-20C7-E0BE-9B0E-783E7694D9B2}"/>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CF42DAD-F6B9-F867-FDF9-4F525B94BBA6}"/>
              </a:ext>
            </a:extLst>
          </p:cNvPr>
          <p:cNvSpPr>
            <a:spLocks noGrp="1"/>
          </p:cNvSpPr>
          <p:nvPr>
            <p:ph type="dt" sz="half" idx="10"/>
          </p:nvPr>
        </p:nvSpPr>
        <p:spPr/>
        <p:txBody>
          <a:bodyPr/>
          <a:lstStyle/>
          <a:p>
            <a:fld id="{3190028D-5876-6C42-87C9-9714B3DB7388}" type="datetimeFigureOut">
              <a:rPr lang="en-US" smtClean="0"/>
              <a:t>8/27/26</a:t>
            </a:fld>
            <a:endParaRPr lang="en-US"/>
          </a:p>
        </p:txBody>
      </p:sp>
      <p:sp>
        <p:nvSpPr>
          <p:cNvPr id="5" name="Footer Placeholder 4">
            <a:extLst>
              <a:ext uri="{FF2B5EF4-FFF2-40B4-BE49-F238E27FC236}">
                <a16:creationId xmlns:a16="http://schemas.microsoft.com/office/drawing/2014/main" id="{D3DE7A7C-0100-3EBF-0A62-C9DE6352E66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4C9F81E-1C76-FD2C-8A78-650966ED4627}"/>
              </a:ext>
            </a:extLst>
          </p:cNvPr>
          <p:cNvSpPr>
            <a:spLocks noGrp="1"/>
          </p:cNvSpPr>
          <p:nvPr>
            <p:ph type="sldNum" sz="quarter" idx="12"/>
          </p:nvPr>
        </p:nvSpPr>
        <p:spPr/>
        <p:txBody>
          <a:bodyPr/>
          <a:lstStyle/>
          <a:p>
            <a:fld id="{7BD85B42-87ED-3342-9453-DA2AF05FE40B}" type="slidenum">
              <a:rPr lang="en-US" smtClean="0"/>
              <a:t>‹#›</a:t>
            </a:fld>
            <a:endParaRPr lang="en-US"/>
          </a:p>
        </p:txBody>
      </p:sp>
    </p:spTree>
    <p:extLst>
      <p:ext uri="{BB962C8B-B14F-4D97-AF65-F5344CB8AC3E}">
        <p14:creationId xmlns:p14="http://schemas.microsoft.com/office/powerpoint/2010/main" val="229551628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BBF9B49B-563F-3098-53C5-04AF6FF0E597}"/>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99FD39F0-48B5-EE23-F43F-76502F734BC3}"/>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6235F80-CA66-10DA-21C2-38D31B47C139}"/>
              </a:ext>
            </a:extLst>
          </p:cNvPr>
          <p:cNvSpPr>
            <a:spLocks noGrp="1"/>
          </p:cNvSpPr>
          <p:nvPr>
            <p:ph type="dt" sz="half" idx="10"/>
          </p:nvPr>
        </p:nvSpPr>
        <p:spPr/>
        <p:txBody>
          <a:bodyPr/>
          <a:lstStyle/>
          <a:p>
            <a:fld id="{3190028D-5876-6C42-87C9-9714B3DB7388}" type="datetimeFigureOut">
              <a:rPr lang="en-US" smtClean="0"/>
              <a:t>8/27/26</a:t>
            </a:fld>
            <a:endParaRPr lang="en-US"/>
          </a:p>
        </p:txBody>
      </p:sp>
      <p:sp>
        <p:nvSpPr>
          <p:cNvPr id="5" name="Footer Placeholder 4">
            <a:extLst>
              <a:ext uri="{FF2B5EF4-FFF2-40B4-BE49-F238E27FC236}">
                <a16:creationId xmlns:a16="http://schemas.microsoft.com/office/drawing/2014/main" id="{9F724EE3-52E2-9274-4746-D28CBDAA6DE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39D8E78-A684-986B-CD00-155569227778}"/>
              </a:ext>
            </a:extLst>
          </p:cNvPr>
          <p:cNvSpPr>
            <a:spLocks noGrp="1"/>
          </p:cNvSpPr>
          <p:nvPr>
            <p:ph type="sldNum" sz="quarter" idx="12"/>
          </p:nvPr>
        </p:nvSpPr>
        <p:spPr/>
        <p:txBody>
          <a:bodyPr/>
          <a:lstStyle/>
          <a:p>
            <a:fld id="{7BD85B42-87ED-3342-9453-DA2AF05FE40B}" type="slidenum">
              <a:rPr lang="en-US" smtClean="0"/>
              <a:t>‹#›</a:t>
            </a:fld>
            <a:endParaRPr lang="en-US"/>
          </a:p>
        </p:txBody>
      </p:sp>
    </p:spTree>
    <p:extLst>
      <p:ext uri="{BB962C8B-B14F-4D97-AF65-F5344CB8AC3E}">
        <p14:creationId xmlns:p14="http://schemas.microsoft.com/office/powerpoint/2010/main" val="1301290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4FFCA2-2B8B-9E81-A5EB-3D0D3B25959D}"/>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C67AE57F-2EB8-9875-C06B-55040643D6AB}"/>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B55C5EC-23C0-DFFC-DA65-B02FB07DC34E}"/>
              </a:ext>
            </a:extLst>
          </p:cNvPr>
          <p:cNvSpPr>
            <a:spLocks noGrp="1"/>
          </p:cNvSpPr>
          <p:nvPr>
            <p:ph type="dt" sz="half" idx="10"/>
          </p:nvPr>
        </p:nvSpPr>
        <p:spPr/>
        <p:txBody>
          <a:bodyPr/>
          <a:lstStyle/>
          <a:p>
            <a:fld id="{3190028D-5876-6C42-87C9-9714B3DB7388}" type="datetimeFigureOut">
              <a:rPr lang="en-US" smtClean="0"/>
              <a:t>8/27/26</a:t>
            </a:fld>
            <a:endParaRPr lang="en-US"/>
          </a:p>
        </p:txBody>
      </p:sp>
      <p:sp>
        <p:nvSpPr>
          <p:cNvPr id="5" name="Footer Placeholder 4">
            <a:extLst>
              <a:ext uri="{FF2B5EF4-FFF2-40B4-BE49-F238E27FC236}">
                <a16:creationId xmlns:a16="http://schemas.microsoft.com/office/drawing/2014/main" id="{DAB67272-CC88-3F98-412F-5C7C8CE5CF9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83AAA29-D2C7-82F9-5112-919A81D8FB26}"/>
              </a:ext>
            </a:extLst>
          </p:cNvPr>
          <p:cNvSpPr>
            <a:spLocks noGrp="1"/>
          </p:cNvSpPr>
          <p:nvPr>
            <p:ph type="sldNum" sz="quarter" idx="12"/>
          </p:nvPr>
        </p:nvSpPr>
        <p:spPr/>
        <p:txBody>
          <a:bodyPr/>
          <a:lstStyle/>
          <a:p>
            <a:fld id="{7BD85B42-87ED-3342-9453-DA2AF05FE40B}" type="slidenum">
              <a:rPr lang="en-US" smtClean="0"/>
              <a:t>‹#›</a:t>
            </a:fld>
            <a:endParaRPr lang="en-US"/>
          </a:p>
        </p:txBody>
      </p:sp>
    </p:spTree>
    <p:extLst>
      <p:ext uri="{BB962C8B-B14F-4D97-AF65-F5344CB8AC3E}">
        <p14:creationId xmlns:p14="http://schemas.microsoft.com/office/powerpoint/2010/main" val="21079949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D498D0-A158-D19C-DC55-019EA07EB78F}"/>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6BADB557-C7CE-AB53-4101-FFC17AC812B1}"/>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4CDC8B69-A233-D445-01B9-4BCFE4F67513}"/>
              </a:ext>
            </a:extLst>
          </p:cNvPr>
          <p:cNvSpPr>
            <a:spLocks noGrp="1"/>
          </p:cNvSpPr>
          <p:nvPr>
            <p:ph type="dt" sz="half" idx="10"/>
          </p:nvPr>
        </p:nvSpPr>
        <p:spPr/>
        <p:txBody>
          <a:bodyPr/>
          <a:lstStyle/>
          <a:p>
            <a:fld id="{3190028D-5876-6C42-87C9-9714B3DB7388}" type="datetimeFigureOut">
              <a:rPr lang="en-US" smtClean="0"/>
              <a:t>8/27/26</a:t>
            </a:fld>
            <a:endParaRPr lang="en-US"/>
          </a:p>
        </p:txBody>
      </p:sp>
      <p:sp>
        <p:nvSpPr>
          <p:cNvPr id="5" name="Footer Placeholder 4">
            <a:extLst>
              <a:ext uri="{FF2B5EF4-FFF2-40B4-BE49-F238E27FC236}">
                <a16:creationId xmlns:a16="http://schemas.microsoft.com/office/drawing/2014/main" id="{3F499F4F-3EA4-FE3B-5E0E-A5C27C8CEFB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8EA4C08-C204-D618-8D9C-B66B9CCD40BB}"/>
              </a:ext>
            </a:extLst>
          </p:cNvPr>
          <p:cNvSpPr>
            <a:spLocks noGrp="1"/>
          </p:cNvSpPr>
          <p:nvPr>
            <p:ph type="sldNum" sz="quarter" idx="12"/>
          </p:nvPr>
        </p:nvSpPr>
        <p:spPr/>
        <p:txBody>
          <a:bodyPr/>
          <a:lstStyle/>
          <a:p>
            <a:fld id="{7BD85B42-87ED-3342-9453-DA2AF05FE40B}" type="slidenum">
              <a:rPr lang="en-US" smtClean="0"/>
              <a:t>‹#›</a:t>
            </a:fld>
            <a:endParaRPr lang="en-US"/>
          </a:p>
        </p:txBody>
      </p:sp>
    </p:spTree>
    <p:extLst>
      <p:ext uri="{BB962C8B-B14F-4D97-AF65-F5344CB8AC3E}">
        <p14:creationId xmlns:p14="http://schemas.microsoft.com/office/powerpoint/2010/main" val="250308135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7EA727-0E7B-776F-DF6E-B8325CE56C04}"/>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A40E247F-0F8F-6922-A4B7-C84B5E02B933}"/>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651AF081-9AEE-7720-5DFD-7518FB81EE84}"/>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9844D5C6-507C-EB5E-083E-D4DDAA2C30FF}"/>
              </a:ext>
            </a:extLst>
          </p:cNvPr>
          <p:cNvSpPr>
            <a:spLocks noGrp="1"/>
          </p:cNvSpPr>
          <p:nvPr>
            <p:ph type="dt" sz="half" idx="10"/>
          </p:nvPr>
        </p:nvSpPr>
        <p:spPr/>
        <p:txBody>
          <a:bodyPr/>
          <a:lstStyle/>
          <a:p>
            <a:fld id="{3190028D-5876-6C42-87C9-9714B3DB7388}" type="datetimeFigureOut">
              <a:rPr lang="en-US" smtClean="0"/>
              <a:t>8/27/26</a:t>
            </a:fld>
            <a:endParaRPr lang="en-US"/>
          </a:p>
        </p:txBody>
      </p:sp>
      <p:sp>
        <p:nvSpPr>
          <p:cNvPr id="6" name="Footer Placeholder 5">
            <a:extLst>
              <a:ext uri="{FF2B5EF4-FFF2-40B4-BE49-F238E27FC236}">
                <a16:creationId xmlns:a16="http://schemas.microsoft.com/office/drawing/2014/main" id="{CBBD2511-4B66-4E53-9EC3-7266F10F4D4B}"/>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A9891DC-E1DA-B91E-9899-30914F9557CB}"/>
              </a:ext>
            </a:extLst>
          </p:cNvPr>
          <p:cNvSpPr>
            <a:spLocks noGrp="1"/>
          </p:cNvSpPr>
          <p:nvPr>
            <p:ph type="sldNum" sz="quarter" idx="12"/>
          </p:nvPr>
        </p:nvSpPr>
        <p:spPr/>
        <p:txBody>
          <a:bodyPr/>
          <a:lstStyle/>
          <a:p>
            <a:fld id="{7BD85B42-87ED-3342-9453-DA2AF05FE40B}" type="slidenum">
              <a:rPr lang="en-US" smtClean="0"/>
              <a:t>‹#›</a:t>
            </a:fld>
            <a:endParaRPr lang="en-US"/>
          </a:p>
        </p:txBody>
      </p:sp>
    </p:spTree>
    <p:extLst>
      <p:ext uri="{BB962C8B-B14F-4D97-AF65-F5344CB8AC3E}">
        <p14:creationId xmlns:p14="http://schemas.microsoft.com/office/powerpoint/2010/main" val="319633331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9422BB-7D9D-1926-2D8A-C356130C2644}"/>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8F17BF53-8363-43C3-59E6-AF8A7E3A5694}"/>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A6E60DAE-8DA5-B0FA-A2C0-9E178ABA615E}"/>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44B0D8F5-D6C8-4677-9ECF-9FF90450CD60}"/>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C55B5F66-F279-BBE6-18EB-5806F0D83844}"/>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F4DE1C12-5E52-8ADF-9FB0-CA6C1B287CF7}"/>
              </a:ext>
            </a:extLst>
          </p:cNvPr>
          <p:cNvSpPr>
            <a:spLocks noGrp="1"/>
          </p:cNvSpPr>
          <p:nvPr>
            <p:ph type="dt" sz="half" idx="10"/>
          </p:nvPr>
        </p:nvSpPr>
        <p:spPr/>
        <p:txBody>
          <a:bodyPr/>
          <a:lstStyle/>
          <a:p>
            <a:fld id="{3190028D-5876-6C42-87C9-9714B3DB7388}" type="datetimeFigureOut">
              <a:rPr lang="en-US" smtClean="0"/>
              <a:t>8/27/26</a:t>
            </a:fld>
            <a:endParaRPr lang="en-US"/>
          </a:p>
        </p:txBody>
      </p:sp>
      <p:sp>
        <p:nvSpPr>
          <p:cNvPr id="8" name="Footer Placeholder 7">
            <a:extLst>
              <a:ext uri="{FF2B5EF4-FFF2-40B4-BE49-F238E27FC236}">
                <a16:creationId xmlns:a16="http://schemas.microsoft.com/office/drawing/2014/main" id="{022C3CAE-4A63-C24D-A54A-2DD5B407D2C9}"/>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BAF8FC80-C8FF-B5C2-ABB0-D8BA358BAA1F}"/>
              </a:ext>
            </a:extLst>
          </p:cNvPr>
          <p:cNvSpPr>
            <a:spLocks noGrp="1"/>
          </p:cNvSpPr>
          <p:nvPr>
            <p:ph type="sldNum" sz="quarter" idx="12"/>
          </p:nvPr>
        </p:nvSpPr>
        <p:spPr/>
        <p:txBody>
          <a:bodyPr/>
          <a:lstStyle/>
          <a:p>
            <a:fld id="{7BD85B42-87ED-3342-9453-DA2AF05FE40B}" type="slidenum">
              <a:rPr lang="en-US" smtClean="0"/>
              <a:t>‹#›</a:t>
            </a:fld>
            <a:endParaRPr lang="en-US"/>
          </a:p>
        </p:txBody>
      </p:sp>
    </p:spTree>
    <p:extLst>
      <p:ext uri="{BB962C8B-B14F-4D97-AF65-F5344CB8AC3E}">
        <p14:creationId xmlns:p14="http://schemas.microsoft.com/office/powerpoint/2010/main" val="55615914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06335C-2463-4ED1-927E-773D299022BC}"/>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F86B8C3C-E8ED-A453-9A46-07B2B8AD6CE3}"/>
              </a:ext>
            </a:extLst>
          </p:cNvPr>
          <p:cNvSpPr>
            <a:spLocks noGrp="1"/>
          </p:cNvSpPr>
          <p:nvPr>
            <p:ph type="dt" sz="half" idx="10"/>
          </p:nvPr>
        </p:nvSpPr>
        <p:spPr/>
        <p:txBody>
          <a:bodyPr/>
          <a:lstStyle/>
          <a:p>
            <a:fld id="{3190028D-5876-6C42-87C9-9714B3DB7388}" type="datetimeFigureOut">
              <a:rPr lang="en-US" smtClean="0"/>
              <a:t>8/27/26</a:t>
            </a:fld>
            <a:endParaRPr lang="en-US"/>
          </a:p>
        </p:txBody>
      </p:sp>
      <p:sp>
        <p:nvSpPr>
          <p:cNvPr id="4" name="Footer Placeholder 3">
            <a:extLst>
              <a:ext uri="{FF2B5EF4-FFF2-40B4-BE49-F238E27FC236}">
                <a16:creationId xmlns:a16="http://schemas.microsoft.com/office/drawing/2014/main" id="{9062183B-514C-9AAE-A335-BF00973A3ECD}"/>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CAD56531-2E86-807B-F8CB-BBFB9B1E22F4}"/>
              </a:ext>
            </a:extLst>
          </p:cNvPr>
          <p:cNvSpPr>
            <a:spLocks noGrp="1"/>
          </p:cNvSpPr>
          <p:nvPr>
            <p:ph type="sldNum" sz="quarter" idx="12"/>
          </p:nvPr>
        </p:nvSpPr>
        <p:spPr/>
        <p:txBody>
          <a:bodyPr/>
          <a:lstStyle/>
          <a:p>
            <a:fld id="{7BD85B42-87ED-3342-9453-DA2AF05FE40B}" type="slidenum">
              <a:rPr lang="en-US" smtClean="0"/>
              <a:t>‹#›</a:t>
            </a:fld>
            <a:endParaRPr lang="en-US"/>
          </a:p>
        </p:txBody>
      </p:sp>
    </p:spTree>
    <p:extLst>
      <p:ext uri="{BB962C8B-B14F-4D97-AF65-F5344CB8AC3E}">
        <p14:creationId xmlns:p14="http://schemas.microsoft.com/office/powerpoint/2010/main" val="140503955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752369C1-C44E-B406-4BEA-F8A09F61B9B7}"/>
              </a:ext>
            </a:extLst>
          </p:cNvPr>
          <p:cNvSpPr>
            <a:spLocks noGrp="1"/>
          </p:cNvSpPr>
          <p:nvPr>
            <p:ph type="dt" sz="half" idx="10"/>
          </p:nvPr>
        </p:nvSpPr>
        <p:spPr/>
        <p:txBody>
          <a:bodyPr/>
          <a:lstStyle/>
          <a:p>
            <a:fld id="{3190028D-5876-6C42-87C9-9714B3DB7388}" type="datetimeFigureOut">
              <a:rPr lang="en-US" smtClean="0"/>
              <a:t>8/27/26</a:t>
            </a:fld>
            <a:endParaRPr lang="en-US"/>
          </a:p>
        </p:txBody>
      </p:sp>
      <p:sp>
        <p:nvSpPr>
          <p:cNvPr id="3" name="Footer Placeholder 2">
            <a:extLst>
              <a:ext uri="{FF2B5EF4-FFF2-40B4-BE49-F238E27FC236}">
                <a16:creationId xmlns:a16="http://schemas.microsoft.com/office/drawing/2014/main" id="{6CEC5CDA-FAE5-0DA9-B879-01793B3C3CFE}"/>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6A857D27-6F48-33D8-C6E9-16E1B43B720B}"/>
              </a:ext>
            </a:extLst>
          </p:cNvPr>
          <p:cNvSpPr>
            <a:spLocks noGrp="1"/>
          </p:cNvSpPr>
          <p:nvPr>
            <p:ph type="sldNum" sz="quarter" idx="12"/>
          </p:nvPr>
        </p:nvSpPr>
        <p:spPr/>
        <p:txBody>
          <a:bodyPr/>
          <a:lstStyle/>
          <a:p>
            <a:fld id="{7BD85B42-87ED-3342-9453-DA2AF05FE40B}" type="slidenum">
              <a:rPr lang="en-US" smtClean="0"/>
              <a:t>‹#›</a:t>
            </a:fld>
            <a:endParaRPr lang="en-US"/>
          </a:p>
        </p:txBody>
      </p:sp>
    </p:spTree>
    <p:extLst>
      <p:ext uri="{BB962C8B-B14F-4D97-AF65-F5344CB8AC3E}">
        <p14:creationId xmlns:p14="http://schemas.microsoft.com/office/powerpoint/2010/main" val="360392710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56355D-3540-2030-B91B-CBAC987F884E}"/>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A91191D4-5A8C-0282-55BC-DA2D6685587E}"/>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C60C293F-A56B-62E8-4C58-A80E4EC6532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0050F2C3-8259-E7BA-50D8-76D675AA7FF6}"/>
              </a:ext>
            </a:extLst>
          </p:cNvPr>
          <p:cNvSpPr>
            <a:spLocks noGrp="1"/>
          </p:cNvSpPr>
          <p:nvPr>
            <p:ph type="dt" sz="half" idx="10"/>
          </p:nvPr>
        </p:nvSpPr>
        <p:spPr/>
        <p:txBody>
          <a:bodyPr/>
          <a:lstStyle/>
          <a:p>
            <a:fld id="{3190028D-5876-6C42-87C9-9714B3DB7388}" type="datetimeFigureOut">
              <a:rPr lang="en-US" smtClean="0"/>
              <a:t>8/27/26</a:t>
            </a:fld>
            <a:endParaRPr lang="en-US"/>
          </a:p>
        </p:txBody>
      </p:sp>
      <p:sp>
        <p:nvSpPr>
          <p:cNvPr id="6" name="Footer Placeholder 5">
            <a:extLst>
              <a:ext uri="{FF2B5EF4-FFF2-40B4-BE49-F238E27FC236}">
                <a16:creationId xmlns:a16="http://schemas.microsoft.com/office/drawing/2014/main" id="{030F6D79-EAF1-6FF3-DDCF-607EAE9C4F4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96AE26FF-18F8-5A9F-ED93-10E07D71AF5D}"/>
              </a:ext>
            </a:extLst>
          </p:cNvPr>
          <p:cNvSpPr>
            <a:spLocks noGrp="1"/>
          </p:cNvSpPr>
          <p:nvPr>
            <p:ph type="sldNum" sz="quarter" idx="12"/>
          </p:nvPr>
        </p:nvSpPr>
        <p:spPr/>
        <p:txBody>
          <a:bodyPr/>
          <a:lstStyle/>
          <a:p>
            <a:fld id="{7BD85B42-87ED-3342-9453-DA2AF05FE40B}" type="slidenum">
              <a:rPr lang="en-US" smtClean="0"/>
              <a:t>‹#›</a:t>
            </a:fld>
            <a:endParaRPr lang="en-US"/>
          </a:p>
        </p:txBody>
      </p:sp>
    </p:spTree>
    <p:extLst>
      <p:ext uri="{BB962C8B-B14F-4D97-AF65-F5344CB8AC3E}">
        <p14:creationId xmlns:p14="http://schemas.microsoft.com/office/powerpoint/2010/main" val="272266255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214DB3-D4D8-E33E-1D77-D7466CBB9D76}"/>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57D79B8E-7EC9-BE17-FCFD-7233E8CDB6D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20724ABB-79CB-1403-3122-A07CD80B8E0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4484EA76-E7B9-4BE7-40B1-1927ADB95493}"/>
              </a:ext>
            </a:extLst>
          </p:cNvPr>
          <p:cNvSpPr>
            <a:spLocks noGrp="1"/>
          </p:cNvSpPr>
          <p:nvPr>
            <p:ph type="dt" sz="half" idx="10"/>
          </p:nvPr>
        </p:nvSpPr>
        <p:spPr/>
        <p:txBody>
          <a:bodyPr/>
          <a:lstStyle/>
          <a:p>
            <a:fld id="{3190028D-5876-6C42-87C9-9714B3DB7388}" type="datetimeFigureOut">
              <a:rPr lang="en-US" smtClean="0"/>
              <a:t>8/27/26</a:t>
            </a:fld>
            <a:endParaRPr lang="en-US"/>
          </a:p>
        </p:txBody>
      </p:sp>
      <p:sp>
        <p:nvSpPr>
          <p:cNvPr id="6" name="Footer Placeholder 5">
            <a:extLst>
              <a:ext uri="{FF2B5EF4-FFF2-40B4-BE49-F238E27FC236}">
                <a16:creationId xmlns:a16="http://schemas.microsoft.com/office/drawing/2014/main" id="{7DE54B90-5D8A-5163-8C2A-BF9DADAAD34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14D8B7C-E47A-3BD0-40EF-4FC0983770E4}"/>
              </a:ext>
            </a:extLst>
          </p:cNvPr>
          <p:cNvSpPr>
            <a:spLocks noGrp="1"/>
          </p:cNvSpPr>
          <p:nvPr>
            <p:ph type="sldNum" sz="quarter" idx="12"/>
          </p:nvPr>
        </p:nvSpPr>
        <p:spPr/>
        <p:txBody>
          <a:bodyPr/>
          <a:lstStyle/>
          <a:p>
            <a:fld id="{7BD85B42-87ED-3342-9453-DA2AF05FE40B}" type="slidenum">
              <a:rPr lang="en-US" smtClean="0"/>
              <a:t>‹#›</a:t>
            </a:fld>
            <a:endParaRPr lang="en-US"/>
          </a:p>
        </p:txBody>
      </p:sp>
    </p:spTree>
    <p:extLst>
      <p:ext uri="{BB962C8B-B14F-4D97-AF65-F5344CB8AC3E}">
        <p14:creationId xmlns:p14="http://schemas.microsoft.com/office/powerpoint/2010/main" val="176192837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77ECC002-B15D-2D12-D9F4-4E9E97F3818C}"/>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DE079BE8-211B-EC6A-EAA6-4A834ED3B203}"/>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12B6054-0732-9CE2-2BBC-1CB5121F0F7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3190028D-5876-6C42-87C9-9714B3DB7388}" type="datetimeFigureOut">
              <a:rPr lang="en-US" smtClean="0"/>
              <a:t>8/27/26</a:t>
            </a:fld>
            <a:endParaRPr lang="en-US"/>
          </a:p>
        </p:txBody>
      </p:sp>
      <p:sp>
        <p:nvSpPr>
          <p:cNvPr id="5" name="Footer Placeholder 4">
            <a:extLst>
              <a:ext uri="{FF2B5EF4-FFF2-40B4-BE49-F238E27FC236}">
                <a16:creationId xmlns:a16="http://schemas.microsoft.com/office/drawing/2014/main" id="{53E57367-9ED2-2724-D822-7957DC1318D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B7661F45-6C1B-C89A-FC5B-AFF2F53C7DA4}"/>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7BD85B42-87ED-3342-9453-DA2AF05FE40B}" type="slidenum">
              <a:rPr lang="en-US" smtClean="0"/>
              <a:t>‹#›</a:t>
            </a:fld>
            <a:endParaRPr lang="en-US"/>
          </a:p>
        </p:txBody>
      </p:sp>
    </p:spTree>
    <p:extLst>
      <p:ext uri="{BB962C8B-B14F-4D97-AF65-F5344CB8AC3E}">
        <p14:creationId xmlns:p14="http://schemas.microsoft.com/office/powerpoint/2010/main" val="159091303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chart" Target="../charts/chart1.xml"/></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4.xml"/><Relationship Id="rId1" Type="http://schemas.openxmlformats.org/officeDocument/2006/relationships/slideLayout" Target="../slideLayouts/slideLayout2.xml"/><Relationship Id="rId5" Type="http://schemas.openxmlformats.org/officeDocument/2006/relationships/chart" Target="../charts/chart3.xml"/><Relationship Id="rId4" Type="http://schemas.openxmlformats.org/officeDocument/2006/relationships/chart" Target="../charts/chart2.xml"/></Relationships>
</file>

<file path=ppt/slides/_rels/slide5.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5.xml"/><Relationship Id="rId1" Type="http://schemas.openxmlformats.org/officeDocument/2006/relationships/slideLayout" Target="../slideLayouts/slideLayout2.xml"/><Relationship Id="rId5" Type="http://schemas.openxmlformats.org/officeDocument/2006/relationships/image" Target="../media/image8.png"/><Relationship Id="rId4" Type="http://schemas.openxmlformats.org/officeDocument/2006/relationships/image" Target="../media/image7.jpeg"/></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image" Target="../media/image12.svg"/><Relationship Id="rId5" Type="http://schemas.openxmlformats.org/officeDocument/2006/relationships/image" Target="../media/image11.png"/><Relationship Id="rId4" Type="http://schemas.openxmlformats.org/officeDocument/2006/relationships/image" Target="../media/image10.png"/></Relationships>
</file>

<file path=ppt/slides/_rels/slide8.xml.rels><?xml version="1.0" encoding="UTF-8" standalone="yes"?>
<Relationships xmlns="http://schemas.openxmlformats.org/package/2006/relationships"><Relationship Id="rId3" Type="http://schemas.openxmlformats.org/officeDocument/2006/relationships/image" Target="../media/image13.png"/><Relationship Id="rId7" Type="http://schemas.openxmlformats.org/officeDocument/2006/relationships/image" Target="../media/image12.svg"/><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image" Target="../media/image16.png"/><Relationship Id="rId5" Type="http://schemas.openxmlformats.org/officeDocument/2006/relationships/image" Target="../media/image15.png"/><Relationship Id="rId4" Type="http://schemas.openxmlformats.org/officeDocument/2006/relationships/image" Target="../media/image14.png"/></Relationships>
</file>

<file path=ppt/slides/_rels/slide9.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A8B31F-8DB1-D49F-6CE7-95B3CEFD69D6}"/>
              </a:ext>
            </a:extLst>
          </p:cNvPr>
          <p:cNvSpPr>
            <a:spLocks noGrp="1"/>
          </p:cNvSpPr>
          <p:nvPr>
            <p:ph type="ctrTitle"/>
          </p:nvPr>
        </p:nvSpPr>
        <p:spPr/>
        <p:txBody>
          <a:bodyPr>
            <a:normAutofit/>
          </a:bodyPr>
          <a:lstStyle/>
          <a:p>
            <a:r>
              <a:rPr lang="en-US" dirty="0"/>
              <a:t>Is Euclid Spectroscopy Science Ready?</a:t>
            </a:r>
          </a:p>
        </p:txBody>
      </p:sp>
      <p:sp>
        <p:nvSpPr>
          <p:cNvPr id="3" name="Subtitle 2">
            <a:extLst>
              <a:ext uri="{FF2B5EF4-FFF2-40B4-BE49-F238E27FC236}">
                <a16:creationId xmlns:a16="http://schemas.microsoft.com/office/drawing/2014/main" id="{290F8F1D-D142-5243-A732-41455E982B21}"/>
              </a:ext>
            </a:extLst>
          </p:cNvPr>
          <p:cNvSpPr>
            <a:spLocks noGrp="1"/>
          </p:cNvSpPr>
          <p:nvPr>
            <p:ph type="subTitle" idx="1"/>
          </p:nvPr>
        </p:nvSpPr>
        <p:spPr/>
        <p:txBody>
          <a:bodyPr/>
          <a:lstStyle/>
          <a:p>
            <a:pPr marL="342900" indent="-342900">
              <a:buFontTx/>
              <a:buChar char="-"/>
            </a:pPr>
            <a:r>
              <a:rPr lang="en-US" dirty="0"/>
              <a:t>Maybe… with some work (AI alert!) </a:t>
            </a:r>
          </a:p>
          <a:p>
            <a:pPr marL="342900" indent="-342900">
              <a:buFontTx/>
              <a:buChar char="-"/>
            </a:pPr>
            <a:r>
              <a:rPr lang="en-US" sz="2000" b="1" dirty="0"/>
              <a:t>Soorya Narayan</a:t>
            </a:r>
          </a:p>
          <a:p>
            <a:pPr marL="342900" indent="-342900">
              <a:buFontTx/>
              <a:buChar char="-"/>
            </a:pPr>
            <a:r>
              <a:rPr lang="en-US" sz="1600" dirty="0"/>
              <a:t>William Gillard, Stephane Ayache, Julien </a:t>
            </a:r>
            <a:r>
              <a:rPr lang="en-US" sz="1600" dirty="0" err="1"/>
              <a:t>Zoubian</a:t>
            </a:r>
            <a:endParaRPr lang="en-US" sz="1400" dirty="0"/>
          </a:p>
        </p:txBody>
      </p:sp>
      <p:pic>
        <p:nvPicPr>
          <p:cNvPr id="5" name="Picture 4">
            <a:extLst>
              <a:ext uri="{FF2B5EF4-FFF2-40B4-BE49-F238E27FC236}">
                <a16:creationId xmlns:a16="http://schemas.microsoft.com/office/drawing/2014/main" id="{389CB60B-B81E-D74C-CFC9-B05E46035A6F}"/>
              </a:ext>
            </a:extLst>
          </p:cNvPr>
          <p:cNvPicPr>
            <a:picLocks noChangeAspect="1"/>
          </p:cNvPicPr>
          <p:nvPr/>
        </p:nvPicPr>
        <p:blipFill>
          <a:blip r:embed="rId3"/>
          <a:stretch>
            <a:fillRect/>
          </a:stretch>
        </p:blipFill>
        <p:spPr>
          <a:xfrm>
            <a:off x="11064074" y="5735637"/>
            <a:ext cx="957597" cy="944465"/>
          </a:xfrm>
          <a:prstGeom prst="rect">
            <a:avLst/>
          </a:prstGeom>
        </p:spPr>
      </p:pic>
      <p:pic>
        <p:nvPicPr>
          <p:cNvPr id="7" name="Picture 6">
            <a:extLst>
              <a:ext uri="{FF2B5EF4-FFF2-40B4-BE49-F238E27FC236}">
                <a16:creationId xmlns:a16="http://schemas.microsoft.com/office/drawing/2014/main" id="{FA063808-C117-8CA0-A1DB-903C19E24157}"/>
              </a:ext>
            </a:extLst>
          </p:cNvPr>
          <p:cNvPicPr>
            <a:picLocks noChangeAspect="1"/>
          </p:cNvPicPr>
          <p:nvPr/>
        </p:nvPicPr>
        <p:blipFill>
          <a:blip r:embed="rId4"/>
          <a:stretch>
            <a:fillRect/>
          </a:stretch>
        </p:blipFill>
        <p:spPr>
          <a:xfrm>
            <a:off x="205336" y="5661890"/>
            <a:ext cx="842480" cy="1018212"/>
          </a:xfrm>
          <a:prstGeom prst="rect">
            <a:avLst/>
          </a:prstGeom>
        </p:spPr>
      </p:pic>
      <p:pic>
        <p:nvPicPr>
          <p:cNvPr id="11" name="Picture 10">
            <a:extLst>
              <a:ext uri="{FF2B5EF4-FFF2-40B4-BE49-F238E27FC236}">
                <a16:creationId xmlns:a16="http://schemas.microsoft.com/office/drawing/2014/main" id="{F202F74E-022D-0FA7-7ABE-9099D3107DB6}"/>
              </a:ext>
            </a:extLst>
          </p:cNvPr>
          <p:cNvPicPr>
            <a:picLocks noChangeAspect="1"/>
          </p:cNvPicPr>
          <p:nvPr/>
        </p:nvPicPr>
        <p:blipFill>
          <a:blip r:embed="rId5"/>
          <a:stretch>
            <a:fillRect/>
          </a:stretch>
        </p:blipFill>
        <p:spPr>
          <a:xfrm>
            <a:off x="1166161" y="6140379"/>
            <a:ext cx="2256117" cy="545980"/>
          </a:xfrm>
          <a:prstGeom prst="rect">
            <a:avLst/>
          </a:prstGeom>
        </p:spPr>
      </p:pic>
      <p:pic>
        <p:nvPicPr>
          <p:cNvPr id="13" name="Picture 12">
            <a:extLst>
              <a:ext uri="{FF2B5EF4-FFF2-40B4-BE49-F238E27FC236}">
                <a16:creationId xmlns:a16="http://schemas.microsoft.com/office/drawing/2014/main" id="{CF8BC6CE-B7F8-8CC0-E4B7-1176B501C6BE}"/>
              </a:ext>
            </a:extLst>
          </p:cNvPr>
          <p:cNvPicPr>
            <a:picLocks noChangeAspect="1"/>
          </p:cNvPicPr>
          <p:nvPr/>
        </p:nvPicPr>
        <p:blipFill>
          <a:blip r:embed="rId6"/>
          <a:stretch>
            <a:fillRect/>
          </a:stretch>
        </p:blipFill>
        <p:spPr>
          <a:xfrm>
            <a:off x="9279006" y="6045914"/>
            <a:ext cx="1585470" cy="634188"/>
          </a:xfrm>
          <a:prstGeom prst="rect">
            <a:avLst/>
          </a:prstGeom>
        </p:spPr>
      </p:pic>
    </p:spTree>
    <p:extLst>
      <p:ext uri="{BB962C8B-B14F-4D97-AF65-F5344CB8AC3E}">
        <p14:creationId xmlns:p14="http://schemas.microsoft.com/office/powerpoint/2010/main" val="328197094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6FC7234-4C65-FF1A-F440-A26F2C55575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C543821-9AA9-E80D-774E-6476FF607324}"/>
              </a:ext>
            </a:extLst>
          </p:cNvPr>
          <p:cNvSpPr>
            <a:spLocks noGrp="1"/>
          </p:cNvSpPr>
          <p:nvPr>
            <p:ph type="title"/>
          </p:nvPr>
        </p:nvSpPr>
        <p:spPr/>
        <p:txBody>
          <a:bodyPr/>
          <a:lstStyle/>
          <a:p>
            <a:r>
              <a:rPr lang="en-US" dirty="0"/>
              <a:t>Introduction</a:t>
            </a:r>
          </a:p>
        </p:txBody>
      </p:sp>
      <p:grpSp>
        <p:nvGrpSpPr>
          <p:cNvPr id="17" name="Group 16">
            <a:extLst>
              <a:ext uri="{FF2B5EF4-FFF2-40B4-BE49-F238E27FC236}">
                <a16:creationId xmlns:a16="http://schemas.microsoft.com/office/drawing/2014/main" id="{C07C2EAE-762C-DAE5-1E57-6CACF0260643}"/>
              </a:ext>
            </a:extLst>
          </p:cNvPr>
          <p:cNvGrpSpPr/>
          <p:nvPr/>
        </p:nvGrpSpPr>
        <p:grpSpPr>
          <a:xfrm>
            <a:off x="3950519" y="3912529"/>
            <a:ext cx="4290960" cy="2580346"/>
            <a:chOff x="6927260" y="902276"/>
            <a:chExt cx="4290960" cy="2580346"/>
          </a:xfrm>
        </p:grpSpPr>
        <p:pic>
          <p:nvPicPr>
            <p:cNvPr id="10" name="Picture 9">
              <a:extLst>
                <a:ext uri="{FF2B5EF4-FFF2-40B4-BE49-F238E27FC236}">
                  <a16:creationId xmlns:a16="http://schemas.microsoft.com/office/drawing/2014/main" id="{02B9B6BF-15D2-13A2-83D5-0A70DCF788C5}"/>
                </a:ext>
              </a:extLst>
            </p:cNvPr>
            <p:cNvPicPr>
              <a:picLocks noChangeAspect="1"/>
            </p:cNvPicPr>
            <p:nvPr/>
          </p:nvPicPr>
          <p:blipFill>
            <a:blip r:embed="rId3"/>
            <a:srcRect t="6221" b="67347"/>
            <a:stretch>
              <a:fillRect/>
            </a:stretch>
          </p:blipFill>
          <p:spPr>
            <a:xfrm>
              <a:off x="6927260" y="902414"/>
              <a:ext cx="4290960" cy="2580208"/>
            </a:xfrm>
            <a:prstGeom prst="rect">
              <a:avLst/>
            </a:prstGeom>
          </p:spPr>
        </p:pic>
        <p:sp>
          <p:nvSpPr>
            <p:cNvPr id="14" name="Rectangle 13">
              <a:extLst>
                <a:ext uri="{FF2B5EF4-FFF2-40B4-BE49-F238E27FC236}">
                  <a16:creationId xmlns:a16="http://schemas.microsoft.com/office/drawing/2014/main" id="{9AD7D585-7F02-7A29-6625-1F37537A315A}"/>
                </a:ext>
              </a:extLst>
            </p:cNvPr>
            <p:cNvSpPr/>
            <p:nvPr/>
          </p:nvSpPr>
          <p:spPr>
            <a:xfrm>
              <a:off x="6927260" y="902413"/>
              <a:ext cx="2487273" cy="455659"/>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riangle 15">
              <a:extLst>
                <a:ext uri="{FF2B5EF4-FFF2-40B4-BE49-F238E27FC236}">
                  <a16:creationId xmlns:a16="http://schemas.microsoft.com/office/drawing/2014/main" id="{7F7271D1-8F96-E608-9A24-791A37C403DB}"/>
                </a:ext>
              </a:extLst>
            </p:cNvPr>
            <p:cNvSpPr/>
            <p:nvPr/>
          </p:nvSpPr>
          <p:spPr>
            <a:xfrm rot="5400000">
              <a:off x="9776464" y="540344"/>
              <a:ext cx="455658" cy="1179521"/>
            </a:xfrm>
            <a:prstGeom prst="triangle">
              <a:avLst>
                <a:gd name="adj" fmla="val 0"/>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9" name="TextBox 18">
            <a:extLst>
              <a:ext uri="{FF2B5EF4-FFF2-40B4-BE49-F238E27FC236}">
                <a16:creationId xmlns:a16="http://schemas.microsoft.com/office/drawing/2014/main" id="{D6D02279-8330-A6F2-1BFB-A628DA0456F0}"/>
              </a:ext>
            </a:extLst>
          </p:cNvPr>
          <p:cNvSpPr txBox="1"/>
          <p:nvPr/>
        </p:nvSpPr>
        <p:spPr>
          <a:xfrm>
            <a:off x="3739072" y="1302405"/>
            <a:ext cx="4713855" cy="523220"/>
          </a:xfrm>
          <a:prstGeom prst="rect">
            <a:avLst/>
          </a:prstGeom>
          <a:noFill/>
        </p:spPr>
        <p:txBody>
          <a:bodyPr wrap="none" rtlCol="0">
            <a:spAutoFit/>
          </a:bodyPr>
          <a:lstStyle/>
          <a:p>
            <a:r>
              <a:rPr lang="en-US" sz="2800" dirty="0"/>
              <a:t>Applications of Spectroscopy</a:t>
            </a:r>
          </a:p>
        </p:txBody>
      </p:sp>
      <p:sp>
        <p:nvSpPr>
          <p:cNvPr id="36" name="TextBox 35">
            <a:extLst>
              <a:ext uri="{FF2B5EF4-FFF2-40B4-BE49-F238E27FC236}">
                <a16:creationId xmlns:a16="http://schemas.microsoft.com/office/drawing/2014/main" id="{BA2C891D-76A7-21DE-9AED-842896162861}"/>
              </a:ext>
            </a:extLst>
          </p:cNvPr>
          <p:cNvSpPr txBox="1"/>
          <p:nvPr/>
        </p:nvSpPr>
        <p:spPr>
          <a:xfrm>
            <a:off x="7663015" y="2238900"/>
            <a:ext cx="308098" cy="369332"/>
          </a:xfrm>
          <a:prstGeom prst="rect">
            <a:avLst/>
          </a:prstGeom>
          <a:noFill/>
        </p:spPr>
        <p:txBody>
          <a:bodyPr wrap="none" rtlCol="0">
            <a:spAutoFit/>
          </a:bodyPr>
          <a:lstStyle/>
          <a:p>
            <a:r>
              <a:rPr lang="en-US" dirty="0">
                <a:solidFill>
                  <a:schemeClr val="bg1">
                    <a:alpha val="0"/>
                  </a:schemeClr>
                </a:solidFill>
              </a:rPr>
              <a:t>a</a:t>
            </a:r>
          </a:p>
        </p:txBody>
      </p:sp>
      <p:sp>
        <p:nvSpPr>
          <p:cNvPr id="3" name="TextBox 2">
            <a:extLst>
              <a:ext uri="{FF2B5EF4-FFF2-40B4-BE49-F238E27FC236}">
                <a16:creationId xmlns:a16="http://schemas.microsoft.com/office/drawing/2014/main" id="{B39FE10E-4C52-81AC-419F-E5C4D9579C59}"/>
              </a:ext>
            </a:extLst>
          </p:cNvPr>
          <p:cNvSpPr txBox="1"/>
          <p:nvPr/>
        </p:nvSpPr>
        <p:spPr>
          <a:xfrm>
            <a:off x="918168" y="2133364"/>
            <a:ext cx="2558713" cy="369332"/>
          </a:xfrm>
          <a:prstGeom prst="rect">
            <a:avLst/>
          </a:prstGeom>
          <a:noFill/>
        </p:spPr>
        <p:txBody>
          <a:bodyPr wrap="none" rtlCol="0">
            <a:spAutoFit/>
          </a:bodyPr>
          <a:lstStyle/>
          <a:p>
            <a:pPr algn="ctr"/>
            <a:r>
              <a:rPr lang="en-US" dirty="0"/>
              <a:t>Dark matter distribution</a:t>
            </a:r>
          </a:p>
        </p:txBody>
      </p:sp>
      <p:sp>
        <p:nvSpPr>
          <p:cNvPr id="4" name="TextBox 3">
            <a:extLst>
              <a:ext uri="{FF2B5EF4-FFF2-40B4-BE49-F238E27FC236}">
                <a16:creationId xmlns:a16="http://schemas.microsoft.com/office/drawing/2014/main" id="{FEA3E746-683E-64AB-54B5-5B35C27330B4}"/>
              </a:ext>
            </a:extLst>
          </p:cNvPr>
          <p:cNvSpPr txBox="1"/>
          <p:nvPr/>
        </p:nvSpPr>
        <p:spPr>
          <a:xfrm>
            <a:off x="3439074" y="2133364"/>
            <a:ext cx="2068516" cy="369332"/>
          </a:xfrm>
          <a:prstGeom prst="rect">
            <a:avLst/>
          </a:prstGeom>
          <a:noFill/>
        </p:spPr>
        <p:txBody>
          <a:bodyPr wrap="none" rtlCol="0">
            <a:spAutoFit/>
          </a:bodyPr>
          <a:lstStyle/>
          <a:p>
            <a:pPr algn="ctr"/>
            <a:r>
              <a:rPr lang="en-US" dirty="0"/>
              <a:t>Test gravity models</a:t>
            </a:r>
          </a:p>
        </p:txBody>
      </p:sp>
      <p:sp>
        <p:nvSpPr>
          <p:cNvPr id="6" name="TextBox 5">
            <a:extLst>
              <a:ext uri="{FF2B5EF4-FFF2-40B4-BE49-F238E27FC236}">
                <a16:creationId xmlns:a16="http://schemas.microsoft.com/office/drawing/2014/main" id="{30847EDA-48A6-D784-FEF1-F8D28C1B8C76}"/>
              </a:ext>
            </a:extLst>
          </p:cNvPr>
          <p:cNvSpPr txBox="1"/>
          <p:nvPr/>
        </p:nvSpPr>
        <p:spPr>
          <a:xfrm>
            <a:off x="5469783" y="2133364"/>
            <a:ext cx="2613472" cy="369332"/>
          </a:xfrm>
          <a:prstGeom prst="rect">
            <a:avLst/>
          </a:prstGeom>
          <a:noFill/>
        </p:spPr>
        <p:txBody>
          <a:bodyPr wrap="none" rtlCol="0">
            <a:spAutoFit/>
          </a:bodyPr>
          <a:lstStyle/>
          <a:p>
            <a:pPr algn="ctr"/>
            <a:r>
              <a:rPr lang="en-US" dirty="0"/>
              <a:t>Evolution of the universe</a:t>
            </a:r>
          </a:p>
        </p:txBody>
      </p:sp>
      <p:sp>
        <p:nvSpPr>
          <p:cNvPr id="7" name="TextBox 6">
            <a:extLst>
              <a:ext uri="{FF2B5EF4-FFF2-40B4-BE49-F238E27FC236}">
                <a16:creationId xmlns:a16="http://schemas.microsoft.com/office/drawing/2014/main" id="{6B096FD0-C6F5-6446-2184-97DB149924FE}"/>
              </a:ext>
            </a:extLst>
          </p:cNvPr>
          <p:cNvSpPr txBox="1"/>
          <p:nvPr/>
        </p:nvSpPr>
        <p:spPr>
          <a:xfrm>
            <a:off x="8045448" y="2132460"/>
            <a:ext cx="3228384" cy="369332"/>
          </a:xfrm>
          <a:prstGeom prst="rect">
            <a:avLst/>
          </a:prstGeom>
          <a:noFill/>
        </p:spPr>
        <p:txBody>
          <a:bodyPr wrap="none" rtlCol="0">
            <a:spAutoFit/>
          </a:bodyPr>
          <a:lstStyle/>
          <a:p>
            <a:pPr algn="ctr"/>
            <a:r>
              <a:rPr lang="en-US" dirty="0"/>
              <a:t>Dark energy EOS and evolution</a:t>
            </a:r>
          </a:p>
        </p:txBody>
      </p:sp>
      <p:cxnSp>
        <p:nvCxnSpPr>
          <p:cNvPr id="13" name="Elbow Connector 12">
            <a:extLst>
              <a:ext uri="{FF2B5EF4-FFF2-40B4-BE49-F238E27FC236}">
                <a16:creationId xmlns:a16="http://schemas.microsoft.com/office/drawing/2014/main" id="{BC8355AF-092E-DCFA-8122-938CC0FBE50D}"/>
              </a:ext>
            </a:extLst>
          </p:cNvPr>
          <p:cNvCxnSpPr>
            <a:stCxn id="19" idx="2"/>
            <a:endCxn id="3" idx="0"/>
          </p:cNvCxnSpPr>
          <p:nvPr/>
        </p:nvCxnSpPr>
        <p:spPr>
          <a:xfrm rot="5400000">
            <a:off x="3992894" y="30257"/>
            <a:ext cx="307739" cy="3898475"/>
          </a:xfrm>
          <a:prstGeom prst="bentConnector3">
            <a:avLst/>
          </a:prstGeom>
          <a:ln>
            <a:solidFill>
              <a:schemeClr val="tx1"/>
            </a:solidFill>
            <a:tailEnd type="triangle"/>
          </a:ln>
        </p:spPr>
        <p:style>
          <a:lnRef idx="2">
            <a:schemeClr val="accent1"/>
          </a:lnRef>
          <a:fillRef idx="0">
            <a:schemeClr val="accent1"/>
          </a:fillRef>
          <a:effectRef idx="1">
            <a:schemeClr val="accent1"/>
          </a:effectRef>
          <a:fontRef idx="minor">
            <a:schemeClr val="tx1"/>
          </a:fontRef>
        </p:style>
      </p:cxnSp>
      <p:cxnSp>
        <p:nvCxnSpPr>
          <p:cNvPr id="18" name="Elbow Connector 17">
            <a:extLst>
              <a:ext uri="{FF2B5EF4-FFF2-40B4-BE49-F238E27FC236}">
                <a16:creationId xmlns:a16="http://schemas.microsoft.com/office/drawing/2014/main" id="{69E9C7E4-9A6A-780B-7FD2-E4AFE833473D}"/>
              </a:ext>
            </a:extLst>
          </p:cNvPr>
          <p:cNvCxnSpPr>
            <a:stCxn id="19" idx="2"/>
            <a:endCxn id="4" idx="0"/>
          </p:cNvCxnSpPr>
          <p:nvPr/>
        </p:nvCxnSpPr>
        <p:spPr>
          <a:xfrm rot="5400000">
            <a:off x="5130797" y="1168160"/>
            <a:ext cx="307739" cy="1622668"/>
          </a:xfrm>
          <a:prstGeom prst="bentConnector3">
            <a:avLst/>
          </a:prstGeom>
          <a:ln>
            <a:solidFill>
              <a:schemeClr val="tx1"/>
            </a:solidFill>
            <a:tailEnd type="triangle"/>
          </a:ln>
        </p:spPr>
        <p:style>
          <a:lnRef idx="2">
            <a:schemeClr val="accent1"/>
          </a:lnRef>
          <a:fillRef idx="0">
            <a:schemeClr val="accent1"/>
          </a:fillRef>
          <a:effectRef idx="1">
            <a:schemeClr val="accent1"/>
          </a:effectRef>
          <a:fontRef idx="minor">
            <a:schemeClr val="tx1"/>
          </a:fontRef>
        </p:style>
      </p:cxnSp>
      <p:cxnSp>
        <p:nvCxnSpPr>
          <p:cNvPr id="23" name="Elbow Connector 22">
            <a:extLst>
              <a:ext uri="{FF2B5EF4-FFF2-40B4-BE49-F238E27FC236}">
                <a16:creationId xmlns:a16="http://schemas.microsoft.com/office/drawing/2014/main" id="{FE73A026-9340-5600-40C2-01AD189641EF}"/>
              </a:ext>
            </a:extLst>
          </p:cNvPr>
          <p:cNvCxnSpPr>
            <a:stCxn id="19" idx="2"/>
            <a:endCxn id="6" idx="0"/>
          </p:cNvCxnSpPr>
          <p:nvPr/>
        </p:nvCxnSpPr>
        <p:spPr>
          <a:xfrm rot="16200000" flipH="1">
            <a:off x="6282390" y="1639234"/>
            <a:ext cx="307739" cy="680519"/>
          </a:xfrm>
          <a:prstGeom prst="bentConnector3">
            <a:avLst/>
          </a:prstGeom>
          <a:ln>
            <a:solidFill>
              <a:schemeClr val="tx1"/>
            </a:solidFill>
            <a:tailEnd type="triangle"/>
          </a:ln>
        </p:spPr>
        <p:style>
          <a:lnRef idx="2">
            <a:schemeClr val="accent1"/>
          </a:lnRef>
          <a:fillRef idx="0">
            <a:schemeClr val="accent1"/>
          </a:fillRef>
          <a:effectRef idx="1">
            <a:schemeClr val="accent1"/>
          </a:effectRef>
          <a:fontRef idx="minor">
            <a:schemeClr val="tx1"/>
          </a:fontRef>
        </p:style>
      </p:cxnSp>
      <p:cxnSp>
        <p:nvCxnSpPr>
          <p:cNvPr id="25" name="Elbow Connector 24">
            <a:extLst>
              <a:ext uri="{FF2B5EF4-FFF2-40B4-BE49-F238E27FC236}">
                <a16:creationId xmlns:a16="http://schemas.microsoft.com/office/drawing/2014/main" id="{F409F578-7CF5-850D-9BC5-B631D775C1FB}"/>
              </a:ext>
            </a:extLst>
          </p:cNvPr>
          <p:cNvCxnSpPr>
            <a:stCxn id="19" idx="2"/>
            <a:endCxn id="7" idx="0"/>
          </p:cNvCxnSpPr>
          <p:nvPr/>
        </p:nvCxnSpPr>
        <p:spPr>
          <a:xfrm rot="16200000" flipH="1">
            <a:off x="7724403" y="197222"/>
            <a:ext cx="306835" cy="3563640"/>
          </a:xfrm>
          <a:prstGeom prst="bentConnector3">
            <a:avLst/>
          </a:prstGeom>
          <a:ln>
            <a:solidFill>
              <a:schemeClr val="tx1"/>
            </a:solidFill>
            <a:tailEnd type="triangle"/>
          </a:ln>
        </p:spPr>
        <p:style>
          <a:lnRef idx="2">
            <a:schemeClr val="accent1"/>
          </a:lnRef>
          <a:fillRef idx="0">
            <a:schemeClr val="accent1"/>
          </a:fillRef>
          <a:effectRef idx="1">
            <a:schemeClr val="accent1"/>
          </a:effectRef>
          <a:fontRef idx="minor">
            <a:schemeClr val="tx1"/>
          </a:fontRef>
        </p:style>
      </p:cxnSp>
      <p:cxnSp>
        <p:nvCxnSpPr>
          <p:cNvPr id="29" name="Elbow Connector 28">
            <a:extLst>
              <a:ext uri="{FF2B5EF4-FFF2-40B4-BE49-F238E27FC236}">
                <a16:creationId xmlns:a16="http://schemas.microsoft.com/office/drawing/2014/main" id="{79D08823-CF80-ECDE-14B7-65A2C75564D1}"/>
              </a:ext>
            </a:extLst>
          </p:cNvPr>
          <p:cNvCxnSpPr>
            <a:stCxn id="3" idx="2"/>
            <a:endCxn id="10" idx="0"/>
          </p:cNvCxnSpPr>
          <p:nvPr/>
        </p:nvCxnSpPr>
        <p:spPr>
          <a:xfrm rot="16200000" flipH="1">
            <a:off x="3441777" y="1258444"/>
            <a:ext cx="1409971" cy="3898474"/>
          </a:xfrm>
          <a:prstGeom prst="bentConnector3">
            <a:avLst>
              <a:gd name="adj1" fmla="val 8990"/>
            </a:avLst>
          </a:prstGeom>
          <a:ln>
            <a:solidFill>
              <a:schemeClr val="tx1"/>
            </a:solidFill>
            <a:tailEnd type="triangle"/>
          </a:ln>
        </p:spPr>
        <p:style>
          <a:lnRef idx="2">
            <a:schemeClr val="accent1"/>
          </a:lnRef>
          <a:fillRef idx="0">
            <a:schemeClr val="accent1"/>
          </a:fillRef>
          <a:effectRef idx="1">
            <a:schemeClr val="accent1"/>
          </a:effectRef>
          <a:fontRef idx="minor">
            <a:schemeClr val="tx1"/>
          </a:fontRef>
        </p:style>
      </p:cxnSp>
      <p:cxnSp>
        <p:nvCxnSpPr>
          <p:cNvPr id="31" name="Elbow Connector 30">
            <a:extLst>
              <a:ext uri="{FF2B5EF4-FFF2-40B4-BE49-F238E27FC236}">
                <a16:creationId xmlns:a16="http://schemas.microsoft.com/office/drawing/2014/main" id="{62131441-8678-1B0E-73A8-D31BDEF754BF}"/>
              </a:ext>
            </a:extLst>
          </p:cNvPr>
          <p:cNvCxnSpPr>
            <a:stCxn id="4" idx="2"/>
            <a:endCxn id="10" idx="0"/>
          </p:cNvCxnSpPr>
          <p:nvPr/>
        </p:nvCxnSpPr>
        <p:spPr>
          <a:xfrm rot="16200000" flipH="1">
            <a:off x="4579680" y="2396347"/>
            <a:ext cx="1409971" cy="1622667"/>
          </a:xfrm>
          <a:prstGeom prst="bentConnector3">
            <a:avLst>
              <a:gd name="adj1" fmla="val 8990"/>
            </a:avLst>
          </a:prstGeom>
          <a:ln>
            <a:solidFill>
              <a:schemeClr val="tx1"/>
            </a:solidFill>
            <a:tailEnd type="triangle"/>
          </a:ln>
        </p:spPr>
        <p:style>
          <a:lnRef idx="2">
            <a:schemeClr val="accent1"/>
          </a:lnRef>
          <a:fillRef idx="0">
            <a:schemeClr val="accent1"/>
          </a:fillRef>
          <a:effectRef idx="1">
            <a:schemeClr val="accent1"/>
          </a:effectRef>
          <a:fontRef idx="minor">
            <a:schemeClr val="tx1"/>
          </a:fontRef>
        </p:style>
      </p:cxnSp>
      <p:cxnSp>
        <p:nvCxnSpPr>
          <p:cNvPr id="33" name="Elbow Connector 32">
            <a:extLst>
              <a:ext uri="{FF2B5EF4-FFF2-40B4-BE49-F238E27FC236}">
                <a16:creationId xmlns:a16="http://schemas.microsoft.com/office/drawing/2014/main" id="{CBDEC63F-419E-E10E-C61C-14DF9A6E321D}"/>
              </a:ext>
            </a:extLst>
          </p:cNvPr>
          <p:cNvCxnSpPr>
            <a:stCxn id="6" idx="2"/>
            <a:endCxn id="10" idx="0"/>
          </p:cNvCxnSpPr>
          <p:nvPr/>
        </p:nvCxnSpPr>
        <p:spPr>
          <a:xfrm rot="5400000">
            <a:off x="5731274" y="2867421"/>
            <a:ext cx="1409971" cy="680520"/>
          </a:xfrm>
          <a:prstGeom prst="bentConnector3">
            <a:avLst>
              <a:gd name="adj1" fmla="val 8990"/>
            </a:avLst>
          </a:prstGeom>
          <a:ln>
            <a:solidFill>
              <a:schemeClr val="tx1"/>
            </a:solidFill>
            <a:tailEnd type="triangle"/>
          </a:ln>
        </p:spPr>
        <p:style>
          <a:lnRef idx="2">
            <a:schemeClr val="accent1"/>
          </a:lnRef>
          <a:fillRef idx="0">
            <a:schemeClr val="accent1"/>
          </a:fillRef>
          <a:effectRef idx="1">
            <a:schemeClr val="accent1"/>
          </a:effectRef>
          <a:fontRef idx="minor">
            <a:schemeClr val="tx1"/>
          </a:fontRef>
        </p:style>
      </p:cxnSp>
      <p:cxnSp>
        <p:nvCxnSpPr>
          <p:cNvPr id="35" name="Elbow Connector 34">
            <a:extLst>
              <a:ext uri="{FF2B5EF4-FFF2-40B4-BE49-F238E27FC236}">
                <a16:creationId xmlns:a16="http://schemas.microsoft.com/office/drawing/2014/main" id="{781F12A2-4084-12D7-18B0-864021DD8D66}"/>
              </a:ext>
            </a:extLst>
          </p:cNvPr>
          <p:cNvCxnSpPr>
            <a:stCxn id="7" idx="2"/>
            <a:endCxn id="10" idx="0"/>
          </p:cNvCxnSpPr>
          <p:nvPr/>
        </p:nvCxnSpPr>
        <p:spPr>
          <a:xfrm rot="5400000">
            <a:off x="7172383" y="1425409"/>
            <a:ext cx="1410875" cy="3563641"/>
          </a:xfrm>
          <a:prstGeom prst="bentConnector3">
            <a:avLst>
              <a:gd name="adj1" fmla="val 9017"/>
            </a:avLst>
          </a:prstGeom>
          <a:ln>
            <a:solidFill>
              <a:schemeClr val="tx1"/>
            </a:solidFill>
            <a:tailEnd type="triangle"/>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80191760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15312E5-5775-9C88-3834-02743C1FAFA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D020F2D-F056-E630-A2D7-FEBDC01A006A}"/>
              </a:ext>
            </a:extLst>
          </p:cNvPr>
          <p:cNvSpPr>
            <a:spLocks noGrp="1"/>
          </p:cNvSpPr>
          <p:nvPr>
            <p:ph type="title"/>
          </p:nvPr>
        </p:nvSpPr>
        <p:spPr/>
        <p:txBody>
          <a:bodyPr/>
          <a:lstStyle/>
          <a:p>
            <a:r>
              <a:rPr lang="en-US" dirty="0"/>
              <a:t>Introduction</a:t>
            </a:r>
          </a:p>
        </p:txBody>
      </p:sp>
      <p:grpSp>
        <p:nvGrpSpPr>
          <p:cNvPr id="17" name="Group 16">
            <a:extLst>
              <a:ext uri="{FF2B5EF4-FFF2-40B4-BE49-F238E27FC236}">
                <a16:creationId xmlns:a16="http://schemas.microsoft.com/office/drawing/2014/main" id="{F14F525A-A5B0-4060-CEC6-6D7E7EFE7159}"/>
              </a:ext>
            </a:extLst>
          </p:cNvPr>
          <p:cNvGrpSpPr/>
          <p:nvPr/>
        </p:nvGrpSpPr>
        <p:grpSpPr>
          <a:xfrm>
            <a:off x="3950519" y="3912529"/>
            <a:ext cx="4290960" cy="2580346"/>
            <a:chOff x="6927260" y="902276"/>
            <a:chExt cx="4290960" cy="2580346"/>
          </a:xfrm>
        </p:grpSpPr>
        <p:pic>
          <p:nvPicPr>
            <p:cNvPr id="10" name="Picture 9">
              <a:extLst>
                <a:ext uri="{FF2B5EF4-FFF2-40B4-BE49-F238E27FC236}">
                  <a16:creationId xmlns:a16="http://schemas.microsoft.com/office/drawing/2014/main" id="{BEF908AF-E233-2323-AC0A-97392004D9C6}"/>
                </a:ext>
              </a:extLst>
            </p:cNvPr>
            <p:cNvPicPr>
              <a:picLocks noChangeAspect="1"/>
            </p:cNvPicPr>
            <p:nvPr/>
          </p:nvPicPr>
          <p:blipFill>
            <a:blip r:embed="rId3"/>
            <a:srcRect t="6221" b="67347"/>
            <a:stretch>
              <a:fillRect/>
            </a:stretch>
          </p:blipFill>
          <p:spPr>
            <a:xfrm>
              <a:off x="6927260" y="902414"/>
              <a:ext cx="4290960" cy="2580208"/>
            </a:xfrm>
            <a:prstGeom prst="rect">
              <a:avLst/>
            </a:prstGeom>
          </p:spPr>
        </p:pic>
        <p:sp>
          <p:nvSpPr>
            <p:cNvPr id="14" name="Rectangle 13">
              <a:extLst>
                <a:ext uri="{FF2B5EF4-FFF2-40B4-BE49-F238E27FC236}">
                  <a16:creationId xmlns:a16="http://schemas.microsoft.com/office/drawing/2014/main" id="{B80CF559-AC43-8FA6-05EE-9DEB40F0951B}"/>
                </a:ext>
              </a:extLst>
            </p:cNvPr>
            <p:cNvSpPr/>
            <p:nvPr/>
          </p:nvSpPr>
          <p:spPr>
            <a:xfrm>
              <a:off x="6927260" y="902413"/>
              <a:ext cx="2487273" cy="455659"/>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riangle 15">
              <a:extLst>
                <a:ext uri="{FF2B5EF4-FFF2-40B4-BE49-F238E27FC236}">
                  <a16:creationId xmlns:a16="http://schemas.microsoft.com/office/drawing/2014/main" id="{4DA3E175-F3D3-BBAB-07A6-EB7514B3248E}"/>
                </a:ext>
              </a:extLst>
            </p:cNvPr>
            <p:cNvSpPr/>
            <p:nvPr/>
          </p:nvSpPr>
          <p:spPr>
            <a:xfrm rot="5400000">
              <a:off x="9776464" y="540344"/>
              <a:ext cx="455658" cy="1179521"/>
            </a:xfrm>
            <a:prstGeom prst="triangle">
              <a:avLst>
                <a:gd name="adj" fmla="val 0"/>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9" name="TextBox 18">
            <a:extLst>
              <a:ext uri="{FF2B5EF4-FFF2-40B4-BE49-F238E27FC236}">
                <a16:creationId xmlns:a16="http://schemas.microsoft.com/office/drawing/2014/main" id="{3399D487-8E45-1416-E9F9-B26E8F18C320}"/>
              </a:ext>
            </a:extLst>
          </p:cNvPr>
          <p:cNvSpPr txBox="1"/>
          <p:nvPr/>
        </p:nvSpPr>
        <p:spPr>
          <a:xfrm>
            <a:off x="3739072" y="1302405"/>
            <a:ext cx="4713855" cy="523220"/>
          </a:xfrm>
          <a:prstGeom prst="rect">
            <a:avLst/>
          </a:prstGeom>
          <a:noFill/>
        </p:spPr>
        <p:txBody>
          <a:bodyPr wrap="none" rtlCol="0">
            <a:spAutoFit/>
          </a:bodyPr>
          <a:lstStyle/>
          <a:p>
            <a:r>
              <a:rPr lang="en-US" sz="2800" dirty="0"/>
              <a:t>Applications of Spectroscopy</a:t>
            </a:r>
          </a:p>
        </p:txBody>
      </p:sp>
      <p:sp>
        <p:nvSpPr>
          <p:cNvPr id="36" name="TextBox 35">
            <a:extLst>
              <a:ext uri="{FF2B5EF4-FFF2-40B4-BE49-F238E27FC236}">
                <a16:creationId xmlns:a16="http://schemas.microsoft.com/office/drawing/2014/main" id="{87F007DB-D011-0F78-9EF1-01AA73726583}"/>
              </a:ext>
            </a:extLst>
          </p:cNvPr>
          <p:cNvSpPr txBox="1"/>
          <p:nvPr/>
        </p:nvSpPr>
        <p:spPr>
          <a:xfrm>
            <a:off x="7663015" y="2238900"/>
            <a:ext cx="308098" cy="369332"/>
          </a:xfrm>
          <a:prstGeom prst="rect">
            <a:avLst/>
          </a:prstGeom>
          <a:noFill/>
        </p:spPr>
        <p:txBody>
          <a:bodyPr wrap="none" rtlCol="0">
            <a:spAutoFit/>
          </a:bodyPr>
          <a:lstStyle/>
          <a:p>
            <a:r>
              <a:rPr lang="en-US" dirty="0">
                <a:solidFill>
                  <a:schemeClr val="bg1">
                    <a:alpha val="0"/>
                  </a:schemeClr>
                </a:solidFill>
              </a:rPr>
              <a:t>a</a:t>
            </a:r>
          </a:p>
        </p:txBody>
      </p:sp>
      <p:sp>
        <p:nvSpPr>
          <p:cNvPr id="3" name="TextBox 2">
            <a:extLst>
              <a:ext uri="{FF2B5EF4-FFF2-40B4-BE49-F238E27FC236}">
                <a16:creationId xmlns:a16="http://schemas.microsoft.com/office/drawing/2014/main" id="{FCCE8884-1503-46AD-13A6-75B466BE6266}"/>
              </a:ext>
            </a:extLst>
          </p:cNvPr>
          <p:cNvSpPr txBox="1"/>
          <p:nvPr/>
        </p:nvSpPr>
        <p:spPr>
          <a:xfrm>
            <a:off x="918168" y="2133364"/>
            <a:ext cx="2558713" cy="369332"/>
          </a:xfrm>
          <a:prstGeom prst="rect">
            <a:avLst/>
          </a:prstGeom>
          <a:noFill/>
        </p:spPr>
        <p:txBody>
          <a:bodyPr wrap="none" rtlCol="0">
            <a:spAutoFit/>
          </a:bodyPr>
          <a:lstStyle/>
          <a:p>
            <a:pPr algn="ctr"/>
            <a:r>
              <a:rPr lang="en-US" dirty="0"/>
              <a:t>Dark matter distribution</a:t>
            </a:r>
          </a:p>
        </p:txBody>
      </p:sp>
      <p:sp>
        <p:nvSpPr>
          <p:cNvPr id="4" name="TextBox 3">
            <a:extLst>
              <a:ext uri="{FF2B5EF4-FFF2-40B4-BE49-F238E27FC236}">
                <a16:creationId xmlns:a16="http://schemas.microsoft.com/office/drawing/2014/main" id="{8A4EFE5B-54EF-6CE7-E7C6-3109ED01FFAE}"/>
              </a:ext>
            </a:extLst>
          </p:cNvPr>
          <p:cNvSpPr txBox="1"/>
          <p:nvPr/>
        </p:nvSpPr>
        <p:spPr>
          <a:xfrm>
            <a:off x="3439074" y="2133364"/>
            <a:ext cx="2068516" cy="369332"/>
          </a:xfrm>
          <a:prstGeom prst="rect">
            <a:avLst/>
          </a:prstGeom>
          <a:noFill/>
        </p:spPr>
        <p:txBody>
          <a:bodyPr wrap="none" rtlCol="0">
            <a:spAutoFit/>
          </a:bodyPr>
          <a:lstStyle/>
          <a:p>
            <a:pPr algn="ctr"/>
            <a:r>
              <a:rPr lang="en-US" dirty="0"/>
              <a:t>Test gravity models</a:t>
            </a:r>
          </a:p>
        </p:txBody>
      </p:sp>
      <p:sp>
        <p:nvSpPr>
          <p:cNvPr id="6" name="TextBox 5">
            <a:extLst>
              <a:ext uri="{FF2B5EF4-FFF2-40B4-BE49-F238E27FC236}">
                <a16:creationId xmlns:a16="http://schemas.microsoft.com/office/drawing/2014/main" id="{B75C4F3F-7CE9-9E9C-F2FB-A2E670A96DF7}"/>
              </a:ext>
            </a:extLst>
          </p:cNvPr>
          <p:cNvSpPr txBox="1"/>
          <p:nvPr/>
        </p:nvSpPr>
        <p:spPr>
          <a:xfrm>
            <a:off x="5469783" y="2133364"/>
            <a:ext cx="2613472" cy="369332"/>
          </a:xfrm>
          <a:prstGeom prst="rect">
            <a:avLst/>
          </a:prstGeom>
          <a:noFill/>
        </p:spPr>
        <p:txBody>
          <a:bodyPr wrap="none" rtlCol="0">
            <a:spAutoFit/>
          </a:bodyPr>
          <a:lstStyle/>
          <a:p>
            <a:pPr algn="ctr"/>
            <a:r>
              <a:rPr lang="en-US" dirty="0"/>
              <a:t>Evolution of the universe</a:t>
            </a:r>
          </a:p>
        </p:txBody>
      </p:sp>
      <p:sp>
        <p:nvSpPr>
          <p:cNvPr id="7" name="TextBox 6">
            <a:extLst>
              <a:ext uri="{FF2B5EF4-FFF2-40B4-BE49-F238E27FC236}">
                <a16:creationId xmlns:a16="http://schemas.microsoft.com/office/drawing/2014/main" id="{6150DE62-DEF9-6B3E-5D0E-96F5EFD24A36}"/>
              </a:ext>
            </a:extLst>
          </p:cNvPr>
          <p:cNvSpPr txBox="1"/>
          <p:nvPr/>
        </p:nvSpPr>
        <p:spPr>
          <a:xfrm>
            <a:off x="8045448" y="2132460"/>
            <a:ext cx="3228384" cy="369332"/>
          </a:xfrm>
          <a:prstGeom prst="rect">
            <a:avLst/>
          </a:prstGeom>
          <a:noFill/>
        </p:spPr>
        <p:txBody>
          <a:bodyPr wrap="none" rtlCol="0">
            <a:spAutoFit/>
          </a:bodyPr>
          <a:lstStyle/>
          <a:p>
            <a:pPr algn="ctr"/>
            <a:r>
              <a:rPr lang="en-US" dirty="0"/>
              <a:t>Dark energy EOS and evolution</a:t>
            </a:r>
          </a:p>
        </p:txBody>
      </p:sp>
      <p:cxnSp>
        <p:nvCxnSpPr>
          <p:cNvPr id="13" name="Elbow Connector 12">
            <a:extLst>
              <a:ext uri="{FF2B5EF4-FFF2-40B4-BE49-F238E27FC236}">
                <a16:creationId xmlns:a16="http://schemas.microsoft.com/office/drawing/2014/main" id="{DEEA75DB-1DF8-C607-B95C-0F3D1B78E0B0}"/>
              </a:ext>
            </a:extLst>
          </p:cNvPr>
          <p:cNvCxnSpPr>
            <a:stCxn id="19" idx="2"/>
            <a:endCxn id="3" idx="0"/>
          </p:cNvCxnSpPr>
          <p:nvPr/>
        </p:nvCxnSpPr>
        <p:spPr>
          <a:xfrm rot="5400000">
            <a:off x="3992894" y="30257"/>
            <a:ext cx="307739" cy="3898475"/>
          </a:xfrm>
          <a:prstGeom prst="bentConnector3">
            <a:avLst/>
          </a:prstGeom>
          <a:ln>
            <a:solidFill>
              <a:schemeClr val="tx1"/>
            </a:solidFill>
            <a:tailEnd type="triangle"/>
          </a:ln>
        </p:spPr>
        <p:style>
          <a:lnRef idx="2">
            <a:schemeClr val="accent1"/>
          </a:lnRef>
          <a:fillRef idx="0">
            <a:schemeClr val="accent1"/>
          </a:fillRef>
          <a:effectRef idx="1">
            <a:schemeClr val="accent1"/>
          </a:effectRef>
          <a:fontRef idx="minor">
            <a:schemeClr val="tx1"/>
          </a:fontRef>
        </p:style>
      </p:cxnSp>
      <p:cxnSp>
        <p:nvCxnSpPr>
          <p:cNvPr id="18" name="Elbow Connector 17">
            <a:extLst>
              <a:ext uri="{FF2B5EF4-FFF2-40B4-BE49-F238E27FC236}">
                <a16:creationId xmlns:a16="http://schemas.microsoft.com/office/drawing/2014/main" id="{09992F80-17F2-64A1-3DC8-574F0767371A}"/>
              </a:ext>
            </a:extLst>
          </p:cNvPr>
          <p:cNvCxnSpPr>
            <a:stCxn id="19" idx="2"/>
            <a:endCxn id="4" idx="0"/>
          </p:cNvCxnSpPr>
          <p:nvPr/>
        </p:nvCxnSpPr>
        <p:spPr>
          <a:xfrm rot="5400000">
            <a:off x="5130797" y="1168160"/>
            <a:ext cx="307739" cy="1622668"/>
          </a:xfrm>
          <a:prstGeom prst="bentConnector3">
            <a:avLst/>
          </a:prstGeom>
          <a:ln>
            <a:solidFill>
              <a:schemeClr val="tx1"/>
            </a:solidFill>
            <a:tailEnd type="triangle"/>
          </a:ln>
        </p:spPr>
        <p:style>
          <a:lnRef idx="2">
            <a:schemeClr val="accent1"/>
          </a:lnRef>
          <a:fillRef idx="0">
            <a:schemeClr val="accent1"/>
          </a:fillRef>
          <a:effectRef idx="1">
            <a:schemeClr val="accent1"/>
          </a:effectRef>
          <a:fontRef idx="minor">
            <a:schemeClr val="tx1"/>
          </a:fontRef>
        </p:style>
      </p:cxnSp>
      <p:cxnSp>
        <p:nvCxnSpPr>
          <p:cNvPr id="23" name="Elbow Connector 22">
            <a:extLst>
              <a:ext uri="{FF2B5EF4-FFF2-40B4-BE49-F238E27FC236}">
                <a16:creationId xmlns:a16="http://schemas.microsoft.com/office/drawing/2014/main" id="{EBD22F76-5422-7B9D-461E-310F1799AC53}"/>
              </a:ext>
            </a:extLst>
          </p:cNvPr>
          <p:cNvCxnSpPr>
            <a:stCxn id="19" idx="2"/>
            <a:endCxn id="6" idx="0"/>
          </p:cNvCxnSpPr>
          <p:nvPr/>
        </p:nvCxnSpPr>
        <p:spPr>
          <a:xfrm rot="16200000" flipH="1">
            <a:off x="6282390" y="1639234"/>
            <a:ext cx="307739" cy="680519"/>
          </a:xfrm>
          <a:prstGeom prst="bentConnector3">
            <a:avLst/>
          </a:prstGeom>
          <a:ln>
            <a:solidFill>
              <a:schemeClr val="tx1"/>
            </a:solidFill>
            <a:tailEnd type="triangle"/>
          </a:ln>
        </p:spPr>
        <p:style>
          <a:lnRef idx="2">
            <a:schemeClr val="accent1"/>
          </a:lnRef>
          <a:fillRef idx="0">
            <a:schemeClr val="accent1"/>
          </a:fillRef>
          <a:effectRef idx="1">
            <a:schemeClr val="accent1"/>
          </a:effectRef>
          <a:fontRef idx="minor">
            <a:schemeClr val="tx1"/>
          </a:fontRef>
        </p:style>
      </p:cxnSp>
      <p:cxnSp>
        <p:nvCxnSpPr>
          <p:cNvPr id="25" name="Elbow Connector 24">
            <a:extLst>
              <a:ext uri="{FF2B5EF4-FFF2-40B4-BE49-F238E27FC236}">
                <a16:creationId xmlns:a16="http://schemas.microsoft.com/office/drawing/2014/main" id="{464FB555-1818-8621-04F1-7F901C9DE14B}"/>
              </a:ext>
            </a:extLst>
          </p:cNvPr>
          <p:cNvCxnSpPr>
            <a:stCxn id="19" idx="2"/>
            <a:endCxn id="7" idx="0"/>
          </p:cNvCxnSpPr>
          <p:nvPr/>
        </p:nvCxnSpPr>
        <p:spPr>
          <a:xfrm rot="16200000" flipH="1">
            <a:off x="7724403" y="197222"/>
            <a:ext cx="306835" cy="3563640"/>
          </a:xfrm>
          <a:prstGeom prst="bentConnector3">
            <a:avLst/>
          </a:prstGeom>
          <a:ln>
            <a:solidFill>
              <a:schemeClr val="tx1"/>
            </a:solidFill>
            <a:tailEnd type="triangle"/>
          </a:ln>
        </p:spPr>
        <p:style>
          <a:lnRef idx="2">
            <a:schemeClr val="accent1"/>
          </a:lnRef>
          <a:fillRef idx="0">
            <a:schemeClr val="accent1"/>
          </a:fillRef>
          <a:effectRef idx="1">
            <a:schemeClr val="accent1"/>
          </a:effectRef>
          <a:fontRef idx="minor">
            <a:schemeClr val="tx1"/>
          </a:fontRef>
        </p:style>
      </p:cxnSp>
      <p:cxnSp>
        <p:nvCxnSpPr>
          <p:cNvPr id="29" name="Elbow Connector 28">
            <a:extLst>
              <a:ext uri="{FF2B5EF4-FFF2-40B4-BE49-F238E27FC236}">
                <a16:creationId xmlns:a16="http://schemas.microsoft.com/office/drawing/2014/main" id="{60B74C58-DA07-6281-7D5B-C6F091DDB966}"/>
              </a:ext>
            </a:extLst>
          </p:cNvPr>
          <p:cNvCxnSpPr>
            <a:stCxn id="3" idx="2"/>
            <a:endCxn id="10" idx="0"/>
          </p:cNvCxnSpPr>
          <p:nvPr/>
        </p:nvCxnSpPr>
        <p:spPr>
          <a:xfrm rot="16200000" flipH="1">
            <a:off x="3441777" y="1258444"/>
            <a:ext cx="1409971" cy="3898474"/>
          </a:xfrm>
          <a:prstGeom prst="bentConnector3">
            <a:avLst>
              <a:gd name="adj1" fmla="val 8990"/>
            </a:avLst>
          </a:prstGeom>
          <a:ln>
            <a:solidFill>
              <a:schemeClr val="tx1"/>
            </a:solidFill>
            <a:tailEnd type="triangle"/>
          </a:ln>
        </p:spPr>
        <p:style>
          <a:lnRef idx="2">
            <a:schemeClr val="accent1"/>
          </a:lnRef>
          <a:fillRef idx="0">
            <a:schemeClr val="accent1"/>
          </a:fillRef>
          <a:effectRef idx="1">
            <a:schemeClr val="accent1"/>
          </a:effectRef>
          <a:fontRef idx="minor">
            <a:schemeClr val="tx1"/>
          </a:fontRef>
        </p:style>
      </p:cxnSp>
      <p:cxnSp>
        <p:nvCxnSpPr>
          <p:cNvPr id="31" name="Elbow Connector 30">
            <a:extLst>
              <a:ext uri="{FF2B5EF4-FFF2-40B4-BE49-F238E27FC236}">
                <a16:creationId xmlns:a16="http://schemas.microsoft.com/office/drawing/2014/main" id="{0EB3FECA-577C-1A4C-332F-739192EAE3EF}"/>
              </a:ext>
            </a:extLst>
          </p:cNvPr>
          <p:cNvCxnSpPr>
            <a:stCxn id="4" idx="2"/>
            <a:endCxn id="10" idx="0"/>
          </p:cNvCxnSpPr>
          <p:nvPr/>
        </p:nvCxnSpPr>
        <p:spPr>
          <a:xfrm rot="16200000" flipH="1">
            <a:off x="4579680" y="2396347"/>
            <a:ext cx="1409971" cy="1622667"/>
          </a:xfrm>
          <a:prstGeom prst="bentConnector3">
            <a:avLst>
              <a:gd name="adj1" fmla="val 8990"/>
            </a:avLst>
          </a:prstGeom>
          <a:ln>
            <a:solidFill>
              <a:schemeClr val="tx1"/>
            </a:solidFill>
            <a:tailEnd type="triangle"/>
          </a:ln>
        </p:spPr>
        <p:style>
          <a:lnRef idx="2">
            <a:schemeClr val="accent1"/>
          </a:lnRef>
          <a:fillRef idx="0">
            <a:schemeClr val="accent1"/>
          </a:fillRef>
          <a:effectRef idx="1">
            <a:schemeClr val="accent1"/>
          </a:effectRef>
          <a:fontRef idx="minor">
            <a:schemeClr val="tx1"/>
          </a:fontRef>
        </p:style>
      </p:cxnSp>
      <p:cxnSp>
        <p:nvCxnSpPr>
          <p:cNvPr id="33" name="Elbow Connector 32">
            <a:extLst>
              <a:ext uri="{FF2B5EF4-FFF2-40B4-BE49-F238E27FC236}">
                <a16:creationId xmlns:a16="http://schemas.microsoft.com/office/drawing/2014/main" id="{C3E10617-E7FC-1B6B-91BE-4F16571966C5}"/>
              </a:ext>
            </a:extLst>
          </p:cNvPr>
          <p:cNvCxnSpPr>
            <a:stCxn id="6" idx="2"/>
            <a:endCxn id="10" idx="0"/>
          </p:cNvCxnSpPr>
          <p:nvPr/>
        </p:nvCxnSpPr>
        <p:spPr>
          <a:xfrm rot="5400000">
            <a:off x="5731274" y="2867421"/>
            <a:ext cx="1409971" cy="680520"/>
          </a:xfrm>
          <a:prstGeom prst="bentConnector3">
            <a:avLst>
              <a:gd name="adj1" fmla="val 8990"/>
            </a:avLst>
          </a:prstGeom>
          <a:ln>
            <a:solidFill>
              <a:schemeClr val="tx1"/>
            </a:solidFill>
            <a:tailEnd type="triangle"/>
          </a:ln>
        </p:spPr>
        <p:style>
          <a:lnRef idx="2">
            <a:schemeClr val="accent1"/>
          </a:lnRef>
          <a:fillRef idx="0">
            <a:schemeClr val="accent1"/>
          </a:fillRef>
          <a:effectRef idx="1">
            <a:schemeClr val="accent1"/>
          </a:effectRef>
          <a:fontRef idx="minor">
            <a:schemeClr val="tx1"/>
          </a:fontRef>
        </p:style>
      </p:cxnSp>
      <p:cxnSp>
        <p:nvCxnSpPr>
          <p:cNvPr id="35" name="Elbow Connector 34">
            <a:extLst>
              <a:ext uri="{FF2B5EF4-FFF2-40B4-BE49-F238E27FC236}">
                <a16:creationId xmlns:a16="http://schemas.microsoft.com/office/drawing/2014/main" id="{D5174DDD-69AE-3401-4CE8-5179B6F4A140}"/>
              </a:ext>
            </a:extLst>
          </p:cNvPr>
          <p:cNvCxnSpPr>
            <a:stCxn id="7" idx="2"/>
            <a:endCxn id="10" idx="0"/>
          </p:cNvCxnSpPr>
          <p:nvPr/>
        </p:nvCxnSpPr>
        <p:spPr>
          <a:xfrm rot="5400000">
            <a:off x="7172383" y="1425409"/>
            <a:ext cx="1410875" cy="3563641"/>
          </a:xfrm>
          <a:prstGeom prst="bentConnector3">
            <a:avLst>
              <a:gd name="adj1" fmla="val 9017"/>
            </a:avLst>
          </a:prstGeom>
          <a:ln>
            <a:solidFill>
              <a:schemeClr val="tx1"/>
            </a:solidFill>
            <a:tailEnd type="triangle"/>
          </a:ln>
        </p:spPr>
        <p:style>
          <a:lnRef idx="2">
            <a:schemeClr val="accent1"/>
          </a:lnRef>
          <a:fillRef idx="0">
            <a:schemeClr val="accent1"/>
          </a:fillRef>
          <a:effectRef idx="1">
            <a:schemeClr val="accent1"/>
          </a:effectRef>
          <a:fontRef idx="minor">
            <a:schemeClr val="tx1"/>
          </a:fontRef>
        </p:style>
      </p:cxnSp>
      <p:sp>
        <p:nvSpPr>
          <p:cNvPr id="41" name="TextBox 40">
            <a:extLst>
              <a:ext uri="{FF2B5EF4-FFF2-40B4-BE49-F238E27FC236}">
                <a16:creationId xmlns:a16="http://schemas.microsoft.com/office/drawing/2014/main" id="{4BBC515E-EC03-3774-E0FF-D486463138F0}"/>
              </a:ext>
            </a:extLst>
          </p:cNvPr>
          <p:cNvSpPr txBox="1"/>
          <p:nvPr/>
        </p:nvSpPr>
        <p:spPr>
          <a:xfrm>
            <a:off x="3339461" y="2883801"/>
            <a:ext cx="2558713" cy="923330"/>
          </a:xfrm>
          <a:prstGeom prst="rect">
            <a:avLst/>
          </a:prstGeom>
          <a:noFill/>
        </p:spPr>
        <p:txBody>
          <a:bodyPr wrap="square" rtlCol="0">
            <a:spAutoFit/>
          </a:bodyPr>
          <a:lstStyle/>
          <a:p>
            <a:pPr algn="r"/>
            <a:r>
              <a:rPr lang="en-US" dirty="0"/>
              <a:t>All of which is possible if we can measure redshift</a:t>
            </a:r>
          </a:p>
        </p:txBody>
      </p:sp>
      <p:graphicFrame>
        <p:nvGraphicFramePr>
          <p:cNvPr id="43" name="Chart 42">
            <a:extLst>
              <a:ext uri="{FF2B5EF4-FFF2-40B4-BE49-F238E27FC236}">
                <a16:creationId xmlns:a16="http://schemas.microsoft.com/office/drawing/2014/main" id="{CFB09D99-CA0E-BF33-8C3D-29BFB0608214}"/>
              </a:ext>
            </a:extLst>
          </p:cNvPr>
          <p:cNvGraphicFramePr/>
          <p:nvPr>
            <p:extLst>
              <p:ext uri="{D42A27DB-BD31-4B8C-83A1-F6EECF244321}">
                <p14:modId xmlns:p14="http://schemas.microsoft.com/office/powerpoint/2010/main" val="641211461"/>
              </p:ext>
            </p:extLst>
          </p:nvPr>
        </p:nvGraphicFramePr>
        <p:xfrm>
          <a:off x="258764" y="3730993"/>
          <a:ext cx="3328073" cy="2774763"/>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255555274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6CB7BC9-4F89-3D09-27A9-E7E4DE5ABB4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BB695D8-6861-75FA-0248-174C51E02896}"/>
              </a:ext>
            </a:extLst>
          </p:cNvPr>
          <p:cNvSpPr>
            <a:spLocks noGrp="1"/>
          </p:cNvSpPr>
          <p:nvPr>
            <p:ph type="title"/>
          </p:nvPr>
        </p:nvSpPr>
        <p:spPr/>
        <p:txBody>
          <a:bodyPr/>
          <a:lstStyle/>
          <a:p>
            <a:r>
              <a:rPr lang="en-US" dirty="0"/>
              <a:t>Introduction</a:t>
            </a:r>
          </a:p>
        </p:txBody>
      </p:sp>
      <p:grpSp>
        <p:nvGrpSpPr>
          <p:cNvPr id="17" name="Group 16">
            <a:extLst>
              <a:ext uri="{FF2B5EF4-FFF2-40B4-BE49-F238E27FC236}">
                <a16:creationId xmlns:a16="http://schemas.microsoft.com/office/drawing/2014/main" id="{E9869DE7-2D18-C4E1-EF42-8375FF786FBB}"/>
              </a:ext>
            </a:extLst>
          </p:cNvPr>
          <p:cNvGrpSpPr/>
          <p:nvPr/>
        </p:nvGrpSpPr>
        <p:grpSpPr>
          <a:xfrm>
            <a:off x="3950519" y="3912529"/>
            <a:ext cx="4290960" cy="2580346"/>
            <a:chOff x="6927260" y="902276"/>
            <a:chExt cx="4290960" cy="2580346"/>
          </a:xfrm>
        </p:grpSpPr>
        <p:pic>
          <p:nvPicPr>
            <p:cNvPr id="10" name="Picture 9">
              <a:extLst>
                <a:ext uri="{FF2B5EF4-FFF2-40B4-BE49-F238E27FC236}">
                  <a16:creationId xmlns:a16="http://schemas.microsoft.com/office/drawing/2014/main" id="{78501A7F-8AE5-3F4C-FC98-766771F9ADB1}"/>
                </a:ext>
              </a:extLst>
            </p:cNvPr>
            <p:cNvPicPr>
              <a:picLocks noChangeAspect="1"/>
            </p:cNvPicPr>
            <p:nvPr/>
          </p:nvPicPr>
          <p:blipFill>
            <a:blip r:embed="rId3"/>
            <a:srcRect t="6221" b="67347"/>
            <a:stretch>
              <a:fillRect/>
            </a:stretch>
          </p:blipFill>
          <p:spPr>
            <a:xfrm>
              <a:off x="6927260" y="902414"/>
              <a:ext cx="4290960" cy="2580208"/>
            </a:xfrm>
            <a:prstGeom prst="rect">
              <a:avLst/>
            </a:prstGeom>
          </p:spPr>
        </p:pic>
        <p:sp>
          <p:nvSpPr>
            <p:cNvPr id="14" name="Rectangle 13">
              <a:extLst>
                <a:ext uri="{FF2B5EF4-FFF2-40B4-BE49-F238E27FC236}">
                  <a16:creationId xmlns:a16="http://schemas.microsoft.com/office/drawing/2014/main" id="{358E0B6C-F7CF-C7F7-0148-4DB95B02839A}"/>
                </a:ext>
              </a:extLst>
            </p:cNvPr>
            <p:cNvSpPr/>
            <p:nvPr/>
          </p:nvSpPr>
          <p:spPr>
            <a:xfrm>
              <a:off x="6927260" y="902413"/>
              <a:ext cx="2487273" cy="455659"/>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riangle 15">
              <a:extLst>
                <a:ext uri="{FF2B5EF4-FFF2-40B4-BE49-F238E27FC236}">
                  <a16:creationId xmlns:a16="http://schemas.microsoft.com/office/drawing/2014/main" id="{599BB708-70B6-C95D-67BA-38DCAFC12CDF}"/>
                </a:ext>
              </a:extLst>
            </p:cNvPr>
            <p:cNvSpPr/>
            <p:nvPr/>
          </p:nvSpPr>
          <p:spPr>
            <a:xfrm rot="5400000">
              <a:off x="9776464" y="540344"/>
              <a:ext cx="455658" cy="1179521"/>
            </a:xfrm>
            <a:prstGeom prst="triangle">
              <a:avLst>
                <a:gd name="adj" fmla="val 0"/>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9" name="TextBox 18">
            <a:extLst>
              <a:ext uri="{FF2B5EF4-FFF2-40B4-BE49-F238E27FC236}">
                <a16:creationId xmlns:a16="http://schemas.microsoft.com/office/drawing/2014/main" id="{D9FAAA8B-A179-7F13-A948-1422415EAAAD}"/>
              </a:ext>
            </a:extLst>
          </p:cNvPr>
          <p:cNvSpPr txBox="1"/>
          <p:nvPr/>
        </p:nvSpPr>
        <p:spPr>
          <a:xfrm>
            <a:off x="3739072" y="1302405"/>
            <a:ext cx="4713855" cy="523220"/>
          </a:xfrm>
          <a:prstGeom prst="rect">
            <a:avLst/>
          </a:prstGeom>
          <a:noFill/>
        </p:spPr>
        <p:txBody>
          <a:bodyPr wrap="none" rtlCol="0">
            <a:spAutoFit/>
          </a:bodyPr>
          <a:lstStyle/>
          <a:p>
            <a:r>
              <a:rPr lang="en-US" sz="2800" dirty="0"/>
              <a:t>Applications of Spectroscopy</a:t>
            </a:r>
          </a:p>
        </p:txBody>
      </p:sp>
      <p:sp>
        <p:nvSpPr>
          <p:cNvPr id="36" name="TextBox 35">
            <a:extLst>
              <a:ext uri="{FF2B5EF4-FFF2-40B4-BE49-F238E27FC236}">
                <a16:creationId xmlns:a16="http://schemas.microsoft.com/office/drawing/2014/main" id="{842AEB57-8E8D-727A-74C2-FD8B900A74EB}"/>
              </a:ext>
            </a:extLst>
          </p:cNvPr>
          <p:cNvSpPr txBox="1"/>
          <p:nvPr/>
        </p:nvSpPr>
        <p:spPr>
          <a:xfrm>
            <a:off x="7663015" y="2238900"/>
            <a:ext cx="308098" cy="369332"/>
          </a:xfrm>
          <a:prstGeom prst="rect">
            <a:avLst/>
          </a:prstGeom>
          <a:noFill/>
        </p:spPr>
        <p:txBody>
          <a:bodyPr wrap="none" rtlCol="0">
            <a:spAutoFit/>
          </a:bodyPr>
          <a:lstStyle/>
          <a:p>
            <a:r>
              <a:rPr lang="en-US" dirty="0">
                <a:solidFill>
                  <a:schemeClr val="bg1">
                    <a:alpha val="0"/>
                  </a:schemeClr>
                </a:solidFill>
              </a:rPr>
              <a:t>a</a:t>
            </a:r>
          </a:p>
        </p:txBody>
      </p:sp>
      <p:sp>
        <p:nvSpPr>
          <p:cNvPr id="3" name="TextBox 2">
            <a:extLst>
              <a:ext uri="{FF2B5EF4-FFF2-40B4-BE49-F238E27FC236}">
                <a16:creationId xmlns:a16="http://schemas.microsoft.com/office/drawing/2014/main" id="{C7E07CAB-CA58-6B6C-0AED-5D70BF5252F5}"/>
              </a:ext>
            </a:extLst>
          </p:cNvPr>
          <p:cNvSpPr txBox="1"/>
          <p:nvPr/>
        </p:nvSpPr>
        <p:spPr>
          <a:xfrm>
            <a:off x="918168" y="2133364"/>
            <a:ext cx="2558713" cy="369332"/>
          </a:xfrm>
          <a:prstGeom prst="rect">
            <a:avLst/>
          </a:prstGeom>
          <a:noFill/>
        </p:spPr>
        <p:txBody>
          <a:bodyPr wrap="none" rtlCol="0">
            <a:spAutoFit/>
          </a:bodyPr>
          <a:lstStyle/>
          <a:p>
            <a:pPr algn="ctr"/>
            <a:r>
              <a:rPr lang="en-US" dirty="0"/>
              <a:t>Dark matter distribution</a:t>
            </a:r>
          </a:p>
        </p:txBody>
      </p:sp>
      <p:sp>
        <p:nvSpPr>
          <p:cNvPr id="4" name="TextBox 3">
            <a:extLst>
              <a:ext uri="{FF2B5EF4-FFF2-40B4-BE49-F238E27FC236}">
                <a16:creationId xmlns:a16="http://schemas.microsoft.com/office/drawing/2014/main" id="{B1BA1723-1DD3-8138-469D-41A570981DAC}"/>
              </a:ext>
            </a:extLst>
          </p:cNvPr>
          <p:cNvSpPr txBox="1"/>
          <p:nvPr/>
        </p:nvSpPr>
        <p:spPr>
          <a:xfrm>
            <a:off x="3439074" y="2133364"/>
            <a:ext cx="2068516" cy="369332"/>
          </a:xfrm>
          <a:prstGeom prst="rect">
            <a:avLst/>
          </a:prstGeom>
          <a:noFill/>
        </p:spPr>
        <p:txBody>
          <a:bodyPr wrap="none" rtlCol="0">
            <a:spAutoFit/>
          </a:bodyPr>
          <a:lstStyle/>
          <a:p>
            <a:pPr algn="ctr"/>
            <a:r>
              <a:rPr lang="en-US" dirty="0"/>
              <a:t>Test gravity models</a:t>
            </a:r>
          </a:p>
        </p:txBody>
      </p:sp>
      <p:sp>
        <p:nvSpPr>
          <p:cNvPr id="6" name="TextBox 5">
            <a:extLst>
              <a:ext uri="{FF2B5EF4-FFF2-40B4-BE49-F238E27FC236}">
                <a16:creationId xmlns:a16="http://schemas.microsoft.com/office/drawing/2014/main" id="{D297654D-7B14-8AE8-06DF-C138B6D22A60}"/>
              </a:ext>
            </a:extLst>
          </p:cNvPr>
          <p:cNvSpPr txBox="1"/>
          <p:nvPr/>
        </p:nvSpPr>
        <p:spPr>
          <a:xfrm>
            <a:off x="5469783" y="2133364"/>
            <a:ext cx="2613472" cy="369332"/>
          </a:xfrm>
          <a:prstGeom prst="rect">
            <a:avLst/>
          </a:prstGeom>
          <a:noFill/>
        </p:spPr>
        <p:txBody>
          <a:bodyPr wrap="none" rtlCol="0">
            <a:spAutoFit/>
          </a:bodyPr>
          <a:lstStyle/>
          <a:p>
            <a:pPr algn="ctr"/>
            <a:r>
              <a:rPr lang="en-US" dirty="0"/>
              <a:t>Evolution of the universe</a:t>
            </a:r>
          </a:p>
        </p:txBody>
      </p:sp>
      <p:sp>
        <p:nvSpPr>
          <p:cNvPr id="7" name="TextBox 6">
            <a:extLst>
              <a:ext uri="{FF2B5EF4-FFF2-40B4-BE49-F238E27FC236}">
                <a16:creationId xmlns:a16="http://schemas.microsoft.com/office/drawing/2014/main" id="{5516C0BB-E619-846F-8F7E-915203BFA250}"/>
              </a:ext>
            </a:extLst>
          </p:cNvPr>
          <p:cNvSpPr txBox="1"/>
          <p:nvPr/>
        </p:nvSpPr>
        <p:spPr>
          <a:xfrm>
            <a:off x="8045448" y="2132460"/>
            <a:ext cx="3228384" cy="369332"/>
          </a:xfrm>
          <a:prstGeom prst="rect">
            <a:avLst/>
          </a:prstGeom>
          <a:noFill/>
        </p:spPr>
        <p:txBody>
          <a:bodyPr wrap="none" rtlCol="0">
            <a:spAutoFit/>
          </a:bodyPr>
          <a:lstStyle/>
          <a:p>
            <a:pPr algn="ctr"/>
            <a:r>
              <a:rPr lang="en-US" dirty="0"/>
              <a:t>Dark energy EOS and evolution</a:t>
            </a:r>
          </a:p>
        </p:txBody>
      </p:sp>
      <p:cxnSp>
        <p:nvCxnSpPr>
          <p:cNvPr id="13" name="Elbow Connector 12">
            <a:extLst>
              <a:ext uri="{FF2B5EF4-FFF2-40B4-BE49-F238E27FC236}">
                <a16:creationId xmlns:a16="http://schemas.microsoft.com/office/drawing/2014/main" id="{7351895B-5307-7411-5A7E-127ECBF814BC}"/>
              </a:ext>
            </a:extLst>
          </p:cNvPr>
          <p:cNvCxnSpPr>
            <a:stCxn id="19" idx="2"/>
            <a:endCxn id="3" idx="0"/>
          </p:cNvCxnSpPr>
          <p:nvPr/>
        </p:nvCxnSpPr>
        <p:spPr>
          <a:xfrm rot="5400000">
            <a:off x="3992894" y="30257"/>
            <a:ext cx="307739" cy="3898475"/>
          </a:xfrm>
          <a:prstGeom prst="bentConnector3">
            <a:avLst/>
          </a:prstGeom>
          <a:ln>
            <a:solidFill>
              <a:schemeClr val="tx1"/>
            </a:solidFill>
            <a:tailEnd type="triangle"/>
          </a:ln>
        </p:spPr>
        <p:style>
          <a:lnRef idx="2">
            <a:schemeClr val="accent1"/>
          </a:lnRef>
          <a:fillRef idx="0">
            <a:schemeClr val="accent1"/>
          </a:fillRef>
          <a:effectRef idx="1">
            <a:schemeClr val="accent1"/>
          </a:effectRef>
          <a:fontRef idx="minor">
            <a:schemeClr val="tx1"/>
          </a:fontRef>
        </p:style>
      </p:cxnSp>
      <p:cxnSp>
        <p:nvCxnSpPr>
          <p:cNvPr id="18" name="Elbow Connector 17">
            <a:extLst>
              <a:ext uri="{FF2B5EF4-FFF2-40B4-BE49-F238E27FC236}">
                <a16:creationId xmlns:a16="http://schemas.microsoft.com/office/drawing/2014/main" id="{D86D5B0D-CC2E-36CF-B9E0-4E862751C969}"/>
              </a:ext>
            </a:extLst>
          </p:cNvPr>
          <p:cNvCxnSpPr>
            <a:stCxn id="19" idx="2"/>
            <a:endCxn id="4" idx="0"/>
          </p:cNvCxnSpPr>
          <p:nvPr/>
        </p:nvCxnSpPr>
        <p:spPr>
          <a:xfrm rot="5400000">
            <a:off x="5130797" y="1168160"/>
            <a:ext cx="307739" cy="1622668"/>
          </a:xfrm>
          <a:prstGeom prst="bentConnector3">
            <a:avLst/>
          </a:prstGeom>
          <a:ln>
            <a:solidFill>
              <a:schemeClr val="tx1"/>
            </a:solidFill>
            <a:tailEnd type="triangle"/>
          </a:ln>
        </p:spPr>
        <p:style>
          <a:lnRef idx="2">
            <a:schemeClr val="accent1"/>
          </a:lnRef>
          <a:fillRef idx="0">
            <a:schemeClr val="accent1"/>
          </a:fillRef>
          <a:effectRef idx="1">
            <a:schemeClr val="accent1"/>
          </a:effectRef>
          <a:fontRef idx="minor">
            <a:schemeClr val="tx1"/>
          </a:fontRef>
        </p:style>
      </p:cxnSp>
      <p:cxnSp>
        <p:nvCxnSpPr>
          <p:cNvPr id="23" name="Elbow Connector 22">
            <a:extLst>
              <a:ext uri="{FF2B5EF4-FFF2-40B4-BE49-F238E27FC236}">
                <a16:creationId xmlns:a16="http://schemas.microsoft.com/office/drawing/2014/main" id="{EF711D41-AE13-B37B-0109-3CBD99E7E9E9}"/>
              </a:ext>
            </a:extLst>
          </p:cNvPr>
          <p:cNvCxnSpPr>
            <a:stCxn id="19" idx="2"/>
            <a:endCxn id="6" idx="0"/>
          </p:cNvCxnSpPr>
          <p:nvPr/>
        </p:nvCxnSpPr>
        <p:spPr>
          <a:xfrm rot="16200000" flipH="1">
            <a:off x="6282390" y="1639234"/>
            <a:ext cx="307739" cy="680519"/>
          </a:xfrm>
          <a:prstGeom prst="bentConnector3">
            <a:avLst/>
          </a:prstGeom>
          <a:ln>
            <a:solidFill>
              <a:schemeClr val="tx1"/>
            </a:solidFill>
            <a:tailEnd type="triangle"/>
          </a:ln>
        </p:spPr>
        <p:style>
          <a:lnRef idx="2">
            <a:schemeClr val="accent1"/>
          </a:lnRef>
          <a:fillRef idx="0">
            <a:schemeClr val="accent1"/>
          </a:fillRef>
          <a:effectRef idx="1">
            <a:schemeClr val="accent1"/>
          </a:effectRef>
          <a:fontRef idx="minor">
            <a:schemeClr val="tx1"/>
          </a:fontRef>
        </p:style>
      </p:cxnSp>
      <p:cxnSp>
        <p:nvCxnSpPr>
          <p:cNvPr id="25" name="Elbow Connector 24">
            <a:extLst>
              <a:ext uri="{FF2B5EF4-FFF2-40B4-BE49-F238E27FC236}">
                <a16:creationId xmlns:a16="http://schemas.microsoft.com/office/drawing/2014/main" id="{AB50A74D-DD67-D349-9F22-1D132B85E488}"/>
              </a:ext>
            </a:extLst>
          </p:cNvPr>
          <p:cNvCxnSpPr>
            <a:stCxn id="19" idx="2"/>
            <a:endCxn id="7" idx="0"/>
          </p:cNvCxnSpPr>
          <p:nvPr/>
        </p:nvCxnSpPr>
        <p:spPr>
          <a:xfrm rot="16200000" flipH="1">
            <a:off x="7724403" y="197222"/>
            <a:ext cx="306835" cy="3563640"/>
          </a:xfrm>
          <a:prstGeom prst="bentConnector3">
            <a:avLst/>
          </a:prstGeom>
          <a:ln>
            <a:solidFill>
              <a:schemeClr val="tx1"/>
            </a:solidFill>
            <a:tailEnd type="triangle"/>
          </a:ln>
        </p:spPr>
        <p:style>
          <a:lnRef idx="2">
            <a:schemeClr val="accent1"/>
          </a:lnRef>
          <a:fillRef idx="0">
            <a:schemeClr val="accent1"/>
          </a:fillRef>
          <a:effectRef idx="1">
            <a:schemeClr val="accent1"/>
          </a:effectRef>
          <a:fontRef idx="minor">
            <a:schemeClr val="tx1"/>
          </a:fontRef>
        </p:style>
      </p:cxnSp>
      <p:cxnSp>
        <p:nvCxnSpPr>
          <p:cNvPr id="29" name="Elbow Connector 28">
            <a:extLst>
              <a:ext uri="{FF2B5EF4-FFF2-40B4-BE49-F238E27FC236}">
                <a16:creationId xmlns:a16="http://schemas.microsoft.com/office/drawing/2014/main" id="{E77E7923-2012-C7F3-2AEB-0B455B9404D6}"/>
              </a:ext>
            </a:extLst>
          </p:cNvPr>
          <p:cNvCxnSpPr>
            <a:stCxn id="3" idx="2"/>
            <a:endCxn id="10" idx="0"/>
          </p:cNvCxnSpPr>
          <p:nvPr/>
        </p:nvCxnSpPr>
        <p:spPr>
          <a:xfrm rot="16200000" flipH="1">
            <a:off x="3441777" y="1258444"/>
            <a:ext cx="1409971" cy="3898474"/>
          </a:xfrm>
          <a:prstGeom prst="bentConnector3">
            <a:avLst>
              <a:gd name="adj1" fmla="val 8990"/>
            </a:avLst>
          </a:prstGeom>
          <a:ln>
            <a:solidFill>
              <a:schemeClr val="tx1"/>
            </a:solidFill>
            <a:tailEnd type="triangle"/>
          </a:ln>
        </p:spPr>
        <p:style>
          <a:lnRef idx="2">
            <a:schemeClr val="accent1"/>
          </a:lnRef>
          <a:fillRef idx="0">
            <a:schemeClr val="accent1"/>
          </a:fillRef>
          <a:effectRef idx="1">
            <a:schemeClr val="accent1"/>
          </a:effectRef>
          <a:fontRef idx="minor">
            <a:schemeClr val="tx1"/>
          </a:fontRef>
        </p:style>
      </p:cxnSp>
      <p:cxnSp>
        <p:nvCxnSpPr>
          <p:cNvPr id="31" name="Elbow Connector 30">
            <a:extLst>
              <a:ext uri="{FF2B5EF4-FFF2-40B4-BE49-F238E27FC236}">
                <a16:creationId xmlns:a16="http://schemas.microsoft.com/office/drawing/2014/main" id="{E488B82E-E315-2454-DD31-EC49CE186BC9}"/>
              </a:ext>
            </a:extLst>
          </p:cNvPr>
          <p:cNvCxnSpPr>
            <a:stCxn id="4" idx="2"/>
            <a:endCxn id="10" idx="0"/>
          </p:cNvCxnSpPr>
          <p:nvPr/>
        </p:nvCxnSpPr>
        <p:spPr>
          <a:xfrm rot="16200000" flipH="1">
            <a:off x="4579680" y="2396347"/>
            <a:ext cx="1409971" cy="1622667"/>
          </a:xfrm>
          <a:prstGeom prst="bentConnector3">
            <a:avLst>
              <a:gd name="adj1" fmla="val 8990"/>
            </a:avLst>
          </a:prstGeom>
          <a:ln>
            <a:solidFill>
              <a:schemeClr val="tx1"/>
            </a:solidFill>
            <a:tailEnd type="triangle"/>
          </a:ln>
        </p:spPr>
        <p:style>
          <a:lnRef idx="2">
            <a:schemeClr val="accent1"/>
          </a:lnRef>
          <a:fillRef idx="0">
            <a:schemeClr val="accent1"/>
          </a:fillRef>
          <a:effectRef idx="1">
            <a:schemeClr val="accent1"/>
          </a:effectRef>
          <a:fontRef idx="minor">
            <a:schemeClr val="tx1"/>
          </a:fontRef>
        </p:style>
      </p:cxnSp>
      <p:cxnSp>
        <p:nvCxnSpPr>
          <p:cNvPr id="33" name="Elbow Connector 32">
            <a:extLst>
              <a:ext uri="{FF2B5EF4-FFF2-40B4-BE49-F238E27FC236}">
                <a16:creationId xmlns:a16="http://schemas.microsoft.com/office/drawing/2014/main" id="{A2D10A91-C9B5-3973-971A-A25538AB5CF5}"/>
              </a:ext>
            </a:extLst>
          </p:cNvPr>
          <p:cNvCxnSpPr>
            <a:stCxn id="6" idx="2"/>
            <a:endCxn id="10" idx="0"/>
          </p:cNvCxnSpPr>
          <p:nvPr/>
        </p:nvCxnSpPr>
        <p:spPr>
          <a:xfrm rot="5400000">
            <a:off x="5731274" y="2867421"/>
            <a:ext cx="1409971" cy="680520"/>
          </a:xfrm>
          <a:prstGeom prst="bentConnector3">
            <a:avLst>
              <a:gd name="adj1" fmla="val 8990"/>
            </a:avLst>
          </a:prstGeom>
          <a:ln>
            <a:solidFill>
              <a:schemeClr val="tx1"/>
            </a:solidFill>
            <a:tailEnd type="triangle"/>
          </a:ln>
        </p:spPr>
        <p:style>
          <a:lnRef idx="2">
            <a:schemeClr val="accent1"/>
          </a:lnRef>
          <a:fillRef idx="0">
            <a:schemeClr val="accent1"/>
          </a:fillRef>
          <a:effectRef idx="1">
            <a:schemeClr val="accent1"/>
          </a:effectRef>
          <a:fontRef idx="minor">
            <a:schemeClr val="tx1"/>
          </a:fontRef>
        </p:style>
      </p:cxnSp>
      <p:cxnSp>
        <p:nvCxnSpPr>
          <p:cNvPr id="35" name="Elbow Connector 34">
            <a:extLst>
              <a:ext uri="{FF2B5EF4-FFF2-40B4-BE49-F238E27FC236}">
                <a16:creationId xmlns:a16="http://schemas.microsoft.com/office/drawing/2014/main" id="{BBAF5D9A-9888-2592-00E4-7751151A4CAD}"/>
              </a:ext>
            </a:extLst>
          </p:cNvPr>
          <p:cNvCxnSpPr>
            <a:stCxn id="7" idx="2"/>
            <a:endCxn id="10" idx="0"/>
          </p:cNvCxnSpPr>
          <p:nvPr/>
        </p:nvCxnSpPr>
        <p:spPr>
          <a:xfrm rot="5400000">
            <a:off x="7172383" y="1425409"/>
            <a:ext cx="1410875" cy="3563641"/>
          </a:xfrm>
          <a:prstGeom prst="bentConnector3">
            <a:avLst>
              <a:gd name="adj1" fmla="val 9017"/>
            </a:avLst>
          </a:prstGeom>
          <a:ln>
            <a:solidFill>
              <a:schemeClr val="tx1"/>
            </a:solidFill>
            <a:tailEnd type="triangle"/>
          </a:ln>
        </p:spPr>
        <p:style>
          <a:lnRef idx="2">
            <a:schemeClr val="accent1"/>
          </a:lnRef>
          <a:fillRef idx="0">
            <a:schemeClr val="accent1"/>
          </a:fillRef>
          <a:effectRef idx="1">
            <a:schemeClr val="accent1"/>
          </a:effectRef>
          <a:fontRef idx="minor">
            <a:schemeClr val="tx1"/>
          </a:fontRef>
        </p:style>
      </p:cxnSp>
      <p:sp>
        <p:nvSpPr>
          <p:cNvPr id="41" name="TextBox 40">
            <a:extLst>
              <a:ext uri="{FF2B5EF4-FFF2-40B4-BE49-F238E27FC236}">
                <a16:creationId xmlns:a16="http://schemas.microsoft.com/office/drawing/2014/main" id="{38AD2E94-3E0C-6729-54CC-E349CC5FC918}"/>
              </a:ext>
            </a:extLst>
          </p:cNvPr>
          <p:cNvSpPr txBox="1"/>
          <p:nvPr/>
        </p:nvSpPr>
        <p:spPr>
          <a:xfrm>
            <a:off x="3339461" y="2883801"/>
            <a:ext cx="2558713" cy="923330"/>
          </a:xfrm>
          <a:prstGeom prst="rect">
            <a:avLst/>
          </a:prstGeom>
          <a:noFill/>
        </p:spPr>
        <p:txBody>
          <a:bodyPr wrap="square" rtlCol="0">
            <a:spAutoFit/>
          </a:bodyPr>
          <a:lstStyle/>
          <a:p>
            <a:pPr algn="r"/>
            <a:r>
              <a:rPr lang="en-US" dirty="0"/>
              <a:t>All of which is possible if we can measure redshift</a:t>
            </a:r>
          </a:p>
        </p:txBody>
      </p:sp>
      <p:sp>
        <p:nvSpPr>
          <p:cNvPr id="42" name="TextBox 41">
            <a:extLst>
              <a:ext uri="{FF2B5EF4-FFF2-40B4-BE49-F238E27FC236}">
                <a16:creationId xmlns:a16="http://schemas.microsoft.com/office/drawing/2014/main" id="{7F4A92BE-BAAA-6AF5-A335-43477A46AF8A}"/>
              </a:ext>
            </a:extLst>
          </p:cNvPr>
          <p:cNvSpPr txBox="1"/>
          <p:nvPr/>
        </p:nvSpPr>
        <p:spPr>
          <a:xfrm>
            <a:off x="6262560" y="2883801"/>
            <a:ext cx="2909973" cy="923330"/>
          </a:xfrm>
          <a:prstGeom prst="rect">
            <a:avLst/>
          </a:prstGeom>
          <a:noFill/>
        </p:spPr>
        <p:txBody>
          <a:bodyPr wrap="square" rtlCol="0">
            <a:spAutoFit/>
          </a:bodyPr>
          <a:lstStyle/>
          <a:p>
            <a:r>
              <a:rPr lang="en-US" dirty="0"/>
              <a:t>Accurate redshift measurement requires statistics</a:t>
            </a:r>
          </a:p>
        </p:txBody>
      </p:sp>
      <p:graphicFrame>
        <p:nvGraphicFramePr>
          <p:cNvPr id="43" name="Chart 42">
            <a:extLst>
              <a:ext uri="{FF2B5EF4-FFF2-40B4-BE49-F238E27FC236}">
                <a16:creationId xmlns:a16="http://schemas.microsoft.com/office/drawing/2014/main" id="{6DD750A5-F53B-C77C-5FE4-F83AA96A5327}"/>
              </a:ext>
            </a:extLst>
          </p:cNvPr>
          <p:cNvGraphicFramePr/>
          <p:nvPr/>
        </p:nvGraphicFramePr>
        <p:xfrm>
          <a:off x="258764" y="3730993"/>
          <a:ext cx="3328073" cy="2774763"/>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45" name="Chart 44">
            <a:extLst>
              <a:ext uri="{FF2B5EF4-FFF2-40B4-BE49-F238E27FC236}">
                <a16:creationId xmlns:a16="http://schemas.microsoft.com/office/drawing/2014/main" id="{977AD91E-31EA-DE36-40A5-380B3B36FA97}"/>
              </a:ext>
            </a:extLst>
          </p:cNvPr>
          <p:cNvGraphicFramePr/>
          <p:nvPr>
            <p:extLst>
              <p:ext uri="{D42A27DB-BD31-4B8C-83A1-F6EECF244321}">
                <p14:modId xmlns:p14="http://schemas.microsoft.com/office/powerpoint/2010/main" val="1626778135"/>
              </p:ext>
            </p:extLst>
          </p:nvPr>
        </p:nvGraphicFramePr>
        <p:xfrm>
          <a:off x="8241479" y="3921151"/>
          <a:ext cx="3876907" cy="2584605"/>
        </p:xfrm>
        <a:graphic>
          <a:graphicData uri="http://schemas.openxmlformats.org/drawingml/2006/chart">
            <c:chart xmlns:c="http://schemas.openxmlformats.org/drawingml/2006/chart" xmlns:r="http://schemas.openxmlformats.org/officeDocument/2006/relationships" r:id="rId5"/>
          </a:graphicData>
        </a:graphic>
      </p:graphicFrame>
    </p:spTree>
    <p:extLst>
      <p:ext uri="{BB962C8B-B14F-4D97-AF65-F5344CB8AC3E}">
        <p14:creationId xmlns:p14="http://schemas.microsoft.com/office/powerpoint/2010/main" val="334781968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7AC204-89E8-9189-E552-8BC2A3F73E53}"/>
              </a:ext>
            </a:extLst>
          </p:cNvPr>
          <p:cNvSpPr>
            <a:spLocks noGrp="1"/>
          </p:cNvSpPr>
          <p:nvPr>
            <p:ph type="title"/>
          </p:nvPr>
        </p:nvSpPr>
        <p:spPr/>
        <p:txBody>
          <a:bodyPr/>
          <a:lstStyle/>
          <a:p>
            <a:r>
              <a:rPr lang="en-US" dirty="0"/>
              <a:t>So, what’s the catch?</a:t>
            </a:r>
          </a:p>
        </p:txBody>
      </p:sp>
      <p:sp>
        <p:nvSpPr>
          <p:cNvPr id="3" name="Content Placeholder 2">
            <a:extLst>
              <a:ext uri="{FF2B5EF4-FFF2-40B4-BE49-F238E27FC236}">
                <a16:creationId xmlns:a16="http://schemas.microsoft.com/office/drawing/2014/main" id="{CDD8C197-2A18-D439-803C-5BB3F17CAB7B}"/>
              </a:ext>
            </a:extLst>
          </p:cNvPr>
          <p:cNvSpPr>
            <a:spLocks noGrp="1"/>
          </p:cNvSpPr>
          <p:nvPr>
            <p:ph idx="1"/>
          </p:nvPr>
        </p:nvSpPr>
        <p:spPr>
          <a:xfrm>
            <a:off x="838199" y="1690688"/>
            <a:ext cx="5077075" cy="2814077"/>
          </a:xfrm>
        </p:spPr>
        <p:txBody>
          <a:bodyPr>
            <a:normAutofit/>
          </a:bodyPr>
          <a:lstStyle/>
          <a:p>
            <a:r>
              <a:rPr lang="en-US" dirty="0"/>
              <a:t>Slitless spectroscopy </a:t>
            </a:r>
          </a:p>
          <a:p>
            <a:pPr lvl="1"/>
            <a:r>
              <a:rPr lang="en-US" sz="1800" dirty="0"/>
              <a:t>Exponentially increases data acquisition rates</a:t>
            </a:r>
          </a:p>
          <a:p>
            <a:pPr lvl="1"/>
            <a:r>
              <a:rPr lang="en-US" sz="1800" dirty="0"/>
              <a:t>Rate of contamination increases</a:t>
            </a:r>
          </a:p>
          <a:p>
            <a:r>
              <a:rPr lang="en-US" dirty="0">
                <a:sym typeface="Wingdings" pitchFamily="2" charset="2"/>
              </a:rPr>
              <a:t>Cross contamination and self contamination </a:t>
            </a:r>
          </a:p>
          <a:p>
            <a:r>
              <a:rPr lang="en-US" dirty="0">
                <a:sym typeface="Wingdings" pitchFamily="2" charset="2"/>
              </a:rPr>
              <a:t>Traditional methods take time</a:t>
            </a:r>
          </a:p>
          <a:p>
            <a:endParaRPr lang="en-US" dirty="0"/>
          </a:p>
          <a:p>
            <a:endParaRPr lang="en-US" dirty="0"/>
          </a:p>
        </p:txBody>
      </p:sp>
      <p:pic>
        <p:nvPicPr>
          <p:cNvPr id="5" name="Picture 4">
            <a:extLst>
              <a:ext uri="{FF2B5EF4-FFF2-40B4-BE49-F238E27FC236}">
                <a16:creationId xmlns:a16="http://schemas.microsoft.com/office/drawing/2014/main" id="{BA352560-639D-DCCB-BCED-9152F08F9EC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334213" y="1990352"/>
            <a:ext cx="2514413" cy="2514413"/>
          </a:xfrm>
          <a:prstGeom prst="rect">
            <a:avLst/>
          </a:prstGeom>
        </p:spPr>
      </p:pic>
      <p:pic>
        <p:nvPicPr>
          <p:cNvPr id="6" name="Picture 5">
            <a:extLst>
              <a:ext uri="{FF2B5EF4-FFF2-40B4-BE49-F238E27FC236}">
                <a16:creationId xmlns:a16="http://schemas.microsoft.com/office/drawing/2014/main" id="{CC826714-DC82-211B-A53A-0142671435C9}"/>
              </a:ext>
            </a:extLst>
          </p:cNvPr>
          <p:cNvPicPr>
            <a:picLocks noChangeAspect="1"/>
          </p:cNvPicPr>
          <p:nvPr/>
        </p:nvPicPr>
        <p:blipFill>
          <a:blip r:embed="rId4">
            <a:extLst>
              <a:ext uri="{28A0092B-C50C-407E-A947-70E740481C1C}">
                <a14:useLocalDpi xmlns:a14="http://schemas.microsoft.com/office/drawing/2010/main" val="0"/>
              </a:ext>
            </a:extLst>
          </a:blip>
          <a:srcRect r="41969"/>
          <a:stretch>
            <a:fillRect/>
          </a:stretch>
        </p:blipFill>
        <p:spPr>
          <a:xfrm rot="5400000">
            <a:off x="6298206" y="1607423"/>
            <a:ext cx="2514413" cy="3280271"/>
          </a:xfrm>
          <a:prstGeom prst="rect">
            <a:avLst/>
          </a:prstGeom>
        </p:spPr>
      </p:pic>
      <p:sp>
        <p:nvSpPr>
          <p:cNvPr id="7" name="TextBox 6">
            <a:extLst>
              <a:ext uri="{FF2B5EF4-FFF2-40B4-BE49-F238E27FC236}">
                <a16:creationId xmlns:a16="http://schemas.microsoft.com/office/drawing/2014/main" id="{EA60219D-8FA6-C8BF-BF48-54F89626E66C}"/>
              </a:ext>
            </a:extLst>
          </p:cNvPr>
          <p:cNvSpPr txBox="1"/>
          <p:nvPr/>
        </p:nvSpPr>
        <p:spPr>
          <a:xfrm>
            <a:off x="5915276" y="1367523"/>
            <a:ext cx="3280273" cy="646331"/>
          </a:xfrm>
          <a:prstGeom prst="rect">
            <a:avLst/>
          </a:prstGeom>
          <a:noFill/>
        </p:spPr>
        <p:txBody>
          <a:bodyPr wrap="square" rtlCol="0">
            <a:spAutoFit/>
          </a:bodyPr>
          <a:lstStyle/>
          <a:p>
            <a:pPr algn="ctr"/>
            <a:r>
              <a:rPr lang="en-US" dirty="0"/>
              <a:t>JWST </a:t>
            </a:r>
            <a:r>
              <a:rPr lang="en-US" dirty="0" err="1"/>
              <a:t>NIRSpec</a:t>
            </a:r>
            <a:endParaRPr lang="en-US" dirty="0"/>
          </a:p>
          <a:p>
            <a:pPr algn="ctr"/>
            <a:r>
              <a:rPr lang="en-US" dirty="0"/>
              <a:t>Slit Spectroscopy</a:t>
            </a:r>
          </a:p>
        </p:txBody>
      </p:sp>
      <p:sp>
        <p:nvSpPr>
          <p:cNvPr id="8" name="TextBox 7">
            <a:extLst>
              <a:ext uri="{FF2B5EF4-FFF2-40B4-BE49-F238E27FC236}">
                <a16:creationId xmlns:a16="http://schemas.microsoft.com/office/drawing/2014/main" id="{8436D21A-BFD9-38E0-F8FE-976F7F8CF92E}"/>
              </a:ext>
            </a:extLst>
          </p:cNvPr>
          <p:cNvSpPr txBox="1"/>
          <p:nvPr/>
        </p:nvSpPr>
        <p:spPr>
          <a:xfrm>
            <a:off x="9334211" y="1367522"/>
            <a:ext cx="2514415" cy="646331"/>
          </a:xfrm>
          <a:prstGeom prst="rect">
            <a:avLst/>
          </a:prstGeom>
          <a:noFill/>
        </p:spPr>
        <p:txBody>
          <a:bodyPr wrap="square" rtlCol="0">
            <a:spAutoFit/>
          </a:bodyPr>
          <a:lstStyle/>
          <a:p>
            <a:pPr algn="ctr"/>
            <a:r>
              <a:rPr lang="en-US" dirty="0"/>
              <a:t>Euclid NISP</a:t>
            </a:r>
          </a:p>
          <a:p>
            <a:pPr algn="ctr"/>
            <a:r>
              <a:rPr lang="en-US" dirty="0"/>
              <a:t>Slitless Spectroscopy</a:t>
            </a:r>
          </a:p>
        </p:txBody>
      </p:sp>
      <p:pic>
        <p:nvPicPr>
          <p:cNvPr id="9" name="Content Placeholder 9" descr="A screen shot of a computer&#10;&#10;AI-generated content may be incorrect.">
            <a:extLst>
              <a:ext uri="{FF2B5EF4-FFF2-40B4-BE49-F238E27FC236}">
                <a16:creationId xmlns:a16="http://schemas.microsoft.com/office/drawing/2014/main" id="{B9179682-AB3E-8B28-4C04-8DAC5CABB9E1}"/>
              </a:ext>
            </a:extLst>
          </p:cNvPr>
          <p:cNvPicPr>
            <a:picLocks noChangeAspect="1"/>
          </p:cNvPicPr>
          <p:nvPr/>
        </p:nvPicPr>
        <p:blipFill>
          <a:blip r:embed="rId5"/>
          <a:srcRect t="1" r="75115" b="48281"/>
          <a:stretch>
            <a:fillRect/>
          </a:stretch>
        </p:blipFill>
        <p:spPr>
          <a:xfrm>
            <a:off x="8702419" y="4572020"/>
            <a:ext cx="3146207" cy="2164935"/>
          </a:xfrm>
          <a:prstGeom prst="rect">
            <a:avLst/>
          </a:prstGeom>
          <a:solidFill>
            <a:schemeClr val="bg1">
              <a:alpha val="40007"/>
            </a:schemeClr>
          </a:solidFill>
        </p:spPr>
      </p:pic>
      <p:sp>
        <p:nvSpPr>
          <p:cNvPr id="10" name="TextBox 9">
            <a:extLst>
              <a:ext uri="{FF2B5EF4-FFF2-40B4-BE49-F238E27FC236}">
                <a16:creationId xmlns:a16="http://schemas.microsoft.com/office/drawing/2014/main" id="{C8475A60-9453-AEB8-B2EB-B77EF079B5AC}"/>
              </a:ext>
            </a:extLst>
          </p:cNvPr>
          <p:cNvSpPr txBox="1"/>
          <p:nvPr/>
        </p:nvSpPr>
        <p:spPr>
          <a:xfrm>
            <a:off x="838200" y="4747855"/>
            <a:ext cx="7864220" cy="523220"/>
          </a:xfrm>
          <a:prstGeom prst="rect">
            <a:avLst/>
          </a:prstGeom>
          <a:noFill/>
        </p:spPr>
        <p:txBody>
          <a:bodyPr wrap="square" rtlCol="0">
            <a:spAutoFit/>
          </a:bodyPr>
          <a:lstStyle/>
          <a:p>
            <a:pPr algn="ctr"/>
            <a:r>
              <a:rPr lang="en-US" sz="2800" dirty="0"/>
              <a:t>Problem Statement</a:t>
            </a:r>
          </a:p>
        </p:txBody>
      </p:sp>
      <p:sp>
        <p:nvSpPr>
          <p:cNvPr id="11" name="TextBox 10">
            <a:extLst>
              <a:ext uri="{FF2B5EF4-FFF2-40B4-BE49-F238E27FC236}">
                <a16:creationId xmlns:a16="http://schemas.microsoft.com/office/drawing/2014/main" id="{CBD5D2AC-E624-B3A9-216E-C13B198DC850}"/>
              </a:ext>
            </a:extLst>
          </p:cNvPr>
          <p:cNvSpPr txBox="1"/>
          <p:nvPr/>
        </p:nvSpPr>
        <p:spPr>
          <a:xfrm>
            <a:off x="838200" y="5177118"/>
            <a:ext cx="7864220" cy="923330"/>
          </a:xfrm>
          <a:prstGeom prst="rect">
            <a:avLst/>
          </a:prstGeom>
          <a:noFill/>
        </p:spPr>
        <p:txBody>
          <a:bodyPr wrap="square" rtlCol="0">
            <a:spAutoFit/>
          </a:bodyPr>
          <a:lstStyle/>
          <a:p>
            <a:pPr algn="just"/>
            <a:r>
              <a:rPr lang="en-US" dirty="0"/>
              <a:t>How do we decontaminate Euclid spectrograms and extract 1D spectra? How to we make it fast enough to be feasible for millions of spectrograms? Can we also make a blue print that future surveys can follow for their pipeline?</a:t>
            </a:r>
          </a:p>
        </p:txBody>
      </p:sp>
    </p:spTree>
    <p:extLst>
      <p:ext uri="{BB962C8B-B14F-4D97-AF65-F5344CB8AC3E}">
        <p14:creationId xmlns:p14="http://schemas.microsoft.com/office/powerpoint/2010/main" val="341691569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75F4D6-61D5-4DD8-7D6D-CC00D97A3A99}"/>
              </a:ext>
            </a:extLst>
          </p:cNvPr>
          <p:cNvSpPr>
            <a:spLocks noGrp="1"/>
          </p:cNvSpPr>
          <p:nvPr>
            <p:ph type="title"/>
          </p:nvPr>
        </p:nvSpPr>
        <p:spPr/>
        <p:txBody>
          <a:bodyPr/>
          <a:lstStyle/>
          <a:p>
            <a:r>
              <a:rPr lang="en-US" dirty="0"/>
              <a:t>Problem SOLVED! (maybe)</a:t>
            </a:r>
          </a:p>
        </p:txBody>
      </p:sp>
      <p:sp>
        <p:nvSpPr>
          <p:cNvPr id="3" name="Content Placeholder 2">
            <a:extLst>
              <a:ext uri="{FF2B5EF4-FFF2-40B4-BE49-F238E27FC236}">
                <a16:creationId xmlns:a16="http://schemas.microsoft.com/office/drawing/2014/main" id="{F882FBA3-8219-31F2-3B66-51D1F7844634}"/>
              </a:ext>
            </a:extLst>
          </p:cNvPr>
          <p:cNvSpPr>
            <a:spLocks noGrp="1"/>
          </p:cNvSpPr>
          <p:nvPr>
            <p:ph idx="1"/>
          </p:nvPr>
        </p:nvSpPr>
        <p:spPr>
          <a:xfrm>
            <a:off x="838200" y="1825625"/>
            <a:ext cx="5253522" cy="1307326"/>
          </a:xfrm>
        </p:spPr>
        <p:txBody>
          <a:bodyPr/>
          <a:lstStyle/>
          <a:p>
            <a:r>
              <a:rPr lang="en-US" dirty="0"/>
              <a:t>What we have</a:t>
            </a:r>
          </a:p>
          <a:p>
            <a:pPr lvl="1"/>
            <a:r>
              <a:rPr lang="en-US" dirty="0"/>
              <a:t>Clean slit spectroscopy data</a:t>
            </a:r>
          </a:p>
          <a:p>
            <a:pPr lvl="1"/>
            <a:r>
              <a:rPr lang="en-US" dirty="0"/>
              <a:t>Intellect (hopefully)</a:t>
            </a:r>
          </a:p>
        </p:txBody>
      </p:sp>
      <p:grpSp>
        <p:nvGrpSpPr>
          <p:cNvPr id="4" name="Group 3">
            <a:extLst>
              <a:ext uri="{FF2B5EF4-FFF2-40B4-BE49-F238E27FC236}">
                <a16:creationId xmlns:a16="http://schemas.microsoft.com/office/drawing/2014/main" id="{D8E81D8E-8F3E-22BE-ADD6-21AE66C632CB}"/>
              </a:ext>
            </a:extLst>
          </p:cNvPr>
          <p:cNvGrpSpPr/>
          <p:nvPr/>
        </p:nvGrpSpPr>
        <p:grpSpPr>
          <a:xfrm flipH="1">
            <a:off x="1449252" y="3402315"/>
            <a:ext cx="2070185" cy="2774648"/>
            <a:chOff x="1387839" y="15448730"/>
            <a:chExt cx="3249555" cy="4355346"/>
          </a:xfrm>
        </p:grpSpPr>
        <p:sp>
          <p:nvSpPr>
            <p:cNvPr id="5" name="Rectangle 4">
              <a:extLst>
                <a:ext uri="{FF2B5EF4-FFF2-40B4-BE49-F238E27FC236}">
                  <a16:creationId xmlns:a16="http://schemas.microsoft.com/office/drawing/2014/main" id="{AE61EC5C-2683-6020-71FF-C68EDA49E3CF}"/>
                </a:ext>
              </a:extLst>
            </p:cNvPr>
            <p:cNvSpPr/>
            <p:nvPr/>
          </p:nvSpPr>
          <p:spPr>
            <a:xfrm>
              <a:off x="1387840" y="16420829"/>
              <a:ext cx="3249554" cy="431012"/>
            </a:xfrm>
            <a:prstGeom prst="rect">
              <a:avLst/>
            </a:prstGeom>
            <a:solidFill>
              <a:srgbClr val="20948B">
                <a:alpha val="81961"/>
              </a:srgbClr>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000" dirty="0">
                  <a:solidFill>
                    <a:schemeClr val="tx1"/>
                  </a:solidFill>
                </a:rPr>
                <a:t>Clean 2D Spectrogram</a:t>
              </a:r>
            </a:p>
          </p:txBody>
        </p:sp>
        <p:sp>
          <p:nvSpPr>
            <p:cNvPr id="6" name="Rectangle 5">
              <a:extLst>
                <a:ext uri="{FF2B5EF4-FFF2-40B4-BE49-F238E27FC236}">
                  <a16:creationId xmlns:a16="http://schemas.microsoft.com/office/drawing/2014/main" id="{93A40BD6-81A0-F837-10E7-61986DA07C91}"/>
                </a:ext>
              </a:extLst>
            </p:cNvPr>
            <p:cNvSpPr/>
            <p:nvPr/>
          </p:nvSpPr>
          <p:spPr>
            <a:xfrm>
              <a:off x="1387839" y="19373064"/>
              <a:ext cx="3249554" cy="431012"/>
            </a:xfrm>
            <a:prstGeom prst="rect">
              <a:avLst/>
            </a:prstGeom>
            <a:solidFill>
              <a:srgbClr val="20948B">
                <a:alpha val="81961"/>
              </a:srgbClr>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000" dirty="0">
                  <a:solidFill>
                    <a:schemeClr val="tx1"/>
                  </a:solidFill>
                </a:rPr>
                <a:t>1D Spectra</a:t>
              </a:r>
            </a:p>
          </p:txBody>
        </p:sp>
        <p:sp>
          <p:nvSpPr>
            <p:cNvPr id="7" name="Rounded Rectangle 6">
              <a:extLst>
                <a:ext uri="{FF2B5EF4-FFF2-40B4-BE49-F238E27FC236}">
                  <a16:creationId xmlns:a16="http://schemas.microsoft.com/office/drawing/2014/main" id="{C2B78383-87C6-9DAC-D9CB-F2C87ECCCE2F}"/>
                </a:ext>
              </a:extLst>
            </p:cNvPr>
            <p:cNvSpPr/>
            <p:nvPr/>
          </p:nvSpPr>
          <p:spPr>
            <a:xfrm>
              <a:off x="2103024" y="17716509"/>
              <a:ext cx="1819183" cy="795426"/>
            </a:xfrm>
            <a:prstGeom prst="roundRect">
              <a:avLst/>
            </a:prstGeom>
            <a:solidFill>
              <a:srgbClr val="20948B">
                <a:alpha val="81961"/>
              </a:srgbClr>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000" dirty="0">
                  <a:solidFill>
                    <a:schemeClr val="tx1"/>
                  </a:solidFill>
                </a:rPr>
                <a:t>Model A</a:t>
              </a:r>
            </a:p>
          </p:txBody>
        </p:sp>
        <p:sp>
          <p:nvSpPr>
            <p:cNvPr id="8" name="Down Arrow 7">
              <a:extLst>
                <a:ext uri="{FF2B5EF4-FFF2-40B4-BE49-F238E27FC236}">
                  <a16:creationId xmlns:a16="http://schemas.microsoft.com/office/drawing/2014/main" id="{43F568B6-FC40-F8DF-B07B-C53EBF30F1EC}"/>
                </a:ext>
              </a:extLst>
            </p:cNvPr>
            <p:cNvSpPr/>
            <p:nvPr/>
          </p:nvSpPr>
          <p:spPr>
            <a:xfrm>
              <a:off x="2967093" y="16947113"/>
              <a:ext cx="91044" cy="655093"/>
            </a:xfrm>
            <a:prstGeom prst="downArrow">
              <a:avLst/>
            </a:prstGeom>
            <a:solidFill>
              <a:schemeClr val="tx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000" dirty="0">
                <a:solidFill>
                  <a:schemeClr val="tx1"/>
                </a:solidFill>
              </a:endParaRPr>
            </a:p>
          </p:txBody>
        </p:sp>
        <p:sp>
          <p:nvSpPr>
            <p:cNvPr id="9" name="Down Arrow 8">
              <a:extLst>
                <a:ext uri="{FF2B5EF4-FFF2-40B4-BE49-F238E27FC236}">
                  <a16:creationId xmlns:a16="http://schemas.microsoft.com/office/drawing/2014/main" id="{F50592C4-79F4-ADD0-192A-A023BA000A64}"/>
                </a:ext>
              </a:extLst>
            </p:cNvPr>
            <p:cNvSpPr/>
            <p:nvPr/>
          </p:nvSpPr>
          <p:spPr>
            <a:xfrm>
              <a:off x="2967093" y="18622699"/>
              <a:ext cx="91044" cy="655093"/>
            </a:xfrm>
            <a:prstGeom prst="downArrow">
              <a:avLst/>
            </a:prstGeom>
            <a:solidFill>
              <a:schemeClr val="tx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000">
                <a:solidFill>
                  <a:schemeClr val="tx1"/>
                </a:solidFill>
              </a:endParaRPr>
            </a:p>
          </p:txBody>
        </p:sp>
        <p:sp>
          <p:nvSpPr>
            <p:cNvPr id="10" name="TextBox 9">
              <a:extLst>
                <a:ext uri="{FF2B5EF4-FFF2-40B4-BE49-F238E27FC236}">
                  <a16:creationId xmlns:a16="http://schemas.microsoft.com/office/drawing/2014/main" id="{D6DCD3ED-4A15-DED5-BF3D-EB0DF5DA6A06}"/>
                </a:ext>
              </a:extLst>
            </p:cNvPr>
            <p:cNvSpPr txBox="1"/>
            <p:nvPr/>
          </p:nvSpPr>
          <p:spPr>
            <a:xfrm>
              <a:off x="2264721" y="15448730"/>
              <a:ext cx="1724116" cy="724672"/>
            </a:xfrm>
            <a:prstGeom prst="rect">
              <a:avLst/>
            </a:prstGeom>
            <a:noFill/>
          </p:spPr>
          <p:txBody>
            <a:bodyPr wrap="none" rtlCol="0">
              <a:spAutoFit/>
            </a:bodyPr>
            <a:lstStyle/>
            <a:p>
              <a:r>
                <a:rPr lang="en-US" sz="2400" dirty="0">
                  <a:latin typeface="Times New Roman" panose="02020603050405020304" pitchFamily="18" charset="0"/>
                  <a:cs typeface="Times New Roman" panose="02020603050405020304" pitchFamily="18" charset="0"/>
                </a:rPr>
                <a:t>Stage 1</a:t>
              </a:r>
            </a:p>
          </p:txBody>
        </p:sp>
      </p:grpSp>
      <p:grpSp>
        <p:nvGrpSpPr>
          <p:cNvPr id="11" name="Group 10">
            <a:extLst>
              <a:ext uri="{FF2B5EF4-FFF2-40B4-BE49-F238E27FC236}">
                <a16:creationId xmlns:a16="http://schemas.microsoft.com/office/drawing/2014/main" id="{BBE25E5B-5B43-05CA-2484-0BE642A566FB}"/>
              </a:ext>
            </a:extLst>
          </p:cNvPr>
          <p:cNvGrpSpPr/>
          <p:nvPr/>
        </p:nvGrpSpPr>
        <p:grpSpPr>
          <a:xfrm flipH="1">
            <a:off x="4503164" y="3386900"/>
            <a:ext cx="2634980" cy="2774648"/>
            <a:chOff x="5676223" y="15448730"/>
            <a:chExt cx="4136111" cy="4355346"/>
          </a:xfrm>
        </p:grpSpPr>
        <p:sp>
          <p:nvSpPr>
            <p:cNvPr id="12" name="Rectangle 11">
              <a:extLst>
                <a:ext uri="{FF2B5EF4-FFF2-40B4-BE49-F238E27FC236}">
                  <a16:creationId xmlns:a16="http://schemas.microsoft.com/office/drawing/2014/main" id="{47132E61-244C-647E-64BC-D577682A6832}"/>
                </a:ext>
              </a:extLst>
            </p:cNvPr>
            <p:cNvSpPr/>
            <p:nvPr/>
          </p:nvSpPr>
          <p:spPr>
            <a:xfrm>
              <a:off x="5698663" y="16420829"/>
              <a:ext cx="2034396" cy="431012"/>
            </a:xfrm>
            <a:prstGeom prst="rect">
              <a:avLst/>
            </a:prstGeom>
            <a:solidFill>
              <a:srgbClr val="20948B">
                <a:alpha val="81961"/>
              </a:srgbClr>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000" dirty="0">
                  <a:solidFill>
                    <a:schemeClr val="tx1"/>
                  </a:solidFill>
                </a:rPr>
                <a:t>Spectrogram 2</a:t>
              </a:r>
            </a:p>
          </p:txBody>
        </p:sp>
        <p:sp>
          <p:nvSpPr>
            <p:cNvPr id="13" name="Rectangle 12">
              <a:extLst>
                <a:ext uri="{FF2B5EF4-FFF2-40B4-BE49-F238E27FC236}">
                  <a16:creationId xmlns:a16="http://schemas.microsoft.com/office/drawing/2014/main" id="{085A988F-2C70-8B69-BF52-8FF147A8131A}"/>
                </a:ext>
              </a:extLst>
            </p:cNvPr>
            <p:cNvSpPr/>
            <p:nvPr/>
          </p:nvSpPr>
          <p:spPr>
            <a:xfrm>
              <a:off x="7777938" y="16420829"/>
              <a:ext cx="2034396" cy="431012"/>
            </a:xfrm>
            <a:prstGeom prst="rect">
              <a:avLst/>
            </a:prstGeom>
            <a:solidFill>
              <a:srgbClr val="20948B">
                <a:alpha val="81961"/>
              </a:srgbClr>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000" dirty="0">
                  <a:solidFill>
                    <a:schemeClr val="tx1"/>
                  </a:solidFill>
                </a:rPr>
                <a:t>Spectrogram 1</a:t>
              </a:r>
            </a:p>
          </p:txBody>
        </p:sp>
        <p:sp>
          <p:nvSpPr>
            <p:cNvPr id="14" name="Rectangle 13">
              <a:extLst>
                <a:ext uri="{FF2B5EF4-FFF2-40B4-BE49-F238E27FC236}">
                  <a16:creationId xmlns:a16="http://schemas.microsoft.com/office/drawing/2014/main" id="{0A30146E-A7C9-C2F9-4827-DF16E3011E54}"/>
                </a:ext>
              </a:extLst>
            </p:cNvPr>
            <p:cNvSpPr/>
            <p:nvPr/>
          </p:nvSpPr>
          <p:spPr>
            <a:xfrm>
              <a:off x="5683673" y="19373064"/>
              <a:ext cx="2034396" cy="431012"/>
            </a:xfrm>
            <a:prstGeom prst="rect">
              <a:avLst/>
            </a:prstGeom>
            <a:solidFill>
              <a:srgbClr val="20948B">
                <a:alpha val="81961"/>
              </a:srgbClr>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000" dirty="0">
                  <a:solidFill>
                    <a:schemeClr val="tx1"/>
                  </a:solidFill>
                </a:rPr>
                <a:t>Spectrogram 2</a:t>
              </a:r>
            </a:p>
          </p:txBody>
        </p:sp>
        <p:sp>
          <p:nvSpPr>
            <p:cNvPr id="15" name="Rectangle 14">
              <a:extLst>
                <a:ext uri="{FF2B5EF4-FFF2-40B4-BE49-F238E27FC236}">
                  <a16:creationId xmlns:a16="http://schemas.microsoft.com/office/drawing/2014/main" id="{D666556C-B5AA-0BF1-35C2-F6907FF8B690}"/>
                </a:ext>
              </a:extLst>
            </p:cNvPr>
            <p:cNvSpPr/>
            <p:nvPr/>
          </p:nvSpPr>
          <p:spPr>
            <a:xfrm>
              <a:off x="7762948" y="19373064"/>
              <a:ext cx="2034396" cy="431012"/>
            </a:xfrm>
            <a:prstGeom prst="rect">
              <a:avLst/>
            </a:prstGeom>
            <a:solidFill>
              <a:srgbClr val="20948B">
                <a:alpha val="81961"/>
              </a:srgbClr>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000" dirty="0">
                  <a:solidFill>
                    <a:schemeClr val="tx1"/>
                  </a:solidFill>
                </a:rPr>
                <a:t>Spectrogram 1</a:t>
              </a:r>
            </a:p>
          </p:txBody>
        </p:sp>
        <p:sp>
          <p:nvSpPr>
            <p:cNvPr id="16" name="Rectangle 15">
              <a:extLst>
                <a:ext uri="{FF2B5EF4-FFF2-40B4-BE49-F238E27FC236}">
                  <a16:creationId xmlns:a16="http://schemas.microsoft.com/office/drawing/2014/main" id="{64696A4B-278D-B297-C02C-F1E032224F96}"/>
                </a:ext>
              </a:extLst>
            </p:cNvPr>
            <p:cNvSpPr/>
            <p:nvPr/>
          </p:nvSpPr>
          <p:spPr>
            <a:xfrm>
              <a:off x="5676223" y="17285497"/>
              <a:ext cx="4113671" cy="431012"/>
            </a:xfrm>
            <a:prstGeom prst="rect">
              <a:avLst/>
            </a:prstGeom>
            <a:solidFill>
              <a:srgbClr val="20948B">
                <a:alpha val="81961"/>
              </a:srgbClr>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000" dirty="0">
                  <a:solidFill>
                    <a:schemeClr val="tx1"/>
                  </a:solidFill>
                </a:rPr>
                <a:t>Cross/Self-Contamination</a:t>
              </a:r>
            </a:p>
          </p:txBody>
        </p:sp>
        <p:sp>
          <p:nvSpPr>
            <p:cNvPr id="17" name="Rounded Rectangle 16">
              <a:extLst>
                <a:ext uri="{FF2B5EF4-FFF2-40B4-BE49-F238E27FC236}">
                  <a16:creationId xmlns:a16="http://schemas.microsoft.com/office/drawing/2014/main" id="{4A0B137D-D6AD-3F42-CCD1-BE3E5907D8A6}"/>
                </a:ext>
              </a:extLst>
            </p:cNvPr>
            <p:cNvSpPr/>
            <p:nvPr/>
          </p:nvSpPr>
          <p:spPr>
            <a:xfrm>
              <a:off x="6853905" y="18154819"/>
              <a:ext cx="1819183" cy="795426"/>
            </a:xfrm>
            <a:prstGeom prst="roundRect">
              <a:avLst/>
            </a:prstGeom>
            <a:solidFill>
              <a:srgbClr val="20948B">
                <a:alpha val="81961"/>
              </a:srgbClr>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000" dirty="0">
                  <a:solidFill>
                    <a:schemeClr val="tx1"/>
                  </a:solidFill>
                </a:rPr>
                <a:t>Model B</a:t>
              </a:r>
            </a:p>
          </p:txBody>
        </p:sp>
        <p:sp>
          <p:nvSpPr>
            <p:cNvPr id="18" name="Down Arrow 17">
              <a:extLst>
                <a:ext uri="{FF2B5EF4-FFF2-40B4-BE49-F238E27FC236}">
                  <a16:creationId xmlns:a16="http://schemas.microsoft.com/office/drawing/2014/main" id="{94F9B1A6-33BF-B0E3-FA10-3CC2FCE64CFD}"/>
                </a:ext>
              </a:extLst>
            </p:cNvPr>
            <p:cNvSpPr/>
            <p:nvPr/>
          </p:nvSpPr>
          <p:spPr>
            <a:xfrm>
              <a:off x="6665774" y="16882688"/>
              <a:ext cx="100173" cy="327547"/>
            </a:xfrm>
            <a:prstGeom prst="downArrow">
              <a:avLst/>
            </a:prstGeom>
            <a:solidFill>
              <a:schemeClr val="tx1">
                <a:alpha val="81961"/>
              </a:schemeClr>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000" dirty="0">
                <a:solidFill>
                  <a:schemeClr val="tx1"/>
                </a:solidFill>
              </a:endParaRPr>
            </a:p>
          </p:txBody>
        </p:sp>
        <p:sp>
          <p:nvSpPr>
            <p:cNvPr id="19" name="Down Arrow 18">
              <a:extLst>
                <a:ext uri="{FF2B5EF4-FFF2-40B4-BE49-F238E27FC236}">
                  <a16:creationId xmlns:a16="http://schemas.microsoft.com/office/drawing/2014/main" id="{4E1D9D00-1033-805C-0E81-C5901BFEBBF5}"/>
                </a:ext>
              </a:extLst>
            </p:cNvPr>
            <p:cNvSpPr/>
            <p:nvPr/>
          </p:nvSpPr>
          <p:spPr>
            <a:xfrm>
              <a:off x="8745049" y="16882688"/>
              <a:ext cx="100173" cy="327547"/>
            </a:xfrm>
            <a:prstGeom prst="downArrow">
              <a:avLst/>
            </a:prstGeom>
            <a:solidFill>
              <a:schemeClr val="tx1">
                <a:alpha val="81961"/>
              </a:schemeClr>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000">
                <a:solidFill>
                  <a:schemeClr val="tx1"/>
                </a:solidFill>
              </a:endParaRPr>
            </a:p>
          </p:txBody>
        </p:sp>
        <p:sp>
          <p:nvSpPr>
            <p:cNvPr id="20" name="Down Arrow 19">
              <a:extLst>
                <a:ext uri="{FF2B5EF4-FFF2-40B4-BE49-F238E27FC236}">
                  <a16:creationId xmlns:a16="http://schemas.microsoft.com/office/drawing/2014/main" id="{FD3ECB8E-7558-C7E8-A299-A657BA345B65}"/>
                </a:ext>
              </a:extLst>
            </p:cNvPr>
            <p:cNvSpPr/>
            <p:nvPr/>
          </p:nvSpPr>
          <p:spPr>
            <a:xfrm>
              <a:off x="7713411" y="17752900"/>
              <a:ext cx="100173" cy="327547"/>
            </a:xfrm>
            <a:prstGeom prst="downArrow">
              <a:avLst/>
            </a:prstGeom>
            <a:solidFill>
              <a:schemeClr val="tx1">
                <a:alpha val="81961"/>
              </a:schemeClr>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000">
                <a:solidFill>
                  <a:schemeClr val="tx1"/>
                </a:solidFill>
              </a:endParaRPr>
            </a:p>
          </p:txBody>
        </p:sp>
        <p:sp>
          <p:nvSpPr>
            <p:cNvPr id="21" name="Down Arrow 20">
              <a:extLst>
                <a:ext uri="{FF2B5EF4-FFF2-40B4-BE49-F238E27FC236}">
                  <a16:creationId xmlns:a16="http://schemas.microsoft.com/office/drawing/2014/main" id="{481CE478-420E-DAAE-5A31-FA574309F308}"/>
                </a:ext>
              </a:extLst>
            </p:cNvPr>
            <p:cNvSpPr/>
            <p:nvPr/>
          </p:nvSpPr>
          <p:spPr>
            <a:xfrm>
              <a:off x="7218612" y="18997881"/>
              <a:ext cx="100173" cy="327547"/>
            </a:xfrm>
            <a:prstGeom prst="downArrow">
              <a:avLst/>
            </a:prstGeom>
            <a:solidFill>
              <a:schemeClr val="tx1">
                <a:alpha val="81961"/>
              </a:schemeClr>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000">
                <a:solidFill>
                  <a:schemeClr val="tx1"/>
                </a:solidFill>
              </a:endParaRPr>
            </a:p>
          </p:txBody>
        </p:sp>
        <p:sp>
          <p:nvSpPr>
            <p:cNvPr id="22" name="Down Arrow 21">
              <a:extLst>
                <a:ext uri="{FF2B5EF4-FFF2-40B4-BE49-F238E27FC236}">
                  <a16:creationId xmlns:a16="http://schemas.microsoft.com/office/drawing/2014/main" id="{9F85E367-F3EC-25C0-75CE-1FCDD29BF1A6}"/>
                </a:ext>
              </a:extLst>
            </p:cNvPr>
            <p:cNvSpPr/>
            <p:nvPr/>
          </p:nvSpPr>
          <p:spPr>
            <a:xfrm>
              <a:off x="8338351" y="18997880"/>
              <a:ext cx="100173" cy="327547"/>
            </a:xfrm>
            <a:prstGeom prst="downArrow">
              <a:avLst/>
            </a:prstGeom>
            <a:solidFill>
              <a:schemeClr val="tx1">
                <a:alpha val="81961"/>
              </a:schemeClr>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000">
                <a:solidFill>
                  <a:schemeClr val="tx1"/>
                </a:solidFill>
              </a:endParaRPr>
            </a:p>
          </p:txBody>
        </p:sp>
        <p:sp>
          <p:nvSpPr>
            <p:cNvPr id="23" name="TextBox 22">
              <a:extLst>
                <a:ext uri="{FF2B5EF4-FFF2-40B4-BE49-F238E27FC236}">
                  <a16:creationId xmlns:a16="http://schemas.microsoft.com/office/drawing/2014/main" id="{A7A91BAA-A6C8-B17E-AD5D-4D018F1B88E1}"/>
                </a:ext>
              </a:extLst>
            </p:cNvPr>
            <p:cNvSpPr txBox="1"/>
            <p:nvPr/>
          </p:nvSpPr>
          <p:spPr>
            <a:xfrm>
              <a:off x="7048579" y="15448730"/>
              <a:ext cx="1724117" cy="724672"/>
            </a:xfrm>
            <a:prstGeom prst="rect">
              <a:avLst/>
            </a:prstGeom>
            <a:noFill/>
          </p:spPr>
          <p:txBody>
            <a:bodyPr wrap="none" rtlCol="0">
              <a:spAutoFit/>
            </a:bodyPr>
            <a:lstStyle/>
            <a:p>
              <a:r>
                <a:rPr lang="en-US" sz="2400" dirty="0">
                  <a:latin typeface="Times New Roman" panose="02020603050405020304" pitchFamily="18" charset="0"/>
                  <a:cs typeface="Times New Roman" panose="02020603050405020304" pitchFamily="18" charset="0"/>
                </a:rPr>
                <a:t>Stage 2</a:t>
              </a:r>
            </a:p>
          </p:txBody>
        </p:sp>
      </p:grpSp>
      <p:grpSp>
        <p:nvGrpSpPr>
          <p:cNvPr id="24" name="Group 23">
            <a:extLst>
              <a:ext uri="{FF2B5EF4-FFF2-40B4-BE49-F238E27FC236}">
                <a16:creationId xmlns:a16="http://schemas.microsoft.com/office/drawing/2014/main" id="{D7C3CAA9-F96E-8BA6-10D0-B6E72134E8A6}"/>
              </a:ext>
            </a:extLst>
          </p:cNvPr>
          <p:cNvGrpSpPr/>
          <p:nvPr/>
        </p:nvGrpSpPr>
        <p:grpSpPr>
          <a:xfrm flipH="1">
            <a:off x="8121872" y="3386900"/>
            <a:ext cx="2620875" cy="2772114"/>
            <a:chOff x="10396369" y="15317244"/>
            <a:chExt cx="4113968" cy="4351368"/>
          </a:xfrm>
        </p:grpSpPr>
        <p:sp>
          <p:nvSpPr>
            <p:cNvPr id="25" name="Rectangle 24">
              <a:extLst>
                <a:ext uri="{FF2B5EF4-FFF2-40B4-BE49-F238E27FC236}">
                  <a16:creationId xmlns:a16="http://schemas.microsoft.com/office/drawing/2014/main" id="{70A0CDD9-B46C-102D-B96F-B0E0FB87F2E0}"/>
                </a:ext>
              </a:extLst>
            </p:cNvPr>
            <p:cNvSpPr/>
            <p:nvPr/>
          </p:nvSpPr>
          <p:spPr>
            <a:xfrm>
              <a:off x="10396665" y="16304494"/>
              <a:ext cx="4113671" cy="431012"/>
            </a:xfrm>
            <a:prstGeom prst="rect">
              <a:avLst/>
            </a:prstGeom>
            <a:solidFill>
              <a:srgbClr val="20948B">
                <a:alpha val="81961"/>
              </a:srgbClr>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000" dirty="0">
                  <a:solidFill>
                    <a:schemeClr val="tx1"/>
                  </a:solidFill>
                </a:rPr>
                <a:t>NISP Data</a:t>
              </a:r>
            </a:p>
          </p:txBody>
        </p:sp>
        <p:sp>
          <p:nvSpPr>
            <p:cNvPr id="26" name="Rounded Rectangle 25">
              <a:extLst>
                <a:ext uri="{FF2B5EF4-FFF2-40B4-BE49-F238E27FC236}">
                  <a16:creationId xmlns:a16="http://schemas.microsoft.com/office/drawing/2014/main" id="{B4030A9E-2894-F282-0692-6662B158DDE6}"/>
                </a:ext>
              </a:extLst>
            </p:cNvPr>
            <p:cNvSpPr/>
            <p:nvPr/>
          </p:nvSpPr>
          <p:spPr>
            <a:xfrm>
              <a:off x="11543908" y="17052824"/>
              <a:ext cx="1819183" cy="431011"/>
            </a:xfrm>
            <a:prstGeom prst="roundRect">
              <a:avLst/>
            </a:prstGeom>
            <a:solidFill>
              <a:srgbClr val="20948B">
                <a:alpha val="81961"/>
              </a:srgbClr>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000" dirty="0">
                  <a:solidFill>
                    <a:schemeClr val="tx1"/>
                  </a:solidFill>
                </a:rPr>
                <a:t>Model B</a:t>
              </a:r>
            </a:p>
          </p:txBody>
        </p:sp>
        <p:sp>
          <p:nvSpPr>
            <p:cNvPr id="27" name="Rectangle 26">
              <a:extLst>
                <a:ext uri="{FF2B5EF4-FFF2-40B4-BE49-F238E27FC236}">
                  <a16:creationId xmlns:a16="http://schemas.microsoft.com/office/drawing/2014/main" id="{BE4F01CE-54F2-5157-D203-4D9809B426D4}"/>
                </a:ext>
              </a:extLst>
            </p:cNvPr>
            <p:cNvSpPr/>
            <p:nvPr/>
          </p:nvSpPr>
          <p:spPr>
            <a:xfrm>
              <a:off x="10396369" y="17770684"/>
              <a:ext cx="2034396" cy="431012"/>
            </a:xfrm>
            <a:prstGeom prst="rect">
              <a:avLst/>
            </a:prstGeom>
            <a:solidFill>
              <a:srgbClr val="20948B">
                <a:alpha val="81961"/>
              </a:srgbClr>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000" dirty="0">
                  <a:solidFill>
                    <a:schemeClr val="tx1"/>
                  </a:solidFill>
                </a:rPr>
                <a:t>Spectrogram 1</a:t>
              </a:r>
            </a:p>
          </p:txBody>
        </p:sp>
        <p:sp>
          <p:nvSpPr>
            <p:cNvPr id="28" name="Rectangle 27">
              <a:extLst>
                <a:ext uri="{FF2B5EF4-FFF2-40B4-BE49-F238E27FC236}">
                  <a16:creationId xmlns:a16="http://schemas.microsoft.com/office/drawing/2014/main" id="{E2772D85-5866-62AD-211E-00CBD21D6841}"/>
                </a:ext>
              </a:extLst>
            </p:cNvPr>
            <p:cNvSpPr/>
            <p:nvPr/>
          </p:nvSpPr>
          <p:spPr>
            <a:xfrm>
              <a:off x="12475941" y="17770684"/>
              <a:ext cx="2034396" cy="431012"/>
            </a:xfrm>
            <a:prstGeom prst="rect">
              <a:avLst/>
            </a:prstGeom>
            <a:solidFill>
              <a:srgbClr val="20948B">
                <a:alpha val="81961"/>
              </a:srgbClr>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000" dirty="0">
                  <a:solidFill>
                    <a:schemeClr val="tx1"/>
                  </a:solidFill>
                </a:rPr>
                <a:t>Spectrogram 2</a:t>
              </a:r>
            </a:p>
          </p:txBody>
        </p:sp>
        <p:sp>
          <p:nvSpPr>
            <p:cNvPr id="29" name="Down Arrow 28">
              <a:extLst>
                <a:ext uri="{FF2B5EF4-FFF2-40B4-BE49-F238E27FC236}">
                  <a16:creationId xmlns:a16="http://schemas.microsoft.com/office/drawing/2014/main" id="{8B931202-D269-BB0A-E4C7-FBFC311A73B2}"/>
                </a:ext>
              </a:extLst>
            </p:cNvPr>
            <p:cNvSpPr/>
            <p:nvPr/>
          </p:nvSpPr>
          <p:spPr>
            <a:xfrm>
              <a:off x="11915573" y="17523865"/>
              <a:ext cx="111306" cy="214331"/>
            </a:xfrm>
            <a:prstGeom prst="downArrow">
              <a:avLst/>
            </a:prstGeom>
            <a:solidFill>
              <a:schemeClr val="tx1">
                <a:alpha val="81961"/>
              </a:schemeClr>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000">
                <a:solidFill>
                  <a:schemeClr val="tx1"/>
                </a:solidFill>
              </a:endParaRPr>
            </a:p>
          </p:txBody>
        </p:sp>
        <p:sp>
          <p:nvSpPr>
            <p:cNvPr id="30" name="Down Arrow 29">
              <a:extLst>
                <a:ext uri="{FF2B5EF4-FFF2-40B4-BE49-F238E27FC236}">
                  <a16:creationId xmlns:a16="http://schemas.microsoft.com/office/drawing/2014/main" id="{1E338A4E-F9AB-FE68-9DEB-257A33AF2E30}"/>
                </a:ext>
              </a:extLst>
            </p:cNvPr>
            <p:cNvSpPr/>
            <p:nvPr/>
          </p:nvSpPr>
          <p:spPr>
            <a:xfrm>
              <a:off x="12982225" y="17520634"/>
              <a:ext cx="111306" cy="214332"/>
            </a:xfrm>
            <a:prstGeom prst="downArrow">
              <a:avLst/>
            </a:prstGeom>
            <a:solidFill>
              <a:schemeClr val="tx1">
                <a:alpha val="81961"/>
              </a:schemeClr>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000">
                <a:solidFill>
                  <a:schemeClr val="tx1"/>
                </a:solidFill>
              </a:endParaRPr>
            </a:p>
          </p:txBody>
        </p:sp>
        <p:sp>
          <p:nvSpPr>
            <p:cNvPr id="31" name="Down Arrow 30">
              <a:extLst>
                <a:ext uri="{FF2B5EF4-FFF2-40B4-BE49-F238E27FC236}">
                  <a16:creationId xmlns:a16="http://schemas.microsoft.com/office/drawing/2014/main" id="{F91E2A83-4B4E-E46C-8851-9D4F73DCEF27}"/>
                </a:ext>
              </a:extLst>
            </p:cNvPr>
            <p:cNvSpPr/>
            <p:nvPr/>
          </p:nvSpPr>
          <p:spPr>
            <a:xfrm>
              <a:off x="12380974" y="16778008"/>
              <a:ext cx="111306" cy="214332"/>
            </a:xfrm>
            <a:prstGeom prst="downArrow">
              <a:avLst/>
            </a:prstGeom>
            <a:solidFill>
              <a:schemeClr val="tx1">
                <a:alpha val="81961"/>
              </a:schemeClr>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000">
                <a:solidFill>
                  <a:schemeClr val="tx1"/>
                </a:solidFill>
              </a:endParaRPr>
            </a:p>
          </p:txBody>
        </p:sp>
        <p:sp>
          <p:nvSpPr>
            <p:cNvPr id="32" name="Rounded Rectangle 31">
              <a:extLst>
                <a:ext uri="{FF2B5EF4-FFF2-40B4-BE49-F238E27FC236}">
                  <a16:creationId xmlns:a16="http://schemas.microsoft.com/office/drawing/2014/main" id="{E0B4DA2D-215B-7192-128C-27DC3480AA2D}"/>
                </a:ext>
              </a:extLst>
            </p:cNvPr>
            <p:cNvSpPr/>
            <p:nvPr/>
          </p:nvSpPr>
          <p:spPr>
            <a:xfrm>
              <a:off x="10499359" y="18523408"/>
              <a:ext cx="1819183" cy="431011"/>
            </a:xfrm>
            <a:prstGeom prst="roundRect">
              <a:avLst/>
            </a:prstGeom>
            <a:solidFill>
              <a:srgbClr val="20948B">
                <a:alpha val="81961"/>
              </a:srgbClr>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000" dirty="0">
                  <a:solidFill>
                    <a:schemeClr val="tx1"/>
                  </a:solidFill>
                </a:rPr>
                <a:t>Model A</a:t>
              </a:r>
            </a:p>
          </p:txBody>
        </p:sp>
        <p:sp>
          <p:nvSpPr>
            <p:cNvPr id="33" name="Rounded Rectangle 32">
              <a:extLst>
                <a:ext uri="{FF2B5EF4-FFF2-40B4-BE49-F238E27FC236}">
                  <a16:creationId xmlns:a16="http://schemas.microsoft.com/office/drawing/2014/main" id="{5371EDB0-83C9-EB29-B0C4-636EAF27725B}"/>
                </a:ext>
              </a:extLst>
            </p:cNvPr>
            <p:cNvSpPr/>
            <p:nvPr/>
          </p:nvSpPr>
          <p:spPr>
            <a:xfrm>
              <a:off x="12586781" y="18523408"/>
              <a:ext cx="1819183" cy="431011"/>
            </a:xfrm>
            <a:prstGeom prst="roundRect">
              <a:avLst/>
            </a:prstGeom>
            <a:solidFill>
              <a:srgbClr val="20948B">
                <a:alpha val="81961"/>
              </a:srgbClr>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000" dirty="0">
                  <a:solidFill>
                    <a:schemeClr val="tx1"/>
                  </a:solidFill>
                </a:rPr>
                <a:t>Model A</a:t>
              </a:r>
            </a:p>
          </p:txBody>
        </p:sp>
        <p:sp>
          <p:nvSpPr>
            <p:cNvPr id="34" name="Down Arrow 33">
              <a:extLst>
                <a:ext uri="{FF2B5EF4-FFF2-40B4-BE49-F238E27FC236}">
                  <a16:creationId xmlns:a16="http://schemas.microsoft.com/office/drawing/2014/main" id="{E3BDABF3-B3CD-92D9-416C-CE1DA845B4EE}"/>
                </a:ext>
              </a:extLst>
            </p:cNvPr>
            <p:cNvSpPr/>
            <p:nvPr/>
          </p:nvSpPr>
          <p:spPr>
            <a:xfrm>
              <a:off x="11378469" y="18249411"/>
              <a:ext cx="111306" cy="214331"/>
            </a:xfrm>
            <a:prstGeom prst="downArrow">
              <a:avLst/>
            </a:prstGeom>
            <a:solidFill>
              <a:schemeClr val="tx1">
                <a:alpha val="81961"/>
              </a:schemeClr>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000">
                <a:solidFill>
                  <a:schemeClr val="tx1"/>
                </a:solidFill>
              </a:endParaRPr>
            </a:p>
          </p:txBody>
        </p:sp>
        <p:sp>
          <p:nvSpPr>
            <p:cNvPr id="35" name="Down Arrow 34">
              <a:extLst>
                <a:ext uri="{FF2B5EF4-FFF2-40B4-BE49-F238E27FC236}">
                  <a16:creationId xmlns:a16="http://schemas.microsoft.com/office/drawing/2014/main" id="{9DFF2266-2FAE-72F2-EA9B-1AD0CF910D25}"/>
                </a:ext>
              </a:extLst>
            </p:cNvPr>
            <p:cNvSpPr/>
            <p:nvPr/>
          </p:nvSpPr>
          <p:spPr>
            <a:xfrm>
              <a:off x="13457113" y="18249411"/>
              <a:ext cx="111306" cy="214332"/>
            </a:xfrm>
            <a:prstGeom prst="downArrow">
              <a:avLst/>
            </a:prstGeom>
            <a:solidFill>
              <a:schemeClr val="tx1">
                <a:alpha val="81961"/>
              </a:schemeClr>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000">
                <a:solidFill>
                  <a:schemeClr val="tx1"/>
                </a:solidFill>
              </a:endParaRPr>
            </a:p>
          </p:txBody>
        </p:sp>
        <p:sp>
          <p:nvSpPr>
            <p:cNvPr id="36" name="Rectangle 35">
              <a:extLst>
                <a:ext uri="{FF2B5EF4-FFF2-40B4-BE49-F238E27FC236}">
                  <a16:creationId xmlns:a16="http://schemas.microsoft.com/office/drawing/2014/main" id="{0D7E2644-39B6-82B6-BFEB-D79C5A6B53B9}"/>
                </a:ext>
              </a:extLst>
            </p:cNvPr>
            <p:cNvSpPr/>
            <p:nvPr/>
          </p:nvSpPr>
          <p:spPr>
            <a:xfrm>
              <a:off x="10396369" y="19237600"/>
              <a:ext cx="2034396" cy="431012"/>
            </a:xfrm>
            <a:prstGeom prst="rect">
              <a:avLst/>
            </a:prstGeom>
            <a:solidFill>
              <a:srgbClr val="20948B">
                <a:alpha val="81961"/>
              </a:srgbClr>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000" dirty="0">
                  <a:solidFill>
                    <a:schemeClr val="tx1"/>
                  </a:solidFill>
                </a:rPr>
                <a:t>Spectra 1</a:t>
              </a:r>
            </a:p>
          </p:txBody>
        </p:sp>
        <p:sp>
          <p:nvSpPr>
            <p:cNvPr id="37" name="Rectangle 36">
              <a:extLst>
                <a:ext uri="{FF2B5EF4-FFF2-40B4-BE49-F238E27FC236}">
                  <a16:creationId xmlns:a16="http://schemas.microsoft.com/office/drawing/2014/main" id="{34A489D1-4F6F-CEB2-A147-AA45CC9825D2}"/>
                </a:ext>
              </a:extLst>
            </p:cNvPr>
            <p:cNvSpPr/>
            <p:nvPr/>
          </p:nvSpPr>
          <p:spPr>
            <a:xfrm>
              <a:off x="12475941" y="19237600"/>
              <a:ext cx="2034396" cy="431012"/>
            </a:xfrm>
            <a:prstGeom prst="rect">
              <a:avLst/>
            </a:prstGeom>
            <a:solidFill>
              <a:srgbClr val="20948B">
                <a:alpha val="81961"/>
              </a:srgbClr>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000" dirty="0">
                  <a:solidFill>
                    <a:schemeClr val="tx1"/>
                  </a:solidFill>
                </a:rPr>
                <a:t>Spectra 2</a:t>
              </a:r>
            </a:p>
          </p:txBody>
        </p:sp>
        <p:sp>
          <p:nvSpPr>
            <p:cNvPr id="38" name="Down Arrow 37">
              <a:extLst>
                <a:ext uri="{FF2B5EF4-FFF2-40B4-BE49-F238E27FC236}">
                  <a16:creationId xmlns:a16="http://schemas.microsoft.com/office/drawing/2014/main" id="{C8934F6C-0639-52F8-F005-9F5833A08DC4}"/>
                </a:ext>
              </a:extLst>
            </p:cNvPr>
            <p:cNvSpPr/>
            <p:nvPr/>
          </p:nvSpPr>
          <p:spPr>
            <a:xfrm>
              <a:off x="11378469" y="18996840"/>
              <a:ext cx="111306" cy="214331"/>
            </a:xfrm>
            <a:prstGeom prst="downArrow">
              <a:avLst/>
            </a:prstGeom>
            <a:solidFill>
              <a:schemeClr val="tx1">
                <a:alpha val="81961"/>
              </a:schemeClr>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000">
                <a:solidFill>
                  <a:schemeClr val="tx1"/>
                </a:solidFill>
              </a:endParaRPr>
            </a:p>
          </p:txBody>
        </p:sp>
        <p:sp>
          <p:nvSpPr>
            <p:cNvPr id="39" name="Down Arrow 38">
              <a:extLst>
                <a:ext uri="{FF2B5EF4-FFF2-40B4-BE49-F238E27FC236}">
                  <a16:creationId xmlns:a16="http://schemas.microsoft.com/office/drawing/2014/main" id="{9116CBD3-4BB9-D727-D4A0-B16A2F205207}"/>
                </a:ext>
              </a:extLst>
            </p:cNvPr>
            <p:cNvSpPr/>
            <p:nvPr/>
          </p:nvSpPr>
          <p:spPr>
            <a:xfrm>
              <a:off x="13457113" y="18994491"/>
              <a:ext cx="111306" cy="214332"/>
            </a:xfrm>
            <a:prstGeom prst="downArrow">
              <a:avLst/>
            </a:prstGeom>
            <a:solidFill>
              <a:schemeClr val="tx1">
                <a:alpha val="81961"/>
              </a:schemeClr>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000">
                <a:solidFill>
                  <a:schemeClr val="tx1"/>
                </a:solidFill>
              </a:endParaRPr>
            </a:p>
          </p:txBody>
        </p:sp>
        <p:sp>
          <p:nvSpPr>
            <p:cNvPr id="40" name="TextBox 39">
              <a:extLst>
                <a:ext uri="{FF2B5EF4-FFF2-40B4-BE49-F238E27FC236}">
                  <a16:creationId xmlns:a16="http://schemas.microsoft.com/office/drawing/2014/main" id="{29AD5A86-F656-BCC7-9D14-81A9C52857B7}"/>
                </a:ext>
              </a:extLst>
            </p:cNvPr>
            <p:cNvSpPr txBox="1"/>
            <p:nvPr/>
          </p:nvSpPr>
          <p:spPr>
            <a:xfrm>
              <a:off x="11679652" y="15317244"/>
              <a:ext cx="1724116" cy="724672"/>
            </a:xfrm>
            <a:prstGeom prst="rect">
              <a:avLst/>
            </a:prstGeom>
            <a:noFill/>
          </p:spPr>
          <p:txBody>
            <a:bodyPr wrap="none" rtlCol="0">
              <a:spAutoFit/>
            </a:bodyPr>
            <a:lstStyle/>
            <a:p>
              <a:r>
                <a:rPr lang="en-US" sz="2400" dirty="0">
                  <a:latin typeface="Times New Roman" panose="02020603050405020304" pitchFamily="18" charset="0"/>
                  <a:cs typeface="Times New Roman" panose="02020603050405020304" pitchFamily="18" charset="0"/>
                </a:rPr>
                <a:t>Stage 3</a:t>
              </a:r>
            </a:p>
          </p:txBody>
        </p:sp>
      </p:grpSp>
      <p:grpSp>
        <p:nvGrpSpPr>
          <p:cNvPr id="54" name="Group 53">
            <a:extLst>
              <a:ext uri="{FF2B5EF4-FFF2-40B4-BE49-F238E27FC236}">
                <a16:creationId xmlns:a16="http://schemas.microsoft.com/office/drawing/2014/main" id="{5111DF97-D3FF-1E19-AD1C-62F5D88C273E}"/>
              </a:ext>
            </a:extLst>
          </p:cNvPr>
          <p:cNvGrpSpPr/>
          <p:nvPr/>
        </p:nvGrpSpPr>
        <p:grpSpPr>
          <a:xfrm>
            <a:off x="2960804" y="3292392"/>
            <a:ext cx="2204679" cy="646331"/>
            <a:chOff x="2960804" y="3292392"/>
            <a:chExt cx="2204679" cy="646331"/>
          </a:xfrm>
        </p:grpSpPr>
        <p:cxnSp>
          <p:nvCxnSpPr>
            <p:cNvPr id="49" name="Straight Arrow Connector 48">
              <a:extLst>
                <a:ext uri="{FF2B5EF4-FFF2-40B4-BE49-F238E27FC236}">
                  <a16:creationId xmlns:a16="http://schemas.microsoft.com/office/drawing/2014/main" id="{47B5E928-0A31-51B1-475F-F1027D2A9395}"/>
                </a:ext>
              </a:extLst>
            </p:cNvPr>
            <p:cNvCxnSpPr>
              <a:stCxn id="10" idx="1"/>
              <a:endCxn id="23" idx="3"/>
            </p:cNvCxnSpPr>
            <p:nvPr/>
          </p:nvCxnSpPr>
          <p:spPr>
            <a:xfrm flipV="1">
              <a:off x="2960804" y="3617733"/>
              <a:ext cx="2204679" cy="15415"/>
            </a:xfrm>
            <a:prstGeom prst="straightConnector1">
              <a:avLst/>
            </a:prstGeom>
            <a:ln>
              <a:solidFill>
                <a:schemeClr val="tx1"/>
              </a:solidFill>
              <a:tailEnd type="triangle"/>
            </a:ln>
          </p:spPr>
          <p:style>
            <a:lnRef idx="2">
              <a:schemeClr val="accent1"/>
            </a:lnRef>
            <a:fillRef idx="0">
              <a:schemeClr val="accent1"/>
            </a:fillRef>
            <a:effectRef idx="1">
              <a:schemeClr val="accent1"/>
            </a:effectRef>
            <a:fontRef idx="minor">
              <a:schemeClr val="tx1"/>
            </a:fontRef>
          </p:style>
        </p:cxnSp>
        <p:sp>
          <p:nvSpPr>
            <p:cNvPr id="50" name="TextBox 49">
              <a:extLst>
                <a:ext uri="{FF2B5EF4-FFF2-40B4-BE49-F238E27FC236}">
                  <a16:creationId xmlns:a16="http://schemas.microsoft.com/office/drawing/2014/main" id="{CEDF2E0D-0251-388F-643B-2E1B65FF2D31}"/>
                </a:ext>
              </a:extLst>
            </p:cNvPr>
            <p:cNvSpPr txBox="1"/>
            <p:nvPr/>
          </p:nvSpPr>
          <p:spPr>
            <a:xfrm>
              <a:off x="3282513" y="3292392"/>
              <a:ext cx="1561261" cy="646331"/>
            </a:xfrm>
            <a:prstGeom prst="rect">
              <a:avLst/>
            </a:prstGeom>
            <a:noFill/>
          </p:spPr>
          <p:txBody>
            <a:bodyPr wrap="none" rtlCol="0">
              <a:spAutoFit/>
            </a:bodyPr>
            <a:lstStyle/>
            <a:p>
              <a:pPr algn="ctr"/>
              <a:r>
                <a:rPr lang="en-US" dirty="0" err="1"/>
                <a:t>Euclidise</a:t>
              </a:r>
              <a:endParaRPr lang="en-US" dirty="0"/>
            </a:p>
            <a:p>
              <a:pPr algn="ctr"/>
              <a:r>
                <a:rPr lang="en-US" dirty="0"/>
                <a:t>spectrograms</a:t>
              </a:r>
            </a:p>
          </p:txBody>
        </p:sp>
      </p:grpSp>
      <p:grpSp>
        <p:nvGrpSpPr>
          <p:cNvPr id="53" name="Group 52">
            <a:extLst>
              <a:ext uri="{FF2B5EF4-FFF2-40B4-BE49-F238E27FC236}">
                <a16:creationId xmlns:a16="http://schemas.microsoft.com/office/drawing/2014/main" id="{97DC28CB-C300-91EB-4449-9030A82B6F44}"/>
              </a:ext>
            </a:extLst>
          </p:cNvPr>
          <p:cNvGrpSpPr/>
          <p:nvPr/>
        </p:nvGrpSpPr>
        <p:grpSpPr>
          <a:xfrm>
            <a:off x="6479221" y="3287342"/>
            <a:ext cx="2204679" cy="646331"/>
            <a:chOff x="6437737" y="3287342"/>
            <a:chExt cx="2204679" cy="646331"/>
          </a:xfrm>
        </p:grpSpPr>
        <p:cxnSp>
          <p:nvCxnSpPr>
            <p:cNvPr id="51" name="Straight Arrow Connector 50">
              <a:extLst>
                <a:ext uri="{FF2B5EF4-FFF2-40B4-BE49-F238E27FC236}">
                  <a16:creationId xmlns:a16="http://schemas.microsoft.com/office/drawing/2014/main" id="{8D8FAC52-6B46-ED06-2447-9F297A6301DE}"/>
                </a:ext>
              </a:extLst>
            </p:cNvPr>
            <p:cNvCxnSpPr/>
            <p:nvPr/>
          </p:nvCxnSpPr>
          <p:spPr>
            <a:xfrm flipV="1">
              <a:off x="6437737" y="3612683"/>
              <a:ext cx="2204679" cy="15415"/>
            </a:xfrm>
            <a:prstGeom prst="straightConnector1">
              <a:avLst/>
            </a:prstGeom>
            <a:ln>
              <a:solidFill>
                <a:schemeClr val="tx1"/>
              </a:solidFill>
              <a:tailEnd type="triangle"/>
            </a:ln>
          </p:spPr>
          <p:style>
            <a:lnRef idx="2">
              <a:schemeClr val="accent1"/>
            </a:lnRef>
            <a:fillRef idx="0">
              <a:schemeClr val="accent1"/>
            </a:fillRef>
            <a:effectRef idx="1">
              <a:schemeClr val="accent1"/>
            </a:effectRef>
            <a:fontRef idx="minor">
              <a:schemeClr val="tx1"/>
            </a:fontRef>
          </p:style>
        </p:cxnSp>
        <p:sp>
          <p:nvSpPr>
            <p:cNvPr id="52" name="TextBox 51">
              <a:extLst>
                <a:ext uri="{FF2B5EF4-FFF2-40B4-BE49-F238E27FC236}">
                  <a16:creationId xmlns:a16="http://schemas.microsoft.com/office/drawing/2014/main" id="{F4840149-F6EB-77B1-641D-459A5A5485BD}"/>
                </a:ext>
              </a:extLst>
            </p:cNvPr>
            <p:cNvSpPr txBox="1"/>
            <p:nvPr/>
          </p:nvSpPr>
          <p:spPr>
            <a:xfrm>
              <a:off x="6759446" y="3287342"/>
              <a:ext cx="1561261" cy="646331"/>
            </a:xfrm>
            <a:prstGeom prst="rect">
              <a:avLst/>
            </a:prstGeom>
            <a:noFill/>
          </p:spPr>
          <p:txBody>
            <a:bodyPr wrap="none" rtlCol="0">
              <a:spAutoFit/>
            </a:bodyPr>
            <a:lstStyle/>
            <a:p>
              <a:pPr algn="ctr"/>
              <a:r>
                <a:rPr lang="en-US" dirty="0" err="1"/>
                <a:t>Euclidise</a:t>
              </a:r>
              <a:endParaRPr lang="en-US" dirty="0"/>
            </a:p>
            <a:p>
              <a:pPr algn="ctr"/>
              <a:r>
                <a:rPr lang="en-US" dirty="0"/>
                <a:t>spectrograms</a:t>
              </a:r>
            </a:p>
          </p:txBody>
        </p:sp>
      </p:grpSp>
      <p:sp>
        <p:nvSpPr>
          <p:cNvPr id="55" name="Content Placeholder 2">
            <a:extLst>
              <a:ext uri="{FF2B5EF4-FFF2-40B4-BE49-F238E27FC236}">
                <a16:creationId xmlns:a16="http://schemas.microsoft.com/office/drawing/2014/main" id="{077EE755-2F73-60BC-2595-E8A6DA915312}"/>
              </a:ext>
            </a:extLst>
          </p:cNvPr>
          <p:cNvSpPr txBox="1">
            <a:spLocks/>
          </p:cNvSpPr>
          <p:nvPr/>
        </p:nvSpPr>
        <p:spPr>
          <a:xfrm>
            <a:off x="6100279" y="1812337"/>
            <a:ext cx="5201974" cy="1307326"/>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What we actually have </a:t>
            </a:r>
          </a:p>
          <a:p>
            <a:pPr lvl="1"/>
            <a:r>
              <a:rPr lang="en-US" dirty="0"/>
              <a:t>JWST data </a:t>
            </a:r>
          </a:p>
          <a:p>
            <a:pPr lvl="1"/>
            <a:r>
              <a:rPr lang="en-US" dirty="0"/>
              <a:t>Machine Learning</a:t>
            </a:r>
          </a:p>
        </p:txBody>
      </p:sp>
    </p:spTree>
    <p:extLst>
      <p:ext uri="{BB962C8B-B14F-4D97-AF65-F5344CB8AC3E}">
        <p14:creationId xmlns:p14="http://schemas.microsoft.com/office/powerpoint/2010/main" val="334978790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BC3DD7-0981-24F4-3377-26C1CC833DE1}"/>
              </a:ext>
            </a:extLst>
          </p:cNvPr>
          <p:cNvSpPr>
            <a:spLocks noGrp="1"/>
          </p:cNvSpPr>
          <p:nvPr>
            <p:ph type="title"/>
          </p:nvPr>
        </p:nvSpPr>
        <p:spPr/>
        <p:txBody>
          <a:bodyPr/>
          <a:lstStyle/>
          <a:p>
            <a:r>
              <a:rPr lang="en-US" dirty="0"/>
              <a:t>Stage 1 Results</a:t>
            </a:r>
          </a:p>
        </p:txBody>
      </p:sp>
      <p:graphicFrame>
        <p:nvGraphicFramePr>
          <p:cNvPr id="4" name="Table 3">
            <a:extLst>
              <a:ext uri="{FF2B5EF4-FFF2-40B4-BE49-F238E27FC236}">
                <a16:creationId xmlns:a16="http://schemas.microsoft.com/office/drawing/2014/main" id="{B76CD0A3-D52F-BF36-0637-D180D598F01B}"/>
              </a:ext>
            </a:extLst>
          </p:cNvPr>
          <p:cNvGraphicFramePr>
            <a:graphicFrameLocks noGrp="1"/>
          </p:cNvGraphicFramePr>
          <p:nvPr>
            <p:extLst>
              <p:ext uri="{D42A27DB-BD31-4B8C-83A1-F6EECF244321}">
                <p14:modId xmlns:p14="http://schemas.microsoft.com/office/powerpoint/2010/main" val="197701821"/>
              </p:ext>
            </p:extLst>
          </p:nvPr>
        </p:nvGraphicFramePr>
        <p:xfrm>
          <a:off x="838200" y="2092351"/>
          <a:ext cx="3338779" cy="2015665"/>
        </p:xfrm>
        <a:graphic>
          <a:graphicData uri="http://schemas.openxmlformats.org/drawingml/2006/table">
            <a:tbl>
              <a:tblPr firstRow="1" bandRow="1">
                <a:tableStyleId>{5C22544A-7EE6-4342-B048-85BDC9FD1C3A}</a:tableStyleId>
              </a:tblPr>
              <a:tblGrid>
                <a:gridCol w="718213">
                  <a:extLst>
                    <a:ext uri="{9D8B030D-6E8A-4147-A177-3AD203B41FA5}">
                      <a16:colId xmlns:a16="http://schemas.microsoft.com/office/drawing/2014/main" val="23121272"/>
                    </a:ext>
                  </a:extLst>
                </a:gridCol>
                <a:gridCol w="632067">
                  <a:extLst>
                    <a:ext uri="{9D8B030D-6E8A-4147-A177-3AD203B41FA5}">
                      <a16:colId xmlns:a16="http://schemas.microsoft.com/office/drawing/2014/main" val="3019252648"/>
                    </a:ext>
                  </a:extLst>
                </a:gridCol>
                <a:gridCol w="1032691">
                  <a:extLst>
                    <a:ext uri="{9D8B030D-6E8A-4147-A177-3AD203B41FA5}">
                      <a16:colId xmlns:a16="http://schemas.microsoft.com/office/drawing/2014/main" val="3220464899"/>
                    </a:ext>
                  </a:extLst>
                </a:gridCol>
                <a:gridCol w="955808">
                  <a:extLst>
                    <a:ext uri="{9D8B030D-6E8A-4147-A177-3AD203B41FA5}">
                      <a16:colId xmlns:a16="http://schemas.microsoft.com/office/drawing/2014/main" val="867484746"/>
                    </a:ext>
                  </a:extLst>
                </a:gridCol>
              </a:tblGrid>
              <a:tr h="403133">
                <a:tc gridSpan="4">
                  <a:txBody>
                    <a:bodyPr/>
                    <a:lstStyle/>
                    <a:p>
                      <a:pPr algn="ctr"/>
                      <a:r>
                        <a:rPr lang="en-US" sz="1800" b="1" dirty="0">
                          <a:solidFill>
                            <a:sysClr val="windowText" lastClr="000000"/>
                          </a:solidFill>
                          <a:latin typeface="Times New Roman" panose="02020603050405020304" pitchFamily="18" charset="0"/>
                          <a:cs typeface="Times New Roman" panose="02020603050405020304" pitchFamily="18" charset="0"/>
                        </a:rPr>
                        <a:t>Object Distribution in Datasets</a:t>
                      </a:r>
                    </a:p>
                  </a:txBody>
                  <a:tcPr marL="102352" marR="102352" marT="51176" marB="5117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endParaRPr lang="en-US" sz="2800" b="1" dirty="0">
                        <a:solidFill>
                          <a:sysClr val="windowText" lastClr="000000"/>
                        </a:solidFill>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endParaRPr lang="en-US" sz="2800" b="1" dirty="0">
                        <a:solidFill>
                          <a:sysClr val="windowText" lastClr="000000"/>
                        </a:solidFill>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endParaRPr lang="en-US" sz="2800" b="1" dirty="0">
                        <a:solidFill>
                          <a:sysClr val="windowText" lastClr="000000"/>
                        </a:solidFill>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551370747"/>
                  </a:ext>
                </a:extLst>
              </a:tr>
              <a:tr h="403133">
                <a:tc>
                  <a:txBody>
                    <a:bodyPr/>
                    <a:lstStyle/>
                    <a:p>
                      <a:pPr algn="ctr"/>
                      <a:endParaRPr lang="en-US" sz="1800" b="0" i="1" dirty="0">
                        <a:solidFill>
                          <a:sysClr val="windowText" lastClr="000000"/>
                        </a:solidFill>
                        <a:latin typeface="Times New Roman" panose="02020603050405020304" pitchFamily="18" charset="0"/>
                        <a:cs typeface="Times New Roman" panose="02020603050405020304" pitchFamily="18" charset="0"/>
                      </a:endParaRPr>
                    </a:p>
                  </a:txBody>
                  <a:tcPr marL="67408" marR="67408" marT="33703" marB="3370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1800" b="0" i="1" dirty="0">
                          <a:solidFill>
                            <a:sysClr val="windowText" lastClr="000000"/>
                          </a:solidFill>
                          <a:latin typeface="Times New Roman" panose="02020603050405020304" pitchFamily="18" charset="0"/>
                          <a:cs typeface="Times New Roman" panose="02020603050405020304" pitchFamily="18" charset="0"/>
                        </a:rPr>
                        <a:t>Stars</a:t>
                      </a:r>
                    </a:p>
                  </a:txBody>
                  <a:tcPr marL="67408" marR="67408" marT="33703" marB="3370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1800" b="0" i="1" dirty="0">
                          <a:solidFill>
                            <a:sysClr val="windowText" lastClr="000000"/>
                          </a:solidFill>
                          <a:latin typeface="Times New Roman" panose="02020603050405020304" pitchFamily="18" charset="0"/>
                          <a:cs typeface="Times New Roman" panose="02020603050405020304" pitchFamily="18" charset="0"/>
                        </a:rPr>
                        <a:t>Galaxies</a:t>
                      </a:r>
                    </a:p>
                  </a:txBody>
                  <a:tcPr marL="67408" marR="67408" marT="33703" marB="3370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1800" b="0" i="1" dirty="0" err="1">
                          <a:solidFill>
                            <a:sysClr val="windowText" lastClr="000000"/>
                          </a:solidFill>
                          <a:latin typeface="Times New Roman" panose="02020603050405020304" pitchFamily="18" charset="0"/>
                          <a:cs typeface="Times New Roman" panose="02020603050405020304" pitchFamily="18" charset="0"/>
                        </a:rPr>
                        <a:t>Misc</a:t>
                      </a:r>
                      <a:endParaRPr lang="en-US" sz="1800" b="0" i="1" dirty="0">
                        <a:solidFill>
                          <a:sysClr val="windowText" lastClr="000000"/>
                        </a:solidFill>
                        <a:latin typeface="Times New Roman" panose="02020603050405020304" pitchFamily="18" charset="0"/>
                        <a:cs typeface="Times New Roman" panose="02020603050405020304" pitchFamily="18" charset="0"/>
                      </a:endParaRPr>
                    </a:p>
                  </a:txBody>
                  <a:tcPr marL="67408" marR="67408" marT="33703" marB="3370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626239675"/>
                  </a:ext>
                </a:extLst>
              </a:tr>
              <a:tr h="403133">
                <a:tc>
                  <a:txBody>
                    <a:bodyPr/>
                    <a:lstStyle/>
                    <a:p>
                      <a:pPr algn="l"/>
                      <a:r>
                        <a:rPr lang="en-US" sz="1800" b="0" i="1" dirty="0">
                          <a:solidFill>
                            <a:sysClr val="windowText" lastClr="000000"/>
                          </a:solidFill>
                          <a:latin typeface="Times New Roman" panose="02020603050405020304" pitchFamily="18" charset="0"/>
                          <a:cs typeface="Times New Roman" panose="02020603050405020304" pitchFamily="18" charset="0"/>
                        </a:rPr>
                        <a:t>Train</a:t>
                      </a:r>
                    </a:p>
                  </a:txBody>
                  <a:tcPr marL="67408" marR="67408" marT="33703" marB="3370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1800" b="0" dirty="0">
                          <a:solidFill>
                            <a:sysClr val="windowText" lastClr="000000"/>
                          </a:solidFill>
                          <a:latin typeface="Times New Roman" panose="02020603050405020304" pitchFamily="18" charset="0"/>
                          <a:cs typeface="Times New Roman" panose="02020603050405020304" pitchFamily="18" charset="0"/>
                        </a:rPr>
                        <a:t>713</a:t>
                      </a:r>
                    </a:p>
                  </a:txBody>
                  <a:tcPr marL="67408" marR="67408" marT="33703" marB="3370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1800" b="0" dirty="0">
                          <a:solidFill>
                            <a:sysClr val="windowText" lastClr="000000"/>
                          </a:solidFill>
                          <a:latin typeface="Times New Roman" panose="02020603050405020304" pitchFamily="18" charset="0"/>
                          <a:cs typeface="Times New Roman" panose="02020603050405020304" pitchFamily="18" charset="0"/>
                        </a:rPr>
                        <a:t>97</a:t>
                      </a:r>
                    </a:p>
                  </a:txBody>
                  <a:tcPr marL="67408" marR="67408" marT="33703" marB="3370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1800" b="0" dirty="0">
                          <a:solidFill>
                            <a:sysClr val="windowText" lastClr="000000"/>
                          </a:solidFill>
                          <a:latin typeface="Times New Roman" panose="02020603050405020304" pitchFamily="18" charset="0"/>
                          <a:cs typeface="Times New Roman" panose="02020603050405020304" pitchFamily="18" charset="0"/>
                        </a:rPr>
                        <a:t>1059</a:t>
                      </a:r>
                    </a:p>
                  </a:txBody>
                  <a:tcPr marL="67408" marR="67408" marT="33703" marB="3370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119650701"/>
                  </a:ext>
                </a:extLst>
              </a:tr>
              <a:tr h="403133">
                <a:tc>
                  <a:txBody>
                    <a:bodyPr/>
                    <a:lstStyle/>
                    <a:p>
                      <a:pPr algn="l"/>
                      <a:r>
                        <a:rPr lang="en-US" sz="1800" b="0" i="1" dirty="0">
                          <a:solidFill>
                            <a:sysClr val="windowText" lastClr="000000"/>
                          </a:solidFill>
                          <a:latin typeface="Times New Roman" panose="02020603050405020304" pitchFamily="18" charset="0"/>
                          <a:cs typeface="Times New Roman" panose="02020603050405020304" pitchFamily="18" charset="0"/>
                        </a:rPr>
                        <a:t>Val</a:t>
                      </a:r>
                    </a:p>
                  </a:txBody>
                  <a:tcPr marL="67408" marR="67408" marT="33703" marB="3370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1800" b="0" dirty="0">
                          <a:solidFill>
                            <a:sysClr val="windowText" lastClr="000000"/>
                          </a:solidFill>
                          <a:latin typeface="Times New Roman" panose="02020603050405020304" pitchFamily="18" charset="0"/>
                          <a:cs typeface="Times New Roman" panose="02020603050405020304" pitchFamily="18" charset="0"/>
                        </a:rPr>
                        <a:t>64</a:t>
                      </a:r>
                    </a:p>
                  </a:txBody>
                  <a:tcPr marL="67408" marR="67408" marT="33703" marB="3370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1800" b="0" dirty="0">
                          <a:solidFill>
                            <a:sysClr val="windowText" lastClr="000000"/>
                          </a:solidFill>
                          <a:latin typeface="Times New Roman" panose="02020603050405020304" pitchFamily="18" charset="0"/>
                          <a:cs typeface="Times New Roman" panose="02020603050405020304" pitchFamily="18" charset="0"/>
                        </a:rPr>
                        <a:t>10</a:t>
                      </a:r>
                    </a:p>
                  </a:txBody>
                  <a:tcPr marL="67408" marR="67408" marT="33703" marB="3370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1800" b="0" dirty="0">
                          <a:solidFill>
                            <a:sysClr val="windowText" lastClr="000000"/>
                          </a:solidFill>
                          <a:latin typeface="Times New Roman" panose="02020603050405020304" pitchFamily="18" charset="0"/>
                          <a:cs typeface="Times New Roman" panose="02020603050405020304" pitchFamily="18" charset="0"/>
                        </a:rPr>
                        <a:t>94</a:t>
                      </a:r>
                    </a:p>
                  </a:txBody>
                  <a:tcPr marL="67408" marR="67408" marT="33703" marB="3370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51343043"/>
                  </a:ext>
                </a:extLst>
              </a:tr>
              <a:tr h="403133">
                <a:tc>
                  <a:txBody>
                    <a:bodyPr/>
                    <a:lstStyle/>
                    <a:p>
                      <a:pPr algn="l"/>
                      <a:r>
                        <a:rPr lang="en-US" sz="1800" b="0" i="1" dirty="0">
                          <a:solidFill>
                            <a:sysClr val="windowText" lastClr="000000"/>
                          </a:solidFill>
                          <a:latin typeface="Times New Roman" panose="02020603050405020304" pitchFamily="18" charset="0"/>
                          <a:cs typeface="Times New Roman" panose="02020603050405020304" pitchFamily="18" charset="0"/>
                        </a:rPr>
                        <a:t>Test</a:t>
                      </a:r>
                    </a:p>
                  </a:txBody>
                  <a:tcPr marL="67408" marR="67408" marT="33703" marB="3370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1800" b="0" dirty="0">
                          <a:solidFill>
                            <a:sysClr val="windowText" lastClr="000000"/>
                          </a:solidFill>
                          <a:latin typeface="Times New Roman" panose="02020603050405020304" pitchFamily="18" charset="0"/>
                          <a:cs typeface="Times New Roman" panose="02020603050405020304" pitchFamily="18" charset="0"/>
                        </a:rPr>
                        <a:t>62</a:t>
                      </a:r>
                    </a:p>
                  </a:txBody>
                  <a:tcPr marL="67408" marR="67408" marT="33703" marB="3370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1800" b="0" dirty="0">
                          <a:solidFill>
                            <a:sysClr val="windowText" lastClr="000000"/>
                          </a:solidFill>
                          <a:latin typeface="Times New Roman" panose="02020603050405020304" pitchFamily="18" charset="0"/>
                          <a:cs typeface="Times New Roman" panose="02020603050405020304" pitchFamily="18" charset="0"/>
                        </a:rPr>
                        <a:t>8</a:t>
                      </a:r>
                    </a:p>
                  </a:txBody>
                  <a:tcPr marL="67408" marR="67408" marT="33703" marB="3370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1800" b="0" dirty="0">
                          <a:solidFill>
                            <a:sysClr val="windowText" lastClr="000000"/>
                          </a:solidFill>
                          <a:latin typeface="Times New Roman" panose="02020603050405020304" pitchFamily="18" charset="0"/>
                          <a:cs typeface="Times New Roman" panose="02020603050405020304" pitchFamily="18" charset="0"/>
                        </a:rPr>
                        <a:t>93</a:t>
                      </a:r>
                    </a:p>
                  </a:txBody>
                  <a:tcPr marL="67408" marR="67408" marT="33703" marB="3370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324257816"/>
                  </a:ext>
                </a:extLst>
              </a:tr>
            </a:tbl>
          </a:graphicData>
        </a:graphic>
      </p:graphicFrame>
      <p:grpSp>
        <p:nvGrpSpPr>
          <p:cNvPr id="5" name="Group 4">
            <a:extLst>
              <a:ext uri="{FF2B5EF4-FFF2-40B4-BE49-F238E27FC236}">
                <a16:creationId xmlns:a16="http://schemas.microsoft.com/office/drawing/2014/main" id="{9FF6C83A-8FF2-C5CD-0931-AEC3E71E1AA9}"/>
              </a:ext>
            </a:extLst>
          </p:cNvPr>
          <p:cNvGrpSpPr/>
          <p:nvPr/>
        </p:nvGrpSpPr>
        <p:grpSpPr>
          <a:xfrm>
            <a:off x="676160" y="4108016"/>
            <a:ext cx="3539102" cy="2588298"/>
            <a:chOff x="8524512" y="28282832"/>
            <a:chExt cx="6260356" cy="4578469"/>
          </a:xfrm>
        </p:grpSpPr>
        <p:pic>
          <p:nvPicPr>
            <p:cNvPr id="6" name="Picture 5">
              <a:extLst>
                <a:ext uri="{FF2B5EF4-FFF2-40B4-BE49-F238E27FC236}">
                  <a16:creationId xmlns:a16="http://schemas.microsoft.com/office/drawing/2014/main" id="{396585CD-5759-5D79-8B06-09216FF66B7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524512" y="28282832"/>
              <a:ext cx="6260356" cy="4578469"/>
            </a:xfrm>
            <a:prstGeom prst="rect">
              <a:avLst/>
            </a:prstGeom>
          </p:spPr>
        </p:pic>
        <p:sp>
          <p:nvSpPr>
            <p:cNvPr id="7" name="Rectangle 6">
              <a:extLst>
                <a:ext uri="{FF2B5EF4-FFF2-40B4-BE49-F238E27FC236}">
                  <a16:creationId xmlns:a16="http://schemas.microsoft.com/office/drawing/2014/main" id="{151173C2-0DB1-FDDF-7B40-EE6778C16D9F}"/>
                </a:ext>
              </a:extLst>
            </p:cNvPr>
            <p:cNvSpPr/>
            <p:nvPr/>
          </p:nvSpPr>
          <p:spPr>
            <a:xfrm>
              <a:off x="12690137" y="28585971"/>
              <a:ext cx="1846205" cy="3456270"/>
            </a:xfrm>
            <a:prstGeom prst="rect">
              <a:avLst/>
            </a:prstGeom>
            <a:noFill/>
            <a:ln w="3810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8" name="Picture 7">
            <a:extLst>
              <a:ext uri="{FF2B5EF4-FFF2-40B4-BE49-F238E27FC236}">
                <a16:creationId xmlns:a16="http://schemas.microsoft.com/office/drawing/2014/main" id="{90271F33-5067-3D61-F446-8DB670A92D7C}"/>
              </a:ext>
            </a:extLst>
          </p:cNvPr>
          <p:cNvPicPr>
            <a:picLocks noChangeAspect="1"/>
          </p:cNvPicPr>
          <p:nvPr/>
        </p:nvPicPr>
        <p:blipFill>
          <a:blip r:embed="rId4">
            <a:extLst>
              <a:ext uri="{28A0092B-C50C-407E-A947-70E740481C1C}">
                <a14:useLocalDpi xmlns:a14="http://schemas.microsoft.com/office/drawing/2010/main" val="0"/>
              </a:ext>
            </a:extLst>
          </a:blip>
          <a:srcRect l="50107" t="50062" r="25166"/>
          <a:stretch>
            <a:fillRect/>
          </a:stretch>
        </p:blipFill>
        <p:spPr>
          <a:xfrm>
            <a:off x="4207186" y="2088972"/>
            <a:ext cx="3629186" cy="1962195"/>
          </a:xfrm>
          <a:prstGeom prst="rect">
            <a:avLst/>
          </a:prstGeom>
        </p:spPr>
      </p:pic>
      <p:pic>
        <p:nvPicPr>
          <p:cNvPr id="9" name="Picture 8">
            <a:extLst>
              <a:ext uri="{FF2B5EF4-FFF2-40B4-BE49-F238E27FC236}">
                <a16:creationId xmlns:a16="http://schemas.microsoft.com/office/drawing/2014/main" id="{8D8CDF48-8C00-E083-C936-2DE1412321A6}"/>
              </a:ext>
            </a:extLst>
          </p:cNvPr>
          <p:cNvPicPr>
            <a:picLocks noChangeAspect="1"/>
          </p:cNvPicPr>
          <p:nvPr/>
        </p:nvPicPr>
        <p:blipFill>
          <a:blip r:embed="rId4">
            <a:extLst>
              <a:ext uri="{28A0092B-C50C-407E-A947-70E740481C1C}">
                <a14:useLocalDpi xmlns:a14="http://schemas.microsoft.com/office/drawing/2010/main" val="0"/>
              </a:ext>
            </a:extLst>
          </a:blip>
          <a:srcRect r="75273" b="50062"/>
          <a:stretch>
            <a:fillRect/>
          </a:stretch>
        </p:blipFill>
        <p:spPr>
          <a:xfrm>
            <a:off x="4207186" y="4449451"/>
            <a:ext cx="3629187" cy="1962195"/>
          </a:xfrm>
          <a:prstGeom prst="rect">
            <a:avLst/>
          </a:prstGeom>
        </p:spPr>
      </p:pic>
      <p:grpSp>
        <p:nvGrpSpPr>
          <p:cNvPr id="10" name="Group 9">
            <a:extLst>
              <a:ext uri="{FF2B5EF4-FFF2-40B4-BE49-F238E27FC236}">
                <a16:creationId xmlns:a16="http://schemas.microsoft.com/office/drawing/2014/main" id="{36A0AF00-370F-49C7-9FAC-00E22033A6EC}"/>
              </a:ext>
            </a:extLst>
          </p:cNvPr>
          <p:cNvGrpSpPr/>
          <p:nvPr/>
        </p:nvGrpSpPr>
        <p:grpSpPr>
          <a:xfrm>
            <a:off x="7866578" y="2005618"/>
            <a:ext cx="3907499" cy="4227665"/>
            <a:chOff x="10044415" y="26274639"/>
            <a:chExt cx="4665804" cy="5048102"/>
          </a:xfrm>
        </p:grpSpPr>
        <p:pic>
          <p:nvPicPr>
            <p:cNvPr id="11" name="Picture 10">
              <a:extLst>
                <a:ext uri="{FF2B5EF4-FFF2-40B4-BE49-F238E27FC236}">
                  <a16:creationId xmlns:a16="http://schemas.microsoft.com/office/drawing/2014/main" id="{387868BE-F83F-535D-169A-3C5997BC418F}"/>
                </a:ext>
              </a:extLst>
            </p:cNvPr>
            <p:cNvPicPr>
              <a:picLocks noChangeAspect="1"/>
            </p:cNvPicPr>
            <p:nvPr/>
          </p:nvPicPr>
          <p:blipFill>
            <a:blip r:embed="rId5">
              <a:extLst>
                <a:ext uri="{28A0092B-C50C-407E-A947-70E740481C1C}">
                  <a14:useLocalDpi xmlns:a14="http://schemas.microsoft.com/office/drawing/2010/main" val="0"/>
                </a:ext>
              </a:extLst>
            </a:blip>
            <a:srcRect b="52388"/>
            <a:stretch>
              <a:fillRect/>
            </a:stretch>
          </p:blipFill>
          <p:spPr>
            <a:xfrm>
              <a:off x="10097849" y="26295312"/>
              <a:ext cx="4441504" cy="2412718"/>
            </a:xfrm>
            <a:prstGeom prst="rect">
              <a:avLst/>
            </a:prstGeom>
          </p:spPr>
        </p:pic>
        <p:pic>
          <p:nvPicPr>
            <p:cNvPr id="12" name="Picture 11">
              <a:extLst>
                <a:ext uri="{FF2B5EF4-FFF2-40B4-BE49-F238E27FC236}">
                  <a16:creationId xmlns:a16="http://schemas.microsoft.com/office/drawing/2014/main" id="{9F7A9BDA-189D-85EF-3AB7-5B2C8F2EEBCD}"/>
                </a:ext>
              </a:extLst>
            </p:cNvPr>
            <p:cNvPicPr>
              <a:picLocks noChangeAspect="1"/>
            </p:cNvPicPr>
            <p:nvPr/>
          </p:nvPicPr>
          <p:blipFill>
            <a:blip r:embed="rId5">
              <a:extLst>
                <a:ext uri="{28A0092B-C50C-407E-A947-70E740481C1C}">
                  <a14:useLocalDpi xmlns:a14="http://schemas.microsoft.com/office/drawing/2010/main" val="0"/>
                </a:ext>
              </a:extLst>
            </a:blip>
            <a:srcRect t="51624"/>
            <a:stretch>
              <a:fillRect/>
            </a:stretch>
          </p:blipFill>
          <p:spPr>
            <a:xfrm>
              <a:off x="10066654" y="28842105"/>
              <a:ext cx="4472699" cy="2468633"/>
            </a:xfrm>
            <a:prstGeom prst="rect">
              <a:avLst/>
            </a:prstGeom>
          </p:spPr>
        </p:pic>
        <p:sp>
          <p:nvSpPr>
            <p:cNvPr id="13" name="Rectangle 12">
              <a:extLst>
                <a:ext uri="{FF2B5EF4-FFF2-40B4-BE49-F238E27FC236}">
                  <a16:creationId xmlns:a16="http://schemas.microsoft.com/office/drawing/2014/main" id="{4207DF9A-099E-46C5-F8B4-3F414511C658}"/>
                </a:ext>
              </a:extLst>
            </p:cNvPr>
            <p:cNvSpPr/>
            <p:nvPr/>
          </p:nvSpPr>
          <p:spPr>
            <a:xfrm>
              <a:off x="10044415" y="26274639"/>
              <a:ext cx="4665804" cy="5048102"/>
            </a:xfrm>
            <a:prstGeom prst="rect">
              <a:avLst/>
            </a:prstGeom>
            <a:noFill/>
            <a:ln w="3810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7" name="Group 16">
            <a:extLst>
              <a:ext uri="{FF2B5EF4-FFF2-40B4-BE49-F238E27FC236}">
                <a16:creationId xmlns:a16="http://schemas.microsoft.com/office/drawing/2014/main" id="{CB30AE7D-C1F2-6B99-FB45-CB881B2A821F}"/>
              </a:ext>
            </a:extLst>
          </p:cNvPr>
          <p:cNvGrpSpPr/>
          <p:nvPr/>
        </p:nvGrpSpPr>
        <p:grpSpPr>
          <a:xfrm>
            <a:off x="9662474" y="210418"/>
            <a:ext cx="2111603" cy="1634976"/>
            <a:chOff x="9662474" y="210418"/>
            <a:chExt cx="2111603" cy="1634976"/>
          </a:xfrm>
        </p:grpSpPr>
        <p:pic>
          <p:nvPicPr>
            <p:cNvPr id="14" name="Graphic 13">
              <a:extLst>
                <a:ext uri="{FF2B5EF4-FFF2-40B4-BE49-F238E27FC236}">
                  <a16:creationId xmlns:a16="http://schemas.microsoft.com/office/drawing/2014/main" id="{13428D20-3E21-08E6-4023-665EF427B53D}"/>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10139101" y="210418"/>
              <a:ext cx="1634976" cy="1634976"/>
            </a:xfrm>
            <a:prstGeom prst="rect">
              <a:avLst/>
            </a:prstGeom>
          </p:spPr>
        </p:pic>
        <p:sp>
          <p:nvSpPr>
            <p:cNvPr id="15" name="TextBox 14">
              <a:extLst>
                <a:ext uri="{FF2B5EF4-FFF2-40B4-BE49-F238E27FC236}">
                  <a16:creationId xmlns:a16="http://schemas.microsoft.com/office/drawing/2014/main" id="{0C4ED0EC-38E3-24A2-4DD3-1C12137255B0}"/>
                </a:ext>
              </a:extLst>
            </p:cNvPr>
            <p:cNvSpPr txBox="1"/>
            <p:nvPr/>
          </p:nvSpPr>
          <p:spPr>
            <a:xfrm>
              <a:off x="9662474" y="427741"/>
              <a:ext cx="689676" cy="1200329"/>
            </a:xfrm>
            <a:prstGeom prst="rect">
              <a:avLst/>
            </a:prstGeom>
            <a:noFill/>
          </p:spPr>
          <p:txBody>
            <a:bodyPr wrap="none" rtlCol="0">
              <a:spAutoFit/>
            </a:bodyPr>
            <a:lstStyle/>
            <a:p>
              <a:r>
                <a:rPr lang="en-US" dirty="0"/>
                <a:t>Scan</a:t>
              </a:r>
            </a:p>
            <a:p>
              <a:r>
                <a:rPr lang="en-US" dirty="0"/>
                <a:t>For </a:t>
              </a:r>
            </a:p>
            <a:p>
              <a:r>
                <a:rPr lang="en-US" dirty="0"/>
                <a:t>More</a:t>
              </a:r>
            </a:p>
            <a:p>
              <a:r>
                <a:rPr lang="en-US" dirty="0"/>
                <a:t>Info</a:t>
              </a:r>
            </a:p>
          </p:txBody>
        </p:sp>
        <p:sp>
          <p:nvSpPr>
            <p:cNvPr id="16" name="Rectangle 15">
              <a:extLst>
                <a:ext uri="{FF2B5EF4-FFF2-40B4-BE49-F238E27FC236}">
                  <a16:creationId xmlns:a16="http://schemas.microsoft.com/office/drawing/2014/main" id="{5923FB0A-1855-7234-3CA4-0CE10A306752}"/>
                </a:ext>
              </a:extLst>
            </p:cNvPr>
            <p:cNvSpPr/>
            <p:nvPr/>
          </p:nvSpPr>
          <p:spPr>
            <a:xfrm>
              <a:off x="9662474" y="365125"/>
              <a:ext cx="1968507" cy="1325563"/>
            </a:xfrm>
            <a:prstGeom prst="rect">
              <a:avLst/>
            </a:prstGeom>
            <a:noFill/>
            <a:ln w="254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175011875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66F919-3528-66AF-1EE7-D5DA9781DB36}"/>
              </a:ext>
            </a:extLst>
          </p:cNvPr>
          <p:cNvSpPr>
            <a:spLocks noGrp="1"/>
          </p:cNvSpPr>
          <p:nvPr>
            <p:ph type="title"/>
          </p:nvPr>
        </p:nvSpPr>
        <p:spPr/>
        <p:txBody>
          <a:bodyPr/>
          <a:lstStyle/>
          <a:p>
            <a:r>
              <a:rPr lang="en-US" dirty="0"/>
              <a:t>Training Strategy</a:t>
            </a:r>
          </a:p>
        </p:txBody>
      </p:sp>
      <p:sp>
        <p:nvSpPr>
          <p:cNvPr id="114" name="TextBox 113">
            <a:extLst>
              <a:ext uri="{FF2B5EF4-FFF2-40B4-BE49-F238E27FC236}">
                <a16:creationId xmlns:a16="http://schemas.microsoft.com/office/drawing/2014/main" id="{6723B815-EEB5-2EC3-D9CF-CCA276634656}"/>
              </a:ext>
            </a:extLst>
          </p:cNvPr>
          <p:cNvSpPr txBox="1"/>
          <p:nvPr/>
        </p:nvSpPr>
        <p:spPr>
          <a:xfrm>
            <a:off x="501023" y="5542414"/>
            <a:ext cx="4984265" cy="954107"/>
          </a:xfrm>
          <a:prstGeom prst="rect">
            <a:avLst/>
          </a:prstGeom>
          <a:noFill/>
        </p:spPr>
        <p:txBody>
          <a:bodyPr wrap="square" rtlCol="0">
            <a:spAutoFit/>
          </a:bodyPr>
          <a:lstStyle/>
          <a:p>
            <a:pPr marL="285750" indent="-285750" algn="just">
              <a:buFont typeface="Arial" panose="020B0604020202020204" pitchFamily="34" charset="0"/>
              <a:buChar char="•"/>
            </a:pPr>
            <a:r>
              <a:rPr lang="en-US" sz="1400" dirty="0">
                <a:cs typeface="Times New Roman" panose="02020603050405020304" pitchFamily="18" charset="0"/>
              </a:rPr>
              <a:t>Model has 3 branches and 2.3M trainable parameters. </a:t>
            </a:r>
          </a:p>
          <a:p>
            <a:pPr marL="285750" indent="-285750" algn="just">
              <a:buFont typeface="Arial" panose="020B0604020202020204" pitchFamily="34" charset="0"/>
              <a:buChar char="•"/>
            </a:pPr>
            <a:r>
              <a:rPr lang="en-US" sz="1400" dirty="0">
                <a:cs typeface="Times New Roman" panose="02020603050405020304" pitchFamily="18" charset="0"/>
              </a:rPr>
              <a:t>Res Loss is a simple MSE and HF Loss a MAE.</a:t>
            </a:r>
          </a:p>
          <a:p>
            <a:pPr marL="285750" indent="-285750" algn="just">
              <a:buFont typeface="Arial" panose="020B0604020202020204" pitchFamily="34" charset="0"/>
              <a:buChar char="•"/>
            </a:pPr>
            <a:r>
              <a:rPr lang="en-US" sz="1400" dirty="0">
                <a:cs typeface="Times New Roman" panose="02020603050405020304" pitchFamily="18" charset="0"/>
              </a:rPr>
              <a:t>Smooth (Huber) and Full (MSE) Losses are Peak Aware Loss</a:t>
            </a:r>
          </a:p>
        </p:txBody>
      </p:sp>
      <p:grpSp>
        <p:nvGrpSpPr>
          <p:cNvPr id="115" name="Group 114">
            <a:extLst>
              <a:ext uri="{FF2B5EF4-FFF2-40B4-BE49-F238E27FC236}">
                <a16:creationId xmlns:a16="http://schemas.microsoft.com/office/drawing/2014/main" id="{75A25A85-EA16-390F-607F-162AA22F4FD4}"/>
              </a:ext>
            </a:extLst>
          </p:cNvPr>
          <p:cNvGrpSpPr/>
          <p:nvPr/>
        </p:nvGrpSpPr>
        <p:grpSpPr>
          <a:xfrm>
            <a:off x="0" y="1706723"/>
            <a:ext cx="12182591" cy="3641921"/>
            <a:chOff x="15868368" y="16845460"/>
            <a:chExt cx="13263631" cy="3965095"/>
          </a:xfrm>
        </p:grpSpPr>
        <p:grpSp>
          <p:nvGrpSpPr>
            <p:cNvPr id="116" name="Group 115">
              <a:extLst>
                <a:ext uri="{FF2B5EF4-FFF2-40B4-BE49-F238E27FC236}">
                  <a16:creationId xmlns:a16="http://schemas.microsoft.com/office/drawing/2014/main" id="{A56AFAF5-F774-956F-D69E-1E630FC20A61}"/>
                </a:ext>
              </a:extLst>
            </p:cNvPr>
            <p:cNvGrpSpPr/>
            <p:nvPr/>
          </p:nvGrpSpPr>
          <p:grpSpPr>
            <a:xfrm>
              <a:off x="18094885" y="17573649"/>
              <a:ext cx="1070921" cy="2604815"/>
              <a:chOff x="19592538" y="26603361"/>
              <a:chExt cx="883804" cy="2161393"/>
            </a:xfrm>
          </p:grpSpPr>
          <p:sp>
            <p:nvSpPr>
              <p:cNvPr id="143" name="Rounded Rectangle 142">
                <a:extLst>
                  <a:ext uri="{FF2B5EF4-FFF2-40B4-BE49-F238E27FC236}">
                    <a16:creationId xmlns:a16="http://schemas.microsoft.com/office/drawing/2014/main" id="{7380E86B-7A24-9EA7-DBCC-EA7CF6C2D243}"/>
                  </a:ext>
                </a:extLst>
              </p:cNvPr>
              <p:cNvSpPr/>
              <p:nvPr/>
            </p:nvSpPr>
            <p:spPr>
              <a:xfrm>
                <a:off x="19592538" y="26603361"/>
                <a:ext cx="877246" cy="774005"/>
              </a:xfrm>
              <a:prstGeom prst="roundRect">
                <a:avLst/>
              </a:prstGeom>
              <a:solidFill>
                <a:srgbClr val="20948B"/>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000" dirty="0">
                    <a:solidFill>
                      <a:schemeClr val="tx1"/>
                    </a:solidFill>
                    <a:latin typeface="Arial" panose="020B0604020202020204" pitchFamily="34" charset="0"/>
                    <a:cs typeface="Arial" panose="020B0604020202020204" pitchFamily="34" charset="0"/>
                  </a:rPr>
                  <a:t>2D CBAM-Inception-1D CNN</a:t>
                </a:r>
              </a:p>
            </p:txBody>
          </p:sp>
          <p:sp>
            <p:nvSpPr>
              <p:cNvPr id="144" name="Rounded Rectangle 143">
                <a:extLst>
                  <a:ext uri="{FF2B5EF4-FFF2-40B4-BE49-F238E27FC236}">
                    <a16:creationId xmlns:a16="http://schemas.microsoft.com/office/drawing/2014/main" id="{8C3712B5-F43B-D87D-78C4-445BA3B596B1}"/>
                  </a:ext>
                </a:extLst>
              </p:cNvPr>
              <p:cNvSpPr/>
              <p:nvPr/>
            </p:nvSpPr>
            <p:spPr>
              <a:xfrm>
                <a:off x="19599096" y="27990749"/>
                <a:ext cx="877246" cy="774005"/>
              </a:xfrm>
              <a:prstGeom prst="roundRect">
                <a:avLst/>
              </a:prstGeom>
              <a:solidFill>
                <a:srgbClr val="20948B"/>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000" dirty="0">
                    <a:solidFill>
                      <a:schemeClr val="tx1"/>
                    </a:solidFill>
                    <a:latin typeface="Arial" panose="020B0604020202020204" pitchFamily="34" charset="0"/>
                    <a:cs typeface="Arial" panose="020B0604020202020204" pitchFamily="34" charset="0"/>
                  </a:rPr>
                  <a:t>2D CBAM-Inception-Residual-1D CNN</a:t>
                </a:r>
              </a:p>
            </p:txBody>
          </p:sp>
        </p:grpSp>
        <p:sp>
          <p:nvSpPr>
            <p:cNvPr id="117" name="Oval 116">
              <a:extLst>
                <a:ext uri="{FF2B5EF4-FFF2-40B4-BE49-F238E27FC236}">
                  <a16:creationId xmlns:a16="http://schemas.microsoft.com/office/drawing/2014/main" id="{3B8CDE52-5367-32AC-B4F9-B98A8E8C5E01}"/>
                </a:ext>
              </a:extLst>
            </p:cNvPr>
            <p:cNvSpPr/>
            <p:nvPr/>
          </p:nvSpPr>
          <p:spPr>
            <a:xfrm>
              <a:off x="21804254" y="16868124"/>
              <a:ext cx="1049212" cy="1049213"/>
            </a:xfrm>
            <a:prstGeom prst="ellipse">
              <a:avLst/>
            </a:prstGeom>
            <a:solidFill>
              <a:srgbClr val="20948B"/>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000" dirty="0">
                  <a:solidFill>
                    <a:schemeClr val="tx1"/>
                  </a:solidFill>
                  <a:latin typeface="Arial" panose="020B0604020202020204" pitchFamily="34" charset="0"/>
                  <a:cs typeface="Arial" panose="020B0604020202020204" pitchFamily="34" charset="0"/>
                </a:rPr>
                <a:t>Smooth Loss</a:t>
              </a:r>
            </a:p>
          </p:txBody>
        </p:sp>
        <p:sp>
          <p:nvSpPr>
            <p:cNvPr id="118" name="Oval 117">
              <a:extLst>
                <a:ext uri="{FF2B5EF4-FFF2-40B4-BE49-F238E27FC236}">
                  <a16:creationId xmlns:a16="http://schemas.microsoft.com/office/drawing/2014/main" id="{838179CD-3AA0-959F-83DA-A987FF73565C}"/>
                </a:ext>
              </a:extLst>
            </p:cNvPr>
            <p:cNvSpPr/>
            <p:nvPr/>
          </p:nvSpPr>
          <p:spPr>
            <a:xfrm>
              <a:off x="21781774" y="19591791"/>
              <a:ext cx="1049212" cy="1049213"/>
            </a:xfrm>
            <a:prstGeom prst="ellipse">
              <a:avLst/>
            </a:prstGeom>
            <a:solidFill>
              <a:srgbClr val="20948B"/>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000" dirty="0">
                  <a:solidFill>
                    <a:schemeClr val="tx1"/>
                  </a:solidFill>
                  <a:latin typeface="Arial" panose="020B0604020202020204" pitchFamily="34" charset="0"/>
                  <a:cs typeface="Arial" panose="020B0604020202020204" pitchFamily="34" charset="0"/>
                </a:rPr>
                <a:t>HF Loss</a:t>
              </a:r>
            </a:p>
          </p:txBody>
        </p:sp>
        <p:sp>
          <p:nvSpPr>
            <p:cNvPr id="119" name="Oval 118">
              <a:extLst>
                <a:ext uri="{FF2B5EF4-FFF2-40B4-BE49-F238E27FC236}">
                  <a16:creationId xmlns:a16="http://schemas.microsoft.com/office/drawing/2014/main" id="{B315370F-5908-B35E-5CCF-1599DACBE796}"/>
                </a:ext>
              </a:extLst>
            </p:cNvPr>
            <p:cNvSpPr/>
            <p:nvPr/>
          </p:nvSpPr>
          <p:spPr>
            <a:xfrm>
              <a:off x="27804839" y="16845460"/>
              <a:ext cx="1049212" cy="1049213"/>
            </a:xfrm>
            <a:prstGeom prst="ellipse">
              <a:avLst/>
            </a:prstGeom>
            <a:solidFill>
              <a:srgbClr val="20948B"/>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000" dirty="0">
                  <a:solidFill>
                    <a:schemeClr val="tx1"/>
                  </a:solidFill>
                  <a:latin typeface="Arial" panose="020B0604020202020204" pitchFamily="34" charset="0"/>
                  <a:cs typeface="Arial" panose="020B0604020202020204" pitchFamily="34" charset="0"/>
                </a:rPr>
                <a:t>Full Loss</a:t>
              </a:r>
            </a:p>
          </p:txBody>
        </p:sp>
        <p:sp>
          <p:nvSpPr>
            <p:cNvPr id="120" name="Rounded Rectangle 119">
              <a:extLst>
                <a:ext uri="{FF2B5EF4-FFF2-40B4-BE49-F238E27FC236}">
                  <a16:creationId xmlns:a16="http://schemas.microsoft.com/office/drawing/2014/main" id="{621876BD-C61C-45B2-1209-9142FCB4A30D}"/>
                </a:ext>
              </a:extLst>
            </p:cNvPr>
            <p:cNvSpPr/>
            <p:nvPr/>
          </p:nvSpPr>
          <p:spPr>
            <a:xfrm>
              <a:off x="22678017" y="18682863"/>
              <a:ext cx="1012760" cy="586828"/>
            </a:xfrm>
            <a:prstGeom prst="roundRect">
              <a:avLst/>
            </a:prstGeom>
            <a:solidFill>
              <a:srgbClr val="20948B"/>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000" dirty="0">
                  <a:solidFill>
                    <a:schemeClr val="tx1"/>
                  </a:solidFill>
                  <a:latin typeface="Arial" panose="020B0604020202020204" pitchFamily="34" charset="0"/>
                  <a:cs typeface="Arial" panose="020B0604020202020204" pitchFamily="34" charset="0"/>
                </a:rPr>
                <a:t>2D-1DCNN</a:t>
              </a:r>
            </a:p>
          </p:txBody>
        </p:sp>
        <p:sp>
          <p:nvSpPr>
            <p:cNvPr id="121" name="Oval 120">
              <a:extLst>
                <a:ext uri="{FF2B5EF4-FFF2-40B4-BE49-F238E27FC236}">
                  <a16:creationId xmlns:a16="http://schemas.microsoft.com/office/drawing/2014/main" id="{4DD4771B-6050-DF34-166F-B3E7599BE791}"/>
                </a:ext>
              </a:extLst>
            </p:cNvPr>
            <p:cNvSpPr/>
            <p:nvPr/>
          </p:nvSpPr>
          <p:spPr>
            <a:xfrm>
              <a:off x="24804419" y="16857137"/>
              <a:ext cx="1049212" cy="1049213"/>
            </a:xfrm>
            <a:prstGeom prst="ellipse">
              <a:avLst/>
            </a:prstGeom>
            <a:solidFill>
              <a:srgbClr val="20948B"/>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000" dirty="0">
                  <a:solidFill>
                    <a:schemeClr val="tx1"/>
                  </a:solidFill>
                  <a:latin typeface="Arial" panose="020B0604020202020204" pitchFamily="34" charset="0"/>
                  <a:cs typeface="Arial" panose="020B0604020202020204" pitchFamily="34" charset="0"/>
                </a:rPr>
                <a:t>Res Loss</a:t>
              </a:r>
            </a:p>
          </p:txBody>
        </p:sp>
        <p:pic>
          <p:nvPicPr>
            <p:cNvPr id="122" name="Picture 121">
              <a:extLst>
                <a:ext uri="{FF2B5EF4-FFF2-40B4-BE49-F238E27FC236}">
                  <a16:creationId xmlns:a16="http://schemas.microsoft.com/office/drawing/2014/main" id="{A395CCE2-F07A-6A8E-C317-A40702FE4B3A}"/>
                </a:ext>
              </a:extLst>
            </p:cNvPr>
            <p:cNvPicPr>
              <a:picLocks noChangeAspect="1"/>
            </p:cNvPicPr>
            <p:nvPr/>
          </p:nvPicPr>
          <p:blipFill>
            <a:blip r:embed="rId3">
              <a:extLst>
                <a:ext uri="{28A0092B-C50C-407E-A947-70E740481C1C}">
                  <a14:useLocalDpi xmlns:a14="http://schemas.microsoft.com/office/drawing/2010/main" val="0"/>
                </a:ext>
              </a:extLst>
            </a:blip>
            <a:srcRect l="80929"/>
            <a:stretch>
              <a:fillRect/>
            </a:stretch>
          </p:blipFill>
          <p:spPr>
            <a:xfrm>
              <a:off x="27159196" y="18097626"/>
              <a:ext cx="1972803" cy="1913640"/>
            </a:xfrm>
            <a:prstGeom prst="rect">
              <a:avLst/>
            </a:prstGeom>
          </p:spPr>
        </p:pic>
        <p:pic>
          <p:nvPicPr>
            <p:cNvPr id="123" name="Picture 122">
              <a:extLst>
                <a:ext uri="{FF2B5EF4-FFF2-40B4-BE49-F238E27FC236}">
                  <a16:creationId xmlns:a16="http://schemas.microsoft.com/office/drawing/2014/main" id="{E749BBA1-E57B-EFB8-A2C5-7A63A1878824}"/>
                </a:ext>
              </a:extLst>
            </p:cNvPr>
            <p:cNvPicPr>
              <a:picLocks noChangeAspect="1"/>
            </p:cNvPicPr>
            <p:nvPr/>
          </p:nvPicPr>
          <p:blipFill>
            <a:blip r:embed="rId3">
              <a:extLst>
                <a:ext uri="{28A0092B-C50C-407E-A947-70E740481C1C}">
                  <a14:useLocalDpi xmlns:a14="http://schemas.microsoft.com/office/drawing/2010/main" val="0"/>
                </a:ext>
              </a:extLst>
            </a:blip>
            <a:srcRect r="81426"/>
            <a:stretch>
              <a:fillRect/>
            </a:stretch>
          </p:blipFill>
          <p:spPr>
            <a:xfrm>
              <a:off x="15868368" y="18083960"/>
              <a:ext cx="1941837" cy="1934001"/>
            </a:xfrm>
            <a:prstGeom prst="rect">
              <a:avLst/>
            </a:prstGeom>
          </p:spPr>
        </p:pic>
        <p:pic>
          <p:nvPicPr>
            <p:cNvPr id="124" name="Picture 123">
              <a:extLst>
                <a:ext uri="{FF2B5EF4-FFF2-40B4-BE49-F238E27FC236}">
                  <a16:creationId xmlns:a16="http://schemas.microsoft.com/office/drawing/2014/main" id="{C0C8D8ED-9E25-426D-BCFD-3B8EBDF3E372}"/>
                </a:ext>
              </a:extLst>
            </p:cNvPr>
            <p:cNvPicPr>
              <a:picLocks noChangeAspect="1"/>
            </p:cNvPicPr>
            <p:nvPr/>
          </p:nvPicPr>
          <p:blipFill>
            <a:blip r:embed="rId3">
              <a:extLst>
                <a:ext uri="{28A0092B-C50C-407E-A947-70E740481C1C}">
                  <a14:useLocalDpi xmlns:a14="http://schemas.microsoft.com/office/drawing/2010/main" val="0"/>
                </a:ext>
              </a:extLst>
            </a:blip>
            <a:srcRect l="18894" r="59413"/>
            <a:stretch>
              <a:fillRect/>
            </a:stretch>
          </p:blipFill>
          <p:spPr>
            <a:xfrm>
              <a:off x="19348021" y="17115704"/>
              <a:ext cx="2243969" cy="1913638"/>
            </a:xfrm>
            <a:prstGeom prst="rect">
              <a:avLst/>
            </a:prstGeom>
          </p:spPr>
        </p:pic>
        <p:pic>
          <p:nvPicPr>
            <p:cNvPr id="125" name="Picture 124">
              <a:extLst>
                <a:ext uri="{FF2B5EF4-FFF2-40B4-BE49-F238E27FC236}">
                  <a16:creationId xmlns:a16="http://schemas.microsoft.com/office/drawing/2014/main" id="{854EC400-A3EB-7FAE-C5ED-EDBA72F032B8}"/>
                </a:ext>
              </a:extLst>
            </p:cNvPr>
            <p:cNvPicPr>
              <a:picLocks noChangeAspect="1"/>
            </p:cNvPicPr>
            <p:nvPr/>
          </p:nvPicPr>
          <p:blipFill>
            <a:blip r:embed="rId3">
              <a:extLst>
                <a:ext uri="{28A0092B-C50C-407E-A947-70E740481C1C}">
                  <a14:useLocalDpi xmlns:a14="http://schemas.microsoft.com/office/drawing/2010/main" val="0"/>
                </a:ext>
              </a:extLst>
            </a:blip>
            <a:srcRect l="40479" r="40526"/>
            <a:stretch>
              <a:fillRect/>
            </a:stretch>
          </p:blipFill>
          <p:spPr>
            <a:xfrm>
              <a:off x="19493113" y="18896917"/>
              <a:ext cx="1964902" cy="1913638"/>
            </a:xfrm>
            <a:prstGeom prst="rect">
              <a:avLst/>
            </a:prstGeom>
          </p:spPr>
        </p:pic>
        <p:pic>
          <p:nvPicPr>
            <p:cNvPr id="126" name="Picture 125">
              <a:extLst>
                <a:ext uri="{FF2B5EF4-FFF2-40B4-BE49-F238E27FC236}">
                  <a16:creationId xmlns:a16="http://schemas.microsoft.com/office/drawing/2014/main" id="{7B070DD7-D619-27B8-E90C-41D61F2BBD31}"/>
                </a:ext>
              </a:extLst>
            </p:cNvPr>
            <p:cNvPicPr>
              <a:picLocks noChangeAspect="1"/>
            </p:cNvPicPr>
            <p:nvPr/>
          </p:nvPicPr>
          <p:blipFill>
            <a:blip r:embed="rId3">
              <a:extLst>
                <a:ext uri="{28A0092B-C50C-407E-A947-70E740481C1C}">
                  <a14:useLocalDpi xmlns:a14="http://schemas.microsoft.com/office/drawing/2010/main" val="0"/>
                </a:ext>
              </a:extLst>
            </a:blip>
            <a:srcRect l="59759" r="20359"/>
            <a:stretch>
              <a:fillRect/>
            </a:stretch>
          </p:blipFill>
          <p:spPr>
            <a:xfrm>
              <a:off x="24124536" y="18085436"/>
              <a:ext cx="2056720" cy="1913639"/>
            </a:xfrm>
            <a:prstGeom prst="rect">
              <a:avLst/>
            </a:prstGeom>
          </p:spPr>
        </p:pic>
        <p:cxnSp>
          <p:nvCxnSpPr>
            <p:cNvPr id="127" name="Straight Arrow Connector 126">
              <a:extLst>
                <a:ext uri="{FF2B5EF4-FFF2-40B4-BE49-F238E27FC236}">
                  <a16:creationId xmlns:a16="http://schemas.microsoft.com/office/drawing/2014/main" id="{C057BB82-E3E6-9BBD-29A5-85C9F0F2130C}"/>
                </a:ext>
              </a:extLst>
            </p:cNvPr>
            <p:cNvCxnSpPr>
              <a:cxnSpLocks/>
            </p:cNvCxnSpPr>
            <p:nvPr/>
          </p:nvCxnSpPr>
          <p:spPr>
            <a:xfrm flipV="1">
              <a:off x="21391869" y="17670538"/>
              <a:ext cx="336865" cy="274358"/>
            </a:xfrm>
            <a:prstGeom prst="straightConnector1">
              <a:avLst/>
            </a:prstGeom>
            <a:ln w="254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28" name="Straight Arrow Connector 127">
              <a:extLst>
                <a:ext uri="{FF2B5EF4-FFF2-40B4-BE49-F238E27FC236}">
                  <a16:creationId xmlns:a16="http://schemas.microsoft.com/office/drawing/2014/main" id="{4962D7D0-974D-0EB8-B4CB-C4EC912F7E36}"/>
                </a:ext>
              </a:extLst>
            </p:cNvPr>
            <p:cNvCxnSpPr>
              <a:cxnSpLocks/>
            </p:cNvCxnSpPr>
            <p:nvPr/>
          </p:nvCxnSpPr>
          <p:spPr>
            <a:xfrm>
              <a:off x="21383625" y="19956617"/>
              <a:ext cx="337608" cy="239763"/>
            </a:xfrm>
            <a:prstGeom prst="straightConnector1">
              <a:avLst/>
            </a:prstGeom>
            <a:ln w="254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29" name="Elbow Connector 128">
              <a:extLst>
                <a:ext uri="{FF2B5EF4-FFF2-40B4-BE49-F238E27FC236}">
                  <a16:creationId xmlns:a16="http://schemas.microsoft.com/office/drawing/2014/main" id="{5F51EE58-2E0C-7A14-A187-A03DF77E0EF3}"/>
                </a:ext>
              </a:extLst>
            </p:cNvPr>
            <p:cNvCxnSpPr>
              <a:cxnSpLocks/>
              <a:stCxn id="123" idx="2"/>
              <a:endCxn id="120" idx="2"/>
            </p:cNvCxnSpPr>
            <p:nvPr/>
          </p:nvCxnSpPr>
          <p:spPr>
            <a:xfrm rot="5400000" flipH="1" flipV="1">
              <a:off x="19637706" y="16471271"/>
              <a:ext cx="748270" cy="6345111"/>
            </a:xfrm>
            <a:prstGeom prst="bentConnector3">
              <a:avLst>
                <a:gd name="adj1" fmla="val -113308"/>
              </a:avLst>
            </a:prstGeom>
            <a:ln w="254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30" name="Straight Arrow Connector 129">
              <a:extLst>
                <a:ext uri="{FF2B5EF4-FFF2-40B4-BE49-F238E27FC236}">
                  <a16:creationId xmlns:a16="http://schemas.microsoft.com/office/drawing/2014/main" id="{08A3276C-1C95-FCB1-92AD-965DAEEC32A9}"/>
                </a:ext>
              </a:extLst>
            </p:cNvPr>
            <p:cNvCxnSpPr>
              <a:cxnSpLocks/>
              <a:stCxn id="123" idx="3"/>
            </p:cNvCxnSpPr>
            <p:nvPr/>
          </p:nvCxnSpPr>
          <p:spPr>
            <a:xfrm flipV="1">
              <a:off x="17810205" y="18512080"/>
              <a:ext cx="243254" cy="538881"/>
            </a:xfrm>
            <a:prstGeom prst="straightConnector1">
              <a:avLst/>
            </a:prstGeom>
            <a:ln w="254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31" name="Straight Arrow Connector 130">
              <a:extLst>
                <a:ext uri="{FF2B5EF4-FFF2-40B4-BE49-F238E27FC236}">
                  <a16:creationId xmlns:a16="http://schemas.microsoft.com/office/drawing/2014/main" id="{20230190-1636-B5B0-31A7-1CBD1A6B3447}"/>
                </a:ext>
              </a:extLst>
            </p:cNvPr>
            <p:cNvCxnSpPr>
              <a:cxnSpLocks/>
              <a:stCxn id="123" idx="3"/>
            </p:cNvCxnSpPr>
            <p:nvPr/>
          </p:nvCxnSpPr>
          <p:spPr>
            <a:xfrm>
              <a:off x="17810205" y="19050961"/>
              <a:ext cx="236775" cy="470548"/>
            </a:xfrm>
            <a:prstGeom prst="straightConnector1">
              <a:avLst/>
            </a:prstGeom>
            <a:ln w="254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32" name="Straight Arrow Connector 131">
              <a:extLst>
                <a:ext uri="{FF2B5EF4-FFF2-40B4-BE49-F238E27FC236}">
                  <a16:creationId xmlns:a16="http://schemas.microsoft.com/office/drawing/2014/main" id="{8004C261-642C-4B1E-0E71-99DB3DE602A9}"/>
                </a:ext>
              </a:extLst>
            </p:cNvPr>
            <p:cNvCxnSpPr>
              <a:cxnSpLocks/>
            </p:cNvCxnSpPr>
            <p:nvPr/>
          </p:nvCxnSpPr>
          <p:spPr>
            <a:xfrm>
              <a:off x="19229370" y="18141408"/>
              <a:ext cx="227426" cy="0"/>
            </a:xfrm>
            <a:prstGeom prst="straightConnector1">
              <a:avLst/>
            </a:prstGeom>
            <a:ln w="254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33" name="Straight Arrow Connector 132">
              <a:extLst>
                <a:ext uri="{FF2B5EF4-FFF2-40B4-BE49-F238E27FC236}">
                  <a16:creationId xmlns:a16="http://schemas.microsoft.com/office/drawing/2014/main" id="{129AE07C-F9D7-CF80-3E98-69353920C852}"/>
                </a:ext>
              </a:extLst>
            </p:cNvPr>
            <p:cNvCxnSpPr>
              <a:cxnSpLocks/>
            </p:cNvCxnSpPr>
            <p:nvPr/>
          </p:nvCxnSpPr>
          <p:spPr>
            <a:xfrm flipV="1">
              <a:off x="25321169" y="17940028"/>
              <a:ext cx="0" cy="153297"/>
            </a:xfrm>
            <a:prstGeom prst="straightConnector1">
              <a:avLst/>
            </a:prstGeom>
            <a:ln w="254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34" name="Straight Arrow Connector 133">
              <a:extLst>
                <a:ext uri="{FF2B5EF4-FFF2-40B4-BE49-F238E27FC236}">
                  <a16:creationId xmlns:a16="http://schemas.microsoft.com/office/drawing/2014/main" id="{147BEEFC-F00B-C395-AEF1-B9848192846F}"/>
                </a:ext>
              </a:extLst>
            </p:cNvPr>
            <p:cNvCxnSpPr>
              <a:cxnSpLocks/>
            </p:cNvCxnSpPr>
            <p:nvPr/>
          </p:nvCxnSpPr>
          <p:spPr>
            <a:xfrm>
              <a:off x="23736413" y="18976277"/>
              <a:ext cx="337693" cy="0"/>
            </a:xfrm>
            <a:prstGeom prst="straightConnector1">
              <a:avLst/>
            </a:prstGeom>
            <a:ln w="254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35" name="Straight Arrow Connector 134">
              <a:extLst>
                <a:ext uri="{FF2B5EF4-FFF2-40B4-BE49-F238E27FC236}">
                  <a16:creationId xmlns:a16="http://schemas.microsoft.com/office/drawing/2014/main" id="{F0D0BEFB-D21B-4177-E601-5061C4EE689C}"/>
                </a:ext>
              </a:extLst>
            </p:cNvPr>
            <p:cNvCxnSpPr>
              <a:cxnSpLocks/>
            </p:cNvCxnSpPr>
            <p:nvPr/>
          </p:nvCxnSpPr>
          <p:spPr>
            <a:xfrm>
              <a:off x="26198371" y="18985638"/>
              <a:ext cx="906406" cy="0"/>
            </a:xfrm>
            <a:prstGeom prst="straightConnector1">
              <a:avLst/>
            </a:prstGeom>
            <a:ln w="254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36" name="Right Bracket 135">
              <a:extLst>
                <a:ext uri="{FF2B5EF4-FFF2-40B4-BE49-F238E27FC236}">
                  <a16:creationId xmlns:a16="http://schemas.microsoft.com/office/drawing/2014/main" id="{68918659-88D5-D7AD-A0A6-3CF745793BAE}"/>
                </a:ext>
              </a:extLst>
            </p:cNvPr>
            <p:cNvSpPr/>
            <p:nvPr/>
          </p:nvSpPr>
          <p:spPr>
            <a:xfrm>
              <a:off x="21425706" y="18157897"/>
              <a:ext cx="156519" cy="1643125"/>
            </a:xfrm>
            <a:prstGeom prst="rightBracket">
              <a:avLst/>
            </a:prstGeom>
            <a:ln w="2540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000"/>
            </a:p>
          </p:txBody>
        </p:sp>
        <p:cxnSp>
          <p:nvCxnSpPr>
            <p:cNvPr id="137" name="Straight Arrow Connector 136">
              <a:extLst>
                <a:ext uri="{FF2B5EF4-FFF2-40B4-BE49-F238E27FC236}">
                  <a16:creationId xmlns:a16="http://schemas.microsoft.com/office/drawing/2014/main" id="{EE673400-350E-5B05-EC82-B10F5EB657E0}"/>
                </a:ext>
              </a:extLst>
            </p:cNvPr>
            <p:cNvCxnSpPr>
              <a:cxnSpLocks/>
            </p:cNvCxnSpPr>
            <p:nvPr/>
          </p:nvCxnSpPr>
          <p:spPr>
            <a:xfrm>
              <a:off x="21571338" y="18979978"/>
              <a:ext cx="1025654" cy="0"/>
            </a:xfrm>
            <a:prstGeom prst="straightConnector1">
              <a:avLst/>
            </a:prstGeom>
            <a:ln w="25400">
              <a:solidFill>
                <a:schemeClr val="tx1"/>
              </a:solidFill>
              <a:tailEnd type="triangle"/>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mc:Choice xmlns:a14="http://schemas.microsoft.com/office/drawing/2010/main" Requires="a14">
            <p:sp>
              <p:nvSpPr>
                <p:cNvPr id="138" name="TextBox 137">
                  <a:extLst>
                    <a:ext uri="{FF2B5EF4-FFF2-40B4-BE49-F238E27FC236}">
                      <a16:creationId xmlns:a16="http://schemas.microsoft.com/office/drawing/2014/main" id="{955705CA-1236-0D5D-8D3E-D9EB10B1663F}"/>
                    </a:ext>
                  </a:extLst>
                </p:cNvPr>
                <p:cNvSpPr txBox="1"/>
                <p:nvPr/>
              </p:nvSpPr>
              <p:spPr>
                <a:xfrm>
                  <a:off x="21554226" y="18474151"/>
                  <a:ext cx="471523" cy="569649"/>
                </a:xfrm>
                <a:prstGeom prst="rect">
                  <a:avLst/>
                </a:prstGeom>
                <a:noFill/>
              </p:spPr>
              <p:txBody>
                <a:bodyPr wrap="square" rtlCol="0">
                  <a:spAutoFit/>
                </a:bodyPr>
                <a:lstStyle/>
                <a:p>
                  <a:pPr/>
                  <a14:m>
                    <m:oMathPara xmlns:m="http://schemas.openxmlformats.org/officeDocument/2006/math">
                      <m:oMath>
                        <m:r>
                          <m:rPr>
                            <m:sty m:val="p"/>
                          </m:rPr>
                          <a:rPr lang="en-US" sz="2800" b="0" i="0" smtClean="0">
                            <a:latin typeface="Cambria Math" panose="02040503050406030204" pitchFamily="18" charset="0"/>
                            <a:cs typeface="Times New Roman" panose="02020603050405020304" pitchFamily="18" charset="0"/>
                          </a:rPr>
                          <m:t>Σ</m:t>
                        </m:r>
                      </m:oMath>
                    </m:oMathPara>
                  </a14:m>
                  <a:endParaRPr lang="en-US" sz="2800" b="0" dirty="0">
                    <a:latin typeface="Times New Roman" panose="02020603050405020304" pitchFamily="18" charset="0"/>
                    <a:cs typeface="Times New Roman" panose="02020603050405020304" pitchFamily="18" charset="0"/>
                  </a:endParaRPr>
                </a:p>
              </p:txBody>
            </p:sp>
          </mc:Choice>
          <mc:Fallback>
            <p:sp>
              <p:nvSpPr>
                <p:cNvPr id="138" name="TextBox 137">
                  <a:extLst>
                    <a:ext uri="{FF2B5EF4-FFF2-40B4-BE49-F238E27FC236}">
                      <a16:creationId xmlns:a16="http://schemas.microsoft.com/office/drawing/2014/main" id="{955705CA-1236-0D5D-8D3E-D9EB10B1663F}"/>
                    </a:ext>
                  </a:extLst>
                </p:cNvPr>
                <p:cNvSpPr txBox="1">
                  <a:spLocks noRot="1" noChangeAspect="1" noMove="1" noResize="1" noEditPoints="1" noAdjustHandles="1" noChangeArrowheads="1" noChangeShapeType="1" noTextEdit="1"/>
                </p:cNvSpPr>
                <p:nvPr/>
              </p:nvSpPr>
              <p:spPr>
                <a:xfrm>
                  <a:off x="21554226" y="18474151"/>
                  <a:ext cx="471523" cy="569649"/>
                </a:xfrm>
                <a:prstGeom prst="rect">
                  <a:avLst/>
                </a:prstGeom>
                <a:blipFill>
                  <a:blip r:embed="rId4"/>
                  <a:stretch>
                    <a:fillRect l="-2857"/>
                  </a:stretch>
                </a:blipFill>
              </p:spPr>
              <p:txBody>
                <a:bodyPr/>
                <a:lstStyle/>
                <a:p>
                  <a:r>
                    <a:rPr lang="en-US">
                      <a:noFill/>
                    </a:rPr>
                    <a:t> </a:t>
                  </a:r>
                </a:p>
              </p:txBody>
            </p:sp>
          </mc:Fallback>
        </mc:AlternateContent>
        <p:sp>
          <p:nvSpPr>
            <p:cNvPr id="139" name="TextBox 138">
              <a:extLst>
                <a:ext uri="{FF2B5EF4-FFF2-40B4-BE49-F238E27FC236}">
                  <a16:creationId xmlns:a16="http://schemas.microsoft.com/office/drawing/2014/main" id="{E2B60B30-55B9-E7A6-671E-9B730F634D71}"/>
                </a:ext>
              </a:extLst>
            </p:cNvPr>
            <p:cNvSpPr txBox="1"/>
            <p:nvPr/>
          </p:nvSpPr>
          <p:spPr>
            <a:xfrm>
              <a:off x="21817710" y="18554114"/>
              <a:ext cx="1217543" cy="581959"/>
            </a:xfrm>
            <a:prstGeom prst="rect">
              <a:avLst/>
            </a:prstGeom>
            <a:noFill/>
          </p:spPr>
          <p:txBody>
            <a:bodyPr wrap="none" rtlCol="0">
              <a:spAutoFit/>
            </a:bodyPr>
            <a:lstStyle/>
            <a:p>
              <a:r>
                <a:rPr lang="en-US" sz="1000" dirty="0">
                  <a:latin typeface="Arial" panose="020B0604020202020204" pitchFamily="34" charset="0"/>
                  <a:cs typeface="Arial" panose="020B0604020202020204" pitchFamily="34" charset="0"/>
                </a:rPr>
                <a:t>Continuum </a:t>
              </a:r>
              <a:br>
                <a:rPr lang="en-US" sz="1000" dirty="0">
                  <a:latin typeface="Arial" panose="020B0604020202020204" pitchFamily="34" charset="0"/>
                  <a:cs typeface="Arial" panose="020B0604020202020204" pitchFamily="34" charset="0"/>
                </a:rPr>
              </a:br>
              <a:r>
                <a:rPr lang="en-US" sz="1000" dirty="0">
                  <a:latin typeface="Arial" panose="020B0604020202020204" pitchFamily="34" charset="0"/>
                  <a:cs typeface="Arial" panose="020B0604020202020204" pitchFamily="34" charset="0"/>
                </a:rPr>
                <a:t>High-Freq</a:t>
              </a:r>
            </a:p>
          </p:txBody>
        </p:sp>
        <mc:AlternateContent xmlns:mc="http://schemas.openxmlformats.org/markup-compatibility/2006">
          <mc:Choice xmlns:a14="http://schemas.microsoft.com/office/drawing/2010/main" Requires="a14">
            <p:sp>
              <p:nvSpPr>
                <p:cNvPr id="140" name="TextBox 139">
                  <a:extLst>
                    <a:ext uri="{FF2B5EF4-FFF2-40B4-BE49-F238E27FC236}">
                      <a16:creationId xmlns:a16="http://schemas.microsoft.com/office/drawing/2014/main" id="{08019B60-84DD-177F-58F8-71B1DD9901A5}"/>
                    </a:ext>
                  </a:extLst>
                </p:cNvPr>
                <p:cNvSpPr txBox="1"/>
                <p:nvPr/>
              </p:nvSpPr>
              <p:spPr>
                <a:xfrm>
                  <a:off x="26033273" y="18477422"/>
                  <a:ext cx="486373" cy="569649"/>
                </a:xfrm>
                <a:prstGeom prst="rect">
                  <a:avLst/>
                </a:prstGeom>
                <a:noFill/>
              </p:spPr>
              <p:txBody>
                <a:bodyPr wrap="square" rtlCol="0">
                  <a:spAutoFit/>
                </a:bodyPr>
                <a:lstStyle/>
                <a:p>
                  <a:pPr/>
                  <a14:m>
                    <m:oMathPara xmlns:m="http://schemas.openxmlformats.org/officeDocument/2006/math">
                      <m:oMath>
                        <m:r>
                          <m:rPr>
                            <m:sty m:val="p"/>
                          </m:rPr>
                          <a:rPr lang="en-US" sz="2800" b="0" i="0" smtClean="0">
                            <a:latin typeface="Cambria Math" panose="02040503050406030204" pitchFamily="18" charset="0"/>
                            <a:cs typeface="Times New Roman" panose="02020603050405020304" pitchFamily="18" charset="0"/>
                          </a:rPr>
                          <m:t>Σ</m:t>
                        </m:r>
                      </m:oMath>
                    </m:oMathPara>
                  </a14:m>
                  <a:endParaRPr lang="en-US" sz="1100" b="0" dirty="0">
                    <a:latin typeface="Times New Roman" panose="02020603050405020304" pitchFamily="18" charset="0"/>
                    <a:cs typeface="Times New Roman" panose="02020603050405020304" pitchFamily="18" charset="0"/>
                  </a:endParaRPr>
                </a:p>
              </p:txBody>
            </p:sp>
          </mc:Choice>
          <mc:Fallback>
            <p:sp>
              <p:nvSpPr>
                <p:cNvPr id="140" name="TextBox 139">
                  <a:extLst>
                    <a:ext uri="{FF2B5EF4-FFF2-40B4-BE49-F238E27FC236}">
                      <a16:creationId xmlns:a16="http://schemas.microsoft.com/office/drawing/2014/main" id="{08019B60-84DD-177F-58F8-71B1DD9901A5}"/>
                    </a:ext>
                  </a:extLst>
                </p:cNvPr>
                <p:cNvSpPr txBox="1">
                  <a:spLocks noRot="1" noChangeAspect="1" noMove="1" noResize="1" noEditPoints="1" noAdjustHandles="1" noChangeArrowheads="1" noChangeShapeType="1" noTextEdit="1"/>
                </p:cNvSpPr>
                <p:nvPr/>
              </p:nvSpPr>
              <p:spPr>
                <a:xfrm>
                  <a:off x="26033273" y="18477422"/>
                  <a:ext cx="486373" cy="569649"/>
                </a:xfrm>
                <a:prstGeom prst="rect">
                  <a:avLst/>
                </a:prstGeom>
                <a:blipFill>
                  <a:blip r:embed="rId5"/>
                  <a:stretch>
                    <a:fillRect/>
                  </a:stretch>
                </a:blipFill>
              </p:spPr>
              <p:txBody>
                <a:bodyPr/>
                <a:lstStyle/>
                <a:p>
                  <a:r>
                    <a:rPr lang="en-US">
                      <a:noFill/>
                    </a:rPr>
                    <a:t> </a:t>
                  </a:r>
                </a:p>
              </p:txBody>
            </p:sp>
          </mc:Fallback>
        </mc:AlternateContent>
        <p:sp>
          <p:nvSpPr>
            <p:cNvPr id="141" name="TextBox 140">
              <a:extLst>
                <a:ext uri="{FF2B5EF4-FFF2-40B4-BE49-F238E27FC236}">
                  <a16:creationId xmlns:a16="http://schemas.microsoft.com/office/drawing/2014/main" id="{647E933B-3776-5BAB-F119-0C47B2E97744}"/>
                </a:ext>
              </a:extLst>
            </p:cNvPr>
            <p:cNvSpPr txBox="1"/>
            <p:nvPr/>
          </p:nvSpPr>
          <p:spPr>
            <a:xfrm>
              <a:off x="26313265" y="18439879"/>
              <a:ext cx="1217543" cy="805789"/>
            </a:xfrm>
            <a:prstGeom prst="rect">
              <a:avLst/>
            </a:prstGeom>
            <a:noFill/>
          </p:spPr>
          <p:txBody>
            <a:bodyPr wrap="none" rtlCol="0">
              <a:spAutoFit/>
            </a:bodyPr>
            <a:lstStyle/>
            <a:p>
              <a:r>
                <a:rPr lang="en-US" sz="1000" dirty="0">
                  <a:latin typeface="Arial" panose="020B0604020202020204" pitchFamily="34" charset="0"/>
                  <a:cs typeface="Arial" panose="020B0604020202020204" pitchFamily="34" charset="0"/>
                </a:rPr>
                <a:t>Continuum </a:t>
              </a:r>
              <a:br>
                <a:rPr lang="en-US" sz="1000" dirty="0">
                  <a:latin typeface="Arial" panose="020B0604020202020204" pitchFamily="34" charset="0"/>
                  <a:cs typeface="Arial" panose="020B0604020202020204" pitchFamily="34" charset="0"/>
                </a:rPr>
              </a:br>
              <a:r>
                <a:rPr lang="en-US" sz="1000" dirty="0">
                  <a:latin typeface="Arial" panose="020B0604020202020204" pitchFamily="34" charset="0"/>
                  <a:cs typeface="Arial" panose="020B0604020202020204" pitchFamily="34" charset="0"/>
                </a:rPr>
                <a:t>High-Freq</a:t>
              </a:r>
              <a:br>
                <a:rPr lang="en-US" sz="1000" dirty="0">
                  <a:latin typeface="Arial" panose="020B0604020202020204" pitchFamily="34" charset="0"/>
                  <a:cs typeface="Arial" panose="020B0604020202020204" pitchFamily="34" charset="0"/>
                </a:rPr>
              </a:br>
              <a:r>
                <a:rPr lang="en-US" sz="1000" dirty="0">
                  <a:latin typeface="Arial" panose="020B0604020202020204" pitchFamily="34" charset="0"/>
                  <a:cs typeface="Arial" panose="020B0604020202020204" pitchFamily="34" charset="0"/>
                </a:rPr>
                <a:t>Residual</a:t>
              </a:r>
            </a:p>
          </p:txBody>
        </p:sp>
        <p:cxnSp>
          <p:nvCxnSpPr>
            <p:cNvPr id="142" name="Straight Arrow Connector 141">
              <a:extLst>
                <a:ext uri="{FF2B5EF4-FFF2-40B4-BE49-F238E27FC236}">
                  <a16:creationId xmlns:a16="http://schemas.microsoft.com/office/drawing/2014/main" id="{587C1621-B103-B5E8-A61A-C139AAB29584}"/>
                </a:ext>
              </a:extLst>
            </p:cNvPr>
            <p:cNvCxnSpPr>
              <a:cxnSpLocks/>
            </p:cNvCxnSpPr>
            <p:nvPr/>
          </p:nvCxnSpPr>
          <p:spPr>
            <a:xfrm flipV="1">
              <a:off x="28324994" y="17922892"/>
              <a:ext cx="0" cy="142375"/>
            </a:xfrm>
            <a:prstGeom prst="straightConnector1">
              <a:avLst/>
            </a:prstGeom>
            <a:ln w="25400">
              <a:solidFill>
                <a:schemeClr val="tx1"/>
              </a:solidFill>
              <a:tailEnd type="triangle"/>
            </a:ln>
          </p:spPr>
          <p:style>
            <a:lnRef idx="1">
              <a:schemeClr val="accent1"/>
            </a:lnRef>
            <a:fillRef idx="0">
              <a:schemeClr val="accent1"/>
            </a:fillRef>
            <a:effectRef idx="0">
              <a:schemeClr val="accent1"/>
            </a:effectRef>
            <a:fontRef idx="minor">
              <a:schemeClr val="tx1"/>
            </a:fontRef>
          </p:style>
        </p:cxnSp>
      </p:grpSp>
      <mc:AlternateContent xmlns:mc="http://schemas.openxmlformats.org/markup-compatibility/2006">
        <mc:Choice xmlns:a14="http://schemas.microsoft.com/office/drawing/2010/main" Requires="a14">
          <p:sp>
            <p:nvSpPr>
              <p:cNvPr id="145" name="Rectangle 144">
                <a:extLst>
                  <a:ext uri="{FF2B5EF4-FFF2-40B4-BE49-F238E27FC236}">
                    <a16:creationId xmlns:a16="http://schemas.microsoft.com/office/drawing/2014/main" id="{982261E5-3BC2-B389-85C0-4BDC3705572E}"/>
                  </a:ext>
                </a:extLst>
              </p:cNvPr>
              <p:cNvSpPr/>
              <p:nvPr/>
            </p:nvSpPr>
            <p:spPr>
              <a:xfrm>
                <a:off x="7184851" y="4665706"/>
                <a:ext cx="3581250" cy="2007188"/>
              </a:xfrm>
              <a:prstGeom prst="rect">
                <a:avLst/>
              </a:prstGeom>
              <a:no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t"/>
              <a:lstStyle/>
              <a:p>
                <a:pPr algn="ctr"/>
                <a:r>
                  <a:rPr lang="en-US" dirty="0">
                    <a:solidFill>
                      <a:schemeClr val="tx1"/>
                    </a:solidFill>
                    <a:cs typeface="Arial" panose="020B0604020202020204" pitchFamily="34" charset="0"/>
                  </a:rPr>
                  <a:t>Peak Aware Loss</a:t>
                </a:r>
              </a:p>
              <a:p>
                <a:pPr algn="ctr"/>
                <a14:m>
                  <m:oMath xmlns:m="http://schemas.openxmlformats.org/officeDocument/2006/math">
                    <m:sSub>
                      <m:sSubPr>
                        <m:ctrlPr>
                          <a:rPr lang="en-US" sz="1400" b="0" i="1" smtClean="0">
                            <a:solidFill>
                              <a:schemeClr val="tx1"/>
                            </a:solidFill>
                            <a:cs typeface="Arial" panose="020B0604020202020204" pitchFamily="34" charset="0"/>
                          </a:rPr>
                        </m:ctrlPr>
                      </m:sSubPr>
                      <m:e>
                        <m:r>
                          <a:rPr lang="en-US" sz="1400" b="0" i="1" smtClean="0">
                            <a:solidFill>
                              <a:schemeClr val="tx1"/>
                            </a:solidFill>
                            <a:cs typeface="Arial" panose="020B0604020202020204" pitchFamily="34" charset="0"/>
                          </a:rPr>
                          <m:t>𝑙</m:t>
                        </m:r>
                      </m:e>
                      <m:sub>
                        <m:r>
                          <a:rPr lang="en-US" sz="1400" b="0" i="1" smtClean="0">
                            <a:solidFill>
                              <a:schemeClr val="tx1"/>
                            </a:solidFill>
                            <a:cs typeface="Arial" panose="020B0604020202020204" pitchFamily="34" charset="0"/>
                          </a:rPr>
                          <m:t>𝑏𝑎𝑠𝑒</m:t>
                        </m:r>
                      </m:sub>
                    </m:sSub>
                  </m:oMath>
                </a14:m>
                <a:r>
                  <a:rPr lang="en-US" sz="1400" dirty="0">
                    <a:solidFill>
                      <a:schemeClr val="tx1"/>
                    </a:solidFill>
                    <a:cs typeface="Arial" panose="020B0604020202020204" pitchFamily="34" charset="0"/>
                  </a:rPr>
                  <a:t>= MSE/RMSE/Huber/MAE</a:t>
                </a:r>
              </a:p>
              <a:p>
                <a:pPr algn="ctr"/>
                <a14:m>
                  <m:oMath xmlns:m="http://schemas.openxmlformats.org/officeDocument/2006/math">
                    <m:sSup>
                      <m:sSupPr>
                        <m:ctrlPr>
                          <a:rPr lang="en-US" sz="1400" b="0" i="1" smtClean="0">
                            <a:solidFill>
                              <a:schemeClr val="tx1"/>
                            </a:solidFill>
                            <a:cs typeface="Arial" panose="020B0604020202020204" pitchFamily="34" charset="0"/>
                          </a:rPr>
                        </m:ctrlPr>
                      </m:sSupPr>
                      <m:e>
                        <m:r>
                          <a:rPr lang="en-US" sz="1400" b="0" i="1" smtClean="0">
                            <a:solidFill>
                              <a:schemeClr val="tx1"/>
                            </a:solidFill>
                            <a:cs typeface="Arial" panose="020B0604020202020204" pitchFamily="34" charset="0"/>
                          </a:rPr>
                          <m:t>𝑤</m:t>
                        </m:r>
                      </m:e>
                      <m:sup>
                        <m:r>
                          <a:rPr lang="en-US" sz="1400" b="0" i="1" smtClean="0">
                            <a:solidFill>
                              <a:schemeClr val="tx1"/>
                            </a:solidFill>
                            <a:cs typeface="Arial" panose="020B0604020202020204" pitchFamily="34" charset="0"/>
                          </a:rPr>
                          <m:t>′</m:t>
                        </m:r>
                      </m:sup>
                    </m:sSup>
                    <m:r>
                      <a:rPr lang="en-US" sz="1400" b="0" i="1" smtClean="0">
                        <a:solidFill>
                          <a:schemeClr val="tx1"/>
                        </a:solidFill>
                        <a:cs typeface="Arial" panose="020B0604020202020204" pitchFamily="34" charset="0"/>
                      </a:rPr>
                      <m:t>=2 </m:t>
                    </m:r>
                  </m:oMath>
                </a14:m>
                <a:r>
                  <a:rPr lang="en-US" sz="1400" b="0" dirty="0">
                    <a:solidFill>
                      <a:schemeClr val="tx1"/>
                    </a:solidFill>
                    <a:cs typeface="Arial" panose="020B0604020202020204" pitchFamily="34" charset="0"/>
                  </a:rPr>
                  <a:t>if peak, else 1</a:t>
                </a:r>
              </a:p>
              <a:p>
                <a:pPr algn="ctr"/>
                <a14:m>
                  <m:oMathPara xmlns:m="http://schemas.openxmlformats.org/officeDocument/2006/math">
                    <m:oMath>
                      <m:sSub>
                        <m:sSubPr>
                          <m:ctrlPr>
                            <a:rPr lang="en-US" sz="1400" b="0" i="1" smtClean="0">
                              <a:solidFill>
                                <a:schemeClr val="tx1"/>
                              </a:solidFill>
                              <a:cs typeface="Arial" panose="020B0604020202020204" pitchFamily="34" charset="0"/>
                            </a:rPr>
                          </m:ctrlPr>
                        </m:sSubPr>
                        <m:e>
                          <m:r>
                            <a:rPr lang="en-US" sz="1400" b="0" i="1" smtClean="0">
                              <a:solidFill>
                                <a:schemeClr val="tx1"/>
                              </a:solidFill>
                              <a:cs typeface="Arial" panose="020B0604020202020204" pitchFamily="34" charset="0"/>
                            </a:rPr>
                            <m:t>𝑙</m:t>
                          </m:r>
                        </m:e>
                        <m:sub>
                          <m:r>
                            <a:rPr lang="en-US" sz="1400" b="0" i="1" smtClean="0">
                              <a:solidFill>
                                <a:schemeClr val="tx1"/>
                              </a:solidFill>
                              <a:cs typeface="Arial" panose="020B0604020202020204" pitchFamily="34" charset="0"/>
                            </a:rPr>
                            <m:t>𝑝𝑒𝑎𝑘</m:t>
                          </m:r>
                        </m:sub>
                      </m:sSub>
                      <m:r>
                        <a:rPr lang="en-US" sz="1400" b="0" i="1" smtClean="0">
                          <a:solidFill>
                            <a:schemeClr val="tx1"/>
                          </a:solidFill>
                          <a:cs typeface="Arial" panose="020B0604020202020204" pitchFamily="34" charset="0"/>
                        </a:rPr>
                        <m:t>=</m:t>
                      </m:r>
                      <m:sSub>
                        <m:sSubPr>
                          <m:ctrlPr>
                            <a:rPr lang="en-US" sz="1400" b="0" i="1" smtClean="0">
                              <a:solidFill>
                                <a:schemeClr val="tx1"/>
                              </a:solidFill>
                              <a:cs typeface="Arial" panose="020B0604020202020204" pitchFamily="34" charset="0"/>
                            </a:rPr>
                          </m:ctrlPr>
                        </m:sSubPr>
                        <m:e>
                          <m:sSup>
                            <m:sSupPr>
                              <m:ctrlPr>
                                <a:rPr lang="en-US" sz="1400" b="0" i="1" smtClean="0">
                                  <a:solidFill>
                                    <a:schemeClr val="tx1"/>
                                  </a:solidFill>
                                  <a:cs typeface="Arial" panose="020B0604020202020204" pitchFamily="34" charset="0"/>
                                </a:rPr>
                              </m:ctrlPr>
                            </m:sSupPr>
                            <m:e>
                              <m:r>
                                <a:rPr lang="en-US" sz="1400" b="0" i="1" smtClean="0">
                                  <a:solidFill>
                                    <a:schemeClr val="tx1"/>
                                  </a:solidFill>
                                  <a:cs typeface="Arial" panose="020B0604020202020204" pitchFamily="34" charset="0"/>
                                </a:rPr>
                                <m:t>𝑤</m:t>
                              </m:r>
                            </m:e>
                            <m:sup>
                              <m:r>
                                <a:rPr lang="en-US" sz="1400" b="0" i="1" smtClean="0">
                                  <a:solidFill>
                                    <a:schemeClr val="tx1"/>
                                  </a:solidFill>
                                  <a:cs typeface="Arial" panose="020B0604020202020204" pitchFamily="34" charset="0"/>
                                </a:rPr>
                                <m:t>′</m:t>
                              </m:r>
                            </m:sup>
                          </m:sSup>
                          <m:r>
                            <a:rPr lang="en-US" sz="1400" b="0" i="1" smtClean="0">
                              <a:solidFill>
                                <a:schemeClr val="tx1"/>
                              </a:solidFill>
                              <a:cs typeface="Arial" panose="020B0604020202020204" pitchFamily="34" charset="0"/>
                            </a:rPr>
                            <m:t>⋅</m:t>
                          </m:r>
                          <m:r>
                            <a:rPr lang="en-US" sz="1400" b="0" i="1" smtClean="0">
                              <a:solidFill>
                                <a:schemeClr val="tx1"/>
                              </a:solidFill>
                              <a:cs typeface="Arial" panose="020B0604020202020204" pitchFamily="34" charset="0"/>
                            </a:rPr>
                            <m:t>𝑙</m:t>
                          </m:r>
                        </m:e>
                        <m:sub>
                          <m:r>
                            <a:rPr lang="en-US" sz="1400" b="0" i="1" smtClean="0">
                              <a:solidFill>
                                <a:schemeClr val="tx1"/>
                              </a:solidFill>
                              <a:cs typeface="Arial" panose="020B0604020202020204" pitchFamily="34" charset="0"/>
                            </a:rPr>
                            <m:t>𝑏𝑎𝑠𝑒</m:t>
                          </m:r>
                        </m:sub>
                      </m:sSub>
                    </m:oMath>
                  </m:oMathPara>
                </a14:m>
                <a:endParaRPr lang="en-US" sz="1400" dirty="0">
                  <a:solidFill>
                    <a:schemeClr val="tx1"/>
                  </a:solidFill>
                  <a:cs typeface="Arial" panose="020B0604020202020204" pitchFamily="34" charset="0"/>
                </a:endParaRPr>
              </a:p>
              <a:p>
                <a:pPr algn="ctr"/>
                <a14:m>
                  <m:oMathPara xmlns:m="http://schemas.openxmlformats.org/officeDocument/2006/math">
                    <m:oMath>
                      <m:sSub>
                        <m:sSubPr>
                          <m:ctrlPr>
                            <a:rPr lang="en-US" sz="1400" b="0" i="1" smtClean="0">
                              <a:solidFill>
                                <a:schemeClr val="tx1"/>
                              </a:solidFill>
                              <a:cs typeface="Arial" panose="020B0604020202020204" pitchFamily="34" charset="0"/>
                            </a:rPr>
                          </m:ctrlPr>
                        </m:sSubPr>
                        <m:e>
                          <m:r>
                            <a:rPr lang="en-US" sz="1400" b="0" i="1" smtClean="0">
                              <a:solidFill>
                                <a:schemeClr val="tx1"/>
                              </a:solidFill>
                              <a:cs typeface="Arial" panose="020B0604020202020204" pitchFamily="34" charset="0"/>
                            </a:rPr>
                            <m:t>𝑙</m:t>
                          </m:r>
                        </m:e>
                        <m:sub>
                          <m:r>
                            <a:rPr lang="en-US" sz="1400" b="0" i="1" smtClean="0">
                              <a:solidFill>
                                <a:schemeClr val="tx1"/>
                              </a:solidFill>
                              <a:cs typeface="Arial" panose="020B0604020202020204" pitchFamily="34" charset="0"/>
                            </a:rPr>
                            <m:t>𝑐𝑜𝑟𝑟</m:t>
                          </m:r>
                        </m:sub>
                      </m:sSub>
                      <m:r>
                        <a:rPr lang="en-US" sz="1400" b="0" i="1" smtClean="0">
                          <a:solidFill>
                            <a:schemeClr val="tx1"/>
                          </a:solidFill>
                          <a:cs typeface="Arial" panose="020B0604020202020204" pitchFamily="34" charset="0"/>
                        </a:rPr>
                        <m:t>=1 −</m:t>
                      </m:r>
                      <m:f>
                        <m:fPr>
                          <m:ctrlPr>
                            <a:rPr lang="en-US" sz="1400" b="0" i="0" smtClean="0">
                              <a:solidFill>
                                <a:schemeClr val="tx1"/>
                              </a:solidFill>
                              <a:cs typeface="Arial" panose="020B0604020202020204" pitchFamily="34" charset="0"/>
                            </a:rPr>
                          </m:ctrlPr>
                        </m:fPr>
                        <m:num>
                          <m:r>
                            <m:rPr>
                              <m:sty m:val="p"/>
                            </m:rPr>
                            <a:rPr lang="en-US" sz="1400" b="0" i="0" smtClean="0">
                              <a:solidFill>
                                <a:schemeClr val="tx1"/>
                              </a:solidFill>
                              <a:cs typeface="Arial" panose="020B0604020202020204" pitchFamily="34" charset="0"/>
                            </a:rPr>
                            <m:t>Σ</m:t>
                          </m:r>
                          <m:d>
                            <m:dPr>
                              <m:ctrlPr>
                                <a:rPr lang="en-US" sz="1400" b="0" i="1" smtClean="0">
                                  <a:solidFill>
                                    <a:schemeClr val="tx1"/>
                                  </a:solidFill>
                                  <a:cs typeface="Arial" panose="020B0604020202020204" pitchFamily="34" charset="0"/>
                                </a:rPr>
                              </m:ctrlPr>
                            </m:dPr>
                            <m:e>
                              <m:r>
                                <a:rPr lang="en-US" sz="1400" b="0" i="1" smtClean="0">
                                  <a:solidFill>
                                    <a:schemeClr val="tx1"/>
                                  </a:solidFill>
                                  <a:cs typeface="Arial" panose="020B0604020202020204" pitchFamily="34" charset="0"/>
                                </a:rPr>
                                <m:t>𝑦</m:t>
                              </m:r>
                              <m:r>
                                <a:rPr lang="en-US" sz="1400" b="0" i="1" smtClean="0">
                                  <a:solidFill>
                                    <a:schemeClr val="tx1"/>
                                  </a:solidFill>
                                  <a:cs typeface="Arial" panose="020B0604020202020204" pitchFamily="34" charset="0"/>
                                </a:rPr>
                                <m:t>−</m:t>
                              </m:r>
                              <m:r>
                                <a:rPr lang="en-US" sz="1400" b="0" i="1" smtClean="0">
                                  <a:solidFill>
                                    <a:schemeClr val="tx1"/>
                                  </a:solidFill>
                                  <a:cs typeface="Arial" panose="020B0604020202020204" pitchFamily="34" charset="0"/>
                                </a:rPr>
                                <m:t>𝜇</m:t>
                              </m:r>
                            </m:e>
                          </m:d>
                          <m:d>
                            <m:dPr>
                              <m:ctrlPr>
                                <a:rPr lang="en-US" sz="1400" b="0" i="1" smtClean="0">
                                  <a:solidFill>
                                    <a:schemeClr val="tx1"/>
                                  </a:solidFill>
                                  <a:cs typeface="Arial" panose="020B0604020202020204" pitchFamily="34" charset="0"/>
                                </a:rPr>
                              </m:ctrlPr>
                            </m:dPr>
                            <m:e>
                              <m:acc>
                                <m:accPr>
                                  <m:chr m:val="̂"/>
                                  <m:ctrlPr>
                                    <a:rPr lang="en-US" sz="1400" b="0" i="1" smtClean="0">
                                      <a:solidFill>
                                        <a:schemeClr val="tx1"/>
                                      </a:solidFill>
                                      <a:cs typeface="Arial" panose="020B0604020202020204" pitchFamily="34" charset="0"/>
                                    </a:rPr>
                                  </m:ctrlPr>
                                </m:accPr>
                                <m:e>
                                  <m:r>
                                    <a:rPr lang="en-US" sz="1400" b="0" i="1" smtClean="0">
                                      <a:solidFill>
                                        <a:schemeClr val="tx1"/>
                                      </a:solidFill>
                                      <a:cs typeface="Arial" panose="020B0604020202020204" pitchFamily="34" charset="0"/>
                                    </a:rPr>
                                    <m:t>𝑦</m:t>
                                  </m:r>
                                </m:e>
                              </m:acc>
                              <m:r>
                                <a:rPr lang="en-US" sz="1400" b="0" i="1" smtClean="0">
                                  <a:solidFill>
                                    <a:schemeClr val="tx1"/>
                                  </a:solidFill>
                                  <a:cs typeface="Arial" panose="020B0604020202020204" pitchFamily="34" charset="0"/>
                                </a:rPr>
                                <m:t> −</m:t>
                              </m:r>
                              <m:acc>
                                <m:accPr>
                                  <m:chr m:val="̂"/>
                                  <m:ctrlPr>
                                    <a:rPr lang="en-US" sz="1400" b="0" i="1" smtClean="0">
                                      <a:solidFill>
                                        <a:schemeClr val="tx1"/>
                                      </a:solidFill>
                                      <a:cs typeface="Arial" panose="020B0604020202020204" pitchFamily="34" charset="0"/>
                                    </a:rPr>
                                  </m:ctrlPr>
                                </m:accPr>
                                <m:e>
                                  <m:r>
                                    <a:rPr lang="en-US" sz="1400" b="0" i="1" smtClean="0">
                                      <a:solidFill>
                                        <a:schemeClr val="tx1"/>
                                      </a:solidFill>
                                      <a:cs typeface="Arial" panose="020B0604020202020204" pitchFamily="34" charset="0"/>
                                    </a:rPr>
                                    <m:t>𝜇</m:t>
                                  </m:r>
                                </m:e>
                              </m:acc>
                            </m:e>
                          </m:d>
                        </m:num>
                        <m:den>
                          <m:rad>
                            <m:radPr>
                              <m:degHide m:val="on"/>
                              <m:ctrlPr>
                                <a:rPr lang="en-US" sz="1400" b="0" i="1" smtClean="0">
                                  <a:solidFill>
                                    <a:schemeClr val="tx1"/>
                                  </a:solidFill>
                                  <a:cs typeface="Arial" panose="020B0604020202020204" pitchFamily="34" charset="0"/>
                                </a:rPr>
                              </m:ctrlPr>
                            </m:radPr>
                            <m:deg/>
                            <m:e>
                              <m:r>
                                <m:rPr>
                                  <m:sty m:val="p"/>
                                </m:rPr>
                                <a:rPr lang="en-US" sz="1400" b="0" i="0" smtClean="0">
                                  <a:solidFill>
                                    <a:schemeClr val="tx1"/>
                                  </a:solidFill>
                                  <a:cs typeface="Arial" panose="020B0604020202020204" pitchFamily="34" charset="0"/>
                                </a:rPr>
                                <m:t>Σ</m:t>
                              </m:r>
                              <m:sSup>
                                <m:sSupPr>
                                  <m:ctrlPr>
                                    <a:rPr lang="en-US" sz="1400" i="1">
                                      <a:solidFill>
                                        <a:schemeClr val="tx1"/>
                                      </a:solidFill>
                                      <a:cs typeface="Arial" panose="020B0604020202020204" pitchFamily="34" charset="0"/>
                                    </a:rPr>
                                  </m:ctrlPr>
                                </m:sSupPr>
                                <m:e>
                                  <m:d>
                                    <m:dPr>
                                      <m:ctrlPr>
                                        <a:rPr lang="en-US" sz="1400" i="1">
                                          <a:solidFill>
                                            <a:schemeClr val="tx1"/>
                                          </a:solidFill>
                                          <a:cs typeface="Arial" panose="020B0604020202020204" pitchFamily="34" charset="0"/>
                                        </a:rPr>
                                      </m:ctrlPr>
                                    </m:dPr>
                                    <m:e>
                                      <m:r>
                                        <a:rPr lang="en-US" sz="1400" i="1">
                                          <a:solidFill>
                                            <a:schemeClr val="tx1"/>
                                          </a:solidFill>
                                          <a:cs typeface="Arial" panose="020B0604020202020204" pitchFamily="34" charset="0"/>
                                        </a:rPr>
                                        <m:t>𝑦</m:t>
                                      </m:r>
                                      <m:r>
                                        <a:rPr lang="en-US" sz="1400" i="1">
                                          <a:solidFill>
                                            <a:schemeClr val="tx1"/>
                                          </a:solidFill>
                                          <a:cs typeface="Arial" panose="020B0604020202020204" pitchFamily="34" charset="0"/>
                                        </a:rPr>
                                        <m:t>−</m:t>
                                      </m:r>
                                      <m:r>
                                        <a:rPr lang="en-US" sz="1400" i="1">
                                          <a:solidFill>
                                            <a:schemeClr val="tx1"/>
                                          </a:solidFill>
                                          <a:cs typeface="Arial" panose="020B0604020202020204" pitchFamily="34" charset="0"/>
                                        </a:rPr>
                                        <m:t>𝜇</m:t>
                                      </m:r>
                                    </m:e>
                                  </m:d>
                                </m:e>
                                <m:sup>
                                  <m:r>
                                    <a:rPr lang="en-US" sz="1400" b="0" i="1" smtClean="0">
                                      <a:solidFill>
                                        <a:schemeClr val="tx1"/>
                                      </a:solidFill>
                                      <a:cs typeface="Arial" panose="020B0604020202020204" pitchFamily="34" charset="0"/>
                                    </a:rPr>
                                    <m:t>2</m:t>
                                  </m:r>
                                </m:sup>
                              </m:sSup>
                            </m:e>
                          </m:rad>
                          <m:r>
                            <a:rPr lang="en-US" sz="1400" b="0" i="1" smtClean="0">
                              <a:solidFill>
                                <a:schemeClr val="tx1"/>
                              </a:solidFill>
                              <a:cs typeface="Arial" panose="020B0604020202020204" pitchFamily="34" charset="0"/>
                            </a:rPr>
                            <m:t>⋅</m:t>
                          </m:r>
                          <m:rad>
                            <m:radPr>
                              <m:degHide m:val="on"/>
                              <m:ctrlPr>
                                <a:rPr lang="en-US" sz="1400" i="1">
                                  <a:solidFill>
                                    <a:schemeClr val="tx1"/>
                                  </a:solidFill>
                                  <a:cs typeface="Arial" panose="020B0604020202020204" pitchFamily="34" charset="0"/>
                                </a:rPr>
                              </m:ctrlPr>
                            </m:radPr>
                            <m:deg/>
                            <m:e>
                              <m:r>
                                <m:rPr>
                                  <m:sty m:val="p"/>
                                </m:rPr>
                                <a:rPr lang="en-US" sz="1400">
                                  <a:solidFill>
                                    <a:schemeClr val="tx1"/>
                                  </a:solidFill>
                                  <a:cs typeface="Arial" panose="020B0604020202020204" pitchFamily="34" charset="0"/>
                                </a:rPr>
                                <m:t>Σ</m:t>
                              </m:r>
                              <m:sSup>
                                <m:sSupPr>
                                  <m:ctrlPr>
                                    <a:rPr lang="en-US" sz="1400" b="0" i="1" dirty="0" smtClean="0">
                                      <a:solidFill>
                                        <a:schemeClr val="tx1"/>
                                      </a:solidFill>
                                      <a:cs typeface="Arial" panose="020B0604020202020204" pitchFamily="34" charset="0"/>
                                    </a:rPr>
                                  </m:ctrlPr>
                                </m:sSupPr>
                                <m:e>
                                  <m:d>
                                    <m:dPr>
                                      <m:ctrlPr>
                                        <a:rPr lang="en-US" sz="1400" b="0" i="1" dirty="0" smtClean="0">
                                          <a:solidFill>
                                            <a:schemeClr val="tx1"/>
                                          </a:solidFill>
                                          <a:cs typeface="Arial" panose="020B0604020202020204" pitchFamily="34" charset="0"/>
                                        </a:rPr>
                                      </m:ctrlPr>
                                    </m:dPr>
                                    <m:e>
                                      <m:acc>
                                        <m:accPr>
                                          <m:chr m:val="̂"/>
                                          <m:ctrlPr>
                                            <a:rPr lang="en-US" sz="1400" b="0" i="1" dirty="0" smtClean="0">
                                              <a:solidFill>
                                                <a:schemeClr val="tx1"/>
                                              </a:solidFill>
                                              <a:cs typeface="Arial" panose="020B0604020202020204" pitchFamily="34" charset="0"/>
                                            </a:rPr>
                                          </m:ctrlPr>
                                        </m:accPr>
                                        <m:e>
                                          <m:r>
                                            <a:rPr lang="en-US" sz="1400" b="0" i="1" dirty="0" smtClean="0">
                                              <a:solidFill>
                                                <a:schemeClr val="tx1"/>
                                              </a:solidFill>
                                              <a:cs typeface="Arial" panose="020B0604020202020204" pitchFamily="34" charset="0"/>
                                            </a:rPr>
                                            <m:t>𝑦</m:t>
                                          </m:r>
                                        </m:e>
                                      </m:acc>
                                      <m:r>
                                        <a:rPr lang="en-US" sz="1400" i="1">
                                          <a:solidFill>
                                            <a:schemeClr val="tx1"/>
                                          </a:solidFill>
                                          <a:cs typeface="Arial" panose="020B0604020202020204" pitchFamily="34" charset="0"/>
                                        </a:rPr>
                                        <m:t>−</m:t>
                                      </m:r>
                                      <m:acc>
                                        <m:accPr>
                                          <m:chr m:val="̂"/>
                                          <m:ctrlPr>
                                            <a:rPr lang="en-US" sz="1400" b="0" i="1" smtClean="0">
                                              <a:solidFill>
                                                <a:schemeClr val="tx1"/>
                                              </a:solidFill>
                                              <a:cs typeface="Arial" panose="020B0604020202020204" pitchFamily="34" charset="0"/>
                                            </a:rPr>
                                          </m:ctrlPr>
                                        </m:accPr>
                                        <m:e>
                                          <m:r>
                                            <a:rPr lang="en-US" sz="1400" b="0" i="1" smtClean="0">
                                              <a:solidFill>
                                                <a:schemeClr val="tx1"/>
                                              </a:solidFill>
                                              <a:cs typeface="Arial" panose="020B0604020202020204" pitchFamily="34" charset="0"/>
                                            </a:rPr>
                                            <m:t>𝜇</m:t>
                                          </m:r>
                                        </m:e>
                                      </m:acc>
                                    </m:e>
                                  </m:d>
                                </m:e>
                                <m:sup>
                                  <m:r>
                                    <a:rPr lang="en-US" sz="1400" i="1">
                                      <a:solidFill>
                                        <a:schemeClr val="tx1"/>
                                      </a:solidFill>
                                      <a:cs typeface="Arial" panose="020B0604020202020204" pitchFamily="34" charset="0"/>
                                    </a:rPr>
                                    <m:t>2</m:t>
                                  </m:r>
                                </m:sup>
                              </m:sSup>
                            </m:e>
                          </m:rad>
                        </m:den>
                      </m:f>
                    </m:oMath>
                  </m:oMathPara>
                </a14:m>
                <a:endParaRPr lang="en-US" dirty="0">
                  <a:solidFill>
                    <a:schemeClr val="tx1"/>
                  </a:solidFill>
                  <a:cs typeface="Arial" panose="020B0604020202020204" pitchFamily="34" charset="0"/>
                </a:endParaRPr>
              </a:p>
              <a:p>
                <a:pPr algn="ctr"/>
                <a14:m>
                  <m:oMathPara xmlns:m="http://schemas.openxmlformats.org/officeDocument/2006/math">
                    <m:oMath>
                      <m:r>
                        <a:rPr lang="en-US" b="0" i="1" smtClean="0">
                          <a:solidFill>
                            <a:schemeClr val="tx1"/>
                          </a:solidFill>
                          <a:cs typeface="Arial" panose="020B0604020202020204" pitchFamily="34" charset="0"/>
                        </a:rPr>
                        <m:t>ℒ</m:t>
                      </m:r>
                      <m:r>
                        <a:rPr lang="en-US" b="0" i="1" smtClean="0">
                          <a:solidFill>
                            <a:schemeClr val="tx1"/>
                          </a:solidFill>
                          <a:cs typeface="Arial" panose="020B0604020202020204" pitchFamily="34" charset="0"/>
                        </a:rPr>
                        <m:t>=</m:t>
                      </m:r>
                      <m:sSub>
                        <m:sSubPr>
                          <m:ctrlPr>
                            <a:rPr lang="en-US" b="0" i="1" smtClean="0">
                              <a:solidFill>
                                <a:schemeClr val="tx1"/>
                              </a:solidFill>
                              <a:cs typeface="Arial" panose="020B0604020202020204" pitchFamily="34" charset="0"/>
                            </a:rPr>
                          </m:ctrlPr>
                        </m:sSubPr>
                        <m:e>
                          <m:r>
                            <a:rPr lang="en-US" b="0" i="1" smtClean="0">
                              <a:solidFill>
                                <a:schemeClr val="tx1"/>
                              </a:solidFill>
                              <a:cs typeface="Arial" panose="020B0604020202020204" pitchFamily="34" charset="0"/>
                            </a:rPr>
                            <m:t>𝑤</m:t>
                          </m:r>
                        </m:e>
                        <m:sub>
                          <m:r>
                            <a:rPr lang="en-US" b="0" i="1" smtClean="0">
                              <a:solidFill>
                                <a:schemeClr val="tx1"/>
                              </a:solidFill>
                              <a:cs typeface="Arial" panose="020B0604020202020204" pitchFamily="34" charset="0"/>
                            </a:rPr>
                            <m:t>1</m:t>
                          </m:r>
                        </m:sub>
                      </m:sSub>
                      <m:r>
                        <a:rPr lang="en-US" b="0" i="1" smtClean="0">
                          <a:solidFill>
                            <a:schemeClr val="tx1"/>
                          </a:solidFill>
                          <a:cs typeface="Arial" panose="020B0604020202020204" pitchFamily="34" charset="0"/>
                        </a:rPr>
                        <m:t>⋅</m:t>
                      </m:r>
                      <m:sSub>
                        <m:sSubPr>
                          <m:ctrlPr>
                            <a:rPr lang="en-US" b="0" i="1" smtClean="0">
                              <a:solidFill>
                                <a:schemeClr val="tx1"/>
                              </a:solidFill>
                              <a:cs typeface="Arial" panose="020B0604020202020204" pitchFamily="34" charset="0"/>
                            </a:rPr>
                          </m:ctrlPr>
                        </m:sSubPr>
                        <m:e>
                          <m:r>
                            <a:rPr lang="en-US" b="0" i="1" smtClean="0">
                              <a:solidFill>
                                <a:schemeClr val="tx1"/>
                              </a:solidFill>
                              <a:cs typeface="Arial" panose="020B0604020202020204" pitchFamily="34" charset="0"/>
                            </a:rPr>
                            <m:t>𝑙</m:t>
                          </m:r>
                        </m:e>
                        <m:sub>
                          <m:r>
                            <a:rPr lang="en-US" b="0" i="1" smtClean="0">
                              <a:solidFill>
                                <a:schemeClr val="tx1"/>
                              </a:solidFill>
                              <a:cs typeface="Arial" panose="020B0604020202020204" pitchFamily="34" charset="0"/>
                            </a:rPr>
                            <m:t>𝑝𝑒𝑎𝑘</m:t>
                          </m:r>
                        </m:sub>
                      </m:sSub>
                      <m:r>
                        <a:rPr lang="en-US" b="0" i="1" smtClean="0">
                          <a:solidFill>
                            <a:schemeClr val="tx1"/>
                          </a:solidFill>
                          <a:cs typeface="Arial" panose="020B0604020202020204" pitchFamily="34" charset="0"/>
                        </a:rPr>
                        <m:t>+</m:t>
                      </m:r>
                      <m:sSub>
                        <m:sSubPr>
                          <m:ctrlPr>
                            <a:rPr lang="en-US" b="0" i="1" smtClean="0">
                              <a:solidFill>
                                <a:schemeClr val="tx1"/>
                              </a:solidFill>
                              <a:cs typeface="Arial" panose="020B0604020202020204" pitchFamily="34" charset="0"/>
                            </a:rPr>
                          </m:ctrlPr>
                        </m:sSubPr>
                        <m:e>
                          <m:r>
                            <a:rPr lang="en-US" b="0" i="1" smtClean="0">
                              <a:solidFill>
                                <a:schemeClr val="tx1"/>
                              </a:solidFill>
                              <a:cs typeface="Arial" panose="020B0604020202020204" pitchFamily="34" charset="0"/>
                            </a:rPr>
                            <m:t>𝑤</m:t>
                          </m:r>
                        </m:e>
                        <m:sub>
                          <m:r>
                            <a:rPr lang="en-US" b="0" i="1" smtClean="0">
                              <a:solidFill>
                                <a:schemeClr val="tx1"/>
                              </a:solidFill>
                              <a:cs typeface="Arial" panose="020B0604020202020204" pitchFamily="34" charset="0"/>
                            </a:rPr>
                            <m:t>2</m:t>
                          </m:r>
                        </m:sub>
                      </m:sSub>
                      <m:r>
                        <a:rPr lang="en-US" b="0" i="1" smtClean="0">
                          <a:solidFill>
                            <a:schemeClr val="tx1"/>
                          </a:solidFill>
                          <a:cs typeface="Arial" panose="020B0604020202020204" pitchFamily="34" charset="0"/>
                        </a:rPr>
                        <m:t>⋅</m:t>
                      </m:r>
                      <m:sSub>
                        <m:sSubPr>
                          <m:ctrlPr>
                            <a:rPr lang="en-US" b="0" i="1" smtClean="0">
                              <a:solidFill>
                                <a:schemeClr val="tx1"/>
                              </a:solidFill>
                              <a:cs typeface="Arial" panose="020B0604020202020204" pitchFamily="34" charset="0"/>
                            </a:rPr>
                          </m:ctrlPr>
                        </m:sSubPr>
                        <m:e>
                          <m:r>
                            <a:rPr lang="en-US" b="0" i="1" smtClean="0">
                              <a:solidFill>
                                <a:schemeClr val="tx1"/>
                              </a:solidFill>
                              <a:cs typeface="Arial" panose="020B0604020202020204" pitchFamily="34" charset="0"/>
                            </a:rPr>
                            <m:t>𝑙</m:t>
                          </m:r>
                        </m:e>
                        <m:sub>
                          <m:r>
                            <a:rPr lang="en-US" b="0" i="1" smtClean="0">
                              <a:solidFill>
                                <a:schemeClr val="tx1"/>
                              </a:solidFill>
                              <a:cs typeface="Arial" panose="020B0604020202020204" pitchFamily="34" charset="0"/>
                            </a:rPr>
                            <m:t>𝑐𝑜𝑟𝑟</m:t>
                          </m:r>
                        </m:sub>
                      </m:sSub>
                    </m:oMath>
                  </m:oMathPara>
                </a14:m>
                <a:endParaRPr lang="en-US" dirty="0">
                  <a:solidFill>
                    <a:schemeClr val="tx1"/>
                  </a:solidFill>
                  <a:cs typeface="Arial" panose="020B0604020202020204" pitchFamily="34" charset="0"/>
                </a:endParaRPr>
              </a:p>
            </p:txBody>
          </p:sp>
        </mc:Choice>
        <mc:Fallback>
          <p:sp>
            <p:nvSpPr>
              <p:cNvPr id="145" name="Rectangle 144">
                <a:extLst>
                  <a:ext uri="{FF2B5EF4-FFF2-40B4-BE49-F238E27FC236}">
                    <a16:creationId xmlns:a16="http://schemas.microsoft.com/office/drawing/2014/main" id="{982261E5-3BC2-B389-85C0-4BDC3705572E}"/>
                  </a:ext>
                </a:extLst>
              </p:cNvPr>
              <p:cNvSpPr>
                <a:spLocks noRot="1" noChangeAspect="1" noMove="1" noResize="1" noEditPoints="1" noAdjustHandles="1" noChangeArrowheads="1" noChangeShapeType="1" noTextEdit="1"/>
              </p:cNvSpPr>
              <p:nvPr/>
            </p:nvSpPr>
            <p:spPr>
              <a:xfrm>
                <a:off x="7184851" y="4665706"/>
                <a:ext cx="3581250" cy="2007188"/>
              </a:xfrm>
              <a:prstGeom prst="rect">
                <a:avLst/>
              </a:prstGeom>
              <a:blipFill>
                <a:blip r:embed="rId6"/>
                <a:stretch>
                  <a:fillRect t="-621"/>
                </a:stretch>
              </a:blipFill>
              <a:ln>
                <a:solidFill>
                  <a:schemeClr val="tx1"/>
                </a:solidFill>
              </a:ln>
            </p:spPr>
            <p:txBody>
              <a:bodyPr/>
              <a:lstStyle/>
              <a:p>
                <a:r>
                  <a:rPr lang="en-US">
                    <a:noFill/>
                  </a:rPr>
                  <a:t> </a:t>
                </a:r>
              </a:p>
            </p:txBody>
          </p:sp>
        </mc:Fallback>
      </mc:AlternateContent>
      <p:grpSp>
        <p:nvGrpSpPr>
          <p:cNvPr id="146" name="Group 145">
            <a:extLst>
              <a:ext uri="{FF2B5EF4-FFF2-40B4-BE49-F238E27FC236}">
                <a16:creationId xmlns:a16="http://schemas.microsoft.com/office/drawing/2014/main" id="{FC7520A0-C16A-E1A5-2477-CE8A4BCEB64F}"/>
              </a:ext>
            </a:extLst>
          </p:cNvPr>
          <p:cNvGrpSpPr/>
          <p:nvPr/>
        </p:nvGrpSpPr>
        <p:grpSpPr>
          <a:xfrm>
            <a:off x="9662474" y="135002"/>
            <a:ext cx="2111603" cy="1634976"/>
            <a:chOff x="9662474" y="210418"/>
            <a:chExt cx="2111603" cy="1634976"/>
          </a:xfrm>
        </p:grpSpPr>
        <p:pic>
          <p:nvPicPr>
            <p:cNvPr id="147" name="Graphic 146">
              <a:extLst>
                <a:ext uri="{FF2B5EF4-FFF2-40B4-BE49-F238E27FC236}">
                  <a16:creationId xmlns:a16="http://schemas.microsoft.com/office/drawing/2014/main" id="{A2F1BE1E-DF20-B331-91CE-C319C552CF97}"/>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10139101" y="210418"/>
              <a:ext cx="1634976" cy="1634976"/>
            </a:xfrm>
            <a:prstGeom prst="rect">
              <a:avLst/>
            </a:prstGeom>
          </p:spPr>
        </p:pic>
        <p:sp>
          <p:nvSpPr>
            <p:cNvPr id="148" name="TextBox 147">
              <a:extLst>
                <a:ext uri="{FF2B5EF4-FFF2-40B4-BE49-F238E27FC236}">
                  <a16:creationId xmlns:a16="http://schemas.microsoft.com/office/drawing/2014/main" id="{4C32CC22-E518-0719-2D39-B978F1E2632E}"/>
                </a:ext>
              </a:extLst>
            </p:cNvPr>
            <p:cNvSpPr txBox="1"/>
            <p:nvPr/>
          </p:nvSpPr>
          <p:spPr>
            <a:xfrm>
              <a:off x="9662474" y="427741"/>
              <a:ext cx="689676" cy="1200329"/>
            </a:xfrm>
            <a:prstGeom prst="rect">
              <a:avLst/>
            </a:prstGeom>
            <a:noFill/>
          </p:spPr>
          <p:txBody>
            <a:bodyPr wrap="none" rtlCol="0">
              <a:spAutoFit/>
            </a:bodyPr>
            <a:lstStyle/>
            <a:p>
              <a:r>
                <a:rPr lang="en-US" dirty="0"/>
                <a:t>Scan</a:t>
              </a:r>
            </a:p>
            <a:p>
              <a:r>
                <a:rPr lang="en-US" dirty="0"/>
                <a:t>For </a:t>
              </a:r>
            </a:p>
            <a:p>
              <a:r>
                <a:rPr lang="en-US" dirty="0"/>
                <a:t>More</a:t>
              </a:r>
            </a:p>
            <a:p>
              <a:r>
                <a:rPr lang="en-US" dirty="0"/>
                <a:t>Info</a:t>
              </a:r>
            </a:p>
          </p:txBody>
        </p:sp>
        <p:sp>
          <p:nvSpPr>
            <p:cNvPr id="149" name="Rectangle 148">
              <a:extLst>
                <a:ext uri="{FF2B5EF4-FFF2-40B4-BE49-F238E27FC236}">
                  <a16:creationId xmlns:a16="http://schemas.microsoft.com/office/drawing/2014/main" id="{7BC6C9C4-B36E-4FF4-6FF7-1AE320CF831A}"/>
                </a:ext>
              </a:extLst>
            </p:cNvPr>
            <p:cNvSpPr/>
            <p:nvPr/>
          </p:nvSpPr>
          <p:spPr>
            <a:xfrm>
              <a:off x="9662474" y="365125"/>
              <a:ext cx="1968507" cy="1325563"/>
            </a:xfrm>
            <a:prstGeom prst="rect">
              <a:avLst/>
            </a:prstGeom>
            <a:noFill/>
            <a:ln w="254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163210514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BFD2A2-C3A7-9F7B-7AB4-848EF181E6D4}"/>
              </a:ext>
            </a:extLst>
          </p:cNvPr>
          <p:cNvSpPr>
            <a:spLocks noGrp="1"/>
          </p:cNvSpPr>
          <p:nvPr>
            <p:ph type="title"/>
          </p:nvPr>
        </p:nvSpPr>
        <p:spPr/>
        <p:txBody>
          <a:bodyPr/>
          <a:lstStyle/>
          <a:p>
            <a:r>
              <a:rPr lang="en-US" dirty="0"/>
              <a:t>Conclusion</a:t>
            </a:r>
          </a:p>
        </p:txBody>
      </p:sp>
      <p:sp>
        <p:nvSpPr>
          <p:cNvPr id="3" name="Content Placeholder 2">
            <a:extLst>
              <a:ext uri="{FF2B5EF4-FFF2-40B4-BE49-F238E27FC236}">
                <a16:creationId xmlns:a16="http://schemas.microsoft.com/office/drawing/2014/main" id="{15C1FF63-2B27-A36C-B904-CF87E921FA32}"/>
              </a:ext>
            </a:extLst>
          </p:cNvPr>
          <p:cNvSpPr>
            <a:spLocks noGrp="1"/>
          </p:cNvSpPr>
          <p:nvPr>
            <p:ph idx="1"/>
          </p:nvPr>
        </p:nvSpPr>
        <p:spPr>
          <a:xfrm>
            <a:off x="838200" y="1825624"/>
            <a:ext cx="10792781" cy="4532822"/>
          </a:xfrm>
        </p:spPr>
        <p:txBody>
          <a:bodyPr>
            <a:normAutofit/>
          </a:bodyPr>
          <a:lstStyle/>
          <a:p>
            <a:r>
              <a:rPr lang="en-US" dirty="0"/>
              <a:t>Stage 1 is complete</a:t>
            </a:r>
          </a:p>
          <a:p>
            <a:pPr lvl="1"/>
            <a:r>
              <a:rPr lang="en-US" dirty="0"/>
              <a:t>The model works. Model has 2.3M params with 3 branches</a:t>
            </a:r>
          </a:p>
          <a:p>
            <a:pPr lvl="1"/>
            <a:r>
              <a:rPr lang="en-US" dirty="0"/>
              <a:t>Model performance depends on the training dataset composition</a:t>
            </a:r>
          </a:p>
          <a:p>
            <a:pPr lvl="1"/>
            <a:r>
              <a:rPr lang="en-US" dirty="0"/>
              <a:t>Model is robust to changes in resolution and measured wavelength</a:t>
            </a:r>
          </a:p>
          <a:p>
            <a:pPr lvl="1"/>
            <a:r>
              <a:rPr lang="en-US" dirty="0"/>
              <a:t>We are also able to interpret the workings of the CNN (result not shown in this presentation; come find me if you would like to discuss)</a:t>
            </a:r>
          </a:p>
          <a:p>
            <a:r>
              <a:rPr lang="en-US" dirty="0"/>
              <a:t>Stage 2 is in the works</a:t>
            </a:r>
          </a:p>
          <a:p>
            <a:r>
              <a:rPr lang="en-US" dirty="0"/>
              <a:t>Personally, data prep for stage 1 is more interesting, but TIME CRUNCH!</a:t>
            </a:r>
          </a:p>
          <a:p>
            <a:endParaRPr lang="en-US" dirty="0"/>
          </a:p>
        </p:txBody>
      </p:sp>
      <p:sp>
        <p:nvSpPr>
          <p:cNvPr id="14" name="TextBox 13">
            <a:extLst>
              <a:ext uri="{FF2B5EF4-FFF2-40B4-BE49-F238E27FC236}">
                <a16:creationId xmlns:a16="http://schemas.microsoft.com/office/drawing/2014/main" id="{CDB593D7-8230-3ACE-1791-D6B4F3FDC8B7}"/>
              </a:ext>
            </a:extLst>
          </p:cNvPr>
          <p:cNvSpPr txBox="1"/>
          <p:nvPr/>
        </p:nvSpPr>
        <p:spPr>
          <a:xfrm>
            <a:off x="7229724" y="5293365"/>
            <a:ext cx="4865499" cy="1354217"/>
          </a:xfrm>
          <a:prstGeom prst="rect">
            <a:avLst/>
          </a:prstGeom>
          <a:noFill/>
        </p:spPr>
        <p:txBody>
          <a:bodyPr wrap="none" rtlCol="0">
            <a:spAutoFit/>
          </a:bodyPr>
          <a:lstStyle/>
          <a:p>
            <a:r>
              <a:rPr lang="en-US" sz="1600" dirty="0"/>
              <a:t>Contact info</a:t>
            </a:r>
          </a:p>
          <a:p>
            <a:r>
              <a:rPr lang="en-US" sz="1600" dirty="0"/>
              <a:t>Name: Soorya Narayan</a:t>
            </a:r>
          </a:p>
          <a:p>
            <a:r>
              <a:rPr lang="en-US" sz="1600" dirty="0"/>
              <a:t>Lab: Centre de Physique des </a:t>
            </a:r>
            <a:r>
              <a:rPr lang="en-US" sz="1600" dirty="0" err="1"/>
              <a:t>Particules</a:t>
            </a:r>
            <a:r>
              <a:rPr lang="en-US" sz="1600" dirty="0"/>
              <a:t> de Marseille</a:t>
            </a:r>
          </a:p>
          <a:p>
            <a:r>
              <a:rPr lang="en-US" sz="1600" dirty="0"/>
              <a:t>PIs: William Gillard, Stephane Ayache, Julien </a:t>
            </a:r>
            <a:r>
              <a:rPr lang="en-US" sz="1600" dirty="0" err="1"/>
              <a:t>Zoubian</a:t>
            </a:r>
            <a:endParaRPr lang="en-US" sz="1600" dirty="0"/>
          </a:p>
          <a:p>
            <a:r>
              <a:rPr lang="en-US" sz="1600" dirty="0"/>
              <a:t>Email: soorya_narayan@cppm.in2p3.fr</a:t>
            </a:r>
          </a:p>
        </p:txBody>
      </p:sp>
      <p:grpSp>
        <p:nvGrpSpPr>
          <p:cNvPr id="4" name="Group 3">
            <a:extLst>
              <a:ext uri="{FF2B5EF4-FFF2-40B4-BE49-F238E27FC236}">
                <a16:creationId xmlns:a16="http://schemas.microsoft.com/office/drawing/2014/main" id="{6AC287A7-A4DF-3E40-C739-A3FE1DFE25FF}"/>
              </a:ext>
            </a:extLst>
          </p:cNvPr>
          <p:cNvGrpSpPr/>
          <p:nvPr/>
        </p:nvGrpSpPr>
        <p:grpSpPr>
          <a:xfrm>
            <a:off x="9662474" y="210418"/>
            <a:ext cx="2111603" cy="1634976"/>
            <a:chOff x="9662474" y="210418"/>
            <a:chExt cx="2111603" cy="1634976"/>
          </a:xfrm>
        </p:grpSpPr>
        <p:pic>
          <p:nvPicPr>
            <p:cNvPr id="5" name="Graphic 4">
              <a:extLst>
                <a:ext uri="{FF2B5EF4-FFF2-40B4-BE49-F238E27FC236}">
                  <a16:creationId xmlns:a16="http://schemas.microsoft.com/office/drawing/2014/main" id="{357A9E3D-A757-75D1-BC13-B9C6851A8984}"/>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10139101" y="210418"/>
              <a:ext cx="1634976" cy="1634976"/>
            </a:xfrm>
            <a:prstGeom prst="rect">
              <a:avLst/>
            </a:prstGeom>
          </p:spPr>
        </p:pic>
        <p:sp>
          <p:nvSpPr>
            <p:cNvPr id="6" name="TextBox 5">
              <a:extLst>
                <a:ext uri="{FF2B5EF4-FFF2-40B4-BE49-F238E27FC236}">
                  <a16:creationId xmlns:a16="http://schemas.microsoft.com/office/drawing/2014/main" id="{49E2D51A-F1D5-4EA3-E4A6-2E7D015D3F3C}"/>
                </a:ext>
              </a:extLst>
            </p:cNvPr>
            <p:cNvSpPr txBox="1"/>
            <p:nvPr/>
          </p:nvSpPr>
          <p:spPr>
            <a:xfrm>
              <a:off x="9662474" y="427741"/>
              <a:ext cx="689676" cy="1200329"/>
            </a:xfrm>
            <a:prstGeom prst="rect">
              <a:avLst/>
            </a:prstGeom>
            <a:noFill/>
          </p:spPr>
          <p:txBody>
            <a:bodyPr wrap="none" rtlCol="0">
              <a:spAutoFit/>
            </a:bodyPr>
            <a:lstStyle/>
            <a:p>
              <a:r>
                <a:rPr lang="en-US" dirty="0"/>
                <a:t>Scan</a:t>
              </a:r>
            </a:p>
            <a:p>
              <a:r>
                <a:rPr lang="en-US" dirty="0"/>
                <a:t>For </a:t>
              </a:r>
            </a:p>
            <a:p>
              <a:r>
                <a:rPr lang="en-US" dirty="0"/>
                <a:t>More</a:t>
              </a:r>
            </a:p>
            <a:p>
              <a:r>
                <a:rPr lang="en-US" dirty="0"/>
                <a:t>Info</a:t>
              </a:r>
            </a:p>
          </p:txBody>
        </p:sp>
        <p:sp>
          <p:nvSpPr>
            <p:cNvPr id="7" name="Rectangle 6">
              <a:extLst>
                <a:ext uri="{FF2B5EF4-FFF2-40B4-BE49-F238E27FC236}">
                  <a16:creationId xmlns:a16="http://schemas.microsoft.com/office/drawing/2014/main" id="{A582A978-ED20-C8AE-F250-57C94DCE297D}"/>
                </a:ext>
              </a:extLst>
            </p:cNvPr>
            <p:cNvSpPr/>
            <p:nvPr/>
          </p:nvSpPr>
          <p:spPr>
            <a:xfrm>
              <a:off x="9662474" y="365125"/>
              <a:ext cx="1968507" cy="1325563"/>
            </a:xfrm>
            <a:prstGeom prst="rect">
              <a:avLst/>
            </a:prstGeom>
            <a:noFill/>
            <a:ln w="254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588208764"/>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725</TotalTime>
  <Words>1468</Words>
  <Application>Microsoft Macintosh PowerPoint</Application>
  <PresentationFormat>Widescreen</PresentationFormat>
  <Paragraphs>173</Paragraphs>
  <Slides>9</Slides>
  <Notes>9</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9</vt:i4>
      </vt:variant>
    </vt:vector>
  </HeadingPairs>
  <TitlesOfParts>
    <vt:vector size="16" baseType="lpstr">
      <vt:lpstr>Aptos</vt:lpstr>
      <vt:lpstr>Aptos Display</vt:lpstr>
      <vt:lpstr>Arial</vt:lpstr>
      <vt:lpstr>Cambria Math</vt:lpstr>
      <vt:lpstr>Times New Roman</vt:lpstr>
      <vt:lpstr>Wingdings</vt:lpstr>
      <vt:lpstr>Office Theme</vt:lpstr>
      <vt:lpstr>Is Euclid Spectroscopy Science Ready?</vt:lpstr>
      <vt:lpstr>Introduction</vt:lpstr>
      <vt:lpstr>Introduction</vt:lpstr>
      <vt:lpstr>Introduction</vt:lpstr>
      <vt:lpstr>So, what’s the catch?</vt:lpstr>
      <vt:lpstr>Problem SOLVED! (maybe)</vt:lpstr>
      <vt:lpstr>Stage 1 Results</vt:lpstr>
      <vt:lpstr>Training Strategy</vt:lpstr>
      <vt:lpstr>Conclusion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Tamayo Spicy</dc:creator>
  <cp:lastModifiedBy>Tamayo Spicy</cp:lastModifiedBy>
  <cp:revision>5</cp:revision>
  <dcterms:created xsi:type="dcterms:W3CDTF">2026-08-26T09:04:36Z</dcterms:created>
  <dcterms:modified xsi:type="dcterms:W3CDTF">2026-08-27T15:25:37Z</dcterms:modified>
</cp:coreProperties>
</file>