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2" r:id="rId5"/>
    <p:sldId id="263" r:id="rId6"/>
    <p:sldId id="261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M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912" autoAdjust="0"/>
  </p:normalViewPr>
  <p:slideViewPr>
    <p:cSldViewPr snapToGrid="0">
      <p:cViewPr varScale="1">
        <p:scale>
          <a:sx n="51" d="100"/>
          <a:sy n="51" d="100"/>
        </p:scale>
        <p:origin x="12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F88BB-1D2E-462C-A96A-6463E17F4786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268DC-893B-4EB2-BAD6-35BD9271F027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761060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4268DC-893B-4EB2-BAD6-35BD9271F027}" type="slidenum">
              <a:rPr lang="en-MT" smtClean="0"/>
              <a:t>1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079929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4268DC-893B-4EB2-BAD6-35BD9271F027}" type="slidenum">
              <a:rPr lang="en-MT" smtClean="0"/>
              <a:t>2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4010208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Model selection for the next stage - the full-finetuning stage</a:t>
            </a: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4268DC-893B-4EB2-BAD6-35BD9271F027}" type="slidenum">
              <a:rPr lang="en-MT" smtClean="0"/>
              <a:t>3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2253681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5 CNN architectures</a:t>
            </a:r>
          </a:p>
          <a:p>
            <a:r>
              <a:rPr lang="en-GB" dirty="0"/>
              <a:t>5 </a:t>
            </a:r>
            <a:r>
              <a:rPr lang="en-GB" dirty="0" err="1"/>
              <a:t>ViT</a:t>
            </a:r>
            <a:r>
              <a:rPr lang="en-GB" dirty="0"/>
              <a:t> architectures</a:t>
            </a:r>
          </a:p>
          <a:p>
            <a:r>
              <a:rPr lang="en-GB" dirty="0"/>
              <a:t>Models at this stage are evaluated based on their pre-trained frozen representations from natural images, the models at this stage, do not know what a galaxy is.</a:t>
            </a:r>
            <a:br>
              <a:rPr lang="en-GB" dirty="0"/>
            </a:br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best-performing models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selected </a:t>
            </a:r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full retraining, plus a few kept for architectural diversity despite weaker baselines.</a:t>
            </a: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4268DC-893B-4EB2-BAD6-35BD9271F027}" type="slidenum">
              <a:rPr lang="en-MT" smtClean="0"/>
              <a:t>4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4027816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4268DC-893B-4EB2-BAD6-35BD9271F027}" type="slidenum">
              <a:rPr lang="en-MT" smtClean="0"/>
              <a:t>5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2679318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stress tests, one question: is the 87-88% / ~80% ceiling real, or an artefact of a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particular data</a:t>
            </a:r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split, config, or label noise?</a:t>
            </a: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MT" b="0" dirty="0">
              <a:effectLst/>
            </a:endParaRP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Partition Robustness: </a:t>
            </a:r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ResNet-101 &amp; </a:t>
            </a:r>
            <a:r>
              <a:rPr lang="en-MT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</a:t>
            </a:r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-Base/16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stayed in the tight overall accuracy and Macro F1 band, so the ceiling isn’t tied to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particular data split.</a:t>
            </a:r>
          </a:p>
          <a:p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Agreement filtering (ResNet-101, t = 0.7):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MT" dirty="0"/>
              <a:t>training </a:t>
            </a:r>
            <a:r>
              <a:rPr lang="en-GB" dirty="0"/>
              <a:t>was filtered </a:t>
            </a:r>
            <a:r>
              <a:rPr lang="en-MT" dirty="0"/>
              <a:t>to only galaxies with at least 70% agreement</a:t>
            </a:r>
            <a:r>
              <a:rPr lang="en-GB" dirty="0"/>
              <a:t> from the crowdsourced galaxy zoo 2 dataset</a:t>
            </a:r>
            <a:r>
              <a:rPr lang="en-MT" dirty="0"/>
              <a:t>, removing the ambiguous ones</a:t>
            </a:r>
            <a:r>
              <a:rPr lang="en-GB" dirty="0"/>
              <a:t>.</a:t>
            </a: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slightly better accuracy 87.38% → 87.55%, but Macro F1 fell 79.83% → 79.25%.</a:t>
            </a:r>
            <a:endParaRPr lang="en-MT" b="0" dirty="0">
              <a:effectLst/>
            </a:endParaRPr>
          </a:p>
          <a:p>
            <a:pPr rtl="0"/>
            <a:r>
              <a:rPr lang="en-M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filtering backfires: filtering strips ambiguous galaxies from training, but the test set keeps them all; so the model is under-trained on exactly what it's tested on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en-MT" b="0" dirty="0">
                <a:effectLst/>
              </a:rPr>
            </a:b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4268DC-893B-4EB2-BAD6-35BD9271F027}" type="slidenum">
              <a:rPr lang="en-MT" smtClean="0"/>
              <a:t>6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2446005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F6C-7FDE-C27C-8F24-986385E82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BF461-9B21-14EA-160C-CDD133FF1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5C31C-C2F9-7821-B4EF-3930F3D7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47E5F-3DE9-602B-8272-E5D585BEC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6A761-6A8A-FADE-356B-BDE11274D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2571133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81327-3BF3-04C1-8A96-A6EC85016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9C142-F1A6-2431-133E-A44DD6BFEB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C738A-C2B7-EE0B-E634-E7BFBE0A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9BDE0-2E67-A5D7-C8E3-9520ED6A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FE28F-D7C6-FD15-CB8B-3FF950F4B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45653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F243FE-AFE6-2A30-38B4-F49958F6E1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86F0A-2179-9960-EB4A-11DCDE433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8BA9B-8F5C-8EFA-AEBA-B36DE5EA0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F9386-A6ED-73BF-9960-892D6E714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500C5-14BB-37C9-0ABD-45332B79C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27329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61829-C3E2-9531-3BE3-6B7EA8244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0645D-C9C8-A125-E9E4-BE0FF5593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EBF7E-9BE2-2F2B-A2D2-479B0F6E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CD34F-00FC-7AE9-0290-74C815CD2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CB3DF-CFF7-5472-467C-9253D6A3A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584574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D971C-A91A-15F0-588D-FE497BFAE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6DBA9-32D9-D85D-CE54-A02660AA3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907ED-E321-2ECF-0730-0EECB876C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835EC-BA0B-CAD4-6EE1-0DA7B3AA1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BCED8-1E2B-0A83-1E5E-E00D552CF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45316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CFC6C-84A2-EB1E-4480-A2F935866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F2EB8-E85B-3D53-FAFC-20405F5410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BB5B9-ABC9-82B7-16EE-935DFBB4A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6667A-43FA-7C84-00FE-B91DEAEF0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629329-5CEF-67E3-ECF5-3616AF1AA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B3CD5-A3C1-3EDC-B4B0-C03CAD4D5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86827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A1FA-EE03-ABF1-A1F1-4360ACDAB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F5827-4B67-635D-BFCA-91A773F3E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1CA3B-4B59-295E-7B14-D54302B5D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58A176-C32A-9974-3730-A65E95299C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E9550B-1092-AA5D-28CC-822FA3E69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B8BCEA-1663-51AB-EBD9-16959F45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636D29-C309-00B7-488F-D3A6F500A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20E0C4-D5C3-180D-91AF-90E80383A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30264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46431-9CCF-5828-39ED-4A2187A7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B8394D-FC53-AF10-B15B-DE0B53AE4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A110A4-7627-E721-ADDE-7B78F43B4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8436F0-6F0E-B065-25AE-71FD549AD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6078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E9FE5D-E710-64C6-597B-A08682784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C28834-11C1-0322-ED15-492FAC8D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94347-D716-35AB-627B-C6650161E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52482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18E6D-2597-C86A-66CD-DAD965683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DB868-8C27-5EC0-BD01-3C1BE667B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275E0-6FB0-3001-269C-2951697B89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A9B47A-9348-A482-9B73-B23E623C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83D5D-2285-EB4D-E45A-A75B7604A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56D16-860A-0C6D-F643-F464E8367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674698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C6022-4117-65C2-9400-FC32D72E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FA6787-6F8B-9D70-DF6B-79C051E03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7299D6-68EC-F8C1-0647-8FB312A019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B2E52-E111-0028-C602-E08E01B44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290822-64BA-7738-D511-D1FB8426C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FDF485-B4E1-5C5E-674C-E7CD2A82C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119089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BE6026-AE5A-CB4E-7692-1C709447A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973752-86E3-5A15-F52C-B60D02DED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B5054-05E7-5CC5-EE40-23FF94E35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C855D3-652D-485E-B556-45CB7B667079}" type="datetimeFigureOut">
              <a:rPr lang="en-MT" smtClean="0"/>
              <a:t>25/08/2026</a:t>
            </a:fld>
            <a:endParaRPr lang="en-M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31E03-9C6E-12E0-6C72-26C15B122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53752-117F-0ABD-8B2F-1CF74E195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8EC85E-343A-4588-B511-014107AC255B}" type="slidenum">
              <a:rPr lang="en-MT" smtClean="0"/>
              <a:t>‹#›</a:t>
            </a:fld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367527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32495F0-C5CB-4823-AE70-EED61EBAB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1A309D-F434-9EA7-0C6A-2D44AA623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1183" y="1143000"/>
            <a:ext cx="4846320" cy="2898648"/>
          </a:xfrm>
        </p:spPr>
        <p:txBody>
          <a:bodyPr>
            <a:normAutofit/>
          </a:bodyPr>
          <a:lstStyle/>
          <a:p>
            <a:pPr algn="l"/>
            <a:r>
              <a:rPr lang="en-MT" sz="3400" dirty="0"/>
              <a:t>A Benchmark of Convolutional Neural Networks and Vision Transformers for Galaxy Morphology Classification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D8C033-67E1-5C81-E273-4437E4E8C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183" y="4407408"/>
            <a:ext cx="4846320" cy="1335024"/>
          </a:xfrm>
        </p:spPr>
        <p:txBody>
          <a:bodyPr>
            <a:normAutofit/>
          </a:bodyPr>
          <a:lstStyle/>
          <a:p>
            <a:pPr algn="l"/>
            <a:r>
              <a:rPr lang="en-GB" sz="2200" dirty="0"/>
              <a:t>Liam Azzopardi</a:t>
            </a:r>
          </a:p>
          <a:p>
            <a:pPr algn="l"/>
            <a:r>
              <a:rPr lang="en-GB" sz="2200" b="1" dirty="0"/>
              <a:t>Supervisor</a:t>
            </a:r>
            <a:r>
              <a:rPr lang="en-GB" sz="2200" dirty="0"/>
              <a:t>: Dr. Andrea DeMarco</a:t>
            </a:r>
          </a:p>
          <a:p>
            <a:pPr algn="l"/>
            <a:r>
              <a:rPr lang="en-GB" sz="2200" b="1" dirty="0"/>
              <a:t>Co-Supervisor</a:t>
            </a:r>
            <a:r>
              <a:rPr lang="en-GB" sz="2200" dirty="0"/>
              <a:t> : Dr. Dylan </a:t>
            </a:r>
            <a:r>
              <a:rPr lang="en-GB" sz="2200" dirty="0" err="1"/>
              <a:t>Seychell</a:t>
            </a:r>
            <a:endParaRPr lang="en-GB" sz="22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8B9C25-D80D-48EC-B83A-231219A80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82975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9B368F-1D51-DD74-DC5A-813F8D3B1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956" y="1076963"/>
            <a:ext cx="5441001" cy="137385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601CC70B-8875-45A1-8AFD-7D546E3C0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3897" y="4177748"/>
            <a:ext cx="4824407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International Conference on Machine Learning for Astrophysics 3rd Ed. - ML4ASTRO3">
            <a:extLst>
              <a:ext uri="{FF2B5EF4-FFF2-40B4-BE49-F238E27FC236}">
                <a16:creationId xmlns:a16="http://schemas.microsoft.com/office/drawing/2014/main" id="{D80BA1F0-BB53-53FC-9D3B-94A6088B9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956" y="4332370"/>
            <a:ext cx="5441001" cy="152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8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3DEDD-8DC7-19D7-A96C-E37EE6D80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en-GB" sz="3200" dirty="0"/>
              <a:t>Motivation &amp; Aim</a:t>
            </a:r>
            <a:endParaRPr lang="en-MT" sz="3200" dirty="0"/>
          </a:p>
        </p:txBody>
      </p:sp>
      <p:pic>
        <p:nvPicPr>
          <p:cNvPr id="5" name="Picture 4" descr="A swirling meteorite">
            <a:extLst>
              <a:ext uri="{FF2B5EF4-FFF2-40B4-BE49-F238E27FC236}">
                <a16:creationId xmlns:a16="http://schemas.microsoft.com/office/drawing/2014/main" id="{2065EF03-4203-29AD-C413-2C5B5152A3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38" r="23327" b="1"/>
          <a:stretch>
            <a:fillRect/>
          </a:stretch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1B008-8322-A932-4FCE-A83B8036B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en-GB" sz="2000" b="1" dirty="0"/>
              <a:t>Motivation: </a:t>
            </a:r>
            <a:r>
              <a:rPr lang="en-MT" sz="2000" dirty="0"/>
              <a:t>Galaxy morphology reveals formation history and star formation, but human classification cannot scale to LSST</a:t>
            </a:r>
            <a:r>
              <a:rPr lang="en-GB" sz="2000" dirty="0"/>
              <a:t> </a:t>
            </a:r>
            <a:r>
              <a:rPr lang="en-MT" sz="2000" dirty="0"/>
              <a:t> (~20B galaxies</a:t>
            </a:r>
            <a:r>
              <a:rPr lang="en-GB" sz="2000" dirty="0"/>
              <a:t> [1]</a:t>
            </a:r>
            <a:r>
              <a:rPr lang="en-MT" sz="2000" dirty="0"/>
              <a:t>) and is inherently subjective</a:t>
            </a:r>
            <a:r>
              <a:rPr lang="en-GB" sz="2000" dirty="0"/>
              <a:t>; deep learning can automate this.</a:t>
            </a:r>
          </a:p>
          <a:p>
            <a:r>
              <a:rPr lang="en-GB" sz="2000" b="1" dirty="0"/>
              <a:t>Aim: </a:t>
            </a:r>
            <a:r>
              <a:rPr lang="en-MT" sz="2000" dirty="0"/>
              <a:t>compare </a:t>
            </a:r>
            <a:r>
              <a:rPr lang="en-GB" sz="2000" dirty="0"/>
              <a:t>Convolutional Neural Networks (</a:t>
            </a:r>
            <a:r>
              <a:rPr lang="en-MT" sz="2000" dirty="0"/>
              <a:t>CNNs</a:t>
            </a:r>
            <a:r>
              <a:rPr lang="en-GB" sz="2000" dirty="0"/>
              <a:t>)</a:t>
            </a:r>
            <a:r>
              <a:rPr lang="en-MT" sz="2000" dirty="0"/>
              <a:t> and</a:t>
            </a:r>
            <a:r>
              <a:rPr lang="en-GB" sz="2000" dirty="0"/>
              <a:t> Vision Transformers</a:t>
            </a:r>
            <a:r>
              <a:rPr lang="en-MT" sz="2000" dirty="0"/>
              <a:t> </a:t>
            </a:r>
            <a:r>
              <a:rPr lang="en-GB" sz="2000" dirty="0"/>
              <a:t>(</a:t>
            </a:r>
            <a:r>
              <a:rPr lang="en-MT" sz="2000" dirty="0" err="1"/>
              <a:t>ViTs</a:t>
            </a:r>
            <a:r>
              <a:rPr lang="en-GB" sz="2000" dirty="0"/>
              <a:t>)</a:t>
            </a:r>
            <a:r>
              <a:rPr lang="en-MT" sz="2000" dirty="0"/>
              <a:t> for automated galaxy morphology classification, evaluating how well models pre-trained on natural images can transfer to astronomical data</a:t>
            </a:r>
            <a:r>
              <a:rPr lang="en-GB" sz="2000" dirty="0"/>
              <a:t>.</a:t>
            </a:r>
            <a:endParaRPr lang="en-MT" sz="2000" b="1" dirty="0"/>
          </a:p>
        </p:txBody>
      </p:sp>
    </p:spTree>
    <p:extLst>
      <p:ext uri="{BB962C8B-B14F-4D97-AF65-F5344CB8AC3E}">
        <p14:creationId xmlns:p14="http://schemas.microsoft.com/office/powerpoint/2010/main" val="330602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42F98-CB39-C3FE-F317-80896499B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Methodology</a:t>
            </a:r>
            <a:endParaRPr lang="en-M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ED8F3-20BA-CCD1-E25B-7090DE00B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Curated Galaxy Zoo 2 [2]; 7 morphological classes, severely imbalanced (~40% down to ~2%).</a:t>
            </a:r>
          </a:p>
          <a:p>
            <a:r>
              <a:rPr lang="en-GB" dirty="0"/>
              <a:t>A hierarchal framework pipeline [3], to handle the imbalance.</a:t>
            </a:r>
          </a:p>
          <a:p>
            <a:r>
              <a:rPr lang="en-GB" dirty="0"/>
              <a:t>Fair comparison in two stages; linear probing (frozen-backbone baselines + model selection), then full fine-tuning of the selected models.</a:t>
            </a:r>
          </a:p>
          <a:p>
            <a:r>
              <a:rPr lang="en-GB" dirty="0"/>
              <a:t>Two follow-up experiments to interrogate the result: a re-run with a new data split (new fold train/test/validation), and an agreement-threshold filtering ablation.</a:t>
            </a:r>
            <a:endParaRPr lang="en-M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92979F-A54C-ABDC-FCEB-CF222020E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486" y="274320"/>
            <a:ext cx="714622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70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DAD3C0-4086-BA0E-24EF-BEB3C76CB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57259"/>
            <a:ext cx="10905066" cy="534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49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383D76-82F9-729E-443A-D7830F5EC7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192" y="643466"/>
            <a:ext cx="909561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84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B3E29D1-5A02-7CFE-C4F4-7226A12E9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70890"/>
            <a:ext cx="10905066" cy="531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66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E2C44-C64F-ED29-A67D-DB20E93F7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  <a:endParaRPr lang="en-M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973B1-C434-4F63-428F-EBEFB73F7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042"/>
            <a:ext cx="10515600" cy="46369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MT" dirty="0"/>
              <a:t>CNN and </a:t>
            </a:r>
            <a:r>
              <a:rPr lang="en-MT" dirty="0" err="1"/>
              <a:t>ViT</a:t>
            </a:r>
            <a:r>
              <a:rPr lang="en-MT" dirty="0"/>
              <a:t> </a:t>
            </a:r>
            <a:r>
              <a:rPr lang="en-GB" dirty="0"/>
              <a:t>performance </a:t>
            </a:r>
            <a:r>
              <a:rPr lang="en-MT" dirty="0"/>
              <a:t>comparable</a:t>
            </a:r>
            <a:r>
              <a:rPr lang="en-GB" dirty="0"/>
              <a:t> after full fine-tuning.</a:t>
            </a:r>
          </a:p>
          <a:p>
            <a:r>
              <a:rPr lang="en-GB" dirty="0"/>
              <a:t> ResNet101 </a:t>
            </a:r>
            <a:r>
              <a:rPr lang="en-GB" dirty="0">
                <a:sym typeface="Wingdings" panose="05000000000000000000" pitchFamily="2" charset="2"/>
              </a:rPr>
              <a:t> comparable efficient option when compared to RF-DETR and DINOv2.</a:t>
            </a:r>
            <a:endParaRPr lang="en-GB" dirty="0"/>
          </a:p>
          <a:p>
            <a:r>
              <a:rPr lang="en-GB" dirty="0"/>
              <a:t>T</a:t>
            </a:r>
            <a:r>
              <a:rPr lang="en-MT" dirty="0"/>
              <a:t>he ceiling is consistent, one class (featured no bar/spiral) </a:t>
            </a:r>
            <a:r>
              <a:rPr lang="en-GB" dirty="0"/>
              <a:t>could be driving</a:t>
            </a:r>
            <a:r>
              <a:rPr lang="en-MT" dirty="0"/>
              <a:t> this</a:t>
            </a:r>
            <a:r>
              <a:rPr lang="en-GB" dirty="0"/>
              <a:t> accuracy and Macro F1</a:t>
            </a:r>
            <a:r>
              <a:rPr lang="en-MT" dirty="0"/>
              <a:t> ceiling.</a:t>
            </a:r>
            <a:endParaRPr lang="en-MT" b="0" dirty="0">
              <a:effectLst/>
            </a:endParaRPr>
          </a:p>
          <a:p>
            <a:r>
              <a:rPr lang="en-GB" dirty="0"/>
              <a:t>Stress-tests:</a:t>
            </a:r>
            <a:r>
              <a:rPr lang="en-MT" dirty="0"/>
              <a:t> </a:t>
            </a:r>
            <a:r>
              <a:rPr lang="en-GB" dirty="0"/>
              <a:t>indicates </a:t>
            </a:r>
            <a:r>
              <a:rPr lang="en-MT" dirty="0"/>
              <a:t>the ceiling is a dataset property, suggesting genuine visual ambiguity, not the architecture, the </a:t>
            </a:r>
            <a:r>
              <a:rPr lang="en-GB" dirty="0"/>
              <a:t>data split</a:t>
            </a:r>
            <a:r>
              <a:rPr lang="en-MT" dirty="0"/>
              <a:t>, or noise you can filter away.</a:t>
            </a:r>
          </a:p>
          <a:p>
            <a:pPr marL="0" indent="0">
              <a:buNone/>
            </a:pPr>
            <a:br>
              <a:rPr lang="en-MT" dirty="0"/>
            </a:br>
            <a:endParaRPr lang="en-MT" dirty="0"/>
          </a:p>
          <a:p>
            <a:pPr marL="0" indent="0">
              <a:buNone/>
            </a:pPr>
            <a:br>
              <a:rPr lang="en-MT" dirty="0"/>
            </a:br>
            <a:endParaRPr lang="en-MT" dirty="0"/>
          </a:p>
        </p:txBody>
      </p:sp>
    </p:spTree>
    <p:extLst>
      <p:ext uri="{BB962C8B-B14F-4D97-AF65-F5344CB8AC3E}">
        <p14:creationId xmlns:p14="http://schemas.microsoft.com/office/powerpoint/2010/main" val="1640652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075E5-F0CE-D3C4-DD64-B2C1F0E63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  <a:endParaRPr lang="en-M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27E2F-1C72-F56A-86DD-8AC582C85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 Ž. Ivezić et al., "LSST: From Science Drivers to Reference Design and Anticipated Data Products," The Astrophysical Journal, vol. 873, no. 2, 2019.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 </a:t>
            </a:r>
            <a:r>
              <a:rPr lang="en-M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Walmsley, "Galaxy-datasets: ML-friendly datasets of galaxy images and labels," GitHub, 2023.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 </a:t>
            </a:r>
            <a:r>
              <a:rPr lang="en-MT" dirty="0">
                <a:latin typeface="Times New Roman" panose="02020603050405020304" pitchFamily="18" charset="0"/>
                <a:cs typeface="Times New Roman" panose="02020603050405020304" pitchFamily="18" charset="0"/>
              </a:rPr>
              <a:t>X. Ma, X. Li, A. Luo, J. Zhang, and H. Li, "Galaxy image classification using hierarchical data learning with weighted sampling and label smoothing," MNRAS, vol. 519, no. 3, 2023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MT" dirty="0"/>
          </a:p>
        </p:txBody>
      </p:sp>
    </p:spTree>
    <p:extLst>
      <p:ext uri="{BB962C8B-B14F-4D97-AF65-F5344CB8AC3E}">
        <p14:creationId xmlns:p14="http://schemas.microsoft.com/office/powerpoint/2010/main" val="1808627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033DD-CA2E-2AC7-9542-367D95A8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MT" dirty="0"/>
              <a:t>Thank you for your time and attention</a:t>
            </a:r>
            <a:r>
              <a:rPr lang="en-GB" dirty="0"/>
              <a:t>!</a:t>
            </a:r>
            <a:endParaRPr lang="en-M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4ADF9-5A37-8A6A-01D3-C6AD98C7D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09" y="385132"/>
            <a:ext cx="10515600" cy="1857027"/>
          </a:xfrm>
        </p:spPr>
        <p:txBody>
          <a:bodyPr/>
          <a:lstStyle/>
          <a:p>
            <a:endParaRPr lang="en-MT" dirty="0"/>
          </a:p>
        </p:txBody>
      </p:sp>
    </p:spTree>
    <p:extLst>
      <p:ext uri="{BB962C8B-B14F-4D97-AF65-F5344CB8AC3E}">
        <p14:creationId xmlns:p14="http://schemas.microsoft.com/office/powerpoint/2010/main" val="242380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2663</TotalTime>
  <Words>607</Words>
  <Application>Microsoft Office PowerPoint</Application>
  <PresentationFormat>Widescreen</PresentationFormat>
  <Paragraphs>43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A Benchmark of Convolutional Neural Networks and Vision Transformers for Galaxy Morphology Classification</vt:lpstr>
      <vt:lpstr>Motivation &amp; Aim</vt:lpstr>
      <vt:lpstr>Methodology</vt:lpstr>
      <vt:lpstr>PowerPoint Presentation</vt:lpstr>
      <vt:lpstr>PowerPoint Presentation</vt:lpstr>
      <vt:lpstr>PowerPoint Presentation</vt:lpstr>
      <vt:lpstr>Conclusion</vt:lpstr>
      <vt:lpstr>References</vt:lpstr>
      <vt:lpstr>Thank you for your time and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Liam Azzopardi</dc:creator>
  <cp:lastModifiedBy>Liam Azzopardi</cp:lastModifiedBy>
  <cp:revision>22</cp:revision>
  <dcterms:created xsi:type="dcterms:W3CDTF">2026-08-01T11:06:47Z</dcterms:created>
  <dcterms:modified xsi:type="dcterms:W3CDTF">2026-08-25T17:41:11Z</dcterms:modified>
</cp:coreProperties>
</file>