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8"/>
  </p:notesMasterIdLst>
  <p:sldIdLst>
    <p:sldId id="256" r:id="rId2"/>
    <p:sldId id="259" r:id="rId3"/>
    <p:sldId id="257" r:id="rId4"/>
    <p:sldId id="263" r:id="rId5"/>
    <p:sldId id="271" r:id="rId6"/>
    <p:sldId id="270" r:id="rId7"/>
  </p:sldIdLst>
  <p:sldSz cx="9144000" cy="5143500" type="screen16x9"/>
  <p:notesSz cx="6858000" cy="9144000"/>
  <p:embeddedFontLst>
    <p:embeddedFont>
      <p:font typeface="Albert Sans" panose="020B0604020202020204" charset="0"/>
      <p:regular r:id="rId9"/>
      <p:bold r:id="rId10"/>
      <p:italic r:id="rId11"/>
      <p:boldItalic r:id="rId12"/>
    </p:embeddedFont>
    <p:embeddedFont>
      <p:font typeface="Figtree" panose="020B0604020202020204" charset="0"/>
      <p:regular r:id="rId13"/>
      <p:bold r:id="rId14"/>
      <p:italic r:id="rId15"/>
      <p:boldItalic r:id="rId16"/>
    </p:embeddedFont>
    <p:embeddedFont>
      <p:font typeface="Josefin Sans" pitchFamily="2" charset="0"/>
      <p:regular r:id="rId17"/>
      <p:bold r:id="rId18"/>
      <p:italic r:id="rId19"/>
      <p:boldItalic r:id="rId20"/>
    </p:embeddedFont>
    <p:embeddedFont>
      <p:font typeface="Nunito Light" pitchFamily="2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8E56FF-33F3-4E9B-84B7-4356300DE920}">
  <a:tblStyle styleId="{098E56FF-33F3-4E9B-84B7-4356300DE92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1128141-DC89-4D63-B1B9-9F30692846C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b251a38d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2b251a38d7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910c9cffe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1910c9cffe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>
          <a:extLst>
            <a:ext uri="{FF2B5EF4-FFF2-40B4-BE49-F238E27FC236}">
              <a16:creationId xmlns:a16="http://schemas.microsoft.com/office/drawing/2014/main" id="{DD0F2F33-B6F4-71FE-219B-9BD3D3241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4dda1946d_6_322:notes">
            <a:extLst>
              <a:ext uri="{FF2B5EF4-FFF2-40B4-BE49-F238E27FC236}">
                <a16:creationId xmlns:a16="http://schemas.microsoft.com/office/drawing/2014/main" id="{9AC5E9CB-D4E4-D6F6-F7D5-8FFA9EAE1F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4dda1946d_6_322:notes">
            <a:extLst>
              <a:ext uri="{FF2B5EF4-FFF2-40B4-BE49-F238E27FC236}">
                <a16:creationId xmlns:a16="http://schemas.microsoft.com/office/drawing/2014/main" id="{2DDC15E1-9BBF-ADC0-81FE-DAF51DA0A9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596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46325" y="877725"/>
            <a:ext cx="5040900" cy="265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375175" y="3529225"/>
            <a:ext cx="2748600" cy="74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26" y="-9875"/>
            <a:ext cx="8166874" cy="5168900"/>
            <a:chOff x="626" y="-9875"/>
            <a:chExt cx="8166874" cy="5168900"/>
          </a:xfrm>
        </p:grpSpPr>
        <p:pic>
          <p:nvPicPr>
            <p:cNvPr id="12" name="Google Shape;12;p2"/>
            <p:cNvPicPr preferRelativeResize="0"/>
            <p:nvPr/>
          </p:nvPicPr>
          <p:blipFill rotWithShape="1">
            <a:blip r:embed="rId2">
              <a:alphaModFix/>
            </a:blip>
            <a:srcRect l="-8828" r="-18011" b="71802"/>
            <a:stretch/>
          </p:blipFill>
          <p:spPr>
            <a:xfrm rot="5400000">
              <a:off x="-1912725" y="1903475"/>
              <a:ext cx="5168900" cy="1342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3;p2"/>
            <p:cNvPicPr preferRelativeResize="0"/>
            <p:nvPr/>
          </p:nvPicPr>
          <p:blipFill rotWithShape="1">
            <a:blip r:embed="rId2">
              <a:alphaModFix/>
            </a:blip>
            <a:srcRect t="-13636" r="57004"/>
            <a:stretch/>
          </p:blipFill>
          <p:spPr>
            <a:xfrm rot="5400000">
              <a:off x="6067550" y="3059075"/>
              <a:ext cx="1027600" cy="3172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Google Shape;14;p2"/>
          <p:cNvGrpSpPr/>
          <p:nvPr/>
        </p:nvGrpSpPr>
        <p:grpSpPr>
          <a:xfrm>
            <a:off x="625" y="1250"/>
            <a:ext cx="9143376" cy="5157775"/>
            <a:chOff x="625" y="1250"/>
            <a:chExt cx="9143376" cy="5157775"/>
          </a:xfrm>
        </p:grpSpPr>
        <p:pic>
          <p:nvPicPr>
            <p:cNvPr id="15" name="Google Shape;15;p2"/>
            <p:cNvPicPr preferRelativeResize="0"/>
            <p:nvPr/>
          </p:nvPicPr>
          <p:blipFill rotWithShape="1">
            <a:blip r:embed="rId3">
              <a:alphaModFix amt="70000"/>
            </a:blip>
            <a:srcRect l="45028" b="52512"/>
            <a:stretch/>
          </p:blipFill>
          <p:spPr>
            <a:xfrm rot="10800000" flipH="1">
              <a:off x="625" y="1250"/>
              <a:ext cx="2102401" cy="187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2"/>
            <p:cNvPicPr preferRelativeResize="0"/>
            <p:nvPr/>
          </p:nvPicPr>
          <p:blipFill rotWithShape="1">
            <a:blip r:embed="rId3">
              <a:alphaModFix amt="70000"/>
            </a:blip>
            <a:srcRect r="43509" b="56343"/>
            <a:stretch/>
          </p:blipFill>
          <p:spPr>
            <a:xfrm>
              <a:off x="6325550" y="2913550"/>
              <a:ext cx="2818451" cy="22454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Google Shape;17;p2"/>
          <p:cNvGrpSpPr/>
          <p:nvPr/>
        </p:nvGrpSpPr>
        <p:grpSpPr>
          <a:xfrm>
            <a:off x="292350" y="1531475"/>
            <a:ext cx="8361225" cy="3225825"/>
            <a:chOff x="292350" y="1531475"/>
            <a:chExt cx="8361225" cy="3225825"/>
          </a:xfrm>
        </p:grpSpPr>
        <p:sp>
          <p:nvSpPr>
            <p:cNvPr id="18" name="Google Shape;18;p2"/>
            <p:cNvSpPr/>
            <p:nvPr/>
          </p:nvSpPr>
          <p:spPr>
            <a:xfrm>
              <a:off x="292350" y="15314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5325" y="18124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275025" y="157905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592375" y="28035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146550" y="460310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5"/>
          <p:cNvPicPr preferRelativeResize="0"/>
          <p:nvPr/>
        </p:nvPicPr>
        <p:blipFill rotWithShape="1">
          <a:blip r:embed="rId2">
            <a:alphaModFix amt="70000"/>
          </a:blip>
          <a:srcRect t="61050" r="55893"/>
          <a:stretch/>
        </p:blipFill>
        <p:spPr>
          <a:xfrm flipH="1">
            <a:off x="0" y="0"/>
            <a:ext cx="2200476" cy="20033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1" name="Google Shape;311;p25"/>
          <p:cNvGrpSpPr/>
          <p:nvPr/>
        </p:nvGrpSpPr>
        <p:grpSpPr>
          <a:xfrm flipH="1">
            <a:off x="257027" y="241175"/>
            <a:ext cx="8698625" cy="4479525"/>
            <a:chOff x="188350" y="241175"/>
            <a:chExt cx="8698625" cy="4479525"/>
          </a:xfrm>
        </p:grpSpPr>
        <p:sp>
          <p:nvSpPr>
            <p:cNvPr id="312" name="Google Shape;312;p25"/>
            <p:cNvSpPr/>
            <p:nvPr/>
          </p:nvSpPr>
          <p:spPr>
            <a:xfrm>
              <a:off x="7763950" y="2411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13" name="Google Shape;313;p25"/>
            <p:cNvSpPr/>
            <p:nvPr/>
          </p:nvSpPr>
          <p:spPr>
            <a:xfrm>
              <a:off x="8592375" y="3834175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14" name="Google Shape;314;p25"/>
            <p:cNvSpPr/>
            <p:nvPr/>
          </p:nvSpPr>
          <p:spPr>
            <a:xfrm>
              <a:off x="8653575" y="448730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15" name="Google Shape;315;p25"/>
            <p:cNvSpPr/>
            <p:nvPr/>
          </p:nvSpPr>
          <p:spPr>
            <a:xfrm>
              <a:off x="188350" y="1535675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16" name="Google Shape;316;p25"/>
            <p:cNvSpPr/>
            <p:nvPr/>
          </p:nvSpPr>
          <p:spPr>
            <a:xfrm>
              <a:off x="321575" y="245255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pic>
        <p:nvPicPr>
          <p:cNvPr id="317" name="Google Shape;317;p25"/>
          <p:cNvPicPr preferRelativeResize="0"/>
          <p:nvPr/>
        </p:nvPicPr>
        <p:blipFill rotWithShape="1">
          <a:blip r:embed="rId3">
            <a:alphaModFix/>
          </a:blip>
          <a:srcRect l="10486" t="-15354" r="46680" b="-39421"/>
          <a:stretch/>
        </p:blipFill>
        <p:spPr>
          <a:xfrm>
            <a:off x="8220352" y="2713975"/>
            <a:ext cx="923649" cy="244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 amt="70000"/>
          </a:blip>
          <a:srcRect l="57797"/>
          <a:stretch/>
        </p:blipFill>
        <p:spPr>
          <a:xfrm>
            <a:off x="3" y="301575"/>
            <a:ext cx="1391001" cy="339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4"/>
          <p:cNvPicPr preferRelativeResize="0"/>
          <p:nvPr/>
        </p:nvPicPr>
        <p:blipFill rotWithShape="1">
          <a:blip r:embed="rId3">
            <a:alphaModFix/>
          </a:blip>
          <a:srcRect r="46681"/>
          <a:stretch/>
        </p:blipFill>
        <p:spPr>
          <a:xfrm>
            <a:off x="7994250" y="3422450"/>
            <a:ext cx="1149751" cy="15813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Google Shape;41;p4"/>
          <p:cNvGrpSpPr/>
          <p:nvPr/>
        </p:nvGrpSpPr>
        <p:grpSpPr>
          <a:xfrm>
            <a:off x="232900" y="192950"/>
            <a:ext cx="7479200" cy="4705650"/>
            <a:chOff x="232900" y="192950"/>
            <a:chExt cx="7479200" cy="4705650"/>
          </a:xfrm>
        </p:grpSpPr>
        <p:sp>
          <p:nvSpPr>
            <p:cNvPr id="42" name="Google Shape;42;p4"/>
            <p:cNvSpPr/>
            <p:nvPr/>
          </p:nvSpPr>
          <p:spPr>
            <a:xfrm>
              <a:off x="232900" y="44411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842450" y="2394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7154550" y="460400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7650900" y="48374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6952125" y="19295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713225" y="1027950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subTitle" idx="1"/>
          </p:nvPr>
        </p:nvSpPr>
        <p:spPr>
          <a:xfrm>
            <a:off x="713225" y="1600650"/>
            <a:ext cx="4294800" cy="25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Char char="■"/>
              <a:defRPr/>
            </a:lvl9pPr>
          </a:lstStyle>
          <a:p>
            <a:endParaRPr/>
          </a:p>
        </p:txBody>
      </p:sp>
      <p:pic>
        <p:nvPicPr>
          <p:cNvPr id="78" name="Google Shape;78;p7"/>
          <p:cNvPicPr preferRelativeResize="0"/>
          <p:nvPr/>
        </p:nvPicPr>
        <p:blipFill rotWithShape="1">
          <a:blip r:embed="rId2">
            <a:alphaModFix amt="70000"/>
          </a:blip>
          <a:srcRect l="29977" r="-10714" b="21359"/>
          <a:stretch/>
        </p:blipFill>
        <p:spPr>
          <a:xfrm rot="-5400000" flipH="1">
            <a:off x="6064787" y="-4337"/>
            <a:ext cx="3088100" cy="310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7"/>
          <p:cNvPicPr preferRelativeResize="0"/>
          <p:nvPr/>
        </p:nvPicPr>
        <p:blipFill rotWithShape="1">
          <a:blip r:embed="rId3">
            <a:alphaModFix/>
          </a:blip>
          <a:srcRect r="47737"/>
          <a:stretch/>
        </p:blipFill>
        <p:spPr>
          <a:xfrm flipH="1">
            <a:off x="-3" y="3302075"/>
            <a:ext cx="1262401" cy="1771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7"/>
          <p:cNvGrpSpPr/>
          <p:nvPr/>
        </p:nvGrpSpPr>
        <p:grpSpPr>
          <a:xfrm>
            <a:off x="1769000" y="315100"/>
            <a:ext cx="7185625" cy="4591150"/>
            <a:chOff x="1769000" y="315100"/>
            <a:chExt cx="7185625" cy="4591150"/>
          </a:xfrm>
        </p:grpSpPr>
        <p:sp>
          <p:nvSpPr>
            <p:cNvPr id="81" name="Google Shape;81;p7"/>
            <p:cNvSpPr/>
            <p:nvPr/>
          </p:nvSpPr>
          <p:spPr>
            <a:xfrm>
              <a:off x="2586700" y="48450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82" name="Google Shape;82;p7"/>
            <p:cNvSpPr/>
            <p:nvPr/>
          </p:nvSpPr>
          <p:spPr>
            <a:xfrm>
              <a:off x="8721225" y="3991775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5857100" y="3151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1769000" y="460400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sp>
        <p:nvSpPr>
          <p:cNvPr id="85" name="Google Shape;85;p7"/>
          <p:cNvSpPr>
            <a:spLocks noGrp="1"/>
          </p:cNvSpPr>
          <p:nvPr>
            <p:ph type="pic" idx="2"/>
          </p:nvPr>
        </p:nvSpPr>
        <p:spPr>
          <a:xfrm>
            <a:off x="5313225" y="1086375"/>
            <a:ext cx="3301800" cy="33018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88" name="Google Shape;88;p8"/>
          <p:cNvGrpSpPr/>
          <p:nvPr/>
        </p:nvGrpSpPr>
        <p:grpSpPr>
          <a:xfrm flipH="1">
            <a:off x="977126" y="-9875"/>
            <a:ext cx="8166874" cy="5168900"/>
            <a:chOff x="626" y="-9875"/>
            <a:chExt cx="8166874" cy="5168900"/>
          </a:xfrm>
        </p:grpSpPr>
        <p:pic>
          <p:nvPicPr>
            <p:cNvPr id="89" name="Google Shape;89;p8"/>
            <p:cNvPicPr preferRelativeResize="0"/>
            <p:nvPr/>
          </p:nvPicPr>
          <p:blipFill rotWithShape="1">
            <a:blip r:embed="rId2">
              <a:alphaModFix/>
            </a:blip>
            <a:srcRect l="-8828" r="-18011" b="71802"/>
            <a:stretch/>
          </p:blipFill>
          <p:spPr>
            <a:xfrm rot="5400000">
              <a:off x="-1912725" y="1903475"/>
              <a:ext cx="5168900" cy="1342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8"/>
            <p:cNvPicPr preferRelativeResize="0"/>
            <p:nvPr/>
          </p:nvPicPr>
          <p:blipFill rotWithShape="1">
            <a:blip r:embed="rId2">
              <a:alphaModFix/>
            </a:blip>
            <a:srcRect t="-13636" r="57004"/>
            <a:stretch/>
          </p:blipFill>
          <p:spPr>
            <a:xfrm rot="5400000">
              <a:off x="6067550" y="3059075"/>
              <a:ext cx="1027600" cy="31723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1" name="Google Shape;91;p8"/>
          <p:cNvGrpSpPr/>
          <p:nvPr/>
        </p:nvGrpSpPr>
        <p:grpSpPr>
          <a:xfrm flipH="1">
            <a:off x="491051" y="1531475"/>
            <a:ext cx="8361225" cy="3225825"/>
            <a:chOff x="292350" y="1531475"/>
            <a:chExt cx="8361225" cy="3225825"/>
          </a:xfrm>
        </p:grpSpPr>
        <p:sp>
          <p:nvSpPr>
            <p:cNvPr id="92" name="Google Shape;92;p8"/>
            <p:cNvSpPr/>
            <p:nvPr/>
          </p:nvSpPr>
          <p:spPr>
            <a:xfrm>
              <a:off x="292350" y="15314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525325" y="18124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8275025" y="157905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8592375" y="28035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3146550" y="460310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pic>
        <p:nvPicPr>
          <p:cNvPr id="97" name="Google Shape;97;p8"/>
          <p:cNvPicPr preferRelativeResize="0"/>
          <p:nvPr/>
        </p:nvPicPr>
        <p:blipFill rotWithShape="1">
          <a:blip r:embed="rId3">
            <a:alphaModFix amt="70000"/>
          </a:blip>
          <a:srcRect l="-1419" t="4058" r="62231"/>
          <a:stretch/>
        </p:blipFill>
        <p:spPr>
          <a:xfrm rot="-5400000">
            <a:off x="3164913" y="-1141212"/>
            <a:ext cx="1500424" cy="378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2135550" y="3365900"/>
            <a:ext cx="48729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9"/>
          <p:cNvGrpSpPr/>
          <p:nvPr/>
        </p:nvGrpSpPr>
        <p:grpSpPr>
          <a:xfrm>
            <a:off x="1686750" y="-15850"/>
            <a:ext cx="7457250" cy="5159350"/>
            <a:chOff x="1686750" y="-15850"/>
            <a:chExt cx="7457250" cy="5159350"/>
          </a:xfrm>
        </p:grpSpPr>
        <p:pic>
          <p:nvPicPr>
            <p:cNvPr id="102" name="Google Shape;102;p9"/>
            <p:cNvPicPr preferRelativeResize="0"/>
            <p:nvPr/>
          </p:nvPicPr>
          <p:blipFill rotWithShape="1">
            <a:blip r:embed="rId2">
              <a:alphaModFix/>
            </a:blip>
            <a:srcRect l="-44450" t="12572" r="-34569" b="39752"/>
            <a:stretch/>
          </p:blipFill>
          <p:spPr>
            <a:xfrm rot="-8">
              <a:off x="5548600" y="3373504"/>
              <a:ext cx="3595400" cy="1769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9"/>
            <p:cNvPicPr preferRelativeResize="0"/>
            <p:nvPr/>
          </p:nvPicPr>
          <p:blipFill rotWithShape="1">
            <a:blip r:embed="rId3">
              <a:alphaModFix/>
            </a:blip>
            <a:srcRect l="32661" t="-16671" r="6016" b="-20767"/>
            <a:stretch/>
          </p:blipFill>
          <p:spPr>
            <a:xfrm rot="-5400004" flipH="1">
              <a:off x="2672837" y="-1001937"/>
              <a:ext cx="1218976" cy="31911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4" name="Google Shape;104;p9"/>
          <p:cNvGrpSpPr/>
          <p:nvPr/>
        </p:nvGrpSpPr>
        <p:grpSpPr>
          <a:xfrm>
            <a:off x="371125" y="252400"/>
            <a:ext cx="8515850" cy="4574550"/>
            <a:chOff x="371125" y="252400"/>
            <a:chExt cx="8515850" cy="4574550"/>
          </a:xfrm>
        </p:grpSpPr>
        <p:sp>
          <p:nvSpPr>
            <p:cNvPr id="105" name="Google Shape;105;p9"/>
            <p:cNvSpPr/>
            <p:nvPr/>
          </p:nvSpPr>
          <p:spPr>
            <a:xfrm>
              <a:off x="5643975" y="25240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2313325" y="47657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8653575" y="53950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8592375" y="1406125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371125" y="9560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pic>
        <p:nvPicPr>
          <p:cNvPr id="110" name="Google Shape;110;p9"/>
          <p:cNvPicPr preferRelativeResize="0"/>
          <p:nvPr/>
        </p:nvPicPr>
        <p:blipFill rotWithShape="1">
          <a:blip r:embed="rId4">
            <a:alphaModFix amt="70000"/>
          </a:blip>
          <a:srcRect l="45028" b="52512"/>
          <a:stretch/>
        </p:blipFill>
        <p:spPr>
          <a:xfrm rot="5400000" flipH="1">
            <a:off x="-115000" y="3156100"/>
            <a:ext cx="2102401" cy="187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 txBox="1">
            <a:spLocks noGrp="1"/>
          </p:cNvSpPr>
          <p:nvPr>
            <p:ph type="title" hasCustomPrompt="1"/>
          </p:nvPr>
        </p:nvSpPr>
        <p:spPr>
          <a:xfrm>
            <a:off x="713225" y="1592950"/>
            <a:ext cx="2390700" cy="11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6" name="Google Shape;116;p11"/>
          <p:cNvSpPr txBox="1">
            <a:spLocks noGrp="1"/>
          </p:cNvSpPr>
          <p:nvPr>
            <p:ph type="subTitle" idx="1"/>
          </p:nvPr>
        </p:nvSpPr>
        <p:spPr>
          <a:xfrm>
            <a:off x="713225" y="2835350"/>
            <a:ext cx="2390700" cy="7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7" name="Google Shape;117;p11"/>
          <p:cNvGrpSpPr/>
          <p:nvPr/>
        </p:nvGrpSpPr>
        <p:grpSpPr>
          <a:xfrm>
            <a:off x="-1" y="0"/>
            <a:ext cx="9144002" cy="5143501"/>
            <a:chOff x="-1" y="0"/>
            <a:chExt cx="9144002" cy="5143501"/>
          </a:xfrm>
        </p:grpSpPr>
        <p:pic>
          <p:nvPicPr>
            <p:cNvPr id="118" name="Google Shape;118;p11"/>
            <p:cNvPicPr preferRelativeResize="0"/>
            <p:nvPr/>
          </p:nvPicPr>
          <p:blipFill rotWithShape="1">
            <a:blip r:embed="rId2">
              <a:alphaModFix amt="70000"/>
            </a:blip>
            <a:srcRect l="-764" t="-8575" r="44196" b="1383"/>
            <a:stretch/>
          </p:blipFill>
          <p:spPr>
            <a:xfrm rot="-5400000">
              <a:off x="5903950" y="-1045875"/>
              <a:ext cx="2194175" cy="4285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1"/>
            <p:cNvPicPr preferRelativeResize="0"/>
            <p:nvPr/>
          </p:nvPicPr>
          <p:blipFill rotWithShape="1">
            <a:blip r:embed="rId2">
              <a:alphaModFix amt="70000"/>
            </a:blip>
            <a:srcRect l="-15334" t="-9005" r="48779" b="29031"/>
            <a:stretch/>
          </p:blipFill>
          <p:spPr>
            <a:xfrm rot="5400000">
              <a:off x="193511" y="3328638"/>
              <a:ext cx="1621351" cy="20083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" name="Google Shape;120;p11"/>
          <p:cNvGrpSpPr/>
          <p:nvPr/>
        </p:nvGrpSpPr>
        <p:grpSpPr>
          <a:xfrm>
            <a:off x="1" y="-85225"/>
            <a:ext cx="6926861" cy="5228713"/>
            <a:chOff x="1" y="-85225"/>
            <a:chExt cx="6926861" cy="5228713"/>
          </a:xfrm>
        </p:grpSpPr>
        <p:pic>
          <p:nvPicPr>
            <p:cNvPr id="121" name="Google Shape;121;p11"/>
            <p:cNvPicPr preferRelativeResize="0"/>
            <p:nvPr/>
          </p:nvPicPr>
          <p:blipFill rotWithShape="1">
            <a:blip r:embed="rId3">
              <a:alphaModFix/>
            </a:blip>
            <a:srcRect l="-28480" r="-19932" b="42984"/>
            <a:stretch/>
          </p:blipFill>
          <p:spPr>
            <a:xfrm rot="-25">
              <a:off x="3933937" y="3800598"/>
              <a:ext cx="2992925" cy="1342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1"/>
            <p:cNvPicPr preferRelativeResize="0"/>
            <p:nvPr/>
          </p:nvPicPr>
          <p:blipFill rotWithShape="1">
            <a:blip r:embed="rId4">
              <a:alphaModFix/>
            </a:blip>
            <a:srcRect l="9108" t="23432" r="46680" b="-35603"/>
            <a:stretch/>
          </p:blipFill>
          <p:spPr>
            <a:xfrm flipH="1">
              <a:off x="1" y="-85225"/>
              <a:ext cx="953374" cy="17739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" name="Google Shape;123;p11"/>
          <p:cNvGrpSpPr/>
          <p:nvPr/>
        </p:nvGrpSpPr>
        <p:grpSpPr>
          <a:xfrm>
            <a:off x="218725" y="192925"/>
            <a:ext cx="8488500" cy="4644475"/>
            <a:chOff x="218725" y="192925"/>
            <a:chExt cx="8488500" cy="4644475"/>
          </a:xfrm>
        </p:grpSpPr>
        <p:sp>
          <p:nvSpPr>
            <p:cNvPr id="124" name="Google Shape;124;p11"/>
            <p:cNvSpPr/>
            <p:nvPr/>
          </p:nvSpPr>
          <p:spPr>
            <a:xfrm>
              <a:off x="3779725" y="19292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3532300" y="47762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26" name="Google Shape;126;p11"/>
            <p:cNvSpPr/>
            <p:nvPr/>
          </p:nvSpPr>
          <p:spPr>
            <a:xfrm>
              <a:off x="7603075" y="460400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27" name="Google Shape;127;p11"/>
            <p:cNvSpPr/>
            <p:nvPr/>
          </p:nvSpPr>
          <p:spPr>
            <a:xfrm>
              <a:off x="8646025" y="4250425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218725" y="225147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_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9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48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body" idx="1"/>
          </p:nvPr>
        </p:nvSpPr>
        <p:spPr>
          <a:xfrm>
            <a:off x="713250" y="1428750"/>
            <a:ext cx="7717500" cy="22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215" name="Google Shape;215;p19"/>
          <p:cNvGrpSpPr/>
          <p:nvPr/>
        </p:nvGrpSpPr>
        <p:grpSpPr>
          <a:xfrm>
            <a:off x="1107275" y="539500"/>
            <a:ext cx="8036722" cy="4609949"/>
            <a:chOff x="1107275" y="539500"/>
            <a:chExt cx="8036722" cy="4609949"/>
          </a:xfrm>
        </p:grpSpPr>
        <p:pic>
          <p:nvPicPr>
            <p:cNvPr id="216" name="Google Shape;216;p19"/>
            <p:cNvPicPr preferRelativeResize="0"/>
            <p:nvPr/>
          </p:nvPicPr>
          <p:blipFill rotWithShape="1">
            <a:blip r:embed="rId2">
              <a:alphaModFix/>
            </a:blip>
            <a:srcRect l="53249" b="12930"/>
            <a:stretch/>
          </p:blipFill>
          <p:spPr>
            <a:xfrm rot="-5400014">
              <a:off x="1773412" y="3937864"/>
              <a:ext cx="545449" cy="18777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19"/>
            <p:cNvPicPr preferRelativeResize="0"/>
            <p:nvPr/>
          </p:nvPicPr>
          <p:blipFill rotWithShape="1">
            <a:blip r:embed="rId3">
              <a:alphaModFix/>
            </a:blip>
            <a:srcRect l="4892" t="-6410" r="-17860" b="71722"/>
            <a:stretch/>
          </p:blipFill>
          <p:spPr>
            <a:xfrm rot="-5400009" flipH="1">
              <a:off x="7129023" y="1490654"/>
              <a:ext cx="2966125" cy="10638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8" name="Google Shape;218;p19"/>
          <p:cNvPicPr preferRelativeResize="0"/>
          <p:nvPr/>
        </p:nvPicPr>
        <p:blipFill rotWithShape="1">
          <a:blip r:embed="rId4">
            <a:alphaModFix amt="70000"/>
          </a:blip>
          <a:srcRect l="42733" b="46312"/>
          <a:stretch/>
        </p:blipFill>
        <p:spPr>
          <a:xfrm>
            <a:off x="2000" y="3304475"/>
            <a:ext cx="1902776" cy="1839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9"/>
          <p:cNvGrpSpPr/>
          <p:nvPr/>
        </p:nvGrpSpPr>
        <p:grpSpPr>
          <a:xfrm>
            <a:off x="216925" y="163225"/>
            <a:ext cx="8813250" cy="4812375"/>
            <a:chOff x="216925" y="163225"/>
            <a:chExt cx="8813250" cy="4812375"/>
          </a:xfrm>
        </p:grpSpPr>
        <p:sp>
          <p:nvSpPr>
            <p:cNvPr id="220" name="Google Shape;220;p19"/>
            <p:cNvSpPr/>
            <p:nvPr/>
          </p:nvSpPr>
          <p:spPr>
            <a:xfrm>
              <a:off x="216925" y="364832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21" name="Google Shape;221;p19"/>
            <p:cNvSpPr/>
            <p:nvPr/>
          </p:nvSpPr>
          <p:spPr>
            <a:xfrm>
              <a:off x="3443125" y="49144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8653575" y="4087825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23" name="Google Shape;223;p19"/>
            <p:cNvSpPr/>
            <p:nvPr/>
          </p:nvSpPr>
          <p:spPr>
            <a:xfrm>
              <a:off x="8968975" y="5089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224" name="Google Shape;224;p19"/>
            <p:cNvSpPr/>
            <p:nvPr/>
          </p:nvSpPr>
          <p:spPr>
            <a:xfrm>
              <a:off x="2266825" y="16322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4"/>
          <p:cNvPicPr preferRelativeResize="0"/>
          <p:nvPr/>
        </p:nvPicPr>
        <p:blipFill rotWithShape="1">
          <a:blip r:embed="rId2">
            <a:alphaModFix/>
          </a:blip>
          <a:srcRect l="32661" t="-16671" r="6016" b="-20767"/>
          <a:stretch/>
        </p:blipFill>
        <p:spPr>
          <a:xfrm rot="10799996" flipH="1">
            <a:off x="12" y="13"/>
            <a:ext cx="1218976" cy="31911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24"/>
          <p:cNvGrpSpPr/>
          <p:nvPr/>
        </p:nvGrpSpPr>
        <p:grpSpPr>
          <a:xfrm>
            <a:off x="301750" y="212800"/>
            <a:ext cx="8598375" cy="4624050"/>
            <a:chOff x="301750" y="212800"/>
            <a:chExt cx="8598375" cy="4624050"/>
          </a:xfrm>
        </p:grpSpPr>
        <p:sp>
          <p:nvSpPr>
            <p:cNvPr id="303" name="Google Shape;303;p24"/>
            <p:cNvSpPr/>
            <p:nvPr/>
          </p:nvSpPr>
          <p:spPr>
            <a:xfrm>
              <a:off x="8745925" y="747925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5425200" y="477565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8314075" y="212800"/>
              <a:ext cx="233400" cy="2334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1347875" y="298900"/>
              <a:ext cx="61200" cy="61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301750" y="3062000"/>
              <a:ext cx="154200" cy="1542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  <p:pic>
        <p:nvPicPr>
          <p:cNvPr id="308" name="Google Shape;308;p24"/>
          <p:cNvPicPr preferRelativeResize="0"/>
          <p:nvPr/>
        </p:nvPicPr>
        <p:blipFill rotWithShape="1">
          <a:blip r:embed="rId3">
            <a:alphaModFix amt="70000"/>
          </a:blip>
          <a:srcRect l="52" t="28047" r="56534"/>
          <a:stretch/>
        </p:blipFill>
        <p:spPr>
          <a:xfrm rot="10800000" flipH="1">
            <a:off x="7481775" y="2320400"/>
            <a:ext cx="1662225" cy="283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igtree"/>
              <a:buNone/>
              <a:defRPr sz="30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65" r:id="rId8"/>
    <p:sldLayoutId id="2147483670" r:id="rId9"/>
    <p:sldLayoutId id="2147483671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763" y="118719"/>
            <a:ext cx="2415449" cy="177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9"/>
          <p:cNvSpPr txBox="1">
            <a:spLocks noGrp="1"/>
          </p:cNvSpPr>
          <p:nvPr>
            <p:ph type="ctrTitle"/>
          </p:nvPr>
        </p:nvSpPr>
        <p:spPr>
          <a:xfrm>
            <a:off x="1246325" y="1032337"/>
            <a:ext cx="6068875" cy="265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IN" sz="4500" b="0" dirty="0"/>
              <a:t>Decoding Saturn’s Moons: </a:t>
            </a:r>
            <a:r>
              <a:rPr lang="en-IN" sz="4500" dirty="0"/>
              <a:t>A Spectral Signature Approach</a:t>
            </a:r>
            <a:endParaRPr sz="4500" b="0" dirty="0"/>
          </a:p>
        </p:txBody>
      </p:sp>
      <p:sp>
        <p:nvSpPr>
          <p:cNvPr id="330" name="Google Shape;330;p29"/>
          <p:cNvSpPr txBox="1">
            <a:spLocks noGrp="1"/>
          </p:cNvSpPr>
          <p:nvPr>
            <p:ph type="subTitle" idx="1"/>
          </p:nvPr>
        </p:nvSpPr>
        <p:spPr>
          <a:xfrm>
            <a:off x="5387367" y="3683737"/>
            <a:ext cx="2748600" cy="433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Ramapriya Ramamoorthy</a:t>
            </a:r>
            <a:endParaRPr dirty="0"/>
          </a:p>
        </p:txBody>
      </p:sp>
      <p:cxnSp>
        <p:nvCxnSpPr>
          <p:cNvPr id="331" name="Google Shape;331;p29"/>
          <p:cNvCxnSpPr>
            <a:cxnSpLocks/>
          </p:cNvCxnSpPr>
          <p:nvPr/>
        </p:nvCxnSpPr>
        <p:spPr>
          <a:xfrm>
            <a:off x="1383375" y="3900325"/>
            <a:ext cx="417617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713225" y="1027950"/>
            <a:ext cx="42948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Driving Question</a:t>
            </a:r>
            <a:endParaRPr dirty="0"/>
          </a:p>
        </p:txBody>
      </p:sp>
      <p:sp>
        <p:nvSpPr>
          <p:cNvPr id="364" name="Google Shape;364;p32"/>
          <p:cNvSpPr txBox="1">
            <a:spLocks noGrp="1"/>
          </p:cNvSpPr>
          <p:nvPr>
            <p:ph type="subTitle" idx="1"/>
          </p:nvPr>
        </p:nvSpPr>
        <p:spPr>
          <a:xfrm>
            <a:off x="713224" y="1600650"/>
            <a:ext cx="7272535" cy="22725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 dirty="0"/>
              <a:t>Can classification accuracy of an ML model be used to distinguish between celestial bodies, i.e., as a similarity metric?</a:t>
            </a:r>
          </a:p>
        </p:txBody>
      </p:sp>
      <p:sp>
        <p:nvSpPr>
          <p:cNvPr id="366" name="Google Shape;366;p32"/>
          <p:cNvSpPr/>
          <p:nvPr/>
        </p:nvSpPr>
        <p:spPr>
          <a:xfrm>
            <a:off x="986075" y="268600"/>
            <a:ext cx="154200" cy="154200"/>
          </a:xfrm>
          <a:prstGeom prst="ellipse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chemeClr val="dk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Data &amp; Methodology</a:t>
            </a:r>
            <a:endParaRPr dirty="0"/>
          </a:p>
        </p:txBody>
      </p:sp>
      <p:graphicFrame>
        <p:nvGraphicFramePr>
          <p:cNvPr id="338" name="Google Shape;338;p30"/>
          <p:cNvGraphicFramePr/>
          <p:nvPr>
            <p:extLst>
              <p:ext uri="{D42A27DB-BD31-4B8C-83A1-F6EECF244321}">
                <p14:modId xmlns:p14="http://schemas.microsoft.com/office/powerpoint/2010/main" val="2344803345"/>
              </p:ext>
            </p:extLst>
          </p:nvPr>
        </p:nvGraphicFramePr>
        <p:xfrm>
          <a:off x="720000" y="1275522"/>
          <a:ext cx="7704000" cy="1446100"/>
        </p:xfrm>
        <a:graphic>
          <a:graphicData uri="http://schemas.openxmlformats.org/drawingml/2006/table">
            <a:tbl>
              <a:tblPr>
                <a:noFill/>
                <a:tableStyleId>{098E56FF-33F3-4E9B-84B7-4356300DE920}</a:tableStyleId>
              </a:tblPr>
              <a:tblGrid>
                <a:gridCol w="2619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4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u="none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Data</a:t>
                      </a:r>
                      <a:endParaRPr sz="1400" b="1" u="none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Hyperspectral cubes (.qub format) from Cassini VIMS</a:t>
                      </a:r>
                      <a:endParaRPr sz="12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u="none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Source</a:t>
                      </a:r>
                      <a:endParaRPr sz="1400" b="1" u="none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NASA OPUS tool via PDS</a:t>
                      </a:r>
                      <a:endParaRPr sz="12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u="none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ML Model Used</a:t>
                      </a:r>
                      <a:endParaRPr sz="1400" b="1" u="none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Support Vector Machine (SVM)</a:t>
                      </a:r>
                      <a:endParaRPr sz="12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u="none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Input Format</a:t>
                      </a:r>
                      <a:endParaRPr sz="1400" b="1" u="none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  <a:latin typeface="Albert Sans"/>
                          <a:ea typeface="Albert Sans"/>
                          <a:cs typeface="Albert Sans"/>
                          <a:sym typeface="Albert Sans"/>
                        </a:rPr>
                        <a:t>Flattened 2D arrays in pandas dataframe</a:t>
                      </a:r>
                      <a:endParaRPr sz="1200" dirty="0">
                        <a:solidFill>
                          <a:schemeClr val="dk1"/>
                        </a:solidFill>
                        <a:latin typeface="Albert Sans"/>
                        <a:ea typeface="Albert Sans"/>
                        <a:cs typeface="Albert Sans"/>
                        <a:sym typeface="Albert Sans"/>
                      </a:endParaRPr>
                    </a:p>
                  </a:txBody>
                  <a:tcPr marL="91425" marR="91425" marT="0" marB="0"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Google Shape;400;p36">
            <a:extLst>
              <a:ext uri="{FF2B5EF4-FFF2-40B4-BE49-F238E27FC236}">
                <a16:creationId xmlns:a16="http://schemas.microsoft.com/office/drawing/2014/main" id="{738AABA5-AEF5-710C-BB7A-A6DE465EE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000" y="2979420"/>
            <a:ext cx="7717500" cy="12573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Clr>
                <a:schemeClr val="tx1"/>
              </a:buClr>
              <a:buSzPts val="1100"/>
              <a:buFont typeface="Courier New" panose="02070309020205020404" pitchFamily="49" charset="0"/>
              <a:buChar char="o"/>
            </a:pPr>
            <a:r>
              <a:rPr lang="en-IN" sz="1400" dirty="0">
                <a:solidFill>
                  <a:schemeClr val="tx1"/>
                </a:solidFill>
              </a:rPr>
              <a:t>Moons studied: Titan, Enceladus, Rhea</a:t>
            </a:r>
          </a:p>
          <a:p>
            <a:pPr marL="171450" indent="-171450">
              <a:buClr>
                <a:schemeClr val="tx1"/>
              </a:buClr>
              <a:buSzPts val="1100"/>
              <a:buFont typeface="Courier New" panose="02070309020205020404" pitchFamily="49" charset="0"/>
              <a:buChar char="o"/>
            </a:pPr>
            <a:r>
              <a:rPr lang="en-IN" sz="1400" dirty="0"/>
              <a:t>Raw data in spectral cubes: 6 × 352 × 4 dimensions, 352 spectral channels</a:t>
            </a:r>
          </a:p>
          <a:p>
            <a:pPr marL="171450" indent="-171450">
              <a:buClr>
                <a:schemeClr val="tx1"/>
              </a:buClr>
              <a:buSzPts val="1100"/>
              <a:buFont typeface="Courier New" panose="02070309020205020404" pitchFamily="49" charset="0"/>
              <a:buChar char="o"/>
            </a:pPr>
            <a:r>
              <a:rPr lang="en-US" sz="1400" dirty="0"/>
              <a:t>Flattened cubes to 2D arrays (24 × 352) &amp; removed NaN values</a:t>
            </a:r>
          </a:p>
          <a:p>
            <a:pPr marL="171450" indent="-171450">
              <a:buClr>
                <a:schemeClr val="tx1"/>
              </a:buClr>
              <a:buSzPts val="1100"/>
              <a:buFont typeface="Courier New" panose="02070309020205020404" pitchFamily="49" charset="0"/>
              <a:buChar char="o"/>
            </a:pPr>
            <a:r>
              <a:rPr lang="en-IN" sz="1400" dirty="0">
                <a:solidFill>
                  <a:schemeClr val="tx1"/>
                </a:solidFill>
              </a:rPr>
              <a:t>Pairwise comparison – stored data per pair</a:t>
            </a:r>
          </a:p>
          <a:p>
            <a:pPr marL="171450" indent="-171450">
              <a:buClr>
                <a:schemeClr val="tx1"/>
              </a:buClr>
              <a:buSzPts val="1100"/>
              <a:buFont typeface="Courier New" panose="02070309020205020404" pitchFamily="49" charset="0"/>
              <a:buChar char="o"/>
            </a:pPr>
            <a:r>
              <a:rPr lang="en-IN" sz="1400" dirty="0">
                <a:solidFill>
                  <a:schemeClr val="tx1"/>
                </a:solidFill>
              </a:rPr>
              <a:t>Applied binary SVM classifier to each pair and compared results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6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48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Results</a:t>
            </a:r>
            <a:endParaRPr dirty="0"/>
          </a:p>
        </p:txBody>
      </p:sp>
      <p:sp>
        <p:nvSpPr>
          <p:cNvPr id="400" name="Google Shape;400;p36"/>
          <p:cNvSpPr txBox="1">
            <a:spLocks noGrp="1"/>
          </p:cNvSpPr>
          <p:nvPr>
            <p:ph type="body" idx="1"/>
          </p:nvPr>
        </p:nvSpPr>
        <p:spPr>
          <a:xfrm>
            <a:off x="685310" y="3604367"/>
            <a:ext cx="7773380" cy="10941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2"/>
              </a:buClr>
              <a:buSzPts val="1100"/>
              <a:buNone/>
            </a:pPr>
            <a:r>
              <a:rPr lang="en-IN" sz="1400" dirty="0">
                <a:solidFill>
                  <a:schemeClr val="tx1"/>
                </a:solidFill>
              </a:rPr>
              <a:t>Yes, classification accuracy can be used as a spectral similarity metric.</a:t>
            </a:r>
            <a:endParaRPr lang="en-IN" sz="1400" b="1" dirty="0">
              <a:solidFill>
                <a:schemeClr val="tx1"/>
              </a:solidFill>
            </a:endParaRPr>
          </a:p>
          <a:p>
            <a:pPr marL="0" indent="0">
              <a:buClr>
                <a:schemeClr val="dk2"/>
              </a:buClr>
              <a:buSzPts val="1100"/>
              <a:buNone/>
            </a:pPr>
            <a:r>
              <a:rPr lang="en-IN" sz="500" b="1" dirty="0">
                <a:solidFill>
                  <a:schemeClr val="tx1"/>
                </a:solidFill>
              </a:rPr>
              <a:t>    </a:t>
            </a:r>
          </a:p>
          <a:p>
            <a:pPr marL="0" indent="0">
              <a:buClr>
                <a:schemeClr val="dk2"/>
              </a:buClr>
              <a:buSzPts val="1100"/>
              <a:buNone/>
            </a:pPr>
            <a:r>
              <a:rPr lang="en-IN" sz="1400" b="1" dirty="0">
                <a:solidFill>
                  <a:schemeClr val="tx1"/>
                </a:solidFill>
              </a:rPr>
              <a:t>Key finding: </a:t>
            </a:r>
            <a:r>
              <a:rPr lang="en-IN" sz="1400" dirty="0">
                <a:solidFill>
                  <a:schemeClr val="tx1"/>
                </a:solidFill>
              </a:rPr>
              <a:t>the</a:t>
            </a:r>
            <a:r>
              <a:rPr lang="en-IN" sz="1400" b="1" dirty="0">
                <a:solidFill>
                  <a:schemeClr val="tx1"/>
                </a:solidFill>
              </a:rPr>
              <a:t> </a:t>
            </a:r>
            <a:r>
              <a:rPr lang="en-IN" sz="1400" dirty="0">
                <a:solidFill>
                  <a:schemeClr val="tx1"/>
                </a:solidFill>
              </a:rPr>
              <a:t>least similarity between Rhea and Enceladus despite considerable differences in surface activity and composition.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60537-224A-32F3-4B22-87467431761E}"/>
              </a:ext>
            </a:extLst>
          </p:cNvPr>
          <p:cNvSpPr txBox="1"/>
          <p:nvPr/>
        </p:nvSpPr>
        <p:spPr>
          <a:xfrm>
            <a:off x="871380" y="1134083"/>
            <a:ext cx="2217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000" dirty="0">
                <a:solidFill>
                  <a:schemeClr val="tx1"/>
                </a:solidFill>
                <a:latin typeface="Albert Sans" panose="020B0604020202020204" charset="0"/>
              </a:rPr>
              <a:t>96.9% accuracy — highly distinct</a:t>
            </a:r>
            <a:br>
              <a:rPr lang="en-IN" sz="1000" dirty="0">
                <a:solidFill>
                  <a:schemeClr val="tx1"/>
                </a:solidFill>
                <a:latin typeface="Albert Sans" panose="020B0604020202020204" charset="0"/>
              </a:rPr>
            </a:br>
            <a:r>
              <a:rPr lang="en-IN" sz="1000" b="1" dirty="0">
                <a:solidFill>
                  <a:schemeClr val="tx1"/>
                </a:solidFill>
                <a:latin typeface="Albert Sans" panose="020B0604020202020204" charset="0"/>
              </a:rPr>
              <a:t>Titan vs. Enceladus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945EC1-32BA-8057-C44B-BDA7373D0CF4}"/>
              </a:ext>
            </a:extLst>
          </p:cNvPr>
          <p:cNvSpPr txBox="1"/>
          <p:nvPr/>
        </p:nvSpPr>
        <p:spPr>
          <a:xfrm>
            <a:off x="3463289" y="1134083"/>
            <a:ext cx="239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lbert Sans" panose="020B0604020202020204" charset="0"/>
              </a:rPr>
              <a:t>81.6% accuracy — moderately distinct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Albert Sans" panose="020B0604020202020204" charset="0"/>
              </a:rPr>
              <a:t>Titan vs. Rhea</a:t>
            </a:r>
            <a:endParaRPr lang="en-IN" sz="1000" b="1" dirty="0">
              <a:solidFill>
                <a:schemeClr val="tx1"/>
              </a:solidFill>
              <a:latin typeface="Albert Sans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A2574-530A-0BB0-A0CC-B7446FEB93D2}"/>
              </a:ext>
            </a:extLst>
          </p:cNvPr>
          <p:cNvSpPr txBox="1"/>
          <p:nvPr/>
        </p:nvSpPr>
        <p:spPr>
          <a:xfrm>
            <a:off x="6114904" y="1139558"/>
            <a:ext cx="239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lbert Sans" panose="020B0604020202020204" charset="0"/>
              </a:rPr>
              <a:t>69.4% accuracy — surprisingly similar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Albert Sans" panose="020B0604020202020204" charset="0"/>
              </a:rPr>
              <a:t>Enceladus vs. Rhea ☆</a:t>
            </a:r>
            <a:endParaRPr lang="en-IN" sz="1000" b="1" dirty="0">
              <a:solidFill>
                <a:schemeClr val="tx1"/>
              </a:solidFill>
              <a:latin typeface="Albert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1A578-701F-7826-A249-E10B6634A0E2}"/>
              </a:ext>
            </a:extLst>
          </p:cNvPr>
          <p:cNvSpPr txBox="1"/>
          <p:nvPr/>
        </p:nvSpPr>
        <p:spPr>
          <a:xfrm>
            <a:off x="2286000" y="242204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591D34-11CA-8B22-9DF7-A01E88E75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1"/>
          <a:stretch>
            <a:fillRect/>
          </a:stretch>
        </p:blipFill>
        <p:spPr>
          <a:xfrm>
            <a:off x="828071" y="1576127"/>
            <a:ext cx="2323854" cy="18236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3D8A32-FDBB-59C6-69A9-C4A4A3D700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28"/>
          <a:stretch>
            <a:fillRect/>
          </a:stretch>
        </p:blipFill>
        <p:spPr>
          <a:xfrm>
            <a:off x="3463290" y="1576127"/>
            <a:ext cx="2394819" cy="18266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E3C4E5-70F6-6D9D-39AF-5ECA40E35E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99"/>
          <a:stretch>
            <a:fillRect/>
          </a:stretch>
        </p:blipFill>
        <p:spPr>
          <a:xfrm>
            <a:off x="6114905" y="1576127"/>
            <a:ext cx="2394819" cy="18236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>
          <a:extLst>
            <a:ext uri="{FF2B5EF4-FFF2-40B4-BE49-F238E27FC236}">
              <a16:creationId xmlns:a16="http://schemas.microsoft.com/office/drawing/2014/main" id="{A0D43109-169F-0271-45AC-586EADCB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>
            <a:extLst>
              <a:ext uri="{FF2B5EF4-FFF2-40B4-BE49-F238E27FC236}">
                <a16:creationId xmlns:a16="http://schemas.microsoft.com/office/drawing/2014/main" id="{3D4DF587-0D66-72BC-4F3D-2AEF13A0B1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601237"/>
            <a:ext cx="5844738" cy="9994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Rhea and Enceladus are not similar – or are they?</a:t>
            </a:r>
            <a:endParaRPr dirty="0"/>
          </a:p>
        </p:txBody>
      </p:sp>
      <p:sp>
        <p:nvSpPr>
          <p:cNvPr id="366" name="Google Shape;366;p32">
            <a:extLst>
              <a:ext uri="{FF2B5EF4-FFF2-40B4-BE49-F238E27FC236}">
                <a16:creationId xmlns:a16="http://schemas.microsoft.com/office/drawing/2014/main" id="{09F67206-FD1F-6B01-B8D7-A30AAB430B63}"/>
              </a:ext>
            </a:extLst>
          </p:cNvPr>
          <p:cNvSpPr/>
          <p:nvPr/>
        </p:nvSpPr>
        <p:spPr>
          <a:xfrm>
            <a:off x="986075" y="268600"/>
            <a:ext cx="154200" cy="154200"/>
          </a:xfrm>
          <a:prstGeom prst="ellipse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chemeClr val="dk1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B4154-2945-B84F-9C4A-422FF7A38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18" y="1966858"/>
            <a:ext cx="4047784" cy="2504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Google Shape;400;p36">
            <a:extLst>
              <a:ext uri="{FF2B5EF4-FFF2-40B4-BE49-F238E27FC236}">
                <a16:creationId xmlns:a16="http://schemas.microsoft.com/office/drawing/2014/main" id="{B84DB9E5-A885-B13E-B796-AE860F17FBA4}"/>
              </a:ext>
            </a:extLst>
          </p:cNvPr>
          <p:cNvSpPr txBox="1">
            <a:spLocks/>
          </p:cNvSpPr>
          <p:nvPr/>
        </p:nvSpPr>
        <p:spPr>
          <a:xfrm>
            <a:off x="713225" y="1860061"/>
            <a:ext cx="4047784" cy="2682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lbert Sans"/>
              <a:buChar char="●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lbert Sans"/>
              <a:buChar char="○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Albert Sans"/>
              <a:buChar char="■"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chemeClr val="dk2"/>
              </a:buClr>
              <a:buSzPts val="1100"/>
            </a:pPr>
            <a:r>
              <a:rPr lang="en-US" sz="1400" dirty="0">
                <a:solidFill>
                  <a:schemeClr val="tx1"/>
                </a:solidFill>
              </a:rPr>
              <a:t>Similarity in composition (water-ice-based)</a:t>
            </a:r>
          </a:p>
          <a:p>
            <a:pPr marL="285750" indent="-285750">
              <a:lnSpc>
                <a:spcPct val="150000"/>
              </a:lnSpc>
              <a:buClr>
                <a:schemeClr val="dk2"/>
              </a:buClr>
              <a:buSzPts val="1100"/>
            </a:pPr>
            <a:r>
              <a:rPr lang="en-US" sz="1400" dirty="0">
                <a:solidFill>
                  <a:schemeClr val="tx1"/>
                </a:solidFill>
              </a:rPr>
              <a:t>Proximity to Saturn</a:t>
            </a:r>
          </a:p>
          <a:p>
            <a:pPr marL="285750" indent="-285750">
              <a:lnSpc>
                <a:spcPct val="150000"/>
              </a:lnSpc>
              <a:buClr>
                <a:schemeClr val="dk2"/>
              </a:buClr>
              <a:buSzPts val="1100"/>
            </a:pPr>
            <a:r>
              <a:rPr lang="en-US" sz="1400" dirty="0">
                <a:solidFill>
                  <a:schemeClr val="tx1"/>
                </a:solidFill>
              </a:rPr>
              <a:t>Surface mineral deposits from Saturn’s rings (micrometeorites)</a:t>
            </a:r>
            <a:endParaRPr lang="en-IN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60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3"/>
          <p:cNvSpPr txBox="1">
            <a:spLocks noGrp="1"/>
          </p:cNvSpPr>
          <p:nvPr>
            <p:ph type="title"/>
          </p:nvPr>
        </p:nvSpPr>
        <p:spPr>
          <a:xfrm>
            <a:off x="713224" y="1592950"/>
            <a:ext cx="4761899" cy="11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480" name="Google Shape;480;p43"/>
          <p:cNvSpPr txBox="1">
            <a:spLocks noGrp="1"/>
          </p:cNvSpPr>
          <p:nvPr>
            <p:ph type="subTitle" idx="1"/>
          </p:nvPr>
        </p:nvSpPr>
        <p:spPr>
          <a:xfrm>
            <a:off x="713225" y="2835350"/>
            <a:ext cx="2390700" cy="7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Open to questions now.</a:t>
            </a:r>
            <a:endParaRPr dirty="0"/>
          </a:p>
        </p:txBody>
      </p:sp>
      <p:cxnSp>
        <p:nvCxnSpPr>
          <p:cNvPr id="481" name="Google Shape;481;p43"/>
          <p:cNvCxnSpPr/>
          <p:nvPr/>
        </p:nvCxnSpPr>
        <p:spPr>
          <a:xfrm>
            <a:off x="3668825" y="3192950"/>
            <a:ext cx="4761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82" name="Google Shape;48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00000" flipH="1">
            <a:off x="5717699" y="-559600"/>
            <a:ext cx="1943100" cy="359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 Inspiration Portfolio by Slidesgo">
  <a:themeElements>
    <a:clrScheme name="Simple Light">
      <a:dk1>
        <a:srgbClr val="FFFFFF"/>
      </a:dk1>
      <a:lt1>
        <a:srgbClr val="000000"/>
      </a:lt1>
      <a:dk2>
        <a:srgbClr val="595959"/>
      </a:dk2>
      <a:lt2>
        <a:srgbClr val="FF65EF"/>
      </a:lt2>
      <a:accent1>
        <a:srgbClr val="9E51F0"/>
      </a:accent1>
      <a:accent2>
        <a:srgbClr val="1E36C4"/>
      </a:accent2>
      <a:accent3>
        <a:srgbClr val="69AAAD"/>
      </a:accent3>
      <a:accent4>
        <a:srgbClr val="FFE8AF"/>
      </a:accent4>
      <a:accent5>
        <a:srgbClr val="F61708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230</Words>
  <Application>Microsoft Office PowerPoint</Application>
  <PresentationFormat>On-screen Show (16:9)</PresentationFormat>
  <Paragraphs>33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Albert Sans</vt:lpstr>
      <vt:lpstr>Nunito Light</vt:lpstr>
      <vt:lpstr>Josefin Sans</vt:lpstr>
      <vt:lpstr>Figtree</vt:lpstr>
      <vt:lpstr>Courier New</vt:lpstr>
      <vt:lpstr>Arial</vt:lpstr>
      <vt:lpstr>Design Inspiration Portfolio by Slidesgo</vt:lpstr>
      <vt:lpstr>Decoding Saturn’s Moons: A Spectral Signature Approach</vt:lpstr>
      <vt:lpstr>Driving Question</vt:lpstr>
      <vt:lpstr>Data &amp; Methodology</vt:lpstr>
      <vt:lpstr>Results</vt:lpstr>
      <vt:lpstr>Rhea and Enceladus are not similar – or are they?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Ramapriya</dc:creator>
  <cp:lastModifiedBy>ramapriya12780@outlook.com</cp:lastModifiedBy>
  <cp:revision>3</cp:revision>
  <dcterms:modified xsi:type="dcterms:W3CDTF">2026-07-27T04:00:38Z</dcterms:modified>
</cp:coreProperties>
</file>