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handoutMasterIdLst>
    <p:handoutMasterId r:id="rId21"/>
  </p:handoutMasterIdLst>
  <p:sldIdLst>
    <p:sldId id="256" r:id="rId2"/>
    <p:sldId id="270" r:id="rId3"/>
    <p:sldId id="272" r:id="rId4"/>
    <p:sldId id="274" r:id="rId5"/>
    <p:sldId id="294" r:id="rId6"/>
    <p:sldId id="261" r:id="rId7"/>
    <p:sldId id="295" r:id="rId8"/>
    <p:sldId id="416" r:id="rId9"/>
    <p:sldId id="290" r:id="rId10"/>
    <p:sldId id="292" r:id="rId11"/>
    <p:sldId id="296" r:id="rId12"/>
    <p:sldId id="415" r:id="rId13"/>
    <p:sldId id="411" r:id="rId14"/>
    <p:sldId id="289" r:id="rId15"/>
    <p:sldId id="412" r:id="rId16"/>
    <p:sldId id="413" r:id="rId17"/>
    <p:sldId id="396" r:id="rId18"/>
    <p:sldId id="414"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591172B-D15F-B443-898C-20F196161626}">
          <p14:sldIdLst>
            <p14:sldId id="256"/>
            <p14:sldId id="270"/>
            <p14:sldId id="272"/>
            <p14:sldId id="274"/>
            <p14:sldId id="294"/>
            <p14:sldId id="261"/>
          </p14:sldIdLst>
        </p14:section>
        <p14:section name="results" id="{8FB89B22-AA5E-5640-BF5E-BF83861BB4BB}">
          <p14:sldIdLst>
            <p14:sldId id="295"/>
          </p14:sldIdLst>
        </p14:section>
        <p14:section name="tests" id="{A7419AB3-2992-004B-AC20-0AA49DE6DD78}">
          <p14:sldIdLst>
            <p14:sldId id="416"/>
            <p14:sldId id="290"/>
            <p14:sldId id="292"/>
            <p14:sldId id="296"/>
            <p14:sldId id="415"/>
            <p14:sldId id="411"/>
          </p14:sldIdLst>
        </p14:section>
        <p14:section name="summary" id="{F7C4B9CC-71A3-C845-BD3A-9BBFCC5D9E35}">
          <p14:sldIdLst>
            <p14:sldId id="289"/>
          </p14:sldIdLst>
        </p14:section>
        <p14:section name="backup" id="{F16D2108-5D01-AB48-8C38-1A5C8E3CC642}">
          <p14:sldIdLst>
            <p14:sldId id="412"/>
            <p14:sldId id="413"/>
            <p14:sldId id="396"/>
            <p14:sldId id="41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B0D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63"/>
    <p:restoredTop sz="76305"/>
  </p:normalViewPr>
  <p:slideViewPr>
    <p:cSldViewPr snapToGrid="0">
      <p:cViewPr varScale="1">
        <p:scale>
          <a:sx n="168" d="100"/>
          <a:sy n="168" d="100"/>
        </p:scale>
        <p:origin x="2624" y="200"/>
      </p:cViewPr>
      <p:guideLst/>
    </p:cSldViewPr>
  </p:slideViewPr>
  <p:notesTextViewPr>
    <p:cViewPr>
      <p:scale>
        <a:sx n="170" d="100"/>
        <a:sy n="170" d="100"/>
      </p:scale>
      <p:origin x="0" y="0"/>
    </p:cViewPr>
  </p:notesTextViewPr>
  <p:notesViewPr>
    <p:cSldViewPr snapToGrid="0">
      <p:cViewPr varScale="1">
        <p:scale>
          <a:sx n="122" d="100"/>
          <a:sy n="122" d="100"/>
        </p:scale>
        <p:origin x="4304"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2DD6680-386A-639A-D92F-B6FFE020F87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C71DB90-B9F8-9EA8-B1A5-F295264E210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D10B303-67C9-B146-B77E-9BCFDF677D74}" type="datetimeFigureOut">
              <a:rPr lang="en-US" smtClean="0"/>
              <a:t>8/23/26</a:t>
            </a:fld>
            <a:endParaRPr lang="en-US"/>
          </a:p>
        </p:txBody>
      </p:sp>
      <p:sp>
        <p:nvSpPr>
          <p:cNvPr id="4" name="Footer Placeholder 3">
            <a:extLst>
              <a:ext uri="{FF2B5EF4-FFF2-40B4-BE49-F238E27FC236}">
                <a16:creationId xmlns:a16="http://schemas.microsoft.com/office/drawing/2014/main" id="{DBBB41E1-AB45-4C8D-C230-D2D3C2288D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6E5CA48-ABDE-9A6A-2312-C9378DBCAF3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C5C13D-1DDF-6D4D-9EBB-A5BB643CCC7F}" type="slidenum">
              <a:rPr lang="en-US" smtClean="0"/>
              <a:t>‹#›</a:t>
            </a:fld>
            <a:endParaRPr lang="en-US"/>
          </a:p>
        </p:txBody>
      </p:sp>
    </p:spTree>
    <p:extLst>
      <p:ext uri="{BB962C8B-B14F-4D97-AF65-F5344CB8AC3E}">
        <p14:creationId xmlns:p14="http://schemas.microsoft.com/office/powerpoint/2010/main" val="255083777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7A42DF-AA32-8847-AD06-D52B4505E40B}" type="datetimeFigureOut">
              <a:rPr lang="en-US" smtClean="0"/>
              <a:t>8/23/26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0965AA-E15E-9748-A514-B46E6C4D1B6E}" type="slidenum">
              <a:rPr lang="en-US" smtClean="0"/>
              <a:t>‹#›</a:t>
            </a:fld>
            <a:endParaRPr lang="en-US"/>
          </a:p>
        </p:txBody>
      </p:sp>
    </p:spTree>
    <p:extLst>
      <p:ext uri="{BB962C8B-B14F-4D97-AF65-F5344CB8AC3E}">
        <p14:creationId xmlns:p14="http://schemas.microsoft.com/office/powerpoint/2010/main" val="263432851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0965AA-E15E-9748-A514-B46E6C4D1B6E}" type="slidenum">
              <a:rPr lang="en-US" smtClean="0"/>
              <a:t>1</a:t>
            </a:fld>
            <a:endParaRPr lang="en-US"/>
          </a:p>
        </p:txBody>
      </p:sp>
    </p:spTree>
    <p:extLst>
      <p:ext uri="{BB962C8B-B14F-4D97-AF65-F5344CB8AC3E}">
        <p14:creationId xmlns:p14="http://schemas.microsoft.com/office/powerpoint/2010/main" val="19546457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sharper PSF means NN gives higher resolution, which evaluated by the minimal separation </a:t>
            </a:r>
            <a:r>
              <a:rPr lang="en-US" b="1" dirty="0"/>
              <a:t>two-point sources</a:t>
            </a:r>
            <a:r>
              <a:rPr lang="en-US" dirty="0"/>
              <a:t>. Two tests, On the left, ground truth are two point sources separated by </a:t>
            </a:r>
            <a:r>
              <a:rPr lang="en-US" b="1" dirty="0"/>
              <a:t>10 mas</a:t>
            </a:r>
            <a:r>
              <a:rPr lang="en-US" dirty="0"/>
              <a:t>, and on the right, a separation of </a:t>
            </a:r>
            <a:r>
              <a:rPr lang="en-US" b="1" dirty="0"/>
              <a:t>12 mas</a:t>
            </a:r>
            <a:r>
              <a:rPr lang="en-US" dirty="0"/>
              <a:t>. In both cases, CLEAN produces a single, merged peak, failing to resolve the binary structure. In contrast, our neural network successfully recovers two distinct peaks in both scenarios. While the 10 mas test shows the sources just beginning to separate, the 12 mas test clearly resolves them, demonstrating our method's ability to surpass the classical </a:t>
            </a:r>
            <a:r>
              <a:rPr lang="en-US" b="1" dirty="0"/>
              <a:t>diffraction limit</a:t>
            </a:r>
            <a:r>
              <a:rPr lang="en-US" dirty="0"/>
              <a:t>.</a:t>
            </a:r>
          </a:p>
        </p:txBody>
      </p:sp>
      <p:sp>
        <p:nvSpPr>
          <p:cNvPr id="4" name="Slide Number Placeholder 3"/>
          <p:cNvSpPr>
            <a:spLocks noGrp="1"/>
          </p:cNvSpPr>
          <p:nvPr>
            <p:ph type="sldNum" sz="quarter" idx="5"/>
          </p:nvPr>
        </p:nvSpPr>
        <p:spPr/>
        <p:txBody>
          <a:bodyPr/>
          <a:lstStyle/>
          <a:p>
            <a:fld id="{F70965AA-E15E-9748-A514-B46E6C4D1B6E}" type="slidenum">
              <a:rPr lang="en-US" smtClean="0"/>
              <a:t>10</a:t>
            </a:fld>
            <a:endParaRPr lang="en-US"/>
          </a:p>
        </p:txBody>
      </p:sp>
    </p:spTree>
    <p:extLst>
      <p:ext uri="{BB962C8B-B14F-4D97-AF65-F5344CB8AC3E}">
        <p14:creationId xmlns:p14="http://schemas.microsoft.com/office/powerpoint/2010/main" val="31106967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neural network get higher fidelity on more complex morphologies, we simulated a system with multiple inclined rings, mimicking the high-resolution conditions of the DSHARP survey using both short and long baseline data. We then performed a comparison between CLEAN and our neural network.</a:t>
            </a:r>
          </a:p>
          <a:p>
            <a:r>
              <a:rPr lang="en-US" dirty="0"/>
              <a:t>To quantify the results, we used </a:t>
            </a:r>
            <a:r>
              <a:rPr lang="en-US" b="1" dirty="0"/>
              <a:t>Fidelity</a:t>
            </a:r>
            <a:r>
              <a:rPr lang="en-US" dirty="0"/>
              <a:t> and </a:t>
            </a:r>
            <a:r>
              <a:rPr lang="en-US" b="1" dirty="0"/>
              <a:t>Structural Similarity (SSIM)</a:t>
            </a:r>
            <a:r>
              <a:rPr lang="en-US" dirty="0"/>
              <a:t> metrics—where higher values indicate a reconstruction closer to the ground truth. Visually, our neural network produces a much cleaner result with lower noise levels. Quantitatively, it outperforms CLEAN across both metrics, demonstrating superior accuracy in recovering multi-scale ring structures.</a:t>
            </a:r>
          </a:p>
          <a:p>
            <a:endParaRPr lang="en-US" dirty="0"/>
          </a:p>
        </p:txBody>
      </p:sp>
      <p:sp>
        <p:nvSpPr>
          <p:cNvPr id="4" name="Slide Number Placeholder 3"/>
          <p:cNvSpPr>
            <a:spLocks noGrp="1"/>
          </p:cNvSpPr>
          <p:nvPr>
            <p:ph type="sldNum" sz="quarter" idx="5"/>
          </p:nvPr>
        </p:nvSpPr>
        <p:spPr/>
        <p:txBody>
          <a:bodyPr/>
          <a:lstStyle/>
          <a:p>
            <a:fld id="{F70965AA-E15E-9748-A514-B46E6C4D1B6E}" type="slidenum">
              <a:rPr lang="en-US" smtClean="0"/>
              <a:t>11</a:t>
            </a:fld>
            <a:endParaRPr lang="en-US"/>
          </a:p>
        </p:txBody>
      </p:sp>
    </p:spTree>
    <p:extLst>
      <p:ext uri="{BB962C8B-B14F-4D97-AF65-F5344CB8AC3E}">
        <p14:creationId xmlns:p14="http://schemas.microsoft.com/office/powerpoint/2010/main" val="6792594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that we have validated the method using synthetic benchmarks, I would like to demonstrate its performance on </a:t>
            </a:r>
            <a:r>
              <a:rPr lang="en-US" b="1" dirty="0"/>
              <a:t>real observational data</a:t>
            </a:r>
            <a:r>
              <a:rPr lang="en-US" dirty="0"/>
              <a:t>. In the following examples, you will see how our neural network handles the complexities of actual telescope data</a:t>
            </a:r>
          </a:p>
          <a:p>
            <a:endParaRPr lang="en-US" dirty="0"/>
          </a:p>
        </p:txBody>
      </p:sp>
      <p:sp>
        <p:nvSpPr>
          <p:cNvPr id="4" name="Slide Number Placeholder 3"/>
          <p:cNvSpPr>
            <a:spLocks noGrp="1"/>
          </p:cNvSpPr>
          <p:nvPr>
            <p:ph type="sldNum" sz="quarter" idx="5"/>
          </p:nvPr>
        </p:nvSpPr>
        <p:spPr/>
        <p:txBody>
          <a:bodyPr/>
          <a:lstStyle/>
          <a:p>
            <a:fld id="{F70965AA-E15E-9748-A514-B46E6C4D1B6E}" type="slidenum">
              <a:rPr lang="en-US" smtClean="0"/>
              <a:t>12</a:t>
            </a:fld>
            <a:endParaRPr lang="en-US"/>
          </a:p>
        </p:txBody>
      </p:sp>
    </p:spTree>
    <p:extLst>
      <p:ext uri="{BB962C8B-B14F-4D97-AF65-F5344CB8AC3E}">
        <p14:creationId xmlns:p14="http://schemas.microsoft.com/office/powerpoint/2010/main" val="34421271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we applied our method to the </a:t>
            </a:r>
            <a:r>
              <a:rPr lang="en-US" b="1" dirty="0"/>
              <a:t>PDS 70</a:t>
            </a:r>
            <a:r>
              <a:rPr lang="en-US" dirty="0"/>
              <a:t> system using data from </a:t>
            </a:r>
            <a:r>
              <a:rPr lang="en-US" b="1" dirty="0"/>
              <a:t>Benisty et al. (2021)</a:t>
            </a:r>
            <a:r>
              <a:rPr lang="en-US" dirty="0"/>
              <a:t>. In the top row, we compare the standard CLEAN reconstruction on the left with our neural network image on the right. The second row provides a high-resolution zoom-in on the central region.</a:t>
            </a:r>
          </a:p>
          <a:p>
            <a:r>
              <a:rPr lang="en-US" dirty="0"/>
              <a:t>You can clearly see that our neural network recovers point-like emission that precisely matches the known locations of the protoplanets </a:t>
            </a:r>
            <a:r>
              <a:rPr lang="en-US" b="1" dirty="0"/>
              <a:t>PDS 70b and 70c</a:t>
            </a:r>
            <a:r>
              <a:rPr lang="en-US" dirty="0"/>
              <a:t>. While these features are often blurred or lost in the sidelobes of a traditional CLEAN reconstruction, our model resolves them with high contrast against the surrounding noise.</a:t>
            </a:r>
          </a:p>
        </p:txBody>
      </p:sp>
      <p:sp>
        <p:nvSpPr>
          <p:cNvPr id="4" name="Slide Number Placeholder 3"/>
          <p:cNvSpPr>
            <a:spLocks noGrp="1"/>
          </p:cNvSpPr>
          <p:nvPr>
            <p:ph type="sldNum" sz="quarter" idx="5"/>
          </p:nvPr>
        </p:nvSpPr>
        <p:spPr/>
        <p:txBody>
          <a:bodyPr/>
          <a:lstStyle/>
          <a:p>
            <a:fld id="{F70965AA-E15E-9748-A514-B46E6C4D1B6E}" type="slidenum">
              <a:rPr lang="en-US" smtClean="0"/>
              <a:t>13</a:t>
            </a:fld>
            <a:endParaRPr lang="en-US"/>
          </a:p>
        </p:txBody>
      </p:sp>
    </p:spTree>
    <p:extLst>
      <p:ext uri="{BB962C8B-B14F-4D97-AF65-F5344CB8AC3E}">
        <p14:creationId xmlns:p14="http://schemas.microsoft.com/office/powerpoint/2010/main" val="3209133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we have conducted many more tests than I can cover today, our first paper is currently in the publication pipeline, and we look forward to sharing the full results with you soon.</a:t>
            </a:r>
            <a:br>
              <a:rPr lang="en-US" dirty="0"/>
            </a:br>
            <a:r>
              <a:rPr lang="en-US" b="1" dirty="0"/>
              <a:t>In Summary:</a:t>
            </a:r>
            <a:r>
              <a:rPr lang="en-US" dirty="0"/>
              <a:t> We have developed a novel self-supervised framework for radio interferometric reconstruction. Unlike traditional methods, our tool:</a:t>
            </a:r>
          </a:p>
          <a:p>
            <a:r>
              <a:rPr lang="en-US" b="1" dirty="0"/>
              <a:t>Learns directly from visibility data</a:t>
            </a:r>
            <a:r>
              <a:rPr lang="en-US" dirty="0"/>
              <a:t> without the need for pre-training or 'ground truth' priors.</a:t>
            </a:r>
          </a:p>
          <a:p>
            <a:r>
              <a:rPr lang="en-US" b="1" dirty="0"/>
              <a:t>Is highly efficient</a:t>
            </a:r>
            <a:r>
              <a:rPr lang="en-US" dirty="0"/>
              <a:t>, converging in just 5–10 minutes on a single NVIDIA A100 GPU for standard DSHARP-scale datasets.</a:t>
            </a:r>
          </a:p>
          <a:p>
            <a:r>
              <a:rPr lang="en-US" b="1" dirty="0"/>
              <a:t>Compared to the CLEAN algorithm</a:t>
            </a:r>
            <a:r>
              <a:rPr lang="en-US" dirty="0"/>
              <a:t>, our method consistently delivers:</a:t>
            </a:r>
            <a:br>
              <a:rPr lang="en-US" dirty="0"/>
            </a:br>
            <a:r>
              <a:rPr lang="en-US" b="1" dirty="0"/>
              <a:t>4–10× smaller PSF and sharper resolution.</a:t>
            </a:r>
            <a:endParaRPr lang="en-US" dirty="0"/>
          </a:p>
          <a:p>
            <a:r>
              <a:rPr lang="en-US" b="1" dirty="0"/>
              <a:t>Significantly reduced spatial filtering</a:t>
            </a:r>
            <a:r>
              <a:rPr lang="en-US" dirty="0"/>
              <a:t>, allowing for the recovery of extended emission.</a:t>
            </a:r>
          </a:p>
          <a:p>
            <a:r>
              <a:rPr lang="en-US" b="1" dirty="0"/>
              <a:t>Higher overall image fidelity</a:t>
            </a:r>
            <a:r>
              <a:rPr lang="en-US" dirty="0"/>
              <a:t> and structural similarity.</a:t>
            </a:r>
          </a:p>
          <a:p>
            <a:r>
              <a:rPr lang="en-US" b="1" dirty="0"/>
              <a:t>Looking ahead</a:t>
            </a:r>
            <a:r>
              <a:rPr lang="en-US" dirty="0"/>
              <a:t>, we are currently expanding this framework to reconstruct </a:t>
            </a:r>
            <a:r>
              <a:rPr lang="en-US" b="1" dirty="0"/>
              <a:t>3D flux distributions</a:t>
            </a:r>
            <a:r>
              <a:rPr lang="en-US" dirty="0"/>
              <a:t> from multi-channel spectral line data. We are also adapting the tool for </a:t>
            </a:r>
            <a:r>
              <a:rPr lang="en-US" b="1" dirty="0"/>
              <a:t>JWST NIRISS masking interferometry</a:t>
            </a:r>
            <a:r>
              <a:rPr lang="en-US" dirty="0"/>
              <a:t>, ground-based optical arrays, and the </a:t>
            </a:r>
            <a:r>
              <a:rPr lang="en-US" b="1" dirty="0"/>
              <a:t>Event Horizon Telescope</a:t>
            </a:r>
            <a:r>
              <a:rPr lang="en-US" dirty="0"/>
              <a:t>.</a:t>
            </a:r>
          </a:p>
        </p:txBody>
      </p:sp>
      <p:sp>
        <p:nvSpPr>
          <p:cNvPr id="4" name="Slide Number Placeholder 3"/>
          <p:cNvSpPr>
            <a:spLocks noGrp="1"/>
          </p:cNvSpPr>
          <p:nvPr>
            <p:ph type="sldNum" sz="quarter" idx="5"/>
          </p:nvPr>
        </p:nvSpPr>
        <p:spPr/>
        <p:txBody>
          <a:bodyPr/>
          <a:lstStyle/>
          <a:p>
            <a:fld id="{F70965AA-E15E-9748-A514-B46E6C4D1B6E}" type="slidenum">
              <a:rPr lang="en-US" smtClean="0"/>
              <a:t>14</a:t>
            </a:fld>
            <a:endParaRPr lang="en-US"/>
          </a:p>
        </p:txBody>
      </p:sp>
    </p:spTree>
    <p:extLst>
      <p:ext uri="{BB962C8B-B14F-4D97-AF65-F5344CB8AC3E}">
        <p14:creationId xmlns:p14="http://schemas.microsoft.com/office/powerpoint/2010/main" val="30680862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most significant advantages of our method is its ability to mitigate </a:t>
            </a:r>
            <a:r>
              <a:rPr lang="en-US" b="1" dirty="0"/>
              <a:t>spatial filtering</a:t>
            </a:r>
            <a:r>
              <a:rPr lang="en-US" dirty="0"/>
              <a:t>. In radio interferometry, missing short baselines prevent the telescope from detecting structures larger than a specific angular scale. This often results in 'negative bowls' or the complete loss of extended emission in traditional imaging.</a:t>
            </a:r>
          </a:p>
          <a:p>
            <a:r>
              <a:rPr lang="en-US" dirty="0"/>
              <a:t>We tested this using a synthetic </a:t>
            </a:r>
            <a:r>
              <a:rPr lang="en-US" b="1" dirty="0"/>
              <a:t>uniform disk</a:t>
            </a:r>
            <a:r>
              <a:rPr lang="en-US" dirty="0"/>
              <a:t> observed with long baselines only. As expected, CLEAN fails to recover the disk's structure because it cannot access the missing low-frequency information. However, our neural network proves far more robust. As shown in the Fourier domain plots below, while CLEAN deviates significantly in the unsampled zone, our network </a:t>
            </a:r>
            <a:r>
              <a:rPr lang="en-US" b="1" dirty="0"/>
              <a:t>extrapolates</a:t>
            </a:r>
            <a:r>
              <a:rPr lang="en-US" dirty="0"/>
              <a:t> into the short-baseline range, reconstructing a profile much closer to the ground truth.</a:t>
            </a:r>
          </a:p>
        </p:txBody>
      </p:sp>
      <p:sp>
        <p:nvSpPr>
          <p:cNvPr id="4" name="Slide Number Placeholder 3"/>
          <p:cNvSpPr>
            <a:spLocks noGrp="1"/>
          </p:cNvSpPr>
          <p:nvPr>
            <p:ph type="sldNum" sz="quarter" idx="5"/>
          </p:nvPr>
        </p:nvSpPr>
        <p:spPr/>
        <p:txBody>
          <a:bodyPr/>
          <a:lstStyle/>
          <a:p>
            <a:fld id="{F70965AA-E15E-9748-A514-B46E6C4D1B6E}" type="slidenum">
              <a:rPr lang="en-US" smtClean="0"/>
              <a:t>15</a:t>
            </a:fld>
            <a:endParaRPr lang="en-US"/>
          </a:p>
        </p:txBody>
      </p:sp>
    </p:spTree>
    <p:extLst>
      <p:ext uri="{BB962C8B-B14F-4D97-AF65-F5344CB8AC3E}">
        <p14:creationId xmlns:p14="http://schemas.microsoft.com/office/powerpoint/2010/main" val="30707559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first real-world application is the source </a:t>
            </a:r>
            <a:r>
              <a:rPr lang="en-US" b="1" dirty="0"/>
              <a:t>WISPIT 2</a:t>
            </a:r>
            <a:r>
              <a:rPr lang="en-US" dirty="0"/>
              <a:t>. This is a particularly challenging case because the data was taken using only the </a:t>
            </a:r>
            <a:r>
              <a:rPr lang="en-US" b="1" dirty="0"/>
              <a:t>ALMA Configuration 10 (long baselines)</a:t>
            </a:r>
            <a:r>
              <a:rPr lang="en-US" dirty="0"/>
              <a:t>. As we discussed earlier, the lack of short baselines causes severe spatial filtering, which manifests as artifacts inside the disk cavity.</a:t>
            </a:r>
          </a:p>
          <a:p>
            <a:r>
              <a:rPr lang="en-US" dirty="0"/>
              <a:t>In the original paper, the authors noted that CLEAN-based </a:t>
            </a:r>
            <a:r>
              <a:rPr lang="en-US" b="1" dirty="0"/>
              <a:t>self-calibration</a:t>
            </a:r>
            <a:r>
              <a:rPr lang="en-US" dirty="0"/>
              <a:t> failed because the model couldn't accurately represent the filtered emission. However, our neural network is far more robust to these effects. By using our NN reconstruction as the calibration model, we successfully performed self-calibration. As you can see, the artifacts inside the cavity are significantly reduced in both the resulting CLEAN and NN images. This proves that our network provides a more physically accurate model for self-calibration in the presence of incomplete </a:t>
            </a:r>
            <a:r>
              <a:rPr lang="en-US" dirty="0" err="1"/>
              <a:t>uv</a:t>
            </a:r>
            <a:r>
              <a:rPr lang="en-US" dirty="0"/>
              <a:t>-sampling.</a:t>
            </a:r>
          </a:p>
        </p:txBody>
      </p:sp>
      <p:sp>
        <p:nvSpPr>
          <p:cNvPr id="4" name="Slide Number Placeholder 3"/>
          <p:cNvSpPr>
            <a:spLocks noGrp="1"/>
          </p:cNvSpPr>
          <p:nvPr>
            <p:ph type="sldNum" sz="quarter" idx="5"/>
          </p:nvPr>
        </p:nvSpPr>
        <p:spPr/>
        <p:txBody>
          <a:bodyPr/>
          <a:lstStyle/>
          <a:p>
            <a:fld id="{F70965AA-E15E-9748-A514-B46E6C4D1B6E}" type="slidenum">
              <a:rPr lang="en-US" smtClean="0"/>
              <a:t>16</a:t>
            </a:fld>
            <a:endParaRPr lang="en-US"/>
          </a:p>
        </p:txBody>
      </p:sp>
    </p:spTree>
    <p:extLst>
      <p:ext uri="{BB962C8B-B14F-4D97-AF65-F5344CB8AC3E}">
        <p14:creationId xmlns:p14="http://schemas.microsoft.com/office/powerpoint/2010/main" val="3766564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In radio astronomy, we rely on a technique known as **radio interferometry**. The radio interferometry samples the **Fourier transform of the sky's brightness distribution** in Fourier domain. To illustrate this, let’s look at a image on the left and its corresponding **Fourier transform** on the right. In the Fourier domain, the axes represent **2D spatial frequencies** and each value represents the signal at a specific frequency. Values near the **origin** (the center) represent the **large-scale structures** of the image, while those further out represent the fine, **small-scale details**.</a:t>
            </a:r>
            <a:endParaRPr lang="en-US" dirty="0"/>
          </a:p>
        </p:txBody>
      </p:sp>
      <p:sp>
        <p:nvSpPr>
          <p:cNvPr id="4" name="Slide Number Placeholder 3"/>
          <p:cNvSpPr>
            <a:spLocks noGrp="1"/>
          </p:cNvSpPr>
          <p:nvPr>
            <p:ph type="sldNum" sz="quarter" idx="5"/>
          </p:nvPr>
        </p:nvSpPr>
        <p:spPr/>
        <p:txBody>
          <a:bodyPr/>
          <a:lstStyle/>
          <a:p>
            <a:fld id="{F70965AA-E15E-9748-A514-B46E6C4D1B6E}" type="slidenum">
              <a:rPr lang="en-US" smtClean="0"/>
              <a:t>2</a:t>
            </a:fld>
            <a:endParaRPr lang="en-US"/>
          </a:p>
        </p:txBody>
      </p:sp>
    </p:spTree>
    <p:extLst>
      <p:ext uri="{BB962C8B-B14F-4D97-AF65-F5344CB8AC3E}">
        <p14:creationId xmlns:p14="http://schemas.microsoft.com/office/powerpoint/2010/main" val="2859327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**fundamental challenge** is that radio interferometry is **incomplete, sparse** sampling in Fourier domain. This is because our telescope array is **sparsely distributed** on the ground (as shown in the center), and is shown on the right. Each red dot represents a **measured signal**, while the white gaps represent **missing information**. Essentially, we are trying to reconstruct a image from a very limited subset of spatial frequencies.</a:t>
            </a:r>
          </a:p>
        </p:txBody>
      </p:sp>
      <p:sp>
        <p:nvSpPr>
          <p:cNvPr id="4" name="Slide Number Placeholder 3"/>
          <p:cNvSpPr>
            <a:spLocks noGrp="1"/>
          </p:cNvSpPr>
          <p:nvPr>
            <p:ph type="sldNum" sz="quarter" idx="5"/>
          </p:nvPr>
        </p:nvSpPr>
        <p:spPr/>
        <p:txBody>
          <a:bodyPr/>
          <a:lstStyle/>
          <a:p>
            <a:fld id="{F70965AA-E15E-9748-A514-B46E6C4D1B6E}" type="slidenum">
              <a:rPr lang="en-US" smtClean="0"/>
              <a:t>3</a:t>
            </a:fld>
            <a:endParaRPr lang="en-US"/>
          </a:p>
        </p:txBody>
      </p:sp>
    </p:spTree>
    <p:extLst>
      <p:ext uri="{BB962C8B-B14F-4D97-AF65-F5344CB8AC3E}">
        <p14:creationId xmlns:p14="http://schemas.microsoft.com/office/powerpoint/2010/main" val="896820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Therefore, image reconstruction in radio interferometry is an **ill-posed inverse problem**. We start with observations that are both **sparsely sampled** and **corrupted by noise** in the Fourier domain. Our goal is to reconstruct a image in the spatial domain that we can understand.</a:t>
            </a:r>
          </a:p>
        </p:txBody>
      </p:sp>
      <p:sp>
        <p:nvSpPr>
          <p:cNvPr id="4" name="Slide Number Placeholder 3"/>
          <p:cNvSpPr>
            <a:spLocks noGrp="1"/>
          </p:cNvSpPr>
          <p:nvPr>
            <p:ph type="sldNum" sz="quarter" idx="5"/>
          </p:nvPr>
        </p:nvSpPr>
        <p:spPr/>
        <p:txBody>
          <a:bodyPr/>
          <a:lstStyle/>
          <a:p>
            <a:fld id="{F70965AA-E15E-9748-A514-B46E6C4D1B6E}" type="slidenum">
              <a:rPr lang="en-US" smtClean="0"/>
              <a:t>4</a:t>
            </a:fld>
            <a:endParaRPr lang="en-US"/>
          </a:p>
        </p:txBody>
      </p:sp>
    </p:spTree>
    <p:extLst>
      <p:ext uri="{BB962C8B-B14F-4D97-AF65-F5344CB8AC3E}">
        <p14:creationId xmlns:p14="http://schemas.microsoft.com/office/powerpoint/2010/main" val="5916387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95382-ED93-B229-4111-E678F2EEC3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5C0A9D-BF97-E6C6-DE88-1341C7E6C2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F1F83B-820B-60D6-29E5-DBA83BB1732F}"/>
              </a:ext>
            </a:extLst>
          </p:cNvPr>
          <p:cNvSpPr>
            <a:spLocks noGrp="1"/>
          </p:cNvSpPr>
          <p:nvPr>
            <p:ph type="body" idx="1"/>
          </p:nvPr>
        </p:nvSpPr>
        <p:spPr/>
        <p:txBody>
          <a:bodyPr/>
          <a:lstStyle/>
          <a:p>
            <a:r>
              <a:rPr lang="en-US" dirty="0"/>
              <a:t>The standard for reconstruction is the **CLEAN algorithm**, which follows a **two-step iterative process**. First, an **inverse Fourier transform** converts the Fourier domain data to what we call a **'dirty image.’**, which is blurred with artifacts. To clean the image, CLEAN iteratively fits the dirty image with point sources to build a model. This model is then convolved with a **'clean beam'** to produce the final image.</a:t>
            </a:r>
          </a:p>
          <a:p>
            <a:r>
              <a:rPr lang="en-US" dirty="0"/>
              <a:t>However, CLEAN has **two major drawbacks**. First, the **Point Spread Function (PSF)** of a dirty image is often **highly irregular and non-Gaussian**; fitting the image with Gaussian beam, we introduce artifacts. Second, CLEAN’s **'point-source' assumption** is fundamentally ill-suited for **extended emissions**, such as protoplanetary disks, requiring an impractical number of iterations to converge.</a:t>
            </a:r>
          </a:p>
        </p:txBody>
      </p:sp>
      <p:sp>
        <p:nvSpPr>
          <p:cNvPr id="4" name="Slide Number Placeholder 3">
            <a:extLst>
              <a:ext uri="{FF2B5EF4-FFF2-40B4-BE49-F238E27FC236}">
                <a16:creationId xmlns:a16="http://schemas.microsoft.com/office/drawing/2014/main" id="{4C9E2E47-4867-D8DF-0A11-5AD31F6F183D}"/>
              </a:ext>
            </a:extLst>
          </p:cNvPr>
          <p:cNvSpPr>
            <a:spLocks noGrp="1"/>
          </p:cNvSpPr>
          <p:nvPr>
            <p:ph type="sldNum" sz="quarter" idx="5"/>
          </p:nvPr>
        </p:nvSpPr>
        <p:spPr/>
        <p:txBody>
          <a:bodyPr/>
          <a:lstStyle/>
          <a:p>
            <a:fld id="{F70965AA-E15E-9748-A514-B46E6C4D1B6E}" type="slidenum">
              <a:rPr lang="en-US" smtClean="0"/>
              <a:t>5</a:t>
            </a:fld>
            <a:endParaRPr lang="en-US"/>
          </a:p>
        </p:txBody>
      </p:sp>
    </p:spTree>
    <p:extLst>
      <p:ext uri="{BB962C8B-B14F-4D97-AF65-F5344CB8AC3E}">
        <p14:creationId xmlns:p14="http://schemas.microsoft.com/office/powerpoint/2010/main" val="11947034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approach **fundamentally different from CLEAN**. Instead of iterative deconvolution, we perform **direct visibility fitting** using a neural network. We parameterize the sky’s brightness distribution as a **continuous function** within a neural network. We apply a **forward Fourier transform** to the network’s output, and we compare it directly with our observed visibilities. The network is then updated iteratively by minimizing the **loss**, which is the difference between the model and the observation in the Fourier domain.</a:t>
            </a:r>
          </a:p>
          <a:p>
            <a:endParaRPr lang="en-US" dirty="0"/>
          </a:p>
          <a:p>
            <a:r>
              <a:rPr lang="en-US" dirty="0"/>
              <a:t>This method offers several key advantages:</a:t>
            </a:r>
            <a:br>
              <a:rPr lang="en-US" dirty="0"/>
            </a:br>
            <a:r>
              <a:rPr lang="en-US" b="1" dirty="0"/>
              <a:t>Self-Supervised:</a:t>
            </a:r>
            <a:r>
              <a:rPr lang="en-US" dirty="0"/>
              <a:t> It requires no ground-truth images or prior training data; </a:t>
            </a:r>
          </a:p>
          <a:p>
            <a:r>
              <a:rPr lang="en-US" b="1" dirty="0"/>
              <a:t>Generalization:</a:t>
            </a:r>
            <a:r>
              <a:rPr lang="en-US" dirty="0"/>
              <a:t> It is natively versatile, adapting to any array configuration or complex source morphology without manual tuning.</a:t>
            </a:r>
          </a:p>
          <a:p>
            <a:r>
              <a:rPr lang="en-US" b="1" dirty="0"/>
              <a:t>Efficiency:</a:t>
            </a:r>
            <a:r>
              <a:rPr lang="en-US" dirty="0"/>
              <a:t> The training is highly optimized, reaching convergence in just 5 minutes on a single NVIDIA A100 GPU.</a:t>
            </a:r>
          </a:p>
        </p:txBody>
      </p:sp>
      <p:sp>
        <p:nvSpPr>
          <p:cNvPr id="4" name="Slide Number Placeholder 3"/>
          <p:cNvSpPr>
            <a:spLocks noGrp="1"/>
          </p:cNvSpPr>
          <p:nvPr>
            <p:ph type="sldNum" sz="quarter" idx="5"/>
          </p:nvPr>
        </p:nvSpPr>
        <p:spPr/>
        <p:txBody>
          <a:bodyPr/>
          <a:lstStyle/>
          <a:p>
            <a:fld id="{F70965AA-E15E-9748-A514-B46E6C4D1B6E}" type="slidenum">
              <a:rPr lang="en-US" smtClean="0"/>
              <a:t>6</a:t>
            </a:fld>
            <a:endParaRPr lang="en-US"/>
          </a:p>
        </p:txBody>
      </p:sp>
    </p:spTree>
    <p:extLst>
      <p:ext uri="{BB962C8B-B14F-4D97-AF65-F5344CB8AC3E}">
        <p14:creationId xmlns:p14="http://schemas.microsoft.com/office/powerpoint/2010/main" val="1901546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Beyond the advantages I just mentioned, our neural network reconstruction produces </a:t>
            </a:r>
            <a:r>
              <a:rPr lang="en-US" b="1" dirty="0"/>
              <a:t>sharper images </a:t>
            </a:r>
            <a:r>
              <a:rPr lang="en-US" dirty="0"/>
              <a:t>than CLEAN, as illustrated here for the real observation from the DSHARP survey.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image on the left is the traditional CLEAN reconstruction. This right-hand image is our neural network reconstruction from the </a:t>
            </a:r>
            <a:r>
              <a:rPr lang="en-US" b="1" dirty="0"/>
              <a:t>previous slide</a:t>
            </a:r>
            <a:r>
              <a:rPr lang="en-US" dirty="0"/>
              <a:t>. Compared with CLEAN, our reconstruction shows sharper edges, clearer separation between the rings, and higher peak flux densities.</a:t>
            </a:r>
          </a:p>
        </p:txBody>
      </p:sp>
      <p:sp>
        <p:nvSpPr>
          <p:cNvPr id="4" name="Slide Number Placeholder 3"/>
          <p:cNvSpPr>
            <a:spLocks noGrp="1"/>
          </p:cNvSpPr>
          <p:nvPr>
            <p:ph type="sldNum" sz="quarter" idx="5"/>
          </p:nvPr>
        </p:nvSpPr>
        <p:spPr/>
        <p:txBody>
          <a:bodyPr/>
          <a:lstStyle/>
          <a:p>
            <a:fld id="{F70965AA-E15E-9748-A514-B46E6C4D1B6E}" type="slidenum">
              <a:rPr lang="en-US" smtClean="0"/>
              <a:t>7</a:t>
            </a:fld>
            <a:endParaRPr lang="en-US"/>
          </a:p>
        </p:txBody>
      </p:sp>
    </p:spTree>
    <p:extLst>
      <p:ext uri="{BB962C8B-B14F-4D97-AF65-F5344CB8AC3E}">
        <p14:creationId xmlns:p14="http://schemas.microsoft.com/office/powerpoint/2010/main" val="9053561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 we test our method on </a:t>
            </a:r>
            <a:r>
              <a:rPr lang="en-US" b="1" dirty="0"/>
              <a:t>synthetic data</a:t>
            </a:r>
            <a:r>
              <a:rPr lang="en-US" dirty="0"/>
              <a:t>. This allows us to compare our reconstructions against a known </a:t>
            </a:r>
            <a:r>
              <a:rPr lang="en-US" b="1" dirty="0"/>
              <a:t>ground truth</a:t>
            </a:r>
            <a:r>
              <a:rPr lang="en-US" dirty="0"/>
              <a:t> to quantify accuracy. </a:t>
            </a:r>
            <a:r>
              <a:rPr lang="en-US" b="1" dirty="0"/>
              <a:t>Later</a:t>
            </a:r>
            <a:r>
              <a:rPr lang="en-US" dirty="0"/>
              <a:t>, I will demonstrate the method's applications on </a:t>
            </a:r>
            <a:r>
              <a:rPr lang="en-US" b="1" dirty="0"/>
              <a:t>real-world observational data</a:t>
            </a:r>
            <a:r>
              <a:rPr lang="en-US" dirty="0"/>
              <a:t>.</a:t>
            </a:r>
          </a:p>
        </p:txBody>
      </p:sp>
      <p:sp>
        <p:nvSpPr>
          <p:cNvPr id="4" name="Slide Number Placeholder 3"/>
          <p:cNvSpPr>
            <a:spLocks noGrp="1"/>
          </p:cNvSpPr>
          <p:nvPr>
            <p:ph type="sldNum" sz="quarter" idx="5"/>
          </p:nvPr>
        </p:nvSpPr>
        <p:spPr/>
        <p:txBody>
          <a:bodyPr/>
          <a:lstStyle/>
          <a:p>
            <a:fld id="{F70965AA-E15E-9748-A514-B46E6C4D1B6E}" type="slidenum">
              <a:rPr lang="en-US" smtClean="0"/>
              <a:t>8</a:t>
            </a:fld>
            <a:endParaRPr lang="en-US"/>
          </a:p>
        </p:txBody>
      </p:sp>
    </p:spTree>
    <p:extLst>
      <p:ext uri="{BB962C8B-B14F-4D97-AF65-F5344CB8AC3E}">
        <p14:creationId xmlns:p14="http://schemas.microsoft.com/office/powerpoint/2010/main" val="20535255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quantify our resolution gains, we first tested the method against a </a:t>
            </a:r>
            <a:r>
              <a:rPr lang="en-US" b="1" dirty="0"/>
              <a:t>point-source benchmark</a:t>
            </a:r>
            <a:r>
              <a:rPr lang="en-US" dirty="0"/>
              <a:t>. We simulated an ALMA observation of a single-pixel </a:t>
            </a:r>
            <a:r>
              <a:rPr lang="en-US" b="1" dirty="0"/>
              <a:t>delta function</a:t>
            </a:r>
            <a:r>
              <a:rPr lang="en-US" dirty="0"/>
              <a:t> using </a:t>
            </a:r>
            <a:r>
              <a:rPr lang="en-US" sz="1200" kern="1200" dirty="0" err="1">
                <a:solidFill>
                  <a:schemeClr val="tx1"/>
                </a:solidFill>
                <a:latin typeface="+mn-lt"/>
                <a:ea typeface="+mn-ea"/>
                <a:cs typeface="+mn-cs"/>
              </a:rPr>
              <a:t>simobserve</a:t>
            </a:r>
            <a:r>
              <a:rPr lang="en-US" dirty="0"/>
              <a:t>, mimicking DSHARP conditions. On the right, we compare the normalized </a:t>
            </a:r>
            <a:r>
              <a:rPr lang="en-US" b="1" dirty="0"/>
              <a:t>Point Spread Function (PSF)</a:t>
            </a:r>
            <a:r>
              <a:rPr lang="en-US" dirty="0"/>
              <a:t> of CLEAN under various weighting schemes against our neural network.</a:t>
            </a:r>
          </a:p>
          <a:p>
            <a:r>
              <a:rPr lang="en-US" dirty="0"/>
              <a:t>While </a:t>
            </a:r>
            <a:r>
              <a:rPr lang="en-US" b="1" dirty="0"/>
              <a:t>natural weighting</a:t>
            </a:r>
            <a:r>
              <a:rPr lang="en-US" dirty="0"/>
              <a:t> provides less sidelobes but a broad 31 mas beam, and </a:t>
            </a:r>
            <a:r>
              <a:rPr lang="en-US" b="1" dirty="0"/>
              <a:t>uniform weighting</a:t>
            </a:r>
            <a:r>
              <a:rPr lang="en-US" dirty="0"/>
              <a:t> pushes resolution to 12 mas at the cost of significant sidelobes, our neural network achieves a </a:t>
            </a:r>
            <a:r>
              <a:rPr lang="en-US" b="1" dirty="0"/>
              <a:t>3 mas FWHM</a:t>
            </a:r>
            <a:r>
              <a:rPr lang="en-US" dirty="0"/>
              <a:t>. This represents a </a:t>
            </a:r>
            <a:r>
              <a:rPr lang="en-US" b="1" dirty="0"/>
              <a:t>4-to-10-fold improvement</a:t>
            </a:r>
            <a:r>
              <a:rPr lang="en-US" dirty="0"/>
              <a:t> over CLEAN method. Furthermore, the red profile demonstrates that our model effectively suppresses the sidelobes that typically plague high-resolution CLEAN reconstructions.</a:t>
            </a:r>
          </a:p>
        </p:txBody>
      </p:sp>
      <p:sp>
        <p:nvSpPr>
          <p:cNvPr id="4" name="Slide Number Placeholder 3"/>
          <p:cNvSpPr>
            <a:spLocks noGrp="1"/>
          </p:cNvSpPr>
          <p:nvPr>
            <p:ph type="sldNum" sz="quarter" idx="5"/>
          </p:nvPr>
        </p:nvSpPr>
        <p:spPr/>
        <p:txBody>
          <a:bodyPr/>
          <a:lstStyle/>
          <a:p>
            <a:fld id="{F70965AA-E15E-9748-A514-B46E6C4D1B6E}" type="slidenum">
              <a:rPr lang="en-US" smtClean="0"/>
              <a:t>9</a:t>
            </a:fld>
            <a:endParaRPr lang="en-US"/>
          </a:p>
        </p:txBody>
      </p:sp>
    </p:spTree>
    <p:extLst>
      <p:ext uri="{BB962C8B-B14F-4D97-AF65-F5344CB8AC3E}">
        <p14:creationId xmlns:p14="http://schemas.microsoft.com/office/powerpoint/2010/main" val="1587313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98A69-E636-C171-D8B9-273F42EC0E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F135F7E-05D2-9722-9E7A-581CC59E40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376FE4B-4D2B-843A-9911-D8EC67347215}"/>
              </a:ext>
            </a:extLst>
          </p:cNvPr>
          <p:cNvSpPr>
            <a:spLocks noGrp="1"/>
          </p:cNvSpPr>
          <p:nvPr>
            <p:ph type="dt" sz="half" idx="10"/>
          </p:nvPr>
        </p:nvSpPr>
        <p:spPr/>
        <p:txBody>
          <a:bodyPr/>
          <a:lstStyle/>
          <a:p>
            <a:fld id="{9108806B-B309-AB4C-A21A-F6E355F226D6}" type="datetime1">
              <a:rPr lang="en-US" smtClean="0"/>
              <a:t>8/23/26</a:t>
            </a:fld>
            <a:endParaRPr lang="en-US"/>
          </a:p>
        </p:txBody>
      </p:sp>
      <p:sp>
        <p:nvSpPr>
          <p:cNvPr id="5" name="Footer Placeholder 4">
            <a:extLst>
              <a:ext uri="{FF2B5EF4-FFF2-40B4-BE49-F238E27FC236}">
                <a16:creationId xmlns:a16="http://schemas.microsoft.com/office/drawing/2014/main" id="{DE9336B1-6F4B-91FE-D6E5-32061C3A09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71347B-6B96-0519-8138-AD6C3B60A092}"/>
              </a:ext>
            </a:extLst>
          </p:cNvPr>
          <p:cNvSpPr>
            <a:spLocks noGrp="1"/>
          </p:cNvSpPr>
          <p:nvPr>
            <p:ph type="sldNum" sz="quarter" idx="12"/>
          </p:nvPr>
        </p:nvSpPr>
        <p:spPr/>
        <p:txBody>
          <a:bodyPr/>
          <a:lstStyle/>
          <a:p>
            <a:fld id="{10BACE5F-8C44-2F45-859F-78353328384B}" type="slidenum">
              <a:rPr lang="en-US" smtClean="0"/>
              <a:t>‹#›</a:t>
            </a:fld>
            <a:endParaRPr lang="en-US"/>
          </a:p>
        </p:txBody>
      </p:sp>
    </p:spTree>
    <p:extLst>
      <p:ext uri="{BB962C8B-B14F-4D97-AF65-F5344CB8AC3E}">
        <p14:creationId xmlns:p14="http://schemas.microsoft.com/office/powerpoint/2010/main" val="208381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95F27-1B06-4C81-FDF1-851C78DF8FD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DFD2B61-567D-A96F-C1EB-05D119AA95A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B5097D-8967-55DE-275B-931A9F7985DD}"/>
              </a:ext>
            </a:extLst>
          </p:cNvPr>
          <p:cNvSpPr>
            <a:spLocks noGrp="1"/>
          </p:cNvSpPr>
          <p:nvPr>
            <p:ph type="dt" sz="half" idx="10"/>
          </p:nvPr>
        </p:nvSpPr>
        <p:spPr/>
        <p:txBody>
          <a:bodyPr/>
          <a:lstStyle/>
          <a:p>
            <a:fld id="{FF5C1729-91CC-AA47-9506-38A62D7BA4E8}" type="datetime1">
              <a:rPr lang="en-US" smtClean="0"/>
              <a:t>8/23/26</a:t>
            </a:fld>
            <a:endParaRPr lang="en-US"/>
          </a:p>
        </p:txBody>
      </p:sp>
      <p:sp>
        <p:nvSpPr>
          <p:cNvPr id="5" name="Footer Placeholder 4">
            <a:extLst>
              <a:ext uri="{FF2B5EF4-FFF2-40B4-BE49-F238E27FC236}">
                <a16:creationId xmlns:a16="http://schemas.microsoft.com/office/drawing/2014/main" id="{90DD1D3C-98C7-A1D4-79E9-178BE76537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E35647-6033-F44E-20E0-5D9640B9ABD4}"/>
              </a:ext>
            </a:extLst>
          </p:cNvPr>
          <p:cNvSpPr>
            <a:spLocks noGrp="1"/>
          </p:cNvSpPr>
          <p:nvPr>
            <p:ph type="sldNum" sz="quarter" idx="12"/>
          </p:nvPr>
        </p:nvSpPr>
        <p:spPr/>
        <p:txBody>
          <a:bodyPr/>
          <a:lstStyle/>
          <a:p>
            <a:fld id="{10BACE5F-8C44-2F45-859F-78353328384B}" type="slidenum">
              <a:rPr lang="en-US" smtClean="0"/>
              <a:t>‹#›</a:t>
            </a:fld>
            <a:endParaRPr lang="en-US"/>
          </a:p>
        </p:txBody>
      </p:sp>
    </p:spTree>
    <p:extLst>
      <p:ext uri="{BB962C8B-B14F-4D97-AF65-F5344CB8AC3E}">
        <p14:creationId xmlns:p14="http://schemas.microsoft.com/office/powerpoint/2010/main" val="2588172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2B8CF0-8DC3-1B9D-0636-E18EA4CD92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9C8C01B-EE39-DA2D-865F-923C14B32A6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F3DD54-8DC3-ADC0-4503-C802BC7735C9}"/>
              </a:ext>
            </a:extLst>
          </p:cNvPr>
          <p:cNvSpPr>
            <a:spLocks noGrp="1"/>
          </p:cNvSpPr>
          <p:nvPr>
            <p:ph type="dt" sz="half" idx="10"/>
          </p:nvPr>
        </p:nvSpPr>
        <p:spPr/>
        <p:txBody>
          <a:bodyPr/>
          <a:lstStyle/>
          <a:p>
            <a:fld id="{1F6A3F98-DA0B-874B-B116-B7CD02DADCA8}" type="datetime1">
              <a:rPr lang="en-US" smtClean="0"/>
              <a:t>8/23/26</a:t>
            </a:fld>
            <a:endParaRPr lang="en-US"/>
          </a:p>
        </p:txBody>
      </p:sp>
      <p:sp>
        <p:nvSpPr>
          <p:cNvPr id="5" name="Footer Placeholder 4">
            <a:extLst>
              <a:ext uri="{FF2B5EF4-FFF2-40B4-BE49-F238E27FC236}">
                <a16:creationId xmlns:a16="http://schemas.microsoft.com/office/drawing/2014/main" id="{F56466A4-5145-9F69-8A0E-256F4BB776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8A63BA-DDA2-24FF-1DEE-CCD13308D55B}"/>
              </a:ext>
            </a:extLst>
          </p:cNvPr>
          <p:cNvSpPr>
            <a:spLocks noGrp="1"/>
          </p:cNvSpPr>
          <p:nvPr>
            <p:ph type="sldNum" sz="quarter" idx="12"/>
          </p:nvPr>
        </p:nvSpPr>
        <p:spPr/>
        <p:txBody>
          <a:bodyPr/>
          <a:lstStyle/>
          <a:p>
            <a:fld id="{10BACE5F-8C44-2F45-859F-78353328384B}" type="slidenum">
              <a:rPr lang="en-US" smtClean="0"/>
              <a:t>‹#›</a:t>
            </a:fld>
            <a:endParaRPr lang="en-US"/>
          </a:p>
        </p:txBody>
      </p:sp>
    </p:spTree>
    <p:extLst>
      <p:ext uri="{BB962C8B-B14F-4D97-AF65-F5344CB8AC3E}">
        <p14:creationId xmlns:p14="http://schemas.microsoft.com/office/powerpoint/2010/main" val="215298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2C337-EC03-8EE0-7403-D2227DA4B8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0D21D49-266C-25B4-D3AD-4694CC23022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1B1BAB-CCB7-0DD6-AD79-0B4A513419B7}"/>
              </a:ext>
            </a:extLst>
          </p:cNvPr>
          <p:cNvSpPr>
            <a:spLocks noGrp="1"/>
          </p:cNvSpPr>
          <p:nvPr>
            <p:ph type="dt" sz="half" idx="10"/>
          </p:nvPr>
        </p:nvSpPr>
        <p:spPr/>
        <p:txBody>
          <a:bodyPr/>
          <a:lstStyle/>
          <a:p>
            <a:fld id="{1A1B7589-5601-7F40-A052-FAD87FC60E2E}" type="datetime1">
              <a:rPr lang="en-US" smtClean="0"/>
              <a:t>8/23/26</a:t>
            </a:fld>
            <a:endParaRPr lang="en-US"/>
          </a:p>
        </p:txBody>
      </p:sp>
      <p:sp>
        <p:nvSpPr>
          <p:cNvPr id="5" name="Footer Placeholder 4">
            <a:extLst>
              <a:ext uri="{FF2B5EF4-FFF2-40B4-BE49-F238E27FC236}">
                <a16:creationId xmlns:a16="http://schemas.microsoft.com/office/drawing/2014/main" id="{50220B6A-F021-5699-69EA-7B162DC9E4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F46F64-F42A-AD3D-0CBA-72CA6F426E86}"/>
              </a:ext>
            </a:extLst>
          </p:cNvPr>
          <p:cNvSpPr>
            <a:spLocks noGrp="1"/>
          </p:cNvSpPr>
          <p:nvPr>
            <p:ph type="sldNum" sz="quarter" idx="12"/>
          </p:nvPr>
        </p:nvSpPr>
        <p:spPr/>
        <p:txBody>
          <a:bodyPr/>
          <a:lstStyle/>
          <a:p>
            <a:fld id="{10BACE5F-8C44-2F45-859F-78353328384B}" type="slidenum">
              <a:rPr lang="en-US" smtClean="0"/>
              <a:t>‹#›</a:t>
            </a:fld>
            <a:endParaRPr lang="en-US"/>
          </a:p>
        </p:txBody>
      </p:sp>
    </p:spTree>
    <p:extLst>
      <p:ext uri="{BB962C8B-B14F-4D97-AF65-F5344CB8AC3E}">
        <p14:creationId xmlns:p14="http://schemas.microsoft.com/office/powerpoint/2010/main" val="1552203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E4CF5-BE35-1A86-D9C9-99C5F21368C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BCC7A4B-5ADA-1298-8482-ADFE79F5EE2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3AC594B-3F55-4735-A9D2-78088DCDC809}"/>
              </a:ext>
            </a:extLst>
          </p:cNvPr>
          <p:cNvSpPr>
            <a:spLocks noGrp="1"/>
          </p:cNvSpPr>
          <p:nvPr>
            <p:ph type="dt" sz="half" idx="10"/>
          </p:nvPr>
        </p:nvSpPr>
        <p:spPr/>
        <p:txBody>
          <a:bodyPr/>
          <a:lstStyle/>
          <a:p>
            <a:fld id="{37B9A09B-7035-1D48-8458-851749B662C1}" type="datetime1">
              <a:rPr lang="en-US" smtClean="0"/>
              <a:t>8/23/26</a:t>
            </a:fld>
            <a:endParaRPr lang="en-US"/>
          </a:p>
        </p:txBody>
      </p:sp>
      <p:sp>
        <p:nvSpPr>
          <p:cNvPr id="5" name="Footer Placeholder 4">
            <a:extLst>
              <a:ext uri="{FF2B5EF4-FFF2-40B4-BE49-F238E27FC236}">
                <a16:creationId xmlns:a16="http://schemas.microsoft.com/office/drawing/2014/main" id="{E6297BA1-2950-1B96-F035-788580B9D6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68C3A9-EBE7-207E-3C46-C6F1404D09A6}"/>
              </a:ext>
            </a:extLst>
          </p:cNvPr>
          <p:cNvSpPr>
            <a:spLocks noGrp="1"/>
          </p:cNvSpPr>
          <p:nvPr>
            <p:ph type="sldNum" sz="quarter" idx="12"/>
          </p:nvPr>
        </p:nvSpPr>
        <p:spPr/>
        <p:txBody>
          <a:bodyPr/>
          <a:lstStyle/>
          <a:p>
            <a:fld id="{10BACE5F-8C44-2F45-859F-78353328384B}" type="slidenum">
              <a:rPr lang="en-US" smtClean="0"/>
              <a:t>‹#›</a:t>
            </a:fld>
            <a:endParaRPr lang="en-US"/>
          </a:p>
        </p:txBody>
      </p:sp>
    </p:spTree>
    <p:extLst>
      <p:ext uri="{BB962C8B-B14F-4D97-AF65-F5344CB8AC3E}">
        <p14:creationId xmlns:p14="http://schemas.microsoft.com/office/powerpoint/2010/main" val="3954879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ABE1F-CF40-F446-EA29-59801688C7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1991B70-FBD8-D43D-F7B1-C31257D7E34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9C1484-B68A-BD8E-D353-0960B7A24F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2B6C71C-13D4-F325-E0E9-D8FFD444FB9C}"/>
              </a:ext>
            </a:extLst>
          </p:cNvPr>
          <p:cNvSpPr>
            <a:spLocks noGrp="1"/>
          </p:cNvSpPr>
          <p:nvPr>
            <p:ph type="dt" sz="half" idx="10"/>
          </p:nvPr>
        </p:nvSpPr>
        <p:spPr/>
        <p:txBody>
          <a:bodyPr/>
          <a:lstStyle/>
          <a:p>
            <a:fld id="{049A6444-8C0A-774A-9BC7-4B82FD41E4EC}" type="datetime1">
              <a:rPr lang="en-US" smtClean="0"/>
              <a:t>8/23/26</a:t>
            </a:fld>
            <a:endParaRPr lang="en-US"/>
          </a:p>
        </p:txBody>
      </p:sp>
      <p:sp>
        <p:nvSpPr>
          <p:cNvPr id="6" name="Footer Placeholder 5">
            <a:extLst>
              <a:ext uri="{FF2B5EF4-FFF2-40B4-BE49-F238E27FC236}">
                <a16:creationId xmlns:a16="http://schemas.microsoft.com/office/drawing/2014/main" id="{E7C0306C-DEA6-4506-3FC3-51C17867D1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509952D-1AD3-F14D-1305-A713878F45CD}"/>
              </a:ext>
            </a:extLst>
          </p:cNvPr>
          <p:cNvSpPr>
            <a:spLocks noGrp="1"/>
          </p:cNvSpPr>
          <p:nvPr>
            <p:ph type="sldNum" sz="quarter" idx="12"/>
          </p:nvPr>
        </p:nvSpPr>
        <p:spPr/>
        <p:txBody>
          <a:bodyPr/>
          <a:lstStyle/>
          <a:p>
            <a:fld id="{10BACE5F-8C44-2F45-859F-78353328384B}" type="slidenum">
              <a:rPr lang="en-US" smtClean="0"/>
              <a:t>‹#›</a:t>
            </a:fld>
            <a:endParaRPr lang="en-US"/>
          </a:p>
        </p:txBody>
      </p:sp>
    </p:spTree>
    <p:extLst>
      <p:ext uri="{BB962C8B-B14F-4D97-AF65-F5344CB8AC3E}">
        <p14:creationId xmlns:p14="http://schemas.microsoft.com/office/powerpoint/2010/main" val="2118379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2E6A8-3B61-33D9-899F-82D8435DAC1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FB0716D-07FA-3276-F9C9-87826CD76C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0653C90-94FC-A5DA-C7AF-0462912A7CD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078848-CB3D-24C3-D7C9-05822E9725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250523-4756-6B17-7E1E-682A705262F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2032C58-F214-F711-78B0-9D29993FA7CF}"/>
              </a:ext>
            </a:extLst>
          </p:cNvPr>
          <p:cNvSpPr>
            <a:spLocks noGrp="1"/>
          </p:cNvSpPr>
          <p:nvPr>
            <p:ph type="dt" sz="half" idx="10"/>
          </p:nvPr>
        </p:nvSpPr>
        <p:spPr/>
        <p:txBody>
          <a:bodyPr/>
          <a:lstStyle/>
          <a:p>
            <a:fld id="{55A1746F-BB1E-1F47-97DB-6340B63FCB9C}" type="datetime1">
              <a:rPr lang="en-US" smtClean="0"/>
              <a:t>8/23/26</a:t>
            </a:fld>
            <a:endParaRPr lang="en-US"/>
          </a:p>
        </p:txBody>
      </p:sp>
      <p:sp>
        <p:nvSpPr>
          <p:cNvPr id="8" name="Footer Placeholder 7">
            <a:extLst>
              <a:ext uri="{FF2B5EF4-FFF2-40B4-BE49-F238E27FC236}">
                <a16:creationId xmlns:a16="http://schemas.microsoft.com/office/drawing/2014/main" id="{4B0353E4-BE3B-E075-D474-C275303517B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2926ACF-42CA-33A8-CE5C-4DC4C29B7817}"/>
              </a:ext>
            </a:extLst>
          </p:cNvPr>
          <p:cNvSpPr>
            <a:spLocks noGrp="1"/>
          </p:cNvSpPr>
          <p:nvPr>
            <p:ph type="sldNum" sz="quarter" idx="12"/>
          </p:nvPr>
        </p:nvSpPr>
        <p:spPr/>
        <p:txBody>
          <a:bodyPr/>
          <a:lstStyle/>
          <a:p>
            <a:fld id="{10BACE5F-8C44-2F45-859F-78353328384B}" type="slidenum">
              <a:rPr lang="en-US" smtClean="0"/>
              <a:t>‹#›</a:t>
            </a:fld>
            <a:endParaRPr lang="en-US"/>
          </a:p>
        </p:txBody>
      </p:sp>
    </p:spTree>
    <p:extLst>
      <p:ext uri="{BB962C8B-B14F-4D97-AF65-F5344CB8AC3E}">
        <p14:creationId xmlns:p14="http://schemas.microsoft.com/office/powerpoint/2010/main" val="1922599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461DA-FD84-0B96-2064-17314033D3D3}"/>
              </a:ext>
            </a:extLst>
          </p:cNvPr>
          <p:cNvSpPr>
            <a:spLocks noGrp="1"/>
          </p:cNvSpPr>
          <p:nvPr>
            <p:ph type="title"/>
          </p:nvPr>
        </p:nvSpPr>
        <p:spPr/>
        <p:txBody>
          <a:bodyPr/>
          <a:lstStyle>
            <a:lvl1pPr algn="ctr">
              <a:defRPr/>
            </a:lvl1pPr>
          </a:lstStyle>
          <a:p>
            <a:r>
              <a:rPr lang="en-US"/>
              <a:t>Click to edit Master title style</a:t>
            </a:r>
          </a:p>
        </p:txBody>
      </p:sp>
      <p:sp>
        <p:nvSpPr>
          <p:cNvPr id="3" name="Date Placeholder 2">
            <a:extLst>
              <a:ext uri="{FF2B5EF4-FFF2-40B4-BE49-F238E27FC236}">
                <a16:creationId xmlns:a16="http://schemas.microsoft.com/office/drawing/2014/main" id="{74DDCA89-F5F2-85C4-E1FA-E040024E434F}"/>
              </a:ext>
            </a:extLst>
          </p:cNvPr>
          <p:cNvSpPr>
            <a:spLocks noGrp="1"/>
          </p:cNvSpPr>
          <p:nvPr>
            <p:ph type="dt" sz="half" idx="10"/>
          </p:nvPr>
        </p:nvSpPr>
        <p:spPr/>
        <p:txBody>
          <a:bodyPr/>
          <a:lstStyle/>
          <a:p>
            <a:fld id="{2B931B2C-D491-C64B-A0EE-F8457EADF966}" type="datetime1">
              <a:rPr lang="en-US" smtClean="0"/>
              <a:t>8/23/26</a:t>
            </a:fld>
            <a:endParaRPr lang="en-US"/>
          </a:p>
        </p:txBody>
      </p:sp>
      <p:sp>
        <p:nvSpPr>
          <p:cNvPr id="4" name="Footer Placeholder 3">
            <a:extLst>
              <a:ext uri="{FF2B5EF4-FFF2-40B4-BE49-F238E27FC236}">
                <a16:creationId xmlns:a16="http://schemas.microsoft.com/office/drawing/2014/main" id="{00FB7C93-70AA-4C32-7D53-81C34D8F8E8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3723F65-D84A-B08D-4A91-D305E13E78B5}"/>
              </a:ext>
            </a:extLst>
          </p:cNvPr>
          <p:cNvSpPr>
            <a:spLocks noGrp="1"/>
          </p:cNvSpPr>
          <p:nvPr>
            <p:ph type="sldNum" sz="quarter" idx="12"/>
          </p:nvPr>
        </p:nvSpPr>
        <p:spPr/>
        <p:txBody>
          <a:bodyPr/>
          <a:lstStyle/>
          <a:p>
            <a:fld id="{10BACE5F-8C44-2F45-859F-78353328384B}" type="slidenum">
              <a:rPr lang="en-US" smtClean="0"/>
              <a:t>‹#›</a:t>
            </a:fld>
            <a:endParaRPr lang="en-US"/>
          </a:p>
        </p:txBody>
      </p:sp>
    </p:spTree>
    <p:extLst>
      <p:ext uri="{BB962C8B-B14F-4D97-AF65-F5344CB8AC3E}">
        <p14:creationId xmlns:p14="http://schemas.microsoft.com/office/powerpoint/2010/main" val="896285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215010-5C90-E3EF-1CB7-8B30CD1BA57C}"/>
              </a:ext>
            </a:extLst>
          </p:cNvPr>
          <p:cNvSpPr>
            <a:spLocks noGrp="1"/>
          </p:cNvSpPr>
          <p:nvPr>
            <p:ph type="dt" sz="half" idx="10"/>
          </p:nvPr>
        </p:nvSpPr>
        <p:spPr/>
        <p:txBody>
          <a:bodyPr/>
          <a:lstStyle/>
          <a:p>
            <a:fld id="{D1DDC836-E7C3-F944-8971-153EDDD7E6D4}" type="datetime1">
              <a:rPr lang="en-US" smtClean="0"/>
              <a:t>8/23/26</a:t>
            </a:fld>
            <a:endParaRPr lang="en-US"/>
          </a:p>
        </p:txBody>
      </p:sp>
      <p:sp>
        <p:nvSpPr>
          <p:cNvPr id="3" name="Footer Placeholder 2">
            <a:extLst>
              <a:ext uri="{FF2B5EF4-FFF2-40B4-BE49-F238E27FC236}">
                <a16:creationId xmlns:a16="http://schemas.microsoft.com/office/drawing/2014/main" id="{7E137062-FBB2-AF5A-275F-31A7FBF2EBD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391CAA1-564D-3876-27E3-C3A80516FE36}"/>
              </a:ext>
            </a:extLst>
          </p:cNvPr>
          <p:cNvSpPr>
            <a:spLocks noGrp="1"/>
          </p:cNvSpPr>
          <p:nvPr>
            <p:ph type="sldNum" sz="quarter" idx="12"/>
          </p:nvPr>
        </p:nvSpPr>
        <p:spPr/>
        <p:txBody>
          <a:bodyPr/>
          <a:lstStyle/>
          <a:p>
            <a:fld id="{10BACE5F-8C44-2F45-859F-78353328384B}" type="slidenum">
              <a:rPr lang="en-US" smtClean="0"/>
              <a:t>‹#›</a:t>
            </a:fld>
            <a:endParaRPr lang="en-US"/>
          </a:p>
        </p:txBody>
      </p:sp>
    </p:spTree>
    <p:extLst>
      <p:ext uri="{BB962C8B-B14F-4D97-AF65-F5344CB8AC3E}">
        <p14:creationId xmlns:p14="http://schemas.microsoft.com/office/powerpoint/2010/main" val="1743370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21276-7967-7125-3F0C-734C230FF6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FF93D30-7F69-BC2E-5D0E-73CBAECE31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A5919F5-F526-0825-4293-A105FC418F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35B8C3-869F-1C96-0551-F9A15E1C7C1C}"/>
              </a:ext>
            </a:extLst>
          </p:cNvPr>
          <p:cNvSpPr>
            <a:spLocks noGrp="1"/>
          </p:cNvSpPr>
          <p:nvPr>
            <p:ph type="dt" sz="half" idx="10"/>
          </p:nvPr>
        </p:nvSpPr>
        <p:spPr/>
        <p:txBody>
          <a:bodyPr/>
          <a:lstStyle/>
          <a:p>
            <a:fld id="{27E1AAC4-EB45-C949-949D-3D818D8B7074}" type="datetime1">
              <a:rPr lang="en-US" smtClean="0"/>
              <a:t>8/23/26</a:t>
            </a:fld>
            <a:endParaRPr lang="en-US"/>
          </a:p>
        </p:txBody>
      </p:sp>
      <p:sp>
        <p:nvSpPr>
          <p:cNvPr id="6" name="Footer Placeholder 5">
            <a:extLst>
              <a:ext uri="{FF2B5EF4-FFF2-40B4-BE49-F238E27FC236}">
                <a16:creationId xmlns:a16="http://schemas.microsoft.com/office/drawing/2014/main" id="{8A715189-C527-2462-522A-505AC67B1E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E87F3A-D6E2-833D-C0FE-D1F14964EBA9}"/>
              </a:ext>
            </a:extLst>
          </p:cNvPr>
          <p:cNvSpPr>
            <a:spLocks noGrp="1"/>
          </p:cNvSpPr>
          <p:nvPr>
            <p:ph type="sldNum" sz="quarter" idx="12"/>
          </p:nvPr>
        </p:nvSpPr>
        <p:spPr/>
        <p:txBody>
          <a:bodyPr/>
          <a:lstStyle/>
          <a:p>
            <a:fld id="{10BACE5F-8C44-2F45-859F-78353328384B}" type="slidenum">
              <a:rPr lang="en-US" smtClean="0"/>
              <a:t>‹#›</a:t>
            </a:fld>
            <a:endParaRPr lang="en-US"/>
          </a:p>
        </p:txBody>
      </p:sp>
    </p:spTree>
    <p:extLst>
      <p:ext uri="{BB962C8B-B14F-4D97-AF65-F5344CB8AC3E}">
        <p14:creationId xmlns:p14="http://schemas.microsoft.com/office/powerpoint/2010/main" val="1158614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F9F3E-8D6D-F6EC-CAA1-9B4B64164D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6E3673A-9CCE-804F-61E3-CB4B422C28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87D7298-8BDB-DEAA-66D1-985613137C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1CC1AD-4FA9-776A-5BE5-FB953A22A38E}"/>
              </a:ext>
            </a:extLst>
          </p:cNvPr>
          <p:cNvSpPr>
            <a:spLocks noGrp="1"/>
          </p:cNvSpPr>
          <p:nvPr>
            <p:ph type="dt" sz="half" idx="10"/>
          </p:nvPr>
        </p:nvSpPr>
        <p:spPr/>
        <p:txBody>
          <a:bodyPr/>
          <a:lstStyle/>
          <a:p>
            <a:fld id="{FD3E3BFA-800B-0847-952D-AD89583DC4C6}" type="datetime1">
              <a:rPr lang="en-US" smtClean="0"/>
              <a:t>8/23/26</a:t>
            </a:fld>
            <a:endParaRPr lang="en-US"/>
          </a:p>
        </p:txBody>
      </p:sp>
      <p:sp>
        <p:nvSpPr>
          <p:cNvPr id="6" name="Footer Placeholder 5">
            <a:extLst>
              <a:ext uri="{FF2B5EF4-FFF2-40B4-BE49-F238E27FC236}">
                <a16:creationId xmlns:a16="http://schemas.microsoft.com/office/drawing/2014/main" id="{5E097554-3C0B-9A2A-F700-0D8F814DB4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2B4B65-C69F-9C50-9494-DABFF201FD23}"/>
              </a:ext>
            </a:extLst>
          </p:cNvPr>
          <p:cNvSpPr>
            <a:spLocks noGrp="1"/>
          </p:cNvSpPr>
          <p:nvPr>
            <p:ph type="sldNum" sz="quarter" idx="12"/>
          </p:nvPr>
        </p:nvSpPr>
        <p:spPr/>
        <p:txBody>
          <a:bodyPr/>
          <a:lstStyle/>
          <a:p>
            <a:fld id="{10BACE5F-8C44-2F45-859F-78353328384B}" type="slidenum">
              <a:rPr lang="en-US" smtClean="0"/>
              <a:t>‹#›</a:t>
            </a:fld>
            <a:endParaRPr lang="en-US"/>
          </a:p>
        </p:txBody>
      </p:sp>
    </p:spTree>
    <p:extLst>
      <p:ext uri="{BB962C8B-B14F-4D97-AF65-F5344CB8AC3E}">
        <p14:creationId xmlns:p14="http://schemas.microsoft.com/office/powerpoint/2010/main" val="2764334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mailto:shunyuanm@gmail.com"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2AAECE-9C8A-8E1D-6ABE-9344403EAB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E309BC1-0A3B-C36C-5947-D7672CF01B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BA72C4-093C-DBA0-B354-2FBE4AFFDB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E6F1359-37E3-4646-8A9A-080D0621499B}" type="datetime1">
              <a:rPr lang="en-US" smtClean="0"/>
              <a:t>8/23/26</a:t>
            </a:fld>
            <a:endParaRPr lang="en-US"/>
          </a:p>
        </p:txBody>
      </p:sp>
      <p:sp>
        <p:nvSpPr>
          <p:cNvPr id="5" name="Footer Placeholder 4">
            <a:extLst>
              <a:ext uri="{FF2B5EF4-FFF2-40B4-BE49-F238E27FC236}">
                <a16:creationId xmlns:a16="http://schemas.microsoft.com/office/drawing/2014/main" id="{AE53C26C-AB2F-A13F-4134-12C3E672A5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C823BD8-3775-06CA-585D-0789FC818C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BACE5F-8C44-2F45-859F-78353328384B}" type="slidenum">
              <a:rPr lang="en-US" smtClean="0"/>
              <a:t>‹#›</a:t>
            </a:fld>
            <a:endParaRPr lang="en-US" dirty="0"/>
          </a:p>
        </p:txBody>
      </p:sp>
      <p:sp>
        <p:nvSpPr>
          <p:cNvPr id="7" name="TextBox 6">
            <a:extLst>
              <a:ext uri="{FF2B5EF4-FFF2-40B4-BE49-F238E27FC236}">
                <a16:creationId xmlns:a16="http://schemas.microsoft.com/office/drawing/2014/main" id="{3A78224B-5996-E7B6-7A99-AB2D1D2F9228}"/>
              </a:ext>
            </a:extLst>
          </p:cNvPr>
          <p:cNvSpPr txBox="1"/>
          <p:nvPr userDrawn="1"/>
        </p:nvSpPr>
        <p:spPr>
          <a:xfrm>
            <a:off x="8000083" y="0"/>
            <a:ext cx="419191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Shunyuan Mao, </a:t>
            </a:r>
            <a:r>
              <a:rPr lang="en-US" sz="1800" dirty="0">
                <a:hlinkClick r:id="rId13"/>
              </a:rPr>
              <a:t>shunyuanm@gmail.com</a:t>
            </a:r>
            <a:endParaRPr lang="en-US" sz="1800" dirty="0"/>
          </a:p>
        </p:txBody>
      </p:sp>
    </p:spTree>
    <p:extLst>
      <p:ext uri="{BB962C8B-B14F-4D97-AF65-F5344CB8AC3E}">
        <p14:creationId xmlns:p14="http://schemas.microsoft.com/office/powerpoint/2010/main" val="24684282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5.emf"/></Relationships>
</file>

<file path=ppt/slides/_rels/slide1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8.em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21.emf"/><Relationship Id="rId4" Type="http://schemas.openxmlformats.org/officeDocument/2006/relationships/image" Target="../media/image20.emf"/></Relationships>
</file>

<file path=ppt/slides/_rels/slide1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4.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11.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9570D-E8EC-E16B-A6C5-834C578AB60F}"/>
              </a:ext>
            </a:extLst>
          </p:cNvPr>
          <p:cNvSpPr>
            <a:spLocks noGrp="1"/>
          </p:cNvSpPr>
          <p:nvPr>
            <p:ph type="ctrTitle"/>
          </p:nvPr>
        </p:nvSpPr>
        <p:spPr>
          <a:xfrm>
            <a:off x="1524000" y="583512"/>
            <a:ext cx="9144000" cy="2387600"/>
          </a:xfrm>
        </p:spPr>
        <p:txBody>
          <a:bodyPr>
            <a:normAutofit fontScale="90000"/>
          </a:bodyPr>
          <a:lstStyle/>
          <a:p>
            <a:r>
              <a:rPr lang="en-US" dirty="0"/>
              <a:t>Self-Supervised Neural Networks for High-Resolution Radio Imaging</a:t>
            </a:r>
          </a:p>
        </p:txBody>
      </p:sp>
      <p:sp>
        <p:nvSpPr>
          <p:cNvPr id="3" name="Subtitle 2">
            <a:extLst>
              <a:ext uri="{FF2B5EF4-FFF2-40B4-BE49-F238E27FC236}">
                <a16:creationId xmlns:a16="http://schemas.microsoft.com/office/drawing/2014/main" id="{E8D1D825-D683-F30C-C15A-C37B1FB4E6A0}"/>
              </a:ext>
            </a:extLst>
          </p:cNvPr>
          <p:cNvSpPr>
            <a:spLocks noGrp="1"/>
          </p:cNvSpPr>
          <p:nvPr>
            <p:ph type="subTitle" idx="1"/>
          </p:nvPr>
        </p:nvSpPr>
        <p:spPr>
          <a:xfrm>
            <a:off x="1524000" y="3071549"/>
            <a:ext cx="9144000" cy="1655762"/>
          </a:xfrm>
        </p:spPr>
        <p:txBody>
          <a:bodyPr>
            <a:noAutofit/>
          </a:bodyPr>
          <a:lstStyle/>
          <a:p>
            <a:r>
              <a:rPr lang="en-US" sz="3200" b="1" dirty="0"/>
              <a:t>Shunyuan Mao</a:t>
            </a:r>
          </a:p>
          <a:p>
            <a:r>
              <a:rPr lang="en-US" sz="2800" dirty="0"/>
              <a:t>Rice University</a:t>
            </a:r>
          </a:p>
          <a:p>
            <a:r>
              <a:rPr lang="en-US" sz="2800" dirty="0"/>
              <a:t>National Radio Astronomy Observatory / </a:t>
            </a:r>
            <a:r>
              <a:rPr lang="en-US" sz="2800" dirty="0" err="1"/>
              <a:t>CosmicAI</a:t>
            </a:r>
            <a:endParaRPr lang="en-US" sz="2800" dirty="0"/>
          </a:p>
          <a:p>
            <a:r>
              <a:rPr lang="en-US" dirty="0"/>
              <a:t>Andrea Isella, Hui Li, Li-Ta Lo, Paris </a:t>
            </a:r>
            <a:r>
              <a:rPr lang="en-US" dirty="0" err="1"/>
              <a:t>Perdikaris</a:t>
            </a:r>
            <a:r>
              <a:rPr lang="en-US" dirty="0"/>
              <a:t> and Kwang Moo Yi</a:t>
            </a:r>
          </a:p>
          <a:p>
            <a:endParaRPr lang="en-US" dirty="0"/>
          </a:p>
          <a:p>
            <a:r>
              <a:rPr lang="en-US" sz="2000" dirty="0"/>
              <a:t>International Conference on Machine Learning for Astrophysics</a:t>
            </a:r>
          </a:p>
          <a:p>
            <a:r>
              <a:rPr lang="en-US" sz="2000" dirty="0"/>
              <a:t>University of Malta</a:t>
            </a:r>
          </a:p>
        </p:txBody>
      </p:sp>
      <p:sp>
        <p:nvSpPr>
          <p:cNvPr id="6" name="Slide Number Placeholder 5">
            <a:extLst>
              <a:ext uri="{FF2B5EF4-FFF2-40B4-BE49-F238E27FC236}">
                <a16:creationId xmlns:a16="http://schemas.microsoft.com/office/drawing/2014/main" id="{E9B685A7-C88E-90FF-6C3A-C5DBAB615555}"/>
              </a:ext>
            </a:extLst>
          </p:cNvPr>
          <p:cNvSpPr>
            <a:spLocks noGrp="1"/>
          </p:cNvSpPr>
          <p:nvPr>
            <p:ph type="sldNum" sz="quarter" idx="12"/>
          </p:nvPr>
        </p:nvSpPr>
        <p:spPr/>
        <p:txBody>
          <a:bodyPr/>
          <a:lstStyle/>
          <a:p>
            <a:fld id="{10BACE5F-8C44-2F45-859F-78353328384B}" type="slidenum">
              <a:rPr lang="en-US" smtClean="0"/>
              <a:t>1</a:t>
            </a:fld>
            <a:endParaRPr lang="en-US" dirty="0"/>
          </a:p>
        </p:txBody>
      </p:sp>
    </p:spTree>
    <p:extLst>
      <p:ext uri="{BB962C8B-B14F-4D97-AF65-F5344CB8AC3E}">
        <p14:creationId xmlns:p14="http://schemas.microsoft.com/office/powerpoint/2010/main" val="2921000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38003-5B66-64A5-BA63-418B98517E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25A238-1ED2-CA32-2161-DF6E6E43AFE7}"/>
              </a:ext>
            </a:extLst>
          </p:cNvPr>
          <p:cNvSpPr>
            <a:spLocks noGrp="1"/>
          </p:cNvSpPr>
          <p:nvPr>
            <p:ph type="title"/>
          </p:nvPr>
        </p:nvSpPr>
        <p:spPr/>
        <p:txBody>
          <a:bodyPr/>
          <a:lstStyle/>
          <a:p>
            <a:r>
              <a:rPr lang="en-US" dirty="0"/>
              <a:t>NN → Higher Resolution</a:t>
            </a:r>
          </a:p>
        </p:txBody>
      </p:sp>
      <p:sp>
        <p:nvSpPr>
          <p:cNvPr id="3" name="Slide Number Placeholder 2">
            <a:extLst>
              <a:ext uri="{FF2B5EF4-FFF2-40B4-BE49-F238E27FC236}">
                <a16:creationId xmlns:a16="http://schemas.microsoft.com/office/drawing/2014/main" id="{8F5BAF16-7AA4-4FCA-74B0-88DDAC7701C6}"/>
              </a:ext>
            </a:extLst>
          </p:cNvPr>
          <p:cNvSpPr>
            <a:spLocks noGrp="1"/>
          </p:cNvSpPr>
          <p:nvPr>
            <p:ph type="sldNum" sz="quarter" idx="12"/>
          </p:nvPr>
        </p:nvSpPr>
        <p:spPr/>
        <p:txBody>
          <a:bodyPr/>
          <a:lstStyle/>
          <a:p>
            <a:fld id="{10BACE5F-8C44-2F45-859F-78353328384B}" type="slidenum">
              <a:rPr lang="en-US" smtClean="0"/>
              <a:t>10</a:t>
            </a:fld>
            <a:endParaRPr lang="en-US"/>
          </a:p>
        </p:txBody>
      </p:sp>
      <p:sp>
        <p:nvSpPr>
          <p:cNvPr id="10" name="TextBox 9">
            <a:extLst>
              <a:ext uri="{FF2B5EF4-FFF2-40B4-BE49-F238E27FC236}">
                <a16:creationId xmlns:a16="http://schemas.microsoft.com/office/drawing/2014/main" id="{27852BB6-FB8D-1FAD-DB3C-918A9E59E6C3}"/>
              </a:ext>
            </a:extLst>
          </p:cNvPr>
          <p:cNvSpPr txBox="1"/>
          <p:nvPr/>
        </p:nvSpPr>
        <p:spPr>
          <a:xfrm>
            <a:off x="212756" y="4885003"/>
            <a:ext cx="2766123" cy="1292662"/>
          </a:xfrm>
          <a:prstGeom prst="rect">
            <a:avLst/>
          </a:prstGeom>
          <a:noFill/>
          <a:ln cap="flat">
            <a:solidFill>
              <a:schemeClr val="accent1"/>
            </a:solidFill>
          </a:ln>
          <a:effectLst/>
        </p:spPr>
        <p:txBody>
          <a:bodyPr wrap="square" rtlCol="0">
            <a:spAutoFit/>
          </a:bodyPr>
          <a:lstStyle/>
          <a:p>
            <a:pPr algn="ctr"/>
            <a:r>
              <a:rPr lang="en-US" sz="2400" dirty="0"/>
              <a:t>synthetic visibility</a:t>
            </a:r>
            <a:br>
              <a:rPr lang="en-US" sz="2400" dirty="0"/>
            </a:br>
            <a:r>
              <a:rPr lang="en-US" dirty="0" err="1"/>
              <a:t>simobserve</a:t>
            </a:r>
            <a:endParaRPr lang="en-US" dirty="0"/>
          </a:p>
          <a:p>
            <a:pPr algn="ctr"/>
            <a:r>
              <a:rPr lang="en-US" dirty="0"/>
              <a:t>with DSAHRP coverage</a:t>
            </a:r>
          </a:p>
          <a:p>
            <a:pPr algn="ctr"/>
            <a:r>
              <a:rPr lang="en-US" dirty="0"/>
              <a:t>and noise</a:t>
            </a:r>
            <a:endParaRPr lang="en-US" sz="2400" dirty="0"/>
          </a:p>
        </p:txBody>
      </p:sp>
      <p:cxnSp>
        <p:nvCxnSpPr>
          <p:cNvPr id="14" name="Straight Arrow Connector 13">
            <a:extLst>
              <a:ext uri="{FF2B5EF4-FFF2-40B4-BE49-F238E27FC236}">
                <a16:creationId xmlns:a16="http://schemas.microsoft.com/office/drawing/2014/main" id="{0B716300-D7DA-552D-EE3A-27762766503B}"/>
              </a:ext>
            </a:extLst>
          </p:cNvPr>
          <p:cNvCxnSpPr>
            <a:cxnSpLocks/>
            <a:stCxn id="12" idx="2"/>
            <a:endCxn id="10" idx="0"/>
          </p:cNvCxnSpPr>
          <p:nvPr/>
        </p:nvCxnSpPr>
        <p:spPr>
          <a:xfrm>
            <a:off x="1595722" y="4394144"/>
            <a:ext cx="96" cy="49085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pic>
        <p:nvPicPr>
          <p:cNvPr id="6" name="Picture 5">
            <a:extLst>
              <a:ext uri="{FF2B5EF4-FFF2-40B4-BE49-F238E27FC236}">
                <a16:creationId xmlns:a16="http://schemas.microsoft.com/office/drawing/2014/main" id="{16202F02-8079-3E93-3E18-A5C6EBAC7623}"/>
              </a:ext>
            </a:extLst>
          </p:cNvPr>
          <p:cNvPicPr>
            <a:picLocks noChangeAspect="1"/>
          </p:cNvPicPr>
          <p:nvPr/>
        </p:nvPicPr>
        <p:blipFill>
          <a:blip r:embed="rId3"/>
          <a:srcRect/>
          <a:stretch/>
        </p:blipFill>
        <p:spPr>
          <a:xfrm>
            <a:off x="3581838" y="2195320"/>
            <a:ext cx="3895046" cy="3454365"/>
          </a:xfrm>
          <a:prstGeom prst="rect">
            <a:avLst/>
          </a:prstGeom>
        </p:spPr>
      </p:pic>
      <p:pic>
        <p:nvPicPr>
          <p:cNvPr id="8" name="Picture 7">
            <a:extLst>
              <a:ext uri="{FF2B5EF4-FFF2-40B4-BE49-F238E27FC236}">
                <a16:creationId xmlns:a16="http://schemas.microsoft.com/office/drawing/2014/main" id="{20A0C1B2-3808-5DB5-1A43-014A173E3806}"/>
              </a:ext>
            </a:extLst>
          </p:cNvPr>
          <p:cNvPicPr>
            <a:picLocks noChangeAspect="1"/>
          </p:cNvPicPr>
          <p:nvPr/>
        </p:nvPicPr>
        <p:blipFill>
          <a:blip r:embed="rId4"/>
          <a:srcRect/>
          <a:stretch/>
        </p:blipFill>
        <p:spPr>
          <a:xfrm>
            <a:off x="7458754" y="2195320"/>
            <a:ext cx="3895046" cy="3454365"/>
          </a:xfrm>
          <a:prstGeom prst="rect">
            <a:avLst/>
          </a:prstGeom>
        </p:spPr>
      </p:pic>
      <p:sp>
        <p:nvSpPr>
          <p:cNvPr id="11" name="TextBox 10">
            <a:extLst>
              <a:ext uri="{FF2B5EF4-FFF2-40B4-BE49-F238E27FC236}">
                <a16:creationId xmlns:a16="http://schemas.microsoft.com/office/drawing/2014/main" id="{7DD5147C-C844-6427-4076-A6D44560DCAF}"/>
              </a:ext>
            </a:extLst>
          </p:cNvPr>
          <p:cNvSpPr txBox="1"/>
          <p:nvPr/>
        </p:nvSpPr>
        <p:spPr>
          <a:xfrm>
            <a:off x="275136" y="1603665"/>
            <a:ext cx="2641170" cy="369332"/>
          </a:xfrm>
          <a:prstGeom prst="rect">
            <a:avLst/>
          </a:prstGeom>
          <a:noFill/>
        </p:spPr>
        <p:txBody>
          <a:bodyPr wrap="square" rtlCol="0">
            <a:spAutoFit/>
          </a:bodyPr>
          <a:lstStyle/>
          <a:p>
            <a:pPr algn="ctr"/>
            <a:r>
              <a:rPr lang="en-US" dirty="0"/>
              <a:t>Two Point Sources</a:t>
            </a:r>
          </a:p>
        </p:txBody>
      </p:sp>
      <p:sp>
        <p:nvSpPr>
          <p:cNvPr id="12" name="Rectangle 11">
            <a:extLst>
              <a:ext uri="{FF2B5EF4-FFF2-40B4-BE49-F238E27FC236}">
                <a16:creationId xmlns:a16="http://schemas.microsoft.com/office/drawing/2014/main" id="{456471BD-9B42-A6DC-AFD8-872FF3ACD5D1}"/>
              </a:ext>
            </a:extLst>
          </p:cNvPr>
          <p:cNvSpPr/>
          <p:nvPr/>
        </p:nvSpPr>
        <p:spPr>
          <a:xfrm>
            <a:off x="489423" y="2181547"/>
            <a:ext cx="2212597" cy="2212597"/>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7" name="TextBox 16">
            <a:extLst>
              <a:ext uri="{FF2B5EF4-FFF2-40B4-BE49-F238E27FC236}">
                <a16:creationId xmlns:a16="http://schemas.microsoft.com/office/drawing/2014/main" id="{B03399E6-E3B6-2988-ED01-C3D49507343A}"/>
              </a:ext>
            </a:extLst>
          </p:cNvPr>
          <p:cNvSpPr txBox="1"/>
          <p:nvPr/>
        </p:nvSpPr>
        <p:spPr>
          <a:xfrm>
            <a:off x="5054544" y="1672100"/>
            <a:ext cx="1218603" cy="523220"/>
          </a:xfrm>
          <a:prstGeom prst="rect">
            <a:avLst/>
          </a:prstGeom>
          <a:noFill/>
        </p:spPr>
        <p:txBody>
          <a:bodyPr wrap="none" rtlCol="0">
            <a:spAutoFit/>
          </a:bodyPr>
          <a:lstStyle/>
          <a:p>
            <a:r>
              <a:rPr lang="en-US" sz="2800" dirty="0"/>
              <a:t>0.010”</a:t>
            </a:r>
          </a:p>
        </p:txBody>
      </p:sp>
      <p:sp>
        <p:nvSpPr>
          <p:cNvPr id="21" name="TextBox 20">
            <a:extLst>
              <a:ext uri="{FF2B5EF4-FFF2-40B4-BE49-F238E27FC236}">
                <a16:creationId xmlns:a16="http://schemas.microsoft.com/office/drawing/2014/main" id="{71C4EF5C-A330-E93F-8422-135C19C7560D}"/>
              </a:ext>
            </a:extLst>
          </p:cNvPr>
          <p:cNvSpPr txBox="1"/>
          <p:nvPr/>
        </p:nvSpPr>
        <p:spPr>
          <a:xfrm>
            <a:off x="8960339" y="1672100"/>
            <a:ext cx="1218603" cy="523220"/>
          </a:xfrm>
          <a:prstGeom prst="rect">
            <a:avLst/>
          </a:prstGeom>
          <a:noFill/>
        </p:spPr>
        <p:txBody>
          <a:bodyPr wrap="none" rtlCol="0">
            <a:spAutoFit/>
          </a:bodyPr>
          <a:lstStyle/>
          <a:p>
            <a:r>
              <a:rPr lang="en-US" sz="2800" dirty="0"/>
              <a:t>0.012”</a:t>
            </a:r>
          </a:p>
        </p:txBody>
      </p:sp>
      <p:grpSp>
        <p:nvGrpSpPr>
          <p:cNvPr id="9" name="Group 8">
            <a:extLst>
              <a:ext uri="{FF2B5EF4-FFF2-40B4-BE49-F238E27FC236}">
                <a16:creationId xmlns:a16="http://schemas.microsoft.com/office/drawing/2014/main" id="{0579BB9B-78B5-3F40-4E6D-E076E7D48AE7}"/>
              </a:ext>
            </a:extLst>
          </p:cNvPr>
          <p:cNvGrpSpPr/>
          <p:nvPr/>
        </p:nvGrpSpPr>
        <p:grpSpPr>
          <a:xfrm>
            <a:off x="1491905" y="3232613"/>
            <a:ext cx="207632" cy="55232"/>
            <a:chOff x="1386942" y="3236710"/>
            <a:chExt cx="207632" cy="55232"/>
          </a:xfrm>
        </p:grpSpPr>
        <p:sp>
          <p:nvSpPr>
            <p:cNvPr id="5" name="Oval 4">
              <a:extLst>
                <a:ext uri="{FF2B5EF4-FFF2-40B4-BE49-F238E27FC236}">
                  <a16:creationId xmlns:a16="http://schemas.microsoft.com/office/drawing/2014/main" id="{D982CAF7-CD2C-CD00-A26C-C31544B5738F}"/>
                </a:ext>
              </a:extLst>
            </p:cNvPr>
            <p:cNvSpPr/>
            <p:nvPr/>
          </p:nvSpPr>
          <p:spPr>
            <a:xfrm>
              <a:off x="1386942" y="3236710"/>
              <a:ext cx="55232" cy="55232"/>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5FBF362-1A1F-A97C-51FF-62F4DAF80E76}"/>
                </a:ext>
              </a:extLst>
            </p:cNvPr>
            <p:cNvSpPr/>
            <p:nvPr/>
          </p:nvSpPr>
          <p:spPr>
            <a:xfrm>
              <a:off x="1539342" y="3236710"/>
              <a:ext cx="55232" cy="55232"/>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42984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787AB-5EE7-FFA2-8B41-8363FC86252B}"/>
              </a:ext>
            </a:extLst>
          </p:cNvPr>
          <p:cNvSpPr>
            <a:spLocks noGrp="1"/>
          </p:cNvSpPr>
          <p:nvPr>
            <p:ph type="title"/>
          </p:nvPr>
        </p:nvSpPr>
        <p:spPr/>
        <p:txBody>
          <a:bodyPr/>
          <a:lstStyle/>
          <a:p>
            <a:r>
              <a:rPr lang="en-US" dirty="0"/>
              <a:t>NN → Higher Image Fidelity</a:t>
            </a:r>
          </a:p>
        </p:txBody>
      </p:sp>
      <p:sp>
        <p:nvSpPr>
          <p:cNvPr id="3" name="Slide Number Placeholder 2">
            <a:extLst>
              <a:ext uri="{FF2B5EF4-FFF2-40B4-BE49-F238E27FC236}">
                <a16:creationId xmlns:a16="http://schemas.microsoft.com/office/drawing/2014/main" id="{D9D8AE8A-D284-5AFA-93B2-B4C462EC9981}"/>
              </a:ext>
            </a:extLst>
          </p:cNvPr>
          <p:cNvSpPr>
            <a:spLocks noGrp="1"/>
          </p:cNvSpPr>
          <p:nvPr>
            <p:ph type="sldNum" sz="quarter" idx="12"/>
          </p:nvPr>
        </p:nvSpPr>
        <p:spPr/>
        <p:txBody>
          <a:bodyPr/>
          <a:lstStyle/>
          <a:p>
            <a:fld id="{10BACE5F-8C44-2F45-859F-78353328384B}" type="slidenum">
              <a:rPr lang="en-US" smtClean="0"/>
              <a:t>11</a:t>
            </a:fld>
            <a:endParaRPr lang="en-US" dirty="0"/>
          </a:p>
        </p:txBody>
      </p:sp>
      <p:sp>
        <p:nvSpPr>
          <p:cNvPr id="7" name="TextBox 6">
            <a:extLst>
              <a:ext uri="{FF2B5EF4-FFF2-40B4-BE49-F238E27FC236}">
                <a16:creationId xmlns:a16="http://schemas.microsoft.com/office/drawing/2014/main" id="{E4395A1C-8E35-E23B-8AA4-72698BE96801}"/>
              </a:ext>
            </a:extLst>
          </p:cNvPr>
          <p:cNvSpPr txBox="1"/>
          <p:nvPr/>
        </p:nvSpPr>
        <p:spPr>
          <a:xfrm>
            <a:off x="1738782" y="5414883"/>
            <a:ext cx="8479437" cy="369332"/>
          </a:xfrm>
          <a:prstGeom prst="rect">
            <a:avLst/>
          </a:prstGeom>
          <a:noFill/>
        </p:spPr>
        <p:txBody>
          <a:bodyPr wrap="none" rtlCol="0">
            <a:spAutoFit/>
          </a:bodyPr>
          <a:lstStyle/>
          <a:p>
            <a:r>
              <a:rPr lang="en-US" dirty="0"/>
              <a:t>Three scores comparing reconstructed images (CLEAN/NN) with ground truth image</a:t>
            </a:r>
          </a:p>
        </p:txBody>
      </p:sp>
      <p:sp>
        <p:nvSpPr>
          <p:cNvPr id="8" name="TextBox 7">
            <a:extLst>
              <a:ext uri="{FF2B5EF4-FFF2-40B4-BE49-F238E27FC236}">
                <a16:creationId xmlns:a16="http://schemas.microsoft.com/office/drawing/2014/main" id="{D2B6AECD-7656-13EC-FE27-AC87B9083C93}"/>
              </a:ext>
            </a:extLst>
          </p:cNvPr>
          <p:cNvSpPr txBox="1"/>
          <p:nvPr/>
        </p:nvSpPr>
        <p:spPr>
          <a:xfrm>
            <a:off x="2862496" y="5859256"/>
            <a:ext cx="1398203" cy="369332"/>
          </a:xfrm>
          <a:prstGeom prst="rect">
            <a:avLst/>
          </a:prstGeom>
          <a:noFill/>
        </p:spPr>
        <p:txBody>
          <a:bodyPr wrap="none" rtlCol="0">
            <a:spAutoFit/>
          </a:bodyPr>
          <a:lstStyle/>
          <a:p>
            <a:r>
              <a:rPr lang="en-US" dirty="0"/>
              <a:t>Left: Fidelity</a:t>
            </a:r>
          </a:p>
        </p:txBody>
      </p:sp>
      <p:sp>
        <p:nvSpPr>
          <p:cNvPr id="9" name="TextBox 8">
            <a:extLst>
              <a:ext uri="{FF2B5EF4-FFF2-40B4-BE49-F238E27FC236}">
                <a16:creationId xmlns:a16="http://schemas.microsoft.com/office/drawing/2014/main" id="{765BC0DB-0C60-C9BA-9401-DA975973531C}"/>
              </a:ext>
            </a:extLst>
          </p:cNvPr>
          <p:cNvSpPr txBox="1"/>
          <p:nvPr/>
        </p:nvSpPr>
        <p:spPr>
          <a:xfrm>
            <a:off x="4510316" y="5849765"/>
            <a:ext cx="2882584" cy="369332"/>
          </a:xfrm>
          <a:prstGeom prst="rect">
            <a:avLst/>
          </a:prstGeom>
          <a:noFill/>
        </p:spPr>
        <p:txBody>
          <a:bodyPr wrap="none" rtlCol="0">
            <a:spAutoFit/>
          </a:bodyPr>
          <a:lstStyle/>
          <a:p>
            <a:r>
              <a:rPr lang="en-US" dirty="0"/>
              <a:t>Middle: Structure Similarity</a:t>
            </a:r>
          </a:p>
        </p:txBody>
      </p:sp>
      <p:sp>
        <p:nvSpPr>
          <p:cNvPr id="4" name="TextBox 3">
            <a:extLst>
              <a:ext uri="{FF2B5EF4-FFF2-40B4-BE49-F238E27FC236}">
                <a16:creationId xmlns:a16="http://schemas.microsoft.com/office/drawing/2014/main" id="{62FB58F1-275B-175C-9004-FBF280D00AC7}"/>
              </a:ext>
            </a:extLst>
          </p:cNvPr>
          <p:cNvSpPr txBox="1"/>
          <p:nvPr/>
        </p:nvSpPr>
        <p:spPr>
          <a:xfrm>
            <a:off x="3564634" y="6250202"/>
            <a:ext cx="4827732" cy="369332"/>
          </a:xfrm>
          <a:prstGeom prst="rect">
            <a:avLst/>
          </a:prstGeom>
          <a:noFill/>
        </p:spPr>
        <p:txBody>
          <a:bodyPr wrap="none" rtlCol="0">
            <a:spAutoFit/>
          </a:bodyPr>
          <a:lstStyle/>
          <a:p>
            <a:r>
              <a:rPr lang="en-US" dirty="0"/>
              <a:t>Higher → Reconstruction closer to ground truth </a:t>
            </a:r>
          </a:p>
        </p:txBody>
      </p:sp>
      <p:pic>
        <p:nvPicPr>
          <p:cNvPr id="11" name="Picture 10">
            <a:extLst>
              <a:ext uri="{FF2B5EF4-FFF2-40B4-BE49-F238E27FC236}">
                <a16:creationId xmlns:a16="http://schemas.microsoft.com/office/drawing/2014/main" id="{4A519EB9-0DE7-5545-8DBE-94B01144E0ED}"/>
              </a:ext>
            </a:extLst>
          </p:cNvPr>
          <p:cNvPicPr>
            <a:picLocks noChangeAspect="1"/>
          </p:cNvPicPr>
          <p:nvPr/>
        </p:nvPicPr>
        <p:blipFill>
          <a:blip r:embed="rId3"/>
          <a:stretch>
            <a:fillRect/>
          </a:stretch>
        </p:blipFill>
        <p:spPr>
          <a:xfrm>
            <a:off x="0" y="1833660"/>
            <a:ext cx="12004589" cy="3409302"/>
          </a:xfrm>
          <a:prstGeom prst="rect">
            <a:avLst/>
          </a:prstGeom>
        </p:spPr>
      </p:pic>
      <p:sp>
        <p:nvSpPr>
          <p:cNvPr id="12" name="TextBox 11">
            <a:extLst>
              <a:ext uri="{FF2B5EF4-FFF2-40B4-BE49-F238E27FC236}">
                <a16:creationId xmlns:a16="http://schemas.microsoft.com/office/drawing/2014/main" id="{B729CD70-A59B-C44A-D017-D984F142A4E5}"/>
              </a:ext>
            </a:extLst>
          </p:cNvPr>
          <p:cNvSpPr txBox="1"/>
          <p:nvPr/>
        </p:nvSpPr>
        <p:spPr>
          <a:xfrm>
            <a:off x="7642517" y="5859256"/>
            <a:ext cx="1782155" cy="369332"/>
          </a:xfrm>
          <a:prstGeom prst="rect">
            <a:avLst/>
          </a:prstGeom>
          <a:noFill/>
        </p:spPr>
        <p:txBody>
          <a:bodyPr wrap="none" rtlCol="0">
            <a:spAutoFit/>
          </a:bodyPr>
          <a:lstStyle/>
          <a:p>
            <a:r>
              <a:rPr lang="en-US" dirty="0"/>
              <a:t>Right: Flux Ratio</a:t>
            </a:r>
          </a:p>
        </p:txBody>
      </p:sp>
    </p:spTree>
    <p:extLst>
      <p:ext uri="{BB962C8B-B14F-4D97-AF65-F5344CB8AC3E}">
        <p14:creationId xmlns:p14="http://schemas.microsoft.com/office/powerpoint/2010/main" val="1561213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C971F4C-C6ED-A8FD-44FB-58E3374ECF48}"/>
              </a:ext>
            </a:extLst>
          </p:cNvPr>
          <p:cNvSpPr>
            <a:spLocks noGrp="1"/>
          </p:cNvSpPr>
          <p:nvPr>
            <p:ph type="title"/>
          </p:nvPr>
        </p:nvSpPr>
        <p:spPr/>
        <p:txBody>
          <a:bodyPr/>
          <a:lstStyle/>
          <a:p>
            <a:r>
              <a:rPr lang="en-US" dirty="0"/>
              <a:t>Applications:</a:t>
            </a:r>
            <a:br>
              <a:rPr lang="en-US" dirty="0"/>
            </a:br>
            <a:r>
              <a:rPr lang="en-US" dirty="0"/>
              <a:t>Neural Network Imaging of Real Observational Data</a:t>
            </a:r>
          </a:p>
        </p:txBody>
      </p:sp>
      <p:sp>
        <p:nvSpPr>
          <p:cNvPr id="5" name="Text Placeholder 4">
            <a:extLst>
              <a:ext uri="{FF2B5EF4-FFF2-40B4-BE49-F238E27FC236}">
                <a16:creationId xmlns:a16="http://schemas.microsoft.com/office/drawing/2014/main" id="{721BE466-C62F-7AED-B041-B818ED469A4C}"/>
              </a:ext>
            </a:extLst>
          </p:cNvPr>
          <p:cNvSpPr>
            <a:spLocks noGrp="1"/>
          </p:cNvSpPr>
          <p:nvPr>
            <p:ph type="body" idx="1"/>
          </p:nvPr>
        </p:nvSpPr>
        <p:spPr/>
        <p:txBody>
          <a:bodyPr/>
          <a:lstStyle/>
          <a:p>
            <a:endParaRPr lang="en-US" dirty="0"/>
          </a:p>
        </p:txBody>
      </p:sp>
      <p:sp>
        <p:nvSpPr>
          <p:cNvPr id="3" name="Slide Number Placeholder 2">
            <a:extLst>
              <a:ext uri="{FF2B5EF4-FFF2-40B4-BE49-F238E27FC236}">
                <a16:creationId xmlns:a16="http://schemas.microsoft.com/office/drawing/2014/main" id="{936FC60E-70DE-3F0B-6292-94E0AA7678C2}"/>
              </a:ext>
            </a:extLst>
          </p:cNvPr>
          <p:cNvSpPr>
            <a:spLocks noGrp="1"/>
          </p:cNvSpPr>
          <p:nvPr>
            <p:ph type="sldNum" sz="quarter" idx="12"/>
          </p:nvPr>
        </p:nvSpPr>
        <p:spPr/>
        <p:txBody>
          <a:bodyPr/>
          <a:lstStyle/>
          <a:p>
            <a:fld id="{10BACE5F-8C44-2F45-859F-78353328384B}" type="slidenum">
              <a:rPr lang="en-US" smtClean="0"/>
              <a:t>12</a:t>
            </a:fld>
            <a:endParaRPr lang="en-US"/>
          </a:p>
        </p:txBody>
      </p:sp>
    </p:spTree>
    <p:extLst>
      <p:ext uri="{BB962C8B-B14F-4D97-AF65-F5344CB8AC3E}">
        <p14:creationId xmlns:p14="http://schemas.microsoft.com/office/powerpoint/2010/main" val="772021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F6C2384-1505-3B80-B8C7-66AC9A4547EB}"/>
              </a:ext>
            </a:extLst>
          </p:cNvPr>
          <p:cNvPicPr>
            <a:picLocks noChangeAspect="1"/>
          </p:cNvPicPr>
          <p:nvPr/>
        </p:nvPicPr>
        <p:blipFill>
          <a:blip r:embed="rId3"/>
          <a:srcRect t="9825" b="-595"/>
          <a:stretch>
            <a:fillRect/>
          </a:stretch>
        </p:blipFill>
        <p:spPr>
          <a:xfrm>
            <a:off x="1416000" y="3856929"/>
            <a:ext cx="9360000" cy="2864546"/>
          </a:xfrm>
          <a:prstGeom prst="rect">
            <a:avLst/>
          </a:prstGeom>
        </p:spPr>
      </p:pic>
      <p:sp>
        <p:nvSpPr>
          <p:cNvPr id="2" name="Title 1">
            <a:extLst>
              <a:ext uri="{FF2B5EF4-FFF2-40B4-BE49-F238E27FC236}">
                <a16:creationId xmlns:a16="http://schemas.microsoft.com/office/drawing/2014/main" id="{D5F4E309-C409-B3D0-C341-B0ADD9DB4CEB}"/>
              </a:ext>
            </a:extLst>
          </p:cNvPr>
          <p:cNvSpPr>
            <a:spLocks noGrp="1"/>
          </p:cNvSpPr>
          <p:nvPr>
            <p:ph type="title"/>
          </p:nvPr>
        </p:nvSpPr>
        <p:spPr/>
        <p:txBody>
          <a:bodyPr/>
          <a:lstStyle/>
          <a:p>
            <a:r>
              <a:rPr lang="en-US" dirty="0"/>
              <a:t>NN → Real Observation PDS70</a:t>
            </a:r>
          </a:p>
        </p:txBody>
      </p:sp>
      <p:sp>
        <p:nvSpPr>
          <p:cNvPr id="3" name="Slide Number Placeholder 2">
            <a:extLst>
              <a:ext uri="{FF2B5EF4-FFF2-40B4-BE49-F238E27FC236}">
                <a16:creationId xmlns:a16="http://schemas.microsoft.com/office/drawing/2014/main" id="{9881D170-8932-7FD6-4006-FD1635B93215}"/>
              </a:ext>
            </a:extLst>
          </p:cNvPr>
          <p:cNvSpPr>
            <a:spLocks noGrp="1"/>
          </p:cNvSpPr>
          <p:nvPr>
            <p:ph type="sldNum" sz="quarter" idx="12"/>
          </p:nvPr>
        </p:nvSpPr>
        <p:spPr/>
        <p:txBody>
          <a:bodyPr/>
          <a:lstStyle/>
          <a:p>
            <a:fld id="{10BACE5F-8C44-2F45-859F-78353328384B}" type="slidenum">
              <a:rPr lang="en-US" smtClean="0"/>
              <a:t>13</a:t>
            </a:fld>
            <a:endParaRPr lang="en-US"/>
          </a:p>
        </p:txBody>
      </p:sp>
      <p:sp>
        <p:nvSpPr>
          <p:cNvPr id="4" name="TextBox 3">
            <a:extLst>
              <a:ext uri="{FF2B5EF4-FFF2-40B4-BE49-F238E27FC236}">
                <a16:creationId xmlns:a16="http://schemas.microsoft.com/office/drawing/2014/main" id="{2ECDC605-B6DC-5DB1-9957-3A64BE00B978}"/>
              </a:ext>
            </a:extLst>
          </p:cNvPr>
          <p:cNvSpPr txBox="1"/>
          <p:nvPr/>
        </p:nvSpPr>
        <p:spPr>
          <a:xfrm>
            <a:off x="0" y="6492875"/>
            <a:ext cx="3033523" cy="369332"/>
          </a:xfrm>
          <a:prstGeom prst="rect">
            <a:avLst/>
          </a:prstGeom>
          <a:noFill/>
        </p:spPr>
        <p:txBody>
          <a:bodyPr wrap="none" rtlCol="0">
            <a:spAutoFit/>
          </a:bodyPr>
          <a:lstStyle/>
          <a:p>
            <a:r>
              <a:rPr lang="en-US" dirty="0"/>
              <a:t>Data from Benisty et al. 2021</a:t>
            </a:r>
          </a:p>
        </p:txBody>
      </p:sp>
      <p:pic>
        <p:nvPicPr>
          <p:cNvPr id="10" name="Picture 9">
            <a:extLst>
              <a:ext uri="{FF2B5EF4-FFF2-40B4-BE49-F238E27FC236}">
                <a16:creationId xmlns:a16="http://schemas.microsoft.com/office/drawing/2014/main" id="{0244FA28-1E4E-BFFD-00DC-AF0F4B1497F4}"/>
              </a:ext>
            </a:extLst>
          </p:cNvPr>
          <p:cNvPicPr>
            <a:picLocks noChangeAspect="1"/>
          </p:cNvPicPr>
          <p:nvPr/>
        </p:nvPicPr>
        <p:blipFill>
          <a:blip r:embed="rId4"/>
          <a:srcRect b="16171"/>
          <a:stretch>
            <a:fillRect/>
          </a:stretch>
        </p:blipFill>
        <p:spPr>
          <a:xfrm>
            <a:off x="1416000" y="1206613"/>
            <a:ext cx="9360000" cy="2645526"/>
          </a:xfrm>
          <a:prstGeom prst="rect">
            <a:avLst/>
          </a:prstGeom>
        </p:spPr>
      </p:pic>
    </p:spTree>
    <p:extLst>
      <p:ext uri="{BB962C8B-B14F-4D97-AF65-F5344CB8AC3E}">
        <p14:creationId xmlns:p14="http://schemas.microsoft.com/office/powerpoint/2010/main" val="2576080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05C2D-7DFC-B445-0ACD-B6C9FE57067B}"/>
              </a:ext>
            </a:extLst>
          </p:cNvPr>
          <p:cNvSpPr>
            <a:spLocks noGrp="1"/>
          </p:cNvSpPr>
          <p:nvPr>
            <p:ph type="title"/>
          </p:nvPr>
        </p:nvSpPr>
        <p:spPr/>
        <p:txBody>
          <a:bodyPr/>
          <a:lstStyle/>
          <a:p>
            <a:r>
              <a:rPr lang="en-US" dirty="0"/>
              <a:t>Summary</a:t>
            </a:r>
          </a:p>
        </p:txBody>
      </p:sp>
      <p:sp>
        <p:nvSpPr>
          <p:cNvPr id="3" name="Slide Number Placeholder 2">
            <a:extLst>
              <a:ext uri="{FF2B5EF4-FFF2-40B4-BE49-F238E27FC236}">
                <a16:creationId xmlns:a16="http://schemas.microsoft.com/office/drawing/2014/main" id="{69DFD517-A8CB-1716-E76D-0CD3ABEDB1C8}"/>
              </a:ext>
            </a:extLst>
          </p:cNvPr>
          <p:cNvSpPr>
            <a:spLocks noGrp="1"/>
          </p:cNvSpPr>
          <p:nvPr>
            <p:ph type="sldNum" sz="quarter" idx="12"/>
          </p:nvPr>
        </p:nvSpPr>
        <p:spPr/>
        <p:txBody>
          <a:bodyPr/>
          <a:lstStyle/>
          <a:p>
            <a:fld id="{10BACE5F-8C44-2F45-859F-78353328384B}" type="slidenum">
              <a:rPr lang="en-US" smtClean="0"/>
              <a:t>14</a:t>
            </a:fld>
            <a:endParaRPr lang="en-US"/>
          </a:p>
        </p:txBody>
      </p:sp>
      <p:sp>
        <p:nvSpPr>
          <p:cNvPr id="4" name="TextBox 3">
            <a:extLst>
              <a:ext uri="{FF2B5EF4-FFF2-40B4-BE49-F238E27FC236}">
                <a16:creationId xmlns:a16="http://schemas.microsoft.com/office/drawing/2014/main" id="{262090CD-114B-69BB-8BDA-FC754024473C}"/>
              </a:ext>
            </a:extLst>
          </p:cNvPr>
          <p:cNvSpPr txBox="1"/>
          <p:nvPr/>
        </p:nvSpPr>
        <p:spPr>
          <a:xfrm>
            <a:off x="1008499" y="1217276"/>
            <a:ext cx="10175002" cy="4524315"/>
          </a:xfrm>
          <a:prstGeom prst="rect">
            <a:avLst/>
          </a:prstGeom>
          <a:noFill/>
        </p:spPr>
        <p:txBody>
          <a:bodyPr wrap="square" rtlCol="0">
            <a:spAutoFit/>
          </a:bodyPr>
          <a:lstStyle/>
          <a:p>
            <a:r>
              <a:rPr lang="en-US" dirty="0"/>
              <a:t>We developed a machine learning tool to reconstruct images from interferometric observations. </a:t>
            </a:r>
          </a:p>
          <a:p>
            <a:r>
              <a:rPr lang="en-US" b="1" dirty="0"/>
              <a:t>The tool</a:t>
            </a:r>
          </a:p>
          <a:p>
            <a:pPr marL="285750" indent="-285750">
              <a:buFont typeface="Arial" panose="020B0604020202020204" pitchFamily="34" charset="0"/>
              <a:buChar char="•"/>
            </a:pPr>
            <a:r>
              <a:rPr lang="en-US" dirty="0"/>
              <a:t>learns directly from Fourier-domain data, without the need for pre-training or “ground truth” priors,</a:t>
            </a:r>
          </a:p>
          <a:p>
            <a:pPr marL="285750" indent="-285750">
              <a:buFont typeface="Arial" panose="020B0604020202020204" pitchFamily="34" charset="0"/>
              <a:buChar char="•"/>
            </a:pPr>
            <a:r>
              <a:rPr lang="en-US" dirty="0"/>
              <a:t>Is highly efficient, converging in just 5–10 minutes on a single NVIDIA A100 GPU for standard DSHARP-scale datasets.</a:t>
            </a:r>
          </a:p>
          <a:p>
            <a:endParaRPr lang="en-US" dirty="0"/>
          </a:p>
          <a:p>
            <a:r>
              <a:rPr lang="en-US" b="1" dirty="0"/>
              <a:t>Compared with CLEAN:</a:t>
            </a:r>
          </a:p>
          <a:p>
            <a:pPr marL="285750" indent="-285750">
              <a:buFont typeface="Arial" panose="020B0604020202020204" pitchFamily="34" charset="0"/>
              <a:buChar char="•"/>
            </a:pPr>
            <a:r>
              <a:rPr lang="en-US" dirty="0"/>
              <a:t>4~10× smaller FWHM and higher resolution,</a:t>
            </a:r>
          </a:p>
          <a:p>
            <a:pPr marL="285750" indent="-285750">
              <a:buFont typeface="Arial" panose="020B0604020202020204" pitchFamily="34" charset="0"/>
              <a:buChar char="•"/>
            </a:pPr>
            <a:r>
              <a:rPr lang="en-US" dirty="0"/>
              <a:t>higher overall image fidelity and structural similarity.</a:t>
            </a:r>
          </a:p>
          <a:p>
            <a:endParaRPr lang="en-US" dirty="0"/>
          </a:p>
          <a:p>
            <a:r>
              <a:rPr lang="en-US" b="1" dirty="0"/>
              <a:t>Ongoing and Future works</a:t>
            </a:r>
          </a:p>
          <a:p>
            <a:pPr marL="285750" indent="-285750">
              <a:buFont typeface="Arial" panose="020B0604020202020204" pitchFamily="34" charset="0"/>
              <a:buChar char="•"/>
            </a:pPr>
            <a:r>
              <a:rPr lang="en-US" dirty="0"/>
              <a:t>Reconstructing continuous 3D flux distribution from multi-channel data</a:t>
            </a:r>
          </a:p>
          <a:p>
            <a:pPr marL="285750" indent="-285750">
              <a:buFont typeface="Arial" panose="020B0604020202020204" pitchFamily="34" charset="0"/>
              <a:buChar char="•"/>
            </a:pPr>
            <a:r>
              <a:rPr lang="en-US" dirty="0"/>
              <a:t>Extending to</a:t>
            </a:r>
          </a:p>
          <a:p>
            <a:pPr marL="742950" lvl="1" indent="-285750">
              <a:buFont typeface="Arial" panose="020B0604020202020204" pitchFamily="34" charset="0"/>
              <a:buChar char="•"/>
            </a:pPr>
            <a:r>
              <a:rPr lang="en-US" dirty="0"/>
              <a:t>JWST NIRISS Aperture Masking Interferometry</a:t>
            </a:r>
          </a:p>
          <a:p>
            <a:pPr marL="742950" lvl="1" indent="-285750">
              <a:buFont typeface="Arial" panose="020B0604020202020204" pitchFamily="34" charset="0"/>
              <a:buChar char="•"/>
            </a:pPr>
            <a:r>
              <a:rPr lang="en-US" dirty="0"/>
              <a:t>ground-based optical/NIR interferometry</a:t>
            </a:r>
          </a:p>
          <a:p>
            <a:pPr marL="742950" lvl="1" indent="-285750">
              <a:buFont typeface="Arial" panose="020B0604020202020204" pitchFamily="34" charset="0"/>
              <a:buChar char="•"/>
            </a:pPr>
            <a:r>
              <a:rPr lang="en-US" dirty="0"/>
              <a:t>Event Horizon Telescope</a:t>
            </a:r>
          </a:p>
        </p:txBody>
      </p:sp>
    </p:spTree>
    <p:extLst>
      <p:ext uri="{BB962C8B-B14F-4D97-AF65-F5344CB8AC3E}">
        <p14:creationId xmlns:p14="http://schemas.microsoft.com/office/powerpoint/2010/main" val="2423139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A2FFA21-E26F-AC0E-7D6E-812307E0E1F4}"/>
              </a:ext>
            </a:extLst>
          </p:cNvPr>
          <p:cNvPicPr>
            <a:picLocks noChangeAspect="1"/>
          </p:cNvPicPr>
          <p:nvPr/>
        </p:nvPicPr>
        <p:blipFill>
          <a:blip r:embed="rId3"/>
          <a:stretch>
            <a:fillRect/>
          </a:stretch>
        </p:blipFill>
        <p:spPr>
          <a:xfrm>
            <a:off x="4940648" y="3761238"/>
            <a:ext cx="4286651" cy="3096762"/>
          </a:xfrm>
          <a:prstGeom prst="rect">
            <a:avLst/>
          </a:prstGeom>
        </p:spPr>
      </p:pic>
      <p:sp>
        <p:nvSpPr>
          <p:cNvPr id="2" name="Title 1">
            <a:extLst>
              <a:ext uri="{FF2B5EF4-FFF2-40B4-BE49-F238E27FC236}">
                <a16:creationId xmlns:a16="http://schemas.microsoft.com/office/drawing/2014/main" id="{24E060B0-1BB3-4234-4AED-D81D2F289D51}"/>
              </a:ext>
            </a:extLst>
          </p:cNvPr>
          <p:cNvSpPr>
            <a:spLocks noGrp="1"/>
          </p:cNvSpPr>
          <p:nvPr>
            <p:ph type="title"/>
          </p:nvPr>
        </p:nvSpPr>
        <p:spPr/>
        <p:txBody>
          <a:bodyPr/>
          <a:lstStyle/>
          <a:p>
            <a:r>
              <a:rPr lang="en-US" dirty="0"/>
              <a:t>NN → Less Spatial Filtering</a:t>
            </a:r>
          </a:p>
        </p:txBody>
      </p:sp>
      <p:sp>
        <p:nvSpPr>
          <p:cNvPr id="3" name="Slide Number Placeholder 2">
            <a:extLst>
              <a:ext uri="{FF2B5EF4-FFF2-40B4-BE49-F238E27FC236}">
                <a16:creationId xmlns:a16="http://schemas.microsoft.com/office/drawing/2014/main" id="{B88B58E7-73CD-DA6A-4B6E-DF94D4874D7A}"/>
              </a:ext>
            </a:extLst>
          </p:cNvPr>
          <p:cNvSpPr>
            <a:spLocks noGrp="1"/>
          </p:cNvSpPr>
          <p:nvPr>
            <p:ph type="sldNum" sz="quarter" idx="12"/>
          </p:nvPr>
        </p:nvSpPr>
        <p:spPr/>
        <p:txBody>
          <a:bodyPr/>
          <a:lstStyle/>
          <a:p>
            <a:fld id="{10BACE5F-8C44-2F45-859F-78353328384B}" type="slidenum">
              <a:rPr lang="en-US" smtClean="0"/>
              <a:t>15</a:t>
            </a:fld>
            <a:endParaRPr lang="en-US"/>
          </a:p>
        </p:txBody>
      </p:sp>
      <p:pic>
        <p:nvPicPr>
          <p:cNvPr id="8" name="Picture 7">
            <a:extLst>
              <a:ext uri="{FF2B5EF4-FFF2-40B4-BE49-F238E27FC236}">
                <a16:creationId xmlns:a16="http://schemas.microsoft.com/office/drawing/2014/main" id="{9B768EC1-5C08-AE76-0FAE-6C968E96B0AB}"/>
              </a:ext>
            </a:extLst>
          </p:cNvPr>
          <p:cNvPicPr>
            <a:picLocks noChangeAspect="1"/>
          </p:cNvPicPr>
          <p:nvPr/>
        </p:nvPicPr>
        <p:blipFill>
          <a:blip r:embed="rId4"/>
          <a:srcRect r="65032"/>
          <a:stretch>
            <a:fillRect/>
          </a:stretch>
        </p:blipFill>
        <p:spPr>
          <a:xfrm>
            <a:off x="1167542" y="1421844"/>
            <a:ext cx="2761489" cy="2788079"/>
          </a:xfrm>
          <a:prstGeom prst="rect">
            <a:avLst/>
          </a:prstGeom>
        </p:spPr>
      </p:pic>
      <p:sp>
        <p:nvSpPr>
          <p:cNvPr id="9" name="TextBox 8">
            <a:extLst>
              <a:ext uri="{FF2B5EF4-FFF2-40B4-BE49-F238E27FC236}">
                <a16:creationId xmlns:a16="http://schemas.microsoft.com/office/drawing/2014/main" id="{F0D58BA0-65BA-BB73-9EA6-5A0A4A1FA8C0}"/>
              </a:ext>
            </a:extLst>
          </p:cNvPr>
          <p:cNvSpPr txBox="1"/>
          <p:nvPr/>
        </p:nvSpPr>
        <p:spPr>
          <a:xfrm>
            <a:off x="1414196" y="4884862"/>
            <a:ext cx="3101009" cy="1015663"/>
          </a:xfrm>
          <a:prstGeom prst="rect">
            <a:avLst/>
          </a:prstGeom>
          <a:noFill/>
          <a:ln cap="flat">
            <a:solidFill>
              <a:schemeClr val="accent1"/>
            </a:solidFill>
          </a:ln>
          <a:effectLst/>
        </p:spPr>
        <p:txBody>
          <a:bodyPr wrap="square" rtlCol="0">
            <a:spAutoFit/>
          </a:bodyPr>
          <a:lstStyle/>
          <a:p>
            <a:pPr algn="ctr"/>
            <a:r>
              <a:rPr lang="en-US" sz="2400" dirty="0"/>
              <a:t>synthetic visibility</a:t>
            </a:r>
            <a:br>
              <a:rPr lang="en-US" sz="2400" dirty="0"/>
            </a:br>
            <a:r>
              <a:rPr lang="en-US" dirty="0" err="1"/>
              <a:t>simobserve</a:t>
            </a:r>
            <a:endParaRPr lang="en-US" dirty="0"/>
          </a:p>
          <a:p>
            <a:pPr algn="ctr"/>
            <a:r>
              <a:rPr lang="en-US" dirty="0"/>
              <a:t>with </a:t>
            </a:r>
            <a:r>
              <a:rPr lang="en-US" b="1" dirty="0">
                <a:solidFill>
                  <a:srgbClr val="FF0000"/>
                </a:solidFill>
              </a:rPr>
              <a:t>long baseline (C-9) only</a:t>
            </a:r>
            <a:endParaRPr lang="en-US" sz="2400" b="1" dirty="0">
              <a:solidFill>
                <a:srgbClr val="FF0000"/>
              </a:solidFill>
            </a:endParaRPr>
          </a:p>
        </p:txBody>
      </p:sp>
      <p:cxnSp>
        <p:nvCxnSpPr>
          <p:cNvPr id="10" name="Straight Arrow Connector 9">
            <a:extLst>
              <a:ext uri="{FF2B5EF4-FFF2-40B4-BE49-F238E27FC236}">
                <a16:creationId xmlns:a16="http://schemas.microsoft.com/office/drawing/2014/main" id="{9B082C9E-4849-D8EA-F178-27F142D300A8}"/>
              </a:ext>
            </a:extLst>
          </p:cNvPr>
          <p:cNvCxnSpPr>
            <a:cxnSpLocks/>
            <a:endCxn id="9" idx="0"/>
          </p:cNvCxnSpPr>
          <p:nvPr/>
        </p:nvCxnSpPr>
        <p:spPr>
          <a:xfrm>
            <a:off x="2964701" y="4349615"/>
            <a:ext cx="0" cy="53524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nvGrpSpPr>
          <p:cNvPr id="16" name="Group 15">
            <a:extLst>
              <a:ext uri="{FF2B5EF4-FFF2-40B4-BE49-F238E27FC236}">
                <a16:creationId xmlns:a16="http://schemas.microsoft.com/office/drawing/2014/main" id="{8A2F84A7-FE23-C83C-4430-D1259EA7DFA2}"/>
              </a:ext>
            </a:extLst>
          </p:cNvPr>
          <p:cNvGrpSpPr/>
          <p:nvPr/>
        </p:nvGrpSpPr>
        <p:grpSpPr>
          <a:xfrm>
            <a:off x="7134495" y="4432572"/>
            <a:ext cx="1945401" cy="369332"/>
            <a:chOff x="7218775" y="4508477"/>
            <a:chExt cx="1945401" cy="369332"/>
          </a:xfrm>
        </p:grpSpPr>
        <p:sp>
          <p:nvSpPr>
            <p:cNvPr id="11" name="TextBox 10">
              <a:extLst>
                <a:ext uri="{FF2B5EF4-FFF2-40B4-BE49-F238E27FC236}">
                  <a16:creationId xmlns:a16="http://schemas.microsoft.com/office/drawing/2014/main" id="{AFFCE164-2B46-2887-E552-F146E757F1E0}"/>
                </a:ext>
              </a:extLst>
            </p:cNvPr>
            <p:cNvSpPr txBox="1"/>
            <p:nvPr/>
          </p:nvSpPr>
          <p:spPr>
            <a:xfrm>
              <a:off x="7508584" y="4508477"/>
              <a:ext cx="1318374" cy="369332"/>
            </a:xfrm>
            <a:prstGeom prst="rect">
              <a:avLst/>
            </a:prstGeom>
            <a:noFill/>
          </p:spPr>
          <p:txBody>
            <a:bodyPr wrap="none" rtlCol="0">
              <a:spAutoFit/>
            </a:bodyPr>
            <a:lstStyle/>
            <a:p>
              <a:r>
                <a:rPr lang="en-US" dirty="0"/>
                <a:t>UV covered</a:t>
              </a:r>
            </a:p>
          </p:txBody>
        </p:sp>
        <p:cxnSp>
          <p:nvCxnSpPr>
            <p:cNvPr id="13" name="Straight Arrow Connector 12">
              <a:extLst>
                <a:ext uri="{FF2B5EF4-FFF2-40B4-BE49-F238E27FC236}">
                  <a16:creationId xmlns:a16="http://schemas.microsoft.com/office/drawing/2014/main" id="{4A97F854-5D5B-CAC9-8E89-0FCCC646FFC2}"/>
                </a:ext>
              </a:extLst>
            </p:cNvPr>
            <p:cNvCxnSpPr>
              <a:cxnSpLocks/>
              <a:endCxn id="11" idx="1"/>
            </p:cNvCxnSpPr>
            <p:nvPr/>
          </p:nvCxnSpPr>
          <p:spPr>
            <a:xfrm>
              <a:off x="7218775" y="4693143"/>
              <a:ext cx="289809"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5" name="Straight Arrow Connector 14">
              <a:extLst>
                <a:ext uri="{FF2B5EF4-FFF2-40B4-BE49-F238E27FC236}">
                  <a16:creationId xmlns:a16="http://schemas.microsoft.com/office/drawing/2014/main" id="{1188AAD2-9A5E-02CD-FE64-8E8BD6A4ABBD}"/>
                </a:ext>
              </a:extLst>
            </p:cNvPr>
            <p:cNvCxnSpPr>
              <a:cxnSpLocks/>
            </p:cNvCxnSpPr>
            <p:nvPr/>
          </p:nvCxnSpPr>
          <p:spPr>
            <a:xfrm flipH="1">
              <a:off x="8826958" y="4693143"/>
              <a:ext cx="337218"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pic>
        <p:nvPicPr>
          <p:cNvPr id="14" name="Picture 13">
            <a:extLst>
              <a:ext uri="{FF2B5EF4-FFF2-40B4-BE49-F238E27FC236}">
                <a16:creationId xmlns:a16="http://schemas.microsoft.com/office/drawing/2014/main" id="{CC0EF21F-5B25-7B2C-D28C-2D25E1ABEC65}"/>
              </a:ext>
            </a:extLst>
          </p:cNvPr>
          <p:cNvPicPr>
            <a:picLocks noChangeAspect="1"/>
          </p:cNvPicPr>
          <p:nvPr/>
        </p:nvPicPr>
        <p:blipFill>
          <a:blip r:embed="rId5"/>
          <a:srcRect l="49194"/>
          <a:stretch>
            <a:fillRect/>
          </a:stretch>
        </p:blipFill>
        <p:spPr>
          <a:xfrm>
            <a:off x="5101805" y="1438289"/>
            <a:ext cx="4644997" cy="2413670"/>
          </a:xfrm>
          <a:prstGeom prst="rect">
            <a:avLst/>
          </a:prstGeom>
        </p:spPr>
      </p:pic>
    </p:spTree>
    <p:extLst>
      <p:ext uri="{BB962C8B-B14F-4D97-AF65-F5344CB8AC3E}">
        <p14:creationId xmlns:p14="http://schemas.microsoft.com/office/powerpoint/2010/main" val="926726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D66A4-BEAA-A535-0433-6F0E4581A0BD}"/>
              </a:ext>
            </a:extLst>
          </p:cNvPr>
          <p:cNvSpPr>
            <a:spLocks noGrp="1"/>
          </p:cNvSpPr>
          <p:nvPr>
            <p:ph type="title"/>
          </p:nvPr>
        </p:nvSpPr>
        <p:spPr/>
        <p:txBody>
          <a:bodyPr>
            <a:normAutofit fontScale="90000"/>
          </a:bodyPr>
          <a:lstStyle/>
          <a:p>
            <a:r>
              <a:rPr lang="en-US" dirty="0"/>
              <a:t>NN → WISPIT 2</a:t>
            </a:r>
            <a:br>
              <a:rPr lang="en-US" dirty="0"/>
            </a:br>
            <a:r>
              <a:rPr lang="en-US" sz="4000" dirty="0"/>
              <a:t>Reduces Spatial Filtering and Enables Self-calibration</a:t>
            </a:r>
            <a:endParaRPr lang="en-US" dirty="0"/>
          </a:p>
        </p:txBody>
      </p:sp>
      <p:sp>
        <p:nvSpPr>
          <p:cNvPr id="3" name="Slide Number Placeholder 2">
            <a:extLst>
              <a:ext uri="{FF2B5EF4-FFF2-40B4-BE49-F238E27FC236}">
                <a16:creationId xmlns:a16="http://schemas.microsoft.com/office/drawing/2014/main" id="{7305C9A9-97BC-BB6F-30E7-076F555C5942}"/>
              </a:ext>
            </a:extLst>
          </p:cNvPr>
          <p:cNvSpPr>
            <a:spLocks noGrp="1"/>
          </p:cNvSpPr>
          <p:nvPr>
            <p:ph type="sldNum" sz="quarter" idx="12"/>
          </p:nvPr>
        </p:nvSpPr>
        <p:spPr/>
        <p:txBody>
          <a:bodyPr/>
          <a:lstStyle/>
          <a:p>
            <a:fld id="{10BACE5F-8C44-2F45-859F-78353328384B}" type="slidenum">
              <a:rPr lang="en-US" smtClean="0"/>
              <a:t>16</a:t>
            </a:fld>
            <a:endParaRPr lang="en-US"/>
          </a:p>
        </p:txBody>
      </p:sp>
      <p:pic>
        <p:nvPicPr>
          <p:cNvPr id="4" name="Picture 3">
            <a:extLst>
              <a:ext uri="{FF2B5EF4-FFF2-40B4-BE49-F238E27FC236}">
                <a16:creationId xmlns:a16="http://schemas.microsoft.com/office/drawing/2014/main" id="{42A2057D-D54E-690E-0F1D-41B6534BEDC7}"/>
              </a:ext>
            </a:extLst>
          </p:cNvPr>
          <p:cNvPicPr>
            <a:picLocks noChangeAspect="1"/>
          </p:cNvPicPr>
          <p:nvPr/>
        </p:nvPicPr>
        <p:blipFill>
          <a:blip r:embed="rId3"/>
          <a:stretch>
            <a:fillRect/>
          </a:stretch>
        </p:blipFill>
        <p:spPr>
          <a:xfrm>
            <a:off x="1930556" y="1510987"/>
            <a:ext cx="8803703" cy="3428653"/>
          </a:xfrm>
          <a:prstGeom prst="rect">
            <a:avLst/>
          </a:prstGeom>
        </p:spPr>
      </p:pic>
      <p:sp>
        <p:nvSpPr>
          <p:cNvPr id="6" name="TextBox 5">
            <a:extLst>
              <a:ext uri="{FF2B5EF4-FFF2-40B4-BE49-F238E27FC236}">
                <a16:creationId xmlns:a16="http://schemas.microsoft.com/office/drawing/2014/main" id="{ECE2F3A8-F993-0D4E-D601-2BC1CC414506}"/>
              </a:ext>
            </a:extLst>
          </p:cNvPr>
          <p:cNvSpPr txBox="1"/>
          <p:nvPr/>
        </p:nvSpPr>
        <p:spPr>
          <a:xfrm>
            <a:off x="1703612" y="4943792"/>
            <a:ext cx="9257590" cy="1477328"/>
          </a:xfrm>
          <a:prstGeom prst="rect">
            <a:avLst/>
          </a:prstGeom>
          <a:noFill/>
        </p:spPr>
        <p:txBody>
          <a:bodyPr wrap="square" rtlCol="0">
            <a:spAutoFit/>
          </a:bodyPr>
          <a:lstStyle/>
          <a:p>
            <a:r>
              <a:rPr lang="en-US" dirty="0"/>
              <a:t>Facchini et al. 2026, C-10; </a:t>
            </a:r>
            <a:r>
              <a:rPr lang="en-US" dirty="0">
                <a:solidFill>
                  <a:srgbClr val="FF0000"/>
                </a:solidFill>
              </a:rPr>
              <a:t>missing short baseline observation → spatial filtering </a:t>
            </a:r>
          </a:p>
          <a:p>
            <a:pPr marL="285750" indent="-285750">
              <a:buFont typeface="Arial" panose="020B0604020202020204" pitchFamily="34" charset="0"/>
              <a:buChar char="•"/>
            </a:pPr>
            <a:r>
              <a:rPr lang="en-US" dirty="0"/>
              <a:t>Imaging artifacts inside the cavity (</a:t>
            </a:r>
            <a:r>
              <a:rPr lang="en-US" dirty="0">
                <a:solidFill>
                  <a:srgbClr val="0070C0"/>
                </a:solidFill>
              </a:rPr>
              <a:t>left</a:t>
            </a:r>
            <a:r>
              <a:rPr lang="en-US" dirty="0"/>
              <a:t>)</a:t>
            </a:r>
          </a:p>
          <a:p>
            <a:pPr marL="285750" indent="-285750">
              <a:buFont typeface="Arial" panose="020B0604020202020204" pitchFamily="34" charset="0"/>
              <a:buChar char="•"/>
            </a:pPr>
            <a:r>
              <a:rPr lang="en-US" dirty="0"/>
              <a:t>Self-calibration: CLEAN → self-calibrated visibility → CLEAN ❌</a:t>
            </a:r>
          </a:p>
          <a:p>
            <a:r>
              <a:rPr lang="en-US" dirty="0"/>
              <a:t>NN image → self-calibrated visibility → CLEAN use NN image as start model ✅  (</a:t>
            </a:r>
            <a:r>
              <a:rPr lang="en-US" dirty="0">
                <a:solidFill>
                  <a:srgbClr val="0070C0"/>
                </a:solidFill>
              </a:rPr>
              <a:t>middle</a:t>
            </a:r>
            <a:r>
              <a:rPr lang="en-US" dirty="0"/>
              <a:t>)</a:t>
            </a:r>
          </a:p>
          <a:p>
            <a:r>
              <a:rPr lang="en-US" dirty="0"/>
              <a:t>NN image → self-calibrated visibility → NN image ✅ (</a:t>
            </a:r>
            <a:r>
              <a:rPr lang="en-US" dirty="0">
                <a:solidFill>
                  <a:srgbClr val="0070C0"/>
                </a:solidFill>
              </a:rPr>
              <a:t>right</a:t>
            </a:r>
            <a:r>
              <a:rPr lang="en-US" dirty="0"/>
              <a:t>)</a:t>
            </a:r>
          </a:p>
        </p:txBody>
      </p:sp>
    </p:spTree>
    <p:extLst>
      <p:ext uri="{BB962C8B-B14F-4D97-AF65-F5344CB8AC3E}">
        <p14:creationId xmlns:p14="http://schemas.microsoft.com/office/powerpoint/2010/main" val="159451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C9BE7-9E75-9E23-B073-C95FE8881661}"/>
              </a:ext>
            </a:extLst>
          </p:cNvPr>
          <p:cNvSpPr>
            <a:spLocks noGrp="1"/>
          </p:cNvSpPr>
          <p:nvPr>
            <p:ph type="title"/>
          </p:nvPr>
        </p:nvSpPr>
        <p:spPr/>
        <p:txBody>
          <a:bodyPr/>
          <a:lstStyle/>
          <a:p>
            <a:r>
              <a:rPr lang="en-US" dirty="0"/>
              <a:t>NN → </a:t>
            </a:r>
            <a:r>
              <a:rPr lang="en-US" dirty="0" err="1"/>
              <a:t>HTLup</a:t>
            </a:r>
            <a:r>
              <a:rPr lang="en-US" dirty="0"/>
              <a:t> Substructure</a:t>
            </a:r>
          </a:p>
        </p:txBody>
      </p:sp>
      <p:pic>
        <p:nvPicPr>
          <p:cNvPr id="3" name="Picture 2">
            <a:extLst>
              <a:ext uri="{FF2B5EF4-FFF2-40B4-BE49-F238E27FC236}">
                <a16:creationId xmlns:a16="http://schemas.microsoft.com/office/drawing/2014/main" id="{163F1335-BFA4-BCDF-2476-D379B29A4570}"/>
              </a:ext>
            </a:extLst>
          </p:cNvPr>
          <p:cNvPicPr>
            <a:picLocks noChangeAspect="1"/>
          </p:cNvPicPr>
          <p:nvPr/>
        </p:nvPicPr>
        <p:blipFill>
          <a:blip r:embed="rId2"/>
          <a:srcRect/>
          <a:stretch/>
        </p:blipFill>
        <p:spPr>
          <a:xfrm>
            <a:off x="395999" y="1260000"/>
            <a:ext cx="11400002" cy="5400000"/>
          </a:xfrm>
          <a:prstGeom prst="rect">
            <a:avLst/>
          </a:prstGeom>
        </p:spPr>
      </p:pic>
      <p:sp>
        <p:nvSpPr>
          <p:cNvPr id="4" name="Slide Number Placeholder 3">
            <a:extLst>
              <a:ext uri="{FF2B5EF4-FFF2-40B4-BE49-F238E27FC236}">
                <a16:creationId xmlns:a16="http://schemas.microsoft.com/office/drawing/2014/main" id="{304EE7AE-FBAA-83C0-5C3D-8D5A9399FB2B}"/>
              </a:ext>
            </a:extLst>
          </p:cNvPr>
          <p:cNvSpPr>
            <a:spLocks noGrp="1"/>
          </p:cNvSpPr>
          <p:nvPr>
            <p:ph type="sldNum" sz="quarter" idx="12"/>
          </p:nvPr>
        </p:nvSpPr>
        <p:spPr/>
        <p:txBody>
          <a:bodyPr/>
          <a:lstStyle/>
          <a:p>
            <a:fld id="{10BACE5F-8C44-2F45-859F-78353328384B}" type="slidenum">
              <a:rPr lang="en-US" smtClean="0"/>
              <a:t>17</a:t>
            </a:fld>
            <a:endParaRPr lang="en-US"/>
          </a:p>
        </p:txBody>
      </p:sp>
    </p:spTree>
    <p:extLst>
      <p:ext uri="{BB962C8B-B14F-4D97-AF65-F5344CB8AC3E}">
        <p14:creationId xmlns:p14="http://schemas.microsoft.com/office/powerpoint/2010/main" val="479210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BD97A-883D-BE50-409B-B4BE2D1C6A86}"/>
              </a:ext>
            </a:extLst>
          </p:cNvPr>
          <p:cNvSpPr>
            <a:spLocks noGrp="1"/>
          </p:cNvSpPr>
          <p:nvPr>
            <p:ph type="title"/>
          </p:nvPr>
        </p:nvSpPr>
        <p:spPr/>
        <p:txBody>
          <a:bodyPr/>
          <a:lstStyle/>
          <a:p>
            <a:r>
              <a:rPr lang="en-US" dirty="0"/>
              <a:t>Resolution</a:t>
            </a:r>
          </a:p>
        </p:txBody>
      </p:sp>
      <p:sp>
        <p:nvSpPr>
          <p:cNvPr id="3" name="Slide Number Placeholder 2">
            <a:extLst>
              <a:ext uri="{FF2B5EF4-FFF2-40B4-BE49-F238E27FC236}">
                <a16:creationId xmlns:a16="http://schemas.microsoft.com/office/drawing/2014/main" id="{DA8C5972-13E9-210D-35EA-59214F55AF0D}"/>
              </a:ext>
            </a:extLst>
          </p:cNvPr>
          <p:cNvSpPr>
            <a:spLocks noGrp="1"/>
          </p:cNvSpPr>
          <p:nvPr>
            <p:ph type="sldNum" sz="quarter" idx="12"/>
          </p:nvPr>
        </p:nvSpPr>
        <p:spPr/>
        <p:txBody>
          <a:bodyPr/>
          <a:lstStyle/>
          <a:p>
            <a:fld id="{10BACE5F-8C44-2F45-859F-78353328384B}" type="slidenum">
              <a:rPr lang="en-US" smtClean="0"/>
              <a:t>18</a:t>
            </a:fld>
            <a:endParaRPr lang="en-US"/>
          </a:p>
        </p:txBody>
      </p:sp>
      <p:pic>
        <p:nvPicPr>
          <p:cNvPr id="5" name="Picture 4">
            <a:extLst>
              <a:ext uri="{FF2B5EF4-FFF2-40B4-BE49-F238E27FC236}">
                <a16:creationId xmlns:a16="http://schemas.microsoft.com/office/drawing/2014/main" id="{DE629AD1-884D-A563-8526-DE3038558242}"/>
              </a:ext>
            </a:extLst>
          </p:cNvPr>
          <p:cNvPicPr>
            <a:picLocks noChangeAspect="1"/>
          </p:cNvPicPr>
          <p:nvPr/>
        </p:nvPicPr>
        <p:blipFill>
          <a:blip r:embed="rId2"/>
          <a:stretch>
            <a:fillRect/>
          </a:stretch>
        </p:blipFill>
        <p:spPr>
          <a:xfrm>
            <a:off x="6191250" y="1778000"/>
            <a:ext cx="4838700" cy="4318000"/>
          </a:xfrm>
          <a:prstGeom prst="rect">
            <a:avLst/>
          </a:prstGeom>
        </p:spPr>
      </p:pic>
      <p:pic>
        <p:nvPicPr>
          <p:cNvPr id="8" name="Picture 7">
            <a:extLst>
              <a:ext uri="{FF2B5EF4-FFF2-40B4-BE49-F238E27FC236}">
                <a16:creationId xmlns:a16="http://schemas.microsoft.com/office/drawing/2014/main" id="{F841FE25-4415-873E-91BA-5294496D5CF2}"/>
              </a:ext>
            </a:extLst>
          </p:cNvPr>
          <p:cNvPicPr>
            <a:picLocks noChangeAspect="1"/>
          </p:cNvPicPr>
          <p:nvPr/>
        </p:nvPicPr>
        <p:blipFill>
          <a:blip r:embed="rId3"/>
          <a:stretch>
            <a:fillRect/>
          </a:stretch>
        </p:blipFill>
        <p:spPr>
          <a:xfrm>
            <a:off x="1257300" y="1778000"/>
            <a:ext cx="4838700" cy="4318000"/>
          </a:xfrm>
          <a:prstGeom prst="rect">
            <a:avLst/>
          </a:prstGeom>
        </p:spPr>
      </p:pic>
    </p:spTree>
    <p:extLst>
      <p:ext uri="{BB962C8B-B14F-4D97-AF65-F5344CB8AC3E}">
        <p14:creationId xmlns:p14="http://schemas.microsoft.com/office/powerpoint/2010/main" val="3801277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C6C5B-E19A-06ED-5CB7-99AD72AC56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070243-B7DB-ECD3-3004-178B4F957AC3}"/>
              </a:ext>
            </a:extLst>
          </p:cNvPr>
          <p:cNvSpPr>
            <a:spLocks noGrp="1"/>
          </p:cNvSpPr>
          <p:nvPr>
            <p:ph type="title"/>
          </p:nvPr>
        </p:nvSpPr>
        <p:spPr/>
        <p:txBody>
          <a:bodyPr/>
          <a:lstStyle/>
          <a:p>
            <a:r>
              <a:rPr lang="en-US" dirty="0"/>
              <a:t>Radio Interferometry: 2D Fourier Transform</a:t>
            </a:r>
          </a:p>
        </p:txBody>
      </p:sp>
      <p:pic>
        <p:nvPicPr>
          <p:cNvPr id="4" name="Picture 3">
            <a:extLst>
              <a:ext uri="{FF2B5EF4-FFF2-40B4-BE49-F238E27FC236}">
                <a16:creationId xmlns:a16="http://schemas.microsoft.com/office/drawing/2014/main" id="{FCA73EB5-5691-1F14-361E-1F59714F5294}"/>
              </a:ext>
            </a:extLst>
          </p:cNvPr>
          <p:cNvPicPr>
            <a:picLocks noChangeAspect="1"/>
          </p:cNvPicPr>
          <p:nvPr/>
        </p:nvPicPr>
        <p:blipFill>
          <a:blip r:embed="rId3"/>
          <a:srcRect l="17900" b="15261"/>
          <a:stretch>
            <a:fillRect/>
          </a:stretch>
        </p:blipFill>
        <p:spPr>
          <a:xfrm>
            <a:off x="8058609" y="2217166"/>
            <a:ext cx="3069195" cy="3052144"/>
          </a:xfrm>
          <a:prstGeom prst="rect">
            <a:avLst/>
          </a:prstGeom>
        </p:spPr>
      </p:pic>
      <p:pic>
        <p:nvPicPr>
          <p:cNvPr id="5" name="Picture 4">
            <a:extLst>
              <a:ext uri="{FF2B5EF4-FFF2-40B4-BE49-F238E27FC236}">
                <a16:creationId xmlns:a16="http://schemas.microsoft.com/office/drawing/2014/main" id="{5BBC24D1-6EA7-AAFE-47F8-0532E46E3A89}"/>
              </a:ext>
            </a:extLst>
          </p:cNvPr>
          <p:cNvPicPr>
            <a:picLocks noChangeAspect="1"/>
          </p:cNvPicPr>
          <p:nvPr/>
        </p:nvPicPr>
        <p:blipFill>
          <a:blip r:embed="rId4"/>
          <a:stretch>
            <a:fillRect/>
          </a:stretch>
        </p:blipFill>
        <p:spPr>
          <a:xfrm>
            <a:off x="1273700" y="2217166"/>
            <a:ext cx="3069195" cy="3052144"/>
          </a:xfrm>
          <a:prstGeom prst="rect">
            <a:avLst/>
          </a:prstGeom>
        </p:spPr>
      </p:pic>
      <p:sp>
        <p:nvSpPr>
          <p:cNvPr id="6" name="Right Arrow 5">
            <a:extLst>
              <a:ext uri="{FF2B5EF4-FFF2-40B4-BE49-F238E27FC236}">
                <a16:creationId xmlns:a16="http://schemas.microsoft.com/office/drawing/2014/main" id="{7436006F-60A8-8E24-AE3D-BD1415CB1C6C}"/>
              </a:ext>
            </a:extLst>
          </p:cNvPr>
          <p:cNvSpPr/>
          <p:nvPr/>
        </p:nvSpPr>
        <p:spPr>
          <a:xfrm>
            <a:off x="4400528" y="2439979"/>
            <a:ext cx="3566766" cy="2606518"/>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800" b="1" dirty="0">
                <a:solidFill>
                  <a:schemeClr val="accent6"/>
                </a:solidFill>
              </a:rPr>
              <a:t>densely</a:t>
            </a:r>
            <a:r>
              <a:rPr lang="en-US" sz="2800" dirty="0"/>
              <a:t> sampled Fourier transform</a:t>
            </a:r>
          </a:p>
        </p:txBody>
      </p:sp>
      <p:sp>
        <p:nvSpPr>
          <p:cNvPr id="7" name="TextBox 6">
            <a:extLst>
              <a:ext uri="{FF2B5EF4-FFF2-40B4-BE49-F238E27FC236}">
                <a16:creationId xmlns:a16="http://schemas.microsoft.com/office/drawing/2014/main" id="{6F7EDEA4-343E-351C-8FED-6724E73F686C}"/>
              </a:ext>
            </a:extLst>
          </p:cNvPr>
          <p:cNvSpPr txBox="1"/>
          <p:nvPr/>
        </p:nvSpPr>
        <p:spPr>
          <a:xfrm>
            <a:off x="1744021" y="1690688"/>
            <a:ext cx="2389372" cy="523220"/>
          </a:xfrm>
          <a:prstGeom prst="rect">
            <a:avLst/>
          </a:prstGeom>
          <a:noFill/>
        </p:spPr>
        <p:txBody>
          <a:bodyPr wrap="none" rtlCol="0">
            <a:spAutoFit/>
          </a:bodyPr>
          <a:lstStyle/>
          <a:p>
            <a:r>
              <a:rPr lang="en-US" sz="2800" dirty="0"/>
              <a:t>Image domain</a:t>
            </a:r>
          </a:p>
        </p:txBody>
      </p:sp>
      <p:sp>
        <p:nvSpPr>
          <p:cNvPr id="8" name="TextBox 7">
            <a:extLst>
              <a:ext uri="{FF2B5EF4-FFF2-40B4-BE49-F238E27FC236}">
                <a16:creationId xmlns:a16="http://schemas.microsoft.com/office/drawing/2014/main" id="{9A17B48B-86B6-25B2-42F8-A93D33125128}"/>
              </a:ext>
            </a:extLst>
          </p:cNvPr>
          <p:cNvSpPr txBox="1"/>
          <p:nvPr/>
        </p:nvSpPr>
        <p:spPr>
          <a:xfrm>
            <a:off x="8325745" y="1690688"/>
            <a:ext cx="2534925" cy="523220"/>
          </a:xfrm>
          <a:prstGeom prst="rect">
            <a:avLst/>
          </a:prstGeom>
          <a:noFill/>
        </p:spPr>
        <p:txBody>
          <a:bodyPr wrap="none" rtlCol="0">
            <a:spAutoFit/>
          </a:bodyPr>
          <a:lstStyle/>
          <a:p>
            <a:r>
              <a:rPr lang="en-US" sz="2800" dirty="0"/>
              <a:t>Fourier domain</a:t>
            </a:r>
          </a:p>
        </p:txBody>
      </p:sp>
      <p:sp>
        <p:nvSpPr>
          <p:cNvPr id="3" name="TextBox 2">
            <a:extLst>
              <a:ext uri="{FF2B5EF4-FFF2-40B4-BE49-F238E27FC236}">
                <a16:creationId xmlns:a16="http://schemas.microsoft.com/office/drawing/2014/main" id="{B37213DE-BDD4-917C-B442-71BDCA68AD43}"/>
              </a:ext>
            </a:extLst>
          </p:cNvPr>
          <p:cNvSpPr txBox="1"/>
          <p:nvPr/>
        </p:nvSpPr>
        <p:spPr>
          <a:xfrm>
            <a:off x="0" y="6581001"/>
            <a:ext cx="1613647" cy="276999"/>
          </a:xfrm>
          <a:prstGeom prst="rect">
            <a:avLst/>
          </a:prstGeom>
          <a:noFill/>
        </p:spPr>
        <p:txBody>
          <a:bodyPr wrap="none" rtlCol="0">
            <a:spAutoFit/>
          </a:bodyPr>
          <a:lstStyle/>
          <a:p>
            <a:r>
              <a:rPr lang="en-US" sz="1200" dirty="0"/>
              <a:t>Zawadzki et al. (2023)</a:t>
            </a:r>
          </a:p>
        </p:txBody>
      </p:sp>
      <p:sp>
        <p:nvSpPr>
          <p:cNvPr id="9" name="Slide Number Placeholder 8">
            <a:extLst>
              <a:ext uri="{FF2B5EF4-FFF2-40B4-BE49-F238E27FC236}">
                <a16:creationId xmlns:a16="http://schemas.microsoft.com/office/drawing/2014/main" id="{BCBC12C2-06C4-123C-4420-8B139F5E1632}"/>
              </a:ext>
            </a:extLst>
          </p:cNvPr>
          <p:cNvSpPr>
            <a:spLocks noGrp="1"/>
          </p:cNvSpPr>
          <p:nvPr>
            <p:ph type="sldNum" sz="quarter" idx="12"/>
          </p:nvPr>
        </p:nvSpPr>
        <p:spPr/>
        <p:txBody>
          <a:bodyPr/>
          <a:lstStyle/>
          <a:p>
            <a:fld id="{10BACE5F-8C44-2F45-859F-78353328384B}" type="slidenum">
              <a:rPr lang="en-US" smtClean="0"/>
              <a:t>2</a:t>
            </a:fld>
            <a:endParaRPr lang="en-US"/>
          </a:p>
        </p:txBody>
      </p:sp>
    </p:spTree>
    <p:extLst>
      <p:ext uri="{BB962C8B-B14F-4D97-AF65-F5344CB8AC3E}">
        <p14:creationId xmlns:p14="http://schemas.microsoft.com/office/powerpoint/2010/main" val="3312596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379FB-D4B3-417D-9FDD-BD34C0E1BC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BD85E6-33EA-6EC4-5E9B-F26A4E9BBB27}"/>
              </a:ext>
            </a:extLst>
          </p:cNvPr>
          <p:cNvSpPr>
            <a:spLocks noGrp="1"/>
          </p:cNvSpPr>
          <p:nvPr>
            <p:ph type="title"/>
          </p:nvPr>
        </p:nvSpPr>
        <p:spPr/>
        <p:txBody>
          <a:bodyPr/>
          <a:lstStyle/>
          <a:p>
            <a:r>
              <a:rPr lang="en-US" dirty="0"/>
              <a:t>Radio Interferometry: a Sparse Sampling </a:t>
            </a:r>
            <a:br>
              <a:rPr lang="en-US" dirty="0"/>
            </a:br>
            <a:r>
              <a:rPr lang="en-US" dirty="0"/>
              <a:t>in Fourier Domain</a:t>
            </a:r>
          </a:p>
        </p:txBody>
      </p:sp>
      <p:pic>
        <p:nvPicPr>
          <p:cNvPr id="4" name="Picture 3">
            <a:extLst>
              <a:ext uri="{FF2B5EF4-FFF2-40B4-BE49-F238E27FC236}">
                <a16:creationId xmlns:a16="http://schemas.microsoft.com/office/drawing/2014/main" id="{B1E2AB52-EE83-5DDE-E634-51F41B9C9EA8}"/>
              </a:ext>
            </a:extLst>
          </p:cNvPr>
          <p:cNvPicPr>
            <a:picLocks noChangeAspect="1"/>
          </p:cNvPicPr>
          <p:nvPr/>
        </p:nvPicPr>
        <p:blipFill>
          <a:blip r:embed="rId3"/>
          <a:srcRect t="483" b="483"/>
          <a:stretch/>
        </p:blipFill>
        <p:spPr>
          <a:xfrm>
            <a:off x="8058609" y="2217166"/>
            <a:ext cx="3069195" cy="3052144"/>
          </a:xfrm>
          <a:prstGeom prst="rect">
            <a:avLst/>
          </a:prstGeom>
        </p:spPr>
      </p:pic>
      <p:pic>
        <p:nvPicPr>
          <p:cNvPr id="5" name="Picture 4">
            <a:extLst>
              <a:ext uri="{FF2B5EF4-FFF2-40B4-BE49-F238E27FC236}">
                <a16:creationId xmlns:a16="http://schemas.microsoft.com/office/drawing/2014/main" id="{A55DE028-D484-645E-0E54-07B635809648}"/>
              </a:ext>
            </a:extLst>
          </p:cNvPr>
          <p:cNvPicPr>
            <a:picLocks noChangeAspect="1"/>
          </p:cNvPicPr>
          <p:nvPr/>
        </p:nvPicPr>
        <p:blipFill>
          <a:blip r:embed="rId4"/>
          <a:stretch>
            <a:fillRect/>
          </a:stretch>
        </p:blipFill>
        <p:spPr>
          <a:xfrm>
            <a:off x="1273700" y="2217166"/>
            <a:ext cx="3069195" cy="3052144"/>
          </a:xfrm>
          <a:prstGeom prst="rect">
            <a:avLst/>
          </a:prstGeom>
        </p:spPr>
      </p:pic>
      <p:sp>
        <p:nvSpPr>
          <p:cNvPr id="7" name="TextBox 6">
            <a:extLst>
              <a:ext uri="{FF2B5EF4-FFF2-40B4-BE49-F238E27FC236}">
                <a16:creationId xmlns:a16="http://schemas.microsoft.com/office/drawing/2014/main" id="{7250E4AC-A362-1DE8-F858-C84AE3D1F4B4}"/>
              </a:ext>
            </a:extLst>
          </p:cNvPr>
          <p:cNvSpPr txBox="1"/>
          <p:nvPr/>
        </p:nvSpPr>
        <p:spPr>
          <a:xfrm>
            <a:off x="1744021" y="1690688"/>
            <a:ext cx="2389372" cy="523220"/>
          </a:xfrm>
          <a:prstGeom prst="rect">
            <a:avLst/>
          </a:prstGeom>
          <a:noFill/>
        </p:spPr>
        <p:txBody>
          <a:bodyPr wrap="none" rtlCol="0">
            <a:spAutoFit/>
          </a:bodyPr>
          <a:lstStyle/>
          <a:p>
            <a:r>
              <a:rPr lang="en-US" sz="2800" dirty="0"/>
              <a:t>Image domain</a:t>
            </a:r>
          </a:p>
        </p:txBody>
      </p:sp>
      <p:sp>
        <p:nvSpPr>
          <p:cNvPr id="8" name="TextBox 7">
            <a:extLst>
              <a:ext uri="{FF2B5EF4-FFF2-40B4-BE49-F238E27FC236}">
                <a16:creationId xmlns:a16="http://schemas.microsoft.com/office/drawing/2014/main" id="{9A4430A2-DB08-E31E-A939-0E04CC42E7A5}"/>
              </a:ext>
            </a:extLst>
          </p:cNvPr>
          <p:cNvSpPr txBox="1"/>
          <p:nvPr/>
        </p:nvSpPr>
        <p:spPr>
          <a:xfrm>
            <a:off x="8325745" y="1690688"/>
            <a:ext cx="2534925" cy="523220"/>
          </a:xfrm>
          <a:prstGeom prst="rect">
            <a:avLst/>
          </a:prstGeom>
          <a:noFill/>
        </p:spPr>
        <p:txBody>
          <a:bodyPr wrap="none" rtlCol="0">
            <a:spAutoFit/>
          </a:bodyPr>
          <a:lstStyle/>
          <a:p>
            <a:r>
              <a:rPr lang="en-US" sz="2800" dirty="0"/>
              <a:t>Fourier domain</a:t>
            </a:r>
          </a:p>
        </p:txBody>
      </p:sp>
      <p:pic>
        <p:nvPicPr>
          <p:cNvPr id="3" name="Picture 2" descr="Alma_Auto5D">
            <a:extLst>
              <a:ext uri="{FF2B5EF4-FFF2-40B4-BE49-F238E27FC236}">
                <a16:creationId xmlns:a16="http://schemas.microsoft.com/office/drawing/2014/main" id="{7B3DC217-9109-4898-25CD-D803D41672E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98338" y="4434555"/>
            <a:ext cx="2595323" cy="2353441"/>
          </a:xfrm>
          <a:prstGeom prst="rect">
            <a:avLst/>
          </a:prstGeom>
          <a:noFill/>
          <a:extLst>
            <a:ext uri="{909E8E84-426E-40DD-AFC4-6F175D3DCCD1}">
              <a14:hiddenFill xmlns:a14="http://schemas.microsoft.com/office/drawing/2010/main">
                <a:solidFill>
                  <a:srgbClr val="FFFFFF"/>
                </a:solidFill>
              </a14:hiddenFill>
            </a:ext>
          </a:extLst>
        </p:spPr>
      </p:pic>
      <p:sp>
        <p:nvSpPr>
          <p:cNvPr id="6" name="Right Arrow 5">
            <a:extLst>
              <a:ext uri="{FF2B5EF4-FFF2-40B4-BE49-F238E27FC236}">
                <a16:creationId xmlns:a16="http://schemas.microsoft.com/office/drawing/2014/main" id="{E3995DB8-D10F-F95D-8687-EC6B8E94AF88}"/>
              </a:ext>
            </a:extLst>
          </p:cNvPr>
          <p:cNvSpPr/>
          <p:nvPr/>
        </p:nvSpPr>
        <p:spPr>
          <a:xfrm>
            <a:off x="4400528" y="2439979"/>
            <a:ext cx="3566766" cy="2606518"/>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800" b="1" dirty="0">
                <a:solidFill>
                  <a:srgbClr val="FF0000"/>
                </a:solidFill>
              </a:rPr>
              <a:t>sparse</a:t>
            </a:r>
            <a:r>
              <a:rPr lang="en-US" sz="2800" dirty="0"/>
              <a:t> sampled Fourier transform</a:t>
            </a:r>
          </a:p>
        </p:txBody>
      </p:sp>
      <p:sp>
        <p:nvSpPr>
          <p:cNvPr id="9" name="Slide Number Placeholder 8">
            <a:extLst>
              <a:ext uri="{FF2B5EF4-FFF2-40B4-BE49-F238E27FC236}">
                <a16:creationId xmlns:a16="http://schemas.microsoft.com/office/drawing/2014/main" id="{4E6812DF-B3BA-58FB-79CC-3B96EA4683C2}"/>
              </a:ext>
            </a:extLst>
          </p:cNvPr>
          <p:cNvSpPr>
            <a:spLocks noGrp="1"/>
          </p:cNvSpPr>
          <p:nvPr>
            <p:ph type="sldNum" sz="quarter" idx="12"/>
          </p:nvPr>
        </p:nvSpPr>
        <p:spPr/>
        <p:txBody>
          <a:bodyPr/>
          <a:lstStyle/>
          <a:p>
            <a:fld id="{10BACE5F-8C44-2F45-859F-78353328384B}" type="slidenum">
              <a:rPr lang="en-US" smtClean="0"/>
              <a:t>3</a:t>
            </a:fld>
            <a:endParaRPr lang="en-US"/>
          </a:p>
        </p:txBody>
      </p:sp>
      <p:sp>
        <p:nvSpPr>
          <p:cNvPr id="10" name="TextBox 9">
            <a:extLst>
              <a:ext uri="{FF2B5EF4-FFF2-40B4-BE49-F238E27FC236}">
                <a16:creationId xmlns:a16="http://schemas.microsoft.com/office/drawing/2014/main" id="{D7A1F4EB-34C0-F7C1-83DD-F13D66492030}"/>
              </a:ext>
            </a:extLst>
          </p:cNvPr>
          <p:cNvSpPr txBox="1"/>
          <p:nvPr/>
        </p:nvSpPr>
        <p:spPr>
          <a:xfrm>
            <a:off x="0" y="6396335"/>
            <a:ext cx="1613647" cy="461665"/>
          </a:xfrm>
          <a:prstGeom prst="rect">
            <a:avLst/>
          </a:prstGeom>
          <a:noFill/>
        </p:spPr>
        <p:txBody>
          <a:bodyPr wrap="none" rtlCol="0">
            <a:spAutoFit/>
          </a:bodyPr>
          <a:lstStyle/>
          <a:p>
            <a:r>
              <a:rPr lang="en-US" sz="1200" dirty="0"/>
              <a:t>Zawadzki et al. (2023)</a:t>
            </a:r>
            <a:br>
              <a:rPr lang="en-US" sz="1200" dirty="0"/>
            </a:br>
            <a:r>
              <a:rPr lang="en-US" sz="1200" dirty="0"/>
              <a:t>ALMA</a:t>
            </a:r>
          </a:p>
        </p:txBody>
      </p:sp>
    </p:spTree>
    <p:extLst>
      <p:ext uri="{BB962C8B-B14F-4D97-AF65-F5344CB8AC3E}">
        <p14:creationId xmlns:p14="http://schemas.microsoft.com/office/powerpoint/2010/main" val="1163684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52DFC-D546-812D-4A6F-BAF97D96CE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B9F4A5-32BF-207D-D117-190DC4695F44}"/>
              </a:ext>
            </a:extLst>
          </p:cNvPr>
          <p:cNvSpPr>
            <a:spLocks noGrp="1"/>
          </p:cNvSpPr>
          <p:nvPr>
            <p:ph type="title"/>
          </p:nvPr>
        </p:nvSpPr>
        <p:spPr/>
        <p:txBody>
          <a:bodyPr/>
          <a:lstStyle/>
          <a:p>
            <a:r>
              <a:rPr lang="en-US" dirty="0"/>
              <a:t>Image Reconstruction in Radio Interferometry</a:t>
            </a:r>
          </a:p>
        </p:txBody>
      </p:sp>
      <p:pic>
        <p:nvPicPr>
          <p:cNvPr id="5" name="Picture 4">
            <a:extLst>
              <a:ext uri="{FF2B5EF4-FFF2-40B4-BE49-F238E27FC236}">
                <a16:creationId xmlns:a16="http://schemas.microsoft.com/office/drawing/2014/main" id="{B81D418B-69D8-79B2-8392-33E8A2B9E8E6}"/>
              </a:ext>
            </a:extLst>
          </p:cNvPr>
          <p:cNvPicPr>
            <a:picLocks noChangeAspect="1"/>
          </p:cNvPicPr>
          <p:nvPr/>
        </p:nvPicPr>
        <p:blipFill>
          <a:blip r:embed="rId3"/>
          <a:srcRect/>
          <a:stretch/>
        </p:blipFill>
        <p:spPr>
          <a:xfrm>
            <a:off x="1273700" y="2221323"/>
            <a:ext cx="3069195" cy="3043829"/>
          </a:xfrm>
          <a:prstGeom prst="rect">
            <a:avLst/>
          </a:prstGeom>
        </p:spPr>
      </p:pic>
      <p:sp>
        <p:nvSpPr>
          <p:cNvPr id="6" name="Right Arrow 5">
            <a:extLst>
              <a:ext uri="{FF2B5EF4-FFF2-40B4-BE49-F238E27FC236}">
                <a16:creationId xmlns:a16="http://schemas.microsoft.com/office/drawing/2014/main" id="{0B75AF89-5B85-94F9-1BF7-09AC14E03699}"/>
              </a:ext>
            </a:extLst>
          </p:cNvPr>
          <p:cNvSpPr/>
          <p:nvPr/>
        </p:nvSpPr>
        <p:spPr>
          <a:xfrm>
            <a:off x="4400528" y="2439979"/>
            <a:ext cx="3566766" cy="2606518"/>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800" b="1" dirty="0">
                <a:solidFill>
                  <a:srgbClr val="FF0000"/>
                </a:solidFill>
              </a:rPr>
              <a:t>ill-posed </a:t>
            </a:r>
          </a:p>
          <a:p>
            <a:pPr algn="ctr"/>
            <a:r>
              <a:rPr lang="en-US" sz="2800" dirty="0">
                <a:solidFill>
                  <a:schemeClr val="tx1"/>
                </a:solidFill>
              </a:rPr>
              <a:t>inverse problem</a:t>
            </a:r>
          </a:p>
        </p:txBody>
      </p:sp>
      <p:sp>
        <p:nvSpPr>
          <p:cNvPr id="7" name="TextBox 6">
            <a:extLst>
              <a:ext uri="{FF2B5EF4-FFF2-40B4-BE49-F238E27FC236}">
                <a16:creationId xmlns:a16="http://schemas.microsoft.com/office/drawing/2014/main" id="{F73B56A7-9DE2-1F33-E146-44F585F85379}"/>
              </a:ext>
            </a:extLst>
          </p:cNvPr>
          <p:cNvSpPr txBox="1"/>
          <p:nvPr/>
        </p:nvSpPr>
        <p:spPr>
          <a:xfrm>
            <a:off x="1540835" y="1302172"/>
            <a:ext cx="2534925" cy="954107"/>
          </a:xfrm>
          <a:prstGeom prst="rect">
            <a:avLst/>
          </a:prstGeom>
          <a:noFill/>
        </p:spPr>
        <p:txBody>
          <a:bodyPr wrap="none" rtlCol="0">
            <a:spAutoFit/>
          </a:bodyPr>
          <a:lstStyle/>
          <a:p>
            <a:pPr algn="ctr"/>
            <a:r>
              <a:rPr lang="en-US" sz="2800" dirty="0"/>
              <a:t>Fourier domain</a:t>
            </a:r>
          </a:p>
          <a:p>
            <a:pPr algn="ctr"/>
            <a:r>
              <a:rPr lang="en-US" sz="2800" dirty="0"/>
              <a:t>observation</a:t>
            </a:r>
          </a:p>
        </p:txBody>
      </p:sp>
      <p:sp>
        <p:nvSpPr>
          <p:cNvPr id="8" name="TextBox 7">
            <a:extLst>
              <a:ext uri="{FF2B5EF4-FFF2-40B4-BE49-F238E27FC236}">
                <a16:creationId xmlns:a16="http://schemas.microsoft.com/office/drawing/2014/main" id="{7DEACF1E-9B56-B283-EF57-A345948E017F}"/>
              </a:ext>
            </a:extLst>
          </p:cNvPr>
          <p:cNvSpPr txBox="1"/>
          <p:nvPr/>
        </p:nvSpPr>
        <p:spPr>
          <a:xfrm>
            <a:off x="8406407" y="1213634"/>
            <a:ext cx="2373598" cy="954107"/>
          </a:xfrm>
          <a:prstGeom prst="rect">
            <a:avLst/>
          </a:prstGeom>
          <a:noFill/>
        </p:spPr>
        <p:txBody>
          <a:bodyPr wrap="none" rtlCol="0">
            <a:spAutoFit/>
          </a:bodyPr>
          <a:lstStyle/>
          <a:p>
            <a:pPr algn="ctr"/>
            <a:r>
              <a:rPr lang="en-US" sz="2800" dirty="0"/>
              <a:t>Image </a:t>
            </a:r>
          </a:p>
          <a:p>
            <a:pPr algn="ctr"/>
            <a:r>
              <a:rPr lang="en-US" sz="2800" dirty="0"/>
              <a:t>to reconstruct</a:t>
            </a:r>
          </a:p>
        </p:txBody>
      </p:sp>
      <p:sp>
        <p:nvSpPr>
          <p:cNvPr id="10" name="Rectangle 9">
            <a:extLst>
              <a:ext uri="{FF2B5EF4-FFF2-40B4-BE49-F238E27FC236}">
                <a16:creationId xmlns:a16="http://schemas.microsoft.com/office/drawing/2014/main" id="{3F2D4AC3-CF16-5363-90B8-D0098D86D087}"/>
              </a:ext>
            </a:extLst>
          </p:cNvPr>
          <p:cNvSpPr/>
          <p:nvPr/>
        </p:nvSpPr>
        <p:spPr>
          <a:xfrm>
            <a:off x="8058609" y="2213908"/>
            <a:ext cx="3069195" cy="3052800"/>
          </a:xfrm>
          <a:prstGeom prst="rect">
            <a:avLst/>
          </a:prstGeom>
          <a:solidFill>
            <a:srgbClr val="1B0D5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0" dirty="0"/>
              <a:t>?</a:t>
            </a:r>
          </a:p>
        </p:txBody>
      </p:sp>
      <p:sp>
        <p:nvSpPr>
          <p:cNvPr id="3" name="Slide Number Placeholder 2">
            <a:extLst>
              <a:ext uri="{FF2B5EF4-FFF2-40B4-BE49-F238E27FC236}">
                <a16:creationId xmlns:a16="http://schemas.microsoft.com/office/drawing/2014/main" id="{981C0616-74A8-B52A-9174-A97D5EFD6A95}"/>
              </a:ext>
            </a:extLst>
          </p:cNvPr>
          <p:cNvSpPr>
            <a:spLocks noGrp="1"/>
          </p:cNvSpPr>
          <p:nvPr>
            <p:ph type="sldNum" sz="quarter" idx="12"/>
          </p:nvPr>
        </p:nvSpPr>
        <p:spPr/>
        <p:txBody>
          <a:bodyPr/>
          <a:lstStyle/>
          <a:p>
            <a:fld id="{10BACE5F-8C44-2F45-859F-78353328384B}" type="slidenum">
              <a:rPr lang="en-US" smtClean="0"/>
              <a:t>4</a:t>
            </a:fld>
            <a:endParaRPr lang="en-US"/>
          </a:p>
        </p:txBody>
      </p:sp>
      <p:sp>
        <p:nvSpPr>
          <p:cNvPr id="4" name="Rectangle 3">
            <a:extLst>
              <a:ext uri="{FF2B5EF4-FFF2-40B4-BE49-F238E27FC236}">
                <a16:creationId xmlns:a16="http://schemas.microsoft.com/office/drawing/2014/main" id="{EDA23AC9-33B9-16C9-556B-A8DC1AD8C281}"/>
              </a:ext>
            </a:extLst>
          </p:cNvPr>
          <p:cNvSpPr/>
          <p:nvPr/>
        </p:nvSpPr>
        <p:spPr>
          <a:xfrm>
            <a:off x="4295682" y="5262845"/>
            <a:ext cx="3776457" cy="1456323"/>
          </a:xfrm>
          <a:prstGeom prst="rect">
            <a:avLst/>
          </a:prstGeom>
          <a:solidFill>
            <a:schemeClr val="bg2"/>
          </a:solidFill>
          <a:ln>
            <a:noFill/>
          </a:ln>
        </p:spPr>
        <p:style>
          <a:lnRef idx="2">
            <a:schemeClr val="dk1"/>
          </a:lnRef>
          <a:fillRef idx="1">
            <a:schemeClr val="lt1"/>
          </a:fillRef>
          <a:effectRef idx="0">
            <a:schemeClr val="dk1"/>
          </a:effectRef>
          <a:fontRef idx="minor">
            <a:schemeClr val="dk1"/>
          </a:fontRef>
        </p:style>
        <p:txBody>
          <a:bodyPr rtlCol="0" anchor="ctr"/>
          <a:lstStyle/>
          <a:p>
            <a:r>
              <a:rPr lang="en-US" sz="2400" dirty="0"/>
              <a:t>Challenges</a:t>
            </a:r>
          </a:p>
          <a:p>
            <a:pPr marL="342900" indent="-342900">
              <a:buFont typeface="Arial" panose="020B0604020202020204" pitchFamily="34" charset="0"/>
              <a:buChar char="•"/>
            </a:pPr>
            <a:r>
              <a:rPr lang="en-US" sz="2400" dirty="0"/>
              <a:t>Sparse sampling</a:t>
            </a:r>
          </a:p>
          <a:p>
            <a:pPr marL="342900" indent="-342900">
              <a:buFont typeface="Arial" panose="020B0604020202020204" pitchFamily="34" charset="0"/>
              <a:buChar char="•"/>
            </a:pPr>
            <a:r>
              <a:rPr lang="en-US" sz="2400" dirty="0"/>
              <a:t>Signal to noise ratio ≲ 1</a:t>
            </a:r>
          </a:p>
        </p:txBody>
      </p:sp>
    </p:spTree>
    <p:extLst>
      <p:ext uri="{BB962C8B-B14F-4D97-AF65-F5344CB8AC3E}">
        <p14:creationId xmlns:p14="http://schemas.microsoft.com/office/powerpoint/2010/main" val="2451043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EE1D4-7E3F-4F0A-1328-D606987B7B3F}"/>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08391DC2-C0A6-3EA3-D28A-95264B290C6F}"/>
              </a:ext>
            </a:extLst>
          </p:cNvPr>
          <p:cNvSpPr/>
          <p:nvPr/>
        </p:nvSpPr>
        <p:spPr>
          <a:xfrm>
            <a:off x="2516145" y="5321225"/>
            <a:ext cx="8022566" cy="1374668"/>
          </a:xfrm>
          <a:prstGeom prst="rect">
            <a:avLst/>
          </a:prstGeom>
          <a:solidFill>
            <a:schemeClr val="bg2"/>
          </a:solidFill>
          <a:ln>
            <a:noFill/>
          </a:ln>
        </p:spPr>
        <p:style>
          <a:lnRef idx="2">
            <a:schemeClr val="dk1"/>
          </a:lnRef>
          <a:fillRef idx="1">
            <a:schemeClr val="lt1"/>
          </a:fillRef>
          <a:effectRef idx="0">
            <a:schemeClr val="dk1"/>
          </a:effectRef>
          <a:fontRef idx="minor">
            <a:schemeClr val="dk1"/>
          </a:fontRef>
        </p:style>
        <p:txBody>
          <a:bodyPr rtlCol="0" anchor="ctr"/>
          <a:lstStyle/>
          <a:p>
            <a:r>
              <a:rPr lang="en-US" sz="2400" dirty="0"/>
              <a:t>Issues</a:t>
            </a:r>
          </a:p>
          <a:p>
            <a:r>
              <a:rPr lang="en-US" sz="2400" dirty="0"/>
              <a:t>Point Spread Function is non-Gaussian</a:t>
            </a:r>
          </a:p>
          <a:p>
            <a:r>
              <a:rPr lang="en-US" sz="2400" dirty="0"/>
              <a:t>Need infinite point sources to reconstruct extended objects</a:t>
            </a:r>
          </a:p>
        </p:txBody>
      </p:sp>
      <p:sp>
        <p:nvSpPr>
          <p:cNvPr id="2" name="Title 1">
            <a:extLst>
              <a:ext uri="{FF2B5EF4-FFF2-40B4-BE49-F238E27FC236}">
                <a16:creationId xmlns:a16="http://schemas.microsoft.com/office/drawing/2014/main" id="{2BBC92C2-43D0-6D79-5676-62E53C321403}"/>
              </a:ext>
            </a:extLst>
          </p:cNvPr>
          <p:cNvSpPr>
            <a:spLocks noGrp="1"/>
          </p:cNvSpPr>
          <p:nvPr>
            <p:ph type="title"/>
          </p:nvPr>
        </p:nvSpPr>
        <p:spPr/>
        <p:txBody>
          <a:bodyPr/>
          <a:lstStyle/>
          <a:p>
            <a:r>
              <a:rPr lang="en-US" dirty="0"/>
              <a:t>Traditional Method CLEAN Struggles for Extended Objects</a:t>
            </a:r>
          </a:p>
        </p:txBody>
      </p:sp>
      <p:sp>
        <p:nvSpPr>
          <p:cNvPr id="3" name="Slide Number Placeholder 2">
            <a:extLst>
              <a:ext uri="{FF2B5EF4-FFF2-40B4-BE49-F238E27FC236}">
                <a16:creationId xmlns:a16="http://schemas.microsoft.com/office/drawing/2014/main" id="{77F33181-A1B8-8B98-D690-66E0C91611B5}"/>
              </a:ext>
            </a:extLst>
          </p:cNvPr>
          <p:cNvSpPr>
            <a:spLocks noGrp="1"/>
          </p:cNvSpPr>
          <p:nvPr>
            <p:ph type="sldNum" sz="quarter" idx="12"/>
          </p:nvPr>
        </p:nvSpPr>
        <p:spPr/>
        <p:txBody>
          <a:bodyPr/>
          <a:lstStyle/>
          <a:p>
            <a:fld id="{10BACE5F-8C44-2F45-859F-78353328384B}" type="slidenum">
              <a:rPr lang="en-US" smtClean="0"/>
              <a:t>5</a:t>
            </a:fld>
            <a:endParaRPr lang="en-US"/>
          </a:p>
        </p:txBody>
      </p:sp>
      <p:sp>
        <p:nvSpPr>
          <p:cNvPr id="4" name="TextBox 3">
            <a:extLst>
              <a:ext uri="{FF2B5EF4-FFF2-40B4-BE49-F238E27FC236}">
                <a16:creationId xmlns:a16="http://schemas.microsoft.com/office/drawing/2014/main" id="{834E86BF-FBD6-9562-5FE8-755F3A96CFA0}"/>
              </a:ext>
            </a:extLst>
          </p:cNvPr>
          <p:cNvSpPr txBox="1"/>
          <p:nvPr/>
        </p:nvSpPr>
        <p:spPr>
          <a:xfrm>
            <a:off x="0" y="6396335"/>
            <a:ext cx="1613647" cy="461665"/>
          </a:xfrm>
          <a:prstGeom prst="rect">
            <a:avLst/>
          </a:prstGeom>
          <a:noFill/>
        </p:spPr>
        <p:txBody>
          <a:bodyPr wrap="none" rtlCol="0">
            <a:spAutoFit/>
          </a:bodyPr>
          <a:lstStyle/>
          <a:p>
            <a:r>
              <a:rPr lang="en-US" sz="1200" dirty="0"/>
              <a:t>Andrews et al. (2018)</a:t>
            </a:r>
          </a:p>
          <a:p>
            <a:r>
              <a:rPr lang="en-US" sz="1200" dirty="0"/>
              <a:t>Zawadzki et al. (2023)</a:t>
            </a:r>
          </a:p>
        </p:txBody>
      </p:sp>
      <p:pic>
        <p:nvPicPr>
          <p:cNvPr id="5" name="Picture 4">
            <a:extLst>
              <a:ext uri="{FF2B5EF4-FFF2-40B4-BE49-F238E27FC236}">
                <a16:creationId xmlns:a16="http://schemas.microsoft.com/office/drawing/2014/main" id="{16ECB547-687B-8D81-8CC6-24C4EFD666EE}"/>
              </a:ext>
            </a:extLst>
          </p:cNvPr>
          <p:cNvPicPr>
            <a:picLocks noChangeAspect="1"/>
          </p:cNvPicPr>
          <p:nvPr/>
        </p:nvPicPr>
        <p:blipFill>
          <a:blip r:embed="rId3"/>
          <a:stretch>
            <a:fillRect/>
          </a:stretch>
        </p:blipFill>
        <p:spPr>
          <a:xfrm>
            <a:off x="4879912" y="2800321"/>
            <a:ext cx="2335659" cy="2342220"/>
          </a:xfrm>
          <a:prstGeom prst="rect">
            <a:avLst/>
          </a:prstGeom>
        </p:spPr>
      </p:pic>
      <p:pic>
        <p:nvPicPr>
          <p:cNvPr id="6" name="Picture 5">
            <a:extLst>
              <a:ext uri="{FF2B5EF4-FFF2-40B4-BE49-F238E27FC236}">
                <a16:creationId xmlns:a16="http://schemas.microsoft.com/office/drawing/2014/main" id="{4F2E34CC-D6B8-F9AB-D249-6F2A7EE22839}"/>
              </a:ext>
            </a:extLst>
          </p:cNvPr>
          <p:cNvPicPr>
            <a:picLocks noChangeAspect="1"/>
          </p:cNvPicPr>
          <p:nvPr/>
        </p:nvPicPr>
        <p:blipFill>
          <a:blip r:embed="rId4"/>
          <a:srcRect/>
          <a:stretch/>
        </p:blipFill>
        <p:spPr>
          <a:xfrm>
            <a:off x="9668983" y="2803601"/>
            <a:ext cx="2323034" cy="2335660"/>
          </a:xfrm>
          <a:prstGeom prst="rect">
            <a:avLst/>
          </a:prstGeom>
        </p:spPr>
      </p:pic>
      <p:sp>
        <p:nvSpPr>
          <p:cNvPr id="8" name="TextBox 7">
            <a:extLst>
              <a:ext uri="{FF2B5EF4-FFF2-40B4-BE49-F238E27FC236}">
                <a16:creationId xmlns:a16="http://schemas.microsoft.com/office/drawing/2014/main" id="{7BD7FFF7-07E3-B8A7-CA76-81ABEFF07ABE}"/>
              </a:ext>
            </a:extLst>
          </p:cNvPr>
          <p:cNvSpPr txBox="1"/>
          <p:nvPr/>
        </p:nvSpPr>
        <p:spPr>
          <a:xfrm>
            <a:off x="4677757" y="1888889"/>
            <a:ext cx="2843340" cy="830997"/>
          </a:xfrm>
          <a:prstGeom prst="rect">
            <a:avLst/>
          </a:prstGeom>
          <a:noFill/>
        </p:spPr>
        <p:txBody>
          <a:bodyPr wrap="square" rtlCol="0">
            <a:spAutoFit/>
          </a:bodyPr>
          <a:lstStyle/>
          <a:p>
            <a:pPr algn="ctr"/>
            <a:r>
              <a:rPr lang="en-US" sz="2400" dirty="0"/>
              <a:t>Image blurred with artifacts</a:t>
            </a:r>
          </a:p>
        </p:txBody>
      </p:sp>
      <p:pic>
        <p:nvPicPr>
          <p:cNvPr id="10" name="Picture 9">
            <a:extLst>
              <a:ext uri="{FF2B5EF4-FFF2-40B4-BE49-F238E27FC236}">
                <a16:creationId xmlns:a16="http://schemas.microsoft.com/office/drawing/2014/main" id="{6007460A-0039-C8CE-812E-10F6242B4628}"/>
              </a:ext>
            </a:extLst>
          </p:cNvPr>
          <p:cNvPicPr>
            <a:picLocks noChangeAspect="1"/>
          </p:cNvPicPr>
          <p:nvPr/>
        </p:nvPicPr>
        <p:blipFill>
          <a:blip r:embed="rId5"/>
          <a:srcRect/>
          <a:stretch/>
        </p:blipFill>
        <p:spPr>
          <a:xfrm>
            <a:off x="90840" y="2803601"/>
            <a:ext cx="2335660" cy="2335660"/>
          </a:xfrm>
          <a:prstGeom prst="rect">
            <a:avLst/>
          </a:prstGeom>
        </p:spPr>
      </p:pic>
      <p:sp>
        <p:nvSpPr>
          <p:cNvPr id="11" name="TextBox 10">
            <a:extLst>
              <a:ext uri="{FF2B5EF4-FFF2-40B4-BE49-F238E27FC236}">
                <a16:creationId xmlns:a16="http://schemas.microsoft.com/office/drawing/2014/main" id="{F477FEEE-F0EA-9C78-EB56-4C23DA0470D5}"/>
              </a:ext>
            </a:extLst>
          </p:cNvPr>
          <p:cNvSpPr txBox="1"/>
          <p:nvPr/>
        </p:nvSpPr>
        <p:spPr>
          <a:xfrm>
            <a:off x="60906" y="1882366"/>
            <a:ext cx="2395528" cy="830997"/>
          </a:xfrm>
          <a:prstGeom prst="rect">
            <a:avLst/>
          </a:prstGeom>
          <a:noFill/>
        </p:spPr>
        <p:txBody>
          <a:bodyPr wrap="none" rtlCol="0">
            <a:spAutoFit/>
          </a:bodyPr>
          <a:lstStyle/>
          <a:p>
            <a:pPr algn="ctr"/>
            <a:r>
              <a:rPr lang="en-US" sz="2400" dirty="0"/>
              <a:t>Radio telescope </a:t>
            </a:r>
          </a:p>
          <a:p>
            <a:pPr algn="ctr"/>
            <a:r>
              <a:rPr lang="en-US" sz="2400" dirty="0"/>
              <a:t>observation</a:t>
            </a:r>
          </a:p>
        </p:txBody>
      </p:sp>
      <p:sp>
        <p:nvSpPr>
          <p:cNvPr id="12" name="TextBox 11">
            <a:extLst>
              <a:ext uri="{FF2B5EF4-FFF2-40B4-BE49-F238E27FC236}">
                <a16:creationId xmlns:a16="http://schemas.microsoft.com/office/drawing/2014/main" id="{0737A833-243F-CBD3-5610-A45995399C9C}"/>
              </a:ext>
            </a:extLst>
          </p:cNvPr>
          <p:cNvSpPr txBox="1"/>
          <p:nvPr/>
        </p:nvSpPr>
        <p:spPr>
          <a:xfrm>
            <a:off x="9763060" y="2067031"/>
            <a:ext cx="2134880" cy="461665"/>
          </a:xfrm>
          <a:prstGeom prst="rect">
            <a:avLst/>
          </a:prstGeom>
          <a:noFill/>
        </p:spPr>
        <p:txBody>
          <a:bodyPr wrap="none" rtlCol="0">
            <a:spAutoFit/>
          </a:bodyPr>
          <a:lstStyle/>
          <a:p>
            <a:r>
              <a:rPr lang="en-US" sz="2400" dirty="0"/>
              <a:t>Image cleaned</a:t>
            </a:r>
          </a:p>
        </p:txBody>
      </p:sp>
      <p:sp>
        <p:nvSpPr>
          <p:cNvPr id="13" name="Right Arrow 12">
            <a:extLst>
              <a:ext uri="{FF2B5EF4-FFF2-40B4-BE49-F238E27FC236}">
                <a16:creationId xmlns:a16="http://schemas.microsoft.com/office/drawing/2014/main" id="{8B7F3564-C30C-0F95-9D65-92C17D4FB0E2}"/>
              </a:ext>
            </a:extLst>
          </p:cNvPr>
          <p:cNvSpPr/>
          <p:nvPr/>
        </p:nvSpPr>
        <p:spPr>
          <a:xfrm>
            <a:off x="2436406" y="2542849"/>
            <a:ext cx="2433600" cy="28571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dirty="0"/>
              <a:t>Interpolate &amp; Inverse Fourier Transform</a:t>
            </a:r>
          </a:p>
        </p:txBody>
      </p:sp>
      <p:sp>
        <p:nvSpPr>
          <p:cNvPr id="14" name="Right Arrow 13">
            <a:extLst>
              <a:ext uri="{FF2B5EF4-FFF2-40B4-BE49-F238E27FC236}">
                <a16:creationId xmlns:a16="http://schemas.microsoft.com/office/drawing/2014/main" id="{697894CB-FD83-5C1E-76A5-DDD5A04A2E22}"/>
              </a:ext>
            </a:extLst>
          </p:cNvPr>
          <p:cNvSpPr/>
          <p:nvPr/>
        </p:nvSpPr>
        <p:spPr>
          <a:xfrm>
            <a:off x="7242255" y="2542849"/>
            <a:ext cx="2433600" cy="28571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dirty="0"/>
              <a:t>Fit with Point Sources and Gaussians</a:t>
            </a:r>
          </a:p>
        </p:txBody>
      </p:sp>
    </p:spTree>
    <p:extLst>
      <p:ext uri="{BB962C8B-B14F-4D97-AF65-F5344CB8AC3E}">
        <p14:creationId xmlns:p14="http://schemas.microsoft.com/office/powerpoint/2010/main" val="3251717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E482D-5FF5-9A08-9FFA-4846CAFA44DD}"/>
              </a:ext>
            </a:extLst>
          </p:cNvPr>
          <p:cNvSpPr>
            <a:spLocks noGrp="1"/>
          </p:cNvSpPr>
          <p:nvPr>
            <p:ph type="title"/>
          </p:nvPr>
        </p:nvSpPr>
        <p:spPr/>
        <p:txBody>
          <a:bodyPr/>
          <a:lstStyle/>
          <a:p>
            <a:r>
              <a:rPr lang="en-US" dirty="0"/>
              <a:t>Our Approach:</a:t>
            </a:r>
            <a:br>
              <a:rPr lang="en-US" dirty="0"/>
            </a:br>
            <a:r>
              <a:rPr lang="en-US" dirty="0"/>
              <a:t>Fitting Neural Network to Visibility</a:t>
            </a:r>
          </a:p>
        </p:txBody>
      </p:sp>
      <p:sp>
        <p:nvSpPr>
          <p:cNvPr id="9" name="Right Arrow 8">
            <a:extLst>
              <a:ext uri="{FF2B5EF4-FFF2-40B4-BE49-F238E27FC236}">
                <a16:creationId xmlns:a16="http://schemas.microsoft.com/office/drawing/2014/main" id="{91DC371A-E43D-FB2F-2C6F-CEC5DF560E31}"/>
              </a:ext>
            </a:extLst>
          </p:cNvPr>
          <p:cNvSpPr/>
          <p:nvPr/>
        </p:nvSpPr>
        <p:spPr>
          <a:xfrm>
            <a:off x="3706217" y="3241946"/>
            <a:ext cx="360000" cy="284480"/>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3096DD28-BFDF-51BE-70B8-A55D7DF30F89}"/>
              </a:ext>
            </a:extLst>
          </p:cNvPr>
          <p:cNvSpPr txBox="1"/>
          <p:nvPr/>
        </p:nvSpPr>
        <p:spPr>
          <a:xfrm>
            <a:off x="283985" y="4759264"/>
            <a:ext cx="2372548" cy="830997"/>
          </a:xfrm>
          <a:prstGeom prst="rect">
            <a:avLst/>
          </a:prstGeom>
          <a:noFill/>
        </p:spPr>
        <p:txBody>
          <a:bodyPr wrap="square" rtlCol="0">
            <a:spAutoFit/>
          </a:bodyPr>
          <a:lstStyle/>
          <a:p>
            <a:pPr algn="ctr"/>
            <a:r>
              <a:rPr lang="en-US" sz="2400" dirty="0"/>
              <a:t>Iterate NN parameters</a:t>
            </a:r>
          </a:p>
        </p:txBody>
      </p:sp>
      <p:sp>
        <p:nvSpPr>
          <p:cNvPr id="18" name="Right Arrow 17">
            <a:extLst>
              <a:ext uri="{FF2B5EF4-FFF2-40B4-BE49-F238E27FC236}">
                <a16:creationId xmlns:a16="http://schemas.microsoft.com/office/drawing/2014/main" id="{4FF2437D-1068-76BD-D61C-126696E1E1E8}"/>
              </a:ext>
            </a:extLst>
          </p:cNvPr>
          <p:cNvSpPr/>
          <p:nvPr/>
        </p:nvSpPr>
        <p:spPr>
          <a:xfrm>
            <a:off x="6593407" y="3241946"/>
            <a:ext cx="360000" cy="284480"/>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7BA9643D-BF62-DB3C-6B9E-EB2D48DB929D}"/>
                  </a:ext>
                </a:extLst>
              </p:cNvPr>
              <p:cNvSpPr txBox="1"/>
              <p:nvPr/>
            </p:nvSpPr>
            <p:spPr>
              <a:xfrm>
                <a:off x="9992508" y="2599356"/>
                <a:ext cx="2030266" cy="1569660"/>
              </a:xfrm>
              <a:prstGeom prst="rect">
                <a:avLst/>
              </a:prstGeom>
              <a:noFill/>
            </p:spPr>
            <p:txBody>
              <a:bodyPr wrap="square" rtlCol="0">
                <a:spAutoFit/>
              </a:bodyPr>
              <a:lstStyle/>
              <a:p>
                <a:pPr algn="ctr"/>
                <a:r>
                  <a:rPr lang="en-US" sz="2400" dirty="0">
                    <a:solidFill>
                      <a:schemeClr val="accent2"/>
                    </a:solidFill>
                  </a:rPr>
                  <a:t>Loss</a:t>
                </a:r>
                <a:r>
                  <a:rPr lang="en-US" sz="2400" dirty="0"/>
                  <a:t>: </a:t>
                </a:r>
              </a:p>
              <a:p>
                <a:pPr algn="ctr"/>
                <a:r>
                  <a:rPr lang="en-US" sz="2400" dirty="0"/>
                  <a:t>FFT(NN) </a:t>
                </a:r>
                <a14:m>
                  <m:oMath xmlns:m="http://schemas.openxmlformats.org/officeDocument/2006/math">
                    <m:r>
                      <a:rPr lang="en-US" sz="2400" i="1" smtClean="0">
                        <a:latin typeface="Cambria Math" panose="02040503050406030204" pitchFamily="18" charset="0"/>
                        <a:ea typeface="Cambria Math" panose="02040503050406030204" pitchFamily="18" charset="0"/>
                      </a:rPr>
                      <m:t>−</m:t>
                    </m:r>
                  </m:oMath>
                </a14:m>
                <a:r>
                  <a:rPr lang="en-US" sz="2400" dirty="0"/>
                  <a:t> observational data</a:t>
                </a:r>
              </a:p>
            </p:txBody>
          </p:sp>
        </mc:Choice>
        <mc:Fallback xmlns="">
          <p:sp>
            <p:nvSpPr>
              <p:cNvPr id="29" name="TextBox 28">
                <a:extLst>
                  <a:ext uri="{FF2B5EF4-FFF2-40B4-BE49-F238E27FC236}">
                    <a16:creationId xmlns:a16="http://schemas.microsoft.com/office/drawing/2014/main" id="{7BA9643D-BF62-DB3C-6B9E-EB2D48DB929D}"/>
                  </a:ext>
                </a:extLst>
              </p:cNvPr>
              <p:cNvSpPr txBox="1">
                <a:spLocks noRot="1" noChangeAspect="1" noMove="1" noResize="1" noEditPoints="1" noAdjustHandles="1" noChangeArrowheads="1" noChangeShapeType="1" noTextEdit="1"/>
              </p:cNvSpPr>
              <p:nvPr/>
            </p:nvSpPr>
            <p:spPr>
              <a:xfrm>
                <a:off x="9992508" y="2599356"/>
                <a:ext cx="2030266" cy="1569660"/>
              </a:xfrm>
              <a:prstGeom prst="rect">
                <a:avLst/>
              </a:prstGeom>
              <a:blipFill>
                <a:blip r:embed="rId5"/>
                <a:stretch>
                  <a:fillRect l="-3727" t="-3200" r="-6832" b="-8000"/>
                </a:stretch>
              </a:blipFill>
            </p:spPr>
            <p:txBody>
              <a:bodyPr/>
              <a:lstStyle/>
              <a:p>
                <a:r>
                  <a:rPr lang="en-US">
                    <a:noFill/>
                  </a:rPr>
                  <a:t> </a:t>
                </a:r>
              </a:p>
            </p:txBody>
          </p:sp>
        </mc:Fallback>
      </mc:AlternateContent>
      <p:cxnSp>
        <p:nvCxnSpPr>
          <p:cNvPr id="31" name="Elbow Connector 30">
            <a:extLst>
              <a:ext uri="{FF2B5EF4-FFF2-40B4-BE49-F238E27FC236}">
                <a16:creationId xmlns:a16="http://schemas.microsoft.com/office/drawing/2014/main" id="{26B247E5-3E95-F98D-48DA-7280157D4637}"/>
              </a:ext>
            </a:extLst>
          </p:cNvPr>
          <p:cNvCxnSpPr>
            <a:cxnSpLocks/>
            <a:stCxn id="29" idx="2"/>
            <a:endCxn id="8" idx="2"/>
          </p:cNvCxnSpPr>
          <p:nvPr/>
        </p:nvCxnSpPr>
        <p:spPr>
          <a:xfrm rot="5400000">
            <a:off x="6514458" y="51917"/>
            <a:ext cx="376084" cy="8610282"/>
          </a:xfrm>
          <a:prstGeom prst="bentConnector3">
            <a:avLst>
              <a:gd name="adj1" fmla="val 20941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0" name="Right Arrow 29">
            <a:extLst>
              <a:ext uri="{FF2B5EF4-FFF2-40B4-BE49-F238E27FC236}">
                <a16:creationId xmlns:a16="http://schemas.microsoft.com/office/drawing/2014/main" id="{C4927E47-AA73-C4E5-EF4B-2DE096801E91}"/>
              </a:ext>
            </a:extLst>
          </p:cNvPr>
          <p:cNvSpPr/>
          <p:nvPr/>
        </p:nvSpPr>
        <p:spPr>
          <a:xfrm>
            <a:off x="9632507" y="3241946"/>
            <a:ext cx="360000" cy="284480"/>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D05AFB7A-3545-46F6-981C-9382C6C48C4C}"/>
              </a:ext>
            </a:extLst>
          </p:cNvPr>
          <p:cNvPicPr>
            <a:picLocks noChangeAspect="1"/>
          </p:cNvPicPr>
          <p:nvPr/>
        </p:nvPicPr>
        <p:blipFill>
          <a:blip r:embed="rId6"/>
          <a:stretch>
            <a:fillRect/>
          </a:stretch>
        </p:blipFill>
        <p:spPr>
          <a:xfrm>
            <a:off x="7040324" y="2131553"/>
            <a:ext cx="2505266" cy="2505266"/>
          </a:xfrm>
          <a:prstGeom prst="rect">
            <a:avLst/>
          </a:prstGeom>
        </p:spPr>
      </p:pic>
      <p:sp>
        <p:nvSpPr>
          <p:cNvPr id="3" name="Slide Number Placeholder 2">
            <a:extLst>
              <a:ext uri="{FF2B5EF4-FFF2-40B4-BE49-F238E27FC236}">
                <a16:creationId xmlns:a16="http://schemas.microsoft.com/office/drawing/2014/main" id="{DD7F7A56-7D5D-ABA2-5622-D909C8FC711E}"/>
              </a:ext>
            </a:extLst>
          </p:cNvPr>
          <p:cNvSpPr>
            <a:spLocks noGrp="1"/>
          </p:cNvSpPr>
          <p:nvPr>
            <p:ph type="sldNum" sz="quarter" idx="12"/>
          </p:nvPr>
        </p:nvSpPr>
        <p:spPr/>
        <p:txBody>
          <a:bodyPr/>
          <a:lstStyle/>
          <a:p>
            <a:fld id="{10BACE5F-8C44-2F45-859F-78353328384B}" type="slidenum">
              <a:rPr lang="en-US" smtClean="0"/>
              <a:t>6</a:t>
            </a:fld>
            <a:endParaRPr lang="en-US"/>
          </a:p>
        </p:txBody>
      </p:sp>
      <p:pic>
        <p:nvPicPr>
          <p:cNvPr id="5" name="reconstructed">
            <a:hlinkClick r:id="" action="ppaction://media"/>
            <a:extLst>
              <a:ext uri="{FF2B5EF4-FFF2-40B4-BE49-F238E27FC236}">
                <a16:creationId xmlns:a16="http://schemas.microsoft.com/office/drawing/2014/main" id="{C3074958-7204-7C7A-40C5-2DBE68D14ACC}"/>
              </a:ext>
            </a:extLst>
          </p:cNvPr>
          <p:cNvPicPr>
            <a:picLocks noChangeAspect="1"/>
          </p:cNvPicPr>
          <p:nvPr>
            <a:videoFile r:link="rId2"/>
            <p:extLst>
              <p:ext uri="{DAA4B4D4-6D71-4841-9C94-3DE7FCFB9230}">
                <p14:media xmlns:p14="http://schemas.microsoft.com/office/powerpoint/2010/main" r:embed="rId1"/>
              </p:ext>
            </p:extLst>
          </p:nvPr>
        </p:nvPicPr>
        <p:blipFill>
          <a:blip r:embed="rId7"/>
          <a:srcRect l="20552" t="10680" r="19274" b="22382"/>
          <a:stretch>
            <a:fillRect/>
          </a:stretch>
        </p:blipFill>
        <p:spPr>
          <a:xfrm>
            <a:off x="4174023" y="1967880"/>
            <a:ext cx="2326760" cy="2588289"/>
          </a:xfrm>
          <a:prstGeom prst="rect">
            <a:avLst/>
          </a:prstGeom>
        </p:spPr>
      </p:pic>
      <p:sp>
        <p:nvSpPr>
          <p:cNvPr id="7" name="TextBox 6">
            <a:extLst>
              <a:ext uri="{FF2B5EF4-FFF2-40B4-BE49-F238E27FC236}">
                <a16:creationId xmlns:a16="http://schemas.microsoft.com/office/drawing/2014/main" id="{0B547FF6-625A-09C6-5B6B-387D12BC93FE}"/>
              </a:ext>
            </a:extLst>
          </p:cNvPr>
          <p:cNvSpPr txBox="1"/>
          <p:nvPr/>
        </p:nvSpPr>
        <p:spPr>
          <a:xfrm>
            <a:off x="2393411" y="5174284"/>
            <a:ext cx="8399993" cy="1107996"/>
          </a:xfrm>
          <a:prstGeom prst="rect">
            <a:avLst/>
          </a:prstGeom>
          <a:solidFill>
            <a:schemeClr val="bg2"/>
          </a:solidFill>
        </p:spPr>
        <p:txBody>
          <a:bodyPr wrap="none" rtlCol="0">
            <a:spAutoFit/>
          </a:bodyPr>
          <a:lstStyle/>
          <a:p>
            <a:pPr algn="ctr"/>
            <a:r>
              <a:rPr lang="en-US" sz="2200" dirty="0">
                <a:solidFill>
                  <a:srgbClr val="0070C0"/>
                </a:solidFill>
              </a:rPr>
              <a:t>Self-Supervised</a:t>
            </a:r>
            <a:r>
              <a:rPr lang="en-US" sz="2200" dirty="0"/>
              <a:t>: No ground truth or prior needed for training</a:t>
            </a:r>
          </a:p>
          <a:p>
            <a:pPr algn="ctr"/>
            <a:r>
              <a:rPr lang="en-US" sz="2200" dirty="0">
                <a:solidFill>
                  <a:srgbClr val="0070C0"/>
                </a:solidFill>
              </a:rPr>
              <a:t>Generalization</a:t>
            </a:r>
            <a:r>
              <a:rPr lang="en-US" sz="2200" dirty="0"/>
              <a:t>: Versatile to any array configuration or morphology</a:t>
            </a:r>
          </a:p>
          <a:p>
            <a:pPr algn="ctr"/>
            <a:r>
              <a:rPr lang="en-US" sz="2200" dirty="0">
                <a:solidFill>
                  <a:srgbClr val="0070C0"/>
                </a:solidFill>
              </a:rPr>
              <a:t>Efficiency</a:t>
            </a:r>
            <a:r>
              <a:rPr lang="en-US" sz="2200" dirty="0"/>
              <a:t>: 2 seconds / epoch, 5 minutes to convergence (A100 GPU)</a:t>
            </a:r>
          </a:p>
        </p:txBody>
      </p:sp>
      <p:sp>
        <p:nvSpPr>
          <p:cNvPr id="8" name="Rectangle 7">
            <a:extLst>
              <a:ext uri="{FF2B5EF4-FFF2-40B4-BE49-F238E27FC236}">
                <a16:creationId xmlns:a16="http://schemas.microsoft.com/office/drawing/2014/main" id="{9BE09E98-24CB-D8F2-FB7E-21FCB9BC894E}"/>
              </a:ext>
            </a:extLst>
          </p:cNvPr>
          <p:cNvSpPr/>
          <p:nvPr/>
        </p:nvSpPr>
        <p:spPr>
          <a:xfrm>
            <a:off x="1248557" y="2247497"/>
            <a:ext cx="2297603" cy="229760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Neural Network </a:t>
            </a:r>
          </a:p>
          <a:p>
            <a:pPr algn="ctr"/>
            <a:r>
              <a:rPr lang="en-US" dirty="0"/>
              <a:t>(NN)</a:t>
            </a:r>
          </a:p>
        </p:txBody>
      </p:sp>
      <p:sp>
        <p:nvSpPr>
          <p:cNvPr id="20" name="TextBox 19">
            <a:extLst>
              <a:ext uri="{FF2B5EF4-FFF2-40B4-BE49-F238E27FC236}">
                <a16:creationId xmlns:a16="http://schemas.microsoft.com/office/drawing/2014/main" id="{49DC8685-5B0A-C388-FCD3-E5C497180F5B}"/>
              </a:ext>
            </a:extLst>
          </p:cNvPr>
          <p:cNvSpPr txBox="1"/>
          <p:nvPr/>
        </p:nvSpPr>
        <p:spPr>
          <a:xfrm>
            <a:off x="4299619" y="1577498"/>
            <a:ext cx="2075568" cy="461665"/>
          </a:xfrm>
          <a:prstGeom prst="rect">
            <a:avLst/>
          </a:prstGeom>
          <a:noFill/>
        </p:spPr>
        <p:txBody>
          <a:bodyPr wrap="none" rtlCol="0">
            <a:spAutoFit/>
          </a:bodyPr>
          <a:lstStyle/>
          <a:p>
            <a:r>
              <a:rPr lang="en-US" sz="2400" dirty="0"/>
              <a:t>Image domain</a:t>
            </a:r>
            <a:endParaRPr lang="en-US" sz="3200" dirty="0"/>
          </a:p>
        </p:txBody>
      </p:sp>
      <p:sp>
        <p:nvSpPr>
          <p:cNvPr id="27" name="TextBox 26">
            <a:extLst>
              <a:ext uri="{FF2B5EF4-FFF2-40B4-BE49-F238E27FC236}">
                <a16:creationId xmlns:a16="http://schemas.microsoft.com/office/drawing/2014/main" id="{00FAB702-0224-2091-9E3D-177C308AC6EC}"/>
              </a:ext>
            </a:extLst>
          </p:cNvPr>
          <p:cNvSpPr txBox="1"/>
          <p:nvPr/>
        </p:nvSpPr>
        <p:spPr>
          <a:xfrm>
            <a:off x="7453057" y="1557700"/>
            <a:ext cx="2200539" cy="461665"/>
          </a:xfrm>
          <a:prstGeom prst="rect">
            <a:avLst/>
          </a:prstGeom>
          <a:noFill/>
        </p:spPr>
        <p:txBody>
          <a:bodyPr wrap="none" rtlCol="0">
            <a:spAutoFit/>
          </a:bodyPr>
          <a:lstStyle/>
          <a:p>
            <a:r>
              <a:rPr lang="en-US" sz="2400" dirty="0"/>
              <a:t>Fourier domain</a:t>
            </a:r>
          </a:p>
        </p:txBody>
      </p:sp>
    </p:spTree>
    <p:extLst>
      <p:ext uri="{BB962C8B-B14F-4D97-AF65-F5344CB8AC3E}">
        <p14:creationId xmlns:p14="http://schemas.microsoft.com/office/powerpoint/2010/main" val="1774905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50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802A5-7393-75E8-E512-AAC4EE4D9B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EC0A17-2057-B2A4-D696-58985BF3E114}"/>
              </a:ext>
            </a:extLst>
          </p:cNvPr>
          <p:cNvSpPr>
            <a:spLocks noGrp="1"/>
          </p:cNvSpPr>
          <p:nvPr>
            <p:ph type="title"/>
          </p:nvPr>
        </p:nvSpPr>
        <p:spPr/>
        <p:txBody>
          <a:bodyPr/>
          <a:lstStyle/>
          <a:p>
            <a:r>
              <a:rPr lang="en-US" dirty="0"/>
              <a:t>Reconstruction of Real Observation </a:t>
            </a:r>
            <a:br>
              <a:rPr lang="en-US" dirty="0"/>
            </a:br>
            <a:r>
              <a:rPr lang="en-US" dirty="0"/>
              <a:t>HD 143006</a:t>
            </a:r>
          </a:p>
        </p:txBody>
      </p:sp>
      <p:sp>
        <p:nvSpPr>
          <p:cNvPr id="5" name="Slide Number Placeholder 4">
            <a:extLst>
              <a:ext uri="{FF2B5EF4-FFF2-40B4-BE49-F238E27FC236}">
                <a16:creationId xmlns:a16="http://schemas.microsoft.com/office/drawing/2014/main" id="{A420BFD5-5D5D-A7B6-7FC6-2CBE48D84C8F}"/>
              </a:ext>
            </a:extLst>
          </p:cNvPr>
          <p:cNvSpPr>
            <a:spLocks noGrp="1"/>
          </p:cNvSpPr>
          <p:nvPr>
            <p:ph type="sldNum" sz="quarter" idx="12"/>
          </p:nvPr>
        </p:nvSpPr>
        <p:spPr/>
        <p:txBody>
          <a:bodyPr/>
          <a:lstStyle/>
          <a:p>
            <a:fld id="{10BACE5F-8C44-2F45-859F-78353328384B}" type="slidenum">
              <a:rPr lang="en-US" smtClean="0"/>
              <a:t>7</a:t>
            </a:fld>
            <a:endParaRPr lang="en-US"/>
          </a:p>
        </p:txBody>
      </p:sp>
      <p:pic>
        <p:nvPicPr>
          <p:cNvPr id="6" name="Picture 5">
            <a:extLst>
              <a:ext uri="{FF2B5EF4-FFF2-40B4-BE49-F238E27FC236}">
                <a16:creationId xmlns:a16="http://schemas.microsoft.com/office/drawing/2014/main" id="{050A9E00-4D87-3B8E-1F9E-72446CA5EE15}"/>
              </a:ext>
            </a:extLst>
          </p:cNvPr>
          <p:cNvPicPr>
            <a:picLocks noChangeAspect="1"/>
          </p:cNvPicPr>
          <p:nvPr/>
        </p:nvPicPr>
        <p:blipFill>
          <a:blip r:embed="rId3"/>
          <a:stretch>
            <a:fillRect/>
          </a:stretch>
        </p:blipFill>
        <p:spPr>
          <a:xfrm>
            <a:off x="1160062" y="2013965"/>
            <a:ext cx="9871875" cy="4680000"/>
          </a:xfrm>
          <a:prstGeom prst="rect">
            <a:avLst/>
          </a:prstGeom>
        </p:spPr>
      </p:pic>
      <p:sp>
        <p:nvSpPr>
          <p:cNvPr id="3" name="TextBox 2">
            <a:extLst>
              <a:ext uri="{FF2B5EF4-FFF2-40B4-BE49-F238E27FC236}">
                <a16:creationId xmlns:a16="http://schemas.microsoft.com/office/drawing/2014/main" id="{821BE81A-F348-F3D5-60F8-3013EDA97246}"/>
              </a:ext>
            </a:extLst>
          </p:cNvPr>
          <p:cNvSpPr txBox="1"/>
          <p:nvPr/>
        </p:nvSpPr>
        <p:spPr>
          <a:xfrm>
            <a:off x="2814885" y="1901918"/>
            <a:ext cx="2691763" cy="523220"/>
          </a:xfrm>
          <a:prstGeom prst="rect">
            <a:avLst/>
          </a:prstGeom>
          <a:solidFill>
            <a:schemeClr val="bg1"/>
          </a:solidFill>
        </p:spPr>
        <p:txBody>
          <a:bodyPr wrap="none" rtlCol="0">
            <a:spAutoFit/>
          </a:bodyPr>
          <a:lstStyle/>
          <a:p>
            <a:r>
              <a:rPr lang="en-US" sz="2800" dirty="0"/>
              <a:t>DSHARP CLEAN</a:t>
            </a:r>
          </a:p>
        </p:txBody>
      </p:sp>
      <p:sp>
        <p:nvSpPr>
          <p:cNvPr id="4" name="TextBox 3">
            <a:extLst>
              <a:ext uri="{FF2B5EF4-FFF2-40B4-BE49-F238E27FC236}">
                <a16:creationId xmlns:a16="http://schemas.microsoft.com/office/drawing/2014/main" id="{DF5760BC-6D3D-AFC9-601F-89E65CE0EBE1}"/>
              </a:ext>
            </a:extLst>
          </p:cNvPr>
          <p:cNvSpPr txBox="1"/>
          <p:nvPr/>
        </p:nvSpPr>
        <p:spPr>
          <a:xfrm>
            <a:off x="7161470" y="1901918"/>
            <a:ext cx="2348592" cy="523220"/>
          </a:xfrm>
          <a:prstGeom prst="rect">
            <a:avLst/>
          </a:prstGeom>
          <a:solidFill>
            <a:schemeClr val="bg1"/>
          </a:solidFill>
        </p:spPr>
        <p:txBody>
          <a:bodyPr wrap="none" rtlCol="0">
            <a:spAutoFit/>
          </a:bodyPr>
          <a:lstStyle/>
          <a:p>
            <a:r>
              <a:rPr lang="en-US" sz="2800" dirty="0"/>
              <a:t>Our Approach</a:t>
            </a:r>
          </a:p>
        </p:txBody>
      </p:sp>
    </p:spTree>
    <p:extLst>
      <p:ext uri="{BB962C8B-B14F-4D97-AF65-F5344CB8AC3E}">
        <p14:creationId xmlns:p14="http://schemas.microsoft.com/office/powerpoint/2010/main" val="4170527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33A308-1FDE-6397-0F54-5708F9DE66EB}"/>
              </a:ext>
            </a:extLst>
          </p:cNvPr>
          <p:cNvSpPr>
            <a:spLocks noGrp="1"/>
          </p:cNvSpPr>
          <p:nvPr>
            <p:ph type="title"/>
          </p:nvPr>
        </p:nvSpPr>
        <p:spPr/>
        <p:txBody>
          <a:bodyPr>
            <a:normAutofit/>
          </a:bodyPr>
          <a:lstStyle/>
          <a:p>
            <a:r>
              <a:rPr lang="en-US" dirty="0"/>
              <a:t>Tests:</a:t>
            </a:r>
            <a:br>
              <a:rPr lang="en-US" dirty="0"/>
            </a:br>
            <a:r>
              <a:rPr lang="en-US" dirty="0"/>
              <a:t>Neural Network Imaging of Synthetic Observation</a:t>
            </a:r>
          </a:p>
        </p:txBody>
      </p:sp>
      <p:sp>
        <p:nvSpPr>
          <p:cNvPr id="5" name="Text Placeholder 4">
            <a:extLst>
              <a:ext uri="{FF2B5EF4-FFF2-40B4-BE49-F238E27FC236}">
                <a16:creationId xmlns:a16="http://schemas.microsoft.com/office/drawing/2014/main" id="{C388B5EA-7AC0-1DC4-C6BF-78F09C0458DD}"/>
              </a:ext>
            </a:extLst>
          </p:cNvPr>
          <p:cNvSpPr>
            <a:spLocks noGrp="1"/>
          </p:cNvSpPr>
          <p:nvPr>
            <p:ph type="body" idx="1"/>
          </p:nvPr>
        </p:nvSpPr>
        <p:spPr/>
        <p:txBody>
          <a:bodyPr/>
          <a:lstStyle/>
          <a:p>
            <a:endParaRPr lang="en-US"/>
          </a:p>
        </p:txBody>
      </p:sp>
      <p:sp>
        <p:nvSpPr>
          <p:cNvPr id="3" name="Slide Number Placeholder 2">
            <a:extLst>
              <a:ext uri="{FF2B5EF4-FFF2-40B4-BE49-F238E27FC236}">
                <a16:creationId xmlns:a16="http://schemas.microsoft.com/office/drawing/2014/main" id="{BE281128-D0B7-5411-9FCE-35A56A34DBC1}"/>
              </a:ext>
            </a:extLst>
          </p:cNvPr>
          <p:cNvSpPr>
            <a:spLocks noGrp="1"/>
          </p:cNvSpPr>
          <p:nvPr>
            <p:ph type="sldNum" sz="quarter" idx="12"/>
          </p:nvPr>
        </p:nvSpPr>
        <p:spPr/>
        <p:txBody>
          <a:bodyPr/>
          <a:lstStyle/>
          <a:p>
            <a:fld id="{10BACE5F-8C44-2F45-859F-78353328384B}" type="slidenum">
              <a:rPr lang="en-US" smtClean="0"/>
              <a:t>8</a:t>
            </a:fld>
            <a:endParaRPr lang="en-US"/>
          </a:p>
        </p:txBody>
      </p:sp>
    </p:spTree>
    <p:extLst>
      <p:ext uri="{BB962C8B-B14F-4D97-AF65-F5344CB8AC3E}">
        <p14:creationId xmlns:p14="http://schemas.microsoft.com/office/powerpoint/2010/main" val="293151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F1C40-6C2E-8CF7-081C-F9D8C051F2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E3B8AC-6640-8807-7DBE-D602C21930A3}"/>
              </a:ext>
            </a:extLst>
          </p:cNvPr>
          <p:cNvSpPr>
            <a:spLocks noGrp="1"/>
          </p:cNvSpPr>
          <p:nvPr>
            <p:ph type="title"/>
          </p:nvPr>
        </p:nvSpPr>
        <p:spPr/>
        <p:txBody>
          <a:bodyPr/>
          <a:lstStyle/>
          <a:p>
            <a:r>
              <a:rPr lang="en-US" dirty="0"/>
              <a:t>NN → 4-10× Sharper PSF and Less Sidelobes</a:t>
            </a:r>
          </a:p>
        </p:txBody>
      </p:sp>
      <p:sp>
        <p:nvSpPr>
          <p:cNvPr id="3" name="Slide Number Placeholder 2">
            <a:extLst>
              <a:ext uri="{FF2B5EF4-FFF2-40B4-BE49-F238E27FC236}">
                <a16:creationId xmlns:a16="http://schemas.microsoft.com/office/drawing/2014/main" id="{3BBCAACA-9989-E4C6-2BDE-0A2FB783AD84}"/>
              </a:ext>
            </a:extLst>
          </p:cNvPr>
          <p:cNvSpPr>
            <a:spLocks noGrp="1"/>
          </p:cNvSpPr>
          <p:nvPr>
            <p:ph type="sldNum" sz="quarter" idx="12"/>
          </p:nvPr>
        </p:nvSpPr>
        <p:spPr/>
        <p:txBody>
          <a:bodyPr/>
          <a:lstStyle/>
          <a:p>
            <a:fld id="{10BACE5F-8C44-2F45-859F-78353328384B}" type="slidenum">
              <a:rPr lang="en-US" smtClean="0"/>
              <a:t>9</a:t>
            </a:fld>
            <a:endParaRPr lang="en-US"/>
          </a:p>
        </p:txBody>
      </p:sp>
      <mc:AlternateContent xmlns:mc="http://schemas.openxmlformats.org/markup-compatibility/2006" xmlns:a14="http://schemas.microsoft.com/office/drawing/2010/main">
        <mc:Choice Requires="a14">
          <p:graphicFrame>
            <p:nvGraphicFramePr>
              <p:cNvPr id="42" name="Table 41">
                <a:extLst>
                  <a:ext uri="{FF2B5EF4-FFF2-40B4-BE49-F238E27FC236}">
                    <a16:creationId xmlns:a16="http://schemas.microsoft.com/office/drawing/2014/main" id="{567497D1-77B5-F6B8-2C8C-35A9CC10DA4A}"/>
                  </a:ext>
                </a:extLst>
              </p:cNvPr>
              <p:cNvGraphicFramePr>
                <a:graphicFrameLocks noGrp="1"/>
              </p:cNvGraphicFramePr>
              <p:nvPr>
                <p:extLst>
                  <p:ext uri="{D42A27DB-BD31-4B8C-83A1-F6EECF244321}">
                    <p14:modId xmlns:p14="http://schemas.microsoft.com/office/powerpoint/2010/main" val="3432286813"/>
                  </p:ext>
                </p:extLst>
              </p:nvPr>
            </p:nvGraphicFramePr>
            <p:xfrm>
              <a:off x="8087110" y="2802188"/>
              <a:ext cx="3221879" cy="2002528"/>
            </p:xfrm>
            <a:graphic>
              <a:graphicData uri="http://schemas.openxmlformats.org/drawingml/2006/table">
                <a:tbl>
                  <a:tblPr firstRow="1" bandRow="1">
                    <a:tableStyleId>{5940675A-B579-460E-94D1-54222C63F5DA}</a:tableStyleId>
                  </a:tblPr>
                  <a:tblGrid>
                    <a:gridCol w="1988360">
                      <a:extLst>
                        <a:ext uri="{9D8B030D-6E8A-4147-A177-3AD203B41FA5}">
                          <a16:colId xmlns:a16="http://schemas.microsoft.com/office/drawing/2014/main" val="667814356"/>
                        </a:ext>
                      </a:extLst>
                    </a:gridCol>
                    <a:gridCol w="1233519">
                      <a:extLst>
                        <a:ext uri="{9D8B030D-6E8A-4147-A177-3AD203B41FA5}">
                          <a16:colId xmlns:a16="http://schemas.microsoft.com/office/drawing/2014/main" val="3433408937"/>
                        </a:ext>
                      </a:extLst>
                    </a:gridCol>
                  </a:tblGrid>
                  <a:tr h="500632">
                    <a:tc>
                      <a:txBody>
                        <a:bodyPr/>
                        <a:lstStyle/>
                        <a:p>
                          <a:pPr/>
                          <a14:m>
                            <m:oMathPara xmlns:m="http://schemas.openxmlformats.org/officeDocument/2006/math">
                              <m:oMath>
                                <m:r>
                                  <a:rPr lang="en-US" i="1" smtClean="0">
                                    <a:latin typeface="Cambria Math" panose="02040503050406030204" pitchFamily="18" charset="0"/>
                                    <a:ea typeface="Cambria Math" panose="02040503050406030204" pitchFamily="18" charset="0"/>
                                  </a:rPr>
                                  <m:t>𝜆</m:t>
                                </m:r>
                                <m:r>
                                  <a:rPr lang="en-US" b="0" i="1" smtClean="0">
                                    <a:latin typeface="Cambria Math" panose="02040503050406030204" pitchFamily="18" charset="0"/>
                                    <a:ea typeface="Cambria Math" panose="02040503050406030204" pitchFamily="18" charset="0"/>
                                  </a:rPr>
                                  <m:t>/</m:t>
                                </m:r>
                                <m:rad>
                                  <m:radPr>
                                    <m:degHide m:val="on"/>
                                    <m:ctrlPr>
                                      <a:rPr lang="en-US" b="0" i="1" smtClean="0">
                                        <a:latin typeface="Cambria Math" panose="02040503050406030204" pitchFamily="18" charset="0"/>
                                        <a:ea typeface="Cambria Math" panose="02040503050406030204" pitchFamily="18" charset="0"/>
                                      </a:rPr>
                                    </m:ctrlPr>
                                  </m:radPr>
                                  <m:deg/>
                                  <m:e>
                                    <m:r>
                                      <m:rPr>
                                        <m:sty m:val="p"/>
                                      </m:rPr>
                                      <a:rPr lang="en-US" b="0" i="0" smtClean="0">
                                        <a:latin typeface="Cambria Math" panose="02040503050406030204" pitchFamily="18" charset="0"/>
                                        <a:ea typeface="Cambria Math" panose="02040503050406030204" pitchFamily="18" charset="0"/>
                                      </a:rPr>
                                      <m:t>max</m:t>
                                    </m:r>
                                    <m:r>
                                      <a:rPr lang="en-US" b="0"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𝑢</m:t>
                                        </m:r>
                                      </m:e>
                                      <m:sup>
                                        <m:r>
                                          <a:rPr lang="en-US" b="0" i="1" smtClean="0">
                                            <a:latin typeface="Cambria Math" panose="02040503050406030204" pitchFamily="18" charset="0"/>
                                            <a:ea typeface="Cambria Math" panose="02040503050406030204" pitchFamily="18" charset="0"/>
                                          </a:rPr>
                                          <m:t>2</m:t>
                                        </m:r>
                                      </m:sup>
                                    </m:sSup>
                                    <m:r>
                                      <a:rPr lang="en-US" b="0"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𝑣</m:t>
                                        </m:r>
                                      </m:e>
                                      <m:sup>
                                        <m:r>
                                          <a:rPr lang="en-US" b="0" i="1" smtClean="0">
                                            <a:latin typeface="Cambria Math" panose="02040503050406030204" pitchFamily="18" charset="0"/>
                                            <a:ea typeface="Cambria Math" panose="02040503050406030204" pitchFamily="18" charset="0"/>
                                          </a:rPr>
                                          <m:t>2</m:t>
                                        </m:r>
                                      </m:sup>
                                    </m:sSup>
                                    <m:r>
                                      <a:rPr lang="en-US" b="0" i="1" smtClean="0">
                                        <a:latin typeface="Cambria Math" panose="02040503050406030204" pitchFamily="18" charset="0"/>
                                        <a:ea typeface="Cambria Math" panose="02040503050406030204" pitchFamily="18" charset="0"/>
                                      </a:rPr>
                                      <m:t>)</m:t>
                                    </m:r>
                                  </m:e>
                                </m:rad>
                              </m:oMath>
                            </m:oMathPara>
                          </a14:m>
                          <a:endParaRPr lang="en-US" dirty="0"/>
                        </a:p>
                      </a:txBody>
                      <a:tcPr anchor="ctr"/>
                    </a:tc>
                    <a:tc>
                      <a:txBody>
                        <a:bodyPr/>
                        <a:lstStyle/>
                        <a:p>
                          <a:r>
                            <a:rPr lang="en-US" dirty="0"/>
                            <a:t>0.013"</a:t>
                          </a:r>
                        </a:p>
                      </a:txBody>
                      <a:tcPr anchor="ctr"/>
                    </a:tc>
                    <a:extLst>
                      <a:ext uri="{0D108BD9-81ED-4DB2-BD59-A6C34878D82A}">
                        <a16:rowId xmlns:a16="http://schemas.microsoft.com/office/drawing/2014/main" val="4011037390"/>
                      </a:ext>
                    </a:extLst>
                  </a:tr>
                  <a:tr h="500632">
                    <a:tc>
                      <a:txBody>
                        <a:bodyPr/>
                        <a:lstStyle/>
                        <a:p>
                          <a:r>
                            <a:rPr lang="en-US" dirty="0"/>
                            <a:t>CLEAN (Natural)</a:t>
                          </a:r>
                        </a:p>
                      </a:txBody>
                      <a:tcPr anchor="ctr"/>
                    </a:tc>
                    <a:tc>
                      <a:txBody>
                        <a:bodyPr/>
                        <a:lstStyle/>
                        <a:p>
                          <a:r>
                            <a:rPr lang="en-US" dirty="0"/>
                            <a:t>0.031”</a:t>
                          </a:r>
                        </a:p>
                      </a:txBody>
                      <a:tcPr anchor="ctr"/>
                    </a:tc>
                    <a:extLst>
                      <a:ext uri="{0D108BD9-81ED-4DB2-BD59-A6C34878D82A}">
                        <a16:rowId xmlns:a16="http://schemas.microsoft.com/office/drawing/2014/main" val="1828033381"/>
                      </a:ext>
                    </a:extLst>
                  </a:tr>
                  <a:tr h="500632">
                    <a:tc>
                      <a:txBody>
                        <a:bodyPr/>
                        <a:lstStyle/>
                        <a:p>
                          <a:r>
                            <a:rPr lang="en-US" dirty="0"/>
                            <a:t>CLEAN (Uniform)</a:t>
                          </a:r>
                        </a:p>
                      </a:txBody>
                      <a:tcPr anchor="ctr"/>
                    </a:tc>
                    <a:tc>
                      <a:txBody>
                        <a:bodyPr/>
                        <a:lstStyle/>
                        <a:p>
                          <a:r>
                            <a:rPr lang="en-US" dirty="0"/>
                            <a:t>0.012”</a:t>
                          </a:r>
                        </a:p>
                      </a:txBody>
                      <a:tcPr anchor="ctr"/>
                    </a:tc>
                    <a:extLst>
                      <a:ext uri="{0D108BD9-81ED-4DB2-BD59-A6C34878D82A}">
                        <a16:rowId xmlns:a16="http://schemas.microsoft.com/office/drawing/2014/main" val="178579858"/>
                      </a:ext>
                    </a:extLst>
                  </a:tr>
                  <a:tr h="500632">
                    <a:tc>
                      <a:txBody>
                        <a:bodyPr/>
                        <a:lstStyle/>
                        <a:p>
                          <a:r>
                            <a:rPr lang="en-US" dirty="0"/>
                            <a:t>Our Network</a:t>
                          </a:r>
                        </a:p>
                      </a:txBody>
                      <a:tcPr anchor="ctr"/>
                    </a:tc>
                    <a:tc>
                      <a:txBody>
                        <a:bodyPr/>
                        <a:lstStyle/>
                        <a:p>
                          <a:r>
                            <a:rPr lang="en-US" dirty="0"/>
                            <a:t>0.003”</a:t>
                          </a:r>
                        </a:p>
                      </a:txBody>
                      <a:tcPr anchor="ctr"/>
                    </a:tc>
                    <a:extLst>
                      <a:ext uri="{0D108BD9-81ED-4DB2-BD59-A6C34878D82A}">
                        <a16:rowId xmlns:a16="http://schemas.microsoft.com/office/drawing/2014/main" val="4227256558"/>
                      </a:ext>
                    </a:extLst>
                  </a:tr>
                </a:tbl>
              </a:graphicData>
            </a:graphic>
          </p:graphicFrame>
        </mc:Choice>
        <mc:Fallback xmlns="">
          <p:graphicFrame>
            <p:nvGraphicFramePr>
              <p:cNvPr id="42" name="Table 41">
                <a:extLst>
                  <a:ext uri="{FF2B5EF4-FFF2-40B4-BE49-F238E27FC236}">
                    <a16:creationId xmlns:a16="http://schemas.microsoft.com/office/drawing/2014/main" id="{567497D1-77B5-F6B8-2C8C-35A9CC10DA4A}"/>
                  </a:ext>
                </a:extLst>
              </p:cNvPr>
              <p:cNvGraphicFramePr>
                <a:graphicFrameLocks noGrp="1"/>
              </p:cNvGraphicFramePr>
              <p:nvPr>
                <p:extLst>
                  <p:ext uri="{D42A27DB-BD31-4B8C-83A1-F6EECF244321}">
                    <p14:modId xmlns:p14="http://schemas.microsoft.com/office/powerpoint/2010/main" val="3432286813"/>
                  </p:ext>
                </p:extLst>
              </p:nvPr>
            </p:nvGraphicFramePr>
            <p:xfrm>
              <a:off x="8087110" y="2802188"/>
              <a:ext cx="3221879" cy="2002528"/>
            </p:xfrm>
            <a:graphic>
              <a:graphicData uri="http://schemas.openxmlformats.org/drawingml/2006/table">
                <a:tbl>
                  <a:tblPr firstRow="1" bandRow="1">
                    <a:tableStyleId>{5940675A-B579-460E-94D1-54222C63F5DA}</a:tableStyleId>
                  </a:tblPr>
                  <a:tblGrid>
                    <a:gridCol w="1988360">
                      <a:extLst>
                        <a:ext uri="{9D8B030D-6E8A-4147-A177-3AD203B41FA5}">
                          <a16:colId xmlns:a16="http://schemas.microsoft.com/office/drawing/2014/main" val="667814356"/>
                        </a:ext>
                      </a:extLst>
                    </a:gridCol>
                    <a:gridCol w="1233519">
                      <a:extLst>
                        <a:ext uri="{9D8B030D-6E8A-4147-A177-3AD203B41FA5}">
                          <a16:colId xmlns:a16="http://schemas.microsoft.com/office/drawing/2014/main" val="3433408937"/>
                        </a:ext>
                      </a:extLst>
                    </a:gridCol>
                  </a:tblGrid>
                  <a:tr h="500632">
                    <a:tc>
                      <a:txBody>
                        <a:bodyPr/>
                        <a:lstStyle/>
                        <a:p>
                          <a:endParaRPr lang="en-US"/>
                        </a:p>
                      </a:txBody>
                      <a:tcPr anchor="ctr">
                        <a:blipFill>
                          <a:blip r:embed="rId3"/>
                          <a:stretch>
                            <a:fillRect t="-2500" r="-63057" b="-305000"/>
                          </a:stretch>
                        </a:blipFill>
                      </a:tcPr>
                    </a:tc>
                    <a:tc>
                      <a:txBody>
                        <a:bodyPr/>
                        <a:lstStyle/>
                        <a:p>
                          <a:r>
                            <a:rPr lang="en-US" dirty="0"/>
                            <a:t>0.013"</a:t>
                          </a:r>
                        </a:p>
                      </a:txBody>
                      <a:tcPr anchor="ctr"/>
                    </a:tc>
                    <a:extLst>
                      <a:ext uri="{0D108BD9-81ED-4DB2-BD59-A6C34878D82A}">
                        <a16:rowId xmlns:a16="http://schemas.microsoft.com/office/drawing/2014/main" val="4011037390"/>
                      </a:ext>
                    </a:extLst>
                  </a:tr>
                  <a:tr h="500632">
                    <a:tc>
                      <a:txBody>
                        <a:bodyPr/>
                        <a:lstStyle/>
                        <a:p>
                          <a:r>
                            <a:rPr lang="en-US" dirty="0"/>
                            <a:t>CLEAN (Natural)</a:t>
                          </a:r>
                        </a:p>
                      </a:txBody>
                      <a:tcPr anchor="ctr"/>
                    </a:tc>
                    <a:tc>
                      <a:txBody>
                        <a:bodyPr/>
                        <a:lstStyle/>
                        <a:p>
                          <a:r>
                            <a:rPr lang="en-US" dirty="0"/>
                            <a:t>0.031”</a:t>
                          </a:r>
                        </a:p>
                      </a:txBody>
                      <a:tcPr anchor="ctr"/>
                    </a:tc>
                    <a:extLst>
                      <a:ext uri="{0D108BD9-81ED-4DB2-BD59-A6C34878D82A}">
                        <a16:rowId xmlns:a16="http://schemas.microsoft.com/office/drawing/2014/main" val="1828033381"/>
                      </a:ext>
                    </a:extLst>
                  </a:tr>
                  <a:tr h="500632">
                    <a:tc>
                      <a:txBody>
                        <a:bodyPr/>
                        <a:lstStyle/>
                        <a:p>
                          <a:r>
                            <a:rPr lang="en-US" dirty="0"/>
                            <a:t>CLEAN (Uniform)</a:t>
                          </a:r>
                        </a:p>
                      </a:txBody>
                      <a:tcPr anchor="ctr"/>
                    </a:tc>
                    <a:tc>
                      <a:txBody>
                        <a:bodyPr/>
                        <a:lstStyle/>
                        <a:p>
                          <a:r>
                            <a:rPr lang="en-US" dirty="0"/>
                            <a:t>0.012”</a:t>
                          </a:r>
                        </a:p>
                      </a:txBody>
                      <a:tcPr anchor="ctr"/>
                    </a:tc>
                    <a:extLst>
                      <a:ext uri="{0D108BD9-81ED-4DB2-BD59-A6C34878D82A}">
                        <a16:rowId xmlns:a16="http://schemas.microsoft.com/office/drawing/2014/main" val="178579858"/>
                      </a:ext>
                    </a:extLst>
                  </a:tr>
                  <a:tr h="500632">
                    <a:tc>
                      <a:txBody>
                        <a:bodyPr/>
                        <a:lstStyle/>
                        <a:p>
                          <a:r>
                            <a:rPr lang="en-US" dirty="0"/>
                            <a:t>Our Network</a:t>
                          </a:r>
                        </a:p>
                      </a:txBody>
                      <a:tcPr anchor="ctr"/>
                    </a:tc>
                    <a:tc>
                      <a:txBody>
                        <a:bodyPr/>
                        <a:lstStyle/>
                        <a:p>
                          <a:r>
                            <a:rPr lang="en-US" dirty="0"/>
                            <a:t>0.003”</a:t>
                          </a:r>
                        </a:p>
                      </a:txBody>
                      <a:tcPr anchor="ctr"/>
                    </a:tc>
                    <a:extLst>
                      <a:ext uri="{0D108BD9-81ED-4DB2-BD59-A6C34878D82A}">
                        <a16:rowId xmlns:a16="http://schemas.microsoft.com/office/drawing/2014/main" val="4227256558"/>
                      </a:ext>
                    </a:extLst>
                  </a:tr>
                </a:tbl>
              </a:graphicData>
            </a:graphic>
          </p:graphicFrame>
        </mc:Fallback>
      </mc:AlternateContent>
      <p:grpSp>
        <p:nvGrpSpPr>
          <p:cNvPr id="73" name="Group 72">
            <a:extLst>
              <a:ext uri="{FF2B5EF4-FFF2-40B4-BE49-F238E27FC236}">
                <a16:creationId xmlns:a16="http://schemas.microsoft.com/office/drawing/2014/main" id="{2B2B9BA4-A64B-9C99-506A-29A270A2001F}"/>
              </a:ext>
            </a:extLst>
          </p:cNvPr>
          <p:cNvGrpSpPr/>
          <p:nvPr/>
        </p:nvGrpSpPr>
        <p:grpSpPr>
          <a:xfrm>
            <a:off x="140063" y="1598718"/>
            <a:ext cx="2825835" cy="2854503"/>
            <a:chOff x="38314" y="1644241"/>
            <a:chExt cx="2825835" cy="2854503"/>
          </a:xfrm>
        </p:grpSpPr>
        <p:sp>
          <p:nvSpPr>
            <p:cNvPr id="53" name="Rectangle 52">
              <a:extLst>
                <a:ext uri="{FF2B5EF4-FFF2-40B4-BE49-F238E27FC236}">
                  <a16:creationId xmlns:a16="http://schemas.microsoft.com/office/drawing/2014/main" id="{2DB9F58D-ED7B-00AB-FF8E-499F762661E1}"/>
                </a:ext>
              </a:extLst>
            </p:cNvPr>
            <p:cNvSpPr/>
            <p:nvPr/>
          </p:nvSpPr>
          <p:spPr>
            <a:xfrm>
              <a:off x="437266" y="1962982"/>
              <a:ext cx="2212597" cy="221259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4" name="TextBox 53">
              <a:extLst>
                <a:ext uri="{FF2B5EF4-FFF2-40B4-BE49-F238E27FC236}">
                  <a16:creationId xmlns:a16="http://schemas.microsoft.com/office/drawing/2014/main" id="{21356CA8-AB33-3240-3E45-C410B703549F}"/>
                </a:ext>
              </a:extLst>
            </p:cNvPr>
            <p:cNvSpPr txBox="1"/>
            <p:nvPr/>
          </p:nvSpPr>
          <p:spPr>
            <a:xfrm>
              <a:off x="222979" y="1644241"/>
              <a:ext cx="2641170" cy="369332"/>
            </a:xfrm>
            <a:prstGeom prst="rect">
              <a:avLst/>
            </a:prstGeom>
            <a:noFill/>
          </p:spPr>
          <p:txBody>
            <a:bodyPr wrap="square" rtlCol="0">
              <a:spAutoFit/>
            </a:bodyPr>
            <a:lstStyle/>
            <a:p>
              <a:pPr algn="ctr"/>
              <a:r>
                <a:rPr lang="en-US" dirty="0"/>
                <a:t>Point Source</a:t>
              </a:r>
            </a:p>
          </p:txBody>
        </p:sp>
        <p:sp>
          <p:nvSpPr>
            <p:cNvPr id="55" name="TextBox 54">
              <a:extLst>
                <a:ext uri="{FF2B5EF4-FFF2-40B4-BE49-F238E27FC236}">
                  <a16:creationId xmlns:a16="http://schemas.microsoft.com/office/drawing/2014/main" id="{C33913B9-F170-E081-4265-EAEB12E9CD5D}"/>
                </a:ext>
              </a:extLst>
            </p:cNvPr>
            <p:cNvSpPr txBox="1"/>
            <p:nvPr/>
          </p:nvSpPr>
          <p:spPr>
            <a:xfrm>
              <a:off x="1028807" y="4129412"/>
              <a:ext cx="1029513" cy="369332"/>
            </a:xfrm>
            <a:prstGeom prst="rect">
              <a:avLst/>
            </a:prstGeom>
            <a:noFill/>
          </p:spPr>
          <p:txBody>
            <a:bodyPr wrap="none" rtlCol="0">
              <a:spAutoFit/>
            </a:bodyPr>
            <a:lstStyle/>
            <a:p>
              <a:r>
                <a:rPr lang="en-US" dirty="0"/>
                <a:t>1 arcsec</a:t>
              </a:r>
            </a:p>
          </p:txBody>
        </p:sp>
        <p:sp>
          <p:nvSpPr>
            <p:cNvPr id="56" name="TextBox 55">
              <a:extLst>
                <a:ext uri="{FF2B5EF4-FFF2-40B4-BE49-F238E27FC236}">
                  <a16:creationId xmlns:a16="http://schemas.microsoft.com/office/drawing/2014/main" id="{77C51D21-402F-BA30-6CE8-CD1ABCFE94D3}"/>
                </a:ext>
              </a:extLst>
            </p:cNvPr>
            <p:cNvSpPr txBox="1"/>
            <p:nvPr/>
          </p:nvSpPr>
          <p:spPr>
            <a:xfrm rot="16200000">
              <a:off x="-291777" y="2884613"/>
              <a:ext cx="1029513" cy="369332"/>
            </a:xfrm>
            <a:prstGeom prst="rect">
              <a:avLst/>
            </a:prstGeom>
            <a:noFill/>
          </p:spPr>
          <p:txBody>
            <a:bodyPr wrap="none" rtlCol="0">
              <a:spAutoFit/>
            </a:bodyPr>
            <a:lstStyle/>
            <a:p>
              <a:r>
                <a:rPr lang="en-US" dirty="0"/>
                <a:t>1 arcsec</a:t>
              </a:r>
            </a:p>
          </p:txBody>
        </p:sp>
        <p:sp>
          <p:nvSpPr>
            <p:cNvPr id="57" name="Oval 56">
              <a:extLst>
                <a:ext uri="{FF2B5EF4-FFF2-40B4-BE49-F238E27FC236}">
                  <a16:creationId xmlns:a16="http://schemas.microsoft.com/office/drawing/2014/main" id="{A4CEE52F-FD9F-5A00-CBDB-DF2974F52E8C}"/>
                </a:ext>
              </a:extLst>
            </p:cNvPr>
            <p:cNvSpPr>
              <a:spLocks noChangeAspect="1"/>
            </p:cNvSpPr>
            <p:nvPr/>
          </p:nvSpPr>
          <p:spPr>
            <a:xfrm>
              <a:off x="1489564" y="3015280"/>
              <a:ext cx="58740" cy="5874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TextBox 10">
            <a:extLst>
              <a:ext uri="{FF2B5EF4-FFF2-40B4-BE49-F238E27FC236}">
                <a16:creationId xmlns:a16="http://schemas.microsoft.com/office/drawing/2014/main" id="{CC31678F-CE02-5389-FAA9-5A1A569EC30F}"/>
              </a:ext>
            </a:extLst>
          </p:cNvPr>
          <p:cNvSpPr txBox="1"/>
          <p:nvPr/>
        </p:nvSpPr>
        <p:spPr>
          <a:xfrm>
            <a:off x="262250" y="4889951"/>
            <a:ext cx="2766123" cy="1292662"/>
          </a:xfrm>
          <a:prstGeom prst="rect">
            <a:avLst/>
          </a:prstGeom>
          <a:noFill/>
          <a:ln cap="flat">
            <a:solidFill>
              <a:schemeClr val="accent1"/>
            </a:solidFill>
          </a:ln>
          <a:effectLst/>
        </p:spPr>
        <p:txBody>
          <a:bodyPr wrap="square" rtlCol="0">
            <a:spAutoFit/>
          </a:bodyPr>
          <a:lstStyle/>
          <a:p>
            <a:pPr algn="ctr"/>
            <a:r>
              <a:rPr lang="en-US" sz="2400" dirty="0"/>
              <a:t>synthetic visibility</a:t>
            </a:r>
            <a:br>
              <a:rPr lang="en-US" sz="2400" dirty="0"/>
            </a:br>
            <a:r>
              <a:rPr lang="en-US" dirty="0" err="1"/>
              <a:t>simobserve</a:t>
            </a:r>
            <a:endParaRPr lang="en-US" dirty="0"/>
          </a:p>
          <a:p>
            <a:pPr algn="ctr"/>
            <a:r>
              <a:rPr lang="en-US" dirty="0"/>
              <a:t>with DSAHRP coverage</a:t>
            </a:r>
          </a:p>
          <a:p>
            <a:pPr algn="ctr"/>
            <a:r>
              <a:rPr lang="en-US" dirty="0"/>
              <a:t>and noise</a:t>
            </a:r>
            <a:endParaRPr lang="en-US" sz="2400" dirty="0"/>
          </a:p>
        </p:txBody>
      </p:sp>
      <p:cxnSp>
        <p:nvCxnSpPr>
          <p:cNvPr id="12" name="Straight Arrow Connector 11">
            <a:extLst>
              <a:ext uri="{FF2B5EF4-FFF2-40B4-BE49-F238E27FC236}">
                <a16:creationId xmlns:a16="http://schemas.microsoft.com/office/drawing/2014/main" id="{AE15D0D5-4412-2B1A-B1FA-02ADD523D39C}"/>
              </a:ext>
            </a:extLst>
          </p:cNvPr>
          <p:cNvCxnSpPr>
            <a:cxnSpLocks/>
            <a:stCxn id="55" idx="2"/>
            <a:endCxn id="11" idx="0"/>
          </p:cNvCxnSpPr>
          <p:nvPr/>
        </p:nvCxnSpPr>
        <p:spPr>
          <a:xfrm flipH="1">
            <a:off x="1645312" y="4453221"/>
            <a:ext cx="1" cy="43673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pic>
        <p:nvPicPr>
          <p:cNvPr id="6" name="Picture 5">
            <a:extLst>
              <a:ext uri="{FF2B5EF4-FFF2-40B4-BE49-F238E27FC236}">
                <a16:creationId xmlns:a16="http://schemas.microsoft.com/office/drawing/2014/main" id="{91CE71A0-9AB9-606F-5F8E-162E6596AE7C}"/>
              </a:ext>
            </a:extLst>
          </p:cNvPr>
          <p:cNvPicPr>
            <a:picLocks noChangeAspect="1"/>
          </p:cNvPicPr>
          <p:nvPr/>
        </p:nvPicPr>
        <p:blipFill>
          <a:blip r:embed="rId4"/>
          <a:stretch>
            <a:fillRect/>
          </a:stretch>
        </p:blipFill>
        <p:spPr>
          <a:xfrm>
            <a:off x="3242659" y="1690688"/>
            <a:ext cx="4781976" cy="4225528"/>
          </a:xfrm>
          <a:prstGeom prst="rect">
            <a:avLst/>
          </a:prstGeom>
        </p:spPr>
      </p:pic>
    </p:spTree>
    <p:extLst>
      <p:ext uri="{BB962C8B-B14F-4D97-AF65-F5344CB8AC3E}">
        <p14:creationId xmlns:p14="http://schemas.microsoft.com/office/powerpoint/2010/main" val="329282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4189</TotalTime>
  <Words>2232</Words>
  <Application>Microsoft Macintosh PowerPoint</Application>
  <PresentationFormat>Widescreen</PresentationFormat>
  <Paragraphs>181</Paragraphs>
  <Slides>18</Slides>
  <Notes>16</Notes>
  <HiddenSlides>1</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Aptos</vt:lpstr>
      <vt:lpstr>Aptos Display</vt:lpstr>
      <vt:lpstr>Arial</vt:lpstr>
      <vt:lpstr>Cambria Math</vt:lpstr>
      <vt:lpstr>Office Theme</vt:lpstr>
      <vt:lpstr>Self-Supervised Neural Networks for High-Resolution Radio Imaging</vt:lpstr>
      <vt:lpstr>Radio Interferometry: 2D Fourier Transform</vt:lpstr>
      <vt:lpstr>Radio Interferometry: a Sparse Sampling  in Fourier Domain</vt:lpstr>
      <vt:lpstr>Image Reconstruction in Radio Interferometry</vt:lpstr>
      <vt:lpstr>Traditional Method CLEAN Struggles for Extended Objects</vt:lpstr>
      <vt:lpstr>Our Approach: Fitting Neural Network to Visibility</vt:lpstr>
      <vt:lpstr>Reconstruction of Real Observation  HD 143006</vt:lpstr>
      <vt:lpstr>Tests: Neural Network Imaging of Synthetic Observation</vt:lpstr>
      <vt:lpstr>NN → 4-10× Sharper PSF and Less Sidelobes</vt:lpstr>
      <vt:lpstr>NN → Higher Resolution</vt:lpstr>
      <vt:lpstr>NN → Higher Image Fidelity</vt:lpstr>
      <vt:lpstr>Applications: Neural Network Imaging of Real Observational Data</vt:lpstr>
      <vt:lpstr>NN → Real Observation PDS70</vt:lpstr>
      <vt:lpstr>Summary</vt:lpstr>
      <vt:lpstr>NN → Less Spatial Filtering</vt:lpstr>
      <vt:lpstr>NN → WISPIT 2 Reduces Spatial Filtering and Enables Self-calibration</vt:lpstr>
      <vt:lpstr>NN → HTLup Substructure</vt:lpstr>
      <vt:lpstr>Resolution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Shunyuan Mao</dc:creator>
  <cp:lastModifiedBy>Shunyuan Mao</cp:lastModifiedBy>
  <cp:revision>1200</cp:revision>
  <cp:lastPrinted>2026-04-21T22:26:48Z</cp:lastPrinted>
  <dcterms:created xsi:type="dcterms:W3CDTF">2025-08-30T16:01:59Z</dcterms:created>
  <dcterms:modified xsi:type="dcterms:W3CDTF">2026-08-24T00:02:36Z</dcterms:modified>
</cp:coreProperties>
</file>