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1"/>
  </p:notesMasterIdLst>
  <p:sldIdLst>
    <p:sldId id="256" r:id="rId2"/>
    <p:sldId id="257" r:id="rId3"/>
    <p:sldId id="259" r:id="rId4"/>
    <p:sldId id="270" r:id="rId5"/>
    <p:sldId id="258" r:id="rId6"/>
    <p:sldId id="267" r:id="rId7"/>
    <p:sldId id="268" r:id="rId8"/>
    <p:sldId id="274" r:id="rId9"/>
    <p:sldId id="269" r:id="rId10"/>
    <p:sldId id="271" r:id="rId11"/>
    <p:sldId id="260" r:id="rId12"/>
    <p:sldId id="261" r:id="rId13"/>
    <p:sldId id="262" r:id="rId14"/>
    <p:sldId id="264" r:id="rId15"/>
    <p:sldId id="263" r:id="rId16"/>
    <p:sldId id="272" r:id="rId17"/>
    <p:sldId id="265" r:id="rId18"/>
    <p:sldId id="273" r:id="rId19"/>
    <p:sldId id="266" r:id="rId20"/>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64"/>
    <p:restoredTop sz="94681"/>
  </p:normalViewPr>
  <p:slideViewPr>
    <p:cSldViewPr snapToGrid="0">
      <p:cViewPr varScale="1">
        <p:scale>
          <a:sx n="116" d="100"/>
          <a:sy n="116" d="100"/>
        </p:scale>
        <p:origin x="32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Today I would like to remember Tomaso through the different ways in which he paid attention to the world: as a scientist, as a photographer, as a lover of music, and as a friend. This is not meant to be a complete biography. It is a personal path through moments and images that many of us shared.</a:t>
            </a:r>
          </a:p>
          <a:p>
            <a:endParaRPr/>
          </a:p>
          <a:p>
            <a:r>
              <a:t>Image: Cefaló, 8 sett. 2017, 024.jpg, supplied by the presenter.</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Tomaso listened to black holes. He used timing as a physical tool, not simply as a way to describe light curves. His work helped the community understand accretion states, transitions, quasi-periodic oscillations, and the relation between inflows and outflows. He also built bridges between black-hole and neutron-star phenomenology.</a:t>
            </a:r>
          </a:p>
          <a:p>
            <a:endParaRPr/>
          </a:p>
          <a:p>
            <a:r>
              <a:t>Sources for the scientific summary: International Astronomical Union obituary, https://www.iau.org/IAU/Shared_Content/Contacts/ContactLayouts/Obituary.aspx?ID=30647 ; T. M. Belloni, “States and transitions in black-hole binaries,” https://arxiv.org/abs/0909.2474 .</a:t>
            </a:r>
          </a:p>
          <a:p>
            <a:endParaRPr/>
          </a:p>
          <a:p>
            <a:r>
              <a:t>Image: belloni_BH_napoli_metro_2023.jpg, supplied by the presenter.</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1C362-B560-73BC-BC1C-52018BB63B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41BD0E-EDB9-2CDB-37EE-7058A7E73F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1C85E1-2C3E-4AA6-1A39-CB9FC2543786}"/>
              </a:ext>
            </a:extLst>
          </p:cNvPr>
          <p:cNvSpPr>
            <a:spLocks noGrp="1"/>
          </p:cNvSpPr>
          <p:nvPr>
            <p:ph type="body" idx="1"/>
          </p:nvPr>
        </p:nvSpPr>
        <p:spPr/>
        <p:txBody>
          <a:bodyPr/>
          <a:lstStyle/>
          <a:p>
            <a:r>
              <a:t>Tomaso did not photograph only places and abstract forms. He photographed the people around him. These portraits of Luciano and me, taken at EWASS in 2015, remind me that friendship also existed through his lens: attentive, direct, and unmistakably his.</a:t>
            </a:r>
          </a:p>
          <a:p>
            <a:endParaRPr/>
          </a:p>
          <a:p>
            <a:r>
              <a:t>Images: tiziana_EWAS_2015_Tomaso_picture.jpg and luciano_EWASS_2015_Tomaso_picture.jpg, supplied by the presenter.</a:t>
            </a:r>
          </a:p>
        </p:txBody>
      </p:sp>
      <p:sp>
        <p:nvSpPr>
          <p:cNvPr id="4" name="Slide Number Placeholder 3">
            <a:extLst>
              <a:ext uri="{FF2B5EF4-FFF2-40B4-BE49-F238E27FC236}">
                <a16:creationId xmlns:a16="http://schemas.microsoft.com/office/drawing/2014/main" id="{E683504B-EC4C-BF4E-2F26-ED3867434777}"/>
              </a:ext>
            </a:extLst>
          </p:cNvPr>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Calibri"/>
              <a:cs typeface="Calibri"/>
            </a:endParaRPr>
          </a:p>
        </p:txBody>
      </p:sp>
    </p:spTree>
    <p:extLst>
      <p:ext uri="{BB962C8B-B14F-4D97-AF65-F5344CB8AC3E}">
        <p14:creationId xmlns:p14="http://schemas.microsoft.com/office/powerpoint/2010/main" val="27732833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Joint refereed publications by Tiziana Di Salvo and Tomaso Belloni, as returned by the user-provided ADS query on 10 September 2026. All 12 records contain both authors. Records 2019SCPMA..6229504R and 2019SCPMA..6229504D share the identical DOI 10.1007/s11433-018-9297-0 and are counted once, giving 11 distinct publications. Full paper titles retained on the slide.</a:t>
            </a:r>
          </a:p>
          <a:p>
            <a:endParaRPr/>
          </a:p>
          <a:p>
            <a:r>
              <a:t>2019SCPMA..6229506I</a:t>
            </a:r>
          </a:p>
          <a:p>
            <a:r>
              <a:t>Observatory science with eXTP</a:t>
            </a:r>
          </a:p>
          <a:p>
            <a:r>
              <a:t>https://doi.org/10.1007/s11433-017-9186-1</a:t>
            </a:r>
          </a:p>
          <a:p>
            <a:endParaRPr/>
          </a:p>
          <a:p>
            <a:r>
              <a:t>2019SCPMA..6229504D</a:t>
            </a:r>
          </a:p>
          <a:p>
            <a:r>
              <a:t>Accretion in strong field gravity with eXTP</a:t>
            </a:r>
          </a:p>
          <a:p>
            <a:r>
              <a:t>https://doi.org/10.1007/s11433-018-9297-0</a:t>
            </a:r>
          </a:p>
          <a:p>
            <a:endParaRPr/>
          </a:p>
          <a:p>
            <a:r>
              <a:t>2013A&amp;A...550A...5E</a:t>
            </a:r>
          </a:p>
          <a:p>
            <a:r>
              <a:t>Testing reflection features in 4U 1705-44 with XMM-Newton, BeppoSAX, and RXTE in the hard and soft states</a:t>
            </a:r>
          </a:p>
          <a:p>
            <a:r>
              <a:t>https://doi.org/10.1051/0004-6361/201219675</a:t>
            </a:r>
          </a:p>
          <a:p>
            <a:endParaRPr/>
          </a:p>
          <a:p>
            <a:r>
              <a:t>2012ExA....34..415F</a:t>
            </a:r>
          </a:p>
          <a:p>
            <a:r>
              <a:t>The Large Observatory for X-ray Timing (LOFT)</a:t>
            </a:r>
          </a:p>
          <a:p>
            <a:r>
              <a:t>https://doi.org/10.1007/s10686-011-9237-2</a:t>
            </a:r>
          </a:p>
          <a:p>
            <a:endParaRPr/>
          </a:p>
          <a:p>
            <a:r>
              <a:t>2012ApJ...754L..11R</a:t>
            </a:r>
          </a:p>
          <a:p>
            <a:r>
              <a:t>Subarcsecond Location of IGR J17480-2446 with Rossi XTE</a:t>
            </a:r>
          </a:p>
          <a:p>
            <a:r>
              <a:t>https://doi.org/10.1088/2041-8205/754/1/L11</a:t>
            </a:r>
          </a:p>
          <a:p>
            <a:endParaRPr/>
          </a:p>
          <a:p>
            <a:r>
              <a:t>2012MNRAS.423.1178P</a:t>
            </a:r>
          </a:p>
          <a:p>
            <a:r>
              <a:t>The pulse profile and spin evolution of the accreting pulsar in Terzan 5, IGR J17480-2446, during its 2010 outburst</a:t>
            </a:r>
          </a:p>
          <a:p>
            <a:r>
              <a:t>https://doi.org/10.1111/j.1365-2966.2012.20945.x</a:t>
            </a:r>
          </a:p>
          <a:p>
            <a:endParaRPr/>
          </a:p>
          <a:p>
            <a:r>
              <a:t>2011A&amp;A...535L...4P</a:t>
            </a:r>
          </a:p>
          <a:p>
            <a:r>
              <a:t>The discovery of the 401 Hz accreting millisecond pulsar IGR J17498-2921 in a 3.8 h orbit</a:t>
            </a:r>
          </a:p>
          <a:p>
            <a:r>
              <a:t>https://doi.org/10.1051/0004-6361/201117995</a:t>
            </a:r>
          </a:p>
          <a:p>
            <a:endParaRPr/>
          </a:p>
          <a:p>
            <a:r>
              <a:t>2011MNRAS.414.1508M</a:t>
            </a:r>
          </a:p>
          <a:p>
            <a:r>
              <a:t>X-ray bursts and burst oscillations from the slowly spinning X-ray pulsar IGR J17480-2446 (Terzan 5)</a:t>
            </a:r>
          </a:p>
          <a:p>
            <a:r>
              <a:t>https://doi.org/10.1111/j.1365-2966.2011.18483.x</a:t>
            </a:r>
          </a:p>
          <a:p>
            <a:endParaRPr/>
          </a:p>
          <a:p>
            <a:r>
              <a:t>2011A&amp;A...526L...3P</a:t>
            </a:r>
          </a:p>
          <a:p>
            <a:r>
              <a:t>The spin and orbit of the newly discovered pulsar IGR J17480-2446</a:t>
            </a:r>
          </a:p>
          <a:p>
            <a:r>
              <a:t>https://doi.org/10.1051/0004-6361/201015974</a:t>
            </a:r>
          </a:p>
          <a:p>
            <a:endParaRPr/>
          </a:p>
          <a:p>
            <a:r>
              <a:t>2003MNRAS.342..909M</a:t>
            </a:r>
          </a:p>
          <a:p>
            <a:r>
              <a:t>Discovery of type I X-ray bursts from the low-mass X-ray binary 4U 1708-40</a:t>
            </a:r>
          </a:p>
          <a:p>
            <a:r>
              <a:t>https://doi.org/10.1046/j.1365-8711.2003.06597.x</a:t>
            </a:r>
          </a:p>
          <a:p>
            <a:endParaRPr/>
          </a:p>
          <a:p>
            <a:r>
              <a:t>2002ApJ...568..912V</a:t>
            </a:r>
          </a:p>
          <a:p>
            <a:r>
              <a:t>A Multi-Lorentzian Timing Study of the Atoll Sources 4U 0614+09 and 4U 1728-34</a:t>
            </a:r>
          </a:p>
          <a:p>
            <a:r>
              <a:t>https://doi.org/10.1086/338948</a:t>
            </a: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Calibri"/>
              <a:cs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Our scientific paths crossed many times. The 2010 programme is a small example: I spoke about broad-band spectra of low-mass X-ray binaries, while Tomaso spoke about states and state transitions. Two years later, our names appeared together on a paper that used a lunar occultation to locate an X-ray source with sub-arcsecond accuracy.</a:t>
            </a:r>
          </a:p>
          <a:p>
            <a:endParaRPr/>
          </a:p>
          <a:p>
            <a:r>
              <a:t>Sources and images: Program_final.pdf and paper_moon_occult_apj_lett_revised_21_03_12.pdf, supplied by the presenter.</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An RXTE observation of the accreting neutron star IGR J17480–2446 caught a serendipitous lunar occultation. The interval between ingress and egress was about 512 s. Although PCA was a non-imaging detector, timing the two sharp transitions allowed the source position to be reconstructed. The analysis combined unbinned maximum likelihood estimates of the transition times, Earth/Moon and spacecraft ephemerides, and KAGUYA lunar topography. The resulting coordinate uncertainties were about 40 milliarcseconds at 1 sigma, consistent with the previously identified quiescent Chandra source in Terzan 5. This is a neutron-star system, included here as a shared collaboration with Tomaso Belloni.</a:t>
            </a:r>
          </a:p>
          <a:p>
            <a:r>
              <a:t>Source: supplied manuscript, Riggio et al., “Sub-arcsecond location of IGR J17480–2446 with Rossi XTE,” draft dated 18 May 2012, Fig. 2, Table 1 and Sections 2–5. The plot is cropped from the original figure; no data have been altered. The quoted 0.04 arcsec is the approximate coordinate precision, not a specified two-dimensional confidence radius.</a:t>
            </a: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Calibri"/>
              <a:cs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The source lies at the intersection of the two apparent lunar limbs. Table 2 of the supplied manuscript lists the angular uncertainty contributions for each coordinate. There is no single overwhelmingly dominant error: the spacecraft ephemeris contributes 26 mas in both coordinates, while the transition-time term is +29/−25 mas in R.A. and +24/−21 mas in declination. Thus timing is slightly larger on the positive R.A. side, whereas the orbit term is larger in declination. Together these two contributions account for approximately 99 percent of the coordinate variances. RXTE's orbit uncertainty is a conservative 48 m at 1 sigma, derived from overlapping orbit solutions. Dividing by the approximate Moon–spacecraft distance of 384,400 km yields about 26 mas. The 7–9 ms transition errors reflect photon counting statistics, not the spacecraft clock: fine clock corrections are below 60 microseconds and negligible here. Moon ephemerides and lunar topography each contribute only a few mas. The paper combines independent terms in quadrature. GPS-quality orbit knowledge and higher photon counts address the two dominant limitations.</a:t>
            </a:r>
          </a:p>
          <a:p>
            <a:r>
              <a:t>Source: supplied manuscript, Riggio et al., draft dated 18 May 2012, Fig. 1, Table 2, Sections 3.2–5 and footnote 11. Table entries reproduced from the manuscript, including asymmetric errors. Figure cropped without changing the plotted data.</a:t>
            </a: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Calibri"/>
              <a:cs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BB8A7A-868A-3524-48BD-21E14C610C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AB808E-B599-D7D2-5C18-8C863B4E9E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C1199D-9DE2-68E5-10FA-6CE5135EF2A8}"/>
              </a:ext>
            </a:extLst>
          </p:cNvPr>
          <p:cNvSpPr>
            <a:spLocks noGrp="1"/>
          </p:cNvSpPr>
          <p:nvPr>
            <p:ph type="body" idx="1"/>
          </p:nvPr>
        </p:nvSpPr>
        <p:spPr/>
        <p:txBody>
          <a:bodyPr/>
          <a:lstStyle/>
          <a:p>
            <a:r>
              <a:t>The source lies at the intersection of the two apparent lunar limbs. Table 2 of the supplied manuscript lists the angular uncertainty contributions for each coordinate. There is no single overwhelmingly dominant error: the spacecraft ephemeris contributes 26 mas in both coordinates, while the transition-time term is +29/−25 mas in R.A. and +24/−21 mas in declination. Thus timing is slightly larger on the positive R.A. side, whereas the orbit term is larger in declination. Together these two contributions account for approximately 99 percent of the coordinate variances. RXTE's orbit uncertainty is a conservative 48 m at 1 sigma, derived from overlapping orbit solutions. Dividing by the approximate Moon–spacecraft distance of 384,400 km yields about 26 mas. The 7–9 ms transition errors reflect photon counting statistics, not the spacecraft clock: fine clock corrections are below 60 microseconds and negligible here. Moon ephemerides and lunar topography each contribute only a few mas. The paper combines independent terms in quadrature. GPS-quality orbit knowledge and higher photon counts address the two dominant limitations.</a:t>
            </a:r>
          </a:p>
          <a:p>
            <a:r>
              <a:t>Source: supplied manuscript, Riggio et al., draft dated 18 May 2012, Fig. 1, Table 2, Sections 3.2–5 and footnote 11. Table entries reproduced from the manuscript, including asymmetric errors. Figure cropped without changing the plotted data.</a:t>
            </a:r>
          </a:p>
        </p:txBody>
      </p:sp>
      <p:sp>
        <p:nvSpPr>
          <p:cNvPr id="4" name="Slide Number Placeholder 3">
            <a:extLst>
              <a:ext uri="{FF2B5EF4-FFF2-40B4-BE49-F238E27FC236}">
                <a16:creationId xmlns:a16="http://schemas.microsoft.com/office/drawing/2014/main" id="{A8FE471A-0C73-2D72-BA0E-572EC781A0AE}"/>
              </a:ext>
            </a:extLst>
          </p:cNvPr>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Calibri"/>
              <a:cs typeface="Calibri"/>
            </a:endParaRPr>
          </a:p>
        </p:txBody>
      </p:sp>
    </p:spTree>
    <p:extLst>
      <p:ext uri="{BB962C8B-B14F-4D97-AF65-F5344CB8AC3E}">
        <p14:creationId xmlns:p14="http://schemas.microsoft.com/office/powerpoint/2010/main" val="7875237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67C81-B03F-44F1-ECAE-98473B353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9D3B15-84E6-BB6C-75E1-CB7409E1E4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20F744-16FA-A82F-F53E-B142AF82EBFC}"/>
              </a:ext>
            </a:extLst>
          </p:cNvPr>
          <p:cNvSpPr>
            <a:spLocks noGrp="1"/>
          </p:cNvSpPr>
          <p:nvPr>
            <p:ph type="body" idx="1"/>
          </p:nvPr>
        </p:nvSpPr>
        <p:spPr/>
        <p:txBody>
          <a:bodyPr/>
          <a:lstStyle/>
          <a:p>
            <a:r>
              <a:t>The source lies at the intersection of the two apparent lunar limbs. Table 2 of the supplied manuscript lists the angular uncertainty contributions for each coordinate. There is no single overwhelmingly dominant error: the spacecraft ephemeris contributes 26 mas in both coordinates, while the transition-time term is +29/−25 mas in R.A. and +24/−21 mas in declination. Thus timing is slightly larger on the positive R.A. side, whereas the orbit term is larger in declination. Together these two contributions account for approximately 99 percent of the coordinate variances. RXTE's orbit uncertainty is a conservative 48 m at 1 sigma, derived from overlapping orbit solutions. Dividing by the approximate Moon–spacecraft distance of 384,400 km yields about 26 mas. The 7–9 ms transition errors reflect photon counting statistics, not the spacecraft clock: fine clock corrections are below 60 microseconds and negligible here. Moon ephemerides and lunar topography each contribute only a few mas. The paper combines independent terms in quadrature. GPS-quality orbit knowledge and higher photon counts address the two dominant limitations.</a:t>
            </a:r>
          </a:p>
          <a:p>
            <a:r>
              <a:t>Source: supplied manuscript, Riggio et al., draft dated 18 May 2012, Fig. 1, Table 2, Sections 3.2–5 and footnote 11. Table entries reproduced from the manuscript, including asymmetric errors. Figure cropped without changing the plotted data.</a:t>
            </a:r>
          </a:p>
        </p:txBody>
      </p:sp>
      <p:sp>
        <p:nvSpPr>
          <p:cNvPr id="4" name="Slide Number Placeholder 3">
            <a:extLst>
              <a:ext uri="{FF2B5EF4-FFF2-40B4-BE49-F238E27FC236}">
                <a16:creationId xmlns:a16="http://schemas.microsoft.com/office/drawing/2014/main" id="{A405CE42-C25E-833F-2290-66BDC36E9471}"/>
              </a:ext>
            </a:extLst>
          </p:cNvPr>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Calibri"/>
              <a:cs typeface="Calibri"/>
            </a:endParaRPr>
          </a:p>
        </p:txBody>
      </p:sp>
    </p:spTree>
    <p:extLst>
      <p:ext uri="{BB962C8B-B14F-4D97-AF65-F5344CB8AC3E}">
        <p14:creationId xmlns:p14="http://schemas.microsoft.com/office/powerpoint/2010/main" val="20270662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The Black Hole Universe consortium was an Initial Training Network funded by the European Commission. Its scientific programme focused on accretion, variability and jets in X-ray binaries, with comparisons to neutron stars and supermassive black holes. Training included research visits, schools and contact with industrial partners. Seven core institutions: FAU Erlangen-Nuremberg, Amsterdam, INAF Brera, Cagliari, CEA Saclay, Sabanci and Southampton. Palermo was among the associated and further partners.</a:t>
            </a:r>
          </a:p>
          <a:p>
            <a:r>
              <a:t>Tomaso Belloni was the responsible advisor for the Brera project on spectral variability and timing, with postdocs Teo Muñoz-Darias and Holger Stiele. Tiziana Di Salvo was a co-advisor of Elise Egron's PhD, led by Luciano Burderi in Cagliari.</a:t>
            </a:r>
          </a:p>
          <a:p>
            <a:r>
              <a:t>Sources accessed 10 September 2026:</a:t>
            </a:r>
          </a:p>
          <a:p>
            <a:r>
              <a:t>https://www.black-hole.eu/index.html</a:t>
            </a:r>
          </a:p>
          <a:p>
            <a:r>
              <a:t>https://www.black-hole.eu/index.php/available-positions.html</a:t>
            </a:r>
          </a:p>
          <a:p>
            <a:r>
              <a:t>https://www.black-hole.eu/index.php/participating-institutions.html</a:t>
            </a:r>
          </a:p>
          <a:p>
            <a:r>
              <a:t>https://www.black-hole.eu/index.php/available-positions/p2-spectral-variability-and-timing-of-x-ray-binaries.html</a:t>
            </a:r>
          </a:p>
          <a:p>
            <a:r>
              <a:t>https://www.black-hole.eu/index.php/available-positions/p4-high-resolution-and-broad-band-spectra-of-low-mass-x-ray-binaries.html</a:t>
            </a:r>
          </a:p>
          <a:p>
            <a:r>
              <a:t>Original group photo, captioned Consortium Meeting 2009, Amsterdam: https://www.black-hole.eu/images/stories/amsterdam2_small.jpg</a:t>
            </a:r>
          </a:p>
          <a:p>
            <a:r>
              <a:t>Original network map: https://www.black-hole.eu/images/stories/black_holes/networking_new.png</a:t>
            </a:r>
          </a:p>
          <a:p>
            <a:r>
              <a:t>Images: Black Hole Universe Consortium website, reproduced without content changes.</a:t>
            </a:r>
          </a:p>
        </p:txBody>
      </p:sp>
      <p:sp>
        <p:nvSpPr>
          <p:cNvPr id="4" name="Slide Number Placeholder 3"/>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Calibri"/>
              <a:cs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In 2017, we organised The Amazing Life of Stars in Cefalù. We also made room for a photographic exhibition of Tomaso’s work. The conference and the exhibition belonged together. Both came from curiosity, from attention to change, and from the pleasure of sharing what one had seen.</a:t>
            </a:r>
          </a:p>
          <a:p>
            <a:endParaRPr/>
          </a:p>
          <a:p>
            <a:r>
              <a:t>Images: Cefaló, 3 sett. 2017, 001.jpg and Cefaló, 6 sett. 2017, 049.jpg, supplied by the presenter.</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The exhibition changed the atmosphere of the meeting. Between sessions, people encountered another Tomaso: the observer of streets, walls, shadows, gestures, and improbable geometries. The room became a place where science and visual imagination could speak to each other.</a:t>
            </a:r>
          </a:p>
          <a:p>
            <a:endParaRPr/>
          </a:p>
          <a:p>
            <a:r>
              <a:t>Images: Cefaló, 3 sett. 2017, 005.jpg and Cefaló, 3 sett. 2017, 006.jpg, supplied by the presenter.</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What I remember most is not only the photographs on the walls, but the attention of the people standing in front of them. Colleagues who knew Tomaso through data and papers discovered the patience and humour of his photographic eye.</a:t>
            </a:r>
          </a:p>
          <a:p>
            <a:endParaRPr/>
          </a:p>
          <a:p>
            <a:r>
              <a:t>Images: Cefaló, 8 sett. 2017, 015.jpg; Cefaló, 3 sett. 2017, 023.jpg; Cefaló, 4 sett. 2017, 056.jpg, supplied by the presenter.</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6B9196-A136-9CEA-1B8A-02046E78D6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BC163E-3268-0655-4D06-5AD9C3CCBC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9A0822-A9CF-E1C6-A76B-275EC7E94FA8}"/>
              </a:ext>
            </a:extLst>
          </p:cNvPr>
          <p:cNvSpPr>
            <a:spLocks noGrp="1"/>
          </p:cNvSpPr>
          <p:nvPr>
            <p:ph type="body" idx="1"/>
          </p:nvPr>
        </p:nvSpPr>
        <p:spPr/>
        <p:txBody>
          <a:bodyPr/>
          <a:lstStyle/>
          <a:p>
            <a:r>
              <a:t>The titles formed another layer of Tomaso’s work. Some are visual puzzles. Some sound like fragments of conversation. Others carry the rhythm of the music he loved. “The moments that make up a dull day,” for example, echoes Pink Floyd’s “Time.” In his catalogue, image, language, and music keep meeting.</a:t>
            </a:r>
          </a:p>
          <a:p>
            <a:endParaRPr/>
          </a:p>
          <a:p>
            <a:r>
              <a:t>Image source: belloni_foto_Nomi_2017.pdf, supplied by the presenter. The quoted phrase contains eight words from the song “Time” by Pink Floyd.</a:t>
            </a:r>
          </a:p>
        </p:txBody>
      </p:sp>
      <p:sp>
        <p:nvSpPr>
          <p:cNvPr id="4" name="Slide Number Placeholder 3">
            <a:extLst>
              <a:ext uri="{FF2B5EF4-FFF2-40B4-BE49-F238E27FC236}">
                <a16:creationId xmlns:a16="http://schemas.microsoft.com/office/drawing/2014/main" id="{5186E4E8-8CE0-D810-4DE5-5E9459EE4C62}"/>
              </a:ext>
            </a:extLst>
          </p:cNvPr>
          <p:cNvSpPr>
            <a:spLocks noGrp="1"/>
          </p:cNvSpPr>
          <p:nvPr>
            <p:ph type="sldNum"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Calibri"/>
              <a:cs typeface="Calibri"/>
            </a:endParaRPr>
          </a:p>
        </p:txBody>
      </p:sp>
    </p:spTree>
    <p:extLst>
      <p:ext uri="{BB962C8B-B14F-4D97-AF65-F5344CB8AC3E}">
        <p14:creationId xmlns:p14="http://schemas.microsoft.com/office/powerpoint/2010/main" val="31903938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Tomaso’s images rarely close a story. They leave it open. “All that is left,” “Looming,” and “Trial and error” ask the viewer to complete the meaning. The titles do not explain the photographs. They shift them, sometimes gently and sometimes with irony.</a:t>
            </a:r>
          </a:p>
          <a:p>
            <a:endParaRPr/>
          </a:p>
          <a:p>
            <a:r>
              <a:t>Images and titles supplied by the presenter. Titles identified from belloni_foto_Nomi_2017.pdf and Trial_and_error_Tomaso_Belloni_2014.pdf.</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D6EDF4-DDB1-6FD5-236E-DB39B2C272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249A45-39CF-AF9E-3538-B73D1963F7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50E2FE-56B9-7791-E74B-FBB4C6A67BF6}"/>
              </a:ext>
            </a:extLst>
          </p:cNvPr>
          <p:cNvSpPr>
            <a:spLocks noGrp="1"/>
          </p:cNvSpPr>
          <p:nvPr>
            <p:ph type="body" idx="1"/>
          </p:nvPr>
        </p:nvSpPr>
        <p:spPr/>
        <p:txBody>
          <a:bodyPr/>
          <a:lstStyle/>
          <a:p>
            <a:r>
              <a:t>Tomaso’s images rarely close a story. They leave it open. “All that is left,” “Looming,” and “Trial and error” ask the viewer to complete the meaning. The titles do not explain the photographs. They shift them, sometimes gently and sometimes with irony.</a:t>
            </a:r>
          </a:p>
          <a:p>
            <a:endParaRPr/>
          </a:p>
          <a:p>
            <a:r>
              <a:t>Images and titles supplied by the presenter. Titles identified from belloni_foto_Nomi_2017.pdf and Trial_and_error_Tomaso_Belloni_2014.pdf.</a:t>
            </a:r>
          </a:p>
        </p:txBody>
      </p:sp>
      <p:sp>
        <p:nvSpPr>
          <p:cNvPr id="4" name="Slide Number Placeholder 3">
            <a:extLst>
              <a:ext uri="{FF2B5EF4-FFF2-40B4-BE49-F238E27FC236}">
                <a16:creationId xmlns:a16="http://schemas.microsoft.com/office/drawing/2014/main" id="{7172E569-7AFB-EFCC-3416-D6CE6537496D}"/>
              </a:ext>
            </a:extLst>
          </p:cNvPr>
          <p:cNvSpPr>
            <a:spLocks noGrp="1"/>
          </p:cNvSpPr>
          <p:nvPr>
            <p:ph type="sldNum" idx="5"/>
          </p:nvPr>
        </p:nvSpPr>
        <p:spPr/>
        <p:txBody>
          <a:bodyPr/>
          <a:lstStyle/>
          <a:p>
            <a:endParaRPr/>
          </a:p>
        </p:txBody>
      </p:sp>
    </p:spTree>
    <p:extLst>
      <p:ext uri="{BB962C8B-B14F-4D97-AF65-F5344CB8AC3E}">
        <p14:creationId xmlns:p14="http://schemas.microsoft.com/office/powerpoint/2010/main" val="6661435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These photographs bring back the person behind the science and behind the camera: the colleague who could turn a discussion into an adventure, and the friend whose humour and presence changed the room. Each of us will remember different moments. Together, they make a picture that no single slide can contain.</a:t>
            </a:r>
          </a:p>
          <a:p>
            <a:endParaRPr/>
          </a:p>
          <a:p>
            <a:r>
              <a:t>Images: Cefaló, 6 sett. 2017, 085.jpg and Cefaló, 6 sett. 2017, 086.jpg, supplied by the presenter.</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5008C5-D5AD-7268-605E-FC66C5EDE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709E31-CF90-0D12-2F15-6C9BBB7DA0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1D33F7-0255-69A1-17BB-AFAC1694768B}"/>
              </a:ext>
            </a:extLst>
          </p:cNvPr>
          <p:cNvSpPr>
            <a:spLocks noGrp="1"/>
          </p:cNvSpPr>
          <p:nvPr>
            <p:ph type="body" idx="1"/>
          </p:nvPr>
        </p:nvSpPr>
        <p:spPr/>
        <p:txBody>
          <a:bodyPr/>
          <a:lstStyle/>
          <a:p>
            <a:r>
              <a:t>These photographs bring back the person behind the science and behind the camera: the colleague who could turn a discussion into an adventure, and the friend whose humour and presence changed the room. Each of us will remember different moments. Together, they make a picture that no single slide can contain.</a:t>
            </a:r>
          </a:p>
          <a:p>
            <a:endParaRPr/>
          </a:p>
          <a:p>
            <a:r>
              <a:t>Images: Cefaló, 6 sett. 2017, 085.jpg and Cefaló, 6 sett. 2017, 086.jpg, supplied by the presenter.</a:t>
            </a:r>
          </a:p>
        </p:txBody>
      </p:sp>
      <p:sp>
        <p:nvSpPr>
          <p:cNvPr id="4" name="Slide Number Placeholder 3">
            <a:extLst>
              <a:ext uri="{FF2B5EF4-FFF2-40B4-BE49-F238E27FC236}">
                <a16:creationId xmlns:a16="http://schemas.microsoft.com/office/drawing/2014/main" id="{2F276753-9746-B4E1-3636-50CA97799A2E}"/>
              </a:ext>
            </a:extLst>
          </p:cNvPr>
          <p:cNvSpPr>
            <a:spLocks noGrp="1"/>
          </p:cNvSpPr>
          <p:nvPr>
            <p:ph type="sldNum" idx="5"/>
          </p:nvPr>
        </p:nvSpPr>
        <p:spPr/>
        <p:txBody>
          <a:bodyPr/>
          <a:lstStyle/>
          <a:p>
            <a:endParaRPr/>
          </a:p>
        </p:txBody>
      </p:sp>
    </p:spTree>
    <p:extLst>
      <p:ext uri="{BB962C8B-B14F-4D97-AF65-F5344CB8AC3E}">
        <p14:creationId xmlns:p14="http://schemas.microsoft.com/office/powerpoint/2010/main" val="19016760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“And here we are” was one of Tomaso’s own photographic titles. It feels like the right place to stop. We still find him in the questions he taught us to ask, in the science we continue, in the photographs, and in the music. Thank you, Tomaso.</a:t>
            </a:r>
          </a:p>
          <a:p>
            <a:endParaRPr/>
          </a:p>
          <a:p>
            <a:r>
              <a:t>Image: Cefaló, 6 sett. 2017, 052.jpg, supplied by the presenter. Closing title identified from belloni_foto_Nomi_2017.pdf.</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22.jpeg"/><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8.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9.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B0D10"/>
        </a:solidFill>
        <a:effectLst/>
      </p:bgPr>
    </p:bg>
    <p:spTree>
      <p:nvGrpSpPr>
        <p:cNvPr id="1" name=""/>
        <p:cNvGrpSpPr/>
        <p:nvPr/>
      </p:nvGrpSpPr>
      <p:grpSpPr>
        <a:xfrm>
          <a:off x="0" y="0"/>
          <a:ext cx="0" cy="0"/>
          <a:chOff x="0" y="0"/>
          <a:chExt cx="0" cy="0"/>
        </a:xfrm>
      </p:grpSpPr>
      <p:sp>
        <p:nvSpPr>
          <p:cNvPr id="2" name="accent-rule">
            <a:extLst>
              <a:ext uri="{FF2B5EF4-FFF2-40B4-BE49-F238E27FC236}">
                <a16:creationId xmlns:a16="http://schemas.microsoft.com/office/drawing/2014/main" id="{072AC77C-668B-4E6A-BB36-FEBCC3637DEC}"/>
              </a:ext>
            </a:extLst>
          </p:cNvPr>
          <p:cNvSpPr>
            <a:spLocks noGrp="1"/>
          </p:cNvSpPr>
          <p:nvPr/>
        </p:nvSpPr>
        <p:spPr>
          <a:xfrm>
            <a:off x="666750" y="1095375"/>
            <a:ext cx="1095375" cy="47625"/>
          </a:xfrm>
          <a:prstGeom prst="rect">
            <a:avLst/>
          </a:prstGeom>
          <a:solidFill>
            <a:srgbClr val="D5A84B"/>
          </a:solidFill>
          <a:ln w="0">
            <a:noFill/>
          </a:ln>
        </p:spPr>
        <p:txBody>
          <a:bodyPr/>
          <a:lstStyle/>
          <a:p>
            <a:endParaRPr lang="en-GB"/>
          </a:p>
        </p:txBody>
      </p:sp>
      <p:sp>
        <p:nvSpPr>
          <p:cNvPr id="3" name="text">
            <a:extLst>
              <a:ext uri="{FF2B5EF4-FFF2-40B4-BE49-F238E27FC236}">
                <a16:creationId xmlns:a16="http://schemas.microsoft.com/office/drawing/2014/main" id="{768F8FB4-D4B6-41E6-B1FB-70788308ED6E}"/>
              </a:ext>
            </a:extLst>
          </p:cNvPr>
          <p:cNvSpPr>
            <a:spLocks noGrp="1"/>
          </p:cNvSpPr>
          <p:nvPr/>
        </p:nvSpPr>
        <p:spPr>
          <a:xfrm>
            <a:off x="666750" y="1428750"/>
            <a:ext cx="4095750" cy="781050"/>
          </a:xfrm>
          <a:prstGeom prst="rect">
            <a:avLst/>
          </a:prstGeom>
          <a:noFill/>
          <a:ln w="0">
            <a:noFill/>
          </a:ln>
        </p:spPr>
        <p:txBody>
          <a:bodyPr>
            <a:noAutofit/>
          </a:bodyPr>
          <a:lstStyle/>
          <a:p>
            <a:pPr algn="l">
              <a:defRPr sz="3450" b="1" i="0">
                <a:solidFill>
                  <a:srgbClr val="FFFFFF"/>
                </a:solidFill>
                <a:latin typeface="Nimbus Sans"/>
                <a:ea typeface="Nimbus Sans"/>
                <a:cs typeface="Nimbus Sans"/>
              </a:defRPr>
            </a:pPr>
            <a:r>
              <a:rPr sz="4000" b="1" i="0" dirty="0">
                <a:solidFill>
                  <a:srgbClr val="FFFFFF"/>
                </a:solidFill>
                <a:latin typeface="Nimbus Sans"/>
                <a:ea typeface="Nimbus Sans"/>
                <a:cs typeface="Nimbus Sans"/>
              </a:rPr>
              <a:t>Tomaso Belloni</a:t>
            </a:r>
          </a:p>
        </p:txBody>
      </p:sp>
      <p:sp>
        <p:nvSpPr>
          <p:cNvPr id="4" name="text">
            <a:extLst>
              <a:ext uri="{FF2B5EF4-FFF2-40B4-BE49-F238E27FC236}">
                <a16:creationId xmlns:a16="http://schemas.microsoft.com/office/drawing/2014/main" id="{9CBA72F3-2D47-406B-B3C0-E7017106AB20}"/>
              </a:ext>
            </a:extLst>
          </p:cNvPr>
          <p:cNvSpPr>
            <a:spLocks noGrp="1"/>
          </p:cNvSpPr>
          <p:nvPr/>
        </p:nvSpPr>
        <p:spPr>
          <a:xfrm>
            <a:off x="666750" y="2381250"/>
            <a:ext cx="4357688" cy="1066800"/>
          </a:xfrm>
          <a:prstGeom prst="rect">
            <a:avLst/>
          </a:prstGeom>
          <a:noFill/>
          <a:ln w="0">
            <a:noFill/>
          </a:ln>
        </p:spPr>
        <p:txBody>
          <a:bodyPr>
            <a:noAutofit/>
          </a:bodyPr>
          <a:lstStyle/>
          <a:p>
            <a:pPr algn="l">
              <a:defRPr sz="1875" b="0" i="0">
                <a:solidFill>
                  <a:srgbClr val="D5D9DF"/>
                </a:solidFill>
                <a:latin typeface="Nimbus Sans"/>
                <a:ea typeface="Nimbus Sans"/>
                <a:cs typeface="Nimbus Sans"/>
              </a:defRPr>
            </a:pPr>
            <a:r>
              <a:rPr sz="2000" b="0" i="0" dirty="0">
                <a:solidFill>
                  <a:srgbClr val="D5D9DF"/>
                </a:solidFill>
                <a:latin typeface="Nimbus Sans"/>
                <a:ea typeface="Nimbus Sans"/>
                <a:cs typeface="Nimbus Sans"/>
              </a:rPr>
              <a:t>A scientist, a photographer, a friend</a:t>
            </a:r>
          </a:p>
        </p:txBody>
      </p:sp>
      <p:sp>
        <p:nvSpPr>
          <p:cNvPr id="5" name="text">
            <a:extLst>
              <a:ext uri="{FF2B5EF4-FFF2-40B4-BE49-F238E27FC236}">
                <a16:creationId xmlns:a16="http://schemas.microsoft.com/office/drawing/2014/main" id="{1DA6EBF7-8A7B-4343-86C9-75B10E12E28D}"/>
              </a:ext>
            </a:extLst>
          </p:cNvPr>
          <p:cNvSpPr>
            <a:spLocks noGrp="1"/>
          </p:cNvSpPr>
          <p:nvPr/>
        </p:nvSpPr>
        <p:spPr>
          <a:xfrm>
            <a:off x="732853" y="3916956"/>
            <a:ext cx="4357688" cy="2032153"/>
          </a:xfrm>
          <a:prstGeom prst="rect">
            <a:avLst/>
          </a:prstGeom>
          <a:noFill/>
          <a:ln w="0">
            <a:noFill/>
          </a:ln>
        </p:spPr>
        <p:txBody>
          <a:bodyPr>
            <a:noAutofit/>
          </a:bodyPr>
          <a:lstStyle/>
          <a:p>
            <a:pPr algn="l">
              <a:defRPr sz="1350" b="0" i="0">
                <a:solidFill>
                  <a:srgbClr val="D5A84B"/>
                </a:solidFill>
                <a:latin typeface="Nimbus Sans"/>
                <a:ea typeface="Nimbus Sans"/>
                <a:cs typeface="Nimbus Sans"/>
              </a:defRPr>
            </a:pPr>
            <a:r>
              <a:rPr sz="3600" b="0" i="0" dirty="0">
                <a:solidFill>
                  <a:srgbClr val="D5A84B"/>
                </a:solidFill>
                <a:latin typeface="Nimbus Sans"/>
                <a:ea typeface="Nimbus Sans"/>
                <a:cs typeface="Nimbus Sans"/>
              </a:rPr>
              <a:t>Tiziana Di Salvo</a:t>
            </a:r>
            <a:r>
              <a:rPr lang="it-IT" sz="3600" b="0" i="0" dirty="0">
                <a:solidFill>
                  <a:srgbClr val="D5A84B"/>
                </a:solidFill>
                <a:latin typeface="Nimbus Sans"/>
                <a:ea typeface="Nimbus Sans"/>
                <a:cs typeface="Nimbus Sans"/>
              </a:rPr>
              <a:t> &amp; Luciano </a:t>
            </a:r>
            <a:r>
              <a:rPr lang="it-IT" sz="3600" b="0" i="0" dirty="0" err="1">
                <a:solidFill>
                  <a:srgbClr val="D5A84B"/>
                </a:solidFill>
                <a:latin typeface="Nimbus Sans"/>
                <a:ea typeface="Nimbus Sans"/>
                <a:cs typeface="Nimbus Sans"/>
              </a:rPr>
              <a:t>Burderi</a:t>
            </a:r>
            <a:endParaRPr sz="3600" b="0" i="0" dirty="0">
              <a:solidFill>
                <a:srgbClr val="D5A84B"/>
              </a:solidFill>
              <a:latin typeface="Nimbus Sans"/>
              <a:ea typeface="Nimbus Sans"/>
              <a:cs typeface="Nimbus Sans"/>
            </a:endParaRPr>
          </a:p>
          <a:p>
            <a:pPr algn="l">
              <a:defRPr sz="1350" b="0" i="0">
                <a:solidFill>
                  <a:srgbClr val="D5A84B"/>
                </a:solidFill>
                <a:latin typeface="Nimbus Sans"/>
                <a:ea typeface="Nimbus Sans"/>
                <a:cs typeface="Nimbus Sans"/>
              </a:defRPr>
            </a:pPr>
            <a:r>
              <a:rPr sz="1600" b="0" i="0" dirty="0" err="1">
                <a:solidFill>
                  <a:srgbClr val="D5A84B"/>
                </a:solidFill>
                <a:latin typeface="Nimbus Sans"/>
                <a:ea typeface="Nimbus Sans"/>
                <a:cs typeface="Nimbus Sans"/>
              </a:rPr>
              <a:t>Cefalù</a:t>
            </a:r>
            <a:r>
              <a:rPr sz="1600" b="0" i="0" dirty="0">
                <a:solidFill>
                  <a:srgbClr val="D5A84B"/>
                </a:solidFill>
                <a:latin typeface="Nimbus Sans"/>
                <a:ea typeface="Nimbus Sans"/>
                <a:cs typeface="Nimbus Sans"/>
              </a:rPr>
              <a:t>, </a:t>
            </a:r>
            <a:r>
              <a:rPr lang="it-IT" sz="1600" b="0" i="0" dirty="0">
                <a:solidFill>
                  <a:srgbClr val="D5A84B"/>
                </a:solidFill>
                <a:latin typeface="Nimbus Sans"/>
                <a:ea typeface="Nimbus Sans"/>
                <a:cs typeface="Nimbus Sans"/>
              </a:rPr>
              <a:t>10 </a:t>
            </a:r>
            <a:r>
              <a:rPr sz="1600" b="0" i="0" dirty="0">
                <a:solidFill>
                  <a:srgbClr val="D5A84B"/>
                </a:solidFill>
                <a:latin typeface="Nimbus Sans"/>
                <a:ea typeface="Nimbus Sans"/>
                <a:cs typeface="Nimbus Sans"/>
              </a:rPr>
              <a:t>September 2026</a:t>
            </a:r>
          </a:p>
        </p:txBody>
      </p:sp>
      <p:pic>
        <p:nvPicPr>
          <p:cNvPr id="7" name="Immagine 6">
            <a:extLst>
              <a:ext uri="{FF2B5EF4-FFF2-40B4-BE49-F238E27FC236}">
                <a16:creationId xmlns:a16="http://schemas.microsoft.com/office/drawing/2014/main" id="{C8386A81-BD43-F8EE-9844-B7E6272F8401}"/>
              </a:ext>
            </a:extLst>
          </p:cNvPr>
          <p:cNvPicPr>
            <a:picLocks noChangeAspect="1"/>
          </p:cNvPicPr>
          <p:nvPr/>
        </p:nvPicPr>
        <p:blipFill>
          <a:blip r:embed="rId3"/>
          <a:stretch/>
        </p:blipFill>
        <p:spPr>
          <a:xfrm>
            <a:off x="7527689" y="1143000"/>
            <a:ext cx="3804121" cy="5105400"/>
          </a:xfrm>
          <a:prstGeom prst="rect">
            <a:avLst/>
          </a:prstGeom>
        </p:spPr>
      </p:pic>
      <p:sp>
        <p:nvSpPr>
          <p:cNvPr id="8" name="text">
            <a:extLst>
              <a:ext uri="{FF2B5EF4-FFF2-40B4-BE49-F238E27FC236}">
                <a16:creationId xmlns:a16="http://schemas.microsoft.com/office/drawing/2014/main" id="{822A0F40-40C5-E29D-62DE-B620FD619CBF}"/>
              </a:ext>
            </a:extLst>
          </p:cNvPr>
          <p:cNvSpPr>
            <a:spLocks noGrp="1"/>
          </p:cNvSpPr>
          <p:nvPr/>
        </p:nvSpPr>
        <p:spPr>
          <a:xfrm>
            <a:off x="8019018" y="628650"/>
            <a:ext cx="2876664" cy="514350"/>
          </a:xfrm>
          <a:prstGeom prst="rect">
            <a:avLst/>
          </a:prstGeom>
          <a:noFill/>
          <a:ln w="0">
            <a:noFill/>
          </a:ln>
        </p:spPr>
        <p:txBody>
          <a:bodyPr>
            <a:noAutofit/>
          </a:bodyPr>
          <a:lstStyle/>
          <a:p>
            <a:pPr>
              <a:defRPr sz="1425" b="0" i="0">
                <a:solidFill>
                  <a:srgbClr val="D5D9DF"/>
                </a:solidFill>
                <a:latin typeface="Nimbus Sans"/>
                <a:ea typeface="Nimbus Sans"/>
                <a:cs typeface="Nimbus Sans"/>
              </a:defRPr>
            </a:pPr>
            <a:r>
              <a:rPr lang="it-IT" sz="1425" dirty="0">
                <a:solidFill>
                  <a:srgbClr val="D5D9DF"/>
                </a:solidFill>
                <a:latin typeface="Nimbus Sans"/>
                <a:ea typeface="Nimbus Sans"/>
                <a:cs typeface="Nimbus Sans"/>
              </a:rPr>
              <a:t>T. Belloni: BH - Napoli metro 2023</a:t>
            </a:r>
            <a:endParaRPr sz="1425" b="0" i="0" dirty="0">
              <a:solidFill>
                <a:srgbClr val="D5D9DF"/>
              </a:solidFill>
              <a:latin typeface="Nimbus Sans"/>
              <a:ea typeface="Nimbus Sans"/>
              <a:cs typeface="Nimbus Sans"/>
            </a:endParaRPr>
          </a:p>
        </p:txBody>
      </p:sp>
    </p:spTree>
    <p:extLst>
      <p:ext uri="{BB962C8B-B14F-4D97-AF65-F5344CB8AC3E}">
        <p14:creationId xmlns:p14="http://schemas.microsoft.com/office/powerpoint/2010/main" val="17728846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bg>
      <p:bgPr>
        <a:solidFill>
          <a:srgbClr val="171A1F"/>
        </a:solidFill>
        <a:effectLst/>
      </p:bgPr>
    </p:bg>
    <p:spTree>
      <p:nvGrpSpPr>
        <p:cNvPr id="1" name=""/>
        <p:cNvGrpSpPr/>
        <p:nvPr/>
      </p:nvGrpSpPr>
      <p:grpSpPr>
        <a:xfrm>
          <a:off x="0" y="0"/>
          <a:ext cx="0" cy="0"/>
          <a:chOff x="0" y="0"/>
          <a:chExt cx="0" cy="0"/>
        </a:xfrm>
      </p:grpSpPr>
      <p:sp>
        <p:nvSpPr>
          <p:cNvPr id="13" name="slide-title">
            <a:extLst>
              <a:ext uri="{FF2B5EF4-FFF2-40B4-BE49-F238E27FC236}">
                <a16:creationId xmlns:a16="http://schemas.microsoft.com/office/drawing/2014/main" id="{B6B732CA-E94B-42D8-91AD-DCC9E4209525}"/>
              </a:ext>
            </a:extLst>
          </p:cNvPr>
          <p:cNvSpPr>
            <a:spLocks noGrp="1"/>
          </p:cNvSpPr>
          <p:nvPr/>
        </p:nvSpPr>
        <p:spPr>
          <a:xfrm>
            <a:off x="609600" y="400050"/>
            <a:ext cx="10972800" cy="590550"/>
          </a:xfrm>
          <a:prstGeom prst="rect">
            <a:avLst/>
          </a:prstGeom>
          <a:noFill/>
          <a:ln w="0">
            <a:noFill/>
          </a:ln>
        </p:spPr>
        <p:txBody>
          <a:bodyPr>
            <a:noAutofit/>
          </a:bodyPr>
          <a:lstStyle/>
          <a:p>
            <a:pPr algn="l">
              <a:defRPr sz="2550" b="1" i="0">
                <a:solidFill>
                  <a:srgbClr val="FFFFFF"/>
                </a:solidFill>
                <a:latin typeface="Nimbus Sans"/>
                <a:ea typeface="Nimbus Sans"/>
                <a:cs typeface="Nimbus Sans"/>
              </a:defRPr>
            </a:pPr>
            <a:r>
              <a:rPr sz="2550" b="1" i="0">
                <a:solidFill>
                  <a:srgbClr val="FFFFFF"/>
                </a:solidFill>
                <a:latin typeface="Nimbus Sans"/>
                <a:ea typeface="Nimbus Sans"/>
                <a:cs typeface="Nimbus Sans"/>
              </a:rPr>
              <a:t>Listening to black holes</a:t>
            </a:r>
          </a:p>
        </p:txBody>
      </p:sp>
      <p:sp>
        <p:nvSpPr>
          <p:cNvPr id="2" name="accent-rule">
            <a:extLst>
              <a:ext uri="{FF2B5EF4-FFF2-40B4-BE49-F238E27FC236}">
                <a16:creationId xmlns:a16="http://schemas.microsoft.com/office/drawing/2014/main" id="{41428C15-F7D1-424E-8702-2ED0AC5593ED}"/>
              </a:ext>
            </a:extLst>
          </p:cNvPr>
          <p:cNvSpPr>
            <a:spLocks noGrp="1"/>
          </p:cNvSpPr>
          <p:nvPr/>
        </p:nvSpPr>
        <p:spPr>
          <a:xfrm>
            <a:off x="609600" y="1066800"/>
            <a:ext cx="1428750" cy="47625"/>
          </a:xfrm>
          <a:prstGeom prst="rect">
            <a:avLst/>
          </a:prstGeom>
          <a:solidFill>
            <a:srgbClr val="78C6D6"/>
          </a:solidFill>
          <a:ln w="0">
            <a:noFill/>
          </a:ln>
        </p:spPr>
        <p:txBody>
          <a:bodyPr/>
          <a:lstStyle/>
          <a:p>
            <a:endParaRPr lang="en-GB"/>
          </a:p>
        </p:txBody>
      </p:sp>
      <p:sp>
        <p:nvSpPr>
          <p:cNvPr id="3" name="text">
            <a:extLst>
              <a:ext uri="{FF2B5EF4-FFF2-40B4-BE49-F238E27FC236}">
                <a16:creationId xmlns:a16="http://schemas.microsoft.com/office/drawing/2014/main" id="{CD591E6B-9E36-49AF-810F-9CBB5BA85CF9}"/>
              </a:ext>
            </a:extLst>
          </p:cNvPr>
          <p:cNvSpPr>
            <a:spLocks noGrp="1"/>
          </p:cNvSpPr>
          <p:nvPr/>
        </p:nvSpPr>
        <p:spPr>
          <a:xfrm>
            <a:off x="609600" y="1381125"/>
            <a:ext cx="6191250" cy="1238250"/>
          </a:xfrm>
          <a:prstGeom prst="rect">
            <a:avLst/>
          </a:prstGeom>
          <a:noFill/>
          <a:ln w="0">
            <a:noFill/>
          </a:ln>
        </p:spPr>
        <p:txBody>
          <a:bodyPr>
            <a:noAutofit/>
          </a:bodyPr>
          <a:lstStyle/>
          <a:p>
            <a:pPr algn="l">
              <a:defRPr sz="2100" b="1" i="0">
                <a:solidFill>
                  <a:srgbClr val="F5F1E8"/>
                </a:solidFill>
                <a:latin typeface="Nimbus Sans"/>
                <a:ea typeface="Nimbus Sans"/>
                <a:cs typeface="Nimbus Sans"/>
              </a:defRPr>
            </a:pPr>
            <a:r>
              <a:rPr sz="2100" b="1" i="0" dirty="0">
                <a:solidFill>
                  <a:srgbClr val="F5F1E8"/>
                </a:solidFill>
                <a:latin typeface="Nimbus Sans"/>
                <a:ea typeface="Nimbus Sans"/>
                <a:cs typeface="Nimbus Sans"/>
              </a:rPr>
              <a:t>Tomaso helped turn rapid X-ray variability into a physical language for accreting compact objects.</a:t>
            </a:r>
          </a:p>
        </p:txBody>
      </p:sp>
      <p:sp>
        <p:nvSpPr>
          <p:cNvPr id="4" name="text">
            <a:extLst>
              <a:ext uri="{FF2B5EF4-FFF2-40B4-BE49-F238E27FC236}">
                <a16:creationId xmlns:a16="http://schemas.microsoft.com/office/drawing/2014/main" id="{D7A9C767-AEAC-43CB-AF45-EC653C279BBF}"/>
              </a:ext>
            </a:extLst>
          </p:cNvPr>
          <p:cNvSpPr>
            <a:spLocks noGrp="1"/>
          </p:cNvSpPr>
          <p:nvPr/>
        </p:nvSpPr>
        <p:spPr>
          <a:xfrm>
            <a:off x="609600" y="2952750"/>
            <a:ext cx="2333625" cy="323850"/>
          </a:xfrm>
          <a:prstGeom prst="rect">
            <a:avLst/>
          </a:prstGeom>
          <a:noFill/>
          <a:ln w="0">
            <a:noFill/>
          </a:ln>
        </p:spPr>
        <p:txBody>
          <a:bodyPr>
            <a:noAutofit/>
          </a:bodyPr>
          <a:lstStyle/>
          <a:p>
            <a:pPr algn="l">
              <a:defRPr sz="1650" b="1" i="0">
                <a:solidFill>
                  <a:srgbClr val="D5A84B"/>
                </a:solidFill>
                <a:latin typeface="Nimbus Sans"/>
                <a:ea typeface="Nimbus Sans"/>
                <a:cs typeface="Nimbus Sans"/>
              </a:defRPr>
            </a:pPr>
            <a:r>
              <a:rPr sz="1650" b="1" i="0">
                <a:solidFill>
                  <a:srgbClr val="D5A84B"/>
                </a:solidFill>
                <a:latin typeface="Nimbus Sans"/>
                <a:ea typeface="Nimbus Sans"/>
                <a:cs typeface="Nimbus Sans"/>
              </a:rPr>
              <a:t>Fast timing</a:t>
            </a:r>
          </a:p>
        </p:txBody>
      </p:sp>
      <p:sp>
        <p:nvSpPr>
          <p:cNvPr id="5" name="text">
            <a:extLst>
              <a:ext uri="{FF2B5EF4-FFF2-40B4-BE49-F238E27FC236}">
                <a16:creationId xmlns:a16="http://schemas.microsoft.com/office/drawing/2014/main" id="{06312FD5-14BE-429C-8EDA-ABABCC60A763}"/>
              </a:ext>
            </a:extLst>
          </p:cNvPr>
          <p:cNvSpPr>
            <a:spLocks noGrp="1"/>
          </p:cNvSpPr>
          <p:nvPr/>
        </p:nvSpPr>
        <p:spPr>
          <a:xfrm>
            <a:off x="2809875" y="2952750"/>
            <a:ext cx="4143375" cy="514350"/>
          </a:xfrm>
          <a:prstGeom prst="rect">
            <a:avLst/>
          </a:prstGeom>
          <a:noFill/>
          <a:ln w="0">
            <a:noFill/>
          </a:ln>
        </p:spPr>
        <p:txBody>
          <a:bodyPr>
            <a:noAutofit/>
          </a:bodyPr>
          <a:lstStyle/>
          <a:p>
            <a:pPr algn="l">
              <a:defRPr sz="1425" b="0" i="0">
                <a:solidFill>
                  <a:srgbClr val="D5D9DF"/>
                </a:solidFill>
                <a:latin typeface="Nimbus Sans"/>
                <a:ea typeface="Nimbus Sans"/>
                <a:cs typeface="Nimbus Sans"/>
              </a:defRPr>
            </a:pPr>
            <a:r>
              <a:rPr sz="1425" b="0" i="0" dirty="0">
                <a:solidFill>
                  <a:srgbClr val="D5D9DF"/>
                </a:solidFill>
                <a:latin typeface="Nimbus Sans"/>
                <a:ea typeface="Nimbus Sans"/>
                <a:cs typeface="Nimbus Sans"/>
              </a:rPr>
              <a:t>Reading changes from milliseconds to years</a:t>
            </a:r>
          </a:p>
        </p:txBody>
      </p:sp>
      <p:sp>
        <p:nvSpPr>
          <p:cNvPr id="6" name="text">
            <a:extLst>
              <a:ext uri="{FF2B5EF4-FFF2-40B4-BE49-F238E27FC236}">
                <a16:creationId xmlns:a16="http://schemas.microsoft.com/office/drawing/2014/main" id="{A4B4103C-49DA-4517-90FC-2A16E3477F79}"/>
              </a:ext>
            </a:extLst>
          </p:cNvPr>
          <p:cNvSpPr>
            <a:spLocks noGrp="1"/>
          </p:cNvSpPr>
          <p:nvPr/>
        </p:nvSpPr>
        <p:spPr>
          <a:xfrm>
            <a:off x="609600" y="3733800"/>
            <a:ext cx="2333625" cy="323850"/>
          </a:xfrm>
          <a:prstGeom prst="rect">
            <a:avLst/>
          </a:prstGeom>
          <a:noFill/>
          <a:ln w="0">
            <a:noFill/>
          </a:ln>
        </p:spPr>
        <p:txBody>
          <a:bodyPr>
            <a:noAutofit/>
          </a:bodyPr>
          <a:lstStyle/>
          <a:p>
            <a:pPr algn="l">
              <a:defRPr sz="1650" b="1" i="0">
                <a:solidFill>
                  <a:srgbClr val="D5A84B"/>
                </a:solidFill>
                <a:latin typeface="Nimbus Sans"/>
                <a:ea typeface="Nimbus Sans"/>
                <a:cs typeface="Nimbus Sans"/>
              </a:defRPr>
            </a:pPr>
            <a:r>
              <a:rPr sz="1650" b="1" i="0">
                <a:solidFill>
                  <a:srgbClr val="D5A84B"/>
                </a:solidFill>
                <a:latin typeface="Nimbus Sans"/>
                <a:ea typeface="Nimbus Sans"/>
                <a:cs typeface="Nimbus Sans"/>
              </a:rPr>
              <a:t>States and transitions</a:t>
            </a:r>
          </a:p>
        </p:txBody>
      </p:sp>
      <p:sp>
        <p:nvSpPr>
          <p:cNvPr id="7" name="text">
            <a:extLst>
              <a:ext uri="{FF2B5EF4-FFF2-40B4-BE49-F238E27FC236}">
                <a16:creationId xmlns:a16="http://schemas.microsoft.com/office/drawing/2014/main" id="{58CFB7EA-8CA3-4ED7-A052-E90B4FD036AE}"/>
              </a:ext>
            </a:extLst>
          </p:cNvPr>
          <p:cNvSpPr>
            <a:spLocks noGrp="1"/>
          </p:cNvSpPr>
          <p:nvPr/>
        </p:nvSpPr>
        <p:spPr>
          <a:xfrm>
            <a:off x="2809875" y="3733800"/>
            <a:ext cx="4143375" cy="514350"/>
          </a:xfrm>
          <a:prstGeom prst="rect">
            <a:avLst/>
          </a:prstGeom>
          <a:noFill/>
          <a:ln w="0">
            <a:noFill/>
          </a:ln>
        </p:spPr>
        <p:txBody>
          <a:bodyPr>
            <a:noAutofit/>
          </a:bodyPr>
          <a:lstStyle/>
          <a:p>
            <a:pPr algn="l">
              <a:defRPr sz="1425" b="0" i="0">
                <a:solidFill>
                  <a:srgbClr val="D5D9DF"/>
                </a:solidFill>
                <a:latin typeface="Nimbus Sans"/>
                <a:ea typeface="Nimbus Sans"/>
                <a:cs typeface="Nimbus Sans"/>
              </a:defRPr>
            </a:pPr>
            <a:r>
              <a:rPr sz="1425" b="0" i="0">
                <a:solidFill>
                  <a:srgbClr val="D5D9DF"/>
                </a:solidFill>
                <a:latin typeface="Nimbus Sans"/>
                <a:ea typeface="Nimbus Sans"/>
                <a:cs typeface="Nimbus Sans"/>
              </a:rPr>
              <a:t>Organising the complex evolution of black-hole transients</a:t>
            </a:r>
          </a:p>
        </p:txBody>
      </p:sp>
      <p:sp>
        <p:nvSpPr>
          <p:cNvPr id="8" name="text">
            <a:extLst>
              <a:ext uri="{FF2B5EF4-FFF2-40B4-BE49-F238E27FC236}">
                <a16:creationId xmlns:a16="http://schemas.microsoft.com/office/drawing/2014/main" id="{A201E642-4E9F-47B6-BAD0-5312C8E8F5A2}"/>
              </a:ext>
            </a:extLst>
          </p:cNvPr>
          <p:cNvSpPr>
            <a:spLocks noGrp="1"/>
          </p:cNvSpPr>
          <p:nvPr/>
        </p:nvSpPr>
        <p:spPr>
          <a:xfrm>
            <a:off x="609600" y="4514850"/>
            <a:ext cx="2333625" cy="323850"/>
          </a:xfrm>
          <a:prstGeom prst="rect">
            <a:avLst/>
          </a:prstGeom>
          <a:noFill/>
          <a:ln w="0">
            <a:noFill/>
          </a:ln>
        </p:spPr>
        <p:txBody>
          <a:bodyPr>
            <a:noAutofit/>
          </a:bodyPr>
          <a:lstStyle/>
          <a:p>
            <a:pPr algn="l">
              <a:defRPr sz="1650" b="1" i="0">
                <a:solidFill>
                  <a:srgbClr val="D5A84B"/>
                </a:solidFill>
                <a:latin typeface="Nimbus Sans"/>
                <a:ea typeface="Nimbus Sans"/>
                <a:cs typeface="Nimbus Sans"/>
              </a:defRPr>
            </a:pPr>
            <a:r>
              <a:rPr sz="1650" b="1" i="0">
                <a:solidFill>
                  <a:srgbClr val="D5A84B"/>
                </a:solidFill>
                <a:latin typeface="Nimbus Sans"/>
                <a:ea typeface="Nimbus Sans"/>
                <a:cs typeface="Nimbus Sans"/>
              </a:rPr>
              <a:t>QPOs</a:t>
            </a:r>
          </a:p>
        </p:txBody>
      </p:sp>
      <p:sp>
        <p:nvSpPr>
          <p:cNvPr id="9" name="text">
            <a:extLst>
              <a:ext uri="{FF2B5EF4-FFF2-40B4-BE49-F238E27FC236}">
                <a16:creationId xmlns:a16="http://schemas.microsoft.com/office/drawing/2014/main" id="{819E6962-0370-4650-BCCD-DDFFDBB842A9}"/>
              </a:ext>
            </a:extLst>
          </p:cNvPr>
          <p:cNvSpPr>
            <a:spLocks noGrp="1"/>
          </p:cNvSpPr>
          <p:nvPr/>
        </p:nvSpPr>
        <p:spPr>
          <a:xfrm>
            <a:off x="2809875" y="4514850"/>
            <a:ext cx="4143375" cy="514350"/>
          </a:xfrm>
          <a:prstGeom prst="rect">
            <a:avLst/>
          </a:prstGeom>
          <a:noFill/>
          <a:ln w="0">
            <a:noFill/>
          </a:ln>
        </p:spPr>
        <p:txBody>
          <a:bodyPr>
            <a:noAutofit/>
          </a:bodyPr>
          <a:lstStyle/>
          <a:p>
            <a:pPr algn="l">
              <a:defRPr sz="1425" b="0" i="0">
                <a:solidFill>
                  <a:srgbClr val="D5D9DF"/>
                </a:solidFill>
                <a:latin typeface="Nimbus Sans"/>
                <a:ea typeface="Nimbus Sans"/>
                <a:cs typeface="Nimbus Sans"/>
              </a:defRPr>
            </a:pPr>
            <a:r>
              <a:rPr sz="1425" b="0" i="0">
                <a:solidFill>
                  <a:srgbClr val="D5D9DF"/>
                </a:solidFill>
                <a:latin typeface="Nimbus Sans"/>
                <a:ea typeface="Nimbus Sans"/>
                <a:cs typeface="Nimbus Sans"/>
              </a:rPr>
              <a:t>Using characteristic frequencies to probe the inner accretion flow</a:t>
            </a:r>
          </a:p>
        </p:txBody>
      </p:sp>
      <p:sp>
        <p:nvSpPr>
          <p:cNvPr id="10" name="text">
            <a:extLst>
              <a:ext uri="{FF2B5EF4-FFF2-40B4-BE49-F238E27FC236}">
                <a16:creationId xmlns:a16="http://schemas.microsoft.com/office/drawing/2014/main" id="{36B17CF3-6F4F-4633-99EE-8641AC6F3F52}"/>
              </a:ext>
            </a:extLst>
          </p:cNvPr>
          <p:cNvSpPr>
            <a:spLocks noGrp="1"/>
          </p:cNvSpPr>
          <p:nvPr/>
        </p:nvSpPr>
        <p:spPr>
          <a:xfrm>
            <a:off x="609600" y="5295900"/>
            <a:ext cx="2333625" cy="323850"/>
          </a:xfrm>
          <a:prstGeom prst="rect">
            <a:avLst/>
          </a:prstGeom>
          <a:noFill/>
          <a:ln w="0">
            <a:noFill/>
          </a:ln>
        </p:spPr>
        <p:txBody>
          <a:bodyPr>
            <a:noAutofit/>
          </a:bodyPr>
          <a:lstStyle/>
          <a:p>
            <a:pPr algn="l">
              <a:defRPr sz="1650" b="1" i="0">
                <a:solidFill>
                  <a:srgbClr val="D5A84B"/>
                </a:solidFill>
                <a:latin typeface="Nimbus Sans"/>
                <a:ea typeface="Nimbus Sans"/>
                <a:cs typeface="Nimbus Sans"/>
              </a:defRPr>
            </a:pPr>
            <a:r>
              <a:rPr sz="1650" b="1" i="0">
                <a:solidFill>
                  <a:srgbClr val="D5A84B"/>
                </a:solidFill>
                <a:latin typeface="Nimbus Sans"/>
                <a:ea typeface="Nimbus Sans"/>
                <a:cs typeface="Nimbus Sans"/>
              </a:rPr>
              <a:t>Accretion and ejection</a:t>
            </a:r>
          </a:p>
        </p:txBody>
      </p:sp>
      <p:sp>
        <p:nvSpPr>
          <p:cNvPr id="11" name="text">
            <a:extLst>
              <a:ext uri="{FF2B5EF4-FFF2-40B4-BE49-F238E27FC236}">
                <a16:creationId xmlns:a16="http://schemas.microsoft.com/office/drawing/2014/main" id="{3320FA86-F1E9-40D6-BDCD-AAE8FFED4FE3}"/>
              </a:ext>
            </a:extLst>
          </p:cNvPr>
          <p:cNvSpPr>
            <a:spLocks noGrp="1"/>
          </p:cNvSpPr>
          <p:nvPr/>
        </p:nvSpPr>
        <p:spPr>
          <a:xfrm>
            <a:off x="2809875" y="5295900"/>
            <a:ext cx="4143375" cy="514350"/>
          </a:xfrm>
          <a:prstGeom prst="rect">
            <a:avLst/>
          </a:prstGeom>
          <a:noFill/>
          <a:ln w="0">
            <a:noFill/>
          </a:ln>
        </p:spPr>
        <p:txBody>
          <a:bodyPr>
            <a:noAutofit/>
          </a:bodyPr>
          <a:lstStyle/>
          <a:p>
            <a:pPr algn="l">
              <a:defRPr sz="1425" b="0" i="0">
                <a:solidFill>
                  <a:srgbClr val="D5D9DF"/>
                </a:solidFill>
                <a:latin typeface="Nimbus Sans"/>
                <a:ea typeface="Nimbus Sans"/>
                <a:cs typeface="Nimbus Sans"/>
              </a:defRPr>
            </a:pPr>
            <a:r>
              <a:rPr sz="1425" b="0" i="0">
                <a:solidFill>
                  <a:srgbClr val="D5D9DF"/>
                </a:solidFill>
                <a:latin typeface="Nimbus Sans"/>
                <a:ea typeface="Nimbus Sans"/>
                <a:cs typeface="Nimbus Sans"/>
              </a:rPr>
              <a:t>Connecting X-ray states with winds and jets</a:t>
            </a:r>
          </a:p>
        </p:txBody>
      </p:sp>
      <p:pic>
        <p:nvPicPr>
          <p:cNvPr id="24" name="Immagine 23"/>
          <p:cNvPicPr>
            <a:picLocks noChangeAspect="1"/>
          </p:cNvPicPr>
          <p:nvPr/>
        </p:nvPicPr>
        <p:blipFill>
          <a:blip r:embed="rId3"/>
          <a:stretch/>
        </p:blipFill>
        <p:spPr>
          <a:xfrm>
            <a:off x="7527689" y="1143000"/>
            <a:ext cx="3804121" cy="5105400"/>
          </a:xfrm>
          <a:prstGeom prst="rect">
            <a:avLst/>
          </a:prstGeom>
        </p:spPr>
      </p:pic>
      <p:sp>
        <p:nvSpPr>
          <p:cNvPr id="12" name="text">
            <a:extLst>
              <a:ext uri="{FF2B5EF4-FFF2-40B4-BE49-F238E27FC236}">
                <a16:creationId xmlns:a16="http://schemas.microsoft.com/office/drawing/2014/main" id="{858EC78E-2774-0ED9-7BD6-F656338FE533}"/>
              </a:ext>
            </a:extLst>
          </p:cNvPr>
          <p:cNvSpPr>
            <a:spLocks noGrp="1"/>
          </p:cNvSpPr>
          <p:nvPr/>
        </p:nvSpPr>
        <p:spPr>
          <a:xfrm>
            <a:off x="8019018" y="628650"/>
            <a:ext cx="2876664" cy="514350"/>
          </a:xfrm>
          <a:prstGeom prst="rect">
            <a:avLst/>
          </a:prstGeom>
          <a:noFill/>
          <a:ln w="0">
            <a:noFill/>
          </a:ln>
        </p:spPr>
        <p:txBody>
          <a:bodyPr>
            <a:noAutofit/>
          </a:bodyPr>
          <a:lstStyle/>
          <a:p>
            <a:pPr>
              <a:defRPr sz="1425" b="0" i="0">
                <a:solidFill>
                  <a:srgbClr val="D5D9DF"/>
                </a:solidFill>
                <a:latin typeface="Nimbus Sans"/>
                <a:ea typeface="Nimbus Sans"/>
                <a:cs typeface="Nimbus Sans"/>
              </a:defRPr>
            </a:pPr>
            <a:r>
              <a:rPr lang="it-IT" sz="1425" dirty="0">
                <a:solidFill>
                  <a:srgbClr val="D5D9DF"/>
                </a:solidFill>
                <a:latin typeface="Nimbus Sans"/>
                <a:ea typeface="Nimbus Sans"/>
                <a:cs typeface="Nimbus Sans"/>
              </a:rPr>
              <a:t>T. Belloni: BH - Napoli metro 2023</a:t>
            </a:r>
            <a:endParaRPr sz="1425" b="0" i="0" dirty="0">
              <a:solidFill>
                <a:srgbClr val="D5D9DF"/>
              </a:solidFill>
              <a:latin typeface="Nimbus Sans"/>
              <a:ea typeface="Nimbus Sans"/>
              <a:cs typeface="Nimbus Sans"/>
            </a:endParaRPr>
          </a:p>
        </p:txBody>
      </p:sp>
      <p:pic>
        <p:nvPicPr>
          <p:cNvPr id="15" name="Immagine 14">
            <a:extLst>
              <a:ext uri="{FF2B5EF4-FFF2-40B4-BE49-F238E27FC236}">
                <a16:creationId xmlns:a16="http://schemas.microsoft.com/office/drawing/2014/main" id="{2295D985-2730-5035-B81F-D180DF1EEA23}"/>
              </a:ext>
            </a:extLst>
          </p:cNvPr>
          <p:cNvPicPr>
            <a:picLocks noChangeAspect="1"/>
          </p:cNvPicPr>
          <p:nvPr/>
        </p:nvPicPr>
        <p:blipFill>
          <a:blip r:embed="rId4"/>
          <a:stretch/>
        </p:blipFill>
        <p:spPr>
          <a:xfrm>
            <a:off x="7429500" y="523875"/>
            <a:ext cx="4357688" cy="5810250"/>
          </a:xfrm>
          <a:prstGeom prst="rect">
            <a:avLst/>
          </a:prstGeom>
        </p:spPr>
      </p:pic>
    </p:spTree>
    <p:extLst>
      <p:ext uri="{BB962C8B-B14F-4D97-AF65-F5344CB8AC3E}">
        <p14:creationId xmlns:p14="http://schemas.microsoft.com/office/powerpoint/2010/main" val="15951471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B0D10"/>
        </a:solidFill>
        <a:effectLst/>
      </p:bgPr>
    </p:bg>
    <p:spTree>
      <p:nvGrpSpPr>
        <p:cNvPr id="1" name="">
          <a:extLst>
            <a:ext uri="{FF2B5EF4-FFF2-40B4-BE49-F238E27FC236}">
              <a16:creationId xmlns:a16="http://schemas.microsoft.com/office/drawing/2014/main" id="{1798D2E2-4186-4821-941F-D2340D55D284}"/>
            </a:ext>
          </a:extLst>
        </p:cNvPr>
        <p:cNvGrpSpPr/>
        <p:nvPr/>
      </p:nvGrpSpPr>
      <p:grpSpPr>
        <a:xfrm>
          <a:off x="0" y="0"/>
          <a:ext cx="0" cy="0"/>
          <a:chOff x="0" y="0"/>
          <a:chExt cx="0" cy="0"/>
        </a:xfrm>
      </p:grpSpPr>
      <p:sp>
        <p:nvSpPr>
          <p:cNvPr id="5" name="slide-title">
            <a:extLst>
              <a:ext uri="{FF2B5EF4-FFF2-40B4-BE49-F238E27FC236}">
                <a16:creationId xmlns:a16="http://schemas.microsoft.com/office/drawing/2014/main" id="{612A5320-E696-40AB-80DE-E38791E523C6}"/>
              </a:ext>
            </a:extLst>
          </p:cNvPr>
          <p:cNvSpPr>
            <a:spLocks noGrp="1"/>
          </p:cNvSpPr>
          <p:nvPr/>
        </p:nvSpPr>
        <p:spPr>
          <a:xfrm>
            <a:off x="609600" y="400050"/>
            <a:ext cx="10972800" cy="590550"/>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2550" b="1" i="0">
                <a:solidFill>
                  <a:srgbClr val="FFFFFF"/>
                </a:solidFill>
                <a:latin typeface="Nimbus Sans"/>
                <a:ea typeface="Nimbus Sans"/>
                <a:cs typeface="Nimbus Sans"/>
              </a:defRPr>
            </a:pPr>
            <a:r>
              <a:rPr kumimoji="0" sz="2550" b="1" i="0" u="none" strike="noStrike" kern="1200" cap="none" spc="0" normalizeH="0" baseline="0" noProof="0">
                <a:ln>
                  <a:noFill/>
                </a:ln>
                <a:solidFill>
                  <a:srgbClr val="FFFFFF"/>
                </a:solidFill>
                <a:effectLst/>
                <a:uLnTx/>
                <a:uFillTx/>
                <a:latin typeface="Nimbus Sans"/>
                <a:ea typeface="Nimbus Sans"/>
                <a:cs typeface="Nimbus Sans"/>
              </a:rPr>
              <a:t>Through his lens</a:t>
            </a:r>
          </a:p>
        </p:txBody>
      </p:sp>
      <p:pic>
        <p:nvPicPr>
          <p:cNvPr id="6" name="Immagine 5">
            <a:extLst>
              <a:ext uri="{FF2B5EF4-FFF2-40B4-BE49-F238E27FC236}">
                <a16:creationId xmlns:a16="http://schemas.microsoft.com/office/drawing/2014/main" id="{3B32F7FF-F799-9DE4-46E8-FA8E2EBEF261}"/>
              </a:ext>
            </a:extLst>
          </p:cNvPr>
          <p:cNvPicPr>
            <a:picLocks noChangeAspect="1"/>
          </p:cNvPicPr>
          <p:nvPr/>
        </p:nvPicPr>
        <p:blipFill>
          <a:blip r:embed="rId3"/>
          <a:srcRect l="8250" r="8250"/>
          <a:stretch>
            <a:fillRect/>
          </a:stretch>
        </p:blipFill>
        <p:spPr>
          <a:xfrm>
            <a:off x="609600" y="1285875"/>
            <a:ext cx="5286375" cy="4238625"/>
          </a:xfrm>
          <a:prstGeom prst="rect">
            <a:avLst/>
          </a:prstGeom>
        </p:spPr>
      </p:pic>
      <p:pic>
        <p:nvPicPr>
          <p:cNvPr id="7" name="Immagine 6">
            <a:extLst>
              <a:ext uri="{FF2B5EF4-FFF2-40B4-BE49-F238E27FC236}">
                <a16:creationId xmlns:a16="http://schemas.microsoft.com/office/drawing/2014/main" id="{6667A5F6-D0D7-7898-0DC2-7FA046D09A00}"/>
              </a:ext>
            </a:extLst>
          </p:cNvPr>
          <p:cNvPicPr>
            <a:picLocks noChangeAspect="1"/>
          </p:cNvPicPr>
          <p:nvPr/>
        </p:nvPicPr>
        <p:blipFill>
          <a:blip r:embed="rId4"/>
          <a:srcRect l="7874" r="7874"/>
          <a:stretch>
            <a:fillRect/>
          </a:stretch>
        </p:blipFill>
        <p:spPr>
          <a:xfrm>
            <a:off x="6191250" y="1285875"/>
            <a:ext cx="5334000" cy="4238625"/>
          </a:xfrm>
          <a:prstGeom prst="rect">
            <a:avLst/>
          </a:prstGeom>
        </p:spPr>
      </p:pic>
      <p:sp>
        <p:nvSpPr>
          <p:cNvPr id="4" name="text">
            <a:extLst>
              <a:ext uri="{FF2B5EF4-FFF2-40B4-BE49-F238E27FC236}">
                <a16:creationId xmlns:a16="http://schemas.microsoft.com/office/drawing/2014/main" id="{CF3F47A8-A96F-E770-B3A9-F95C975A72A8}"/>
              </a:ext>
            </a:extLst>
          </p:cNvPr>
          <p:cNvSpPr>
            <a:spLocks noGrp="1"/>
          </p:cNvSpPr>
          <p:nvPr/>
        </p:nvSpPr>
        <p:spPr>
          <a:xfrm>
            <a:off x="2857500" y="5857875"/>
            <a:ext cx="6477000" cy="400050"/>
          </a:xfrm>
          <a:prstGeom prst="rect">
            <a:avLst/>
          </a:prstGeom>
          <a:noFill/>
          <a:ln w="0">
            <a:noFill/>
          </a:ln>
        </p:spPr>
        <p:txBody>
          <a:bodyP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1" i="0">
                <a:solidFill>
                  <a:srgbClr val="D5A84B"/>
                </a:solidFill>
                <a:latin typeface="Nimbus Sans"/>
                <a:ea typeface="Nimbus Sans"/>
                <a:cs typeface="Nimbus Sans"/>
              </a:defRPr>
            </a:pPr>
            <a:r>
              <a:rPr kumimoji="0" sz="1800" b="1" i="0" u="none" strike="noStrike" kern="1200" cap="none" spc="0" normalizeH="0" baseline="0" noProof="0">
                <a:ln>
                  <a:noFill/>
                </a:ln>
                <a:solidFill>
                  <a:srgbClr val="D5A84B"/>
                </a:solidFill>
                <a:effectLst/>
                <a:uLnTx/>
                <a:uFillTx/>
                <a:latin typeface="Nimbus Sans"/>
                <a:ea typeface="Nimbus Sans"/>
                <a:cs typeface="Nimbus Sans"/>
              </a:rPr>
              <a:t>Tiziana and Luciano, EWASS 2015</a:t>
            </a:r>
          </a:p>
        </p:txBody>
      </p:sp>
    </p:spTree>
    <p:extLst>
      <p:ext uri="{BB962C8B-B14F-4D97-AF65-F5344CB8AC3E}">
        <p14:creationId xmlns:p14="http://schemas.microsoft.com/office/powerpoint/2010/main" val="37859400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37" name="Rettangolo 36">
            <a:extLst>
              <a:ext uri="{FF2B5EF4-FFF2-40B4-BE49-F238E27FC236}">
                <a16:creationId xmlns:a16="http://schemas.microsoft.com/office/drawing/2014/main" id="{2761FADF-FAFF-43B5-8049-2E03B727B6B7}"/>
              </a:ext>
            </a:extLst>
          </p:cNvPr>
          <p:cNvSpPr>
            <a:spLocks noGrp="1"/>
          </p:cNvSpPr>
          <p:nvPr/>
        </p:nvSpPr>
        <p:spPr>
          <a:xfrm>
            <a:off x="444500" y="266700"/>
            <a:ext cx="11112500" cy="419100"/>
          </a:xfrm>
          <a:prstGeom prst="rect">
            <a:avLst/>
          </a:prstGeom>
          <a:noFill/>
          <a:ln w="0">
            <a:noFill/>
          </a:ln>
        </p:spPr>
        <p:txBody>
          <a:bodyPr>
            <a:noAutofit/>
          </a:bodyPr>
          <a:lstStyle/>
          <a:p>
            <a:pPr defTabSz="609630">
              <a:defRPr sz="3750" b="1">
                <a:solidFill>
                  <a:srgbClr val="FFFFFF"/>
                </a:solidFill>
                <a:latin typeface="Arial"/>
                <a:ea typeface="Arial"/>
                <a:cs typeface="Arial"/>
              </a:defRPr>
            </a:pPr>
            <a:r>
              <a:rPr sz="2500" b="1">
                <a:solidFill>
                  <a:srgbClr val="FFFFFF"/>
                </a:solidFill>
                <a:latin typeface="Arial"/>
                <a:ea typeface="Arial"/>
                <a:cs typeface="Arial"/>
              </a:rPr>
              <a:t>Our work together</a:t>
            </a:r>
          </a:p>
        </p:txBody>
      </p:sp>
      <p:sp>
        <p:nvSpPr>
          <p:cNvPr id="2" name="Rettangolo 1">
            <a:extLst>
              <a:ext uri="{FF2B5EF4-FFF2-40B4-BE49-F238E27FC236}">
                <a16:creationId xmlns:a16="http://schemas.microsoft.com/office/drawing/2014/main" id="{404C5492-9D9A-4056-B175-4E655D0A585B}"/>
              </a:ext>
            </a:extLst>
          </p:cNvPr>
          <p:cNvSpPr>
            <a:spLocks noGrp="1"/>
          </p:cNvSpPr>
          <p:nvPr/>
        </p:nvSpPr>
        <p:spPr>
          <a:xfrm>
            <a:off x="457200" y="717550"/>
            <a:ext cx="11112500" cy="285750"/>
          </a:xfrm>
          <a:prstGeom prst="rect">
            <a:avLst/>
          </a:prstGeom>
          <a:noFill/>
          <a:ln w="0">
            <a:noFill/>
          </a:ln>
        </p:spPr>
        <p:txBody>
          <a:bodyPr>
            <a:noAutofit/>
          </a:bodyPr>
          <a:lstStyle/>
          <a:p>
            <a:pPr defTabSz="609630">
              <a:defRPr sz="2100" b="0">
                <a:solidFill>
                  <a:srgbClr val="67D7ED"/>
                </a:solidFill>
                <a:latin typeface="Arial"/>
                <a:ea typeface="Arial"/>
                <a:cs typeface="Arial"/>
              </a:defRPr>
            </a:pPr>
            <a:r>
              <a:rPr sz="1400">
                <a:solidFill>
                  <a:srgbClr val="67D7ED"/>
                </a:solidFill>
                <a:latin typeface="Arial"/>
                <a:ea typeface="Arial"/>
                <a:cs typeface="Arial"/>
              </a:rPr>
              <a:t>Tiziana Di Salvo &amp; Tomaso Belloni     11 refereed papers, 2002–2019</a:t>
            </a:r>
          </a:p>
        </p:txBody>
      </p:sp>
      <p:sp>
        <p:nvSpPr>
          <p:cNvPr id="3" name="Rettangolo 2">
            <a:extLst>
              <a:ext uri="{FF2B5EF4-FFF2-40B4-BE49-F238E27FC236}">
                <a16:creationId xmlns:a16="http://schemas.microsoft.com/office/drawing/2014/main" id="{51118005-5C0F-41D7-9B68-D14C673D7AD1}"/>
              </a:ext>
            </a:extLst>
          </p:cNvPr>
          <p:cNvSpPr>
            <a:spLocks noGrp="1"/>
          </p:cNvSpPr>
          <p:nvPr/>
        </p:nvSpPr>
        <p:spPr>
          <a:xfrm>
            <a:off x="457200" y="1206500"/>
            <a:ext cx="603250" cy="241300"/>
          </a:xfrm>
          <a:prstGeom prst="rect">
            <a:avLst/>
          </a:prstGeom>
          <a:noFill/>
          <a:ln w="0">
            <a:noFill/>
          </a:ln>
        </p:spPr>
        <p:txBody>
          <a:bodyPr>
            <a:noAutofit/>
          </a:bodyPr>
          <a:lstStyle/>
          <a:p>
            <a:pPr defTabSz="609630">
              <a:defRPr sz="2025" b="1">
                <a:solidFill>
                  <a:srgbClr val="67D7ED"/>
                </a:solidFill>
                <a:latin typeface="Arial"/>
                <a:ea typeface="Arial"/>
                <a:cs typeface="Arial"/>
              </a:defRPr>
            </a:pPr>
            <a:r>
              <a:rPr sz="1350" b="1">
                <a:solidFill>
                  <a:srgbClr val="67D7ED"/>
                </a:solidFill>
                <a:latin typeface="Arial"/>
                <a:ea typeface="Arial"/>
                <a:cs typeface="Arial"/>
              </a:rPr>
              <a:t>2019</a:t>
            </a:r>
          </a:p>
        </p:txBody>
      </p:sp>
      <p:sp>
        <p:nvSpPr>
          <p:cNvPr id="4" name="Rettangolo 3">
            <a:extLst>
              <a:ext uri="{FF2B5EF4-FFF2-40B4-BE49-F238E27FC236}">
                <a16:creationId xmlns:a16="http://schemas.microsoft.com/office/drawing/2014/main" id="{CDF1A66C-AA74-4AFD-B511-2210E3E312C8}"/>
              </a:ext>
            </a:extLst>
          </p:cNvPr>
          <p:cNvSpPr>
            <a:spLocks noGrp="1"/>
          </p:cNvSpPr>
          <p:nvPr/>
        </p:nvSpPr>
        <p:spPr>
          <a:xfrm>
            <a:off x="1123950" y="1206500"/>
            <a:ext cx="4921250" cy="558800"/>
          </a:xfrm>
          <a:prstGeom prst="rect">
            <a:avLst/>
          </a:prstGeom>
          <a:noFill/>
          <a:ln w="0">
            <a:noFill/>
          </a:ln>
        </p:spPr>
        <p:txBody>
          <a:bodyPr>
            <a:noAutofit/>
          </a:bodyPr>
          <a:lstStyle/>
          <a:p>
            <a:pPr defTabSz="609630">
              <a:defRPr sz="1950" b="0">
                <a:solidFill>
                  <a:srgbClr val="FFFFFF"/>
                </a:solidFill>
                <a:latin typeface="Arial"/>
                <a:ea typeface="Arial"/>
                <a:cs typeface="Arial"/>
              </a:defRPr>
            </a:pPr>
            <a:r>
              <a:rPr sz="1300">
                <a:solidFill>
                  <a:srgbClr val="FFFFFF"/>
                </a:solidFill>
                <a:latin typeface="Arial"/>
                <a:ea typeface="Arial"/>
                <a:cs typeface="Arial"/>
              </a:rPr>
              <a:t>Observatory science with eXTP</a:t>
            </a:r>
          </a:p>
        </p:txBody>
      </p:sp>
      <p:sp>
        <p:nvSpPr>
          <p:cNvPr id="5" name="Rettangolo 4">
            <a:extLst>
              <a:ext uri="{FF2B5EF4-FFF2-40B4-BE49-F238E27FC236}">
                <a16:creationId xmlns:a16="http://schemas.microsoft.com/office/drawing/2014/main" id="{F9B9583F-F198-4133-BC6D-EF0444A27748}"/>
              </a:ext>
            </a:extLst>
          </p:cNvPr>
          <p:cNvSpPr>
            <a:spLocks noGrp="1"/>
          </p:cNvSpPr>
          <p:nvPr/>
        </p:nvSpPr>
        <p:spPr>
          <a:xfrm>
            <a:off x="1123950" y="1752600"/>
            <a:ext cx="4921250" cy="203200"/>
          </a:xfrm>
          <a:prstGeom prst="rect">
            <a:avLst/>
          </a:prstGeom>
          <a:noFill/>
          <a:ln w="0">
            <a:noFill/>
          </a:ln>
        </p:spPr>
        <p:txBody>
          <a:bodyPr>
            <a:noAutofit/>
          </a:bodyPr>
          <a:lstStyle/>
          <a:p>
            <a:pPr defTabSz="609630">
              <a:defRPr sz="1650" b="0">
                <a:solidFill>
                  <a:srgbClr val="B6B6B6"/>
                </a:solidFill>
                <a:latin typeface="Arial"/>
                <a:ea typeface="Arial"/>
                <a:cs typeface="Arial"/>
              </a:defRPr>
            </a:pPr>
            <a:r>
              <a:rPr sz="1100">
                <a:solidFill>
                  <a:srgbClr val="B6B6B6"/>
                </a:solidFill>
                <a:latin typeface="Arial"/>
                <a:ea typeface="Arial"/>
                <a:cs typeface="Arial"/>
              </a:rPr>
              <a:t>in't Zand et al.  Science China Phys. Mech. Astron. 62, 29506</a:t>
            </a:r>
          </a:p>
        </p:txBody>
      </p:sp>
      <p:sp>
        <p:nvSpPr>
          <p:cNvPr id="6" name="Rettangolo 5">
            <a:extLst>
              <a:ext uri="{FF2B5EF4-FFF2-40B4-BE49-F238E27FC236}">
                <a16:creationId xmlns:a16="http://schemas.microsoft.com/office/drawing/2014/main" id="{D888BD5A-DC1E-4896-8FA4-99E738A05B9C}"/>
              </a:ext>
            </a:extLst>
          </p:cNvPr>
          <p:cNvSpPr>
            <a:spLocks noGrp="1"/>
          </p:cNvSpPr>
          <p:nvPr/>
        </p:nvSpPr>
        <p:spPr>
          <a:xfrm>
            <a:off x="457200" y="2032000"/>
            <a:ext cx="603250" cy="241300"/>
          </a:xfrm>
          <a:prstGeom prst="rect">
            <a:avLst/>
          </a:prstGeom>
          <a:noFill/>
          <a:ln w="0">
            <a:noFill/>
          </a:ln>
        </p:spPr>
        <p:txBody>
          <a:bodyPr>
            <a:noAutofit/>
          </a:bodyPr>
          <a:lstStyle/>
          <a:p>
            <a:pPr defTabSz="609630">
              <a:defRPr sz="2025" b="1">
                <a:solidFill>
                  <a:srgbClr val="67D7ED"/>
                </a:solidFill>
                <a:latin typeface="Arial"/>
                <a:ea typeface="Arial"/>
                <a:cs typeface="Arial"/>
              </a:defRPr>
            </a:pPr>
            <a:r>
              <a:rPr sz="1350" b="1">
                <a:solidFill>
                  <a:srgbClr val="67D7ED"/>
                </a:solidFill>
                <a:latin typeface="Arial"/>
                <a:ea typeface="Arial"/>
                <a:cs typeface="Arial"/>
              </a:rPr>
              <a:t>2019</a:t>
            </a:r>
          </a:p>
        </p:txBody>
      </p:sp>
      <p:sp>
        <p:nvSpPr>
          <p:cNvPr id="7" name="Rettangolo 6">
            <a:extLst>
              <a:ext uri="{FF2B5EF4-FFF2-40B4-BE49-F238E27FC236}">
                <a16:creationId xmlns:a16="http://schemas.microsoft.com/office/drawing/2014/main" id="{52F3771F-9FC1-4822-9D7B-9762BA9D4E59}"/>
              </a:ext>
            </a:extLst>
          </p:cNvPr>
          <p:cNvSpPr>
            <a:spLocks noGrp="1"/>
          </p:cNvSpPr>
          <p:nvPr/>
        </p:nvSpPr>
        <p:spPr>
          <a:xfrm>
            <a:off x="1123950" y="2032000"/>
            <a:ext cx="4921250" cy="558800"/>
          </a:xfrm>
          <a:prstGeom prst="rect">
            <a:avLst/>
          </a:prstGeom>
          <a:noFill/>
          <a:ln w="0">
            <a:noFill/>
          </a:ln>
        </p:spPr>
        <p:txBody>
          <a:bodyPr>
            <a:noAutofit/>
          </a:bodyPr>
          <a:lstStyle/>
          <a:p>
            <a:pPr defTabSz="609630">
              <a:defRPr sz="1950" b="0">
                <a:solidFill>
                  <a:srgbClr val="FFFFFF"/>
                </a:solidFill>
                <a:latin typeface="Arial"/>
                <a:ea typeface="Arial"/>
                <a:cs typeface="Arial"/>
              </a:defRPr>
            </a:pPr>
            <a:r>
              <a:rPr sz="1300">
                <a:solidFill>
                  <a:srgbClr val="FFFFFF"/>
                </a:solidFill>
                <a:latin typeface="Arial"/>
                <a:ea typeface="Arial"/>
                <a:cs typeface="Arial"/>
              </a:rPr>
              <a:t>Accretion in strong field gravity with eXTP</a:t>
            </a:r>
          </a:p>
        </p:txBody>
      </p:sp>
      <p:sp>
        <p:nvSpPr>
          <p:cNvPr id="8" name="Rettangolo 7">
            <a:extLst>
              <a:ext uri="{FF2B5EF4-FFF2-40B4-BE49-F238E27FC236}">
                <a16:creationId xmlns:a16="http://schemas.microsoft.com/office/drawing/2014/main" id="{6E91CE8B-D1C2-4120-9C3C-71C99DAF67CF}"/>
              </a:ext>
            </a:extLst>
          </p:cNvPr>
          <p:cNvSpPr>
            <a:spLocks noGrp="1"/>
          </p:cNvSpPr>
          <p:nvPr/>
        </p:nvSpPr>
        <p:spPr>
          <a:xfrm>
            <a:off x="1123950" y="2578100"/>
            <a:ext cx="4921250" cy="203200"/>
          </a:xfrm>
          <a:prstGeom prst="rect">
            <a:avLst/>
          </a:prstGeom>
          <a:noFill/>
          <a:ln w="0">
            <a:noFill/>
          </a:ln>
        </p:spPr>
        <p:txBody>
          <a:bodyPr>
            <a:noAutofit/>
          </a:bodyPr>
          <a:lstStyle/>
          <a:p>
            <a:pPr defTabSz="609630">
              <a:defRPr sz="1650" b="0">
                <a:solidFill>
                  <a:srgbClr val="B6B6B6"/>
                </a:solidFill>
                <a:latin typeface="Arial"/>
                <a:ea typeface="Arial"/>
                <a:cs typeface="Arial"/>
              </a:defRPr>
            </a:pPr>
            <a:r>
              <a:rPr sz="1100">
                <a:solidFill>
                  <a:srgbClr val="B6B6B6"/>
                </a:solidFill>
                <a:latin typeface="Arial"/>
                <a:ea typeface="Arial"/>
                <a:cs typeface="Arial"/>
              </a:rPr>
              <a:t>De Rosa et al.  Science China Phys. Mech. Astron. 62, 29504</a:t>
            </a:r>
          </a:p>
        </p:txBody>
      </p:sp>
      <p:sp>
        <p:nvSpPr>
          <p:cNvPr id="9" name="Rettangolo 8">
            <a:extLst>
              <a:ext uri="{FF2B5EF4-FFF2-40B4-BE49-F238E27FC236}">
                <a16:creationId xmlns:a16="http://schemas.microsoft.com/office/drawing/2014/main" id="{FEA4D8CC-DE5F-47B1-921B-8974EABE10DA}"/>
              </a:ext>
            </a:extLst>
          </p:cNvPr>
          <p:cNvSpPr>
            <a:spLocks noGrp="1"/>
          </p:cNvSpPr>
          <p:nvPr/>
        </p:nvSpPr>
        <p:spPr>
          <a:xfrm>
            <a:off x="457200" y="2857500"/>
            <a:ext cx="603250" cy="241300"/>
          </a:xfrm>
          <a:prstGeom prst="rect">
            <a:avLst/>
          </a:prstGeom>
          <a:noFill/>
          <a:ln w="0">
            <a:noFill/>
          </a:ln>
        </p:spPr>
        <p:txBody>
          <a:bodyPr>
            <a:noAutofit/>
          </a:bodyPr>
          <a:lstStyle/>
          <a:p>
            <a:pPr defTabSz="609630">
              <a:defRPr sz="2025" b="1">
                <a:solidFill>
                  <a:srgbClr val="67D7ED"/>
                </a:solidFill>
                <a:latin typeface="Arial"/>
                <a:ea typeface="Arial"/>
                <a:cs typeface="Arial"/>
              </a:defRPr>
            </a:pPr>
            <a:r>
              <a:rPr sz="1350" b="1">
                <a:solidFill>
                  <a:srgbClr val="67D7ED"/>
                </a:solidFill>
                <a:latin typeface="Arial"/>
                <a:ea typeface="Arial"/>
                <a:cs typeface="Arial"/>
              </a:rPr>
              <a:t>2013</a:t>
            </a:r>
          </a:p>
        </p:txBody>
      </p:sp>
      <p:sp>
        <p:nvSpPr>
          <p:cNvPr id="10" name="Rettangolo 9">
            <a:extLst>
              <a:ext uri="{FF2B5EF4-FFF2-40B4-BE49-F238E27FC236}">
                <a16:creationId xmlns:a16="http://schemas.microsoft.com/office/drawing/2014/main" id="{378B1E97-1417-4EED-9B24-F1B4441ED63F}"/>
              </a:ext>
            </a:extLst>
          </p:cNvPr>
          <p:cNvSpPr>
            <a:spLocks noGrp="1"/>
          </p:cNvSpPr>
          <p:nvPr/>
        </p:nvSpPr>
        <p:spPr>
          <a:xfrm>
            <a:off x="1123950" y="2857500"/>
            <a:ext cx="4921250" cy="558800"/>
          </a:xfrm>
          <a:prstGeom prst="rect">
            <a:avLst/>
          </a:prstGeom>
          <a:noFill/>
          <a:ln w="0">
            <a:noFill/>
          </a:ln>
        </p:spPr>
        <p:txBody>
          <a:bodyPr>
            <a:noAutofit/>
          </a:bodyPr>
          <a:lstStyle/>
          <a:p>
            <a:pPr defTabSz="609630">
              <a:defRPr sz="1950" b="0">
                <a:solidFill>
                  <a:srgbClr val="FFFFFF"/>
                </a:solidFill>
                <a:latin typeface="Arial"/>
                <a:ea typeface="Arial"/>
                <a:cs typeface="Arial"/>
              </a:defRPr>
            </a:pPr>
            <a:r>
              <a:rPr sz="1300">
                <a:solidFill>
                  <a:srgbClr val="FFFFFF"/>
                </a:solidFill>
                <a:latin typeface="Arial"/>
                <a:ea typeface="Arial"/>
                <a:cs typeface="Arial"/>
              </a:rPr>
              <a:t>Testing reflection features in 4U 1705-44 with XMM-Newton, BeppoSAX, and RXTE in the hard and soft states</a:t>
            </a:r>
          </a:p>
        </p:txBody>
      </p:sp>
      <p:sp>
        <p:nvSpPr>
          <p:cNvPr id="11" name="Rettangolo 10">
            <a:extLst>
              <a:ext uri="{FF2B5EF4-FFF2-40B4-BE49-F238E27FC236}">
                <a16:creationId xmlns:a16="http://schemas.microsoft.com/office/drawing/2014/main" id="{08A1B257-1670-4F2B-9168-22D92FFE3F57}"/>
              </a:ext>
            </a:extLst>
          </p:cNvPr>
          <p:cNvSpPr>
            <a:spLocks noGrp="1"/>
          </p:cNvSpPr>
          <p:nvPr/>
        </p:nvSpPr>
        <p:spPr>
          <a:xfrm>
            <a:off x="1123950" y="3403600"/>
            <a:ext cx="4921250" cy="203200"/>
          </a:xfrm>
          <a:prstGeom prst="rect">
            <a:avLst/>
          </a:prstGeom>
          <a:noFill/>
          <a:ln w="0">
            <a:noFill/>
          </a:ln>
        </p:spPr>
        <p:txBody>
          <a:bodyPr>
            <a:noAutofit/>
          </a:bodyPr>
          <a:lstStyle/>
          <a:p>
            <a:pPr defTabSz="609630">
              <a:defRPr sz="1650" b="0">
                <a:solidFill>
                  <a:srgbClr val="B6B6B6"/>
                </a:solidFill>
                <a:latin typeface="Arial"/>
                <a:ea typeface="Arial"/>
                <a:cs typeface="Arial"/>
              </a:defRPr>
            </a:pPr>
            <a:r>
              <a:rPr sz="1100">
                <a:solidFill>
                  <a:srgbClr val="B6B6B6"/>
                </a:solidFill>
                <a:latin typeface="Arial"/>
                <a:ea typeface="Arial"/>
                <a:cs typeface="Arial"/>
              </a:rPr>
              <a:t>Egron et al.  A&amp;A 550, A5</a:t>
            </a:r>
          </a:p>
        </p:txBody>
      </p:sp>
      <p:sp>
        <p:nvSpPr>
          <p:cNvPr id="12" name="Rettangolo 11">
            <a:extLst>
              <a:ext uri="{FF2B5EF4-FFF2-40B4-BE49-F238E27FC236}">
                <a16:creationId xmlns:a16="http://schemas.microsoft.com/office/drawing/2014/main" id="{45F3E2C5-E487-4666-B40C-741A2C4A1DE3}"/>
              </a:ext>
            </a:extLst>
          </p:cNvPr>
          <p:cNvSpPr>
            <a:spLocks noGrp="1"/>
          </p:cNvSpPr>
          <p:nvPr/>
        </p:nvSpPr>
        <p:spPr>
          <a:xfrm>
            <a:off x="457200" y="3683000"/>
            <a:ext cx="603250" cy="241300"/>
          </a:xfrm>
          <a:prstGeom prst="rect">
            <a:avLst/>
          </a:prstGeom>
          <a:noFill/>
          <a:ln w="0">
            <a:noFill/>
          </a:ln>
        </p:spPr>
        <p:txBody>
          <a:bodyPr>
            <a:noAutofit/>
          </a:bodyPr>
          <a:lstStyle/>
          <a:p>
            <a:pPr defTabSz="609630">
              <a:defRPr sz="2025" b="1">
                <a:solidFill>
                  <a:srgbClr val="67D7ED"/>
                </a:solidFill>
                <a:latin typeface="Arial"/>
                <a:ea typeface="Arial"/>
                <a:cs typeface="Arial"/>
              </a:defRPr>
            </a:pPr>
            <a:r>
              <a:rPr sz="1350" b="1">
                <a:solidFill>
                  <a:srgbClr val="67D7ED"/>
                </a:solidFill>
                <a:latin typeface="Arial"/>
                <a:ea typeface="Arial"/>
                <a:cs typeface="Arial"/>
              </a:rPr>
              <a:t>2012</a:t>
            </a:r>
          </a:p>
        </p:txBody>
      </p:sp>
      <p:sp>
        <p:nvSpPr>
          <p:cNvPr id="13" name="Rettangolo 12">
            <a:extLst>
              <a:ext uri="{FF2B5EF4-FFF2-40B4-BE49-F238E27FC236}">
                <a16:creationId xmlns:a16="http://schemas.microsoft.com/office/drawing/2014/main" id="{C483C0E8-AD50-41B3-8B0B-158D3A147E55}"/>
              </a:ext>
            </a:extLst>
          </p:cNvPr>
          <p:cNvSpPr>
            <a:spLocks noGrp="1"/>
          </p:cNvSpPr>
          <p:nvPr/>
        </p:nvSpPr>
        <p:spPr>
          <a:xfrm>
            <a:off x="1123950" y="3683000"/>
            <a:ext cx="4921250" cy="558800"/>
          </a:xfrm>
          <a:prstGeom prst="rect">
            <a:avLst/>
          </a:prstGeom>
          <a:noFill/>
          <a:ln w="0">
            <a:noFill/>
          </a:ln>
        </p:spPr>
        <p:txBody>
          <a:bodyPr>
            <a:noAutofit/>
          </a:bodyPr>
          <a:lstStyle/>
          <a:p>
            <a:pPr defTabSz="609630">
              <a:defRPr sz="1950" b="0">
                <a:solidFill>
                  <a:srgbClr val="FFFFFF"/>
                </a:solidFill>
                <a:latin typeface="Arial"/>
                <a:ea typeface="Arial"/>
                <a:cs typeface="Arial"/>
              </a:defRPr>
            </a:pPr>
            <a:r>
              <a:rPr sz="1300">
                <a:solidFill>
                  <a:srgbClr val="FFFFFF"/>
                </a:solidFill>
                <a:latin typeface="Arial"/>
                <a:ea typeface="Arial"/>
                <a:cs typeface="Arial"/>
              </a:rPr>
              <a:t>The Large Observatory for X-ray Timing (LOFT)</a:t>
            </a:r>
          </a:p>
        </p:txBody>
      </p:sp>
      <p:sp>
        <p:nvSpPr>
          <p:cNvPr id="14" name="Rettangolo 13">
            <a:extLst>
              <a:ext uri="{FF2B5EF4-FFF2-40B4-BE49-F238E27FC236}">
                <a16:creationId xmlns:a16="http://schemas.microsoft.com/office/drawing/2014/main" id="{EEC72EBA-670A-4B70-ADD9-7E279F29867E}"/>
              </a:ext>
            </a:extLst>
          </p:cNvPr>
          <p:cNvSpPr>
            <a:spLocks noGrp="1"/>
          </p:cNvSpPr>
          <p:nvPr/>
        </p:nvSpPr>
        <p:spPr>
          <a:xfrm>
            <a:off x="1123950" y="4229100"/>
            <a:ext cx="4921250" cy="203200"/>
          </a:xfrm>
          <a:prstGeom prst="rect">
            <a:avLst/>
          </a:prstGeom>
          <a:noFill/>
          <a:ln w="0">
            <a:noFill/>
          </a:ln>
        </p:spPr>
        <p:txBody>
          <a:bodyPr>
            <a:noAutofit/>
          </a:bodyPr>
          <a:lstStyle/>
          <a:p>
            <a:pPr defTabSz="609630">
              <a:defRPr sz="1650" b="0">
                <a:solidFill>
                  <a:srgbClr val="B6B6B6"/>
                </a:solidFill>
                <a:latin typeface="Arial"/>
                <a:ea typeface="Arial"/>
                <a:cs typeface="Arial"/>
              </a:defRPr>
            </a:pPr>
            <a:r>
              <a:rPr sz="1100">
                <a:solidFill>
                  <a:srgbClr val="B6B6B6"/>
                </a:solidFill>
                <a:latin typeface="Arial"/>
                <a:ea typeface="Arial"/>
                <a:cs typeface="Arial"/>
              </a:rPr>
              <a:t>Feroci et al.  Experimental Astronomy 34, 415-444</a:t>
            </a:r>
          </a:p>
        </p:txBody>
      </p:sp>
      <p:sp>
        <p:nvSpPr>
          <p:cNvPr id="15" name="Rettangolo 14">
            <a:extLst>
              <a:ext uri="{FF2B5EF4-FFF2-40B4-BE49-F238E27FC236}">
                <a16:creationId xmlns:a16="http://schemas.microsoft.com/office/drawing/2014/main" id="{F0002B98-467B-4CFC-A2F0-CD9CE820AA62}"/>
              </a:ext>
            </a:extLst>
          </p:cNvPr>
          <p:cNvSpPr>
            <a:spLocks noGrp="1"/>
          </p:cNvSpPr>
          <p:nvPr/>
        </p:nvSpPr>
        <p:spPr>
          <a:xfrm>
            <a:off x="457200" y="4508500"/>
            <a:ext cx="603250" cy="241300"/>
          </a:xfrm>
          <a:prstGeom prst="rect">
            <a:avLst/>
          </a:prstGeom>
          <a:noFill/>
          <a:ln w="0">
            <a:noFill/>
          </a:ln>
        </p:spPr>
        <p:txBody>
          <a:bodyPr>
            <a:noAutofit/>
          </a:bodyPr>
          <a:lstStyle/>
          <a:p>
            <a:pPr defTabSz="609630">
              <a:defRPr sz="2025" b="1">
                <a:solidFill>
                  <a:srgbClr val="67D7ED"/>
                </a:solidFill>
                <a:latin typeface="Arial"/>
                <a:ea typeface="Arial"/>
                <a:cs typeface="Arial"/>
              </a:defRPr>
            </a:pPr>
            <a:r>
              <a:rPr sz="1350" b="1">
                <a:solidFill>
                  <a:srgbClr val="67D7ED"/>
                </a:solidFill>
                <a:latin typeface="Arial"/>
                <a:ea typeface="Arial"/>
                <a:cs typeface="Arial"/>
              </a:rPr>
              <a:t>2012</a:t>
            </a:r>
          </a:p>
        </p:txBody>
      </p:sp>
      <p:sp>
        <p:nvSpPr>
          <p:cNvPr id="16" name="Rettangolo 15">
            <a:extLst>
              <a:ext uri="{FF2B5EF4-FFF2-40B4-BE49-F238E27FC236}">
                <a16:creationId xmlns:a16="http://schemas.microsoft.com/office/drawing/2014/main" id="{23E3F2C6-3944-483D-8CBD-91E365611BF6}"/>
              </a:ext>
            </a:extLst>
          </p:cNvPr>
          <p:cNvSpPr>
            <a:spLocks noGrp="1"/>
          </p:cNvSpPr>
          <p:nvPr/>
        </p:nvSpPr>
        <p:spPr>
          <a:xfrm>
            <a:off x="1123950" y="4508500"/>
            <a:ext cx="4921250" cy="558800"/>
          </a:xfrm>
          <a:prstGeom prst="rect">
            <a:avLst/>
          </a:prstGeom>
          <a:noFill/>
          <a:ln w="0">
            <a:noFill/>
          </a:ln>
        </p:spPr>
        <p:txBody>
          <a:bodyPr>
            <a:noAutofit/>
          </a:bodyPr>
          <a:lstStyle/>
          <a:p>
            <a:pPr defTabSz="609630">
              <a:defRPr sz="1950" b="0">
                <a:solidFill>
                  <a:srgbClr val="FFFFFF"/>
                </a:solidFill>
                <a:latin typeface="Arial"/>
                <a:ea typeface="Arial"/>
                <a:cs typeface="Arial"/>
              </a:defRPr>
            </a:pPr>
            <a:r>
              <a:rPr sz="1300">
                <a:solidFill>
                  <a:srgbClr val="FFFFFF"/>
                </a:solidFill>
                <a:latin typeface="Arial"/>
                <a:ea typeface="Arial"/>
                <a:cs typeface="Arial"/>
              </a:rPr>
              <a:t>Subarcsecond Location of IGR J17480-2446 with Rossi XTE</a:t>
            </a:r>
          </a:p>
        </p:txBody>
      </p:sp>
      <p:sp>
        <p:nvSpPr>
          <p:cNvPr id="17" name="Rettangolo 16">
            <a:extLst>
              <a:ext uri="{FF2B5EF4-FFF2-40B4-BE49-F238E27FC236}">
                <a16:creationId xmlns:a16="http://schemas.microsoft.com/office/drawing/2014/main" id="{7C8795CF-5F9C-460A-A936-1CD606B54C77}"/>
              </a:ext>
            </a:extLst>
          </p:cNvPr>
          <p:cNvSpPr>
            <a:spLocks noGrp="1"/>
          </p:cNvSpPr>
          <p:nvPr/>
        </p:nvSpPr>
        <p:spPr>
          <a:xfrm>
            <a:off x="1123950" y="5054600"/>
            <a:ext cx="4921250" cy="203200"/>
          </a:xfrm>
          <a:prstGeom prst="rect">
            <a:avLst/>
          </a:prstGeom>
          <a:noFill/>
          <a:ln w="0">
            <a:noFill/>
          </a:ln>
        </p:spPr>
        <p:txBody>
          <a:bodyPr>
            <a:noAutofit/>
          </a:bodyPr>
          <a:lstStyle/>
          <a:p>
            <a:pPr defTabSz="609630">
              <a:defRPr sz="1650" b="0">
                <a:solidFill>
                  <a:srgbClr val="B6B6B6"/>
                </a:solidFill>
                <a:latin typeface="Arial"/>
                <a:ea typeface="Arial"/>
                <a:cs typeface="Arial"/>
              </a:defRPr>
            </a:pPr>
            <a:r>
              <a:rPr sz="1100">
                <a:solidFill>
                  <a:srgbClr val="B6B6B6"/>
                </a:solidFill>
                <a:latin typeface="Arial"/>
                <a:ea typeface="Arial"/>
                <a:cs typeface="Arial"/>
              </a:rPr>
              <a:t>Riggio et al.  ApJL 754, L11</a:t>
            </a:r>
          </a:p>
        </p:txBody>
      </p:sp>
      <p:sp>
        <p:nvSpPr>
          <p:cNvPr id="18" name="Rettangolo 17">
            <a:extLst>
              <a:ext uri="{FF2B5EF4-FFF2-40B4-BE49-F238E27FC236}">
                <a16:creationId xmlns:a16="http://schemas.microsoft.com/office/drawing/2014/main" id="{E42EA878-6C12-4904-B7B2-C83A11722132}"/>
              </a:ext>
            </a:extLst>
          </p:cNvPr>
          <p:cNvSpPr>
            <a:spLocks noGrp="1"/>
          </p:cNvSpPr>
          <p:nvPr/>
        </p:nvSpPr>
        <p:spPr>
          <a:xfrm>
            <a:off x="457200" y="5334000"/>
            <a:ext cx="603250" cy="241300"/>
          </a:xfrm>
          <a:prstGeom prst="rect">
            <a:avLst/>
          </a:prstGeom>
          <a:noFill/>
          <a:ln w="0">
            <a:noFill/>
          </a:ln>
        </p:spPr>
        <p:txBody>
          <a:bodyPr>
            <a:noAutofit/>
          </a:bodyPr>
          <a:lstStyle/>
          <a:p>
            <a:pPr defTabSz="609630">
              <a:defRPr sz="2025" b="1">
                <a:solidFill>
                  <a:srgbClr val="67D7ED"/>
                </a:solidFill>
                <a:latin typeface="Arial"/>
                <a:ea typeface="Arial"/>
                <a:cs typeface="Arial"/>
              </a:defRPr>
            </a:pPr>
            <a:r>
              <a:rPr sz="1350" b="1">
                <a:solidFill>
                  <a:srgbClr val="67D7ED"/>
                </a:solidFill>
                <a:latin typeface="Arial"/>
                <a:ea typeface="Arial"/>
                <a:cs typeface="Arial"/>
              </a:rPr>
              <a:t>2012</a:t>
            </a:r>
          </a:p>
        </p:txBody>
      </p:sp>
      <p:sp>
        <p:nvSpPr>
          <p:cNvPr id="19" name="Rettangolo 18">
            <a:extLst>
              <a:ext uri="{FF2B5EF4-FFF2-40B4-BE49-F238E27FC236}">
                <a16:creationId xmlns:a16="http://schemas.microsoft.com/office/drawing/2014/main" id="{67F0207E-33FE-4417-A3C1-71A14AE643F5}"/>
              </a:ext>
            </a:extLst>
          </p:cNvPr>
          <p:cNvSpPr>
            <a:spLocks noGrp="1"/>
          </p:cNvSpPr>
          <p:nvPr/>
        </p:nvSpPr>
        <p:spPr>
          <a:xfrm>
            <a:off x="1123950" y="5334000"/>
            <a:ext cx="4921250" cy="558800"/>
          </a:xfrm>
          <a:prstGeom prst="rect">
            <a:avLst/>
          </a:prstGeom>
          <a:noFill/>
          <a:ln w="0">
            <a:noFill/>
          </a:ln>
        </p:spPr>
        <p:txBody>
          <a:bodyPr>
            <a:noAutofit/>
          </a:bodyPr>
          <a:lstStyle/>
          <a:p>
            <a:pPr defTabSz="609630">
              <a:defRPr sz="1950" b="0">
                <a:solidFill>
                  <a:srgbClr val="FFFFFF"/>
                </a:solidFill>
                <a:latin typeface="Arial"/>
                <a:ea typeface="Arial"/>
                <a:cs typeface="Arial"/>
              </a:defRPr>
            </a:pPr>
            <a:r>
              <a:rPr sz="1300">
                <a:solidFill>
                  <a:srgbClr val="FFFFFF"/>
                </a:solidFill>
                <a:latin typeface="Arial"/>
                <a:ea typeface="Arial"/>
                <a:cs typeface="Arial"/>
              </a:rPr>
              <a:t>The pulse profile and spin evolution of the accreting pulsar in Terzan 5, IGR J17480-2446, during its 2010 outburst</a:t>
            </a:r>
          </a:p>
        </p:txBody>
      </p:sp>
      <p:sp>
        <p:nvSpPr>
          <p:cNvPr id="20" name="Rettangolo 19">
            <a:extLst>
              <a:ext uri="{FF2B5EF4-FFF2-40B4-BE49-F238E27FC236}">
                <a16:creationId xmlns:a16="http://schemas.microsoft.com/office/drawing/2014/main" id="{54C54EDB-2107-4174-82BE-5B27DB4F4B3A}"/>
              </a:ext>
            </a:extLst>
          </p:cNvPr>
          <p:cNvSpPr>
            <a:spLocks noGrp="1"/>
          </p:cNvSpPr>
          <p:nvPr/>
        </p:nvSpPr>
        <p:spPr>
          <a:xfrm>
            <a:off x="1123950" y="5880100"/>
            <a:ext cx="4921250" cy="203200"/>
          </a:xfrm>
          <a:prstGeom prst="rect">
            <a:avLst/>
          </a:prstGeom>
          <a:noFill/>
          <a:ln w="0">
            <a:noFill/>
          </a:ln>
        </p:spPr>
        <p:txBody>
          <a:bodyPr>
            <a:noAutofit/>
          </a:bodyPr>
          <a:lstStyle/>
          <a:p>
            <a:pPr defTabSz="609630">
              <a:defRPr sz="1650" b="0">
                <a:solidFill>
                  <a:srgbClr val="B6B6B6"/>
                </a:solidFill>
                <a:latin typeface="Arial"/>
                <a:ea typeface="Arial"/>
                <a:cs typeface="Arial"/>
              </a:defRPr>
            </a:pPr>
            <a:r>
              <a:rPr sz="1100">
                <a:solidFill>
                  <a:srgbClr val="B6B6B6"/>
                </a:solidFill>
                <a:latin typeface="Arial"/>
                <a:ea typeface="Arial"/>
                <a:cs typeface="Arial"/>
              </a:rPr>
              <a:t>Papitto et al.  MNRAS 423, 1178-1193</a:t>
            </a:r>
          </a:p>
        </p:txBody>
      </p:sp>
      <p:sp>
        <p:nvSpPr>
          <p:cNvPr id="21" name="Rettangolo 20">
            <a:extLst>
              <a:ext uri="{FF2B5EF4-FFF2-40B4-BE49-F238E27FC236}">
                <a16:creationId xmlns:a16="http://schemas.microsoft.com/office/drawing/2014/main" id="{CA14A68A-73E7-4B1D-81B4-CF4C0F053AD1}"/>
              </a:ext>
            </a:extLst>
          </p:cNvPr>
          <p:cNvSpPr>
            <a:spLocks noGrp="1"/>
          </p:cNvSpPr>
          <p:nvPr/>
        </p:nvSpPr>
        <p:spPr>
          <a:xfrm>
            <a:off x="6426200" y="1206500"/>
            <a:ext cx="603250" cy="241300"/>
          </a:xfrm>
          <a:prstGeom prst="rect">
            <a:avLst/>
          </a:prstGeom>
          <a:noFill/>
          <a:ln w="0">
            <a:noFill/>
          </a:ln>
        </p:spPr>
        <p:txBody>
          <a:bodyPr>
            <a:noAutofit/>
          </a:bodyPr>
          <a:lstStyle/>
          <a:p>
            <a:pPr defTabSz="609630">
              <a:defRPr sz="2025" b="1">
                <a:solidFill>
                  <a:srgbClr val="67D7ED"/>
                </a:solidFill>
                <a:latin typeface="Arial"/>
                <a:ea typeface="Arial"/>
                <a:cs typeface="Arial"/>
              </a:defRPr>
            </a:pPr>
            <a:r>
              <a:rPr sz="1350" b="1">
                <a:solidFill>
                  <a:srgbClr val="67D7ED"/>
                </a:solidFill>
                <a:latin typeface="Arial"/>
                <a:ea typeface="Arial"/>
                <a:cs typeface="Arial"/>
              </a:rPr>
              <a:t>2011</a:t>
            </a:r>
          </a:p>
        </p:txBody>
      </p:sp>
      <p:sp>
        <p:nvSpPr>
          <p:cNvPr id="22" name="Rettangolo 21">
            <a:extLst>
              <a:ext uri="{FF2B5EF4-FFF2-40B4-BE49-F238E27FC236}">
                <a16:creationId xmlns:a16="http://schemas.microsoft.com/office/drawing/2014/main" id="{75FA3F2A-5D67-4AFA-9C44-6AB24C4E1DA2}"/>
              </a:ext>
            </a:extLst>
          </p:cNvPr>
          <p:cNvSpPr>
            <a:spLocks noGrp="1"/>
          </p:cNvSpPr>
          <p:nvPr/>
        </p:nvSpPr>
        <p:spPr>
          <a:xfrm>
            <a:off x="7092950" y="1206500"/>
            <a:ext cx="4921250" cy="558800"/>
          </a:xfrm>
          <a:prstGeom prst="rect">
            <a:avLst/>
          </a:prstGeom>
          <a:noFill/>
          <a:ln w="0">
            <a:noFill/>
          </a:ln>
        </p:spPr>
        <p:txBody>
          <a:bodyPr>
            <a:noAutofit/>
          </a:bodyPr>
          <a:lstStyle/>
          <a:p>
            <a:pPr defTabSz="609630">
              <a:defRPr sz="1950" b="0">
                <a:solidFill>
                  <a:srgbClr val="FFFFFF"/>
                </a:solidFill>
                <a:latin typeface="Arial"/>
                <a:ea typeface="Arial"/>
                <a:cs typeface="Arial"/>
              </a:defRPr>
            </a:pPr>
            <a:r>
              <a:rPr sz="1300">
                <a:solidFill>
                  <a:srgbClr val="FFFFFF"/>
                </a:solidFill>
                <a:latin typeface="Arial"/>
                <a:ea typeface="Arial"/>
                <a:cs typeface="Arial"/>
              </a:rPr>
              <a:t>The discovery of the 401 Hz accreting millisecond pulsar IGR J17498-2921 in a 3.8 h orbit</a:t>
            </a:r>
          </a:p>
        </p:txBody>
      </p:sp>
      <p:sp>
        <p:nvSpPr>
          <p:cNvPr id="23" name="Rettangolo 22">
            <a:extLst>
              <a:ext uri="{FF2B5EF4-FFF2-40B4-BE49-F238E27FC236}">
                <a16:creationId xmlns:a16="http://schemas.microsoft.com/office/drawing/2014/main" id="{99644141-3D36-42EF-92D4-50855A874C5F}"/>
              </a:ext>
            </a:extLst>
          </p:cNvPr>
          <p:cNvSpPr>
            <a:spLocks noGrp="1"/>
          </p:cNvSpPr>
          <p:nvPr/>
        </p:nvSpPr>
        <p:spPr>
          <a:xfrm>
            <a:off x="7092950" y="1752600"/>
            <a:ext cx="4921250" cy="203200"/>
          </a:xfrm>
          <a:prstGeom prst="rect">
            <a:avLst/>
          </a:prstGeom>
          <a:noFill/>
          <a:ln w="0">
            <a:noFill/>
          </a:ln>
        </p:spPr>
        <p:txBody>
          <a:bodyPr>
            <a:noAutofit/>
          </a:bodyPr>
          <a:lstStyle/>
          <a:p>
            <a:pPr defTabSz="609630">
              <a:defRPr sz="1650" b="0">
                <a:solidFill>
                  <a:srgbClr val="B6B6B6"/>
                </a:solidFill>
                <a:latin typeface="Arial"/>
                <a:ea typeface="Arial"/>
                <a:cs typeface="Arial"/>
              </a:defRPr>
            </a:pPr>
            <a:r>
              <a:rPr sz="1100">
                <a:solidFill>
                  <a:srgbClr val="B6B6B6"/>
                </a:solidFill>
                <a:latin typeface="Arial"/>
                <a:ea typeface="Arial"/>
                <a:cs typeface="Arial"/>
              </a:rPr>
              <a:t>Papitto et al.  A&amp;A 535, L4</a:t>
            </a:r>
          </a:p>
        </p:txBody>
      </p:sp>
      <p:sp>
        <p:nvSpPr>
          <p:cNvPr id="24" name="Rettangolo 23">
            <a:extLst>
              <a:ext uri="{FF2B5EF4-FFF2-40B4-BE49-F238E27FC236}">
                <a16:creationId xmlns:a16="http://schemas.microsoft.com/office/drawing/2014/main" id="{3C261E51-61BF-461D-923C-303E75E7FCB1}"/>
              </a:ext>
            </a:extLst>
          </p:cNvPr>
          <p:cNvSpPr>
            <a:spLocks noGrp="1"/>
          </p:cNvSpPr>
          <p:nvPr/>
        </p:nvSpPr>
        <p:spPr>
          <a:xfrm>
            <a:off x="6426200" y="2032000"/>
            <a:ext cx="603250" cy="241300"/>
          </a:xfrm>
          <a:prstGeom prst="rect">
            <a:avLst/>
          </a:prstGeom>
          <a:noFill/>
          <a:ln w="0">
            <a:noFill/>
          </a:ln>
        </p:spPr>
        <p:txBody>
          <a:bodyPr>
            <a:noAutofit/>
          </a:bodyPr>
          <a:lstStyle/>
          <a:p>
            <a:pPr defTabSz="609630">
              <a:defRPr sz="2025" b="1">
                <a:solidFill>
                  <a:srgbClr val="67D7ED"/>
                </a:solidFill>
                <a:latin typeface="Arial"/>
                <a:ea typeface="Arial"/>
                <a:cs typeface="Arial"/>
              </a:defRPr>
            </a:pPr>
            <a:r>
              <a:rPr sz="1350" b="1">
                <a:solidFill>
                  <a:srgbClr val="67D7ED"/>
                </a:solidFill>
                <a:latin typeface="Arial"/>
                <a:ea typeface="Arial"/>
                <a:cs typeface="Arial"/>
              </a:rPr>
              <a:t>2011</a:t>
            </a:r>
          </a:p>
        </p:txBody>
      </p:sp>
      <p:sp>
        <p:nvSpPr>
          <p:cNvPr id="25" name="Rettangolo 24">
            <a:extLst>
              <a:ext uri="{FF2B5EF4-FFF2-40B4-BE49-F238E27FC236}">
                <a16:creationId xmlns:a16="http://schemas.microsoft.com/office/drawing/2014/main" id="{17100D29-A6F6-4630-A1B0-302F095A6896}"/>
              </a:ext>
            </a:extLst>
          </p:cNvPr>
          <p:cNvSpPr>
            <a:spLocks noGrp="1"/>
          </p:cNvSpPr>
          <p:nvPr/>
        </p:nvSpPr>
        <p:spPr>
          <a:xfrm>
            <a:off x="7092950" y="2032000"/>
            <a:ext cx="4921250" cy="558800"/>
          </a:xfrm>
          <a:prstGeom prst="rect">
            <a:avLst/>
          </a:prstGeom>
          <a:noFill/>
          <a:ln w="0">
            <a:noFill/>
          </a:ln>
        </p:spPr>
        <p:txBody>
          <a:bodyPr>
            <a:noAutofit/>
          </a:bodyPr>
          <a:lstStyle/>
          <a:p>
            <a:pPr defTabSz="609630">
              <a:defRPr sz="1950" b="0">
                <a:solidFill>
                  <a:srgbClr val="FFFFFF"/>
                </a:solidFill>
                <a:latin typeface="Arial"/>
                <a:ea typeface="Arial"/>
                <a:cs typeface="Arial"/>
              </a:defRPr>
            </a:pPr>
            <a:r>
              <a:rPr sz="1300">
                <a:solidFill>
                  <a:srgbClr val="FFFFFF"/>
                </a:solidFill>
                <a:latin typeface="Arial"/>
                <a:ea typeface="Arial"/>
                <a:cs typeface="Arial"/>
              </a:rPr>
              <a:t>X-ray bursts and burst oscillations from the slowly spinning X-ray pulsar IGR J17480-2446 (Terzan 5)</a:t>
            </a:r>
          </a:p>
        </p:txBody>
      </p:sp>
      <p:sp>
        <p:nvSpPr>
          <p:cNvPr id="26" name="Rettangolo 25">
            <a:extLst>
              <a:ext uri="{FF2B5EF4-FFF2-40B4-BE49-F238E27FC236}">
                <a16:creationId xmlns:a16="http://schemas.microsoft.com/office/drawing/2014/main" id="{F60E8865-F968-459B-A5CF-3A22881EB445}"/>
              </a:ext>
            </a:extLst>
          </p:cNvPr>
          <p:cNvSpPr>
            <a:spLocks noGrp="1"/>
          </p:cNvSpPr>
          <p:nvPr/>
        </p:nvSpPr>
        <p:spPr>
          <a:xfrm>
            <a:off x="7092950" y="2578100"/>
            <a:ext cx="4921250" cy="203200"/>
          </a:xfrm>
          <a:prstGeom prst="rect">
            <a:avLst/>
          </a:prstGeom>
          <a:noFill/>
          <a:ln w="0">
            <a:noFill/>
          </a:ln>
        </p:spPr>
        <p:txBody>
          <a:bodyPr>
            <a:noAutofit/>
          </a:bodyPr>
          <a:lstStyle/>
          <a:p>
            <a:pPr defTabSz="609630">
              <a:defRPr sz="1650" b="0">
                <a:solidFill>
                  <a:srgbClr val="B6B6B6"/>
                </a:solidFill>
                <a:latin typeface="Arial"/>
                <a:ea typeface="Arial"/>
                <a:cs typeface="Arial"/>
              </a:defRPr>
            </a:pPr>
            <a:r>
              <a:rPr sz="1100">
                <a:solidFill>
                  <a:srgbClr val="B6B6B6"/>
                </a:solidFill>
                <a:latin typeface="Arial"/>
                <a:ea typeface="Arial"/>
                <a:cs typeface="Arial"/>
              </a:rPr>
              <a:t>Motta et al.  MNRAS 414, 1508-1516</a:t>
            </a:r>
          </a:p>
        </p:txBody>
      </p:sp>
      <p:sp>
        <p:nvSpPr>
          <p:cNvPr id="27" name="Rettangolo 26">
            <a:extLst>
              <a:ext uri="{FF2B5EF4-FFF2-40B4-BE49-F238E27FC236}">
                <a16:creationId xmlns:a16="http://schemas.microsoft.com/office/drawing/2014/main" id="{9CAF61B5-6772-413E-AAF9-D9DD4D559520}"/>
              </a:ext>
            </a:extLst>
          </p:cNvPr>
          <p:cNvSpPr>
            <a:spLocks noGrp="1"/>
          </p:cNvSpPr>
          <p:nvPr/>
        </p:nvSpPr>
        <p:spPr>
          <a:xfrm>
            <a:off x="6426200" y="2857500"/>
            <a:ext cx="603250" cy="241300"/>
          </a:xfrm>
          <a:prstGeom prst="rect">
            <a:avLst/>
          </a:prstGeom>
          <a:noFill/>
          <a:ln w="0">
            <a:noFill/>
          </a:ln>
        </p:spPr>
        <p:txBody>
          <a:bodyPr>
            <a:noAutofit/>
          </a:bodyPr>
          <a:lstStyle/>
          <a:p>
            <a:pPr defTabSz="609630">
              <a:defRPr sz="2025" b="1">
                <a:solidFill>
                  <a:srgbClr val="67D7ED"/>
                </a:solidFill>
                <a:latin typeface="Arial"/>
                <a:ea typeface="Arial"/>
                <a:cs typeface="Arial"/>
              </a:defRPr>
            </a:pPr>
            <a:r>
              <a:rPr sz="1350" b="1">
                <a:solidFill>
                  <a:srgbClr val="67D7ED"/>
                </a:solidFill>
                <a:latin typeface="Arial"/>
                <a:ea typeface="Arial"/>
                <a:cs typeface="Arial"/>
              </a:rPr>
              <a:t>2011</a:t>
            </a:r>
          </a:p>
        </p:txBody>
      </p:sp>
      <p:sp>
        <p:nvSpPr>
          <p:cNvPr id="28" name="Rettangolo 27">
            <a:extLst>
              <a:ext uri="{FF2B5EF4-FFF2-40B4-BE49-F238E27FC236}">
                <a16:creationId xmlns:a16="http://schemas.microsoft.com/office/drawing/2014/main" id="{5DB1E77B-48AD-4030-BFD8-3F5D258E4086}"/>
              </a:ext>
            </a:extLst>
          </p:cNvPr>
          <p:cNvSpPr>
            <a:spLocks noGrp="1"/>
          </p:cNvSpPr>
          <p:nvPr/>
        </p:nvSpPr>
        <p:spPr>
          <a:xfrm>
            <a:off x="7092950" y="2857500"/>
            <a:ext cx="4921250" cy="558800"/>
          </a:xfrm>
          <a:prstGeom prst="rect">
            <a:avLst/>
          </a:prstGeom>
          <a:noFill/>
          <a:ln w="0">
            <a:noFill/>
          </a:ln>
        </p:spPr>
        <p:txBody>
          <a:bodyPr>
            <a:noAutofit/>
          </a:bodyPr>
          <a:lstStyle/>
          <a:p>
            <a:pPr defTabSz="609630">
              <a:defRPr sz="1950" b="0">
                <a:solidFill>
                  <a:srgbClr val="FFFFFF"/>
                </a:solidFill>
                <a:latin typeface="Arial"/>
                <a:ea typeface="Arial"/>
                <a:cs typeface="Arial"/>
              </a:defRPr>
            </a:pPr>
            <a:r>
              <a:rPr sz="1300">
                <a:solidFill>
                  <a:srgbClr val="FFFFFF"/>
                </a:solidFill>
                <a:latin typeface="Arial"/>
                <a:ea typeface="Arial"/>
                <a:cs typeface="Arial"/>
              </a:rPr>
              <a:t>The spin and orbit of the newly discovered pulsar IGR J17480-2446</a:t>
            </a:r>
          </a:p>
        </p:txBody>
      </p:sp>
      <p:sp>
        <p:nvSpPr>
          <p:cNvPr id="29" name="Rettangolo 28">
            <a:extLst>
              <a:ext uri="{FF2B5EF4-FFF2-40B4-BE49-F238E27FC236}">
                <a16:creationId xmlns:a16="http://schemas.microsoft.com/office/drawing/2014/main" id="{AF49E9E2-26D5-4EA1-BBB9-64BA4A89F8A6}"/>
              </a:ext>
            </a:extLst>
          </p:cNvPr>
          <p:cNvSpPr>
            <a:spLocks noGrp="1"/>
          </p:cNvSpPr>
          <p:nvPr/>
        </p:nvSpPr>
        <p:spPr>
          <a:xfrm>
            <a:off x="7092950" y="3403600"/>
            <a:ext cx="4921250" cy="203200"/>
          </a:xfrm>
          <a:prstGeom prst="rect">
            <a:avLst/>
          </a:prstGeom>
          <a:noFill/>
          <a:ln w="0">
            <a:noFill/>
          </a:ln>
        </p:spPr>
        <p:txBody>
          <a:bodyPr>
            <a:noAutofit/>
          </a:bodyPr>
          <a:lstStyle/>
          <a:p>
            <a:pPr defTabSz="609630">
              <a:defRPr sz="1650" b="0">
                <a:solidFill>
                  <a:srgbClr val="B6B6B6"/>
                </a:solidFill>
                <a:latin typeface="Arial"/>
                <a:ea typeface="Arial"/>
                <a:cs typeface="Arial"/>
              </a:defRPr>
            </a:pPr>
            <a:r>
              <a:rPr sz="1100">
                <a:solidFill>
                  <a:srgbClr val="B6B6B6"/>
                </a:solidFill>
                <a:latin typeface="Arial"/>
                <a:ea typeface="Arial"/>
                <a:cs typeface="Arial"/>
              </a:rPr>
              <a:t>Papitto et al.  A&amp;A 526, L3</a:t>
            </a:r>
          </a:p>
        </p:txBody>
      </p:sp>
      <p:sp>
        <p:nvSpPr>
          <p:cNvPr id="30" name="Rettangolo 29">
            <a:extLst>
              <a:ext uri="{FF2B5EF4-FFF2-40B4-BE49-F238E27FC236}">
                <a16:creationId xmlns:a16="http://schemas.microsoft.com/office/drawing/2014/main" id="{22EC6D68-D7A9-4D29-9CC4-F2A2ADB3DDAE}"/>
              </a:ext>
            </a:extLst>
          </p:cNvPr>
          <p:cNvSpPr>
            <a:spLocks noGrp="1"/>
          </p:cNvSpPr>
          <p:nvPr/>
        </p:nvSpPr>
        <p:spPr>
          <a:xfrm>
            <a:off x="6426200" y="3683000"/>
            <a:ext cx="603250" cy="241300"/>
          </a:xfrm>
          <a:prstGeom prst="rect">
            <a:avLst/>
          </a:prstGeom>
          <a:noFill/>
          <a:ln w="0">
            <a:noFill/>
          </a:ln>
        </p:spPr>
        <p:txBody>
          <a:bodyPr>
            <a:noAutofit/>
          </a:bodyPr>
          <a:lstStyle/>
          <a:p>
            <a:pPr defTabSz="609630">
              <a:defRPr sz="2025" b="1">
                <a:solidFill>
                  <a:srgbClr val="67D7ED"/>
                </a:solidFill>
                <a:latin typeface="Arial"/>
                <a:ea typeface="Arial"/>
                <a:cs typeface="Arial"/>
              </a:defRPr>
            </a:pPr>
            <a:r>
              <a:rPr sz="1350" b="1">
                <a:solidFill>
                  <a:srgbClr val="67D7ED"/>
                </a:solidFill>
                <a:latin typeface="Arial"/>
                <a:ea typeface="Arial"/>
                <a:cs typeface="Arial"/>
              </a:rPr>
              <a:t>2003</a:t>
            </a:r>
          </a:p>
        </p:txBody>
      </p:sp>
      <p:sp>
        <p:nvSpPr>
          <p:cNvPr id="31" name="Rettangolo 30">
            <a:extLst>
              <a:ext uri="{FF2B5EF4-FFF2-40B4-BE49-F238E27FC236}">
                <a16:creationId xmlns:a16="http://schemas.microsoft.com/office/drawing/2014/main" id="{DD1FE888-44B1-44E0-84F0-B7DA79A5C296}"/>
              </a:ext>
            </a:extLst>
          </p:cNvPr>
          <p:cNvSpPr>
            <a:spLocks noGrp="1"/>
          </p:cNvSpPr>
          <p:nvPr/>
        </p:nvSpPr>
        <p:spPr>
          <a:xfrm>
            <a:off x="7092950" y="3683000"/>
            <a:ext cx="4921250" cy="558800"/>
          </a:xfrm>
          <a:prstGeom prst="rect">
            <a:avLst/>
          </a:prstGeom>
          <a:noFill/>
          <a:ln w="0">
            <a:noFill/>
          </a:ln>
        </p:spPr>
        <p:txBody>
          <a:bodyPr>
            <a:noAutofit/>
          </a:bodyPr>
          <a:lstStyle/>
          <a:p>
            <a:pPr defTabSz="609630">
              <a:defRPr sz="1950" b="0">
                <a:solidFill>
                  <a:srgbClr val="FFFFFF"/>
                </a:solidFill>
                <a:latin typeface="Arial"/>
                <a:ea typeface="Arial"/>
                <a:cs typeface="Arial"/>
              </a:defRPr>
            </a:pPr>
            <a:r>
              <a:rPr sz="1300">
                <a:solidFill>
                  <a:srgbClr val="FFFFFF"/>
                </a:solidFill>
                <a:latin typeface="Arial"/>
                <a:ea typeface="Arial"/>
                <a:cs typeface="Arial"/>
              </a:rPr>
              <a:t>Discovery of type I X-ray bursts from the low-mass X-ray binary 4U 1708-40</a:t>
            </a:r>
          </a:p>
        </p:txBody>
      </p:sp>
      <p:sp>
        <p:nvSpPr>
          <p:cNvPr id="32" name="Rettangolo 31">
            <a:extLst>
              <a:ext uri="{FF2B5EF4-FFF2-40B4-BE49-F238E27FC236}">
                <a16:creationId xmlns:a16="http://schemas.microsoft.com/office/drawing/2014/main" id="{A30925A1-EDED-4BC6-BFF3-A74EF39543D6}"/>
              </a:ext>
            </a:extLst>
          </p:cNvPr>
          <p:cNvSpPr>
            <a:spLocks noGrp="1"/>
          </p:cNvSpPr>
          <p:nvPr/>
        </p:nvSpPr>
        <p:spPr>
          <a:xfrm>
            <a:off x="7092950" y="4229100"/>
            <a:ext cx="4921250" cy="203200"/>
          </a:xfrm>
          <a:prstGeom prst="rect">
            <a:avLst/>
          </a:prstGeom>
          <a:noFill/>
          <a:ln w="0">
            <a:noFill/>
          </a:ln>
        </p:spPr>
        <p:txBody>
          <a:bodyPr>
            <a:noAutofit/>
          </a:bodyPr>
          <a:lstStyle/>
          <a:p>
            <a:pPr defTabSz="609630">
              <a:defRPr sz="1650" b="0">
                <a:solidFill>
                  <a:srgbClr val="B6B6B6"/>
                </a:solidFill>
                <a:latin typeface="Arial"/>
                <a:ea typeface="Arial"/>
                <a:cs typeface="Arial"/>
              </a:defRPr>
            </a:pPr>
            <a:r>
              <a:rPr sz="1100">
                <a:solidFill>
                  <a:srgbClr val="B6B6B6"/>
                </a:solidFill>
                <a:latin typeface="Arial"/>
                <a:ea typeface="Arial"/>
                <a:cs typeface="Arial"/>
              </a:rPr>
              <a:t>Migliari et al.  MNRAS 342, 909-914</a:t>
            </a:r>
          </a:p>
        </p:txBody>
      </p:sp>
      <p:sp>
        <p:nvSpPr>
          <p:cNvPr id="33" name="Rettangolo 32">
            <a:extLst>
              <a:ext uri="{FF2B5EF4-FFF2-40B4-BE49-F238E27FC236}">
                <a16:creationId xmlns:a16="http://schemas.microsoft.com/office/drawing/2014/main" id="{BCC19960-4F53-48FA-A61D-D866B8ED97B2}"/>
              </a:ext>
            </a:extLst>
          </p:cNvPr>
          <p:cNvSpPr>
            <a:spLocks noGrp="1"/>
          </p:cNvSpPr>
          <p:nvPr/>
        </p:nvSpPr>
        <p:spPr>
          <a:xfrm>
            <a:off x="6426200" y="4508500"/>
            <a:ext cx="603250" cy="241300"/>
          </a:xfrm>
          <a:prstGeom prst="rect">
            <a:avLst/>
          </a:prstGeom>
          <a:noFill/>
          <a:ln w="0">
            <a:noFill/>
          </a:ln>
        </p:spPr>
        <p:txBody>
          <a:bodyPr>
            <a:noAutofit/>
          </a:bodyPr>
          <a:lstStyle/>
          <a:p>
            <a:pPr defTabSz="609630">
              <a:defRPr sz="2025" b="1">
                <a:solidFill>
                  <a:srgbClr val="67D7ED"/>
                </a:solidFill>
                <a:latin typeface="Arial"/>
                <a:ea typeface="Arial"/>
                <a:cs typeface="Arial"/>
              </a:defRPr>
            </a:pPr>
            <a:r>
              <a:rPr sz="1350" b="1">
                <a:solidFill>
                  <a:srgbClr val="67D7ED"/>
                </a:solidFill>
                <a:latin typeface="Arial"/>
                <a:ea typeface="Arial"/>
                <a:cs typeface="Arial"/>
              </a:rPr>
              <a:t>2002</a:t>
            </a:r>
          </a:p>
        </p:txBody>
      </p:sp>
      <p:sp>
        <p:nvSpPr>
          <p:cNvPr id="34" name="Rettangolo 33">
            <a:extLst>
              <a:ext uri="{FF2B5EF4-FFF2-40B4-BE49-F238E27FC236}">
                <a16:creationId xmlns:a16="http://schemas.microsoft.com/office/drawing/2014/main" id="{CD05190E-DA9D-4C39-B09A-2F76CA0B2DA2}"/>
              </a:ext>
            </a:extLst>
          </p:cNvPr>
          <p:cNvSpPr>
            <a:spLocks noGrp="1"/>
          </p:cNvSpPr>
          <p:nvPr/>
        </p:nvSpPr>
        <p:spPr>
          <a:xfrm>
            <a:off x="7092950" y="4508500"/>
            <a:ext cx="4921250" cy="558800"/>
          </a:xfrm>
          <a:prstGeom prst="rect">
            <a:avLst/>
          </a:prstGeom>
          <a:noFill/>
          <a:ln w="0">
            <a:noFill/>
          </a:ln>
        </p:spPr>
        <p:txBody>
          <a:bodyPr>
            <a:noAutofit/>
          </a:bodyPr>
          <a:lstStyle/>
          <a:p>
            <a:pPr defTabSz="609630">
              <a:defRPr sz="1950" b="0">
                <a:solidFill>
                  <a:srgbClr val="FFFFFF"/>
                </a:solidFill>
                <a:latin typeface="Arial"/>
                <a:ea typeface="Arial"/>
                <a:cs typeface="Arial"/>
              </a:defRPr>
            </a:pPr>
            <a:r>
              <a:rPr sz="1300">
                <a:solidFill>
                  <a:srgbClr val="FFFFFF"/>
                </a:solidFill>
                <a:latin typeface="Arial"/>
                <a:ea typeface="Arial"/>
                <a:cs typeface="Arial"/>
              </a:rPr>
              <a:t>A Multi-Lorentzian Timing Study of the Atoll Sources 4U 0614+09 and 4U 1728-34</a:t>
            </a:r>
          </a:p>
        </p:txBody>
      </p:sp>
      <p:sp>
        <p:nvSpPr>
          <p:cNvPr id="35" name="Rettangolo 34">
            <a:extLst>
              <a:ext uri="{FF2B5EF4-FFF2-40B4-BE49-F238E27FC236}">
                <a16:creationId xmlns:a16="http://schemas.microsoft.com/office/drawing/2014/main" id="{7C250C51-D720-47B3-AD16-3DAA3BB366CC}"/>
              </a:ext>
            </a:extLst>
          </p:cNvPr>
          <p:cNvSpPr>
            <a:spLocks noGrp="1"/>
          </p:cNvSpPr>
          <p:nvPr/>
        </p:nvSpPr>
        <p:spPr>
          <a:xfrm>
            <a:off x="7092950" y="5054600"/>
            <a:ext cx="4921250" cy="203200"/>
          </a:xfrm>
          <a:prstGeom prst="rect">
            <a:avLst/>
          </a:prstGeom>
          <a:noFill/>
          <a:ln w="0">
            <a:noFill/>
          </a:ln>
        </p:spPr>
        <p:txBody>
          <a:bodyPr>
            <a:noAutofit/>
          </a:bodyPr>
          <a:lstStyle/>
          <a:p>
            <a:pPr defTabSz="609630">
              <a:defRPr sz="1650" b="0">
                <a:solidFill>
                  <a:srgbClr val="B6B6B6"/>
                </a:solidFill>
                <a:latin typeface="Arial"/>
                <a:ea typeface="Arial"/>
                <a:cs typeface="Arial"/>
              </a:defRPr>
            </a:pPr>
            <a:r>
              <a:rPr sz="1100">
                <a:solidFill>
                  <a:srgbClr val="B6B6B6"/>
                </a:solidFill>
                <a:latin typeface="Arial"/>
                <a:ea typeface="Arial"/>
                <a:cs typeface="Arial"/>
              </a:rPr>
              <a:t>van Straaten et al.  ApJ 568, 912-930</a:t>
            </a:r>
          </a:p>
        </p:txBody>
      </p:sp>
      <p:sp>
        <p:nvSpPr>
          <p:cNvPr id="36" name="Rettangolo 35">
            <a:extLst>
              <a:ext uri="{FF2B5EF4-FFF2-40B4-BE49-F238E27FC236}">
                <a16:creationId xmlns:a16="http://schemas.microsoft.com/office/drawing/2014/main" id="{6D444D20-E211-4222-95AA-80CC45E7ACFD}"/>
              </a:ext>
            </a:extLst>
          </p:cNvPr>
          <p:cNvSpPr>
            <a:spLocks noGrp="1"/>
          </p:cNvSpPr>
          <p:nvPr/>
        </p:nvSpPr>
        <p:spPr>
          <a:xfrm>
            <a:off x="457200" y="6502400"/>
            <a:ext cx="11303000" cy="190500"/>
          </a:xfrm>
          <a:prstGeom prst="rect">
            <a:avLst/>
          </a:prstGeom>
          <a:noFill/>
          <a:ln w="0">
            <a:noFill/>
          </a:ln>
        </p:spPr>
        <p:txBody>
          <a:bodyPr>
            <a:noAutofit/>
          </a:bodyPr>
          <a:lstStyle/>
          <a:p>
            <a:pPr defTabSz="609630">
              <a:defRPr sz="1500" b="0">
                <a:solidFill>
                  <a:srgbClr val="969696"/>
                </a:solidFill>
                <a:latin typeface="Arial"/>
                <a:ea typeface="Arial"/>
                <a:cs typeface="Arial"/>
              </a:defRPr>
            </a:pPr>
            <a:r>
              <a:rPr sz="1000">
                <a:solidFill>
                  <a:srgbClr val="969696"/>
                </a:solidFill>
                <a:latin typeface="Arial"/>
                <a:ea typeface="Arial"/>
                <a:cs typeface="Arial"/>
              </a:rPr>
              <a:t>NASA ADS list: 12 records, including one duplicate entry for De Rosa et al. (2019)</a:t>
            </a:r>
          </a:p>
        </p:txBody>
      </p:sp>
      <p:sp>
        <p:nvSpPr>
          <p:cNvPr id="38" name="Rettangolo 37">
            <a:extLst>
              <a:ext uri="{FF2B5EF4-FFF2-40B4-BE49-F238E27FC236}">
                <a16:creationId xmlns:a16="http://schemas.microsoft.com/office/drawing/2014/main" id="{66117D68-8E41-09B5-0F28-1DD9CA9C7956}"/>
              </a:ext>
            </a:extLst>
          </p:cNvPr>
          <p:cNvSpPr/>
          <p:nvPr/>
        </p:nvSpPr>
        <p:spPr>
          <a:xfrm>
            <a:off x="363557" y="4508500"/>
            <a:ext cx="5681643" cy="16764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ttangolo 38">
            <a:extLst>
              <a:ext uri="{FF2B5EF4-FFF2-40B4-BE49-F238E27FC236}">
                <a16:creationId xmlns:a16="http://schemas.microsoft.com/office/drawing/2014/main" id="{B83187C5-87B3-BE51-EADC-A951ADF58AF4}"/>
              </a:ext>
            </a:extLst>
          </p:cNvPr>
          <p:cNvSpPr/>
          <p:nvPr/>
        </p:nvSpPr>
        <p:spPr>
          <a:xfrm>
            <a:off x="6426200" y="1159985"/>
            <a:ext cx="5681643" cy="219075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28642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500"/>
                                  </p:stCondLst>
                                  <p:childTnLst>
                                    <p:set>
                                      <p:cBhvr>
                                        <p:cTn id="6" dur="1" fill="hold">
                                          <p:stCondLst>
                                            <p:cond delay="0"/>
                                          </p:stCondLst>
                                        </p:cTn>
                                        <p:tgtEl>
                                          <p:spTgt spid="38"/>
                                        </p:tgtEl>
                                        <p:attrNameLst>
                                          <p:attrName>style.visibility</p:attrName>
                                        </p:attrNameLst>
                                      </p:cBhvr>
                                      <p:to>
                                        <p:strVal val="visible"/>
                                      </p:to>
                                    </p:set>
                                    <p:animEffect transition="in" filter="dissolve">
                                      <p:cBhvr>
                                        <p:cTn id="7" dur="500"/>
                                        <p:tgtEl>
                                          <p:spTgt spid="38"/>
                                        </p:tgtEl>
                                      </p:cBhvr>
                                    </p:animEffect>
                                  </p:childTnLst>
                                </p:cTn>
                              </p:par>
                              <p:par>
                                <p:cTn id="8" presetID="9" presetClass="entr" presetSubtype="0" repeatCount="0"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dissolve">
                                      <p:cBhvr>
                                        <p:cTn id="10"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 name="slide-title">
            <a:extLst>
              <a:ext uri="{FF2B5EF4-FFF2-40B4-BE49-F238E27FC236}">
                <a16:creationId xmlns:a16="http://schemas.microsoft.com/office/drawing/2014/main" id="{3DB55034-D2D5-4DEE-A13D-AC76B8F044DD}"/>
              </a:ext>
            </a:extLst>
          </p:cNvPr>
          <p:cNvSpPr>
            <a:spLocks noGrp="1"/>
          </p:cNvSpPr>
          <p:nvPr/>
        </p:nvSpPr>
        <p:spPr>
          <a:xfrm>
            <a:off x="609600" y="190727"/>
            <a:ext cx="10972800" cy="857250"/>
          </a:xfrm>
          <a:prstGeom prst="rect">
            <a:avLst/>
          </a:prstGeom>
          <a:noFill/>
          <a:ln w="0">
            <a:noFill/>
          </a:ln>
        </p:spPr>
        <p:txBody>
          <a:bodyPr>
            <a:noAutofit/>
          </a:bodyPr>
          <a:lstStyle/>
          <a:p>
            <a:pPr>
              <a:defRPr sz="2550" b="1" i="0">
                <a:solidFill>
                  <a:srgbClr val="0B0D10"/>
                </a:solidFill>
                <a:latin typeface="Nimbus Sans"/>
                <a:ea typeface="Nimbus Sans"/>
                <a:cs typeface="Nimbus Sans"/>
              </a:defRPr>
            </a:pPr>
            <a:r>
              <a:rPr sz="2550" b="1" i="0" dirty="0">
                <a:solidFill>
                  <a:schemeClr val="bg1"/>
                </a:solidFill>
                <a:latin typeface="Nimbus Sans"/>
                <a:ea typeface="Nimbus Sans"/>
                <a:cs typeface="Nimbus Sans"/>
              </a:rPr>
              <a:t>Paths that crossed</a:t>
            </a:r>
            <a:r>
              <a:rPr lang="it-IT" sz="2550" b="1" dirty="0">
                <a:solidFill>
                  <a:schemeClr val="bg1"/>
                </a:solidFill>
                <a:latin typeface="Nimbus Sans"/>
                <a:ea typeface="Nimbus Sans"/>
                <a:cs typeface="Nimbus Sans"/>
              </a:rPr>
              <a:t>: High Energy </a:t>
            </a:r>
            <a:r>
              <a:rPr lang="it-IT" sz="2550" b="1" dirty="0" err="1">
                <a:solidFill>
                  <a:schemeClr val="bg1"/>
                </a:solidFill>
                <a:latin typeface="Nimbus Sans"/>
                <a:ea typeface="Nimbus Sans"/>
                <a:cs typeface="Nimbus Sans"/>
              </a:rPr>
              <a:t>View</a:t>
            </a:r>
            <a:r>
              <a:rPr lang="it-IT" sz="2550" b="1" dirty="0">
                <a:solidFill>
                  <a:schemeClr val="bg1"/>
                </a:solidFill>
                <a:latin typeface="Nimbus Sans"/>
                <a:ea typeface="Nimbus Sans"/>
                <a:cs typeface="Nimbus Sans"/>
              </a:rPr>
              <a:t> of </a:t>
            </a:r>
            <a:r>
              <a:rPr lang="it-IT" sz="2550" b="1" dirty="0" err="1">
                <a:solidFill>
                  <a:schemeClr val="bg1"/>
                </a:solidFill>
                <a:latin typeface="Nimbus Sans"/>
                <a:ea typeface="Nimbus Sans"/>
                <a:cs typeface="Nimbus Sans"/>
              </a:rPr>
              <a:t>Accreting</a:t>
            </a:r>
            <a:r>
              <a:rPr lang="it-IT" sz="2550" b="1" dirty="0">
                <a:solidFill>
                  <a:schemeClr val="bg1"/>
                </a:solidFill>
                <a:latin typeface="Nimbus Sans"/>
                <a:ea typeface="Nimbus Sans"/>
                <a:cs typeface="Nimbus Sans"/>
              </a:rPr>
              <a:t> Objects: AGN and X-ray </a:t>
            </a:r>
            <a:r>
              <a:rPr lang="it-IT" sz="2550" b="1" dirty="0" err="1">
                <a:solidFill>
                  <a:schemeClr val="bg1"/>
                </a:solidFill>
                <a:latin typeface="Nimbus Sans"/>
                <a:ea typeface="Nimbus Sans"/>
                <a:cs typeface="Nimbus Sans"/>
              </a:rPr>
              <a:t>Binaries</a:t>
            </a:r>
            <a:r>
              <a:rPr lang="it-IT" sz="2550" b="1" dirty="0">
                <a:solidFill>
                  <a:schemeClr val="bg1"/>
                </a:solidFill>
                <a:latin typeface="Nimbus Sans"/>
                <a:ea typeface="Nimbus Sans"/>
                <a:cs typeface="Nimbus Sans"/>
              </a:rPr>
              <a:t> - 5-14 </a:t>
            </a:r>
            <a:r>
              <a:rPr lang="it-IT" sz="2550" b="1" dirty="0" err="1">
                <a:solidFill>
                  <a:schemeClr val="bg1"/>
                </a:solidFill>
                <a:latin typeface="Nimbus Sans"/>
                <a:ea typeface="Nimbus Sans"/>
                <a:cs typeface="Nimbus Sans"/>
              </a:rPr>
              <a:t>October</a:t>
            </a:r>
            <a:r>
              <a:rPr lang="it-IT" sz="2550" b="1" dirty="0">
                <a:solidFill>
                  <a:schemeClr val="bg1"/>
                </a:solidFill>
                <a:latin typeface="Nimbus Sans"/>
                <a:ea typeface="Nimbus Sans"/>
                <a:cs typeface="Nimbus Sans"/>
              </a:rPr>
              <a:t>, Agios Nikolaos, Crete 2010</a:t>
            </a:r>
            <a:endParaRPr sz="2550" b="1" i="0" dirty="0">
              <a:solidFill>
                <a:schemeClr val="bg1"/>
              </a:solidFill>
              <a:latin typeface="Nimbus Sans"/>
              <a:ea typeface="Nimbus Sans"/>
              <a:cs typeface="Nimbus Sans"/>
            </a:endParaRPr>
          </a:p>
        </p:txBody>
      </p:sp>
      <p:sp>
        <p:nvSpPr>
          <p:cNvPr id="2" name="text">
            <a:extLst>
              <a:ext uri="{FF2B5EF4-FFF2-40B4-BE49-F238E27FC236}">
                <a16:creationId xmlns:a16="http://schemas.microsoft.com/office/drawing/2014/main" id="{77A58B9C-EE95-4F0B-BE88-8F10381DD358}"/>
              </a:ext>
            </a:extLst>
          </p:cNvPr>
          <p:cNvSpPr>
            <a:spLocks noGrp="1"/>
          </p:cNvSpPr>
          <p:nvPr/>
        </p:nvSpPr>
        <p:spPr>
          <a:xfrm>
            <a:off x="609600" y="1156082"/>
            <a:ext cx="1238250" cy="476250"/>
          </a:xfrm>
          <a:prstGeom prst="rect">
            <a:avLst/>
          </a:prstGeom>
          <a:noFill/>
          <a:ln w="0">
            <a:noFill/>
          </a:ln>
        </p:spPr>
        <p:txBody>
          <a:bodyPr>
            <a:noAutofit/>
          </a:bodyPr>
          <a:lstStyle/>
          <a:p>
            <a:pPr algn="l">
              <a:defRPr sz="2250" b="1" i="0">
                <a:solidFill>
                  <a:srgbClr val="B85F45"/>
                </a:solidFill>
                <a:latin typeface="Nimbus Sans"/>
                <a:ea typeface="Nimbus Sans"/>
                <a:cs typeface="Nimbus Sans"/>
              </a:defRPr>
            </a:pPr>
            <a:r>
              <a:rPr sz="2250" b="1" i="0">
                <a:solidFill>
                  <a:srgbClr val="B85F45"/>
                </a:solidFill>
                <a:latin typeface="Nimbus Sans"/>
                <a:ea typeface="Nimbus Sans"/>
                <a:cs typeface="Nimbus Sans"/>
              </a:rPr>
              <a:t>2010</a:t>
            </a:r>
          </a:p>
        </p:txBody>
      </p:sp>
      <p:sp>
        <p:nvSpPr>
          <p:cNvPr id="3" name="text">
            <a:extLst>
              <a:ext uri="{FF2B5EF4-FFF2-40B4-BE49-F238E27FC236}">
                <a16:creationId xmlns:a16="http://schemas.microsoft.com/office/drawing/2014/main" id="{3884A894-ACB6-48A5-8A34-E84BF845E79D}"/>
              </a:ext>
            </a:extLst>
          </p:cNvPr>
          <p:cNvSpPr>
            <a:spLocks noGrp="1"/>
          </p:cNvSpPr>
          <p:nvPr/>
        </p:nvSpPr>
        <p:spPr>
          <a:xfrm>
            <a:off x="1619250" y="1213232"/>
            <a:ext cx="5810250" cy="381000"/>
          </a:xfrm>
          <a:prstGeom prst="rect">
            <a:avLst/>
          </a:prstGeom>
          <a:noFill/>
          <a:ln w="0">
            <a:noFill/>
          </a:ln>
        </p:spPr>
        <p:txBody>
          <a:bodyPr>
            <a:noAutofit/>
          </a:bodyPr>
          <a:lstStyle/>
          <a:p>
            <a:pPr algn="l">
              <a:defRPr sz="1650" b="1" i="0">
                <a:solidFill>
                  <a:srgbClr val="0B0D10"/>
                </a:solidFill>
                <a:latin typeface="Nimbus Sans"/>
                <a:ea typeface="Nimbus Sans"/>
                <a:cs typeface="Nimbus Sans"/>
              </a:defRPr>
            </a:pPr>
            <a:r>
              <a:rPr sz="1650" b="1" i="0" dirty="0">
                <a:solidFill>
                  <a:schemeClr val="bg1"/>
                </a:solidFill>
                <a:latin typeface="Nimbus Sans"/>
                <a:ea typeface="Nimbus Sans"/>
                <a:cs typeface="Nimbus Sans"/>
              </a:rPr>
              <a:t>Two talks in the same X-ray binary </a:t>
            </a:r>
            <a:r>
              <a:rPr sz="1650" b="1" i="0" dirty="0" err="1">
                <a:solidFill>
                  <a:schemeClr val="bg1"/>
                </a:solidFill>
                <a:latin typeface="Nimbus Sans"/>
                <a:ea typeface="Nimbus Sans"/>
                <a:cs typeface="Nimbus Sans"/>
              </a:rPr>
              <a:t>programme</a:t>
            </a:r>
            <a:endParaRPr sz="1650" b="1" i="0" dirty="0">
              <a:solidFill>
                <a:schemeClr val="bg1"/>
              </a:solidFill>
              <a:latin typeface="Nimbus Sans"/>
              <a:ea typeface="Nimbus Sans"/>
              <a:cs typeface="Nimbus Sans"/>
            </a:endParaRPr>
          </a:p>
        </p:txBody>
      </p:sp>
      <p:pic>
        <p:nvPicPr>
          <p:cNvPr id="12" name="Immagine 11"/>
          <p:cNvPicPr>
            <a:picLocks noChangeAspect="1"/>
          </p:cNvPicPr>
          <p:nvPr/>
        </p:nvPicPr>
        <p:blipFill>
          <a:blip r:embed="rId3"/>
          <a:stretch/>
        </p:blipFill>
        <p:spPr>
          <a:xfrm>
            <a:off x="1714500" y="2572881"/>
            <a:ext cx="8763000" cy="735645"/>
          </a:xfrm>
          <a:prstGeom prst="rect">
            <a:avLst/>
          </a:prstGeom>
        </p:spPr>
      </p:pic>
      <p:pic>
        <p:nvPicPr>
          <p:cNvPr id="13" name="Immagine 12"/>
          <p:cNvPicPr>
            <a:picLocks noChangeAspect="1"/>
          </p:cNvPicPr>
          <p:nvPr/>
        </p:nvPicPr>
        <p:blipFill>
          <a:blip r:embed="rId4"/>
          <a:stretch/>
        </p:blipFill>
        <p:spPr>
          <a:xfrm>
            <a:off x="1714500" y="1722513"/>
            <a:ext cx="8763000" cy="735645"/>
          </a:xfrm>
          <a:prstGeom prst="rect">
            <a:avLst/>
          </a:prstGeom>
        </p:spPr>
      </p:pic>
      <p:pic>
        <p:nvPicPr>
          <p:cNvPr id="5" name="Immagine 4">
            <a:extLst>
              <a:ext uri="{FF2B5EF4-FFF2-40B4-BE49-F238E27FC236}">
                <a16:creationId xmlns:a16="http://schemas.microsoft.com/office/drawing/2014/main" id="{62EA8951-7FE6-0307-DA40-184FFA32853B}"/>
              </a:ext>
            </a:extLst>
          </p:cNvPr>
          <p:cNvPicPr>
            <a:picLocks noChangeAspect="1"/>
          </p:cNvPicPr>
          <p:nvPr/>
        </p:nvPicPr>
        <p:blipFill>
          <a:blip r:embed="rId5"/>
          <a:stretch/>
        </p:blipFill>
        <p:spPr>
          <a:xfrm>
            <a:off x="3134504" y="3410411"/>
            <a:ext cx="5535771" cy="3434979"/>
          </a:xfrm>
          <a:prstGeom prst="rect">
            <a:avLst/>
          </a:prstGeom>
        </p:spPr>
      </p:pic>
    </p:spTree>
    <p:extLst>
      <p:ext uri="{BB962C8B-B14F-4D97-AF65-F5344CB8AC3E}">
        <p14:creationId xmlns:p14="http://schemas.microsoft.com/office/powerpoint/2010/main" val="16715398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 name="slide-title">
            <a:extLst>
              <a:ext uri="{FF2B5EF4-FFF2-40B4-BE49-F238E27FC236}">
                <a16:creationId xmlns:a16="http://schemas.microsoft.com/office/drawing/2014/main" id="{8106E2D6-47F5-41C2-8E19-B52336877761}"/>
              </a:ext>
            </a:extLst>
          </p:cNvPr>
          <p:cNvSpPr>
            <a:spLocks noGrp="1"/>
          </p:cNvSpPr>
          <p:nvPr/>
        </p:nvSpPr>
        <p:spPr>
          <a:xfrm>
            <a:off x="609600" y="400050"/>
            <a:ext cx="10972800" cy="590550"/>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2550" b="1" i="0">
                <a:solidFill>
                  <a:srgbClr val="FFFFFF"/>
                </a:solidFill>
                <a:latin typeface="Nimbus Sans"/>
                <a:ea typeface="Nimbus Sans"/>
                <a:cs typeface="Nimbus Sans"/>
              </a:defRPr>
            </a:pPr>
            <a:r>
              <a:rPr kumimoji="0" sz="2550" b="1" i="0" u="none" strike="noStrike" kern="1200" cap="none" spc="0" normalizeH="0" baseline="0" noProof="0">
                <a:ln>
                  <a:noFill/>
                </a:ln>
                <a:solidFill>
                  <a:srgbClr val="FFFFFF"/>
                </a:solidFill>
                <a:effectLst/>
                <a:uLnTx/>
                <a:uFillTx/>
                <a:latin typeface="Nimbus Sans"/>
                <a:ea typeface="Nimbus Sans"/>
                <a:cs typeface="Nimbus Sans"/>
              </a:rPr>
              <a:t>Locating an X-ray source with the Moon</a:t>
            </a:r>
          </a:p>
        </p:txBody>
      </p:sp>
      <p:sp>
        <p:nvSpPr>
          <p:cNvPr id="2" name="text">
            <a:extLst>
              <a:ext uri="{FF2B5EF4-FFF2-40B4-BE49-F238E27FC236}">
                <a16:creationId xmlns:a16="http://schemas.microsoft.com/office/drawing/2014/main" id="{54AEDB0D-BB26-4448-A812-6D5C1B9CAD6C}"/>
              </a:ext>
            </a:extLst>
          </p:cNvPr>
          <p:cNvSpPr>
            <a:spLocks noGrp="1"/>
          </p:cNvSpPr>
          <p:nvPr/>
        </p:nvSpPr>
        <p:spPr>
          <a:xfrm>
            <a:off x="609600" y="1028700"/>
            <a:ext cx="10953750" cy="381000"/>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725" b="0" i="0">
                <a:solidFill>
                  <a:srgbClr val="78C6D6"/>
                </a:solidFill>
                <a:latin typeface="Nimbus Sans"/>
                <a:ea typeface="Nimbus Sans"/>
                <a:cs typeface="Nimbus Sans"/>
              </a:defRPr>
            </a:pPr>
            <a:r>
              <a:rPr kumimoji="0" sz="1725" b="0" i="0" u="none" strike="noStrike" kern="1200" cap="none" spc="0" normalizeH="0" baseline="0" noProof="0">
                <a:ln>
                  <a:noFill/>
                </a:ln>
                <a:solidFill>
                  <a:srgbClr val="78C6D6"/>
                </a:solidFill>
                <a:effectLst/>
                <a:uLnTx/>
                <a:uFillTx/>
                <a:latin typeface="Nimbus Sans"/>
                <a:ea typeface="Nimbus Sans"/>
                <a:cs typeface="Nimbus Sans"/>
              </a:rPr>
              <a:t>IGR J17480–2446 in Terzan 5  ·  RXTE/PCA  ·  13 October 2010</a:t>
            </a:r>
          </a:p>
        </p:txBody>
      </p:sp>
      <p:pic>
        <p:nvPicPr>
          <p:cNvPr id="12" name="Immagine 11"/>
          <p:cNvPicPr>
            <a:picLocks noChangeAspect="1"/>
          </p:cNvPicPr>
          <p:nvPr/>
        </p:nvPicPr>
        <p:blipFill>
          <a:blip r:embed="rId3"/>
          <a:stretch/>
        </p:blipFill>
        <p:spPr>
          <a:xfrm>
            <a:off x="633674" y="1685579"/>
            <a:ext cx="5800173" cy="3599042"/>
          </a:xfrm>
          <a:prstGeom prst="rect">
            <a:avLst/>
          </a:prstGeom>
        </p:spPr>
      </p:pic>
      <p:sp>
        <p:nvSpPr>
          <p:cNvPr id="4" name="text">
            <a:extLst>
              <a:ext uri="{FF2B5EF4-FFF2-40B4-BE49-F238E27FC236}">
                <a16:creationId xmlns:a16="http://schemas.microsoft.com/office/drawing/2014/main" id="{683A125A-AC28-4BE1-95B6-551CB040DC3E}"/>
              </a:ext>
            </a:extLst>
          </p:cNvPr>
          <p:cNvSpPr>
            <a:spLocks noGrp="1"/>
          </p:cNvSpPr>
          <p:nvPr/>
        </p:nvSpPr>
        <p:spPr>
          <a:xfrm>
            <a:off x="7810500" y="1819275"/>
            <a:ext cx="3714750" cy="419100"/>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2025" b="1" i="0">
                <a:solidFill>
                  <a:srgbClr val="D5A84B"/>
                </a:solidFill>
                <a:latin typeface="Nimbus Sans"/>
                <a:ea typeface="Nimbus Sans"/>
                <a:cs typeface="Nimbus Sans"/>
              </a:defRPr>
            </a:pPr>
            <a:r>
              <a:rPr kumimoji="0" sz="2025" b="1" i="0" u="none" strike="noStrike" kern="1200" cap="none" spc="0" normalizeH="0" baseline="0" noProof="0">
                <a:ln>
                  <a:noFill/>
                </a:ln>
                <a:solidFill>
                  <a:srgbClr val="D5A84B"/>
                </a:solidFill>
                <a:effectLst/>
                <a:uLnTx/>
                <a:uFillTx/>
                <a:latin typeface="Nimbus Sans"/>
                <a:ea typeface="Nimbus Sans"/>
                <a:cs typeface="Nimbus Sans"/>
              </a:rPr>
              <a:t>A non-imaging detector</a:t>
            </a:r>
          </a:p>
        </p:txBody>
      </p:sp>
      <p:sp>
        <p:nvSpPr>
          <p:cNvPr id="5" name="text">
            <a:extLst>
              <a:ext uri="{FF2B5EF4-FFF2-40B4-BE49-F238E27FC236}">
                <a16:creationId xmlns:a16="http://schemas.microsoft.com/office/drawing/2014/main" id="{6982D159-2137-449C-9039-2732D21EF05C}"/>
              </a:ext>
            </a:extLst>
          </p:cNvPr>
          <p:cNvSpPr>
            <a:spLocks noGrp="1"/>
          </p:cNvSpPr>
          <p:nvPr/>
        </p:nvSpPr>
        <p:spPr>
          <a:xfrm>
            <a:off x="7810500" y="2371725"/>
            <a:ext cx="3714750" cy="838200"/>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950" b="0" i="0">
                <a:solidFill>
                  <a:srgbClr val="FFFFFF"/>
                </a:solidFill>
                <a:latin typeface="Nimbus Sans"/>
                <a:ea typeface="Nimbus Sans"/>
                <a:cs typeface="Nimbus Sans"/>
              </a:defRPr>
            </a:pPr>
            <a:r>
              <a:rPr kumimoji="0" sz="1950" b="0" i="0" u="none" strike="noStrike" kern="1200" cap="none" spc="0" normalizeH="0" baseline="0" noProof="0">
                <a:ln>
                  <a:noFill/>
                </a:ln>
                <a:solidFill>
                  <a:srgbClr val="FFFFFF"/>
                </a:solidFill>
                <a:effectLst/>
                <a:uLnTx/>
                <a:uFillTx/>
                <a:latin typeface="Nimbus Sans"/>
                <a:ea typeface="Nimbus Sans"/>
                <a:cs typeface="Nimbus Sans"/>
              </a:rPr>
              <a:t>The Moon blocks the source for about 512 seconds.</a:t>
            </a:r>
          </a:p>
        </p:txBody>
      </p:sp>
      <p:sp>
        <p:nvSpPr>
          <p:cNvPr id="6" name="text">
            <a:extLst>
              <a:ext uri="{FF2B5EF4-FFF2-40B4-BE49-F238E27FC236}">
                <a16:creationId xmlns:a16="http://schemas.microsoft.com/office/drawing/2014/main" id="{B989CD3D-79C4-48A2-A9F3-5427A0B88660}"/>
              </a:ext>
            </a:extLst>
          </p:cNvPr>
          <p:cNvSpPr>
            <a:spLocks noGrp="1"/>
          </p:cNvSpPr>
          <p:nvPr/>
        </p:nvSpPr>
        <p:spPr>
          <a:xfrm>
            <a:off x="7810500" y="3381375"/>
            <a:ext cx="3714750" cy="1000125"/>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950" b="0" i="0">
                <a:solidFill>
                  <a:srgbClr val="FFFFFF"/>
                </a:solidFill>
                <a:latin typeface="Nimbus Sans"/>
                <a:ea typeface="Nimbus Sans"/>
                <a:cs typeface="Nimbus Sans"/>
              </a:defRPr>
            </a:pPr>
            <a:r>
              <a:rPr kumimoji="0" sz="1950" b="0" i="0" u="none" strike="noStrike" kern="1200" cap="none" spc="0" normalizeH="0" baseline="0" noProof="0">
                <a:ln>
                  <a:noFill/>
                </a:ln>
                <a:solidFill>
                  <a:srgbClr val="FFFFFF"/>
                </a:solidFill>
                <a:effectLst/>
                <a:uLnTx/>
                <a:uFillTx/>
                <a:latin typeface="Nimbus Sans"/>
                <a:ea typeface="Nimbus Sans"/>
                <a:cs typeface="Nimbus Sans"/>
              </a:rPr>
              <a:t>Measure the disappearance and reappearance times to 7–9 ms.</a:t>
            </a:r>
          </a:p>
        </p:txBody>
      </p:sp>
      <p:sp>
        <p:nvSpPr>
          <p:cNvPr id="7" name="text">
            <a:extLst>
              <a:ext uri="{FF2B5EF4-FFF2-40B4-BE49-F238E27FC236}">
                <a16:creationId xmlns:a16="http://schemas.microsoft.com/office/drawing/2014/main" id="{94FA2E29-CDC7-4586-8C20-DEF71A586D70}"/>
              </a:ext>
            </a:extLst>
          </p:cNvPr>
          <p:cNvSpPr>
            <a:spLocks noGrp="1"/>
          </p:cNvSpPr>
          <p:nvPr/>
        </p:nvSpPr>
        <p:spPr>
          <a:xfrm>
            <a:off x="7810500" y="4572000"/>
            <a:ext cx="3714750" cy="1104900"/>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950" b="0" i="0">
                <a:solidFill>
                  <a:srgbClr val="FFFFFF"/>
                </a:solidFill>
                <a:latin typeface="Nimbus Sans"/>
                <a:ea typeface="Nimbus Sans"/>
                <a:cs typeface="Nimbus Sans"/>
              </a:defRPr>
            </a:pPr>
            <a:r>
              <a:rPr kumimoji="0" sz="1950" b="0" i="0" u="none" strike="noStrike" kern="1200" cap="none" spc="0" normalizeH="0" baseline="0" noProof="0">
                <a:ln>
                  <a:noFill/>
                </a:ln>
                <a:solidFill>
                  <a:srgbClr val="FFFFFF"/>
                </a:solidFill>
                <a:effectLst/>
                <a:uLnTx/>
                <a:uFillTx/>
                <a:latin typeface="Nimbus Sans"/>
                <a:ea typeface="Nimbus Sans"/>
                <a:cs typeface="Nimbus Sans"/>
              </a:rPr>
              <a:t>Project the lunar limb at both times. Its intersection fixes the sky position.</a:t>
            </a:r>
          </a:p>
        </p:txBody>
      </p:sp>
      <p:sp>
        <p:nvSpPr>
          <p:cNvPr id="8" name="text">
            <a:extLst>
              <a:ext uri="{FF2B5EF4-FFF2-40B4-BE49-F238E27FC236}">
                <a16:creationId xmlns:a16="http://schemas.microsoft.com/office/drawing/2014/main" id="{420D3FC8-87FD-4DDB-92A3-B43CDB986EC1}"/>
              </a:ext>
            </a:extLst>
          </p:cNvPr>
          <p:cNvSpPr>
            <a:spLocks noGrp="1"/>
          </p:cNvSpPr>
          <p:nvPr/>
        </p:nvSpPr>
        <p:spPr>
          <a:xfrm>
            <a:off x="609600" y="5476875"/>
            <a:ext cx="6762750" cy="495300"/>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2700" b="1" i="0">
                <a:solidFill>
                  <a:srgbClr val="D5A84B"/>
                </a:solidFill>
                <a:latin typeface="Nimbus Sans"/>
                <a:ea typeface="Nimbus Sans"/>
                <a:cs typeface="Nimbus Sans"/>
              </a:defRPr>
            </a:pPr>
            <a:r>
              <a:rPr kumimoji="0" sz="2700" b="1" i="0" u="none" strike="noStrike" kern="1200" cap="none" spc="0" normalizeH="0" baseline="0" noProof="0">
                <a:ln>
                  <a:noFill/>
                </a:ln>
                <a:solidFill>
                  <a:srgbClr val="D5A84B"/>
                </a:solidFill>
                <a:effectLst/>
                <a:uLnTx/>
                <a:uFillTx/>
                <a:latin typeface="Nimbus Sans"/>
                <a:ea typeface="Nimbus Sans"/>
                <a:cs typeface="Nimbus Sans"/>
              </a:rPr>
              <a:t>≈ 0.04 arcsec precision (1σ)</a:t>
            </a:r>
          </a:p>
        </p:txBody>
      </p:sp>
      <p:sp>
        <p:nvSpPr>
          <p:cNvPr id="9" name="text">
            <a:extLst>
              <a:ext uri="{FF2B5EF4-FFF2-40B4-BE49-F238E27FC236}">
                <a16:creationId xmlns:a16="http://schemas.microsoft.com/office/drawing/2014/main" id="{5AE6C7DB-C420-447D-9190-7D166D462BA8}"/>
              </a:ext>
            </a:extLst>
          </p:cNvPr>
          <p:cNvSpPr>
            <a:spLocks noGrp="1"/>
          </p:cNvSpPr>
          <p:nvPr/>
        </p:nvSpPr>
        <p:spPr>
          <a:xfrm>
            <a:off x="609600" y="6000750"/>
            <a:ext cx="6953250" cy="381000"/>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725" b="0" i="0">
                <a:solidFill>
                  <a:srgbClr val="FFFFFF"/>
                </a:solidFill>
                <a:latin typeface="Nimbus Sans"/>
                <a:ea typeface="Nimbus Sans"/>
                <a:cs typeface="Nimbus Sans"/>
              </a:defRPr>
            </a:pPr>
            <a:r>
              <a:rPr kumimoji="0" sz="1725" b="0" i="0" u="none" strike="noStrike" kern="1200" cap="none" spc="0" normalizeH="0" baseline="0" noProof="0">
                <a:ln>
                  <a:noFill/>
                </a:ln>
                <a:solidFill>
                  <a:srgbClr val="FFFFFF"/>
                </a:solidFill>
                <a:effectLst/>
                <a:uLnTx/>
                <a:uFillTx/>
                <a:latin typeface="Nimbus Sans"/>
                <a:ea typeface="Nimbus Sans"/>
                <a:cs typeface="Nimbus Sans"/>
              </a:rPr>
              <a:t>Consistent with the quiescent Chandra counterpart</a:t>
            </a:r>
          </a:p>
        </p:txBody>
      </p:sp>
    </p:spTree>
    <p:extLst>
      <p:ext uri="{BB962C8B-B14F-4D97-AF65-F5344CB8AC3E}">
        <p14:creationId xmlns:p14="http://schemas.microsoft.com/office/powerpoint/2010/main" val="836113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bg>
      <p:bgPr>
        <a:solidFill>
          <a:srgbClr val="000000"/>
        </a:solidFill>
        <a:effectLst/>
      </p:bgPr>
    </p:bg>
    <p:spTree>
      <p:nvGrpSpPr>
        <p:cNvPr id="1" name=""/>
        <p:cNvGrpSpPr/>
        <p:nvPr/>
      </p:nvGrpSpPr>
      <p:grpSpPr>
        <a:xfrm>
          <a:off x="0" y="0"/>
          <a:ext cx="0" cy="0"/>
          <a:chOff x="0" y="0"/>
          <a:chExt cx="0" cy="0"/>
        </a:xfrm>
      </p:grpSpPr>
      <p:sp>
        <p:nvSpPr>
          <p:cNvPr id="9" name="slide-title">
            <a:extLst>
              <a:ext uri="{FF2B5EF4-FFF2-40B4-BE49-F238E27FC236}">
                <a16:creationId xmlns:a16="http://schemas.microsoft.com/office/drawing/2014/main" id="{48CF8926-6FF7-4126-977B-7E0480A45D3C}"/>
              </a:ext>
            </a:extLst>
          </p:cNvPr>
          <p:cNvSpPr>
            <a:spLocks noGrp="1"/>
          </p:cNvSpPr>
          <p:nvPr/>
        </p:nvSpPr>
        <p:spPr>
          <a:xfrm>
            <a:off x="609600" y="400050"/>
            <a:ext cx="10972800" cy="590550"/>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2550" b="1" i="0">
                <a:solidFill>
                  <a:srgbClr val="FFFFFF"/>
                </a:solidFill>
                <a:latin typeface="Nimbus Sans"/>
                <a:ea typeface="Nimbus Sans"/>
                <a:cs typeface="Nimbus Sans"/>
              </a:defRPr>
            </a:pPr>
            <a:r>
              <a:rPr kumimoji="0" sz="2550" b="1" i="0" u="none" strike="noStrike" kern="1200" cap="none" spc="0" normalizeH="0" baseline="0" noProof="0">
                <a:ln>
                  <a:noFill/>
                </a:ln>
                <a:solidFill>
                  <a:srgbClr val="FFFFFF"/>
                </a:solidFill>
                <a:effectLst/>
                <a:uLnTx/>
                <a:uFillTx/>
                <a:latin typeface="Nimbus Sans"/>
                <a:ea typeface="Nimbus Sans"/>
                <a:cs typeface="Nimbus Sans"/>
              </a:rPr>
              <a:t>What limits the positional precision?</a:t>
            </a:r>
          </a:p>
        </p:txBody>
      </p:sp>
      <p:sp>
        <p:nvSpPr>
          <p:cNvPr id="2" name="text">
            <a:extLst>
              <a:ext uri="{FF2B5EF4-FFF2-40B4-BE49-F238E27FC236}">
                <a16:creationId xmlns:a16="http://schemas.microsoft.com/office/drawing/2014/main" id="{74791ED5-FC7D-4508-97C8-B8251921662D}"/>
              </a:ext>
            </a:extLst>
          </p:cNvPr>
          <p:cNvSpPr>
            <a:spLocks noGrp="1"/>
          </p:cNvSpPr>
          <p:nvPr/>
        </p:nvSpPr>
        <p:spPr>
          <a:xfrm>
            <a:off x="609600" y="1000125"/>
            <a:ext cx="11001375" cy="666750"/>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2025" b="1" i="0">
                <a:solidFill>
                  <a:srgbClr val="D5A84B"/>
                </a:solidFill>
                <a:latin typeface="Nimbus Sans"/>
                <a:ea typeface="Nimbus Sans"/>
                <a:cs typeface="Nimbus Sans"/>
              </a:defRPr>
            </a:pPr>
            <a:r>
              <a:rPr kumimoji="0" sz="2025" b="1" i="0" u="none" strike="noStrike" kern="1200" cap="none" spc="0" normalizeH="0" baseline="0" noProof="0">
                <a:ln>
                  <a:noFill/>
                </a:ln>
                <a:solidFill>
                  <a:srgbClr val="D5A84B"/>
                </a:solidFill>
                <a:effectLst/>
                <a:uLnTx/>
                <a:uFillTx/>
                <a:latin typeface="Nimbus Sans"/>
                <a:ea typeface="Nimbus Sans"/>
                <a:cs typeface="Nimbus Sans"/>
              </a:rPr>
              <a:t>RXTE orbit uncertainty and transition timing contribute almost equally</a:t>
            </a:r>
          </a:p>
        </p:txBody>
      </p:sp>
      <p:pic>
        <p:nvPicPr>
          <p:cNvPr id="11" name="Immagine 10"/>
          <p:cNvPicPr>
            <a:picLocks noChangeAspect="1"/>
          </p:cNvPicPr>
          <p:nvPr/>
        </p:nvPicPr>
        <p:blipFill>
          <a:blip r:embed="rId3"/>
          <a:stretch/>
        </p:blipFill>
        <p:spPr>
          <a:xfrm>
            <a:off x="553753" y="1819275"/>
            <a:ext cx="4416994" cy="4105275"/>
          </a:xfrm>
          <a:prstGeom prst="rect">
            <a:avLst/>
          </a:prstGeom>
        </p:spPr>
      </p:pic>
      <p:sp>
        <p:nvSpPr>
          <p:cNvPr id="4" name="text">
            <a:extLst>
              <a:ext uri="{FF2B5EF4-FFF2-40B4-BE49-F238E27FC236}">
                <a16:creationId xmlns:a16="http://schemas.microsoft.com/office/drawing/2014/main" id="{2D434C02-01E4-467E-AB32-D4CFC0AF74AC}"/>
              </a:ext>
            </a:extLst>
          </p:cNvPr>
          <p:cNvSpPr>
            <a:spLocks noGrp="1"/>
          </p:cNvSpPr>
          <p:nvPr/>
        </p:nvSpPr>
        <p:spPr>
          <a:xfrm>
            <a:off x="523875" y="6038850"/>
            <a:ext cx="4524375" cy="495300"/>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575" b="0" i="0">
                <a:solidFill>
                  <a:srgbClr val="D5D9DF"/>
                </a:solidFill>
                <a:latin typeface="Nimbus Sans"/>
                <a:ea typeface="Nimbus Sans"/>
                <a:cs typeface="Nimbus Sans"/>
              </a:defRPr>
            </a:pPr>
            <a:r>
              <a:rPr kumimoji="0" sz="1575" b="0" i="0" u="none" strike="noStrike" kern="1200" cap="none" spc="0" normalizeH="0" baseline="0" noProof="0">
                <a:ln>
                  <a:noFill/>
                </a:ln>
                <a:solidFill>
                  <a:srgbClr val="D5D9DF"/>
                </a:solidFill>
                <a:effectLst/>
                <a:uLnTx/>
                <a:uFillTx/>
                <a:latin typeface="Nimbus Sans"/>
                <a:ea typeface="Nimbus Sans"/>
                <a:cs typeface="Nimbus Sans"/>
              </a:rPr>
              <a:t>Ingress (red) and egress (green) lunar limbs</a:t>
            </a:r>
          </a:p>
        </p:txBody>
      </p:sp>
      <p:sp>
        <p:nvSpPr>
          <p:cNvPr id="5" name="text">
            <a:extLst>
              <a:ext uri="{FF2B5EF4-FFF2-40B4-BE49-F238E27FC236}">
                <a16:creationId xmlns:a16="http://schemas.microsoft.com/office/drawing/2014/main" id="{670A68A1-A301-4158-82A5-F7497E159C19}"/>
              </a:ext>
            </a:extLst>
          </p:cNvPr>
          <p:cNvSpPr>
            <a:spLocks noGrp="1"/>
          </p:cNvSpPr>
          <p:nvPr/>
        </p:nvSpPr>
        <p:spPr>
          <a:xfrm>
            <a:off x="5372100" y="1809750"/>
            <a:ext cx="6191250" cy="361950"/>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725" b="0" i="0">
                <a:solidFill>
                  <a:srgbClr val="78C6D6"/>
                </a:solidFill>
                <a:latin typeface="Nimbus Sans"/>
                <a:ea typeface="Nimbus Sans"/>
                <a:cs typeface="Nimbus Sans"/>
              </a:defRPr>
            </a:pPr>
            <a:r>
              <a:rPr kumimoji="0" sz="1725" b="0" i="0" u="none" strike="noStrike" kern="1200" cap="none" spc="0" normalizeH="0" baseline="0" noProof="0">
                <a:ln>
                  <a:noFill/>
                </a:ln>
                <a:solidFill>
                  <a:srgbClr val="78C6D6"/>
                </a:solidFill>
                <a:effectLst/>
                <a:uLnTx/>
                <a:uFillTx/>
                <a:latin typeface="Nimbus Sans"/>
                <a:ea typeface="Nimbus Sans"/>
                <a:cs typeface="Nimbus Sans"/>
              </a:rPr>
              <a:t>Error budget: 1σ uncertainties in mas</a:t>
            </a:r>
          </a:p>
        </p:txBody>
      </p:sp>
      <p:graphicFrame>
        <p:nvGraphicFramePr>
          <p:cNvPr id="14" name="Tabella 13"/>
          <p:cNvGraphicFramePr/>
          <p:nvPr/>
        </p:nvGraphicFramePr>
        <p:xfrm>
          <a:off x="5381625" y="2276475"/>
          <a:ext cx="6162675" cy="2857500"/>
        </p:xfrm>
        <a:graphic>
          <a:graphicData uri="http://schemas.openxmlformats.org/drawingml/2006/table">
            <a:tbl>
              <a:tblPr/>
              <a:tblGrid>
                <a:gridCol w="3190875">
                  <a:extLst>
                    <a:ext uri="{9D8B030D-6E8A-4147-A177-3AD203B41FA5}">
                      <a16:colId xmlns:a16="http://schemas.microsoft.com/office/drawing/2014/main" val="20000"/>
                    </a:ext>
                  </a:extLst>
                </a:gridCol>
                <a:gridCol w="1485900">
                  <a:extLst>
                    <a:ext uri="{9D8B030D-6E8A-4147-A177-3AD203B41FA5}">
                      <a16:colId xmlns:a16="http://schemas.microsoft.com/office/drawing/2014/main" val="20001"/>
                    </a:ext>
                  </a:extLst>
                </a:gridCol>
                <a:gridCol w="1485900">
                  <a:extLst>
                    <a:ext uri="{9D8B030D-6E8A-4147-A177-3AD203B41FA5}">
                      <a16:colId xmlns:a16="http://schemas.microsoft.com/office/drawing/2014/main" val="20002"/>
                    </a:ext>
                  </a:extLst>
                </a:gridCol>
              </a:tblGrid>
              <a:tr h="476250">
                <a:tc>
                  <a:txBody>
                    <a:bodyPr/>
                    <a:lstStyle/>
                    <a:p>
                      <a:r>
                        <a:rPr sz="1725" b="1">
                          <a:solidFill>
                            <a:srgbClr val="78C6D6"/>
                          </a:solidFill>
                          <a:latin typeface="Nimbus Sans"/>
                          <a:ea typeface="Nimbus Sans"/>
                          <a:cs typeface="Nimbus Sans"/>
                        </a:rPr>
                        <a:t>Contribution</a:t>
                      </a:r>
                    </a:p>
                  </a:txBody>
                  <a:tcPr>
                    <a:solidFill>
                      <a:srgbClr val="000000"/>
                    </a:solidFill>
                  </a:tcPr>
                </a:tc>
                <a:tc>
                  <a:txBody>
                    <a:bodyPr/>
                    <a:lstStyle/>
                    <a:p>
                      <a:r>
                        <a:rPr sz="1725" b="1">
                          <a:solidFill>
                            <a:srgbClr val="78C6D6"/>
                          </a:solidFill>
                          <a:latin typeface="Nimbus Sans"/>
                          <a:ea typeface="Nimbus Sans"/>
                          <a:cs typeface="Nimbus Sans"/>
                        </a:rPr>
                        <a:t>R.A.</a:t>
                      </a:r>
                    </a:p>
                  </a:txBody>
                  <a:tcPr>
                    <a:solidFill>
                      <a:srgbClr val="000000"/>
                    </a:solidFill>
                  </a:tcPr>
                </a:tc>
                <a:tc>
                  <a:txBody>
                    <a:bodyPr/>
                    <a:lstStyle/>
                    <a:p>
                      <a:r>
                        <a:rPr sz="1725" b="1">
                          <a:solidFill>
                            <a:srgbClr val="78C6D6"/>
                          </a:solidFill>
                          <a:latin typeface="Nimbus Sans"/>
                          <a:ea typeface="Nimbus Sans"/>
                          <a:cs typeface="Nimbus Sans"/>
                        </a:rPr>
                        <a:t>Dec.</a:t>
                      </a:r>
                    </a:p>
                  </a:txBody>
                  <a:tcPr>
                    <a:solidFill>
                      <a:srgbClr val="000000"/>
                    </a:solidFill>
                  </a:tcPr>
                </a:tc>
                <a:extLst>
                  <a:ext uri="{0D108BD9-81ED-4DB2-BD59-A6C34878D82A}">
                    <a16:rowId xmlns:a16="http://schemas.microsoft.com/office/drawing/2014/main" val="10000"/>
                  </a:ext>
                </a:extLst>
              </a:tr>
              <a:tr h="476250">
                <a:tc>
                  <a:txBody>
                    <a:bodyPr/>
                    <a:lstStyle/>
                    <a:p>
                      <a:r>
                        <a:rPr sz="1725" b="0">
                          <a:solidFill>
                            <a:srgbClr val="D5A84B"/>
                          </a:solidFill>
                          <a:latin typeface="Nimbus Sans"/>
                          <a:ea typeface="Nimbus Sans"/>
                          <a:cs typeface="Nimbus Sans"/>
                        </a:rPr>
                        <a:t>RXTE ephemeris</a:t>
                      </a:r>
                    </a:p>
                  </a:txBody>
                  <a:tcPr>
                    <a:solidFill>
                      <a:srgbClr val="000000"/>
                    </a:solidFill>
                  </a:tcPr>
                </a:tc>
                <a:tc>
                  <a:txBody>
                    <a:bodyPr/>
                    <a:lstStyle/>
                    <a:p>
                      <a:r>
                        <a:rPr sz="1725" b="0">
                          <a:solidFill>
                            <a:srgbClr val="D5A84B"/>
                          </a:solidFill>
                          <a:latin typeface="Nimbus Sans"/>
                          <a:ea typeface="Nimbus Sans"/>
                          <a:cs typeface="Nimbus Sans"/>
                        </a:rPr>
                        <a:t>±26</a:t>
                      </a:r>
                    </a:p>
                  </a:txBody>
                  <a:tcPr>
                    <a:solidFill>
                      <a:srgbClr val="000000"/>
                    </a:solidFill>
                  </a:tcPr>
                </a:tc>
                <a:tc>
                  <a:txBody>
                    <a:bodyPr/>
                    <a:lstStyle/>
                    <a:p>
                      <a:r>
                        <a:rPr sz="1725" b="0">
                          <a:solidFill>
                            <a:srgbClr val="D5A84B"/>
                          </a:solidFill>
                          <a:latin typeface="Nimbus Sans"/>
                          <a:ea typeface="Nimbus Sans"/>
                          <a:cs typeface="Nimbus Sans"/>
                        </a:rPr>
                        <a:t>±26</a:t>
                      </a:r>
                    </a:p>
                  </a:txBody>
                  <a:tcPr>
                    <a:solidFill>
                      <a:srgbClr val="000000"/>
                    </a:solidFill>
                  </a:tcPr>
                </a:tc>
                <a:extLst>
                  <a:ext uri="{0D108BD9-81ED-4DB2-BD59-A6C34878D82A}">
                    <a16:rowId xmlns:a16="http://schemas.microsoft.com/office/drawing/2014/main" val="10001"/>
                  </a:ext>
                </a:extLst>
              </a:tr>
              <a:tr h="476250">
                <a:tc>
                  <a:txBody>
                    <a:bodyPr/>
                    <a:lstStyle/>
                    <a:p>
                      <a:r>
                        <a:rPr sz="1725" b="0">
                          <a:solidFill>
                            <a:srgbClr val="D5A84B"/>
                          </a:solidFill>
                          <a:latin typeface="Nimbus Sans"/>
                          <a:ea typeface="Nimbus Sans"/>
                          <a:cs typeface="Nimbus Sans"/>
                        </a:rPr>
                        <a:t>Ingress / egress timing</a:t>
                      </a:r>
                    </a:p>
                  </a:txBody>
                  <a:tcPr>
                    <a:solidFill>
                      <a:srgbClr val="000000"/>
                    </a:solidFill>
                  </a:tcPr>
                </a:tc>
                <a:tc>
                  <a:txBody>
                    <a:bodyPr/>
                    <a:lstStyle/>
                    <a:p>
                      <a:r>
                        <a:rPr sz="1725" b="0">
                          <a:solidFill>
                            <a:srgbClr val="D5A84B"/>
                          </a:solidFill>
                          <a:latin typeface="Nimbus Sans"/>
                          <a:ea typeface="Nimbus Sans"/>
                          <a:cs typeface="Nimbus Sans"/>
                        </a:rPr>
                        <a:t>+29 / −25</a:t>
                      </a:r>
                    </a:p>
                  </a:txBody>
                  <a:tcPr>
                    <a:solidFill>
                      <a:srgbClr val="000000"/>
                    </a:solidFill>
                  </a:tcPr>
                </a:tc>
                <a:tc>
                  <a:txBody>
                    <a:bodyPr/>
                    <a:lstStyle/>
                    <a:p>
                      <a:r>
                        <a:rPr sz="1725" b="0">
                          <a:solidFill>
                            <a:srgbClr val="D5A84B"/>
                          </a:solidFill>
                          <a:latin typeface="Nimbus Sans"/>
                          <a:ea typeface="Nimbus Sans"/>
                          <a:cs typeface="Nimbus Sans"/>
                        </a:rPr>
                        <a:t>+24 / −21</a:t>
                      </a:r>
                    </a:p>
                  </a:txBody>
                  <a:tcPr>
                    <a:solidFill>
                      <a:srgbClr val="000000"/>
                    </a:solidFill>
                  </a:tcPr>
                </a:tc>
                <a:extLst>
                  <a:ext uri="{0D108BD9-81ED-4DB2-BD59-A6C34878D82A}">
                    <a16:rowId xmlns:a16="http://schemas.microsoft.com/office/drawing/2014/main" val="10002"/>
                  </a:ext>
                </a:extLst>
              </a:tr>
              <a:tr h="476250">
                <a:tc>
                  <a:txBody>
                    <a:bodyPr/>
                    <a:lstStyle/>
                    <a:p>
                      <a:r>
                        <a:rPr sz="1725" b="0">
                          <a:solidFill>
                            <a:srgbClr val="FFFFFF"/>
                          </a:solidFill>
                          <a:latin typeface="Nimbus Sans"/>
                          <a:ea typeface="Nimbus Sans"/>
                          <a:cs typeface="Nimbus Sans"/>
                        </a:rPr>
                        <a:t>Moon ephemeris</a:t>
                      </a:r>
                    </a:p>
                  </a:txBody>
                  <a:tcPr>
                    <a:solidFill>
                      <a:srgbClr val="000000"/>
                    </a:solidFill>
                  </a:tcPr>
                </a:tc>
                <a:tc>
                  <a:txBody>
                    <a:bodyPr/>
                    <a:lstStyle/>
                    <a:p>
                      <a:r>
                        <a:rPr sz="1725" b="0">
                          <a:solidFill>
                            <a:srgbClr val="FFFFFF"/>
                          </a:solidFill>
                          <a:latin typeface="Nimbus Sans"/>
                          <a:ea typeface="Nimbus Sans"/>
                          <a:cs typeface="Nimbus Sans"/>
                        </a:rPr>
                        <a:t>±2.7</a:t>
                      </a:r>
                    </a:p>
                  </a:txBody>
                  <a:tcPr>
                    <a:solidFill>
                      <a:srgbClr val="000000"/>
                    </a:solidFill>
                  </a:tcPr>
                </a:tc>
                <a:tc>
                  <a:txBody>
                    <a:bodyPr/>
                    <a:lstStyle/>
                    <a:p>
                      <a:r>
                        <a:rPr sz="1725" b="0">
                          <a:solidFill>
                            <a:srgbClr val="FFFFFF"/>
                          </a:solidFill>
                          <a:latin typeface="Nimbus Sans"/>
                          <a:ea typeface="Nimbus Sans"/>
                          <a:cs typeface="Nimbus Sans"/>
                        </a:rPr>
                        <a:t>±1.3</a:t>
                      </a:r>
                    </a:p>
                  </a:txBody>
                  <a:tcPr>
                    <a:solidFill>
                      <a:srgbClr val="000000"/>
                    </a:solidFill>
                  </a:tcPr>
                </a:tc>
                <a:extLst>
                  <a:ext uri="{0D108BD9-81ED-4DB2-BD59-A6C34878D82A}">
                    <a16:rowId xmlns:a16="http://schemas.microsoft.com/office/drawing/2014/main" val="10003"/>
                  </a:ext>
                </a:extLst>
              </a:tr>
              <a:tr h="476250">
                <a:tc>
                  <a:txBody>
                    <a:bodyPr/>
                    <a:lstStyle/>
                    <a:p>
                      <a:r>
                        <a:rPr sz="1725" b="0">
                          <a:solidFill>
                            <a:srgbClr val="FFFFFF"/>
                          </a:solidFill>
                          <a:latin typeface="Nimbus Sans"/>
                          <a:ea typeface="Nimbus Sans"/>
                          <a:cs typeface="Nimbus Sans"/>
                        </a:rPr>
                        <a:t>Lunar topography</a:t>
                      </a:r>
                    </a:p>
                  </a:txBody>
                  <a:tcPr>
                    <a:solidFill>
                      <a:srgbClr val="000000"/>
                    </a:solidFill>
                  </a:tcPr>
                </a:tc>
                <a:tc>
                  <a:txBody>
                    <a:bodyPr/>
                    <a:lstStyle/>
                    <a:p>
                      <a:r>
                        <a:rPr sz="1725" b="0">
                          <a:solidFill>
                            <a:srgbClr val="FFFFFF"/>
                          </a:solidFill>
                          <a:latin typeface="Nimbus Sans"/>
                          <a:ea typeface="Nimbus Sans"/>
                          <a:cs typeface="Nimbus Sans"/>
                        </a:rPr>
                        <a:t>±2.7</a:t>
                      </a:r>
                    </a:p>
                  </a:txBody>
                  <a:tcPr>
                    <a:solidFill>
                      <a:srgbClr val="000000"/>
                    </a:solidFill>
                  </a:tcPr>
                </a:tc>
                <a:tc>
                  <a:txBody>
                    <a:bodyPr/>
                    <a:lstStyle/>
                    <a:p>
                      <a:r>
                        <a:rPr sz="1725" b="0">
                          <a:solidFill>
                            <a:srgbClr val="FFFFFF"/>
                          </a:solidFill>
                          <a:latin typeface="Nimbus Sans"/>
                          <a:ea typeface="Nimbus Sans"/>
                          <a:cs typeface="Nimbus Sans"/>
                        </a:rPr>
                        <a:t>±2.7</a:t>
                      </a:r>
                    </a:p>
                  </a:txBody>
                  <a:tcPr>
                    <a:solidFill>
                      <a:srgbClr val="000000"/>
                    </a:solidFill>
                  </a:tcPr>
                </a:tc>
                <a:extLst>
                  <a:ext uri="{0D108BD9-81ED-4DB2-BD59-A6C34878D82A}">
                    <a16:rowId xmlns:a16="http://schemas.microsoft.com/office/drawing/2014/main" val="10004"/>
                  </a:ext>
                </a:extLst>
              </a:tr>
              <a:tr h="476250">
                <a:tc>
                  <a:txBody>
                    <a:bodyPr/>
                    <a:lstStyle/>
                    <a:p>
                      <a:r>
                        <a:rPr sz="1725" b="1">
                          <a:solidFill>
                            <a:srgbClr val="FFFFFF"/>
                          </a:solidFill>
                          <a:latin typeface="Nimbus Sans"/>
                          <a:ea typeface="Nimbus Sans"/>
                          <a:cs typeface="Nimbus Sans"/>
                        </a:rPr>
                        <a:t>Total (quadrature)</a:t>
                      </a:r>
                    </a:p>
                  </a:txBody>
                  <a:tcPr>
                    <a:solidFill>
                      <a:srgbClr val="000000"/>
                    </a:solidFill>
                  </a:tcPr>
                </a:tc>
                <a:tc>
                  <a:txBody>
                    <a:bodyPr/>
                    <a:lstStyle/>
                    <a:p>
                      <a:r>
                        <a:rPr sz="1725" b="1">
                          <a:solidFill>
                            <a:srgbClr val="FFFFFF"/>
                          </a:solidFill>
                          <a:latin typeface="Nimbus Sans"/>
                          <a:ea typeface="Nimbus Sans"/>
                          <a:cs typeface="Nimbus Sans"/>
                        </a:rPr>
                        <a:t>+39 / −36</a:t>
                      </a:r>
                    </a:p>
                  </a:txBody>
                  <a:tcPr>
                    <a:solidFill>
                      <a:srgbClr val="000000"/>
                    </a:solidFill>
                  </a:tcPr>
                </a:tc>
                <a:tc>
                  <a:txBody>
                    <a:bodyPr/>
                    <a:lstStyle/>
                    <a:p>
                      <a:r>
                        <a:rPr sz="1725" b="1">
                          <a:solidFill>
                            <a:srgbClr val="FFFFFF"/>
                          </a:solidFill>
                          <a:latin typeface="Nimbus Sans"/>
                          <a:ea typeface="Nimbus Sans"/>
                          <a:cs typeface="Nimbus Sans"/>
                        </a:rPr>
                        <a:t>+35 / −33</a:t>
                      </a:r>
                    </a:p>
                  </a:txBody>
                  <a:tcPr>
                    <a:solidFill>
                      <a:srgbClr val="000000"/>
                    </a:solidFill>
                  </a:tcPr>
                </a:tc>
                <a:extLst>
                  <a:ext uri="{0D108BD9-81ED-4DB2-BD59-A6C34878D82A}">
                    <a16:rowId xmlns:a16="http://schemas.microsoft.com/office/drawing/2014/main" val="10005"/>
                  </a:ext>
                </a:extLst>
              </a:tr>
            </a:tbl>
          </a:graphicData>
        </a:graphic>
      </p:graphicFrame>
      <p:sp>
        <p:nvSpPr>
          <p:cNvPr id="7" name="text">
            <a:extLst>
              <a:ext uri="{FF2B5EF4-FFF2-40B4-BE49-F238E27FC236}">
                <a16:creationId xmlns:a16="http://schemas.microsoft.com/office/drawing/2014/main" id="{15438E78-9727-49A2-B9EE-8ABB9D0C70A5}"/>
              </a:ext>
            </a:extLst>
          </p:cNvPr>
          <p:cNvSpPr>
            <a:spLocks noGrp="1"/>
          </p:cNvSpPr>
          <p:nvPr/>
        </p:nvSpPr>
        <p:spPr>
          <a:xfrm>
            <a:off x="5381625" y="5381625"/>
            <a:ext cx="6238875" cy="457200"/>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875" b="1" i="0">
                <a:solidFill>
                  <a:srgbClr val="D5A84B"/>
                </a:solidFill>
                <a:latin typeface="Nimbus Sans"/>
                <a:ea typeface="Nimbus Sans"/>
                <a:cs typeface="Nimbus Sans"/>
              </a:defRPr>
            </a:pPr>
            <a:r>
              <a:rPr kumimoji="0" sz="1875" b="1" i="0" u="none" strike="noStrike" kern="1200" cap="none" spc="0" normalizeH="0" baseline="0" noProof="0">
                <a:ln>
                  <a:noFill/>
                </a:ln>
                <a:solidFill>
                  <a:srgbClr val="D5A84B"/>
                </a:solidFill>
                <a:effectLst/>
                <a:uLnTx/>
                <a:uFillTx/>
                <a:latin typeface="Nimbus Sans"/>
                <a:ea typeface="Nimbus Sans"/>
                <a:cs typeface="Nimbus Sans"/>
              </a:rPr>
              <a:t>48 m in RXTE’s orbit ≈ 26 mas on the sky</a:t>
            </a:r>
          </a:p>
        </p:txBody>
      </p:sp>
      <p:sp>
        <p:nvSpPr>
          <p:cNvPr id="8" name="text">
            <a:extLst>
              <a:ext uri="{FF2B5EF4-FFF2-40B4-BE49-F238E27FC236}">
                <a16:creationId xmlns:a16="http://schemas.microsoft.com/office/drawing/2014/main" id="{3820F9CA-79FB-4DFC-AAF8-EFD71D27959B}"/>
              </a:ext>
            </a:extLst>
          </p:cNvPr>
          <p:cNvSpPr>
            <a:spLocks noGrp="1"/>
          </p:cNvSpPr>
          <p:nvPr/>
        </p:nvSpPr>
        <p:spPr>
          <a:xfrm>
            <a:off x="5381625" y="5915025"/>
            <a:ext cx="6238875" cy="695325"/>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725" b="0" i="0">
                <a:solidFill>
                  <a:srgbClr val="D5D9DF"/>
                </a:solidFill>
                <a:latin typeface="Nimbus Sans"/>
                <a:ea typeface="Nimbus Sans"/>
                <a:cs typeface="Nimbus Sans"/>
              </a:defRPr>
            </a:pPr>
            <a:r>
              <a:rPr kumimoji="0" sz="1725" b="0" i="0" u="none" strike="noStrike" kern="1200" cap="none" spc="0" normalizeH="0" baseline="0" noProof="0">
                <a:ln>
                  <a:noFill/>
                </a:ln>
                <a:solidFill>
                  <a:srgbClr val="D5D9DF"/>
                </a:solidFill>
                <a:effectLst/>
                <a:uLnTx/>
                <a:uFillTx/>
                <a:latin typeface="Nimbus Sans"/>
                <a:ea typeface="Nimbus Sans"/>
                <a:cs typeface="Nimbus Sans"/>
              </a:rPr>
              <a:t>Better orbit knowledge and more photons would improve the position. Lunar errors are only a few mas.</a:t>
            </a:r>
          </a:p>
        </p:txBody>
      </p:sp>
    </p:spTree>
    <p:extLst>
      <p:ext uri="{BB962C8B-B14F-4D97-AF65-F5344CB8AC3E}">
        <p14:creationId xmlns:p14="http://schemas.microsoft.com/office/powerpoint/2010/main" val="7812710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a:extLst>
            <a:ext uri="{FF2B5EF4-FFF2-40B4-BE49-F238E27FC236}">
              <a16:creationId xmlns:a16="http://schemas.microsoft.com/office/drawing/2014/main" id="{743AF887-2081-0C3A-ABB3-B67589AA898D}"/>
            </a:ext>
          </a:extLst>
        </p:cNvPr>
        <p:cNvGrpSpPr/>
        <p:nvPr/>
      </p:nvGrpSpPr>
      <p:grpSpPr>
        <a:xfrm>
          <a:off x="0" y="0"/>
          <a:ext cx="0" cy="0"/>
          <a:chOff x="0" y="0"/>
          <a:chExt cx="0" cy="0"/>
        </a:xfrm>
      </p:grpSpPr>
      <p:sp>
        <p:nvSpPr>
          <p:cNvPr id="3" name="Titolo 1">
            <a:extLst>
              <a:ext uri="{FF2B5EF4-FFF2-40B4-BE49-F238E27FC236}">
                <a16:creationId xmlns:a16="http://schemas.microsoft.com/office/drawing/2014/main" id="{953F7DFF-7391-43DB-60C3-C674963FC35F}"/>
              </a:ext>
            </a:extLst>
          </p:cNvPr>
          <p:cNvSpPr txBox="1">
            <a:spLocks/>
          </p:cNvSpPr>
          <p:nvPr/>
        </p:nvSpPr>
        <p:spPr>
          <a:xfrm>
            <a:off x="2129668" y="147423"/>
            <a:ext cx="7498080" cy="1451548"/>
          </a:xfrm>
          <a:prstGeom prst="rect">
            <a:avLst/>
          </a:prstGeom>
        </p:spPr>
        <p:txBody>
          <a:bodyPr>
            <a:noAutofit/>
          </a:bodyPr>
          <a:lstStyle>
            <a:lvl1pPr algn="l">
              <a:lnSpc>
                <a:spcPct val="90000"/>
              </a:lnSpc>
              <a:spcBef>
                <a:spcPts val="0"/>
              </a:spcBef>
              <a:buNone/>
              <a:defRPr sz="4400">
                <a:solidFill>
                  <a:schemeClr val="tx1"/>
                </a:solidFill>
                <a:latin typeface="+mj-lt"/>
                <a:ea typeface="+mj-lt"/>
                <a:cs typeface="+mj-lt"/>
              </a:defRPr>
            </a:lvl1pPr>
          </a:lstStyle>
          <a:p>
            <a:pPr algn="ctr"/>
            <a:r>
              <a:rPr lang="it-IT" sz="3200" kern="0" dirty="0">
                <a:solidFill>
                  <a:schemeClr val="bg1"/>
                </a:solidFill>
                <a:effectLst>
                  <a:outerShdw blurRad="38100" dist="38100" dir="2700000" algn="tl">
                    <a:srgbClr val="DDDDDD"/>
                  </a:outerShdw>
                </a:effectLst>
                <a:latin typeface="Times New Roman" pitchFamily="-112" charset="0"/>
                <a:ea typeface="ＭＳ Ｐゴシック" pitchFamily="-112" charset="-128"/>
                <a:cs typeface="ＭＳ Ｐゴシック" pitchFamily="-112" charset="-128"/>
              </a:rPr>
              <a:t>Moon </a:t>
            </a:r>
            <a:r>
              <a:rPr lang="it-IT" sz="3200" kern="0" dirty="0" err="1">
                <a:solidFill>
                  <a:schemeClr val="bg1"/>
                </a:solidFill>
                <a:effectLst>
                  <a:outerShdw blurRad="38100" dist="38100" dir="2700000" algn="tl">
                    <a:srgbClr val="DDDDDD"/>
                  </a:outerShdw>
                </a:effectLst>
                <a:latin typeface="Times New Roman" pitchFamily="-112" charset="0"/>
                <a:ea typeface="ＭＳ Ｐゴシック" pitchFamily="-112" charset="-128"/>
                <a:cs typeface="ＭＳ Ｐゴシック" pitchFamily="-112" charset="-128"/>
              </a:rPr>
              <a:t>Occultation</a:t>
            </a:r>
            <a:r>
              <a:rPr lang="it-IT" sz="3200" kern="0" dirty="0">
                <a:solidFill>
                  <a:schemeClr val="bg1"/>
                </a:solidFill>
                <a:effectLst>
                  <a:outerShdw blurRad="38100" dist="38100" dir="2700000" algn="tl">
                    <a:srgbClr val="DDDDDD"/>
                  </a:outerShdw>
                </a:effectLst>
                <a:latin typeface="Times New Roman" pitchFamily="-112" charset="0"/>
                <a:ea typeface="ＭＳ Ｐゴシック" pitchFamily="-112" charset="-128"/>
                <a:cs typeface="ＭＳ Ｐゴシック" pitchFamily="-112" charset="-128"/>
              </a:rPr>
              <a:t> technique for IGRJ17480 in </a:t>
            </a:r>
            <a:r>
              <a:rPr lang="it-IT" sz="3200" kern="0" dirty="0" err="1">
                <a:solidFill>
                  <a:schemeClr val="bg1"/>
                </a:solidFill>
                <a:effectLst>
                  <a:outerShdw blurRad="38100" dist="38100" dir="2700000" algn="tl">
                    <a:srgbClr val="DDDDDD"/>
                  </a:outerShdw>
                </a:effectLst>
                <a:latin typeface="Times New Roman" pitchFamily="-112" charset="0"/>
                <a:ea typeface="ＭＳ Ｐゴシック" pitchFamily="-112" charset="-128"/>
                <a:cs typeface="ＭＳ Ｐゴシック" pitchFamily="-112" charset="-128"/>
              </a:rPr>
              <a:t>Terzan</a:t>
            </a:r>
            <a:r>
              <a:rPr lang="it-IT" sz="3200" kern="0" dirty="0">
                <a:solidFill>
                  <a:schemeClr val="bg1"/>
                </a:solidFill>
                <a:effectLst>
                  <a:outerShdw blurRad="38100" dist="38100" dir="2700000" algn="tl">
                    <a:srgbClr val="DDDDDD"/>
                  </a:outerShdw>
                </a:effectLst>
                <a:latin typeface="Times New Roman" pitchFamily="-112" charset="0"/>
                <a:ea typeface="ＭＳ Ｐゴシック" pitchFamily="-112" charset="-128"/>
                <a:cs typeface="ＭＳ Ｐゴシック" pitchFamily="-112" charset="-128"/>
              </a:rPr>
              <a:t> 5</a:t>
            </a:r>
            <a:endParaRPr lang="it-IT" sz="3200" kern="0" dirty="0">
              <a:solidFill>
                <a:schemeClr val="bg1"/>
              </a:solidFill>
            </a:endParaRPr>
          </a:p>
        </p:txBody>
      </p:sp>
      <p:sp>
        <p:nvSpPr>
          <p:cNvPr id="6" name="Rettangolo 5">
            <a:extLst>
              <a:ext uri="{FF2B5EF4-FFF2-40B4-BE49-F238E27FC236}">
                <a16:creationId xmlns:a16="http://schemas.microsoft.com/office/drawing/2014/main" id="{0349BF50-F8F4-4334-B7BE-F28A8DFF79CE}"/>
              </a:ext>
            </a:extLst>
          </p:cNvPr>
          <p:cNvSpPr/>
          <p:nvPr/>
        </p:nvSpPr>
        <p:spPr>
          <a:xfrm>
            <a:off x="1812812" y="5800805"/>
            <a:ext cx="8157452" cy="646331"/>
          </a:xfrm>
          <a:prstGeom prst="rect">
            <a:avLst/>
          </a:prstGeom>
        </p:spPr>
        <p:txBody>
          <a:bodyPr wrap="square">
            <a:spAutoFit/>
          </a:bodyPr>
          <a:lstStyle/>
          <a:p>
            <a:pPr algn="ctr"/>
            <a:r>
              <a:rPr lang="it-IT" dirty="0" err="1">
                <a:solidFill>
                  <a:schemeClr val="bg1"/>
                </a:solidFill>
                <a:effectLst>
                  <a:outerShdw blurRad="38100" dist="38100" dir="2700000" algn="tl">
                    <a:srgbClr val="DDDDDD"/>
                  </a:outerShdw>
                </a:effectLst>
                <a:latin typeface="Times New Roman" pitchFamily="-112" charset="0"/>
                <a:ea typeface="ＭＳ Ｐゴシック" pitchFamily="-112" charset="-128"/>
                <a:cs typeface="ＭＳ Ｐゴシック" pitchFamily="-112" charset="-128"/>
              </a:rPr>
              <a:t>Kaguya</a:t>
            </a:r>
            <a:r>
              <a:rPr lang="it-IT" dirty="0">
                <a:solidFill>
                  <a:schemeClr val="bg1"/>
                </a:solidFill>
                <a:effectLst>
                  <a:outerShdw blurRad="38100" dist="38100" dir="2700000" algn="tl">
                    <a:srgbClr val="DDDDDD"/>
                  </a:outerShdw>
                </a:effectLst>
                <a:latin typeface="Times New Roman" pitchFamily="-112" charset="0"/>
                <a:ea typeface="ＭＳ Ｐゴシック" pitchFamily="-112" charset="-128"/>
                <a:cs typeface="ＭＳ Ｐゴシック" pitchFamily="-112" charset="-128"/>
              </a:rPr>
              <a:t>/LALT location on the Moon </a:t>
            </a:r>
            <a:r>
              <a:rPr lang="it-IT" dirty="0" err="1">
                <a:solidFill>
                  <a:schemeClr val="bg1"/>
                </a:solidFill>
                <a:effectLst>
                  <a:outerShdw blurRad="38100" dist="38100" dir="2700000" algn="tl">
                    <a:srgbClr val="DDDDDD"/>
                  </a:outerShdw>
                </a:effectLst>
                <a:latin typeface="Times New Roman" pitchFamily="-112" charset="0"/>
                <a:ea typeface="ＭＳ Ｐゴシック" pitchFamily="-112" charset="-128"/>
                <a:cs typeface="ＭＳ Ｐゴシック" pitchFamily="-112" charset="-128"/>
              </a:rPr>
              <a:t>surface</a:t>
            </a:r>
            <a:r>
              <a:rPr lang="it-IT" dirty="0">
                <a:solidFill>
                  <a:schemeClr val="bg1"/>
                </a:solidFill>
                <a:effectLst>
                  <a:outerShdw blurRad="38100" dist="38100" dir="2700000" algn="tl">
                    <a:srgbClr val="DDDDDD"/>
                  </a:outerShdw>
                </a:effectLst>
                <a:latin typeface="Times New Roman" pitchFamily="-112" charset="0"/>
                <a:ea typeface="ＭＳ Ｐゴシック" pitchFamily="-112" charset="-128"/>
                <a:cs typeface="ＭＳ Ｐゴシック" pitchFamily="-112" charset="-128"/>
              </a:rPr>
              <a:t> </a:t>
            </a:r>
            <a:r>
              <a:rPr lang="it-IT" dirty="0" err="1">
                <a:solidFill>
                  <a:schemeClr val="bg1"/>
                </a:solidFill>
                <a:effectLst>
                  <a:outerShdw blurRad="38100" dist="38100" dir="2700000" algn="tl">
                    <a:srgbClr val="DDDDDD"/>
                  </a:outerShdw>
                </a:effectLst>
                <a:latin typeface="Times New Roman" pitchFamily="-112" charset="0"/>
                <a:ea typeface="ＭＳ Ｐゴシック" pitchFamily="-112" charset="-128"/>
                <a:cs typeface="ＭＳ Ｐゴシック" pitchFamily="-112" charset="-128"/>
              </a:rPr>
              <a:t>of</a:t>
            </a:r>
            <a:r>
              <a:rPr lang="it-IT" dirty="0">
                <a:solidFill>
                  <a:schemeClr val="bg1"/>
                </a:solidFill>
                <a:effectLst>
                  <a:outerShdw blurRad="38100" dist="38100" dir="2700000" algn="tl">
                    <a:srgbClr val="DDDDDD"/>
                  </a:outerShdw>
                </a:effectLst>
                <a:latin typeface="Times New Roman" pitchFamily="-112" charset="0"/>
                <a:ea typeface="ＭＳ Ｐゴシック" pitchFamily="-112" charset="-128"/>
                <a:cs typeface="ＭＳ Ｐゴシック" pitchFamily="-112" charset="-128"/>
              </a:rPr>
              <a:t> </a:t>
            </a:r>
            <a:r>
              <a:rPr lang="it-IT" dirty="0" err="1">
                <a:solidFill>
                  <a:schemeClr val="bg1"/>
                </a:solidFill>
                <a:effectLst>
                  <a:outerShdw blurRad="38100" dist="38100" dir="2700000" algn="tl">
                    <a:srgbClr val="DDDDDD"/>
                  </a:outerShdw>
                </a:effectLst>
                <a:latin typeface="Times New Roman" pitchFamily="-112" charset="0"/>
                <a:ea typeface="ＭＳ Ｐゴシック" pitchFamily="-112" charset="-128"/>
                <a:cs typeface="ＭＳ Ｐゴシック" pitchFamily="-112" charset="-128"/>
              </a:rPr>
              <a:t>eclipse</a:t>
            </a:r>
            <a:r>
              <a:rPr lang="it-IT" dirty="0">
                <a:solidFill>
                  <a:schemeClr val="bg1"/>
                </a:solidFill>
                <a:effectLst>
                  <a:outerShdw blurRad="38100" dist="38100" dir="2700000" algn="tl">
                    <a:srgbClr val="DDDDDD"/>
                  </a:outerShdw>
                </a:effectLst>
                <a:latin typeface="Times New Roman" pitchFamily="-112" charset="0"/>
                <a:ea typeface="ＭＳ Ｐゴシック" pitchFamily="-112" charset="-128"/>
                <a:cs typeface="ＭＳ Ｐゴシック" pitchFamily="-112" charset="-128"/>
              </a:rPr>
              <a:t> </a:t>
            </a:r>
            <a:r>
              <a:rPr lang="it-IT" dirty="0" err="1">
                <a:solidFill>
                  <a:schemeClr val="bg1"/>
                </a:solidFill>
                <a:effectLst>
                  <a:outerShdw blurRad="38100" dist="38100" dir="2700000" algn="tl">
                    <a:srgbClr val="DDDDDD"/>
                  </a:outerShdw>
                </a:effectLst>
                <a:latin typeface="Times New Roman" pitchFamily="-112" charset="0"/>
                <a:ea typeface="ＭＳ Ｐゴシック" pitchFamily="-112" charset="-128"/>
                <a:cs typeface="ＭＳ Ｐゴシック" pitchFamily="-112" charset="-128"/>
              </a:rPr>
              <a:t>ingress</a:t>
            </a:r>
            <a:r>
              <a:rPr lang="it-IT" dirty="0">
                <a:solidFill>
                  <a:schemeClr val="bg1"/>
                </a:solidFill>
                <a:effectLst>
                  <a:outerShdw blurRad="38100" dist="38100" dir="2700000" algn="tl">
                    <a:srgbClr val="DDDDDD"/>
                  </a:outerShdw>
                </a:effectLst>
                <a:latin typeface="Times New Roman" pitchFamily="-112" charset="0"/>
                <a:ea typeface="ＭＳ Ｐゴシック" pitchFamily="-112" charset="-128"/>
                <a:cs typeface="ＭＳ Ｐゴシック" pitchFamily="-112" charset="-128"/>
              </a:rPr>
              <a:t> (</a:t>
            </a:r>
            <a:r>
              <a:rPr lang="it-IT" dirty="0" err="1">
                <a:solidFill>
                  <a:schemeClr val="bg1"/>
                </a:solidFill>
                <a:effectLst>
                  <a:outerShdw blurRad="38100" dist="38100" dir="2700000" algn="tl">
                    <a:srgbClr val="DDDDDD"/>
                  </a:outerShdw>
                </a:effectLst>
                <a:latin typeface="Times New Roman" pitchFamily="-112" charset="0"/>
                <a:ea typeface="ＭＳ Ｐゴシック" pitchFamily="-112" charset="-128"/>
                <a:cs typeface="ＭＳ Ｐゴシック" pitchFamily="-112" charset="-128"/>
              </a:rPr>
              <a:t>left</a:t>
            </a:r>
            <a:r>
              <a:rPr lang="it-IT" dirty="0">
                <a:solidFill>
                  <a:schemeClr val="bg1"/>
                </a:solidFill>
                <a:effectLst>
                  <a:outerShdw blurRad="38100" dist="38100" dir="2700000" algn="tl">
                    <a:srgbClr val="DDDDDD"/>
                  </a:outerShdw>
                </a:effectLst>
                <a:latin typeface="Times New Roman" pitchFamily="-112" charset="0"/>
                <a:ea typeface="ＭＳ Ｐゴシック" pitchFamily="-112" charset="-128"/>
                <a:cs typeface="ＭＳ Ｐゴシック" pitchFamily="-112" charset="-128"/>
              </a:rPr>
              <a:t>) and </a:t>
            </a:r>
            <a:r>
              <a:rPr lang="it-IT" dirty="0" err="1">
                <a:solidFill>
                  <a:schemeClr val="bg1"/>
                </a:solidFill>
                <a:effectLst>
                  <a:outerShdw blurRad="38100" dist="38100" dir="2700000" algn="tl">
                    <a:srgbClr val="DDDDDD"/>
                  </a:outerShdw>
                </a:effectLst>
                <a:latin typeface="Times New Roman" pitchFamily="-112" charset="0"/>
                <a:ea typeface="ＭＳ Ｐゴシック" pitchFamily="-112" charset="-128"/>
                <a:cs typeface="ＭＳ Ｐゴシック" pitchFamily="-112" charset="-128"/>
              </a:rPr>
              <a:t>egress</a:t>
            </a:r>
            <a:r>
              <a:rPr lang="it-IT" dirty="0">
                <a:solidFill>
                  <a:schemeClr val="bg1"/>
                </a:solidFill>
                <a:effectLst>
                  <a:outerShdw blurRad="38100" dist="38100" dir="2700000" algn="tl">
                    <a:srgbClr val="DDDDDD"/>
                  </a:outerShdw>
                </a:effectLst>
                <a:latin typeface="Times New Roman" pitchFamily="-112" charset="0"/>
                <a:ea typeface="ＭＳ Ｐゴシック" pitchFamily="-112" charset="-128"/>
                <a:cs typeface="ＭＳ Ｐゴシック" pitchFamily="-112" charset="-128"/>
              </a:rPr>
              <a:t> (right)</a:t>
            </a:r>
          </a:p>
          <a:p>
            <a:pPr algn="ctr"/>
            <a:r>
              <a:rPr lang="it-IT" dirty="0">
                <a:solidFill>
                  <a:schemeClr val="bg1"/>
                </a:solidFill>
                <a:effectLst>
                  <a:outerShdw blurRad="38100" dist="38100" dir="2700000" algn="tl">
                    <a:srgbClr val="DDDDDD"/>
                  </a:outerShdw>
                </a:effectLst>
                <a:latin typeface="Times New Roman" pitchFamily="-112" charset="0"/>
                <a:ea typeface="ＭＳ Ｐゴシック" pitchFamily="-112" charset="-128"/>
                <a:cs typeface="ＭＳ Ｐゴシック" pitchFamily="-112" charset="-128"/>
              </a:rPr>
              <a:t>40 mas (≈ 1σ error) correspond on the Moon surface to a circle of about 12 m radius!</a:t>
            </a:r>
            <a:endParaRPr lang="it-IT" dirty="0">
              <a:solidFill>
                <a:schemeClr val="bg1"/>
              </a:solidFill>
            </a:endParaRPr>
          </a:p>
        </p:txBody>
      </p:sp>
      <p:pic>
        <p:nvPicPr>
          <p:cNvPr id="10" name="Immagine 9">
            <a:extLst>
              <a:ext uri="{FF2B5EF4-FFF2-40B4-BE49-F238E27FC236}">
                <a16:creationId xmlns:a16="http://schemas.microsoft.com/office/drawing/2014/main" id="{5BD0383F-FCDD-97B4-6CD2-D59898D338A3}"/>
              </a:ext>
            </a:extLst>
          </p:cNvPr>
          <p:cNvPicPr>
            <a:picLocks noChangeAspect="1"/>
          </p:cNvPicPr>
          <p:nvPr/>
        </p:nvPicPr>
        <p:blipFill>
          <a:blip r:embed="rId3"/>
          <a:stretch>
            <a:fillRect/>
          </a:stretch>
        </p:blipFill>
        <p:spPr>
          <a:xfrm>
            <a:off x="2390735" y="1482146"/>
            <a:ext cx="6507207" cy="3828551"/>
          </a:xfrm>
          <a:prstGeom prst="rect">
            <a:avLst/>
          </a:prstGeom>
        </p:spPr>
      </p:pic>
      <p:cxnSp>
        <p:nvCxnSpPr>
          <p:cNvPr id="12" name="Connettore 7 9">
            <a:extLst>
              <a:ext uri="{FF2B5EF4-FFF2-40B4-BE49-F238E27FC236}">
                <a16:creationId xmlns:a16="http://schemas.microsoft.com/office/drawing/2014/main" id="{7B810D22-A96F-A3CA-DCE0-03370305F040}"/>
              </a:ext>
            </a:extLst>
          </p:cNvPr>
          <p:cNvCxnSpPr/>
          <p:nvPr/>
        </p:nvCxnSpPr>
        <p:spPr>
          <a:xfrm>
            <a:off x="2572175" y="4173204"/>
            <a:ext cx="2308622" cy="725775"/>
          </a:xfrm>
          <a:prstGeom prst="curvedConnector3">
            <a:avLst>
              <a:gd name="adj1" fmla="val 50000"/>
            </a:avLst>
          </a:prstGeom>
          <a:ln w="38100" cmpd="sng">
            <a:solidFill>
              <a:schemeClr val="tx1"/>
            </a:solidFill>
            <a:prstDash val="dash"/>
            <a:tailEnd type="arrow"/>
          </a:ln>
          <a:scene3d>
            <a:camera prst="orthographicFront">
              <a:rot lat="0" lon="0" rev="5400000"/>
            </a:camera>
            <a:lightRig rig="threePt" dir="t"/>
          </a:scene3d>
        </p:spPr>
        <p:style>
          <a:lnRef idx="2">
            <a:schemeClr val="accent1"/>
          </a:lnRef>
          <a:fillRef idx="0">
            <a:schemeClr val="accent1"/>
          </a:fillRef>
          <a:effectRef idx="1">
            <a:schemeClr val="accent1"/>
          </a:effectRef>
          <a:fontRef idx="minor">
            <a:schemeClr val="tx1"/>
          </a:fontRef>
        </p:style>
      </p:cxnSp>
      <p:cxnSp>
        <p:nvCxnSpPr>
          <p:cNvPr id="13" name="Connettore 7 13">
            <a:extLst>
              <a:ext uri="{FF2B5EF4-FFF2-40B4-BE49-F238E27FC236}">
                <a16:creationId xmlns:a16="http://schemas.microsoft.com/office/drawing/2014/main" id="{96C078E8-2C46-7D9A-87A1-E7A27DD0A28A}"/>
              </a:ext>
            </a:extLst>
          </p:cNvPr>
          <p:cNvCxnSpPr/>
          <p:nvPr/>
        </p:nvCxnSpPr>
        <p:spPr>
          <a:xfrm>
            <a:off x="5695568" y="4121469"/>
            <a:ext cx="2308622" cy="725775"/>
          </a:xfrm>
          <a:prstGeom prst="curvedConnector3">
            <a:avLst>
              <a:gd name="adj1" fmla="val 50000"/>
            </a:avLst>
          </a:prstGeom>
          <a:ln w="38100" cmpd="sng">
            <a:solidFill>
              <a:schemeClr val="tx1"/>
            </a:solidFill>
            <a:prstDash val="dash"/>
            <a:tailEnd type="arrow"/>
          </a:ln>
          <a:scene3d>
            <a:camera prst="orthographicFront">
              <a:rot lat="0" lon="0" rev="5400000"/>
            </a:camera>
            <a:lightRig rig="threePt" dir="t"/>
          </a:scene3d>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32803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a:extLst>
            <a:ext uri="{FF2B5EF4-FFF2-40B4-BE49-F238E27FC236}">
              <a16:creationId xmlns:a16="http://schemas.microsoft.com/office/drawing/2014/main" id="{DA4E3B2B-6928-3002-8A26-CEA4C0F05CEE}"/>
            </a:ext>
          </a:extLst>
        </p:cNvPr>
        <p:cNvGrpSpPr/>
        <p:nvPr/>
      </p:nvGrpSpPr>
      <p:grpSpPr>
        <a:xfrm>
          <a:off x="0" y="0"/>
          <a:ext cx="0" cy="0"/>
          <a:chOff x="0" y="0"/>
          <a:chExt cx="0" cy="0"/>
        </a:xfrm>
      </p:grpSpPr>
      <p:sp>
        <p:nvSpPr>
          <p:cNvPr id="9" name="slide-title">
            <a:extLst>
              <a:ext uri="{FF2B5EF4-FFF2-40B4-BE49-F238E27FC236}">
                <a16:creationId xmlns:a16="http://schemas.microsoft.com/office/drawing/2014/main" id="{BF92F2D8-36EB-8004-10F1-9FE3FC402485}"/>
              </a:ext>
            </a:extLst>
          </p:cNvPr>
          <p:cNvSpPr>
            <a:spLocks noGrp="1"/>
          </p:cNvSpPr>
          <p:nvPr/>
        </p:nvSpPr>
        <p:spPr>
          <a:xfrm>
            <a:off x="609600" y="400050"/>
            <a:ext cx="10972800" cy="590550"/>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2550" b="1" i="0">
                <a:solidFill>
                  <a:srgbClr val="FFFFFF"/>
                </a:solidFill>
                <a:latin typeface="Nimbus Sans"/>
                <a:ea typeface="Nimbus Sans"/>
                <a:cs typeface="Nimbus Sans"/>
              </a:defRPr>
            </a:pPr>
            <a:r>
              <a:rPr kumimoji="0" sz="2550" b="1" i="0" u="none" strike="noStrike" kern="1200" cap="none" spc="0" normalizeH="0" baseline="0" noProof="0">
                <a:ln>
                  <a:noFill/>
                </a:ln>
                <a:solidFill>
                  <a:srgbClr val="FFFFFF"/>
                </a:solidFill>
                <a:effectLst/>
                <a:uLnTx/>
                <a:uFillTx/>
                <a:latin typeface="Nimbus Sans"/>
                <a:ea typeface="Nimbus Sans"/>
                <a:cs typeface="Nimbus Sans"/>
              </a:rPr>
              <a:t>What limits the positional precision?</a:t>
            </a:r>
          </a:p>
        </p:txBody>
      </p:sp>
      <p:sp>
        <p:nvSpPr>
          <p:cNvPr id="2" name="text">
            <a:extLst>
              <a:ext uri="{FF2B5EF4-FFF2-40B4-BE49-F238E27FC236}">
                <a16:creationId xmlns:a16="http://schemas.microsoft.com/office/drawing/2014/main" id="{528942DE-5995-05FF-4F0A-E18F8F7AE185}"/>
              </a:ext>
            </a:extLst>
          </p:cNvPr>
          <p:cNvSpPr>
            <a:spLocks noGrp="1"/>
          </p:cNvSpPr>
          <p:nvPr/>
        </p:nvSpPr>
        <p:spPr>
          <a:xfrm>
            <a:off x="609600" y="1000125"/>
            <a:ext cx="11001375" cy="666750"/>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2025" b="1" i="0">
                <a:solidFill>
                  <a:srgbClr val="D5A84B"/>
                </a:solidFill>
                <a:latin typeface="Nimbus Sans"/>
                <a:ea typeface="Nimbus Sans"/>
                <a:cs typeface="Nimbus Sans"/>
              </a:defRPr>
            </a:pPr>
            <a:r>
              <a:rPr kumimoji="0" sz="2025" b="1" i="0" u="none" strike="noStrike" kern="1200" cap="none" spc="0" normalizeH="0" baseline="0" noProof="0">
                <a:ln>
                  <a:noFill/>
                </a:ln>
                <a:solidFill>
                  <a:srgbClr val="D5A84B"/>
                </a:solidFill>
                <a:effectLst/>
                <a:uLnTx/>
                <a:uFillTx/>
                <a:latin typeface="Nimbus Sans"/>
                <a:ea typeface="Nimbus Sans"/>
                <a:cs typeface="Nimbus Sans"/>
              </a:rPr>
              <a:t>RXTE orbit uncertainty and transition timing contribute almost equally</a:t>
            </a:r>
          </a:p>
        </p:txBody>
      </p:sp>
      <p:sp>
        <p:nvSpPr>
          <p:cNvPr id="4" name="text">
            <a:extLst>
              <a:ext uri="{FF2B5EF4-FFF2-40B4-BE49-F238E27FC236}">
                <a16:creationId xmlns:a16="http://schemas.microsoft.com/office/drawing/2014/main" id="{014216DA-83BC-1D93-2171-7B907A3BB374}"/>
              </a:ext>
            </a:extLst>
          </p:cNvPr>
          <p:cNvSpPr>
            <a:spLocks noGrp="1"/>
          </p:cNvSpPr>
          <p:nvPr/>
        </p:nvSpPr>
        <p:spPr>
          <a:xfrm>
            <a:off x="523875" y="6038850"/>
            <a:ext cx="4524375" cy="495300"/>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575" b="0" i="0">
                <a:solidFill>
                  <a:srgbClr val="D5D9DF"/>
                </a:solidFill>
                <a:latin typeface="Nimbus Sans"/>
                <a:ea typeface="Nimbus Sans"/>
                <a:cs typeface="Nimbus Sans"/>
              </a:defRPr>
            </a:pPr>
            <a:r>
              <a:rPr kumimoji="0" sz="1575" b="0" i="0" u="none" strike="noStrike" kern="1200" cap="none" spc="0" normalizeH="0" baseline="0" noProof="0">
                <a:ln>
                  <a:noFill/>
                </a:ln>
                <a:solidFill>
                  <a:srgbClr val="D5D9DF"/>
                </a:solidFill>
                <a:effectLst/>
                <a:uLnTx/>
                <a:uFillTx/>
                <a:latin typeface="Nimbus Sans"/>
                <a:ea typeface="Nimbus Sans"/>
                <a:cs typeface="Nimbus Sans"/>
              </a:rPr>
              <a:t>Ingress (red) and egress (green) lunar limbs</a:t>
            </a:r>
          </a:p>
        </p:txBody>
      </p:sp>
      <p:sp>
        <p:nvSpPr>
          <p:cNvPr id="5" name="text">
            <a:extLst>
              <a:ext uri="{FF2B5EF4-FFF2-40B4-BE49-F238E27FC236}">
                <a16:creationId xmlns:a16="http://schemas.microsoft.com/office/drawing/2014/main" id="{81AAAAD1-4887-CF62-D1CD-44A740F954E2}"/>
              </a:ext>
            </a:extLst>
          </p:cNvPr>
          <p:cNvSpPr>
            <a:spLocks noGrp="1"/>
          </p:cNvSpPr>
          <p:nvPr/>
        </p:nvSpPr>
        <p:spPr>
          <a:xfrm>
            <a:off x="5372100" y="1809750"/>
            <a:ext cx="6191250" cy="361950"/>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725" b="0" i="0">
                <a:solidFill>
                  <a:srgbClr val="78C6D6"/>
                </a:solidFill>
                <a:latin typeface="Nimbus Sans"/>
                <a:ea typeface="Nimbus Sans"/>
                <a:cs typeface="Nimbus Sans"/>
              </a:defRPr>
            </a:pPr>
            <a:r>
              <a:rPr kumimoji="0" sz="1725" b="0" i="0" u="none" strike="noStrike" kern="1200" cap="none" spc="0" normalizeH="0" baseline="0" noProof="0">
                <a:ln>
                  <a:noFill/>
                </a:ln>
                <a:solidFill>
                  <a:srgbClr val="78C6D6"/>
                </a:solidFill>
                <a:effectLst/>
                <a:uLnTx/>
                <a:uFillTx/>
                <a:latin typeface="Nimbus Sans"/>
                <a:ea typeface="Nimbus Sans"/>
                <a:cs typeface="Nimbus Sans"/>
              </a:rPr>
              <a:t>Error budget: 1σ uncertainties in mas</a:t>
            </a:r>
          </a:p>
        </p:txBody>
      </p:sp>
      <p:graphicFrame>
        <p:nvGraphicFramePr>
          <p:cNvPr id="14" name="Tabella 13">
            <a:extLst>
              <a:ext uri="{FF2B5EF4-FFF2-40B4-BE49-F238E27FC236}">
                <a16:creationId xmlns:a16="http://schemas.microsoft.com/office/drawing/2014/main" id="{0366BCED-0C1B-8A39-196A-58BB18CAD96D}"/>
              </a:ext>
            </a:extLst>
          </p:cNvPr>
          <p:cNvGraphicFramePr/>
          <p:nvPr/>
        </p:nvGraphicFramePr>
        <p:xfrm>
          <a:off x="5381625" y="2276475"/>
          <a:ext cx="6162675" cy="2857500"/>
        </p:xfrm>
        <a:graphic>
          <a:graphicData uri="http://schemas.openxmlformats.org/drawingml/2006/table">
            <a:tbl>
              <a:tblPr/>
              <a:tblGrid>
                <a:gridCol w="3190875">
                  <a:extLst>
                    <a:ext uri="{9D8B030D-6E8A-4147-A177-3AD203B41FA5}">
                      <a16:colId xmlns:a16="http://schemas.microsoft.com/office/drawing/2014/main" val="20000"/>
                    </a:ext>
                  </a:extLst>
                </a:gridCol>
                <a:gridCol w="1485900">
                  <a:extLst>
                    <a:ext uri="{9D8B030D-6E8A-4147-A177-3AD203B41FA5}">
                      <a16:colId xmlns:a16="http://schemas.microsoft.com/office/drawing/2014/main" val="20001"/>
                    </a:ext>
                  </a:extLst>
                </a:gridCol>
                <a:gridCol w="1485900">
                  <a:extLst>
                    <a:ext uri="{9D8B030D-6E8A-4147-A177-3AD203B41FA5}">
                      <a16:colId xmlns:a16="http://schemas.microsoft.com/office/drawing/2014/main" val="20002"/>
                    </a:ext>
                  </a:extLst>
                </a:gridCol>
              </a:tblGrid>
              <a:tr h="476250">
                <a:tc>
                  <a:txBody>
                    <a:bodyPr/>
                    <a:lstStyle/>
                    <a:p>
                      <a:r>
                        <a:rPr sz="1725" b="1">
                          <a:solidFill>
                            <a:srgbClr val="78C6D6"/>
                          </a:solidFill>
                          <a:latin typeface="Nimbus Sans"/>
                          <a:ea typeface="Nimbus Sans"/>
                          <a:cs typeface="Nimbus Sans"/>
                        </a:rPr>
                        <a:t>Contribution</a:t>
                      </a:r>
                    </a:p>
                  </a:txBody>
                  <a:tcPr>
                    <a:solidFill>
                      <a:srgbClr val="000000"/>
                    </a:solidFill>
                  </a:tcPr>
                </a:tc>
                <a:tc>
                  <a:txBody>
                    <a:bodyPr/>
                    <a:lstStyle/>
                    <a:p>
                      <a:r>
                        <a:rPr sz="1725" b="1">
                          <a:solidFill>
                            <a:srgbClr val="78C6D6"/>
                          </a:solidFill>
                          <a:latin typeface="Nimbus Sans"/>
                          <a:ea typeface="Nimbus Sans"/>
                          <a:cs typeface="Nimbus Sans"/>
                        </a:rPr>
                        <a:t>R.A.</a:t>
                      </a:r>
                    </a:p>
                  </a:txBody>
                  <a:tcPr>
                    <a:solidFill>
                      <a:srgbClr val="000000"/>
                    </a:solidFill>
                  </a:tcPr>
                </a:tc>
                <a:tc>
                  <a:txBody>
                    <a:bodyPr/>
                    <a:lstStyle/>
                    <a:p>
                      <a:r>
                        <a:rPr sz="1725" b="1">
                          <a:solidFill>
                            <a:srgbClr val="78C6D6"/>
                          </a:solidFill>
                          <a:latin typeface="Nimbus Sans"/>
                          <a:ea typeface="Nimbus Sans"/>
                          <a:cs typeface="Nimbus Sans"/>
                        </a:rPr>
                        <a:t>Dec.</a:t>
                      </a:r>
                    </a:p>
                  </a:txBody>
                  <a:tcPr>
                    <a:solidFill>
                      <a:srgbClr val="000000"/>
                    </a:solidFill>
                  </a:tcPr>
                </a:tc>
                <a:extLst>
                  <a:ext uri="{0D108BD9-81ED-4DB2-BD59-A6C34878D82A}">
                    <a16:rowId xmlns:a16="http://schemas.microsoft.com/office/drawing/2014/main" val="10000"/>
                  </a:ext>
                </a:extLst>
              </a:tr>
              <a:tr h="476250">
                <a:tc>
                  <a:txBody>
                    <a:bodyPr/>
                    <a:lstStyle/>
                    <a:p>
                      <a:r>
                        <a:rPr sz="1725" b="0">
                          <a:solidFill>
                            <a:srgbClr val="D5A84B"/>
                          </a:solidFill>
                          <a:latin typeface="Nimbus Sans"/>
                          <a:ea typeface="Nimbus Sans"/>
                          <a:cs typeface="Nimbus Sans"/>
                        </a:rPr>
                        <a:t>RXTE ephemeris</a:t>
                      </a:r>
                    </a:p>
                  </a:txBody>
                  <a:tcPr>
                    <a:solidFill>
                      <a:srgbClr val="000000"/>
                    </a:solidFill>
                  </a:tcPr>
                </a:tc>
                <a:tc>
                  <a:txBody>
                    <a:bodyPr/>
                    <a:lstStyle/>
                    <a:p>
                      <a:r>
                        <a:rPr sz="1725" b="0">
                          <a:solidFill>
                            <a:srgbClr val="D5A84B"/>
                          </a:solidFill>
                          <a:latin typeface="Nimbus Sans"/>
                          <a:ea typeface="Nimbus Sans"/>
                          <a:cs typeface="Nimbus Sans"/>
                        </a:rPr>
                        <a:t>±26</a:t>
                      </a:r>
                    </a:p>
                  </a:txBody>
                  <a:tcPr>
                    <a:solidFill>
                      <a:srgbClr val="000000"/>
                    </a:solidFill>
                  </a:tcPr>
                </a:tc>
                <a:tc>
                  <a:txBody>
                    <a:bodyPr/>
                    <a:lstStyle/>
                    <a:p>
                      <a:r>
                        <a:rPr sz="1725" b="0">
                          <a:solidFill>
                            <a:srgbClr val="D5A84B"/>
                          </a:solidFill>
                          <a:latin typeface="Nimbus Sans"/>
                          <a:ea typeface="Nimbus Sans"/>
                          <a:cs typeface="Nimbus Sans"/>
                        </a:rPr>
                        <a:t>±26</a:t>
                      </a:r>
                    </a:p>
                  </a:txBody>
                  <a:tcPr>
                    <a:solidFill>
                      <a:srgbClr val="000000"/>
                    </a:solidFill>
                  </a:tcPr>
                </a:tc>
                <a:extLst>
                  <a:ext uri="{0D108BD9-81ED-4DB2-BD59-A6C34878D82A}">
                    <a16:rowId xmlns:a16="http://schemas.microsoft.com/office/drawing/2014/main" val="10001"/>
                  </a:ext>
                </a:extLst>
              </a:tr>
              <a:tr h="476250">
                <a:tc>
                  <a:txBody>
                    <a:bodyPr/>
                    <a:lstStyle/>
                    <a:p>
                      <a:r>
                        <a:rPr sz="1725" b="0">
                          <a:solidFill>
                            <a:srgbClr val="D5A84B"/>
                          </a:solidFill>
                          <a:latin typeface="Nimbus Sans"/>
                          <a:ea typeface="Nimbus Sans"/>
                          <a:cs typeface="Nimbus Sans"/>
                        </a:rPr>
                        <a:t>Ingress / egress timing</a:t>
                      </a:r>
                    </a:p>
                  </a:txBody>
                  <a:tcPr>
                    <a:solidFill>
                      <a:srgbClr val="000000"/>
                    </a:solidFill>
                  </a:tcPr>
                </a:tc>
                <a:tc>
                  <a:txBody>
                    <a:bodyPr/>
                    <a:lstStyle/>
                    <a:p>
                      <a:r>
                        <a:rPr sz="1725" b="0">
                          <a:solidFill>
                            <a:srgbClr val="D5A84B"/>
                          </a:solidFill>
                          <a:latin typeface="Nimbus Sans"/>
                          <a:ea typeface="Nimbus Sans"/>
                          <a:cs typeface="Nimbus Sans"/>
                        </a:rPr>
                        <a:t>+29 / −25</a:t>
                      </a:r>
                    </a:p>
                  </a:txBody>
                  <a:tcPr>
                    <a:solidFill>
                      <a:srgbClr val="000000"/>
                    </a:solidFill>
                  </a:tcPr>
                </a:tc>
                <a:tc>
                  <a:txBody>
                    <a:bodyPr/>
                    <a:lstStyle/>
                    <a:p>
                      <a:r>
                        <a:rPr sz="1725" b="0">
                          <a:solidFill>
                            <a:srgbClr val="D5A84B"/>
                          </a:solidFill>
                          <a:latin typeface="Nimbus Sans"/>
                          <a:ea typeface="Nimbus Sans"/>
                          <a:cs typeface="Nimbus Sans"/>
                        </a:rPr>
                        <a:t>+24 / −21</a:t>
                      </a:r>
                    </a:p>
                  </a:txBody>
                  <a:tcPr>
                    <a:solidFill>
                      <a:srgbClr val="000000"/>
                    </a:solidFill>
                  </a:tcPr>
                </a:tc>
                <a:extLst>
                  <a:ext uri="{0D108BD9-81ED-4DB2-BD59-A6C34878D82A}">
                    <a16:rowId xmlns:a16="http://schemas.microsoft.com/office/drawing/2014/main" val="10002"/>
                  </a:ext>
                </a:extLst>
              </a:tr>
              <a:tr h="476250">
                <a:tc>
                  <a:txBody>
                    <a:bodyPr/>
                    <a:lstStyle/>
                    <a:p>
                      <a:r>
                        <a:rPr sz="1725" b="0">
                          <a:solidFill>
                            <a:srgbClr val="FFFFFF"/>
                          </a:solidFill>
                          <a:latin typeface="Nimbus Sans"/>
                          <a:ea typeface="Nimbus Sans"/>
                          <a:cs typeface="Nimbus Sans"/>
                        </a:rPr>
                        <a:t>Moon ephemeris</a:t>
                      </a:r>
                    </a:p>
                  </a:txBody>
                  <a:tcPr>
                    <a:solidFill>
                      <a:srgbClr val="000000"/>
                    </a:solidFill>
                  </a:tcPr>
                </a:tc>
                <a:tc>
                  <a:txBody>
                    <a:bodyPr/>
                    <a:lstStyle/>
                    <a:p>
                      <a:r>
                        <a:rPr sz="1725" b="0">
                          <a:solidFill>
                            <a:srgbClr val="FFFFFF"/>
                          </a:solidFill>
                          <a:latin typeface="Nimbus Sans"/>
                          <a:ea typeface="Nimbus Sans"/>
                          <a:cs typeface="Nimbus Sans"/>
                        </a:rPr>
                        <a:t>±2.7</a:t>
                      </a:r>
                    </a:p>
                  </a:txBody>
                  <a:tcPr>
                    <a:solidFill>
                      <a:srgbClr val="000000"/>
                    </a:solidFill>
                  </a:tcPr>
                </a:tc>
                <a:tc>
                  <a:txBody>
                    <a:bodyPr/>
                    <a:lstStyle/>
                    <a:p>
                      <a:r>
                        <a:rPr sz="1725" b="0">
                          <a:solidFill>
                            <a:srgbClr val="FFFFFF"/>
                          </a:solidFill>
                          <a:latin typeface="Nimbus Sans"/>
                          <a:ea typeface="Nimbus Sans"/>
                          <a:cs typeface="Nimbus Sans"/>
                        </a:rPr>
                        <a:t>±1.3</a:t>
                      </a:r>
                    </a:p>
                  </a:txBody>
                  <a:tcPr>
                    <a:solidFill>
                      <a:srgbClr val="000000"/>
                    </a:solidFill>
                  </a:tcPr>
                </a:tc>
                <a:extLst>
                  <a:ext uri="{0D108BD9-81ED-4DB2-BD59-A6C34878D82A}">
                    <a16:rowId xmlns:a16="http://schemas.microsoft.com/office/drawing/2014/main" val="10003"/>
                  </a:ext>
                </a:extLst>
              </a:tr>
              <a:tr h="476250">
                <a:tc>
                  <a:txBody>
                    <a:bodyPr/>
                    <a:lstStyle/>
                    <a:p>
                      <a:r>
                        <a:rPr sz="1725" b="0">
                          <a:solidFill>
                            <a:srgbClr val="FFFFFF"/>
                          </a:solidFill>
                          <a:latin typeface="Nimbus Sans"/>
                          <a:ea typeface="Nimbus Sans"/>
                          <a:cs typeface="Nimbus Sans"/>
                        </a:rPr>
                        <a:t>Lunar topography</a:t>
                      </a:r>
                    </a:p>
                  </a:txBody>
                  <a:tcPr>
                    <a:solidFill>
                      <a:srgbClr val="000000"/>
                    </a:solidFill>
                  </a:tcPr>
                </a:tc>
                <a:tc>
                  <a:txBody>
                    <a:bodyPr/>
                    <a:lstStyle/>
                    <a:p>
                      <a:r>
                        <a:rPr sz="1725" b="0">
                          <a:solidFill>
                            <a:srgbClr val="FFFFFF"/>
                          </a:solidFill>
                          <a:latin typeface="Nimbus Sans"/>
                          <a:ea typeface="Nimbus Sans"/>
                          <a:cs typeface="Nimbus Sans"/>
                        </a:rPr>
                        <a:t>±2.7</a:t>
                      </a:r>
                    </a:p>
                  </a:txBody>
                  <a:tcPr>
                    <a:solidFill>
                      <a:srgbClr val="000000"/>
                    </a:solidFill>
                  </a:tcPr>
                </a:tc>
                <a:tc>
                  <a:txBody>
                    <a:bodyPr/>
                    <a:lstStyle/>
                    <a:p>
                      <a:r>
                        <a:rPr sz="1725" b="0">
                          <a:solidFill>
                            <a:srgbClr val="FFFFFF"/>
                          </a:solidFill>
                          <a:latin typeface="Nimbus Sans"/>
                          <a:ea typeface="Nimbus Sans"/>
                          <a:cs typeface="Nimbus Sans"/>
                        </a:rPr>
                        <a:t>±2.7</a:t>
                      </a:r>
                    </a:p>
                  </a:txBody>
                  <a:tcPr>
                    <a:solidFill>
                      <a:srgbClr val="000000"/>
                    </a:solidFill>
                  </a:tcPr>
                </a:tc>
                <a:extLst>
                  <a:ext uri="{0D108BD9-81ED-4DB2-BD59-A6C34878D82A}">
                    <a16:rowId xmlns:a16="http://schemas.microsoft.com/office/drawing/2014/main" val="10004"/>
                  </a:ext>
                </a:extLst>
              </a:tr>
              <a:tr h="476250">
                <a:tc>
                  <a:txBody>
                    <a:bodyPr/>
                    <a:lstStyle/>
                    <a:p>
                      <a:r>
                        <a:rPr sz="1725" b="1">
                          <a:solidFill>
                            <a:srgbClr val="FFFFFF"/>
                          </a:solidFill>
                          <a:latin typeface="Nimbus Sans"/>
                          <a:ea typeface="Nimbus Sans"/>
                          <a:cs typeface="Nimbus Sans"/>
                        </a:rPr>
                        <a:t>Total (quadrature)</a:t>
                      </a:r>
                    </a:p>
                  </a:txBody>
                  <a:tcPr>
                    <a:solidFill>
                      <a:srgbClr val="000000"/>
                    </a:solidFill>
                  </a:tcPr>
                </a:tc>
                <a:tc>
                  <a:txBody>
                    <a:bodyPr/>
                    <a:lstStyle/>
                    <a:p>
                      <a:r>
                        <a:rPr sz="1725" b="1">
                          <a:solidFill>
                            <a:srgbClr val="FFFFFF"/>
                          </a:solidFill>
                          <a:latin typeface="Nimbus Sans"/>
                          <a:ea typeface="Nimbus Sans"/>
                          <a:cs typeface="Nimbus Sans"/>
                        </a:rPr>
                        <a:t>+39 / −36</a:t>
                      </a:r>
                    </a:p>
                  </a:txBody>
                  <a:tcPr>
                    <a:solidFill>
                      <a:srgbClr val="000000"/>
                    </a:solidFill>
                  </a:tcPr>
                </a:tc>
                <a:tc>
                  <a:txBody>
                    <a:bodyPr/>
                    <a:lstStyle/>
                    <a:p>
                      <a:r>
                        <a:rPr sz="1725" b="1">
                          <a:solidFill>
                            <a:srgbClr val="FFFFFF"/>
                          </a:solidFill>
                          <a:latin typeface="Nimbus Sans"/>
                          <a:ea typeface="Nimbus Sans"/>
                          <a:cs typeface="Nimbus Sans"/>
                        </a:rPr>
                        <a:t>+35 / −33</a:t>
                      </a:r>
                    </a:p>
                  </a:txBody>
                  <a:tcPr>
                    <a:solidFill>
                      <a:srgbClr val="000000"/>
                    </a:solidFill>
                  </a:tcPr>
                </a:tc>
                <a:extLst>
                  <a:ext uri="{0D108BD9-81ED-4DB2-BD59-A6C34878D82A}">
                    <a16:rowId xmlns:a16="http://schemas.microsoft.com/office/drawing/2014/main" val="10005"/>
                  </a:ext>
                </a:extLst>
              </a:tr>
            </a:tbl>
          </a:graphicData>
        </a:graphic>
      </p:graphicFrame>
      <p:sp>
        <p:nvSpPr>
          <p:cNvPr id="7" name="text">
            <a:extLst>
              <a:ext uri="{FF2B5EF4-FFF2-40B4-BE49-F238E27FC236}">
                <a16:creationId xmlns:a16="http://schemas.microsoft.com/office/drawing/2014/main" id="{F01EAF29-F0CA-D5A2-3DFC-2537D404DA54}"/>
              </a:ext>
            </a:extLst>
          </p:cNvPr>
          <p:cNvSpPr>
            <a:spLocks noGrp="1"/>
          </p:cNvSpPr>
          <p:nvPr/>
        </p:nvSpPr>
        <p:spPr>
          <a:xfrm>
            <a:off x="5381625" y="5381625"/>
            <a:ext cx="6238875" cy="457200"/>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875" b="1" i="0">
                <a:solidFill>
                  <a:srgbClr val="D5A84B"/>
                </a:solidFill>
                <a:latin typeface="Nimbus Sans"/>
                <a:ea typeface="Nimbus Sans"/>
                <a:cs typeface="Nimbus Sans"/>
              </a:defRPr>
            </a:pPr>
            <a:r>
              <a:rPr kumimoji="0" sz="1875" b="1" i="0" u="none" strike="noStrike" kern="1200" cap="none" spc="0" normalizeH="0" baseline="0" noProof="0">
                <a:ln>
                  <a:noFill/>
                </a:ln>
                <a:solidFill>
                  <a:srgbClr val="D5A84B"/>
                </a:solidFill>
                <a:effectLst/>
                <a:uLnTx/>
                <a:uFillTx/>
                <a:latin typeface="Nimbus Sans"/>
                <a:ea typeface="Nimbus Sans"/>
                <a:cs typeface="Nimbus Sans"/>
              </a:rPr>
              <a:t>48 m in RXTE’s orbit ≈ 26 mas on the sky</a:t>
            </a:r>
          </a:p>
        </p:txBody>
      </p:sp>
      <p:sp>
        <p:nvSpPr>
          <p:cNvPr id="8" name="text">
            <a:extLst>
              <a:ext uri="{FF2B5EF4-FFF2-40B4-BE49-F238E27FC236}">
                <a16:creationId xmlns:a16="http://schemas.microsoft.com/office/drawing/2014/main" id="{29CE4C8D-7747-6BF2-DDDA-43DFC012C453}"/>
              </a:ext>
            </a:extLst>
          </p:cNvPr>
          <p:cNvSpPr>
            <a:spLocks noGrp="1"/>
          </p:cNvSpPr>
          <p:nvPr/>
        </p:nvSpPr>
        <p:spPr>
          <a:xfrm>
            <a:off x="5381625" y="5915025"/>
            <a:ext cx="6238875" cy="695325"/>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725" b="0" i="0">
                <a:solidFill>
                  <a:srgbClr val="D5D9DF"/>
                </a:solidFill>
                <a:latin typeface="Nimbus Sans"/>
                <a:ea typeface="Nimbus Sans"/>
                <a:cs typeface="Nimbus Sans"/>
              </a:defRPr>
            </a:pPr>
            <a:r>
              <a:rPr kumimoji="0" sz="1725" b="0" i="0" u="none" strike="noStrike" kern="1200" cap="none" spc="0" normalizeH="0" baseline="0" noProof="0">
                <a:ln>
                  <a:noFill/>
                </a:ln>
                <a:solidFill>
                  <a:srgbClr val="D5D9DF"/>
                </a:solidFill>
                <a:effectLst/>
                <a:uLnTx/>
                <a:uFillTx/>
                <a:latin typeface="Nimbus Sans"/>
                <a:ea typeface="Nimbus Sans"/>
                <a:cs typeface="Nimbus Sans"/>
              </a:rPr>
              <a:t>Better orbit knowledge and more photons would improve the position. Lunar errors are only a few mas.</a:t>
            </a:r>
          </a:p>
        </p:txBody>
      </p:sp>
      <p:pic>
        <p:nvPicPr>
          <p:cNvPr id="6" name="Immagine 5" descr="Immagine che contiene Oggetto astronomico, pianeta, Spazio esterno, astronomia&#10;&#10;Il contenuto generato dall'IA potrebbe non essere corretto.">
            <a:extLst>
              <a:ext uri="{FF2B5EF4-FFF2-40B4-BE49-F238E27FC236}">
                <a16:creationId xmlns:a16="http://schemas.microsoft.com/office/drawing/2014/main" id="{7535C686-86E4-EECB-194B-6167B18B12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4086" y="1435518"/>
            <a:ext cx="3615374" cy="5423061"/>
          </a:xfrm>
          <a:prstGeom prst="rect">
            <a:avLst/>
          </a:prstGeom>
        </p:spPr>
      </p:pic>
    </p:spTree>
    <p:extLst>
      <p:ext uri="{BB962C8B-B14F-4D97-AF65-F5344CB8AC3E}">
        <p14:creationId xmlns:p14="http://schemas.microsoft.com/office/powerpoint/2010/main" val="30403850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ttangolo 8">
            <a:extLst>
              <a:ext uri="{FF2B5EF4-FFF2-40B4-BE49-F238E27FC236}">
                <a16:creationId xmlns:a16="http://schemas.microsoft.com/office/drawing/2014/main" id="{59BDD123-0D6A-4643-89C6-3B8D49716710}"/>
              </a:ext>
            </a:extLst>
          </p:cNvPr>
          <p:cNvSpPr>
            <a:spLocks noGrp="1"/>
          </p:cNvSpPr>
          <p:nvPr/>
        </p:nvSpPr>
        <p:spPr>
          <a:xfrm>
            <a:off x="444500" y="254000"/>
            <a:ext cx="11239500" cy="444500"/>
          </a:xfrm>
          <a:prstGeom prst="rect">
            <a:avLst/>
          </a:prstGeom>
          <a:noFill/>
          <a:ln w="0">
            <a:noFill/>
          </a:ln>
        </p:spPr>
        <p:txBody>
          <a:bodyPr>
            <a:noAutofit/>
          </a:bodyPr>
          <a:lstStyle/>
          <a:p>
            <a:pPr defTabSz="609630">
              <a:defRPr sz="3900" b="1">
                <a:solidFill>
                  <a:srgbClr val="FFFFFF"/>
                </a:solidFill>
                <a:latin typeface="Arial"/>
                <a:ea typeface="Arial"/>
                <a:cs typeface="Arial"/>
              </a:defRPr>
            </a:pPr>
            <a:r>
              <a:rPr sz="2600" b="1" dirty="0">
                <a:solidFill>
                  <a:srgbClr val="FFFFFF"/>
                </a:solidFill>
                <a:latin typeface="Arial"/>
                <a:ea typeface="Arial"/>
                <a:cs typeface="Arial"/>
              </a:rPr>
              <a:t>Black Hole Universe</a:t>
            </a:r>
            <a:r>
              <a:rPr lang="it-IT" sz="2600" b="1" dirty="0">
                <a:solidFill>
                  <a:srgbClr val="FFFFFF"/>
                </a:solidFill>
                <a:latin typeface="Arial"/>
                <a:ea typeface="Arial"/>
                <a:cs typeface="Arial"/>
              </a:rPr>
              <a:t> (2008-2013)</a:t>
            </a:r>
            <a:endParaRPr sz="2600" b="1" dirty="0">
              <a:solidFill>
                <a:srgbClr val="FFFFFF"/>
              </a:solidFill>
              <a:latin typeface="Arial"/>
              <a:ea typeface="Arial"/>
              <a:cs typeface="Arial"/>
            </a:endParaRPr>
          </a:p>
        </p:txBody>
      </p:sp>
      <p:sp>
        <p:nvSpPr>
          <p:cNvPr id="2" name="Rettangolo 1">
            <a:extLst>
              <a:ext uri="{FF2B5EF4-FFF2-40B4-BE49-F238E27FC236}">
                <a16:creationId xmlns:a16="http://schemas.microsoft.com/office/drawing/2014/main" id="{A0FF1708-067D-4E75-8DD8-C1C3321FD0D7}"/>
              </a:ext>
            </a:extLst>
          </p:cNvPr>
          <p:cNvSpPr>
            <a:spLocks noGrp="1"/>
          </p:cNvSpPr>
          <p:nvPr/>
        </p:nvSpPr>
        <p:spPr>
          <a:xfrm>
            <a:off x="457200" y="749300"/>
            <a:ext cx="11239500" cy="292100"/>
          </a:xfrm>
          <a:prstGeom prst="rect">
            <a:avLst/>
          </a:prstGeom>
          <a:noFill/>
          <a:ln w="0">
            <a:noFill/>
          </a:ln>
        </p:spPr>
        <p:txBody>
          <a:bodyPr>
            <a:noAutofit/>
          </a:bodyPr>
          <a:lstStyle/>
          <a:p>
            <a:pPr defTabSz="609630">
              <a:defRPr sz="2250" b="0">
                <a:solidFill>
                  <a:srgbClr val="67D7ED"/>
                </a:solidFill>
                <a:latin typeface="Arial"/>
                <a:ea typeface="Arial"/>
                <a:cs typeface="Arial"/>
              </a:defRPr>
            </a:pPr>
            <a:r>
              <a:rPr sz="1500">
                <a:solidFill>
                  <a:srgbClr val="67D7ED"/>
                </a:solidFill>
                <a:latin typeface="Arial"/>
                <a:ea typeface="Arial"/>
                <a:cs typeface="Arial"/>
              </a:rPr>
              <a:t>A European Initial Training Network (ITN)</a:t>
            </a:r>
          </a:p>
        </p:txBody>
      </p:sp>
      <p:sp>
        <p:nvSpPr>
          <p:cNvPr id="3" name="Rettangolo 2">
            <a:extLst>
              <a:ext uri="{FF2B5EF4-FFF2-40B4-BE49-F238E27FC236}">
                <a16:creationId xmlns:a16="http://schemas.microsoft.com/office/drawing/2014/main" id="{177F4DE2-3E13-4E41-B00F-483E4BD65F91}"/>
              </a:ext>
            </a:extLst>
          </p:cNvPr>
          <p:cNvSpPr>
            <a:spLocks noGrp="1"/>
          </p:cNvSpPr>
          <p:nvPr/>
        </p:nvSpPr>
        <p:spPr>
          <a:xfrm>
            <a:off x="457200" y="1231900"/>
            <a:ext cx="5842000" cy="838200"/>
          </a:xfrm>
          <a:prstGeom prst="rect">
            <a:avLst/>
          </a:prstGeom>
          <a:noFill/>
          <a:ln w="0">
            <a:noFill/>
          </a:ln>
        </p:spPr>
        <p:txBody>
          <a:bodyPr>
            <a:noAutofit/>
          </a:bodyPr>
          <a:lstStyle/>
          <a:p>
            <a:pPr defTabSz="609630">
              <a:defRPr sz="2175" b="0">
                <a:solidFill>
                  <a:srgbClr val="FFFFFF"/>
                </a:solidFill>
                <a:latin typeface="Arial"/>
                <a:ea typeface="Arial"/>
                <a:cs typeface="Arial"/>
              </a:defRPr>
            </a:pPr>
            <a:r>
              <a:rPr sz="1450">
                <a:solidFill>
                  <a:srgbClr val="FFFFFF"/>
                </a:solidFill>
                <a:latin typeface="Arial"/>
                <a:ea typeface="Arial"/>
                <a:cs typeface="Arial"/>
              </a:rPr>
              <a:t>Funded by the European Commission</a:t>
            </a:r>
          </a:p>
          <a:p>
            <a:pPr defTabSz="609630">
              <a:defRPr sz="2175" b="0">
                <a:solidFill>
                  <a:srgbClr val="FFFFFF"/>
                </a:solidFill>
                <a:latin typeface="Arial"/>
                <a:ea typeface="Arial"/>
                <a:cs typeface="Arial"/>
              </a:defRPr>
            </a:pPr>
            <a:r>
              <a:rPr sz="1450">
                <a:solidFill>
                  <a:srgbClr val="FFFFFF"/>
                </a:solidFill>
                <a:latin typeface="Arial"/>
                <a:ea typeface="Arial"/>
                <a:cs typeface="Arial"/>
              </a:rPr>
              <a:t>10 PhD students and 2 postdoctoral researchers</a:t>
            </a:r>
          </a:p>
          <a:p>
            <a:pPr defTabSz="609630">
              <a:defRPr sz="2175" b="0">
                <a:solidFill>
                  <a:srgbClr val="FFFFFF"/>
                </a:solidFill>
                <a:latin typeface="Arial"/>
                <a:ea typeface="Arial"/>
                <a:cs typeface="Arial"/>
              </a:defRPr>
            </a:pPr>
            <a:r>
              <a:rPr sz="1450">
                <a:solidFill>
                  <a:srgbClr val="FFFFFF"/>
                </a:solidFill>
                <a:latin typeface="Arial"/>
                <a:ea typeface="Arial"/>
                <a:cs typeface="Arial"/>
              </a:rPr>
              <a:t>Accretion, rapid variability and jets in X-ray binaries</a:t>
            </a:r>
          </a:p>
        </p:txBody>
      </p:sp>
      <p:sp>
        <p:nvSpPr>
          <p:cNvPr id="4" name="Rettangolo 3">
            <a:extLst>
              <a:ext uri="{FF2B5EF4-FFF2-40B4-BE49-F238E27FC236}">
                <a16:creationId xmlns:a16="http://schemas.microsoft.com/office/drawing/2014/main" id="{CFE60251-F2A7-469A-BF0C-291643A01C0A}"/>
              </a:ext>
            </a:extLst>
          </p:cNvPr>
          <p:cNvSpPr>
            <a:spLocks noGrp="1"/>
          </p:cNvSpPr>
          <p:nvPr/>
        </p:nvSpPr>
        <p:spPr>
          <a:xfrm>
            <a:off x="7110776" y="1231900"/>
            <a:ext cx="4170496" cy="838200"/>
          </a:xfrm>
          <a:prstGeom prst="rect">
            <a:avLst/>
          </a:prstGeom>
          <a:noFill/>
          <a:ln w="0">
            <a:noFill/>
          </a:ln>
        </p:spPr>
        <p:txBody>
          <a:bodyPr>
            <a:noAutofit/>
          </a:bodyPr>
          <a:lstStyle/>
          <a:p>
            <a:pPr defTabSz="609630">
              <a:defRPr sz="2100" b="0">
                <a:solidFill>
                  <a:srgbClr val="FFFFFF"/>
                </a:solidFill>
                <a:latin typeface="Arial"/>
                <a:ea typeface="Arial"/>
                <a:cs typeface="Arial"/>
              </a:defRPr>
            </a:pPr>
            <a:r>
              <a:rPr sz="1400" dirty="0">
                <a:solidFill>
                  <a:srgbClr val="FFFFFF"/>
                </a:solidFill>
                <a:latin typeface="Arial"/>
                <a:ea typeface="Arial"/>
                <a:cs typeface="Arial"/>
              </a:rPr>
              <a:t>Tomaso led the Brera spectral-timing project</a:t>
            </a:r>
          </a:p>
          <a:p>
            <a:pPr defTabSz="609630">
              <a:defRPr sz="2100" b="0">
                <a:solidFill>
                  <a:srgbClr val="FFFFFF"/>
                </a:solidFill>
                <a:latin typeface="Arial"/>
                <a:ea typeface="Arial"/>
                <a:cs typeface="Arial"/>
              </a:defRPr>
            </a:pPr>
            <a:r>
              <a:rPr sz="1400" dirty="0">
                <a:solidFill>
                  <a:srgbClr val="FFFFFF"/>
                </a:solidFill>
                <a:latin typeface="Arial"/>
                <a:ea typeface="Arial"/>
                <a:cs typeface="Arial"/>
              </a:rPr>
              <a:t>with Teo Muñoz-Darias and Holger </a:t>
            </a:r>
            <a:r>
              <a:rPr sz="1400" dirty="0" err="1">
                <a:solidFill>
                  <a:srgbClr val="FFFFFF"/>
                </a:solidFill>
                <a:latin typeface="Arial"/>
                <a:ea typeface="Arial"/>
                <a:cs typeface="Arial"/>
              </a:rPr>
              <a:t>Stiele</a:t>
            </a:r>
            <a:r>
              <a:rPr sz="1400" dirty="0">
                <a:solidFill>
                  <a:srgbClr val="FFFFFF"/>
                </a:solidFill>
                <a:latin typeface="Arial"/>
                <a:ea typeface="Arial"/>
                <a:cs typeface="Arial"/>
              </a:rPr>
              <a:t>.</a:t>
            </a:r>
          </a:p>
          <a:p>
            <a:pPr defTabSz="609630">
              <a:defRPr sz="2100" b="0">
                <a:solidFill>
                  <a:srgbClr val="FFFFFF"/>
                </a:solidFill>
                <a:latin typeface="Arial"/>
                <a:ea typeface="Arial"/>
                <a:cs typeface="Arial"/>
              </a:defRPr>
            </a:pPr>
            <a:r>
              <a:rPr sz="1400" dirty="0">
                <a:solidFill>
                  <a:srgbClr val="FFFFFF"/>
                </a:solidFill>
                <a:latin typeface="Arial"/>
                <a:ea typeface="Arial"/>
                <a:cs typeface="Arial"/>
              </a:rPr>
              <a:t>Tiziana co-advised Elise Egron’s PhD project.</a:t>
            </a:r>
          </a:p>
        </p:txBody>
      </p:sp>
      <p:pic>
        <p:nvPicPr>
          <p:cNvPr id="13" name="Immagine 12"/>
          <p:cNvPicPr>
            <a:picLocks noChangeAspect="1"/>
          </p:cNvPicPr>
          <p:nvPr/>
        </p:nvPicPr>
        <p:blipFill>
          <a:blip r:embed="rId3"/>
          <a:stretch/>
        </p:blipFill>
        <p:spPr>
          <a:xfrm>
            <a:off x="457210" y="2273300"/>
            <a:ext cx="5397481" cy="4052507"/>
          </a:xfrm>
          <a:prstGeom prst="rect">
            <a:avLst/>
          </a:prstGeom>
        </p:spPr>
      </p:pic>
      <p:pic>
        <p:nvPicPr>
          <p:cNvPr id="14" name="Immagine 13"/>
          <p:cNvPicPr>
            <a:picLocks noChangeAspect="1"/>
          </p:cNvPicPr>
          <p:nvPr/>
        </p:nvPicPr>
        <p:blipFill>
          <a:blip r:embed="rId4"/>
          <a:stretch/>
        </p:blipFill>
        <p:spPr>
          <a:xfrm>
            <a:off x="6985011" y="2273301"/>
            <a:ext cx="4444979" cy="4034155"/>
          </a:xfrm>
          <a:prstGeom prst="rect">
            <a:avLst/>
          </a:prstGeom>
        </p:spPr>
      </p:pic>
      <p:sp>
        <p:nvSpPr>
          <p:cNvPr id="7" name="Rettangolo 6">
            <a:extLst>
              <a:ext uri="{FF2B5EF4-FFF2-40B4-BE49-F238E27FC236}">
                <a16:creationId xmlns:a16="http://schemas.microsoft.com/office/drawing/2014/main" id="{E3541317-86A9-4A13-BABB-C8CE07B4528C}"/>
              </a:ext>
            </a:extLst>
          </p:cNvPr>
          <p:cNvSpPr>
            <a:spLocks noGrp="1"/>
          </p:cNvSpPr>
          <p:nvPr/>
        </p:nvSpPr>
        <p:spPr>
          <a:xfrm>
            <a:off x="457200" y="6413500"/>
            <a:ext cx="5397500" cy="254000"/>
          </a:xfrm>
          <a:prstGeom prst="rect">
            <a:avLst/>
          </a:prstGeom>
          <a:noFill/>
          <a:ln w="0">
            <a:noFill/>
          </a:ln>
        </p:spPr>
        <p:txBody>
          <a:bodyPr>
            <a:noAutofit/>
          </a:bodyPr>
          <a:lstStyle/>
          <a:p>
            <a:pPr defTabSz="609630">
              <a:defRPr sz="1875" b="0">
                <a:solidFill>
                  <a:srgbClr val="B9B9B9"/>
                </a:solidFill>
                <a:latin typeface="Arial"/>
                <a:ea typeface="Arial"/>
                <a:cs typeface="Arial"/>
              </a:defRPr>
            </a:pPr>
            <a:r>
              <a:rPr sz="1250">
                <a:solidFill>
                  <a:srgbClr val="B9B9B9"/>
                </a:solidFill>
                <a:latin typeface="Arial"/>
                <a:ea typeface="Arial"/>
                <a:cs typeface="Arial"/>
              </a:rPr>
              <a:t>Consortium meeting, Amsterdam, 2009</a:t>
            </a:r>
          </a:p>
        </p:txBody>
      </p:sp>
      <p:sp>
        <p:nvSpPr>
          <p:cNvPr id="8" name="Rettangolo 7">
            <a:extLst>
              <a:ext uri="{FF2B5EF4-FFF2-40B4-BE49-F238E27FC236}">
                <a16:creationId xmlns:a16="http://schemas.microsoft.com/office/drawing/2014/main" id="{32FA7630-C92C-4591-B06F-55ECE694B36A}"/>
              </a:ext>
            </a:extLst>
          </p:cNvPr>
          <p:cNvSpPr>
            <a:spLocks noGrp="1"/>
          </p:cNvSpPr>
          <p:nvPr/>
        </p:nvSpPr>
        <p:spPr>
          <a:xfrm>
            <a:off x="6445250" y="6413500"/>
            <a:ext cx="5365750" cy="254000"/>
          </a:xfrm>
          <a:prstGeom prst="rect">
            <a:avLst/>
          </a:prstGeom>
          <a:noFill/>
          <a:ln w="0">
            <a:noFill/>
          </a:ln>
        </p:spPr>
        <p:txBody>
          <a:bodyPr>
            <a:noAutofit/>
          </a:bodyPr>
          <a:lstStyle/>
          <a:p>
            <a:pPr algn="ctr" defTabSz="609630">
              <a:defRPr sz="1800" b="0">
                <a:solidFill>
                  <a:srgbClr val="B9B9B9"/>
                </a:solidFill>
                <a:latin typeface="Arial"/>
                <a:ea typeface="Arial"/>
                <a:cs typeface="Arial"/>
              </a:defRPr>
            </a:pPr>
            <a:r>
              <a:rPr sz="1200" dirty="0">
                <a:solidFill>
                  <a:srgbClr val="B9B9B9"/>
                </a:solidFill>
                <a:latin typeface="Arial"/>
                <a:ea typeface="Arial"/>
                <a:cs typeface="Arial"/>
              </a:rPr>
              <a:t>7 core institutions, with Palermo as an associated partner</a:t>
            </a:r>
          </a:p>
        </p:txBody>
      </p:sp>
    </p:spTree>
    <p:extLst>
      <p:ext uri="{BB962C8B-B14F-4D97-AF65-F5344CB8AC3E}">
        <p14:creationId xmlns:p14="http://schemas.microsoft.com/office/powerpoint/2010/main" val="20951395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171A1F"/>
        </a:solidFill>
        <a:effectLst/>
      </p:bgPr>
    </p:bg>
    <p:spTree>
      <p:nvGrpSpPr>
        <p:cNvPr id="1" name=""/>
        <p:cNvGrpSpPr/>
        <p:nvPr/>
      </p:nvGrpSpPr>
      <p:grpSpPr>
        <a:xfrm>
          <a:off x="0" y="0"/>
          <a:ext cx="0" cy="0"/>
          <a:chOff x="0" y="0"/>
          <a:chExt cx="0" cy="0"/>
        </a:xfrm>
      </p:grpSpPr>
      <p:sp>
        <p:nvSpPr>
          <p:cNvPr id="5" name="slide-title">
            <a:extLst>
              <a:ext uri="{FF2B5EF4-FFF2-40B4-BE49-F238E27FC236}">
                <a16:creationId xmlns:a16="http://schemas.microsoft.com/office/drawing/2014/main" id="{7463B671-089C-4E1C-AE77-84778C13473E}"/>
              </a:ext>
            </a:extLst>
          </p:cNvPr>
          <p:cNvSpPr>
            <a:spLocks noGrp="1"/>
          </p:cNvSpPr>
          <p:nvPr/>
        </p:nvSpPr>
        <p:spPr>
          <a:xfrm>
            <a:off x="609600" y="400050"/>
            <a:ext cx="10972800" cy="590550"/>
          </a:xfrm>
          <a:prstGeom prst="rect">
            <a:avLst/>
          </a:prstGeom>
          <a:noFill/>
          <a:ln w="0">
            <a:noFill/>
          </a:ln>
        </p:spPr>
        <p:txBody>
          <a:bodyPr>
            <a:noAutofit/>
          </a:bodyPr>
          <a:lstStyle/>
          <a:p>
            <a:pPr algn="l">
              <a:defRPr sz="2550" b="1" i="0">
                <a:solidFill>
                  <a:srgbClr val="FFFFFF"/>
                </a:solidFill>
                <a:latin typeface="Nimbus Sans"/>
                <a:ea typeface="Nimbus Sans"/>
                <a:cs typeface="Nimbus Sans"/>
              </a:defRPr>
            </a:pPr>
            <a:r>
              <a:rPr sz="2550" b="1" i="0">
                <a:solidFill>
                  <a:srgbClr val="FFFFFF"/>
                </a:solidFill>
                <a:latin typeface="Nimbus Sans"/>
                <a:ea typeface="Nimbus Sans"/>
                <a:cs typeface="Nimbus Sans"/>
              </a:rPr>
              <a:t>The Amazing Life of Stars, Cefalù 2017</a:t>
            </a:r>
          </a:p>
        </p:txBody>
      </p:sp>
      <p:pic>
        <p:nvPicPr>
          <p:cNvPr id="6" name="Immagine 5"/>
          <p:cNvPicPr>
            <a:picLocks noChangeAspect="1"/>
          </p:cNvPicPr>
          <p:nvPr/>
        </p:nvPicPr>
        <p:blipFill>
          <a:blip r:embed="rId3"/>
          <a:stretch/>
        </p:blipFill>
        <p:spPr>
          <a:xfrm>
            <a:off x="609600" y="1462555"/>
            <a:ext cx="3190875" cy="4409141"/>
          </a:xfrm>
          <a:prstGeom prst="rect">
            <a:avLst/>
          </a:prstGeom>
        </p:spPr>
      </p:pic>
      <p:pic>
        <p:nvPicPr>
          <p:cNvPr id="7" name="Immagine 6"/>
          <p:cNvPicPr>
            <a:picLocks noChangeAspect="1"/>
          </p:cNvPicPr>
          <p:nvPr/>
        </p:nvPicPr>
        <p:blipFill>
          <a:blip r:embed="rId4"/>
          <a:srcRect t="8442" b="8442"/>
          <a:stretch>
            <a:fillRect/>
          </a:stretch>
        </p:blipFill>
        <p:spPr>
          <a:xfrm>
            <a:off x="4191000" y="1428750"/>
            <a:ext cx="7334250" cy="4572000"/>
          </a:xfrm>
          <a:prstGeom prst="rect">
            <a:avLst/>
          </a:prstGeom>
        </p:spPr>
      </p:pic>
      <p:sp>
        <p:nvSpPr>
          <p:cNvPr id="4" name="text">
            <a:extLst>
              <a:ext uri="{FF2B5EF4-FFF2-40B4-BE49-F238E27FC236}">
                <a16:creationId xmlns:a16="http://schemas.microsoft.com/office/drawing/2014/main" id="{DED8EC5E-A3D7-4A0C-B543-53EB226CF360}"/>
              </a:ext>
            </a:extLst>
          </p:cNvPr>
          <p:cNvSpPr>
            <a:spLocks noGrp="1"/>
          </p:cNvSpPr>
          <p:nvPr/>
        </p:nvSpPr>
        <p:spPr>
          <a:xfrm>
            <a:off x="4191000" y="1066800"/>
            <a:ext cx="7334250" cy="323850"/>
          </a:xfrm>
          <a:prstGeom prst="rect">
            <a:avLst/>
          </a:prstGeom>
          <a:noFill/>
          <a:ln w="0">
            <a:noFill/>
          </a:ln>
        </p:spPr>
        <p:txBody>
          <a:bodyPr>
            <a:noAutofit/>
          </a:bodyPr>
          <a:lstStyle/>
          <a:p>
            <a:pPr algn="l">
              <a:defRPr sz="1575" b="1" i="0">
                <a:solidFill>
                  <a:srgbClr val="D5A84B"/>
                </a:solidFill>
                <a:latin typeface="Nimbus Sans"/>
                <a:ea typeface="Nimbus Sans"/>
                <a:cs typeface="Nimbus Sans"/>
              </a:defRPr>
            </a:pPr>
            <a:r>
              <a:rPr sz="1575" b="1" i="0">
                <a:solidFill>
                  <a:srgbClr val="D5A84B"/>
                </a:solidFill>
                <a:latin typeface="Nimbus Sans"/>
                <a:ea typeface="Nimbus Sans"/>
                <a:cs typeface="Nimbus Sans"/>
              </a:rPr>
              <a:t>A conference and a photographic exhibition, organised together</a:t>
            </a:r>
          </a:p>
        </p:txBody>
      </p:sp>
    </p:spTree>
    <p:extLst>
      <p:ext uri="{BB962C8B-B14F-4D97-AF65-F5344CB8AC3E}">
        <p14:creationId xmlns:p14="http://schemas.microsoft.com/office/powerpoint/2010/main" val="19749448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5F1E8"/>
        </a:solidFill>
        <a:effectLst/>
      </p:bgPr>
    </p:bg>
    <p:spTree>
      <p:nvGrpSpPr>
        <p:cNvPr id="1" name=""/>
        <p:cNvGrpSpPr/>
        <p:nvPr/>
      </p:nvGrpSpPr>
      <p:grpSpPr>
        <a:xfrm>
          <a:off x="0" y="0"/>
          <a:ext cx="0" cy="0"/>
          <a:chOff x="0" y="0"/>
          <a:chExt cx="0" cy="0"/>
        </a:xfrm>
      </p:grpSpPr>
      <p:sp>
        <p:nvSpPr>
          <p:cNvPr id="5" name="slide-title">
            <a:extLst>
              <a:ext uri="{FF2B5EF4-FFF2-40B4-BE49-F238E27FC236}">
                <a16:creationId xmlns:a16="http://schemas.microsoft.com/office/drawing/2014/main" id="{A8B77EF8-26F8-48A4-8F10-6DEE3590DAA7}"/>
              </a:ext>
            </a:extLst>
          </p:cNvPr>
          <p:cNvSpPr>
            <a:spLocks noGrp="1"/>
          </p:cNvSpPr>
          <p:nvPr/>
        </p:nvSpPr>
        <p:spPr>
          <a:xfrm>
            <a:off x="609600" y="400050"/>
            <a:ext cx="10972800" cy="590550"/>
          </a:xfrm>
          <a:prstGeom prst="rect">
            <a:avLst/>
          </a:prstGeom>
          <a:noFill/>
          <a:ln w="0">
            <a:noFill/>
          </a:ln>
        </p:spPr>
        <p:txBody>
          <a:bodyPr>
            <a:noAutofit/>
          </a:bodyPr>
          <a:lstStyle/>
          <a:p>
            <a:pPr algn="l">
              <a:defRPr sz="2550" b="1" i="0">
                <a:solidFill>
                  <a:srgbClr val="0B0D10"/>
                </a:solidFill>
                <a:latin typeface="Nimbus Sans"/>
                <a:ea typeface="Nimbus Sans"/>
                <a:cs typeface="Nimbus Sans"/>
              </a:defRPr>
            </a:pPr>
            <a:r>
              <a:rPr sz="2550" b="1" i="0">
                <a:solidFill>
                  <a:srgbClr val="0B0D10"/>
                </a:solidFill>
                <a:latin typeface="Nimbus Sans"/>
                <a:ea typeface="Nimbus Sans"/>
                <a:cs typeface="Nimbus Sans"/>
              </a:rPr>
              <a:t>The exhibition</a:t>
            </a:r>
          </a:p>
        </p:txBody>
      </p:sp>
      <p:pic>
        <p:nvPicPr>
          <p:cNvPr id="6" name="Immagine 5"/>
          <p:cNvPicPr>
            <a:picLocks noChangeAspect="1"/>
          </p:cNvPicPr>
          <p:nvPr/>
        </p:nvPicPr>
        <p:blipFill>
          <a:blip r:embed="rId3"/>
          <a:srcRect t="3153" b="3153"/>
          <a:stretch>
            <a:fillRect/>
          </a:stretch>
        </p:blipFill>
        <p:spPr>
          <a:xfrm>
            <a:off x="609600" y="1200150"/>
            <a:ext cx="5286375" cy="3714750"/>
          </a:xfrm>
          <a:prstGeom prst="rect">
            <a:avLst/>
          </a:prstGeom>
        </p:spPr>
      </p:pic>
      <p:pic>
        <p:nvPicPr>
          <p:cNvPr id="7" name="Immagine 6"/>
          <p:cNvPicPr>
            <a:picLocks noChangeAspect="1"/>
          </p:cNvPicPr>
          <p:nvPr/>
        </p:nvPicPr>
        <p:blipFill>
          <a:blip r:embed="rId4"/>
          <a:srcRect t="3571" b="3571"/>
          <a:stretch>
            <a:fillRect/>
          </a:stretch>
        </p:blipFill>
        <p:spPr>
          <a:xfrm>
            <a:off x="6191250" y="1200150"/>
            <a:ext cx="5334000" cy="3714750"/>
          </a:xfrm>
          <a:prstGeom prst="rect">
            <a:avLst/>
          </a:prstGeom>
        </p:spPr>
      </p:pic>
      <p:sp>
        <p:nvSpPr>
          <p:cNvPr id="4" name="text">
            <a:extLst>
              <a:ext uri="{FF2B5EF4-FFF2-40B4-BE49-F238E27FC236}">
                <a16:creationId xmlns:a16="http://schemas.microsoft.com/office/drawing/2014/main" id="{0F23E475-1CD4-426B-A619-0C21D0BDD236}"/>
              </a:ext>
            </a:extLst>
          </p:cNvPr>
          <p:cNvSpPr>
            <a:spLocks noGrp="1"/>
          </p:cNvSpPr>
          <p:nvPr/>
        </p:nvSpPr>
        <p:spPr>
          <a:xfrm>
            <a:off x="1809750" y="5381625"/>
            <a:ext cx="8572500" cy="666750"/>
          </a:xfrm>
          <a:prstGeom prst="rect">
            <a:avLst/>
          </a:prstGeom>
          <a:noFill/>
          <a:ln w="0">
            <a:noFill/>
          </a:ln>
        </p:spPr>
        <p:txBody>
          <a:bodyPr>
            <a:noAutofit/>
          </a:bodyPr>
          <a:lstStyle/>
          <a:p>
            <a:pPr algn="ctr">
              <a:defRPr sz="2025" b="1" i="0">
                <a:solidFill>
                  <a:srgbClr val="0B0D10"/>
                </a:solidFill>
                <a:latin typeface="Nimbus Sans"/>
                <a:ea typeface="Nimbus Sans"/>
                <a:cs typeface="Nimbus Sans"/>
              </a:defRPr>
            </a:pPr>
            <a:r>
              <a:rPr sz="2025" b="1" i="0">
                <a:solidFill>
                  <a:srgbClr val="0B0D10"/>
                </a:solidFill>
                <a:latin typeface="Nimbus Sans"/>
                <a:ea typeface="Nimbus Sans"/>
                <a:cs typeface="Nimbus Sans"/>
              </a:rPr>
              <a:t>His photographs entered the same space as our scientific conversations.</a:t>
            </a:r>
          </a:p>
        </p:txBody>
      </p:sp>
    </p:spTree>
    <p:extLst>
      <p:ext uri="{BB962C8B-B14F-4D97-AF65-F5344CB8AC3E}">
        <p14:creationId xmlns:p14="http://schemas.microsoft.com/office/powerpoint/2010/main" val="4234699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B0D10"/>
        </a:solidFill>
        <a:effectLst/>
      </p:bgPr>
    </p:bg>
    <p:spTree>
      <p:nvGrpSpPr>
        <p:cNvPr id="1" name=""/>
        <p:cNvGrpSpPr/>
        <p:nvPr/>
      </p:nvGrpSpPr>
      <p:grpSpPr>
        <a:xfrm>
          <a:off x="0" y="0"/>
          <a:ext cx="0" cy="0"/>
          <a:chOff x="0" y="0"/>
          <a:chExt cx="0" cy="0"/>
        </a:xfrm>
      </p:grpSpPr>
      <p:sp>
        <p:nvSpPr>
          <p:cNvPr id="5" name="slide-title">
            <a:extLst>
              <a:ext uri="{FF2B5EF4-FFF2-40B4-BE49-F238E27FC236}">
                <a16:creationId xmlns:a16="http://schemas.microsoft.com/office/drawing/2014/main" id="{2D0D02F1-E590-42D0-ABAE-A776AC8E9704}"/>
              </a:ext>
            </a:extLst>
          </p:cNvPr>
          <p:cNvSpPr>
            <a:spLocks noGrp="1"/>
          </p:cNvSpPr>
          <p:nvPr/>
        </p:nvSpPr>
        <p:spPr>
          <a:xfrm>
            <a:off x="609600" y="400050"/>
            <a:ext cx="10972800" cy="590550"/>
          </a:xfrm>
          <a:prstGeom prst="rect">
            <a:avLst/>
          </a:prstGeom>
          <a:noFill/>
          <a:ln w="0">
            <a:noFill/>
          </a:ln>
        </p:spPr>
        <p:txBody>
          <a:bodyPr>
            <a:noAutofit/>
          </a:bodyPr>
          <a:lstStyle/>
          <a:p>
            <a:pPr algn="l">
              <a:defRPr sz="2550" b="1" i="0">
                <a:solidFill>
                  <a:srgbClr val="FFFFFF"/>
                </a:solidFill>
                <a:latin typeface="Nimbus Sans"/>
                <a:ea typeface="Nimbus Sans"/>
                <a:cs typeface="Nimbus Sans"/>
              </a:defRPr>
            </a:pPr>
            <a:r>
              <a:rPr sz="2550" b="1" i="0">
                <a:solidFill>
                  <a:srgbClr val="FFFFFF"/>
                </a:solidFill>
                <a:latin typeface="Nimbus Sans"/>
                <a:ea typeface="Nimbus Sans"/>
                <a:cs typeface="Nimbus Sans"/>
              </a:rPr>
              <a:t>People looking at the way Tomaso looked</a:t>
            </a:r>
          </a:p>
        </p:txBody>
      </p:sp>
      <p:pic>
        <p:nvPicPr>
          <p:cNvPr id="6" name="Immagine 5"/>
          <p:cNvPicPr>
            <a:picLocks noChangeAspect="1"/>
          </p:cNvPicPr>
          <p:nvPr/>
        </p:nvPicPr>
        <p:blipFill>
          <a:blip r:embed="rId3"/>
          <a:srcRect l="23000" r="23000"/>
          <a:stretch>
            <a:fillRect/>
          </a:stretch>
        </p:blipFill>
        <p:spPr>
          <a:xfrm>
            <a:off x="609600" y="1285875"/>
            <a:ext cx="3429000" cy="4762500"/>
          </a:xfrm>
          <a:prstGeom prst="rect">
            <a:avLst/>
          </a:prstGeom>
        </p:spPr>
      </p:pic>
      <p:pic>
        <p:nvPicPr>
          <p:cNvPr id="7" name="Immagine 6"/>
          <p:cNvPicPr>
            <a:picLocks noChangeAspect="1"/>
          </p:cNvPicPr>
          <p:nvPr/>
        </p:nvPicPr>
        <p:blipFill>
          <a:blip r:embed="rId4"/>
          <a:srcRect l="23000" r="23000"/>
          <a:stretch>
            <a:fillRect/>
          </a:stretch>
        </p:blipFill>
        <p:spPr>
          <a:xfrm>
            <a:off x="4324350" y="1285875"/>
            <a:ext cx="3429000" cy="4762500"/>
          </a:xfrm>
          <a:prstGeom prst="rect">
            <a:avLst/>
          </a:prstGeom>
        </p:spPr>
      </p:pic>
      <p:pic>
        <p:nvPicPr>
          <p:cNvPr id="8" name="Immagine 7"/>
          <p:cNvPicPr>
            <a:picLocks noChangeAspect="1"/>
          </p:cNvPicPr>
          <p:nvPr/>
        </p:nvPicPr>
        <p:blipFill>
          <a:blip r:embed="rId5"/>
          <a:srcRect l="23000" r="23000"/>
          <a:stretch>
            <a:fillRect/>
          </a:stretch>
        </p:blipFill>
        <p:spPr>
          <a:xfrm>
            <a:off x="8039100" y="1285875"/>
            <a:ext cx="3429000" cy="4762500"/>
          </a:xfrm>
          <a:prstGeom prst="rect">
            <a:avLst/>
          </a:prstGeom>
        </p:spPr>
      </p:pic>
    </p:spTree>
    <p:extLst>
      <p:ext uri="{BB962C8B-B14F-4D97-AF65-F5344CB8AC3E}">
        <p14:creationId xmlns:p14="http://schemas.microsoft.com/office/powerpoint/2010/main" val="15895706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5F1E8"/>
        </a:solidFill>
        <a:effectLst/>
      </p:bgPr>
    </p:bg>
    <p:spTree>
      <p:nvGrpSpPr>
        <p:cNvPr id="1" name="">
          <a:extLst>
            <a:ext uri="{FF2B5EF4-FFF2-40B4-BE49-F238E27FC236}">
              <a16:creationId xmlns:a16="http://schemas.microsoft.com/office/drawing/2014/main" id="{43FD4288-7601-2757-386F-52026F33AF23}"/>
            </a:ext>
          </a:extLst>
        </p:cNvPr>
        <p:cNvGrpSpPr/>
        <p:nvPr/>
      </p:nvGrpSpPr>
      <p:grpSpPr>
        <a:xfrm>
          <a:off x="0" y="0"/>
          <a:ext cx="0" cy="0"/>
          <a:chOff x="0" y="0"/>
          <a:chExt cx="0" cy="0"/>
        </a:xfrm>
      </p:grpSpPr>
      <p:sp>
        <p:nvSpPr>
          <p:cNvPr id="8" name="slide-title">
            <a:extLst>
              <a:ext uri="{FF2B5EF4-FFF2-40B4-BE49-F238E27FC236}">
                <a16:creationId xmlns:a16="http://schemas.microsoft.com/office/drawing/2014/main" id="{F8EEC3DF-D36F-1B29-8356-496D45A6DF31}"/>
              </a:ext>
            </a:extLst>
          </p:cNvPr>
          <p:cNvSpPr>
            <a:spLocks noGrp="1"/>
          </p:cNvSpPr>
          <p:nvPr/>
        </p:nvSpPr>
        <p:spPr>
          <a:xfrm>
            <a:off x="609600" y="400050"/>
            <a:ext cx="10972800" cy="590550"/>
          </a:xfrm>
          <a:prstGeom prst="rect">
            <a:avLst/>
          </a:prstGeom>
          <a:noFill/>
          <a:ln w="0">
            <a:noFill/>
          </a:ln>
        </p:spPr>
        <p:txBody>
          <a:bodyPr>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2550" b="1" i="0">
                <a:solidFill>
                  <a:srgbClr val="0B0D10"/>
                </a:solidFill>
                <a:latin typeface="Nimbus Sans"/>
                <a:ea typeface="Nimbus Sans"/>
                <a:cs typeface="Nimbus Sans"/>
              </a:defRPr>
            </a:pPr>
            <a:r>
              <a:rPr kumimoji="0" sz="2550" b="1" i="0" u="none" strike="noStrike" kern="1200" cap="none" spc="0" normalizeH="0" baseline="0" noProof="0">
                <a:ln>
                  <a:noFill/>
                </a:ln>
                <a:solidFill>
                  <a:srgbClr val="0B0D10"/>
                </a:solidFill>
                <a:effectLst/>
                <a:uLnTx/>
                <a:uFillTx/>
                <a:latin typeface="Nimbus Sans"/>
                <a:ea typeface="Nimbus Sans"/>
                <a:cs typeface="Nimbus Sans"/>
              </a:rPr>
              <a:t>Words, images, music</a:t>
            </a:r>
          </a:p>
        </p:txBody>
      </p:sp>
      <p:pic>
        <p:nvPicPr>
          <p:cNvPr id="9" name="Immagine 8">
            <a:extLst>
              <a:ext uri="{FF2B5EF4-FFF2-40B4-BE49-F238E27FC236}">
                <a16:creationId xmlns:a16="http://schemas.microsoft.com/office/drawing/2014/main" id="{43F0DDCE-070A-1842-BC66-ECD12D698AD7}"/>
              </a:ext>
            </a:extLst>
          </p:cNvPr>
          <p:cNvPicPr>
            <a:picLocks noChangeAspect="1"/>
          </p:cNvPicPr>
          <p:nvPr/>
        </p:nvPicPr>
        <p:blipFill>
          <a:blip r:embed="rId3"/>
          <a:stretch/>
        </p:blipFill>
        <p:spPr>
          <a:xfrm>
            <a:off x="523875" y="1336654"/>
            <a:ext cx="3524250" cy="2603543"/>
          </a:xfrm>
          <a:prstGeom prst="rect">
            <a:avLst/>
          </a:prstGeom>
        </p:spPr>
      </p:pic>
      <p:pic>
        <p:nvPicPr>
          <p:cNvPr id="10" name="Immagine 9">
            <a:extLst>
              <a:ext uri="{FF2B5EF4-FFF2-40B4-BE49-F238E27FC236}">
                <a16:creationId xmlns:a16="http://schemas.microsoft.com/office/drawing/2014/main" id="{75461CE4-A5F7-A066-EDFE-102E4C54417D}"/>
              </a:ext>
            </a:extLst>
          </p:cNvPr>
          <p:cNvPicPr>
            <a:picLocks noChangeAspect="1"/>
          </p:cNvPicPr>
          <p:nvPr/>
        </p:nvPicPr>
        <p:blipFill>
          <a:blip r:embed="rId4"/>
          <a:stretch/>
        </p:blipFill>
        <p:spPr>
          <a:xfrm>
            <a:off x="4335823" y="1333500"/>
            <a:ext cx="3520355" cy="2647950"/>
          </a:xfrm>
          <a:prstGeom prst="rect">
            <a:avLst/>
          </a:prstGeom>
        </p:spPr>
      </p:pic>
      <p:pic>
        <p:nvPicPr>
          <p:cNvPr id="11" name="Immagine 10">
            <a:extLst>
              <a:ext uri="{FF2B5EF4-FFF2-40B4-BE49-F238E27FC236}">
                <a16:creationId xmlns:a16="http://schemas.microsoft.com/office/drawing/2014/main" id="{F2AA2047-9AE1-C9B4-C71B-5EA44089B195}"/>
              </a:ext>
            </a:extLst>
          </p:cNvPr>
          <p:cNvPicPr>
            <a:picLocks noChangeAspect="1"/>
          </p:cNvPicPr>
          <p:nvPr/>
        </p:nvPicPr>
        <p:blipFill>
          <a:blip r:embed="rId5"/>
          <a:stretch/>
        </p:blipFill>
        <p:spPr>
          <a:xfrm>
            <a:off x="8143875" y="1333775"/>
            <a:ext cx="3524250" cy="1656800"/>
          </a:xfrm>
          <a:prstGeom prst="rect">
            <a:avLst/>
          </a:prstGeom>
        </p:spPr>
      </p:pic>
      <p:sp>
        <p:nvSpPr>
          <p:cNvPr id="5" name="text">
            <a:extLst>
              <a:ext uri="{FF2B5EF4-FFF2-40B4-BE49-F238E27FC236}">
                <a16:creationId xmlns:a16="http://schemas.microsoft.com/office/drawing/2014/main" id="{00F8553B-2AA0-5C27-C074-33BD8CB5B074}"/>
              </a:ext>
            </a:extLst>
          </p:cNvPr>
          <p:cNvSpPr>
            <a:spLocks noGrp="1"/>
          </p:cNvSpPr>
          <p:nvPr/>
        </p:nvSpPr>
        <p:spPr>
          <a:xfrm>
            <a:off x="523875" y="4333875"/>
            <a:ext cx="3524250" cy="1428750"/>
          </a:xfrm>
          <a:prstGeom prst="rect">
            <a:avLst/>
          </a:prstGeom>
          <a:noFill/>
          <a:ln w="0">
            <a:noFill/>
          </a:ln>
        </p:spPr>
        <p:txBody>
          <a:bodyP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75" b="0" i="1">
                <a:solidFill>
                  <a:srgbClr val="B85F45"/>
                </a:solidFill>
                <a:latin typeface="Nimbus Sans"/>
                <a:ea typeface="Nimbus Sans"/>
                <a:cs typeface="Nimbus Sans"/>
              </a:defRPr>
            </a:pPr>
            <a:r>
              <a:rPr kumimoji="0" sz="1875" b="0" i="1" u="none" strike="noStrike" kern="1200" cap="none" spc="0" normalizeH="0" baseline="0" noProof="0">
                <a:ln>
                  <a:noFill/>
                </a:ln>
                <a:solidFill>
                  <a:srgbClr val="B85F45"/>
                </a:solidFill>
                <a:effectLst/>
                <a:uLnTx/>
                <a:uFillTx/>
                <a:latin typeface="Nimbus Sans"/>
                <a:ea typeface="Nimbus Sans"/>
                <a:cs typeface="Nimbus Sans"/>
              </a:rPr>
              <a:t>Between two worlds</a:t>
            </a:r>
          </a:p>
          <a:p>
            <a:pPr marL="0" marR="0" lvl="0" indent="0" algn="ctr" defTabSz="914400" rtl="0" eaLnBrk="1" fontAlgn="auto" latinLnBrk="0" hangingPunct="1">
              <a:lnSpc>
                <a:spcPct val="100000"/>
              </a:lnSpc>
              <a:spcBef>
                <a:spcPts val="0"/>
              </a:spcBef>
              <a:spcAft>
                <a:spcPts val="0"/>
              </a:spcAft>
              <a:buClrTx/>
              <a:buSzTx/>
              <a:buFontTx/>
              <a:buNone/>
              <a:tabLst/>
              <a:defRPr sz="1875" b="0" i="1">
                <a:solidFill>
                  <a:srgbClr val="B85F45"/>
                </a:solidFill>
                <a:latin typeface="Nimbus Sans"/>
                <a:ea typeface="Nimbus Sans"/>
                <a:cs typeface="Nimbus Sans"/>
              </a:defRPr>
            </a:pPr>
            <a:r>
              <a:rPr kumimoji="0" sz="1875" b="0" i="1" u="none" strike="noStrike" kern="1200" cap="none" spc="0" normalizeH="0" baseline="0" noProof="0">
                <a:ln>
                  <a:noFill/>
                </a:ln>
                <a:solidFill>
                  <a:srgbClr val="B85F45"/>
                </a:solidFill>
                <a:effectLst/>
                <a:uLnTx/>
                <a:uFillTx/>
                <a:latin typeface="Nimbus Sans"/>
                <a:ea typeface="Nimbus Sans"/>
                <a:cs typeface="Nimbus Sans"/>
              </a:rPr>
              <a:t>To infinity</a:t>
            </a:r>
          </a:p>
          <a:p>
            <a:pPr marL="0" marR="0" lvl="0" indent="0" algn="ctr" defTabSz="914400" rtl="0" eaLnBrk="1" fontAlgn="auto" latinLnBrk="0" hangingPunct="1">
              <a:lnSpc>
                <a:spcPct val="100000"/>
              </a:lnSpc>
              <a:spcBef>
                <a:spcPts val="0"/>
              </a:spcBef>
              <a:spcAft>
                <a:spcPts val="0"/>
              </a:spcAft>
              <a:buClrTx/>
              <a:buSzTx/>
              <a:buFontTx/>
              <a:buNone/>
              <a:tabLst/>
              <a:defRPr sz="1875" b="0" i="1">
                <a:solidFill>
                  <a:srgbClr val="B85F45"/>
                </a:solidFill>
                <a:latin typeface="Nimbus Sans"/>
                <a:ea typeface="Nimbus Sans"/>
                <a:cs typeface="Nimbus Sans"/>
              </a:defRPr>
            </a:pPr>
            <a:r>
              <a:rPr kumimoji="0" sz="1875" b="0" i="1" u="none" strike="noStrike" kern="1200" cap="none" spc="0" normalizeH="0" baseline="0" noProof="0">
                <a:ln>
                  <a:noFill/>
                </a:ln>
                <a:solidFill>
                  <a:srgbClr val="B85F45"/>
                </a:solidFill>
                <a:effectLst/>
                <a:uLnTx/>
                <a:uFillTx/>
                <a:latin typeface="Nimbus Sans"/>
                <a:ea typeface="Nimbus Sans"/>
                <a:cs typeface="Nimbus Sans"/>
              </a:rPr>
              <a:t>Is there some light?</a:t>
            </a:r>
          </a:p>
        </p:txBody>
      </p:sp>
      <p:sp>
        <p:nvSpPr>
          <p:cNvPr id="6" name="text">
            <a:extLst>
              <a:ext uri="{FF2B5EF4-FFF2-40B4-BE49-F238E27FC236}">
                <a16:creationId xmlns:a16="http://schemas.microsoft.com/office/drawing/2014/main" id="{D33F78C7-9534-8018-63F1-0626B9D04E88}"/>
              </a:ext>
            </a:extLst>
          </p:cNvPr>
          <p:cNvSpPr>
            <a:spLocks noGrp="1"/>
          </p:cNvSpPr>
          <p:nvPr/>
        </p:nvSpPr>
        <p:spPr>
          <a:xfrm>
            <a:off x="4333875" y="4333875"/>
            <a:ext cx="3524250" cy="1571625"/>
          </a:xfrm>
          <a:prstGeom prst="rect">
            <a:avLst/>
          </a:prstGeom>
          <a:noFill/>
          <a:ln w="0">
            <a:noFill/>
          </a:ln>
        </p:spPr>
        <p:txBody>
          <a:bodyP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1">
                <a:solidFill>
                  <a:srgbClr val="0B0D10"/>
                </a:solidFill>
                <a:latin typeface="Nimbus Sans"/>
                <a:ea typeface="Nimbus Sans"/>
                <a:cs typeface="Nimbus Sans"/>
              </a:defRPr>
            </a:pPr>
            <a:r>
              <a:rPr kumimoji="0" sz="1800" b="0" i="1" u="none" strike="noStrike" kern="1200" cap="none" spc="0" normalizeH="0" baseline="0" noProof="0">
                <a:ln>
                  <a:noFill/>
                </a:ln>
                <a:solidFill>
                  <a:srgbClr val="0B0D10"/>
                </a:solidFill>
                <a:effectLst/>
                <a:uLnTx/>
                <a:uFillTx/>
                <a:latin typeface="Nimbus Sans"/>
                <a:ea typeface="Nimbus Sans"/>
                <a:cs typeface="Nimbus Sans"/>
              </a:rPr>
              <a:t>All that is left</a:t>
            </a:r>
          </a:p>
          <a:p>
            <a:pPr marL="0" marR="0" lvl="0" indent="0" algn="ctr" defTabSz="914400" rtl="0" eaLnBrk="1" fontAlgn="auto" latinLnBrk="0" hangingPunct="1">
              <a:lnSpc>
                <a:spcPct val="100000"/>
              </a:lnSpc>
              <a:spcBef>
                <a:spcPts val="0"/>
              </a:spcBef>
              <a:spcAft>
                <a:spcPts val="0"/>
              </a:spcAft>
              <a:buClrTx/>
              <a:buSzTx/>
              <a:buFontTx/>
              <a:buNone/>
              <a:tabLst/>
              <a:defRPr sz="1800" b="0" i="1">
                <a:solidFill>
                  <a:srgbClr val="0B0D10"/>
                </a:solidFill>
                <a:latin typeface="Nimbus Sans"/>
                <a:ea typeface="Nimbus Sans"/>
                <a:cs typeface="Nimbus Sans"/>
              </a:defRPr>
            </a:pPr>
            <a:r>
              <a:rPr kumimoji="0" sz="1800" b="0" i="1" u="none" strike="noStrike" kern="1200" cap="none" spc="0" normalizeH="0" baseline="0" noProof="0">
                <a:ln>
                  <a:noFill/>
                </a:ln>
                <a:solidFill>
                  <a:srgbClr val="0B0D10"/>
                </a:solidFill>
                <a:effectLst/>
                <a:uLnTx/>
                <a:uFillTx/>
                <a:latin typeface="Nimbus Sans"/>
                <a:ea typeface="Nimbus Sans"/>
                <a:cs typeface="Nimbus Sans"/>
              </a:rPr>
              <a:t>The moments that make up a dull day</a:t>
            </a:r>
          </a:p>
          <a:p>
            <a:pPr marL="0" marR="0" lvl="0" indent="0" algn="ctr" defTabSz="914400" rtl="0" eaLnBrk="1" fontAlgn="auto" latinLnBrk="0" hangingPunct="1">
              <a:lnSpc>
                <a:spcPct val="100000"/>
              </a:lnSpc>
              <a:spcBef>
                <a:spcPts val="0"/>
              </a:spcBef>
              <a:spcAft>
                <a:spcPts val="0"/>
              </a:spcAft>
              <a:buClrTx/>
              <a:buSzTx/>
              <a:buFontTx/>
              <a:buNone/>
              <a:tabLst/>
              <a:defRPr sz="1800" b="0" i="1">
                <a:solidFill>
                  <a:srgbClr val="0B0D10"/>
                </a:solidFill>
                <a:latin typeface="Nimbus Sans"/>
                <a:ea typeface="Nimbus Sans"/>
                <a:cs typeface="Nimbus Sans"/>
              </a:defRPr>
            </a:pPr>
            <a:r>
              <a:rPr kumimoji="0" sz="1800" b="0" i="1" u="none" strike="noStrike" kern="1200" cap="none" spc="0" normalizeH="0" baseline="0" noProof="0">
                <a:ln>
                  <a:noFill/>
                </a:ln>
                <a:solidFill>
                  <a:srgbClr val="0B0D10"/>
                </a:solidFill>
                <a:effectLst/>
                <a:uLnTx/>
                <a:uFillTx/>
                <a:latin typeface="Nimbus Sans"/>
                <a:ea typeface="Nimbus Sans"/>
                <a:cs typeface="Nimbus Sans"/>
              </a:rPr>
              <a:t>And here we are</a:t>
            </a:r>
          </a:p>
        </p:txBody>
      </p:sp>
      <p:sp>
        <p:nvSpPr>
          <p:cNvPr id="7" name="text">
            <a:extLst>
              <a:ext uri="{FF2B5EF4-FFF2-40B4-BE49-F238E27FC236}">
                <a16:creationId xmlns:a16="http://schemas.microsoft.com/office/drawing/2014/main" id="{DE6F8671-C321-D254-7932-82CF8294C2D7}"/>
              </a:ext>
            </a:extLst>
          </p:cNvPr>
          <p:cNvSpPr>
            <a:spLocks noGrp="1"/>
          </p:cNvSpPr>
          <p:nvPr/>
        </p:nvSpPr>
        <p:spPr>
          <a:xfrm>
            <a:off x="8143875" y="3476625"/>
            <a:ext cx="3524250" cy="1428750"/>
          </a:xfrm>
          <a:prstGeom prst="rect">
            <a:avLst/>
          </a:prstGeom>
          <a:noFill/>
          <a:ln w="0">
            <a:noFill/>
          </a:ln>
        </p:spPr>
        <p:txBody>
          <a:bodyP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75" b="0" i="1">
                <a:solidFill>
                  <a:srgbClr val="B85F45"/>
                </a:solidFill>
                <a:latin typeface="Nimbus Sans"/>
                <a:ea typeface="Nimbus Sans"/>
                <a:cs typeface="Nimbus Sans"/>
              </a:defRPr>
            </a:pPr>
            <a:r>
              <a:rPr kumimoji="0" sz="1875" b="0" i="1" u="none" strike="noStrike" kern="1200" cap="none" spc="0" normalizeH="0" baseline="0" noProof="0">
                <a:ln>
                  <a:noFill/>
                </a:ln>
                <a:solidFill>
                  <a:srgbClr val="B85F45"/>
                </a:solidFill>
                <a:effectLst/>
                <a:uLnTx/>
                <a:uFillTx/>
                <a:latin typeface="Nimbus Sans"/>
                <a:ea typeface="Nimbus Sans"/>
                <a:cs typeface="Nimbus Sans"/>
              </a:rPr>
              <a:t>On a forgotten path</a:t>
            </a:r>
          </a:p>
          <a:p>
            <a:pPr marL="0" marR="0" lvl="0" indent="0" algn="ctr" defTabSz="914400" rtl="0" eaLnBrk="1" fontAlgn="auto" latinLnBrk="0" hangingPunct="1">
              <a:lnSpc>
                <a:spcPct val="100000"/>
              </a:lnSpc>
              <a:spcBef>
                <a:spcPts val="0"/>
              </a:spcBef>
              <a:spcAft>
                <a:spcPts val="0"/>
              </a:spcAft>
              <a:buClrTx/>
              <a:buSzTx/>
              <a:buFontTx/>
              <a:buNone/>
              <a:tabLst/>
              <a:defRPr sz="1875" b="0" i="1">
                <a:solidFill>
                  <a:srgbClr val="B85F45"/>
                </a:solidFill>
                <a:latin typeface="Nimbus Sans"/>
                <a:ea typeface="Nimbus Sans"/>
                <a:cs typeface="Nimbus Sans"/>
              </a:defRPr>
            </a:pPr>
            <a:r>
              <a:rPr kumimoji="0" sz="1875" b="0" i="1" u="none" strike="noStrike" kern="1200" cap="none" spc="0" normalizeH="0" baseline="0" noProof="0">
                <a:ln>
                  <a:noFill/>
                </a:ln>
                <a:solidFill>
                  <a:srgbClr val="B85F45"/>
                </a:solidFill>
                <a:effectLst/>
                <a:uLnTx/>
                <a:uFillTx/>
                <a:latin typeface="Nimbus Sans"/>
                <a:ea typeface="Nimbus Sans"/>
                <a:cs typeface="Nimbus Sans"/>
              </a:rPr>
              <a:t>Blind?</a:t>
            </a:r>
          </a:p>
          <a:p>
            <a:pPr marL="0" marR="0" lvl="0" indent="0" algn="ctr" defTabSz="914400" rtl="0" eaLnBrk="1" fontAlgn="auto" latinLnBrk="0" hangingPunct="1">
              <a:lnSpc>
                <a:spcPct val="100000"/>
              </a:lnSpc>
              <a:spcBef>
                <a:spcPts val="0"/>
              </a:spcBef>
              <a:spcAft>
                <a:spcPts val="0"/>
              </a:spcAft>
              <a:buClrTx/>
              <a:buSzTx/>
              <a:buFontTx/>
              <a:buNone/>
              <a:tabLst/>
              <a:defRPr sz="1875" b="0" i="1">
                <a:solidFill>
                  <a:srgbClr val="B85F45"/>
                </a:solidFill>
                <a:latin typeface="Nimbus Sans"/>
                <a:ea typeface="Nimbus Sans"/>
                <a:cs typeface="Nimbus Sans"/>
              </a:defRPr>
            </a:pPr>
            <a:r>
              <a:rPr kumimoji="0" sz="1875" b="0" i="1" u="none" strike="noStrike" kern="1200" cap="none" spc="0" normalizeH="0" baseline="0" noProof="0">
                <a:ln>
                  <a:noFill/>
                </a:ln>
                <a:solidFill>
                  <a:srgbClr val="B85F45"/>
                </a:solidFill>
                <a:effectLst/>
                <a:uLnTx/>
                <a:uFillTx/>
                <a:latin typeface="Nimbus Sans"/>
                <a:ea typeface="Nimbus Sans"/>
                <a:cs typeface="Nimbus Sans"/>
              </a:rPr>
              <a:t>There is always hope</a:t>
            </a:r>
          </a:p>
        </p:txBody>
      </p:sp>
    </p:spTree>
    <p:extLst>
      <p:ext uri="{BB962C8B-B14F-4D97-AF65-F5344CB8AC3E}">
        <p14:creationId xmlns:p14="http://schemas.microsoft.com/office/powerpoint/2010/main" val="41837867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171A1F"/>
        </a:solidFill>
        <a:effectLst/>
      </p:bgPr>
    </p:bg>
    <p:spTree>
      <p:nvGrpSpPr>
        <p:cNvPr id="1" name=""/>
        <p:cNvGrpSpPr/>
        <p:nvPr/>
      </p:nvGrpSpPr>
      <p:grpSpPr>
        <a:xfrm>
          <a:off x="0" y="0"/>
          <a:ext cx="0" cy="0"/>
          <a:chOff x="0" y="0"/>
          <a:chExt cx="0" cy="0"/>
        </a:xfrm>
      </p:grpSpPr>
      <p:sp>
        <p:nvSpPr>
          <p:cNvPr id="8" name="slide-title">
            <a:extLst>
              <a:ext uri="{FF2B5EF4-FFF2-40B4-BE49-F238E27FC236}">
                <a16:creationId xmlns:a16="http://schemas.microsoft.com/office/drawing/2014/main" id="{13BAF6CB-B49A-4A62-9AB9-6BA6B8BAEE44}"/>
              </a:ext>
            </a:extLst>
          </p:cNvPr>
          <p:cNvSpPr>
            <a:spLocks noGrp="1"/>
          </p:cNvSpPr>
          <p:nvPr/>
        </p:nvSpPr>
        <p:spPr>
          <a:xfrm>
            <a:off x="609600" y="400050"/>
            <a:ext cx="10972800" cy="590550"/>
          </a:xfrm>
          <a:prstGeom prst="rect">
            <a:avLst/>
          </a:prstGeom>
          <a:noFill/>
          <a:ln w="0">
            <a:noFill/>
          </a:ln>
        </p:spPr>
        <p:txBody>
          <a:bodyPr>
            <a:noAutofit/>
          </a:bodyPr>
          <a:lstStyle/>
          <a:p>
            <a:pPr algn="l">
              <a:defRPr sz="2550" b="1" i="0">
                <a:solidFill>
                  <a:srgbClr val="FFFFFF"/>
                </a:solidFill>
                <a:latin typeface="Nimbus Sans"/>
                <a:ea typeface="Nimbus Sans"/>
                <a:cs typeface="Nimbus Sans"/>
              </a:defRPr>
            </a:pPr>
            <a:r>
              <a:rPr sz="2550" b="1" i="0">
                <a:solidFill>
                  <a:srgbClr val="FFFFFF"/>
                </a:solidFill>
                <a:latin typeface="Nimbus Sans"/>
                <a:ea typeface="Nimbus Sans"/>
                <a:cs typeface="Nimbus Sans"/>
              </a:rPr>
              <a:t>Three photographs, three questions</a:t>
            </a:r>
          </a:p>
        </p:txBody>
      </p:sp>
      <p:pic>
        <p:nvPicPr>
          <p:cNvPr id="9" name="Immagine 8"/>
          <p:cNvPicPr>
            <a:picLocks noChangeAspect="1"/>
          </p:cNvPicPr>
          <p:nvPr/>
        </p:nvPicPr>
        <p:blipFill>
          <a:blip r:embed="rId3"/>
          <a:stretch/>
        </p:blipFill>
        <p:spPr>
          <a:xfrm>
            <a:off x="523875" y="1738313"/>
            <a:ext cx="3571875" cy="3571875"/>
          </a:xfrm>
          <a:prstGeom prst="rect">
            <a:avLst/>
          </a:prstGeom>
        </p:spPr>
      </p:pic>
      <p:sp>
        <p:nvSpPr>
          <p:cNvPr id="3" name="text">
            <a:extLst>
              <a:ext uri="{FF2B5EF4-FFF2-40B4-BE49-F238E27FC236}">
                <a16:creationId xmlns:a16="http://schemas.microsoft.com/office/drawing/2014/main" id="{98C5F3C3-B489-4A57-9F6E-30ED58A5F236}"/>
              </a:ext>
            </a:extLst>
          </p:cNvPr>
          <p:cNvSpPr>
            <a:spLocks noGrp="1"/>
          </p:cNvSpPr>
          <p:nvPr/>
        </p:nvSpPr>
        <p:spPr>
          <a:xfrm>
            <a:off x="523875" y="5953125"/>
            <a:ext cx="3571875" cy="342900"/>
          </a:xfrm>
          <a:prstGeom prst="rect">
            <a:avLst/>
          </a:prstGeom>
          <a:noFill/>
          <a:ln w="0">
            <a:noFill/>
          </a:ln>
        </p:spPr>
        <p:txBody>
          <a:bodyPr>
            <a:noAutofit/>
          </a:bodyPr>
          <a:lstStyle/>
          <a:p>
            <a:pPr algn="ctr">
              <a:defRPr sz="1500" b="0" i="1">
                <a:solidFill>
                  <a:srgbClr val="D5A84B"/>
                </a:solidFill>
                <a:latin typeface="Nimbus Sans"/>
                <a:ea typeface="Nimbus Sans"/>
                <a:cs typeface="Nimbus Sans"/>
              </a:defRPr>
            </a:pPr>
            <a:r>
              <a:rPr sz="1500" b="0" i="1">
                <a:solidFill>
                  <a:srgbClr val="D5A84B"/>
                </a:solidFill>
                <a:latin typeface="Nimbus Sans"/>
                <a:ea typeface="Nimbus Sans"/>
                <a:cs typeface="Nimbus Sans"/>
              </a:rPr>
              <a:t>All that is left</a:t>
            </a:r>
          </a:p>
        </p:txBody>
      </p:sp>
      <p:pic>
        <p:nvPicPr>
          <p:cNvPr id="11" name="Immagine 10"/>
          <p:cNvPicPr>
            <a:picLocks noChangeAspect="1"/>
          </p:cNvPicPr>
          <p:nvPr/>
        </p:nvPicPr>
        <p:blipFill>
          <a:blip r:embed="rId4"/>
          <a:srcRect l="23411" r="23411"/>
          <a:stretch>
            <a:fillRect/>
          </a:stretch>
        </p:blipFill>
        <p:spPr>
          <a:xfrm>
            <a:off x="4410075" y="1285875"/>
            <a:ext cx="3571875" cy="4476750"/>
          </a:xfrm>
          <a:prstGeom prst="rect">
            <a:avLst/>
          </a:prstGeom>
        </p:spPr>
      </p:pic>
      <p:sp>
        <p:nvSpPr>
          <p:cNvPr id="5" name="text">
            <a:extLst>
              <a:ext uri="{FF2B5EF4-FFF2-40B4-BE49-F238E27FC236}">
                <a16:creationId xmlns:a16="http://schemas.microsoft.com/office/drawing/2014/main" id="{5B9580EE-BACC-40DF-98FD-80271E804D75}"/>
              </a:ext>
            </a:extLst>
          </p:cNvPr>
          <p:cNvSpPr>
            <a:spLocks noGrp="1"/>
          </p:cNvSpPr>
          <p:nvPr/>
        </p:nvSpPr>
        <p:spPr>
          <a:xfrm>
            <a:off x="4410075" y="5953125"/>
            <a:ext cx="3571875" cy="342900"/>
          </a:xfrm>
          <a:prstGeom prst="rect">
            <a:avLst/>
          </a:prstGeom>
          <a:noFill/>
          <a:ln w="0">
            <a:noFill/>
          </a:ln>
        </p:spPr>
        <p:txBody>
          <a:bodyPr>
            <a:noAutofit/>
          </a:bodyPr>
          <a:lstStyle/>
          <a:p>
            <a:pPr algn="ctr">
              <a:defRPr sz="1500" b="0" i="1">
                <a:solidFill>
                  <a:srgbClr val="D5A84B"/>
                </a:solidFill>
                <a:latin typeface="Nimbus Sans"/>
                <a:ea typeface="Nimbus Sans"/>
                <a:cs typeface="Nimbus Sans"/>
              </a:defRPr>
            </a:pPr>
            <a:r>
              <a:rPr sz="1500" b="0" i="1">
                <a:solidFill>
                  <a:srgbClr val="D5A84B"/>
                </a:solidFill>
                <a:latin typeface="Nimbus Sans"/>
                <a:ea typeface="Nimbus Sans"/>
                <a:cs typeface="Nimbus Sans"/>
              </a:rPr>
              <a:t>Looming</a:t>
            </a:r>
          </a:p>
        </p:txBody>
      </p:sp>
      <p:pic>
        <p:nvPicPr>
          <p:cNvPr id="13" name="Immagine 12"/>
          <p:cNvPicPr>
            <a:picLocks noChangeAspect="1"/>
          </p:cNvPicPr>
          <p:nvPr/>
        </p:nvPicPr>
        <p:blipFill>
          <a:blip r:embed="rId5"/>
          <a:stretch/>
        </p:blipFill>
        <p:spPr>
          <a:xfrm>
            <a:off x="8499931" y="1285875"/>
            <a:ext cx="3164562" cy="4476750"/>
          </a:xfrm>
          <a:prstGeom prst="rect">
            <a:avLst/>
          </a:prstGeom>
        </p:spPr>
      </p:pic>
      <p:sp>
        <p:nvSpPr>
          <p:cNvPr id="7" name="text">
            <a:extLst>
              <a:ext uri="{FF2B5EF4-FFF2-40B4-BE49-F238E27FC236}">
                <a16:creationId xmlns:a16="http://schemas.microsoft.com/office/drawing/2014/main" id="{CC3057E3-4DDC-4B51-B097-8A316A2CF30D}"/>
              </a:ext>
            </a:extLst>
          </p:cNvPr>
          <p:cNvSpPr>
            <a:spLocks noGrp="1"/>
          </p:cNvSpPr>
          <p:nvPr/>
        </p:nvSpPr>
        <p:spPr>
          <a:xfrm>
            <a:off x="8296275" y="5953125"/>
            <a:ext cx="3571875" cy="342900"/>
          </a:xfrm>
          <a:prstGeom prst="rect">
            <a:avLst/>
          </a:prstGeom>
          <a:noFill/>
          <a:ln w="0">
            <a:noFill/>
          </a:ln>
        </p:spPr>
        <p:txBody>
          <a:bodyPr>
            <a:noAutofit/>
          </a:bodyPr>
          <a:lstStyle/>
          <a:p>
            <a:pPr algn="ctr">
              <a:defRPr sz="1500" b="0" i="1">
                <a:solidFill>
                  <a:srgbClr val="D5A84B"/>
                </a:solidFill>
                <a:latin typeface="Nimbus Sans"/>
                <a:ea typeface="Nimbus Sans"/>
                <a:cs typeface="Nimbus Sans"/>
              </a:defRPr>
            </a:pPr>
            <a:r>
              <a:rPr sz="1500" b="0" i="1">
                <a:solidFill>
                  <a:srgbClr val="D5A84B"/>
                </a:solidFill>
                <a:latin typeface="Nimbus Sans"/>
                <a:ea typeface="Nimbus Sans"/>
                <a:cs typeface="Nimbus Sans"/>
              </a:rPr>
              <a:t>Trial and error</a:t>
            </a:r>
          </a:p>
        </p:txBody>
      </p:sp>
    </p:spTree>
    <p:extLst>
      <p:ext uri="{BB962C8B-B14F-4D97-AF65-F5344CB8AC3E}">
        <p14:creationId xmlns:p14="http://schemas.microsoft.com/office/powerpoint/2010/main" val="3440339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171A1F"/>
        </a:solidFill>
        <a:effectLst/>
      </p:bgPr>
    </p:bg>
    <p:spTree>
      <p:nvGrpSpPr>
        <p:cNvPr id="1" name="">
          <a:extLst>
            <a:ext uri="{FF2B5EF4-FFF2-40B4-BE49-F238E27FC236}">
              <a16:creationId xmlns:a16="http://schemas.microsoft.com/office/drawing/2014/main" id="{DD6DA0F6-AE9D-2F04-F421-8C23B36BEFD9}"/>
            </a:ext>
          </a:extLst>
        </p:cNvPr>
        <p:cNvGrpSpPr/>
        <p:nvPr/>
      </p:nvGrpSpPr>
      <p:grpSpPr>
        <a:xfrm>
          <a:off x="0" y="0"/>
          <a:ext cx="0" cy="0"/>
          <a:chOff x="0" y="0"/>
          <a:chExt cx="0" cy="0"/>
        </a:xfrm>
      </p:grpSpPr>
      <p:sp>
        <p:nvSpPr>
          <p:cNvPr id="8" name="slide-title">
            <a:extLst>
              <a:ext uri="{FF2B5EF4-FFF2-40B4-BE49-F238E27FC236}">
                <a16:creationId xmlns:a16="http://schemas.microsoft.com/office/drawing/2014/main" id="{217DFF8F-6AAC-A113-E9E0-80953A009A82}"/>
              </a:ext>
            </a:extLst>
          </p:cNvPr>
          <p:cNvSpPr>
            <a:spLocks noGrp="1"/>
          </p:cNvSpPr>
          <p:nvPr/>
        </p:nvSpPr>
        <p:spPr>
          <a:xfrm>
            <a:off x="609600" y="400050"/>
            <a:ext cx="10972800" cy="590550"/>
          </a:xfrm>
          <a:prstGeom prst="rect">
            <a:avLst/>
          </a:prstGeom>
          <a:noFill/>
          <a:ln w="0">
            <a:noFill/>
          </a:ln>
        </p:spPr>
        <p:txBody>
          <a:bodyPr>
            <a:noAutofit/>
          </a:bodyPr>
          <a:lstStyle/>
          <a:p>
            <a:pPr algn="l">
              <a:defRPr sz="2550" b="1" i="0">
                <a:solidFill>
                  <a:srgbClr val="FFFFFF"/>
                </a:solidFill>
                <a:latin typeface="Nimbus Sans"/>
                <a:ea typeface="Nimbus Sans"/>
                <a:cs typeface="Nimbus Sans"/>
              </a:defRPr>
            </a:pPr>
            <a:r>
              <a:rPr sz="2550" b="1" i="0" dirty="0">
                <a:solidFill>
                  <a:srgbClr val="FFFFFF"/>
                </a:solidFill>
                <a:latin typeface="Nimbus Sans"/>
                <a:ea typeface="Nimbus Sans"/>
                <a:cs typeface="Nimbus Sans"/>
              </a:rPr>
              <a:t>Three </a:t>
            </a:r>
            <a:r>
              <a:rPr lang="it-IT" sz="2550" b="1" i="0" dirty="0">
                <a:solidFill>
                  <a:srgbClr val="FFFFFF"/>
                </a:solidFill>
                <a:latin typeface="Nimbus Sans"/>
                <a:ea typeface="Nimbus Sans"/>
                <a:cs typeface="Nimbus Sans"/>
              </a:rPr>
              <a:t>more </a:t>
            </a:r>
            <a:r>
              <a:rPr sz="2550" b="1" i="0" dirty="0">
                <a:solidFill>
                  <a:srgbClr val="FFFFFF"/>
                </a:solidFill>
                <a:latin typeface="Nimbus Sans"/>
                <a:ea typeface="Nimbus Sans"/>
                <a:cs typeface="Nimbus Sans"/>
              </a:rPr>
              <a:t>photographs</a:t>
            </a:r>
            <a:r>
              <a:rPr lang="it-IT" sz="2550" b="1" i="0" dirty="0">
                <a:solidFill>
                  <a:srgbClr val="FFFFFF"/>
                </a:solidFill>
                <a:latin typeface="Nimbus Sans"/>
                <a:ea typeface="Nimbus Sans"/>
                <a:cs typeface="Nimbus Sans"/>
              </a:rPr>
              <a:t>…</a:t>
            </a:r>
            <a:endParaRPr sz="2550" b="1" i="0" dirty="0">
              <a:solidFill>
                <a:srgbClr val="FFFFFF"/>
              </a:solidFill>
              <a:latin typeface="Nimbus Sans"/>
              <a:ea typeface="Nimbus Sans"/>
              <a:cs typeface="Nimbus Sans"/>
            </a:endParaRPr>
          </a:p>
        </p:txBody>
      </p:sp>
      <p:pic>
        <p:nvPicPr>
          <p:cNvPr id="4" name="Immagine 3">
            <a:extLst>
              <a:ext uri="{FF2B5EF4-FFF2-40B4-BE49-F238E27FC236}">
                <a16:creationId xmlns:a16="http://schemas.microsoft.com/office/drawing/2014/main" id="{FAF1A248-99DB-8C94-3A7B-20F8914B29B7}"/>
              </a:ext>
            </a:extLst>
          </p:cNvPr>
          <p:cNvPicPr>
            <a:picLocks noChangeAspect="1"/>
          </p:cNvPicPr>
          <p:nvPr/>
        </p:nvPicPr>
        <p:blipFill>
          <a:blip r:embed="rId3"/>
          <a:stretch>
            <a:fillRect/>
          </a:stretch>
        </p:blipFill>
        <p:spPr>
          <a:xfrm>
            <a:off x="396607" y="1389584"/>
            <a:ext cx="11485804" cy="4548509"/>
          </a:xfrm>
          <a:prstGeom prst="rect">
            <a:avLst/>
          </a:prstGeom>
        </p:spPr>
      </p:pic>
    </p:spTree>
    <p:extLst>
      <p:ext uri="{BB962C8B-B14F-4D97-AF65-F5344CB8AC3E}">
        <p14:creationId xmlns:p14="http://schemas.microsoft.com/office/powerpoint/2010/main" val="18237961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bg>
      <p:bgPr>
        <a:solidFill>
          <a:srgbClr val="0B0D10"/>
        </a:solidFill>
        <a:effectLst/>
      </p:bgPr>
    </p:bg>
    <p:spTree>
      <p:nvGrpSpPr>
        <p:cNvPr id="1" name=""/>
        <p:cNvGrpSpPr/>
        <p:nvPr/>
      </p:nvGrpSpPr>
      <p:grpSpPr>
        <a:xfrm>
          <a:off x="0" y="0"/>
          <a:ext cx="0" cy="0"/>
          <a:chOff x="0" y="0"/>
          <a:chExt cx="0" cy="0"/>
        </a:xfrm>
      </p:grpSpPr>
      <p:sp>
        <p:nvSpPr>
          <p:cNvPr id="5" name="slide-title">
            <a:extLst>
              <a:ext uri="{FF2B5EF4-FFF2-40B4-BE49-F238E27FC236}">
                <a16:creationId xmlns:a16="http://schemas.microsoft.com/office/drawing/2014/main" id="{7082A0FD-9FB2-47BC-BB0C-9118AD750777}"/>
              </a:ext>
            </a:extLst>
          </p:cNvPr>
          <p:cNvSpPr>
            <a:spLocks noGrp="1"/>
          </p:cNvSpPr>
          <p:nvPr/>
        </p:nvSpPr>
        <p:spPr>
          <a:xfrm>
            <a:off x="609600" y="400050"/>
            <a:ext cx="10972800" cy="590550"/>
          </a:xfrm>
          <a:prstGeom prst="rect">
            <a:avLst/>
          </a:prstGeom>
          <a:noFill/>
          <a:ln w="0">
            <a:noFill/>
          </a:ln>
        </p:spPr>
        <p:txBody>
          <a:bodyPr>
            <a:noAutofit/>
          </a:bodyPr>
          <a:lstStyle/>
          <a:p>
            <a:pPr algn="l">
              <a:defRPr sz="2550" b="1" i="0">
                <a:solidFill>
                  <a:srgbClr val="FFFFFF"/>
                </a:solidFill>
                <a:latin typeface="Nimbus Sans"/>
                <a:ea typeface="Nimbus Sans"/>
                <a:cs typeface="Nimbus Sans"/>
              </a:defRPr>
            </a:pPr>
            <a:r>
              <a:rPr sz="2550" b="1" i="0">
                <a:solidFill>
                  <a:srgbClr val="FFFFFF"/>
                </a:solidFill>
                <a:latin typeface="Nimbus Sans"/>
                <a:ea typeface="Nimbus Sans"/>
                <a:cs typeface="Nimbus Sans"/>
              </a:rPr>
              <a:t>The colleague, the friend</a:t>
            </a:r>
          </a:p>
        </p:txBody>
      </p:sp>
      <p:pic>
        <p:nvPicPr>
          <p:cNvPr id="6" name="Immagine 5"/>
          <p:cNvPicPr>
            <a:picLocks noChangeAspect="1"/>
          </p:cNvPicPr>
          <p:nvPr/>
        </p:nvPicPr>
        <p:blipFill>
          <a:blip r:embed="rId3"/>
          <a:srcRect l="9794" r="9794"/>
          <a:stretch>
            <a:fillRect/>
          </a:stretch>
        </p:blipFill>
        <p:spPr>
          <a:xfrm>
            <a:off x="857250" y="1285875"/>
            <a:ext cx="4953000" cy="4619625"/>
          </a:xfrm>
          <a:prstGeom prst="rect">
            <a:avLst/>
          </a:prstGeom>
        </p:spPr>
      </p:pic>
      <p:pic>
        <p:nvPicPr>
          <p:cNvPr id="7" name="Immagine 6"/>
          <p:cNvPicPr>
            <a:picLocks noChangeAspect="1"/>
          </p:cNvPicPr>
          <p:nvPr/>
        </p:nvPicPr>
        <p:blipFill>
          <a:blip r:embed="rId4"/>
          <a:srcRect l="9794" r="9794"/>
          <a:stretch>
            <a:fillRect/>
          </a:stretch>
        </p:blipFill>
        <p:spPr>
          <a:xfrm>
            <a:off x="6381750" y="1285875"/>
            <a:ext cx="4953000" cy="4619625"/>
          </a:xfrm>
          <a:prstGeom prst="rect">
            <a:avLst/>
          </a:prstGeom>
        </p:spPr>
      </p:pic>
      <p:sp>
        <p:nvSpPr>
          <p:cNvPr id="4" name="text">
            <a:extLst>
              <a:ext uri="{FF2B5EF4-FFF2-40B4-BE49-F238E27FC236}">
                <a16:creationId xmlns:a16="http://schemas.microsoft.com/office/drawing/2014/main" id="{93F89F21-0683-4752-9FFF-39ABA1ED6C9A}"/>
              </a:ext>
            </a:extLst>
          </p:cNvPr>
          <p:cNvSpPr>
            <a:spLocks noGrp="1"/>
          </p:cNvSpPr>
          <p:nvPr/>
        </p:nvSpPr>
        <p:spPr>
          <a:xfrm>
            <a:off x="2857500" y="6115050"/>
            <a:ext cx="6477000" cy="361950"/>
          </a:xfrm>
          <a:prstGeom prst="rect">
            <a:avLst/>
          </a:prstGeom>
          <a:noFill/>
          <a:ln w="0">
            <a:noFill/>
          </a:ln>
        </p:spPr>
        <p:txBody>
          <a:bodyPr>
            <a:noAutofit/>
          </a:bodyPr>
          <a:lstStyle/>
          <a:p>
            <a:pPr algn="ctr">
              <a:defRPr sz="1800" b="1" i="0">
                <a:solidFill>
                  <a:srgbClr val="D5A84B"/>
                </a:solidFill>
                <a:latin typeface="Nimbus Sans"/>
                <a:ea typeface="Nimbus Sans"/>
                <a:cs typeface="Nimbus Sans"/>
              </a:defRPr>
            </a:pPr>
            <a:r>
              <a:rPr sz="1800" b="1" i="0">
                <a:solidFill>
                  <a:srgbClr val="D5A84B"/>
                </a:solidFill>
                <a:latin typeface="Nimbus Sans"/>
                <a:ea typeface="Nimbus Sans"/>
                <a:cs typeface="Nimbus Sans"/>
              </a:rPr>
              <a:t>The person behind the science and the camera</a:t>
            </a:r>
          </a:p>
        </p:txBody>
      </p:sp>
    </p:spTree>
    <p:extLst>
      <p:ext uri="{BB962C8B-B14F-4D97-AF65-F5344CB8AC3E}">
        <p14:creationId xmlns:p14="http://schemas.microsoft.com/office/powerpoint/2010/main" val="15127075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B0D10"/>
        </a:solidFill>
        <a:effectLst/>
      </p:bgPr>
    </p:bg>
    <p:spTree>
      <p:nvGrpSpPr>
        <p:cNvPr id="1" name="">
          <a:extLst>
            <a:ext uri="{FF2B5EF4-FFF2-40B4-BE49-F238E27FC236}">
              <a16:creationId xmlns:a16="http://schemas.microsoft.com/office/drawing/2014/main" id="{832B29CB-434F-D079-EA28-1B6AB23560EB}"/>
            </a:ext>
          </a:extLst>
        </p:cNvPr>
        <p:cNvGrpSpPr/>
        <p:nvPr/>
      </p:nvGrpSpPr>
      <p:grpSpPr>
        <a:xfrm>
          <a:off x="0" y="0"/>
          <a:ext cx="0" cy="0"/>
          <a:chOff x="0" y="0"/>
          <a:chExt cx="0" cy="0"/>
        </a:xfrm>
      </p:grpSpPr>
      <p:sp>
        <p:nvSpPr>
          <p:cNvPr id="5" name="slide-title">
            <a:extLst>
              <a:ext uri="{FF2B5EF4-FFF2-40B4-BE49-F238E27FC236}">
                <a16:creationId xmlns:a16="http://schemas.microsoft.com/office/drawing/2014/main" id="{BA672A9F-8DC2-0FD0-B6CA-68AD0BC737F2}"/>
              </a:ext>
            </a:extLst>
          </p:cNvPr>
          <p:cNvSpPr>
            <a:spLocks noGrp="1"/>
          </p:cNvSpPr>
          <p:nvPr/>
        </p:nvSpPr>
        <p:spPr>
          <a:xfrm>
            <a:off x="609600" y="400050"/>
            <a:ext cx="10972800" cy="590550"/>
          </a:xfrm>
          <a:prstGeom prst="rect">
            <a:avLst/>
          </a:prstGeom>
          <a:noFill/>
          <a:ln w="0">
            <a:noFill/>
          </a:ln>
        </p:spPr>
        <p:txBody>
          <a:bodyPr>
            <a:noAutofit/>
          </a:bodyPr>
          <a:lstStyle/>
          <a:p>
            <a:pPr algn="l">
              <a:defRPr sz="2550" b="1" i="0">
                <a:solidFill>
                  <a:srgbClr val="FFFFFF"/>
                </a:solidFill>
                <a:latin typeface="Nimbus Sans"/>
                <a:ea typeface="Nimbus Sans"/>
                <a:cs typeface="Nimbus Sans"/>
              </a:defRPr>
            </a:pPr>
            <a:r>
              <a:rPr sz="2550" b="1" i="0">
                <a:solidFill>
                  <a:srgbClr val="FFFFFF"/>
                </a:solidFill>
                <a:latin typeface="Nimbus Sans"/>
                <a:ea typeface="Nimbus Sans"/>
                <a:cs typeface="Nimbus Sans"/>
              </a:rPr>
              <a:t>The colleague, the friend</a:t>
            </a:r>
          </a:p>
        </p:txBody>
      </p:sp>
      <p:pic>
        <p:nvPicPr>
          <p:cNvPr id="2" name="Concerto LStella Tomaso_98FEFA49-9EB4-4557-8701-90E11F4AE62D.mp4">
            <a:hlinkClick r:id="" action="ppaction://media"/>
            <a:extLst>
              <a:ext uri="{FF2B5EF4-FFF2-40B4-BE49-F238E27FC236}">
                <a16:creationId xmlns:a16="http://schemas.microsoft.com/office/drawing/2014/main" id="{DF530938-3DC2-114E-6BE2-50A420695EA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886874802"/>
      </p:ext>
    </p:extLst>
  </p:cSld>
  <p:clrMapOvr>
    <a:masterClrMapping/>
  </p:clrMapOvr>
  <p:timing>
    <p:tnLst>
      <p:par>
        <p:cTn id="1" dur="indefinite" restart="never" nodeType="tmRoot">
          <p:childTnLst>
            <p:video>
              <p:cMediaNode vol="80000">
                <p:cTn id="2" fill="hold" display="0">
                  <p:stCondLst>
                    <p:cond delay="indefinite"/>
                  </p:stCondLst>
                </p:cTn>
                <p:tgtEl>
                  <p:spTgt spid="2"/>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B0D10"/>
        </a:solidFill>
        <a:effectLst/>
      </p:bgPr>
    </p:bg>
    <p:spTree>
      <p:nvGrpSpPr>
        <p:cNvPr id="1" name=""/>
        <p:cNvGrpSpPr/>
        <p:nvPr/>
      </p:nvGrpSpPr>
      <p:grpSpPr>
        <a:xfrm>
          <a:off x="0" y="0"/>
          <a:ext cx="0" cy="0"/>
          <a:chOff x="0" y="0"/>
          <a:chExt cx="0" cy="0"/>
        </a:xfrm>
      </p:grpSpPr>
      <p:pic>
        <p:nvPicPr>
          <p:cNvPr id="6" name="Immagine 5"/>
          <p:cNvPicPr>
            <a:picLocks noChangeAspect="1"/>
          </p:cNvPicPr>
          <p:nvPr/>
        </p:nvPicPr>
        <p:blipFill>
          <a:blip r:embed="rId3"/>
          <a:srcRect t="5493" b="5493"/>
          <a:stretch>
            <a:fillRect/>
          </a:stretch>
        </p:blipFill>
        <p:spPr>
          <a:xfrm>
            <a:off x="4953000" y="838200"/>
            <a:ext cx="6762750" cy="4514850"/>
          </a:xfrm>
          <a:prstGeom prst="rect">
            <a:avLst/>
          </a:prstGeom>
        </p:spPr>
      </p:pic>
      <p:sp>
        <p:nvSpPr>
          <p:cNvPr id="2" name="accent-rule">
            <a:extLst>
              <a:ext uri="{FF2B5EF4-FFF2-40B4-BE49-F238E27FC236}">
                <a16:creationId xmlns:a16="http://schemas.microsoft.com/office/drawing/2014/main" id="{1A5448C7-BEE6-4FCD-A26C-AC966D660F6C}"/>
              </a:ext>
            </a:extLst>
          </p:cNvPr>
          <p:cNvSpPr>
            <a:spLocks noGrp="1"/>
          </p:cNvSpPr>
          <p:nvPr/>
        </p:nvSpPr>
        <p:spPr>
          <a:xfrm>
            <a:off x="666750" y="1381125"/>
            <a:ext cx="1143000" cy="47625"/>
          </a:xfrm>
          <a:prstGeom prst="rect">
            <a:avLst/>
          </a:prstGeom>
          <a:solidFill>
            <a:srgbClr val="D5A84B"/>
          </a:solidFill>
          <a:ln w="0">
            <a:noFill/>
          </a:ln>
        </p:spPr>
        <p:txBody>
          <a:bodyPr/>
          <a:lstStyle/>
          <a:p>
            <a:endParaRPr lang="en-GB"/>
          </a:p>
        </p:txBody>
      </p:sp>
      <p:sp>
        <p:nvSpPr>
          <p:cNvPr id="3" name="text">
            <a:extLst>
              <a:ext uri="{FF2B5EF4-FFF2-40B4-BE49-F238E27FC236}">
                <a16:creationId xmlns:a16="http://schemas.microsoft.com/office/drawing/2014/main" id="{81BB9471-81AF-4083-9FC8-FD843552F152}"/>
              </a:ext>
            </a:extLst>
          </p:cNvPr>
          <p:cNvSpPr>
            <a:spLocks noGrp="1"/>
          </p:cNvSpPr>
          <p:nvPr/>
        </p:nvSpPr>
        <p:spPr>
          <a:xfrm>
            <a:off x="666750" y="1714500"/>
            <a:ext cx="4000500" cy="685800"/>
          </a:xfrm>
          <a:prstGeom prst="rect">
            <a:avLst/>
          </a:prstGeom>
          <a:noFill/>
          <a:ln w="0">
            <a:noFill/>
          </a:ln>
        </p:spPr>
        <p:txBody>
          <a:bodyPr>
            <a:noAutofit/>
          </a:bodyPr>
          <a:lstStyle/>
          <a:p>
            <a:pPr algn="l">
              <a:defRPr sz="3300" b="1" i="0">
                <a:solidFill>
                  <a:srgbClr val="FFFFFF"/>
                </a:solidFill>
                <a:latin typeface="Nimbus Sans"/>
                <a:ea typeface="Nimbus Sans"/>
                <a:cs typeface="Nimbus Sans"/>
              </a:defRPr>
            </a:pPr>
            <a:r>
              <a:rPr sz="3300" b="1" i="0">
                <a:solidFill>
                  <a:srgbClr val="FFFFFF"/>
                </a:solidFill>
                <a:latin typeface="Nimbus Sans"/>
                <a:ea typeface="Nimbus Sans"/>
                <a:cs typeface="Nimbus Sans"/>
              </a:rPr>
              <a:t>And here we are</a:t>
            </a:r>
          </a:p>
        </p:txBody>
      </p:sp>
      <p:sp>
        <p:nvSpPr>
          <p:cNvPr id="4" name="text">
            <a:extLst>
              <a:ext uri="{FF2B5EF4-FFF2-40B4-BE49-F238E27FC236}">
                <a16:creationId xmlns:a16="http://schemas.microsoft.com/office/drawing/2014/main" id="{5E22C4A1-CB0A-48C4-9A8D-3E1E9014A496}"/>
              </a:ext>
            </a:extLst>
          </p:cNvPr>
          <p:cNvSpPr>
            <a:spLocks noGrp="1"/>
          </p:cNvSpPr>
          <p:nvPr/>
        </p:nvSpPr>
        <p:spPr>
          <a:xfrm>
            <a:off x="666750" y="2762250"/>
            <a:ext cx="3810000" cy="1476375"/>
          </a:xfrm>
          <a:prstGeom prst="rect">
            <a:avLst/>
          </a:prstGeom>
          <a:noFill/>
          <a:ln w="0">
            <a:noFill/>
          </a:ln>
        </p:spPr>
        <p:txBody>
          <a:bodyPr>
            <a:noAutofit/>
          </a:bodyPr>
          <a:lstStyle/>
          <a:p>
            <a:pPr algn="l">
              <a:defRPr sz="1875" b="0" i="0">
                <a:solidFill>
                  <a:srgbClr val="D5D9DF"/>
                </a:solidFill>
                <a:latin typeface="Nimbus Sans"/>
                <a:ea typeface="Nimbus Sans"/>
                <a:cs typeface="Nimbus Sans"/>
              </a:defRPr>
            </a:pPr>
            <a:r>
              <a:rPr sz="1875" b="0" i="0">
                <a:solidFill>
                  <a:srgbClr val="D5D9DF"/>
                </a:solidFill>
                <a:latin typeface="Nimbus Sans"/>
                <a:ea typeface="Nimbus Sans"/>
                <a:cs typeface="Nimbus Sans"/>
              </a:rPr>
              <a:t>We still find Tomaso in the questions he taught us to ask, and in the way he taught us to look.</a:t>
            </a:r>
          </a:p>
        </p:txBody>
      </p:sp>
      <p:sp>
        <p:nvSpPr>
          <p:cNvPr id="5" name="text">
            <a:extLst>
              <a:ext uri="{FF2B5EF4-FFF2-40B4-BE49-F238E27FC236}">
                <a16:creationId xmlns:a16="http://schemas.microsoft.com/office/drawing/2014/main" id="{47BE36EF-2A35-43EC-AA46-8E42253AC95A}"/>
              </a:ext>
            </a:extLst>
          </p:cNvPr>
          <p:cNvSpPr>
            <a:spLocks noGrp="1"/>
          </p:cNvSpPr>
          <p:nvPr/>
        </p:nvSpPr>
        <p:spPr>
          <a:xfrm>
            <a:off x="666750" y="5381625"/>
            <a:ext cx="3810000" cy="495300"/>
          </a:xfrm>
          <a:prstGeom prst="rect">
            <a:avLst/>
          </a:prstGeom>
          <a:noFill/>
          <a:ln w="0">
            <a:noFill/>
          </a:ln>
        </p:spPr>
        <p:txBody>
          <a:bodyPr>
            <a:noAutofit/>
          </a:bodyPr>
          <a:lstStyle/>
          <a:p>
            <a:pPr algn="l">
              <a:defRPr sz="2100" b="1" i="0">
                <a:solidFill>
                  <a:srgbClr val="D5A84B"/>
                </a:solidFill>
                <a:latin typeface="Nimbus Sans"/>
                <a:ea typeface="Nimbus Sans"/>
                <a:cs typeface="Nimbus Sans"/>
              </a:defRPr>
            </a:pPr>
            <a:r>
              <a:rPr sz="2100" b="1" i="0">
                <a:solidFill>
                  <a:srgbClr val="D5A84B"/>
                </a:solidFill>
                <a:latin typeface="Nimbus Sans"/>
                <a:ea typeface="Nimbus Sans"/>
                <a:cs typeface="Nimbus Sans"/>
              </a:rPr>
              <a:t>Thank you, Tomaso</a:t>
            </a:r>
          </a:p>
        </p:txBody>
      </p:sp>
    </p:spTree>
    <p:extLst>
      <p:ext uri="{BB962C8B-B14F-4D97-AF65-F5344CB8AC3E}">
        <p14:creationId xmlns:p14="http://schemas.microsoft.com/office/powerpoint/2010/main" val="1490177393"/>
      </p:ext>
    </p:extLst>
  </p:cSld>
  <p:clrMapOvr>
    <a:masterClrMapping/>
  </p:clrMapOvr>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1089</TotalTime>
  <Words>3717</Words>
  <Application>Microsoft Macintosh PowerPoint</Application>
  <DocSecurity>0</DocSecurity>
  <PresentationFormat>Widescreen</PresentationFormat>
  <Paragraphs>257</Paragraphs>
  <Slides>19</Slides>
  <Notes>19</Notes>
  <HiddenSlides>3</HiddenSlides>
  <MMClips>1</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19</vt:i4>
      </vt:variant>
    </vt:vector>
  </HeadingPairs>
  <TitlesOfParts>
    <vt:vector size="24" baseType="lpstr">
      <vt:lpstr>Arial</vt:lpstr>
      <vt:lpstr>Calibri</vt:lpstr>
      <vt:lpstr>Nimbus Sans</vt:lpstr>
      <vt:lpstr>Times New Roman</vt:lpstr>
      <vt:lpstr>ChatGPT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TIZIANA DI SALVO</cp:lastModifiedBy>
  <cp:revision>12</cp:revision>
  <dcterms:created xsi:type="dcterms:W3CDTF">2026-09-09T17:38:12Z</dcterms:created>
  <dcterms:modified xsi:type="dcterms:W3CDTF">2026-09-10T12:04:43Z</dcterms:modified>
</cp:coreProperties>
</file>