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org&amp;utm_campaign=index&amp;utm_content=original" ContentType="image/pn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24"/>
    <p:restoredTop sz="79765"/>
  </p:normalViewPr>
  <p:slideViewPr>
    <p:cSldViewPr snapToGrid="0">
      <p:cViewPr varScale="1">
        <p:scale>
          <a:sx n="93" d="100"/>
          <a:sy n="93" d="100"/>
        </p:scale>
        <p:origin x="1384" y="20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5D404F-7698-7644-844B-69F41EE6A75F}" type="datetimeFigureOut">
              <a:rPr lang="en-US" smtClean="0"/>
              <a:t>9/7/26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D72E7D-9B87-DD4C-9BD3-17B15C1AF90D}" type="slidenum">
              <a:rPr lang="en-US" smtClean="0"/>
              <a:t>‹#›</a:t>
            </a:fld>
            <a:endParaRPr lang="en-US"/>
          </a:p>
        </p:txBody>
      </p:sp>
    </p:spTree>
    <p:extLst>
      <p:ext uri="{BB962C8B-B14F-4D97-AF65-F5344CB8AC3E}">
        <p14:creationId xmlns:p14="http://schemas.microsoft.com/office/powerpoint/2010/main" val="1609198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BD72E7D-9B87-DD4C-9BD3-17B15C1AF90D}" type="slidenum">
              <a:rPr lang="en-US" smtClean="0"/>
              <a:t>0</a:t>
            </a:fld>
            <a:endParaRPr lang="en-US"/>
          </a:p>
        </p:txBody>
      </p:sp>
    </p:spTree>
    <p:extLst>
      <p:ext uri="{BB962C8B-B14F-4D97-AF65-F5344CB8AC3E}">
        <p14:creationId xmlns:p14="http://schemas.microsoft.com/office/powerpoint/2010/main" val="3414128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Jets are ubiquitous and their properties scale with BH mass. If we analyze structures influenced by jet feedback we can infer jet properties (like matter and energy content) without the need of resolving the jet. This has worked historically well in AGN radio lobes where the calorimetry technic to probe jet power was honed. However, significant challenges appear when we try to apply that very same technique to BHXBs, specially those with high mass star companions, since other persistent outflows of comparable power to the jet can make interpretation difficult. Given that classically we get continuum images alone, the interpretation requires a large number of assumptions.</a:t>
            </a:r>
          </a:p>
        </p:txBody>
      </p:sp>
      <p:sp>
        <p:nvSpPr>
          <p:cNvPr id="4" name="Slide Number Placeholder 3"/>
          <p:cNvSpPr>
            <a:spLocks noGrp="1"/>
          </p:cNvSpPr>
          <p:nvPr>
            <p:ph type="sldNum" sz="quarter" idx="5"/>
          </p:nvPr>
        </p:nvSpPr>
        <p:spPr/>
        <p:txBody>
          <a:bodyPr/>
          <a:lstStyle/>
          <a:p>
            <a:fld id="{4BD72E7D-9B87-DD4C-9BD3-17B15C1AF90D}" type="slidenum">
              <a:rPr lang="en-US" smtClean="0"/>
              <a:t>1</a:t>
            </a:fld>
            <a:endParaRPr lang="en-US"/>
          </a:p>
        </p:txBody>
      </p:sp>
    </p:spTree>
    <p:extLst>
      <p:ext uri="{BB962C8B-B14F-4D97-AF65-F5344CB8AC3E}">
        <p14:creationId xmlns:p14="http://schemas.microsoft.com/office/powerpoint/2010/main" val="331425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using a cooler phase of the gas </a:t>
            </a:r>
            <a:r>
              <a:rPr lang="en-US" dirty="0" err="1"/>
              <a:t>targetting</a:t>
            </a:r>
            <a:r>
              <a:rPr lang="en-US" dirty="0"/>
              <a:t> molecules and imaging spectral cubes we can get a lot more information. For instance, the line profiles and species can unlock several properties of the ISM (temperature, density, ionization, shocks,...) and the shifting from nominal line frequencies gives us a look at radial kinematics. In doing so, we can infer the energy content with a reduced number of assumptions. This technique has been applied to a handful of XRBs for a while with encouraging results.</a:t>
            </a:r>
          </a:p>
        </p:txBody>
      </p:sp>
      <p:sp>
        <p:nvSpPr>
          <p:cNvPr id="4" name="Slide Number Placeholder 3"/>
          <p:cNvSpPr>
            <a:spLocks noGrp="1"/>
          </p:cNvSpPr>
          <p:nvPr>
            <p:ph type="sldNum" sz="quarter" idx="5"/>
          </p:nvPr>
        </p:nvSpPr>
        <p:spPr/>
        <p:txBody>
          <a:bodyPr/>
          <a:lstStyle/>
          <a:p>
            <a:fld id="{4BD72E7D-9B87-DD4C-9BD3-17B15C1AF90D}" type="slidenum">
              <a:rPr lang="en-US" smtClean="0"/>
              <a:t>2</a:t>
            </a:fld>
            <a:endParaRPr lang="en-US"/>
          </a:p>
        </p:txBody>
      </p:sp>
    </p:spTree>
    <p:extLst>
      <p:ext uri="{BB962C8B-B14F-4D97-AF65-F5344CB8AC3E}">
        <p14:creationId xmlns:p14="http://schemas.microsoft.com/office/powerpoint/2010/main" val="405099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Cyg</a:t>
            </a:r>
            <a:r>
              <a:rPr lang="en-US" dirty="0"/>
              <a:t> X-1 is a remarkable and well known source that most of you will most likely have in mind. For today’s talk, the main highlights of this system will be:</a:t>
            </a:r>
          </a:p>
          <a:p>
            <a:r>
              <a:rPr lang="en-US" dirty="0"/>
              <a:t>-It has a high mass companion with a known powerful stellar wind together with relativistic persistent collimated jets.</a:t>
            </a:r>
          </a:p>
          <a:p>
            <a:r>
              <a:rPr lang="en-US" dirty="0"/>
              <a:t>-A pc-scale bow shock aligned with the jet axis was identified in the early 2000s by Gallo and Russell in the radio and optical respectively (although some radio observations by Martí et al in the 90s already gave hints of this). This bow shock was later revisited by Atri et al, in 2025 with the much superior </a:t>
            </a:r>
            <a:r>
              <a:rPr lang="en-US" dirty="0" err="1"/>
              <a:t>MeerKAT</a:t>
            </a:r>
            <a:r>
              <a:rPr lang="en-US" dirty="0"/>
              <a:t>. None of the papers published so far has been able to definitely discard a possible influence of the stellar wind in this cocoon.</a:t>
            </a:r>
          </a:p>
          <a:p>
            <a:r>
              <a:rPr lang="en-US" dirty="0"/>
              <a:t>-We do know that the jet and wind interact at least at A.U. scale where the lateral ram pressure of the wind manages to bend the jet, causing helical motion.</a:t>
            </a:r>
          </a:p>
          <a:p>
            <a:r>
              <a:rPr lang="en-US" dirty="0"/>
              <a:t>-So the question is: looking at the molecular gas in the region, what else can we add to an understanding of these interactions?</a:t>
            </a:r>
          </a:p>
        </p:txBody>
      </p:sp>
      <p:sp>
        <p:nvSpPr>
          <p:cNvPr id="4" name="Slide Number Placeholder 3"/>
          <p:cNvSpPr>
            <a:spLocks noGrp="1"/>
          </p:cNvSpPr>
          <p:nvPr>
            <p:ph type="sldNum" sz="quarter" idx="5"/>
          </p:nvPr>
        </p:nvSpPr>
        <p:spPr/>
        <p:txBody>
          <a:bodyPr/>
          <a:lstStyle/>
          <a:p>
            <a:fld id="{4BD72E7D-9B87-DD4C-9BD3-17B15C1AF90D}" type="slidenum">
              <a:rPr lang="en-US" smtClean="0"/>
              <a:t>3</a:t>
            </a:fld>
            <a:endParaRPr lang="en-US"/>
          </a:p>
        </p:txBody>
      </p:sp>
    </p:spTree>
    <p:extLst>
      <p:ext uri="{BB962C8B-B14F-4D97-AF65-F5344CB8AC3E}">
        <p14:creationId xmlns:p14="http://schemas.microsoft.com/office/powerpoint/2010/main" val="722522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15212-9D2E-49B4-B9B1-4063909CA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FFB53-AD27-4230-EA6F-3F5EC44CB9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4D29C1-9856-C05D-9527-DB4BB734F1E5}"/>
              </a:ext>
            </a:extLst>
          </p:cNvPr>
          <p:cNvSpPr>
            <a:spLocks noGrp="1"/>
          </p:cNvSpPr>
          <p:nvPr>
            <p:ph type="body" idx="1"/>
          </p:nvPr>
        </p:nvSpPr>
        <p:spPr/>
        <p:txBody>
          <a:bodyPr/>
          <a:lstStyle/>
          <a:p>
            <a:r>
              <a:rPr lang="en-US" dirty="0"/>
              <a:t>To assess it we used the IRAM 30m telescope in southern </a:t>
            </a:r>
            <a:r>
              <a:rPr lang="en-US" dirty="0" err="1"/>
              <a:t>spain</a:t>
            </a:r>
            <a:r>
              <a:rPr lang="en-US" dirty="0"/>
              <a:t> and traced CO, a density tracer. We present the results as white contours over a </a:t>
            </a:r>
            <a:r>
              <a:rPr lang="en-US" dirty="0" err="1"/>
              <a:t>MeerKAT</a:t>
            </a:r>
            <a:r>
              <a:rPr lang="en-US" dirty="0"/>
              <a:t> radio image kindly provided by </a:t>
            </a:r>
            <a:r>
              <a:rPr lang="en-US" dirty="0" err="1"/>
              <a:t>Pikky</a:t>
            </a:r>
            <a:r>
              <a:rPr lang="en-US" dirty="0"/>
              <a:t> Atri. </a:t>
            </a:r>
          </a:p>
          <a:p>
            <a:r>
              <a:rPr lang="en-US" dirty="0"/>
              <a:t>These results show the presence of several molecular gas filled regions around the field. Most notably we find an extended source that seems to be centered around </a:t>
            </a:r>
            <a:r>
              <a:rPr lang="en-US" dirty="0" err="1"/>
              <a:t>Cyg</a:t>
            </a:r>
            <a:r>
              <a:rPr lang="en-US" dirty="0"/>
              <a:t> X-1, and, underwhelmingly, a lack of molecular gas around the bow shock region or at the edges of it. Even though there are further features in the southern part of the image, today we shall focus in this very interesting feature that seems to surround </a:t>
            </a:r>
            <a:r>
              <a:rPr lang="en-US" dirty="0" err="1"/>
              <a:t>Cyg</a:t>
            </a:r>
            <a:r>
              <a:rPr lang="en-US" dirty="0"/>
              <a:t> X-1.</a:t>
            </a:r>
          </a:p>
        </p:txBody>
      </p:sp>
      <p:sp>
        <p:nvSpPr>
          <p:cNvPr id="4" name="Slide Number Placeholder 3">
            <a:extLst>
              <a:ext uri="{FF2B5EF4-FFF2-40B4-BE49-F238E27FC236}">
                <a16:creationId xmlns:a16="http://schemas.microsoft.com/office/drawing/2014/main" id="{390D0E93-EEED-0694-7B8C-7BB42BF5403A}"/>
              </a:ext>
            </a:extLst>
          </p:cNvPr>
          <p:cNvSpPr>
            <a:spLocks noGrp="1"/>
          </p:cNvSpPr>
          <p:nvPr>
            <p:ph type="sldNum" sz="quarter" idx="5"/>
          </p:nvPr>
        </p:nvSpPr>
        <p:spPr/>
        <p:txBody>
          <a:bodyPr/>
          <a:lstStyle/>
          <a:p>
            <a:fld id="{4BD72E7D-9B87-DD4C-9BD3-17B15C1AF90D}" type="slidenum">
              <a:rPr lang="en-US" smtClean="0"/>
              <a:t>4</a:t>
            </a:fld>
            <a:endParaRPr lang="en-US"/>
          </a:p>
        </p:txBody>
      </p:sp>
    </p:spTree>
    <p:extLst>
      <p:ext uri="{BB962C8B-B14F-4D97-AF65-F5344CB8AC3E}">
        <p14:creationId xmlns:p14="http://schemas.microsoft.com/office/powerpoint/2010/main" val="1141113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04A36-5D81-3620-E238-1CBE0164D3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BCBDEF-1981-D7E8-F892-BFBDFC8D02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425D0B-339A-309E-C146-AD2DC5C8D9CB}"/>
              </a:ext>
            </a:extLst>
          </p:cNvPr>
          <p:cNvSpPr>
            <a:spLocks noGrp="1"/>
          </p:cNvSpPr>
          <p:nvPr>
            <p:ph type="body" idx="1"/>
          </p:nvPr>
        </p:nvSpPr>
        <p:spPr/>
        <p:txBody>
          <a:bodyPr/>
          <a:lstStyle/>
          <a:p>
            <a:r>
              <a:rPr lang="en-US" dirty="0"/>
              <a:t>Given that we have imaged this region as a spectral cube, we have access to new information, that is, the spectra of these masses of gas. Namely, we can evaluate the variation of the spectrum across a path (such as this circle you see on the top image) and create a so-called P-V diagram. The spider reveals an intriguing undulating narrow component that evolves rapidly across the structure, indicating the existence of masses of gas moving at different velocities within the same region. In P-V diagrams, the combination of undulating structure with a potential outflowing source are suggestive of a possible expanding cavity fueled by an interaction. However, understanding this just by looking at a P-V diagram alone can be misleading, since this could also be a generalized feature in the region.</a:t>
            </a:r>
          </a:p>
        </p:txBody>
      </p:sp>
      <p:sp>
        <p:nvSpPr>
          <p:cNvPr id="4" name="Slide Number Placeholder 3">
            <a:extLst>
              <a:ext uri="{FF2B5EF4-FFF2-40B4-BE49-F238E27FC236}">
                <a16:creationId xmlns:a16="http://schemas.microsoft.com/office/drawing/2014/main" id="{3CC9893A-F38C-7EEB-61CD-3923C1C7FD17}"/>
              </a:ext>
            </a:extLst>
          </p:cNvPr>
          <p:cNvSpPr>
            <a:spLocks noGrp="1"/>
          </p:cNvSpPr>
          <p:nvPr>
            <p:ph type="sldNum" sz="quarter" idx="5"/>
          </p:nvPr>
        </p:nvSpPr>
        <p:spPr/>
        <p:txBody>
          <a:bodyPr/>
          <a:lstStyle/>
          <a:p>
            <a:fld id="{4BD72E7D-9B87-DD4C-9BD3-17B15C1AF90D}" type="slidenum">
              <a:rPr lang="en-US" smtClean="0"/>
              <a:t>5</a:t>
            </a:fld>
            <a:endParaRPr lang="en-US"/>
          </a:p>
        </p:txBody>
      </p:sp>
    </p:spTree>
    <p:extLst>
      <p:ext uri="{BB962C8B-B14F-4D97-AF65-F5344CB8AC3E}">
        <p14:creationId xmlns:p14="http://schemas.microsoft.com/office/powerpoint/2010/main" val="3696705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AE6CC-A579-23A6-B5A7-6847DDD66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E62DFE-1161-2853-6C9C-CE2122580E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0CE92A-AAA3-C99A-7023-ECF96E37C052}"/>
              </a:ext>
            </a:extLst>
          </p:cNvPr>
          <p:cNvSpPr>
            <a:spLocks noGrp="1"/>
          </p:cNvSpPr>
          <p:nvPr>
            <p:ph type="body" idx="1"/>
          </p:nvPr>
        </p:nvSpPr>
        <p:spPr/>
        <p:txBody>
          <a:bodyPr/>
          <a:lstStyle/>
          <a:p>
            <a:r>
              <a:rPr lang="en-US" dirty="0"/>
              <a:t>To discard that, we evaluated the same path in the brightest instances of the southern region of the field, and found that the spider had a uniquely narrow and sharp variation, indicating that the source of this gradient could be different than those of the other regions. However, understanding the nature of the spider is still a challenge.</a:t>
            </a:r>
          </a:p>
        </p:txBody>
      </p:sp>
      <p:sp>
        <p:nvSpPr>
          <p:cNvPr id="4" name="Slide Number Placeholder 3">
            <a:extLst>
              <a:ext uri="{FF2B5EF4-FFF2-40B4-BE49-F238E27FC236}">
                <a16:creationId xmlns:a16="http://schemas.microsoft.com/office/drawing/2014/main" id="{E257A801-BECD-2E70-B435-FD3F6EB31AAF}"/>
              </a:ext>
            </a:extLst>
          </p:cNvPr>
          <p:cNvSpPr>
            <a:spLocks noGrp="1"/>
          </p:cNvSpPr>
          <p:nvPr>
            <p:ph type="sldNum" sz="quarter" idx="5"/>
          </p:nvPr>
        </p:nvSpPr>
        <p:spPr/>
        <p:txBody>
          <a:bodyPr/>
          <a:lstStyle/>
          <a:p>
            <a:fld id="{4BD72E7D-9B87-DD4C-9BD3-17B15C1AF90D}" type="slidenum">
              <a:rPr lang="en-US" smtClean="0"/>
              <a:t>6</a:t>
            </a:fld>
            <a:endParaRPr lang="en-US"/>
          </a:p>
        </p:txBody>
      </p:sp>
    </p:spTree>
    <p:extLst>
      <p:ext uri="{BB962C8B-B14F-4D97-AF65-F5344CB8AC3E}">
        <p14:creationId xmlns:p14="http://schemas.microsoft.com/office/powerpoint/2010/main" val="3538145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F29FF-A5A1-83F6-1232-F8FB4C09DB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DB93C8-696B-80FE-010A-0B13CC673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87CA8-D4DF-1B4C-C9F3-A9CE15A82801}"/>
              </a:ext>
            </a:extLst>
          </p:cNvPr>
          <p:cNvSpPr>
            <a:spLocks noGrp="1"/>
          </p:cNvSpPr>
          <p:nvPr>
            <p:ph type="body" idx="1"/>
          </p:nvPr>
        </p:nvSpPr>
        <p:spPr/>
        <p:txBody>
          <a:bodyPr/>
          <a:lstStyle/>
          <a:p>
            <a:r>
              <a:rPr lang="en-US" dirty="0"/>
              <a:t>In this work, to get a sense of what could be possible, we evaluated several scenarios that could potentially give rise to the observed structure. Today, I introduce the scenario that we think could be more naturally </a:t>
            </a:r>
            <a:r>
              <a:rPr lang="en-US" dirty="0" err="1"/>
              <a:t>occuring</a:t>
            </a:r>
            <a:r>
              <a:rPr lang="en-US" dirty="0"/>
              <a:t> for a source like </a:t>
            </a:r>
            <a:r>
              <a:rPr lang="en-US" dirty="0" err="1"/>
              <a:t>Cyg</a:t>
            </a:r>
            <a:r>
              <a:rPr lang="en-US" dirty="0"/>
              <a:t> X-1. We propose that initially the source would be moving through the ISM with supersonic speed (&gt;10 km/s) with weak or neglectable jet activity, and that an initial prominent stellar wind could create what is called a “runaway star bow shock”. This bow shock can rapidly cool the material at the interface between the stellar wind and the oncoming ISM, creating clumps of molecular gas. In turn, the stellar wind intensifies, enhancing the accretion dynamics of the system and the current powerful phase of the jets activates. In doing so, the jets blow powerful cocoons filled with hot and diluted gas that puncture the runaway star bow shock and can create new observable </a:t>
            </a:r>
            <a:r>
              <a:rPr lang="en-US" dirty="0" err="1"/>
              <a:t>bowshocks</a:t>
            </a:r>
            <a:r>
              <a:rPr lang="en-US" dirty="0"/>
              <a:t> through mass sweeping. The system becomes a multi-phase structure with a clear low density energy escape channel downstream of the system. (bigger text labels)</a:t>
            </a:r>
          </a:p>
        </p:txBody>
      </p:sp>
      <p:sp>
        <p:nvSpPr>
          <p:cNvPr id="4" name="Slide Number Placeholder 3">
            <a:extLst>
              <a:ext uri="{FF2B5EF4-FFF2-40B4-BE49-F238E27FC236}">
                <a16:creationId xmlns:a16="http://schemas.microsoft.com/office/drawing/2014/main" id="{9C872D24-02F1-D71F-9FEA-B65D4361FC90}"/>
              </a:ext>
            </a:extLst>
          </p:cNvPr>
          <p:cNvSpPr>
            <a:spLocks noGrp="1"/>
          </p:cNvSpPr>
          <p:nvPr>
            <p:ph type="sldNum" sz="quarter" idx="5"/>
          </p:nvPr>
        </p:nvSpPr>
        <p:spPr/>
        <p:txBody>
          <a:bodyPr/>
          <a:lstStyle/>
          <a:p>
            <a:fld id="{4BD72E7D-9B87-DD4C-9BD3-17B15C1AF90D}" type="slidenum">
              <a:rPr lang="en-US" smtClean="0"/>
              <a:t>7</a:t>
            </a:fld>
            <a:endParaRPr lang="en-US"/>
          </a:p>
        </p:txBody>
      </p:sp>
    </p:spTree>
    <p:extLst>
      <p:ext uri="{BB962C8B-B14F-4D97-AF65-F5344CB8AC3E}">
        <p14:creationId xmlns:p14="http://schemas.microsoft.com/office/powerpoint/2010/main" val="2602067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32822-56EC-ED73-437B-FD303A77D7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C9A7F1-6644-F8EA-7E21-09ED958B3B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878BFE-BBFF-D3B1-7E20-07D29051CCDA}"/>
              </a:ext>
            </a:extLst>
          </p:cNvPr>
          <p:cNvSpPr>
            <a:spLocks noGrp="1"/>
          </p:cNvSpPr>
          <p:nvPr>
            <p:ph type="body" idx="1"/>
          </p:nvPr>
        </p:nvSpPr>
        <p:spPr/>
        <p:txBody>
          <a:bodyPr/>
          <a:lstStyle/>
          <a:p>
            <a:r>
              <a:rPr lang="en-US" dirty="0"/>
              <a:t>This scenario is based on several lines of observable evidence, such as the system’s motion through the ISM (~20km/s, more than enough for a runaway star bow shock), the fact that we don’t need to invoke serendipitous placement of molecular gas masses alongside the system’s path, the fact that the CO luminosity that we observed is compatible with the available energy supplied by the wind through ram pressure and the formation of a similar structure with simple HD simulations, like the one you can see here performed by Valentí Bosch-Ramon with a simple model. However, a better understanding of the system dynamics necessitates the implementation of higher resolution 3-D simulations with state of the art software.</a:t>
            </a:r>
          </a:p>
        </p:txBody>
      </p:sp>
      <p:sp>
        <p:nvSpPr>
          <p:cNvPr id="4" name="Slide Number Placeholder 3">
            <a:extLst>
              <a:ext uri="{FF2B5EF4-FFF2-40B4-BE49-F238E27FC236}">
                <a16:creationId xmlns:a16="http://schemas.microsoft.com/office/drawing/2014/main" id="{9FB3897F-F771-D3FC-459B-6366198BCB52}"/>
              </a:ext>
            </a:extLst>
          </p:cNvPr>
          <p:cNvSpPr>
            <a:spLocks noGrp="1"/>
          </p:cNvSpPr>
          <p:nvPr>
            <p:ph type="sldNum" sz="quarter" idx="5"/>
          </p:nvPr>
        </p:nvSpPr>
        <p:spPr/>
        <p:txBody>
          <a:bodyPr/>
          <a:lstStyle/>
          <a:p>
            <a:fld id="{4BD72E7D-9B87-DD4C-9BD3-17B15C1AF90D}" type="slidenum">
              <a:rPr lang="en-US" smtClean="0"/>
              <a:t>8</a:t>
            </a:fld>
            <a:endParaRPr lang="en-US"/>
          </a:p>
        </p:txBody>
      </p:sp>
    </p:spTree>
    <p:extLst>
      <p:ext uri="{BB962C8B-B14F-4D97-AF65-F5344CB8AC3E}">
        <p14:creationId xmlns:p14="http://schemas.microsoft.com/office/powerpoint/2010/main" val="1475510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80FC4-4645-3F33-0046-92D409112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FC0588-B5B9-C5BF-C1D6-EC89C70CE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F7BD9D-3812-6EBD-E289-D5DB84B6B264}"/>
              </a:ext>
            </a:extLst>
          </p:cNvPr>
          <p:cNvSpPr>
            <a:spLocks noGrp="1"/>
          </p:cNvSpPr>
          <p:nvPr>
            <p:ph type="body" idx="1"/>
          </p:nvPr>
        </p:nvSpPr>
        <p:spPr/>
        <p:txBody>
          <a:bodyPr/>
          <a:lstStyle/>
          <a:p>
            <a:r>
              <a:rPr lang="en-US" dirty="0"/>
              <a:t>We are currently working in implementing such simulations, using relativistic hydrodynamics and cooling dynamics included in the PLUTO code. These simulations show the formation of such structures within the expected lifetime of the source. </a:t>
            </a:r>
          </a:p>
          <a:p>
            <a:r>
              <a:rPr lang="en-US" dirty="0"/>
              <a:t>Interestingly we observe an escape </a:t>
            </a:r>
            <a:r>
              <a:rPr lang="en-US"/>
              <a:t>channel downstream.</a:t>
            </a:r>
            <a:endParaRPr lang="en-US" dirty="0"/>
          </a:p>
        </p:txBody>
      </p:sp>
      <p:sp>
        <p:nvSpPr>
          <p:cNvPr id="4" name="Slide Number Placeholder 3">
            <a:extLst>
              <a:ext uri="{FF2B5EF4-FFF2-40B4-BE49-F238E27FC236}">
                <a16:creationId xmlns:a16="http://schemas.microsoft.com/office/drawing/2014/main" id="{9327B3B4-C708-2627-2BE0-34AD70305F51}"/>
              </a:ext>
            </a:extLst>
          </p:cNvPr>
          <p:cNvSpPr>
            <a:spLocks noGrp="1"/>
          </p:cNvSpPr>
          <p:nvPr>
            <p:ph type="sldNum" sz="quarter" idx="5"/>
          </p:nvPr>
        </p:nvSpPr>
        <p:spPr/>
        <p:txBody>
          <a:bodyPr/>
          <a:lstStyle/>
          <a:p>
            <a:fld id="{4BD72E7D-9B87-DD4C-9BD3-17B15C1AF90D}" type="slidenum">
              <a:rPr lang="en-US" smtClean="0"/>
              <a:t>9</a:t>
            </a:fld>
            <a:endParaRPr lang="en-US"/>
          </a:p>
        </p:txBody>
      </p:sp>
    </p:spTree>
    <p:extLst>
      <p:ext uri="{BB962C8B-B14F-4D97-AF65-F5344CB8AC3E}">
        <p14:creationId xmlns:p14="http://schemas.microsoft.com/office/powerpoint/2010/main" val="4134485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D5106-C66F-B35F-27E2-8F3E0E049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1E9475-6F3F-CBE9-11EB-B63223CE3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B2BDB6-9F6E-B186-231F-016F15FAB6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29C15A-2C9F-9EE7-D151-D62ABD0484F6}"/>
              </a:ext>
            </a:extLst>
          </p:cNvPr>
          <p:cNvSpPr>
            <a:spLocks noGrp="1"/>
          </p:cNvSpPr>
          <p:nvPr>
            <p:ph type="sldNum" sz="quarter" idx="5"/>
          </p:nvPr>
        </p:nvSpPr>
        <p:spPr/>
        <p:txBody>
          <a:bodyPr/>
          <a:lstStyle/>
          <a:p>
            <a:fld id="{4BD72E7D-9B87-DD4C-9BD3-17B15C1AF90D}" type="slidenum">
              <a:rPr lang="en-US" smtClean="0"/>
              <a:t>10</a:t>
            </a:fld>
            <a:endParaRPr lang="en-US"/>
          </a:p>
        </p:txBody>
      </p:sp>
    </p:spTree>
    <p:extLst>
      <p:ext uri="{BB962C8B-B14F-4D97-AF65-F5344CB8AC3E}">
        <p14:creationId xmlns:p14="http://schemas.microsoft.com/office/powerpoint/2010/main" val="559541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809CB-3C67-D68E-3C52-C715F0C202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DD8465-09AA-A892-F103-EC54962D32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B0C338-6450-6F76-8F49-69C1E1CF52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4F7CA0-0FEF-E9B6-9544-7839C637F18F}"/>
              </a:ext>
            </a:extLst>
          </p:cNvPr>
          <p:cNvSpPr>
            <a:spLocks noGrp="1"/>
          </p:cNvSpPr>
          <p:nvPr>
            <p:ph type="sldNum" sz="quarter" idx="5"/>
          </p:nvPr>
        </p:nvSpPr>
        <p:spPr/>
        <p:txBody>
          <a:bodyPr/>
          <a:lstStyle/>
          <a:p>
            <a:fld id="{4BD72E7D-9B87-DD4C-9BD3-17B15C1AF90D}" type="slidenum">
              <a:rPr lang="en-US" smtClean="0"/>
              <a:t>11</a:t>
            </a:fld>
            <a:endParaRPr lang="en-US"/>
          </a:p>
        </p:txBody>
      </p:sp>
    </p:spTree>
    <p:extLst>
      <p:ext uri="{BB962C8B-B14F-4D97-AF65-F5344CB8AC3E}">
        <p14:creationId xmlns:p14="http://schemas.microsoft.com/office/powerpoint/2010/main" val="31882556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66222-EB4C-7AEF-87E3-B7E35ED19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82EB6A-527C-F9BC-C56B-41ADD5D23E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E3BB33-20BF-9AB4-8BAC-B81E137065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F2E51C-F93D-05AA-118C-7FCD88C83241}"/>
              </a:ext>
            </a:extLst>
          </p:cNvPr>
          <p:cNvSpPr>
            <a:spLocks noGrp="1"/>
          </p:cNvSpPr>
          <p:nvPr>
            <p:ph type="sldNum" sz="quarter" idx="5"/>
          </p:nvPr>
        </p:nvSpPr>
        <p:spPr/>
        <p:txBody>
          <a:bodyPr/>
          <a:lstStyle/>
          <a:p>
            <a:fld id="{4BD72E7D-9B87-DD4C-9BD3-17B15C1AF90D}" type="slidenum">
              <a:rPr lang="en-US" smtClean="0"/>
              <a:t>12</a:t>
            </a:fld>
            <a:endParaRPr lang="en-US"/>
          </a:p>
        </p:txBody>
      </p:sp>
    </p:spTree>
    <p:extLst>
      <p:ext uri="{BB962C8B-B14F-4D97-AF65-F5344CB8AC3E}">
        <p14:creationId xmlns:p14="http://schemas.microsoft.com/office/powerpoint/2010/main" val="777171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2083C-F602-D6BE-B470-69CBCF1620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7D9390-90AC-3B9E-757B-E243B34FE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1B2D82-8411-AD32-0318-01DCC3AFF5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F4D0CD-904C-F620-C195-8287B4DE451A}"/>
              </a:ext>
            </a:extLst>
          </p:cNvPr>
          <p:cNvSpPr>
            <a:spLocks noGrp="1"/>
          </p:cNvSpPr>
          <p:nvPr>
            <p:ph type="sldNum" sz="quarter" idx="5"/>
          </p:nvPr>
        </p:nvSpPr>
        <p:spPr/>
        <p:txBody>
          <a:bodyPr/>
          <a:lstStyle/>
          <a:p>
            <a:fld id="{4BD72E7D-9B87-DD4C-9BD3-17B15C1AF90D}" type="slidenum">
              <a:rPr lang="en-US" smtClean="0"/>
              <a:t>13</a:t>
            </a:fld>
            <a:endParaRPr lang="en-US"/>
          </a:p>
        </p:txBody>
      </p:sp>
    </p:spTree>
    <p:extLst>
      <p:ext uri="{BB962C8B-B14F-4D97-AF65-F5344CB8AC3E}">
        <p14:creationId xmlns:p14="http://schemas.microsoft.com/office/powerpoint/2010/main" val="881091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6656D-82C8-16B8-A089-859489F184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3B2D1-D6AE-5E2D-8656-65C1DE050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873A0F-926E-C60F-2404-76DC4636B9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804BE3-4E9E-290E-75F1-B047FA781F40}"/>
              </a:ext>
            </a:extLst>
          </p:cNvPr>
          <p:cNvSpPr>
            <a:spLocks noGrp="1"/>
          </p:cNvSpPr>
          <p:nvPr>
            <p:ph type="sldNum" sz="quarter" idx="5"/>
          </p:nvPr>
        </p:nvSpPr>
        <p:spPr/>
        <p:txBody>
          <a:bodyPr/>
          <a:lstStyle/>
          <a:p>
            <a:fld id="{4BD72E7D-9B87-DD4C-9BD3-17B15C1AF90D}" type="slidenum">
              <a:rPr lang="en-US" smtClean="0"/>
              <a:t>14</a:t>
            </a:fld>
            <a:endParaRPr lang="en-US"/>
          </a:p>
        </p:txBody>
      </p:sp>
    </p:spTree>
    <p:extLst>
      <p:ext uri="{BB962C8B-B14F-4D97-AF65-F5344CB8AC3E}">
        <p14:creationId xmlns:p14="http://schemas.microsoft.com/office/powerpoint/2010/main" val="1130597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56AB-F119-6C09-9292-36B0800A9C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AFF96-33D6-5148-95AB-6CEFB27A9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10B846-E3E7-53D7-EC69-1679F40359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80F653-F355-A961-02C0-A1473A72870E}"/>
              </a:ext>
            </a:extLst>
          </p:cNvPr>
          <p:cNvSpPr>
            <a:spLocks noGrp="1"/>
          </p:cNvSpPr>
          <p:nvPr>
            <p:ph type="sldNum" sz="quarter" idx="5"/>
          </p:nvPr>
        </p:nvSpPr>
        <p:spPr/>
        <p:txBody>
          <a:bodyPr/>
          <a:lstStyle/>
          <a:p>
            <a:fld id="{4BD72E7D-9B87-DD4C-9BD3-17B15C1AF90D}" type="slidenum">
              <a:rPr lang="en-US" smtClean="0"/>
              <a:t>15</a:t>
            </a:fld>
            <a:endParaRPr lang="en-US"/>
          </a:p>
        </p:txBody>
      </p:sp>
    </p:spTree>
    <p:extLst>
      <p:ext uri="{BB962C8B-B14F-4D97-AF65-F5344CB8AC3E}">
        <p14:creationId xmlns:p14="http://schemas.microsoft.com/office/powerpoint/2010/main" val="36895938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246E8-9B94-1DF6-DFA7-22E049934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D3839B-F79E-AEAF-353E-DFEE952B16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497351-4147-414F-A0AD-F3EA29D919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B1918-54E9-F500-CE4E-4BCB2C10AE82}"/>
              </a:ext>
            </a:extLst>
          </p:cNvPr>
          <p:cNvSpPr>
            <a:spLocks noGrp="1"/>
          </p:cNvSpPr>
          <p:nvPr>
            <p:ph type="sldNum" sz="quarter" idx="5"/>
          </p:nvPr>
        </p:nvSpPr>
        <p:spPr/>
        <p:txBody>
          <a:bodyPr/>
          <a:lstStyle/>
          <a:p>
            <a:fld id="{4BD72E7D-9B87-DD4C-9BD3-17B15C1AF90D}" type="slidenum">
              <a:rPr lang="en-US" smtClean="0"/>
              <a:t>16</a:t>
            </a:fld>
            <a:endParaRPr lang="en-US"/>
          </a:p>
        </p:txBody>
      </p:sp>
    </p:spTree>
    <p:extLst>
      <p:ext uri="{BB962C8B-B14F-4D97-AF65-F5344CB8AC3E}">
        <p14:creationId xmlns:p14="http://schemas.microsoft.com/office/powerpoint/2010/main" val="3051145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43203-6E42-7C8A-A44A-922731A6F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C561B-04B1-734F-12CA-F040D0237D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E7063C-E277-CFFC-18C1-0CC94BF1D4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3D330E-C35E-DF1A-37AA-211A662E554D}"/>
              </a:ext>
            </a:extLst>
          </p:cNvPr>
          <p:cNvSpPr>
            <a:spLocks noGrp="1"/>
          </p:cNvSpPr>
          <p:nvPr>
            <p:ph type="sldNum" sz="quarter" idx="5"/>
          </p:nvPr>
        </p:nvSpPr>
        <p:spPr/>
        <p:txBody>
          <a:bodyPr/>
          <a:lstStyle/>
          <a:p>
            <a:fld id="{4BD72E7D-9B87-DD4C-9BD3-17B15C1AF90D}" type="slidenum">
              <a:rPr lang="en-US" smtClean="0"/>
              <a:t>17</a:t>
            </a:fld>
            <a:endParaRPr lang="en-US"/>
          </a:p>
        </p:txBody>
      </p:sp>
    </p:spTree>
    <p:extLst>
      <p:ext uri="{BB962C8B-B14F-4D97-AF65-F5344CB8AC3E}">
        <p14:creationId xmlns:p14="http://schemas.microsoft.com/office/powerpoint/2010/main" val="1347037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F09FE-0B83-550C-97DD-4DF9CB641F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A5B000-4843-E56D-DBD7-6B62FB44D1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E9747-FB54-887D-7CD1-36046C2AB94A}"/>
              </a:ext>
            </a:extLst>
          </p:cNvPr>
          <p:cNvSpPr>
            <a:spLocks noGrp="1"/>
          </p:cNvSpPr>
          <p:nvPr>
            <p:ph type="dt" sz="half" idx="10"/>
          </p:nvPr>
        </p:nvSpPr>
        <p:spPr/>
        <p:txBody>
          <a:bodyPr/>
          <a:lstStyle/>
          <a:p>
            <a:fld id="{C5611195-7475-CB43-B01E-EFB274EE4268}" type="datetime1">
              <a:rPr lang="en-CA" smtClean="0"/>
              <a:t>2026-09-07</a:t>
            </a:fld>
            <a:endParaRPr lang="en-US"/>
          </a:p>
        </p:txBody>
      </p:sp>
      <p:sp>
        <p:nvSpPr>
          <p:cNvPr id="5" name="Footer Placeholder 4">
            <a:extLst>
              <a:ext uri="{FF2B5EF4-FFF2-40B4-BE49-F238E27FC236}">
                <a16:creationId xmlns:a16="http://schemas.microsoft.com/office/drawing/2014/main" id="{EA62B5D3-21B9-FD7F-09E1-EC872F4F55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DAA37D-F40D-2F44-6213-A6E8330732F2}"/>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932350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BCAEF-C312-90F5-5E66-769690442E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C5DFAD-CF30-3E50-84D8-DACC7E5F1A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19CA64-B163-DCE0-FE22-EE2542BA6AD0}"/>
              </a:ext>
            </a:extLst>
          </p:cNvPr>
          <p:cNvSpPr>
            <a:spLocks noGrp="1"/>
          </p:cNvSpPr>
          <p:nvPr>
            <p:ph type="dt" sz="half" idx="10"/>
          </p:nvPr>
        </p:nvSpPr>
        <p:spPr/>
        <p:txBody>
          <a:bodyPr/>
          <a:lstStyle/>
          <a:p>
            <a:fld id="{583445C4-437D-074B-94FE-1ED9F1901EC7}" type="datetime1">
              <a:rPr lang="en-CA" smtClean="0"/>
              <a:t>2026-09-07</a:t>
            </a:fld>
            <a:endParaRPr lang="en-US"/>
          </a:p>
        </p:txBody>
      </p:sp>
      <p:sp>
        <p:nvSpPr>
          <p:cNvPr id="5" name="Footer Placeholder 4">
            <a:extLst>
              <a:ext uri="{FF2B5EF4-FFF2-40B4-BE49-F238E27FC236}">
                <a16:creationId xmlns:a16="http://schemas.microsoft.com/office/drawing/2014/main" id="{EE3BCFC5-4BC1-9E38-E872-491E278CB6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B15C8A-FA2B-303F-407A-F78FE154A38A}"/>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2718873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F8E6F-7F6F-517F-EA37-3243FC7688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02E2295-874E-045F-8E76-40674C30DC6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1FF16F-5BC6-100B-5E3D-C0E230690C54}"/>
              </a:ext>
            </a:extLst>
          </p:cNvPr>
          <p:cNvSpPr>
            <a:spLocks noGrp="1"/>
          </p:cNvSpPr>
          <p:nvPr>
            <p:ph type="dt" sz="half" idx="10"/>
          </p:nvPr>
        </p:nvSpPr>
        <p:spPr/>
        <p:txBody>
          <a:bodyPr/>
          <a:lstStyle/>
          <a:p>
            <a:fld id="{4EF2EBFF-5B86-2040-B87C-694B4AA4A6C9}" type="datetime1">
              <a:rPr lang="en-CA" smtClean="0"/>
              <a:t>2026-09-07</a:t>
            </a:fld>
            <a:endParaRPr lang="en-US"/>
          </a:p>
        </p:txBody>
      </p:sp>
      <p:sp>
        <p:nvSpPr>
          <p:cNvPr id="5" name="Footer Placeholder 4">
            <a:extLst>
              <a:ext uri="{FF2B5EF4-FFF2-40B4-BE49-F238E27FC236}">
                <a16:creationId xmlns:a16="http://schemas.microsoft.com/office/drawing/2014/main" id="{65840FA9-43E0-F420-F547-DCCC17051F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C0B881-814B-B8DE-CBE0-6CE619C9C679}"/>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2667250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17601-46B4-557C-7DA5-3A375DD121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10742F-36A0-881D-65DD-857F90C9E3D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33AA2AF-41BB-7CC8-B976-5DD3C63EBF5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73320AB-CF7B-04A4-DB49-4AC077D0C8DD}"/>
              </a:ext>
            </a:extLst>
          </p:cNvPr>
          <p:cNvSpPr>
            <a:spLocks noGrp="1"/>
          </p:cNvSpPr>
          <p:nvPr>
            <p:ph type="dt" sz="half" idx="10"/>
          </p:nvPr>
        </p:nvSpPr>
        <p:spPr/>
        <p:txBody>
          <a:bodyPr/>
          <a:lstStyle/>
          <a:p>
            <a:fld id="{7CEFE1D2-BF4F-4A44-AFAC-50A1DD2A9F4D}" type="datetime1">
              <a:rPr lang="en-CA" smtClean="0"/>
              <a:t>2026-09-07</a:t>
            </a:fld>
            <a:endParaRPr lang="en-US"/>
          </a:p>
        </p:txBody>
      </p:sp>
      <p:sp>
        <p:nvSpPr>
          <p:cNvPr id="6" name="Footer Placeholder 5">
            <a:extLst>
              <a:ext uri="{FF2B5EF4-FFF2-40B4-BE49-F238E27FC236}">
                <a16:creationId xmlns:a16="http://schemas.microsoft.com/office/drawing/2014/main" id="{DBE94123-492E-3735-0FDD-5E7BD9379A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97B11C-F657-D39B-3807-9FE083E46CF0}"/>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2418835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9CC7-0B9E-21F0-D6D5-7BF23766B0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B936674-E76E-4A01-E5AC-9F537BA1E3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94203E-9593-C4C7-9E7F-1CC4F3363F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850EBEA-61A5-AD9C-CAD1-64CB82B308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221DC3-4D0C-1476-20C5-C867D5D815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366EA77-0708-1ED1-AEAA-FEABB2D897E4}"/>
              </a:ext>
            </a:extLst>
          </p:cNvPr>
          <p:cNvSpPr>
            <a:spLocks noGrp="1"/>
          </p:cNvSpPr>
          <p:nvPr>
            <p:ph type="dt" sz="half" idx="10"/>
          </p:nvPr>
        </p:nvSpPr>
        <p:spPr/>
        <p:txBody>
          <a:bodyPr/>
          <a:lstStyle/>
          <a:p>
            <a:fld id="{F5CA4AEF-1626-514E-9D2F-A4E86DB1F2B2}" type="datetime1">
              <a:rPr lang="en-CA" smtClean="0"/>
              <a:t>2026-09-07</a:t>
            </a:fld>
            <a:endParaRPr lang="en-US"/>
          </a:p>
        </p:txBody>
      </p:sp>
      <p:sp>
        <p:nvSpPr>
          <p:cNvPr id="8" name="Footer Placeholder 7">
            <a:extLst>
              <a:ext uri="{FF2B5EF4-FFF2-40B4-BE49-F238E27FC236}">
                <a16:creationId xmlns:a16="http://schemas.microsoft.com/office/drawing/2014/main" id="{58D2DB5A-8094-24A1-4C58-C8463132002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7B6666-0FBD-3E94-1D30-7B7AC7A6C0F1}"/>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1796005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C3FF1-F02C-3B48-7F4D-AE6A77D0F40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0FFFC7B-4BCD-6E8A-842B-F34C8DB06036}"/>
              </a:ext>
            </a:extLst>
          </p:cNvPr>
          <p:cNvSpPr>
            <a:spLocks noGrp="1"/>
          </p:cNvSpPr>
          <p:nvPr>
            <p:ph type="dt" sz="half" idx="10"/>
          </p:nvPr>
        </p:nvSpPr>
        <p:spPr/>
        <p:txBody>
          <a:bodyPr/>
          <a:lstStyle/>
          <a:p>
            <a:fld id="{71F16A7A-1217-1249-8AC7-4E201067B325}" type="datetime1">
              <a:rPr lang="en-CA" smtClean="0"/>
              <a:t>2026-09-07</a:t>
            </a:fld>
            <a:endParaRPr lang="en-US"/>
          </a:p>
        </p:txBody>
      </p:sp>
      <p:sp>
        <p:nvSpPr>
          <p:cNvPr id="4" name="Footer Placeholder 3">
            <a:extLst>
              <a:ext uri="{FF2B5EF4-FFF2-40B4-BE49-F238E27FC236}">
                <a16:creationId xmlns:a16="http://schemas.microsoft.com/office/drawing/2014/main" id="{33AA8506-74E7-6178-DF6D-3B1F54BFBD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D502D26-2D0F-3E31-5548-7A19C71DAF57}"/>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4050918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59FE94-26EE-EC86-0749-6A62EC401693}"/>
              </a:ext>
            </a:extLst>
          </p:cNvPr>
          <p:cNvSpPr>
            <a:spLocks noGrp="1"/>
          </p:cNvSpPr>
          <p:nvPr>
            <p:ph type="dt" sz="half" idx="10"/>
          </p:nvPr>
        </p:nvSpPr>
        <p:spPr/>
        <p:txBody>
          <a:bodyPr/>
          <a:lstStyle/>
          <a:p>
            <a:fld id="{A6F26B2C-3EB4-CD48-A207-0D9DE8008B1A}" type="datetime1">
              <a:rPr lang="en-CA" smtClean="0"/>
              <a:t>2026-09-07</a:t>
            </a:fld>
            <a:endParaRPr lang="en-US"/>
          </a:p>
        </p:txBody>
      </p:sp>
      <p:sp>
        <p:nvSpPr>
          <p:cNvPr id="3" name="Footer Placeholder 2">
            <a:extLst>
              <a:ext uri="{FF2B5EF4-FFF2-40B4-BE49-F238E27FC236}">
                <a16:creationId xmlns:a16="http://schemas.microsoft.com/office/drawing/2014/main" id="{DE5876CE-33AC-0E96-91C7-93A03D3E086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3BD6F7B-38EC-96F2-B832-B4A03CCE5787}"/>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2577663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8B602-EF84-9612-960A-764F91A692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9D0380E-0DB8-3576-E076-D3EA873FCE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3ABAE71-9CC1-298D-93B3-54BCD445BB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1E76F6-99A7-4E47-A377-C67D5BFF5DB6}"/>
              </a:ext>
            </a:extLst>
          </p:cNvPr>
          <p:cNvSpPr>
            <a:spLocks noGrp="1"/>
          </p:cNvSpPr>
          <p:nvPr>
            <p:ph type="dt" sz="half" idx="10"/>
          </p:nvPr>
        </p:nvSpPr>
        <p:spPr/>
        <p:txBody>
          <a:bodyPr/>
          <a:lstStyle/>
          <a:p>
            <a:fld id="{D16B0F93-0D09-DD41-B565-932B3C6E3385}" type="datetime1">
              <a:rPr lang="en-CA" smtClean="0"/>
              <a:t>2026-09-07</a:t>
            </a:fld>
            <a:endParaRPr lang="en-US"/>
          </a:p>
        </p:txBody>
      </p:sp>
      <p:sp>
        <p:nvSpPr>
          <p:cNvPr id="6" name="Footer Placeholder 5">
            <a:extLst>
              <a:ext uri="{FF2B5EF4-FFF2-40B4-BE49-F238E27FC236}">
                <a16:creationId xmlns:a16="http://schemas.microsoft.com/office/drawing/2014/main" id="{44AB234A-8605-623F-3DEA-C534946BA4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FAA1D4-8AAC-29F3-222E-47CDF2BBA404}"/>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2173150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79BB9-977A-27F4-BEFC-740F1BDF33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7FBCF4F-5E96-0A24-8EFF-F36440D2BF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2F1E80B-5960-CABC-474C-49662C85DA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C55615-EC2C-3528-54F0-CFFA15A2FC3C}"/>
              </a:ext>
            </a:extLst>
          </p:cNvPr>
          <p:cNvSpPr>
            <a:spLocks noGrp="1"/>
          </p:cNvSpPr>
          <p:nvPr>
            <p:ph type="dt" sz="half" idx="10"/>
          </p:nvPr>
        </p:nvSpPr>
        <p:spPr/>
        <p:txBody>
          <a:bodyPr/>
          <a:lstStyle/>
          <a:p>
            <a:fld id="{ED8976A9-AF4F-FD4E-BB84-C385CFCF117F}" type="datetime1">
              <a:rPr lang="en-CA" smtClean="0"/>
              <a:t>2026-09-07</a:t>
            </a:fld>
            <a:endParaRPr lang="en-US"/>
          </a:p>
        </p:txBody>
      </p:sp>
      <p:sp>
        <p:nvSpPr>
          <p:cNvPr id="6" name="Footer Placeholder 5">
            <a:extLst>
              <a:ext uri="{FF2B5EF4-FFF2-40B4-BE49-F238E27FC236}">
                <a16:creationId xmlns:a16="http://schemas.microsoft.com/office/drawing/2014/main" id="{5DB262AB-AA42-AB41-2040-636DCC0ED0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AA15EC-BF97-1858-C41C-B4D514F0F1A3}"/>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1108779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3CF63-A9D3-FA6E-406C-DF993FDE209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862D56E-1199-465A-3BBC-5E0EFEE60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7897E9-5AB9-5320-B4A0-F4B28F82CDE8}"/>
              </a:ext>
            </a:extLst>
          </p:cNvPr>
          <p:cNvSpPr>
            <a:spLocks noGrp="1"/>
          </p:cNvSpPr>
          <p:nvPr>
            <p:ph type="dt" sz="half" idx="10"/>
          </p:nvPr>
        </p:nvSpPr>
        <p:spPr/>
        <p:txBody>
          <a:bodyPr/>
          <a:lstStyle/>
          <a:p>
            <a:fld id="{492470E5-0948-8D41-8D3F-1B5BF1D4DC2D}" type="datetime1">
              <a:rPr lang="en-CA" smtClean="0"/>
              <a:t>2026-09-07</a:t>
            </a:fld>
            <a:endParaRPr lang="en-US"/>
          </a:p>
        </p:txBody>
      </p:sp>
      <p:sp>
        <p:nvSpPr>
          <p:cNvPr id="5" name="Footer Placeholder 4">
            <a:extLst>
              <a:ext uri="{FF2B5EF4-FFF2-40B4-BE49-F238E27FC236}">
                <a16:creationId xmlns:a16="http://schemas.microsoft.com/office/drawing/2014/main" id="{C460AB15-8DA3-84EC-738A-B6C97642EC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BF8EA-BDA1-3028-D040-CBBEBC93F986}"/>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326560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401638-C9B0-067B-B944-5142B4351A4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30B0202-22DB-1E5D-F53C-F60BABED25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38915D-3834-9E80-66F7-77727A2A1925}"/>
              </a:ext>
            </a:extLst>
          </p:cNvPr>
          <p:cNvSpPr>
            <a:spLocks noGrp="1"/>
          </p:cNvSpPr>
          <p:nvPr>
            <p:ph type="dt" sz="half" idx="10"/>
          </p:nvPr>
        </p:nvSpPr>
        <p:spPr/>
        <p:txBody>
          <a:bodyPr/>
          <a:lstStyle/>
          <a:p>
            <a:fld id="{3E0E0ACB-460E-1F4C-913C-D16387C6FB6E}" type="datetime1">
              <a:rPr lang="en-CA" smtClean="0"/>
              <a:t>2026-09-07</a:t>
            </a:fld>
            <a:endParaRPr lang="en-US"/>
          </a:p>
        </p:txBody>
      </p:sp>
      <p:sp>
        <p:nvSpPr>
          <p:cNvPr id="5" name="Footer Placeholder 4">
            <a:extLst>
              <a:ext uri="{FF2B5EF4-FFF2-40B4-BE49-F238E27FC236}">
                <a16:creationId xmlns:a16="http://schemas.microsoft.com/office/drawing/2014/main" id="{AB92B207-B7F5-3F0F-BD77-EE82930621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AAD8D5-DB02-4027-E1AD-B4B00034E28F}"/>
              </a:ext>
            </a:extLst>
          </p:cNvPr>
          <p:cNvSpPr>
            <a:spLocks noGrp="1"/>
          </p:cNvSpPr>
          <p:nvPr>
            <p:ph type="sldNum" sz="quarter" idx="12"/>
          </p:nvPr>
        </p:nvSpPr>
        <p:spPr/>
        <p:txBody>
          <a:bodyPr/>
          <a:lstStyle/>
          <a:p>
            <a:fld id="{FCB0052D-3314-4D42-AE40-1C875E116984}" type="slidenum">
              <a:rPr lang="en-US" smtClean="0"/>
              <a:t>‹#›</a:t>
            </a:fld>
            <a:endParaRPr lang="en-US"/>
          </a:p>
        </p:txBody>
      </p:sp>
    </p:spTree>
    <p:extLst>
      <p:ext uri="{BB962C8B-B14F-4D97-AF65-F5344CB8AC3E}">
        <p14:creationId xmlns:p14="http://schemas.microsoft.com/office/powerpoint/2010/main" val="3287490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AC0BB6-A391-80AD-BB95-D2B554F81A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D519A12-6198-F691-7731-2AA972E80E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C884B4-A110-F2A0-AA28-79A8EDF4FD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78B1F8B-F86C-1547-A0F0-A07BFF13E216}" type="datetime1">
              <a:rPr lang="en-CA" smtClean="0"/>
              <a:t>2026-09-07</a:t>
            </a:fld>
            <a:endParaRPr lang="en-US"/>
          </a:p>
        </p:txBody>
      </p:sp>
      <p:sp>
        <p:nvSpPr>
          <p:cNvPr id="5" name="Footer Placeholder 4">
            <a:extLst>
              <a:ext uri="{FF2B5EF4-FFF2-40B4-BE49-F238E27FC236}">
                <a16:creationId xmlns:a16="http://schemas.microsoft.com/office/drawing/2014/main" id="{1F3ACABD-7A09-694E-1A76-E4358E681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482B057-923A-A9F8-0BE8-786F3BECF7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B0052D-3314-4D42-AE40-1C875E116984}" type="slidenum">
              <a:rPr lang="en-US" smtClean="0"/>
              <a:t>‹#›</a:t>
            </a:fld>
            <a:endParaRPr lang="en-US"/>
          </a:p>
        </p:txBody>
      </p:sp>
    </p:spTree>
    <p:extLst>
      <p:ext uri="{BB962C8B-B14F-4D97-AF65-F5344CB8AC3E}">
        <p14:creationId xmlns:p14="http://schemas.microsoft.com/office/powerpoint/2010/main" val="138753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org&amp;utm_campaign=index&amp;utm_content=origi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3.png"/><Relationship Id="rId3" Type="http://schemas.openxmlformats.org/officeDocument/2006/relationships/image" Target="../media/image1.jpg"/><Relationship Id="rId7" Type="http://schemas.openxmlformats.org/officeDocument/2006/relationships/image" Target="../media/image17.png"/><Relationship Id="rId12"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org&amp;utm_campaign=index&amp;utm_content=original"/><Relationship Id="rId11" Type="http://schemas.openxmlformats.org/officeDocument/2006/relationships/image" Target="../media/image21.png"/><Relationship Id="rId5" Type="http://schemas.openxmlformats.org/officeDocument/2006/relationships/image" Target="../media/image3.png"/><Relationship Id="rId10" Type="http://schemas.openxmlformats.org/officeDocument/2006/relationships/image" Target="../media/image20.png"/><Relationship Id="rId4" Type="http://schemas.openxmlformats.org/officeDocument/2006/relationships/image" Target="../media/image2.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5.emf"/><Relationship Id="rId4" Type="http://schemas.openxmlformats.org/officeDocument/2006/relationships/image" Target="../media/image24.sv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emf"/><Relationship Id="rId4" Type="http://schemas.openxmlformats.org/officeDocument/2006/relationships/image" Target="../media/image26.emf"/></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29.emf"/></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1.emf"/><Relationship Id="rId4" Type="http://schemas.openxmlformats.org/officeDocument/2006/relationships/image" Target="../media/image30.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88CCB-205C-E9E3-42E0-80F42F50182F}"/>
              </a:ext>
            </a:extLst>
          </p:cNvPr>
          <p:cNvSpPr>
            <a:spLocks noGrp="1"/>
          </p:cNvSpPr>
          <p:nvPr>
            <p:ph type="ctrTitle"/>
          </p:nvPr>
        </p:nvSpPr>
        <p:spPr>
          <a:xfrm>
            <a:off x="1191826" y="567469"/>
            <a:ext cx="10201835" cy="2387600"/>
          </a:xfrm>
        </p:spPr>
        <p:txBody>
          <a:bodyPr>
            <a:noAutofit/>
          </a:bodyPr>
          <a:lstStyle/>
          <a:p>
            <a:r>
              <a:rPr lang="en-US" sz="4000" b="1" dirty="0">
                <a:solidFill>
                  <a:schemeClr val="bg1"/>
                </a:solidFill>
                <a:latin typeface="Britannic Bold" panose="020B0903060703020204" pitchFamily="34" charset="77"/>
              </a:rPr>
              <a:t>A cooler look at the environment of </a:t>
            </a:r>
            <a:r>
              <a:rPr lang="en-US" sz="4000" b="1" dirty="0" err="1">
                <a:solidFill>
                  <a:schemeClr val="bg1"/>
                </a:solidFill>
                <a:latin typeface="Britannic Bold" panose="020B0903060703020204" pitchFamily="34" charset="77"/>
              </a:rPr>
              <a:t>Cyg</a:t>
            </a:r>
            <a:r>
              <a:rPr lang="en-US" sz="4000" b="1" dirty="0">
                <a:solidFill>
                  <a:schemeClr val="bg1"/>
                </a:solidFill>
                <a:latin typeface="Britannic Bold" panose="020B0903060703020204" pitchFamily="34" charset="77"/>
              </a:rPr>
              <a:t> X-1:</a:t>
            </a:r>
            <a:br>
              <a:rPr lang="en-US" sz="4000" dirty="0">
                <a:solidFill>
                  <a:schemeClr val="bg1"/>
                </a:solidFill>
                <a:latin typeface="Britannic Bold" panose="020B0903060703020204" pitchFamily="34" charset="77"/>
              </a:rPr>
            </a:br>
            <a:r>
              <a:rPr lang="en-US" sz="3200" dirty="0">
                <a:solidFill>
                  <a:schemeClr val="bg1"/>
                </a:solidFill>
                <a:latin typeface="Britannic Bold" panose="020B0903060703020204" pitchFamily="34" charset="77"/>
              </a:rPr>
              <a:t>Searching for dynamical interactions within cold molecular gas</a:t>
            </a:r>
            <a:endParaRPr lang="en-US" sz="4000" dirty="0">
              <a:solidFill>
                <a:schemeClr val="bg1"/>
              </a:solidFill>
              <a:latin typeface="Britannic Bold" panose="020B0903060703020204" pitchFamily="34" charset="77"/>
            </a:endParaRPr>
          </a:p>
        </p:txBody>
      </p:sp>
      <p:sp>
        <p:nvSpPr>
          <p:cNvPr id="3" name="Subtitle 2">
            <a:extLst>
              <a:ext uri="{FF2B5EF4-FFF2-40B4-BE49-F238E27FC236}">
                <a16:creationId xmlns:a16="http://schemas.microsoft.com/office/drawing/2014/main" id="{EF655CD7-C948-FB3B-48FB-563AE66D954C}"/>
              </a:ext>
            </a:extLst>
          </p:cNvPr>
          <p:cNvSpPr>
            <a:spLocks noGrp="1"/>
          </p:cNvSpPr>
          <p:nvPr>
            <p:ph type="subTitle" idx="1"/>
          </p:nvPr>
        </p:nvSpPr>
        <p:spPr>
          <a:prstGeom prst="roundRect">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r>
              <a:rPr lang="en-US" b="1" noProof="0" dirty="0">
                <a:solidFill>
                  <a:schemeClr val="bg1"/>
                </a:solidFill>
                <a:latin typeface="Cambria" panose="02040503050406030204" pitchFamily="18" charset="0"/>
                <a:cs typeface="Times New Roman" panose="02020603050405020304" pitchFamily="18" charset="0"/>
              </a:rPr>
              <a:t>Pau Bosch-Cabot</a:t>
            </a:r>
            <a:endParaRPr lang="en-US" sz="1800" noProof="0" dirty="0">
              <a:solidFill>
                <a:schemeClr val="bg1"/>
              </a:solidFill>
              <a:latin typeface="Cambria" panose="02040503050406030204" pitchFamily="18" charset="0"/>
              <a:cs typeface="Times New Roman" panose="02020603050405020304" pitchFamily="18" charset="0"/>
            </a:endParaRPr>
          </a:p>
          <a:p>
            <a:r>
              <a:rPr lang="en-US" sz="1800" noProof="0" dirty="0">
                <a:solidFill>
                  <a:schemeClr val="bg1"/>
                </a:solidFill>
                <a:latin typeface="Cambria" panose="02040503050406030204" pitchFamily="18" charset="0"/>
                <a:cs typeface="Times New Roman" panose="02020603050405020304" pitchFamily="18" charset="0"/>
              </a:rPr>
              <a:t>Alexandra </a:t>
            </a:r>
            <a:r>
              <a:rPr lang="en-US" sz="1800" noProof="0" dirty="0" err="1">
                <a:solidFill>
                  <a:schemeClr val="bg1"/>
                </a:solidFill>
                <a:latin typeface="Cambria" panose="02040503050406030204" pitchFamily="18" charset="0"/>
                <a:cs typeface="Times New Roman" panose="02020603050405020304" pitchFamily="18" charset="0"/>
              </a:rPr>
              <a:t>Tetarenko</a:t>
            </a:r>
            <a:r>
              <a:rPr lang="en-US" sz="1800" dirty="0">
                <a:solidFill>
                  <a:schemeClr val="bg1"/>
                </a:solidFill>
                <a:latin typeface="Cambria" panose="02040503050406030204" pitchFamily="18" charset="0"/>
                <a:cs typeface="Times New Roman" panose="02020603050405020304" pitchFamily="18" charset="0"/>
              </a:rPr>
              <a:t>, Valentí Bosch-Ramon, David Russell, James Miller-Jones, Sara Motta, </a:t>
            </a:r>
            <a:r>
              <a:rPr lang="en-US" sz="1800" dirty="0" err="1">
                <a:solidFill>
                  <a:schemeClr val="bg1"/>
                </a:solidFill>
                <a:latin typeface="Cambria" panose="02040503050406030204" pitchFamily="18" charset="0"/>
                <a:cs typeface="Times New Roman" panose="02020603050405020304" pitchFamily="18" charset="0"/>
              </a:rPr>
              <a:t>Pikky</a:t>
            </a:r>
            <a:r>
              <a:rPr lang="en-US" sz="1800" dirty="0">
                <a:solidFill>
                  <a:schemeClr val="bg1"/>
                </a:solidFill>
                <a:latin typeface="Cambria" panose="02040503050406030204" pitchFamily="18" charset="0"/>
                <a:cs typeface="Times New Roman" panose="02020603050405020304" pitchFamily="18" charset="0"/>
              </a:rPr>
              <a:t> Atri, María Díaz-Trigo, Isabella Mariani, Steve Prabu.</a:t>
            </a:r>
          </a:p>
          <a:p>
            <a:endParaRPr lang="en-US" sz="1800" dirty="0">
              <a:solidFill>
                <a:schemeClr val="bg1"/>
              </a:solidFill>
              <a:latin typeface="Cambria" panose="02040503050406030204" pitchFamily="18" charset="0"/>
              <a:cs typeface="Times New Roman" panose="02020603050405020304" pitchFamily="18" charset="0"/>
            </a:endParaRPr>
          </a:p>
        </p:txBody>
      </p:sp>
      <p:pic>
        <p:nvPicPr>
          <p:cNvPr id="5" name="Picture 4" descr="A yellow logo with black text&#10;&#10;AI-generated content may be incorrect.">
            <a:extLst>
              <a:ext uri="{FF2B5EF4-FFF2-40B4-BE49-F238E27FC236}">
                <a16:creationId xmlns:a16="http://schemas.microsoft.com/office/drawing/2014/main" id="{69E48DCE-2B2C-A27E-EB42-8287A47298E0}"/>
              </a:ext>
            </a:extLst>
          </p:cNvPr>
          <p:cNvPicPr>
            <a:picLocks noChangeAspect="1"/>
          </p:cNvPicPr>
          <p:nvPr/>
        </p:nvPicPr>
        <p:blipFill>
          <a:blip r:embed="rId4"/>
          <a:stretch>
            <a:fillRect/>
          </a:stretch>
        </p:blipFill>
        <p:spPr>
          <a:xfrm>
            <a:off x="7745506" y="5970331"/>
            <a:ext cx="1076087" cy="1076087"/>
          </a:xfrm>
          <a:prstGeom prst="rect">
            <a:avLst/>
          </a:prstGeom>
        </p:spPr>
      </p:pic>
      <p:pic>
        <p:nvPicPr>
          <p:cNvPr id="6" name="Picture 5" descr="A logo with white text&#10;&#10;AI-generated content may be incorrect.">
            <a:extLst>
              <a:ext uri="{FF2B5EF4-FFF2-40B4-BE49-F238E27FC236}">
                <a16:creationId xmlns:a16="http://schemas.microsoft.com/office/drawing/2014/main" id="{B809AF3B-D4F0-E993-7B48-13CAE0BAEBE0}"/>
              </a:ext>
            </a:extLst>
          </p:cNvPr>
          <p:cNvPicPr>
            <a:picLocks noChangeAspect="1"/>
          </p:cNvPicPr>
          <p:nvPr/>
        </p:nvPicPr>
        <p:blipFill>
          <a:blip r:embed="rId5"/>
          <a:stretch>
            <a:fillRect/>
          </a:stretch>
        </p:blipFill>
        <p:spPr>
          <a:xfrm>
            <a:off x="8821593" y="6179981"/>
            <a:ext cx="1638300" cy="656785"/>
          </a:xfrm>
          <a:prstGeom prst="rect">
            <a:avLst/>
          </a:prstGeom>
        </p:spPr>
      </p:pic>
      <p:pic>
        <p:nvPicPr>
          <p:cNvPr id="7" name="Picture 6" descr="File:Inaf-fondo-trasparente.png - Wikipedia">
            <a:extLst>
              <a:ext uri="{FF2B5EF4-FFF2-40B4-BE49-F238E27FC236}">
                <a16:creationId xmlns:a16="http://schemas.microsoft.com/office/drawing/2014/main" id="{871E9F7B-5774-43D5-6027-C6231FBFBD7D}"/>
              </a:ext>
            </a:extLst>
          </p:cNvPr>
          <p:cNvPicPr>
            <a:picLocks noChangeAspect="1"/>
          </p:cNvPicPr>
          <p:nvPr/>
        </p:nvPicPr>
        <p:blipFill>
          <a:blip r:embed="rId6"/>
          <a:stretch>
            <a:fillRect/>
          </a:stretch>
        </p:blipFill>
        <p:spPr>
          <a:xfrm>
            <a:off x="10173982" y="5904769"/>
            <a:ext cx="2439359" cy="1278205"/>
          </a:xfrm>
          <a:prstGeom prst="rect">
            <a:avLst/>
          </a:prstGeom>
        </p:spPr>
      </p:pic>
    </p:spTree>
    <p:extLst>
      <p:ext uri="{BB962C8B-B14F-4D97-AF65-F5344CB8AC3E}">
        <p14:creationId xmlns:p14="http://schemas.microsoft.com/office/powerpoint/2010/main" val="4276803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D7278B7-19D4-CC69-540C-EB8CF715D977}"/>
              </a:ext>
            </a:extLst>
          </p:cNvPr>
          <p:cNvSpPr/>
          <p:nvPr/>
        </p:nvSpPr>
        <p:spPr>
          <a:xfrm>
            <a:off x="411068" y="1930718"/>
            <a:ext cx="4645026" cy="11325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755B9D-FA12-AF0E-57A5-A75D2D464201}"/>
              </a:ext>
            </a:extLst>
          </p:cNvPr>
          <p:cNvSpPr>
            <a:spLocks noGrp="1"/>
          </p:cNvSpPr>
          <p:nvPr>
            <p:ph type="title"/>
          </p:nvPr>
        </p:nvSpPr>
        <p:spPr>
          <a:xfrm>
            <a:off x="838200" y="-78370"/>
            <a:ext cx="10515600" cy="1325563"/>
          </a:xfrm>
        </p:spPr>
        <p:txBody>
          <a:bodyPr>
            <a:normAutofit/>
          </a:bodyPr>
          <a:lstStyle/>
          <a:p>
            <a:r>
              <a:rPr lang="en-US" sz="4000" dirty="0">
                <a:solidFill>
                  <a:schemeClr val="bg1"/>
                </a:solidFill>
                <a:latin typeface="Britannic Bold" panose="020B0903060703020204" pitchFamily="34" charset="77"/>
              </a:rPr>
              <a:t>Feedback structures from BHXB and AGN</a:t>
            </a:r>
          </a:p>
        </p:txBody>
      </p:sp>
      <p:sp>
        <p:nvSpPr>
          <p:cNvPr id="4" name="Slide Number Placeholder 3">
            <a:extLst>
              <a:ext uri="{FF2B5EF4-FFF2-40B4-BE49-F238E27FC236}">
                <a16:creationId xmlns:a16="http://schemas.microsoft.com/office/drawing/2014/main" id="{0DB1D6DF-5962-7EE2-138C-BC5C5E242DCA}"/>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a:t>
            </a:fld>
            <a:endParaRPr lang="en-US" dirty="0">
              <a:solidFill>
                <a:schemeClr val="bg1"/>
              </a:solidFill>
              <a:latin typeface="Britannic Bold" panose="020B0903060703020204" pitchFamily="34" charset="77"/>
            </a:endParaRPr>
          </a:p>
        </p:txBody>
      </p:sp>
      <p:pic>
        <p:nvPicPr>
          <p:cNvPr id="6" name="Picture 5">
            <a:extLst>
              <a:ext uri="{FF2B5EF4-FFF2-40B4-BE49-F238E27FC236}">
                <a16:creationId xmlns:a16="http://schemas.microsoft.com/office/drawing/2014/main" id="{7042E69A-1737-AE6F-B85F-17889F436CFE}"/>
              </a:ext>
            </a:extLst>
          </p:cNvPr>
          <p:cNvPicPr>
            <a:picLocks noChangeAspect="1"/>
          </p:cNvPicPr>
          <p:nvPr/>
        </p:nvPicPr>
        <p:blipFill>
          <a:blip r:embed="rId4"/>
          <a:srcRect t="-1136" r="7356" b="1"/>
          <a:stretch>
            <a:fillRect/>
          </a:stretch>
        </p:blipFill>
        <p:spPr>
          <a:xfrm>
            <a:off x="411068" y="1930718"/>
            <a:ext cx="4645026" cy="3803136"/>
          </a:xfrm>
          <a:prstGeom prst="rect">
            <a:avLst/>
          </a:prstGeom>
          <a:ln w="38100">
            <a:solidFill>
              <a:schemeClr val="accent1"/>
            </a:solid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BA2F8D5-5AAB-F1F4-579E-708FFBFB93C2}"/>
              </a:ext>
            </a:extLst>
          </p:cNvPr>
          <p:cNvSpPr txBox="1"/>
          <p:nvPr/>
        </p:nvSpPr>
        <p:spPr>
          <a:xfrm>
            <a:off x="411068" y="5859660"/>
            <a:ext cx="4645026" cy="369332"/>
          </a:xfrm>
          <a:prstGeom prst="rect">
            <a:avLst/>
          </a:prstGeom>
          <a:noFill/>
        </p:spPr>
        <p:txBody>
          <a:bodyPr wrap="square" rtlCol="0">
            <a:spAutoFit/>
          </a:bodyPr>
          <a:lstStyle/>
          <a:p>
            <a:r>
              <a:rPr lang="en-US" i="1" dirty="0">
                <a:solidFill>
                  <a:schemeClr val="bg1"/>
                </a:solidFill>
                <a:latin typeface="Cambria" panose="02040503050406030204" pitchFamily="18" charset="0"/>
              </a:rPr>
              <a:t>Credit: Alexandra </a:t>
            </a:r>
            <a:r>
              <a:rPr lang="en-US" i="1" dirty="0" err="1">
                <a:solidFill>
                  <a:schemeClr val="bg1"/>
                </a:solidFill>
                <a:latin typeface="Cambria" panose="02040503050406030204" pitchFamily="18" charset="0"/>
              </a:rPr>
              <a:t>Tetarenko</a:t>
            </a:r>
            <a:r>
              <a:rPr lang="en-US" i="1" dirty="0">
                <a:solidFill>
                  <a:schemeClr val="bg1"/>
                </a:solidFill>
                <a:latin typeface="Cambria" panose="02040503050406030204" pitchFamily="18" charset="0"/>
              </a:rPr>
              <a:t>/NRAO</a:t>
            </a:r>
          </a:p>
        </p:txBody>
      </p:sp>
      <p:sp>
        <p:nvSpPr>
          <p:cNvPr id="8" name="Marcador de contenido 2">
            <a:extLst>
              <a:ext uri="{FF2B5EF4-FFF2-40B4-BE49-F238E27FC236}">
                <a16:creationId xmlns:a16="http://schemas.microsoft.com/office/drawing/2014/main" id="{2CD5BF2B-418F-8DEA-2FAC-F9213D93F36D}"/>
              </a:ext>
            </a:extLst>
          </p:cNvPr>
          <p:cNvSpPr txBox="1">
            <a:spLocks noGrp="1"/>
          </p:cNvSpPr>
          <p:nvPr>
            <p:ph idx="1"/>
          </p:nvPr>
        </p:nvSpPr>
        <p:spPr>
          <a:xfrm>
            <a:off x="5594350" y="1527175"/>
            <a:ext cx="6027738" cy="2506943"/>
          </a:xfrm>
          <a:prstGeom prst="roundRect">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US" noProof="0" dirty="0">
                <a:solidFill>
                  <a:schemeClr val="bg1"/>
                </a:solidFill>
                <a:latin typeface="Cambria" panose="02040503050406030204" pitchFamily="18" charset="0"/>
                <a:cs typeface="Calibri" panose="020F0502020204030204" pitchFamily="34" charset="0"/>
              </a:rPr>
              <a:t>Black Hole X-ray Binaries shape the ISM with their jets, much like Active Galactic Nuclei.</a:t>
            </a: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Calibri" panose="020F0502020204030204" pitchFamily="34" charset="0"/>
              </a:rPr>
              <a:t>By identifying jet driven feedback, we can estimate the time-averaged power of the jets.</a:t>
            </a:r>
            <a:endParaRPr lang="en-US" noProof="0" dirty="0">
              <a:solidFill>
                <a:schemeClr val="bg1"/>
              </a:solidFill>
              <a:latin typeface="Cambria" panose="02040503050406030204" pitchFamily="18" charset="0"/>
              <a:cs typeface="Calibri" panose="020F0502020204030204" pitchFamily="34" charset="0"/>
            </a:endParaRPr>
          </a:p>
        </p:txBody>
      </p:sp>
      <p:sp>
        <p:nvSpPr>
          <p:cNvPr id="9" name="Marcador de contenido 2">
            <a:extLst>
              <a:ext uri="{FF2B5EF4-FFF2-40B4-BE49-F238E27FC236}">
                <a16:creationId xmlns:a16="http://schemas.microsoft.com/office/drawing/2014/main" id="{C3A6F7AD-16C4-DFC6-D4A5-B26FAD0DB1F4}"/>
              </a:ext>
            </a:extLst>
          </p:cNvPr>
          <p:cNvSpPr txBox="1">
            <a:spLocks/>
          </p:cNvSpPr>
          <p:nvPr/>
        </p:nvSpPr>
        <p:spPr>
          <a:xfrm>
            <a:off x="5728494" y="4417188"/>
            <a:ext cx="5759450" cy="1461582"/>
          </a:xfrm>
          <a:prstGeom prst="roundRect">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b="1" u="sng" noProof="0" dirty="0">
                <a:solidFill>
                  <a:schemeClr val="bg1"/>
                </a:solidFill>
                <a:latin typeface="Cambria" panose="02040503050406030204" pitchFamily="18" charset="0"/>
                <a:cs typeface="Times New Roman" panose="02020603050405020304" pitchFamily="18" charset="0"/>
              </a:rPr>
              <a:t>However</a:t>
            </a:r>
            <a:r>
              <a:rPr lang="en-US" noProof="0" dirty="0">
                <a:solidFill>
                  <a:schemeClr val="bg1"/>
                </a:solidFill>
                <a:latin typeface="Cambria" panose="02040503050406030204" pitchFamily="18" charset="0"/>
                <a:cs typeface="Times New Roman" panose="02020603050405020304" pitchFamily="18" charset="0"/>
              </a:rPr>
              <a:t>, when binaries have a high mass companion, jet feedback can get entangled with other outflows, and classical continuum imaging carries limited information.</a:t>
            </a:r>
            <a:endParaRPr lang="en-US" noProof="0" dirty="0">
              <a:solidFill>
                <a:schemeClr val="bg1"/>
              </a:solidFill>
              <a:latin typeface="Cambria" panose="02040503050406030204" pitchFamily="18" charset="0"/>
            </a:endParaRPr>
          </a:p>
        </p:txBody>
      </p:sp>
      <p:sp>
        <p:nvSpPr>
          <p:cNvPr id="5" name="TextBox 4">
            <a:extLst>
              <a:ext uri="{FF2B5EF4-FFF2-40B4-BE49-F238E27FC236}">
                <a16:creationId xmlns:a16="http://schemas.microsoft.com/office/drawing/2014/main" id="{DB3F72D6-349C-69B5-C5AA-C9A9085390C6}"/>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422733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637FC4DC-6392-4E90-2626-376F4D664A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7B51A5-A52F-F7EB-4BA0-30D469854965}"/>
              </a:ext>
            </a:extLst>
          </p:cNvPr>
          <p:cNvSpPr>
            <a:spLocks noGrp="1"/>
          </p:cNvSpPr>
          <p:nvPr>
            <p:ph type="title"/>
          </p:nvPr>
        </p:nvSpPr>
        <p:spPr>
          <a:xfrm>
            <a:off x="838200" y="-55437"/>
            <a:ext cx="10515600" cy="1325563"/>
          </a:xfrm>
        </p:spPr>
        <p:txBody>
          <a:bodyPr>
            <a:normAutofit/>
          </a:bodyPr>
          <a:lstStyle/>
          <a:p>
            <a:r>
              <a:rPr lang="en-US" sz="4000" dirty="0">
                <a:solidFill>
                  <a:schemeClr val="bg1"/>
                </a:solidFill>
                <a:latin typeface="Britannic Bold" panose="020B0903060703020204" pitchFamily="34" charset="77"/>
              </a:rPr>
              <a:t>New methods: Molecular line imaging</a:t>
            </a:r>
          </a:p>
        </p:txBody>
      </p:sp>
      <p:sp>
        <p:nvSpPr>
          <p:cNvPr id="4" name="Slide Number Placeholder 3">
            <a:extLst>
              <a:ext uri="{FF2B5EF4-FFF2-40B4-BE49-F238E27FC236}">
                <a16:creationId xmlns:a16="http://schemas.microsoft.com/office/drawing/2014/main" id="{76EAE78A-132F-7278-F3E3-E9AD49AE6637}"/>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2</a:t>
            </a:fld>
            <a:endParaRPr lang="en-US" dirty="0">
              <a:solidFill>
                <a:schemeClr val="bg1"/>
              </a:solidFill>
              <a:latin typeface="Britannic Bold" panose="020B0903060703020204" pitchFamily="34" charset="77"/>
            </a:endParaRPr>
          </a:p>
        </p:txBody>
      </p:sp>
      <p:sp>
        <p:nvSpPr>
          <p:cNvPr id="8" name="Marcador de contenido 2">
            <a:extLst>
              <a:ext uri="{FF2B5EF4-FFF2-40B4-BE49-F238E27FC236}">
                <a16:creationId xmlns:a16="http://schemas.microsoft.com/office/drawing/2014/main" id="{E31CCF0C-6F90-0709-7AC2-9569B20D86EA}"/>
              </a:ext>
            </a:extLst>
          </p:cNvPr>
          <p:cNvSpPr txBox="1">
            <a:spLocks noGrp="1"/>
          </p:cNvSpPr>
          <p:nvPr>
            <p:ph idx="1"/>
          </p:nvPr>
        </p:nvSpPr>
        <p:spPr>
          <a:xfrm>
            <a:off x="5582920" y="1708609"/>
            <a:ext cx="6385410" cy="4187825"/>
          </a:xfrm>
          <a:prstGeom prst="roundRect">
            <a:avLst>
              <a:gd name="adj" fmla="val 16346"/>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Detect molecular emission to produce images and spectra.</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Line profiles/different tracers ➡️ ISM conditions.</a:t>
            </a:r>
          </a:p>
          <a:p>
            <a:pPr algn="just"/>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Doppler shifting ➡️ Kinematics!</a:t>
            </a:r>
          </a:p>
          <a:p>
            <a:pPr algn="just"/>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Assessment of energy content with reduced assumptions (e.g., Tetarenko+2018).</a:t>
            </a:r>
            <a:endParaRPr lang="en-US" dirty="0">
              <a:solidFill>
                <a:schemeClr val="bg1"/>
              </a:solidFill>
              <a:latin typeface="Cambria" panose="02040503050406030204" pitchFamily="18" charset="0"/>
            </a:endParaRPr>
          </a:p>
          <a:p>
            <a:pPr marL="342900" indent="-342900" algn="just">
              <a:buFont typeface="Arial" panose="020B0604020202020204" pitchFamily="34" charset="0"/>
              <a:buChar char="•"/>
            </a:pPr>
            <a:endParaRPr lang="en-US" noProof="0" dirty="0">
              <a:solidFill>
                <a:schemeClr val="bg1"/>
              </a:solidFill>
              <a:latin typeface="Cambria" panose="02040503050406030204" pitchFamily="18" charset="0"/>
              <a:cs typeface="Calibri" panose="020F0502020204030204" pitchFamily="34" charset="0"/>
            </a:endParaRPr>
          </a:p>
        </p:txBody>
      </p:sp>
      <p:sp>
        <p:nvSpPr>
          <p:cNvPr id="3" name="Rectangle 2">
            <a:extLst>
              <a:ext uri="{FF2B5EF4-FFF2-40B4-BE49-F238E27FC236}">
                <a16:creationId xmlns:a16="http://schemas.microsoft.com/office/drawing/2014/main" id="{BCF99FBC-0336-2569-DA6F-B5ED8F47CC51}"/>
              </a:ext>
            </a:extLst>
          </p:cNvPr>
          <p:cNvSpPr/>
          <p:nvPr/>
        </p:nvSpPr>
        <p:spPr>
          <a:xfrm>
            <a:off x="704654" y="5514945"/>
            <a:ext cx="3737780" cy="400110"/>
          </a:xfrm>
          <a:prstGeom prst="rect">
            <a:avLst/>
          </a:prstGeom>
          <a:noFill/>
        </p:spPr>
        <p:txBody>
          <a:bodyPr wrap="square" lIns="91440" tIns="45720" rIns="91440" bIns="45720">
            <a:spAutoFit/>
          </a:bodyPr>
          <a:lstStyle/>
          <a:p>
            <a:pPr algn="ctr"/>
            <a:r>
              <a:rPr lang="en-US" sz="2000" i="1"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Credit: Elisabetta Liuzzo/ INAF</a:t>
            </a:r>
            <a:endParaRPr lang="en-US" sz="2000" b="0" i="1" cap="none" spc="0"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7976DFA8-4455-9DC3-DC7E-478F365F5B82}"/>
              </a:ext>
            </a:extLst>
          </p:cNvPr>
          <p:cNvPicPr>
            <a:picLocks noChangeAspect="1"/>
          </p:cNvPicPr>
          <p:nvPr/>
        </p:nvPicPr>
        <p:blipFill>
          <a:blip r:embed="rId4"/>
          <a:stretch>
            <a:fillRect/>
          </a:stretch>
        </p:blipFill>
        <p:spPr>
          <a:xfrm>
            <a:off x="223670" y="1837960"/>
            <a:ext cx="5060438" cy="3566253"/>
          </a:xfrm>
          <a:prstGeom prst="rect">
            <a:avLst/>
          </a:prstGeom>
          <a:ln w="38100">
            <a:solidFill>
              <a:schemeClr val="accent1"/>
            </a:solidFill>
          </a:ln>
        </p:spPr>
      </p:pic>
      <p:sp>
        <p:nvSpPr>
          <p:cNvPr id="5" name="TextBox 4">
            <a:extLst>
              <a:ext uri="{FF2B5EF4-FFF2-40B4-BE49-F238E27FC236}">
                <a16:creationId xmlns:a16="http://schemas.microsoft.com/office/drawing/2014/main" id="{CDE27599-3BF0-5351-C43C-4479FF42929B}"/>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3669211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B0CFCE67-FB6F-D9AF-31B7-76A56E0046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AC70F4-94C0-4925-D027-7C5314AD668D}"/>
              </a:ext>
            </a:extLst>
          </p:cNvPr>
          <p:cNvSpPr>
            <a:spLocks noGrp="1"/>
          </p:cNvSpPr>
          <p:nvPr>
            <p:ph type="title"/>
          </p:nvPr>
        </p:nvSpPr>
        <p:spPr>
          <a:xfrm>
            <a:off x="838200" y="-80647"/>
            <a:ext cx="10515600" cy="1325563"/>
          </a:xfrm>
        </p:spPr>
        <p:txBody>
          <a:bodyPr>
            <a:normAutofit/>
          </a:bodyPr>
          <a:lstStyle/>
          <a:p>
            <a:r>
              <a:rPr lang="en-US" sz="4000" dirty="0">
                <a:solidFill>
                  <a:schemeClr val="bg1"/>
                </a:solidFill>
                <a:latin typeface="Britannic Bold" panose="020B0903060703020204" pitchFamily="34" charset="77"/>
              </a:rPr>
              <a:t>The case of Cygnus X-1</a:t>
            </a:r>
          </a:p>
        </p:txBody>
      </p:sp>
      <p:sp>
        <p:nvSpPr>
          <p:cNvPr id="4" name="Slide Number Placeholder 3">
            <a:extLst>
              <a:ext uri="{FF2B5EF4-FFF2-40B4-BE49-F238E27FC236}">
                <a16:creationId xmlns:a16="http://schemas.microsoft.com/office/drawing/2014/main" id="{E54C123C-B4B6-4F78-BDB8-A06411FE6507}"/>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3</a:t>
            </a:fld>
            <a:endParaRPr lang="en-US" dirty="0">
              <a:solidFill>
                <a:schemeClr val="bg1"/>
              </a:solidFill>
              <a:latin typeface="Britannic Bold" panose="020B0903060703020204" pitchFamily="34" charset="77"/>
            </a:endParaRPr>
          </a:p>
        </p:txBody>
      </p:sp>
      <p:sp>
        <p:nvSpPr>
          <p:cNvPr id="8" name="Marcador de contenido 2">
            <a:extLst>
              <a:ext uri="{FF2B5EF4-FFF2-40B4-BE49-F238E27FC236}">
                <a16:creationId xmlns:a16="http://schemas.microsoft.com/office/drawing/2014/main" id="{EA46D052-9E28-11F1-52EA-73C162EF0503}"/>
              </a:ext>
            </a:extLst>
          </p:cNvPr>
          <p:cNvSpPr txBox="1">
            <a:spLocks noGrp="1"/>
          </p:cNvSpPr>
          <p:nvPr>
            <p:ph idx="1"/>
          </p:nvPr>
        </p:nvSpPr>
        <p:spPr>
          <a:xfrm>
            <a:off x="5594350" y="1527175"/>
            <a:ext cx="6027738" cy="4187825"/>
          </a:xfrm>
          <a:prstGeom prst="roundRect">
            <a:avLst>
              <a:gd name="adj" fmla="val 16346"/>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Cygnus X-1 is a high mass X-ray binary with powerful jets and a prominent stellar wind.</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A pc-scale bow shock, believed to be driven by the jet, was identified in the early 2000’s (Gallo+2005, Russell+2007).</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The stellar wind affects the jet at small scales by bending it and causing helical motion at A.U. scales (Prabu + 2026).</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What can the molecular gas add to the story of multiple outflows?</a:t>
            </a:r>
            <a:endParaRPr lang="en-US" dirty="0">
              <a:solidFill>
                <a:schemeClr val="bg1"/>
              </a:solidFill>
              <a:latin typeface="Cambria" panose="02040503050406030204" pitchFamily="18" charset="0"/>
            </a:endParaRPr>
          </a:p>
          <a:p>
            <a:pPr marL="342900" indent="-342900" algn="just">
              <a:buFont typeface="Arial" panose="020B0604020202020204" pitchFamily="34" charset="0"/>
              <a:buChar char="•"/>
            </a:pPr>
            <a:endParaRPr lang="en-US" noProof="0" dirty="0">
              <a:solidFill>
                <a:schemeClr val="bg1"/>
              </a:solidFill>
              <a:latin typeface="Cambria" panose="02040503050406030204" pitchFamily="18" charset="0"/>
              <a:cs typeface="Calibri" panose="020F0502020204030204" pitchFamily="34" charset="0"/>
            </a:endParaRPr>
          </a:p>
        </p:txBody>
      </p:sp>
      <p:sp>
        <p:nvSpPr>
          <p:cNvPr id="3" name="Rectangle 2">
            <a:extLst>
              <a:ext uri="{FF2B5EF4-FFF2-40B4-BE49-F238E27FC236}">
                <a16:creationId xmlns:a16="http://schemas.microsoft.com/office/drawing/2014/main" id="{0052BD6B-1F9C-98ED-AC6D-3E379EF3301B}"/>
              </a:ext>
            </a:extLst>
          </p:cNvPr>
          <p:cNvSpPr/>
          <p:nvPr/>
        </p:nvSpPr>
        <p:spPr>
          <a:xfrm>
            <a:off x="613755" y="6045568"/>
            <a:ext cx="3737780" cy="400110"/>
          </a:xfrm>
          <a:prstGeom prst="rect">
            <a:avLst/>
          </a:prstGeom>
          <a:noFill/>
        </p:spPr>
        <p:txBody>
          <a:bodyPr wrap="square" lIns="91440" tIns="45720" rIns="91440" bIns="45720">
            <a:spAutoFit/>
          </a:bodyPr>
          <a:lstStyle/>
          <a:p>
            <a:pPr algn="ctr"/>
            <a:r>
              <a:rPr lang="en-US" sz="2000" i="1"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Credit: WSRT/NRAO</a:t>
            </a:r>
            <a:endParaRPr lang="en-US" sz="2000" b="0" i="1" cap="none" spc="0"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endParaRPr>
          </a:p>
        </p:txBody>
      </p:sp>
      <p:grpSp>
        <p:nvGrpSpPr>
          <p:cNvPr id="26" name="Group 25">
            <a:extLst>
              <a:ext uri="{FF2B5EF4-FFF2-40B4-BE49-F238E27FC236}">
                <a16:creationId xmlns:a16="http://schemas.microsoft.com/office/drawing/2014/main" id="{F50EABBE-FE9C-0F7C-AA92-23A86011A544}"/>
              </a:ext>
            </a:extLst>
          </p:cNvPr>
          <p:cNvGrpSpPr/>
          <p:nvPr/>
        </p:nvGrpSpPr>
        <p:grpSpPr>
          <a:xfrm>
            <a:off x="972900" y="1282724"/>
            <a:ext cx="3587670" cy="4725035"/>
            <a:chOff x="2738094" y="11570770"/>
            <a:chExt cx="4423294" cy="6098512"/>
          </a:xfrm>
        </p:grpSpPr>
        <p:grpSp>
          <p:nvGrpSpPr>
            <p:cNvPr id="27" name="Group 26">
              <a:extLst>
                <a:ext uri="{FF2B5EF4-FFF2-40B4-BE49-F238E27FC236}">
                  <a16:creationId xmlns:a16="http://schemas.microsoft.com/office/drawing/2014/main" id="{76E30E99-16CA-C9F6-E6AE-AA8BE51AD5C9}"/>
                </a:ext>
              </a:extLst>
            </p:cNvPr>
            <p:cNvGrpSpPr/>
            <p:nvPr/>
          </p:nvGrpSpPr>
          <p:grpSpPr>
            <a:xfrm>
              <a:off x="2738094" y="11570770"/>
              <a:ext cx="4423294" cy="6098512"/>
              <a:chOff x="2783515" y="11568420"/>
              <a:chExt cx="4423294" cy="6098512"/>
            </a:xfrm>
          </p:grpSpPr>
          <p:grpSp>
            <p:nvGrpSpPr>
              <p:cNvPr id="30" name="Group 29">
                <a:extLst>
                  <a:ext uri="{FF2B5EF4-FFF2-40B4-BE49-F238E27FC236}">
                    <a16:creationId xmlns:a16="http://schemas.microsoft.com/office/drawing/2014/main" id="{547C2F4B-C030-38FB-EEA0-009A376BD6BE}"/>
                  </a:ext>
                </a:extLst>
              </p:cNvPr>
              <p:cNvGrpSpPr/>
              <p:nvPr/>
            </p:nvGrpSpPr>
            <p:grpSpPr>
              <a:xfrm>
                <a:off x="2783515" y="11568420"/>
                <a:ext cx="4423294" cy="6098512"/>
                <a:chOff x="2804739" y="11542637"/>
                <a:chExt cx="4423294" cy="6098512"/>
              </a:xfrm>
            </p:grpSpPr>
            <p:grpSp>
              <p:nvGrpSpPr>
                <p:cNvPr id="33" name="Group 32">
                  <a:extLst>
                    <a:ext uri="{FF2B5EF4-FFF2-40B4-BE49-F238E27FC236}">
                      <a16:creationId xmlns:a16="http://schemas.microsoft.com/office/drawing/2014/main" id="{9B3E1B9E-BC45-B0D6-F707-AE0592D7D257}"/>
                    </a:ext>
                  </a:extLst>
                </p:cNvPr>
                <p:cNvGrpSpPr/>
                <p:nvPr/>
              </p:nvGrpSpPr>
              <p:grpSpPr>
                <a:xfrm>
                  <a:off x="2804739" y="11542637"/>
                  <a:ext cx="4423294" cy="6098512"/>
                  <a:chOff x="2804739" y="11542637"/>
                  <a:chExt cx="4423294" cy="6098512"/>
                </a:xfrm>
              </p:grpSpPr>
              <p:grpSp>
                <p:nvGrpSpPr>
                  <p:cNvPr id="35" name="Group 34">
                    <a:extLst>
                      <a:ext uri="{FF2B5EF4-FFF2-40B4-BE49-F238E27FC236}">
                        <a16:creationId xmlns:a16="http://schemas.microsoft.com/office/drawing/2014/main" id="{767AC210-512D-A575-F13D-D6D855129F75}"/>
                      </a:ext>
                    </a:extLst>
                  </p:cNvPr>
                  <p:cNvGrpSpPr/>
                  <p:nvPr/>
                </p:nvGrpSpPr>
                <p:grpSpPr>
                  <a:xfrm>
                    <a:off x="2804739" y="11542637"/>
                    <a:ext cx="4423294" cy="6098512"/>
                    <a:chOff x="7261905" y="11383641"/>
                    <a:chExt cx="3898222" cy="5518660"/>
                  </a:xfrm>
                </p:grpSpPr>
                <p:pic>
                  <p:nvPicPr>
                    <p:cNvPr id="38" name="Picture 37">
                      <a:extLst>
                        <a:ext uri="{FF2B5EF4-FFF2-40B4-BE49-F238E27FC236}">
                          <a16:creationId xmlns:a16="http://schemas.microsoft.com/office/drawing/2014/main" id="{373285D2-903A-D4C3-6BDB-3AD5C77F419E}"/>
                        </a:ext>
                      </a:extLst>
                    </p:cNvPr>
                    <p:cNvPicPr>
                      <a:picLocks noChangeAspect="1"/>
                    </p:cNvPicPr>
                    <p:nvPr/>
                  </p:nvPicPr>
                  <p:blipFill>
                    <a:blip r:embed="rId4"/>
                    <a:stretch>
                      <a:fillRect/>
                    </a:stretch>
                  </p:blipFill>
                  <p:spPr>
                    <a:xfrm>
                      <a:off x="7261905" y="11383641"/>
                      <a:ext cx="3898222" cy="551866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9" name="Left-Right Arrow 38">
                      <a:extLst>
                        <a:ext uri="{FF2B5EF4-FFF2-40B4-BE49-F238E27FC236}">
                          <a16:creationId xmlns:a16="http://schemas.microsoft.com/office/drawing/2014/main" id="{33849CB1-813C-41A2-37AB-5E076C5600FC}"/>
                        </a:ext>
                      </a:extLst>
                    </p:cNvPr>
                    <p:cNvSpPr/>
                    <p:nvPr/>
                  </p:nvSpPr>
                  <p:spPr>
                    <a:xfrm>
                      <a:off x="9963150" y="11542635"/>
                      <a:ext cx="914400" cy="165191"/>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929652A8-4C68-1FEA-B1E2-46D0DA1A4B20}"/>
                        </a:ext>
                      </a:extLst>
                    </p:cNvPr>
                    <p:cNvSpPr txBox="1"/>
                    <p:nvPr/>
                  </p:nvSpPr>
                  <p:spPr>
                    <a:xfrm>
                      <a:off x="10059901" y="11586918"/>
                      <a:ext cx="800100" cy="543731"/>
                    </a:xfrm>
                    <a:prstGeom prst="rect">
                      <a:avLst/>
                    </a:prstGeom>
                    <a:noFill/>
                  </p:spPr>
                  <p:txBody>
                    <a:bodyPr wrap="square" rtlCol="0">
                      <a:spAutoFit/>
                    </a:bodyPr>
                    <a:lstStyle/>
                    <a:p>
                      <a:r>
                        <a:rPr lang="en-US" dirty="0">
                          <a:latin typeface="Cambria" panose="02040503050406030204" pitchFamily="18" charset="0"/>
                        </a:rPr>
                        <a:t>1pc</a:t>
                      </a:r>
                    </a:p>
                  </p:txBody>
                </p:sp>
              </p:grpSp>
              <p:sp>
                <p:nvSpPr>
                  <p:cNvPr id="36" name="Extract 35">
                    <a:extLst>
                      <a:ext uri="{FF2B5EF4-FFF2-40B4-BE49-F238E27FC236}">
                        <a16:creationId xmlns:a16="http://schemas.microsoft.com/office/drawing/2014/main" id="{CC2645EE-E36C-E8E1-B832-BD5E2F2FF3D2}"/>
                      </a:ext>
                    </a:extLst>
                  </p:cNvPr>
                  <p:cNvSpPr/>
                  <p:nvPr/>
                </p:nvSpPr>
                <p:spPr>
                  <a:xfrm rot="12016529">
                    <a:off x="4967906" y="12788163"/>
                    <a:ext cx="488226" cy="3348535"/>
                  </a:xfrm>
                  <a:prstGeom prst="flowChartExtra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6186771D-9966-C2DB-A1AE-8E5D31FFF77B}"/>
                      </a:ext>
                    </a:extLst>
                  </p:cNvPr>
                  <p:cNvSpPr/>
                  <p:nvPr/>
                </p:nvSpPr>
                <p:spPr>
                  <a:xfrm rot="1488619">
                    <a:off x="5513396" y="12807289"/>
                    <a:ext cx="480311" cy="18387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5-Point Star 33">
                  <a:extLst>
                    <a:ext uri="{FF2B5EF4-FFF2-40B4-BE49-F238E27FC236}">
                      <a16:creationId xmlns:a16="http://schemas.microsoft.com/office/drawing/2014/main" id="{B1A468EB-ECA0-3B4D-8C06-43EC2527CD70}"/>
                    </a:ext>
                  </a:extLst>
                </p:cNvPr>
                <p:cNvSpPr/>
                <p:nvPr/>
              </p:nvSpPr>
              <p:spPr>
                <a:xfrm>
                  <a:off x="4507313" y="15731531"/>
                  <a:ext cx="369020" cy="318052"/>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TextBox 30">
                <a:extLst>
                  <a:ext uri="{FF2B5EF4-FFF2-40B4-BE49-F238E27FC236}">
                    <a16:creationId xmlns:a16="http://schemas.microsoft.com/office/drawing/2014/main" id="{C9117E8F-6702-0AB1-A296-4D4EB24DE338}"/>
                  </a:ext>
                </a:extLst>
              </p:cNvPr>
              <p:cNvSpPr txBox="1"/>
              <p:nvPr/>
            </p:nvSpPr>
            <p:spPr>
              <a:xfrm>
                <a:off x="3890375" y="16266689"/>
                <a:ext cx="2401986" cy="600862"/>
              </a:xfrm>
              <a:prstGeom prst="rect">
                <a:avLst/>
              </a:prstGeom>
              <a:noFill/>
            </p:spPr>
            <p:txBody>
              <a:bodyPr wrap="square" rtlCol="0">
                <a:spAutoFit/>
              </a:bodyPr>
              <a:lstStyle/>
              <a:p>
                <a:r>
                  <a:rPr lang="en-US" b="1" dirty="0">
                    <a:latin typeface="Cambria" panose="02040503050406030204" pitchFamily="18" charset="0"/>
                  </a:rPr>
                  <a:t>Cygnus</a:t>
                </a:r>
                <a:r>
                  <a:rPr lang="en-US" sz="1600" b="1" dirty="0">
                    <a:latin typeface="Cambria" panose="02040503050406030204" pitchFamily="18" charset="0"/>
                  </a:rPr>
                  <a:t> X-1</a:t>
                </a:r>
              </a:p>
            </p:txBody>
          </p:sp>
          <p:sp>
            <p:nvSpPr>
              <p:cNvPr id="32" name="TextBox 31">
                <a:extLst>
                  <a:ext uri="{FF2B5EF4-FFF2-40B4-BE49-F238E27FC236}">
                    <a16:creationId xmlns:a16="http://schemas.microsoft.com/office/drawing/2014/main" id="{226FA6F8-0309-ACEB-23FE-E9AE73D4F506}"/>
                  </a:ext>
                </a:extLst>
              </p:cNvPr>
              <p:cNvSpPr txBox="1"/>
              <p:nvPr/>
            </p:nvSpPr>
            <p:spPr>
              <a:xfrm>
                <a:off x="5039056" y="14705415"/>
                <a:ext cx="2086272" cy="436965"/>
              </a:xfrm>
              <a:prstGeom prst="rect">
                <a:avLst/>
              </a:prstGeom>
              <a:noFill/>
            </p:spPr>
            <p:txBody>
              <a:bodyPr wrap="square" rtlCol="0">
                <a:spAutoFit/>
              </a:bodyPr>
              <a:lstStyle/>
              <a:p>
                <a:r>
                  <a:rPr lang="en-US" sz="1600" b="1" dirty="0">
                    <a:latin typeface="Cambria" panose="02040503050406030204" pitchFamily="18" charset="0"/>
                  </a:rPr>
                  <a:t>Approaching jet</a:t>
                </a:r>
              </a:p>
            </p:txBody>
          </p:sp>
        </p:grpSp>
        <p:sp>
          <p:nvSpPr>
            <p:cNvPr id="28" name="Arc 27">
              <a:extLst>
                <a:ext uri="{FF2B5EF4-FFF2-40B4-BE49-F238E27FC236}">
                  <a16:creationId xmlns:a16="http://schemas.microsoft.com/office/drawing/2014/main" id="{EBACBE36-62CA-1915-3CD9-D478BF450FCE}"/>
                </a:ext>
              </a:extLst>
            </p:cNvPr>
            <p:cNvSpPr/>
            <p:nvPr/>
          </p:nvSpPr>
          <p:spPr>
            <a:xfrm rot="17466602">
              <a:off x="3688914" y="12238093"/>
              <a:ext cx="3364440" cy="3141121"/>
            </a:xfrm>
            <a:custGeom>
              <a:avLst/>
              <a:gdLst>
                <a:gd name="csX0" fmla="*/ 1682220 w 3364440"/>
                <a:gd name="csY0" fmla="*/ 0 h 3141121"/>
                <a:gd name="csX1" fmla="*/ 3355608 w 3364440"/>
                <a:gd name="csY1" fmla="*/ 1409836 h 3141121"/>
                <a:gd name="csX2" fmla="*/ 1981856 w 3364440"/>
                <a:gd name="csY2" fmla="*/ 3116007 h 3141121"/>
              </a:gdLst>
              <a:ahLst/>
              <a:cxnLst>
                <a:cxn ang="0">
                  <a:pos x="csX0" y="csY0"/>
                </a:cxn>
                <a:cxn ang="0">
                  <a:pos x="csX1" y="csY1"/>
                </a:cxn>
                <a:cxn ang="0">
                  <a:pos x="csX2" y="csY2"/>
                </a:cxn>
              </a:cxnLst>
              <a:rect l="l" t="t" r="r" b="b"/>
              <a:pathLst>
                <a:path w="3364440" h="3141121" stroke="0" extrusionOk="0">
                  <a:moveTo>
                    <a:pt x="1682220" y="0"/>
                  </a:moveTo>
                  <a:cubicBezTo>
                    <a:pt x="2368845" y="-108428"/>
                    <a:pt x="3220301" y="626556"/>
                    <a:pt x="3355608" y="1409836"/>
                  </a:cubicBezTo>
                  <a:cubicBezTo>
                    <a:pt x="3630928" y="2265351"/>
                    <a:pt x="2791354" y="2971573"/>
                    <a:pt x="1981856" y="3116007"/>
                  </a:cubicBezTo>
                  <a:cubicBezTo>
                    <a:pt x="1953828" y="2981332"/>
                    <a:pt x="1936331" y="2788206"/>
                    <a:pt x="1875985" y="2569949"/>
                  </a:cubicBezTo>
                  <a:cubicBezTo>
                    <a:pt x="1815638" y="2351692"/>
                    <a:pt x="1827614" y="2208339"/>
                    <a:pt x="1776106" y="2054801"/>
                  </a:cubicBezTo>
                  <a:cubicBezTo>
                    <a:pt x="1724598" y="1901263"/>
                    <a:pt x="1765093" y="1702181"/>
                    <a:pt x="1682220" y="1570561"/>
                  </a:cubicBezTo>
                  <a:cubicBezTo>
                    <a:pt x="1629039" y="1386179"/>
                    <a:pt x="1728890" y="1286400"/>
                    <a:pt x="1682220" y="1078452"/>
                  </a:cubicBezTo>
                  <a:cubicBezTo>
                    <a:pt x="1635550" y="870504"/>
                    <a:pt x="1711614" y="757859"/>
                    <a:pt x="1682220" y="586343"/>
                  </a:cubicBezTo>
                  <a:cubicBezTo>
                    <a:pt x="1652826" y="414827"/>
                    <a:pt x="1737293" y="205210"/>
                    <a:pt x="1682220" y="0"/>
                  </a:cubicBezTo>
                  <a:close/>
                </a:path>
                <a:path w="3364440" h="3141121" fill="none" extrusionOk="0">
                  <a:moveTo>
                    <a:pt x="1682220" y="0"/>
                  </a:moveTo>
                  <a:cubicBezTo>
                    <a:pt x="2756659" y="50980"/>
                    <a:pt x="3031921" y="570817"/>
                    <a:pt x="3355608" y="1409836"/>
                  </a:cubicBezTo>
                  <a:cubicBezTo>
                    <a:pt x="3549198" y="2311073"/>
                    <a:pt x="2887620" y="3030337"/>
                    <a:pt x="1981856" y="3116007"/>
                  </a:cubicBezTo>
                </a:path>
              </a:pathLst>
            </a:custGeom>
            <a:noFill/>
            <a:ln w="38100">
              <a:solidFill>
                <a:srgbClr val="FF0000"/>
              </a:solidFill>
              <a:extLst>
                <a:ext uri="{C807C97D-BFC1-408E-A445-0C87EB9F89A2}">
                  <ask:lineSketchStyleProps xmlns:ask="http://schemas.microsoft.com/office/drawing/2018/sketchyshapes" sd="1219033472">
                    <a:prstGeom prst="arc">
                      <a:avLst>
                        <a:gd name="adj1" fmla="val 16200000"/>
                        <a:gd name="adj2" fmla="val 4741646"/>
                      </a:avLst>
                    </a:prstGeom>
                    <ask:type>
                      <ask:lineSketchScribble/>
                    </ask:type>
                  </ask:lineSketchStyleProps>
                </a:ext>
              </a:extLst>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29" name="TextBox 28">
              <a:extLst>
                <a:ext uri="{FF2B5EF4-FFF2-40B4-BE49-F238E27FC236}">
                  <a16:creationId xmlns:a16="http://schemas.microsoft.com/office/drawing/2014/main" id="{55C29AAD-AE42-7551-E1AC-046934E26244}"/>
                </a:ext>
              </a:extLst>
            </p:cNvPr>
            <p:cNvSpPr txBox="1"/>
            <p:nvPr/>
          </p:nvSpPr>
          <p:spPr>
            <a:xfrm>
              <a:off x="3267392" y="11877558"/>
              <a:ext cx="2086272" cy="476690"/>
            </a:xfrm>
            <a:prstGeom prst="rect">
              <a:avLst/>
            </a:prstGeom>
            <a:noFill/>
          </p:spPr>
          <p:txBody>
            <a:bodyPr wrap="square" rtlCol="0">
              <a:spAutoFit/>
            </a:bodyPr>
            <a:lstStyle/>
            <a:p>
              <a:r>
                <a:rPr lang="en-US" b="1" dirty="0">
                  <a:latin typeface="Cambria" panose="02040503050406030204" pitchFamily="18" charset="0"/>
                </a:rPr>
                <a:t>Bow shock</a:t>
              </a:r>
            </a:p>
          </p:txBody>
        </p:sp>
      </p:grpSp>
      <p:sp>
        <p:nvSpPr>
          <p:cNvPr id="5" name="TextBox 4">
            <a:extLst>
              <a:ext uri="{FF2B5EF4-FFF2-40B4-BE49-F238E27FC236}">
                <a16:creationId xmlns:a16="http://schemas.microsoft.com/office/drawing/2014/main" id="{4FA2951B-8AB1-5D4A-07B1-87D27093C36A}"/>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1041792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9A145290-E296-F24D-89F7-E0DC3C87D8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7C122F-C38D-388A-6A81-7F4434833581}"/>
              </a:ext>
            </a:extLst>
          </p:cNvPr>
          <p:cNvSpPr>
            <a:spLocks noGrp="1"/>
          </p:cNvSpPr>
          <p:nvPr>
            <p:ph type="title"/>
          </p:nvPr>
        </p:nvSpPr>
        <p:spPr>
          <a:xfrm>
            <a:off x="838200" y="-20264"/>
            <a:ext cx="10515600" cy="1325563"/>
          </a:xfrm>
        </p:spPr>
        <p:txBody>
          <a:bodyPr>
            <a:normAutofit/>
          </a:bodyPr>
          <a:lstStyle/>
          <a:p>
            <a:r>
              <a:rPr lang="en-US" sz="4000" dirty="0">
                <a:solidFill>
                  <a:schemeClr val="bg1"/>
                </a:solidFill>
                <a:latin typeface="Britannic Bold" panose="020B0903060703020204" pitchFamily="34" charset="77"/>
              </a:rPr>
              <a:t>IRAM 30m observations</a:t>
            </a:r>
          </a:p>
        </p:txBody>
      </p:sp>
      <p:sp>
        <p:nvSpPr>
          <p:cNvPr id="4" name="Slide Number Placeholder 3">
            <a:extLst>
              <a:ext uri="{FF2B5EF4-FFF2-40B4-BE49-F238E27FC236}">
                <a16:creationId xmlns:a16="http://schemas.microsoft.com/office/drawing/2014/main" id="{D575C9B6-6D09-D831-1CCE-B0AABEFA8BA0}"/>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4</a:t>
            </a:fld>
            <a:endParaRPr lang="en-US" dirty="0">
              <a:solidFill>
                <a:schemeClr val="bg1"/>
              </a:solidFill>
              <a:latin typeface="Britannic Bold" panose="020B0903060703020204" pitchFamily="34" charset="77"/>
            </a:endParaRPr>
          </a:p>
        </p:txBody>
      </p:sp>
      <mc:AlternateContent xmlns:mc="http://schemas.openxmlformats.org/markup-compatibility/2006" xmlns:a14="http://schemas.microsoft.com/office/drawing/2010/main">
        <mc:Choice Requires="a14">
          <p:sp>
            <p:nvSpPr>
              <p:cNvPr id="8" name="Marcador de contenido 2">
                <a:extLst>
                  <a:ext uri="{FF2B5EF4-FFF2-40B4-BE49-F238E27FC236}">
                    <a16:creationId xmlns:a16="http://schemas.microsoft.com/office/drawing/2014/main" id="{E59D8C22-E084-8807-6589-851E1DD017F3}"/>
                  </a:ext>
                </a:extLst>
              </p:cNvPr>
              <p:cNvSpPr txBox="1">
                <a:spLocks noGrp="1"/>
              </p:cNvSpPr>
              <p:nvPr>
                <p:ph idx="1"/>
              </p:nvPr>
            </p:nvSpPr>
            <p:spPr>
              <a:xfrm>
                <a:off x="5594350" y="1404766"/>
                <a:ext cx="6027738" cy="4531659"/>
              </a:xfrm>
              <a:prstGeom prst="roundRect">
                <a:avLst>
                  <a:gd name="adj" fmla="val 16346"/>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dirty="0">
                    <a:solidFill>
                      <a:schemeClr val="bg1"/>
                    </a:solidFill>
                    <a:latin typeface="Cambria" panose="02040503050406030204" pitchFamily="18" charset="0"/>
                    <a:cs typeface="Times New Roman" panose="02020603050405020304" pitchFamily="18" charset="0"/>
                  </a:rPr>
                  <a:t>We observed the </a:t>
                </a:r>
                <a:r>
                  <a:rPr lang="en-US" baseline="30000" dirty="0">
                    <a:solidFill>
                      <a:schemeClr val="bg1"/>
                    </a:solidFill>
                    <a:latin typeface="Cambria" panose="02040503050406030204" pitchFamily="18" charset="0"/>
                    <a:cs typeface="Times New Roman" panose="02020603050405020304" pitchFamily="18" charset="0"/>
                  </a:rPr>
                  <a:t>12</a:t>
                </a:r>
                <a:r>
                  <a:rPr lang="en-US" dirty="0">
                    <a:solidFill>
                      <a:schemeClr val="bg1"/>
                    </a:solidFill>
                    <a:latin typeface="Cambria" panose="02040503050406030204" pitchFamily="18" charset="0"/>
                    <a:cs typeface="Times New Roman" panose="02020603050405020304" pitchFamily="18" charset="0"/>
                  </a:rPr>
                  <a:t>CO (J=2-1) density tracer with IRAM-30m/HERA in </a:t>
                </a:r>
                <a14:m>
                  <m:oMath xmlns:m="http://schemas.openxmlformats.org/officeDocument/2006/math">
                    <m:sSub>
                      <m:sSubPr>
                        <m:ctrlPr>
                          <a:rPr lang="en-CA" b="0" i="1" smtClean="0">
                            <a:solidFill>
                              <a:schemeClr val="bg1"/>
                            </a:solidFill>
                            <a:latin typeface="Cambria Math" panose="02040503050406030204" pitchFamily="18" charset="0"/>
                          </a:rPr>
                        </m:ctrlPr>
                      </m:sSubPr>
                      <m:e>
                        <m:r>
                          <a:rPr lang="en-CA" b="0" i="1" smtClean="0">
                            <a:solidFill>
                              <a:schemeClr val="bg1"/>
                            </a:solidFill>
                            <a:latin typeface="Cambria Math" panose="02040503050406030204" pitchFamily="18" charset="0"/>
                          </a:rPr>
                          <m:t>𝑣</m:t>
                        </m:r>
                      </m:e>
                      <m:sub>
                        <m:r>
                          <a:rPr lang="en-CA" b="0" i="1" smtClean="0">
                            <a:solidFill>
                              <a:schemeClr val="bg1"/>
                            </a:solidFill>
                            <a:latin typeface="Cambria Math" panose="02040503050406030204" pitchFamily="18" charset="0"/>
                          </a:rPr>
                          <m:t>𝐿</m:t>
                        </m:r>
                        <m:r>
                          <m:rPr>
                            <m:sty m:val="p"/>
                          </m:rPr>
                          <a:rPr lang="en-CA" b="0" i="1" smtClean="0">
                            <a:solidFill>
                              <a:schemeClr val="bg1"/>
                            </a:solidFill>
                            <a:latin typeface="Cambria Math" panose="02040503050406030204" pitchFamily="18" charset="0"/>
                          </a:rPr>
                          <m:t>SR</m:t>
                        </m:r>
                      </m:sub>
                    </m:sSub>
                    <m:r>
                      <a:rPr lang="en-CA" b="0" i="1" smtClean="0">
                        <a:solidFill>
                          <a:schemeClr val="bg1"/>
                        </a:solidFill>
                        <a:latin typeface="Cambria Math" panose="02040503050406030204" pitchFamily="18" charset="0"/>
                      </a:rPr>
                      <m:t>=</m:t>
                    </m:r>
                    <m:d>
                      <m:dPr>
                        <m:begChr m:val="["/>
                        <m:endChr m:val="]"/>
                        <m:ctrlPr>
                          <a:rPr lang="en-CA" b="0" i="1" smtClean="0">
                            <a:solidFill>
                              <a:schemeClr val="bg1"/>
                            </a:solidFill>
                            <a:latin typeface="Cambria Math" panose="02040503050406030204" pitchFamily="18" charset="0"/>
                          </a:rPr>
                        </m:ctrlPr>
                      </m:dPr>
                      <m:e>
                        <m:r>
                          <a:rPr lang="en-CA" b="0" i="1" smtClean="0">
                            <a:solidFill>
                              <a:schemeClr val="bg1"/>
                            </a:solidFill>
                            <a:latin typeface="Cambria Math" panose="02040503050406030204" pitchFamily="18" charset="0"/>
                          </a:rPr>
                          <m:t>−100,100</m:t>
                        </m:r>
                      </m:e>
                    </m:d>
                    <m:r>
                      <a:rPr lang="en-CA" b="0" i="1" smtClean="0">
                        <a:solidFill>
                          <a:schemeClr val="bg1"/>
                        </a:solidFill>
                        <a:latin typeface="Cambria Math" panose="02040503050406030204" pitchFamily="18" charset="0"/>
                      </a:rPr>
                      <m:t> </m:t>
                    </m:r>
                    <m:r>
                      <m:rPr>
                        <m:sty m:val="p"/>
                      </m:rPr>
                      <a:rPr lang="en-CA" b="0" i="1" smtClean="0">
                        <a:solidFill>
                          <a:schemeClr val="bg1"/>
                        </a:solidFill>
                        <a:latin typeface="Cambria Math" panose="02040503050406030204" pitchFamily="18" charset="0"/>
                      </a:rPr>
                      <m:t>km</m:t>
                    </m:r>
                    <m:r>
                      <a:rPr lang="en-CA" b="0" i="1" smtClean="0">
                        <a:solidFill>
                          <a:schemeClr val="bg1"/>
                        </a:solidFill>
                        <a:latin typeface="Cambria Math" panose="02040503050406030204" pitchFamily="18" charset="0"/>
                      </a:rPr>
                      <m:t>/</m:t>
                    </m:r>
                    <m:r>
                      <m:rPr>
                        <m:sty m:val="p"/>
                      </m:rPr>
                      <a:rPr lang="en-CA" b="0" i="1" smtClean="0">
                        <a:solidFill>
                          <a:schemeClr val="bg1"/>
                        </a:solidFill>
                        <a:latin typeface="Cambria Math" panose="02040503050406030204" pitchFamily="18" charset="0"/>
                      </a:rPr>
                      <m:t>s</m:t>
                    </m:r>
                  </m:oMath>
                </a14:m>
                <a:r>
                  <a:rPr lang="en-US" dirty="0">
                    <a:solidFill>
                      <a:schemeClr val="bg1"/>
                    </a:solidFill>
                    <a:latin typeface="Cambria" panose="02040503050406030204" pitchFamily="18" charset="0"/>
                    <a:cs typeface="Times New Roman" panose="02020603050405020304" pitchFamily="18" charset="0"/>
                  </a:rPr>
                  <a:t>.</a:t>
                </a:r>
              </a:p>
              <a:p>
                <a:pPr algn="just"/>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We identify several bright molecular gas structures.</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There is a general lack of molecular gas features in the jet blown cocoon.</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We find an extended feature centered on the source (</a:t>
                </a:r>
                <a:r>
                  <a:rPr lang="en-US" i="1" dirty="0">
                    <a:solidFill>
                      <a:schemeClr val="bg1"/>
                    </a:solidFill>
                    <a:latin typeface="Cambria" panose="02040503050406030204" pitchFamily="18" charset="0"/>
                    <a:cs typeface="Times New Roman" panose="02020603050405020304" pitchFamily="18" charset="0"/>
                  </a:rPr>
                  <a:t>“the spider</a:t>
                </a:r>
                <a:r>
                  <a:rPr lang="en-US" dirty="0">
                    <a:solidFill>
                      <a:schemeClr val="bg1"/>
                    </a:solidFill>
                    <a:latin typeface="Cambria" panose="02040503050406030204" pitchFamily="18" charset="0"/>
                    <a:cs typeface="Times New Roman" panose="02020603050405020304" pitchFamily="18" charset="0"/>
                  </a:rPr>
                  <a:t>”).</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endParaRPr lang="en-US" noProof="0" dirty="0">
                  <a:solidFill>
                    <a:schemeClr val="bg1"/>
                  </a:solidFill>
                  <a:latin typeface="Cambria" panose="02040503050406030204" pitchFamily="18" charset="0"/>
                  <a:cs typeface="Calibri" panose="020F0502020204030204" pitchFamily="34" charset="0"/>
                </a:endParaRPr>
              </a:p>
            </p:txBody>
          </p:sp>
        </mc:Choice>
        <mc:Fallback xmlns="">
          <p:sp>
            <p:nvSpPr>
              <p:cNvPr id="8" name="Marcador de contenido 2">
                <a:extLst>
                  <a:ext uri="{FF2B5EF4-FFF2-40B4-BE49-F238E27FC236}">
                    <a16:creationId xmlns:a16="http://schemas.microsoft.com/office/drawing/2014/main" id="{E59D8C22-E084-8807-6589-851E1DD017F3}"/>
                  </a:ext>
                </a:extLst>
              </p:cNvPr>
              <p:cNvSpPr txBox="1">
                <a:spLocks noGrp="1" noRot="1" noChangeAspect="1" noMove="1" noResize="1" noEditPoints="1" noAdjustHandles="1" noChangeArrowheads="1" noChangeShapeType="1" noTextEdit="1"/>
              </p:cNvSpPr>
              <p:nvPr>
                <p:ph idx="1"/>
              </p:nvPr>
            </p:nvSpPr>
            <p:spPr>
              <a:xfrm>
                <a:off x="5594350" y="1404766"/>
                <a:ext cx="6027738" cy="4531659"/>
              </a:xfrm>
              <a:prstGeom prst="roundRect">
                <a:avLst>
                  <a:gd name="adj" fmla="val 16346"/>
                </a:avLst>
              </a:prstGeom>
              <a:blipFill>
                <a:blip r:embed="rId4"/>
                <a:stretch>
                  <a:fillRect/>
                </a:stretch>
              </a:blipFill>
              <a:ln>
                <a:noFill/>
              </a:ln>
            </p:spPr>
            <p:txBody>
              <a:bodyPr/>
              <a:lstStyle/>
              <a:p>
                <a:r>
                  <a:rPr lang="en-US">
                    <a:noFill/>
                  </a:rPr>
                  <a:t> </a:t>
                </a:r>
              </a:p>
            </p:txBody>
          </p:sp>
        </mc:Fallback>
      </mc:AlternateContent>
      <p:pic>
        <p:nvPicPr>
          <p:cNvPr id="6" name="Picture 5">
            <a:extLst>
              <a:ext uri="{FF2B5EF4-FFF2-40B4-BE49-F238E27FC236}">
                <a16:creationId xmlns:a16="http://schemas.microsoft.com/office/drawing/2014/main" id="{6417C10A-3B47-57EE-FA12-2F10CC0758B9}"/>
              </a:ext>
            </a:extLst>
          </p:cNvPr>
          <p:cNvPicPr>
            <a:picLocks noChangeAspect="1"/>
          </p:cNvPicPr>
          <p:nvPr/>
        </p:nvPicPr>
        <p:blipFill>
          <a:blip r:embed="rId5"/>
          <a:stretch>
            <a:fillRect/>
          </a:stretch>
        </p:blipFill>
        <p:spPr>
          <a:xfrm>
            <a:off x="449719" y="1317955"/>
            <a:ext cx="4512246" cy="4705283"/>
          </a:xfrm>
          <a:prstGeom prst="rect">
            <a:avLst/>
          </a:prstGeom>
          <a:ln w="38100">
            <a:solidFill>
              <a:schemeClr val="accent1"/>
            </a:solidFill>
          </a:ln>
        </p:spPr>
      </p:pic>
      <p:sp>
        <p:nvSpPr>
          <p:cNvPr id="7" name="Oval 6">
            <a:extLst>
              <a:ext uri="{FF2B5EF4-FFF2-40B4-BE49-F238E27FC236}">
                <a16:creationId xmlns:a16="http://schemas.microsoft.com/office/drawing/2014/main" id="{575D0591-3BC5-87F6-E234-F6F2B71C395E}"/>
              </a:ext>
            </a:extLst>
          </p:cNvPr>
          <p:cNvSpPr/>
          <p:nvPr/>
        </p:nvSpPr>
        <p:spPr>
          <a:xfrm>
            <a:off x="2310493" y="3311886"/>
            <a:ext cx="1503827" cy="974844"/>
          </a:xfrm>
          <a:prstGeom prst="ellipse">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932790B-F448-0438-08D5-C6E27D457BCA}"/>
              </a:ext>
            </a:extLst>
          </p:cNvPr>
          <p:cNvSpPr txBox="1"/>
          <p:nvPr/>
        </p:nvSpPr>
        <p:spPr>
          <a:xfrm>
            <a:off x="740466" y="2596796"/>
            <a:ext cx="1812471" cy="715089"/>
          </a:xfrm>
          <a:prstGeom prst="roundRect">
            <a:avLst/>
          </a:prstGeom>
          <a:ln/>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We shall focus on “</a:t>
            </a:r>
            <a:r>
              <a:rPr lang="en-US" i="1" dirty="0">
                <a:solidFill>
                  <a:schemeClr val="bg1"/>
                </a:solidFill>
                <a:latin typeface="Times New Roman" panose="02020603050405020304" pitchFamily="18" charset="0"/>
                <a:cs typeface="Times New Roman" panose="02020603050405020304" pitchFamily="18" charset="0"/>
              </a:rPr>
              <a:t>the spider”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C0A8698-EFFA-B8F6-886A-469788750A25}"/>
              </a:ext>
            </a:extLst>
          </p:cNvPr>
          <p:cNvSpPr/>
          <p:nvPr/>
        </p:nvSpPr>
        <p:spPr>
          <a:xfrm>
            <a:off x="511805" y="6117370"/>
            <a:ext cx="4082263" cy="400110"/>
          </a:xfrm>
          <a:prstGeom prst="rect">
            <a:avLst/>
          </a:prstGeom>
          <a:noFill/>
        </p:spPr>
        <p:txBody>
          <a:bodyPr wrap="square" lIns="91440" tIns="45720" rIns="91440" bIns="45720">
            <a:spAutoFit/>
          </a:bodyPr>
          <a:lstStyle/>
          <a:p>
            <a:pPr algn="ctr"/>
            <a:r>
              <a:rPr lang="en-US" sz="2000" i="1"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Radio image: </a:t>
            </a:r>
            <a:r>
              <a:rPr lang="en-US" sz="2000" i="1" dirty="0" err="1">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Pikky</a:t>
            </a:r>
            <a:r>
              <a:rPr lang="en-US" sz="2000" i="1"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 Atri/ </a:t>
            </a:r>
            <a:r>
              <a:rPr lang="en-US" sz="2000" i="1" dirty="0" err="1">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BowKAT</a:t>
            </a:r>
            <a:endParaRPr lang="en-US" sz="2000" b="0" i="1" cap="none" spc="0"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3EECDF9-49CD-358F-F105-827DC7951C69}"/>
              </a:ext>
            </a:extLst>
          </p:cNvPr>
          <p:cNvSpPr txBox="1"/>
          <p:nvPr/>
        </p:nvSpPr>
        <p:spPr>
          <a:xfrm>
            <a:off x="3062406" y="6539632"/>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355187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par>
                                <p:cTn id="11" presetID="9" presetClass="entr" presetSubtype="0" fill="hold" grpId="1"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par>
                                <p:cTn id="14" presetID="9" presetClass="entr" presetSubtype="0"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9" grpId="0" animBg="1"/>
      <p:bldP spid="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BBBE55E1-DF41-ACB9-31DC-AFC36479EA12}"/>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2C38B865-BA68-A4F4-4EA3-428CFE411B00}"/>
              </a:ext>
            </a:extLst>
          </p:cNvPr>
          <p:cNvSpPr/>
          <p:nvPr/>
        </p:nvSpPr>
        <p:spPr>
          <a:xfrm>
            <a:off x="1131570" y="982980"/>
            <a:ext cx="9799110" cy="5351938"/>
          </a:xfrm>
          <a:prstGeom prst="roundRect">
            <a:avLst/>
          </a:prstGeom>
          <a:solidFill>
            <a:srgbClr val="BFBFBF">
              <a:alpha val="74118"/>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7B98773-0D85-E5B5-245D-750A17F82181}"/>
              </a:ext>
            </a:extLst>
          </p:cNvPr>
          <p:cNvSpPr>
            <a:spLocks noGrp="1"/>
          </p:cNvSpPr>
          <p:nvPr>
            <p:ph type="title"/>
          </p:nvPr>
        </p:nvSpPr>
        <p:spPr>
          <a:xfrm>
            <a:off x="838200" y="-20264"/>
            <a:ext cx="10515600" cy="1325563"/>
          </a:xfrm>
        </p:spPr>
        <p:txBody>
          <a:bodyPr>
            <a:normAutofit/>
          </a:bodyPr>
          <a:lstStyle/>
          <a:p>
            <a:r>
              <a:rPr lang="en-US" sz="4000" i="1" dirty="0">
                <a:solidFill>
                  <a:schemeClr val="bg1"/>
                </a:solidFill>
                <a:latin typeface="Britannic Bold" panose="020B0903060703020204" pitchFamily="34" charset="77"/>
              </a:rPr>
              <a:t>The Spider: </a:t>
            </a:r>
            <a:r>
              <a:rPr lang="en-US" sz="4000" dirty="0">
                <a:solidFill>
                  <a:schemeClr val="bg1"/>
                </a:solidFill>
                <a:latin typeface="Britannic Bold" panose="020B0903060703020204" pitchFamily="34" charset="77"/>
              </a:rPr>
              <a:t>Observational features</a:t>
            </a:r>
            <a:endParaRPr lang="en-US" sz="4000" i="1" dirty="0">
              <a:solidFill>
                <a:schemeClr val="bg1"/>
              </a:solidFill>
              <a:latin typeface="Britannic Bold" panose="020B0903060703020204" pitchFamily="34" charset="77"/>
            </a:endParaRPr>
          </a:p>
        </p:txBody>
      </p:sp>
      <p:sp>
        <p:nvSpPr>
          <p:cNvPr id="4" name="Slide Number Placeholder 3">
            <a:extLst>
              <a:ext uri="{FF2B5EF4-FFF2-40B4-BE49-F238E27FC236}">
                <a16:creationId xmlns:a16="http://schemas.microsoft.com/office/drawing/2014/main" id="{E432322D-6C85-1A9C-F24C-B6E80A334FC8}"/>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5</a:t>
            </a:fld>
            <a:endParaRPr lang="en-US" dirty="0">
              <a:solidFill>
                <a:schemeClr val="bg1"/>
              </a:solidFill>
              <a:latin typeface="Britannic Bold" panose="020B0903060703020204" pitchFamily="34" charset="77"/>
            </a:endParaRPr>
          </a:p>
        </p:txBody>
      </p:sp>
      <p:grpSp>
        <p:nvGrpSpPr>
          <p:cNvPr id="3" name="Group 2">
            <a:extLst>
              <a:ext uri="{FF2B5EF4-FFF2-40B4-BE49-F238E27FC236}">
                <a16:creationId xmlns:a16="http://schemas.microsoft.com/office/drawing/2014/main" id="{1EFCC9B6-AAC1-660D-7EB2-3492C224823A}"/>
              </a:ext>
            </a:extLst>
          </p:cNvPr>
          <p:cNvGrpSpPr/>
          <p:nvPr/>
        </p:nvGrpSpPr>
        <p:grpSpPr>
          <a:xfrm>
            <a:off x="1361682" y="1216507"/>
            <a:ext cx="9568998" cy="5118411"/>
            <a:chOff x="8209367" y="9970732"/>
            <a:chExt cx="12581488" cy="7437665"/>
          </a:xfrm>
        </p:grpSpPr>
        <p:grpSp>
          <p:nvGrpSpPr>
            <p:cNvPr id="13" name="Group 12">
              <a:extLst>
                <a:ext uri="{FF2B5EF4-FFF2-40B4-BE49-F238E27FC236}">
                  <a16:creationId xmlns:a16="http://schemas.microsoft.com/office/drawing/2014/main" id="{EFD53F80-4B56-BAF0-1184-113E247535E7}"/>
                </a:ext>
              </a:extLst>
            </p:cNvPr>
            <p:cNvGrpSpPr/>
            <p:nvPr/>
          </p:nvGrpSpPr>
          <p:grpSpPr>
            <a:xfrm>
              <a:off x="8209367" y="9970732"/>
              <a:ext cx="12581488" cy="7437665"/>
              <a:chOff x="8160413" y="9925787"/>
              <a:chExt cx="12581488" cy="7437665"/>
            </a:xfrm>
          </p:grpSpPr>
          <p:grpSp>
            <p:nvGrpSpPr>
              <p:cNvPr id="15" name="Group 14">
                <a:extLst>
                  <a:ext uri="{FF2B5EF4-FFF2-40B4-BE49-F238E27FC236}">
                    <a16:creationId xmlns:a16="http://schemas.microsoft.com/office/drawing/2014/main" id="{56B828C8-4B4E-2CF7-2F47-348BA89FD7CE}"/>
                  </a:ext>
                </a:extLst>
              </p:cNvPr>
              <p:cNvGrpSpPr/>
              <p:nvPr/>
            </p:nvGrpSpPr>
            <p:grpSpPr>
              <a:xfrm>
                <a:off x="8160413" y="9925787"/>
                <a:ext cx="12581488" cy="7437665"/>
                <a:chOff x="8160413" y="9925787"/>
                <a:chExt cx="12581488" cy="7437665"/>
              </a:xfrm>
            </p:grpSpPr>
            <p:grpSp>
              <p:nvGrpSpPr>
                <p:cNvPr id="19" name="Group 18">
                  <a:extLst>
                    <a:ext uri="{FF2B5EF4-FFF2-40B4-BE49-F238E27FC236}">
                      <a16:creationId xmlns:a16="http://schemas.microsoft.com/office/drawing/2014/main" id="{E98E25FF-4653-513D-8DFE-02C01A404038}"/>
                    </a:ext>
                  </a:extLst>
                </p:cNvPr>
                <p:cNvGrpSpPr/>
                <p:nvPr/>
              </p:nvGrpSpPr>
              <p:grpSpPr>
                <a:xfrm>
                  <a:off x="8160413" y="9925787"/>
                  <a:ext cx="12581488" cy="7437665"/>
                  <a:chOff x="11182171" y="11948055"/>
                  <a:chExt cx="17670990" cy="9675883"/>
                </a:xfrm>
              </p:grpSpPr>
              <p:pic>
                <p:nvPicPr>
                  <p:cNvPr id="29" name="Picture 28">
                    <a:extLst>
                      <a:ext uri="{FF2B5EF4-FFF2-40B4-BE49-F238E27FC236}">
                        <a16:creationId xmlns:a16="http://schemas.microsoft.com/office/drawing/2014/main" id="{2C8106B3-0129-92C1-0498-BD11768037FF}"/>
                      </a:ext>
                    </a:extLst>
                  </p:cNvPr>
                  <p:cNvPicPr>
                    <a:picLocks noChangeAspect="1"/>
                  </p:cNvPicPr>
                  <p:nvPr/>
                </p:nvPicPr>
                <p:blipFill>
                  <a:blip r:embed="rId4"/>
                  <a:stretch>
                    <a:fillRect/>
                  </a:stretch>
                </p:blipFill>
                <p:spPr>
                  <a:xfrm>
                    <a:off x="11182171" y="11948055"/>
                    <a:ext cx="9278923" cy="9675883"/>
                  </a:xfrm>
                  <a:prstGeom prst="rect">
                    <a:avLst/>
                  </a:prstGeom>
                </p:spPr>
              </p:pic>
              <p:pic>
                <p:nvPicPr>
                  <p:cNvPr id="30" name="Picture 29">
                    <a:extLst>
                      <a:ext uri="{FF2B5EF4-FFF2-40B4-BE49-F238E27FC236}">
                        <a16:creationId xmlns:a16="http://schemas.microsoft.com/office/drawing/2014/main" id="{623812BB-0323-7F73-FA1E-6834A0100075}"/>
                      </a:ext>
                    </a:extLst>
                  </p:cNvPr>
                  <p:cNvPicPr>
                    <a:picLocks noChangeAspect="1"/>
                  </p:cNvPicPr>
                  <p:nvPr/>
                </p:nvPicPr>
                <p:blipFill>
                  <a:blip r:embed="rId5"/>
                  <a:stretch>
                    <a:fillRect/>
                  </a:stretch>
                </p:blipFill>
                <p:spPr>
                  <a:xfrm>
                    <a:off x="20380061" y="16580863"/>
                    <a:ext cx="8473100" cy="4197919"/>
                  </a:xfrm>
                  <a:prstGeom prst="rect">
                    <a:avLst/>
                  </a:prstGeom>
                </p:spPr>
              </p:pic>
              <p:sp>
                <p:nvSpPr>
                  <p:cNvPr id="31" name="Rectangle 30">
                    <a:extLst>
                      <a:ext uri="{FF2B5EF4-FFF2-40B4-BE49-F238E27FC236}">
                        <a16:creationId xmlns:a16="http://schemas.microsoft.com/office/drawing/2014/main" id="{F055A587-974C-D9C9-CAB6-37B890128618}"/>
                      </a:ext>
                    </a:extLst>
                  </p:cNvPr>
                  <p:cNvSpPr/>
                  <p:nvPr/>
                </p:nvSpPr>
                <p:spPr>
                  <a:xfrm>
                    <a:off x="15346229" y="16803442"/>
                    <a:ext cx="1723293" cy="949164"/>
                  </a:xfrm>
                  <a:prstGeom prst="rect">
                    <a:avLst/>
                  </a:prstGeom>
                  <a:noFill/>
                  <a:ln w="38100">
                    <a:solidFill>
                      <a:schemeClr val="bg1"/>
                    </a:solidFill>
                    <a:extLst>
                      <a:ext uri="{C807C97D-BFC1-408E-A445-0C87EB9F89A2}">
                        <ask:lineSketchStyleProps xmlns:ask="http://schemas.microsoft.com/office/drawing/2018/sketchyshapes" sd="1219033472">
                          <a:custGeom>
                            <a:avLst/>
                            <a:gdLst>
                              <a:gd name="csX0" fmla="*/ 0 w 1723293"/>
                              <a:gd name="csY0" fmla="*/ 0 h 949164"/>
                              <a:gd name="csX1" fmla="*/ 557198 w 1723293"/>
                              <a:gd name="csY1" fmla="*/ 0 h 949164"/>
                              <a:gd name="csX2" fmla="*/ 1079930 w 1723293"/>
                              <a:gd name="csY2" fmla="*/ 0 h 949164"/>
                              <a:gd name="csX3" fmla="*/ 1723293 w 1723293"/>
                              <a:gd name="csY3" fmla="*/ 0 h 949164"/>
                              <a:gd name="csX4" fmla="*/ 1723293 w 1723293"/>
                              <a:gd name="csY4" fmla="*/ 465090 h 949164"/>
                              <a:gd name="csX5" fmla="*/ 1723293 w 1723293"/>
                              <a:gd name="csY5" fmla="*/ 949164 h 949164"/>
                              <a:gd name="csX6" fmla="*/ 1183328 w 1723293"/>
                              <a:gd name="csY6" fmla="*/ 949164 h 949164"/>
                              <a:gd name="csX7" fmla="*/ 643363 w 1723293"/>
                              <a:gd name="csY7" fmla="*/ 949164 h 949164"/>
                              <a:gd name="csX8" fmla="*/ 0 w 1723293"/>
                              <a:gd name="csY8" fmla="*/ 949164 h 949164"/>
                              <a:gd name="csX9" fmla="*/ 0 w 1723293"/>
                              <a:gd name="csY9" fmla="*/ 503057 h 949164"/>
                              <a:gd name="csX10" fmla="*/ 0 w 1723293"/>
                              <a:gd name="csY10" fmla="*/ 0 h 9491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723293" h="949164" extrusionOk="0">
                                <a:moveTo>
                                  <a:pt x="0" y="0"/>
                                </a:moveTo>
                                <a:cubicBezTo>
                                  <a:pt x="174859" y="-23457"/>
                                  <a:pt x="344779" y="12439"/>
                                  <a:pt x="557198" y="0"/>
                                </a:cubicBezTo>
                                <a:cubicBezTo>
                                  <a:pt x="769617" y="-12439"/>
                                  <a:pt x="973661" y="9677"/>
                                  <a:pt x="1079930" y="0"/>
                                </a:cubicBezTo>
                                <a:cubicBezTo>
                                  <a:pt x="1186199" y="-9677"/>
                                  <a:pt x="1548505" y="11074"/>
                                  <a:pt x="1723293" y="0"/>
                                </a:cubicBezTo>
                                <a:cubicBezTo>
                                  <a:pt x="1749154" y="172427"/>
                                  <a:pt x="1683413" y="290649"/>
                                  <a:pt x="1723293" y="465090"/>
                                </a:cubicBezTo>
                                <a:cubicBezTo>
                                  <a:pt x="1763173" y="639531"/>
                                  <a:pt x="1717009" y="747211"/>
                                  <a:pt x="1723293" y="949164"/>
                                </a:cubicBezTo>
                                <a:cubicBezTo>
                                  <a:pt x="1573464" y="953390"/>
                                  <a:pt x="1426725" y="907824"/>
                                  <a:pt x="1183328" y="949164"/>
                                </a:cubicBezTo>
                                <a:cubicBezTo>
                                  <a:pt x="939931" y="990504"/>
                                  <a:pt x="892930" y="915311"/>
                                  <a:pt x="643363" y="949164"/>
                                </a:cubicBezTo>
                                <a:cubicBezTo>
                                  <a:pt x="393797" y="983017"/>
                                  <a:pt x="190692" y="911777"/>
                                  <a:pt x="0" y="949164"/>
                                </a:cubicBezTo>
                                <a:cubicBezTo>
                                  <a:pt x="-26579" y="793848"/>
                                  <a:pt x="18697" y="615496"/>
                                  <a:pt x="0" y="503057"/>
                                </a:cubicBezTo>
                                <a:cubicBezTo>
                                  <a:pt x="-18697" y="390618"/>
                                  <a:pt x="35769" y="185692"/>
                                  <a:pt x="0" y="0"/>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cxnSp>
                <p:nvCxnSpPr>
                  <p:cNvPr id="32" name="Straight Connector 31">
                    <a:extLst>
                      <a:ext uri="{FF2B5EF4-FFF2-40B4-BE49-F238E27FC236}">
                        <a16:creationId xmlns:a16="http://schemas.microsoft.com/office/drawing/2014/main" id="{C2C10043-6938-FDAF-075E-697417F5729B}"/>
                      </a:ext>
                    </a:extLst>
                  </p:cNvPr>
                  <p:cNvCxnSpPr>
                    <a:cxnSpLocks/>
                  </p:cNvCxnSpPr>
                  <p:nvPr/>
                </p:nvCxnSpPr>
                <p:spPr>
                  <a:xfrm flipV="1">
                    <a:off x="17069522" y="15966441"/>
                    <a:ext cx="4197602" cy="1786165"/>
                  </a:xfrm>
                  <a:prstGeom prst="line">
                    <a:avLst/>
                  </a:prstGeom>
                  <a:ln w="38100">
                    <a:solidFill>
                      <a:schemeClr val="bg1"/>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8E34E363-B42F-1A3B-1861-3ADE63B58D62}"/>
                      </a:ext>
                    </a:extLst>
                  </p:cNvPr>
                  <p:cNvCxnSpPr>
                    <a:cxnSpLocks/>
                  </p:cNvCxnSpPr>
                  <p:nvPr/>
                </p:nvCxnSpPr>
                <p:spPr>
                  <a:xfrm flipV="1">
                    <a:off x="17069522" y="12679867"/>
                    <a:ext cx="4149658" cy="4106129"/>
                  </a:xfrm>
                  <a:prstGeom prst="line">
                    <a:avLst/>
                  </a:prstGeom>
                  <a:ln w="38100">
                    <a:solidFill>
                      <a:schemeClr val="bg1"/>
                    </a:solidFill>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pic>
                <p:nvPicPr>
                  <p:cNvPr id="34" name="Picture 33">
                    <a:extLst>
                      <a:ext uri="{FF2B5EF4-FFF2-40B4-BE49-F238E27FC236}">
                        <a16:creationId xmlns:a16="http://schemas.microsoft.com/office/drawing/2014/main" id="{8A644AEB-7998-A520-41CD-961ED3C977C9}"/>
                      </a:ext>
                    </a:extLst>
                  </p:cNvPr>
                  <p:cNvPicPr>
                    <a:picLocks noChangeAspect="1"/>
                  </p:cNvPicPr>
                  <p:nvPr/>
                </p:nvPicPr>
                <p:blipFill>
                  <a:blip r:embed="rId6"/>
                  <a:srcRect l="61012" t="52950" r="6103" b="16304"/>
                  <a:stretch>
                    <a:fillRect/>
                  </a:stretch>
                </p:blipFill>
                <p:spPr>
                  <a:xfrm>
                    <a:off x="21267124" y="12691022"/>
                    <a:ext cx="4823150" cy="3275419"/>
                  </a:xfrm>
                  <a:prstGeom prst="rect">
                    <a:avLst/>
                  </a:prstGeom>
                  <a:solidFill>
                    <a:srgbClr val="FFFFFF">
                      <a:shade val="85000"/>
                    </a:srgbClr>
                  </a:solidFill>
                  <a:ln w="88900" cap="sq">
                    <a:solidFill>
                      <a:srgbClr val="FFFFFF"/>
                    </a:solidFill>
                    <a:miter lim="800000"/>
                  </a:ln>
                  <a:effectLst>
                    <a:outerShdw blurRad="50800" dist="38100" dir="2700000" algn="tl" rotWithShape="0">
                      <a:prstClr val="black">
                        <a:alpha val="40000"/>
                      </a:prstClr>
                    </a:outerShdw>
                  </a:effectLst>
                  <a:scene3d>
                    <a:camera prst="orthographicFront"/>
                    <a:lightRig rig="twoPt" dir="t">
                      <a:rot lat="0" lon="0" rev="7200000"/>
                    </a:lightRig>
                  </a:scene3d>
                  <a:sp3d>
                    <a:bevelT w="25400" h="19050"/>
                    <a:contourClr>
                      <a:srgbClr val="FFFFFF"/>
                    </a:contourClr>
                  </a:sp3d>
                </p:spPr>
              </p:pic>
            </p:grpSp>
            <p:sp>
              <p:nvSpPr>
                <p:cNvPr id="20" name="TextBox 19">
                  <a:extLst>
                    <a:ext uri="{FF2B5EF4-FFF2-40B4-BE49-F238E27FC236}">
                      <a16:creationId xmlns:a16="http://schemas.microsoft.com/office/drawing/2014/main" id="{AAAEFBE5-5120-7A10-E4CB-20B43495F716}"/>
                    </a:ext>
                  </a:extLst>
                </p:cNvPr>
                <p:cNvSpPr txBox="1"/>
                <p:nvPr/>
              </p:nvSpPr>
              <p:spPr>
                <a:xfrm>
                  <a:off x="15543481" y="15173368"/>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1</a:t>
                  </a:r>
                </a:p>
              </p:txBody>
            </p:sp>
            <p:sp>
              <p:nvSpPr>
                <p:cNvPr id="21" name="TextBox 20">
                  <a:extLst>
                    <a:ext uri="{FF2B5EF4-FFF2-40B4-BE49-F238E27FC236}">
                      <a16:creationId xmlns:a16="http://schemas.microsoft.com/office/drawing/2014/main" id="{DC890AB3-E1DC-8260-CB6F-1D1BCD3EFF50}"/>
                    </a:ext>
                  </a:extLst>
                </p:cNvPr>
                <p:cNvSpPr txBox="1"/>
                <p:nvPr/>
              </p:nvSpPr>
              <p:spPr>
                <a:xfrm>
                  <a:off x="15880423" y="15173367"/>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2</a:t>
                  </a:r>
                </a:p>
              </p:txBody>
            </p:sp>
            <p:sp>
              <p:nvSpPr>
                <p:cNvPr id="22" name="TextBox 21">
                  <a:extLst>
                    <a:ext uri="{FF2B5EF4-FFF2-40B4-BE49-F238E27FC236}">
                      <a16:creationId xmlns:a16="http://schemas.microsoft.com/office/drawing/2014/main" id="{AE77426F-010E-70E8-2B42-57DA1DFCB8A1}"/>
                    </a:ext>
                  </a:extLst>
                </p:cNvPr>
                <p:cNvSpPr txBox="1"/>
                <p:nvPr/>
              </p:nvSpPr>
              <p:spPr>
                <a:xfrm>
                  <a:off x="16387367" y="15173367"/>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3</a:t>
                  </a:r>
                </a:p>
              </p:txBody>
            </p:sp>
            <p:sp>
              <p:nvSpPr>
                <p:cNvPr id="23" name="TextBox 22">
                  <a:extLst>
                    <a:ext uri="{FF2B5EF4-FFF2-40B4-BE49-F238E27FC236}">
                      <a16:creationId xmlns:a16="http://schemas.microsoft.com/office/drawing/2014/main" id="{3EB029FC-B36D-CEAE-35EC-1F515A4FACD8}"/>
                    </a:ext>
                  </a:extLst>
                </p:cNvPr>
                <p:cNvSpPr txBox="1"/>
                <p:nvPr/>
              </p:nvSpPr>
              <p:spPr>
                <a:xfrm>
                  <a:off x="16907603" y="15173366"/>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4</a:t>
                  </a:r>
                </a:p>
              </p:txBody>
            </p:sp>
            <p:sp>
              <p:nvSpPr>
                <p:cNvPr id="24" name="TextBox 23">
                  <a:extLst>
                    <a:ext uri="{FF2B5EF4-FFF2-40B4-BE49-F238E27FC236}">
                      <a16:creationId xmlns:a16="http://schemas.microsoft.com/office/drawing/2014/main" id="{16477BF4-9230-CE65-A2CC-6283015A49B6}"/>
                    </a:ext>
                  </a:extLst>
                </p:cNvPr>
                <p:cNvSpPr txBox="1"/>
                <p:nvPr/>
              </p:nvSpPr>
              <p:spPr>
                <a:xfrm>
                  <a:off x="17479148" y="15173364"/>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5</a:t>
                  </a:r>
                </a:p>
              </p:txBody>
            </p:sp>
            <p:sp>
              <p:nvSpPr>
                <p:cNvPr id="25" name="TextBox 24">
                  <a:extLst>
                    <a:ext uri="{FF2B5EF4-FFF2-40B4-BE49-F238E27FC236}">
                      <a16:creationId xmlns:a16="http://schemas.microsoft.com/office/drawing/2014/main" id="{AAE197B1-9373-7750-5CD6-D4F6127D5238}"/>
                    </a:ext>
                  </a:extLst>
                </p:cNvPr>
                <p:cNvSpPr txBox="1"/>
                <p:nvPr/>
              </p:nvSpPr>
              <p:spPr>
                <a:xfrm>
                  <a:off x="18088431" y="15173364"/>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6</a:t>
                  </a:r>
                </a:p>
              </p:txBody>
            </p:sp>
            <p:sp>
              <p:nvSpPr>
                <p:cNvPr id="26" name="TextBox 25">
                  <a:extLst>
                    <a:ext uri="{FF2B5EF4-FFF2-40B4-BE49-F238E27FC236}">
                      <a16:creationId xmlns:a16="http://schemas.microsoft.com/office/drawing/2014/main" id="{5A01F9DE-FB7D-233D-E90B-51CE592E5866}"/>
                    </a:ext>
                  </a:extLst>
                </p:cNvPr>
                <p:cNvSpPr txBox="1"/>
                <p:nvPr/>
              </p:nvSpPr>
              <p:spPr>
                <a:xfrm>
                  <a:off x="18739943" y="15173363"/>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7</a:t>
                  </a:r>
                </a:p>
              </p:txBody>
            </p:sp>
            <p:sp>
              <p:nvSpPr>
                <p:cNvPr id="27" name="TextBox 26">
                  <a:extLst>
                    <a:ext uri="{FF2B5EF4-FFF2-40B4-BE49-F238E27FC236}">
                      <a16:creationId xmlns:a16="http://schemas.microsoft.com/office/drawing/2014/main" id="{22727E78-E165-88A0-FD30-F3641D606DE9}"/>
                    </a:ext>
                  </a:extLst>
                </p:cNvPr>
                <p:cNvSpPr txBox="1"/>
                <p:nvPr/>
              </p:nvSpPr>
              <p:spPr>
                <a:xfrm>
                  <a:off x="19229302" y="15173361"/>
                  <a:ext cx="354527" cy="439939"/>
                </a:xfrm>
                <a:prstGeom prst="rect">
                  <a:avLst/>
                </a:prstGeom>
                <a:noFill/>
              </p:spPr>
              <p:txBody>
                <a:bodyPr wrap="square" rtlCol="0">
                  <a:spAutoFit/>
                </a:bodyPr>
                <a:lstStyle/>
                <a:p>
                  <a:r>
                    <a:rPr lang="en-US" sz="1400" b="1" dirty="0">
                      <a:solidFill>
                        <a:schemeClr val="bg1"/>
                      </a:solidFill>
                      <a:latin typeface="Times New Roman" panose="02020603050405020304" pitchFamily="18" charset="0"/>
                      <a:cs typeface="Times New Roman" panose="02020603050405020304" pitchFamily="18" charset="0"/>
                    </a:rPr>
                    <a:t>8</a:t>
                  </a:r>
                </a:p>
              </p:txBody>
            </p:sp>
          </p:grpSp>
          <p:sp>
            <p:nvSpPr>
              <p:cNvPr id="16" name="Arc 15">
                <a:extLst>
                  <a:ext uri="{FF2B5EF4-FFF2-40B4-BE49-F238E27FC236}">
                    <a16:creationId xmlns:a16="http://schemas.microsoft.com/office/drawing/2014/main" id="{E2966879-BCB5-6E1C-58FB-EEB334ECF874}"/>
                  </a:ext>
                </a:extLst>
              </p:cNvPr>
              <p:cNvSpPr/>
              <p:nvPr/>
            </p:nvSpPr>
            <p:spPr>
              <a:xfrm rot="17438465">
                <a:off x="10739610" y="11559467"/>
                <a:ext cx="2828832" cy="2054959"/>
              </a:xfrm>
              <a:custGeom>
                <a:avLst/>
                <a:gdLst>
                  <a:gd name="csX0" fmla="*/ 1414416 w 2828832"/>
                  <a:gd name="csY0" fmla="*/ 0 h 2054959"/>
                  <a:gd name="csX1" fmla="*/ 2729637 w 2828832"/>
                  <a:gd name="csY1" fmla="*/ 649479 h 2054959"/>
                  <a:gd name="csX2" fmla="*/ 2000359 w 2828832"/>
                  <a:gd name="csY2" fmla="*/ 1962647 h 2054959"/>
                </a:gdLst>
                <a:ahLst/>
                <a:cxnLst>
                  <a:cxn ang="0">
                    <a:pos x="csX0" y="csY0"/>
                  </a:cxn>
                  <a:cxn ang="0">
                    <a:pos x="csX1" y="csY1"/>
                  </a:cxn>
                  <a:cxn ang="0">
                    <a:pos x="csX2" y="csY2"/>
                  </a:cxn>
                </a:cxnLst>
                <a:rect l="l" t="t" r="r" b="b"/>
                <a:pathLst>
                  <a:path w="2828832" h="2054959" stroke="0" extrusionOk="0">
                    <a:moveTo>
                      <a:pt x="1414416" y="0"/>
                    </a:moveTo>
                    <a:cubicBezTo>
                      <a:pt x="1898837" y="42708"/>
                      <a:pt x="2513876" y="202235"/>
                      <a:pt x="2729637" y="649479"/>
                    </a:cubicBezTo>
                    <a:cubicBezTo>
                      <a:pt x="2971259" y="1047333"/>
                      <a:pt x="2788479" y="1786037"/>
                      <a:pt x="2000359" y="1962647"/>
                    </a:cubicBezTo>
                    <a:cubicBezTo>
                      <a:pt x="1827177" y="1738572"/>
                      <a:pt x="1838667" y="1701652"/>
                      <a:pt x="1695669" y="1476360"/>
                    </a:cubicBezTo>
                    <a:cubicBezTo>
                      <a:pt x="1552670" y="1251068"/>
                      <a:pt x="1483615" y="1116708"/>
                      <a:pt x="1414416" y="1027480"/>
                    </a:cubicBezTo>
                    <a:cubicBezTo>
                      <a:pt x="1383028" y="791697"/>
                      <a:pt x="1464575" y="719448"/>
                      <a:pt x="1414416" y="513740"/>
                    </a:cubicBezTo>
                    <a:cubicBezTo>
                      <a:pt x="1364257" y="308032"/>
                      <a:pt x="1462869" y="124165"/>
                      <a:pt x="1414416" y="0"/>
                    </a:cubicBezTo>
                    <a:close/>
                  </a:path>
                  <a:path w="2828832" h="2054959" fill="none" extrusionOk="0">
                    <a:moveTo>
                      <a:pt x="1414416" y="0"/>
                    </a:moveTo>
                    <a:cubicBezTo>
                      <a:pt x="1957855" y="-37201"/>
                      <a:pt x="2632789" y="229876"/>
                      <a:pt x="2729637" y="649479"/>
                    </a:cubicBezTo>
                    <a:cubicBezTo>
                      <a:pt x="2834918" y="1073410"/>
                      <a:pt x="2700183" y="1696378"/>
                      <a:pt x="2000359" y="1962647"/>
                    </a:cubicBezTo>
                  </a:path>
                  <a:path w="2828832" h="2054959" fill="none" stroke="0" extrusionOk="0">
                    <a:moveTo>
                      <a:pt x="1414416" y="0"/>
                    </a:moveTo>
                    <a:cubicBezTo>
                      <a:pt x="2062940" y="-73351"/>
                      <a:pt x="2567524" y="326694"/>
                      <a:pt x="2729637" y="649479"/>
                    </a:cubicBezTo>
                    <a:cubicBezTo>
                      <a:pt x="3049549" y="1215836"/>
                      <a:pt x="2720100" y="1794830"/>
                      <a:pt x="2000359" y="1962647"/>
                    </a:cubicBezTo>
                  </a:path>
                </a:pathLst>
              </a:custGeom>
              <a:ln w="38100">
                <a:solidFill>
                  <a:srgbClr val="FF0000"/>
                </a:solidFill>
                <a:extLst>
                  <a:ext uri="{C807C97D-BFC1-408E-A445-0C87EB9F89A2}">
                    <ask:lineSketchStyleProps xmlns:ask="http://schemas.microsoft.com/office/drawing/2018/sketchyshapes" sd="3395813341">
                      <a:prstGeom prst="arc">
                        <a:avLst>
                          <a:gd name="adj1" fmla="val 16200000"/>
                          <a:gd name="adj2" fmla="val 3475810"/>
                        </a:avLst>
                      </a:prstGeom>
                      <ask:type>
                        <ask:lineSketchScribble/>
                      </ask:type>
                    </ask:lineSketchStyleProps>
                  </a:ext>
                </a:extLst>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TextBox 16">
                <a:extLst>
                  <a:ext uri="{FF2B5EF4-FFF2-40B4-BE49-F238E27FC236}">
                    <a16:creationId xmlns:a16="http://schemas.microsoft.com/office/drawing/2014/main" id="{F5BCEA5C-2792-3F86-56F8-D7501E12ECA5}"/>
                  </a:ext>
                </a:extLst>
              </p:cNvPr>
              <p:cNvSpPr txBox="1"/>
              <p:nvPr/>
            </p:nvSpPr>
            <p:spPr>
              <a:xfrm>
                <a:off x="12378734" y="10777905"/>
                <a:ext cx="1494259" cy="486741"/>
              </a:xfrm>
              <a:prstGeom prst="roundRect">
                <a:avLst/>
              </a:prstGeom>
              <a:solidFill>
                <a:schemeClr val="bg1">
                  <a:lumMod val="50000"/>
                  <a:alpha val="50000"/>
                </a:schemeClr>
              </a:solidFill>
            </p:spPr>
            <p:txBody>
              <a:bodyPr wrap="square" rtlCol="0">
                <a:spAutoFit/>
              </a:bodyPr>
              <a:lstStyle/>
              <a:p>
                <a:r>
                  <a:rPr lang="en-US" sz="1400" b="1" dirty="0">
                    <a:solidFill>
                      <a:schemeClr val="bg1"/>
                    </a:solidFill>
                    <a:latin typeface="Cambria" panose="02040503050406030204" pitchFamily="18" charset="0"/>
                  </a:rPr>
                  <a:t>Bow shock</a:t>
                </a:r>
              </a:p>
            </p:txBody>
          </p:sp>
          <p:sp>
            <p:nvSpPr>
              <p:cNvPr id="18" name="TextBox 17">
                <a:extLst>
                  <a:ext uri="{FF2B5EF4-FFF2-40B4-BE49-F238E27FC236}">
                    <a16:creationId xmlns:a16="http://schemas.microsoft.com/office/drawing/2014/main" id="{2B65AA44-83FF-F7FD-1230-7C1B30E88293}"/>
                  </a:ext>
                </a:extLst>
              </p:cNvPr>
              <p:cNvSpPr txBox="1"/>
              <p:nvPr/>
            </p:nvSpPr>
            <p:spPr>
              <a:xfrm>
                <a:off x="10466075" y="12173217"/>
                <a:ext cx="1806857" cy="827459"/>
              </a:xfrm>
              <a:prstGeom prst="roundRect">
                <a:avLst/>
              </a:prstGeom>
              <a:solidFill>
                <a:schemeClr val="bg1">
                  <a:lumMod val="50000"/>
                  <a:alpha val="50000"/>
                </a:schemeClr>
              </a:solidFill>
            </p:spPr>
            <p:txBody>
              <a:bodyPr wrap="square" rtlCol="0">
                <a:spAutoFit/>
              </a:bodyPr>
              <a:lstStyle/>
              <a:p>
                <a:r>
                  <a:rPr lang="en-US" sz="1400" b="1" dirty="0">
                    <a:solidFill>
                      <a:schemeClr val="bg1"/>
                    </a:solidFill>
                    <a:latin typeface="Cambria" panose="02040503050406030204" pitchFamily="18" charset="0"/>
                  </a:rPr>
                  <a:t>Approaching jet direction</a:t>
                </a:r>
              </a:p>
            </p:txBody>
          </p:sp>
        </p:grpSp>
        <p:sp>
          <p:nvSpPr>
            <p:cNvPr id="14" name="TextBox 13">
              <a:extLst>
                <a:ext uri="{FF2B5EF4-FFF2-40B4-BE49-F238E27FC236}">
                  <a16:creationId xmlns:a16="http://schemas.microsoft.com/office/drawing/2014/main" id="{9AA958C3-CDDA-3CD8-8E01-4343B644216B}"/>
                </a:ext>
              </a:extLst>
            </p:cNvPr>
            <p:cNvSpPr txBox="1"/>
            <p:nvPr/>
          </p:nvSpPr>
          <p:spPr>
            <a:xfrm>
              <a:off x="15437432" y="10554133"/>
              <a:ext cx="3346073" cy="439939"/>
            </a:xfrm>
            <a:prstGeom prst="rect">
              <a:avLst/>
            </a:prstGeom>
            <a:solidFill>
              <a:schemeClr val="tx1"/>
            </a:solidFill>
            <a:ln>
              <a:solidFill>
                <a:schemeClr val="tx1"/>
              </a:solidFill>
            </a:ln>
          </p:spPr>
          <p:txBody>
            <a:bodyPr wrap="square" rtlCol="0">
              <a:spAutoFit/>
            </a:bodyPr>
            <a:lstStyle/>
            <a:p>
              <a:pPr algn="ctr"/>
              <a:r>
                <a:rPr lang="en-US" sz="1400" b="1" dirty="0">
                  <a:solidFill>
                    <a:schemeClr val="bg1"/>
                  </a:solidFill>
                  <a:latin typeface="Cambria" panose="02040503050406030204" pitchFamily="18" charset="0"/>
                </a:rPr>
                <a:t>New </a:t>
              </a:r>
              <a:r>
                <a:rPr lang="en-US" sz="1200" b="1" dirty="0">
                  <a:solidFill>
                    <a:schemeClr val="bg1"/>
                  </a:solidFill>
                  <a:latin typeface="Cambria" panose="02040503050406030204" pitchFamily="18" charset="0"/>
                </a:rPr>
                <a:t>molecular</a:t>
              </a:r>
              <a:r>
                <a:rPr lang="en-US" sz="1400" b="1" dirty="0">
                  <a:solidFill>
                    <a:schemeClr val="bg1"/>
                  </a:solidFill>
                  <a:latin typeface="Cambria" panose="02040503050406030204" pitchFamily="18" charset="0"/>
                </a:rPr>
                <a:t> feature found</a:t>
              </a:r>
            </a:p>
          </p:txBody>
        </p:sp>
      </p:grpSp>
      <p:sp>
        <p:nvSpPr>
          <p:cNvPr id="6" name="TextBox 5">
            <a:extLst>
              <a:ext uri="{FF2B5EF4-FFF2-40B4-BE49-F238E27FC236}">
                <a16:creationId xmlns:a16="http://schemas.microsoft.com/office/drawing/2014/main" id="{18479DB0-58FE-4C9A-7034-5B7DDF4F0A79}"/>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1693497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52F000E9-7C95-7E15-41B9-ECBDE864994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4B343A7-25E7-B83B-6168-96E0428FF4FD}"/>
              </a:ext>
            </a:extLst>
          </p:cNvPr>
          <p:cNvSpPr/>
          <p:nvPr/>
        </p:nvSpPr>
        <p:spPr>
          <a:xfrm>
            <a:off x="6834803" y="1373155"/>
            <a:ext cx="4518997" cy="53565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9E75BF-35EA-55F1-42DE-FF7A7B3337EF}"/>
              </a:ext>
            </a:extLst>
          </p:cNvPr>
          <p:cNvSpPr>
            <a:spLocks noGrp="1"/>
          </p:cNvSpPr>
          <p:nvPr>
            <p:ph type="title"/>
          </p:nvPr>
        </p:nvSpPr>
        <p:spPr>
          <a:xfrm>
            <a:off x="838200" y="-20264"/>
            <a:ext cx="10515600" cy="1325563"/>
          </a:xfrm>
        </p:spPr>
        <p:txBody>
          <a:bodyPr>
            <a:normAutofit/>
          </a:bodyPr>
          <a:lstStyle/>
          <a:p>
            <a:r>
              <a:rPr lang="en-US" sz="4000" i="1" dirty="0">
                <a:solidFill>
                  <a:schemeClr val="bg1"/>
                </a:solidFill>
                <a:latin typeface="Britannic Bold" panose="020B0903060703020204" pitchFamily="34" charset="77"/>
              </a:rPr>
              <a:t>The Spider: </a:t>
            </a:r>
            <a:r>
              <a:rPr lang="en-US" sz="4000" dirty="0">
                <a:solidFill>
                  <a:schemeClr val="bg1"/>
                </a:solidFill>
                <a:latin typeface="Britannic Bold" panose="020B0903060703020204" pitchFamily="34" charset="77"/>
              </a:rPr>
              <a:t>Observational features</a:t>
            </a:r>
            <a:endParaRPr lang="en-US" sz="4000" i="1" dirty="0">
              <a:solidFill>
                <a:schemeClr val="bg1"/>
              </a:solidFill>
              <a:latin typeface="Britannic Bold" panose="020B0903060703020204" pitchFamily="34" charset="77"/>
            </a:endParaRPr>
          </a:p>
        </p:txBody>
      </p:sp>
      <p:sp>
        <p:nvSpPr>
          <p:cNvPr id="4" name="Slide Number Placeholder 3">
            <a:extLst>
              <a:ext uri="{FF2B5EF4-FFF2-40B4-BE49-F238E27FC236}">
                <a16:creationId xmlns:a16="http://schemas.microsoft.com/office/drawing/2014/main" id="{ED67471C-AF66-7667-693A-EB8D95CA7E8F}"/>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6</a:t>
            </a:fld>
            <a:endParaRPr lang="en-US" dirty="0">
              <a:solidFill>
                <a:schemeClr val="bg1"/>
              </a:solidFill>
              <a:latin typeface="Britannic Bold" panose="020B0903060703020204" pitchFamily="34" charset="77"/>
            </a:endParaRPr>
          </a:p>
        </p:txBody>
      </p:sp>
      <p:pic>
        <p:nvPicPr>
          <p:cNvPr id="6" name="Picture 5">
            <a:extLst>
              <a:ext uri="{FF2B5EF4-FFF2-40B4-BE49-F238E27FC236}">
                <a16:creationId xmlns:a16="http://schemas.microsoft.com/office/drawing/2014/main" id="{3055F825-CC65-8309-2D32-16625A22FDCA}"/>
              </a:ext>
            </a:extLst>
          </p:cNvPr>
          <p:cNvPicPr>
            <a:picLocks noChangeAspect="1"/>
          </p:cNvPicPr>
          <p:nvPr/>
        </p:nvPicPr>
        <p:blipFill>
          <a:blip r:embed="rId4"/>
          <a:srcRect r="1774"/>
          <a:stretch>
            <a:fillRect/>
          </a:stretch>
        </p:blipFill>
        <p:spPr>
          <a:xfrm>
            <a:off x="396863" y="1373155"/>
            <a:ext cx="10956937" cy="4713153"/>
          </a:xfrm>
          <a:prstGeom prst="rect">
            <a:avLst/>
          </a:prstGeom>
          <a:ln w="57150">
            <a:solidFill>
              <a:schemeClr val="accent1"/>
            </a:solidFill>
          </a:ln>
        </p:spPr>
      </p:pic>
      <p:sp>
        <p:nvSpPr>
          <p:cNvPr id="3" name="TextBox 2">
            <a:extLst>
              <a:ext uri="{FF2B5EF4-FFF2-40B4-BE49-F238E27FC236}">
                <a16:creationId xmlns:a16="http://schemas.microsoft.com/office/drawing/2014/main" id="{B636FCCE-A5F1-4090-87EF-E2E188B1F665}"/>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2593750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0E9FA883-CDCD-3238-B049-04552C3B5E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E39377-AB56-3CB6-9204-76065CE62900}"/>
              </a:ext>
            </a:extLst>
          </p:cNvPr>
          <p:cNvSpPr>
            <a:spLocks noGrp="1"/>
          </p:cNvSpPr>
          <p:nvPr>
            <p:ph type="title"/>
          </p:nvPr>
        </p:nvSpPr>
        <p:spPr>
          <a:xfrm>
            <a:off x="838200" y="-20264"/>
            <a:ext cx="10515600" cy="1325563"/>
          </a:xfrm>
        </p:spPr>
        <p:txBody>
          <a:bodyPr>
            <a:normAutofit/>
          </a:bodyPr>
          <a:lstStyle/>
          <a:p>
            <a:r>
              <a:rPr lang="en-US" sz="4000" dirty="0">
                <a:solidFill>
                  <a:schemeClr val="bg1"/>
                </a:solidFill>
                <a:latin typeface="Britannic Bold" panose="020B0903060703020204" pitchFamily="34" charset="77"/>
              </a:rPr>
              <a:t>What could </a:t>
            </a:r>
            <a:r>
              <a:rPr lang="en-US" sz="4000" i="1" dirty="0">
                <a:solidFill>
                  <a:schemeClr val="bg1"/>
                </a:solidFill>
                <a:latin typeface="Britannic Bold" panose="020B0903060703020204" pitchFamily="34" charset="77"/>
              </a:rPr>
              <a:t>the Spider </a:t>
            </a:r>
            <a:r>
              <a:rPr lang="en-US" sz="4000" dirty="0">
                <a:solidFill>
                  <a:schemeClr val="bg1"/>
                </a:solidFill>
                <a:latin typeface="Britannic Bold" panose="020B0903060703020204" pitchFamily="34" charset="77"/>
              </a:rPr>
              <a:t>be?</a:t>
            </a:r>
            <a:endParaRPr lang="en-US" sz="4000" i="1" dirty="0">
              <a:solidFill>
                <a:schemeClr val="bg1"/>
              </a:solidFill>
              <a:latin typeface="Britannic Bold" panose="020B0903060703020204" pitchFamily="34" charset="77"/>
            </a:endParaRPr>
          </a:p>
        </p:txBody>
      </p:sp>
      <p:sp>
        <p:nvSpPr>
          <p:cNvPr id="4" name="Slide Number Placeholder 3">
            <a:extLst>
              <a:ext uri="{FF2B5EF4-FFF2-40B4-BE49-F238E27FC236}">
                <a16:creationId xmlns:a16="http://schemas.microsoft.com/office/drawing/2014/main" id="{BCFFA371-DA0C-4EE0-876F-393F35B984FF}"/>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7</a:t>
            </a:fld>
            <a:endParaRPr lang="en-US" dirty="0">
              <a:solidFill>
                <a:schemeClr val="bg1"/>
              </a:solidFill>
              <a:latin typeface="Britannic Bold" panose="020B0903060703020204" pitchFamily="34" charset="77"/>
            </a:endParaRPr>
          </a:p>
        </p:txBody>
      </p:sp>
      <p:sp>
        <p:nvSpPr>
          <p:cNvPr id="3" name="Rounded Rectangle 2">
            <a:extLst>
              <a:ext uri="{FF2B5EF4-FFF2-40B4-BE49-F238E27FC236}">
                <a16:creationId xmlns:a16="http://schemas.microsoft.com/office/drawing/2014/main" id="{6B350BB6-2BF2-CBA4-57E7-462819E338C6}"/>
              </a:ext>
            </a:extLst>
          </p:cNvPr>
          <p:cNvSpPr/>
          <p:nvPr/>
        </p:nvSpPr>
        <p:spPr>
          <a:xfrm>
            <a:off x="821872" y="1064391"/>
            <a:ext cx="10531928" cy="4884709"/>
          </a:xfrm>
          <a:prstGeom prst="roundRect">
            <a:avLst/>
          </a:prstGeom>
          <a:solidFill>
            <a:srgbClr val="BFBFBF">
              <a:alpha val="85882"/>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9DA88C13-02AB-76D0-C7F1-E656E2364862}"/>
              </a:ext>
            </a:extLst>
          </p:cNvPr>
          <p:cNvPicPr>
            <a:picLocks noChangeAspect="1"/>
          </p:cNvPicPr>
          <p:nvPr/>
        </p:nvPicPr>
        <p:blipFill>
          <a:blip r:embed="rId4"/>
          <a:srcRect t="7712" r="11037" b="9836"/>
          <a:stretch>
            <a:fillRect/>
          </a:stretch>
        </p:blipFill>
        <p:spPr>
          <a:xfrm>
            <a:off x="1328824" y="1139962"/>
            <a:ext cx="4886919" cy="4815803"/>
          </a:xfrm>
          <a:prstGeom prst="rect">
            <a:avLst/>
          </a:prstGeom>
        </p:spPr>
      </p:pic>
      <p:sp>
        <p:nvSpPr>
          <p:cNvPr id="5" name="TextBox 4">
            <a:extLst>
              <a:ext uri="{FF2B5EF4-FFF2-40B4-BE49-F238E27FC236}">
                <a16:creationId xmlns:a16="http://schemas.microsoft.com/office/drawing/2014/main" id="{C7C259FF-F74F-E187-59FC-FF1355A85421}"/>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pic>
        <p:nvPicPr>
          <p:cNvPr id="7" name="Picture 6">
            <a:extLst>
              <a:ext uri="{FF2B5EF4-FFF2-40B4-BE49-F238E27FC236}">
                <a16:creationId xmlns:a16="http://schemas.microsoft.com/office/drawing/2014/main" id="{150C19EB-9E37-6E8A-A41F-399ED90E7F64}"/>
              </a:ext>
            </a:extLst>
          </p:cNvPr>
          <p:cNvPicPr>
            <a:picLocks noChangeAspect="1"/>
          </p:cNvPicPr>
          <p:nvPr/>
        </p:nvPicPr>
        <p:blipFill>
          <a:blip r:embed="rId5"/>
          <a:stretch>
            <a:fillRect/>
          </a:stretch>
        </p:blipFill>
        <p:spPr>
          <a:xfrm>
            <a:off x="6737422" y="1139962"/>
            <a:ext cx="4128606" cy="4717356"/>
          </a:xfrm>
          <a:prstGeom prst="rect">
            <a:avLst/>
          </a:prstGeom>
        </p:spPr>
      </p:pic>
    </p:spTree>
    <p:extLst>
      <p:ext uri="{BB962C8B-B14F-4D97-AF65-F5344CB8AC3E}">
        <p14:creationId xmlns:p14="http://schemas.microsoft.com/office/powerpoint/2010/main" val="346755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F0D11C0E-95DE-6BE9-2E9E-22A081381041}"/>
            </a:ext>
          </a:extLst>
        </p:cNvPr>
        <p:cNvGrpSpPr/>
        <p:nvPr/>
      </p:nvGrpSpPr>
      <p:grpSpPr>
        <a:xfrm>
          <a:off x="0" y="0"/>
          <a:ext cx="0" cy="0"/>
          <a:chOff x="0" y="0"/>
          <a:chExt cx="0" cy="0"/>
        </a:xfrm>
      </p:grpSpPr>
      <p:sp>
        <p:nvSpPr>
          <p:cNvPr id="18" name="Rounded Rectangle 17">
            <a:extLst>
              <a:ext uri="{FF2B5EF4-FFF2-40B4-BE49-F238E27FC236}">
                <a16:creationId xmlns:a16="http://schemas.microsoft.com/office/drawing/2014/main" id="{D2E6E5F8-6CD5-2A88-364C-00B7DCD90840}"/>
              </a:ext>
            </a:extLst>
          </p:cNvPr>
          <p:cNvSpPr/>
          <p:nvPr/>
        </p:nvSpPr>
        <p:spPr>
          <a:xfrm>
            <a:off x="6096000" y="981635"/>
            <a:ext cx="5952565" cy="5502292"/>
          </a:xfrm>
          <a:prstGeom prst="roundRect">
            <a:avLst/>
          </a:prstGeom>
          <a:solidFill>
            <a:schemeClr val="bg1">
              <a:lumMod val="5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1315C0-886E-239B-9F23-1DC191DC30A1}"/>
              </a:ext>
            </a:extLst>
          </p:cNvPr>
          <p:cNvSpPr>
            <a:spLocks noGrp="1"/>
          </p:cNvSpPr>
          <p:nvPr>
            <p:ph type="title"/>
          </p:nvPr>
        </p:nvSpPr>
        <p:spPr>
          <a:xfrm>
            <a:off x="838200" y="-20264"/>
            <a:ext cx="10515600" cy="1325563"/>
          </a:xfrm>
        </p:spPr>
        <p:txBody>
          <a:bodyPr>
            <a:normAutofit/>
          </a:bodyPr>
          <a:lstStyle/>
          <a:p>
            <a:r>
              <a:rPr lang="en-US" sz="4000" dirty="0">
                <a:solidFill>
                  <a:schemeClr val="bg1"/>
                </a:solidFill>
                <a:latin typeface="Britannic Bold" panose="020B0903060703020204" pitchFamily="34" charset="77"/>
              </a:rPr>
              <a:t>What could </a:t>
            </a:r>
            <a:r>
              <a:rPr lang="en-US" sz="4000" i="1" dirty="0">
                <a:solidFill>
                  <a:schemeClr val="bg1"/>
                </a:solidFill>
                <a:latin typeface="Britannic Bold" panose="020B0903060703020204" pitchFamily="34" charset="77"/>
              </a:rPr>
              <a:t>the Spider </a:t>
            </a:r>
            <a:r>
              <a:rPr lang="en-US" sz="4000" dirty="0">
                <a:solidFill>
                  <a:schemeClr val="bg1"/>
                </a:solidFill>
                <a:latin typeface="Britannic Bold" panose="020B0903060703020204" pitchFamily="34" charset="77"/>
              </a:rPr>
              <a:t>be?</a:t>
            </a:r>
            <a:endParaRPr lang="en-US" sz="4000" i="1" dirty="0">
              <a:solidFill>
                <a:schemeClr val="bg1"/>
              </a:solidFill>
              <a:latin typeface="Britannic Bold" panose="020B0903060703020204" pitchFamily="34" charset="77"/>
            </a:endParaRPr>
          </a:p>
        </p:txBody>
      </p:sp>
      <p:sp>
        <p:nvSpPr>
          <p:cNvPr id="4" name="Slide Number Placeholder 3">
            <a:extLst>
              <a:ext uri="{FF2B5EF4-FFF2-40B4-BE49-F238E27FC236}">
                <a16:creationId xmlns:a16="http://schemas.microsoft.com/office/drawing/2014/main" id="{5C0291FF-CB28-9CF3-D7B0-696FD677DC04}"/>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8</a:t>
            </a:fld>
            <a:endParaRPr lang="en-US" dirty="0">
              <a:solidFill>
                <a:schemeClr val="bg1"/>
              </a:solidFill>
              <a:latin typeface="Britannic Bold" panose="020B0903060703020204" pitchFamily="34" charset="77"/>
            </a:endParaRPr>
          </a:p>
        </p:txBody>
      </p:sp>
      <p:pic>
        <p:nvPicPr>
          <p:cNvPr id="6" name="Picture 5">
            <a:extLst>
              <a:ext uri="{FF2B5EF4-FFF2-40B4-BE49-F238E27FC236}">
                <a16:creationId xmlns:a16="http://schemas.microsoft.com/office/drawing/2014/main" id="{ACC83AE7-8791-BF02-34CA-FB0D6F3E5646}"/>
              </a:ext>
            </a:extLst>
          </p:cNvPr>
          <p:cNvPicPr>
            <a:picLocks noChangeAspect="1"/>
          </p:cNvPicPr>
          <p:nvPr/>
        </p:nvPicPr>
        <p:blipFill>
          <a:blip r:embed="rId4"/>
          <a:srcRect l="3909" r="7727" b="1590"/>
          <a:stretch>
            <a:fillRect/>
          </a:stretch>
        </p:blipFill>
        <p:spPr>
          <a:xfrm>
            <a:off x="528707" y="1176613"/>
            <a:ext cx="5150329" cy="4301875"/>
          </a:xfrm>
          <a:prstGeom prst="rect">
            <a:avLst/>
          </a:prstGeom>
          <a:ln w="38100">
            <a:solidFill>
              <a:schemeClr val="accent1"/>
            </a:solidFill>
          </a:ln>
        </p:spPr>
      </p:pic>
      <p:sp>
        <p:nvSpPr>
          <p:cNvPr id="7" name="Rectangle 6">
            <a:extLst>
              <a:ext uri="{FF2B5EF4-FFF2-40B4-BE49-F238E27FC236}">
                <a16:creationId xmlns:a16="http://schemas.microsoft.com/office/drawing/2014/main" id="{8793CC10-2962-1042-367C-C2CC019BAB4B}"/>
              </a:ext>
            </a:extLst>
          </p:cNvPr>
          <p:cNvSpPr/>
          <p:nvPr/>
        </p:nvSpPr>
        <p:spPr>
          <a:xfrm>
            <a:off x="838200" y="5562082"/>
            <a:ext cx="4120868" cy="400110"/>
          </a:xfrm>
          <a:prstGeom prst="rect">
            <a:avLst/>
          </a:prstGeom>
          <a:noFill/>
        </p:spPr>
        <p:txBody>
          <a:bodyPr wrap="square" lIns="91440" tIns="45720" rIns="91440" bIns="45720">
            <a:spAutoFit/>
          </a:bodyPr>
          <a:lstStyle/>
          <a:p>
            <a:pPr algn="ctr"/>
            <a:r>
              <a:rPr lang="en-US" sz="2000" i="1"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rPr>
              <a:t>Credit: Valentí Bosch-Ramon/ICCUB</a:t>
            </a:r>
            <a:endParaRPr lang="en-US" sz="2000" b="0" i="1" cap="none" spc="0" dirty="0">
              <a:ln w="0"/>
              <a:solidFill>
                <a:schemeClr val="bg1"/>
              </a:solidFill>
              <a:effectLst>
                <a:outerShdw blurRad="38100" dist="19050" dir="2700000" algn="tl" rotWithShape="0">
                  <a:schemeClr val="dk1">
                    <a:alpha val="40000"/>
                  </a:schemeClr>
                </a:outerShdw>
              </a:effectLst>
              <a:latin typeface="Cambria" panose="02040503050406030204" pitchFamily="18" charset="0"/>
              <a:cs typeface="Times New Roman" panose="02020603050405020304" pitchFamily="18" charset="0"/>
            </a:endParaRPr>
          </a:p>
        </p:txBody>
      </p:sp>
      <p:sp>
        <p:nvSpPr>
          <p:cNvPr id="14" name="Marcador de contenido 2">
            <a:extLst>
              <a:ext uri="{FF2B5EF4-FFF2-40B4-BE49-F238E27FC236}">
                <a16:creationId xmlns:a16="http://schemas.microsoft.com/office/drawing/2014/main" id="{ED2C52CE-233F-ACD1-8CDE-F9021CFA086F}"/>
              </a:ext>
            </a:extLst>
          </p:cNvPr>
          <p:cNvSpPr txBox="1">
            <a:spLocks/>
          </p:cNvSpPr>
          <p:nvPr/>
        </p:nvSpPr>
        <p:spPr>
          <a:xfrm>
            <a:off x="6500580" y="4641473"/>
            <a:ext cx="5209106" cy="184245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Clr>
                <a:srgbClr val="92D050"/>
              </a:buClr>
              <a:buFont typeface="Wingdings" pitchFamily="2" charset="2"/>
              <a:buChar char="ü"/>
            </a:pPr>
            <a:r>
              <a:rPr lang="en-US" noProof="0" dirty="0">
                <a:solidFill>
                  <a:schemeClr val="bg1"/>
                </a:solidFill>
                <a:latin typeface="Cambria" panose="02040503050406030204" pitchFamily="18" charset="0"/>
                <a:cs typeface="Times New Roman" panose="02020603050405020304" pitchFamily="18" charset="0"/>
              </a:rPr>
              <a:t>Simple hydrodynamical simulations show the formation of belt + cap structures (Bosch-Ramon+2011, follow-up detailed simulations to come).</a:t>
            </a:r>
          </a:p>
          <a:p>
            <a:pPr marL="342900" indent="-342900" algn="just">
              <a:buFont typeface="Wingdings" pitchFamily="2" charset="2"/>
              <a:buChar char="ü"/>
            </a:pPr>
            <a:endParaRPr lang="en-US" noProof="0"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55D8F8A-81E4-985A-D073-983E2A87FF5C}"/>
              </a:ext>
            </a:extLst>
          </p:cNvPr>
          <p:cNvSpPr txBox="1"/>
          <p:nvPr/>
        </p:nvSpPr>
        <p:spPr>
          <a:xfrm>
            <a:off x="6500581" y="1208429"/>
            <a:ext cx="5547984" cy="1107996"/>
          </a:xfrm>
          <a:prstGeom prst="rect">
            <a:avLst/>
          </a:prstGeom>
          <a:noFill/>
        </p:spPr>
        <p:txBody>
          <a:bodyPr wrap="square" rtlCol="0">
            <a:spAutoFit/>
          </a:bodyPr>
          <a:lstStyle/>
          <a:p>
            <a:pPr marL="342900" indent="-342900">
              <a:buClr>
                <a:srgbClr val="92D050"/>
              </a:buClr>
              <a:buFont typeface="Wingdings" pitchFamily="2" charset="2"/>
              <a:buChar char="ü"/>
            </a:pPr>
            <a:r>
              <a:rPr lang="en-US" sz="2400" dirty="0">
                <a:solidFill>
                  <a:schemeClr val="bg1"/>
                </a:solidFill>
                <a:latin typeface="Cambria" panose="02040503050406030204" pitchFamily="18" charset="0"/>
                <a:cs typeface="Times New Roman" panose="02020603050405020304" pitchFamily="18" charset="0"/>
              </a:rPr>
              <a:t>The system is moving through the ISM (Nagarajan+2025, Carretero+2025).</a:t>
            </a:r>
          </a:p>
          <a:p>
            <a:pPr marL="285750" indent="-285750">
              <a:buClr>
                <a:srgbClr val="92D050"/>
              </a:buClr>
              <a:buFont typeface="Wingdings" pitchFamily="2" charset="2"/>
              <a:buChar char="ü"/>
            </a:pPr>
            <a:endParaRPr lang="en-US" dirty="0">
              <a:solidFill>
                <a:schemeClr val="bg1"/>
              </a:solidFill>
              <a:latin typeface="Cambria" panose="02040503050406030204" pitchFamily="18" charset="0"/>
            </a:endParaRPr>
          </a:p>
        </p:txBody>
      </p:sp>
      <p:sp>
        <p:nvSpPr>
          <p:cNvPr id="16" name="TextBox 15">
            <a:extLst>
              <a:ext uri="{FF2B5EF4-FFF2-40B4-BE49-F238E27FC236}">
                <a16:creationId xmlns:a16="http://schemas.microsoft.com/office/drawing/2014/main" id="{2074AAE7-F563-D016-7001-F23F5EAA3FCB}"/>
              </a:ext>
            </a:extLst>
          </p:cNvPr>
          <p:cNvSpPr txBox="1"/>
          <p:nvPr/>
        </p:nvSpPr>
        <p:spPr>
          <a:xfrm>
            <a:off x="6500580" y="2313890"/>
            <a:ext cx="5072959" cy="1107996"/>
          </a:xfrm>
          <a:prstGeom prst="rect">
            <a:avLst/>
          </a:prstGeom>
          <a:noFill/>
        </p:spPr>
        <p:txBody>
          <a:bodyPr wrap="square" rtlCol="0">
            <a:spAutoFit/>
          </a:bodyPr>
          <a:lstStyle/>
          <a:p>
            <a:pPr marL="342900" indent="-342900">
              <a:buClr>
                <a:srgbClr val="92D050"/>
              </a:buClr>
              <a:buFont typeface="Wingdings" pitchFamily="2" charset="2"/>
              <a:buChar char="ü"/>
            </a:pPr>
            <a:r>
              <a:rPr lang="en-US" sz="2400" dirty="0">
                <a:solidFill>
                  <a:schemeClr val="bg1"/>
                </a:solidFill>
                <a:latin typeface="Cambria" panose="02040503050406030204" pitchFamily="18" charset="0"/>
                <a:cs typeface="Times New Roman" panose="02020603050405020304" pitchFamily="18" charset="0"/>
              </a:rPr>
              <a:t>Molecular clouds form naturally (Comerón+1998, Martínez+2022).</a:t>
            </a:r>
          </a:p>
          <a:p>
            <a:pPr>
              <a:buClr>
                <a:srgbClr val="92D050"/>
              </a:buClr>
            </a:pPr>
            <a:endParaRPr lang="en-US" dirty="0">
              <a:solidFill>
                <a:schemeClr val="bg1"/>
              </a:solidFill>
              <a:latin typeface="Cambria" panose="02040503050406030204" pitchFamily="18" charset="0"/>
            </a:endParaRPr>
          </a:p>
        </p:txBody>
      </p:sp>
      <p:sp>
        <p:nvSpPr>
          <p:cNvPr id="17" name="TextBox 16">
            <a:extLst>
              <a:ext uri="{FF2B5EF4-FFF2-40B4-BE49-F238E27FC236}">
                <a16:creationId xmlns:a16="http://schemas.microsoft.com/office/drawing/2014/main" id="{CFC0769E-B8FA-7CD6-CA92-221E67F855EA}"/>
              </a:ext>
            </a:extLst>
          </p:cNvPr>
          <p:cNvSpPr txBox="1"/>
          <p:nvPr/>
        </p:nvSpPr>
        <p:spPr>
          <a:xfrm>
            <a:off x="6488550" y="3327550"/>
            <a:ext cx="5560015" cy="1477328"/>
          </a:xfrm>
          <a:prstGeom prst="rect">
            <a:avLst/>
          </a:prstGeom>
          <a:noFill/>
        </p:spPr>
        <p:txBody>
          <a:bodyPr wrap="square" rtlCol="0">
            <a:spAutoFit/>
          </a:bodyPr>
          <a:lstStyle/>
          <a:p>
            <a:pPr marL="342900" indent="-342900">
              <a:buClr>
                <a:srgbClr val="92D050"/>
              </a:buClr>
              <a:buFont typeface="Wingdings" pitchFamily="2" charset="2"/>
              <a:buChar char="ü"/>
            </a:pPr>
            <a:r>
              <a:rPr lang="en-US" sz="2400" dirty="0">
                <a:solidFill>
                  <a:schemeClr val="bg1"/>
                </a:solidFill>
                <a:latin typeface="Cambria" panose="02040503050406030204" pitchFamily="18" charset="0"/>
                <a:cs typeface="Times New Roman" panose="02020603050405020304" pitchFamily="18" charset="0"/>
              </a:rPr>
              <a:t>The molecular gas luminosity is comparable to the wind kinetic luminosity.</a:t>
            </a:r>
          </a:p>
          <a:p>
            <a:pPr marL="285750" indent="-285750">
              <a:buClr>
                <a:srgbClr val="92D050"/>
              </a:buClr>
              <a:buFont typeface="Wingdings" pitchFamily="2" charset="2"/>
              <a:buChar char="ü"/>
            </a:pPr>
            <a:endParaRPr lang="en-US" dirty="0">
              <a:solidFill>
                <a:schemeClr val="bg1"/>
              </a:solidFill>
              <a:latin typeface="Cambria" panose="02040503050406030204" pitchFamily="18" charset="0"/>
            </a:endParaRPr>
          </a:p>
        </p:txBody>
      </p:sp>
      <p:sp>
        <p:nvSpPr>
          <p:cNvPr id="3" name="TextBox 2">
            <a:extLst>
              <a:ext uri="{FF2B5EF4-FFF2-40B4-BE49-F238E27FC236}">
                <a16:creationId xmlns:a16="http://schemas.microsoft.com/office/drawing/2014/main" id="{F8D2B710-EA0B-5E0D-1524-1C89D2B7E228}"/>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306469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dissolv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dissolv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dissolv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554C9622-603A-D331-F8DC-F59ADE3B9C83}"/>
            </a:ext>
          </a:extLst>
        </p:cNvPr>
        <p:cNvGrpSpPr/>
        <p:nvPr/>
      </p:nvGrpSpPr>
      <p:grpSpPr>
        <a:xfrm>
          <a:off x="0" y="0"/>
          <a:ext cx="0" cy="0"/>
          <a:chOff x="0" y="0"/>
          <a:chExt cx="0" cy="0"/>
        </a:xfrm>
      </p:grpSpPr>
      <p:sp>
        <p:nvSpPr>
          <p:cNvPr id="19" name="Rounded Rectangle 18">
            <a:extLst>
              <a:ext uri="{FF2B5EF4-FFF2-40B4-BE49-F238E27FC236}">
                <a16:creationId xmlns:a16="http://schemas.microsoft.com/office/drawing/2014/main" id="{9B5003B0-5E4A-B199-1802-7B5D874171C1}"/>
              </a:ext>
            </a:extLst>
          </p:cNvPr>
          <p:cNvSpPr/>
          <p:nvPr/>
        </p:nvSpPr>
        <p:spPr>
          <a:xfrm>
            <a:off x="420060" y="1169894"/>
            <a:ext cx="4098152" cy="4685112"/>
          </a:xfrm>
          <a:prstGeom prst="roundRect">
            <a:avLst/>
          </a:prstGeom>
          <a:solidFill>
            <a:srgbClr val="000000">
              <a:alpha val="7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2092AE-01AE-68A6-3C43-9FE3985091EF}"/>
              </a:ext>
            </a:extLst>
          </p:cNvPr>
          <p:cNvSpPr>
            <a:spLocks noGrp="1"/>
          </p:cNvSpPr>
          <p:nvPr>
            <p:ph type="title"/>
          </p:nvPr>
        </p:nvSpPr>
        <p:spPr>
          <a:xfrm>
            <a:off x="838200" y="-20264"/>
            <a:ext cx="10515600" cy="1325563"/>
          </a:xfrm>
        </p:spPr>
        <p:txBody>
          <a:bodyPr>
            <a:normAutofit/>
          </a:bodyPr>
          <a:lstStyle/>
          <a:p>
            <a:r>
              <a:rPr lang="en-US" sz="4000" dirty="0">
                <a:solidFill>
                  <a:schemeClr val="bg1"/>
                </a:solidFill>
                <a:latin typeface="Britannic Bold" panose="020B0903060703020204" pitchFamily="34" charset="77"/>
              </a:rPr>
              <a:t>Ongoing simulation work </a:t>
            </a:r>
            <a:r>
              <a:rPr lang="en-US" sz="4000" i="1" dirty="0">
                <a:solidFill>
                  <a:schemeClr val="bg1"/>
                </a:solidFill>
                <a:latin typeface="Britannic Bold" panose="020B0903060703020204" pitchFamily="34" charset="77"/>
              </a:rPr>
              <a:t>(in prep.)</a:t>
            </a:r>
            <a:endParaRPr lang="en-US" sz="4000" dirty="0">
              <a:solidFill>
                <a:schemeClr val="bg1"/>
              </a:solidFill>
              <a:latin typeface="Britannic Bold" panose="020B0903060703020204" pitchFamily="34" charset="77"/>
            </a:endParaRPr>
          </a:p>
        </p:txBody>
      </p:sp>
      <p:sp>
        <p:nvSpPr>
          <p:cNvPr id="4" name="Slide Number Placeholder 3">
            <a:extLst>
              <a:ext uri="{FF2B5EF4-FFF2-40B4-BE49-F238E27FC236}">
                <a16:creationId xmlns:a16="http://schemas.microsoft.com/office/drawing/2014/main" id="{B485B424-01C8-9FC6-D30B-307098F935D7}"/>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9</a:t>
            </a:fld>
            <a:endParaRPr lang="en-US" dirty="0">
              <a:solidFill>
                <a:schemeClr val="bg1"/>
              </a:solidFill>
              <a:latin typeface="Britannic Bold" panose="020B0903060703020204" pitchFamily="34" charset="77"/>
            </a:endParaRPr>
          </a:p>
        </p:txBody>
      </p:sp>
      <p:pic>
        <p:nvPicPr>
          <p:cNvPr id="3" name="Picture 2">
            <a:extLst>
              <a:ext uri="{FF2B5EF4-FFF2-40B4-BE49-F238E27FC236}">
                <a16:creationId xmlns:a16="http://schemas.microsoft.com/office/drawing/2014/main" id="{AC8469E1-6B9C-BA2D-49C5-4C2C93624C6D}"/>
              </a:ext>
            </a:extLst>
          </p:cNvPr>
          <p:cNvPicPr>
            <a:picLocks noChangeAspect="1"/>
          </p:cNvPicPr>
          <p:nvPr/>
        </p:nvPicPr>
        <p:blipFill>
          <a:blip r:embed="rId4"/>
          <a:stretch>
            <a:fillRect/>
          </a:stretch>
        </p:blipFill>
        <p:spPr>
          <a:xfrm>
            <a:off x="958104" y="1025753"/>
            <a:ext cx="3178185" cy="4829253"/>
          </a:xfrm>
          <a:prstGeom prst="rect">
            <a:avLst/>
          </a:prstGeom>
        </p:spPr>
      </p:pic>
      <p:sp>
        <p:nvSpPr>
          <p:cNvPr id="8" name="TextBox 7">
            <a:extLst>
              <a:ext uri="{FF2B5EF4-FFF2-40B4-BE49-F238E27FC236}">
                <a16:creationId xmlns:a16="http://schemas.microsoft.com/office/drawing/2014/main" id="{17B18CDF-5D66-E1C2-EDAB-10F1C54354BD}"/>
              </a:ext>
            </a:extLst>
          </p:cNvPr>
          <p:cNvSpPr txBox="1"/>
          <p:nvPr/>
        </p:nvSpPr>
        <p:spPr>
          <a:xfrm>
            <a:off x="1199994" y="1609045"/>
            <a:ext cx="1057914" cy="646331"/>
          </a:xfrm>
          <a:prstGeom prst="rect">
            <a:avLst/>
          </a:prstGeom>
          <a:noFill/>
        </p:spPr>
        <p:txBody>
          <a:bodyPr wrap="square" rtlCol="0">
            <a:spAutoFit/>
          </a:bodyPr>
          <a:lstStyle/>
          <a:p>
            <a:r>
              <a:rPr lang="en-US" dirty="0">
                <a:ln w="0"/>
                <a:solidFill>
                  <a:srgbClr val="0FB3B5"/>
                </a:solidFill>
                <a:effectLst>
                  <a:outerShdw blurRad="38100" dist="19050" dir="2700000" algn="tl" rotWithShape="0">
                    <a:schemeClr val="dk1">
                      <a:alpha val="40000"/>
                    </a:schemeClr>
                  </a:outerShdw>
                </a:effectLst>
                <a:latin typeface="Cambria" panose="02040503050406030204" pitchFamily="18" charset="0"/>
              </a:rPr>
              <a:t>Jet material</a:t>
            </a:r>
          </a:p>
        </p:txBody>
      </p:sp>
      <p:sp>
        <p:nvSpPr>
          <p:cNvPr id="9" name="TextBox 8">
            <a:extLst>
              <a:ext uri="{FF2B5EF4-FFF2-40B4-BE49-F238E27FC236}">
                <a16:creationId xmlns:a16="http://schemas.microsoft.com/office/drawing/2014/main" id="{D8B53E8A-1713-2BC0-5BDF-B1310240DBA6}"/>
              </a:ext>
            </a:extLst>
          </p:cNvPr>
          <p:cNvSpPr txBox="1"/>
          <p:nvPr/>
        </p:nvSpPr>
        <p:spPr>
          <a:xfrm>
            <a:off x="838200" y="3982572"/>
            <a:ext cx="1489118" cy="923330"/>
          </a:xfrm>
          <a:prstGeom prst="rect">
            <a:avLst/>
          </a:prstGeom>
          <a:noFill/>
        </p:spPr>
        <p:txBody>
          <a:bodyPr wrap="square" rtlCol="0">
            <a:spAutoFit/>
          </a:bodyPr>
          <a:lstStyle/>
          <a:p>
            <a:r>
              <a:rPr lang="en-US" dirty="0">
                <a:ln w="0"/>
                <a:solidFill>
                  <a:srgbClr val="C02FB9"/>
                </a:solidFill>
                <a:effectLst>
                  <a:outerShdw blurRad="38100" dist="19050" dir="2700000" algn="tl" rotWithShape="0">
                    <a:schemeClr val="dk1">
                      <a:alpha val="40000"/>
                    </a:schemeClr>
                  </a:outerShdw>
                </a:effectLst>
                <a:latin typeface="Cambria" panose="02040503050406030204" pitchFamily="18" charset="0"/>
              </a:rPr>
              <a:t>Wind + ISM cooled material</a:t>
            </a:r>
          </a:p>
        </p:txBody>
      </p:sp>
      <p:sp>
        <p:nvSpPr>
          <p:cNvPr id="13" name="TextBox 12">
            <a:extLst>
              <a:ext uri="{FF2B5EF4-FFF2-40B4-BE49-F238E27FC236}">
                <a16:creationId xmlns:a16="http://schemas.microsoft.com/office/drawing/2014/main" id="{88D54921-2936-762E-50E6-6D66B583E58B}"/>
              </a:ext>
            </a:extLst>
          </p:cNvPr>
          <p:cNvSpPr txBox="1"/>
          <p:nvPr/>
        </p:nvSpPr>
        <p:spPr>
          <a:xfrm>
            <a:off x="2982630" y="4121072"/>
            <a:ext cx="1095083" cy="646331"/>
          </a:xfrm>
          <a:prstGeom prst="rect">
            <a:avLst/>
          </a:prstGeom>
          <a:noFill/>
        </p:spPr>
        <p:txBody>
          <a:bodyPr wrap="square" rtlCol="0">
            <a:spAutoFit/>
          </a:bodyPr>
          <a:lstStyle/>
          <a:p>
            <a:r>
              <a:rPr lang="en-US" dirty="0">
                <a:ln w="0"/>
                <a:solidFill>
                  <a:srgbClr val="A46823"/>
                </a:solidFill>
                <a:effectLst>
                  <a:outerShdw blurRad="38100" dist="19050" dir="2700000" algn="tl" rotWithShape="0">
                    <a:schemeClr val="dk1">
                      <a:alpha val="40000"/>
                    </a:schemeClr>
                  </a:outerShdw>
                </a:effectLst>
                <a:latin typeface="Cambria" panose="02040503050406030204" pitchFamily="18" charset="0"/>
              </a:rPr>
              <a:t>Pressure cocoon</a:t>
            </a:r>
          </a:p>
        </p:txBody>
      </p:sp>
      <p:sp>
        <p:nvSpPr>
          <p:cNvPr id="20" name="Marcador de contenido 2">
            <a:extLst>
              <a:ext uri="{FF2B5EF4-FFF2-40B4-BE49-F238E27FC236}">
                <a16:creationId xmlns:a16="http://schemas.microsoft.com/office/drawing/2014/main" id="{7771DD40-8BFC-2406-2297-F395D14EE05A}"/>
              </a:ext>
            </a:extLst>
          </p:cNvPr>
          <p:cNvSpPr txBox="1">
            <a:spLocks noGrp="1"/>
          </p:cNvSpPr>
          <p:nvPr>
            <p:ph idx="1"/>
          </p:nvPr>
        </p:nvSpPr>
        <p:spPr>
          <a:xfrm>
            <a:off x="4946663" y="1320579"/>
            <a:ext cx="6511045" cy="4383741"/>
          </a:xfrm>
          <a:prstGeom prst="roundRect">
            <a:avLst>
              <a:gd name="adj" fmla="val 16346"/>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CA" sz="2800" dirty="0">
                <a:solidFill>
                  <a:schemeClr val="bg1"/>
                </a:solidFill>
                <a:latin typeface="Cambria" panose="02040503050406030204" pitchFamily="18" charset="0"/>
                <a:cs typeface="Times New Roman" panose="02020603050405020304" pitchFamily="18" charset="0"/>
              </a:rPr>
              <a:t>Early PLUTO RHD simulations with cooling (Mignone+2005) reveal the coexistence of a dense belt structure and jet-driven bow-shocks within the expected formation timescales (~10</a:t>
            </a:r>
            <a:r>
              <a:rPr lang="en-CA" sz="2800" baseline="30000" dirty="0">
                <a:solidFill>
                  <a:schemeClr val="bg1"/>
                </a:solidFill>
                <a:latin typeface="Cambria" panose="02040503050406030204" pitchFamily="18" charset="0"/>
                <a:cs typeface="Times New Roman" panose="02020603050405020304" pitchFamily="18" charset="0"/>
              </a:rPr>
              <a:t>4</a:t>
            </a:r>
            <a:r>
              <a:rPr lang="en-CA" sz="2800" dirty="0">
                <a:solidFill>
                  <a:schemeClr val="bg1"/>
                </a:solidFill>
                <a:latin typeface="Cambria" panose="02040503050406030204" pitchFamily="18" charset="0"/>
                <a:cs typeface="Times New Roman" panose="02020603050405020304" pitchFamily="18" charset="0"/>
              </a:rPr>
              <a:t>-10</a:t>
            </a:r>
            <a:r>
              <a:rPr lang="en-CA" sz="2800" baseline="30000" dirty="0">
                <a:solidFill>
                  <a:schemeClr val="bg1"/>
                </a:solidFill>
                <a:latin typeface="Cambria" panose="02040503050406030204" pitchFamily="18" charset="0"/>
                <a:cs typeface="Times New Roman" panose="02020603050405020304" pitchFamily="18" charset="0"/>
              </a:rPr>
              <a:t>5</a:t>
            </a:r>
            <a:r>
              <a:rPr lang="en-CA" sz="2800" dirty="0">
                <a:solidFill>
                  <a:schemeClr val="bg1"/>
                </a:solidFill>
                <a:latin typeface="Cambria" panose="02040503050406030204" pitchFamily="18" charset="0"/>
                <a:cs typeface="Times New Roman" panose="02020603050405020304" pitchFamily="18" charset="0"/>
              </a:rPr>
              <a:t> yr).</a:t>
            </a:r>
          </a:p>
          <a:p>
            <a:pPr marL="342900" indent="-342900" algn="just">
              <a:buFont typeface="Arial" panose="020B0604020202020204" pitchFamily="34" charset="0"/>
              <a:buChar char="•"/>
            </a:pPr>
            <a:endParaRPr lang="en-CA" sz="2800"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CA" sz="2800" dirty="0">
                <a:solidFill>
                  <a:schemeClr val="bg1"/>
                </a:solidFill>
                <a:latin typeface="Cambria" panose="02040503050406030204" pitchFamily="18" charset="0"/>
                <a:cs typeface="Times New Roman" panose="02020603050405020304" pitchFamily="18" charset="0"/>
              </a:rPr>
              <a:t>Material from the jets + wind escapes in the direction opposite of the system’s motion through the ISM.</a:t>
            </a:r>
          </a:p>
        </p:txBody>
      </p:sp>
      <p:cxnSp>
        <p:nvCxnSpPr>
          <p:cNvPr id="22" name="Straight Arrow Connector 21">
            <a:extLst>
              <a:ext uri="{FF2B5EF4-FFF2-40B4-BE49-F238E27FC236}">
                <a16:creationId xmlns:a16="http://schemas.microsoft.com/office/drawing/2014/main" id="{480C9C07-E22E-8C6E-4B5A-DD2EFDD15164}"/>
              </a:ext>
            </a:extLst>
          </p:cNvPr>
          <p:cNvCxnSpPr>
            <a:cxnSpLocks/>
          </p:cNvCxnSpPr>
          <p:nvPr/>
        </p:nvCxnSpPr>
        <p:spPr>
          <a:xfrm>
            <a:off x="3278385" y="3728126"/>
            <a:ext cx="701944" cy="118992"/>
          </a:xfrm>
          <a:prstGeom prst="straightConnector1">
            <a:avLst/>
          </a:prstGeom>
          <a:ln>
            <a:solidFill>
              <a:schemeClr val="bg1"/>
            </a:solidFill>
            <a:tailEnd type="triangle"/>
          </a:ln>
        </p:spPr>
        <p:style>
          <a:lnRef idx="2">
            <a:schemeClr val="dk1"/>
          </a:lnRef>
          <a:fillRef idx="0">
            <a:schemeClr val="dk1"/>
          </a:fillRef>
          <a:effectRef idx="1">
            <a:schemeClr val="dk1"/>
          </a:effectRef>
          <a:fontRef idx="minor">
            <a:schemeClr val="tx1"/>
          </a:fontRef>
        </p:style>
      </p:cxnSp>
      <p:sp>
        <p:nvSpPr>
          <p:cNvPr id="5" name="TextBox 4">
            <a:extLst>
              <a:ext uri="{FF2B5EF4-FFF2-40B4-BE49-F238E27FC236}">
                <a16:creationId xmlns:a16="http://schemas.microsoft.com/office/drawing/2014/main" id="{3A52552A-10DF-3AD6-785F-8F0155D2CADE}"/>
              </a:ext>
            </a:extLst>
          </p:cNvPr>
          <p:cNvSpPr txBox="1"/>
          <p:nvPr/>
        </p:nvSpPr>
        <p:spPr>
          <a:xfrm>
            <a:off x="3038381" y="6425677"/>
            <a:ext cx="7387166" cy="307777"/>
          </a:xfrm>
          <a:prstGeom prst="rect">
            <a:avLst/>
          </a:prstGeom>
          <a:noFill/>
        </p:spPr>
        <p:txBody>
          <a:bodyPr wrap="square" rtlCol="0">
            <a:spAutoFit/>
          </a:bodyPr>
          <a:lstStyle/>
          <a:p>
            <a:r>
              <a:rPr lang="en-US" sz="1400" dirty="0">
                <a:solidFill>
                  <a:schemeClr val="bg1"/>
                </a:solidFill>
                <a:latin typeface="Britannic Bold" panose="020B0903060703020204" pitchFamily="34" charset="77"/>
              </a:rPr>
              <a:t>September 2026 – The many tones of accretion – Pau Bosch-Cabot</a:t>
            </a:r>
          </a:p>
        </p:txBody>
      </p:sp>
    </p:spTree>
    <p:extLst>
      <p:ext uri="{BB962C8B-B14F-4D97-AF65-F5344CB8AC3E}">
        <p14:creationId xmlns:p14="http://schemas.microsoft.com/office/powerpoint/2010/main" val="443170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82E8B639-9201-9F5F-B68E-A73B81EED3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B2877B-C540-812E-4D2D-2489182A2A6E}"/>
              </a:ext>
            </a:extLst>
          </p:cNvPr>
          <p:cNvSpPr>
            <a:spLocks noGrp="1"/>
          </p:cNvSpPr>
          <p:nvPr>
            <p:ph type="title"/>
          </p:nvPr>
        </p:nvSpPr>
        <p:spPr>
          <a:xfrm>
            <a:off x="838200" y="-20264"/>
            <a:ext cx="10515600" cy="1325563"/>
          </a:xfrm>
        </p:spPr>
        <p:txBody>
          <a:bodyPr>
            <a:normAutofit/>
          </a:bodyPr>
          <a:lstStyle/>
          <a:p>
            <a:r>
              <a:rPr lang="en-US" sz="4000" dirty="0">
                <a:solidFill>
                  <a:schemeClr val="bg1"/>
                </a:solidFill>
                <a:latin typeface="Britannic Bold" panose="020B0903060703020204" pitchFamily="34" charset="77"/>
              </a:rPr>
              <a:t>Summary</a:t>
            </a:r>
          </a:p>
        </p:txBody>
      </p:sp>
      <p:sp>
        <p:nvSpPr>
          <p:cNvPr id="4" name="Slide Number Placeholder 3">
            <a:extLst>
              <a:ext uri="{FF2B5EF4-FFF2-40B4-BE49-F238E27FC236}">
                <a16:creationId xmlns:a16="http://schemas.microsoft.com/office/drawing/2014/main" id="{AA91E574-5D6E-323F-2EB5-F9D980776668}"/>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10</a:t>
            </a:fld>
            <a:endParaRPr lang="en-US" dirty="0">
              <a:solidFill>
                <a:schemeClr val="bg1"/>
              </a:solidFill>
              <a:latin typeface="Britannic Bold" panose="020B0903060703020204" pitchFamily="34" charset="77"/>
            </a:endParaRPr>
          </a:p>
        </p:txBody>
      </p:sp>
      <p:pic>
        <p:nvPicPr>
          <p:cNvPr id="10" name="Picture 9" descr="A yellow logo with black text&#10;&#10;AI-generated content may be incorrect.">
            <a:extLst>
              <a:ext uri="{FF2B5EF4-FFF2-40B4-BE49-F238E27FC236}">
                <a16:creationId xmlns:a16="http://schemas.microsoft.com/office/drawing/2014/main" id="{A8631DF9-4C42-1A95-3090-ABC2DFE39326}"/>
              </a:ext>
            </a:extLst>
          </p:cNvPr>
          <p:cNvPicPr>
            <a:picLocks noChangeAspect="1"/>
          </p:cNvPicPr>
          <p:nvPr/>
        </p:nvPicPr>
        <p:blipFill>
          <a:blip r:embed="rId4"/>
          <a:stretch>
            <a:fillRect/>
          </a:stretch>
        </p:blipFill>
        <p:spPr>
          <a:xfrm>
            <a:off x="3117432" y="6015433"/>
            <a:ext cx="1076087" cy="1076087"/>
          </a:xfrm>
          <a:prstGeom prst="rect">
            <a:avLst/>
          </a:prstGeom>
        </p:spPr>
      </p:pic>
      <p:pic>
        <p:nvPicPr>
          <p:cNvPr id="11" name="Picture 10" descr="A logo with white text&#10;&#10;AI-generated content may be incorrect.">
            <a:extLst>
              <a:ext uri="{FF2B5EF4-FFF2-40B4-BE49-F238E27FC236}">
                <a16:creationId xmlns:a16="http://schemas.microsoft.com/office/drawing/2014/main" id="{425189EF-AFF6-D511-CF34-5A9133194CD7}"/>
              </a:ext>
            </a:extLst>
          </p:cNvPr>
          <p:cNvPicPr>
            <a:picLocks noChangeAspect="1"/>
          </p:cNvPicPr>
          <p:nvPr/>
        </p:nvPicPr>
        <p:blipFill>
          <a:blip r:embed="rId5"/>
          <a:stretch>
            <a:fillRect/>
          </a:stretch>
        </p:blipFill>
        <p:spPr>
          <a:xfrm>
            <a:off x="4193519" y="6179982"/>
            <a:ext cx="1638300" cy="656785"/>
          </a:xfrm>
          <a:prstGeom prst="rect">
            <a:avLst/>
          </a:prstGeom>
        </p:spPr>
      </p:pic>
      <p:pic>
        <p:nvPicPr>
          <p:cNvPr id="12" name="Picture 11" descr="File:Inaf-fondo-trasparente.png - Wikipedia">
            <a:extLst>
              <a:ext uri="{FF2B5EF4-FFF2-40B4-BE49-F238E27FC236}">
                <a16:creationId xmlns:a16="http://schemas.microsoft.com/office/drawing/2014/main" id="{565F5AEF-F635-5E3F-CA90-4F2D5F7AAD0A}"/>
              </a:ext>
            </a:extLst>
          </p:cNvPr>
          <p:cNvPicPr>
            <a:picLocks noChangeAspect="1"/>
          </p:cNvPicPr>
          <p:nvPr/>
        </p:nvPicPr>
        <p:blipFill>
          <a:blip r:embed="rId6"/>
          <a:stretch>
            <a:fillRect/>
          </a:stretch>
        </p:blipFill>
        <p:spPr>
          <a:xfrm>
            <a:off x="5608596" y="5914375"/>
            <a:ext cx="2439359" cy="1278205"/>
          </a:xfrm>
          <a:prstGeom prst="rect">
            <a:avLst/>
          </a:prstGeom>
        </p:spPr>
      </p:pic>
      <p:sp>
        <p:nvSpPr>
          <p:cNvPr id="20" name="Marcador de contenido 2">
            <a:extLst>
              <a:ext uri="{FF2B5EF4-FFF2-40B4-BE49-F238E27FC236}">
                <a16:creationId xmlns:a16="http://schemas.microsoft.com/office/drawing/2014/main" id="{3C7AB73E-A10C-3244-D5CE-5AAEFC2EBC0D}"/>
              </a:ext>
            </a:extLst>
          </p:cNvPr>
          <p:cNvSpPr txBox="1">
            <a:spLocks noGrp="1"/>
          </p:cNvSpPr>
          <p:nvPr>
            <p:ph idx="1"/>
          </p:nvPr>
        </p:nvSpPr>
        <p:spPr>
          <a:xfrm>
            <a:off x="420059" y="1196053"/>
            <a:ext cx="9056565" cy="4383741"/>
          </a:xfrm>
          <a:prstGeom prst="roundRect">
            <a:avLst>
              <a:gd name="adj" fmla="val 16346"/>
            </a:avLst>
          </a:prstGeom>
          <a:solidFill>
            <a:schemeClr val="bg1">
              <a:lumMod val="50000"/>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High mass X-ray binaries shape the ISM through several simultaneous powerful outflows whose signatures can be observed.</a:t>
            </a:r>
          </a:p>
          <a:p>
            <a:pPr algn="just"/>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We found a new molecular gas structure around Cygnus X-1, which could be primarily driven by the stellar wind and the system’s motion through the ISM.</a:t>
            </a:r>
          </a:p>
          <a:p>
            <a:pPr marL="342900" indent="-342900" algn="just">
              <a:buFont typeface="Arial" panose="020B0604020202020204" pitchFamily="34" charset="0"/>
              <a:buChar char="•"/>
            </a:pPr>
            <a:endParaRPr lang="en-US" dirty="0">
              <a:solidFill>
                <a:schemeClr val="bg1"/>
              </a:solidFill>
              <a:latin typeface="Cambria" panose="02040503050406030204" pitchFamily="18" charset="0"/>
              <a:cs typeface="Times New Roman" panose="02020603050405020304" pitchFamily="18" charset="0"/>
            </a:endParaRPr>
          </a:p>
          <a:p>
            <a:pPr marL="342900" indent="-342900" algn="just">
              <a:buFont typeface="Arial" panose="020B0604020202020204" pitchFamily="34" charset="0"/>
              <a:buChar char="•"/>
            </a:pPr>
            <a:r>
              <a:rPr lang="en-US" dirty="0">
                <a:solidFill>
                  <a:schemeClr val="bg1"/>
                </a:solidFill>
                <a:latin typeface="Cambria" panose="02040503050406030204" pitchFamily="18" charset="0"/>
                <a:cs typeface="Times New Roman" panose="02020603050405020304" pitchFamily="18" charset="0"/>
              </a:rPr>
              <a:t>Follow-up simulations will help us understand the interplay between the jets and the stellar wind in feedback dynamics.</a:t>
            </a:r>
          </a:p>
          <a:p>
            <a:pPr marL="342900" indent="-342900" algn="just">
              <a:buFont typeface="Arial" panose="020B0604020202020204" pitchFamily="34" charset="0"/>
              <a:buChar char="•"/>
            </a:pPr>
            <a:endParaRPr lang="en-US" noProof="0" dirty="0">
              <a:solidFill>
                <a:schemeClr val="bg1"/>
              </a:solidFill>
              <a:latin typeface="Cambria" panose="02040503050406030204" pitchFamily="18" charset="0"/>
              <a:cs typeface="Calibri" panose="020F0502020204030204" pitchFamily="34" charset="0"/>
            </a:endParaRPr>
          </a:p>
        </p:txBody>
      </p:sp>
      <p:pic>
        <p:nvPicPr>
          <p:cNvPr id="7" name="Picture 2" descr="MyLyme.ca">
            <a:extLst>
              <a:ext uri="{FF2B5EF4-FFF2-40B4-BE49-F238E27FC236}">
                <a16:creationId xmlns:a16="http://schemas.microsoft.com/office/drawing/2014/main" id="{C46EF637-7FE5-C7C1-959F-8337317749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38231" y="6332870"/>
            <a:ext cx="1064724" cy="441217"/>
          </a:xfrm>
          <a:prstGeom prst="rect">
            <a:avLst/>
          </a:prstGeom>
          <a:noFill/>
          <a:extLst>
            <a:ext uri="{909E8E84-426E-40DD-AFC4-6F175D3DCCD1}">
              <a14:hiddenFill xmlns:a14="http://schemas.microsoft.com/office/drawing/2010/main">
                <a:solidFill>
                  <a:srgbClr val="FFFFFF"/>
                </a:solidFill>
              </a14:hiddenFill>
            </a:ext>
          </a:extLst>
        </p:spPr>
      </p:pic>
      <p:pic>
        <p:nvPicPr>
          <p:cNvPr id="14" name="Graphic 13">
            <a:extLst>
              <a:ext uri="{FF2B5EF4-FFF2-40B4-BE49-F238E27FC236}">
                <a16:creationId xmlns:a16="http://schemas.microsoft.com/office/drawing/2014/main" id="{0638C4AB-DC3A-5958-1F2B-2C48F52B1B5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573870" y="6244673"/>
            <a:ext cx="568323" cy="504307"/>
          </a:xfrm>
          <a:prstGeom prst="rect">
            <a:avLst/>
          </a:prstGeom>
        </p:spPr>
      </p:pic>
      <p:pic>
        <p:nvPicPr>
          <p:cNvPr id="15" name="Picture 14">
            <a:extLst>
              <a:ext uri="{FF2B5EF4-FFF2-40B4-BE49-F238E27FC236}">
                <a16:creationId xmlns:a16="http://schemas.microsoft.com/office/drawing/2014/main" id="{AB4B77D3-2139-83C4-4D12-0827B391D32C}"/>
              </a:ext>
            </a:extLst>
          </p:cNvPr>
          <p:cNvPicPr>
            <a:picLocks noChangeAspect="1"/>
          </p:cNvPicPr>
          <p:nvPr/>
        </p:nvPicPr>
        <p:blipFill>
          <a:blip r:embed="rId9"/>
          <a:stretch>
            <a:fillRect/>
          </a:stretch>
        </p:blipFill>
        <p:spPr>
          <a:xfrm>
            <a:off x="7442150" y="6214219"/>
            <a:ext cx="1549358" cy="588312"/>
          </a:xfrm>
          <a:prstGeom prst="rect">
            <a:avLst/>
          </a:prstGeom>
        </p:spPr>
      </p:pic>
      <p:sp>
        <p:nvSpPr>
          <p:cNvPr id="16" name="Title 1">
            <a:extLst>
              <a:ext uri="{FF2B5EF4-FFF2-40B4-BE49-F238E27FC236}">
                <a16:creationId xmlns:a16="http://schemas.microsoft.com/office/drawing/2014/main" id="{B908B99D-7D8F-81DE-384B-04B1AC62C308}"/>
              </a:ext>
            </a:extLst>
          </p:cNvPr>
          <p:cNvSpPr txBox="1">
            <a:spLocks/>
          </p:cNvSpPr>
          <p:nvPr/>
        </p:nvSpPr>
        <p:spPr>
          <a:xfrm>
            <a:off x="574019" y="583404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dirty="0">
                <a:solidFill>
                  <a:schemeClr val="bg1"/>
                </a:solidFill>
                <a:latin typeface="Britannic Bold" panose="020B0903060703020204" pitchFamily="34" charset="77"/>
              </a:rPr>
              <a:t>Acknowledgements</a:t>
            </a:r>
          </a:p>
        </p:txBody>
      </p:sp>
      <p:pic>
        <p:nvPicPr>
          <p:cNvPr id="21" name="Picture 20">
            <a:extLst>
              <a:ext uri="{FF2B5EF4-FFF2-40B4-BE49-F238E27FC236}">
                <a16:creationId xmlns:a16="http://schemas.microsoft.com/office/drawing/2014/main" id="{64835915-38E5-E283-78BB-9CB32D55E4ED}"/>
              </a:ext>
            </a:extLst>
          </p:cNvPr>
          <p:cNvPicPr>
            <a:picLocks noChangeAspect="1"/>
          </p:cNvPicPr>
          <p:nvPr/>
        </p:nvPicPr>
        <p:blipFill>
          <a:blip r:embed="rId10"/>
          <a:stretch>
            <a:fillRect/>
          </a:stretch>
        </p:blipFill>
        <p:spPr>
          <a:xfrm>
            <a:off x="9910866" y="1052599"/>
            <a:ext cx="1567492" cy="1567492"/>
          </a:xfrm>
          <a:prstGeom prst="rect">
            <a:avLst/>
          </a:prstGeom>
        </p:spPr>
      </p:pic>
      <p:sp>
        <p:nvSpPr>
          <p:cNvPr id="22" name="TextBox 21">
            <a:extLst>
              <a:ext uri="{FF2B5EF4-FFF2-40B4-BE49-F238E27FC236}">
                <a16:creationId xmlns:a16="http://schemas.microsoft.com/office/drawing/2014/main" id="{9716F0B4-E6E2-8480-D90F-73EC6471B4F6}"/>
              </a:ext>
            </a:extLst>
          </p:cNvPr>
          <p:cNvSpPr txBox="1"/>
          <p:nvPr/>
        </p:nvSpPr>
        <p:spPr>
          <a:xfrm>
            <a:off x="9941942" y="2567575"/>
            <a:ext cx="1970657" cy="338554"/>
          </a:xfrm>
          <a:prstGeom prst="rect">
            <a:avLst/>
          </a:prstGeom>
          <a:noFill/>
        </p:spPr>
        <p:txBody>
          <a:bodyPr wrap="square" rtlCol="0">
            <a:spAutoFit/>
          </a:bodyPr>
          <a:lstStyle/>
          <a:p>
            <a:r>
              <a:rPr lang="en-US" sz="1600" dirty="0">
                <a:solidFill>
                  <a:schemeClr val="bg1"/>
                </a:solidFill>
                <a:latin typeface="Cambria" panose="02040503050406030204" pitchFamily="18" charset="0"/>
                <a:cs typeface="Times New Roman" panose="02020603050405020304" pitchFamily="18" charset="0"/>
              </a:rPr>
              <a:t>Our Manuscript</a:t>
            </a:r>
          </a:p>
        </p:txBody>
      </p:sp>
      <p:pic>
        <p:nvPicPr>
          <p:cNvPr id="23" name="Picture 22">
            <a:extLst>
              <a:ext uri="{FF2B5EF4-FFF2-40B4-BE49-F238E27FC236}">
                <a16:creationId xmlns:a16="http://schemas.microsoft.com/office/drawing/2014/main" id="{38EF31AE-5DAD-5793-FD85-9324F6236735}"/>
              </a:ext>
            </a:extLst>
          </p:cNvPr>
          <p:cNvPicPr>
            <a:picLocks noChangeAspect="1"/>
          </p:cNvPicPr>
          <p:nvPr/>
        </p:nvPicPr>
        <p:blipFill>
          <a:blip r:embed="rId11"/>
          <a:stretch>
            <a:fillRect/>
          </a:stretch>
        </p:blipFill>
        <p:spPr>
          <a:xfrm>
            <a:off x="9910866" y="3566191"/>
            <a:ext cx="1680601" cy="1680601"/>
          </a:xfrm>
          <a:prstGeom prst="rect">
            <a:avLst/>
          </a:prstGeom>
        </p:spPr>
      </p:pic>
      <p:sp>
        <p:nvSpPr>
          <p:cNvPr id="24" name="TextBox 23">
            <a:extLst>
              <a:ext uri="{FF2B5EF4-FFF2-40B4-BE49-F238E27FC236}">
                <a16:creationId xmlns:a16="http://schemas.microsoft.com/office/drawing/2014/main" id="{A22CDCD0-63EE-3AC5-B1C9-E223BF04CA1F}"/>
              </a:ext>
            </a:extLst>
          </p:cNvPr>
          <p:cNvSpPr txBox="1"/>
          <p:nvPr/>
        </p:nvSpPr>
        <p:spPr>
          <a:xfrm>
            <a:off x="10161339" y="5186150"/>
            <a:ext cx="1393383" cy="338554"/>
          </a:xfrm>
          <a:prstGeom prst="rect">
            <a:avLst/>
          </a:prstGeom>
          <a:noFill/>
        </p:spPr>
        <p:txBody>
          <a:bodyPr wrap="square" rtlCol="0">
            <a:spAutoFit/>
          </a:bodyPr>
          <a:lstStyle/>
          <a:p>
            <a:r>
              <a:rPr lang="en-US" sz="1600" dirty="0">
                <a:solidFill>
                  <a:schemeClr val="bg1"/>
                </a:solidFill>
                <a:latin typeface="Cambria" panose="02040503050406030204" pitchFamily="18" charset="0"/>
                <a:cs typeface="Times New Roman" panose="02020603050405020304" pitchFamily="18" charset="0"/>
              </a:rPr>
              <a:t>Contact me</a:t>
            </a:r>
          </a:p>
        </p:txBody>
      </p:sp>
      <p:pic>
        <p:nvPicPr>
          <p:cNvPr id="25" name="Picture 24">
            <a:extLst>
              <a:ext uri="{FF2B5EF4-FFF2-40B4-BE49-F238E27FC236}">
                <a16:creationId xmlns:a16="http://schemas.microsoft.com/office/drawing/2014/main" id="{6E8D526E-1255-EE0B-DEBB-65DFB2D89468}"/>
              </a:ext>
            </a:extLst>
          </p:cNvPr>
          <p:cNvPicPr>
            <a:picLocks noChangeAspect="1"/>
          </p:cNvPicPr>
          <p:nvPr/>
        </p:nvPicPr>
        <p:blipFill>
          <a:blip r:embed="rId12"/>
          <a:stretch>
            <a:fillRect/>
          </a:stretch>
        </p:blipFill>
        <p:spPr>
          <a:xfrm>
            <a:off x="10461711" y="1631929"/>
            <a:ext cx="465560" cy="408832"/>
          </a:xfrm>
          <a:prstGeom prst="rect">
            <a:avLst/>
          </a:prstGeom>
        </p:spPr>
      </p:pic>
      <p:pic>
        <p:nvPicPr>
          <p:cNvPr id="26" name="Picture 25">
            <a:extLst>
              <a:ext uri="{FF2B5EF4-FFF2-40B4-BE49-F238E27FC236}">
                <a16:creationId xmlns:a16="http://schemas.microsoft.com/office/drawing/2014/main" id="{7316DFF2-456D-535B-85FE-6831DA1AEDC2}"/>
              </a:ext>
            </a:extLst>
          </p:cNvPr>
          <p:cNvPicPr>
            <a:picLocks noChangeAspect="1"/>
          </p:cNvPicPr>
          <p:nvPr/>
        </p:nvPicPr>
        <p:blipFill>
          <a:blip r:embed="rId13"/>
          <a:stretch>
            <a:fillRect/>
          </a:stretch>
        </p:blipFill>
        <p:spPr>
          <a:xfrm>
            <a:off x="10466690" y="4122015"/>
            <a:ext cx="568952" cy="568952"/>
          </a:xfrm>
          <a:prstGeom prst="rect">
            <a:avLst/>
          </a:prstGeom>
        </p:spPr>
      </p:pic>
      <p:sp>
        <p:nvSpPr>
          <p:cNvPr id="28" name="Marcador de contenido 2">
            <a:extLst>
              <a:ext uri="{FF2B5EF4-FFF2-40B4-BE49-F238E27FC236}">
                <a16:creationId xmlns:a16="http://schemas.microsoft.com/office/drawing/2014/main" id="{E81FC409-5187-918A-A8A1-F05C0FA21D9C}"/>
              </a:ext>
            </a:extLst>
          </p:cNvPr>
          <p:cNvSpPr txBox="1">
            <a:spLocks/>
          </p:cNvSpPr>
          <p:nvPr/>
        </p:nvSpPr>
        <p:spPr>
          <a:xfrm>
            <a:off x="6549251" y="5682036"/>
            <a:ext cx="4593326" cy="501650"/>
          </a:xfrm>
          <a:prstGeom prst="rect">
            <a:avLst/>
          </a:prstGeom>
        </p:spPr>
        <p:txBody>
          <a:bodyPr vert="horz" lIns="91440" tIns="45720" rIns="91440" bIns="45720" rtlCol="0">
            <a:normAutofit fontScale="5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CA" sz="5800" dirty="0">
                <a:solidFill>
                  <a:schemeClr val="bg1"/>
                </a:solidFill>
                <a:latin typeface="Britannic Bold" panose="020B0903060703020204" pitchFamily="34" charset="77"/>
                <a:cs typeface="Times New Roman" panose="02020603050405020304" pitchFamily="18" charset="0"/>
              </a:rPr>
              <a:t>Thank you! Questions?</a:t>
            </a:r>
            <a:endParaRPr lang="en-US" sz="5800" dirty="0">
              <a:solidFill>
                <a:schemeClr val="bg1"/>
              </a:solidFill>
              <a:latin typeface="Britannic Bold" panose="020B0903060703020204" pitchFamily="34" charset="77"/>
              <a:cs typeface="Times New Roman" panose="02020603050405020304" pitchFamily="18" charset="0"/>
            </a:endParaRPr>
          </a:p>
          <a:p>
            <a:pPr algn="just"/>
            <a:endParaRPr lang="en-US" sz="2800" dirty="0">
              <a:solidFill>
                <a:schemeClr val="bg1"/>
              </a:solidFill>
              <a:latin typeface="Britannic Bold" panose="020B0903060703020204" pitchFamily="34" charset="77"/>
              <a:cs typeface="Times New Roman" panose="02020603050405020304" pitchFamily="18" charset="0"/>
            </a:endParaRPr>
          </a:p>
        </p:txBody>
      </p:sp>
    </p:spTree>
    <p:extLst>
      <p:ext uri="{BB962C8B-B14F-4D97-AF65-F5344CB8AC3E}">
        <p14:creationId xmlns:p14="http://schemas.microsoft.com/office/powerpoint/2010/main" val="2204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31C9EB10-4FFD-4DDE-96E5-693C95192F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6370FF-A72A-034E-AFD4-21CB1B624857}"/>
              </a:ext>
            </a:extLst>
          </p:cNvPr>
          <p:cNvSpPr>
            <a:spLocks noGrp="1"/>
          </p:cNvSpPr>
          <p:nvPr>
            <p:ph type="title"/>
          </p:nvPr>
        </p:nvSpPr>
        <p:spPr>
          <a:xfrm>
            <a:off x="4032997" y="2766218"/>
            <a:ext cx="4126006" cy="1325563"/>
          </a:xfrm>
        </p:spPr>
        <p:txBody>
          <a:bodyPr>
            <a:normAutofit/>
          </a:bodyPr>
          <a:lstStyle/>
          <a:p>
            <a:r>
              <a:rPr lang="en-US" sz="4000" dirty="0">
                <a:solidFill>
                  <a:schemeClr val="bg1"/>
                </a:solidFill>
                <a:latin typeface="Britannic Bold" panose="020B0903060703020204" pitchFamily="34" charset="77"/>
              </a:rPr>
              <a:t>Additional slides</a:t>
            </a:r>
          </a:p>
        </p:txBody>
      </p:sp>
      <p:sp>
        <p:nvSpPr>
          <p:cNvPr id="4" name="Slide Number Placeholder 3">
            <a:extLst>
              <a:ext uri="{FF2B5EF4-FFF2-40B4-BE49-F238E27FC236}">
                <a16:creationId xmlns:a16="http://schemas.microsoft.com/office/drawing/2014/main" id="{61FD3C57-FEB2-5721-39B3-487B96C8F3E2}"/>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11</a:t>
            </a:fld>
            <a:endParaRPr lang="en-US" dirty="0">
              <a:solidFill>
                <a:schemeClr val="bg1"/>
              </a:solidFill>
              <a:latin typeface="Britannic Bold" panose="020B0903060703020204" pitchFamily="34" charset="77"/>
            </a:endParaRPr>
          </a:p>
        </p:txBody>
      </p:sp>
    </p:spTree>
    <p:extLst>
      <p:ext uri="{BB962C8B-B14F-4D97-AF65-F5344CB8AC3E}">
        <p14:creationId xmlns:p14="http://schemas.microsoft.com/office/powerpoint/2010/main" val="1861048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1587BC1D-6BEC-86E8-3976-E4E3A10FD9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F71198-BE50-D398-ACF2-00276C765636}"/>
              </a:ext>
            </a:extLst>
          </p:cNvPr>
          <p:cNvSpPr>
            <a:spLocks noGrp="1"/>
          </p:cNvSpPr>
          <p:nvPr>
            <p:ph type="title"/>
          </p:nvPr>
        </p:nvSpPr>
        <p:spPr>
          <a:xfrm>
            <a:off x="281266" y="197829"/>
            <a:ext cx="7450791" cy="1325563"/>
          </a:xfrm>
        </p:spPr>
        <p:txBody>
          <a:bodyPr>
            <a:normAutofit/>
          </a:bodyPr>
          <a:lstStyle/>
          <a:p>
            <a:r>
              <a:rPr lang="en-US" sz="4000" dirty="0" err="1">
                <a:solidFill>
                  <a:schemeClr val="bg1"/>
                </a:solidFill>
                <a:latin typeface="Britannic Bold" panose="020B0903060703020204" pitchFamily="34" charset="77"/>
              </a:rPr>
              <a:t>Cyg</a:t>
            </a:r>
            <a:r>
              <a:rPr lang="en-US" sz="4000" dirty="0">
                <a:solidFill>
                  <a:schemeClr val="bg1"/>
                </a:solidFill>
                <a:latin typeface="Britannic Bold" panose="020B0903060703020204" pitchFamily="34" charset="77"/>
              </a:rPr>
              <a:t> X-1 quick look properties</a:t>
            </a:r>
          </a:p>
        </p:txBody>
      </p:sp>
      <p:sp>
        <p:nvSpPr>
          <p:cNvPr id="4" name="Slide Number Placeholder 3">
            <a:extLst>
              <a:ext uri="{FF2B5EF4-FFF2-40B4-BE49-F238E27FC236}">
                <a16:creationId xmlns:a16="http://schemas.microsoft.com/office/drawing/2014/main" id="{4A6C0984-3C72-6DB1-1D28-4B4E5908E60C}"/>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12</a:t>
            </a:fld>
            <a:endParaRPr lang="en-US" dirty="0">
              <a:solidFill>
                <a:schemeClr val="bg1"/>
              </a:solidFill>
              <a:latin typeface="Britannic Bold" panose="020B0903060703020204" pitchFamily="34" charset="77"/>
            </a:endParaRPr>
          </a:p>
        </p:txBody>
      </p:sp>
      <mc:AlternateContent xmlns:mc="http://schemas.openxmlformats.org/markup-compatibility/2006" xmlns:a14="http://schemas.microsoft.com/office/drawing/2010/main">
        <mc:Choice Requires="a14">
          <p:graphicFrame>
            <p:nvGraphicFramePr>
              <p:cNvPr id="3" name="Table 2">
                <a:extLst>
                  <a:ext uri="{FF2B5EF4-FFF2-40B4-BE49-F238E27FC236}">
                    <a16:creationId xmlns:a16="http://schemas.microsoft.com/office/drawing/2014/main" id="{0430035C-881F-5B84-494F-5529EB933A15}"/>
                  </a:ext>
                </a:extLst>
              </p:cNvPr>
              <p:cNvGraphicFramePr>
                <a:graphicFrameLocks noGrp="1"/>
              </p:cNvGraphicFramePr>
              <p:nvPr>
                <p:extLst>
                  <p:ext uri="{D42A27DB-BD31-4B8C-83A1-F6EECF244321}">
                    <p14:modId xmlns:p14="http://schemas.microsoft.com/office/powerpoint/2010/main" val="4293010352"/>
                  </p:ext>
                </p:extLst>
              </p:nvPr>
            </p:nvGraphicFramePr>
            <p:xfrm>
              <a:off x="2032000" y="2256551"/>
              <a:ext cx="8128000" cy="32359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598225524"/>
                        </a:ext>
                      </a:extLst>
                    </a:gridCol>
                    <a:gridCol w="4064000">
                      <a:extLst>
                        <a:ext uri="{9D8B030D-6E8A-4147-A177-3AD203B41FA5}">
                          <a16:colId xmlns:a16="http://schemas.microsoft.com/office/drawing/2014/main" val="2910395664"/>
                        </a:ext>
                      </a:extLst>
                    </a:gridCol>
                  </a:tblGrid>
                  <a:tr h="370840">
                    <a:tc gridSpan="2">
                      <a:txBody>
                        <a:bodyPr/>
                        <a:lstStyle/>
                        <a:p>
                          <a:r>
                            <a:rPr lang="en-US" dirty="0">
                              <a:latin typeface="Cambria" panose="02040503050406030204" pitchFamily="18" charset="0"/>
                              <a:cs typeface="Times New Roman" panose="02020603050405020304" pitchFamily="18" charset="0"/>
                            </a:rPr>
                            <a:t>Known parameters of Cygnus X-1</a:t>
                          </a:r>
                        </a:p>
                      </a:txBody>
                      <a:tcPr/>
                    </a:tc>
                    <a:tc hMerge="1">
                      <a:txBody>
                        <a:bodyPr/>
                        <a:lstStyle/>
                        <a:p>
                          <a:endParaRPr lang="en-US" dirty="0"/>
                        </a:p>
                      </a:txBody>
                      <a:tcPr/>
                    </a:tc>
                    <a:extLst>
                      <a:ext uri="{0D108BD9-81ED-4DB2-BD59-A6C34878D82A}">
                        <a16:rowId xmlns:a16="http://schemas.microsoft.com/office/drawing/2014/main" val="3867884374"/>
                      </a:ext>
                    </a:extLst>
                  </a:tr>
                  <a:tr h="370840">
                    <a:tc>
                      <a:txBody>
                        <a:bodyPr/>
                        <a:lstStyle/>
                        <a:p>
                          <a:pPr algn="ctr"/>
                          <a:r>
                            <a:rPr lang="en-US" dirty="0">
                              <a:latin typeface="Cambria" panose="02040503050406030204" pitchFamily="18" charset="0"/>
                              <a:cs typeface="Times New Roman" panose="02020603050405020304" pitchFamily="18" charset="0"/>
                            </a:rPr>
                            <a:t>BH Mass</a:t>
                          </a:r>
                        </a:p>
                      </a:txBody>
                      <a:tcPr/>
                    </a:tc>
                    <a:tc>
                      <a:txBody>
                        <a:bodyPr/>
                        <a:lstStyle/>
                        <a:p>
                          <a:pPr algn="ctr"/>
                          <a14:m>
                            <m:oMathPara xmlns:m="http://schemas.openxmlformats.org/officeDocument/2006/math">
                              <m:oMath>
                                <m:r>
                                  <a:rPr lang="en-CA" b="0" i="1" smtClean="0">
                                    <a:latin typeface="Cambria Math" panose="02040503050406030204" pitchFamily="18" charset="0"/>
                                    <a:cs typeface="Times New Roman" panose="02020603050405020304" pitchFamily="18" charset="0"/>
                                  </a:rPr>
                                  <m:t>21.2±2.2 </m:t>
                                </m:r>
                                <m:sSub>
                                  <m:sSubPr>
                                    <m:ctrlPr>
                                      <a:rPr lang="en-CA" b="0" i="1" smtClean="0">
                                        <a:latin typeface="Cambria Math" panose="02040503050406030204" pitchFamily="18" charset="0"/>
                                        <a:cs typeface="Times New Roman" panose="02020603050405020304" pitchFamily="18" charset="0"/>
                                      </a:rPr>
                                    </m:ctrlPr>
                                  </m:sSubPr>
                                  <m:e>
                                    <m:r>
                                      <a:rPr lang="en-CA" b="0" i="1" smtClean="0">
                                        <a:latin typeface="Cambria Math" panose="02040503050406030204" pitchFamily="18" charset="0"/>
                                        <a:cs typeface="Times New Roman" panose="02020603050405020304" pitchFamily="18" charset="0"/>
                                      </a:rPr>
                                      <m:t>𝑀</m:t>
                                    </m:r>
                                  </m:e>
                                  <m:sub>
                                    <m:r>
                                      <a:rPr lang="en-CA" b="0" i="1" smtClean="0">
                                        <a:latin typeface="Cambria Math" panose="02040503050406030204" pitchFamily="18" charset="0"/>
                                        <a:cs typeface="Times New Roman" panose="02020603050405020304" pitchFamily="18" charset="0"/>
                                      </a:rPr>
                                      <m:t>𝑠𝑢𝑛</m:t>
                                    </m:r>
                                  </m:sub>
                                </m:sSub>
                              </m:oMath>
                            </m:oMathPara>
                          </a14:m>
                          <a:endParaRPr lang="en-US" dirty="0">
                            <a:latin typeface="Cambria" panose="02040503050406030204" pitchFamily="18" charset="0"/>
                            <a:cs typeface="Times New Roman" panose="02020603050405020304" pitchFamily="18" charset="0"/>
                          </a:endParaRPr>
                        </a:p>
                      </a:txBody>
                      <a:tcPr/>
                    </a:tc>
                    <a:extLst>
                      <a:ext uri="{0D108BD9-81ED-4DB2-BD59-A6C34878D82A}">
                        <a16:rowId xmlns:a16="http://schemas.microsoft.com/office/drawing/2014/main" val="450721737"/>
                      </a:ext>
                    </a:extLst>
                  </a:tr>
                  <a:tr h="370840">
                    <a:tc>
                      <a:txBody>
                        <a:bodyPr/>
                        <a:lstStyle/>
                        <a:p>
                          <a:pPr algn="ctr"/>
                          <a:r>
                            <a:rPr lang="en-US" dirty="0">
                              <a:latin typeface="Cambria" panose="02040503050406030204" pitchFamily="18" charset="0"/>
                              <a:cs typeface="Times New Roman" panose="02020603050405020304" pitchFamily="18" charset="0"/>
                            </a:rPr>
                            <a:t>Distance</a:t>
                          </a:r>
                        </a:p>
                      </a:txBody>
                      <a:tcPr/>
                    </a:tc>
                    <a:tc>
                      <a:txBody>
                        <a:bodyPr/>
                        <a:lstStyle/>
                        <a:p>
                          <a:pPr algn="ctr"/>
                          <a14:m>
                            <m:oMathPara xmlns:m="http://schemas.openxmlformats.org/officeDocument/2006/math">
                              <m:oMath>
                                <m:r>
                                  <a:rPr lang="en-CA" b="0" i="1" smtClean="0">
                                    <a:latin typeface="Cambria Math" panose="02040503050406030204" pitchFamily="18" charset="0"/>
                                    <a:cs typeface="Times New Roman" panose="02020603050405020304" pitchFamily="18" charset="0"/>
                                  </a:rPr>
                                  <m:t>2.22 </m:t>
                                </m:r>
                                <m:r>
                                  <a:rPr lang="en-CA" b="0" i="1" smtClean="0">
                                    <a:latin typeface="Cambria Math" panose="02040503050406030204" pitchFamily="18" charset="0"/>
                                    <a:cs typeface="Times New Roman" panose="02020603050405020304" pitchFamily="18" charset="0"/>
                                  </a:rPr>
                                  <m:t>𝑘𝑝𝑐</m:t>
                                </m:r>
                              </m:oMath>
                            </m:oMathPara>
                          </a14:m>
                          <a:endParaRPr lang="en-US" dirty="0">
                            <a:latin typeface="Cambria" panose="02040503050406030204" pitchFamily="18" charset="0"/>
                            <a:cs typeface="Times New Roman" panose="02020603050405020304" pitchFamily="18" charset="0"/>
                          </a:endParaRPr>
                        </a:p>
                      </a:txBody>
                      <a:tcPr/>
                    </a:tc>
                    <a:extLst>
                      <a:ext uri="{0D108BD9-81ED-4DB2-BD59-A6C34878D82A}">
                        <a16:rowId xmlns:a16="http://schemas.microsoft.com/office/drawing/2014/main" val="2710729659"/>
                      </a:ext>
                    </a:extLst>
                  </a:tr>
                  <a:tr h="370840">
                    <a:tc>
                      <a:txBody>
                        <a:bodyPr/>
                        <a:lstStyle/>
                        <a:p>
                          <a:pPr algn="ctr"/>
                          <a:r>
                            <a:rPr lang="en-US" dirty="0">
                              <a:latin typeface="Cambria" panose="02040503050406030204" pitchFamily="18" charset="0"/>
                              <a:cs typeface="Times New Roman" panose="02020603050405020304" pitchFamily="18" charset="0"/>
                            </a:rPr>
                            <a:t>Companion spectral type</a:t>
                          </a:r>
                        </a:p>
                      </a:txBody>
                      <a:tcPr/>
                    </a:tc>
                    <a:tc>
                      <a:txBody>
                        <a:bodyPr/>
                        <a:lstStyle/>
                        <a:p>
                          <a:pPr algn="ctr"/>
                          <a14:m>
                            <m:oMath xmlns:m="http://schemas.openxmlformats.org/officeDocument/2006/math">
                              <m:r>
                                <a:rPr lang="en-CA" b="0" i="1" smtClean="0">
                                  <a:latin typeface="Cambria Math" panose="02040503050406030204" pitchFamily="18" charset="0"/>
                                  <a:cs typeface="Times New Roman" panose="02020603050405020304" pitchFamily="18" charset="0"/>
                                </a:rPr>
                                <m:t>𝑂</m:t>
                              </m:r>
                              <m:r>
                                <a:rPr lang="en-CA" b="0" i="1" smtClean="0">
                                  <a:latin typeface="Cambria Math" panose="02040503050406030204" pitchFamily="18" charset="0"/>
                                  <a:cs typeface="Times New Roman" panose="02020603050405020304" pitchFamily="18" charset="0"/>
                                </a:rPr>
                                <m:t>9.7 </m:t>
                              </m:r>
                              <m:r>
                                <a:rPr lang="en-CA" b="0" i="1" smtClean="0">
                                  <a:latin typeface="Cambria Math" panose="02040503050406030204" pitchFamily="18" charset="0"/>
                                  <a:cs typeface="Times New Roman" panose="02020603050405020304" pitchFamily="18" charset="0"/>
                                </a:rPr>
                                <m:t>𝐼</m:t>
                              </m:r>
                              <m:r>
                                <a:rPr lang="en-CA" b="0" i="1" smtClean="0">
                                  <a:latin typeface="Cambria Math" panose="02040503050406030204" pitchFamily="18" charset="0"/>
                                  <a:cs typeface="Times New Roman" panose="02020603050405020304" pitchFamily="18" charset="0"/>
                                </a:rPr>
                                <m:t> </m:t>
                              </m:r>
                              <m:r>
                                <a:rPr lang="en-CA" b="0" i="1" smtClean="0">
                                  <a:latin typeface="Cambria Math" panose="02040503050406030204" pitchFamily="18" charset="0"/>
                                  <a:cs typeface="Times New Roman" panose="02020603050405020304" pitchFamily="18" charset="0"/>
                                </a:rPr>
                                <m:t>𝑎𝑏</m:t>
                              </m:r>
                            </m:oMath>
                          </a14:m>
                          <a:r>
                            <a:rPr lang="en-US" dirty="0">
                              <a:latin typeface="Cambria" panose="02040503050406030204" pitchFamily="18" charset="0"/>
                              <a:cs typeface="Times New Roman" panose="02020603050405020304" pitchFamily="18" charset="0"/>
                            </a:rPr>
                            <a:t> (very late blue supergiant)</a:t>
                          </a:r>
                        </a:p>
                      </a:txBody>
                      <a:tcPr/>
                    </a:tc>
                    <a:extLst>
                      <a:ext uri="{0D108BD9-81ED-4DB2-BD59-A6C34878D82A}">
                        <a16:rowId xmlns:a16="http://schemas.microsoft.com/office/drawing/2014/main" val="2805187558"/>
                      </a:ext>
                    </a:extLst>
                  </a:tr>
                  <a:tr h="370840">
                    <a:tc>
                      <a:txBody>
                        <a:bodyPr/>
                        <a:lstStyle/>
                        <a:p>
                          <a:pPr algn="ctr"/>
                          <a:r>
                            <a:rPr lang="en-US" dirty="0">
                              <a:latin typeface="Cambria" panose="02040503050406030204" pitchFamily="18" charset="0"/>
                              <a:cs typeface="Times New Roman" panose="02020603050405020304" pitchFamily="18" charset="0"/>
                            </a:rPr>
                            <a:t>Mass of companion</a:t>
                          </a:r>
                        </a:p>
                      </a:txBody>
                      <a:tcPr/>
                    </a:tc>
                    <a:tc>
                      <a:txBody>
                        <a:bodyPr/>
                        <a:lstStyle/>
                        <a:p>
                          <a:pPr algn="ctr"/>
                          <a14:m>
                            <m:oMathPara xmlns:m="http://schemas.openxmlformats.org/officeDocument/2006/math">
                              <m:oMath>
                                <m:sSubSup>
                                  <m:sSubSupPr>
                                    <m:ctrlPr>
                                      <a:rPr lang="en-CA" b="0" i="1" smtClean="0">
                                        <a:latin typeface="Cambria Math" panose="02040503050406030204" pitchFamily="18" charset="0"/>
                                        <a:cs typeface="Times New Roman" panose="02020603050405020304" pitchFamily="18" charset="0"/>
                                      </a:rPr>
                                    </m:ctrlPr>
                                  </m:sSubSupPr>
                                  <m:e>
                                    <m:r>
                                      <a:rPr lang="en-CA" b="0" i="1" smtClean="0">
                                        <a:latin typeface="Cambria Math" panose="02040503050406030204" pitchFamily="18" charset="0"/>
                                        <a:cs typeface="Times New Roman" panose="02020603050405020304" pitchFamily="18" charset="0"/>
                                      </a:rPr>
                                      <m:t>40.6</m:t>
                                    </m:r>
                                  </m:e>
                                  <m:sub>
                                    <m:r>
                                      <a:rPr lang="en-CA" b="0" i="1" smtClean="0">
                                        <a:latin typeface="Cambria Math" panose="02040503050406030204" pitchFamily="18" charset="0"/>
                                        <a:cs typeface="Times New Roman" panose="02020603050405020304" pitchFamily="18" charset="0"/>
                                      </a:rPr>
                                      <m:t>−7.1</m:t>
                                    </m:r>
                                  </m:sub>
                                  <m:sup>
                                    <m:r>
                                      <a:rPr lang="en-CA" b="0" i="1" smtClean="0">
                                        <a:latin typeface="Cambria Math" panose="02040503050406030204" pitchFamily="18" charset="0"/>
                                        <a:cs typeface="Times New Roman" panose="02020603050405020304" pitchFamily="18" charset="0"/>
                                      </a:rPr>
                                      <m:t>+7.7</m:t>
                                    </m:r>
                                  </m:sup>
                                </m:sSubSup>
                                <m:r>
                                  <a:rPr lang="en-CA" b="0" i="1" smtClean="0">
                                    <a:latin typeface="Cambria Math" panose="02040503050406030204" pitchFamily="18" charset="0"/>
                                    <a:cs typeface="Times New Roman" panose="02020603050405020304" pitchFamily="18" charset="0"/>
                                  </a:rPr>
                                  <m:t> </m:t>
                                </m:r>
                                <m:sSub>
                                  <m:sSubPr>
                                    <m:ctrlPr>
                                      <a:rPr lang="en-CA" b="0" i="1" smtClean="0">
                                        <a:latin typeface="Cambria Math" panose="02040503050406030204" pitchFamily="18" charset="0"/>
                                        <a:cs typeface="Times New Roman" panose="02020603050405020304" pitchFamily="18" charset="0"/>
                                      </a:rPr>
                                    </m:ctrlPr>
                                  </m:sSubPr>
                                  <m:e>
                                    <m:r>
                                      <a:rPr lang="en-CA" b="0" i="1" smtClean="0">
                                        <a:latin typeface="Cambria Math" panose="02040503050406030204" pitchFamily="18" charset="0"/>
                                        <a:cs typeface="Times New Roman" panose="02020603050405020304" pitchFamily="18" charset="0"/>
                                      </a:rPr>
                                      <m:t>𝑀</m:t>
                                    </m:r>
                                  </m:e>
                                  <m:sub>
                                    <m:r>
                                      <a:rPr lang="en-CA" b="0" i="1" smtClean="0">
                                        <a:latin typeface="Cambria Math" panose="02040503050406030204" pitchFamily="18" charset="0"/>
                                        <a:cs typeface="Times New Roman" panose="02020603050405020304" pitchFamily="18" charset="0"/>
                                      </a:rPr>
                                      <m:t>𝑠𝑢𝑛</m:t>
                                    </m:r>
                                  </m:sub>
                                </m:sSub>
                              </m:oMath>
                            </m:oMathPara>
                          </a14:m>
                          <a:endParaRPr lang="en-US" dirty="0">
                            <a:latin typeface="Cambria" panose="02040503050406030204" pitchFamily="18" charset="0"/>
                            <a:cs typeface="Times New Roman" panose="02020603050405020304" pitchFamily="18" charset="0"/>
                          </a:endParaRPr>
                        </a:p>
                      </a:txBody>
                      <a:tcPr/>
                    </a:tc>
                    <a:extLst>
                      <a:ext uri="{0D108BD9-81ED-4DB2-BD59-A6C34878D82A}">
                        <a16:rowId xmlns:a16="http://schemas.microsoft.com/office/drawing/2014/main" val="1950272881"/>
                      </a:ext>
                    </a:extLst>
                  </a:tr>
                  <a:tr h="370840">
                    <a:tc>
                      <a:txBody>
                        <a:bodyPr/>
                        <a:lstStyle/>
                        <a:p>
                          <a:pPr algn="ctr"/>
                          <a:r>
                            <a:rPr lang="en-US" dirty="0">
                              <a:latin typeface="Cambria" panose="02040503050406030204" pitchFamily="18" charset="0"/>
                              <a:cs typeface="Times New Roman" panose="02020603050405020304" pitchFamily="18" charset="0"/>
                            </a:rPr>
                            <a:t>Orbital period</a:t>
                          </a:r>
                        </a:p>
                      </a:txBody>
                      <a:tcPr/>
                    </a:tc>
                    <a:tc>
                      <a:txBody>
                        <a:bodyPr/>
                        <a:lstStyle/>
                        <a:p>
                          <a:pPr algn="ctr"/>
                          <a14:m>
                            <m:oMath xmlns:m="http://schemas.openxmlformats.org/officeDocument/2006/math">
                              <m:r>
                                <a:rPr lang="en-CA" b="0" i="1" smtClean="0">
                                  <a:latin typeface="Cambria Math" panose="02040503050406030204" pitchFamily="18" charset="0"/>
                                  <a:cs typeface="Times New Roman" panose="02020603050405020304" pitchFamily="18" charset="0"/>
                                </a:rPr>
                                <m:t>5.6</m:t>
                              </m:r>
                              <m:r>
                                <a:rPr lang="en-CA" b="0" i="1" smtClean="0">
                                  <a:latin typeface="Cambria Math" panose="02040503050406030204" pitchFamily="18" charset="0"/>
                                  <a:cs typeface="Times New Roman" panose="02020603050405020304" pitchFamily="18" charset="0"/>
                                </a:rPr>
                                <m:t>𝑑</m:t>
                              </m:r>
                            </m:oMath>
                          </a14:m>
                          <a:r>
                            <a:rPr lang="en-US" dirty="0">
                              <a:latin typeface="Cambria" panose="02040503050406030204" pitchFamily="18" charset="0"/>
                              <a:cs typeface="Times New Roman" panose="02020603050405020304" pitchFamily="18" charset="0"/>
                            </a:rPr>
                            <a:t> (roughly, 60% the distance between Mercury and the sun)</a:t>
                          </a:r>
                        </a:p>
                      </a:txBody>
                      <a:tcPr/>
                    </a:tc>
                    <a:extLst>
                      <a:ext uri="{0D108BD9-81ED-4DB2-BD59-A6C34878D82A}">
                        <a16:rowId xmlns:a16="http://schemas.microsoft.com/office/drawing/2014/main" val="1457710357"/>
                      </a:ext>
                    </a:extLst>
                  </a:tr>
                  <a:tr h="370840">
                    <a:tc>
                      <a:txBody>
                        <a:bodyPr/>
                        <a:lstStyle/>
                        <a:p>
                          <a:pPr algn="ctr"/>
                          <a:r>
                            <a:rPr lang="en-US" dirty="0">
                              <a:latin typeface="Cambria" panose="02040503050406030204" pitchFamily="18" charset="0"/>
                              <a:cs typeface="Times New Roman" panose="02020603050405020304" pitchFamily="18" charset="0"/>
                            </a:rPr>
                            <a:t>Stellar wind velocity</a:t>
                          </a:r>
                        </a:p>
                      </a:txBody>
                      <a:tcPr/>
                    </a:tc>
                    <a:tc>
                      <a:txBody>
                        <a:bodyPr/>
                        <a:lstStyle/>
                        <a:p>
                          <a:pPr algn="ctr"/>
                          <a14:m>
                            <m:oMathPara xmlns:m="http://schemas.openxmlformats.org/officeDocument/2006/math">
                              <m:oMath>
                                <m:r>
                                  <a:rPr lang="en-CA" b="0" i="1" smtClean="0">
                                    <a:latin typeface="Cambria Math" panose="02040503050406030204" pitchFamily="18" charset="0"/>
                                    <a:cs typeface="Times New Roman" panose="02020603050405020304" pitchFamily="18" charset="0"/>
                                  </a:rPr>
                                  <m:t>1600−2400 </m:t>
                                </m:r>
                                <m:r>
                                  <a:rPr lang="en-CA" b="0" i="1" smtClean="0">
                                    <a:latin typeface="Cambria Math" panose="02040503050406030204" pitchFamily="18" charset="0"/>
                                    <a:cs typeface="Times New Roman" panose="02020603050405020304" pitchFamily="18" charset="0"/>
                                  </a:rPr>
                                  <m:t>𝑘𝑚</m:t>
                                </m:r>
                                <m:r>
                                  <a:rPr lang="en-CA" b="0" i="1" smtClean="0">
                                    <a:latin typeface="Cambria Math" panose="02040503050406030204" pitchFamily="18" charset="0"/>
                                    <a:cs typeface="Times New Roman" panose="02020603050405020304" pitchFamily="18" charset="0"/>
                                  </a:rPr>
                                  <m:t>/</m:t>
                                </m:r>
                                <m:r>
                                  <a:rPr lang="en-CA" b="0" i="1" smtClean="0">
                                    <a:latin typeface="Cambria Math" panose="02040503050406030204" pitchFamily="18" charset="0"/>
                                    <a:cs typeface="Times New Roman" panose="02020603050405020304" pitchFamily="18" charset="0"/>
                                  </a:rPr>
                                  <m:t>𝑠</m:t>
                                </m:r>
                              </m:oMath>
                            </m:oMathPara>
                          </a14:m>
                          <a:endParaRPr lang="en-US" dirty="0">
                            <a:latin typeface="Cambria" panose="02040503050406030204" pitchFamily="18" charset="0"/>
                            <a:cs typeface="Times New Roman" panose="02020603050405020304" pitchFamily="18" charset="0"/>
                          </a:endParaRPr>
                        </a:p>
                      </a:txBody>
                      <a:tcPr/>
                    </a:tc>
                    <a:extLst>
                      <a:ext uri="{0D108BD9-81ED-4DB2-BD59-A6C34878D82A}">
                        <a16:rowId xmlns:a16="http://schemas.microsoft.com/office/drawing/2014/main" val="1619893242"/>
                      </a:ext>
                    </a:extLst>
                  </a:tr>
                  <a:tr h="370840">
                    <a:tc>
                      <a:txBody>
                        <a:bodyPr/>
                        <a:lstStyle/>
                        <a:p>
                          <a:pPr algn="ctr"/>
                          <a:r>
                            <a:rPr lang="en-US" dirty="0">
                              <a:latin typeface="Cambria" panose="02040503050406030204" pitchFamily="18" charset="0"/>
                              <a:cs typeface="Times New Roman" panose="02020603050405020304" pitchFamily="18" charset="0"/>
                            </a:rPr>
                            <a:t>Mass loss rate</a:t>
                          </a:r>
                        </a:p>
                      </a:txBody>
                      <a:tcPr/>
                    </a:tc>
                    <a:tc>
                      <a:txBody>
                        <a:bodyPr/>
                        <a:lstStyle/>
                        <a:p>
                          <a:pPr algn="ctr"/>
                          <a14:m>
                            <m:oMathPara xmlns:m="http://schemas.openxmlformats.org/officeDocument/2006/math">
                              <m:oMath>
                                <m:r>
                                  <a:rPr lang="en-CA" b="0" i="1" smtClean="0">
                                    <a:latin typeface="Cambria Math" panose="02040503050406030204" pitchFamily="18" charset="0"/>
                                    <a:cs typeface="Times New Roman" panose="02020603050405020304" pitchFamily="18" charset="0"/>
                                  </a:rPr>
                                  <m:t>(2.57±0.05)</m:t>
                                </m:r>
                                <m:r>
                                  <a:rPr lang="en-CA" b="0" i="1" smtClean="0">
                                    <a:latin typeface="Cambria Math" panose="02040503050406030204" pitchFamily="18" charset="0"/>
                                    <a:ea typeface="Cambria Math" panose="02040503050406030204" pitchFamily="18" charset="0"/>
                                    <a:cs typeface="Times New Roman" panose="02020603050405020304" pitchFamily="18" charset="0"/>
                                  </a:rPr>
                                  <m:t>×</m:t>
                                </m:r>
                                <m:sSup>
                                  <m:sSupPr>
                                    <m:ctrlPr>
                                      <a:rPr lang="en-CA" b="0"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CA" b="0" i="1" smtClean="0">
                                        <a:latin typeface="Cambria Math" panose="02040503050406030204" pitchFamily="18" charset="0"/>
                                        <a:ea typeface="Cambria Math" panose="02040503050406030204" pitchFamily="18" charset="0"/>
                                        <a:cs typeface="Times New Roman" panose="02020603050405020304" pitchFamily="18" charset="0"/>
                                      </a:rPr>
                                      <m:t>10</m:t>
                                    </m:r>
                                  </m:e>
                                  <m:sup>
                                    <m:r>
                                      <a:rPr lang="en-CA" b="0" i="1" smtClean="0">
                                        <a:latin typeface="Cambria Math" panose="02040503050406030204" pitchFamily="18" charset="0"/>
                                        <a:ea typeface="Cambria Math" panose="02040503050406030204" pitchFamily="18" charset="0"/>
                                        <a:cs typeface="Times New Roman" panose="02020603050405020304" pitchFamily="18" charset="0"/>
                                      </a:rPr>
                                      <m:t>−6</m:t>
                                    </m:r>
                                  </m:sup>
                                </m:sSup>
                                <m:sSub>
                                  <m:sSubPr>
                                    <m:ctrlPr>
                                      <a:rPr lang="en-CA"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CA" b="0" i="1" smtClean="0">
                                        <a:latin typeface="Cambria Math" panose="02040503050406030204" pitchFamily="18" charset="0"/>
                                        <a:ea typeface="Cambria Math" panose="02040503050406030204" pitchFamily="18" charset="0"/>
                                        <a:cs typeface="Times New Roman" panose="02020603050405020304" pitchFamily="18" charset="0"/>
                                      </a:rPr>
                                      <m:t>𝑀</m:t>
                                    </m:r>
                                  </m:e>
                                  <m:sub>
                                    <m:r>
                                      <a:rPr lang="en-CA" b="0" i="1" smtClean="0">
                                        <a:latin typeface="Cambria Math" panose="02040503050406030204" pitchFamily="18" charset="0"/>
                                        <a:ea typeface="Cambria Math" panose="02040503050406030204" pitchFamily="18" charset="0"/>
                                        <a:cs typeface="Times New Roman" panose="02020603050405020304" pitchFamily="18" charset="0"/>
                                      </a:rPr>
                                      <m:t>𝑠𝑢𝑛</m:t>
                                    </m:r>
                                  </m:sub>
                                </m:sSub>
                                <m:r>
                                  <a:rPr lang="en-CA" b="0" i="1" smtClean="0">
                                    <a:latin typeface="Cambria Math" panose="02040503050406030204" pitchFamily="18" charset="0"/>
                                    <a:ea typeface="Cambria Math" panose="02040503050406030204" pitchFamily="18" charset="0"/>
                                    <a:cs typeface="Times New Roman" panose="02020603050405020304" pitchFamily="18" charset="0"/>
                                  </a:rPr>
                                  <m:t>/</m:t>
                                </m:r>
                                <m:r>
                                  <a:rPr lang="en-CA" b="0" i="1" smtClean="0">
                                    <a:latin typeface="Cambria Math" panose="02040503050406030204" pitchFamily="18" charset="0"/>
                                    <a:ea typeface="Cambria Math" panose="02040503050406030204" pitchFamily="18" charset="0"/>
                                    <a:cs typeface="Times New Roman" panose="02020603050405020304" pitchFamily="18" charset="0"/>
                                  </a:rPr>
                                  <m:t>𝑦𝑟</m:t>
                                </m:r>
                              </m:oMath>
                            </m:oMathPara>
                          </a14:m>
                          <a:endParaRPr lang="en-US" dirty="0">
                            <a:latin typeface="Cambria" panose="02040503050406030204" pitchFamily="18" charset="0"/>
                            <a:cs typeface="Times New Roman" panose="02020603050405020304" pitchFamily="18" charset="0"/>
                          </a:endParaRPr>
                        </a:p>
                      </a:txBody>
                      <a:tcPr/>
                    </a:tc>
                    <a:extLst>
                      <a:ext uri="{0D108BD9-81ED-4DB2-BD59-A6C34878D82A}">
                        <a16:rowId xmlns:a16="http://schemas.microsoft.com/office/drawing/2014/main" val="1936228534"/>
                      </a:ext>
                    </a:extLst>
                  </a:tr>
                </a:tbl>
              </a:graphicData>
            </a:graphic>
          </p:graphicFrame>
        </mc:Choice>
        <mc:Fallback xmlns="">
          <p:graphicFrame>
            <p:nvGraphicFramePr>
              <p:cNvPr id="3" name="Table 2">
                <a:extLst>
                  <a:ext uri="{FF2B5EF4-FFF2-40B4-BE49-F238E27FC236}">
                    <a16:creationId xmlns:a16="http://schemas.microsoft.com/office/drawing/2014/main" id="{0430035C-881F-5B84-494F-5529EB933A15}"/>
                  </a:ext>
                </a:extLst>
              </p:cNvPr>
              <p:cNvGraphicFramePr>
                <a:graphicFrameLocks noGrp="1"/>
              </p:cNvGraphicFramePr>
              <p:nvPr>
                <p:extLst>
                  <p:ext uri="{D42A27DB-BD31-4B8C-83A1-F6EECF244321}">
                    <p14:modId xmlns:p14="http://schemas.microsoft.com/office/powerpoint/2010/main" val="4293010352"/>
                  </p:ext>
                </p:extLst>
              </p:nvPr>
            </p:nvGraphicFramePr>
            <p:xfrm>
              <a:off x="2032000" y="2256551"/>
              <a:ext cx="8128000" cy="32359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598225524"/>
                        </a:ext>
                      </a:extLst>
                    </a:gridCol>
                    <a:gridCol w="4064000">
                      <a:extLst>
                        <a:ext uri="{9D8B030D-6E8A-4147-A177-3AD203B41FA5}">
                          <a16:colId xmlns:a16="http://schemas.microsoft.com/office/drawing/2014/main" val="2910395664"/>
                        </a:ext>
                      </a:extLst>
                    </a:gridCol>
                  </a:tblGrid>
                  <a:tr h="370840">
                    <a:tc gridSpan="2">
                      <a:txBody>
                        <a:bodyPr/>
                        <a:lstStyle/>
                        <a:p>
                          <a:r>
                            <a:rPr lang="en-US" dirty="0">
                              <a:latin typeface="Cambria" panose="02040503050406030204" pitchFamily="18" charset="0"/>
                              <a:cs typeface="Times New Roman" panose="02020603050405020304" pitchFamily="18" charset="0"/>
                            </a:rPr>
                            <a:t>Known parameters of Cygnus X-1</a:t>
                          </a:r>
                        </a:p>
                      </a:txBody>
                      <a:tcPr/>
                    </a:tc>
                    <a:tc hMerge="1">
                      <a:txBody>
                        <a:bodyPr/>
                        <a:lstStyle/>
                        <a:p>
                          <a:endParaRPr lang="en-US" dirty="0"/>
                        </a:p>
                      </a:txBody>
                      <a:tcPr/>
                    </a:tc>
                    <a:extLst>
                      <a:ext uri="{0D108BD9-81ED-4DB2-BD59-A6C34878D82A}">
                        <a16:rowId xmlns:a16="http://schemas.microsoft.com/office/drawing/2014/main" val="3867884374"/>
                      </a:ext>
                    </a:extLst>
                  </a:tr>
                  <a:tr h="370840">
                    <a:tc>
                      <a:txBody>
                        <a:bodyPr/>
                        <a:lstStyle/>
                        <a:p>
                          <a:pPr algn="ctr"/>
                          <a:r>
                            <a:rPr lang="en-US" dirty="0">
                              <a:latin typeface="Cambria" panose="02040503050406030204" pitchFamily="18" charset="0"/>
                              <a:cs typeface="Times New Roman" panose="02020603050405020304" pitchFamily="18" charset="0"/>
                            </a:rPr>
                            <a:t>BH Mass</a:t>
                          </a:r>
                        </a:p>
                      </a:txBody>
                      <a:tcPr/>
                    </a:tc>
                    <a:tc>
                      <a:txBody>
                        <a:bodyPr/>
                        <a:lstStyle/>
                        <a:p>
                          <a:endParaRPr lang="en-US"/>
                        </a:p>
                      </a:txBody>
                      <a:tcPr>
                        <a:blipFill>
                          <a:blip r:embed="rId4"/>
                          <a:stretch>
                            <a:fillRect l="-100313" t="-103333" r="-937" b="-683333"/>
                          </a:stretch>
                        </a:blipFill>
                      </a:tcPr>
                    </a:tc>
                    <a:extLst>
                      <a:ext uri="{0D108BD9-81ED-4DB2-BD59-A6C34878D82A}">
                        <a16:rowId xmlns:a16="http://schemas.microsoft.com/office/drawing/2014/main" val="450721737"/>
                      </a:ext>
                    </a:extLst>
                  </a:tr>
                  <a:tr h="370840">
                    <a:tc>
                      <a:txBody>
                        <a:bodyPr/>
                        <a:lstStyle/>
                        <a:p>
                          <a:pPr algn="ctr"/>
                          <a:r>
                            <a:rPr lang="en-US" dirty="0">
                              <a:latin typeface="Cambria" panose="02040503050406030204" pitchFamily="18" charset="0"/>
                              <a:cs typeface="Times New Roman" panose="02020603050405020304" pitchFamily="18" charset="0"/>
                            </a:rPr>
                            <a:t>Distance</a:t>
                          </a:r>
                        </a:p>
                      </a:txBody>
                      <a:tcPr/>
                    </a:tc>
                    <a:tc>
                      <a:txBody>
                        <a:bodyPr/>
                        <a:lstStyle/>
                        <a:p>
                          <a:endParaRPr lang="en-US"/>
                        </a:p>
                      </a:txBody>
                      <a:tcPr>
                        <a:blipFill>
                          <a:blip r:embed="rId4"/>
                          <a:stretch>
                            <a:fillRect l="-100313" t="-210345" r="-937" b="-606897"/>
                          </a:stretch>
                        </a:blipFill>
                      </a:tcPr>
                    </a:tc>
                    <a:extLst>
                      <a:ext uri="{0D108BD9-81ED-4DB2-BD59-A6C34878D82A}">
                        <a16:rowId xmlns:a16="http://schemas.microsoft.com/office/drawing/2014/main" val="2710729659"/>
                      </a:ext>
                    </a:extLst>
                  </a:tr>
                  <a:tr h="370840">
                    <a:tc>
                      <a:txBody>
                        <a:bodyPr/>
                        <a:lstStyle/>
                        <a:p>
                          <a:pPr algn="ctr"/>
                          <a:r>
                            <a:rPr lang="en-US" dirty="0">
                              <a:latin typeface="Cambria" panose="02040503050406030204" pitchFamily="18" charset="0"/>
                              <a:cs typeface="Times New Roman" panose="02020603050405020304" pitchFamily="18" charset="0"/>
                            </a:rPr>
                            <a:t>Companion spectral type</a:t>
                          </a:r>
                        </a:p>
                      </a:txBody>
                      <a:tcPr/>
                    </a:tc>
                    <a:tc>
                      <a:txBody>
                        <a:bodyPr/>
                        <a:lstStyle/>
                        <a:p>
                          <a:endParaRPr lang="en-US"/>
                        </a:p>
                      </a:txBody>
                      <a:tcPr>
                        <a:blipFill>
                          <a:blip r:embed="rId4"/>
                          <a:stretch>
                            <a:fillRect l="-100313" t="-310345" r="-937" b="-506897"/>
                          </a:stretch>
                        </a:blipFill>
                      </a:tcPr>
                    </a:tc>
                    <a:extLst>
                      <a:ext uri="{0D108BD9-81ED-4DB2-BD59-A6C34878D82A}">
                        <a16:rowId xmlns:a16="http://schemas.microsoft.com/office/drawing/2014/main" val="2805187558"/>
                      </a:ext>
                    </a:extLst>
                  </a:tr>
                  <a:tr h="370840">
                    <a:tc>
                      <a:txBody>
                        <a:bodyPr/>
                        <a:lstStyle/>
                        <a:p>
                          <a:pPr algn="ctr"/>
                          <a:r>
                            <a:rPr lang="en-US" dirty="0">
                              <a:latin typeface="Cambria" panose="02040503050406030204" pitchFamily="18" charset="0"/>
                              <a:cs typeface="Times New Roman" panose="02020603050405020304" pitchFamily="18" charset="0"/>
                            </a:rPr>
                            <a:t>Mass of companion</a:t>
                          </a:r>
                        </a:p>
                      </a:txBody>
                      <a:tcPr/>
                    </a:tc>
                    <a:tc>
                      <a:txBody>
                        <a:bodyPr/>
                        <a:lstStyle/>
                        <a:p>
                          <a:endParaRPr lang="en-US"/>
                        </a:p>
                      </a:txBody>
                      <a:tcPr>
                        <a:blipFill>
                          <a:blip r:embed="rId4"/>
                          <a:stretch>
                            <a:fillRect l="-100313" t="-396667" r="-937" b="-390000"/>
                          </a:stretch>
                        </a:blipFill>
                      </a:tcPr>
                    </a:tc>
                    <a:extLst>
                      <a:ext uri="{0D108BD9-81ED-4DB2-BD59-A6C34878D82A}">
                        <a16:rowId xmlns:a16="http://schemas.microsoft.com/office/drawing/2014/main" val="1950272881"/>
                      </a:ext>
                    </a:extLst>
                  </a:tr>
                  <a:tr h="640080">
                    <a:tc>
                      <a:txBody>
                        <a:bodyPr/>
                        <a:lstStyle/>
                        <a:p>
                          <a:pPr algn="ctr"/>
                          <a:r>
                            <a:rPr lang="en-US" dirty="0">
                              <a:latin typeface="Cambria" panose="02040503050406030204" pitchFamily="18" charset="0"/>
                              <a:cs typeface="Times New Roman" panose="02020603050405020304" pitchFamily="18" charset="0"/>
                            </a:rPr>
                            <a:t>Orbital period</a:t>
                          </a:r>
                        </a:p>
                      </a:txBody>
                      <a:tcPr/>
                    </a:tc>
                    <a:tc>
                      <a:txBody>
                        <a:bodyPr/>
                        <a:lstStyle/>
                        <a:p>
                          <a:endParaRPr lang="en-US"/>
                        </a:p>
                      </a:txBody>
                      <a:tcPr>
                        <a:blipFill>
                          <a:blip r:embed="rId4"/>
                          <a:stretch>
                            <a:fillRect l="-100313" t="-298000" r="-937" b="-134000"/>
                          </a:stretch>
                        </a:blipFill>
                      </a:tcPr>
                    </a:tc>
                    <a:extLst>
                      <a:ext uri="{0D108BD9-81ED-4DB2-BD59-A6C34878D82A}">
                        <a16:rowId xmlns:a16="http://schemas.microsoft.com/office/drawing/2014/main" val="1457710357"/>
                      </a:ext>
                    </a:extLst>
                  </a:tr>
                  <a:tr h="370840">
                    <a:tc>
                      <a:txBody>
                        <a:bodyPr/>
                        <a:lstStyle/>
                        <a:p>
                          <a:pPr algn="ctr"/>
                          <a:r>
                            <a:rPr lang="en-US" dirty="0">
                              <a:latin typeface="Cambria" panose="02040503050406030204" pitchFamily="18" charset="0"/>
                              <a:cs typeface="Times New Roman" panose="02020603050405020304" pitchFamily="18" charset="0"/>
                            </a:rPr>
                            <a:t>Stellar wind velocity</a:t>
                          </a:r>
                        </a:p>
                      </a:txBody>
                      <a:tcPr/>
                    </a:tc>
                    <a:tc>
                      <a:txBody>
                        <a:bodyPr/>
                        <a:lstStyle/>
                        <a:p>
                          <a:endParaRPr lang="en-US"/>
                        </a:p>
                      </a:txBody>
                      <a:tcPr>
                        <a:blipFill>
                          <a:blip r:embed="rId4"/>
                          <a:stretch>
                            <a:fillRect l="-100313" t="-663333" r="-937" b="-123333"/>
                          </a:stretch>
                        </a:blipFill>
                      </a:tcPr>
                    </a:tc>
                    <a:extLst>
                      <a:ext uri="{0D108BD9-81ED-4DB2-BD59-A6C34878D82A}">
                        <a16:rowId xmlns:a16="http://schemas.microsoft.com/office/drawing/2014/main" val="1619893242"/>
                      </a:ext>
                    </a:extLst>
                  </a:tr>
                  <a:tr h="370840">
                    <a:tc>
                      <a:txBody>
                        <a:bodyPr/>
                        <a:lstStyle/>
                        <a:p>
                          <a:pPr algn="ctr"/>
                          <a:r>
                            <a:rPr lang="en-US" dirty="0">
                              <a:latin typeface="Cambria" panose="02040503050406030204" pitchFamily="18" charset="0"/>
                              <a:cs typeface="Times New Roman" panose="02020603050405020304" pitchFamily="18" charset="0"/>
                            </a:rPr>
                            <a:t>Mass loss rate</a:t>
                          </a:r>
                        </a:p>
                      </a:txBody>
                      <a:tcPr/>
                    </a:tc>
                    <a:tc>
                      <a:txBody>
                        <a:bodyPr/>
                        <a:lstStyle/>
                        <a:p>
                          <a:endParaRPr lang="en-US"/>
                        </a:p>
                      </a:txBody>
                      <a:tcPr>
                        <a:blipFill>
                          <a:blip r:embed="rId4"/>
                          <a:stretch>
                            <a:fillRect l="-100313" t="-789655" r="-937" b="-27586"/>
                          </a:stretch>
                        </a:blipFill>
                      </a:tcPr>
                    </a:tc>
                    <a:extLst>
                      <a:ext uri="{0D108BD9-81ED-4DB2-BD59-A6C34878D82A}">
                        <a16:rowId xmlns:a16="http://schemas.microsoft.com/office/drawing/2014/main" val="1936228534"/>
                      </a:ext>
                    </a:extLst>
                  </a:tr>
                </a:tbl>
              </a:graphicData>
            </a:graphic>
          </p:graphicFrame>
        </mc:Fallback>
      </mc:AlternateContent>
    </p:spTree>
    <p:extLst>
      <p:ext uri="{BB962C8B-B14F-4D97-AF65-F5344CB8AC3E}">
        <p14:creationId xmlns:p14="http://schemas.microsoft.com/office/powerpoint/2010/main" val="38930391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F57324D1-F057-56B8-BF35-4767A94727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A497B7-78A4-758D-01A8-7D1AE06B3DD6}"/>
              </a:ext>
            </a:extLst>
          </p:cNvPr>
          <p:cNvSpPr>
            <a:spLocks noGrp="1"/>
          </p:cNvSpPr>
          <p:nvPr>
            <p:ph type="title"/>
          </p:nvPr>
        </p:nvSpPr>
        <p:spPr>
          <a:xfrm>
            <a:off x="0" y="0"/>
            <a:ext cx="11664204" cy="1325563"/>
          </a:xfrm>
        </p:spPr>
        <p:txBody>
          <a:bodyPr>
            <a:normAutofit/>
          </a:bodyPr>
          <a:lstStyle/>
          <a:p>
            <a:r>
              <a:rPr lang="en-US" sz="4000" dirty="0">
                <a:solidFill>
                  <a:schemeClr val="bg1"/>
                </a:solidFill>
                <a:latin typeface="Britannic Bold" panose="020B0903060703020204" pitchFamily="34" charset="77"/>
              </a:rPr>
              <a:t>Molecular emission around </a:t>
            </a:r>
            <a:r>
              <a:rPr lang="en-US" sz="4000" dirty="0" err="1">
                <a:solidFill>
                  <a:schemeClr val="bg1"/>
                </a:solidFill>
                <a:latin typeface="Britannic Bold" panose="020B0903060703020204" pitchFamily="34" charset="77"/>
              </a:rPr>
              <a:t>Cyg</a:t>
            </a:r>
            <a:r>
              <a:rPr lang="en-US" sz="4000" dirty="0">
                <a:solidFill>
                  <a:schemeClr val="bg1"/>
                </a:solidFill>
                <a:latin typeface="Britannic Bold" panose="020B0903060703020204" pitchFamily="34" charset="77"/>
              </a:rPr>
              <a:t> X-1</a:t>
            </a:r>
          </a:p>
        </p:txBody>
      </p:sp>
      <p:sp>
        <p:nvSpPr>
          <p:cNvPr id="4" name="Slide Number Placeholder 3">
            <a:extLst>
              <a:ext uri="{FF2B5EF4-FFF2-40B4-BE49-F238E27FC236}">
                <a16:creationId xmlns:a16="http://schemas.microsoft.com/office/drawing/2014/main" id="{401ECF94-E83E-197D-7237-24FA0DC35E60}"/>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13</a:t>
            </a:fld>
            <a:endParaRPr lang="en-US" dirty="0">
              <a:solidFill>
                <a:schemeClr val="bg1"/>
              </a:solidFill>
              <a:latin typeface="Britannic Bold" panose="020B0903060703020204" pitchFamily="34" charset="77"/>
            </a:endParaRPr>
          </a:p>
        </p:txBody>
      </p:sp>
      <p:pic>
        <p:nvPicPr>
          <p:cNvPr id="6" name="Graphic 5">
            <a:extLst>
              <a:ext uri="{FF2B5EF4-FFF2-40B4-BE49-F238E27FC236}">
                <a16:creationId xmlns:a16="http://schemas.microsoft.com/office/drawing/2014/main" id="{E2D9B696-6390-59C6-C91B-F1E00267C11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8612" y="1940964"/>
            <a:ext cx="5015429" cy="4050492"/>
          </a:xfrm>
          <a:prstGeom prst="rect">
            <a:avLst/>
          </a:prstGeom>
        </p:spPr>
      </p:pic>
      <p:pic>
        <p:nvPicPr>
          <p:cNvPr id="7" name="Picture 6">
            <a:extLst>
              <a:ext uri="{FF2B5EF4-FFF2-40B4-BE49-F238E27FC236}">
                <a16:creationId xmlns:a16="http://schemas.microsoft.com/office/drawing/2014/main" id="{AC834ACD-D412-190F-16FB-B0A11CBBDB80}"/>
              </a:ext>
            </a:extLst>
          </p:cNvPr>
          <p:cNvPicPr>
            <a:picLocks noChangeAspect="1"/>
          </p:cNvPicPr>
          <p:nvPr/>
        </p:nvPicPr>
        <p:blipFill>
          <a:blip r:embed="rId5"/>
          <a:stretch>
            <a:fillRect/>
          </a:stretch>
        </p:blipFill>
        <p:spPr>
          <a:xfrm>
            <a:off x="6403140" y="1940964"/>
            <a:ext cx="5015430" cy="4114932"/>
          </a:xfrm>
          <a:prstGeom prst="rect">
            <a:avLst/>
          </a:prstGeom>
        </p:spPr>
      </p:pic>
    </p:spTree>
    <p:extLst>
      <p:ext uri="{BB962C8B-B14F-4D97-AF65-F5344CB8AC3E}">
        <p14:creationId xmlns:p14="http://schemas.microsoft.com/office/powerpoint/2010/main" val="249389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7020886F-2726-0A90-2658-46B3B48C2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E65EFC-7769-58FE-CA73-D4CFE8DDA2D7}"/>
              </a:ext>
            </a:extLst>
          </p:cNvPr>
          <p:cNvSpPr>
            <a:spLocks noGrp="1"/>
          </p:cNvSpPr>
          <p:nvPr>
            <p:ph type="title"/>
          </p:nvPr>
        </p:nvSpPr>
        <p:spPr>
          <a:xfrm>
            <a:off x="0" y="0"/>
            <a:ext cx="11664204" cy="1325563"/>
          </a:xfrm>
        </p:spPr>
        <p:txBody>
          <a:bodyPr>
            <a:normAutofit/>
          </a:bodyPr>
          <a:lstStyle/>
          <a:p>
            <a:r>
              <a:rPr lang="en-US" sz="4000" dirty="0">
                <a:solidFill>
                  <a:schemeClr val="bg1"/>
                </a:solidFill>
                <a:latin typeface="Britannic Bold" panose="020B0903060703020204" pitchFamily="34" charset="77"/>
              </a:rPr>
              <a:t>Spectra</a:t>
            </a:r>
          </a:p>
        </p:txBody>
      </p:sp>
      <p:sp>
        <p:nvSpPr>
          <p:cNvPr id="4" name="Slide Number Placeholder 3">
            <a:extLst>
              <a:ext uri="{FF2B5EF4-FFF2-40B4-BE49-F238E27FC236}">
                <a16:creationId xmlns:a16="http://schemas.microsoft.com/office/drawing/2014/main" id="{F8FCB83E-AD68-98DA-0E72-9CA2B5820856}"/>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14</a:t>
            </a:fld>
            <a:endParaRPr lang="en-US" dirty="0">
              <a:solidFill>
                <a:schemeClr val="bg1"/>
              </a:solidFill>
              <a:latin typeface="Britannic Bold" panose="020B0903060703020204" pitchFamily="34" charset="77"/>
            </a:endParaRPr>
          </a:p>
        </p:txBody>
      </p:sp>
      <p:pic>
        <p:nvPicPr>
          <p:cNvPr id="3" name="Picture 2">
            <a:extLst>
              <a:ext uri="{FF2B5EF4-FFF2-40B4-BE49-F238E27FC236}">
                <a16:creationId xmlns:a16="http://schemas.microsoft.com/office/drawing/2014/main" id="{D69A8D10-0F8C-BA07-B7FC-66F3F776D76A}"/>
              </a:ext>
            </a:extLst>
          </p:cNvPr>
          <p:cNvPicPr>
            <a:picLocks noChangeAspect="1"/>
          </p:cNvPicPr>
          <p:nvPr/>
        </p:nvPicPr>
        <p:blipFill>
          <a:blip r:embed="rId4"/>
          <a:stretch>
            <a:fillRect/>
          </a:stretch>
        </p:blipFill>
        <p:spPr>
          <a:xfrm>
            <a:off x="1685925" y="1736177"/>
            <a:ext cx="4410075" cy="4598741"/>
          </a:xfrm>
          <a:prstGeom prst="rect">
            <a:avLst/>
          </a:prstGeom>
          <a:ln w="38100">
            <a:solidFill>
              <a:schemeClr val="accent1"/>
            </a:solidFill>
          </a:ln>
        </p:spPr>
      </p:pic>
      <p:pic>
        <p:nvPicPr>
          <p:cNvPr id="8" name="Picture 7">
            <a:extLst>
              <a:ext uri="{FF2B5EF4-FFF2-40B4-BE49-F238E27FC236}">
                <a16:creationId xmlns:a16="http://schemas.microsoft.com/office/drawing/2014/main" id="{73C59CE6-B6AA-D6DD-18A8-7461D62C9C75}"/>
              </a:ext>
            </a:extLst>
          </p:cNvPr>
          <p:cNvPicPr>
            <a:picLocks noChangeAspect="1"/>
          </p:cNvPicPr>
          <p:nvPr/>
        </p:nvPicPr>
        <p:blipFill>
          <a:blip r:embed="rId5"/>
          <a:stretch>
            <a:fillRect/>
          </a:stretch>
        </p:blipFill>
        <p:spPr>
          <a:xfrm>
            <a:off x="7064863" y="1381917"/>
            <a:ext cx="2947492" cy="4953001"/>
          </a:xfrm>
          <a:prstGeom prst="rect">
            <a:avLst/>
          </a:prstGeom>
          <a:ln w="38100">
            <a:solidFill>
              <a:schemeClr val="accent1"/>
            </a:solidFill>
          </a:ln>
        </p:spPr>
      </p:pic>
    </p:spTree>
    <p:extLst>
      <p:ext uri="{BB962C8B-B14F-4D97-AF65-F5344CB8AC3E}">
        <p14:creationId xmlns:p14="http://schemas.microsoft.com/office/powerpoint/2010/main" val="184906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7A000242-885B-516B-1FA3-735A9154B9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B8BEFA-1491-820A-4184-19676672B869}"/>
              </a:ext>
            </a:extLst>
          </p:cNvPr>
          <p:cNvSpPr>
            <a:spLocks noGrp="1"/>
          </p:cNvSpPr>
          <p:nvPr>
            <p:ph type="title"/>
          </p:nvPr>
        </p:nvSpPr>
        <p:spPr>
          <a:xfrm>
            <a:off x="0" y="0"/>
            <a:ext cx="11664204" cy="1325563"/>
          </a:xfrm>
        </p:spPr>
        <p:txBody>
          <a:bodyPr>
            <a:normAutofit/>
          </a:bodyPr>
          <a:lstStyle/>
          <a:p>
            <a:r>
              <a:rPr lang="en-US" sz="4000" dirty="0">
                <a:solidFill>
                  <a:schemeClr val="bg1"/>
                </a:solidFill>
                <a:latin typeface="Britannic Bold" panose="020B0903060703020204" pitchFamily="34" charset="77"/>
              </a:rPr>
              <a:t>P-V diagrams</a:t>
            </a:r>
          </a:p>
        </p:txBody>
      </p:sp>
      <p:sp>
        <p:nvSpPr>
          <p:cNvPr id="4" name="Slide Number Placeholder 3">
            <a:extLst>
              <a:ext uri="{FF2B5EF4-FFF2-40B4-BE49-F238E27FC236}">
                <a16:creationId xmlns:a16="http://schemas.microsoft.com/office/drawing/2014/main" id="{49260263-CB3C-60EF-1E49-9A560385C084}"/>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15</a:t>
            </a:fld>
            <a:endParaRPr lang="en-US" dirty="0">
              <a:solidFill>
                <a:schemeClr val="bg1"/>
              </a:solidFill>
              <a:latin typeface="Britannic Bold" panose="020B0903060703020204" pitchFamily="34" charset="77"/>
            </a:endParaRPr>
          </a:p>
        </p:txBody>
      </p:sp>
      <p:sp>
        <p:nvSpPr>
          <p:cNvPr id="6" name="Rectangle 5">
            <a:extLst>
              <a:ext uri="{FF2B5EF4-FFF2-40B4-BE49-F238E27FC236}">
                <a16:creationId xmlns:a16="http://schemas.microsoft.com/office/drawing/2014/main" id="{4D6423B6-16CB-9218-2169-2555F92996D0}"/>
              </a:ext>
            </a:extLst>
          </p:cNvPr>
          <p:cNvSpPr/>
          <p:nvPr/>
        </p:nvSpPr>
        <p:spPr>
          <a:xfrm>
            <a:off x="1964574" y="1325563"/>
            <a:ext cx="8262851" cy="5201603"/>
          </a:xfrm>
          <a:prstGeom prst="rect">
            <a:avLst/>
          </a:prstGeom>
          <a:solidFill>
            <a:schemeClr val="bg1"/>
          </a:solidFill>
          <a:ln w="381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30992930-7E0F-E5C8-F53E-1E53EBCB0236}"/>
              </a:ext>
            </a:extLst>
          </p:cNvPr>
          <p:cNvPicPr>
            <a:picLocks noChangeAspect="1"/>
          </p:cNvPicPr>
          <p:nvPr/>
        </p:nvPicPr>
        <p:blipFill>
          <a:blip r:embed="rId4"/>
          <a:stretch>
            <a:fillRect/>
          </a:stretch>
        </p:blipFill>
        <p:spPr>
          <a:xfrm>
            <a:off x="2209799" y="1406684"/>
            <a:ext cx="7772400" cy="5039360"/>
          </a:xfrm>
          <a:prstGeom prst="rect">
            <a:avLst/>
          </a:prstGeom>
          <a:solidFill>
            <a:schemeClr val="bg1"/>
          </a:solidFill>
        </p:spPr>
      </p:pic>
    </p:spTree>
    <p:extLst>
      <p:ext uri="{BB962C8B-B14F-4D97-AF65-F5344CB8AC3E}">
        <p14:creationId xmlns:p14="http://schemas.microsoft.com/office/powerpoint/2010/main" val="2711519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1CAA1818-D932-A347-60CE-49235197D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348F35-AA80-7D76-F4A5-C0724D8F1C0A}"/>
              </a:ext>
            </a:extLst>
          </p:cNvPr>
          <p:cNvSpPr>
            <a:spLocks noGrp="1"/>
          </p:cNvSpPr>
          <p:nvPr>
            <p:ph type="title"/>
          </p:nvPr>
        </p:nvSpPr>
        <p:spPr>
          <a:xfrm>
            <a:off x="0" y="0"/>
            <a:ext cx="11664204" cy="1325563"/>
          </a:xfrm>
        </p:spPr>
        <p:txBody>
          <a:bodyPr>
            <a:normAutofit/>
          </a:bodyPr>
          <a:lstStyle/>
          <a:p>
            <a:r>
              <a:rPr lang="en-US" sz="4000" dirty="0">
                <a:solidFill>
                  <a:schemeClr val="bg1"/>
                </a:solidFill>
                <a:latin typeface="Britannic Bold" panose="020B0903060703020204" pitchFamily="34" charset="77"/>
              </a:rPr>
              <a:t>Optical (INT) &amp; radio (</a:t>
            </a:r>
            <a:r>
              <a:rPr lang="en-US" sz="4000" dirty="0" err="1">
                <a:solidFill>
                  <a:schemeClr val="bg1"/>
                </a:solidFill>
                <a:latin typeface="Britannic Bold" panose="020B0903060703020204" pitchFamily="34" charset="77"/>
              </a:rPr>
              <a:t>MeerKAT</a:t>
            </a:r>
            <a:r>
              <a:rPr lang="en-US" sz="4000" dirty="0">
                <a:solidFill>
                  <a:schemeClr val="bg1"/>
                </a:solidFill>
                <a:latin typeface="Britannic Bold" panose="020B0903060703020204" pitchFamily="34" charset="77"/>
              </a:rPr>
              <a:t>) images</a:t>
            </a:r>
          </a:p>
        </p:txBody>
      </p:sp>
      <p:sp>
        <p:nvSpPr>
          <p:cNvPr id="4" name="Slide Number Placeholder 3">
            <a:extLst>
              <a:ext uri="{FF2B5EF4-FFF2-40B4-BE49-F238E27FC236}">
                <a16:creationId xmlns:a16="http://schemas.microsoft.com/office/drawing/2014/main" id="{EC6BB219-817E-EB39-186C-4962F2527BF0}"/>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16</a:t>
            </a:fld>
            <a:endParaRPr lang="en-US" dirty="0">
              <a:solidFill>
                <a:schemeClr val="bg1"/>
              </a:solidFill>
              <a:latin typeface="Britannic Bold" panose="020B0903060703020204" pitchFamily="34" charset="77"/>
            </a:endParaRPr>
          </a:p>
        </p:txBody>
      </p:sp>
      <p:pic>
        <p:nvPicPr>
          <p:cNvPr id="3" name="Picture 2">
            <a:extLst>
              <a:ext uri="{FF2B5EF4-FFF2-40B4-BE49-F238E27FC236}">
                <a16:creationId xmlns:a16="http://schemas.microsoft.com/office/drawing/2014/main" id="{534D77AA-C4BA-CC60-748A-6C5A034C3541}"/>
              </a:ext>
            </a:extLst>
          </p:cNvPr>
          <p:cNvPicPr>
            <a:picLocks noChangeAspect="1"/>
          </p:cNvPicPr>
          <p:nvPr/>
        </p:nvPicPr>
        <p:blipFill>
          <a:blip r:embed="rId4"/>
          <a:stretch>
            <a:fillRect/>
          </a:stretch>
        </p:blipFill>
        <p:spPr>
          <a:xfrm>
            <a:off x="1081647" y="1410890"/>
            <a:ext cx="4635500" cy="4838700"/>
          </a:xfrm>
          <a:prstGeom prst="rect">
            <a:avLst/>
          </a:prstGeom>
          <a:ln w="38100">
            <a:solidFill>
              <a:schemeClr val="accent1"/>
            </a:solidFill>
          </a:ln>
        </p:spPr>
      </p:pic>
      <p:pic>
        <p:nvPicPr>
          <p:cNvPr id="8" name="Picture 7">
            <a:extLst>
              <a:ext uri="{FF2B5EF4-FFF2-40B4-BE49-F238E27FC236}">
                <a16:creationId xmlns:a16="http://schemas.microsoft.com/office/drawing/2014/main" id="{CBE5FC1E-D662-CD9B-C886-7210944281C7}"/>
              </a:ext>
            </a:extLst>
          </p:cNvPr>
          <p:cNvPicPr>
            <a:picLocks noChangeAspect="1"/>
          </p:cNvPicPr>
          <p:nvPr/>
        </p:nvPicPr>
        <p:blipFill>
          <a:blip r:embed="rId5"/>
          <a:stretch>
            <a:fillRect/>
          </a:stretch>
        </p:blipFill>
        <p:spPr>
          <a:xfrm>
            <a:off x="6626457" y="1386679"/>
            <a:ext cx="4686625" cy="4887122"/>
          </a:xfrm>
          <a:prstGeom prst="rect">
            <a:avLst/>
          </a:prstGeom>
          <a:ln w="38100">
            <a:solidFill>
              <a:schemeClr val="accent1"/>
            </a:solidFill>
          </a:ln>
        </p:spPr>
      </p:pic>
    </p:spTree>
    <p:extLst>
      <p:ext uri="{BB962C8B-B14F-4D97-AF65-F5344CB8AC3E}">
        <p14:creationId xmlns:p14="http://schemas.microsoft.com/office/powerpoint/2010/main" val="2748929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a:extLst>
            <a:ext uri="{FF2B5EF4-FFF2-40B4-BE49-F238E27FC236}">
              <a16:creationId xmlns:a16="http://schemas.microsoft.com/office/drawing/2014/main" id="{8DCF53F8-4EC5-BB37-EBDE-0FD7F1EA5A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84F972-3201-7310-2C6F-B2917B95D1CC}"/>
              </a:ext>
            </a:extLst>
          </p:cNvPr>
          <p:cNvSpPr>
            <a:spLocks noGrp="1"/>
          </p:cNvSpPr>
          <p:nvPr>
            <p:ph type="title"/>
          </p:nvPr>
        </p:nvSpPr>
        <p:spPr>
          <a:xfrm>
            <a:off x="0" y="0"/>
            <a:ext cx="11664204" cy="1325563"/>
          </a:xfrm>
        </p:spPr>
        <p:txBody>
          <a:bodyPr>
            <a:normAutofit/>
          </a:bodyPr>
          <a:lstStyle/>
          <a:p>
            <a:r>
              <a:rPr lang="en-US" sz="4000" dirty="0">
                <a:solidFill>
                  <a:schemeClr val="bg1"/>
                </a:solidFill>
                <a:latin typeface="Britannic Bold" panose="020B0903060703020204" pitchFamily="34" charset="77"/>
              </a:rPr>
              <a:t>IR (WISE) Images</a:t>
            </a:r>
          </a:p>
        </p:txBody>
      </p:sp>
      <p:sp>
        <p:nvSpPr>
          <p:cNvPr id="4" name="Slide Number Placeholder 3">
            <a:extLst>
              <a:ext uri="{FF2B5EF4-FFF2-40B4-BE49-F238E27FC236}">
                <a16:creationId xmlns:a16="http://schemas.microsoft.com/office/drawing/2014/main" id="{64589E7C-32F2-3BED-6850-FEFD91E73AC9}"/>
              </a:ext>
            </a:extLst>
          </p:cNvPr>
          <p:cNvSpPr>
            <a:spLocks noGrp="1"/>
          </p:cNvSpPr>
          <p:nvPr>
            <p:ph type="sldNum" sz="quarter" idx="12"/>
          </p:nvPr>
        </p:nvSpPr>
        <p:spPr>
          <a:xfrm>
            <a:off x="9202270" y="6334918"/>
            <a:ext cx="2743200" cy="365125"/>
          </a:xfrm>
        </p:spPr>
        <p:txBody>
          <a:bodyPr/>
          <a:lstStyle/>
          <a:p>
            <a:fld id="{FCB0052D-3314-4D42-AE40-1C875E116984}" type="slidenum">
              <a:rPr lang="en-US" smtClean="0">
                <a:solidFill>
                  <a:schemeClr val="bg1"/>
                </a:solidFill>
                <a:latin typeface="Britannic Bold" panose="020B0903060703020204" pitchFamily="34" charset="77"/>
              </a:rPr>
              <a:t>17</a:t>
            </a:fld>
            <a:endParaRPr lang="en-US" dirty="0">
              <a:solidFill>
                <a:schemeClr val="bg1"/>
              </a:solidFill>
              <a:latin typeface="Britannic Bold" panose="020B0903060703020204" pitchFamily="34" charset="77"/>
            </a:endParaRPr>
          </a:p>
        </p:txBody>
      </p:sp>
      <p:pic>
        <p:nvPicPr>
          <p:cNvPr id="6" name="Picture 5">
            <a:extLst>
              <a:ext uri="{FF2B5EF4-FFF2-40B4-BE49-F238E27FC236}">
                <a16:creationId xmlns:a16="http://schemas.microsoft.com/office/drawing/2014/main" id="{5A8ACC2D-DD69-1489-FC30-77DAB2BADF44}"/>
              </a:ext>
            </a:extLst>
          </p:cNvPr>
          <p:cNvPicPr>
            <a:picLocks noChangeAspect="1"/>
          </p:cNvPicPr>
          <p:nvPr/>
        </p:nvPicPr>
        <p:blipFill>
          <a:blip r:embed="rId4"/>
          <a:stretch>
            <a:fillRect/>
          </a:stretch>
        </p:blipFill>
        <p:spPr>
          <a:xfrm>
            <a:off x="6485218" y="1381918"/>
            <a:ext cx="4749800" cy="4953000"/>
          </a:xfrm>
          <a:prstGeom prst="rect">
            <a:avLst/>
          </a:prstGeom>
          <a:ln w="38100">
            <a:solidFill>
              <a:schemeClr val="accent1"/>
            </a:solidFill>
          </a:ln>
        </p:spPr>
      </p:pic>
      <p:pic>
        <p:nvPicPr>
          <p:cNvPr id="7" name="Picture 6">
            <a:extLst>
              <a:ext uri="{FF2B5EF4-FFF2-40B4-BE49-F238E27FC236}">
                <a16:creationId xmlns:a16="http://schemas.microsoft.com/office/drawing/2014/main" id="{474BA184-944B-4550-7F60-91B763B4C24B}"/>
              </a:ext>
            </a:extLst>
          </p:cNvPr>
          <p:cNvPicPr>
            <a:picLocks noChangeAspect="1"/>
          </p:cNvPicPr>
          <p:nvPr/>
        </p:nvPicPr>
        <p:blipFill>
          <a:blip r:embed="rId5"/>
          <a:stretch>
            <a:fillRect/>
          </a:stretch>
        </p:blipFill>
        <p:spPr>
          <a:xfrm>
            <a:off x="752195" y="1381918"/>
            <a:ext cx="4749800" cy="4953000"/>
          </a:xfrm>
          <a:prstGeom prst="rect">
            <a:avLst/>
          </a:prstGeom>
          <a:ln w="38100">
            <a:solidFill>
              <a:schemeClr val="accent1"/>
            </a:solidFill>
          </a:ln>
        </p:spPr>
      </p:pic>
    </p:spTree>
    <p:extLst>
      <p:ext uri="{BB962C8B-B14F-4D97-AF65-F5344CB8AC3E}">
        <p14:creationId xmlns:p14="http://schemas.microsoft.com/office/powerpoint/2010/main" val="719316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2237</TotalTime>
  <Words>1951</Words>
  <Application>Microsoft Macintosh PowerPoint</Application>
  <PresentationFormat>Widescreen</PresentationFormat>
  <Paragraphs>158</Paragraphs>
  <Slides>18</Slides>
  <Notes>18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Aptos</vt:lpstr>
      <vt:lpstr>Aptos Display</vt:lpstr>
      <vt:lpstr>Arial</vt:lpstr>
      <vt:lpstr>Britannic Bold</vt:lpstr>
      <vt:lpstr>Cambria</vt:lpstr>
      <vt:lpstr>Cambria Math</vt:lpstr>
      <vt:lpstr>Times New Roman</vt:lpstr>
      <vt:lpstr>Wingdings</vt:lpstr>
      <vt:lpstr>Office Theme</vt:lpstr>
      <vt:lpstr>A cooler look at the environment of Cyg X-1: Searching for dynamical interactions within cold molecular gas</vt:lpstr>
      <vt:lpstr>Feedback structures from BHXB and AGN</vt:lpstr>
      <vt:lpstr>New methods: Molecular line imaging</vt:lpstr>
      <vt:lpstr>The case of Cygnus X-1</vt:lpstr>
      <vt:lpstr>IRAM 30m observations</vt:lpstr>
      <vt:lpstr>The Spider: Observational features</vt:lpstr>
      <vt:lpstr>The Spider: Observational features</vt:lpstr>
      <vt:lpstr>What could the Spider be?</vt:lpstr>
      <vt:lpstr>What could the Spider be?</vt:lpstr>
      <vt:lpstr>Ongoing simulation work (in prep.)</vt:lpstr>
      <vt:lpstr>Summary</vt:lpstr>
      <vt:lpstr>Additional slides</vt:lpstr>
      <vt:lpstr>Cyg X-1 quick look properties</vt:lpstr>
      <vt:lpstr>Molecular emission around Cyg X-1</vt:lpstr>
      <vt:lpstr>Spectra</vt:lpstr>
      <vt:lpstr>P-V diagrams</vt:lpstr>
      <vt:lpstr>Optical (INT) &amp; radio (MeerKAT) images</vt:lpstr>
      <vt:lpstr>IR (WISE) Images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Bosch Cabot, Pau</dc:creator>
  <cp:lastModifiedBy>Bosch Cabot, Pau</cp:lastModifiedBy>
  <cp:revision>15</cp:revision>
  <dcterms:created xsi:type="dcterms:W3CDTF">2026-09-04T07:44:28Z</dcterms:created>
  <dcterms:modified xsi:type="dcterms:W3CDTF">2026-09-08T22:18:10Z</dcterms:modified>
</cp:coreProperties>
</file>