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30275213" cy="4280376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6F9113D-7B69-8012-081E-BCE753F628FB}" name="Emrah Kalemci" initials="" userId="S::ekalemci@sabanciuniv.edu::8c0e200e-8e44-4f9e-bc85-ae40b26145f8"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72"/>
  </p:normalViewPr>
  <p:slideViewPr>
    <p:cSldViewPr snapToGrid="0">
      <p:cViewPr>
        <p:scale>
          <a:sx n="53" d="100"/>
          <a:sy n="53" d="100"/>
        </p:scale>
        <p:origin x="-374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8/10/relationships/authors" Target="authors.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T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8C1B9C-211D-384D-BA4B-EFF9AE14913D}" type="datetimeFigureOut">
              <a:rPr lang="en-TR" smtClean="0"/>
              <a:t>3.09.2026</a:t>
            </a:fld>
            <a:endParaRPr lang="en-TR"/>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T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T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6B95D5-71BF-0540-9002-D7F15A798FBC}" type="slidenum">
              <a:rPr lang="en-TR" smtClean="0"/>
              <a:t>‹#›</a:t>
            </a:fld>
            <a:endParaRPr lang="en-TR"/>
          </a:p>
        </p:txBody>
      </p:sp>
    </p:spTree>
    <p:extLst>
      <p:ext uri="{BB962C8B-B14F-4D97-AF65-F5344CB8AC3E}">
        <p14:creationId xmlns:p14="http://schemas.microsoft.com/office/powerpoint/2010/main" val="1676689286"/>
      </p:ext>
    </p:extLst>
  </p:cSld>
  <p:clrMap bg1="lt1" tx1="dk1" bg2="lt2" tx2="dk2" accent1="accent1" accent2="accent2" accent3="accent3" accent4="accent4" accent5="accent5" accent6="accent6" hlink="hlink" folHlink="folHlink"/>
  <p:notesStyle>
    <a:lvl1pPr marL="0" algn="l" defTabSz="3507730" rtl="0" eaLnBrk="1" latinLnBrk="0" hangingPunct="1">
      <a:defRPr sz="4603" kern="1200">
        <a:solidFill>
          <a:schemeClr val="tx1"/>
        </a:solidFill>
        <a:latin typeface="+mn-lt"/>
        <a:ea typeface="+mn-ea"/>
        <a:cs typeface="+mn-cs"/>
      </a:defRPr>
    </a:lvl1pPr>
    <a:lvl2pPr marL="1753865" algn="l" defTabSz="3507730" rtl="0" eaLnBrk="1" latinLnBrk="0" hangingPunct="1">
      <a:defRPr sz="4603" kern="1200">
        <a:solidFill>
          <a:schemeClr val="tx1"/>
        </a:solidFill>
        <a:latin typeface="+mn-lt"/>
        <a:ea typeface="+mn-ea"/>
        <a:cs typeface="+mn-cs"/>
      </a:defRPr>
    </a:lvl2pPr>
    <a:lvl3pPr marL="3507730" algn="l" defTabSz="3507730" rtl="0" eaLnBrk="1" latinLnBrk="0" hangingPunct="1">
      <a:defRPr sz="4603" kern="1200">
        <a:solidFill>
          <a:schemeClr val="tx1"/>
        </a:solidFill>
        <a:latin typeface="+mn-lt"/>
        <a:ea typeface="+mn-ea"/>
        <a:cs typeface="+mn-cs"/>
      </a:defRPr>
    </a:lvl3pPr>
    <a:lvl4pPr marL="5261595" algn="l" defTabSz="3507730" rtl="0" eaLnBrk="1" latinLnBrk="0" hangingPunct="1">
      <a:defRPr sz="4603" kern="1200">
        <a:solidFill>
          <a:schemeClr val="tx1"/>
        </a:solidFill>
        <a:latin typeface="+mn-lt"/>
        <a:ea typeface="+mn-ea"/>
        <a:cs typeface="+mn-cs"/>
      </a:defRPr>
    </a:lvl4pPr>
    <a:lvl5pPr marL="7015460" algn="l" defTabSz="3507730" rtl="0" eaLnBrk="1" latinLnBrk="0" hangingPunct="1">
      <a:defRPr sz="4603" kern="1200">
        <a:solidFill>
          <a:schemeClr val="tx1"/>
        </a:solidFill>
        <a:latin typeface="+mn-lt"/>
        <a:ea typeface="+mn-ea"/>
        <a:cs typeface="+mn-cs"/>
      </a:defRPr>
    </a:lvl5pPr>
    <a:lvl6pPr marL="8769325" algn="l" defTabSz="3507730" rtl="0" eaLnBrk="1" latinLnBrk="0" hangingPunct="1">
      <a:defRPr sz="4603" kern="1200">
        <a:solidFill>
          <a:schemeClr val="tx1"/>
        </a:solidFill>
        <a:latin typeface="+mn-lt"/>
        <a:ea typeface="+mn-ea"/>
        <a:cs typeface="+mn-cs"/>
      </a:defRPr>
    </a:lvl6pPr>
    <a:lvl7pPr marL="10523190" algn="l" defTabSz="3507730" rtl="0" eaLnBrk="1" latinLnBrk="0" hangingPunct="1">
      <a:defRPr sz="4603" kern="1200">
        <a:solidFill>
          <a:schemeClr val="tx1"/>
        </a:solidFill>
        <a:latin typeface="+mn-lt"/>
        <a:ea typeface="+mn-ea"/>
        <a:cs typeface="+mn-cs"/>
      </a:defRPr>
    </a:lvl7pPr>
    <a:lvl8pPr marL="12277054" algn="l" defTabSz="3507730" rtl="0" eaLnBrk="1" latinLnBrk="0" hangingPunct="1">
      <a:defRPr sz="4603" kern="1200">
        <a:solidFill>
          <a:schemeClr val="tx1"/>
        </a:solidFill>
        <a:latin typeface="+mn-lt"/>
        <a:ea typeface="+mn-ea"/>
        <a:cs typeface="+mn-cs"/>
      </a:defRPr>
    </a:lvl8pPr>
    <a:lvl9pPr marL="14030919" algn="l" defTabSz="3507730" rtl="0" eaLnBrk="1" latinLnBrk="0" hangingPunct="1">
      <a:defRPr sz="460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R" dirty="0"/>
          </a:p>
        </p:txBody>
      </p:sp>
      <p:sp>
        <p:nvSpPr>
          <p:cNvPr id="4" name="Slide Number Placeholder 3"/>
          <p:cNvSpPr>
            <a:spLocks noGrp="1"/>
          </p:cNvSpPr>
          <p:nvPr>
            <p:ph type="sldNum" sz="quarter" idx="5"/>
          </p:nvPr>
        </p:nvSpPr>
        <p:spPr/>
        <p:txBody>
          <a:bodyPr/>
          <a:lstStyle/>
          <a:p>
            <a:fld id="{DF6B95D5-71BF-0540-9002-D7F15A798FBC}" type="slidenum">
              <a:rPr lang="en-TR" smtClean="0"/>
              <a:t>1</a:t>
            </a:fld>
            <a:endParaRPr lang="en-TR"/>
          </a:p>
        </p:txBody>
      </p:sp>
    </p:spTree>
    <p:extLst>
      <p:ext uri="{BB962C8B-B14F-4D97-AF65-F5344CB8AC3E}">
        <p14:creationId xmlns:p14="http://schemas.microsoft.com/office/powerpoint/2010/main" val="2900344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7005156"/>
            <a:ext cx="25733931" cy="14902051"/>
          </a:xfrm>
        </p:spPr>
        <p:txBody>
          <a:bodyPr anchor="b"/>
          <a:lstStyle>
            <a:lvl1pPr algn="ctr">
              <a:defRPr sz="19865"/>
            </a:lvl1pPr>
          </a:lstStyle>
          <a:p>
            <a:r>
              <a:rPr lang="en-US"/>
              <a:t>Click to edit Master title style</a:t>
            </a:r>
            <a:endParaRPr lang="en-US" dirty="0"/>
          </a:p>
        </p:txBody>
      </p:sp>
      <p:sp>
        <p:nvSpPr>
          <p:cNvPr id="3" name="Subtitle 2"/>
          <p:cNvSpPr>
            <a:spLocks noGrp="1"/>
          </p:cNvSpPr>
          <p:nvPr>
            <p:ph type="subTitle" idx="1"/>
          </p:nvPr>
        </p:nvSpPr>
        <p:spPr>
          <a:xfrm>
            <a:off x="3784402" y="22481887"/>
            <a:ext cx="22706410" cy="10334331"/>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C9D1F33-5EFD-7A48-A42C-C454A59C1C7D}" type="datetimeFigureOut">
              <a:rPr lang="en-TR" smtClean="0"/>
              <a:t>3.09.2026</a:t>
            </a:fld>
            <a:endParaRPr lang="en-TR"/>
          </a:p>
        </p:txBody>
      </p:sp>
      <p:sp>
        <p:nvSpPr>
          <p:cNvPr id="5" name="Footer Placeholder 4"/>
          <p:cNvSpPr>
            <a:spLocks noGrp="1"/>
          </p:cNvSpPr>
          <p:nvPr>
            <p:ph type="ftr" sz="quarter" idx="11"/>
          </p:nvPr>
        </p:nvSpPr>
        <p:spPr/>
        <p:txBody>
          <a:bodyPr/>
          <a:lstStyle/>
          <a:p>
            <a:endParaRPr lang="en-TR"/>
          </a:p>
        </p:txBody>
      </p:sp>
      <p:sp>
        <p:nvSpPr>
          <p:cNvPr id="6" name="Slide Number Placeholder 5"/>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3818015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9D1F33-5EFD-7A48-A42C-C454A59C1C7D}" type="datetimeFigureOut">
              <a:rPr lang="en-TR" smtClean="0"/>
              <a:t>3.09.2026</a:t>
            </a:fld>
            <a:endParaRPr lang="en-TR"/>
          </a:p>
        </p:txBody>
      </p:sp>
      <p:sp>
        <p:nvSpPr>
          <p:cNvPr id="5" name="Footer Placeholder 4"/>
          <p:cNvSpPr>
            <a:spLocks noGrp="1"/>
          </p:cNvSpPr>
          <p:nvPr>
            <p:ph type="ftr" sz="quarter" idx="11"/>
          </p:nvPr>
        </p:nvSpPr>
        <p:spPr/>
        <p:txBody>
          <a:bodyPr/>
          <a:lstStyle/>
          <a:p>
            <a:endParaRPr lang="en-TR"/>
          </a:p>
        </p:txBody>
      </p:sp>
      <p:sp>
        <p:nvSpPr>
          <p:cNvPr id="6" name="Slide Number Placeholder 5"/>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1677326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10671229"/>
            <a:ext cx="26112371" cy="17805173"/>
          </a:xfrm>
        </p:spPr>
        <p:txBody>
          <a:bodyPr anchor="b"/>
          <a:lstStyle>
            <a:lvl1pPr>
              <a:defRPr sz="19865"/>
            </a:lvl1pPr>
          </a:lstStyle>
          <a:p>
            <a:r>
              <a:rPr lang="en-US"/>
              <a:t>Click to edit Master title style</a:t>
            </a:r>
            <a:endParaRPr lang="en-US" dirty="0"/>
          </a:p>
        </p:txBody>
      </p:sp>
      <p:sp>
        <p:nvSpPr>
          <p:cNvPr id="3" name="Text Placeholder 2"/>
          <p:cNvSpPr>
            <a:spLocks noGrp="1"/>
          </p:cNvSpPr>
          <p:nvPr>
            <p:ph type="body" idx="1"/>
          </p:nvPr>
        </p:nvSpPr>
        <p:spPr>
          <a:xfrm>
            <a:off x="2065654" y="28644846"/>
            <a:ext cx="26112371" cy="9363320"/>
          </a:xfrm>
        </p:spPr>
        <p:txBody>
          <a:bodyPr/>
          <a:lstStyle>
            <a:lvl1pPr marL="0" indent="0">
              <a:buNone/>
              <a:defRPr sz="7946">
                <a:solidFill>
                  <a:schemeClr val="tx1">
                    <a:tint val="82000"/>
                  </a:schemeClr>
                </a:solidFill>
              </a:defRPr>
            </a:lvl1pPr>
            <a:lvl2pPr marL="1513743" indent="0">
              <a:buNone/>
              <a:defRPr sz="6622">
                <a:solidFill>
                  <a:schemeClr val="tx1">
                    <a:tint val="82000"/>
                  </a:schemeClr>
                </a:solidFill>
              </a:defRPr>
            </a:lvl2pPr>
            <a:lvl3pPr marL="3027487" indent="0">
              <a:buNone/>
              <a:defRPr sz="5960">
                <a:solidFill>
                  <a:schemeClr val="tx1">
                    <a:tint val="82000"/>
                  </a:schemeClr>
                </a:solidFill>
              </a:defRPr>
            </a:lvl3pPr>
            <a:lvl4pPr marL="4541230" indent="0">
              <a:buNone/>
              <a:defRPr sz="5297">
                <a:solidFill>
                  <a:schemeClr val="tx1">
                    <a:tint val="82000"/>
                  </a:schemeClr>
                </a:solidFill>
              </a:defRPr>
            </a:lvl4pPr>
            <a:lvl5pPr marL="6054974" indent="0">
              <a:buNone/>
              <a:defRPr sz="5297">
                <a:solidFill>
                  <a:schemeClr val="tx1">
                    <a:tint val="82000"/>
                  </a:schemeClr>
                </a:solidFill>
              </a:defRPr>
            </a:lvl5pPr>
            <a:lvl6pPr marL="7568717" indent="0">
              <a:buNone/>
              <a:defRPr sz="5297">
                <a:solidFill>
                  <a:schemeClr val="tx1">
                    <a:tint val="82000"/>
                  </a:schemeClr>
                </a:solidFill>
              </a:defRPr>
            </a:lvl6pPr>
            <a:lvl7pPr marL="9082461" indent="0">
              <a:buNone/>
              <a:defRPr sz="5297">
                <a:solidFill>
                  <a:schemeClr val="tx1">
                    <a:tint val="82000"/>
                  </a:schemeClr>
                </a:solidFill>
              </a:defRPr>
            </a:lvl7pPr>
            <a:lvl8pPr marL="10596204" indent="0">
              <a:buNone/>
              <a:defRPr sz="5297">
                <a:solidFill>
                  <a:schemeClr val="tx1">
                    <a:tint val="82000"/>
                  </a:schemeClr>
                </a:solidFill>
              </a:defRPr>
            </a:lvl8pPr>
            <a:lvl9pPr marL="12109948" indent="0">
              <a:buNone/>
              <a:defRPr sz="5297">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C9D1F33-5EFD-7A48-A42C-C454A59C1C7D}" type="datetimeFigureOut">
              <a:rPr lang="en-TR" smtClean="0"/>
              <a:t>3.09.2026</a:t>
            </a:fld>
            <a:endParaRPr lang="en-TR"/>
          </a:p>
        </p:txBody>
      </p:sp>
      <p:sp>
        <p:nvSpPr>
          <p:cNvPr id="5" name="Footer Placeholder 4"/>
          <p:cNvSpPr>
            <a:spLocks noGrp="1"/>
          </p:cNvSpPr>
          <p:nvPr>
            <p:ph type="ftr" sz="quarter" idx="11"/>
          </p:nvPr>
        </p:nvSpPr>
        <p:spPr/>
        <p:txBody>
          <a:bodyPr/>
          <a:lstStyle/>
          <a:p>
            <a:endParaRPr lang="en-TR"/>
          </a:p>
        </p:txBody>
      </p:sp>
      <p:sp>
        <p:nvSpPr>
          <p:cNvPr id="6" name="Slide Number Placeholder 5"/>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3125652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081421" y="11394520"/>
            <a:ext cx="12866966" cy="271585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5326826" y="11394520"/>
            <a:ext cx="12866966" cy="271585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C9D1F33-5EFD-7A48-A42C-C454A59C1C7D}" type="datetimeFigureOut">
              <a:rPr lang="en-TR" smtClean="0"/>
              <a:t>3.09.2026</a:t>
            </a:fld>
            <a:endParaRPr lang="en-TR"/>
          </a:p>
        </p:txBody>
      </p:sp>
      <p:sp>
        <p:nvSpPr>
          <p:cNvPr id="6" name="Footer Placeholder 5"/>
          <p:cNvSpPr>
            <a:spLocks noGrp="1"/>
          </p:cNvSpPr>
          <p:nvPr>
            <p:ph type="ftr" sz="quarter" idx="11"/>
          </p:nvPr>
        </p:nvSpPr>
        <p:spPr/>
        <p:txBody>
          <a:bodyPr/>
          <a:lstStyle/>
          <a:p>
            <a:endParaRPr lang="en-TR"/>
          </a:p>
        </p:txBody>
      </p:sp>
      <p:sp>
        <p:nvSpPr>
          <p:cNvPr id="7" name="Slide Number Placeholder 6"/>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3212862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278913"/>
            <a:ext cx="26112371" cy="82734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85368" y="10492870"/>
            <a:ext cx="12807832"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4" name="Content Placeholder 3"/>
          <p:cNvSpPr>
            <a:spLocks noGrp="1"/>
          </p:cNvSpPr>
          <p:nvPr>
            <p:ph sz="half" idx="2"/>
          </p:nvPr>
        </p:nvSpPr>
        <p:spPr>
          <a:xfrm>
            <a:off x="2085368" y="15635264"/>
            <a:ext cx="12807832" cy="229971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5326828" y="10492870"/>
            <a:ext cx="12870909"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6" name="Content Placeholder 5"/>
          <p:cNvSpPr>
            <a:spLocks noGrp="1"/>
          </p:cNvSpPr>
          <p:nvPr>
            <p:ph sz="quarter" idx="4"/>
          </p:nvPr>
        </p:nvSpPr>
        <p:spPr>
          <a:xfrm>
            <a:off x="15326828" y="15635264"/>
            <a:ext cx="12870909" cy="229971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C9D1F33-5EFD-7A48-A42C-C454A59C1C7D}" type="datetimeFigureOut">
              <a:rPr lang="en-TR" smtClean="0"/>
              <a:t>3.09.2026</a:t>
            </a:fld>
            <a:endParaRPr lang="en-TR"/>
          </a:p>
        </p:txBody>
      </p:sp>
      <p:sp>
        <p:nvSpPr>
          <p:cNvPr id="8" name="Footer Placeholder 7"/>
          <p:cNvSpPr>
            <a:spLocks noGrp="1"/>
          </p:cNvSpPr>
          <p:nvPr>
            <p:ph type="ftr" sz="quarter" idx="11"/>
          </p:nvPr>
        </p:nvSpPr>
        <p:spPr/>
        <p:txBody>
          <a:bodyPr/>
          <a:lstStyle/>
          <a:p>
            <a:endParaRPr lang="en-TR"/>
          </a:p>
        </p:txBody>
      </p:sp>
      <p:sp>
        <p:nvSpPr>
          <p:cNvPr id="9" name="Slide Number Placeholder 8"/>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572325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C9D1F33-5EFD-7A48-A42C-C454A59C1C7D}" type="datetimeFigureOut">
              <a:rPr lang="en-TR" smtClean="0"/>
              <a:t>3.09.2026</a:t>
            </a:fld>
            <a:endParaRPr lang="en-TR"/>
          </a:p>
        </p:txBody>
      </p:sp>
      <p:sp>
        <p:nvSpPr>
          <p:cNvPr id="4" name="Footer Placeholder 3"/>
          <p:cNvSpPr>
            <a:spLocks noGrp="1"/>
          </p:cNvSpPr>
          <p:nvPr>
            <p:ph type="ftr" sz="quarter" idx="11"/>
          </p:nvPr>
        </p:nvSpPr>
        <p:spPr/>
        <p:txBody>
          <a:bodyPr/>
          <a:lstStyle/>
          <a:p>
            <a:endParaRPr lang="en-TR"/>
          </a:p>
        </p:txBody>
      </p:sp>
      <p:sp>
        <p:nvSpPr>
          <p:cNvPr id="5" name="Slide Number Placeholder 4"/>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1742246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9D1F33-5EFD-7A48-A42C-C454A59C1C7D}" type="datetimeFigureOut">
              <a:rPr lang="en-TR" smtClean="0"/>
              <a:t>3.09.2026</a:t>
            </a:fld>
            <a:endParaRPr lang="en-TR"/>
          </a:p>
        </p:txBody>
      </p:sp>
      <p:sp>
        <p:nvSpPr>
          <p:cNvPr id="3" name="Footer Placeholder 2"/>
          <p:cNvSpPr>
            <a:spLocks noGrp="1"/>
          </p:cNvSpPr>
          <p:nvPr>
            <p:ph type="ftr" sz="quarter" idx="11"/>
          </p:nvPr>
        </p:nvSpPr>
        <p:spPr/>
        <p:txBody>
          <a:bodyPr/>
          <a:lstStyle/>
          <a:p>
            <a:endParaRPr lang="en-TR"/>
          </a:p>
        </p:txBody>
      </p:sp>
      <p:sp>
        <p:nvSpPr>
          <p:cNvPr id="4" name="Slide Number Placeholder 3"/>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3103067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Content Placeholder 2"/>
          <p:cNvSpPr>
            <a:spLocks noGrp="1"/>
          </p:cNvSpPr>
          <p:nvPr>
            <p:ph idx="1"/>
          </p:nvPr>
        </p:nvSpPr>
        <p:spPr>
          <a:xfrm>
            <a:off x="12870909" y="6162959"/>
            <a:ext cx="15326827" cy="30418415"/>
          </a:xfrm>
        </p:spPr>
        <p:txBody>
          <a:bodyPr/>
          <a:lstStyle>
            <a:lvl1pPr>
              <a:defRPr sz="10595"/>
            </a:lvl1pPr>
            <a:lvl2pPr>
              <a:defRPr sz="9271"/>
            </a:lvl2pPr>
            <a:lvl3pPr>
              <a:defRPr sz="7946"/>
            </a:lvl3pPr>
            <a:lvl4pPr>
              <a:defRPr sz="6622"/>
            </a:lvl4pPr>
            <a:lvl5pPr>
              <a:defRPr sz="6622"/>
            </a:lvl5pPr>
            <a:lvl6pPr>
              <a:defRPr sz="6622"/>
            </a:lvl6pPr>
            <a:lvl7pPr>
              <a:defRPr sz="6622"/>
            </a:lvl7pPr>
            <a:lvl8pPr>
              <a:defRPr sz="6622"/>
            </a:lvl8pPr>
            <a:lvl9pPr>
              <a:defRPr sz="662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fld id="{7C9D1F33-5EFD-7A48-A42C-C454A59C1C7D}" type="datetimeFigureOut">
              <a:rPr lang="en-TR" smtClean="0"/>
              <a:t>3.09.2026</a:t>
            </a:fld>
            <a:endParaRPr lang="en-TR"/>
          </a:p>
        </p:txBody>
      </p:sp>
      <p:sp>
        <p:nvSpPr>
          <p:cNvPr id="6" name="Footer Placeholder 5"/>
          <p:cNvSpPr>
            <a:spLocks noGrp="1"/>
          </p:cNvSpPr>
          <p:nvPr>
            <p:ph type="ftr" sz="quarter" idx="11"/>
          </p:nvPr>
        </p:nvSpPr>
        <p:spPr/>
        <p:txBody>
          <a:bodyPr/>
          <a:lstStyle/>
          <a:p>
            <a:endParaRPr lang="en-TR"/>
          </a:p>
        </p:txBody>
      </p:sp>
      <p:sp>
        <p:nvSpPr>
          <p:cNvPr id="7" name="Slide Number Placeholder 6"/>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799963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Picture Placeholder 2"/>
          <p:cNvSpPr>
            <a:spLocks noGrp="1" noChangeAspect="1"/>
          </p:cNvSpPr>
          <p:nvPr>
            <p:ph type="pic" idx="1"/>
          </p:nvPr>
        </p:nvSpPr>
        <p:spPr>
          <a:xfrm>
            <a:off x="12870909" y="6162959"/>
            <a:ext cx="15326827" cy="30418415"/>
          </a:xfrm>
        </p:spPr>
        <p:txBody>
          <a:bodyPr anchor="t"/>
          <a:lstStyle>
            <a:lvl1pPr marL="0" indent="0">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en-US"/>
              <a:t>Click icon to add picture</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fld id="{7C9D1F33-5EFD-7A48-A42C-C454A59C1C7D}" type="datetimeFigureOut">
              <a:rPr lang="en-TR" smtClean="0"/>
              <a:t>3.09.2026</a:t>
            </a:fld>
            <a:endParaRPr lang="en-TR"/>
          </a:p>
        </p:txBody>
      </p:sp>
      <p:sp>
        <p:nvSpPr>
          <p:cNvPr id="6" name="Footer Placeholder 5"/>
          <p:cNvSpPr>
            <a:spLocks noGrp="1"/>
          </p:cNvSpPr>
          <p:nvPr>
            <p:ph type="ftr" sz="quarter" idx="11"/>
          </p:nvPr>
        </p:nvSpPr>
        <p:spPr/>
        <p:txBody>
          <a:bodyPr/>
          <a:lstStyle/>
          <a:p>
            <a:endParaRPr lang="en-TR"/>
          </a:p>
        </p:txBody>
      </p:sp>
      <p:sp>
        <p:nvSpPr>
          <p:cNvPr id="7" name="Slide Number Placeholder 6"/>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1931264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9D1F33-5EFD-7A48-A42C-C454A59C1C7D}" type="datetimeFigureOut">
              <a:rPr lang="en-TR" smtClean="0"/>
              <a:t>3.09.2026</a:t>
            </a:fld>
            <a:endParaRPr lang="en-TR"/>
          </a:p>
        </p:txBody>
      </p:sp>
      <p:sp>
        <p:nvSpPr>
          <p:cNvPr id="5" name="Footer Placeholder 4"/>
          <p:cNvSpPr>
            <a:spLocks noGrp="1"/>
          </p:cNvSpPr>
          <p:nvPr>
            <p:ph type="ftr" sz="quarter" idx="11"/>
          </p:nvPr>
        </p:nvSpPr>
        <p:spPr/>
        <p:txBody>
          <a:bodyPr/>
          <a:lstStyle/>
          <a:p>
            <a:endParaRPr lang="en-TR"/>
          </a:p>
        </p:txBody>
      </p:sp>
      <p:sp>
        <p:nvSpPr>
          <p:cNvPr id="6" name="Slide Number Placeholder 5"/>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4006849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78904"/>
            <a:ext cx="6528093" cy="3627421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81423" y="2278904"/>
            <a:ext cx="19205838" cy="3627421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9D1F33-5EFD-7A48-A42C-C454A59C1C7D}" type="datetimeFigureOut">
              <a:rPr lang="en-TR" smtClean="0"/>
              <a:t>3.09.2026</a:t>
            </a:fld>
            <a:endParaRPr lang="en-TR"/>
          </a:p>
        </p:txBody>
      </p:sp>
      <p:sp>
        <p:nvSpPr>
          <p:cNvPr id="5" name="Footer Placeholder 4"/>
          <p:cNvSpPr>
            <a:spLocks noGrp="1"/>
          </p:cNvSpPr>
          <p:nvPr>
            <p:ph type="ftr" sz="quarter" idx="11"/>
          </p:nvPr>
        </p:nvSpPr>
        <p:spPr/>
        <p:txBody>
          <a:bodyPr/>
          <a:lstStyle/>
          <a:p>
            <a:endParaRPr lang="en-TR"/>
          </a:p>
        </p:txBody>
      </p:sp>
      <p:sp>
        <p:nvSpPr>
          <p:cNvPr id="6" name="Slide Number Placeholder 5"/>
          <p:cNvSpPr>
            <a:spLocks noGrp="1"/>
          </p:cNvSpPr>
          <p:nvPr>
            <p:ph type="sldNum" sz="quarter" idx="12"/>
          </p:nvPr>
        </p:nvSpPr>
        <p:spPr/>
        <p:txBody>
          <a:bodyPr/>
          <a:lstStyle/>
          <a:p>
            <a:fld id="{B0EBB3E1-C78C-5340-9318-642EE579A88D}" type="slidenum">
              <a:rPr lang="en-TR" smtClean="0"/>
              <a:t>‹#›</a:t>
            </a:fld>
            <a:endParaRPr lang="en-TR"/>
          </a:p>
        </p:txBody>
      </p:sp>
    </p:spTree>
    <p:extLst>
      <p:ext uri="{BB962C8B-B14F-4D97-AF65-F5344CB8AC3E}">
        <p14:creationId xmlns:p14="http://schemas.microsoft.com/office/powerpoint/2010/main" val="1096238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78913"/>
            <a:ext cx="26112371" cy="82734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81421" y="11394520"/>
            <a:ext cx="26112371" cy="2715859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81421" y="39672756"/>
            <a:ext cx="6811923" cy="2278904"/>
          </a:xfrm>
          <a:prstGeom prst="rect">
            <a:avLst/>
          </a:prstGeom>
        </p:spPr>
        <p:txBody>
          <a:bodyPr vert="horz" lIns="91440" tIns="45720" rIns="91440" bIns="45720" rtlCol="0" anchor="ctr"/>
          <a:lstStyle>
            <a:lvl1pPr algn="l">
              <a:defRPr sz="3973">
                <a:solidFill>
                  <a:schemeClr val="tx1">
                    <a:tint val="82000"/>
                  </a:schemeClr>
                </a:solidFill>
              </a:defRPr>
            </a:lvl1pPr>
          </a:lstStyle>
          <a:p>
            <a:fld id="{7C9D1F33-5EFD-7A48-A42C-C454A59C1C7D}" type="datetimeFigureOut">
              <a:rPr lang="en-TR" smtClean="0"/>
              <a:t>3.09.2026</a:t>
            </a:fld>
            <a:endParaRPr lang="en-TR"/>
          </a:p>
        </p:txBody>
      </p:sp>
      <p:sp>
        <p:nvSpPr>
          <p:cNvPr id="5" name="Footer Placeholder 4"/>
          <p:cNvSpPr>
            <a:spLocks noGrp="1"/>
          </p:cNvSpPr>
          <p:nvPr>
            <p:ph type="ftr" sz="quarter" idx="3"/>
          </p:nvPr>
        </p:nvSpPr>
        <p:spPr>
          <a:xfrm>
            <a:off x="10028665" y="39672756"/>
            <a:ext cx="10217884" cy="2278904"/>
          </a:xfrm>
          <a:prstGeom prst="rect">
            <a:avLst/>
          </a:prstGeom>
        </p:spPr>
        <p:txBody>
          <a:bodyPr vert="horz" lIns="91440" tIns="45720" rIns="91440" bIns="45720" rtlCol="0" anchor="ctr"/>
          <a:lstStyle>
            <a:lvl1pPr algn="ctr">
              <a:defRPr sz="3973">
                <a:solidFill>
                  <a:schemeClr val="tx1">
                    <a:tint val="82000"/>
                  </a:schemeClr>
                </a:solidFill>
              </a:defRPr>
            </a:lvl1pPr>
          </a:lstStyle>
          <a:p>
            <a:endParaRPr lang="en-TR"/>
          </a:p>
        </p:txBody>
      </p:sp>
      <p:sp>
        <p:nvSpPr>
          <p:cNvPr id="6" name="Slide Number Placeholder 5"/>
          <p:cNvSpPr>
            <a:spLocks noGrp="1"/>
          </p:cNvSpPr>
          <p:nvPr>
            <p:ph type="sldNum" sz="quarter" idx="4"/>
          </p:nvPr>
        </p:nvSpPr>
        <p:spPr>
          <a:xfrm>
            <a:off x="21381869" y="39672756"/>
            <a:ext cx="6811923" cy="2278904"/>
          </a:xfrm>
          <a:prstGeom prst="rect">
            <a:avLst/>
          </a:prstGeom>
        </p:spPr>
        <p:txBody>
          <a:bodyPr vert="horz" lIns="91440" tIns="45720" rIns="91440" bIns="45720" rtlCol="0" anchor="ctr"/>
          <a:lstStyle>
            <a:lvl1pPr algn="r">
              <a:defRPr sz="3973">
                <a:solidFill>
                  <a:schemeClr val="tx1">
                    <a:tint val="82000"/>
                  </a:schemeClr>
                </a:solidFill>
              </a:defRPr>
            </a:lvl1pPr>
          </a:lstStyle>
          <a:p>
            <a:fld id="{B0EBB3E1-C78C-5340-9318-642EE579A88D}" type="slidenum">
              <a:rPr lang="en-TR" smtClean="0"/>
              <a:t>‹#›</a:t>
            </a:fld>
            <a:endParaRPr lang="en-TR"/>
          </a:p>
        </p:txBody>
      </p:sp>
    </p:spTree>
    <p:extLst>
      <p:ext uri="{BB962C8B-B14F-4D97-AF65-F5344CB8AC3E}">
        <p14:creationId xmlns:p14="http://schemas.microsoft.com/office/powerpoint/2010/main" val="25352373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027487" rtl="0" eaLnBrk="1" latinLnBrk="0" hangingPunct="1">
        <a:lnSpc>
          <a:spcPct val="90000"/>
        </a:lnSpc>
        <a:spcBef>
          <a:spcPct val="0"/>
        </a:spcBef>
        <a:buNone/>
        <a:defRPr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9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2.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graph of a graph of a number of particles&#10;&#10;Description automatically generated with medium confidence">
            <a:extLst>
              <a:ext uri="{FF2B5EF4-FFF2-40B4-BE49-F238E27FC236}">
                <a16:creationId xmlns:a16="http://schemas.microsoft.com/office/drawing/2014/main" id="{40D2519D-A639-ACB3-6C84-58C4B5936B8A}"/>
              </a:ext>
            </a:extLst>
          </p:cNvPr>
          <p:cNvPicPr>
            <a:picLocks noChangeAspect="1"/>
          </p:cNvPicPr>
          <p:nvPr/>
        </p:nvPicPr>
        <p:blipFill>
          <a:blip r:embed="rId3"/>
          <a:stretch>
            <a:fillRect/>
          </a:stretch>
        </p:blipFill>
        <p:spPr>
          <a:xfrm>
            <a:off x="16445327" y="25365765"/>
            <a:ext cx="10930077" cy="5524013"/>
          </a:xfrm>
          <a:prstGeom prst="rect">
            <a:avLst/>
          </a:prstGeom>
        </p:spPr>
      </p:pic>
      <p:pic>
        <p:nvPicPr>
          <p:cNvPr id="1036" name="Picture 12">
            <a:extLst>
              <a:ext uri="{FF2B5EF4-FFF2-40B4-BE49-F238E27FC236}">
                <a16:creationId xmlns:a16="http://schemas.microsoft.com/office/drawing/2014/main" id="{CAD6C69B-E65F-2E6B-6A72-5B50A79E82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05380" y="22487873"/>
            <a:ext cx="4811776" cy="44029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00D4785-CCF4-1C53-D827-575B73550608}"/>
              </a:ext>
            </a:extLst>
          </p:cNvPr>
          <p:cNvSpPr txBox="1"/>
          <p:nvPr/>
        </p:nvSpPr>
        <p:spPr>
          <a:xfrm>
            <a:off x="4815841" y="241784"/>
            <a:ext cx="18594317" cy="6001643"/>
          </a:xfrm>
          <a:prstGeom prst="rect">
            <a:avLst/>
          </a:prstGeom>
          <a:noFill/>
        </p:spPr>
        <p:txBody>
          <a:bodyPr wrap="square" rtlCol="0">
            <a:spAutoFit/>
          </a:bodyPr>
          <a:lstStyle/>
          <a:p>
            <a:pPr algn="ctr"/>
            <a:r>
              <a:rPr lang="en-US" sz="9600" b="1" i="0" dirty="0">
                <a:solidFill>
                  <a:srgbClr val="FF0000"/>
                </a:solidFill>
                <a:effectLst/>
                <a:latin typeface="Roboto" panose="02000000000000000000" pitchFamily="2" charset="0"/>
              </a:rPr>
              <a:t>Comparing 3D GRMHD simulation outputs with observations of black hole transients</a:t>
            </a:r>
          </a:p>
        </p:txBody>
      </p:sp>
      <p:pic>
        <p:nvPicPr>
          <p:cNvPr id="1026" name="Picture 2" descr="EXPAND logo">
            <a:extLst>
              <a:ext uri="{FF2B5EF4-FFF2-40B4-BE49-F238E27FC236}">
                <a16:creationId xmlns:a16="http://schemas.microsoft.com/office/drawing/2014/main" id="{1C1FC5B9-3677-ACF9-EB9F-41FE85B0AC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9791"/>
            <a:ext cx="5701565" cy="41077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DBB2D8F6-2613-AC0A-A083-DEFC1F90B2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10158" y="-55275"/>
            <a:ext cx="6865054" cy="29549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278A7BA-9E33-E82E-1740-59C010A34DA3}"/>
              </a:ext>
            </a:extLst>
          </p:cNvPr>
          <p:cNvSpPr txBox="1"/>
          <p:nvPr/>
        </p:nvSpPr>
        <p:spPr>
          <a:xfrm>
            <a:off x="792832" y="41962791"/>
            <a:ext cx="23011428" cy="584775"/>
          </a:xfrm>
          <a:prstGeom prst="rect">
            <a:avLst/>
          </a:prstGeom>
          <a:noFill/>
        </p:spPr>
        <p:txBody>
          <a:bodyPr wrap="none" rtlCol="0">
            <a:spAutoFit/>
          </a:bodyPr>
          <a:lstStyle/>
          <a:p>
            <a:r>
              <a:rPr lang="en-TR" sz="3200" dirty="0"/>
              <a:t>Acknowledgments: This research has been supported by TUBITAK 1001 125F512, and TUBITAK BIDEB program </a:t>
            </a:r>
            <a:r>
              <a:rPr lang="en-US" sz="3200" b="0" i="0" dirty="0">
                <a:solidFill>
                  <a:srgbClr val="000000"/>
                </a:solidFill>
                <a:effectLst/>
              </a:rPr>
              <a:t>1059B192402204</a:t>
            </a:r>
            <a:r>
              <a:rPr lang="en-TR" sz="3200" dirty="0"/>
              <a:t>.  </a:t>
            </a:r>
          </a:p>
        </p:txBody>
      </p:sp>
      <p:pic>
        <p:nvPicPr>
          <p:cNvPr id="1030" name="Picture 6" descr="Georgia Tech logo">
            <a:extLst>
              <a:ext uri="{FF2B5EF4-FFF2-40B4-BE49-F238E27FC236}">
                <a16:creationId xmlns:a16="http://schemas.microsoft.com/office/drawing/2014/main" id="{32F7444E-B44C-156F-439A-DDBC6BB8CA0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10158" y="2898289"/>
            <a:ext cx="6959144" cy="24646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086F1EB-A500-25AE-E0C9-B9E89E339800}"/>
              </a:ext>
            </a:extLst>
          </p:cNvPr>
          <p:cNvSpPr txBox="1"/>
          <p:nvPr/>
        </p:nvSpPr>
        <p:spPr>
          <a:xfrm>
            <a:off x="1236220" y="6013572"/>
            <a:ext cx="27955795" cy="2308324"/>
          </a:xfrm>
          <a:prstGeom prst="rect">
            <a:avLst/>
          </a:prstGeom>
          <a:noFill/>
        </p:spPr>
        <p:txBody>
          <a:bodyPr wrap="none" rtlCol="0">
            <a:spAutoFit/>
          </a:bodyPr>
          <a:lstStyle/>
          <a:p>
            <a:r>
              <a:rPr lang="en-TR" sz="7200" b="1" dirty="0">
                <a:solidFill>
                  <a:srgbClr val="002060"/>
                </a:solidFill>
              </a:rPr>
              <a:t>Emrah Kalemci, Berre Z. Dönmez, Efe Oztaban (Sabanci University)</a:t>
            </a:r>
          </a:p>
          <a:p>
            <a:r>
              <a:rPr lang="en-TR" sz="7200" b="1" dirty="0">
                <a:solidFill>
                  <a:srgbClr val="002060"/>
                </a:solidFill>
              </a:rPr>
              <a:t>Matthew Liska, Khushi Taori (Georgia Tech)</a:t>
            </a:r>
          </a:p>
        </p:txBody>
      </p:sp>
      <p:cxnSp>
        <p:nvCxnSpPr>
          <p:cNvPr id="8" name="Straight Connector 7">
            <a:extLst>
              <a:ext uri="{FF2B5EF4-FFF2-40B4-BE49-F238E27FC236}">
                <a16:creationId xmlns:a16="http://schemas.microsoft.com/office/drawing/2014/main" id="{4D9C12A9-2D3A-9480-3F21-1DCCFDB2263E}"/>
              </a:ext>
            </a:extLst>
          </p:cNvPr>
          <p:cNvCxnSpPr>
            <a:cxnSpLocks/>
          </p:cNvCxnSpPr>
          <p:nvPr/>
        </p:nvCxnSpPr>
        <p:spPr>
          <a:xfrm>
            <a:off x="15137606" y="8534400"/>
            <a:ext cx="0" cy="33362024"/>
          </a:xfrm>
          <a:prstGeom prst="line">
            <a:avLst/>
          </a:prstGeom>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AE23C3F4-3465-AB94-C96A-98332F4974EF}"/>
              </a:ext>
            </a:extLst>
          </p:cNvPr>
          <p:cNvSpPr txBox="1"/>
          <p:nvPr/>
        </p:nvSpPr>
        <p:spPr>
          <a:xfrm>
            <a:off x="527923" y="8220421"/>
            <a:ext cx="14081760" cy="4647426"/>
          </a:xfrm>
          <a:prstGeom prst="rect">
            <a:avLst/>
          </a:prstGeom>
          <a:noFill/>
        </p:spPr>
        <p:txBody>
          <a:bodyPr wrap="square" rtlCol="0">
            <a:spAutoFit/>
          </a:bodyPr>
          <a:lstStyle/>
          <a:p>
            <a:r>
              <a:rPr lang="en-TR" sz="4800" b="1" dirty="0"/>
              <a:t>AIM: </a:t>
            </a:r>
            <a:r>
              <a:rPr lang="en-TR" sz="3200" dirty="0"/>
              <a:t>Recreate Galactic Black Hole X-ray Transient (GBHT) Hardness Intensity Diagram (HID) using state-of-the-art 3D GRMHD simulations. </a:t>
            </a:r>
          </a:p>
          <a:p>
            <a:endParaRPr lang="en-TR" sz="3600" dirty="0"/>
          </a:p>
          <a:p>
            <a:r>
              <a:rPr lang="en-TR" sz="4800" b="1" dirty="0"/>
              <a:t>CODES</a:t>
            </a:r>
            <a:r>
              <a:rPr lang="en-TR" sz="3600" dirty="0"/>
              <a:t>: </a:t>
            </a:r>
            <a:r>
              <a:rPr lang="en-TR" sz="3200" dirty="0"/>
              <a:t>We use the next generation 3D GRMHD code </a:t>
            </a:r>
            <a:r>
              <a:rPr lang="en-TR" sz="3600" b="1" dirty="0">
                <a:solidFill>
                  <a:srgbClr val="FF0000"/>
                </a:solidFill>
              </a:rPr>
              <a:t>H-AMR</a:t>
            </a:r>
            <a:r>
              <a:rPr lang="en-TR" sz="3600" dirty="0"/>
              <a:t> </a:t>
            </a:r>
            <a:r>
              <a:rPr lang="en-TR" sz="3200" dirty="0"/>
              <a:t>(Liska et al. 2018, 2022) for determining physical parameters of black hoel environments at different Eddington Luminosity ratios. We use </a:t>
            </a:r>
            <a:r>
              <a:rPr lang="en-TR" sz="3600" b="1" dirty="0">
                <a:solidFill>
                  <a:srgbClr val="FF0000"/>
                </a:solidFill>
              </a:rPr>
              <a:t>RAPTOR</a:t>
            </a:r>
            <a:r>
              <a:rPr lang="en-TR" sz="3200" dirty="0"/>
              <a:t> (Bronzwaer 2018, 2020) to ray trace synchrotron and Compton scattered photon out of the black hole to create spectra, light curves and images.</a:t>
            </a:r>
          </a:p>
        </p:txBody>
      </p:sp>
      <p:pic>
        <p:nvPicPr>
          <p:cNvPr id="17" name="Picture 16">
            <a:extLst>
              <a:ext uri="{FF2B5EF4-FFF2-40B4-BE49-F238E27FC236}">
                <a16:creationId xmlns:a16="http://schemas.microsoft.com/office/drawing/2014/main" id="{9C9DA30A-031F-CB12-B640-3F2ED32EE9A5}"/>
              </a:ext>
            </a:extLst>
          </p:cNvPr>
          <p:cNvPicPr>
            <a:picLocks noChangeAspect="1"/>
          </p:cNvPicPr>
          <p:nvPr/>
        </p:nvPicPr>
        <p:blipFill>
          <a:blip r:embed="rId8"/>
          <a:stretch>
            <a:fillRect/>
          </a:stretch>
        </p:blipFill>
        <p:spPr>
          <a:xfrm>
            <a:off x="8043655" y="13840688"/>
            <a:ext cx="6525508" cy="6162062"/>
          </a:xfrm>
          <a:prstGeom prst="rect">
            <a:avLst/>
          </a:prstGeom>
        </p:spPr>
      </p:pic>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9103B72A-F39B-778B-1636-20D378419633}"/>
                  </a:ext>
                </a:extLst>
              </p:cNvPr>
              <p:cNvSpPr txBox="1"/>
              <p:nvPr/>
            </p:nvSpPr>
            <p:spPr>
              <a:xfrm>
                <a:off x="217327" y="13817478"/>
                <a:ext cx="7866849" cy="8233216"/>
              </a:xfrm>
              <a:prstGeom prst="rect">
                <a:avLst/>
              </a:prstGeom>
              <a:noFill/>
            </p:spPr>
            <p:txBody>
              <a:bodyPr wrap="square" rtlCol="0">
                <a:spAutoFit/>
              </a:bodyPr>
              <a:lstStyle/>
              <a:p>
                <a:r>
                  <a:rPr lang="en-US" sz="4800" b="1" dirty="0"/>
                  <a:t>Rescaling</a:t>
                </a:r>
                <a:r>
                  <a:rPr lang="en-US" sz="4800" dirty="0"/>
                  <a:t>: </a:t>
                </a:r>
                <a:r>
                  <a:rPr lang="en-US" sz="3200" dirty="0"/>
                  <a:t>To simulate GBHT outbursts, relevant timescales are artificially shortened by a rescaling factor </a:t>
                </a:r>
                <a:r>
                  <a:rPr lang="el-GR" sz="3200" dirty="0"/>
                  <a:t>ζ</a:t>
                </a:r>
                <a:r>
                  <a:rPr lang="en-US" sz="3200" dirty="0"/>
                  <a:t> that sets the accretion rate to a predetermined value. Rescaling density</a:t>
                </a:r>
                <a:r>
                  <a:rPr lang="el-GR" sz="3200" dirty="0"/>
                  <a:t>,</a:t>
                </a:r>
                <a:r>
                  <a:rPr lang="en-US" sz="3200" dirty="0"/>
                  <a:t> internal energy density, radiation energy density, and magnetic energy density with the same </a:t>
                </a:r>
                <a:r>
                  <a:rPr lang="el-GR" sz="3200" dirty="0"/>
                  <a:t>ζ </a:t>
                </a:r>
                <a:r>
                  <a:rPr lang="en-US" sz="3200" dirty="0"/>
                  <a:t>leads to a doubling of the </a:t>
                </a:r>
                <a14:m>
                  <m:oMath xmlns:m="http://schemas.openxmlformats.org/officeDocument/2006/math">
                    <m:acc>
                      <m:accPr>
                        <m:chr m:val="̇"/>
                        <m:ctrlPr>
                          <a:rPr lang="en-US" sz="3200" i="1" smtClean="0">
                            <a:latin typeface="Cambria Math" panose="02040503050406030204" pitchFamily="18" charset="0"/>
                          </a:rPr>
                        </m:ctrlPr>
                      </m:accPr>
                      <m:e>
                        <m:r>
                          <a:rPr lang="en-US" sz="3200" b="0" i="1" smtClean="0">
                            <a:latin typeface="Cambria Math" panose="02040503050406030204" pitchFamily="18" charset="0"/>
                          </a:rPr>
                          <m:t>𝑀</m:t>
                        </m:r>
                      </m:e>
                    </m:acc>
                  </m:oMath>
                </a14:m>
                <a:r>
                  <a:rPr lang="en-US" sz="3200" dirty="0"/>
                  <a:t> every </a:t>
                </a:r>
                <a:r>
                  <a:rPr lang="en-US" sz="3200" i="1" dirty="0"/>
                  <a:t>t</a:t>
                </a:r>
                <a:r>
                  <a:rPr lang="en-US" sz="3200" dirty="0"/>
                  <a:t>=10</a:t>
                </a:r>
                <a:r>
                  <a:rPr lang="en-US" sz="3200" baseline="30000" dirty="0"/>
                  <a:t>4</a:t>
                </a:r>
                <a:r>
                  <a:rPr lang="en-US" sz="3200" dirty="0"/>
                  <a:t> </a:t>
                </a:r>
                <a:r>
                  <a:rPr lang="en-US" sz="3200" i="1" dirty="0" err="1"/>
                  <a:t>R</a:t>
                </a:r>
                <a:r>
                  <a:rPr lang="en-US" sz="3200" i="1" baseline="-25000" dirty="0" err="1"/>
                  <a:t>g</a:t>
                </a:r>
                <a:r>
                  <a:rPr lang="en-US" sz="3200" i="1" dirty="0"/>
                  <a:t>/c</a:t>
                </a:r>
                <a:r>
                  <a:rPr lang="en-US" sz="3200" dirty="0"/>
                  <a:t> (see Fig. 1, </a:t>
                </a:r>
                <a:r>
                  <a:rPr lang="en-US" sz="3200" dirty="0" err="1"/>
                  <a:t>Liska</a:t>
                </a:r>
                <a:r>
                  <a:rPr lang="en-US" sz="3200" dirty="0"/>
                  <a:t> et al. 2024)</a:t>
                </a:r>
              </a:p>
              <a:p>
                <a:endParaRPr lang="en-US" sz="3200" dirty="0"/>
              </a:p>
              <a:p>
                <a:r>
                  <a:rPr lang="en-US" sz="3200" dirty="0"/>
                  <a:t>H-AMR parameters for the SANE configuration at L~10</a:t>
                </a:r>
                <a:r>
                  <a:rPr lang="en-US" sz="3200" baseline="30000" dirty="0"/>
                  <a:t>-5</a:t>
                </a:r>
                <a:r>
                  <a:rPr lang="en-US" sz="3200" dirty="0"/>
                  <a:t> L</a:t>
                </a:r>
                <a:r>
                  <a:rPr lang="en-US" sz="3200" baseline="-25000" dirty="0"/>
                  <a:t>Edd</a:t>
                </a:r>
                <a:r>
                  <a:rPr lang="en-US" sz="3200" dirty="0"/>
                  <a:t> are plotted in Fig 2. A cut-out in mid-plane perpendicular to the jet axis is shown. For a comparison with MAD, see accompanying paper by K. </a:t>
                </a:r>
                <a:r>
                  <a:rPr lang="en-US" sz="3200" dirty="0" err="1"/>
                  <a:t>Taori</a:t>
                </a:r>
                <a:r>
                  <a:rPr lang="en-US" sz="3200" dirty="0"/>
                  <a:t> et al.</a:t>
                </a:r>
                <a:endParaRPr lang="en-TR" sz="3200" dirty="0"/>
              </a:p>
            </p:txBody>
          </p:sp>
        </mc:Choice>
        <mc:Fallback>
          <p:sp>
            <p:nvSpPr>
              <p:cNvPr id="18" name="TextBox 17">
                <a:extLst>
                  <a:ext uri="{FF2B5EF4-FFF2-40B4-BE49-F238E27FC236}">
                    <a16:creationId xmlns:a16="http://schemas.microsoft.com/office/drawing/2014/main" id="{9103B72A-F39B-778B-1636-20D378419633}"/>
                  </a:ext>
                </a:extLst>
              </p:cNvPr>
              <p:cNvSpPr txBox="1">
                <a:spLocks noRot="1" noChangeAspect="1" noMove="1" noResize="1" noEditPoints="1" noAdjustHandles="1" noChangeArrowheads="1" noChangeShapeType="1" noTextEdit="1"/>
              </p:cNvSpPr>
              <p:nvPr/>
            </p:nvSpPr>
            <p:spPr>
              <a:xfrm>
                <a:off x="217327" y="13817478"/>
                <a:ext cx="7866849" cy="8233216"/>
              </a:xfrm>
              <a:prstGeom prst="rect">
                <a:avLst/>
              </a:prstGeom>
              <a:blipFill>
                <a:blip r:embed="rId9"/>
                <a:stretch>
                  <a:fillRect l="-3548" t="-1849" r="-2419" b="-1387"/>
                </a:stretch>
              </a:blipFill>
            </p:spPr>
            <p:txBody>
              <a:bodyPr/>
              <a:lstStyle/>
              <a:p>
                <a:r>
                  <a:rPr lang="en-TR">
                    <a:noFill/>
                  </a:rPr>
                  <a:t> </a:t>
                </a:r>
              </a:p>
            </p:txBody>
          </p:sp>
        </mc:Fallback>
      </mc:AlternateContent>
      <p:pic>
        <p:nvPicPr>
          <p:cNvPr id="1032" name="Picture 8">
            <a:extLst>
              <a:ext uri="{FF2B5EF4-FFF2-40B4-BE49-F238E27FC236}">
                <a16:creationId xmlns:a16="http://schemas.microsoft.com/office/drawing/2014/main" id="{D1FA5AB6-3D3B-3FD6-CE44-7068159C719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5662" y="22469261"/>
            <a:ext cx="4811776" cy="4393565"/>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C278F32B-E1EB-611D-656F-294ED14B3464}"/>
              </a:ext>
            </a:extLst>
          </p:cNvPr>
          <p:cNvSpPr txBox="1"/>
          <p:nvPr/>
        </p:nvSpPr>
        <p:spPr>
          <a:xfrm>
            <a:off x="527923" y="22696914"/>
            <a:ext cx="402674" cy="584775"/>
          </a:xfrm>
          <a:prstGeom prst="rect">
            <a:avLst/>
          </a:prstGeom>
          <a:noFill/>
        </p:spPr>
        <p:txBody>
          <a:bodyPr wrap="none" rtlCol="0">
            <a:spAutoFit/>
          </a:bodyPr>
          <a:lstStyle/>
          <a:p>
            <a:r>
              <a:rPr lang="en-TR" sz="3200" dirty="0"/>
              <a:t>a</a:t>
            </a:r>
          </a:p>
        </p:txBody>
      </p:sp>
      <p:pic>
        <p:nvPicPr>
          <p:cNvPr id="1034" name="Picture 10">
            <a:extLst>
              <a:ext uri="{FF2B5EF4-FFF2-40B4-BE49-F238E27FC236}">
                <a16:creationId xmlns:a16="http://schemas.microsoft.com/office/drawing/2014/main" id="{138333BA-AAE1-4C5F-FF91-05513A2F5EA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29643" y="22487873"/>
            <a:ext cx="4811776" cy="441706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307C846F-A0BF-5CAB-DE18-8AA74B0FA828}"/>
              </a:ext>
            </a:extLst>
          </p:cNvPr>
          <p:cNvSpPr txBox="1"/>
          <p:nvPr/>
        </p:nvSpPr>
        <p:spPr>
          <a:xfrm>
            <a:off x="15281117" y="37525997"/>
            <a:ext cx="14655625" cy="4370427"/>
          </a:xfrm>
          <a:prstGeom prst="rect">
            <a:avLst/>
          </a:prstGeom>
          <a:noFill/>
        </p:spPr>
        <p:txBody>
          <a:bodyPr wrap="square" rtlCol="0">
            <a:spAutoFit/>
          </a:bodyPr>
          <a:lstStyle/>
          <a:p>
            <a:r>
              <a:rPr lang="en-TR" sz="4400" dirty="0"/>
              <a:t>References:</a:t>
            </a:r>
          </a:p>
          <a:p>
            <a:endParaRPr lang="en-TR" dirty="0"/>
          </a:p>
          <a:p>
            <a:r>
              <a:rPr lang="en-US" sz="2400" dirty="0" err="1">
                <a:effectLst/>
                <a:latin typeface="Arial" panose="020B0604020202020204" pitchFamily="34" charset="0"/>
                <a:ea typeface="Times New Roman" panose="02020603050405020304" pitchFamily="18" charset="0"/>
              </a:rPr>
              <a:t>Bronzwaer</a:t>
            </a:r>
            <a:r>
              <a:rPr lang="en-US" sz="2400" dirty="0">
                <a:effectLst/>
                <a:latin typeface="Arial" panose="020B0604020202020204" pitchFamily="34" charset="0"/>
                <a:ea typeface="Times New Roman" panose="02020603050405020304" pitchFamily="18" charset="0"/>
              </a:rPr>
              <a:t>, T., et al. 2018, </a:t>
            </a:r>
            <a:r>
              <a:rPr lang="en-US" sz="2400" i="1" dirty="0">
                <a:effectLst/>
                <a:latin typeface="Arial" panose="020B0604020202020204" pitchFamily="34" charset="0"/>
                <a:ea typeface="Times New Roman" panose="02020603050405020304" pitchFamily="18" charset="0"/>
              </a:rPr>
              <a:t>A&amp;A</a:t>
            </a:r>
            <a:r>
              <a:rPr lang="en-US" sz="2400" dirty="0">
                <a:effectLst/>
                <a:latin typeface="Arial" panose="020B0604020202020204" pitchFamily="34" charset="0"/>
                <a:ea typeface="Times New Roman" panose="02020603050405020304" pitchFamily="18" charset="0"/>
              </a:rPr>
              <a:t>, </a:t>
            </a:r>
            <a:r>
              <a:rPr lang="en-US" sz="2400" i="1" dirty="0">
                <a:effectLst/>
                <a:latin typeface="Arial" panose="020B0604020202020204" pitchFamily="34" charset="0"/>
                <a:ea typeface="Times New Roman" panose="02020603050405020304" pitchFamily="18" charset="0"/>
              </a:rPr>
              <a:t>613</a:t>
            </a:r>
            <a:r>
              <a:rPr lang="en-US" sz="2400" dirty="0">
                <a:effectLst/>
                <a:latin typeface="Arial" panose="020B0604020202020204" pitchFamily="34" charset="0"/>
                <a:ea typeface="Times New Roman" panose="02020603050405020304" pitchFamily="18" charset="0"/>
              </a:rPr>
              <a:t>, A2.</a:t>
            </a:r>
            <a:endParaRPr lang="en-TR" sz="2400" dirty="0">
              <a:effectLst/>
              <a:latin typeface="Times New Roman" panose="02020603050405020304" pitchFamily="18" charset="0"/>
              <a:ea typeface="Times New Roman" panose="02020603050405020304" pitchFamily="18" charset="0"/>
            </a:endParaRPr>
          </a:p>
          <a:p>
            <a:r>
              <a:rPr lang="en-US" sz="2400" dirty="0" err="1">
                <a:effectLst/>
                <a:latin typeface="Arial" panose="020B0604020202020204" pitchFamily="34" charset="0"/>
                <a:ea typeface="Times New Roman" panose="02020603050405020304" pitchFamily="18" charset="0"/>
              </a:rPr>
              <a:t>Bronzwaer</a:t>
            </a:r>
            <a:r>
              <a:rPr lang="en-US" sz="2400" dirty="0">
                <a:effectLst/>
                <a:latin typeface="Arial" panose="020B0604020202020204" pitchFamily="34" charset="0"/>
                <a:ea typeface="Times New Roman" panose="02020603050405020304" pitchFamily="18" charset="0"/>
              </a:rPr>
              <a:t>, T., et al. 2020, </a:t>
            </a:r>
            <a:r>
              <a:rPr lang="en-US" sz="2400" i="1" dirty="0">
                <a:effectLst/>
                <a:latin typeface="Arial" panose="020B0604020202020204" pitchFamily="34" charset="0"/>
                <a:ea typeface="Times New Roman" panose="02020603050405020304" pitchFamily="18" charset="0"/>
              </a:rPr>
              <a:t>A&amp;A</a:t>
            </a:r>
            <a:r>
              <a:rPr lang="en-US" sz="2400" dirty="0">
                <a:effectLst/>
                <a:latin typeface="Arial" panose="020B0604020202020204" pitchFamily="34" charset="0"/>
                <a:ea typeface="Times New Roman" panose="02020603050405020304" pitchFamily="18" charset="0"/>
              </a:rPr>
              <a:t>, </a:t>
            </a:r>
            <a:r>
              <a:rPr lang="en-US" sz="2400" i="1" dirty="0">
                <a:effectLst/>
                <a:latin typeface="Arial" panose="020B0604020202020204" pitchFamily="34" charset="0"/>
                <a:ea typeface="Times New Roman" panose="02020603050405020304" pitchFamily="18" charset="0"/>
              </a:rPr>
              <a:t>641</a:t>
            </a:r>
            <a:r>
              <a:rPr lang="en-US" sz="2400" dirty="0">
                <a:effectLst/>
                <a:latin typeface="Arial" panose="020B0604020202020204" pitchFamily="34" charset="0"/>
                <a:ea typeface="Times New Roman" panose="02020603050405020304" pitchFamily="18" charset="0"/>
              </a:rPr>
              <a:t>, A126. </a:t>
            </a:r>
          </a:p>
          <a:p>
            <a:r>
              <a:rPr lang="en-TR" sz="2400" b="0" dirty="0">
                <a:effectLst/>
                <a:latin typeface="Arial" panose="020B0604020202020204" pitchFamily="34" charset="0"/>
                <a:cs typeface="Arial" panose="020B0604020202020204" pitchFamily="34" charset="0"/>
              </a:rPr>
              <a:t>Chael,  A., Narayan R., &amp; Sadowski A. 2017, MNRAS, 470, 2367-2386</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r>
              <a:rPr lang="en-US" sz="2400" dirty="0" err="1">
                <a:latin typeface="Arial" panose="020B0604020202020204" pitchFamily="34" charset="0"/>
                <a:ea typeface="Times New Roman" panose="02020603050405020304" pitchFamily="18" charset="0"/>
              </a:rPr>
              <a:t>Dauser</a:t>
            </a:r>
            <a:r>
              <a:rPr lang="en-US" sz="2400" dirty="0">
                <a:latin typeface="Arial" panose="020B0604020202020204" pitchFamily="34" charset="0"/>
                <a:ea typeface="Times New Roman" panose="02020603050405020304" pitchFamily="18" charset="0"/>
              </a:rPr>
              <a:t>, T., et al. 2019, A&amp;A, 630, A66</a:t>
            </a:r>
          </a:p>
          <a:p>
            <a:r>
              <a:rPr lang="en-US" sz="2400" dirty="0">
                <a:effectLst/>
                <a:latin typeface="Arial" panose="020B0604020202020204" pitchFamily="34" charset="0"/>
                <a:ea typeface="Times New Roman" panose="02020603050405020304" pitchFamily="18" charset="0"/>
              </a:rPr>
              <a:t>Kalemci, E., Kara, E., &amp; </a:t>
            </a:r>
            <a:r>
              <a:rPr lang="en-US" sz="2400" dirty="0" err="1">
                <a:effectLst/>
                <a:latin typeface="Arial" panose="020B0604020202020204" pitchFamily="34" charset="0"/>
                <a:ea typeface="Times New Roman" panose="02020603050405020304" pitchFamily="18" charset="0"/>
              </a:rPr>
              <a:t>Tomsick</a:t>
            </a:r>
            <a:r>
              <a:rPr lang="en-US" sz="2400" dirty="0">
                <a:effectLst/>
                <a:latin typeface="Arial" panose="020B0604020202020204" pitchFamily="34" charset="0"/>
                <a:ea typeface="Times New Roman" panose="02020603050405020304" pitchFamily="18" charset="0"/>
              </a:rPr>
              <a:t>, J. A. 2020, in Handbook of X-ray and Gamma ray Astrophysics, eds. Santangelo, A. &amp; Bambi, C. p9 </a:t>
            </a:r>
          </a:p>
          <a:p>
            <a:r>
              <a:rPr lang="en-US" sz="2400" dirty="0" err="1">
                <a:solidFill>
                  <a:srgbClr val="000000"/>
                </a:solidFill>
                <a:effectLst/>
                <a:latin typeface="Arial" panose="020B0604020202020204" pitchFamily="34" charset="0"/>
                <a:ea typeface="Times New Roman" panose="02020603050405020304" pitchFamily="18" charset="0"/>
              </a:rPr>
              <a:t>Liska</a:t>
            </a:r>
            <a:r>
              <a:rPr lang="en-US" sz="2400" dirty="0">
                <a:solidFill>
                  <a:srgbClr val="000000"/>
                </a:solidFill>
                <a:effectLst/>
                <a:latin typeface="Arial" panose="020B0604020202020204" pitchFamily="34" charset="0"/>
                <a:ea typeface="Times New Roman" panose="02020603050405020304" pitchFamily="18" charset="0"/>
              </a:rPr>
              <a:t>, M. T. P. et al. 2024, ApJ, 966, 47</a:t>
            </a:r>
            <a:endParaRPr lang="en-TR" sz="2400" dirty="0">
              <a:solidFill>
                <a:srgbClr val="000000"/>
              </a:solidFill>
              <a:latin typeface="Times New Roman" panose="02020603050405020304" pitchFamily="18" charset="0"/>
              <a:ea typeface="Times New Roman" panose="02020603050405020304" pitchFamily="18" charset="0"/>
            </a:endParaRPr>
          </a:p>
          <a:p>
            <a:r>
              <a:rPr lang="en-US" sz="2400" dirty="0" err="1">
                <a:effectLst/>
                <a:latin typeface="Arial" panose="020B0604020202020204" pitchFamily="34" charset="0"/>
                <a:ea typeface="Times New Roman" panose="02020603050405020304" pitchFamily="18" charset="0"/>
              </a:rPr>
              <a:t>Liska</a:t>
            </a:r>
            <a:r>
              <a:rPr lang="en-US" sz="2400" dirty="0">
                <a:effectLst/>
                <a:latin typeface="Arial" panose="020B0604020202020204" pitchFamily="34" charset="0"/>
                <a:ea typeface="Times New Roman" panose="02020603050405020304" pitchFamily="18" charset="0"/>
              </a:rPr>
              <a:t>, M. T. P. et al. 2022, </a:t>
            </a:r>
            <a:r>
              <a:rPr lang="en-US" sz="2400" i="1" dirty="0" err="1">
                <a:effectLst/>
                <a:latin typeface="Arial" panose="020B0604020202020204" pitchFamily="34" charset="0"/>
                <a:ea typeface="Times New Roman" panose="02020603050405020304" pitchFamily="18" charset="0"/>
              </a:rPr>
              <a:t>ApJS</a:t>
            </a:r>
            <a:r>
              <a:rPr lang="en-US" sz="2400" dirty="0">
                <a:effectLst/>
                <a:latin typeface="Arial" panose="020B0604020202020204" pitchFamily="34" charset="0"/>
                <a:ea typeface="Times New Roman" panose="02020603050405020304" pitchFamily="18" charset="0"/>
              </a:rPr>
              <a:t>, </a:t>
            </a:r>
            <a:r>
              <a:rPr lang="en-US" sz="2400" i="1" dirty="0">
                <a:effectLst/>
                <a:latin typeface="Arial" panose="020B0604020202020204" pitchFamily="34" charset="0"/>
                <a:ea typeface="Times New Roman" panose="02020603050405020304" pitchFamily="18" charset="0"/>
              </a:rPr>
              <a:t>263</a:t>
            </a:r>
            <a:r>
              <a:rPr lang="en-US" sz="2400" dirty="0">
                <a:effectLst/>
                <a:latin typeface="Arial" panose="020B0604020202020204" pitchFamily="34" charset="0"/>
                <a:ea typeface="Times New Roman" panose="02020603050405020304" pitchFamily="18" charset="0"/>
              </a:rPr>
              <a:t>(2), 26.</a:t>
            </a:r>
          </a:p>
          <a:p>
            <a:r>
              <a:rPr lang="en-US" sz="2400" dirty="0" err="1">
                <a:effectLst/>
                <a:latin typeface="Arial" panose="020B0604020202020204" pitchFamily="34" charset="0"/>
                <a:ea typeface="Times New Roman" panose="02020603050405020304" pitchFamily="18" charset="0"/>
              </a:rPr>
              <a:t>Liska</a:t>
            </a:r>
            <a:r>
              <a:rPr lang="en-US" sz="2400" dirty="0">
                <a:effectLst/>
                <a:latin typeface="Arial" panose="020B0604020202020204" pitchFamily="34" charset="0"/>
                <a:ea typeface="Times New Roman" panose="02020603050405020304" pitchFamily="18" charset="0"/>
              </a:rPr>
              <a:t>, M. T. P. et al. 2018, MNRAS Letters, 474, L81.</a:t>
            </a:r>
            <a:endParaRPr lang="en-TR" sz="2400" dirty="0">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D2B22803-0F74-0753-7903-4301A3BB3482}"/>
                  </a:ext>
                </a:extLst>
              </p:cNvPr>
              <p:cNvSpPr txBox="1"/>
              <p:nvPr/>
            </p:nvSpPr>
            <p:spPr>
              <a:xfrm>
                <a:off x="8845442" y="20056532"/>
                <a:ext cx="5778081" cy="1592744"/>
              </a:xfrm>
              <a:prstGeom prst="rect">
                <a:avLst/>
              </a:prstGeom>
              <a:noFill/>
            </p:spPr>
            <p:txBody>
              <a:bodyPr wrap="square" rtlCol="0">
                <a:spAutoFit/>
              </a:bodyPr>
              <a:lstStyle/>
              <a:p>
                <a:r>
                  <a:rPr lang="en-TR" sz="2400" dirty="0"/>
                  <a:t>Fig 1. </a:t>
                </a:r>
                <a:r>
                  <a:rPr lang="en-US" sz="2400" dirty="0"/>
                  <a:t>Panel (a): the event horizon </a:t>
                </a:r>
                <a14:m>
                  <m:oMath xmlns:m="http://schemas.openxmlformats.org/officeDocument/2006/math">
                    <m:acc>
                      <m:accPr>
                        <m:chr m:val="̇"/>
                        <m:ctrlPr>
                          <a:rPr lang="en-US" sz="2400" i="1" smtClean="0">
                            <a:latin typeface="Cambria Math" panose="02040503050406030204" pitchFamily="18" charset="0"/>
                          </a:rPr>
                        </m:ctrlPr>
                      </m:accPr>
                      <m:e>
                        <m:r>
                          <a:rPr lang="en-US" sz="2400" b="0" i="1" smtClean="0">
                            <a:latin typeface="Cambria Math" panose="02040503050406030204" pitchFamily="18" charset="0"/>
                          </a:rPr>
                          <m:t>𝑀</m:t>
                        </m:r>
                      </m:e>
                    </m:acc>
                  </m:oMath>
                </a14:m>
                <a:r>
                  <a:rPr lang="en-US" sz="2400" dirty="0"/>
                  <a:t> (blue) closely follows the </a:t>
                </a:r>
                <a14:m>
                  <m:oMath xmlns:m="http://schemas.openxmlformats.org/officeDocument/2006/math">
                    <m:acc>
                      <m:accPr>
                        <m:chr m:val="̇"/>
                        <m:ctrlPr>
                          <a:rPr lang="en-US" sz="2400" i="1" smtClean="0">
                            <a:latin typeface="Cambria Math" panose="02040503050406030204" pitchFamily="18" charset="0"/>
                          </a:rPr>
                        </m:ctrlPr>
                      </m:accPr>
                      <m:e>
                        <m:r>
                          <a:rPr lang="en-US" sz="2400" b="0" i="1" smtClean="0">
                            <a:latin typeface="Cambria Math" panose="02040503050406030204" pitchFamily="18" charset="0"/>
                          </a:rPr>
                          <m:t>𝑀</m:t>
                        </m:r>
                      </m:e>
                    </m:acc>
                    <m:r>
                      <a:rPr lang="en-US" sz="2400" b="0" i="1" baseline="-25000" smtClean="0">
                        <a:latin typeface="Cambria Math" panose="02040503050406030204" pitchFamily="18" charset="0"/>
                      </a:rPr>
                      <m:t>𝑡𝑎𝑟𝑔𝑒𝑡</m:t>
                    </m:r>
                  </m:oMath>
                </a14:m>
                <a:r>
                  <a:rPr lang="en-US" sz="2400" dirty="0"/>
                  <a:t> (red) for both the SANE (black) and MAD (blue) models. Panel (b): the normalized magnetic flux.</a:t>
                </a:r>
                <a:endParaRPr lang="en-TR" sz="2400" dirty="0"/>
              </a:p>
            </p:txBody>
          </p:sp>
        </mc:Choice>
        <mc:Fallback xmlns="">
          <p:sp>
            <p:nvSpPr>
              <p:cNvPr id="23" name="TextBox 22">
                <a:extLst>
                  <a:ext uri="{FF2B5EF4-FFF2-40B4-BE49-F238E27FC236}">
                    <a16:creationId xmlns:a16="http://schemas.microsoft.com/office/drawing/2014/main" id="{D2B22803-0F74-0753-7903-4301A3BB3482}"/>
                  </a:ext>
                </a:extLst>
              </p:cNvPr>
              <p:cNvSpPr txBox="1">
                <a:spLocks noRot="1" noChangeAspect="1" noMove="1" noResize="1" noEditPoints="1" noAdjustHandles="1" noChangeArrowheads="1" noChangeShapeType="1" noTextEdit="1"/>
              </p:cNvSpPr>
              <p:nvPr/>
            </p:nvSpPr>
            <p:spPr>
              <a:xfrm>
                <a:off x="8845442" y="20056532"/>
                <a:ext cx="5778081" cy="1592744"/>
              </a:xfrm>
              <a:prstGeom prst="rect">
                <a:avLst/>
              </a:prstGeom>
              <a:blipFill>
                <a:blip r:embed="rId12"/>
                <a:stretch>
                  <a:fillRect l="-1754" t="-2381" b="-7937"/>
                </a:stretch>
              </a:blipFill>
            </p:spPr>
            <p:txBody>
              <a:bodyPr/>
              <a:lstStyle/>
              <a:p>
                <a:r>
                  <a:rPr lang="en-TR">
                    <a:noFill/>
                  </a:rPr>
                  <a:t> </a:t>
                </a:r>
              </a:p>
            </p:txBody>
          </p:sp>
        </mc:Fallback>
      </mc:AlternateContent>
      <p:sp>
        <p:nvSpPr>
          <p:cNvPr id="24" name="TextBox 23">
            <a:extLst>
              <a:ext uri="{FF2B5EF4-FFF2-40B4-BE49-F238E27FC236}">
                <a16:creationId xmlns:a16="http://schemas.microsoft.com/office/drawing/2014/main" id="{E8DC0CD7-1EE0-F325-878D-3F54A621A4DE}"/>
              </a:ext>
            </a:extLst>
          </p:cNvPr>
          <p:cNvSpPr txBox="1"/>
          <p:nvPr/>
        </p:nvSpPr>
        <p:spPr>
          <a:xfrm>
            <a:off x="125661" y="26874005"/>
            <a:ext cx="14891492" cy="830997"/>
          </a:xfrm>
          <a:prstGeom prst="rect">
            <a:avLst/>
          </a:prstGeom>
          <a:noFill/>
        </p:spPr>
        <p:txBody>
          <a:bodyPr wrap="square" rtlCol="0">
            <a:spAutoFit/>
          </a:bodyPr>
          <a:lstStyle/>
          <a:p>
            <a:r>
              <a:rPr lang="en-TR" sz="2400" dirty="0"/>
              <a:t>Fig 2. </a:t>
            </a:r>
            <a:r>
              <a:rPr lang="en-US" sz="2400" dirty="0"/>
              <a:t>Panels (a, b, c): Density, temperature, magnetic field distribution, respectively, from H-AMR run at L~10</a:t>
            </a:r>
            <a:r>
              <a:rPr lang="en-US" sz="2400" baseline="30000" dirty="0"/>
              <a:t>-5</a:t>
            </a:r>
            <a:r>
              <a:rPr lang="en-US" sz="2400" dirty="0"/>
              <a:t> L</a:t>
            </a:r>
            <a:r>
              <a:rPr lang="en-US" sz="2400" baseline="-25000" dirty="0"/>
              <a:t>Edd.</a:t>
            </a:r>
            <a:r>
              <a:rPr lang="en-US" sz="2400" dirty="0"/>
              <a:t> </a:t>
            </a:r>
            <a:endParaRPr lang="en-TR" sz="2400" dirty="0"/>
          </a:p>
        </p:txBody>
      </p:sp>
      <p:sp>
        <p:nvSpPr>
          <p:cNvPr id="25" name="TextBox 24">
            <a:extLst>
              <a:ext uri="{FF2B5EF4-FFF2-40B4-BE49-F238E27FC236}">
                <a16:creationId xmlns:a16="http://schemas.microsoft.com/office/drawing/2014/main" id="{6D6D6039-BEB5-C556-33CA-86D3D3C94B9E}"/>
              </a:ext>
            </a:extLst>
          </p:cNvPr>
          <p:cNvSpPr txBox="1"/>
          <p:nvPr/>
        </p:nvSpPr>
        <p:spPr>
          <a:xfrm>
            <a:off x="377194" y="27916119"/>
            <a:ext cx="14639959" cy="4278094"/>
          </a:xfrm>
          <a:prstGeom prst="rect">
            <a:avLst/>
          </a:prstGeom>
          <a:noFill/>
        </p:spPr>
        <p:txBody>
          <a:bodyPr wrap="square" rtlCol="0">
            <a:spAutoFit/>
          </a:bodyPr>
          <a:lstStyle/>
          <a:p>
            <a:r>
              <a:rPr lang="en-US" sz="4800" b="1" dirty="0"/>
              <a:t>RAPTOR and Spectral Energy Distributions (SED)</a:t>
            </a:r>
            <a:r>
              <a:rPr lang="en-US" sz="4800" dirty="0"/>
              <a:t>: </a:t>
            </a:r>
            <a:r>
              <a:rPr lang="en-US" sz="3200" dirty="0"/>
              <a:t>While H-AMR takes into account several radiation processes and opacities, it does not currently include photon transport. For each H-AMR run, the parameters are first mapped to a regular grid and then fed into a version of RAPTOR that is capable of producing synchrotron radiation and transport them within the accretion environment taking into account absorption and Compton scattering (synchrotron self Compton, SSC).  Two examples of </a:t>
            </a:r>
            <a:r>
              <a:rPr lang="en-US" sz="3200" dirty="0" err="1"/>
              <a:t>H-AMR+Raptor</a:t>
            </a:r>
            <a:r>
              <a:rPr lang="en-US" sz="3200" dirty="0"/>
              <a:t> produced SEDs are shown in Fig. 3.</a:t>
            </a:r>
          </a:p>
        </p:txBody>
      </p:sp>
      <p:sp>
        <p:nvSpPr>
          <p:cNvPr id="26" name="TextBox 25">
            <a:extLst>
              <a:ext uri="{FF2B5EF4-FFF2-40B4-BE49-F238E27FC236}">
                <a16:creationId xmlns:a16="http://schemas.microsoft.com/office/drawing/2014/main" id="{8335F10F-9EFD-2DB4-B5BD-C29B8D48EB48}"/>
              </a:ext>
            </a:extLst>
          </p:cNvPr>
          <p:cNvSpPr txBox="1"/>
          <p:nvPr/>
        </p:nvSpPr>
        <p:spPr>
          <a:xfrm>
            <a:off x="412687" y="40421240"/>
            <a:ext cx="14210834" cy="830997"/>
          </a:xfrm>
          <a:prstGeom prst="rect">
            <a:avLst/>
          </a:prstGeom>
          <a:noFill/>
        </p:spPr>
        <p:txBody>
          <a:bodyPr wrap="square" rtlCol="0">
            <a:spAutoFit/>
          </a:bodyPr>
          <a:lstStyle/>
          <a:p>
            <a:r>
              <a:rPr lang="en-TR" sz="2400" dirty="0"/>
              <a:t>Fig 3. </a:t>
            </a:r>
            <a:r>
              <a:rPr lang="en-US" sz="2400" dirty="0"/>
              <a:t>SED examples from H-AMR+RAPTOR runs at  L~10</a:t>
            </a:r>
            <a:r>
              <a:rPr lang="en-US" sz="2400" baseline="30000" dirty="0"/>
              <a:t>-5</a:t>
            </a:r>
            <a:r>
              <a:rPr lang="en-US" sz="2400" dirty="0"/>
              <a:t> L</a:t>
            </a:r>
            <a:r>
              <a:rPr lang="en-US" sz="2400" baseline="-25000" dirty="0"/>
              <a:t>Edd.</a:t>
            </a:r>
            <a:r>
              <a:rPr lang="en-US" sz="2400" dirty="0"/>
              <a:t> (solid curve) and at  L~10</a:t>
            </a:r>
            <a:r>
              <a:rPr lang="en-US" sz="2400" baseline="30000" dirty="0"/>
              <a:t>-11</a:t>
            </a:r>
            <a:r>
              <a:rPr lang="en-US" sz="2400" dirty="0"/>
              <a:t> </a:t>
            </a:r>
            <a:r>
              <a:rPr lang="en-US" sz="2400" dirty="0" err="1"/>
              <a:t>L</a:t>
            </a:r>
            <a:r>
              <a:rPr lang="en-US" sz="2400" baseline="-25000" dirty="0" err="1"/>
              <a:t>edd</a:t>
            </a:r>
            <a:r>
              <a:rPr lang="en-US" sz="2400" baseline="-25000" dirty="0"/>
              <a:t> </a:t>
            </a:r>
            <a:r>
              <a:rPr lang="en-US" sz="2400" dirty="0"/>
              <a:t>(dashed curve). Simulations are conducted in the SANE regime.  </a:t>
            </a:r>
            <a:endParaRPr lang="en-TR" sz="2400" dirty="0"/>
          </a:p>
        </p:txBody>
      </p:sp>
      <p:sp>
        <p:nvSpPr>
          <p:cNvPr id="27" name="TextBox 26">
            <a:extLst>
              <a:ext uri="{FF2B5EF4-FFF2-40B4-BE49-F238E27FC236}">
                <a16:creationId xmlns:a16="http://schemas.microsoft.com/office/drawing/2014/main" id="{AB992CB9-1F20-38A2-CDBC-54FA479694FB}"/>
              </a:ext>
            </a:extLst>
          </p:cNvPr>
          <p:cNvSpPr txBox="1"/>
          <p:nvPr/>
        </p:nvSpPr>
        <p:spPr>
          <a:xfrm>
            <a:off x="15651690" y="8249350"/>
            <a:ext cx="14261992" cy="3785652"/>
          </a:xfrm>
          <a:prstGeom prst="rect">
            <a:avLst/>
          </a:prstGeom>
          <a:noFill/>
        </p:spPr>
        <p:txBody>
          <a:bodyPr wrap="square" rtlCol="0">
            <a:spAutoFit/>
          </a:bodyPr>
          <a:lstStyle/>
          <a:p>
            <a:r>
              <a:rPr lang="en-US" sz="4800" b="1" dirty="0"/>
              <a:t>Comparison with observations</a:t>
            </a:r>
            <a:r>
              <a:rPr lang="en-US" sz="4800" dirty="0"/>
              <a:t>: </a:t>
            </a:r>
            <a:r>
              <a:rPr lang="en-US" sz="3200" dirty="0"/>
              <a:t>GBHTs show complex and correlated spectral and timing behavior tied to jets and winds at different luminosities (Kalemci, Kara, </a:t>
            </a:r>
            <a:r>
              <a:rPr lang="en-US" sz="3200" dirty="0" err="1"/>
              <a:t>Tomsick</a:t>
            </a:r>
            <a:r>
              <a:rPr lang="en-US" sz="3200" dirty="0"/>
              <a:t> 2022) which are often discussed within the context of HIDs. Recreating HIDs from simulations requires creating X-ray spectra at different inclinations. This procedure is described in Fig. 4, which includes the SIXTE (</a:t>
            </a:r>
            <a:r>
              <a:rPr lang="en-US" sz="3200" dirty="0" err="1"/>
              <a:t>Dauser</a:t>
            </a:r>
            <a:r>
              <a:rPr lang="en-US" sz="3200" dirty="0"/>
              <a:t> et al. 2019) step allowing creating spectra for any current and future observatory and direct comparison with observations (Fig 5).</a:t>
            </a:r>
            <a:endParaRPr lang="en-TR" sz="3200" dirty="0"/>
          </a:p>
        </p:txBody>
      </p:sp>
      <p:grpSp>
        <p:nvGrpSpPr>
          <p:cNvPr id="28" name="Group 27">
            <a:extLst>
              <a:ext uri="{FF2B5EF4-FFF2-40B4-BE49-F238E27FC236}">
                <a16:creationId xmlns:a16="http://schemas.microsoft.com/office/drawing/2014/main" id="{A3C900DA-FCC2-9419-06FD-1F09F37E2347}"/>
              </a:ext>
            </a:extLst>
          </p:cNvPr>
          <p:cNvGrpSpPr/>
          <p:nvPr/>
        </p:nvGrpSpPr>
        <p:grpSpPr>
          <a:xfrm>
            <a:off x="16211743" y="12028559"/>
            <a:ext cx="12806695" cy="4111458"/>
            <a:chOff x="451487" y="1423452"/>
            <a:chExt cx="11575462" cy="3369266"/>
          </a:xfrm>
        </p:grpSpPr>
        <p:sp>
          <p:nvSpPr>
            <p:cNvPr id="29" name="Pentagon 28">
              <a:extLst>
                <a:ext uri="{FF2B5EF4-FFF2-40B4-BE49-F238E27FC236}">
                  <a16:creationId xmlns:a16="http://schemas.microsoft.com/office/drawing/2014/main" id="{332E1325-7535-A8FD-B239-583A1BC63926}"/>
                </a:ext>
              </a:extLst>
            </p:cNvPr>
            <p:cNvSpPr/>
            <p:nvPr/>
          </p:nvSpPr>
          <p:spPr>
            <a:xfrm>
              <a:off x="451487" y="3156593"/>
              <a:ext cx="1503437" cy="748229"/>
            </a:xfrm>
            <a:prstGeom prst="homePlat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dirty="0"/>
                <a:t>H-AMR</a:t>
              </a:r>
            </a:p>
          </p:txBody>
        </p:sp>
        <p:sp>
          <p:nvSpPr>
            <p:cNvPr id="30" name="Chevron 29">
              <a:extLst>
                <a:ext uri="{FF2B5EF4-FFF2-40B4-BE49-F238E27FC236}">
                  <a16:creationId xmlns:a16="http://schemas.microsoft.com/office/drawing/2014/main" id="{C44DD3DD-B66C-0BF0-4C64-147AF4F85EAE}"/>
                </a:ext>
              </a:extLst>
            </p:cNvPr>
            <p:cNvSpPr/>
            <p:nvPr/>
          </p:nvSpPr>
          <p:spPr>
            <a:xfrm>
              <a:off x="1954924" y="3136714"/>
              <a:ext cx="1839309" cy="748229"/>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dirty="0">
                  <a:solidFill>
                    <a:schemeClr val="bg1"/>
                  </a:solidFill>
                </a:rPr>
                <a:t>RAPTOR</a:t>
              </a:r>
            </a:p>
          </p:txBody>
        </p:sp>
        <p:sp>
          <p:nvSpPr>
            <p:cNvPr id="31" name="Connector 30">
              <a:extLst>
                <a:ext uri="{FF2B5EF4-FFF2-40B4-BE49-F238E27FC236}">
                  <a16:creationId xmlns:a16="http://schemas.microsoft.com/office/drawing/2014/main" id="{D64962B1-0256-F4FC-B193-43BC7AE09F42}"/>
                </a:ext>
              </a:extLst>
            </p:cNvPr>
            <p:cNvSpPr/>
            <p:nvPr/>
          </p:nvSpPr>
          <p:spPr>
            <a:xfrm>
              <a:off x="6587043" y="2864786"/>
              <a:ext cx="1739691" cy="457200"/>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dirty="0"/>
                <a:t>SED</a:t>
              </a:r>
            </a:p>
          </p:txBody>
        </p:sp>
        <p:sp>
          <p:nvSpPr>
            <p:cNvPr id="32" name="Connector 31">
              <a:extLst>
                <a:ext uri="{FF2B5EF4-FFF2-40B4-BE49-F238E27FC236}">
                  <a16:creationId xmlns:a16="http://schemas.microsoft.com/office/drawing/2014/main" id="{B2913E05-DD0D-5448-3078-F6B148633260}"/>
                </a:ext>
              </a:extLst>
            </p:cNvPr>
            <p:cNvSpPr/>
            <p:nvPr/>
          </p:nvSpPr>
          <p:spPr>
            <a:xfrm>
              <a:off x="4001927" y="3282228"/>
              <a:ext cx="1739692" cy="457200"/>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dirty="0"/>
                <a:t>Event File</a:t>
              </a:r>
            </a:p>
          </p:txBody>
        </p:sp>
        <p:sp>
          <p:nvSpPr>
            <p:cNvPr id="33" name="TextBox 32">
              <a:extLst>
                <a:ext uri="{FF2B5EF4-FFF2-40B4-BE49-F238E27FC236}">
                  <a16:creationId xmlns:a16="http://schemas.microsoft.com/office/drawing/2014/main" id="{21AD9C05-8B4A-46CA-8473-28D18B8806A1}"/>
                </a:ext>
              </a:extLst>
            </p:cNvPr>
            <p:cNvSpPr txBox="1"/>
            <p:nvPr/>
          </p:nvSpPr>
          <p:spPr>
            <a:xfrm>
              <a:off x="5714284" y="2717124"/>
              <a:ext cx="845424" cy="369332"/>
            </a:xfrm>
            <a:prstGeom prst="rect">
              <a:avLst/>
            </a:prstGeom>
            <a:noFill/>
          </p:spPr>
          <p:txBody>
            <a:bodyPr wrap="none" rtlCol="0">
              <a:spAutoFit/>
            </a:bodyPr>
            <a:lstStyle/>
            <a:p>
              <a:r>
                <a:rPr lang="en-TR" dirty="0"/>
                <a:t>FILTER</a:t>
              </a:r>
            </a:p>
          </p:txBody>
        </p:sp>
        <p:sp>
          <p:nvSpPr>
            <p:cNvPr id="34" name="Connector 33">
              <a:extLst>
                <a:ext uri="{FF2B5EF4-FFF2-40B4-BE49-F238E27FC236}">
                  <a16:creationId xmlns:a16="http://schemas.microsoft.com/office/drawing/2014/main" id="{B95A4A34-8CAE-CB46-F185-E5147E4C9D8D}"/>
                </a:ext>
              </a:extLst>
            </p:cNvPr>
            <p:cNvSpPr/>
            <p:nvPr/>
          </p:nvSpPr>
          <p:spPr>
            <a:xfrm>
              <a:off x="6587042" y="3486773"/>
              <a:ext cx="1739691" cy="457200"/>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dirty="0"/>
                <a:t>Light Curve</a:t>
              </a:r>
            </a:p>
          </p:txBody>
        </p:sp>
        <p:sp>
          <p:nvSpPr>
            <p:cNvPr id="35" name="Connector 34">
              <a:extLst>
                <a:ext uri="{FF2B5EF4-FFF2-40B4-BE49-F238E27FC236}">
                  <a16:creationId xmlns:a16="http://schemas.microsoft.com/office/drawing/2014/main" id="{DA440AE6-87E2-110C-C7FB-0EF4968DF722}"/>
                </a:ext>
              </a:extLst>
            </p:cNvPr>
            <p:cNvSpPr/>
            <p:nvPr/>
          </p:nvSpPr>
          <p:spPr>
            <a:xfrm>
              <a:off x="6289350" y="4335518"/>
              <a:ext cx="1101531" cy="457200"/>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dirty="0"/>
                <a:t>QPO</a:t>
              </a:r>
            </a:p>
          </p:txBody>
        </p:sp>
        <p:sp>
          <p:nvSpPr>
            <p:cNvPr id="36" name="Connector 35">
              <a:extLst>
                <a:ext uri="{FF2B5EF4-FFF2-40B4-BE49-F238E27FC236}">
                  <a16:creationId xmlns:a16="http://schemas.microsoft.com/office/drawing/2014/main" id="{D4C55F5D-3A2E-A973-ACC2-FA20A8B502DB}"/>
                </a:ext>
              </a:extLst>
            </p:cNvPr>
            <p:cNvSpPr/>
            <p:nvPr/>
          </p:nvSpPr>
          <p:spPr>
            <a:xfrm>
              <a:off x="7689384" y="4314497"/>
              <a:ext cx="1101532" cy="457200"/>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sz="1600" dirty="0"/>
                <a:t>Lags</a:t>
              </a:r>
            </a:p>
          </p:txBody>
        </p:sp>
        <p:cxnSp>
          <p:nvCxnSpPr>
            <p:cNvPr id="37" name="Straight Arrow Connector 36">
              <a:extLst>
                <a:ext uri="{FF2B5EF4-FFF2-40B4-BE49-F238E27FC236}">
                  <a16:creationId xmlns:a16="http://schemas.microsoft.com/office/drawing/2014/main" id="{26013A1E-933A-025E-C874-2B2715B79A42}"/>
                </a:ext>
              </a:extLst>
            </p:cNvPr>
            <p:cNvCxnSpPr/>
            <p:nvPr/>
          </p:nvCxnSpPr>
          <p:spPr>
            <a:xfrm flipH="1">
              <a:off x="6957848" y="3943973"/>
              <a:ext cx="325821" cy="3915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35FDBB07-7A8F-3F4C-0E79-638FD5BE478A}"/>
                </a:ext>
              </a:extLst>
            </p:cNvPr>
            <p:cNvCxnSpPr>
              <a:cxnSpLocks/>
            </p:cNvCxnSpPr>
            <p:nvPr/>
          </p:nvCxnSpPr>
          <p:spPr>
            <a:xfrm>
              <a:off x="7765533" y="3943973"/>
              <a:ext cx="474617" cy="3915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9" name="Chevron 38">
              <a:extLst>
                <a:ext uri="{FF2B5EF4-FFF2-40B4-BE49-F238E27FC236}">
                  <a16:creationId xmlns:a16="http://schemas.microsoft.com/office/drawing/2014/main" id="{A0DEF2DC-2F36-DBEC-7C5D-0F09333AECE6}"/>
                </a:ext>
              </a:extLst>
            </p:cNvPr>
            <p:cNvSpPr/>
            <p:nvPr/>
          </p:nvSpPr>
          <p:spPr>
            <a:xfrm>
              <a:off x="8534429" y="2679903"/>
              <a:ext cx="1839309" cy="748229"/>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dirty="0">
                  <a:solidFill>
                    <a:schemeClr val="bg1"/>
                  </a:solidFill>
                </a:rPr>
                <a:t>SIXTE</a:t>
              </a:r>
            </a:p>
          </p:txBody>
        </p:sp>
        <p:sp>
          <p:nvSpPr>
            <p:cNvPr id="40" name="Connector 39">
              <a:extLst>
                <a:ext uri="{FF2B5EF4-FFF2-40B4-BE49-F238E27FC236}">
                  <a16:creationId xmlns:a16="http://schemas.microsoft.com/office/drawing/2014/main" id="{E6A5E9CF-986B-B025-698D-C0D36E93651F}"/>
                </a:ext>
              </a:extLst>
            </p:cNvPr>
            <p:cNvSpPr/>
            <p:nvPr/>
          </p:nvSpPr>
          <p:spPr>
            <a:xfrm>
              <a:off x="10775274" y="2407586"/>
              <a:ext cx="1234494" cy="457200"/>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dirty="0"/>
                <a:t>SPEC</a:t>
              </a:r>
            </a:p>
          </p:txBody>
        </p:sp>
        <p:sp>
          <p:nvSpPr>
            <p:cNvPr id="41" name="Connector 40">
              <a:extLst>
                <a:ext uri="{FF2B5EF4-FFF2-40B4-BE49-F238E27FC236}">
                  <a16:creationId xmlns:a16="http://schemas.microsoft.com/office/drawing/2014/main" id="{8737CC89-0339-A482-E451-FCBE47DB9145}"/>
                </a:ext>
              </a:extLst>
            </p:cNvPr>
            <p:cNvSpPr/>
            <p:nvPr/>
          </p:nvSpPr>
          <p:spPr>
            <a:xfrm>
              <a:off x="10775274" y="3112951"/>
              <a:ext cx="1251675" cy="457200"/>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R" dirty="0"/>
                <a:t>Image</a:t>
              </a:r>
            </a:p>
          </p:txBody>
        </p:sp>
        <p:cxnSp>
          <p:nvCxnSpPr>
            <p:cNvPr id="42" name="Straight Connector 41">
              <a:extLst>
                <a:ext uri="{FF2B5EF4-FFF2-40B4-BE49-F238E27FC236}">
                  <a16:creationId xmlns:a16="http://schemas.microsoft.com/office/drawing/2014/main" id="{BC6B5D1D-3769-0AD5-A6E1-686E0DDA6424}"/>
                </a:ext>
              </a:extLst>
            </p:cNvPr>
            <p:cNvCxnSpPr>
              <a:stCxn id="33" idx="2"/>
            </p:cNvCxnSpPr>
            <p:nvPr/>
          </p:nvCxnSpPr>
          <p:spPr>
            <a:xfrm>
              <a:off x="6136996" y="3086456"/>
              <a:ext cx="0" cy="798487"/>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43" name="Down Arrow 42">
              <a:extLst>
                <a:ext uri="{FF2B5EF4-FFF2-40B4-BE49-F238E27FC236}">
                  <a16:creationId xmlns:a16="http://schemas.microsoft.com/office/drawing/2014/main" id="{FC10FE1F-5335-12F1-C2ED-E19ABDC231D3}"/>
                </a:ext>
              </a:extLst>
            </p:cNvPr>
            <p:cNvSpPr/>
            <p:nvPr/>
          </p:nvSpPr>
          <p:spPr>
            <a:xfrm>
              <a:off x="10373738" y="2039008"/>
              <a:ext cx="168138" cy="64089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R"/>
            </a:p>
          </p:txBody>
        </p:sp>
        <p:sp>
          <p:nvSpPr>
            <p:cNvPr id="44" name="TextBox 43">
              <a:extLst>
                <a:ext uri="{FF2B5EF4-FFF2-40B4-BE49-F238E27FC236}">
                  <a16:creationId xmlns:a16="http://schemas.microsoft.com/office/drawing/2014/main" id="{3CB83E9F-03B7-6A86-A1C3-8F0FDE54BF76}"/>
                </a:ext>
              </a:extLst>
            </p:cNvPr>
            <p:cNvSpPr txBox="1"/>
            <p:nvPr/>
          </p:nvSpPr>
          <p:spPr>
            <a:xfrm>
              <a:off x="9841484" y="1423452"/>
              <a:ext cx="1234494" cy="646331"/>
            </a:xfrm>
            <a:prstGeom prst="rect">
              <a:avLst/>
            </a:prstGeom>
            <a:noFill/>
          </p:spPr>
          <p:txBody>
            <a:bodyPr wrap="square" rtlCol="0">
              <a:spAutoFit/>
            </a:bodyPr>
            <a:lstStyle/>
            <a:p>
              <a:pPr algn="ctr"/>
              <a:r>
                <a:rPr lang="en-TR" dirty="0"/>
                <a:t>Parameter Files</a:t>
              </a:r>
            </a:p>
          </p:txBody>
        </p:sp>
      </p:grpSp>
      <p:pic>
        <p:nvPicPr>
          <p:cNvPr id="45" name="Picture 44">
            <a:extLst>
              <a:ext uri="{FF2B5EF4-FFF2-40B4-BE49-F238E27FC236}">
                <a16:creationId xmlns:a16="http://schemas.microsoft.com/office/drawing/2014/main" id="{9DFF62B5-C484-A637-89D8-C0C3F849F063}"/>
              </a:ext>
            </a:extLst>
          </p:cNvPr>
          <p:cNvPicPr>
            <a:picLocks/>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14118" y="17326693"/>
            <a:ext cx="7356900" cy="5145591"/>
          </a:xfrm>
          <a:prstGeom prst="rect">
            <a:avLst/>
          </a:prstGeom>
          <a:noFill/>
          <a:ln>
            <a:noFill/>
          </a:ln>
        </p:spPr>
      </p:pic>
      <p:pic>
        <p:nvPicPr>
          <p:cNvPr id="1040" name="Picture 16">
            <a:extLst>
              <a:ext uri="{FF2B5EF4-FFF2-40B4-BE49-F238E27FC236}">
                <a16:creationId xmlns:a16="http://schemas.microsoft.com/office/drawing/2014/main" id="{E94F3C23-7ECB-06F6-D3E8-824C8F29EC1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3410158" y="17374051"/>
            <a:ext cx="6679856" cy="5050873"/>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a:extLst>
              <a:ext uri="{FF2B5EF4-FFF2-40B4-BE49-F238E27FC236}">
                <a16:creationId xmlns:a16="http://schemas.microsoft.com/office/drawing/2014/main" id="{34DDC643-2C09-2EFA-84AE-3CDF615ACBD6}"/>
              </a:ext>
            </a:extLst>
          </p:cNvPr>
          <p:cNvSpPr txBox="1"/>
          <p:nvPr/>
        </p:nvSpPr>
        <p:spPr>
          <a:xfrm>
            <a:off x="15964411" y="16338342"/>
            <a:ext cx="13949269" cy="830997"/>
          </a:xfrm>
          <a:prstGeom prst="rect">
            <a:avLst/>
          </a:prstGeom>
          <a:noFill/>
        </p:spPr>
        <p:txBody>
          <a:bodyPr wrap="square" rtlCol="0">
            <a:spAutoFit/>
          </a:bodyPr>
          <a:lstStyle/>
          <a:p>
            <a:r>
              <a:rPr lang="en-TR" sz="2400" dirty="0"/>
              <a:t>Fig 4. </a:t>
            </a:r>
            <a:r>
              <a:rPr lang="en-US" sz="2400" dirty="0"/>
              <a:t>Method to produce event files, spectra, light curves and images for direct comparison with observational data from any observatory.  </a:t>
            </a:r>
            <a:endParaRPr lang="en-TR" sz="2400" dirty="0"/>
          </a:p>
        </p:txBody>
      </p:sp>
      <p:sp>
        <p:nvSpPr>
          <p:cNvPr id="47" name="TextBox 46">
            <a:extLst>
              <a:ext uri="{FF2B5EF4-FFF2-40B4-BE49-F238E27FC236}">
                <a16:creationId xmlns:a16="http://schemas.microsoft.com/office/drawing/2014/main" id="{B7341976-41E6-7742-9DC6-7ACAA737AA8E}"/>
              </a:ext>
            </a:extLst>
          </p:cNvPr>
          <p:cNvSpPr txBox="1"/>
          <p:nvPr/>
        </p:nvSpPr>
        <p:spPr>
          <a:xfrm>
            <a:off x="15281117" y="22577317"/>
            <a:ext cx="14632563" cy="1200329"/>
          </a:xfrm>
          <a:prstGeom prst="rect">
            <a:avLst/>
          </a:prstGeom>
          <a:noFill/>
        </p:spPr>
        <p:txBody>
          <a:bodyPr wrap="square" rtlCol="0">
            <a:spAutoFit/>
          </a:bodyPr>
          <a:lstStyle/>
          <a:p>
            <a:r>
              <a:rPr lang="en-TR" sz="2400" dirty="0"/>
              <a:t>Fig 5. </a:t>
            </a:r>
            <a:r>
              <a:rPr lang="en-US" sz="2400" dirty="0"/>
              <a:t>Panel (a). SIXTE generated X-ray spectrum from the output of H-AMR+RAPTOR at L</a:t>
            </a:r>
            <a:r>
              <a:rPr lang="en-US" sz="2400" baseline="-25000" dirty="0"/>
              <a:t>x</a:t>
            </a:r>
            <a:r>
              <a:rPr lang="en-US" sz="2400" dirty="0"/>
              <a:t>~10</a:t>
            </a:r>
            <a:r>
              <a:rPr lang="en-US" sz="2400" baseline="30000" dirty="0"/>
              <a:t>-6</a:t>
            </a:r>
            <a:r>
              <a:rPr lang="en-US" sz="2400" dirty="0"/>
              <a:t> </a:t>
            </a:r>
            <a:r>
              <a:rPr lang="en-US" sz="2400" dirty="0" err="1"/>
              <a:t>L</a:t>
            </a:r>
            <a:r>
              <a:rPr lang="en-US" sz="2400" baseline="-25000" dirty="0" err="1"/>
              <a:t>edd</a:t>
            </a:r>
            <a:r>
              <a:rPr lang="en-US" sz="2400" baseline="-25000" dirty="0"/>
              <a:t>.   </a:t>
            </a:r>
            <a:r>
              <a:rPr lang="en-US" sz="2400" dirty="0"/>
              <a:t>Spectrum is fitted with XSPEC with a power-law index of 2.13. Panel (b) X-ray </a:t>
            </a:r>
            <a:r>
              <a:rPr lang="en-US" sz="2400" dirty="0" err="1"/>
              <a:t>pectral</a:t>
            </a:r>
            <a:r>
              <a:rPr lang="en-US" sz="2400" dirty="0"/>
              <a:t> indices of GBHTs measured at low luminosities in Shaw et al. 2020. Our spectrum is consistent with observations.</a:t>
            </a:r>
            <a:endParaRPr lang="en-TR" sz="2400" dirty="0"/>
          </a:p>
        </p:txBody>
      </p:sp>
      <p:sp>
        <p:nvSpPr>
          <p:cNvPr id="48" name="TextBox 47">
            <a:extLst>
              <a:ext uri="{FF2B5EF4-FFF2-40B4-BE49-F238E27FC236}">
                <a16:creationId xmlns:a16="http://schemas.microsoft.com/office/drawing/2014/main" id="{A03A3FDB-5FC9-3AE9-DD48-2677218E94F8}"/>
              </a:ext>
            </a:extLst>
          </p:cNvPr>
          <p:cNvSpPr txBox="1"/>
          <p:nvPr/>
        </p:nvSpPr>
        <p:spPr>
          <a:xfrm>
            <a:off x="15254579" y="23968393"/>
            <a:ext cx="14831951" cy="1569660"/>
          </a:xfrm>
          <a:prstGeom prst="rect">
            <a:avLst/>
          </a:prstGeom>
          <a:noFill/>
        </p:spPr>
        <p:txBody>
          <a:bodyPr wrap="square" rtlCol="0">
            <a:spAutoFit/>
          </a:bodyPr>
          <a:lstStyle/>
          <a:p>
            <a:r>
              <a:rPr lang="en-US" sz="3200" dirty="0"/>
              <a:t>Event files allow creating images that we would not normally observe (with the current technology) and playing with different scenarios. In Fig 6. we show the origin of synchrotron photons and SSC photons.</a:t>
            </a:r>
            <a:endParaRPr lang="en-TR" sz="3200" dirty="0"/>
          </a:p>
        </p:txBody>
      </p:sp>
      <p:sp>
        <p:nvSpPr>
          <p:cNvPr id="49" name="TextBox 48">
            <a:extLst>
              <a:ext uri="{FF2B5EF4-FFF2-40B4-BE49-F238E27FC236}">
                <a16:creationId xmlns:a16="http://schemas.microsoft.com/office/drawing/2014/main" id="{EA5F8CB2-12D7-EA12-B79F-3F9710E6695A}"/>
              </a:ext>
            </a:extLst>
          </p:cNvPr>
          <p:cNvSpPr txBox="1"/>
          <p:nvPr/>
        </p:nvSpPr>
        <p:spPr>
          <a:xfrm>
            <a:off x="15265456" y="30825763"/>
            <a:ext cx="14671286" cy="1200329"/>
          </a:xfrm>
          <a:prstGeom prst="rect">
            <a:avLst/>
          </a:prstGeom>
          <a:noFill/>
        </p:spPr>
        <p:txBody>
          <a:bodyPr wrap="square" rtlCol="0">
            <a:spAutoFit/>
          </a:bodyPr>
          <a:lstStyle/>
          <a:p>
            <a:r>
              <a:rPr lang="en-TR" sz="2400" dirty="0"/>
              <a:t>Fig 6. </a:t>
            </a:r>
            <a:r>
              <a:rPr lang="en-US" sz="2400" dirty="0"/>
              <a:t>Panel (a) 3D reconstruction of synchrotron photons within (100 </a:t>
            </a:r>
            <a:r>
              <a:rPr lang="en-US" sz="2400" dirty="0" err="1"/>
              <a:t>R</a:t>
            </a:r>
            <a:r>
              <a:rPr lang="en-US" sz="2400" baseline="-25000" dirty="0" err="1"/>
              <a:t>g</a:t>
            </a:r>
            <a:r>
              <a:rPr lang="en-US" sz="2400" dirty="0"/>
              <a:t>)</a:t>
            </a:r>
            <a:r>
              <a:rPr lang="en-US" sz="2400" baseline="30000" dirty="0"/>
              <a:t>3</a:t>
            </a:r>
            <a:r>
              <a:rPr lang="en-US" sz="2400" dirty="0"/>
              <a:t> volume. Great majority (~95%) of the emission comes from very close to the event horizon, and the jet sheath. Panel (b) 3D reconstruction of SSC photons,  27.8% of originating beyond 10 </a:t>
            </a:r>
            <a:r>
              <a:rPr lang="en-US" sz="2400" dirty="0" err="1"/>
              <a:t>R</a:t>
            </a:r>
            <a:r>
              <a:rPr lang="en-US" sz="2400" baseline="-25000" dirty="0" err="1"/>
              <a:t>g</a:t>
            </a:r>
            <a:r>
              <a:rPr lang="en-US" sz="2400" dirty="0"/>
              <a:t>.</a:t>
            </a:r>
            <a:endParaRPr lang="en-TR" sz="2400" dirty="0"/>
          </a:p>
        </p:txBody>
      </p:sp>
      <p:sp>
        <p:nvSpPr>
          <p:cNvPr id="50" name="TextBox 49">
            <a:extLst>
              <a:ext uri="{FF2B5EF4-FFF2-40B4-BE49-F238E27FC236}">
                <a16:creationId xmlns:a16="http://schemas.microsoft.com/office/drawing/2014/main" id="{8EE26D0B-D27D-6DE1-6886-5A26B112DF0E}"/>
              </a:ext>
            </a:extLst>
          </p:cNvPr>
          <p:cNvSpPr txBox="1"/>
          <p:nvPr/>
        </p:nvSpPr>
        <p:spPr>
          <a:xfrm>
            <a:off x="15202720" y="32103987"/>
            <a:ext cx="14831951" cy="4770537"/>
          </a:xfrm>
          <a:prstGeom prst="rect">
            <a:avLst/>
          </a:prstGeom>
          <a:noFill/>
        </p:spPr>
        <p:txBody>
          <a:bodyPr wrap="square" rtlCol="0">
            <a:spAutoFit/>
          </a:bodyPr>
          <a:lstStyle/>
          <a:p>
            <a:r>
              <a:rPr lang="en-TR" sz="4800" b="1" dirty="0"/>
              <a:t>Conclusions and future work: </a:t>
            </a:r>
            <a:r>
              <a:rPr lang="en-TR" sz="3200" dirty="0"/>
              <a:t>Ray tracing state of the art 3D GRMHD simulations open up exploring accretion and ejection physics in </a:t>
            </a:r>
            <a:r>
              <a:rPr lang="en-US" sz="3200" dirty="0"/>
              <a:t>unprecedented</a:t>
            </a:r>
            <a:r>
              <a:rPr lang="en-TR" sz="3200" dirty="0"/>
              <a:t> detail, and allowing direct comparison with observations at the same time. The ray tracing will soon be part of H-AMR, increasing performance and allowing emission from more complex physical processes (Bremsstrahlung anf blackbody). We consider adding non-thermal energy distributions (Chael, Narayan, &amp; Sadowski 2017) to characterize its affect on X-ray and near infrared emission. We are creating light-curves to understand variability properties. Finally simulations are underway to characterize reverse transition in outburst decays. </a:t>
            </a:r>
          </a:p>
        </p:txBody>
      </p:sp>
      <p:sp>
        <p:nvSpPr>
          <p:cNvPr id="52" name="TextBox 51">
            <a:extLst>
              <a:ext uri="{FF2B5EF4-FFF2-40B4-BE49-F238E27FC236}">
                <a16:creationId xmlns:a16="http://schemas.microsoft.com/office/drawing/2014/main" id="{8635B05C-5D9A-1015-354B-FDE52C856F49}"/>
              </a:ext>
            </a:extLst>
          </p:cNvPr>
          <p:cNvSpPr txBox="1"/>
          <p:nvPr/>
        </p:nvSpPr>
        <p:spPr>
          <a:xfrm>
            <a:off x="5701566" y="22700592"/>
            <a:ext cx="415498" cy="584775"/>
          </a:xfrm>
          <a:prstGeom prst="rect">
            <a:avLst/>
          </a:prstGeom>
          <a:noFill/>
        </p:spPr>
        <p:txBody>
          <a:bodyPr wrap="none" rtlCol="0">
            <a:spAutoFit/>
          </a:bodyPr>
          <a:lstStyle/>
          <a:p>
            <a:r>
              <a:rPr lang="en-TR" sz="3200" dirty="0"/>
              <a:t>b</a:t>
            </a:r>
          </a:p>
        </p:txBody>
      </p:sp>
      <p:sp>
        <p:nvSpPr>
          <p:cNvPr id="53" name="TextBox 52">
            <a:extLst>
              <a:ext uri="{FF2B5EF4-FFF2-40B4-BE49-F238E27FC236}">
                <a16:creationId xmlns:a16="http://schemas.microsoft.com/office/drawing/2014/main" id="{99755145-A7A6-C07A-1578-BEEFFA1FE25B}"/>
              </a:ext>
            </a:extLst>
          </p:cNvPr>
          <p:cNvSpPr txBox="1"/>
          <p:nvPr/>
        </p:nvSpPr>
        <p:spPr>
          <a:xfrm>
            <a:off x="10772448" y="22700592"/>
            <a:ext cx="415499" cy="584775"/>
          </a:xfrm>
          <a:prstGeom prst="rect">
            <a:avLst/>
          </a:prstGeom>
          <a:noFill/>
        </p:spPr>
        <p:txBody>
          <a:bodyPr wrap="square" rtlCol="0">
            <a:spAutoFit/>
          </a:bodyPr>
          <a:lstStyle/>
          <a:p>
            <a:r>
              <a:rPr lang="en-TR" sz="3200" dirty="0"/>
              <a:t>c</a:t>
            </a:r>
          </a:p>
        </p:txBody>
      </p:sp>
      <p:sp>
        <p:nvSpPr>
          <p:cNvPr id="54" name="TextBox 53">
            <a:extLst>
              <a:ext uri="{FF2B5EF4-FFF2-40B4-BE49-F238E27FC236}">
                <a16:creationId xmlns:a16="http://schemas.microsoft.com/office/drawing/2014/main" id="{657CBDF2-215C-1CFE-9E1B-AA681C948382}"/>
              </a:ext>
            </a:extLst>
          </p:cNvPr>
          <p:cNvSpPr txBox="1"/>
          <p:nvPr/>
        </p:nvSpPr>
        <p:spPr>
          <a:xfrm>
            <a:off x="24413355" y="17948803"/>
            <a:ext cx="415498" cy="584775"/>
          </a:xfrm>
          <a:prstGeom prst="rect">
            <a:avLst/>
          </a:prstGeom>
          <a:noFill/>
        </p:spPr>
        <p:txBody>
          <a:bodyPr wrap="none" rtlCol="0">
            <a:spAutoFit/>
          </a:bodyPr>
          <a:lstStyle/>
          <a:p>
            <a:r>
              <a:rPr lang="en-TR" sz="3200" dirty="0"/>
              <a:t>b</a:t>
            </a:r>
          </a:p>
        </p:txBody>
      </p:sp>
      <p:sp>
        <p:nvSpPr>
          <p:cNvPr id="55" name="TextBox 54">
            <a:extLst>
              <a:ext uri="{FF2B5EF4-FFF2-40B4-BE49-F238E27FC236}">
                <a16:creationId xmlns:a16="http://schemas.microsoft.com/office/drawing/2014/main" id="{F17718F1-3DFA-05B0-45C7-B8665414AFE7}"/>
              </a:ext>
            </a:extLst>
          </p:cNvPr>
          <p:cNvSpPr txBox="1"/>
          <p:nvPr/>
        </p:nvSpPr>
        <p:spPr>
          <a:xfrm>
            <a:off x="16211743" y="17933202"/>
            <a:ext cx="402674" cy="584775"/>
          </a:xfrm>
          <a:prstGeom prst="rect">
            <a:avLst/>
          </a:prstGeom>
          <a:noFill/>
        </p:spPr>
        <p:txBody>
          <a:bodyPr wrap="none" rtlCol="0">
            <a:spAutoFit/>
          </a:bodyPr>
          <a:lstStyle/>
          <a:p>
            <a:r>
              <a:rPr lang="en-TR" sz="3200" dirty="0"/>
              <a:t>a</a:t>
            </a:r>
          </a:p>
        </p:txBody>
      </p:sp>
      <p:sp>
        <p:nvSpPr>
          <p:cNvPr id="56" name="TextBox 55">
            <a:extLst>
              <a:ext uri="{FF2B5EF4-FFF2-40B4-BE49-F238E27FC236}">
                <a16:creationId xmlns:a16="http://schemas.microsoft.com/office/drawing/2014/main" id="{3583AA95-1900-A80E-7E48-ED4FFFB62D80}"/>
              </a:ext>
            </a:extLst>
          </p:cNvPr>
          <p:cNvSpPr txBox="1"/>
          <p:nvPr/>
        </p:nvSpPr>
        <p:spPr>
          <a:xfrm>
            <a:off x="26474232" y="25931368"/>
            <a:ext cx="415498" cy="584775"/>
          </a:xfrm>
          <a:prstGeom prst="rect">
            <a:avLst/>
          </a:prstGeom>
          <a:noFill/>
        </p:spPr>
        <p:txBody>
          <a:bodyPr wrap="none" rtlCol="0">
            <a:spAutoFit/>
          </a:bodyPr>
          <a:lstStyle/>
          <a:p>
            <a:r>
              <a:rPr lang="en-TR" sz="3200" dirty="0"/>
              <a:t>b</a:t>
            </a:r>
          </a:p>
        </p:txBody>
      </p:sp>
      <p:sp>
        <p:nvSpPr>
          <p:cNvPr id="57" name="TextBox 56">
            <a:extLst>
              <a:ext uri="{FF2B5EF4-FFF2-40B4-BE49-F238E27FC236}">
                <a16:creationId xmlns:a16="http://schemas.microsoft.com/office/drawing/2014/main" id="{EF5A7BC0-8D34-A86F-3799-E6DBB27318E9}"/>
              </a:ext>
            </a:extLst>
          </p:cNvPr>
          <p:cNvSpPr txBox="1"/>
          <p:nvPr/>
        </p:nvSpPr>
        <p:spPr>
          <a:xfrm>
            <a:off x="16381978" y="26442156"/>
            <a:ext cx="402674" cy="584775"/>
          </a:xfrm>
          <a:prstGeom prst="rect">
            <a:avLst/>
          </a:prstGeom>
          <a:noFill/>
        </p:spPr>
        <p:txBody>
          <a:bodyPr wrap="none" rtlCol="0">
            <a:spAutoFit/>
          </a:bodyPr>
          <a:lstStyle/>
          <a:p>
            <a:r>
              <a:rPr lang="en-TR" sz="3200" dirty="0"/>
              <a:t>a</a:t>
            </a:r>
          </a:p>
        </p:txBody>
      </p:sp>
      <p:pic>
        <p:nvPicPr>
          <p:cNvPr id="7" name="Picture 6" descr="A graph of energy&#10;&#10;Description automatically generated">
            <a:extLst>
              <a:ext uri="{FF2B5EF4-FFF2-40B4-BE49-F238E27FC236}">
                <a16:creationId xmlns:a16="http://schemas.microsoft.com/office/drawing/2014/main" id="{2EB982D4-78E9-192A-D483-16AB27C51515}"/>
              </a:ext>
            </a:extLst>
          </p:cNvPr>
          <p:cNvPicPr>
            <a:picLocks noChangeAspect="1"/>
          </p:cNvPicPr>
          <p:nvPr/>
        </p:nvPicPr>
        <p:blipFill>
          <a:blip r:embed="rId15"/>
          <a:stretch>
            <a:fillRect/>
          </a:stretch>
        </p:blipFill>
        <p:spPr>
          <a:xfrm>
            <a:off x="2073523" y="32129662"/>
            <a:ext cx="11062269" cy="8233259"/>
          </a:xfrm>
          <a:prstGeom prst="rect">
            <a:avLst/>
          </a:prstGeom>
        </p:spPr>
      </p:pic>
    </p:spTree>
    <p:extLst>
      <p:ext uri="{BB962C8B-B14F-4D97-AF65-F5344CB8AC3E}">
        <p14:creationId xmlns:p14="http://schemas.microsoft.com/office/powerpoint/2010/main" val="33648384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547</TotalTime>
  <Words>1034</Words>
  <Application>Microsoft Macintosh PowerPoint</Application>
  <PresentationFormat>Custom</PresentationFormat>
  <Paragraphs>50</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Aptos</vt:lpstr>
      <vt:lpstr>Aptos Display</vt:lpstr>
      <vt:lpstr>Arial</vt:lpstr>
      <vt:lpstr>Cambria Math</vt:lpstr>
      <vt:lpstr>Roboto</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Emrah Kalemci</dc:creator>
  <cp:lastModifiedBy>Emrah Kalemci</cp:lastModifiedBy>
  <cp:revision>30</cp:revision>
  <dcterms:created xsi:type="dcterms:W3CDTF">2026-05-25T07:11:44Z</dcterms:created>
  <dcterms:modified xsi:type="dcterms:W3CDTF">2026-09-03T14:51:17Z</dcterms:modified>
</cp:coreProperties>
</file>