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8" r:id="rId2"/>
    <p:sldId id="359" r:id="rId3"/>
    <p:sldId id="348" r:id="rId4"/>
    <p:sldId id="374" r:id="rId5"/>
    <p:sldId id="378" r:id="rId6"/>
    <p:sldId id="350" r:id="rId7"/>
    <p:sldId id="351" r:id="rId8"/>
    <p:sldId id="372" r:id="rId9"/>
    <p:sldId id="353" r:id="rId10"/>
    <p:sldId id="354" r:id="rId11"/>
    <p:sldId id="364" r:id="rId12"/>
    <p:sldId id="355" r:id="rId13"/>
    <p:sldId id="376" r:id="rId14"/>
    <p:sldId id="371" r:id="rId15"/>
    <p:sldId id="368" r:id="rId16"/>
    <p:sldId id="357" r:id="rId17"/>
    <p:sldId id="379" r:id="rId18"/>
    <p:sldId id="380" r:id="rId19"/>
    <p:sldId id="381" r:id="rId20"/>
    <p:sldId id="382" r:id="rId21"/>
    <p:sldId id="370" r:id="rId22"/>
    <p:sldId id="383" r:id="rId2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2333"/>
    <a:srgbClr val="DADADA"/>
    <a:srgbClr val="FFC000"/>
    <a:srgbClr val="EC8982"/>
    <a:srgbClr val="0070C0"/>
    <a:srgbClr val="B3B0BC"/>
    <a:srgbClr val="FFD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5"/>
    <p:restoredTop sz="96159"/>
  </p:normalViewPr>
  <p:slideViewPr>
    <p:cSldViewPr snapToGrid="0">
      <p:cViewPr>
        <p:scale>
          <a:sx n="117" d="100"/>
          <a:sy n="117" d="100"/>
        </p:scale>
        <p:origin x="784" y="2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9623F-9F01-E348-A2E1-427EB566800A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45A13-D50F-6846-AB34-7C26EAFD7C7E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026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6BA3D20-FFBA-BBF3-55A1-51946B978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8850612-0DBB-B4F7-E3C0-AE6BC6698CD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7E46D26-AAE8-7DAD-2717-4468827144DA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545B7BC-0548-444C-B176-10BFD51D191E}" type="slidenum">
              <a:rPr/>
              <a:t>1</a:t>
            </a:fld>
            <a:endParaRPr lang="it-IT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C0984-C2DE-20FB-779B-C03F95CF2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24CB23A-2478-DEB3-9486-A28B613F22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3A0F90D-130C-A357-83B4-E070B44957E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CF94F12-89C1-4F64-BA65-8F4CA077B04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987447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2A395-CA56-B24C-6231-22EAB973D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25166BD8-8354-D8E2-0397-E133C0857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326ABC1-F67A-7498-206D-AE5C7EF7871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81D4343-DD57-6855-71D4-08C3805B8E0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4021993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FAA44-2E46-BA8F-4E30-552588E21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456C28D5-4CDF-BC38-86D2-0D7E6FC3BD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B8AEA3A5-E134-E89D-A2A5-CA7FBB24493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0843DA6-9A54-4231-0BB4-5C388151A15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659275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1C1F0-1226-91E1-F1A8-E1A724200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9880D3E-3C69-BDCF-9197-E01C5708D9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9AAD670-E24C-A101-C46B-B9E03EB6E17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C6F1F7C-7DB2-190E-BBA1-B4F91E83BC4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838762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707C1-045D-C272-4B81-894886BCD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34F3958-25F2-1671-E3B7-B7219E7F3B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E7AEE38-2F88-65B4-92AC-F389226DFDC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2A486E9-04DC-DF7A-6F1F-346E00BA45D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858001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EDFFE-9B3A-C77F-4864-BDCE00D40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6481575-0863-0E38-4047-F5AB4304C5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3A72096-9C02-0EF5-513F-905051A807C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C5DBAFA9-917B-BE19-9076-13201DB04E38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051708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673E2-8E5C-6717-BD2A-E975009BD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9A83FB15-DA79-32C9-371F-563F02A96A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31390BD2-65F7-F32F-5C63-7B71454CFCD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A201C8D-46A5-59B1-3312-5D7657278A2F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9489157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518BE-651B-E9B9-CD23-A98C2F14D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E4DE19E-495E-426C-FB52-1F6C2E5C88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3A1349B2-3442-D0B8-FDA8-0BABFC8BAE9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D52175F-6686-0DF1-9028-C243F35F5E97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542133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CE1A6-62CF-832E-300F-DEDA7909E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4F2843F-C734-66BC-D7FB-0F805B448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755208A-6E26-7381-D308-0581EFCECA1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A18AA26-836C-AC22-C7F5-E206ABCAA65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10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203255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75897-08D5-27F9-DA82-2CE8BBB06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A656CFB5-AEDE-1042-D77A-CAE8CADA80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55F452B-3ED8-C1CB-3C01-43154E4C95D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B53285E-43AB-2EE3-9D22-249460FC2576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593093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6161B-F18D-866F-A2DB-058249583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CD24934-6B09-357F-A553-A0E321E6D9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33A5C72-51FF-AAD7-E153-50A4170FF31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9291D77-4E77-64D4-EB32-967B5A1CC018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5986903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45A13-D50F-6846-AB34-7C26EAFD7C7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8688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980FA-41DD-83CB-A1E4-EA2B28FEA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E745EDA-4A60-1B8F-060E-0A9ECF2467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3D8A903-7B0D-80F9-4187-84996959DC8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5AE4757-2E20-869D-4DE3-F773B991278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42481172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95995-78B7-8479-CCBF-E727D559A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F43A383-12F0-89A0-6C33-53A6A08D33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E1745B9B-053A-7FC0-AE30-DFB52F90516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b="1" dirty="0"/>
              <a:t>“Yes. XRISM </a:t>
            </a:r>
            <a:r>
              <a:rPr lang="it-IT" b="1" dirty="0" err="1"/>
              <a:t>observed</a:t>
            </a:r>
            <a:r>
              <a:rPr lang="it-IT" b="1" dirty="0"/>
              <a:t> 4U 1822−37 with Resolve and, thanks to the high </a:t>
            </a:r>
            <a:r>
              <a:rPr lang="it-IT" b="1" dirty="0" err="1"/>
              <a:t>spectral</a:t>
            </a:r>
            <a:r>
              <a:rPr lang="it-IT" b="1" dirty="0"/>
              <a:t> </a:t>
            </a:r>
            <a:r>
              <a:rPr lang="it-IT" b="1" dirty="0" err="1"/>
              <a:t>resolution</a:t>
            </a:r>
            <a:r>
              <a:rPr lang="it-IT" b="1" dirty="0"/>
              <a:t>, </a:t>
            </a:r>
            <a:r>
              <a:rPr lang="it-IT" b="1" dirty="0" err="1"/>
              <a:t>they</a:t>
            </a:r>
            <a:r>
              <a:rPr lang="it-IT" b="1" dirty="0"/>
              <a:t> </a:t>
            </a:r>
            <a:r>
              <a:rPr lang="it-IT" b="1" dirty="0" err="1"/>
              <a:t>were</a:t>
            </a:r>
            <a:r>
              <a:rPr lang="it-IT" b="1" dirty="0"/>
              <a:t> </a:t>
            </a:r>
            <a:r>
              <a:rPr lang="it-IT" b="1" dirty="0" err="1"/>
              <a:t>able</a:t>
            </a:r>
            <a:r>
              <a:rPr lang="it-IT" b="1" dirty="0"/>
              <a:t> to study the </a:t>
            </a:r>
            <a:r>
              <a:rPr lang="it-IT" b="1" dirty="0" err="1"/>
              <a:t>narrow</a:t>
            </a:r>
            <a:r>
              <a:rPr lang="it-IT" b="1" dirty="0"/>
              <a:t> Fe Kα </a:t>
            </a:r>
            <a:r>
              <a:rPr lang="it-IT" b="1" dirty="0" err="1"/>
              <a:t>emission</a:t>
            </a:r>
            <a:r>
              <a:rPr lang="it-IT" b="1" dirty="0"/>
              <a:t> </a:t>
            </a:r>
            <a:r>
              <a:rPr lang="it-IT" b="1" dirty="0" err="1"/>
              <a:t>as</a:t>
            </a:r>
            <a:r>
              <a:rPr lang="it-IT" b="1" dirty="0"/>
              <a:t> a </a:t>
            </a:r>
            <a:r>
              <a:rPr lang="it-IT" b="1" dirty="0" err="1"/>
              <a:t>function</a:t>
            </a:r>
            <a:r>
              <a:rPr lang="it-IT" b="1" dirty="0"/>
              <a:t> of </a:t>
            </a:r>
            <a:r>
              <a:rPr lang="it-IT" b="1" dirty="0" err="1"/>
              <a:t>orbital</a:t>
            </a:r>
            <a:r>
              <a:rPr lang="it-IT" b="1" dirty="0"/>
              <a:t> </a:t>
            </a:r>
            <a:r>
              <a:rPr lang="it-IT" b="1" dirty="0" err="1"/>
              <a:t>phase</a:t>
            </a:r>
            <a:r>
              <a:rPr lang="it-IT" b="1" dirty="0"/>
              <a:t>. </a:t>
            </a:r>
            <a:r>
              <a:rPr lang="it-IT" b="1" dirty="0" err="1"/>
              <a:t>They</a:t>
            </a:r>
            <a:r>
              <a:rPr lang="it-IT" b="1" dirty="0"/>
              <a:t> </a:t>
            </a:r>
            <a:r>
              <a:rPr lang="it-IT" b="1" dirty="0" err="1"/>
              <a:t>found</a:t>
            </a:r>
            <a:r>
              <a:rPr lang="it-IT" b="1" dirty="0"/>
              <a:t> a </a:t>
            </a:r>
            <a:r>
              <a:rPr lang="it-IT" b="1" dirty="0" err="1"/>
              <a:t>phase-dependent</a:t>
            </a:r>
            <a:r>
              <a:rPr lang="it-IT" b="1" dirty="0"/>
              <a:t> Doppler shift and line </a:t>
            </a:r>
            <a:r>
              <a:rPr lang="it-IT" b="1" dirty="0" err="1"/>
              <a:t>profile</a:t>
            </a:r>
            <a:r>
              <a:rPr lang="it-IT" b="1" dirty="0"/>
              <a:t>, and Doppler </a:t>
            </a:r>
            <a:r>
              <a:rPr lang="it-IT" b="1" dirty="0" err="1"/>
              <a:t>tomography</a:t>
            </a:r>
            <a:r>
              <a:rPr lang="it-IT" b="1" dirty="0"/>
              <a:t> </a:t>
            </a:r>
            <a:r>
              <a:rPr lang="it-IT" b="1" dirty="0" err="1"/>
              <a:t>suggests</a:t>
            </a:r>
            <a:r>
              <a:rPr lang="it-IT" b="1" dirty="0"/>
              <a:t> </a:t>
            </a:r>
            <a:r>
              <a:rPr lang="it-IT" b="1" dirty="0" err="1"/>
              <a:t>that</a:t>
            </a:r>
            <a:r>
              <a:rPr lang="it-IT" b="1" dirty="0"/>
              <a:t> the </a:t>
            </a:r>
            <a:r>
              <a:rPr lang="it-IT" b="1" dirty="0" err="1"/>
              <a:t>narrow</a:t>
            </a:r>
            <a:r>
              <a:rPr lang="it-IT" b="1" dirty="0"/>
              <a:t> Fe Kα </a:t>
            </a:r>
            <a:r>
              <a:rPr lang="it-IT" b="1" dirty="0" err="1"/>
              <a:t>originates</a:t>
            </a:r>
            <a:r>
              <a:rPr lang="it-IT" b="1" dirty="0"/>
              <a:t> from a </a:t>
            </a:r>
            <a:r>
              <a:rPr lang="it-IT" b="1" dirty="0" err="1"/>
              <a:t>localized</a:t>
            </a:r>
            <a:r>
              <a:rPr lang="it-IT" b="1" dirty="0"/>
              <a:t> </a:t>
            </a:r>
            <a:r>
              <a:rPr lang="it-IT" b="1" dirty="0" err="1"/>
              <a:t>region</a:t>
            </a:r>
            <a:r>
              <a:rPr lang="it-IT" b="1" dirty="0"/>
              <a:t> </a:t>
            </a:r>
            <a:r>
              <a:rPr lang="it-IT" b="1" dirty="0" err="1"/>
              <a:t>associated</a:t>
            </a:r>
            <a:r>
              <a:rPr lang="it-IT" b="1" dirty="0"/>
              <a:t> with the </a:t>
            </a:r>
            <a:r>
              <a:rPr lang="it-IT" b="1" dirty="0" err="1"/>
              <a:t>accretion</a:t>
            </a:r>
            <a:r>
              <a:rPr lang="it-IT" b="1" dirty="0"/>
              <a:t> stream–disc overflow, </a:t>
            </a:r>
            <a:r>
              <a:rPr lang="it-IT" b="1" dirty="0" err="1"/>
              <a:t>rather</a:t>
            </a:r>
            <a:r>
              <a:rPr lang="it-IT" b="1" dirty="0"/>
              <a:t> </a:t>
            </a:r>
            <a:r>
              <a:rPr lang="it-IT" b="1" dirty="0" err="1"/>
              <a:t>than</a:t>
            </a:r>
            <a:r>
              <a:rPr lang="it-IT" b="1" dirty="0"/>
              <a:t> from an </a:t>
            </a:r>
            <a:r>
              <a:rPr lang="it-IT" b="1" dirty="0" err="1"/>
              <a:t>axisymmetric</a:t>
            </a:r>
            <a:r>
              <a:rPr lang="it-IT" b="1" dirty="0"/>
              <a:t> disc or the </a:t>
            </a:r>
            <a:r>
              <a:rPr lang="it-IT" b="1" dirty="0" err="1"/>
              <a:t>extended</a:t>
            </a:r>
            <a:r>
              <a:rPr lang="it-IT" b="1" dirty="0"/>
              <a:t> ADC.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b="1" dirty="0" err="1"/>
              <a:t>This</a:t>
            </a:r>
            <a:r>
              <a:rPr lang="it-IT" b="1" dirty="0"/>
              <a:t>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complementary</a:t>
            </a:r>
            <a:r>
              <a:rPr lang="it-IT" b="1" dirty="0"/>
              <a:t> to </a:t>
            </a:r>
            <a:r>
              <a:rPr lang="it-IT" b="1" dirty="0" err="1"/>
              <a:t>our</a:t>
            </a:r>
            <a:r>
              <a:rPr lang="it-IT" b="1" dirty="0"/>
              <a:t> </a:t>
            </a:r>
            <a:r>
              <a:rPr lang="it-IT" b="1" dirty="0" err="1"/>
              <a:t>analysis</a:t>
            </a:r>
            <a:r>
              <a:rPr lang="it-IT" b="1" dirty="0"/>
              <a:t>, </a:t>
            </a:r>
            <a:r>
              <a:rPr lang="it-IT" b="1" dirty="0" err="1"/>
              <a:t>because</a:t>
            </a:r>
            <a:r>
              <a:rPr lang="it-IT" b="1" dirty="0"/>
              <a:t> the </a:t>
            </a:r>
            <a:r>
              <a:rPr lang="it-IT" b="1" dirty="0" err="1"/>
              <a:t>narrow</a:t>
            </a:r>
            <a:r>
              <a:rPr lang="it-IT" b="1" dirty="0"/>
              <a:t> Fe Kα </a:t>
            </a:r>
            <a:r>
              <a:rPr lang="it-IT" b="1" dirty="0" err="1"/>
              <a:t>traced</a:t>
            </a:r>
            <a:r>
              <a:rPr lang="it-IT" b="1" dirty="0"/>
              <a:t> by XRISM </a:t>
            </a:r>
            <a:r>
              <a:rPr lang="it-IT" b="1" dirty="0" err="1"/>
              <a:t>is</a:t>
            </a:r>
            <a:r>
              <a:rPr lang="it-IT" b="1" dirty="0"/>
              <a:t> </a:t>
            </a:r>
            <a:r>
              <a:rPr lang="it-IT" b="1" dirty="0" err="1"/>
              <a:t>different</a:t>
            </a:r>
            <a:r>
              <a:rPr lang="it-IT" b="1" dirty="0"/>
              <a:t> from the </a:t>
            </a:r>
            <a:r>
              <a:rPr lang="it-IT" b="1" dirty="0" err="1"/>
              <a:t>relativistically</a:t>
            </a:r>
            <a:r>
              <a:rPr lang="it-IT" b="1" dirty="0"/>
              <a:t> </a:t>
            </a:r>
            <a:r>
              <a:rPr lang="it-IT" b="1" dirty="0" err="1"/>
              <a:t>broadened</a:t>
            </a:r>
            <a:r>
              <a:rPr lang="it-IT" b="1" dirty="0"/>
              <a:t> </a:t>
            </a:r>
            <a:r>
              <a:rPr lang="it-IT" b="1" dirty="0" err="1"/>
              <a:t>reflection</a:t>
            </a:r>
            <a:r>
              <a:rPr lang="it-IT" b="1" dirty="0"/>
              <a:t> component </a:t>
            </a:r>
            <a:r>
              <a:rPr lang="it-IT" b="1" dirty="0" err="1"/>
              <a:t>that</a:t>
            </a:r>
            <a:r>
              <a:rPr lang="it-IT" b="1" dirty="0"/>
              <a:t> </a:t>
            </a:r>
            <a:r>
              <a:rPr lang="it-IT" b="1" dirty="0" err="1"/>
              <a:t>we</a:t>
            </a:r>
            <a:r>
              <a:rPr lang="it-IT" b="1" dirty="0"/>
              <a:t> associate with the </a:t>
            </a:r>
            <a:r>
              <a:rPr lang="it-IT" b="1" dirty="0" err="1"/>
              <a:t>inner</a:t>
            </a:r>
            <a:r>
              <a:rPr lang="it-IT" b="1" dirty="0"/>
              <a:t> disc.”</a:t>
            </a:r>
            <a:endParaRPr lang="it-IT" dirty="0"/>
          </a:p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B57433D-18C1-7A15-7014-F4C7E8EF9A7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69717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CC4E0-7678-4336-FE8E-7E718BF1D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1CD8BEF-5144-7E88-78DF-3C4241FBF4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EB9C1AA-9A23-70C7-6C50-1C600A5DD40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9D6261B-17D9-E239-17F9-125481021C5A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4068222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E0E77-3E48-08CC-F619-DA63441A4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C789AC7B-9160-3094-D168-5408A31A45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3400571-3D47-BB66-13A3-F3CBB0C2D6F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9B36461-24E9-1BC1-14FF-4BB48AF74E0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19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9924904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796B9-091B-CF78-0C1C-4964BC311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78FC2B8-E807-A0E5-8AC3-304EF38090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0F5119C-39BC-375C-3D12-0F17CD99EB4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B82A6AE-F11C-4349-2DF1-D2A4A9357F0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75C9120-1097-8440-860A-098D4DEFDE5F}" type="slidenum">
              <a:rPr/>
              <a:t>20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851015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F45A13-D50F-6846-AB34-7C26EAFD7C7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652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F422FC1-5DD2-7C54-6E21-8C46587499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4E9FD0B-287F-B3F1-6282-566A9D7EE2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59B382A-A5FF-DE57-3B79-A25081A0D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3466CE5-116F-2FFE-BCA0-5957A9E88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780FE1-9967-F99D-20E2-A86519B06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1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21962B-773A-AE36-AC5B-D8091621A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09D01E8-FEF0-B2AC-0309-55B0C5840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355421D-B225-DFF4-C656-1FEBD4B0C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5BB2D5D-EC40-D83A-FCBF-4D522D6ED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9FBCDA4-BD8C-D5B7-72C7-2EB818237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099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E5D221-CB8E-83A1-1770-3A10D3FC4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9B65B00-3CDF-D2BB-32A5-B1B9AA1B7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9A1368B-D219-FAC4-E17D-13FAD6DC8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F52275F-1A4E-297E-8C3C-BC04630B5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33DDF36-10A1-CE84-1107-F39017B7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034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E06EDC-AD7E-2BBC-5483-36810A65C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F012151-7CF2-9B5A-64C0-67242AAFC2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31752BE-1477-B696-14E8-3C31B3BA2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5F934B0-3C60-C760-D809-7330B1D22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30CED54-F456-6927-B2DA-670B0C7E9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5A3CE1B-997B-CE37-2664-5F49FC4C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92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3732B9-9694-37D3-0747-4A4F14C37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7BAD980-6AE6-1E27-6C9E-CADB0D706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DDFF579-7B0D-46FA-67F8-027B4E22F5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591F779D-F5AA-5292-AC3F-C3B26651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8B1D284-C060-D1AC-CC3F-78B8B177D4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36C2E15-799F-9536-A00D-972528D43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501E3EC6-6AAC-EB2B-7745-E891CA993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E7951F3-8FE0-3050-06A5-D67A50506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284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ACFC1F9-35A3-6BEF-13F8-C6CF092F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B32FC2E-D712-26A3-5A63-39BB3BE3A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C98ADA5-4CC7-248E-3BA6-087849B35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3C45CFF-470F-9B2E-7498-AC498B3DB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8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F223D77-4D8C-6072-0CC8-A5A2CE0B9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1B031BEB-1DCC-2983-B6D6-FB5DF0D17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DB719D1-489B-4F57-4E27-CEF8EAFD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26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F905463-4DCF-3627-221E-DDBACCF80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1F0031E-4775-12A5-6848-B69109520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FA0EDA7-E207-15B2-74D1-16BBE6C1E7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E7748BC-CC95-05E3-F9BB-8AF67C95D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70C9D4D-744C-F644-D7B3-16728C01C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2C1FBD8-8DA0-BE4A-FF47-772FF9A95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97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A7D83F0-5CAB-A744-71F3-FAEA99A48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2F57CDF9-7D89-4D8D-4C45-B01F116ADB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B766D84-45CD-7FAA-5FC3-965F0AC311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E76A0CC-457D-D53A-0744-05C75E9E7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27A4A28-DC16-C009-A704-ECFF2613D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EEDDE7E-8B67-50DD-D7D8-184C56C75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211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664A6C2-EAB3-F0F4-BC85-5FEF4E327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F3BD650-1AE9-07E9-2414-3E0A0DFB3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B90F29E-6EEF-A530-99FE-F5A7B9AA1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3AE61CD-70B3-E51F-79A5-AB753544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7857ABA-A965-B7E1-9FEA-8894CD6B5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79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3B1E0EAB-4BE5-98AE-197D-51F57A3647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5972A35-C2E5-A930-328F-8BD0DB6056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BBE91D3-F937-6F3C-2D01-E6F85CF14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F0E8-3CCB-D040-943D-B187308F3DA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1DE35A7-1AC7-F9A9-3C2B-A771117DB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9E552E9-2C2C-62E2-BB8C-DDF2EF07B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8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0520DB6-2738-8EBF-914B-219D0BD1E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E0AE5EE-899D-94B3-2934-D812E411B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8BF8D63-41B0-02C5-F052-49421896E1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2BF0E8-3CCB-D040-943D-B187308F3DA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3216D6F-DFAD-53E1-2DBC-D71CA5E5F3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0ED8C2-887C-602C-FBF8-92393E8AF7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D02800-B60E-E141-AF4E-3E1C8559ACDF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9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doi.org/10.1051/0004-6361/202661002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>
            <a:extLst>
              <a:ext uri="{FF2B5EF4-FFF2-40B4-BE49-F238E27FC236}">
                <a16:creationId xmlns:a16="http://schemas.microsoft.com/office/drawing/2014/main" id="{234E0BD6-9E87-8846-F424-4CCA2A2D244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812" b="7812"/>
          <a:stretch>
            <a:fillRect/>
          </a:stretch>
        </p:blipFill>
        <p:spPr>
          <a:xfrm>
            <a:off x="0" y="-56427"/>
            <a:ext cx="12292314" cy="6914427"/>
          </a:xfrm>
          <a:prstGeom prst="rect">
            <a:avLst/>
          </a:prstGeom>
        </p:spPr>
      </p:pic>
      <p:sp>
        <p:nvSpPr>
          <p:cNvPr id="3" name="object 7">
            <a:extLst>
              <a:ext uri="{FF2B5EF4-FFF2-40B4-BE49-F238E27FC236}">
                <a16:creationId xmlns:a16="http://schemas.microsoft.com/office/drawing/2014/main" id="{CA00079E-2207-5AA9-A22F-72CF78FD78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9080" y="716034"/>
            <a:ext cx="11609224" cy="1238948"/>
          </a:xfrm>
        </p:spPr>
        <p:txBody>
          <a:bodyPr wrap="square" lIns="0" tIns="16084" rIns="0" bIns="0">
            <a:spAutoFit/>
          </a:bodyPr>
          <a:lstStyle/>
          <a:p>
            <a:r>
              <a:rPr lang="en-GB" b="1" noProof="1">
                <a:solidFill>
                  <a:srgbClr val="DADADA"/>
                </a:solidFill>
              </a:rPr>
              <a:t>The first IXPE view of the eclipsing </a:t>
            </a:r>
            <a:br>
              <a:rPr lang="en-GB" b="1" noProof="1">
                <a:solidFill>
                  <a:srgbClr val="DADADA"/>
                </a:solidFill>
              </a:rPr>
            </a:br>
            <a:r>
              <a:rPr lang="en-GB" b="1" noProof="1">
                <a:solidFill>
                  <a:srgbClr val="DADADA"/>
                </a:solidFill>
              </a:rPr>
              <a:t>ADC source 4U 1822–37</a:t>
            </a:r>
          </a:p>
        </p:txBody>
      </p:sp>
      <p:sp>
        <p:nvSpPr>
          <p:cNvPr id="5" name="object 14">
            <a:extLst>
              <a:ext uri="{FF2B5EF4-FFF2-40B4-BE49-F238E27FC236}">
                <a16:creationId xmlns:a16="http://schemas.microsoft.com/office/drawing/2014/main" id="{00654E74-4EED-85A3-5C14-6C3AA595C0AA}"/>
              </a:ext>
            </a:extLst>
          </p:cNvPr>
          <p:cNvSpPr txBox="1"/>
          <p:nvPr/>
        </p:nvSpPr>
        <p:spPr>
          <a:xfrm>
            <a:off x="139080" y="2966276"/>
            <a:ext cx="4110301" cy="69421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pPr marL="16934" marR="0" lvl="0" indent="0" algn="l" defTabSz="914400" rtl="0" fontAlgn="auto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0" i="0" u="none" strike="noStrike" kern="1200" cap="none" spc="-220" baseline="0" noProof="1">
                <a:solidFill>
                  <a:srgbClr val="FFD579"/>
                </a:solidFill>
                <a:uFillTx/>
                <a:latin typeface="Abadi" pitchFamily="34"/>
                <a:ea typeface="Source Code Pro" pitchFamily="49"/>
                <a:cs typeface="Teko Medium" pitchFamily="2"/>
              </a:rPr>
              <a:t>Alessio</a:t>
            </a:r>
            <a:r>
              <a:rPr lang="en-GB" sz="4400" b="1" i="0" u="none" strike="noStrike" kern="1200" cap="none" spc="-220" baseline="0" noProof="1">
                <a:solidFill>
                  <a:srgbClr val="FFD579"/>
                </a:solidFill>
                <a:uFillTx/>
                <a:latin typeface="Abadi" pitchFamily="34"/>
                <a:ea typeface="Source Code Pro" pitchFamily="49"/>
                <a:cs typeface="Teko Medium" pitchFamily="2"/>
              </a:rPr>
              <a:t> Anitra</a:t>
            </a:r>
          </a:p>
        </p:txBody>
      </p:sp>
      <p:sp>
        <p:nvSpPr>
          <p:cNvPr id="6" name="object 9">
            <a:extLst>
              <a:ext uri="{FF2B5EF4-FFF2-40B4-BE49-F238E27FC236}">
                <a16:creationId xmlns:a16="http://schemas.microsoft.com/office/drawing/2014/main" id="{F51EFAEB-C8F5-BE46-05AA-2D4940090EA6}"/>
              </a:ext>
            </a:extLst>
          </p:cNvPr>
          <p:cNvSpPr txBox="1"/>
          <p:nvPr/>
        </p:nvSpPr>
        <p:spPr>
          <a:xfrm>
            <a:off x="139080" y="3755828"/>
            <a:ext cx="2943226" cy="2940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pPr marL="16934" marR="6775" lvl="0" indent="0" defTabSz="914400" rtl="0" fontAlgn="auto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0" i="0" u="none" strike="noStrike" kern="1200" cap="none" spc="-12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Università</a:t>
            </a:r>
            <a:r>
              <a:rPr lang="en-GB" b="0" i="0" u="none" strike="noStrike" kern="1200" cap="none" spc="0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 </a:t>
            </a:r>
            <a:r>
              <a:rPr lang="en-GB" b="0" i="0" u="none" strike="noStrike" kern="1200" cap="none" spc="-100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degli</a:t>
            </a:r>
            <a:r>
              <a:rPr lang="en-GB" b="0" i="0" u="none" strike="noStrike" kern="1200" cap="none" spc="0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 </a:t>
            </a:r>
            <a:r>
              <a:rPr lang="en-GB" b="0" i="0" u="none" strike="noStrike" kern="1200" cap="none" spc="-12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studi</a:t>
            </a:r>
            <a:r>
              <a:rPr lang="en-GB" b="0" i="0" u="none" strike="noStrike" kern="1200" cap="none" spc="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 </a:t>
            </a:r>
            <a:r>
              <a:rPr lang="en-GB" b="0" i="0" u="none" strike="noStrike" kern="1200" cap="none" spc="-10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di</a:t>
            </a:r>
            <a:r>
              <a:rPr lang="en-GB" b="0" i="0" u="none" strike="noStrike" kern="1200" cap="none" spc="0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 </a:t>
            </a:r>
            <a:r>
              <a:rPr lang="en-GB" b="0" i="0" u="none" strike="noStrike" kern="1200" cap="none" spc="-160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Palermo</a:t>
            </a:r>
            <a:r>
              <a:rPr lang="en-GB" b="0" i="0" u="none" strike="noStrike" kern="1200" cap="none" spc="-10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 </a:t>
            </a:r>
          </a:p>
        </p:txBody>
      </p:sp>
      <p:sp>
        <p:nvSpPr>
          <p:cNvPr id="7" name="CasellaDiTesto 9">
            <a:extLst>
              <a:ext uri="{FF2B5EF4-FFF2-40B4-BE49-F238E27FC236}">
                <a16:creationId xmlns:a16="http://schemas.microsoft.com/office/drawing/2014/main" id="{68A295E6-3A14-416B-45EE-16A5C0F1FEA8}"/>
              </a:ext>
            </a:extLst>
          </p:cNvPr>
          <p:cNvSpPr txBox="1"/>
          <p:nvPr/>
        </p:nvSpPr>
        <p:spPr>
          <a:xfrm>
            <a:off x="-1" y="5885323"/>
            <a:ext cx="12192001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/>
            <a:r>
              <a:rPr lang="en-GB" sz="2400" b="1" i="1" noProof="1">
                <a:solidFill>
                  <a:schemeClr val="bg1">
                    <a:lumMod val="85000"/>
                  </a:schemeClr>
                </a:solidFill>
              </a:rPr>
              <a:t>The many tones of accretion</a:t>
            </a:r>
          </a:p>
          <a:p>
            <a:pPr algn="ctr"/>
            <a:r>
              <a:rPr lang="en-GB" sz="2400" b="1" i="1" noProof="1">
                <a:solidFill>
                  <a:schemeClr val="bg1">
                    <a:lumMod val="85000"/>
                  </a:schemeClr>
                </a:solidFill>
              </a:rPr>
              <a:t>to the memory of Tomaso Belloni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7AA8446F-FC14-29AC-AF08-914C52E049EE}"/>
              </a:ext>
            </a:extLst>
          </p:cNvPr>
          <p:cNvSpPr txBox="1"/>
          <p:nvPr/>
        </p:nvSpPr>
        <p:spPr>
          <a:xfrm>
            <a:off x="139080" y="4620096"/>
            <a:ext cx="8458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i="1" noProof="1">
                <a:solidFill>
                  <a:schemeClr val="bg1">
                    <a:lumMod val="85000"/>
                  </a:schemeClr>
                </a:solidFill>
              </a:rPr>
              <a:t>A.</a:t>
            </a:r>
            <a:r>
              <a:rPr lang="en-GB" i="1" noProof="1">
                <a:solidFill>
                  <a:schemeClr val="bg1">
                    <a:lumMod val="85000"/>
                  </a:schemeClr>
                </a:solidFill>
                <a:effectLst/>
              </a:rPr>
              <a:t> Gnarini, T. Di Salvo, R. Iaria, A. Marino, L. </a:t>
            </a:r>
            <a:r>
              <a:rPr lang="en-GB" i="1" noProof="1">
                <a:solidFill>
                  <a:schemeClr val="bg1">
                    <a:lumMod val="85000"/>
                  </a:schemeClr>
                </a:solidFill>
              </a:rPr>
              <a:t>Burderi</a:t>
            </a:r>
            <a:r>
              <a:rPr lang="en-GB" i="1" noProof="1">
                <a:solidFill>
                  <a:schemeClr val="bg1">
                    <a:lumMod val="85000"/>
                  </a:schemeClr>
                </a:solidFill>
                <a:effectLst/>
              </a:rPr>
              <a:t> et many al. </a:t>
            </a:r>
          </a:p>
        </p:txBody>
      </p:sp>
      <p:sp>
        <p:nvSpPr>
          <p:cNvPr id="10" name="object 9">
            <a:extLst>
              <a:ext uri="{FF2B5EF4-FFF2-40B4-BE49-F238E27FC236}">
                <a16:creationId xmlns:a16="http://schemas.microsoft.com/office/drawing/2014/main" id="{67518EBE-9EA1-B3FC-6ADB-84D2651A3415}"/>
              </a:ext>
            </a:extLst>
          </p:cNvPr>
          <p:cNvSpPr txBox="1"/>
          <p:nvPr/>
        </p:nvSpPr>
        <p:spPr>
          <a:xfrm>
            <a:off x="139080" y="4081553"/>
            <a:ext cx="1902046" cy="2940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pPr marL="16934" marR="6775" lvl="0" indent="0" defTabSz="914400" rtl="0" fontAlgn="auto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0" i="0" u="none" strike="noStrike" kern="1200" cap="none" spc="-127" baseline="0" noProof="1">
                <a:solidFill>
                  <a:schemeClr val="bg1">
                    <a:lumMod val="85000"/>
                  </a:schemeClr>
                </a:solidFill>
                <a:uFillTx/>
                <a:ea typeface="Source Code Pro" pitchFamily="49"/>
                <a:cs typeface="Calibri"/>
              </a:rPr>
              <a:t>INAF-IASF Palermo</a:t>
            </a:r>
            <a:endParaRPr lang="en-GB" b="0" i="0" u="none" strike="noStrike" kern="1200" cap="none" spc="-107" baseline="0" noProof="1">
              <a:solidFill>
                <a:schemeClr val="bg1">
                  <a:lumMod val="85000"/>
                </a:schemeClr>
              </a:solidFill>
              <a:uFillTx/>
              <a:ea typeface="Source Code Pro" pitchFamily="49"/>
              <a:cs typeface="Calibri"/>
            </a:endParaRPr>
          </a:p>
        </p:txBody>
      </p:sp>
      <p:cxnSp>
        <p:nvCxnSpPr>
          <p:cNvPr id="4" name="Connettore dritto 3">
            <a:extLst>
              <a:ext uri="{FF2B5EF4-FFF2-40B4-BE49-F238E27FC236}">
                <a16:creationId xmlns:a16="http://schemas.microsoft.com/office/drawing/2014/main" id="{B73EF292-516F-94F3-A551-8770F2FBD319}"/>
              </a:ext>
            </a:extLst>
          </p:cNvPr>
          <p:cNvCxnSpPr>
            <a:cxnSpLocks/>
            <a:stCxn id="7" idx="1"/>
          </p:cNvCxnSpPr>
          <p:nvPr/>
        </p:nvCxnSpPr>
        <p:spPr>
          <a:xfrm flipV="1">
            <a:off x="-1" y="6288946"/>
            <a:ext cx="3391065" cy="11876"/>
          </a:xfrm>
          <a:prstGeom prst="line">
            <a:avLst/>
          </a:prstGeom>
          <a:ln>
            <a:solidFill>
              <a:srgbClr val="DADAD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dritto 7">
            <a:extLst>
              <a:ext uri="{FF2B5EF4-FFF2-40B4-BE49-F238E27FC236}">
                <a16:creationId xmlns:a16="http://schemas.microsoft.com/office/drawing/2014/main" id="{7B7B148E-5514-10EE-D0F5-117A264A8673}"/>
              </a:ext>
            </a:extLst>
          </p:cNvPr>
          <p:cNvCxnSpPr>
            <a:cxnSpLocks/>
          </p:cNvCxnSpPr>
          <p:nvPr/>
        </p:nvCxnSpPr>
        <p:spPr>
          <a:xfrm>
            <a:off x="8597280" y="6288946"/>
            <a:ext cx="3695034" cy="0"/>
          </a:xfrm>
          <a:prstGeom prst="line">
            <a:avLst/>
          </a:prstGeom>
          <a:ln>
            <a:solidFill>
              <a:srgbClr val="DADAD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B1E21-E58A-3617-779F-DD3F1801D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690D4298-64B1-41AA-7B00-0A130B980920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8D971F8A-5890-92BF-94E9-B09D70501A39}"/>
              </a:ext>
            </a:extLst>
          </p:cNvPr>
          <p:cNvSpPr txBox="1"/>
          <p:nvPr/>
        </p:nvSpPr>
        <p:spPr>
          <a:xfrm>
            <a:off x="163526" y="5222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Spectroscopy and polarization </a:t>
            </a:r>
            <a:endParaRPr lang="en-GB" sz="2800" b="1" noProof="1">
              <a:solidFill>
                <a:srgbClr val="002060"/>
              </a:solidFill>
            </a:endParaRP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6203F84D-893A-5FA2-8EF1-ED6DDB04A34B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8A049E1E-896C-21A7-6A4B-AC0721F6697A}"/>
              </a:ext>
            </a:extLst>
          </p:cNvPr>
          <p:cNvGrpSpPr/>
          <p:nvPr/>
        </p:nvGrpSpPr>
        <p:grpSpPr>
          <a:xfrm>
            <a:off x="6096000" y="3693271"/>
            <a:ext cx="5503332" cy="3189973"/>
            <a:chOff x="5822996" y="1774396"/>
            <a:chExt cx="5679197" cy="3291912"/>
          </a:xfrm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650F05B8-5DDA-FE5E-B7C3-5C2D38D4FA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10266" b="50755"/>
            <a:stretch>
              <a:fillRect/>
            </a:stretch>
          </p:blipFill>
          <p:spPr>
            <a:xfrm>
              <a:off x="5936589" y="3175351"/>
              <a:ext cx="5565603" cy="1377344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3023CC82-F745-19CA-759C-4E2BD7E7A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8876" b="49567"/>
            <a:stretch>
              <a:fillRect/>
            </a:stretch>
          </p:blipFill>
          <p:spPr>
            <a:xfrm>
              <a:off x="5822996" y="1774396"/>
              <a:ext cx="5565602" cy="1468467"/>
            </a:xfrm>
            <a:prstGeom prst="rect">
              <a:avLst/>
            </a:prstGeom>
          </p:spPr>
        </p:pic>
        <p:pic>
          <p:nvPicPr>
            <p:cNvPr id="18" name="Immagine 17">
              <a:extLst>
                <a:ext uri="{FF2B5EF4-FFF2-40B4-BE49-F238E27FC236}">
                  <a16:creationId xmlns:a16="http://schemas.microsoft.com/office/drawing/2014/main" id="{8497FA60-8FF2-3C01-621E-053044E6A5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3554"/>
            <a:stretch>
              <a:fillRect/>
            </a:stretch>
          </p:blipFill>
          <p:spPr>
            <a:xfrm>
              <a:off x="5936590" y="4485182"/>
              <a:ext cx="5565603" cy="581126"/>
            </a:xfrm>
            <a:prstGeom prst="rect">
              <a:avLst/>
            </a:prstGeom>
          </p:spPr>
        </p:pic>
        <p:sp>
          <p:nvSpPr>
            <p:cNvPr id="22" name="Rettangolo 21">
              <a:extLst>
                <a:ext uri="{FF2B5EF4-FFF2-40B4-BE49-F238E27FC236}">
                  <a16:creationId xmlns:a16="http://schemas.microsoft.com/office/drawing/2014/main" id="{3E5ACB18-3B6A-8AE5-0755-F376DCBEB87F}"/>
                </a:ext>
              </a:extLst>
            </p:cNvPr>
            <p:cNvSpPr/>
            <p:nvPr/>
          </p:nvSpPr>
          <p:spPr>
            <a:xfrm>
              <a:off x="6254496" y="3175351"/>
              <a:ext cx="314554" cy="14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1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CasellaDiTesto 22">
                  <a:extLst>
                    <a:ext uri="{FF2B5EF4-FFF2-40B4-BE49-F238E27FC236}">
                      <a16:creationId xmlns:a16="http://schemas.microsoft.com/office/drawing/2014/main" id="{7380658C-2E17-F44D-A6D2-BEBF62B5749E}"/>
                    </a:ext>
                  </a:extLst>
                </p:cNvPr>
                <p:cNvSpPr txBox="1"/>
                <p:nvPr/>
              </p:nvSpPr>
              <p:spPr>
                <a:xfrm>
                  <a:off x="9674027" y="1865520"/>
                  <a:ext cx="158652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GB" noProof="1"/>
                    <a:t>Shell (</a:t>
                  </a:r>
                  <a14:m>
                    <m:oMath xmlns:m="http://schemas.openxmlformats.org/officeDocument/2006/math">
                      <m:r>
                        <a:rPr lang="en-GB" b="0" i="1" noProof="1" dirty="0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GB" b="0" i="1" noProof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  <m:t>70</m:t>
                          </m:r>
                        </m:e>
                        <m:sup>
                          <m: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</m:oMath>
                  </a14:m>
                  <a:r>
                    <a:rPr lang="en-GB" noProof="1"/>
                    <a:t>)</a:t>
                  </a:r>
                </a:p>
              </p:txBody>
            </p:sp>
          </mc:Choice>
          <mc:Fallback xmlns="">
            <p:sp>
              <p:nvSpPr>
                <p:cNvPr id="23" name="CasellaDiTesto 22">
                  <a:extLst>
                    <a:ext uri="{FF2B5EF4-FFF2-40B4-BE49-F238E27FC236}">
                      <a16:creationId xmlns:a16="http://schemas.microsoft.com/office/drawing/2014/main" id="{7380658C-2E17-F44D-A6D2-BEBF62B574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74027" y="1865520"/>
                  <a:ext cx="1586525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3279" t="-6897" r="-5738" b="-3103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asellaDiTesto 23">
                  <a:extLst>
                    <a:ext uri="{FF2B5EF4-FFF2-40B4-BE49-F238E27FC236}">
                      <a16:creationId xmlns:a16="http://schemas.microsoft.com/office/drawing/2014/main" id="{4205DF39-CD33-5BC6-A984-6305BF6BCD5E}"/>
                    </a:ext>
                  </a:extLst>
                </p:cNvPr>
                <p:cNvSpPr txBox="1"/>
                <p:nvPr/>
              </p:nvSpPr>
              <p:spPr>
                <a:xfrm>
                  <a:off x="9674027" y="4115850"/>
                  <a:ext cx="153202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GB" noProof="1"/>
                    <a:t>Slab (</a:t>
                  </a:r>
                  <a14:m>
                    <m:oMath xmlns:m="http://schemas.openxmlformats.org/officeDocument/2006/math">
                      <m:r>
                        <a:rPr lang="en-GB" b="0" i="1" noProof="1" dirty="0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GB" b="0" i="1" noProof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  <m:t>70</m:t>
                          </m:r>
                        </m:e>
                        <m:sup>
                          <m:r>
                            <a:rPr lang="en-GB" b="0" i="1" noProof="1" dirty="0" smtClean="0">
                              <a:latin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</m:oMath>
                  </a14:m>
                  <a:r>
                    <a:rPr lang="en-GB" noProof="1"/>
                    <a:t>)</a:t>
                  </a:r>
                </a:p>
              </p:txBody>
            </p:sp>
          </mc:Choice>
          <mc:Fallback xmlns="">
            <p:sp>
              <p:nvSpPr>
                <p:cNvPr id="24" name="CasellaDiTesto 23">
                  <a:extLst>
                    <a:ext uri="{FF2B5EF4-FFF2-40B4-BE49-F238E27FC236}">
                      <a16:creationId xmlns:a16="http://schemas.microsoft.com/office/drawing/2014/main" id="{4205DF39-CD33-5BC6-A984-6305BF6BCD5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74027" y="4115850"/>
                  <a:ext cx="1532022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3390" t="-6897" r="-5085" b="-3103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6" name="Immagine 25">
            <a:extLst>
              <a:ext uri="{FF2B5EF4-FFF2-40B4-BE49-F238E27FC236}">
                <a16:creationId xmlns:a16="http://schemas.microsoft.com/office/drawing/2014/main" id="{03C2BF58-A986-978D-3927-3C5989D028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3395" y="1198376"/>
            <a:ext cx="3695329" cy="2346135"/>
          </a:xfrm>
          <a:prstGeom prst="rect">
            <a:avLst/>
          </a:prstGeom>
        </p:spPr>
      </p:pic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1261FBA7-A988-0115-55E7-38E5FD86799C}"/>
              </a:ext>
            </a:extLst>
          </p:cNvPr>
          <p:cNvSpPr txBox="1"/>
          <p:nvPr/>
        </p:nvSpPr>
        <p:spPr>
          <a:xfrm>
            <a:off x="352143" y="5271335"/>
            <a:ext cx="539325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noProof="1">
                <a:solidFill>
                  <a:srgbClr val="002060"/>
                </a:solidFill>
              </a:rPr>
              <a:t>Example of LMXB spectrum</a:t>
            </a:r>
            <a:endParaRPr lang="en-GB" sz="2200" noProof="1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03677576-1D87-325F-FB9E-CC8A767E0FBE}"/>
              </a:ext>
            </a:extLst>
          </p:cNvPr>
          <p:cNvSpPr txBox="1"/>
          <p:nvPr/>
        </p:nvSpPr>
        <p:spPr>
          <a:xfrm>
            <a:off x="9487661" y="1298365"/>
            <a:ext cx="255327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noProof="1"/>
              <a:t>Schematic view of </a:t>
            </a:r>
            <a:r>
              <a:rPr lang="en-GB" sz="2200" b="1" noProof="1">
                <a:solidFill>
                  <a:srgbClr val="FF0000"/>
                </a:solidFill>
              </a:rPr>
              <a:t>Shell</a:t>
            </a:r>
            <a:r>
              <a:rPr lang="en-GB" sz="2200" noProof="1"/>
              <a:t> and </a:t>
            </a:r>
            <a:r>
              <a:rPr lang="en-GB" sz="2200" b="1" noProof="1">
                <a:solidFill>
                  <a:srgbClr val="002060"/>
                </a:solidFill>
              </a:rPr>
              <a:t>Slab</a:t>
            </a:r>
            <a:r>
              <a:rPr lang="en-GB" sz="2200" noProof="1"/>
              <a:t> Corona and the associated PD</a:t>
            </a:r>
          </a:p>
          <a:p>
            <a:r>
              <a:rPr lang="en-GB" sz="2200" noProof="1">
                <a:solidFill>
                  <a:srgbClr val="002060"/>
                </a:solidFill>
              </a:rPr>
              <a:t>(</a:t>
            </a:r>
            <a:r>
              <a:rPr lang="en-GB" sz="2000" b="1" noProof="1">
                <a:solidFill>
                  <a:srgbClr val="002060"/>
                </a:solidFill>
              </a:rPr>
              <a:t>Adapted from Gnarini+2022</a:t>
            </a:r>
            <a:r>
              <a:rPr lang="en-GB" sz="2200" noProof="1">
                <a:solidFill>
                  <a:srgbClr val="002060"/>
                </a:solidFill>
              </a:rPr>
              <a:t>)</a:t>
            </a:r>
            <a:endParaRPr lang="en-GB" sz="2200" noProof="1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6A867DA1-40D8-5936-7E97-FD2AABAC7A13}"/>
              </a:ext>
            </a:extLst>
          </p:cNvPr>
          <p:cNvSpPr txBox="1"/>
          <p:nvPr/>
        </p:nvSpPr>
        <p:spPr>
          <a:xfrm>
            <a:off x="3938905" y="1371221"/>
            <a:ext cx="1416414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noProof="1"/>
              <a:t>Black Body</a:t>
            </a:r>
          </a:p>
        </p:txBody>
      </p:sp>
      <p:pic>
        <p:nvPicPr>
          <p:cNvPr id="38" name="Immagine 37">
            <a:extLst>
              <a:ext uri="{FF2B5EF4-FFF2-40B4-BE49-F238E27FC236}">
                <a16:creationId xmlns:a16="http://schemas.microsoft.com/office/drawing/2014/main" id="{D522B6F1-6C2F-D020-E271-35B40F5B2A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84164"/>
            <a:ext cx="6097542" cy="444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63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BC252-557D-F7B9-96D6-E42ED3C50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075EB7FA-7C4D-4345-BFBA-28BCD74F6AE8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13974E37-8464-E91C-52B4-7CD2EBBC6222}"/>
              </a:ext>
            </a:extLst>
          </p:cNvPr>
          <p:cNvSpPr txBox="1"/>
          <p:nvPr/>
        </p:nvSpPr>
        <p:spPr>
          <a:xfrm>
            <a:off x="194621" y="31926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  <a:effectLst/>
                <a:ea typeface="Times New Roman" panose="02020603050405020304" pitchFamily="18" charset="0"/>
              </a:rPr>
              <a:t>High inclination syste</a:t>
            </a:r>
            <a:r>
              <a:rPr lang="en-GB" sz="3600" b="1" noProof="1">
                <a:solidFill>
                  <a:srgbClr val="002060"/>
                </a:solidFill>
                <a:ea typeface="Times New Roman" panose="02020603050405020304" pitchFamily="18" charset="0"/>
              </a:rPr>
              <a:t>ms</a:t>
            </a:r>
            <a:endParaRPr lang="en-GB" sz="3600" b="1" noProof="1">
              <a:solidFill>
                <a:srgbClr val="002060"/>
              </a:solidFill>
            </a:endParaRP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E448442A-8B72-551F-CDB2-27B6380DFDA8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grpSp>
        <p:nvGrpSpPr>
          <p:cNvPr id="5" name="Gruppo 4">
            <a:extLst>
              <a:ext uri="{FF2B5EF4-FFF2-40B4-BE49-F238E27FC236}">
                <a16:creationId xmlns:a16="http://schemas.microsoft.com/office/drawing/2014/main" id="{EF9D776F-4572-79D0-883C-3FAA17195E38}"/>
              </a:ext>
            </a:extLst>
          </p:cNvPr>
          <p:cNvGrpSpPr/>
          <p:nvPr/>
        </p:nvGrpSpPr>
        <p:grpSpPr>
          <a:xfrm>
            <a:off x="321734" y="1896533"/>
            <a:ext cx="5875902" cy="4817773"/>
            <a:chOff x="194620" y="740554"/>
            <a:chExt cx="6298057" cy="4834276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67C15020-BA05-6424-0AA7-93D866780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60606"/>
            <a:stretch>
              <a:fillRect/>
            </a:stretch>
          </p:blipFill>
          <p:spPr>
            <a:xfrm>
              <a:off x="194620" y="740554"/>
              <a:ext cx="6298057" cy="4537076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E084CFE3-16BB-DFB4-2D58-48AC996629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312" t="96740"/>
            <a:stretch>
              <a:fillRect/>
            </a:stretch>
          </p:blipFill>
          <p:spPr>
            <a:xfrm>
              <a:off x="844062" y="5199409"/>
              <a:ext cx="5648615" cy="375421"/>
            </a:xfrm>
            <a:prstGeom prst="rect">
              <a:avLst/>
            </a:prstGeom>
          </p:spPr>
        </p:pic>
      </p:grp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4D1EBF4-A123-46AE-2ECE-67572A696FDA}"/>
              </a:ext>
            </a:extLst>
          </p:cNvPr>
          <p:cNvSpPr txBox="1"/>
          <p:nvPr/>
        </p:nvSpPr>
        <p:spPr>
          <a:xfrm>
            <a:off x="457200" y="788537"/>
            <a:ext cx="608166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200" b="1" noProof="1">
                <a:solidFill>
                  <a:srgbClr val="002060"/>
                </a:solidFill>
                <a:effectLst/>
                <a:ea typeface="Times New Roman" panose="02020603050405020304" pitchFamily="18" charset="0"/>
              </a:rPr>
              <a:t>Di Marco+2024.</a:t>
            </a:r>
          </a:p>
          <a:p>
            <a:r>
              <a:rPr lang="en-GB" sz="2200" noProof="1"/>
              <a:t>In GX 13+1 during the dip the PD increases and the PA swings.</a:t>
            </a:r>
            <a:endParaRPr lang="en-GB" sz="2200" noProof="1">
              <a:effectLst/>
              <a:ea typeface="Times New Roman" panose="02020603050405020304" pitchFamily="18" charset="0"/>
            </a:endParaRPr>
          </a:p>
        </p:txBody>
      </p:sp>
      <p:pic>
        <p:nvPicPr>
          <p:cNvPr id="9" name="Immagine 4">
            <a:extLst>
              <a:ext uri="{FF2B5EF4-FFF2-40B4-BE49-F238E27FC236}">
                <a16:creationId xmlns:a16="http://schemas.microsoft.com/office/drawing/2014/main" id="{2A2E71BE-17C5-F433-BE05-B89BF2EBF83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1482"/>
          <a:stretch>
            <a:fillRect/>
          </a:stretch>
        </p:blipFill>
        <p:spPr>
          <a:xfrm>
            <a:off x="6333102" y="911415"/>
            <a:ext cx="5515354" cy="170396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CasellaDiTesto 25">
            <a:extLst>
              <a:ext uri="{FF2B5EF4-FFF2-40B4-BE49-F238E27FC236}">
                <a16:creationId xmlns:a16="http://schemas.microsoft.com/office/drawing/2014/main" id="{94978408-4A6C-15A7-0789-571BDB0D86D7}"/>
              </a:ext>
            </a:extLst>
          </p:cNvPr>
          <p:cNvSpPr txBox="1"/>
          <p:nvPr/>
        </p:nvSpPr>
        <p:spPr>
          <a:xfrm>
            <a:off x="7407608" y="2473469"/>
            <a:ext cx="3230876" cy="369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b="0" i="0" u="none" strike="noStrike" kern="1200" cap="none" spc="0" baseline="0" noProof="1">
                <a:solidFill>
                  <a:srgbClr val="002060"/>
                </a:solidFill>
                <a:uFillTx/>
              </a:rPr>
              <a:t>Sketch of ADC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9117A0CB-1960-1D2D-9917-515E52627B2C}"/>
              </a:ext>
            </a:extLst>
          </p:cNvPr>
          <p:cNvSpPr txBox="1"/>
          <p:nvPr/>
        </p:nvSpPr>
        <p:spPr>
          <a:xfrm>
            <a:off x="6290620" y="3014262"/>
            <a:ext cx="568230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noProof="1">
                <a:effectLst/>
                <a:ea typeface="Times New Roman" panose="02020603050405020304" pitchFamily="18" charset="0"/>
              </a:rPr>
              <a:t>In high inclination syste</a:t>
            </a:r>
            <a:r>
              <a:rPr lang="en-GB" sz="2400" noProof="1">
                <a:ea typeface="Times New Roman" panose="02020603050405020304" pitchFamily="18" charset="0"/>
              </a:rPr>
              <a:t>ms </a:t>
            </a:r>
            <a:r>
              <a:rPr lang="en-GB" sz="2400" noProof="1">
                <a:effectLst/>
                <a:ea typeface="Times New Roman" panose="02020603050405020304" pitchFamily="18" charset="0"/>
              </a:rPr>
              <a:t>scattered and reprocessed radiation becomes important and </a:t>
            </a:r>
            <a:r>
              <a:rPr lang="en-GB" sz="2400" noProof="1">
                <a:solidFill>
                  <a:srgbClr val="002060"/>
                </a:solidFill>
                <a:effectLst/>
                <a:ea typeface="Times New Roman" panose="02020603050405020304" pitchFamily="18" charset="0"/>
              </a:rPr>
              <a:t>produces higher PD</a:t>
            </a:r>
            <a:r>
              <a:rPr lang="en-GB" sz="2400" noProof="1">
                <a:effectLst/>
                <a:ea typeface="Times New Roman" panose="02020603050405020304" pitchFamily="18" charset="0"/>
              </a:rPr>
              <a:t>. </a:t>
            </a:r>
          </a:p>
        </p:txBody>
      </p:sp>
      <p:sp>
        <p:nvSpPr>
          <p:cNvPr id="14" name="CasellaDiTesto 25">
            <a:extLst>
              <a:ext uri="{FF2B5EF4-FFF2-40B4-BE49-F238E27FC236}">
                <a16:creationId xmlns:a16="http://schemas.microsoft.com/office/drawing/2014/main" id="{4C58970A-6BCD-9777-B802-23011D3E0107}"/>
              </a:ext>
            </a:extLst>
          </p:cNvPr>
          <p:cNvSpPr txBox="1"/>
          <p:nvPr/>
        </p:nvSpPr>
        <p:spPr>
          <a:xfrm>
            <a:off x="10199409" y="954886"/>
            <a:ext cx="878150" cy="3385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 noProof="1">
                <a:solidFill>
                  <a:srgbClr val="002060"/>
                </a:solidFill>
                <a:uFillTx/>
              </a:rPr>
              <a:t>ADC</a:t>
            </a:r>
          </a:p>
        </p:txBody>
      </p:sp>
      <p:sp>
        <p:nvSpPr>
          <p:cNvPr id="15" name="CasellaDiTesto 25">
            <a:extLst>
              <a:ext uri="{FF2B5EF4-FFF2-40B4-BE49-F238E27FC236}">
                <a16:creationId xmlns:a16="http://schemas.microsoft.com/office/drawing/2014/main" id="{B4C3B5BA-B9F4-6850-51ED-9386A81DF2A9}"/>
              </a:ext>
            </a:extLst>
          </p:cNvPr>
          <p:cNvSpPr txBox="1"/>
          <p:nvPr/>
        </p:nvSpPr>
        <p:spPr>
          <a:xfrm>
            <a:off x="8583971" y="1113654"/>
            <a:ext cx="878150" cy="3385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 noProof="1">
                <a:solidFill>
                  <a:srgbClr val="002060"/>
                </a:solidFill>
                <a:uFillTx/>
              </a:rPr>
              <a:t>NS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A34A6B1D-6146-4BEC-FB57-AA06121529B4}"/>
              </a:ext>
            </a:extLst>
          </p:cNvPr>
          <p:cNvSpPr txBox="1"/>
          <p:nvPr/>
        </p:nvSpPr>
        <p:spPr>
          <a:xfrm>
            <a:off x="6333102" y="4897111"/>
            <a:ext cx="55153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noProof="1">
                <a:solidFill>
                  <a:schemeClr val="accent2"/>
                </a:solidFill>
                <a:effectLst/>
                <a:ea typeface="Times New Roman" panose="02020603050405020304" pitchFamily="18" charset="0"/>
              </a:rPr>
              <a:t>ADC sources </a:t>
            </a:r>
            <a:r>
              <a:rPr lang="en-GB" sz="2200" noProof="1">
                <a:solidFill>
                  <a:schemeClr val="accent2"/>
                </a:solidFill>
                <a:effectLst/>
                <a:ea typeface="Times New Roman" panose="02020603050405020304" pitchFamily="18" charset="0"/>
              </a:rPr>
              <a:t>:</a:t>
            </a:r>
            <a:r>
              <a:rPr lang="en-GB" sz="2200" noProof="1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2400" noProof="1"/>
              <a:t>observed emission produced by scattering in an extend sandwich-like corona.</a:t>
            </a:r>
          </a:p>
        </p:txBody>
      </p:sp>
    </p:spTree>
    <p:extLst>
      <p:ext uri="{BB962C8B-B14F-4D97-AF65-F5344CB8AC3E}">
        <p14:creationId xmlns:p14="http://schemas.microsoft.com/office/powerpoint/2010/main" val="1638053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97188-940F-8190-89CE-B5348F280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5C804683-4B30-F0EF-75E3-08D12A3BE1FC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7F4F28BC-6087-85AD-2E72-3B430F3BEFDA}"/>
              </a:ext>
            </a:extLst>
          </p:cNvPr>
          <p:cNvSpPr txBox="1"/>
          <p:nvPr/>
        </p:nvSpPr>
        <p:spPr>
          <a:xfrm>
            <a:off x="217768" y="28169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The case of 4U 1822-37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FC31169F-8AA3-6638-1A20-28BD0B9E9097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5132889B-A016-B9BA-F6FE-82794F569299}"/>
                  </a:ext>
                </a:extLst>
              </p:cNvPr>
              <p:cNvSpPr txBox="1"/>
              <p:nvPr/>
            </p:nvSpPr>
            <p:spPr>
              <a:xfrm>
                <a:off x="217768" y="818397"/>
                <a:ext cx="10435664" cy="47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noProof="1"/>
                  <a:t>Eclipsing ADC LMXB hosting a 0.59 s X-ray pulsar, viewed 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 noProof="1" dirty="0" smtClean="0">
                            <a:latin typeface="Cambria Math" panose="02040503050406030204" pitchFamily="18" charset="0"/>
                          </a:rPr>
                          <m:t>80</m:t>
                        </m:r>
                      </m:e>
                      <m:sup>
                        <m:r>
                          <a:rPr lang="en-GB" sz="2400" i="1" noProof="1" dirty="0" smtClean="0"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  <m:r>
                      <a:rPr lang="en-GB" sz="2400" b="0" i="1" noProof="1" dirty="0" smtClean="0">
                        <a:latin typeface="Cambria Math" panose="02040503050406030204" pitchFamily="18" charset="0"/>
                      </a:rPr>
                      <m:t>− </m:t>
                    </m:r>
                    <m:sSup>
                      <m:sSupPr>
                        <m:ctrlP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  <m:t>85</m:t>
                        </m:r>
                      </m:e>
                      <m:sup>
                        <m:r>
                          <a:rPr lang="en-GB" sz="2400" i="1" noProof="1" dirty="0" smtClean="0"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  <m:r>
                      <a:rPr lang="en-GB" sz="2400" i="1" noProof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GB" sz="2400" noProof="1"/>
              </a:p>
            </p:txBody>
          </p:sp>
        </mc:Choice>
        <mc:Fallback xmlns="">
          <p:sp>
            <p:nvSpPr>
              <p:cNvPr id="6" name="CasellaDiTesto 5">
                <a:extLst>
                  <a:ext uri="{FF2B5EF4-FFF2-40B4-BE49-F238E27FC236}">
                    <a16:creationId xmlns:a16="http://schemas.microsoft.com/office/drawing/2014/main" id="{5132889B-A016-B9BA-F6FE-82794F5692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68" y="818397"/>
                <a:ext cx="10435664" cy="475323"/>
              </a:xfrm>
              <a:prstGeom prst="rect">
                <a:avLst/>
              </a:prstGeom>
              <a:blipFill>
                <a:blip r:embed="rId3"/>
                <a:stretch>
                  <a:fillRect l="-972" t="-10526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CasellaDiTesto 6">
                <a:extLst>
                  <a:ext uri="{FF2B5EF4-FFF2-40B4-BE49-F238E27FC236}">
                    <a16:creationId xmlns:a16="http://schemas.microsoft.com/office/drawing/2014/main" id="{8E875949-8EDB-DD82-D530-A5C6BD217971}"/>
                  </a:ext>
                </a:extLst>
              </p:cNvPr>
              <p:cNvSpPr txBox="1"/>
              <p:nvPr/>
            </p:nvSpPr>
            <p:spPr>
              <a:xfrm>
                <a:off x="232335" y="1325468"/>
                <a:ext cx="9778768" cy="11541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sz="2400" b="1" noProof="1">
                    <a:solidFill>
                      <a:srgbClr val="002060"/>
                    </a:solidFill>
                    <a:effectLst/>
                    <a:ea typeface="Times New Roman" panose="02020603050405020304" pitchFamily="18" charset="0"/>
                  </a:rPr>
                  <a:t>Luminosity mismatch</a:t>
                </a:r>
              </a:p>
              <a:p>
                <a:r>
                  <a:rPr lang="en-GB" sz="2200" noProof="1"/>
                  <a:t>The observed luminosity is only of order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  <m:t>36</m:t>
                        </m:r>
                      </m:sup>
                    </m:sSup>
                    <m:r>
                      <m:rPr>
                        <m:nor/>
                      </m:rPr>
                      <a:rPr lang="en-GB" sz="2200" i="0" noProof="1" dirty="0" smtClean="0">
                        <a:latin typeface="Cambria Math" panose="02040503050406030204" pitchFamily="18" charset="0"/>
                      </a:rPr>
                      <m:t>erg</m:t>
                    </m:r>
                    <m:r>
                      <m:rPr>
                        <m:lit/>
                        <m:nor/>
                      </m:rPr>
                      <a:rPr lang="en-GB" sz="2200" b="0" i="0" noProof="1" dirty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GB" sz="2200" i="0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200" i="0" noProof="1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2200" b="0" i="0" noProof="1" dirty="0" smtClean="0">
                            <a:latin typeface="Cambria Math" panose="02040503050406030204" pitchFamily="18" charset="0"/>
                          </a:rPr>
                          <m:t>-</m:t>
                        </m:r>
                        <m:r>
                          <a:rPr lang="en-GB" sz="2200" b="0" i="1" noProof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GB" sz="2200" noProof="1">
                    <a:effectLst/>
                    <a:ea typeface="Times New Roman" panose="02020603050405020304" pitchFamily="18" charset="0"/>
                  </a:rPr>
                  <a:t>, </a:t>
                </a:r>
                <a:r>
                  <a:rPr lang="en-GB" sz="2200" noProof="1"/>
                  <a:t>but the intrinsic luminosity  is close to the Eddington limit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  <m:t>38</m:t>
                        </m:r>
                      </m:sup>
                    </m:sSup>
                    <m:r>
                      <m:rPr>
                        <m:nor/>
                      </m:rPr>
                      <a:rPr lang="en-GB" sz="2200" i="0" noProof="1" dirty="0" smtClean="0">
                        <a:latin typeface="Cambria Math" panose="02040503050406030204" pitchFamily="18" charset="0"/>
                      </a:rPr>
                      <m:t>erg</m:t>
                    </m:r>
                    <m:r>
                      <m:rPr>
                        <m:lit/>
                        <m:nor/>
                      </m:rPr>
                      <a:rPr lang="en-GB" sz="2200" i="0" noProof="1" dirty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GB" sz="2200" i="0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200" i="0" noProof="1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m:rPr>
                            <m:nor/>
                          </m:rPr>
                          <a:rPr lang="en-US" sz="2200" b="0" i="0" noProof="1" dirty="0" smtClean="0">
                            <a:latin typeface="Cambria Math" panose="02040503050406030204" pitchFamily="18" charset="0"/>
                          </a:rPr>
                          <m:t>-</m:t>
                        </m:r>
                        <m:r>
                          <a:rPr lang="en-GB" sz="2200" i="1" noProof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GB" sz="2200" noProof="1"/>
                  <a:t>).</a:t>
                </a:r>
                <a:endParaRPr lang="en-GB" sz="2200" noProof="1">
                  <a:effectLst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CasellaDiTesto 6">
                <a:extLst>
                  <a:ext uri="{FF2B5EF4-FFF2-40B4-BE49-F238E27FC236}">
                    <a16:creationId xmlns:a16="http://schemas.microsoft.com/office/drawing/2014/main" id="{8E875949-8EDB-DD82-D530-A5C6BD217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35" y="1325468"/>
                <a:ext cx="9778768" cy="1154162"/>
              </a:xfrm>
              <a:prstGeom prst="rect">
                <a:avLst/>
              </a:prstGeom>
              <a:blipFill>
                <a:blip r:embed="rId4"/>
                <a:stretch>
                  <a:fillRect l="-1038" t="-4348" r="-908" b="-97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DBF4184A-7DE4-81BD-DFE3-74530ABC07FE}"/>
              </a:ext>
            </a:extLst>
          </p:cNvPr>
          <p:cNvSpPr txBox="1"/>
          <p:nvPr/>
        </p:nvSpPr>
        <p:spPr>
          <a:xfrm>
            <a:off x="217768" y="2697137"/>
            <a:ext cx="452533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noProof="1"/>
              <a:t>Large orbital period derivative implies super-Eddington mass transfer (</a:t>
            </a:r>
            <a:r>
              <a:rPr lang="en-GB" sz="2200" b="1" noProof="1">
                <a:solidFill>
                  <a:srgbClr val="002060"/>
                </a:solidFill>
              </a:rPr>
              <a:t>Burderi+2010)</a:t>
            </a:r>
            <a:r>
              <a:rPr lang="en-GB" sz="2200" noProof="1">
                <a:solidFill>
                  <a:srgbClr val="002060"/>
                </a:solidFill>
              </a:rPr>
              <a:t>. </a:t>
            </a:r>
            <a:endParaRPr lang="en-GB" sz="2200" noProof="1"/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C1891890-0152-D835-07B7-31B205FEBF14}"/>
              </a:ext>
            </a:extLst>
          </p:cNvPr>
          <p:cNvGrpSpPr/>
          <p:nvPr/>
        </p:nvGrpSpPr>
        <p:grpSpPr>
          <a:xfrm>
            <a:off x="4821939" y="3077059"/>
            <a:ext cx="7165848" cy="2381200"/>
            <a:chOff x="2609936" y="0"/>
            <a:chExt cx="6972127" cy="2316827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C82FD699-71C2-AAB8-6988-CFFC59B8F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76244"/>
            <a:stretch>
              <a:fillRect/>
            </a:stretch>
          </p:blipFill>
          <p:spPr>
            <a:xfrm>
              <a:off x="2609936" y="0"/>
              <a:ext cx="6972127" cy="1629162"/>
            </a:xfrm>
            <a:prstGeom prst="rect">
              <a:avLst/>
            </a:prstGeom>
          </p:spPr>
        </p:pic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DD087E37-C663-AB09-E596-90B2997862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89973"/>
            <a:stretch>
              <a:fillRect/>
            </a:stretch>
          </p:blipFill>
          <p:spPr>
            <a:xfrm>
              <a:off x="2609936" y="1629168"/>
              <a:ext cx="6972127" cy="687659"/>
            </a:xfrm>
            <a:prstGeom prst="rect">
              <a:avLst/>
            </a:prstGeom>
          </p:spPr>
        </p:pic>
      </p:grp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3C6B548-4D71-8858-4676-DD33D3F614EE}"/>
              </a:ext>
            </a:extLst>
          </p:cNvPr>
          <p:cNvSpPr txBox="1"/>
          <p:nvPr/>
        </p:nvSpPr>
        <p:spPr>
          <a:xfrm>
            <a:off x="7831398" y="2822118"/>
            <a:ext cx="40640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noProof="1"/>
              <a:t>Cyclotron line at 0.66 keV (</a:t>
            </a:r>
            <a:r>
              <a:rPr lang="en-GB" b="1" noProof="1">
                <a:solidFill>
                  <a:srgbClr val="002060"/>
                </a:solidFill>
              </a:rPr>
              <a:t>Iaria+2024)</a:t>
            </a:r>
            <a:endParaRPr lang="en-GB" sz="1400" noProof="1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9AFC2D99-E5A1-89A8-5B21-DE73B1B95316}"/>
              </a:ext>
            </a:extLst>
          </p:cNvPr>
          <p:cNvSpPr txBox="1"/>
          <p:nvPr/>
        </p:nvSpPr>
        <p:spPr>
          <a:xfrm>
            <a:off x="0" y="5969194"/>
            <a:ext cx="1219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800" b="1" noProof="1">
                <a:solidFill>
                  <a:srgbClr val="002060"/>
                </a:solidFill>
              </a:rPr>
              <a:t>4U 1822−37 is intrinsically much brighter than it appears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>
                <a:extLst>
                  <a:ext uri="{FF2B5EF4-FFF2-40B4-BE49-F238E27FC236}">
                    <a16:creationId xmlns:a16="http://schemas.microsoft.com/office/drawing/2014/main" id="{896726FA-FCA8-D819-DBA6-4DA77339883B}"/>
                  </a:ext>
                </a:extLst>
              </p:cNvPr>
              <p:cNvSpPr txBox="1"/>
              <p:nvPr/>
            </p:nvSpPr>
            <p:spPr>
              <a:xfrm>
                <a:off x="217768" y="4022640"/>
                <a:ext cx="4589602" cy="178510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2200" b="1" noProof="1">
                    <a:solidFill>
                      <a:srgbClr val="002060"/>
                    </a:solidFill>
                  </a:rPr>
                  <a:t>Ghosh &amp; Lamb (1979) model</a:t>
                </a:r>
                <a:r>
                  <a:rPr lang="en-GB" sz="2200" noProof="1"/>
                  <a:t>:</a:t>
                </a:r>
              </a:p>
              <a:p>
                <a:r>
                  <a:rPr lang="en-GB" sz="2200" noProof="1"/>
                  <a:t>Observed luminosity implies </a:t>
                </a:r>
                <a14:m>
                  <m:oMath xmlns:m="http://schemas.openxmlformats.org/officeDocument/2006/math">
                    <m:r>
                      <a:rPr lang="en-GB" sz="2200" b="0" i="0" noProof="1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GB" sz="2200" b="0" i="0" noProof="1" dirty="0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B</m:t>
                    </m:r>
                    <m:r>
                      <a:rPr lang="en-GB" sz="2200" b="0" i="0" noProof="1" dirty="0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 ~</m:t>
                    </m:r>
                    <m:sSup>
                      <m:sSupPr>
                        <m:ctrlPr>
                          <a:rPr lang="en-GB" sz="2200" b="0" i="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b="0" i="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 10</m:t>
                        </m:r>
                      </m:e>
                      <m:sup>
                        <m:r>
                          <a:rPr lang="en-GB" sz="2200" b="0" i="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sup>
                    </m:sSup>
                  </m:oMath>
                </a14:m>
                <a:r>
                  <a:rPr lang="en-GB" sz="2200" noProof="1">
                    <a:solidFill>
                      <a:schemeClr val="tx2"/>
                    </a:solidFill>
                  </a:rPr>
                  <a:t> G</a:t>
                </a:r>
                <a:r>
                  <a:rPr lang="en-GB" sz="2200" noProof="1"/>
                  <a:t>   ❌</a:t>
                </a:r>
              </a:p>
              <a:p>
                <a:r>
                  <a:rPr lang="en-GB" sz="2200" noProof="1"/>
                  <a:t>Eddington luminosity  implies </a:t>
                </a:r>
                <a14:m>
                  <m:oMath xmlns:m="http://schemas.openxmlformats.org/officeDocument/2006/math">
                    <m:r>
                      <a:rPr lang="en-GB" sz="2200" b="0" i="0" noProof="1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GB" sz="2200" noProof="1" dirty="0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B</m:t>
                    </m:r>
                    <m:r>
                      <a:rPr lang="en-GB" sz="2200" noProof="1" dirty="0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 ~</m:t>
                    </m:r>
                    <m:sSup>
                      <m:sSupPr>
                        <m:ctrlPr>
                          <a:rPr lang="en-GB" sz="220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 10</m:t>
                        </m:r>
                      </m:e>
                      <m:sup>
                        <m:r>
                          <a:rPr lang="en-GB" sz="220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sz="2200" b="0" i="1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GB" sz="2200" noProof="1"/>
                  <a:t> G    ✔️</a:t>
                </a:r>
              </a:p>
            </p:txBody>
          </p:sp>
        </mc:Choice>
        <mc:Fallback xmlns="">
          <p:sp>
            <p:nvSpPr>
              <p:cNvPr id="22" name="CasellaDiTesto 21">
                <a:extLst>
                  <a:ext uri="{FF2B5EF4-FFF2-40B4-BE49-F238E27FC236}">
                    <a16:creationId xmlns:a16="http://schemas.microsoft.com/office/drawing/2014/main" id="{896726FA-FCA8-D819-DBA6-4DA7733988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68" y="4022640"/>
                <a:ext cx="4589602" cy="1785104"/>
              </a:xfrm>
              <a:prstGeom prst="rect">
                <a:avLst/>
              </a:prstGeom>
              <a:blipFill>
                <a:blip r:embed="rId6"/>
                <a:stretch>
                  <a:fillRect l="-1657" t="-2113" b="-56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294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15A38-22CB-D276-A604-F7258C291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Immagine 130">
            <a:extLst>
              <a:ext uri="{FF2B5EF4-FFF2-40B4-BE49-F238E27FC236}">
                <a16:creationId xmlns:a16="http://schemas.microsoft.com/office/drawing/2014/main" id="{DE6990E9-B552-ED2A-DBAB-90A6E8DB78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770" r="4350"/>
          <a:stretch>
            <a:fillRect/>
          </a:stretch>
        </p:blipFill>
        <p:spPr>
          <a:xfrm>
            <a:off x="5006797" y="777784"/>
            <a:ext cx="6597243" cy="420548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E2BF0AEA-E09F-FE8A-C207-3576D738FE3E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C1C7466E-B806-9CE2-F54C-B5EBF10A96A2}"/>
              </a:ext>
            </a:extLst>
          </p:cNvPr>
          <p:cNvSpPr txBox="1"/>
          <p:nvPr/>
        </p:nvSpPr>
        <p:spPr>
          <a:xfrm>
            <a:off x="228477" y="10402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The periscope scenario</a:t>
            </a:r>
            <a:endParaRPr lang="en-GB" sz="3600" noProof="1">
              <a:solidFill>
                <a:srgbClr val="002060"/>
              </a:solidFill>
            </a:endParaRP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7B517E7B-F522-0331-2E77-5BA1B1FE1480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7BD9601A-8EB4-391F-60E6-C429D0EC473C}"/>
              </a:ext>
            </a:extLst>
          </p:cNvPr>
          <p:cNvSpPr txBox="1"/>
          <p:nvPr/>
        </p:nvSpPr>
        <p:spPr>
          <a:xfrm>
            <a:off x="228476" y="3930671"/>
            <a:ext cx="522692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noProof="1">
                <a:solidFill>
                  <a:schemeClr val="accent2"/>
                </a:solidFill>
              </a:rPr>
              <a:t>Periscope:</a:t>
            </a:r>
            <a:r>
              <a:rPr lang="en-GB" sz="2400" noProof="1"/>
              <a:t> </a:t>
            </a:r>
          </a:p>
          <a:p>
            <a:r>
              <a:rPr lang="en-GB" sz="2400" noProof="1"/>
              <a:t>An extended, optically thin ADC scatters a small fraction of the intrinsic radiation into our line of sight.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53124EDF-A394-1067-04CE-BF3EF1D64C0D}"/>
              </a:ext>
            </a:extLst>
          </p:cNvPr>
          <p:cNvSpPr txBox="1"/>
          <p:nvPr/>
        </p:nvSpPr>
        <p:spPr>
          <a:xfrm>
            <a:off x="0" y="5713272"/>
            <a:ext cx="12192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800" b="1" noProof="1">
                <a:solidFill>
                  <a:srgbClr val="002060"/>
                </a:solidFill>
              </a:rPr>
              <a:t>Testing the geometry through a coordinated spectral and polarimetric campaign with XMM-Newton, Swift, NuSTAR, and IXPE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DBB805E1-72C4-3C64-653B-9E7ED20CB5D4}"/>
              </a:ext>
            </a:extLst>
          </p:cNvPr>
          <p:cNvSpPr txBox="1"/>
          <p:nvPr/>
        </p:nvSpPr>
        <p:spPr>
          <a:xfrm>
            <a:off x="228476" y="1155549"/>
            <a:ext cx="4778321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GB" sz="2400" b="1" noProof="1">
                <a:solidFill>
                  <a:srgbClr val="002060"/>
                </a:solidFill>
              </a:rPr>
              <a:t>We can still probe the inner regions.</a:t>
            </a:r>
            <a:br>
              <a:rPr lang="en-GB" sz="2400" b="1" noProof="1"/>
            </a:br>
            <a:r>
              <a:rPr lang="en-GB" sz="2400" noProof="1"/>
              <a:t>Thermal emission, </a:t>
            </a:r>
            <a:r>
              <a:rPr lang="en-GB" sz="2400" noProof="1">
                <a:solidFill>
                  <a:srgbClr val="FF0000"/>
                </a:solidFill>
              </a:rPr>
              <a:t>Comptonization</a:t>
            </a:r>
            <a:r>
              <a:rPr lang="en-GB" sz="2400" noProof="1"/>
              <a:t>, </a:t>
            </a:r>
            <a:r>
              <a:rPr lang="en-GB" sz="2400" noProof="1">
                <a:solidFill>
                  <a:schemeClr val="accent6"/>
                </a:solidFill>
              </a:rPr>
              <a:t>Reflection </a:t>
            </a:r>
          </a:p>
          <a:p>
            <a:r>
              <a:rPr lang="en-GB" sz="2400" noProof="1"/>
              <a:t>and X-ray pulsations</a:t>
            </a:r>
          </a:p>
          <a:p>
            <a:r>
              <a:rPr lang="en-GB" sz="2000" b="1" noProof="1">
                <a:solidFill>
                  <a:srgbClr val="002060"/>
                </a:solidFill>
              </a:rPr>
              <a:t>(Iaria+2013, 2024; Anitra+2021)</a:t>
            </a:r>
          </a:p>
        </p:txBody>
      </p:sp>
      <p:sp>
        <p:nvSpPr>
          <p:cNvPr id="108" name="Figura a mano libera 107">
            <a:extLst>
              <a:ext uri="{FF2B5EF4-FFF2-40B4-BE49-F238E27FC236}">
                <a16:creationId xmlns:a16="http://schemas.microsoft.com/office/drawing/2014/main" id="{AD5A7AEB-E678-D884-E307-63345E4265CD}"/>
              </a:ext>
            </a:extLst>
          </p:cNvPr>
          <p:cNvSpPr/>
          <p:nvPr/>
        </p:nvSpPr>
        <p:spPr>
          <a:xfrm rot="18684590">
            <a:off x="7237303" y="2126288"/>
            <a:ext cx="960945" cy="130790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109" name="Figura a mano libera 108">
            <a:extLst>
              <a:ext uri="{FF2B5EF4-FFF2-40B4-BE49-F238E27FC236}">
                <a16:creationId xmlns:a16="http://schemas.microsoft.com/office/drawing/2014/main" id="{EF69011A-1BA3-0746-96C1-774AE6F3E6DD}"/>
              </a:ext>
            </a:extLst>
          </p:cNvPr>
          <p:cNvSpPr/>
          <p:nvPr/>
        </p:nvSpPr>
        <p:spPr>
          <a:xfrm rot="2666919">
            <a:off x="7707250" y="2385659"/>
            <a:ext cx="644151" cy="45719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110" name="Figura a mano libera 109">
            <a:extLst>
              <a:ext uri="{FF2B5EF4-FFF2-40B4-BE49-F238E27FC236}">
                <a16:creationId xmlns:a16="http://schemas.microsoft.com/office/drawing/2014/main" id="{320EBDC1-57C4-F851-07DD-46BC08FFA3ED}"/>
              </a:ext>
            </a:extLst>
          </p:cNvPr>
          <p:cNvSpPr/>
          <p:nvPr/>
        </p:nvSpPr>
        <p:spPr>
          <a:xfrm rot="19163281">
            <a:off x="8207332" y="2324024"/>
            <a:ext cx="789075" cy="110749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113" name="Figura a mano libera 112">
            <a:extLst>
              <a:ext uri="{FF2B5EF4-FFF2-40B4-BE49-F238E27FC236}">
                <a16:creationId xmlns:a16="http://schemas.microsoft.com/office/drawing/2014/main" id="{4A381A17-00B8-EE62-A7E2-137A32D2C251}"/>
              </a:ext>
            </a:extLst>
          </p:cNvPr>
          <p:cNvSpPr/>
          <p:nvPr/>
        </p:nvSpPr>
        <p:spPr>
          <a:xfrm rot="19163281">
            <a:off x="8552034" y="2430811"/>
            <a:ext cx="793328" cy="80726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pic>
        <p:nvPicPr>
          <p:cNvPr id="118" name="Immagine 117">
            <a:extLst>
              <a:ext uri="{FF2B5EF4-FFF2-40B4-BE49-F238E27FC236}">
                <a16:creationId xmlns:a16="http://schemas.microsoft.com/office/drawing/2014/main" id="{5048CC99-DAF0-AB2C-19B2-24F505DDC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4040" y="1898530"/>
            <a:ext cx="605899" cy="730927"/>
          </a:xfrm>
          <a:prstGeom prst="rect">
            <a:avLst/>
          </a:prstGeom>
        </p:spPr>
      </p:pic>
      <p:sp>
        <p:nvSpPr>
          <p:cNvPr id="119" name="Figura a mano libera 118">
            <a:extLst>
              <a:ext uri="{FF2B5EF4-FFF2-40B4-BE49-F238E27FC236}">
                <a16:creationId xmlns:a16="http://schemas.microsoft.com/office/drawing/2014/main" id="{C03391B4-FCBE-5186-E61C-603AFAF39F67}"/>
              </a:ext>
            </a:extLst>
          </p:cNvPr>
          <p:cNvSpPr/>
          <p:nvPr/>
        </p:nvSpPr>
        <p:spPr>
          <a:xfrm>
            <a:off x="10012279" y="2246107"/>
            <a:ext cx="1373460" cy="108121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123" name="Figura a mano libera 122">
            <a:extLst>
              <a:ext uri="{FF2B5EF4-FFF2-40B4-BE49-F238E27FC236}">
                <a16:creationId xmlns:a16="http://schemas.microsoft.com/office/drawing/2014/main" id="{6BD1DC3D-B538-ADE3-D84F-6BB2CD95CB25}"/>
              </a:ext>
            </a:extLst>
          </p:cNvPr>
          <p:cNvSpPr/>
          <p:nvPr/>
        </p:nvSpPr>
        <p:spPr>
          <a:xfrm>
            <a:off x="10164679" y="2398507"/>
            <a:ext cx="1373460" cy="108121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124" name="Figura a mano libera 123">
            <a:extLst>
              <a:ext uri="{FF2B5EF4-FFF2-40B4-BE49-F238E27FC236}">
                <a16:creationId xmlns:a16="http://schemas.microsoft.com/office/drawing/2014/main" id="{28B38115-51CF-6DC7-02E4-8436B440D302}"/>
              </a:ext>
            </a:extLst>
          </p:cNvPr>
          <p:cNvSpPr/>
          <p:nvPr/>
        </p:nvSpPr>
        <p:spPr>
          <a:xfrm>
            <a:off x="10164680" y="2067183"/>
            <a:ext cx="1373460" cy="108121"/>
          </a:xfrm>
          <a:custGeom>
            <a:avLst/>
            <a:gdLst>
              <a:gd name="csX0" fmla="*/ 0 w 1828800"/>
              <a:gd name="csY0" fmla="*/ 591015 h 591019"/>
              <a:gd name="csX1" fmla="*/ 234176 w 1828800"/>
              <a:gd name="csY1" fmla="*/ 0 h 591019"/>
              <a:gd name="csX2" fmla="*/ 434898 w 1828800"/>
              <a:gd name="csY2" fmla="*/ 591015 h 591019"/>
              <a:gd name="csX3" fmla="*/ 635620 w 1828800"/>
              <a:gd name="csY3" fmla="*/ 11152 h 591019"/>
              <a:gd name="csX4" fmla="*/ 836342 w 1828800"/>
              <a:gd name="csY4" fmla="*/ 546410 h 591019"/>
              <a:gd name="csX5" fmla="*/ 992459 w 1828800"/>
              <a:gd name="csY5" fmla="*/ 22303 h 591019"/>
              <a:gd name="csX6" fmla="*/ 1204332 w 1828800"/>
              <a:gd name="csY6" fmla="*/ 490654 h 591019"/>
              <a:gd name="csX7" fmla="*/ 1338147 w 1828800"/>
              <a:gd name="csY7" fmla="*/ 133815 h 591019"/>
              <a:gd name="csX8" fmla="*/ 1516566 w 1828800"/>
              <a:gd name="csY8" fmla="*/ 345688 h 591019"/>
              <a:gd name="csX9" fmla="*/ 1739590 w 1828800"/>
              <a:gd name="csY9" fmla="*/ 301083 h 591019"/>
              <a:gd name="csX10" fmla="*/ 1828800 w 1828800"/>
              <a:gd name="csY10" fmla="*/ 267630 h 5910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28800" h="591019">
                <a:moveTo>
                  <a:pt x="0" y="591015"/>
                </a:moveTo>
                <a:cubicBezTo>
                  <a:pt x="80846" y="295507"/>
                  <a:pt x="161693" y="0"/>
                  <a:pt x="234176" y="0"/>
                </a:cubicBezTo>
                <a:cubicBezTo>
                  <a:pt x="306659" y="0"/>
                  <a:pt x="367991" y="589156"/>
                  <a:pt x="434898" y="591015"/>
                </a:cubicBezTo>
                <a:cubicBezTo>
                  <a:pt x="501805" y="592874"/>
                  <a:pt x="568713" y="18586"/>
                  <a:pt x="635620" y="11152"/>
                </a:cubicBezTo>
                <a:cubicBezTo>
                  <a:pt x="702527" y="3718"/>
                  <a:pt x="776869" y="544552"/>
                  <a:pt x="836342" y="546410"/>
                </a:cubicBezTo>
                <a:cubicBezTo>
                  <a:pt x="895815" y="548268"/>
                  <a:pt x="931127" y="31596"/>
                  <a:pt x="992459" y="22303"/>
                </a:cubicBezTo>
                <a:cubicBezTo>
                  <a:pt x="1053791" y="13010"/>
                  <a:pt x="1146717" y="472069"/>
                  <a:pt x="1204332" y="490654"/>
                </a:cubicBezTo>
                <a:cubicBezTo>
                  <a:pt x="1261947" y="509239"/>
                  <a:pt x="1286108" y="157976"/>
                  <a:pt x="1338147" y="133815"/>
                </a:cubicBezTo>
                <a:cubicBezTo>
                  <a:pt x="1390186" y="109654"/>
                  <a:pt x="1449659" y="317810"/>
                  <a:pt x="1516566" y="345688"/>
                </a:cubicBezTo>
                <a:cubicBezTo>
                  <a:pt x="1583473" y="373566"/>
                  <a:pt x="1687551" y="314093"/>
                  <a:pt x="1739590" y="301083"/>
                </a:cubicBezTo>
                <a:cubicBezTo>
                  <a:pt x="1791629" y="288073"/>
                  <a:pt x="1810214" y="277851"/>
                  <a:pt x="1828800" y="267630"/>
                </a:cubicBezTo>
              </a:path>
            </a:pathLst>
          </a:cu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noProof="1"/>
              <a:t>`</a:t>
            </a:r>
          </a:p>
        </p:txBody>
      </p:sp>
      <p:sp>
        <p:nvSpPr>
          <p:cNvPr id="125" name="CasellaDiTesto 25">
            <a:extLst>
              <a:ext uri="{FF2B5EF4-FFF2-40B4-BE49-F238E27FC236}">
                <a16:creationId xmlns:a16="http://schemas.microsoft.com/office/drawing/2014/main" id="{B7ACB687-D917-05D2-9880-BC99B6E0F2A9}"/>
              </a:ext>
            </a:extLst>
          </p:cNvPr>
          <p:cNvSpPr txBox="1"/>
          <p:nvPr/>
        </p:nvSpPr>
        <p:spPr>
          <a:xfrm>
            <a:off x="10090465" y="2733367"/>
            <a:ext cx="1453636" cy="369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noProof="1">
                <a:solidFill>
                  <a:schemeClr val="bg1"/>
                </a:solidFill>
              </a:rPr>
              <a:t>Disk</a:t>
            </a:r>
            <a:endParaRPr lang="en-GB" b="0" i="0" u="none" strike="noStrike" kern="1200" cap="none" spc="0" baseline="0" noProof="1">
              <a:solidFill>
                <a:schemeClr val="bg1"/>
              </a:solidFill>
              <a:uFillTx/>
            </a:endParaRPr>
          </a:p>
        </p:txBody>
      </p:sp>
      <p:sp>
        <p:nvSpPr>
          <p:cNvPr id="126" name="CasellaDiTesto 25">
            <a:extLst>
              <a:ext uri="{FF2B5EF4-FFF2-40B4-BE49-F238E27FC236}">
                <a16:creationId xmlns:a16="http://schemas.microsoft.com/office/drawing/2014/main" id="{53D001A1-33B4-1E7C-CB01-83186E22E76A}"/>
              </a:ext>
            </a:extLst>
          </p:cNvPr>
          <p:cNvSpPr txBox="1"/>
          <p:nvPr/>
        </p:nvSpPr>
        <p:spPr>
          <a:xfrm>
            <a:off x="6609168" y="3047020"/>
            <a:ext cx="1453636" cy="6463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noProof="1"/>
              <a:t>Thick Corona</a:t>
            </a:r>
            <a:endParaRPr lang="en-GB" b="0" i="0" u="none" strike="noStrike" kern="1200" cap="none" spc="0" baseline="0" noProof="1">
              <a:uFillTx/>
            </a:endParaRPr>
          </a:p>
        </p:txBody>
      </p:sp>
      <p:sp>
        <p:nvSpPr>
          <p:cNvPr id="127" name="CasellaDiTesto 25">
            <a:extLst>
              <a:ext uri="{FF2B5EF4-FFF2-40B4-BE49-F238E27FC236}">
                <a16:creationId xmlns:a16="http://schemas.microsoft.com/office/drawing/2014/main" id="{17EF8DF5-95A2-C72C-4418-2840D3EAA98D}"/>
              </a:ext>
            </a:extLst>
          </p:cNvPr>
          <p:cNvSpPr txBox="1"/>
          <p:nvPr/>
        </p:nvSpPr>
        <p:spPr>
          <a:xfrm>
            <a:off x="9259873" y="967472"/>
            <a:ext cx="1453636" cy="6463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noProof="1"/>
              <a:t>Thin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noProof="1"/>
              <a:t> Corona</a:t>
            </a:r>
            <a:endParaRPr lang="en-GB" b="0" i="0" u="none" strike="noStrike" kern="1200" cap="none" spc="0" baseline="0" noProof="1">
              <a:uFillTx/>
            </a:endParaRPr>
          </a:p>
        </p:txBody>
      </p:sp>
      <p:sp>
        <p:nvSpPr>
          <p:cNvPr id="132" name="CasellaDiTesto 25">
            <a:extLst>
              <a:ext uri="{FF2B5EF4-FFF2-40B4-BE49-F238E27FC236}">
                <a16:creationId xmlns:a16="http://schemas.microsoft.com/office/drawing/2014/main" id="{A3C74D2C-A696-DEC6-5AF2-D552D1D6CE57}"/>
              </a:ext>
            </a:extLst>
          </p:cNvPr>
          <p:cNvSpPr txBox="1"/>
          <p:nvPr/>
        </p:nvSpPr>
        <p:spPr>
          <a:xfrm>
            <a:off x="9300437" y="4415763"/>
            <a:ext cx="2454270" cy="3385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noProof="1"/>
              <a:t>Courtesy of ChatGPT </a:t>
            </a:r>
            <a:endParaRPr lang="en-GB" sz="1600" b="0" i="0" u="none" strike="noStrike" kern="1200" cap="none" spc="0" baseline="0" noProof="1"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5959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10AE4-1E48-E8A6-EEB9-6646D9FDD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E24A8477-3F34-BDE5-5501-12512517B1A1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770DBC94-88E2-D3D1-9CDD-E2940F89C6C0}"/>
              </a:ext>
            </a:extLst>
          </p:cNvPr>
          <p:cNvSpPr txBox="1"/>
          <p:nvPr/>
        </p:nvSpPr>
        <p:spPr>
          <a:xfrm>
            <a:off x="135899" y="28050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Spectral decomposition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D8408CED-F086-7B87-5DB7-CAA29AB80D2E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grpSp>
        <p:nvGrpSpPr>
          <p:cNvPr id="5" name="Gruppo 4">
            <a:extLst>
              <a:ext uri="{FF2B5EF4-FFF2-40B4-BE49-F238E27FC236}">
                <a16:creationId xmlns:a16="http://schemas.microsoft.com/office/drawing/2014/main" id="{629C2190-9983-1556-8045-A3DFBE941DAA}"/>
              </a:ext>
            </a:extLst>
          </p:cNvPr>
          <p:cNvGrpSpPr/>
          <p:nvPr/>
        </p:nvGrpSpPr>
        <p:grpSpPr>
          <a:xfrm>
            <a:off x="0" y="1436920"/>
            <a:ext cx="8034657" cy="5421080"/>
            <a:chOff x="2244469" y="0"/>
            <a:chExt cx="7703062" cy="4784548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A52A39C6-A587-7111-966A-EA322DDF3E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52043"/>
            <a:stretch>
              <a:fillRect/>
            </a:stretch>
          </p:blipFill>
          <p:spPr>
            <a:xfrm>
              <a:off x="2244469" y="0"/>
              <a:ext cx="7703062" cy="3288892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EAE3F969-7CE3-6ED0-07E4-26A7AB54B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7240" t="77204"/>
            <a:stretch>
              <a:fillRect/>
            </a:stretch>
          </p:blipFill>
          <p:spPr>
            <a:xfrm>
              <a:off x="2802194" y="3221219"/>
              <a:ext cx="7145337" cy="1563329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9E08FDEB-A3AD-8277-B307-DA927E22B4D0}"/>
                  </a:ext>
                </a:extLst>
              </p:cNvPr>
              <p:cNvSpPr txBox="1"/>
              <p:nvPr/>
            </p:nvSpPr>
            <p:spPr>
              <a:xfrm>
                <a:off x="216922" y="782147"/>
                <a:ext cx="11839304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noProof="1"/>
                  <a:t>Model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200" i="0" noProof="1" dirty="0" smtClean="0"/>
                      <m:t>T</m:t>
                    </m:r>
                    <m:r>
                      <m:rPr>
                        <m:sty m:val="p"/>
                      </m:rPr>
                      <a:rPr lang="en-GB" sz="2200" i="1" noProof="1" dirty="0" smtClean="0">
                        <a:latin typeface="Cambria Math" panose="02040503050406030204" pitchFamily="18" charset="0"/>
                      </a:rPr>
                      <m:t>b</m:t>
                    </m:r>
                    <m:r>
                      <m:rPr>
                        <m:nor/>
                      </m:rPr>
                      <a:rPr lang="en-GB" sz="2200" i="0" noProof="1" dirty="0" smtClean="0"/>
                      <m:t>abs</m:t>
                    </m:r>
                    <m:r>
                      <m:rPr>
                        <m:nor/>
                      </m:rPr>
                      <a:rPr lang="en-GB" sz="2200" b="0" i="0" noProof="1" dirty="0" smtClean="0"/>
                      <m:t> </m:t>
                    </m:r>
                    <m:r>
                      <a:rPr lang="en-GB" sz="2200" b="0" i="1" noProof="1" dirty="0" smtClean="0">
                        <a:latin typeface="Cambria Math" panose="02040503050406030204" pitchFamily="18" charset="0"/>
                      </a:rPr>
                      <m:t>×</m:t>
                    </m:r>
                    <m:r>
                      <m:rPr>
                        <m:nor/>
                      </m:rPr>
                      <a:rPr lang="en-GB" sz="2200" b="0" i="0" noProof="1" dirty="0" smtClean="0"/>
                      <m:t> ( 4 Gaussian + </m:t>
                    </m:r>
                    <m:r>
                      <m:rPr>
                        <m:nor/>
                      </m:rPr>
                      <a:rPr lang="en-GB" sz="2200" i="0" noProof="1" dirty="0" smtClean="0"/>
                      <m:t>bbodyrad + </m:t>
                    </m:r>
                    <m:r>
                      <m:rPr>
                        <m:nor/>
                      </m:rPr>
                      <a:rPr lang="en-GB" sz="2200" i="0" noProof="1" dirty="0" smtClean="0">
                        <a:solidFill>
                          <a:srgbClr val="0070C0"/>
                        </a:solidFill>
                      </a:rPr>
                      <m:t>thcomp</m:t>
                    </m:r>
                    <m:r>
                      <a:rPr lang="en-GB" sz="2200" b="0" i="1" noProof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× </m:t>
                    </m:r>
                    <m:r>
                      <m:rPr>
                        <m:nor/>
                      </m:rPr>
                      <a:rPr lang="en-GB" sz="2200" i="0" noProof="1" dirty="0" smtClean="0">
                        <a:solidFill>
                          <a:srgbClr val="0070C0"/>
                        </a:solidFill>
                      </a:rPr>
                      <m:t>bbodyrad</m:t>
                    </m:r>
                    <m:r>
                      <m:rPr>
                        <m:nor/>
                      </m:rPr>
                      <a:rPr lang="en-GB" sz="2200" b="0" i="0" noProof="1" dirty="0" smtClean="0">
                        <a:solidFill>
                          <a:srgbClr val="0070C0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en-GB" sz="2200" b="0" i="0" noProof="1" dirty="0" smtClean="0"/>
                      <m:t>+</m:t>
                    </m:r>
                    <m:r>
                      <m:rPr>
                        <m:nor/>
                      </m:rPr>
                      <a:rPr lang="en-GB" sz="2200" i="0" noProof="1" dirty="0" smtClean="0">
                        <a:solidFill>
                          <a:srgbClr val="00B050"/>
                        </a:solidFill>
                      </a:rPr>
                      <m:t>relconv</m:t>
                    </m:r>
                    <m:r>
                      <a:rPr lang="en-GB" sz="2200" b="0" i="1" noProof="1" dirty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 × </m:t>
                    </m:r>
                    <m:r>
                      <m:rPr>
                        <m:nor/>
                      </m:rPr>
                      <a:rPr lang="en-GB" sz="2200" i="0" noProof="1" dirty="0" smtClean="0">
                        <a:solidFill>
                          <a:srgbClr val="00B050"/>
                        </a:solidFill>
                      </a:rPr>
                      <m:t>rfxconv</m:t>
                    </m:r>
                    <m:r>
                      <m:rPr>
                        <m:nor/>
                      </m:rPr>
                      <a:rPr lang="en-GB" sz="2200" b="0" i="0" noProof="1" dirty="0" smtClean="0">
                        <a:solidFill>
                          <a:srgbClr val="00B050"/>
                        </a:solidFill>
                      </a:rPr>
                      <m:t> </m:t>
                    </m:r>
                    <m:r>
                      <m:rPr>
                        <m:nor/>
                      </m:rPr>
                      <a:rPr lang="en-GB" sz="2200" b="0" i="0" noProof="1" dirty="0" smtClean="0"/>
                      <m:t>+ </m:t>
                    </m:r>
                    <m:r>
                      <m:rPr>
                        <m:nor/>
                      </m:rPr>
                      <a:rPr lang="en-GB" sz="2200" b="0" i="0" noProof="1" dirty="0" smtClean="0">
                        <a:solidFill>
                          <a:srgbClr val="C00000"/>
                        </a:solidFill>
                      </a:rPr>
                      <m:t>power−law</m:t>
                    </m:r>
                    <m:r>
                      <m:rPr>
                        <m:nor/>
                      </m:rPr>
                      <a:rPr lang="en-GB" sz="2200" b="0" i="0" noProof="1" dirty="0" smtClean="0"/>
                      <m:t>)</m:t>
                    </m:r>
                    <m:r>
                      <m:rPr>
                        <m:nor/>
                      </m:rPr>
                      <a:rPr lang="en-GB" sz="2200" i="0" noProof="1" dirty="0" smtClean="0"/>
                      <m:t> </m:t>
                    </m:r>
                  </m:oMath>
                </a14:m>
                <a:endParaRPr lang="en-GB" sz="2200" noProof="1"/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9E08FDEB-A3AD-8277-B307-DA927E22B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922" y="782147"/>
                <a:ext cx="11839304" cy="430887"/>
              </a:xfrm>
              <a:prstGeom prst="rect">
                <a:avLst/>
              </a:prstGeom>
              <a:blipFill>
                <a:blip r:embed="rId4"/>
                <a:stretch>
                  <a:fillRect l="-643" t="-8571" r="-214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6B7756A-A6C4-C7BD-7126-C80984D2ACFA}"/>
              </a:ext>
            </a:extLst>
          </p:cNvPr>
          <p:cNvSpPr txBox="1"/>
          <p:nvPr/>
        </p:nvSpPr>
        <p:spPr>
          <a:xfrm>
            <a:off x="8188167" y="1648292"/>
            <a:ext cx="400383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200" b="1" noProof="1">
                <a:solidFill>
                  <a:srgbClr val="002060"/>
                </a:solidFill>
              </a:rPr>
              <a:t> Consistent ADC picture</a:t>
            </a:r>
          </a:p>
          <a:p>
            <a:pPr>
              <a:buNone/>
            </a:pPr>
            <a:endParaRPr lang="en-GB" sz="2200" noProof="1"/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noProof="1"/>
              <a:t>Blackbody</a:t>
            </a:r>
            <a:r>
              <a:rPr lang="en-GB" sz="2200" noProof="1">
                <a:solidFill>
                  <a:srgbClr val="002060"/>
                </a:solidFill>
              </a:rPr>
              <a:t> </a:t>
            </a:r>
            <a:r>
              <a:rPr lang="en-GB" sz="2200" noProof="1"/>
              <a:t>emitted from the inner part of the disc. </a:t>
            </a:r>
          </a:p>
          <a:p>
            <a:endParaRPr lang="en-GB" sz="2200" noProof="1"/>
          </a:p>
          <a:p>
            <a:pPr>
              <a:buFont typeface="Arial" panose="020B0604020202020204" pitchFamily="34" charset="0"/>
              <a:buChar char="•"/>
            </a:pPr>
            <a:r>
              <a:rPr lang="en-GB" sz="2200" noProof="1"/>
              <a:t> </a:t>
            </a:r>
            <a:r>
              <a:rPr lang="en-GB" sz="2200" b="1" noProof="1">
                <a:solidFill>
                  <a:srgbClr val="0070C0"/>
                </a:solidFill>
              </a:rPr>
              <a:t>Seed photons </a:t>
            </a:r>
            <a:r>
              <a:rPr lang="en-GB" sz="2200" noProof="1"/>
              <a:t>compatible with emission from the neutron-star surface.</a:t>
            </a:r>
          </a:p>
          <a:p>
            <a:endParaRPr lang="en-GB" sz="2200" noProof="1"/>
          </a:p>
          <a:p>
            <a:pPr>
              <a:buFont typeface="Arial" panose="020B0604020202020204" pitchFamily="34" charset="0"/>
              <a:buChar char="•"/>
            </a:pPr>
            <a:r>
              <a:rPr lang="en-GB" sz="2200" noProof="1"/>
              <a:t> </a:t>
            </a:r>
            <a:r>
              <a:rPr lang="en-GB" sz="2200" b="1" noProof="1">
                <a:solidFill>
                  <a:srgbClr val="00B050"/>
                </a:solidFill>
              </a:rPr>
              <a:t>Inner radius </a:t>
            </a:r>
            <a:r>
              <a:rPr lang="en-GB" sz="2200" noProof="1"/>
              <a:t>consistent with a truncated  disc at the magnetospheric radius.</a:t>
            </a:r>
          </a:p>
        </p:txBody>
      </p:sp>
    </p:spTree>
    <p:extLst>
      <p:ext uri="{BB962C8B-B14F-4D97-AF65-F5344CB8AC3E}">
        <p14:creationId xmlns:p14="http://schemas.microsoft.com/office/powerpoint/2010/main" val="4198222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81C2C-29F6-C4AA-F808-150572DF6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2F3AF5B2-BAAE-8330-8B70-10474EE893FC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DF8DA03E-72A4-131B-8C74-FC8B363E8B8B}"/>
              </a:ext>
            </a:extLst>
          </p:cNvPr>
          <p:cNvSpPr txBox="1"/>
          <p:nvPr/>
        </p:nvSpPr>
        <p:spPr>
          <a:xfrm>
            <a:off x="196470" y="12390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Polarimetric</a:t>
            </a:r>
            <a:r>
              <a:rPr lang="en-GB" sz="3200" b="1" noProof="1">
                <a:solidFill>
                  <a:srgbClr val="002060"/>
                </a:solidFill>
              </a:rPr>
              <a:t> analysis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5E9DA2B7-C42D-6E87-C46D-4B433DCF0358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pic>
        <p:nvPicPr>
          <p:cNvPr id="5" name="Immagine 4" descr="PD-PA-En_2025Oct03.png">
            <a:extLst>
              <a:ext uri="{FF2B5EF4-FFF2-40B4-BE49-F238E27FC236}">
                <a16:creationId xmlns:a16="http://schemas.microsoft.com/office/drawing/2014/main" id="{B19A5EF0-5817-38FE-81B6-D8358C659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9938"/>
            <a:ext cx="5742432" cy="50280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ella 10">
                <a:extLst>
                  <a:ext uri="{FF2B5EF4-FFF2-40B4-BE49-F238E27FC236}">
                    <a16:creationId xmlns:a16="http://schemas.microsoft.com/office/drawing/2014/main" id="{FE680864-B39C-E725-5F72-5EC34E5EBC1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82148030"/>
                  </p:ext>
                </p:extLst>
              </p:nvPr>
            </p:nvGraphicFramePr>
            <p:xfrm>
              <a:off x="5937053" y="756260"/>
              <a:ext cx="6591300" cy="5841097"/>
            </p:xfrm>
            <a:graphic>
              <a:graphicData uri="http://schemas.openxmlformats.org/drawingml/2006/table">
                <a:tbl>
                  <a:tblPr/>
                  <a:tblGrid>
                    <a:gridCol w="2021969">
                      <a:extLst>
                        <a:ext uri="{9D8B030D-6E8A-4147-A177-3AD203B41FA5}">
                          <a16:colId xmlns:a16="http://schemas.microsoft.com/office/drawing/2014/main" val="3271023355"/>
                        </a:ext>
                      </a:extLst>
                    </a:gridCol>
                    <a:gridCol w="2286791">
                      <a:extLst>
                        <a:ext uri="{9D8B030D-6E8A-4147-A177-3AD203B41FA5}">
                          <a16:colId xmlns:a16="http://schemas.microsoft.com/office/drawing/2014/main" val="3099139929"/>
                        </a:ext>
                      </a:extLst>
                    </a:gridCol>
                    <a:gridCol w="2282540">
                      <a:extLst>
                        <a:ext uri="{9D8B030D-6E8A-4147-A177-3AD203B41FA5}">
                          <a16:colId xmlns:a16="http://schemas.microsoft.com/office/drawing/2014/main" val="3273600004"/>
                        </a:ext>
                      </a:extLst>
                    </a:gridCol>
                  </a:tblGrid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Source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Class / state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PD ( 2-8 keV)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30996078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GS 1826−238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672952500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4U 1820−303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05432658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XTE J1701−462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NB/FB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1.5%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5047852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Sco X-1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1.0 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  <m:r>
                                <a:rPr lang="en-GB" sz="2000" b="0" i="0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0.2%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94956579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Cir X-1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NS-LMXB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1.4 –1.6 %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06731468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9+9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1.4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 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95074468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13+1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dipping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1.4</a:t>
                          </a:r>
                          <a:r>
                            <a:rPr lang="en-GB" sz="2000" baseline="0" noProof="1">
                              <a:effectLst/>
                              <a:latin typeface="+mn-lt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 0.3%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50547895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Cyg X-2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NB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1.8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0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 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8678067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4U 1624−49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dipping atoll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3.1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0.7%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13187835"/>
                      </a:ext>
                    </a:extLst>
                  </a:tr>
                  <a:tr h="216024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5−1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HB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4.3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 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43175256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XTE J1701−462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HB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4.6</a:t>
                          </a:r>
                          <a:r>
                            <a:rPr lang="en-GB" sz="2000" baseline="0" noProof="1">
                              <a:effectLst/>
                              <a:latin typeface="+mn-lt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0" i="1" noProof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oMath>
                          </a14:m>
                          <a:r>
                            <a:rPr lang="en-GB" sz="2000" noProof="1">
                              <a:effectLst/>
                              <a:latin typeface="+mn-lt"/>
                            </a:rPr>
                            <a:t>0.4%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066326945"/>
                      </a:ext>
                    </a:extLst>
                  </a:tr>
                  <a:tr h="493769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4U 1822−37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eclipsing ADC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8.0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1" noProof="1" dirty="0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± </m:t>
                              </m:r>
                            </m:oMath>
                          </a14:m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0.7 %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976610548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2S 0921−630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eclipsing ADC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8.5 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1" noProof="1" dirty="0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± </m:t>
                              </m:r>
                            </m:oMath>
                          </a14:m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1.6</a:t>
                          </a:r>
                          <a:r>
                            <a:rPr lang="en-GB" sz="2000" b="1" baseline="0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 </a:t>
                          </a: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525920721"/>
                      </a:ext>
                    </a:extLst>
                  </a:tr>
                  <a:tr h="35489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kern="1200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AXJ1745.6–2901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latin typeface="+mn-lt"/>
                            </a:rPr>
                            <a:t>eclipsing/dipping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14.7 </a:t>
                          </a:r>
                          <a14:m>
                            <m:oMath xmlns:m="http://schemas.openxmlformats.org/officeDocument/2006/math">
                              <m:r>
                                <a:rPr lang="en-GB" sz="2000" b="1" i="1" noProof="1" dirty="0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</a:rPr>
                                <m:t>±</m:t>
                              </m:r>
                            </m:oMath>
                          </a14:m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 4.0%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010396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ella 10">
                <a:extLst>
                  <a:ext uri="{FF2B5EF4-FFF2-40B4-BE49-F238E27FC236}">
                    <a16:creationId xmlns:a16="http://schemas.microsoft.com/office/drawing/2014/main" id="{FE680864-B39C-E725-5F72-5EC34E5EBC1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82148030"/>
                  </p:ext>
                </p:extLst>
              </p:nvPr>
            </p:nvGraphicFramePr>
            <p:xfrm>
              <a:off x="5937053" y="756260"/>
              <a:ext cx="6591300" cy="5841097"/>
            </p:xfrm>
            <a:graphic>
              <a:graphicData uri="http://schemas.openxmlformats.org/drawingml/2006/table">
                <a:tbl>
                  <a:tblPr/>
                  <a:tblGrid>
                    <a:gridCol w="2021969">
                      <a:extLst>
                        <a:ext uri="{9D8B030D-6E8A-4147-A177-3AD203B41FA5}">
                          <a16:colId xmlns:a16="http://schemas.microsoft.com/office/drawing/2014/main" val="3271023355"/>
                        </a:ext>
                      </a:extLst>
                    </a:gridCol>
                    <a:gridCol w="2286791">
                      <a:extLst>
                        <a:ext uri="{9D8B030D-6E8A-4147-A177-3AD203B41FA5}">
                          <a16:colId xmlns:a16="http://schemas.microsoft.com/office/drawing/2014/main" val="3099139929"/>
                        </a:ext>
                      </a:extLst>
                    </a:gridCol>
                    <a:gridCol w="2282540">
                      <a:extLst>
                        <a:ext uri="{9D8B030D-6E8A-4147-A177-3AD203B41FA5}">
                          <a16:colId xmlns:a16="http://schemas.microsoft.com/office/drawing/2014/main" val="3273600004"/>
                        </a:ext>
                      </a:extLst>
                    </a:gridCol>
                  </a:tblGrid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Source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Class / state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PD ( 2-8 keV)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30996078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GS 1826−238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672952500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4U 1820−303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1.3%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05432658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XTE J1701−462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NB/FB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&lt; 1.5%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55047852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Sco X-1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413333" r="-556" b="-10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94956579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Cir X-1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NS-LMXB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1.4 –1.6 %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06731468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9+9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atoll, soft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613333" r="-556" b="-8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95074468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13+1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dipping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713333" r="-556" b="-7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0547895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Cyg X-2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NB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813333" r="-556" b="-6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678067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4U 1624−49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dipping atoll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913333" r="-556" b="-5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13187835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GX 5−1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HB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980645" r="-556" b="-4483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43175256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effectLst/>
                              <a:latin typeface="+mn-lt"/>
                            </a:rPr>
                            <a:t>XTE J1701−462</a:t>
                          </a:r>
                          <a:endParaRPr lang="en-GB" sz="2000" noProof="1">
                            <a:effectLst/>
                            <a:latin typeface="+mn-lt"/>
                          </a:endParaRP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noProof="1">
                              <a:effectLst/>
                              <a:latin typeface="+mn-lt"/>
                            </a:rPr>
                            <a:t>Z, HB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1116667" r="-556" b="-36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66326945"/>
                      </a:ext>
                    </a:extLst>
                  </a:tr>
                  <a:tr h="493769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4U 1822−37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eclipsing ADC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935897" r="-556" b="-1794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76610548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2S 0921−630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</a:rPr>
                            <a:t>eclipsing ADC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1346667" r="-556" b="-13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25920721"/>
                      </a:ext>
                    </a:extLst>
                  </a:tr>
                  <a:tr h="38195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kern="1200" noProof="1">
                              <a:solidFill>
                                <a:srgbClr val="FF0000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AXJ1745.6–2901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noProof="1">
                              <a:solidFill>
                                <a:srgbClr val="FF0000"/>
                              </a:solidFill>
                              <a:latin typeface="+mn-lt"/>
                            </a:rPr>
                            <a:t>eclipsing/dipping</a:t>
                          </a:r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it-IT"/>
                        </a:p>
                      </a:txBody>
                      <a:tcPr marL="57864" marR="57864" marT="38576" marB="38576" anchor="ctr">
                        <a:lnL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88889" t="-1446667" r="-556" b="-3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01039602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CasellaDiTesto 12">
                <a:extLst>
                  <a:ext uri="{FF2B5EF4-FFF2-40B4-BE49-F238E27FC236}">
                    <a16:creationId xmlns:a16="http://schemas.microsoft.com/office/drawing/2014/main" id="{3E10922D-A691-89C9-E18D-5E552F4FB4D0}"/>
                  </a:ext>
                </a:extLst>
              </p:cNvPr>
              <p:cNvSpPr txBox="1"/>
              <p:nvPr/>
            </p:nvSpPr>
            <p:spPr>
              <a:xfrm>
                <a:off x="196470" y="753970"/>
                <a:ext cx="5545962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b="1" noProof="1">
                    <a:solidFill>
                      <a:srgbClr val="FF0000"/>
                    </a:solidFill>
                    <a:effectLst/>
                    <a:ea typeface="Aptos" panose="020B0004020202020204" pitchFamily="34" charset="0"/>
                    <a:cs typeface="Times New Roman" panose="02020603050405020304" pitchFamily="18" charset="0"/>
                  </a:rPr>
                  <a:t>PD = 8.0 % </a:t>
                </a:r>
                <a14:m>
                  <m:oMath xmlns:m="http://schemas.openxmlformats.org/officeDocument/2006/math">
                    <m:r>
                      <a:rPr lang="en-GB" sz="2200" b="1" i="1" noProof="1" dirty="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GB" sz="2200" b="1" noProof="1">
                    <a:solidFill>
                      <a:srgbClr val="FF0000"/>
                    </a:solidFill>
                    <a:effectLst/>
                    <a:ea typeface="Aptos" panose="020B0004020202020204" pitchFamily="34" charset="0"/>
                    <a:cs typeface="Times New Roman" panose="02020603050405020304" pitchFamily="18" charset="0"/>
                  </a:rPr>
                  <a:t> 0.7 % </a:t>
                </a:r>
                <a:r>
                  <a:rPr lang="en-GB" sz="2200" noProof="1">
                    <a:effectLst/>
                    <a:ea typeface="Aptos" panose="020B0004020202020204" pitchFamily="34" charset="0"/>
                    <a:cs typeface="Times New Roman" panose="02020603050405020304" pitchFamily="18" charset="0"/>
                  </a:rPr>
                  <a:t>and PA = -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21</m:t>
                        </m:r>
                      </m:e>
                      <m:sup>
                        <m: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∘</m:t>
                        </m:r>
                      </m:sup>
                    </m:sSup>
                    <m:r>
                      <a:rPr lang="en-GB" sz="2200" b="0" i="1" noProof="1" dirty="0" smtClean="0">
                        <a:effectLst/>
                        <a:latin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GB" sz="2200" noProof="1">
                    <a:effectLst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GB" sz="2200" b="0" i="1" noProof="1" dirty="0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∘</m:t>
                        </m:r>
                      </m:sup>
                    </m:sSup>
                  </m:oMath>
                </a14:m>
                <a:r>
                  <a:rPr lang="en-GB" sz="2200" noProof="1">
                    <a:effectLst/>
                    <a:ea typeface="Aptos" panose="020B0004020202020204" pitchFamily="34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13" name="CasellaDiTesto 12">
                <a:extLst>
                  <a:ext uri="{FF2B5EF4-FFF2-40B4-BE49-F238E27FC236}">
                    <a16:creationId xmlns:a16="http://schemas.microsoft.com/office/drawing/2014/main" id="{3E10922D-A691-89C9-E18D-5E552F4FB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70" y="753970"/>
                <a:ext cx="5545962" cy="430887"/>
              </a:xfrm>
              <a:prstGeom prst="rect">
                <a:avLst/>
              </a:prstGeom>
              <a:blipFill>
                <a:blip r:embed="rId5"/>
                <a:stretch>
                  <a:fillRect l="-1370" t="-8571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44D0590-2F1B-28AF-931D-AF3E0AE58735}"/>
              </a:ext>
            </a:extLst>
          </p:cNvPr>
          <p:cNvSpPr txBox="1"/>
          <p:nvPr/>
        </p:nvSpPr>
        <p:spPr>
          <a:xfrm>
            <a:off x="196470" y="1280111"/>
            <a:ext cx="5740583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noProof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PD increases </a:t>
            </a:r>
            <a:r>
              <a:rPr lang="en-GB" sz="2000" noProof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with</a:t>
            </a:r>
            <a:r>
              <a:rPr lang="en-GB" sz="1800" noProof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energy, reaching </a:t>
            </a:r>
            <a:r>
              <a:rPr lang="en-GB" sz="1800" noProof="1"/>
              <a:t>11</a:t>
            </a:r>
            <a:r>
              <a:rPr lang="en-GB" sz="1800" noProof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% in </a:t>
            </a:r>
          </a:p>
          <a:p>
            <a:r>
              <a:rPr lang="en-GB" sz="1800" noProof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7–8 keV bin while the PA is stable. </a:t>
            </a:r>
            <a:endParaRPr lang="en-GB" sz="1800" noProof="1"/>
          </a:p>
        </p:txBody>
      </p:sp>
    </p:spTree>
    <p:extLst>
      <p:ext uri="{BB962C8B-B14F-4D97-AF65-F5344CB8AC3E}">
        <p14:creationId xmlns:p14="http://schemas.microsoft.com/office/powerpoint/2010/main" val="3406797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5B4C8-E8E1-2292-1C45-6FC89F0C5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2485423E-FA3C-3C49-0E83-4F98CBE1162B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433102FE-6042-49C0-0F32-2884420AEEE5}"/>
              </a:ext>
            </a:extLst>
          </p:cNvPr>
          <p:cNvSpPr txBox="1"/>
          <p:nvPr/>
        </p:nvSpPr>
        <p:spPr>
          <a:xfrm>
            <a:off x="136267" y="16917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Spectro-polarimetric analysis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9CA585CE-32AB-006C-3872-178AE5E14DD5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714B3B92-BC7F-BFF7-E4B6-C23AB17AD2B8}"/>
                  </a:ext>
                </a:extLst>
              </p:cNvPr>
              <p:cNvSpPr txBox="1"/>
              <p:nvPr/>
            </p:nvSpPr>
            <p:spPr>
              <a:xfrm>
                <a:off x="6023655" y="850990"/>
                <a:ext cx="5603194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b="1" noProof="1">
                    <a:solidFill>
                      <a:schemeClr val="accent2"/>
                    </a:solidFill>
                    <a:ea typeface="Menlo" panose="020B0609030804020204" pitchFamily="49" charset="0"/>
                    <a:cs typeface="Menlo" panose="020B0609030804020204" pitchFamily="49" charset="0"/>
                  </a:rPr>
                  <a:t>Model F: Polconst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(thcomp×bbodyrad +power−law) + 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chemeClr val="accent2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Pollin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 </m:t>
                    </m:r>
                    <m:r>
                      <a:rPr lang="en-GB" b="1" i="1" noProof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(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relconv  </m:t>
                    </m:r>
                    <m:r>
                      <a:rPr lang="en-GB" b="1" i="1" noProof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rfxconv) </m:t>
                    </m:r>
                  </m:oMath>
                </a14:m>
                <a:endParaRPr lang="en-GB" b="1" noProof="1">
                  <a:solidFill>
                    <a:srgbClr val="002060"/>
                  </a:solidFill>
                  <a:ea typeface="Menlo" panose="020B0609030804020204" pitchFamily="49" charset="0"/>
                  <a:cs typeface="Menlo" panose="020B0609030804020204" pitchFamily="49" charset="0"/>
                </a:endParaRPr>
              </a:p>
            </p:txBody>
          </p:sp>
        </mc:Choice>
        <mc:Fallback xmlns="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714B3B92-BC7F-BFF7-E4B6-C23AB17AD2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655" y="850990"/>
                <a:ext cx="5603194" cy="553998"/>
              </a:xfrm>
              <a:prstGeom prst="rect">
                <a:avLst/>
              </a:prstGeom>
              <a:blipFill>
                <a:blip r:embed="rId3"/>
                <a:stretch>
                  <a:fillRect l="-2489" t="-13636" b="-20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asellaDiTesto 16">
                <a:extLst>
                  <a:ext uri="{FF2B5EF4-FFF2-40B4-BE49-F238E27FC236}">
                    <a16:creationId xmlns:a16="http://schemas.microsoft.com/office/drawing/2014/main" id="{F93E189D-91F6-22A8-C943-DC0459463A83}"/>
                  </a:ext>
                </a:extLst>
              </p:cNvPr>
              <p:cNvSpPr txBox="1"/>
              <p:nvPr/>
            </p:nvSpPr>
            <p:spPr>
              <a:xfrm>
                <a:off x="5950539" y="3421400"/>
                <a:ext cx="5264360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b="1" noProof="1">
                    <a:solidFill>
                      <a:schemeClr val="accent2"/>
                    </a:solidFill>
                    <a:ea typeface="Menlo" panose="020B0609030804020204" pitchFamily="49" charset="0"/>
                    <a:cs typeface="Menlo" panose="020B0609030804020204" pitchFamily="49" charset="0"/>
                  </a:rPr>
                  <a:t>Model E : Pollin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(thcomp×bbodyrad +power−law) + 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chemeClr val="accent2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Polconst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 </m:t>
                    </m:r>
                    <m:r>
                      <a:rPr lang="en-GB" b="1" i="1" noProof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(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relconv  </m:t>
                    </m:r>
                    <m:r>
                      <a:rPr lang="en-GB" b="1" i="1" noProof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Menlo" panose="020B0609030804020204" pitchFamily="49" charset="0"/>
                        <a:cs typeface="Menlo" panose="020B0609030804020204" pitchFamily="49" charset="0"/>
                      </a:rPr>
                      <m:t>× </m:t>
                    </m:r>
                    <m:r>
                      <m:rPr>
                        <m:nor/>
                      </m:rPr>
                      <a:rPr lang="en-GB" b="1" i="0" noProof="1" dirty="0" smtClean="0">
                        <a:solidFill>
                          <a:srgbClr val="002060"/>
                        </a:solidFill>
                        <a:ea typeface="Menlo" panose="020B0609030804020204" pitchFamily="49" charset="0"/>
                        <a:cs typeface="Menlo" panose="020B0609030804020204" pitchFamily="49" charset="0"/>
                      </a:rPr>
                      <m:t>rfxconv) </m:t>
                    </m:r>
                  </m:oMath>
                </a14:m>
                <a:endParaRPr lang="en-GB" b="1" noProof="1">
                  <a:solidFill>
                    <a:srgbClr val="002060"/>
                  </a:solidFill>
                  <a:ea typeface="Menlo" panose="020B0609030804020204" pitchFamily="49" charset="0"/>
                  <a:cs typeface="Menlo" panose="020B0609030804020204" pitchFamily="49" charset="0"/>
                </a:endParaRPr>
              </a:p>
            </p:txBody>
          </p:sp>
        </mc:Choice>
        <mc:Fallback xmlns="">
          <p:sp>
            <p:nvSpPr>
              <p:cNvPr id="17" name="CasellaDiTesto 16">
                <a:extLst>
                  <a:ext uri="{FF2B5EF4-FFF2-40B4-BE49-F238E27FC236}">
                    <a16:creationId xmlns:a16="http://schemas.microsoft.com/office/drawing/2014/main" id="{F93E189D-91F6-22A8-C943-DC0459463A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539" y="3421400"/>
                <a:ext cx="5264360" cy="553998"/>
              </a:xfrm>
              <a:prstGeom prst="rect">
                <a:avLst/>
              </a:prstGeom>
              <a:blipFill>
                <a:blip r:embed="rId4"/>
                <a:stretch>
                  <a:fillRect l="-2644" t="-13636" r="-1202" b="-20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Gruppo 26">
            <a:extLst>
              <a:ext uri="{FF2B5EF4-FFF2-40B4-BE49-F238E27FC236}">
                <a16:creationId xmlns:a16="http://schemas.microsoft.com/office/drawing/2014/main" id="{51D4FE3A-1344-5AD7-BBB3-C265DCFF24F2}"/>
              </a:ext>
            </a:extLst>
          </p:cNvPr>
          <p:cNvGrpSpPr/>
          <p:nvPr/>
        </p:nvGrpSpPr>
        <p:grpSpPr>
          <a:xfrm>
            <a:off x="5825366" y="3947351"/>
            <a:ext cx="6130917" cy="1094275"/>
            <a:chOff x="5315596" y="3775701"/>
            <a:chExt cx="6130917" cy="1094275"/>
          </a:xfrm>
        </p:grpSpPr>
        <p:pic>
          <p:nvPicPr>
            <p:cNvPr id="19" name="Immagine 18">
              <a:extLst>
                <a:ext uri="{FF2B5EF4-FFF2-40B4-BE49-F238E27FC236}">
                  <a16:creationId xmlns:a16="http://schemas.microsoft.com/office/drawing/2014/main" id="{83829AE5-B0C4-EAC6-9C2D-5D7FAD62B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92" t="32274" r="-292" b="60837"/>
            <a:stretch>
              <a:fillRect/>
            </a:stretch>
          </p:blipFill>
          <p:spPr>
            <a:xfrm>
              <a:off x="5315596" y="3775701"/>
              <a:ext cx="6083300" cy="316735"/>
            </a:xfrm>
            <a:prstGeom prst="rect">
              <a:avLst/>
            </a:prstGeom>
          </p:spPr>
        </p:pic>
        <p:pic>
          <p:nvPicPr>
            <p:cNvPr id="21" name="Immagine 20">
              <a:extLst>
                <a:ext uri="{FF2B5EF4-FFF2-40B4-BE49-F238E27FC236}">
                  <a16:creationId xmlns:a16="http://schemas.microsoft.com/office/drawing/2014/main" id="{FD95AA5E-D633-9B3F-AF06-8A5DE3AE09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65348" b="18210"/>
            <a:stretch>
              <a:fillRect/>
            </a:stretch>
          </p:blipFill>
          <p:spPr>
            <a:xfrm>
              <a:off x="5363213" y="4114036"/>
              <a:ext cx="6083300" cy="755940"/>
            </a:xfrm>
            <a:prstGeom prst="rect">
              <a:avLst/>
            </a:prstGeom>
          </p:spPr>
        </p:pic>
      </p:grpSp>
      <p:grpSp>
        <p:nvGrpSpPr>
          <p:cNvPr id="26" name="Gruppo 25">
            <a:extLst>
              <a:ext uri="{FF2B5EF4-FFF2-40B4-BE49-F238E27FC236}">
                <a16:creationId xmlns:a16="http://schemas.microsoft.com/office/drawing/2014/main" id="{45E037EA-2496-5823-1634-33593C3FC302}"/>
              </a:ext>
            </a:extLst>
          </p:cNvPr>
          <p:cNvGrpSpPr/>
          <p:nvPr/>
        </p:nvGrpSpPr>
        <p:grpSpPr>
          <a:xfrm>
            <a:off x="5872983" y="1464154"/>
            <a:ext cx="6083300" cy="1214124"/>
            <a:chOff x="5463113" y="5586914"/>
            <a:chExt cx="6083300" cy="1214124"/>
          </a:xfrm>
        </p:grpSpPr>
        <p:pic>
          <p:nvPicPr>
            <p:cNvPr id="24" name="Immagine 23">
              <a:extLst>
                <a:ext uri="{FF2B5EF4-FFF2-40B4-BE49-F238E27FC236}">
                  <a16:creationId xmlns:a16="http://schemas.microsoft.com/office/drawing/2014/main" id="{F0453465-8FD4-3D68-5EDB-9300190C91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80186"/>
            <a:stretch>
              <a:fillRect/>
            </a:stretch>
          </p:blipFill>
          <p:spPr>
            <a:xfrm>
              <a:off x="5463113" y="5890120"/>
              <a:ext cx="6083300" cy="910918"/>
            </a:xfrm>
            <a:prstGeom prst="rect">
              <a:avLst/>
            </a:prstGeom>
          </p:spPr>
        </p:pic>
        <p:pic>
          <p:nvPicPr>
            <p:cNvPr id="25" name="Immagine 24">
              <a:extLst>
                <a:ext uri="{FF2B5EF4-FFF2-40B4-BE49-F238E27FC236}">
                  <a16:creationId xmlns:a16="http://schemas.microsoft.com/office/drawing/2014/main" id="{472F5B9F-5261-9EA6-D06C-1DB6FC409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92" t="32274" r="-292" b="60837"/>
            <a:stretch>
              <a:fillRect/>
            </a:stretch>
          </p:blipFill>
          <p:spPr>
            <a:xfrm>
              <a:off x="5463113" y="5586914"/>
              <a:ext cx="6083300" cy="316735"/>
            </a:xfrm>
            <a:prstGeom prst="rect">
              <a:avLst/>
            </a:prstGeom>
          </p:spPr>
        </p:pic>
      </p:grpSp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FC3FB51E-DC8E-BD2F-5ED3-7C6EC77FA6E2}"/>
              </a:ext>
            </a:extLst>
          </p:cNvPr>
          <p:cNvSpPr txBox="1"/>
          <p:nvPr/>
        </p:nvSpPr>
        <p:spPr>
          <a:xfrm>
            <a:off x="1" y="6038836"/>
            <a:ext cx="12191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800" b="1" noProof="1">
                <a:solidFill>
                  <a:srgbClr val="002060"/>
                </a:solidFill>
              </a:rPr>
              <a:t>The increase of total PD is robust but the component split is not unique</a:t>
            </a:r>
            <a:endParaRPr lang="en-GB" sz="2800" noProof="1">
              <a:solidFill>
                <a:srgbClr val="002060"/>
              </a:solidFill>
            </a:endParaRP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7BCE2708-3BF4-4B9D-1E83-A80597AC0518}"/>
              </a:ext>
            </a:extLst>
          </p:cNvPr>
          <p:cNvSpPr txBox="1"/>
          <p:nvPr/>
        </p:nvSpPr>
        <p:spPr>
          <a:xfrm>
            <a:off x="5950539" y="2567459"/>
            <a:ext cx="61105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800" b="1" noProof="1">
                <a:effectLst/>
                <a:latin typeface="Aptos Display" panose="020B0004020202020204" pitchFamily="34" charset="0"/>
                <a:ea typeface="Times New Roman" panose="02020603050405020304" pitchFamily="18" charset="0"/>
              </a:rPr>
              <a:t>Unrealistically high reflection PD, around 70–80 %</a:t>
            </a:r>
            <a:endParaRPr lang="en-GB" sz="2000" b="1" noProof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08AD862D-5386-C11A-1690-5872FEC9A3A2}"/>
              </a:ext>
            </a:extLst>
          </p:cNvPr>
          <p:cNvSpPr txBox="1"/>
          <p:nvPr/>
        </p:nvSpPr>
        <p:spPr>
          <a:xfrm>
            <a:off x="5950539" y="5024514"/>
            <a:ext cx="61105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800" b="1" noProof="1">
                <a:effectLst/>
                <a:latin typeface="Aptos Display" panose="020B0004020202020204" pitchFamily="34" charset="0"/>
                <a:ea typeface="Times New Roman" panose="02020603050405020304" pitchFamily="18" charset="0"/>
              </a:rPr>
              <a:t>More conservative option </a:t>
            </a:r>
            <a:endParaRPr lang="en-GB" sz="2000" b="1" noProof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4" name="Rettangolo 43">
            <a:extLst>
              <a:ext uri="{FF2B5EF4-FFF2-40B4-BE49-F238E27FC236}">
                <a16:creationId xmlns:a16="http://schemas.microsoft.com/office/drawing/2014/main" id="{EAD59BB1-74D4-6FA4-0695-31A35A640342}"/>
              </a:ext>
            </a:extLst>
          </p:cNvPr>
          <p:cNvSpPr/>
          <p:nvPr/>
        </p:nvSpPr>
        <p:spPr>
          <a:xfrm>
            <a:off x="10650583" y="1976846"/>
            <a:ext cx="1036320" cy="491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45" name="Rettangolo 44">
            <a:extLst>
              <a:ext uri="{FF2B5EF4-FFF2-40B4-BE49-F238E27FC236}">
                <a16:creationId xmlns:a16="http://schemas.microsoft.com/office/drawing/2014/main" id="{DC157C21-C3D4-675E-4DB6-AF7F2E7E012B}"/>
              </a:ext>
            </a:extLst>
          </p:cNvPr>
          <p:cNvSpPr/>
          <p:nvPr/>
        </p:nvSpPr>
        <p:spPr>
          <a:xfrm>
            <a:off x="10650583" y="4420334"/>
            <a:ext cx="1036320" cy="296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920F82A-112D-C24D-BFCE-CAB23965BD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76663"/>
            <a:ext cx="5918885" cy="533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08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2581C-8C2E-6C1E-9692-8E3E301F0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49529CE6-E616-08F4-D03D-425920BD9717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B2A1DD41-8F0D-F82E-FE0B-B9F1E20B1996}"/>
              </a:ext>
            </a:extLst>
          </p:cNvPr>
          <p:cNvSpPr txBox="1"/>
          <p:nvPr/>
        </p:nvSpPr>
        <p:spPr>
          <a:xfrm>
            <a:off x="194620" y="28050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Phase resolved analysis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6622D2F4-A745-E8AB-4900-39581CB49DA0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pic>
        <p:nvPicPr>
          <p:cNvPr id="5" name="Immagine 4">
            <a:extLst>
              <a:ext uri="{FF2B5EF4-FFF2-40B4-BE49-F238E27FC236}">
                <a16:creationId xmlns:a16="http://schemas.microsoft.com/office/drawing/2014/main" id="{1443DB99-8685-DE47-983C-C94CC48DB1B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" y="627196"/>
            <a:ext cx="5326070" cy="6190465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E5C346BF-6A2E-33D4-789D-8A12E9F19348}"/>
              </a:ext>
            </a:extLst>
          </p:cNvPr>
          <p:cNvSpPr txBox="1"/>
          <p:nvPr/>
        </p:nvSpPr>
        <p:spPr>
          <a:xfrm>
            <a:off x="6135863" y="1365904"/>
            <a:ext cx="51373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noProof="1"/>
              <a:t>The </a:t>
            </a:r>
            <a:r>
              <a:rPr lang="en-GB" sz="2400" b="1" noProof="1">
                <a:solidFill>
                  <a:schemeClr val="accent2"/>
                </a:solidFill>
              </a:rPr>
              <a:t>PD decreases </a:t>
            </a:r>
            <a:r>
              <a:rPr lang="en-GB" sz="2400" b="1" noProof="1"/>
              <a:t>during the eclipse and the PA remains stable</a:t>
            </a:r>
            <a:endParaRPr lang="en-GB" sz="2400" noProof="1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3CCF243B-0974-AC83-1ACD-4CE76BA9D2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172" y="2430522"/>
            <a:ext cx="4608769" cy="240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15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C63E1-CBAF-49D0-F94D-E8977F029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F7300F5B-0E18-917D-13A4-C369B3FE4BB9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4008CD18-8936-3F2C-625C-4E38152287C4}"/>
              </a:ext>
            </a:extLst>
          </p:cNvPr>
          <p:cNvSpPr txBox="1"/>
          <p:nvPr/>
        </p:nvSpPr>
        <p:spPr>
          <a:xfrm>
            <a:off x="194620" y="-16656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Phase resolved analysis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24D25A2A-F74B-BAA6-8072-4186C40AA025}"/>
              </a:ext>
            </a:extLst>
          </p:cNvPr>
          <p:cNvCxnSpPr/>
          <p:nvPr/>
        </p:nvCxnSpPr>
        <p:spPr>
          <a:xfrm>
            <a:off x="0" y="554441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grpSp>
        <p:nvGrpSpPr>
          <p:cNvPr id="5" name="Gruppo 4">
            <a:extLst>
              <a:ext uri="{FF2B5EF4-FFF2-40B4-BE49-F238E27FC236}">
                <a16:creationId xmlns:a16="http://schemas.microsoft.com/office/drawing/2014/main" id="{C1E33EFF-0E1C-7BA9-FC9B-3350FDEA0D16}"/>
              </a:ext>
            </a:extLst>
          </p:cNvPr>
          <p:cNvGrpSpPr/>
          <p:nvPr/>
        </p:nvGrpSpPr>
        <p:grpSpPr>
          <a:xfrm>
            <a:off x="194620" y="1746885"/>
            <a:ext cx="4382892" cy="3364230"/>
            <a:chOff x="194620" y="740554"/>
            <a:chExt cx="6298057" cy="4834276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D12DCFA8-A187-F99F-3E79-49BA929F6C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60606"/>
            <a:stretch>
              <a:fillRect/>
            </a:stretch>
          </p:blipFill>
          <p:spPr>
            <a:xfrm>
              <a:off x="194620" y="740554"/>
              <a:ext cx="6298057" cy="4537076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BB0F5C2D-0195-DB10-C86D-6D4BD07887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0312" t="96740"/>
            <a:stretch>
              <a:fillRect/>
            </a:stretch>
          </p:blipFill>
          <p:spPr>
            <a:xfrm>
              <a:off x="844062" y="5199409"/>
              <a:ext cx="5648615" cy="375421"/>
            </a:xfrm>
            <a:prstGeom prst="rect">
              <a:avLst/>
            </a:prstGeom>
          </p:spPr>
        </p:pic>
      </p:grp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7706D20-5DA8-4061-3C76-1F9BBD49BFE5}"/>
              </a:ext>
            </a:extLst>
          </p:cNvPr>
          <p:cNvSpPr txBox="1"/>
          <p:nvPr/>
        </p:nvSpPr>
        <p:spPr>
          <a:xfrm>
            <a:off x="1784325" y="1537413"/>
            <a:ext cx="16554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noProof="1">
                <a:effectLst/>
              </a:rPr>
              <a:t>GX 13+1</a:t>
            </a:r>
          </a:p>
        </p:txBody>
      </p: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6C98FCD6-8D54-862E-070A-EF28E69766D6}"/>
              </a:ext>
            </a:extLst>
          </p:cNvPr>
          <p:cNvGrpSpPr/>
          <p:nvPr/>
        </p:nvGrpSpPr>
        <p:grpSpPr>
          <a:xfrm>
            <a:off x="4654055" y="1760188"/>
            <a:ext cx="3674264" cy="3389036"/>
            <a:chOff x="4066268" y="1707495"/>
            <a:chExt cx="3433502" cy="3166964"/>
          </a:xfrm>
        </p:grpSpPr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78D38BFD-2775-89C2-40C4-9FA104E0C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30449"/>
            <a:stretch>
              <a:fillRect/>
            </a:stretch>
          </p:blipFill>
          <p:spPr>
            <a:xfrm>
              <a:off x="4066268" y="1999280"/>
              <a:ext cx="3433502" cy="2875179"/>
            </a:xfrm>
            <a:prstGeom prst="rect">
              <a:avLst/>
            </a:prstGeom>
          </p:spPr>
        </p:pic>
        <p:pic>
          <p:nvPicPr>
            <p:cNvPr id="11" name="Immagine 10">
              <a:extLst>
                <a:ext uri="{FF2B5EF4-FFF2-40B4-BE49-F238E27FC236}">
                  <a16:creationId xmlns:a16="http://schemas.microsoft.com/office/drawing/2014/main" id="{A4B98955-6E7B-0E1C-188E-170B276FA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b="73391"/>
            <a:stretch>
              <a:fillRect/>
            </a:stretch>
          </p:blipFill>
          <p:spPr>
            <a:xfrm>
              <a:off x="4066268" y="1707495"/>
              <a:ext cx="3433502" cy="1100012"/>
            </a:xfrm>
            <a:prstGeom prst="rect">
              <a:avLst/>
            </a:prstGeom>
          </p:spPr>
        </p:pic>
      </p:grp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0DE1C64-C2B8-D96D-5C41-F59216014108}"/>
              </a:ext>
            </a:extLst>
          </p:cNvPr>
          <p:cNvSpPr txBox="1"/>
          <p:nvPr/>
        </p:nvSpPr>
        <p:spPr>
          <a:xfrm>
            <a:off x="5733936" y="1500899"/>
            <a:ext cx="16554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noProof="1"/>
              <a:t>2S 0921– 630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C3275D65-14A8-A3F7-3293-2F15A667BF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4863" y="1760188"/>
            <a:ext cx="3356481" cy="3337624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6E6DB617-21AF-B237-B274-6B3D207B902C}"/>
              </a:ext>
            </a:extLst>
          </p:cNvPr>
          <p:cNvSpPr txBox="1"/>
          <p:nvPr/>
        </p:nvSpPr>
        <p:spPr>
          <a:xfrm>
            <a:off x="9245463" y="1471758"/>
            <a:ext cx="2465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noProof="1"/>
              <a:t>AX J1745.6–2901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8E3EC27E-2052-8070-CFFD-235C72234823}"/>
              </a:ext>
            </a:extLst>
          </p:cNvPr>
          <p:cNvSpPr txBox="1"/>
          <p:nvPr/>
        </p:nvSpPr>
        <p:spPr>
          <a:xfrm>
            <a:off x="9054556" y="5097812"/>
            <a:ext cx="2600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en-GB" i="0" noProof="1">
                <a:effectLst/>
              </a:rPr>
              <a:t>Mikusincova et al 2025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09662A3-0074-C0C7-8BD3-CE6B40AFF1BA}"/>
              </a:ext>
            </a:extLst>
          </p:cNvPr>
          <p:cNvSpPr txBox="1"/>
          <p:nvPr/>
        </p:nvSpPr>
        <p:spPr>
          <a:xfrm>
            <a:off x="1267342" y="5111115"/>
            <a:ext cx="24348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en-GB" i="0" noProof="1">
                <a:effectLst/>
              </a:rPr>
              <a:t>Di Marco et al 2024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00357DA9-4D37-AFCA-83DA-6F9D12AD1C19}"/>
              </a:ext>
            </a:extLst>
          </p:cNvPr>
          <p:cNvSpPr txBox="1"/>
          <p:nvPr/>
        </p:nvSpPr>
        <p:spPr>
          <a:xfrm>
            <a:off x="5449233" y="5111115"/>
            <a:ext cx="22248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noProof="1"/>
              <a:t>Tomaru</a:t>
            </a:r>
            <a:r>
              <a:rPr lang="en-GB" i="0" noProof="1">
                <a:effectLst/>
              </a:rPr>
              <a:t> et al 2025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278BEF2F-FD5F-39A8-D641-4452CCE313A6}"/>
              </a:ext>
            </a:extLst>
          </p:cNvPr>
          <p:cNvSpPr txBox="1"/>
          <p:nvPr/>
        </p:nvSpPr>
        <p:spPr>
          <a:xfrm>
            <a:off x="1" y="791622"/>
            <a:ext cx="121712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GB" sz="2400" b="1" noProof="1">
                <a:solidFill>
                  <a:srgbClr val="002060"/>
                </a:solidFill>
              </a:rPr>
              <a:t>In other high-inclination sources, the PD increases during dips/eclipses</a:t>
            </a:r>
            <a:endParaRPr lang="en-GB" sz="2400" noProof="1">
              <a:solidFill>
                <a:srgbClr val="002060"/>
              </a:solidFill>
            </a:endParaRP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B62072F7-76B8-E04A-1E49-EAF14930F68E}"/>
              </a:ext>
            </a:extLst>
          </p:cNvPr>
          <p:cNvSpPr txBox="1"/>
          <p:nvPr/>
        </p:nvSpPr>
        <p:spPr>
          <a:xfrm>
            <a:off x="0" y="5841894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noProof="1">
                <a:solidFill>
                  <a:srgbClr val="002060"/>
                </a:solidFill>
              </a:rPr>
              <a:t>Dips/eclipses may preferentially obscure a less polarized spectral component</a:t>
            </a:r>
          </a:p>
        </p:txBody>
      </p:sp>
    </p:spTree>
    <p:extLst>
      <p:ext uri="{BB962C8B-B14F-4D97-AF65-F5344CB8AC3E}">
        <p14:creationId xmlns:p14="http://schemas.microsoft.com/office/powerpoint/2010/main" val="2987731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C5E53-23FA-0413-8038-7CE98085B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01B4DF72-4169-30DC-31B2-5454082E15F9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A3A0988F-10A9-2CF9-30F1-89CC65CF6881}"/>
              </a:ext>
            </a:extLst>
          </p:cNvPr>
          <p:cNvSpPr txBox="1"/>
          <p:nvPr/>
        </p:nvSpPr>
        <p:spPr>
          <a:xfrm>
            <a:off x="156980" y="-21813"/>
            <a:ext cx="11794180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Spectrum during the eclipse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A95D8592-DCB8-7F59-34FC-369FF403A56A}"/>
              </a:ext>
            </a:extLst>
          </p:cNvPr>
          <p:cNvCxnSpPr/>
          <p:nvPr/>
        </p:nvCxnSpPr>
        <p:spPr>
          <a:xfrm>
            <a:off x="0" y="551447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703CDFE-0B37-3B67-054B-7F6266818527}"/>
              </a:ext>
            </a:extLst>
          </p:cNvPr>
          <p:cNvSpPr txBox="1"/>
          <p:nvPr/>
        </p:nvSpPr>
        <p:spPr>
          <a:xfrm>
            <a:off x="1981915" y="1395765"/>
            <a:ext cx="296155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1">
                <a:solidFill>
                  <a:srgbClr val="002060"/>
                </a:solidFill>
              </a:rPr>
              <a:t>Eclipse spectrum </a:t>
            </a:r>
            <a:endParaRPr lang="en-GB" sz="2000" noProof="1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03BDA75A-465C-23E3-6AF5-13138D787BCD}"/>
              </a:ext>
            </a:extLst>
          </p:cNvPr>
          <p:cNvSpPr txBox="1"/>
          <p:nvPr/>
        </p:nvSpPr>
        <p:spPr>
          <a:xfrm>
            <a:off x="8279613" y="1373340"/>
            <a:ext cx="26917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1">
                <a:solidFill>
                  <a:srgbClr val="002060"/>
                </a:solidFill>
              </a:rPr>
              <a:t>Average spectrum </a:t>
            </a:r>
            <a:endParaRPr lang="en-GB" sz="2000" noProof="1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DB16B70E-F3BF-5893-2523-03ED6941D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44" y="1770368"/>
            <a:ext cx="6035050" cy="5087632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21908A73-B6CF-7827-C916-4DCAE5CECD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4070" y="1770368"/>
            <a:ext cx="6035050" cy="5087632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973C8B4-8161-8865-FD9D-AD46E39482B8}"/>
              </a:ext>
            </a:extLst>
          </p:cNvPr>
          <p:cNvSpPr txBox="1"/>
          <p:nvPr/>
        </p:nvSpPr>
        <p:spPr>
          <a:xfrm>
            <a:off x="0" y="757256"/>
            <a:ext cx="1219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noProof="1">
                <a:solidFill>
                  <a:srgbClr val="002060"/>
                </a:solidFill>
              </a:rPr>
              <a:t>The spectral shape during the eclipse is consistent with the average spectrum</a:t>
            </a:r>
          </a:p>
        </p:txBody>
      </p:sp>
    </p:spTree>
    <p:extLst>
      <p:ext uri="{BB962C8B-B14F-4D97-AF65-F5344CB8AC3E}">
        <p14:creationId xmlns:p14="http://schemas.microsoft.com/office/powerpoint/2010/main" val="3954029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9ECF4-AE7F-A1B3-A219-6E88FF330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BDEFA7EA-C811-CF84-C851-4D1E1BCEA165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12A5FE3A-E244-C425-1D87-797FCF88F937}"/>
              </a:ext>
            </a:extLst>
          </p:cNvPr>
          <p:cNvSpPr txBox="1"/>
          <p:nvPr/>
        </p:nvSpPr>
        <p:spPr>
          <a:xfrm>
            <a:off x="201656" y="-31943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Geometrical Interpretation 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53AE7CC9-ECC4-C796-9DF1-54AFDB05AF93}"/>
              </a:ext>
            </a:extLst>
          </p:cNvPr>
          <p:cNvCxnSpPr/>
          <p:nvPr/>
        </p:nvCxnSpPr>
        <p:spPr>
          <a:xfrm>
            <a:off x="0" y="552808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pic>
        <p:nvPicPr>
          <p:cNvPr id="8" name="Immagine 7">
            <a:extLst>
              <a:ext uri="{FF2B5EF4-FFF2-40B4-BE49-F238E27FC236}">
                <a16:creationId xmlns:a16="http://schemas.microsoft.com/office/drawing/2014/main" id="{F3A452A2-B05A-9D87-C549-712A460F1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24" y="1452083"/>
            <a:ext cx="5797389" cy="34745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014FB734-2DC7-F272-CA20-985BEF77051E}"/>
                  </a:ext>
                </a:extLst>
              </p:cNvPr>
              <p:cNvSpPr txBox="1"/>
              <p:nvPr/>
            </p:nvSpPr>
            <p:spPr>
              <a:xfrm>
                <a:off x="610563" y="4984353"/>
                <a:ext cx="364413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noProof="1"/>
                  <a:t>PD Maximum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α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r>
                      <a:rPr lang="en-GB" sz="2400" b="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∼</m:t>
                    </m:r>
                    <m:sSup>
                      <m:sSupPr>
                        <m:ctrlP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e>
                      <m:sup>
                        <m: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endParaRPr lang="en-GB" sz="2400" noProof="1"/>
              </a:p>
            </p:txBody>
          </p:sp>
        </mc:Choice>
        <mc:Fallback xmlns=""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014FB734-2DC7-F272-CA20-985BEF7705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63" y="4984353"/>
                <a:ext cx="3644139" cy="461665"/>
              </a:xfrm>
              <a:prstGeom prst="rect">
                <a:avLst/>
              </a:prstGeom>
              <a:blipFill>
                <a:blip r:embed="rId4"/>
                <a:stretch>
                  <a:fillRect l="-2778" t="-10811" b="-297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uppo 24">
            <a:extLst>
              <a:ext uri="{FF2B5EF4-FFF2-40B4-BE49-F238E27FC236}">
                <a16:creationId xmlns:a16="http://schemas.microsoft.com/office/drawing/2014/main" id="{9BAB187B-4D8D-03A1-447E-673621A70E34}"/>
              </a:ext>
            </a:extLst>
          </p:cNvPr>
          <p:cNvGrpSpPr/>
          <p:nvPr/>
        </p:nvGrpSpPr>
        <p:grpSpPr>
          <a:xfrm>
            <a:off x="5485851" y="1461017"/>
            <a:ext cx="6611147" cy="3474523"/>
            <a:chOff x="5727874" y="1047850"/>
            <a:chExt cx="6217192" cy="3208781"/>
          </a:xfrm>
        </p:grpSpPr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93582E83-885E-75A5-6DDC-247BE661EE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27874" y="1047850"/>
              <a:ext cx="5353977" cy="3208781"/>
            </a:xfrm>
            <a:prstGeom prst="rect">
              <a:avLst/>
            </a:prstGeom>
            <a:solidFill>
              <a:srgbClr val="FF0000"/>
            </a:solidFill>
          </p:spPr>
        </p:pic>
        <p:sp>
          <p:nvSpPr>
            <p:cNvPr id="11" name="Ovale 10">
              <a:extLst>
                <a:ext uri="{FF2B5EF4-FFF2-40B4-BE49-F238E27FC236}">
                  <a16:creationId xmlns:a16="http://schemas.microsoft.com/office/drawing/2014/main" id="{3A9844FA-8831-BC7A-64DB-F111072CD30A}"/>
                </a:ext>
              </a:extLst>
            </p:cNvPr>
            <p:cNvSpPr/>
            <p:nvPr/>
          </p:nvSpPr>
          <p:spPr>
            <a:xfrm>
              <a:off x="10775172" y="2826573"/>
              <a:ext cx="1169894" cy="111466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1"/>
            </a:p>
          </p:txBody>
        </p:sp>
        <p:cxnSp>
          <p:nvCxnSpPr>
            <p:cNvPr id="13" name="Connettore dritto 12">
              <a:extLst>
                <a:ext uri="{FF2B5EF4-FFF2-40B4-BE49-F238E27FC236}">
                  <a16:creationId xmlns:a16="http://schemas.microsoft.com/office/drawing/2014/main" id="{A25A0AA5-C6C5-3782-2D49-2AEED55E5CAD}"/>
                </a:ext>
              </a:extLst>
            </p:cNvPr>
            <p:cNvCxnSpPr>
              <a:endCxn id="11" idx="0"/>
            </p:cNvCxnSpPr>
            <p:nvPr/>
          </p:nvCxnSpPr>
          <p:spPr>
            <a:xfrm flipV="1">
              <a:off x="6096000" y="2826573"/>
              <a:ext cx="5264119" cy="557330"/>
            </a:xfrm>
            <a:prstGeom prst="line">
              <a:avLst/>
            </a:prstGeom>
            <a:ln>
              <a:prstDash val="dash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Arco 13">
              <a:extLst>
                <a:ext uri="{FF2B5EF4-FFF2-40B4-BE49-F238E27FC236}">
                  <a16:creationId xmlns:a16="http://schemas.microsoft.com/office/drawing/2014/main" id="{0507BDEB-37B5-9C02-5A51-0B56CAA3F129}"/>
                </a:ext>
              </a:extLst>
            </p:cNvPr>
            <p:cNvSpPr/>
            <p:nvPr/>
          </p:nvSpPr>
          <p:spPr>
            <a:xfrm>
              <a:off x="8738755" y="3097958"/>
              <a:ext cx="218209" cy="623455"/>
            </a:xfrm>
            <a:prstGeom prst="arc">
              <a:avLst/>
            </a:prstGeom>
            <a:ln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noProof="1"/>
            </a:p>
          </p:txBody>
        </p:sp>
        <p:sp>
          <p:nvSpPr>
            <p:cNvPr id="21" name="Triangolo 20">
              <a:extLst>
                <a:ext uri="{FF2B5EF4-FFF2-40B4-BE49-F238E27FC236}">
                  <a16:creationId xmlns:a16="http://schemas.microsoft.com/office/drawing/2014/main" id="{2451FEC7-EB26-0EC4-1B21-16D331E94BC8}"/>
                </a:ext>
              </a:extLst>
            </p:cNvPr>
            <p:cNvSpPr/>
            <p:nvPr/>
          </p:nvSpPr>
          <p:spPr>
            <a:xfrm rot="16200000">
              <a:off x="7912457" y="1065437"/>
              <a:ext cx="1046260" cy="4679171"/>
            </a:xfrm>
            <a:prstGeom prst="triangle">
              <a:avLst/>
            </a:prstGeom>
            <a:solidFill>
              <a:srgbClr val="C00000">
                <a:alpha val="22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1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CasellaDiTesto 16">
                  <a:extLst>
                    <a:ext uri="{FF2B5EF4-FFF2-40B4-BE49-F238E27FC236}">
                      <a16:creationId xmlns:a16="http://schemas.microsoft.com/office/drawing/2014/main" id="{90061910-FB78-5D1C-141D-A3B69CA8D6B6}"/>
                    </a:ext>
                  </a:extLst>
                </p:cNvPr>
                <p:cNvSpPr txBox="1"/>
                <p:nvPr/>
              </p:nvSpPr>
              <p:spPr>
                <a:xfrm>
                  <a:off x="8942161" y="3059474"/>
                  <a:ext cx="290944" cy="36950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m:rPr>
                            <m:nor/>
                          </m:rPr>
                          <a:rPr lang="en-GB" sz="2000" b="0" i="0" noProof="1" dirty="0" smtClean="0">
                            <a:latin typeface="Cambria Math" panose="02040503050406030204" pitchFamily="18" charset="0"/>
                          </a:rPr>
                          <m:t>δ</m:t>
                        </m:r>
                      </m:oMath>
                    </m:oMathPara>
                  </a14:m>
                  <a:endParaRPr lang="en-GB" sz="2000" noProof="1"/>
                </a:p>
              </p:txBody>
            </p:sp>
          </mc:Choice>
          <mc:Fallback xmlns="">
            <p:sp>
              <p:nvSpPr>
                <p:cNvPr id="17" name="CasellaDiTesto 16">
                  <a:extLst>
                    <a:ext uri="{FF2B5EF4-FFF2-40B4-BE49-F238E27FC236}">
                      <a16:creationId xmlns:a16="http://schemas.microsoft.com/office/drawing/2014/main" id="{90061910-FB78-5D1C-141D-A3B69CA8D6B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42161" y="3059474"/>
                  <a:ext cx="290944" cy="369508"/>
                </a:xfrm>
                <a:prstGeom prst="rect">
                  <a:avLst/>
                </a:prstGeom>
                <a:blipFill>
                  <a:blip r:embed="rId5"/>
                  <a:stretch>
                    <a:fillRect r="-4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A20064BC-34A8-1E66-6B58-484E6D7172A8}"/>
                  </a:ext>
                </a:extLst>
              </p:cNvPr>
              <p:cNvSpPr txBox="1"/>
              <p:nvPr/>
            </p:nvSpPr>
            <p:spPr>
              <a:xfrm>
                <a:off x="6240906" y="4995440"/>
                <a:ext cx="556107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noProof="1"/>
                  <a:t>The eclipse obscures an angle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lang="en-GB" sz="2400" b="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∼</m:t>
                    </m:r>
                    <m:sSup>
                      <m:sSupPr>
                        <m:ctrlP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e>
                      <m:sup>
                        <m:r>
                          <a:rPr lang="en-GB" sz="24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endParaRPr lang="en-GB" sz="2400" noProof="1"/>
              </a:p>
            </p:txBody>
          </p:sp>
        </mc:Choice>
        <mc:Fallback xmlns="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A20064BC-34A8-1E66-6B58-484E6D7172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906" y="4995440"/>
                <a:ext cx="5561074" cy="461665"/>
              </a:xfrm>
              <a:prstGeom prst="rect">
                <a:avLst/>
              </a:prstGeom>
              <a:blipFill>
                <a:blip r:embed="rId6"/>
                <a:stretch>
                  <a:fillRect l="-1822" t="-10811" b="-297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asellaDiTesto 25">
                <a:extLst>
                  <a:ext uri="{FF2B5EF4-FFF2-40B4-BE49-F238E27FC236}">
                    <a16:creationId xmlns:a16="http://schemas.microsoft.com/office/drawing/2014/main" id="{12FCD08B-33CD-594A-F6DA-CB047A12FB88}"/>
                  </a:ext>
                </a:extLst>
              </p:cNvPr>
              <p:cNvSpPr txBox="1"/>
              <p:nvPr/>
            </p:nvSpPr>
            <p:spPr>
              <a:xfrm>
                <a:off x="201656" y="774733"/>
                <a:ext cx="11541298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b="1" noProof="1">
                    <a:solidFill>
                      <a:srgbClr val="002060"/>
                    </a:solidFill>
                  </a:rPr>
                  <a:t>Nitindala et al. 2025 </a:t>
                </a:r>
                <a:r>
                  <a:rPr lang="en-GB" sz="2400" noProof="1"/>
                  <a:t>showed that the regions producing the most favorable scattering angles correspond to low opening angles </a:t>
                </a:r>
                <a:r>
                  <a:rPr lang="en-GB" sz="2400" noProof="1">
                    <a:solidFill>
                      <a:srgbClr val="002060"/>
                    </a:solidFill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α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sub>
                    </m:sSub>
                    <m:r>
                      <a:rPr lang="en-GB" sz="2400" b="0" i="1" noProof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∼</m:t>
                    </m:r>
                    <m:sSup>
                      <m:sSupPr>
                        <m:ctrlP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e>
                      <m:sup>
                        <m:r>
                          <a:rPr lang="en-GB" sz="2400" b="0" i="1" noProof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r>
                  <a:rPr lang="en-GB" sz="2400" noProof="1">
                    <a:solidFill>
                      <a:srgbClr val="002060"/>
                    </a:solidFill>
                  </a:rPr>
                  <a:t>).</a:t>
                </a:r>
                <a:endParaRPr lang="en-GB" sz="2400" noProof="1"/>
              </a:p>
            </p:txBody>
          </p:sp>
        </mc:Choice>
        <mc:Fallback xmlns="">
          <p:sp>
            <p:nvSpPr>
              <p:cNvPr id="26" name="CasellaDiTesto 25">
                <a:extLst>
                  <a:ext uri="{FF2B5EF4-FFF2-40B4-BE49-F238E27FC236}">
                    <a16:creationId xmlns:a16="http://schemas.microsoft.com/office/drawing/2014/main" id="{12FCD08B-33CD-594A-F6DA-CB047A12FB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656" y="774733"/>
                <a:ext cx="11541298" cy="830997"/>
              </a:xfrm>
              <a:prstGeom prst="rect">
                <a:avLst/>
              </a:prstGeom>
              <a:blipFill>
                <a:blip r:embed="rId7"/>
                <a:stretch>
                  <a:fillRect l="-769" t="-4478" b="-164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2082E435-42F4-1F65-7711-7C0C148378E2}"/>
              </a:ext>
            </a:extLst>
          </p:cNvPr>
          <p:cNvSpPr txBox="1"/>
          <p:nvPr/>
        </p:nvSpPr>
        <p:spPr>
          <a:xfrm>
            <a:off x="0" y="5772019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noProof="1">
                <a:solidFill>
                  <a:srgbClr val="002060"/>
                </a:solidFill>
                <a:effectLst/>
                <a:ea typeface="Times New Roman" panose="02020603050405020304" pitchFamily="18" charset="0"/>
              </a:rPr>
              <a:t>During the eclipse the companion partially </a:t>
            </a:r>
          </a:p>
          <a:p>
            <a:pPr algn="ctr">
              <a:buNone/>
            </a:pPr>
            <a:r>
              <a:rPr lang="en-GB" sz="2400" b="1" noProof="1">
                <a:solidFill>
                  <a:srgbClr val="002060"/>
                </a:solidFill>
                <a:effectLst/>
                <a:ea typeface="Times New Roman" panose="02020603050405020304" pitchFamily="18" charset="0"/>
              </a:rPr>
              <a:t>removes the most efficient polarizing region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C388DF7A-2A09-0305-430B-FBA328901EEA}"/>
              </a:ext>
            </a:extLst>
          </p:cNvPr>
          <p:cNvSpPr txBox="1"/>
          <p:nvPr/>
        </p:nvSpPr>
        <p:spPr>
          <a:xfrm>
            <a:off x="10868079" y="3721015"/>
            <a:ext cx="1244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noProof="1">
                <a:solidFill>
                  <a:schemeClr val="bg1"/>
                </a:solidFill>
              </a:rPr>
              <a:t>Companion</a:t>
            </a:r>
          </a:p>
          <a:p>
            <a:pPr algn="ctr"/>
            <a:r>
              <a:rPr lang="en-GB" sz="1600" noProof="1">
                <a:solidFill>
                  <a:schemeClr val="bg1"/>
                </a:solidFill>
              </a:rPr>
              <a:t>Star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C95FCB1-5EC6-9EDA-2174-897743BBCC90}"/>
              </a:ext>
            </a:extLst>
          </p:cNvPr>
          <p:cNvSpPr txBox="1"/>
          <p:nvPr/>
        </p:nvSpPr>
        <p:spPr>
          <a:xfrm>
            <a:off x="10017505" y="2025695"/>
            <a:ext cx="2094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noProof="1">
                <a:solidFill>
                  <a:srgbClr val="002060"/>
                </a:solidFill>
              </a:rPr>
              <a:t>Adapted from Nitindala et al. 2025 </a:t>
            </a:r>
            <a:endParaRPr lang="en-GB" sz="1600" noProof="1"/>
          </a:p>
        </p:txBody>
      </p:sp>
    </p:spTree>
    <p:extLst>
      <p:ext uri="{BB962C8B-B14F-4D97-AF65-F5344CB8AC3E}">
        <p14:creationId xmlns:p14="http://schemas.microsoft.com/office/powerpoint/2010/main" val="1778428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4E2F5-6786-FFF2-6E2F-F5474A983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3E74A853-463F-480B-1A99-9990709CF2BC}"/>
              </a:ext>
            </a:extLst>
          </p:cNvPr>
          <p:cNvCxnSpPr>
            <a:cxnSpLocks/>
          </p:cNvCxnSpPr>
          <p:nvPr/>
        </p:nvCxnSpPr>
        <p:spPr>
          <a:xfrm>
            <a:off x="0" y="614864"/>
            <a:ext cx="7920942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sp>
        <p:nvSpPr>
          <p:cNvPr id="6" name="CasellaDiTesto 9">
            <a:extLst>
              <a:ext uri="{FF2B5EF4-FFF2-40B4-BE49-F238E27FC236}">
                <a16:creationId xmlns:a16="http://schemas.microsoft.com/office/drawing/2014/main" id="{AED67797-8658-2C0C-7CAF-E412C08546FB}"/>
              </a:ext>
            </a:extLst>
          </p:cNvPr>
          <p:cNvSpPr txBox="1"/>
          <p:nvPr/>
        </p:nvSpPr>
        <p:spPr>
          <a:xfrm>
            <a:off x="-442367" y="-13969"/>
            <a:ext cx="8464383" cy="6463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74134" lvl="1">
              <a:spcBef>
                <a:spcPts val="135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noProof="1">
                <a:solidFill>
                  <a:srgbClr val="002060"/>
                </a:solidFill>
                <a:ea typeface="Helvetica Neue" panose="02000503000000020004" pitchFamily="2" charset="0"/>
                <a:cs typeface="Futura Medium" panose="020B0602020204020303" pitchFamily="34" charset="-79"/>
              </a:rPr>
              <a:t>Summary of the results</a:t>
            </a:r>
          </a:p>
        </p:txBody>
      </p:sp>
      <p:grpSp>
        <p:nvGrpSpPr>
          <p:cNvPr id="82" name="Gruppo 81">
            <a:extLst>
              <a:ext uri="{FF2B5EF4-FFF2-40B4-BE49-F238E27FC236}">
                <a16:creationId xmlns:a16="http://schemas.microsoft.com/office/drawing/2014/main" id="{BEBAA0BD-398B-8051-CAE1-0909F90957F3}"/>
              </a:ext>
            </a:extLst>
          </p:cNvPr>
          <p:cNvGrpSpPr/>
          <p:nvPr/>
        </p:nvGrpSpPr>
        <p:grpSpPr>
          <a:xfrm>
            <a:off x="763979" y="782855"/>
            <a:ext cx="10664042" cy="1280440"/>
            <a:chOff x="748145" y="929637"/>
            <a:chExt cx="10664042" cy="1280440"/>
          </a:xfrm>
        </p:grpSpPr>
        <p:sp>
          <p:nvSpPr>
            <p:cNvPr id="7" name="object 3">
              <a:extLst>
                <a:ext uri="{FF2B5EF4-FFF2-40B4-BE49-F238E27FC236}">
                  <a16:creationId xmlns:a16="http://schemas.microsoft.com/office/drawing/2014/main" id="{E2AE5E2B-B47C-18AE-0996-461BCB4391EF}"/>
                </a:ext>
              </a:extLst>
            </p:cNvPr>
            <p:cNvSpPr txBox="1"/>
            <p:nvPr/>
          </p:nvSpPr>
          <p:spPr>
            <a:xfrm>
              <a:off x="748145" y="1029983"/>
              <a:ext cx="10662266" cy="110992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0" tIns="55248" rIns="0" bIns="0" anchor="t" anchorCtr="0" compatLnSpc="1">
              <a:spAutoFit/>
            </a:bodyPr>
            <a:lstStyle/>
            <a:p>
              <a:pPr marL="484503" lvl="1" algn="ctr">
                <a:spcBef>
                  <a:spcPts val="300"/>
                </a:spcBef>
                <a:buSzPct val="100000"/>
                <a:tabLst>
                  <a:tab pos="821058" algn="l"/>
                  <a:tab pos="821688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200" b="1" i="0" u="none" strike="noStrike" kern="1200" cap="none" spc="-25" baseline="0" noProof="1">
                  <a:solidFill>
                    <a:srgbClr val="002060"/>
                  </a:solidFill>
                  <a:uFillTx/>
                  <a:cs typeface="Arial"/>
                </a:rPr>
                <a:t>Spectroscopy and polarimetry give a </a:t>
              </a:r>
              <a:r>
                <a:rPr lang="en-GB" sz="2200" b="1" noProof="1">
                  <a:solidFill>
                    <a:srgbClr val="002060"/>
                  </a:solidFill>
                </a:rPr>
                <a:t>consistent picture</a:t>
              </a:r>
              <a:r>
                <a:rPr lang="en-GB" sz="2200" noProof="1"/>
                <a:t>: </a:t>
              </a:r>
            </a:p>
            <a:p>
              <a:pPr marL="484503" lvl="1" algn="ctr">
                <a:spcBef>
                  <a:spcPts val="300"/>
                </a:spcBef>
                <a:buSzPct val="100000"/>
                <a:tabLst>
                  <a:tab pos="821058" algn="l"/>
                  <a:tab pos="821688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200" noProof="1"/>
                <a:t>4U 1822−37 is observed through an extended scattering medium that shapes the observed  X-ray emission and polarization. </a:t>
              </a:r>
            </a:p>
          </p:txBody>
        </p:sp>
        <p:sp>
          <p:nvSpPr>
            <p:cNvPr id="8" name="Rettangolo con angoli arrotondati 16">
              <a:extLst>
                <a:ext uri="{FF2B5EF4-FFF2-40B4-BE49-F238E27FC236}">
                  <a16:creationId xmlns:a16="http://schemas.microsoft.com/office/drawing/2014/main" id="{1B2B8E17-1219-04B0-35C0-607B0A111B39}"/>
                </a:ext>
              </a:extLst>
            </p:cNvPr>
            <p:cNvSpPr/>
            <p:nvPr/>
          </p:nvSpPr>
          <p:spPr>
            <a:xfrm>
              <a:off x="749921" y="929637"/>
              <a:ext cx="10662266" cy="128044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360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noFill/>
            <a:ln w="28575" cap="flat">
              <a:solidFill>
                <a:srgbClr val="002060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noProof="1">
                <a:solidFill>
                  <a:srgbClr val="FFFFFF"/>
                </a:solidFill>
                <a:uFillTx/>
              </a:endParaRPr>
            </a:p>
          </p:txBody>
        </p:sp>
      </p:grpSp>
      <p:grpSp>
        <p:nvGrpSpPr>
          <p:cNvPr id="66" name="Gruppo 65">
            <a:extLst>
              <a:ext uri="{FF2B5EF4-FFF2-40B4-BE49-F238E27FC236}">
                <a16:creationId xmlns:a16="http://schemas.microsoft.com/office/drawing/2014/main" id="{564A1515-8780-1048-B0A0-6F40D51ED377}"/>
              </a:ext>
            </a:extLst>
          </p:cNvPr>
          <p:cNvGrpSpPr/>
          <p:nvPr/>
        </p:nvGrpSpPr>
        <p:grpSpPr>
          <a:xfrm>
            <a:off x="3942369" y="3307712"/>
            <a:ext cx="8093115" cy="3550288"/>
            <a:chOff x="2267237" y="3280198"/>
            <a:chExt cx="8093115" cy="3550288"/>
          </a:xfrm>
        </p:grpSpPr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FB1EB8F2-A2F7-A54C-E65F-0892944D9EA7}"/>
                </a:ext>
              </a:extLst>
            </p:cNvPr>
            <p:cNvGrpSpPr/>
            <p:nvPr/>
          </p:nvGrpSpPr>
          <p:grpSpPr>
            <a:xfrm>
              <a:off x="2267237" y="3280198"/>
              <a:ext cx="7973344" cy="3550288"/>
              <a:chOff x="2285155" y="3227801"/>
              <a:chExt cx="8121958" cy="3616462"/>
            </a:xfrm>
          </p:grpSpPr>
          <p:grpSp>
            <p:nvGrpSpPr>
              <p:cNvPr id="69" name="Gruppo 68">
                <a:extLst>
                  <a:ext uri="{FF2B5EF4-FFF2-40B4-BE49-F238E27FC236}">
                    <a16:creationId xmlns:a16="http://schemas.microsoft.com/office/drawing/2014/main" id="{ADD5C196-9740-BBA6-9BF1-F84B7F899571}"/>
                  </a:ext>
                </a:extLst>
              </p:cNvPr>
              <p:cNvGrpSpPr/>
              <p:nvPr/>
            </p:nvGrpSpPr>
            <p:grpSpPr>
              <a:xfrm>
                <a:off x="2285155" y="4562338"/>
                <a:ext cx="6983308" cy="2281925"/>
                <a:chOff x="5727874" y="2246933"/>
                <a:chExt cx="6217192" cy="2009698"/>
              </a:xfrm>
            </p:grpSpPr>
            <p:pic>
              <p:nvPicPr>
                <p:cNvPr id="78" name="Immagine 77">
                  <a:extLst>
                    <a:ext uri="{FF2B5EF4-FFF2-40B4-BE49-F238E27FC236}">
                      <a16:creationId xmlns:a16="http://schemas.microsoft.com/office/drawing/2014/main" id="{CBC09E94-2ACB-C7B1-55B7-F24C87B3EC1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rcRect t="37369"/>
                <a:stretch>
                  <a:fillRect/>
                </a:stretch>
              </p:blipFill>
              <p:spPr>
                <a:xfrm>
                  <a:off x="5727874" y="2246933"/>
                  <a:ext cx="5353977" cy="2009698"/>
                </a:xfrm>
                <a:prstGeom prst="rect">
                  <a:avLst/>
                </a:prstGeom>
                <a:solidFill>
                  <a:srgbClr val="FF0000"/>
                </a:solidFill>
              </p:spPr>
            </p:pic>
            <p:sp>
              <p:nvSpPr>
                <p:cNvPr id="79" name="Arco 78">
                  <a:extLst>
                    <a:ext uri="{FF2B5EF4-FFF2-40B4-BE49-F238E27FC236}">
                      <a16:creationId xmlns:a16="http://schemas.microsoft.com/office/drawing/2014/main" id="{DFB7E251-CF3B-A3AA-BA10-81F1AF62499A}"/>
                    </a:ext>
                  </a:extLst>
                </p:cNvPr>
                <p:cNvSpPr/>
                <p:nvPr/>
              </p:nvSpPr>
              <p:spPr>
                <a:xfrm>
                  <a:off x="8738755" y="3097958"/>
                  <a:ext cx="218209" cy="623455"/>
                </a:xfrm>
                <a:prstGeom prst="arc">
                  <a:avLst/>
                </a:prstGeom>
                <a:ln>
                  <a:prstDash val="dash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GB" noProof="1"/>
                </a:p>
              </p:txBody>
            </p:sp>
            <p:sp>
              <p:nvSpPr>
                <p:cNvPr id="80" name="Triangolo 79">
                  <a:extLst>
                    <a:ext uri="{FF2B5EF4-FFF2-40B4-BE49-F238E27FC236}">
                      <a16:creationId xmlns:a16="http://schemas.microsoft.com/office/drawing/2014/main" id="{C9F39141-3ECA-B8F3-46FA-AFD2272DB29D}"/>
                    </a:ext>
                  </a:extLst>
                </p:cNvPr>
                <p:cNvSpPr/>
                <p:nvPr/>
              </p:nvSpPr>
              <p:spPr>
                <a:xfrm rot="16200000">
                  <a:off x="7912457" y="1065437"/>
                  <a:ext cx="1046260" cy="4679171"/>
                </a:xfrm>
                <a:prstGeom prst="triangle">
                  <a:avLst/>
                </a:prstGeom>
                <a:solidFill>
                  <a:srgbClr val="C00000">
                    <a:alpha val="2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noProof="1"/>
                </a:p>
              </p:txBody>
            </p:sp>
            <p:sp>
              <p:nvSpPr>
                <p:cNvPr id="81" name="Ovale 80">
                  <a:extLst>
                    <a:ext uri="{FF2B5EF4-FFF2-40B4-BE49-F238E27FC236}">
                      <a16:creationId xmlns:a16="http://schemas.microsoft.com/office/drawing/2014/main" id="{11778AF6-9C3F-8601-4AF8-73A0C4FB3137}"/>
                    </a:ext>
                  </a:extLst>
                </p:cNvPr>
                <p:cNvSpPr/>
                <p:nvPr/>
              </p:nvSpPr>
              <p:spPr>
                <a:xfrm>
                  <a:off x="10775172" y="2826573"/>
                  <a:ext cx="1169894" cy="1114660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noProof="1"/>
                </a:p>
              </p:txBody>
            </p:sp>
          </p:grpSp>
          <p:cxnSp>
            <p:nvCxnSpPr>
              <p:cNvPr id="70" name="Connettore diritto a freccia 69">
                <a:extLst>
                  <a:ext uri="{FF2B5EF4-FFF2-40B4-BE49-F238E27FC236}">
                    <a16:creationId xmlns:a16="http://schemas.microsoft.com/office/drawing/2014/main" id="{DCCD62B2-8F4F-22F0-D02A-6EE6BFF4F6B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616664" y="5553794"/>
                <a:ext cx="7203723" cy="323503"/>
              </a:xfrm>
              <a:prstGeom prst="straightConnector1">
                <a:avLst/>
              </a:prstGeom>
              <a:ln>
                <a:prstDash val="dash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1" name="Rettangolo 70">
                <a:extLst>
                  <a:ext uri="{FF2B5EF4-FFF2-40B4-BE49-F238E27FC236}">
                    <a16:creationId xmlns:a16="http://schemas.microsoft.com/office/drawing/2014/main" id="{1638D89D-8351-C9CB-9F07-0E93CA8D506F}"/>
                  </a:ext>
                </a:extLst>
              </p:cNvPr>
              <p:cNvSpPr/>
              <p:nvPr/>
            </p:nvSpPr>
            <p:spPr>
              <a:xfrm>
                <a:off x="3651786" y="3526289"/>
                <a:ext cx="1015520" cy="182076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sp>
            <p:nvSpPr>
              <p:cNvPr id="72" name="Rettangolo 71">
                <a:extLst>
                  <a:ext uri="{FF2B5EF4-FFF2-40B4-BE49-F238E27FC236}">
                    <a16:creationId xmlns:a16="http://schemas.microsoft.com/office/drawing/2014/main" id="{F125D773-2016-DC93-05B1-52A67EAC25B7}"/>
                  </a:ext>
                </a:extLst>
              </p:cNvPr>
              <p:cNvSpPr/>
              <p:nvPr/>
            </p:nvSpPr>
            <p:spPr>
              <a:xfrm>
                <a:off x="4475019" y="3295893"/>
                <a:ext cx="1015520" cy="182076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sp>
            <p:nvSpPr>
              <p:cNvPr id="73" name="Rettangolo 72">
                <a:extLst>
                  <a:ext uri="{FF2B5EF4-FFF2-40B4-BE49-F238E27FC236}">
                    <a16:creationId xmlns:a16="http://schemas.microsoft.com/office/drawing/2014/main" id="{4D82DB94-0C69-CD53-C061-E3602C7E840A}"/>
                  </a:ext>
                </a:extLst>
              </p:cNvPr>
              <p:cNvSpPr/>
              <p:nvPr/>
            </p:nvSpPr>
            <p:spPr>
              <a:xfrm>
                <a:off x="5263861" y="3227801"/>
                <a:ext cx="1015520" cy="182076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sp>
            <p:nvSpPr>
              <p:cNvPr id="74" name="Rettangolo 73">
                <a:extLst>
                  <a:ext uri="{FF2B5EF4-FFF2-40B4-BE49-F238E27FC236}">
                    <a16:creationId xmlns:a16="http://schemas.microsoft.com/office/drawing/2014/main" id="{E4182BCB-EF54-AE0D-20EB-DFFF31167517}"/>
                  </a:ext>
                </a:extLst>
              </p:cNvPr>
              <p:cNvSpPr/>
              <p:nvPr/>
            </p:nvSpPr>
            <p:spPr>
              <a:xfrm>
                <a:off x="2659233" y="3839641"/>
                <a:ext cx="1015520" cy="182076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pic>
            <p:nvPicPr>
              <p:cNvPr id="75" name="Immagine 74">
                <a:extLst>
                  <a:ext uri="{FF2B5EF4-FFF2-40B4-BE49-F238E27FC236}">
                    <a16:creationId xmlns:a16="http://schemas.microsoft.com/office/drawing/2014/main" id="{4913BBA8-BD92-138A-CEBC-16CDE7A0C5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57199" t="8977" r="37521" b="81149"/>
              <a:stretch>
                <a:fillRect/>
              </a:stretch>
            </p:blipFill>
            <p:spPr>
              <a:xfrm rot="1972434">
                <a:off x="9982871" y="5312883"/>
                <a:ext cx="424242" cy="480636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</p:pic>
          <p:sp>
            <p:nvSpPr>
              <p:cNvPr id="76" name="Rettangolo 75">
                <a:extLst>
                  <a:ext uri="{FF2B5EF4-FFF2-40B4-BE49-F238E27FC236}">
                    <a16:creationId xmlns:a16="http://schemas.microsoft.com/office/drawing/2014/main" id="{7DAA3C0C-CC86-376E-49DF-45A485DCC27D}"/>
                  </a:ext>
                </a:extLst>
              </p:cNvPr>
              <p:cNvSpPr/>
              <p:nvPr/>
            </p:nvSpPr>
            <p:spPr>
              <a:xfrm>
                <a:off x="2814224" y="5553201"/>
                <a:ext cx="303651" cy="2156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cxnSp>
            <p:nvCxnSpPr>
              <p:cNvPr id="77" name="Connettore diritto a freccia 76">
                <a:extLst>
                  <a:ext uri="{FF2B5EF4-FFF2-40B4-BE49-F238E27FC236}">
                    <a16:creationId xmlns:a16="http://schemas.microsoft.com/office/drawing/2014/main" id="{F954A7EB-A975-9137-0D00-15A18981ECE3}"/>
                  </a:ext>
                </a:extLst>
              </p:cNvPr>
              <p:cNvCxnSpPr/>
              <p:nvPr/>
            </p:nvCxnSpPr>
            <p:spPr>
              <a:xfrm flipV="1">
                <a:off x="2648311" y="3983421"/>
                <a:ext cx="0" cy="187073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8" name="Immagine 67">
              <a:extLst>
                <a:ext uri="{FF2B5EF4-FFF2-40B4-BE49-F238E27FC236}">
                  <a16:creationId xmlns:a16="http://schemas.microsoft.com/office/drawing/2014/main" id="{33D1310F-421B-F64B-3BBA-6FE191012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54453" y="5225097"/>
              <a:ext cx="605899" cy="730927"/>
            </a:xfrm>
            <a:prstGeom prst="rect">
              <a:avLst/>
            </a:prstGeom>
          </p:spPr>
        </p:pic>
      </p:grp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01E28E1E-2139-8E16-5127-3CBE2EC9F42C}"/>
              </a:ext>
            </a:extLst>
          </p:cNvPr>
          <p:cNvGrpSpPr/>
          <p:nvPr/>
        </p:nvGrpSpPr>
        <p:grpSpPr>
          <a:xfrm>
            <a:off x="352429" y="2207985"/>
            <a:ext cx="5527461" cy="1732921"/>
            <a:chOff x="498511" y="2707237"/>
            <a:chExt cx="5527461" cy="1732921"/>
          </a:xfrm>
        </p:grpSpPr>
        <p:sp>
          <p:nvSpPr>
            <p:cNvPr id="10" name="Rettangolo con angoli arrotondati 21">
              <a:extLst>
                <a:ext uri="{FF2B5EF4-FFF2-40B4-BE49-F238E27FC236}">
                  <a16:creationId xmlns:a16="http://schemas.microsoft.com/office/drawing/2014/main" id="{76730D04-38F0-7BA1-C3E2-194E4A165392}"/>
                </a:ext>
              </a:extLst>
            </p:cNvPr>
            <p:cNvSpPr/>
            <p:nvPr/>
          </p:nvSpPr>
          <p:spPr>
            <a:xfrm>
              <a:off x="498511" y="2707237"/>
              <a:ext cx="5527461" cy="173292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360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noFill/>
            <a:ln w="28575" cap="flat">
              <a:solidFill>
                <a:srgbClr val="002060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noProof="1">
                <a:solidFill>
                  <a:srgbClr val="FFFFFF"/>
                </a:solidFill>
                <a:uFillTx/>
                <a:latin typeface="Calibri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object 3">
                  <a:extLst>
                    <a:ext uri="{FF2B5EF4-FFF2-40B4-BE49-F238E27FC236}">
                      <a16:creationId xmlns:a16="http://schemas.microsoft.com/office/drawing/2014/main" id="{AE62D92F-0C40-3640-585B-2836F9E321AD}"/>
                    </a:ext>
                  </a:extLst>
                </p:cNvPr>
                <p:cNvSpPr txBox="1"/>
                <p:nvPr/>
              </p:nvSpPr>
              <p:spPr>
                <a:xfrm>
                  <a:off x="745143" y="2849459"/>
                  <a:ext cx="5034196" cy="1386921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  <p:txBody>
                <a:bodyPr vert="horz" wrap="square" lIns="0" tIns="55248" rIns="0" bIns="0" anchor="t" anchorCtr="0" compatLnSpc="1">
                  <a:spAutoFit/>
                </a:bodyPr>
                <a:lstStyle/>
                <a:p>
                  <a:pPr marL="27303">
                    <a:spcBef>
                      <a:spcPts val="300"/>
                    </a:spcBef>
                    <a:buSzPct val="100000"/>
                    <a:tabLst>
                      <a:tab pos="821058" algn="l"/>
                      <a:tab pos="821688" algn="l"/>
                    </a:tabLst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r>
                    <a:rPr lang="en-GB" sz="2100" b="0" i="0" u="none" strike="noStrike" kern="1200" cap="none" spc="-25" baseline="0" noProof="1">
                      <a:uFillTx/>
                      <a:cs typeface="Arial"/>
                    </a:rPr>
                    <a:t>We measure a </a:t>
                  </a:r>
                  <a:r>
                    <a:rPr lang="en-GB" sz="2100" b="1" i="0" u="none" strike="noStrike" kern="1200" cap="none" spc="-25" baseline="0" noProof="1">
                      <a:solidFill>
                        <a:schemeClr val="tx2"/>
                      </a:solidFill>
                      <a:uFillTx/>
                      <a:cs typeface="Arial"/>
                    </a:rPr>
                    <a:t>high average polarization of </a:t>
                  </a:r>
                  <a:r>
                    <a:rPr lang="en-GB" sz="2100" b="1" noProof="1">
                      <a:solidFill>
                        <a:schemeClr val="tx2"/>
                      </a:solidFill>
                      <a:ea typeface="Aptos" panose="020B0004020202020204" pitchFamily="34" charset="0"/>
                      <a:cs typeface="Times New Roman" panose="02020603050405020304" pitchFamily="18" charset="0"/>
                    </a:rPr>
                    <a:t>PD = 8.0 % </a:t>
                  </a:r>
                  <a14:m>
                    <m:oMath xmlns:m="http://schemas.openxmlformats.org/officeDocument/2006/math">
                      <m:r>
                        <a:rPr lang="en-GB" sz="2100" b="1" i="1" noProof="1" dirty="0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±</m:t>
                      </m:r>
                    </m:oMath>
                  </a14:m>
                  <a:r>
                    <a:rPr lang="en-GB" sz="2100" b="1" noProof="1">
                      <a:solidFill>
                        <a:schemeClr val="tx2"/>
                      </a:solidFill>
                      <a:ea typeface="Aptos" panose="020B0004020202020204" pitchFamily="34" charset="0"/>
                      <a:cs typeface="Times New Roman" panose="02020603050405020304" pitchFamily="18" charset="0"/>
                    </a:rPr>
                    <a:t> 0.7 %</a:t>
                  </a:r>
                  <a:r>
                    <a:rPr lang="en-GB" sz="2100" b="0" i="0" u="none" strike="noStrike" kern="1200" cap="none" spc="-25" baseline="0" noProof="1">
                      <a:solidFill>
                        <a:schemeClr val="tx2"/>
                      </a:solidFill>
                      <a:uFillTx/>
                      <a:cs typeface="Arial"/>
                    </a:rPr>
                    <a:t>. </a:t>
                  </a:r>
                  <a:endParaRPr lang="en-GB" sz="2100" b="0" i="0" u="none" strike="noStrike" kern="1200" cap="none" spc="-25" baseline="0" noProof="1">
                    <a:solidFill>
                      <a:schemeClr val="tx1"/>
                    </a:solidFill>
                    <a:uFillTx/>
                    <a:cs typeface="Arial"/>
                  </a:endParaRPr>
                </a:p>
                <a:p>
                  <a:pPr marL="27303">
                    <a:spcBef>
                      <a:spcPts val="300"/>
                    </a:spcBef>
                    <a:buSzPct val="100000"/>
                    <a:tabLst>
                      <a:tab pos="821058" algn="l"/>
                      <a:tab pos="821688" algn="l"/>
                    </a:tabLst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r>
                    <a:rPr lang="en-GB" sz="2100" b="0" i="0" u="none" strike="noStrike" kern="1200" cap="none" spc="-25" baseline="0" noProof="1">
                      <a:uFillTx/>
                      <a:cs typeface="Arial"/>
                    </a:rPr>
                    <a:t>The PD increases with energy, while the PA remains stable</a:t>
                  </a:r>
                </a:p>
              </p:txBody>
            </p:sp>
          </mc:Choice>
          <mc:Fallback xmlns="">
            <p:sp>
              <p:nvSpPr>
                <p:cNvPr id="31" name="object 3">
                  <a:extLst>
                    <a:ext uri="{FF2B5EF4-FFF2-40B4-BE49-F238E27FC236}">
                      <a16:creationId xmlns:a16="http://schemas.microsoft.com/office/drawing/2014/main" id="{AE62D92F-0C40-3640-585B-2836F9E321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143" y="2849459"/>
                  <a:ext cx="5034196" cy="1386921"/>
                </a:xfrm>
                <a:prstGeom prst="rect">
                  <a:avLst/>
                </a:prstGeom>
                <a:blipFill>
                  <a:blip r:embed="rId5"/>
                  <a:stretch>
                    <a:fillRect l="-2771" t="-2727" r="-1511" b="-10909"/>
                  </a:stretch>
                </a:blipFill>
                <a:ln cap="flat">
                  <a:noFill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0D8E8249-3764-1F42-A301-EE1FFD72C765}"/>
              </a:ext>
            </a:extLst>
          </p:cNvPr>
          <p:cNvGrpSpPr/>
          <p:nvPr/>
        </p:nvGrpSpPr>
        <p:grpSpPr>
          <a:xfrm>
            <a:off x="6233096" y="2207984"/>
            <a:ext cx="5527461" cy="1732921"/>
            <a:chOff x="549311" y="4647924"/>
            <a:chExt cx="5527461" cy="1732921"/>
          </a:xfrm>
        </p:grpSpPr>
        <p:sp>
          <p:nvSpPr>
            <p:cNvPr id="13" name="Rettangolo con angoli arrotondati 21">
              <a:extLst>
                <a:ext uri="{FF2B5EF4-FFF2-40B4-BE49-F238E27FC236}">
                  <a16:creationId xmlns:a16="http://schemas.microsoft.com/office/drawing/2014/main" id="{F5A268D0-4416-F865-8F9C-E2F668B1605F}"/>
                </a:ext>
              </a:extLst>
            </p:cNvPr>
            <p:cNvSpPr/>
            <p:nvPr/>
          </p:nvSpPr>
          <p:spPr>
            <a:xfrm>
              <a:off x="549311" y="4647924"/>
              <a:ext cx="5527461" cy="1732921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360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noFill/>
            <a:ln w="28575" cap="flat">
              <a:solidFill>
                <a:srgbClr val="002060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 noProof="1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4" name="object 3">
              <a:extLst>
                <a:ext uri="{FF2B5EF4-FFF2-40B4-BE49-F238E27FC236}">
                  <a16:creationId xmlns:a16="http://schemas.microsoft.com/office/drawing/2014/main" id="{327DC56D-6E1A-9E40-5810-9F3C6B85D3BA}"/>
                </a:ext>
              </a:extLst>
            </p:cNvPr>
            <p:cNvSpPr txBox="1"/>
            <p:nvPr/>
          </p:nvSpPr>
          <p:spPr>
            <a:xfrm>
              <a:off x="756574" y="4647924"/>
              <a:ext cx="5034196" cy="1710087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0" tIns="55248" rIns="0" bIns="0" anchor="t" anchorCtr="0" compatLnSpc="1">
              <a:spAutoFit/>
            </a:bodyPr>
            <a:lstStyle/>
            <a:p>
              <a:pPr marL="27303">
                <a:spcBef>
                  <a:spcPts val="300"/>
                </a:spcBef>
                <a:buSzPct val="100000"/>
                <a:tabLst>
                  <a:tab pos="821058" algn="l"/>
                  <a:tab pos="821688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100" b="1" spc="-25" noProof="1">
                  <a:solidFill>
                    <a:srgbClr val="002060"/>
                  </a:solidFill>
                  <a:cs typeface="Arial"/>
                </a:rPr>
                <a:t>During the eclipse the PD decreases</a:t>
              </a:r>
              <a:r>
                <a:rPr lang="en-GB" sz="2100" spc="-25" noProof="1">
                  <a:solidFill>
                    <a:srgbClr val="002060"/>
                  </a:solidFill>
                  <a:cs typeface="Arial"/>
                </a:rPr>
                <a:t>, </a:t>
              </a:r>
              <a:r>
                <a:rPr lang="en-GB" sz="2100" b="1" spc="-25" noProof="1">
                  <a:solidFill>
                    <a:srgbClr val="002060"/>
                  </a:solidFill>
                  <a:cs typeface="Arial"/>
                </a:rPr>
                <a:t>but the PA does not rotate. </a:t>
              </a:r>
            </a:p>
            <a:p>
              <a:pPr marL="27303">
                <a:spcBef>
                  <a:spcPts val="300"/>
                </a:spcBef>
                <a:buSzPct val="100000"/>
                <a:tabLst>
                  <a:tab pos="821058" algn="l"/>
                  <a:tab pos="821688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100" spc="-25" noProof="1">
                  <a:cs typeface="Arial"/>
                </a:rPr>
                <a:t>The eclipse obscures the low-latitude region that is most efficient at producing polarized scattering.</a:t>
              </a:r>
            </a:p>
          </p:txBody>
        </p:sp>
      </p:grpSp>
      <p:pic>
        <p:nvPicPr>
          <p:cNvPr id="84" name="Immagine 83">
            <a:extLst>
              <a:ext uri="{FF2B5EF4-FFF2-40B4-BE49-F238E27FC236}">
                <a16:creationId xmlns:a16="http://schemas.microsoft.com/office/drawing/2014/main" id="{B7C4B68F-06C5-E05D-D81A-536C39F59C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424" y="4363656"/>
            <a:ext cx="1664807" cy="1664807"/>
          </a:xfrm>
          <a:prstGeom prst="rect">
            <a:avLst/>
          </a:prstGeom>
        </p:spPr>
      </p:pic>
      <p:sp>
        <p:nvSpPr>
          <p:cNvPr id="86" name="CasellaDiTesto 85">
            <a:extLst>
              <a:ext uri="{FF2B5EF4-FFF2-40B4-BE49-F238E27FC236}">
                <a16:creationId xmlns:a16="http://schemas.microsoft.com/office/drawing/2014/main" id="{8C3D6634-1790-37BA-7D18-638EBE279EAE}"/>
              </a:ext>
            </a:extLst>
          </p:cNvPr>
          <p:cNvSpPr txBox="1"/>
          <p:nvPr/>
        </p:nvSpPr>
        <p:spPr>
          <a:xfrm>
            <a:off x="174395" y="6018266"/>
            <a:ext cx="5396872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noProof="1">
                <a:solidFill>
                  <a:srgbClr val="002060"/>
                </a:solidFill>
              </a:rPr>
              <a:t>Work accepted in A&amp;A (2026) </a:t>
            </a:r>
          </a:p>
          <a:p>
            <a:r>
              <a:rPr lang="en-GB" noProof="1">
                <a:solidFill>
                  <a:schemeClr val="accent2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https://doi.org/10.1051/0004-6361/202661002</a:t>
            </a:r>
            <a:endParaRPr lang="en-GB" noProof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13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1111C-BA7F-0E0A-B7E6-A56EE6DDA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E8DE563B-0F37-167C-0387-E69FC36EAA3D}"/>
              </a:ext>
            </a:extLst>
          </p:cNvPr>
          <p:cNvCxnSpPr>
            <a:cxnSpLocks/>
          </p:cNvCxnSpPr>
          <p:nvPr/>
        </p:nvCxnSpPr>
        <p:spPr>
          <a:xfrm>
            <a:off x="0" y="2932762"/>
            <a:ext cx="6096000" cy="0"/>
          </a:xfrm>
          <a:prstGeom prst="straightConnector1">
            <a:avLst/>
          </a:prstGeom>
          <a:noFill/>
          <a:ln w="57150" cap="flat">
            <a:solidFill>
              <a:srgbClr val="ED7D31"/>
            </a:solidFill>
            <a:prstDash val="solid"/>
            <a:miter/>
          </a:ln>
        </p:spPr>
      </p:cxnSp>
      <p:sp>
        <p:nvSpPr>
          <p:cNvPr id="5" name="CasellaDiTesto 9">
            <a:extLst>
              <a:ext uri="{FF2B5EF4-FFF2-40B4-BE49-F238E27FC236}">
                <a16:creationId xmlns:a16="http://schemas.microsoft.com/office/drawing/2014/main" id="{F996EB66-21E7-E10B-FD15-72284BB21769}"/>
              </a:ext>
            </a:extLst>
          </p:cNvPr>
          <p:cNvSpPr txBox="1"/>
          <p:nvPr/>
        </p:nvSpPr>
        <p:spPr>
          <a:xfrm>
            <a:off x="1" y="3019298"/>
            <a:ext cx="12191999" cy="11079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74134" lvl="1" algn="ctr">
              <a:spcBef>
                <a:spcPts val="135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1" noProof="1">
                <a:ea typeface="Helvetica Neue" panose="02000503000000020004" pitchFamily="2" charset="0"/>
                <a:cs typeface="Futura Medium" panose="020B0602020204020303" pitchFamily="34" charset="-79"/>
              </a:rPr>
              <a:t>Thank you! </a:t>
            </a:r>
          </a:p>
        </p:txBody>
      </p:sp>
      <p:cxnSp>
        <p:nvCxnSpPr>
          <p:cNvPr id="7" name="Connettore diritto 4">
            <a:extLst>
              <a:ext uri="{FF2B5EF4-FFF2-40B4-BE49-F238E27FC236}">
                <a16:creationId xmlns:a16="http://schemas.microsoft.com/office/drawing/2014/main" id="{578FB2BB-DC66-558F-849C-6D6322EBD426}"/>
              </a:ext>
            </a:extLst>
          </p:cNvPr>
          <p:cNvCxnSpPr>
            <a:cxnSpLocks/>
          </p:cNvCxnSpPr>
          <p:nvPr/>
        </p:nvCxnSpPr>
        <p:spPr>
          <a:xfrm>
            <a:off x="6096000" y="4213830"/>
            <a:ext cx="6096000" cy="0"/>
          </a:xfrm>
          <a:prstGeom prst="straightConnector1">
            <a:avLst/>
          </a:prstGeom>
          <a:noFill/>
          <a:ln w="57150" cap="flat">
            <a:solidFill>
              <a:srgbClr val="ED7D31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293458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B5941A00-95CA-4DB3-917B-580A3CE4237D}"/>
              </a:ext>
            </a:extLst>
          </p:cNvPr>
          <p:cNvCxnSpPr>
            <a:cxnSpLocks/>
          </p:cNvCxnSpPr>
          <p:nvPr/>
        </p:nvCxnSpPr>
        <p:spPr>
          <a:xfrm>
            <a:off x="0" y="2932762"/>
            <a:ext cx="6096000" cy="0"/>
          </a:xfrm>
          <a:prstGeom prst="straightConnector1">
            <a:avLst/>
          </a:prstGeom>
          <a:noFill/>
          <a:ln w="57150" cap="flat">
            <a:solidFill>
              <a:srgbClr val="ED7D31"/>
            </a:solidFill>
            <a:prstDash val="solid"/>
            <a:miter/>
          </a:ln>
        </p:spPr>
      </p:cxnSp>
      <p:sp>
        <p:nvSpPr>
          <p:cNvPr id="5" name="CasellaDiTesto 9">
            <a:extLst>
              <a:ext uri="{FF2B5EF4-FFF2-40B4-BE49-F238E27FC236}">
                <a16:creationId xmlns:a16="http://schemas.microsoft.com/office/drawing/2014/main" id="{E4793084-C026-BF3C-B004-EB7399B8723A}"/>
              </a:ext>
            </a:extLst>
          </p:cNvPr>
          <p:cNvSpPr txBox="1"/>
          <p:nvPr/>
        </p:nvSpPr>
        <p:spPr>
          <a:xfrm>
            <a:off x="1" y="3105834"/>
            <a:ext cx="12191999" cy="11079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74134" lvl="1" algn="ctr">
              <a:spcBef>
                <a:spcPts val="135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1" noProof="1">
                <a:ea typeface="Helvetica Neue" panose="02000503000000020004" pitchFamily="2" charset="0"/>
                <a:cs typeface="Futura Medium" panose="020B0602020204020303" pitchFamily="34" charset="-79"/>
              </a:rPr>
              <a:t>EXTRA SLIDES</a:t>
            </a:r>
          </a:p>
        </p:txBody>
      </p:sp>
      <p:cxnSp>
        <p:nvCxnSpPr>
          <p:cNvPr id="7" name="Connettore diritto 4">
            <a:extLst>
              <a:ext uri="{FF2B5EF4-FFF2-40B4-BE49-F238E27FC236}">
                <a16:creationId xmlns:a16="http://schemas.microsoft.com/office/drawing/2014/main" id="{D7543917-C883-1FE1-9D1B-514DE718D6A5}"/>
              </a:ext>
            </a:extLst>
          </p:cNvPr>
          <p:cNvCxnSpPr>
            <a:cxnSpLocks/>
          </p:cNvCxnSpPr>
          <p:nvPr/>
        </p:nvCxnSpPr>
        <p:spPr>
          <a:xfrm>
            <a:off x="6096000" y="4213830"/>
            <a:ext cx="6096000" cy="0"/>
          </a:xfrm>
          <a:prstGeom prst="straightConnector1">
            <a:avLst/>
          </a:prstGeom>
          <a:noFill/>
          <a:ln w="57150" cap="flat">
            <a:solidFill>
              <a:srgbClr val="ED7D31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656968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5669C-DCD5-A3B9-EAB4-7808FE49A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A519799F-BF17-AFBD-41D3-FBE0E41719EE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FCF70724-BE35-05E6-D630-685F6A7BAA5B}"/>
              </a:ext>
            </a:extLst>
          </p:cNvPr>
          <p:cNvSpPr txBox="1"/>
          <p:nvPr/>
        </p:nvSpPr>
        <p:spPr>
          <a:xfrm>
            <a:off x="194620" y="146284"/>
            <a:ext cx="11794180" cy="4479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2800" b="1" noProof="1"/>
              <a:t>EXTRA SLIDES – Pulsed profile </a:t>
            </a:r>
            <a:endParaRPr lang="en-GB" sz="2800" noProof="1"/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02A5C991-FFE0-3FC8-E82C-874A561E7C5C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pic>
        <p:nvPicPr>
          <p:cNvPr id="5" name="Immagine 4">
            <a:extLst>
              <a:ext uri="{FF2B5EF4-FFF2-40B4-BE49-F238E27FC236}">
                <a16:creationId xmlns:a16="http://schemas.microsoft.com/office/drawing/2014/main" id="{D357A175-31EF-7E27-3EA7-81C74599F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8" y="1365588"/>
            <a:ext cx="4839977" cy="2670708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3A804009-1CD7-55A7-59A8-4FD094A94FE2}"/>
              </a:ext>
            </a:extLst>
          </p:cNvPr>
          <p:cNvSpPr txBox="1"/>
          <p:nvPr/>
        </p:nvSpPr>
        <p:spPr>
          <a:xfrm>
            <a:off x="194620" y="4036296"/>
            <a:ext cx="496007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1" i="0" noProof="1">
                <a:solidFill>
                  <a:schemeClr val="tx2"/>
                </a:solidFill>
                <a:effectLst/>
              </a:rPr>
              <a:t>===== SINUSOID vs CONSTANT ===== </a:t>
            </a:r>
          </a:p>
          <a:p>
            <a:pPr algn="l">
              <a:buNone/>
            </a:pPr>
            <a:r>
              <a:rPr lang="en-GB" b="1" i="0" noProof="1">
                <a:solidFill>
                  <a:schemeClr val="tx2"/>
                </a:solidFill>
                <a:effectLst/>
              </a:rPr>
              <a:t>Delta chi2 = 8.244 for 2 dof </a:t>
            </a:r>
          </a:p>
          <a:p>
            <a:pPr algn="l">
              <a:buNone/>
            </a:pPr>
            <a:r>
              <a:rPr lang="en-GB" b="1" i="0" noProof="1">
                <a:solidFill>
                  <a:schemeClr val="tx2"/>
                </a:solidFill>
                <a:effectLst/>
              </a:rPr>
              <a:t>p-value = 1.621e-02 </a:t>
            </a:r>
          </a:p>
          <a:p>
            <a:pPr algn="l">
              <a:buNone/>
            </a:pPr>
            <a:r>
              <a:rPr lang="en-GB" b="1" i="0" noProof="1">
                <a:solidFill>
                  <a:schemeClr val="tx2"/>
                </a:solidFill>
                <a:effectLst/>
              </a:rPr>
              <a:t>Significance of modulation ≈ 2.40 sigma 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5F288A4D-81C6-1266-4C25-3617D3C0F5F6}"/>
              </a:ext>
            </a:extLst>
          </p:cNvPr>
          <p:cNvSpPr txBox="1"/>
          <p:nvPr/>
        </p:nvSpPr>
        <p:spPr>
          <a:xfrm>
            <a:off x="624468" y="885060"/>
            <a:ext cx="42986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1" i="0" noProof="1">
                <a:solidFill>
                  <a:schemeClr val="tx2"/>
                </a:solidFill>
                <a:effectLst/>
              </a:rPr>
              <a:t>Pulse profile between 5-8 kev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566EDC43-CDB6-7748-7785-BDDC71890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1495" y="885060"/>
            <a:ext cx="4141231" cy="591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687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140CF-2166-4745-5545-94BC4599B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23E1660B-9C6B-8E63-3BD8-913A1D319A26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8B25E308-AB24-A39A-9CBA-152132097979}"/>
              </a:ext>
            </a:extLst>
          </p:cNvPr>
          <p:cNvSpPr txBox="1"/>
          <p:nvPr/>
        </p:nvSpPr>
        <p:spPr>
          <a:xfrm>
            <a:off x="194620" y="146284"/>
            <a:ext cx="11794180" cy="4479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2800" b="1" noProof="1"/>
              <a:t>EXTRA SLIDES – XRISM (Sameshima, Tsujimoto &amp; Uemura (2026)</a:t>
            </a:r>
            <a:r>
              <a:rPr lang="en-GB" sz="2800" noProof="1"/>
              <a:t>)</a:t>
            </a:r>
            <a:r>
              <a:rPr lang="en-GB" sz="2800" b="1" noProof="1"/>
              <a:t> </a:t>
            </a:r>
            <a:endParaRPr lang="en-GB" sz="2800" noProof="1"/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1CCAD512-1B27-729D-2F80-50B59FE9E192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pic>
        <p:nvPicPr>
          <p:cNvPr id="6" name="Immagine 5">
            <a:extLst>
              <a:ext uri="{FF2B5EF4-FFF2-40B4-BE49-F238E27FC236}">
                <a16:creationId xmlns:a16="http://schemas.microsoft.com/office/drawing/2014/main" id="{7083EBEF-ECA3-31AE-5BEF-5309509CE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829" y="960477"/>
            <a:ext cx="5397971" cy="5603608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8798721F-FE0E-57EC-1C59-807A0BE67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1933"/>
            <a:ext cx="6152755" cy="4104996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E405948-2AEA-F526-D9BA-8AD1099BBE5D}"/>
              </a:ext>
            </a:extLst>
          </p:cNvPr>
          <p:cNvSpPr txBox="1"/>
          <p:nvPr/>
        </p:nvSpPr>
        <p:spPr>
          <a:xfrm>
            <a:off x="256742" y="4996668"/>
            <a:ext cx="633408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Emission localized near the </a:t>
            </a:r>
            <a:r>
              <a:rPr lang="en-GB" b="1" noProof="1"/>
              <a:t>accretion stream–disc overflow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 Distinct from the </a:t>
            </a:r>
            <a:r>
              <a:rPr lang="en-GB" b="1" noProof="1"/>
              <a:t>inner-disc broadband reflection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noProof="1"/>
              <a:t>Narrow Fe Kα variability cannot explain the eclipse PD decrease</a:t>
            </a:r>
          </a:p>
        </p:txBody>
      </p:sp>
    </p:spTree>
    <p:extLst>
      <p:ext uri="{BB962C8B-B14F-4D97-AF65-F5344CB8AC3E}">
        <p14:creationId xmlns:p14="http://schemas.microsoft.com/office/powerpoint/2010/main" val="3817454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8B373-6E9D-155D-7C45-BAC938E97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784D50DF-AFB2-EFD6-AA8A-030CEEA5BEEA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7A393207-E0F1-6784-E847-AB39F998C899}"/>
              </a:ext>
            </a:extLst>
          </p:cNvPr>
          <p:cNvSpPr txBox="1"/>
          <p:nvPr/>
        </p:nvSpPr>
        <p:spPr>
          <a:xfrm>
            <a:off x="194620" y="146284"/>
            <a:ext cx="11794180" cy="4479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2800" b="1" noProof="1"/>
              <a:t>EXTRA SLIDES – Magnetic Field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E8007877-A36A-EE8D-4FCF-A4D73372481A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2136D568-9FEC-99EB-992E-B9C97B34753E}"/>
              </a:ext>
            </a:extLst>
          </p:cNvPr>
          <p:cNvSpPr txBox="1"/>
          <p:nvPr/>
        </p:nvSpPr>
        <p:spPr>
          <a:xfrm>
            <a:off x="194621" y="960477"/>
            <a:ext cx="590138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noProof="1"/>
              <a:t> Ghosh &amp; Lamb (1979) equation, which links the </a:t>
            </a:r>
            <a:r>
              <a:rPr lang="en-GB" sz="2000" b="1" noProof="1">
                <a:solidFill>
                  <a:srgbClr val="032333"/>
                </a:solidFill>
              </a:rPr>
              <a:t>spin-period derivative </a:t>
            </a:r>
            <a:r>
              <a:rPr lang="en-GB" sz="2000" noProof="1"/>
              <a:t>of the NS, its </a:t>
            </a:r>
            <a:r>
              <a:rPr lang="en-GB" sz="2000" b="1" noProof="1">
                <a:solidFill>
                  <a:schemeClr val="accent2"/>
                </a:solidFill>
              </a:rPr>
              <a:t>magnetic field </a:t>
            </a:r>
            <a:r>
              <a:rPr lang="en-GB" sz="2000" noProof="1"/>
              <a:t>and its </a:t>
            </a:r>
            <a:r>
              <a:rPr lang="en-GB" sz="2000" b="1" noProof="1">
                <a:solidFill>
                  <a:schemeClr val="accent6"/>
                </a:solidFill>
              </a:rPr>
              <a:t>luminosity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1F207386-FDCB-D784-0E80-BCAACD79D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1" y="2120358"/>
            <a:ext cx="6134100" cy="838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3FF8EE47-F391-871D-EAB8-C1170C2E8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6686" y="740554"/>
            <a:ext cx="6165314" cy="4578203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F688527F-4771-C2F5-95CC-3644E9E9726B}"/>
              </a:ext>
            </a:extLst>
          </p:cNvPr>
          <p:cNvSpPr txBox="1"/>
          <p:nvPr/>
        </p:nvSpPr>
        <p:spPr>
          <a:xfrm>
            <a:off x="7398327" y="5609614"/>
            <a:ext cx="479367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en-GB" sz="2000" noProof="1">
                <a:solidFill>
                  <a:schemeClr val="tx1"/>
                </a:solidFill>
                <a:effectLst/>
                <a:latin typeface="+mn-lt"/>
              </a:rPr>
              <a:t>Derivative of the spin period as a function of luminosity for diﬀerent values of the magnetic field.</a:t>
            </a:r>
            <a:endParaRPr lang="en-GB" sz="800" noProof="1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761AFDB8-EC21-5478-CB23-F8E18379AAB0}"/>
              </a:ext>
            </a:extLst>
          </p:cNvPr>
          <p:cNvSpPr txBox="1"/>
          <p:nvPr/>
        </p:nvSpPr>
        <p:spPr>
          <a:xfrm>
            <a:off x="194620" y="3355944"/>
            <a:ext cx="610985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noProof="1"/>
              <a:t>In this relation, M1 is the NS mass I45 is the NS moment of inertia, and P is the spin period of the source, that is, 0.5915669 s (Mazzola et al. 2019).”</a:t>
            </a:r>
          </a:p>
        </p:txBody>
      </p:sp>
      <p:sp>
        <p:nvSpPr>
          <p:cNvPr id="20" name="Ovale 19">
            <a:extLst>
              <a:ext uri="{FF2B5EF4-FFF2-40B4-BE49-F238E27FC236}">
                <a16:creationId xmlns:a16="http://schemas.microsoft.com/office/drawing/2014/main" id="{61AB314F-3B65-D649-7F1D-9B7040835AAB}"/>
              </a:ext>
            </a:extLst>
          </p:cNvPr>
          <p:cNvSpPr/>
          <p:nvPr/>
        </p:nvSpPr>
        <p:spPr>
          <a:xfrm>
            <a:off x="194620" y="2309420"/>
            <a:ext cx="501416" cy="49017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21" name="Ovale 20">
            <a:extLst>
              <a:ext uri="{FF2B5EF4-FFF2-40B4-BE49-F238E27FC236}">
                <a16:creationId xmlns:a16="http://schemas.microsoft.com/office/drawing/2014/main" id="{7230713F-BE4E-CBA2-3CA4-89F5FC06E76B}"/>
              </a:ext>
            </a:extLst>
          </p:cNvPr>
          <p:cNvSpPr/>
          <p:nvPr/>
        </p:nvSpPr>
        <p:spPr>
          <a:xfrm>
            <a:off x="1998399" y="2309421"/>
            <a:ext cx="501416" cy="51446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  <p:sp>
        <p:nvSpPr>
          <p:cNvPr id="22" name="Ovale 21">
            <a:extLst>
              <a:ext uri="{FF2B5EF4-FFF2-40B4-BE49-F238E27FC236}">
                <a16:creationId xmlns:a16="http://schemas.microsoft.com/office/drawing/2014/main" id="{1D8F5F84-25C8-AFA3-75D2-C88851BABBAB}"/>
              </a:ext>
            </a:extLst>
          </p:cNvPr>
          <p:cNvSpPr/>
          <p:nvPr/>
        </p:nvSpPr>
        <p:spPr>
          <a:xfrm>
            <a:off x="4593747" y="2197869"/>
            <a:ext cx="633345" cy="627824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839730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7A0DD-F24F-088C-1DA6-500D83FBE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55A8A334-A2FD-A877-47BA-250E42D35549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74C4FE45-40DA-1CD2-2088-D8237EFF82DA}"/>
              </a:ext>
            </a:extLst>
          </p:cNvPr>
          <p:cNvSpPr txBox="1"/>
          <p:nvPr/>
        </p:nvSpPr>
        <p:spPr>
          <a:xfrm>
            <a:off x="194620" y="146284"/>
            <a:ext cx="11794180" cy="4479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2800" b="1" noProof="1"/>
              <a:t>EXTRA SLIDES – How the pulsations survive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F77E1FF3-F328-2DF9-FAD1-CB1E661495F1}"/>
              </a:ext>
            </a:extLst>
          </p:cNvPr>
          <p:cNvCxnSpPr/>
          <p:nvPr/>
        </p:nvCxnSpPr>
        <p:spPr>
          <a:xfrm>
            <a:off x="0" y="627196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C6748E96-789C-EA5C-E27B-C0E43D720667}"/>
                  </a:ext>
                </a:extLst>
              </p:cNvPr>
              <p:cNvSpPr txBox="1"/>
              <p:nvPr/>
            </p:nvSpPr>
            <p:spPr>
              <a:xfrm>
                <a:off x="0" y="832912"/>
                <a:ext cx="6451600" cy="49101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ctr">
                  <a:buNone/>
                </a:pPr>
                <a:r>
                  <a:rPr lang="en-GB" sz="2000" b="1" noProof="1">
                    <a:solidFill>
                      <a:schemeClr val="tx1"/>
                    </a:solidFill>
                    <a:effectLst/>
                    <a:latin typeface="+mn-lt"/>
                  </a:rPr>
                  <a:t> </a:t>
                </a:r>
                <a:r>
                  <a:rPr lang="en-GB" sz="2000" b="1" noProof="1"/>
                  <a:t>Extendend </a:t>
                </a:r>
                <a:r>
                  <a:rPr lang="en-GB" sz="2000" b="1" noProof="1">
                    <a:solidFill>
                      <a:schemeClr val="tx1"/>
                    </a:solidFill>
                    <a:effectLst/>
                    <a:latin typeface="+mn-lt"/>
                  </a:rPr>
                  <a:t>optically thick Corona (τ = 20)</a:t>
                </a:r>
              </a:p>
              <a:p>
                <a:pPr marL="0" marR="0" algn="ctr">
                  <a:buNone/>
                </a:pPr>
                <a:endParaRPr lang="en-GB" sz="1800" b="1" noProof="1">
                  <a:solidFill>
                    <a:schemeClr val="tx1"/>
                  </a:solidFill>
                  <a:effectLst/>
                  <a:latin typeface="+mn-lt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F</m:t>
                        </m:r>
                      </m:e>
                      <m:sub>
                        <m: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GB" sz="2000" i="1" noProof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2000" i="1" noProof="1" dirty="0" smtClean="0">
                            <a:latin typeface="Cambria Math" panose="02040503050406030204" pitchFamily="18" charset="0"/>
                          </a:rPr>
                          <m:t>𝜏</m:t>
                        </m:r>
                      </m:sup>
                    </m:sSup>
                  </m:oMath>
                </a14:m>
                <a:r>
                  <a:rPr lang="en-GB" sz="2000" noProof="1">
                    <a:solidFill>
                      <a:schemeClr val="tx1"/>
                    </a:solidFill>
                    <a:effectLst/>
                    <a:latin typeface="+mn-lt"/>
                  </a:rPr>
                  <a:t>, should be extremely small because of τ≃20. </a:t>
                </a:r>
              </a:p>
              <a:p>
                <a:pPr algn="ctr"/>
                <a:r>
                  <a:rPr lang="en-GB" sz="2000" noProof="1"/>
                  <a:t>Random Walk : N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umber of steps to escape </a:t>
                </a:r>
              </a:p>
              <a:p>
                <a:pPr algn="ctr"/>
                <a14:m>
                  <m:oMathPara xmlns:m="http://schemas.openxmlformats.org/officeDocument/2006/math">
                    <m:oMath>
                      <m:r>
                        <a:rPr lang="en-GB" sz="2000" i="1" noProof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GB" sz="2000" i="1" noProof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 noProof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𝑚𝑎𝑥</m:t>
                      </m:r>
                      <m:d>
                        <m:dPr>
                          <m:ctrlPr>
                            <a:rPr lang="en-GB" sz="2000" i="1" noProof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i="1" noProof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GB" sz="2000" i="1" noProof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,</m:t>
                          </m:r>
                          <m:sSup>
                            <m:sSupPr>
                              <m:ctrlPr>
                                <a:rPr lang="en-GB" sz="2000" i="1" noProof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000" i="1" noProof="1" dirty="0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  <m:sup>
                              <m:r>
                                <a:rPr lang="en-GB" sz="2000" i="1" noProof="1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GB" sz="2000" i="1" noProof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≃</m:t>
                      </m:r>
                      <m:sSup>
                        <m:sSupPr>
                          <m:ctrlPr>
                            <a:rPr lang="en-GB" sz="2000" i="1" noProof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000" i="1" noProof="1" dirty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p>
                          <m:r>
                            <a:rPr lang="en-GB" sz="2000" i="1" noProof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000" i="1" noProof="1" dirty="0" smtClean="0">
                          <a:latin typeface="Cambria Math" panose="02040503050406030204" pitchFamily="18" charset="0"/>
                        </a:rPr>
                        <m:t>≃</m:t>
                      </m:r>
                      <m:r>
                        <a:rPr lang="en-GB" sz="2000" b="0" i="1" noProof="1" dirty="0" smtClean="0">
                          <a:latin typeface="Cambria Math" panose="02040503050406030204" pitchFamily="18" charset="0"/>
                        </a:rPr>
                        <m:t> 40</m:t>
                      </m:r>
                    </m:oMath>
                  </m:oMathPara>
                </a14:m>
                <a:endParaRPr lang="en-GB" sz="2000" noProof="1"/>
              </a:p>
              <a:p>
                <a:pPr algn="ctr"/>
                <a:r>
                  <a:rPr lang="en-GB" sz="2000" noProof="1"/>
                  <a:t>T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  <a:latin typeface="+mn-lt"/>
                  </a:rPr>
                  <a:t>ravelled</a:t>
                </a:r>
                <a:r>
                  <a:rPr lang="en-GB" sz="2000" noProof="1"/>
                  <a:t> 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space  </a:t>
                </a:r>
                <a14:m>
                  <m:oMath xmlns:m="http://schemas.openxmlformats.org/officeDocument/2006/math"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000" i="1" noProof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 noProof="1" dirty="0" smtClean="0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p>
                        <m: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, </a:t>
                </a:r>
              </a:p>
              <a:p>
                <a:pPr marL="0" marR="0" algn="ctr">
                  <a:buNone/>
                </a:pPr>
                <a:endParaRPr lang="en-GB" sz="2000" noProof="1">
                  <a:solidFill>
                    <a:schemeClr val="tx1"/>
                  </a:solidFill>
                  <a:effectLst/>
                </a:endParaRPr>
              </a:p>
              <a:p>
                <a:pPr algn="ctr"/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ADC with </a:t>
                </a:r>
                <a:r>
                  <a:rPr lang="en-GB" sz="2000" i="1" noProof="1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ADC</m:t>
                        </m:r>
                      </m:sub>
                    </m:sSub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=5.7×</m:t>
                    </m:r>
                    <m:sSup>
                      <m:sSupPr>
                        <m:ctrlP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000" b="0" i="1" noProof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  <m:r>
                      <a:rPr lang="en-GB" sz="2000" i="1" noProof="1" dirty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GB" sz="2000" noProof="1"/>
                  <a:t> 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  <a:latin typeface="+mn-lt"/>
                  </a:rPr>
                  <a:t>and τ≃20: </a:t>
                </a:r>
                <a:endParaRPr lang="en-GB" sz="2000" i="1" noProof="1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>
                      <m:r>
                        <a:rPr lang="en-GB" sz="2000" i="1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 </m:t>
                      </m:r>
                      <m:sSub>
                        <m:sSubPr>
                          <m:ctrlP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i="0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sub>
                      </m:sSub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 </m:t>
                      </m:r>
                      <m:sSub>
                        <m:sSubPr>
                          <m:ctrlP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i="0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ADC</m:t>
                          </m:r>
                        </m:sub>
                      </m:sSub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GB" sz="2000" noProof="1">
                  <a:solidFill>
                    <a:schemeClr val="accent2"/>
                  </a:solidFill>
                  <a:effectLst/>
                  <a:latin typeface="+mn-lt"/>
                </a:endParaRPr>
              </a:p>
              <a:p>
                <a:pPr algn="ctr"/>
                <a:r>
                  <a:rPr lang="en-GB" sz="2000" noProof="1">
                    <a:solidFill>
                      <a:schemeClr val="tx1"/>
                    </a:solidFill>
                    <a:effectLst/>
                    <a:latin typeface="+mn-lt"/>
                  </a:rPr>
                  <a:t>we 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GB" sz="2000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 </m:t>
                    </m:r>
                  </m:oMath>
                </a14:m>
                <a:r>
                  <a:rPr lang="en-GB" sz="2000" noProof="1">
                    <a:solidFill>
                      <a:schemeClr val="accent2"/>
                    </a:solidFill>
                    <a:effectLst/>
                    <a:latin typeface="+mn-lt"/>
                  </a:rPr>
                  <a:t> ≃5 ×</a:t>
                </a:r>
                <a:r>
                  <a:rPr lang="en-GB" sz="2000" noProof="1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sz="2000" noProof="1">
                    <a:solidFill>
                      <a:schemeClr val="accent2"/>
                    </a:solidFill>
                    <a:effectLst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 , </a:t>
                </a:r>
                <a:r>
                  <a:rPr lang="en-GB" sz="2000" noProof="1">
                    <a:solidFill>
                      <a:schemeClr val="accent2"/>
                    </a:solidFill>
                    <a:effectLst/>
                  </a:rPr>
                  <a:t>λ≃3 ×</a:t>
                </a:r>
                <a:r>
                  <a:rPr lang="en-GB" sz="2000" noProof="1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en-GB" sz="2000" noProof="1">
                    <a:solidFill>
                      <a:schemeClr val="accent2"/>
                    </a:solidFill>
                    <a:effectLst/>
                    <a:latin typeface="+mn-lt"/>
                  </a:rPr>
                  <a:t> cm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  <a:latin typeface="+mn-lt"/>
                  </a:rPr>
                  <a:t>, </a:t>
                </a:r>
              </a:p>
              <a:p>
                <a:pPr marL="0" marR="0" algn="ctr">
                  <a:buNone/>
                </a:pPr>
                <a:endParaRPr lang="en-GB" sz="2000" noProof="1">
                  <a:solidFill>
                    <a:schemeClr val="tx1"/>
                  </a:solidFill>
                  <a:effectLst/>
                  <a:latin typeface="+mn-lt"/>
                </a:endParaRPr>
              </a:p>
              <a:p>
                <a:pPr algn="ctr"/>
                <a:r>
                  <a:rPr lang="en-GB" sz="2000" noProof="1"/>
                  <a:t>A</a:t>
                </a:r>
                <a:r>
                  <a:rPr lang="en-GB" sz="2000" noProof="1">
                    <a:solidFill>
                      <a:schemeClr val="tx1"/>
                    </a:solidFill>
                    <a:effectLst/>
                  </a:rPr>
                  <a:t>verage delay of the escaping photons </a:t>
                </a:r>
                <a:endParaRPr lang="en-GB" sz="2000" i="1" noProof="1">
                  <a:solidFill>
                    <a:schemeClr val="tx1"/>
                  </a:solidFill>
                  <a:effectLst/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d</m:t>
                        </m:r>
                      </m:sub>
                    </m:sSub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p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≃40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GB" sz="2000" noProof="1">
                    <a:solidFill>
                      <a:schemeClr val="accent2"/>
                    </a:solidFill>
                    <a:effectLst/>
                  </a:rPr>
                  <a:t>, </a:t>
                </a:r>
                <a:endParaRPr lang="en-GB" sz="2000" noProof="1">
                  <a:solidFill>
                    <a:schemeClr val="tx1"/>
                  </a:solidFill>
                  <a:effectLst/>
                </a:endParaRPr>
              </a:p>
              <a:p>
                <a:pPr marL="0" marR="0" algn="ctr">
                  <a:buNone/>
                </a:pPr>
                <a:r>
                  <a:rPr lang="en-GB" sz="2000" b="1" noProof="1">
                    <a:solidFill>
                      <a:schemeClr val="tx1"/>
                    </a:solidFill>
                    <a:effectLst/>
                  </a:rPr>
                  <a:t>the spread in the arrival times of the coherent photons</a:t>
                </a:r>
                <a:r>
                  <a:rPr lang="en-GB" sz="2000" b="1" noProof="1"/>
                  <a:t>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2400" b="1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𝜟</m:t>
                    </m:r>
                    <m:r>
                      <a:rPr lang="en-GB" sz="2400" b="1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𝒕</m:t>
                    </m:r>
                    <m:r>
                      <a:rPr lang="en-GB" sz="2400" b="1" i="0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1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1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𝝉𝝀</m:t>
                        </m:r>
                      </m:num>
                      <m:den>
                        <m:r>
                          <a:rPr lang="en-GB" sz="2400" b="1" i="1" noProof="1" dirty="0" smtClean="0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𝒄</m:t>
                        </m:r>
                      </m:den>
                    </m:f>
                    <m:r>
                      <a:rPr lang="en-GB" sz="2400" b="1" i="0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≃</m:t>
                    </m:r>
                    <m:r>
                      <a:rPr lang="en-GB" sz="2400" b="1" i="0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GB" sz="2400" b="1" i="1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𝒔</m:t>
                    </m:r>
                    <m:r>
                      <a:rPr lang="en-GB" sz="2400" b="1" i="0" noProof="1" dirty="0" smtClean="0">
                        <a:solidFill>
                          <a:schemeClr val="accent2"/>
                        </a:solidFill>
                        <a:effectLst/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sz="2400" b="1" noProof="1">
                    <a:solidFill>
                      <a:schemeClr val="accent2"/>
                    </a:solidFill>
                    <a:effectLst/>
                  </a:rPr>
                  <a:t>  </a:t>
                </a:r>
                <a:endParaRPr lang="en-GB" sz="2000" b="1" noProof="1">
                  <a:solidFill>
                    <a:schemeClr val="accent2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C6748E96-789C-EA5C-E27B-C0E43D7206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32912"/>
                <a:ext cx="6451600" cy="4910127"/>
              </a:xfrm>
              <a:prstGeom prst="rect">
                <a:avLst/>
              </a:prstGeom>
              <a:blipFill>
                <a:blip r:embed="rId3"/>
                <a:stretch>
                  <a:fillRect l="-984" t="-773" r="-9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asellaDiTesto 15">
                <a:extLst>
                  <a:ext uri="{FF2B5EF4-FFF2-40B4-BE49-F238E27FC236}">
                    <a16:creationId xmlns:a16="http://schemas.microsoft.com/office/drawing/2014/main" id="{D44C2282-E57F-48E8-4774-1D9D7EEF1E86}"/>
                  </a:ext>
                </a:extLst>
              </p:cNvPr>
              <p:cNvSpPr txBox="1"/>
              <p:nvPr/>
            </p:nvSpPr>
            <p:spPr>
              <a:xfrm>
                <a:off x="6091710" y="797451"/>
                <a:ext cx="6096000" cy="53930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ctr">
                  <a:buNone/>
                </a:pPr>
                <a:r>
                  <a:rPr lang="en-GB" sz="2000" b="1" noProof="1">
                    <a:solidFill>
                      <a:schemeClr val="tx1"/>
                    </a:solidFill>
                    <a:effectLst/>
                    <a:latin typeface="+mn-lt"/>
                  </a:rPr>
                  <a:t> </a:t>
                </a:r>
                <a:r>
                  <a:rPr lang="en-GB" sz="2000" b="1" noProof="1"/>
                  <a:t>Extendend </a:t>
                </a:r>
                <a:r>
                  <a:rPr lang="en-GB" sz="2000" b="1" noProof="1">
                    <a:solidFill>
                      <a:schemeClr val="tx1"/>
                    </a:solidFill>
                    <a:effectLst/>
                    <a:latin typeface="+mn-lt"/>
                  </a:rPr>
                  <a:t>optically thin Corona (τ = 0.01)</a:t>
                </a:r>
              </a:p>
              <a:p>
                <a:pPr marL="0" marR="0" algn="ctr">
                  <a:buNone/>
                </a:pPr>
                <a:endParaRPr lang="en-GB" sz="2000" b="1" noProof="1">
                  <a:solidFill>
                    <a:schemeClr val="tx1"/>
                  </a:solidFill>
                  <a:effectLst/>
                  <a:latin typeface="+mn-lt"/>
                </a:endParaRPr>
              </a:p>
              <a:p>
                <a:pPr algn="ctr"/>
                <a:r>
                  <a:rPr lang="en-GB" sz="2000" noProof="1">
                    <a:solidFill>
                      <a:schemeClr val="tx2"/>
                    </a:solidFill>
                  </a:rPr>
                  <a:t>No Random walk, 1% of photons being scatterd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en-GB" sz="2000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 </m:t>
                    </m:r>
                  </m:oMath>
                </a14:m>
                <a:r>
                  <a:rPr lang="en-GB" sz="2000" noProof="1">
                    <a:solidFill>
                      <a:schemeClr val="accent2"/>
                    </a:solidFill>
                  </a:rPr>
                  <a:t> ≃3 ×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sz="2000" b="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GB" sz="2000" noProof="1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GB" sz="2000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noProof="1"/>
                  <a:t>and  τ ≃0.01</a:t>
                </a:r>
              </a:p>
              <a:p>
                <a:pPr algn="ctr"/>
                <a:r>
                  <a:rPr lang="en-GB" sz="2000" noProof="1"/>
                  <a:t>the mean free path is </a:t>
                </a:r>
                <a14:m>
                  <m:oMath xmlns:m="http://schemas.openxmlformats.org/officeDocument/2006/math">
                    <m:r>
                      <a:rPr lang="en-GB" sz="2000" i="1" noProof="1" dirty="0" smtClean="0"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GB" sz="2000" i="0" noProof="1" dirty="0" smtClean="0">
                        <a:latin typeface="Cambria Math" panose="02040503050406030204" pitchFamily="18" charset="0"/>
                      </a:rPr>
                      <m:t>∼5×10</m:t>
                    </m:r>
                  </m:oMath>
                </a14:m>
                <a:r>
                  <a:rPr lang="en-GB" sz="2000" noProof="1"/>
                  <a:t>cm</a:t>
                </a:r>
              </a:p>
              <a:p>
                <a:pPr algn="ctr"/>
                <a:endParaRPr lang="en-GB" sz="2000" noProof="1"/>
              </a:p>
              <a:p>
                <a:pPr algn="ctr"/>
                <a:r>
                  <a:rPr lang="en-GB" sz="2000" noProof="1"/>
                  <a:t>Averange delay of the escaping photons is </a:t>
                </a:r>
                <a:endParaRPr lang="en-GB" sz="2000" i="1" noProof="1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𝜏𝜆</m:t>
                    </m:r>
                    <m:r>
                      <a:rPr lang="en-GB" sz="2000" i="0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000" i="0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≃2</m:t>
                    </m:r>
                    <m:r>
                      <a:rPr lang="en-GB" sz="2000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GB" sz="2000" noProof="1">
                    <a:solidFill>
                      <a:schemeClr val="accent2"/>
                    </a:solidFill>
                  </a:rPr>
                  <a:t>. </a:t>
                </a:r>
              </a:p>
              <a:p>
                <a:pPr algn="ctr"/>
                <a:r>
                  <a:rPr lang="en-GB" sz="2000" noProof="1"/>
                  <a:t>Spread in the arrival times depends on the travelled length </a:t>
                </a:r>
                <a:r>
                  <a:rPr lang="en-GB" sz="2000" i="1" noProof="1"/>
                  <a:t>l </a:t>
                </a:r>
                <a:r>
                  <a:rPr lang="en-GB" sz="2000" noProof="1"/>
                  <a:t>in ADC. </a:t>
                </a:r>
              </a:p>
              <a:p>
                <a:pPr algn="ctr"/>
                <a:endParaRPr lang="en-GB" sz="2000" noProof="1"/>
              </a:p>
              <a:p>
                <a:pPr algn="ctr"/>
                <a:r>
                  <a:rPr lang="en-GB" sz="2000" noProof="1">
                    <a:solidFill>
                      <a:schemeClr val="tx2"/>
                    </a:solidFill>
                  </a:rPr>
                  <a:t>Scattered in the outer region </a:t>
                </a:r>
                <a:r>
                  <a:rPr lang="en-GB" sz="2000" i="1" noProof="1">
                    <a:solidFill>
                      <a:schemeClr val="tx2"/>
                    </a:solidFill>
                  </a:rPr>
                  <a:t>l</a:t>
                </a:r>
                <a:r>
                  <a:rPr lang="en-GB" sz="2000" noProof="1">
                    <a:solidFill>
                      <a:schemeClr val="tx2"/>
                    </a:solidFill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000" noProof="1" dirty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  <m:t>ADC</m:t>
                        </m:r>
                      </m:sub>
                    </m:sSub>
                  </m:oMath>
                </a14:m>
                <a:r>
                  <a:rPr lang="en-GB" sz="2000" noProof="1">
                    <a:solidFill>
                      <a:schemeClr val="tx2"/>
                    </a:solidFill>
                  </a:rPr>
                  <a:t> </a:t>
                </a:r>
              </a:p>
              <a:p>
                <a:pPr algn="ctr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𝛥</m:t>
                          </m:r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max</m:t>
                          </m:r>
                        </m:sub>
                      </m:sSub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noProof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ADC</m:t>
                          </m:r>
                        </m:sub>
                      </m:sSub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GB" sz="2000" i="1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sz="2000" i="0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∼2</m:t>
                      </m:r>
                      <m:r>
                        <a:rPr lang="en-GB" sz="2000" i="1" noProof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GB" sz="2000" noProof="1">
                  <a:solidFill>
                    <a:schemeClr val="accent2"/>
                  </a:solidFill>
                </a:endParaRPr>
              </a:p>
              <a:p>
                <a:pPr algn="ctr"/>
                <a:endParaRPr lang="en-GB" sz="2000" noProof="1">
                  <a:solidFill>
                    <a:schemeClr val="tx2"/>
                  </a:solidFill>
                </a:endParaRPr>
              </a:p>
              <a:p>
                <a:pPr algn="ctr"/>
                <a:r>
                  <a:rPr lang="en-GB" sz="2000" b="1" noProof="1">
                    <a:solidFill>
                      <a:schemeClr val="accent2"/>
                    </a:solidFill>
                  </a:rPr>
                  <a:t>Scatterd in inner regions </a:t>
                </a:r>
                <a14:m>
                  <m:oMath xmlns:m="http://schemas.openxmlformats.org/officeDocument/2006/math">
                    <m:r>
                      <a:rPr lang="en-GB" sz="2000" b="1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𝑹</m:t>
                    </m:r>
                    <m:r>
                      <a:rPr lang="en-GB" sz="2000" b="1" i="1" noProof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000" b="1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1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GB" sz="2000" b="1" i="1" noProof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sup>
                    </m:sSup>
                  </m:oMath>
                </a14:m>
                <a:r>
                  <a:rPr lang="en-GB" sz="2000" b="1" noProof="1">
                    <a:solidFill>
                      <a:schemeClr val="accent2"/>
                    </a:solidFill>
                  </a:rPr>
                  <a:t>cm,</a:t>
                </a:r>
              </a:p>
              <a:p>
                <a:pPr algn="ctr"/>
                <a:r>
                  <a:rPr lang="en-GB" sz="2400" b="1" noProof="1">
                    <a:solidFill>
                      <a:schemeClr val="accent2"/>
                    </a:solidFill>
                  </a:rPr>
                  <a:t>Δ</a:t>
                </a:r>
                <a:r>
                  <a:rPr lang="en-GB" sz="2400" b="1" i="1" noProof="1">
                    <a:solidFill>
                      <a:schemeClr val="accent2"/>
                    </a:solidFill>
                  </a:rPr>
                  <a:t>t </a:t>
                </a:r>
                <a:r>
                  <a:rPr lang="en-GB" sz="2400" b="1" noProof="1">
                    <a:solidFill>
                      <a:schemeClr val="accent2"/>
                    </a:solidFill>
                  </a:rPr>
                  <a:t>=0.3 s </a:t>
                </a:r>
              </a:p>
              <a:p>
                <a:pPr algn="ctr"/>
                <a:endParaRPr lang="en-GB" sz="2000" noProof="1"/>
              </a:p>
            </p:txBody>
          </p:sp>
        </mc:Choice>
        <mc:Fallback xmlns="">
          <p:sp>
            <p:nvSpPr>
              <p:cNvPr id="16" name="CasellaDiTesto 15">
                <a:extLst>
                  <a:ext uri="{FF2B5EF4-FFF2-40B4-BE49-F238E27FC236}">
                    <a16:creationId xmlns:a16="http://schemas.microsoft.com/office/drawing/2014/main" id="{D44C2282-E57F-48E8-4774-1D9D7EEF1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1710" y="797451"/>
                <a:ext cx="6096000" cy="5393079"/>
              </a:xfrm>
              <a:prstGeom prst="rect">
                <a:avLst/>
              </a:prstGeom>
              <a:blipFill>
                <a:blip r:embed="rId4"/>
                <a:stretch>
                  <a:fillRect t="-4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D81BC626-E894-6890-27E8-14358041CACD}"/>
              </a:ext>
            </a:extLst>
          </p:cNvPr>
          <p:cNvSpPr txBox="1"/>
          <p:nvPr/>
        </p:nvSpPr>
        <p:spPr>
          <a:xfrm>
            <a:off x="170873" y="6330297"/>
            <a:ext cx="61098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buNone/>
            </a:pPr>
            <a:r>
              <a:rPr lang="en-GB" sz="2400" b="1" noProof="1">
                <a:solidFill>
                  <a:schemeClr val="accent2"/>
                </a:solidFill>
                <a:effectLst/>
                <a:latin typeface="+mn-lt"/>
              </a:rPr>
              <a:t>NO coherent pulsations</a:t>
            </a:r>
            <a:endParaRPr lang="en-GB" sz="900" b="1" noProof="1">
              <a:solidFill>
                <a:schemeClr val="accent2"/>
              </a:solidFill>
              <a:effectLst/>
              <a:latin typeface="Times"/>
            </a:endParaRP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92D6D195-E0F8-D5F5-240D-DE6F8CC745E7}"/>
              </a:ext>
            </a:extLst>
          </p:cNvPr>
          <p:cNvSpPr txBox="1"/>
          <p:nvPr/>
        </p:nvSpPr>
        <p:spPr>
          <a:xfrm>
            <a:off x="6091710" y="6316123"/>
            <a:ext cx="61098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buNone/>
            </a:pPr>
            <a:r>
              <a:rPr lang="en-GB" sz="2400" b="1" noProof="1">
                <a:solidFill>
                  <a:schemeClr val="accent2"/>
                </a:solidFill>
                <a:effectLst/>
                <a:latin typeface="+mn-lt"/>
              </a:rPr>
              <a:t>Allow coherent pulsations</a:t>
            </a:r>
          </a:p>
        </p:txBody>
      </p:sp>
    </p:spTree>
    <p:extLst>
      <p:ext uri="{BB962C8B-B14F-4D97-AF65-F5344CB8AC3E}">
        <p14:creationId xmlns:p14="http://schemas.microsoft.com/office/powerpoint/2010/main" val="30657971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0D24D-44F3-CFEB-BB18-D418B9343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nettore diritto 13">
            <a:extLst>
              <a:ext uri="{FF2B5EF4-FFF2-40B4-BE49-F238E27FC236}">
                <a16:creationId xmlns:a16="http://schemas.microsoft.com/office/drawing/2014/main" id="{98C755B0-C705-3FE7-C275-717026C65F96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straightConnector1">
            <a:avLst/>
          </a:prstGeom>
          <a:noFill/>
          <a:ln w="0" cap="flat">
            <a:solidFill>
              <a:srgbClr val="FBFFFF"/>
            </a:solidFill>
            <a:prstDash val="solid"/>
            <a:miter/>
          </a:ln>
        </p:spPr>
      </p:cxnSp>
      <p:sp>
        <p:nvSpPr>
          <p:cNvPr id="3" name="object 14">
            <a:extLst>
              <a:ext uri="{FF2B5EF4-FFF2-40B4-BE49-F238E27FC236}">
                <a16:creationId xmlns:a16="http://schemas.microsoft.com/office/drawing/2014/main" id="{BDE0BA8B-B565-3230-C6B4-6029A5FCA65D}"/>
              </a:ext>
            </a:extLst>
          </p:cNvPr>
          <p:cNvSpPr txBox="1"/>
          <p:nvPr/>
        </p:nvSpPr>
        <p:spPr>
          <a:xfrm>
            <a:off x="201656" y="-31943"/>
            <a:ext cx="11078632" cy="5710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16934" rIns="0" bIns="0" anchor="t" anchorCtr="0" compatLnSpc="1">
            <a:spAutoFit/>
          </a:bodyPr>
          <a:lstStyle/>
          <a:p>
            <a:r>
              <a:rPr lang="en-GB" sz="3600" b="1" noProof="1">
                <a:solidFill>
                  <a:srgbClr val="002060"/>
                </a:solidFill>
              </a:rPr>
              <a:t>Geometrical Interpretation </a:t>
            </a:r>
          </a:p>
        </p:txBody>
      </p:sp>
      <p:cxnSp>
        <p:nvCxnSpPr>
          <p:cNvPr id="4" name="Connettore diritto 4">
            <a:extLst>
              <a:ext uri="{FF2B5EF4-FFF2-40B4-BE49-F238E27FC236}">
                <a16:creationId xmlns:a16="http://schemas.microsoft.com/office/drawing/2014/main" id="{94B34AE1-3034-E055-EF06-40AEA6AF942D}"/>
              </a:ext>
            </a:extLst>
          </p:cNvPr>
          <p:cNvCxnSpPr/>
          <p:nvPr/>
        </p:nvCxnSpPr>
        <p:spPr>
          <a:xfrm>
            <a:off x="0" y="552808"/>
            <a:ext cx="8404863" cy="0"/>
          </a:xfrm>
          <a:prstGeom prst="straightConnector1">
            <a:avLst/>
          </a:prstGeom>
          <a:noFill/>
          <a:ln w="28575" cap="flat">
            <a:solidFill>
              <a:srgbClr val="ED7D31"/>
            </a:solidFill>
            <a:prstDash val="solid"/>
            <a:miter/>
          </a:ln>
        </p:spPr>
      </p:cxn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D32F941A-9116-12F0-E48B-747E907033DA}"/>
              </a:ext>
            </a:extLst>
          </p:cNvPr>
          <p:cNvSpPr txBox="1"/>
          <p:nvPr/>
        </p:nvSpPr>
        <p:spPr>
          <a:xfrm>
            <a:off x="10868079" y="3721015"/>
            <a:ext cx="1244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noProof="1">
                <a:solidFill>
                  <a:schemeClr val="bg1"/>
                </a:solidFill>
              </a:rPr>
              <a:t>Companion</a:t>
            </a:r>
          </a:p>
          <a:p>
            <a:pPr algn="ctr"/>
            <a:r>
              <a:rPr lang="en-GB" sz="1600" noProof="1">
                <a:solidFill>
                  <a:schemeClr val="bg1"/>
                </a:solidFill>
              </a:rPr>
              <a:t>Star</a:t>
            </a:r>
          </a:p>
        </p:txBody>
      </p:sp>
      <p:grpSp>
        <p:nvGrpSpPr>
          <p:cNvPr id="43" name="Gruppo 42">
            <a:extLst>
              <a:ext uri="{FF2B5EF4-FFF2-40B4-BE49-F238E27FC236}">
                <a16:creationId xmlns:a16="http://schemas.microsoft.com/office/drawing/2014/main" id="{3383A998-81F2-83BE-91C5-A498A9388AD7}"/>
              </a:ext>
            </a:extLst>
          </p:cNvPr>
          <p:cNvGrpSpPr/>
          <p:nvPr/>
        </p:nvGrpSpPr>
        <p:grpSpPr>
          <a:xfrm>
            <a:off x="79895" y="1113067"/>
            <a:ext cx="9102205" cy="5259395"/>
            <a:chOff x="79895" y="657125"/>
            <a:chExt cx="9102205" cy="5259395"/>
          </a:xfrm>
        </p:grpSpPr>
        <p:grpSp>
          <p:nvGrpSpPr>
            <p:cNvPr id="25" name="Gruppo 24">
              <a:extLst>
                <a:ext uri="{FF2B5EF4-FFF2-40B4-BE49-F238E27FC236}">
                  <a16:creationId xmlns:a16="http://schemas.microsoft.com/office/drawing/2014/main" id="{954CEF2D-B258-13F1-7B64-54A194E2E456}"/>
                </a:ext>
              </a:extLst>
            </p:cNvPr>
            <p:cNvGrpSpPr/>
            <p:nvPr/>
          </p:nvGrpSpPr>
          <p:grpSpPr>
            <a:xfrm>
              <a:off x="79895" y="657125"/>
              <a:ext cx="9102205" cy="4783712"/>
              <a:chOff x="5727874" y="1047850"/>
              <a:chExt cx="6217192" cy="3208781"/>
            </a:xfrm>
          </p:grpSpPr>
          <p:pic>
            <p:nvPicPr>
              <p:cNvPr id="10" name="Immagine 9">
                <a:extLst>
                  <a:ext uri="{FF2B5EF4-FFF2-40B4-BE49-F238E27FC236}">
                    <a16:creationId xmlns:a16="http://schemas.microsoft.com/office/drawing/2014/main" id="{D4A4726E-F6FC-8E67-7101-C53B5A9984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27874" y="1047850"/>
                <a:ext cx="5353977" cy="3208781"/>
              </a:xfrm>
              <a:prstGeom prst="rect">
                <a:avLst/>
              </a:prstGeom>
              <a:solidFill>
                <a:srgbClr val="FF0000"/>
              </a:solidFill>
            </p:spPr>
          </p:pic>
          <p:sp>
            <p:nvSpPr>
              <p:cNvPr id="11" name="Ovale 10">
                <a:extLst>
                  <a:ext uri="{FF2B5EF4-FFF2-40B4-BE49-F238E27FC236}">
                    <a16:creationId xmlns:a16="http://schemas.microsoft.com/office/drawing/2014/main" id="{FA4CF110-C7CA-1339-6B5B-FCEEB42B3E71}"/>
                  </a:ext>
                </a:extLst>
              </p:cNvPr>
              <p:cNvSpPr/>
              <p:nvPr/>
            </p:nvSpPr>
            <p:spPr>
              <a:xfrm>
                <a:off x="10775172" y="2826573"/>
                <a:ext cx="1169894" cy="111466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cxnSp>
            <p:nvCxnSpPr>
              <p:cNvPr id="13" name="Connettore dritto 12">
                <a:extLst>
                  <a:ext uri="{FF2B5EF4-FFF2-40B4-BE49-F238E27FC236}">
                    <a16:creationId xmlns:a16="http://schemas.microsoft.com/office/drawing/2014/main" id="{4669501E-B88F-8356-BAFA-7782468AE954}"/>
                  </a:ext>
                </a:extLst>
              </p:cNvPr>
              <p:cNvCxnSpPr>
                <a:endCxn id="11" idx="0"/>
              </p:cNvCxnSpPr>
              <p:nvPr/>
            </p:nvCxnSpPr>
            <p:spPr>
              <a:xfrm flipV="1">
                <a:off x="6096000" y="2826573"/>
                <a:ext cx="5264119" cy="557330"/>
              </a:xfrm>
              <a:prstGeom prst="line">
                <a:avLst/>
              </a:prstGeom>
              <a:ln>
                <a:prstDash val="dashDot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Arco 13">
                <a:extLst>
                  <a:ext uri="{FF2B5EF4-FFF2-40B4-BE49-F238E27FC236}">
                    <a16:creationId xmlns:a16="http://schemas.microsoft.com/office/drawing/2014/main" id="{BEC75AD0-93A4-2969-248F-68CAC6CF99FF}"/>
                  </a:ext>
                </a:extLst>
              </p:cNvPr>
              <p:cNvSpPr/>
              <p:nvPr/>
            </p:nvSpPr>
            <p:spPr>
              <a:xfrm>
                <a:off x="8738755" y="3097958"/>
                <a:ext cx="218209" cy="623455"/>
              </a:xfrm>
              <a:prstGeom prst="arc">
                <a:avLst/>
              </a:prstGeom>
              <a:ln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p:sp>
            <p:nvSpPr>
              <p:cNvPr id="21" name="Triangolo 20">
                <a:extLst>
                  <a:ext uri="{FF2B5EF4-FFF2-40B4-BE49-F238E27FC236}">
                    <a16:creationId xmlns:a16="http://schemas.microsoft.com/office/drawing/2014/main" id="{1869AD78-928D-6AEE-18FD-C342F3B1CCBC}"/>
                  </a:ext>
                </a:extLst>
              </p:cNvPr>
              <p:cNvSpPr/>
              <p:nvPr/>
            </p:nvSpPr>
            <p:spPr>
              <a:xfrm rot="16200000">
                <a:off x="7912457" y="1065437"/>
                <a:ext cx="1046260" cy="4679171"/>
              </a:xfrm>
              <a:prstGeom prst="triangle">
                <a:avLst/>
              </a:prstGeom>
              <a:solidFill>
                <a:srgbClr val="C00000">
                  <a:alpha val="22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1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CasellaDiTesto 16">
                    <a:extLst>
                      <a:ext uri="{FF2B5EF4-FFF2-40B4-BE49-F238E27FC236}">
                        <a16:creationId xmlns:a16="http://schemas.microsoft.com/office/drawing/2014/main" id="{E761DE3E-7F01-4119-FE80-76958BDEBFE0}"/>
                      </a:ext>
                    </a:extLst>
                  </p:cNvPr>
                  <p:cNvSpPr txBox="1"/>
                  <p:nvPr/>
                </p:nvSpPr>
                <p:spPr>
                  <a:xfrm>
                    <a:off x="8942161" y="3059474"/>
                    <a:ext cx="290944" cy="369508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m:rPr>
                              <m:nor/>
                            </m:rPr>
                            <a:rPr lang="en-GB" sz="2000" b="0" i="0" noProof="1" dirty="0" smtClean="0">
                              <a:latin typeface="Cambria Math" panose="02040503050406030204" pitchFamily="18" charset="0"/>
                            </a:rPr>
                            <m:t>δ</m:t>
                          </m:r>
                        </m:oMath>
                      </m:oMathPara>
                    </a14:m>
                    <a:endParaRPr lang="en-GB" sz="2000" noProof="1"/>
                  </a:p>
                </p:txBody>
              </p:sp>
            </mc:Choice>
            <mc:Fallback xmlns="">
              <p:sp>
                <p:nvSpPr>
                  <p:cNvPr id="17" name="CasellaDiTesto 16">
                    <a:extLst>
                      <a:ext uri="{FF2B5EF4-FFF2-40B4-BE49-F238E27FC236}">
                        <a16:creationId xmlns:a16="http://schemas.microsoft.com/office/drawing/2014/main" id="{E761DE3E-7F01-4119-FE80-76958BDEBFE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942161" y="3059474"/>
                    <a:ext cx="290944" cy="369508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7" name="Gruppo 26">
              <a:extLst>
                <a:ext uri="{FF2B5EF4-FFF2-40B4-BE49-F238E27FC236}">
                  <a16:creationId xmlns:a16="http://schemas.microsoft.com/office/drawing/2014/main" id="{9FF95A04-9EDF-ED6A-435D-F02C5E12CF3D}"/>
                </a:ext>
              </a:extLst>
            </p:cNvPr>
            <p:cNvGrpSpPr/>
            <p:nvPr/>
          </p:nvGrpSpPr>
          <p:grpSpPr>
            <a:xfrm>
              <a:off x="618846" y="5353913"/>
              <a:ext cx="6850486" cy="241053"/>
              <a:chOff x="930131" y="5544628"/>
              <a:chExt cx="6850486" cy="241053"/>
            </a:xfrm>
          </p:grpSpPr>
          <p:cxnSp>
            <p:nvCxnSpPr>
              <p:cNvPr id="16" name="Connettore dritto 15">
                <a:extLst>
                  <a:ext uri="{FF2B5EF4-FFF2-40B4-BE49-F238E27FC236}">
                    <a16:creationId xmlns:a16="http://schemas.microsoft.com/office/drawing/2014/main" id="{45253437-FFA6-3288-8539-ADA437E0846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930131" y="5653794"/>
                <a:ext cx="6850486" cy="35719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Connettore dritto 17">
                <a:extLst>
                  <a:ext uri="{FF2B5EF4-FFF2-40B4-BE49-F238E27FC236}">
                    <a16:creationId xmlns:a16="http://schemas.microsoft.com/office/drawing/2014/main" id="{0D31E80E-B1C2-561D-05DA-F3621ADCD5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0203" y="5579868"/>
                <a:ext cx="0" cy="205813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Connettore dritto 23">
                <a:extLst>
                  <a:ext uri="{FF2B5EF4-FFF2-40B4-BE49-F238E27FC236}">
                    <a16:creationId xmlns:a16="http://schemas.microsoft.com/office/drawing/2014/main" id="{B616752C-3560-7679-1466-1F7CDF1C25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80617" y="5544628"/>
                <a:ext cx="0" cy="205813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CasellaDiTesto 30">
                  <a:extLst>
                    <a:ext uri="{FF2B5EF4-FFF2-40B4-BE49-F238E27FC236}">
                      <a16:creationId xmlns:a16="http://schemas.microsoft.com/office/drawing/2014/main" id="{E6D6087C-52C8-EEF3-C539-D86ED7C2E7A0}"/>
                    </a:ext>
                  </a:extLst>
                </p:cNvPr>
                <p:cNvSpPr txBox="1"/>
                <p:nvPr/>
              </p:nvSpPr>
              <p:spPr>
                <a:xfrm>
                  <a:off x="618834" y="5454855"/>
                  <a:ext cx="6850486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r>
                          <a:rPr lang="en-GB" sz="2400" i="1" noProof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  <m:t> =</m:t>
                        </m:r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  <m:t>orbital</m:t>
                        </m:r>
                        <m: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sz="2400" b="0" i="1" noProof="1" dirty="0" smtClean="0">
                            <a:latin typeface="Cambria Math" panose="02040503050406030204" pitchFamily="18" charset="0"/>
                          </a:rPr>
                          <m:t>separation</m:t>
                        </m:r>
                      </m:oMath>
                    </m:oMathPara>
                  </a14:m>
                  <a:endParaRPr lang="en-GB" noProof="1"/>
                </a:p>
              </p:txBody>
            </p:sp>
          </mc:Choice>
          <mc:Fallback xmlns="">
            <p:sp>
              <p:nvSpPr>
                <p:cNvPr id="31" name="CasellaDiTesto 30">
                  <a:extLst>
                    <a:ext uri="{FF2B5EF4-FFF2-40B4-BE49-F238E27FC236}">
                      <a16:creationId xmlns:a16="http://schemas.microsoft.com/office/drawing/2014/main" id="{E6D6087C-52C8-EEF3-C539-D86ED7C2E7A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8834" y="5454855"/>
                  <a:ext cx="6850486" cy="461665"/>
                </a:xfrm>
                <a:prstGeom prst="rect">
                  <a:avLst/>
                </a:prstGeom>
                <a:blipFill>
                  <a:blip r:embed="rId5"/>
                  <a:stretch>
                    <a:fillRect b="-1891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3" name="Connettore diritto a freccia 32">
              <a:extLst>
                <a:ext uri="{FF2B5EF4-FFF2-40B4-BE49-F238E27FC236}">
                  <a16:creationId xmlns:a16="http://schemas.microsoft.com/office/drawing/2014/main" id="{98E6A2B4-8B3C-4B68-23B3-E5F839C5CB6E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 flipV="1">
              <a:off x="8325716" y="3308879"/>
              <a:ext cx="0" cy="846621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asellaDiTesto 37">
                  <a:extLst>
                    <a:ext uri="{FF2B5EF4-FFF2-40B4-BE49-F238E27FC236}">
                      <a16:creationId xmlns:a16="http://schemas.microsoft.com/office/drawing/2014/main" id="{01E15B25-7A0D-BDDD-9129-519062989804}"/>
                    </a:ext>
                  </a:extLst>
                </p:cNvPr>
                <p:cNvSpPr txBox="1"/>
                <p:nvPr/>
              </p:nvSpPr>
              <p:spPr>
                <a:xfrm>
                  <a:off x="8245185" y="3681769"/>
                  <a:ext cx="806235" cy="47788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b>
                          <m:sSubPr>
                            <m:ctrlPr>
                              <a:rPr lang="en-GB" sz="2400" i="1" noProof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 noProof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GB" sz="2400" i="1" noProof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  <m:r>
                              <a:rPr lang="en-GB" sz="2400" i="0" noProof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,2</m:t>
                            </m:r>
                          </m:sub>
                        </m:sSub>
                      </m:oMath>
                    </m:oMathPara>
                  </a14:m>
                  <a:endParaRPr lang="en-GB" noProof="1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38" name="CasellaDiTesto 37">
                  <a:extLst>
                    <a:ext uri="{FF2B5EF4-FFF2-40B4-BE49-F238E27FC236}">
                      <a16:creationId xmlns:a16="http://schemas.microsoft.com/office/drawing/2014/main" id="{01E15B25-7A0D-BDDD-9129-51906298980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45185" y="3681769"/>
                  <a:ext cx="806235" cy="47788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9" name="Connettore diritto a freccia 38">
              <a:extLst>
                <a:ext uri="{FF2B5EF4-FFF2-40B4-BE49-F238E27FC236}">
                  <a16:creationId xmlns:a16="http://schemas.microsoft.com/office/drawing/2014/main" id="{AD452B45-7AF5-42F5-3C8E-A68A544E7F8F}"/>
                </a:ext>
              </a:extLst>
            </p:cNvPr>
            <p:cNvCxnSpPr>
              <a:cxnSpLocks/>
              <a:stCxn id="21" idx="3"/>
              <a:endCxn id="11" idx="6"/>
            </p:cNvCxnSpPr>
            <p:nvPr/>
          </p:nvCxnSpPr>
          <p:spPr>
            <a:xfrm flipV="1">
              <a:off x="7469331" y="4139757"/>
              <a:ext cx="1712769" cy="31486"/>
            </a:xfrm>
            <a:prstGeom prst="straightConnector1">
              <a:avLst/>
            </a:prstGeom>
            <a:ln w="19050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asellaDiTesto 6">
                <a:extLst>
                  <a:ext uri="{FF2B5EF4-FFF2-40B4-BE49-F238E27FC236}">
                    <a16:creationId xmlns:a16="http://schemas.microsoft.com/office/drawing/2014/main" id="{492F0A0C-8408-1FBA-A64B-DE94D2DDEBFC}"/>
                  </a:ext>
                </a:extLst>
              </p:cNvPr>
              <p:cNvSpPr txBox="1"/>
              <p:nvPr/>
            </p:nvSpPr>
            <p:spPr>
              <a:xfrm>
                <a:off x="7065601" y="1113067"/>
                <a:ext cx="4565898" cy="17146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GB" sz="2800" i="1" noProof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800" i="1" noProof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i="1" noProof="1" dirty="0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GB" sz="2800" i="1" noProof="1" dirty="0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  <m:r>
                                <a:rPr lang="en-GB" sz="2800" i="0" noProof="1" dirty="0" smtClean="0">
                                  <a:latin typeface="Cambria Math" panose="02040503050406030204" pitchFamily="18" charset="0"/>
                                </a:rPr>
                                <m:t>,2</m:t>
                              </m:r>
                            </m:sub>
                          </m:sSub>
                        </m:num>
                        <m:den>
                          <m:r>
                            <a:rPr lang="en-GB" sz="2800" i="1" noProof="1" dirty="0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den>
                      </m:f>
                      <m:r>
                        <a:rPr lang="en-GB" sz="2800" i="0" noProof="1" dirty="0" smtClean="0">
                          <a:latin typeface="Cambria Math" panose="02040503050406030204" pitchFamily="18" charset="0"/>
                        </a:rPr>
                        <m:t>≃0.27</m:t>
                      </m:r>
                    </m:oMath>
                  </m:oMathPara>
                </a14:m>
                <a:endParaRPr lang="en-GB" sz="2400" i="0" noProof="1">
                  <a:latin typeface="Cambria Math" panose="020405030504060302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>
                      <m:r>
                        <a:rPr lang="en-GB" sz="2800" i="1" noProof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lang="en-GB" sz="2800" i="0" noProof="1" dirty="0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GB" sz="2800" i="0" noProof="1" dirty="0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2800" i="0" noProof="1" dirty="0" smtClean="0">
                              <a:latin typeface="Cambria Math" panose="02040503050406030204" pitchFamily="18" charset="0"/>
                            </a:rPr>
                            <m:t>arcsin</m:t>
                          </m:r>
                        </m:fName>
                        <m:e>
                          <m:d>
                            <m:dPr>
                              <m:ctrlPr>
                                <a:rPr lang="en-GB" sz="2800" i="1" noProof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2800" i="1" noProof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sz="2800" i="1" noProof="1" dirty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2800" i="1" noProof="1" dirty="0" smtClean="0"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a:rPr lang="en-GB" sz="2800" i="1" noProof="1" dirty="0" smtClean="0"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  <m:r>
                                        <a:rPr lang="en-GB" sz="2800" i="0" noProof="1" dirty="0" smtClean="0">
                                          <a:latin typeface="Cambria Math" panose="02040503050406030204" pitchFamily="18" charset="0"/>
                                        </a:rPr>
                                        <m:t>,2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GB" sz="2800" i="1" noProof="1" dirty="0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GB" sz="2800" i="0" noProof="1" dirty="0" smtClean="0">
                          <a:latin typeface="Cambria Math" panose="02040503050406030204" pitchFamily="18" charset="0"/>
                        </a:rPr>
                        <m:t>≃</m:t>
                      </m:r>
                      <m:sSup>
                        <m:sSupPr>
                          <m:ctrlPr>
                            <a:rPr lang="en-GB" sz="2800" i="0" noProof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800" i="0" noProof="1" dirty="0" smtClean="0">
                              <a:latin typeface="Cambria Math" panose="02040503050406030204" pitchFamily="18" charset="0"/>
                            </a:rPr>
                            <m:t>15.7</m:t>
                          </m:r>
                        </m:e>
                        <m:sup>
                          <m:r>
                            <a:rPr lang="en-GB" sz="2800" i="0" noProof="1" dirty="0" smtClean="0">
                              <a:latin typeface="Cambria Math" panose="02040503050406030204" pitchFamily="18" charset="0"/>
                            </a:rPr>
                            <m:t>∘</m:t>
                          </m:r>
                        </m:sup>
                      </m:sSup>
                    </m:oMath>
                  </m:oMathPara>
                </a14:m>
                <a:endParaRPr lang="en-GB" sz="2400" noProof="1"/>
              </a:p>
            </p:txBody>
          </p:sp>
        </mc:Choice>
        <mc:Fallback xmlns="">
          <p:sp>
            <p:nvSpPr>
              <p:cNvPr id="7" name="CasellaDiTesto 6">
                <a:extLst>
                  <a:ext uri="{FF2B5EF4-FFF2-40B4-BE49-F238E27FC236}">
                    <a16:creationId xmlns:a16="http://schemas.microsoft.com/office/drawing/2014/main" id="{492F0A0C-8408-1FBA-A64B-DE94D2DDEB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5601" y="1113067"/>
                <a:ext cx="4565898" cy="1714637"/>
              </a:xfrm>
              <a:prstGeom prst="rect">
                <a:avLst/>
              </a:prstGeom>
              <a:blipFill>
                <a:blip r:embed="rId7"/>
                <a:stretch>
                  <a:fillRect b="-7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1682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4DC67-31DC-F843-075C-AB05D9E4D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5744DA50-AF50-9461-7313-BD457FCACB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4407"/>
          <a:stretch>
            <a:fillRect/>
          </a:stretch>
        </p:blipFill>
        <p:spPr>
          <a:xfrm>
            <a:off x="0" y="114300"/>
            <a:ext cx="4165600" cy="28194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05F9E37-508E-2572-262B-8813A784A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6100" y="167858"/>
            <a:ext cx="6146800" cy="6522283"/>
          </a:xfrm>
          <a:prstGeom prst="rect">
            <a:avLst/>
          </a:prstGeom>
        </p:spPr>
      </p:pic>
      <p:grpSp>
        <p:nvGrpSpPr>
          <p:cNvPr id="10" name="Gruppo 9">
            <a:extLst>
              <a:ext uri="{FF2B5EF4-FFF2-40B4-BE49-F238E27FC236}">
                <a16:creationId xmlns:a16="http://schemas.microsoft.com/office/drawing/2014/main" id="{D8EA45A2-0B7B-465C-12D6-CC2265FEBB9E}"/>
              </a:ext>
            </a:extLst>
          </p:cNvPr>
          <p:cNvGrpSpPr/>
          <p:nvPr/>
        </p:nvGrpSpPr>
        <p:grpSpPr>
          <a:xfrm>
            <a:off x="114300" y="3136900"/>
            <a:ext cx="4927600" cy="2819400"/>
            <a:chOff x="114300" y="3136900"/>
            <a:chExt cx="4927600" cy="2819400"/>
          </a:xfrm>
        </p:grpSpPr>
        <p:pic>
          <p:nvPicPr>
            <p:cNvPr id="8" name="Immagine 7">
              <a:extLst>
                <a:ext uri="{FF2B5EF4-FFF2-40B4-BE49-F238E27FC236}">
                  <a16:creationId xmlns:a16="http://schemas.microsoft.com/office/drawing/2014/main" id="{FB535914-B167-8C0F-0D7E-C5A09AB6F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6610"/>
            <a:stretch>
              <a:fillRect/>
            </a:stretch>
          </p:blipFill>
          <p:spPr>
            <a:xfrm>
              <a:off x="1790700" y="3136900"/>
              <a:ext cx="3251200" cy="2819400"/>
            </a:xfrm>
            <a:prstGeom prst="rect">
              <a:avLst/>
            </a:prstGeom>
          </p:spPr>
        </p:pic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CF3ECE6B-5C43-9C1C-8067-54FCCFCFE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77627"/>
            <a:stretch>
              <a:fillRect/>
            </a:stretch>
          </p:blipFill>
          <p:spPr>
            <a:xfrm>
              <a:off x="114300" y="3136900"/>
              <a:ext cx="1676400" cy="2819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45639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1BF76-2E1F-5CB9-D525-3708AF3D9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CEC27D01-5A67-CC9E-0B9F-23B2D138EE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2064"/>
          <a:stretch>
            <a:fillRect/>
          </a:stretch>
        </p:blipFill>
        <p:spPr>
          <a:xfrm>
            <a:off x="0" y="-1"/>
            <a:ext cx="5159829" cy="5090601"/>
          </a:xfrm>
          <a:prstGeom prst="rect">
            <a:avLst/>
          </a:prstGeom>
        </p:spPr>
      </p:pic>
      <p:grpSp>
        <p:nvGrpSpPr>
          <p:cNvPr id="11" name="Gruppo 10">
            <a:extLst>
              <a:ext uri="{FF2B5EF4-FFF2-40B4-BE49-F238E27FC236}">
                <a16:creationId xmlns:a16="http://schemas.microsoft.com/office/drawing/2014/main" id="{B8921090-1E5F-5373-1249-20604B9B0C8D}"/>
              </a:ext>
            </a:extLst>
          </p:cNvPr>
          <p:cNvGrpSpPr/>
          <p:nvPr/>
        </p:nvGrpSpPr>
        <p:grpSpPr>
          <a:xfrm>
            <a:off x="5143499" y="0"/>
            <a:ext cx="5159829" cy="5747657"/>
            <a:chOff x="5143499" y="0"/>
            <a:chExt cx="5159829" cy="5747657"/>
          </a:xfrm>
        </p:grpSpPr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25D196FB-5C8C-13F5-19C9-D3852336A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47619" b="517"/>
            <a:stretch>
              <a:fillRect/>
            </a:stretch>
          </p:blipFill>
          <p:spPr>
            <a:xfrm>
              <a:off x="5334000" y="576944"/>
              <a:ext cx="4844142" cy="5170713"/>
            </a:xfrm>
            <a:prstGeom prst="rect">
              <a:avLst/>
            </a:prstGeom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EA52518C-6972-8B10-CB50-B569356F23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94465"/>
            <a:stretch>
              <a:fillRect/>
            </a:stretch>
          </p:blipFill>
          <p:spPr>
            <a:xfrm>
              <a:off x="5143499" y="0"/>
              <a:ext cx="5159829" cy="587830"/>
            </a:xfrm>
            <a:prstGeom prst="rect">
              <a:avLst/>
            </a:prstGeom>
          </p:spPr>
        </p:pic>
      </p:grpSp>
      <p:pic>
        <p:nvPicPr>
          <p:cNvPr id="12" name="Immagine 11">
            <a:extLst>
              <a:ext uri="{FF2B5EF4-FFF2-40B4-BE49-F238E27FC236}">
                <a16:creationId xmlns:a16="http://schemas.microsoft.com/office/drawing/2014/main" id="{6958A252-0BD8-93B4-4713-C070F56F44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75921"/>
            <a:ext cx="5638800" cy="1282435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79C3EAF3-51BA-6FAE-0FFF-457BE32E04BE}"/>
              </a:ext>
            </a:extLst>
          </p:cNvPr>
          <p:cNvSpPr txBox="1"/>
          <p:nvPr/>
        </p:nvSpPr>
        <p:spPr>
          <a:xfrm>
            <a:off x="5431972" y="5690328"/>
            <a:ext cx="676002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buNone/>
            </a:pPr>
            <a:r>
              <a:rPr lang="it-IT" b="1" dirty="0" err="1"/>
              <a:t>U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nabsorbed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flux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(0.1–100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keV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) </a:t>
            </a:r>
            <a:r>
              <a:rPr lang="it-IT" sz="1800" b="1" dirty="0">
                <a:solidFill>
                  <a:srgbClr val="C00000"/>
                </a:solidFill>
                <a:effectLst/>
                <a:latin typeface="+mn-lt"/>
              </a:rPr>
              <a:t>1.37 ×10−9 erg s−1 cm−2.</a:t>
            </a:r>
          </a:p>
          <a:p>
            <a:pPr marL="0" marR="0">
              <a:buNone/>
            </a:pP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Assuming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a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distance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of 6.1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kpc</a:t>
            </a:r>
            <a:r>
              <a:rPr lang="it-IT" b="1" dirty="0"/>
              <a:t> 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(Arnason et al. 2021), </a:t>
            </a:r>
            <a:r>
              <a:rPr lang="it-IT" sz="1800" b="1" dirty="0" err="1">
                <a:solidFill>
                  <a:schemeClr val="tx1"/>
                </a:solidFill>
                <a:effectLst/>
                <a:latin typeface="+mn-lt"/>
              </a:rPr>
              <a:t>luminosity</a:t>
            </a:r>
            <a:r>
              <a:rPr lang="it-IT" sz="1800" b="1" dirty="0">
                <a:solidFill>
                  <a:schemeClr val="tx1"/>
                </a:solidFill>
                <a:effectLst/>
                <a:latin typeface="+mn-lt"/>
              </a:rPr>
              <a:t> of </a:t>
            </a:r>
            <a:r>
              <a:rPr lang="it-IT" sz="1800" b="1" dirty="0">
                <a:solidFill>
                  <a:srgbClr val="C00000"/>
                </a:solidFill>
                <a:effectLst/>
                <a:latin typeface="+mn-lt"/>
              </a:rPr>
              <a:t>6.1 ×10^36 erg s−1</a:t>
            </a:r>
            <a:endParaRPr lang="it-IT" sz="750" b="1" dirty="0">
              <a:solidFill>
                <a:srgbClr val="C00000"/>
              </a:solidFill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5629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22042</TotalTime>
  <Words>1473</Words>
  <Application>Microsoft Macintosh PowerPoint</Application>
  <PresentationFormat>Widescreen</PresentationFormat>
  <Paragraphs>223</Paragraphs>
  <Slides>22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35" baseType="lpstr">
      <vt:lpstr>Abadi</vt:lpstr>
      <vt:lpstr>Aptos</vt:lpstr>
      <vt:lpstr>Aptos Display</vt:lpstr>
      <vt:lpstr>Arial</vt:lpstr>
      <vt:lpstr>Calibri</vt:lpstr>
      <vt:lpstr>Cambria Math</vt:lpstr>
      <vt:lpstr>Helvetica</vt:lpstr>
      <vt:lpstr>Helvetica Neue</vt:lpstr>
      <vt:lpstr>Menlo</vt:lpstr>
      <vt:lpstr>Source Code Pro</vt:lpstr>
      <vt:lpstr>Times</vt:lpstr>
      <vt:lpstr>Times New Roman</vt:lpstr>
      <vt:lpstr>Tema di Office</vt:lpstr>
      <vt:lpstr>The first IXPE view of the eclipsing  ADC source 4U 1822–37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ALESSIO ANITRA</dc:creator>
  <cp:lastModifiedBy>ALESSIO ANITRA</cp:lastModifiedBy>
  <cp:revision>67</cp:revision>
  <dcterms:created xsi:type="dcterms:W3CDTF">2026-05-06T10:08:59Z</dcterms:created>
  <dcterms:modified xsi:type="dcterms:W3CDTF">2026-09-10T10:27:41Z</dcterms:modified>
</cp:coreProperties>
</file>