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1286" r:id="rId2"/>
    <p:sldId id="1356" r:id="rId3"/>
    <p:sldId id="1340" r:id="rId4"/>
    <p:sldId id="1259" r:id="rId5"/>
    <p:sldId id="1241" r:id="rId6"/>
    <p:sldId id="1239" r:id="rId7"/>
    <p:sldId id="1246" r:id="rId8"/>
    <p:sldId id="1247" r:id="rId9"/>
    <p:sldId id="1351" r:id="rId10"/>
    <p:sldId id="1352" r:id="rId11"/>
    <p:sldId id="1370" r:id="rId12"/>
    <p:sldId id="1372" r:id="rId13"/>
    <p:sldId id="1371" r:id="rId14"/>
    <p:sldId id="1373" r:id="rId15"/>
    <p:sldId id="1102" r:id="rId16"/>
    <p:sldId id="1353" r:id="rId17"/>
    <p:sldId id="1138" r:id="rId18"/>
    <p:sldId id="1234" r:id="rId19"/>
  </p:sldIdLst>
  <p:sldSz cx="9144000" cy="6858000" type="overhead"/>
  <p:notesSz cx="7099300" cy="10234613"/>
  <p:defaultTextStyle>
    <a:defPPr>
      <a:defRPr lang="pl-PL"/>
    </a:defPPr>
    <a:lvl1pPr algn="l" rtl="0" fontAlgn="base">
      <a:spcBef>
        <a:spcPct val="0"/>
      </a:spcBef>
      <a:spcAft>
        <a:spcPct val="0"/>
      </a:spcAft>
      <a:defRPr sz="2000" kern="1200">
        <a:solidFill>
          <a:schemeClr val="tx2"/>
        </a:solidFill>
        <a:latin typeface="Times New Roman" pitchFamily="18" charset="0"/>
        <a:ea typeface="+mn-ea"/>
        <a:cs typeface="+mn-cs"/>
      </a:defRPr>
    </a:lvl1pPr>
    <a:lvl2pPr marL="457200" algn="l" rtl="0" fontAlgn="base">
      <a:spcBef>
        <a:spcPct val="0"/>
      </a:spcBef>
      <a:spcAft>
        <a:spcPct val="0"/>
      </a:spcAft>
      <a:defRPr sz="2000" kern="1200">
        <a:solidFill>
          <a:schemeClr val="tx2"/>
        </a:solidFill>
        <a:latin typeface="Times New Roman" pitchFamily="18" charset="0"/>
        <a:ea typeface="+mn-ea"/>
        <a:cs typeface="+mn-cs"/>
      </a:defRPr>
    </a:lvl2pPr>
    <a:lvl3pPr marL="914400" algn="l" rtl="0" fontAlgn="base">
      <a:spcBef>
        <a:spcPct val="0"/>
      </a:spcBef>
      <a:spcAft>
        <a:spcPct val="0"/>
      </a:spcAft>
      <a:defRPr sz="2000" kern="1200">
        <a:solidFill>
          <a:schemeClr val="tx2"/>
        </a:solidFill>
        <a:latin typeface="Times New Roman" pitchFamily="18" charset="0"/>
        <a:ea typeface="+mn-ea"/>
        <a:cs typeface="+mn-cs"/>
      </a:defRPr>
    </a:lvl3pPr>
    <a:lvl4pPr marL="1371600" algn="l" rtl="0" fontAlgn="base">
      <a:spcBef>
        <a:spcPct val="0"/>
      </a:spcBef>
      <a:spcAft>
        <a:spcPct val="0"/>
      </a:spcAft>
      <a:defRPr sz="2000" kern="1200">
        <a:solidFill>
          <a:schemeClr val="tx2"/>
        </a:solidFill>
        <a:latin typeface="Times New Roman" pitchFamily="18" charset="0"/>
        <a:ea typeface="+mn-ea"/>
        <a:cs typeface="+mn-cs"/>
      </a:defRPr>
    </a:lvl4pPr>
    <a:lvl5pPr marL="1828800" algn="l" rtl="0" fontAlgn="base">
      <a:spcBef>
        <a:spcPct val="0"/>
      </a:spcBef>
      <a:spcAft>
        <a:spcPct val="0"/>
      </a:spcAft>
      <a:defRPr sz="2000" kern="1200">
        <a:solidFill>
          <a:schemeClr val="tx2"/>
        </a:solidFill>
        <a:latin typeface="Times New Roman" pitchFamily="18" charset="0"/>
        <a:ea typeface="+mn-ea"/>
        <a:cs typeface="+mn-cs"/>
      </a:defRPr>
    </a:lvl5pPr>
    <a:lvl6pPr marL="2286000" algn="l" defTabSz="914400" rtl="0" eaLnBrk="1" latinLnBrk="0" hangingPunct="1">
      <a:defRPr sz="2000" kern="1200">
        <a:solidFill>
          <a:schemeClr val="tx2"/>
        </a:solidFill>
        <a:latin typeface="Times New Roman" pitchFamily="18" charset="0"/>
        <a:ea typeface="+mn-ea"/>
        <a:cs typeface="+mn-cs"/>
      </a:defRPr>
    </a:lvl6pPr>
    <a:lvl7pPr marL="2743200" algn="l" defTabSz="914400" rtl="0" eaLnBrk="1" latinLnBrk="0" hangingPunct="1">
      <a:defRPr sz="2000" kern="1200">
        <a:solidFill>
          <a:schemeClr val="tx2"/>
        </a:solidFill>
        <a:latin typeface="Times New Roman" pitchFamily="18" charset="0"/>
        <a:ea typeface="+mn-ea"/>
        <a:cs typeface="+mn-cs"/>
      </a:defRPr>
    </a:lvl7pPr>
    <a:lvl8pPr marL="3200400" algn="l" defTabSz="914400" rtl="0" eaLnBrk="1" latinLnBrk="0" hangingPunct="1">
      <a:defRPr sz="2000" kern="1200">
        <a:solidFill>
          <a:schemeClr val="tx2"/>
        </a:solidFill>
        <a:latin typeface="Times New Roman" pitchFamily="18" charset="0"/>
        <a:ea typeface="+mn-ea"/>
        <a:cs typeface="+mn-cs"/>
      </a:defRPr>
    </a:lvl8pPr>
    <a:lvl9pPr marL="3657600" algn="l" defTabSz="914400" rtl="0" eaLnBrk="1" latinLnBrk="0" hangingPunct="1">
      <a:defRPr sz="2000" kern="1200">
        <a:solidFill>
          <a:schemeClr val="tx2"/>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20EB2"/>
    <a:srgbClr val="3366FF"/>
    <a:srgbClr val="FF00FF"/>
    <a:srgbClr val="CC3300"/>
    <a:srgbClr val="800000"/>
    <a:srgbClr val="CC0066"/>
    <a:srgbClr val="CC0099"/>
    <a:srgbClr val="33CCCC"/>
    <a:srgbClr val="FF0066"/>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323" autoAdjust="0"/>
    <p:restoredTop sz="91796" autoAdjust="0"/>
  </p:normalViewPr>
  <p:slideViewPr>
    <p:cSldViewPr>
      <p:cViewPr varScale="1">
        <p:scale>
          <a:sx n="78" d="100"/>
          <a:sy n="78" d="100"/>
        </p:scale>
        <p:origin x="1056" y="72"/>
      </p:cViewPr>
      <p:guideLst>
        <p:guide orient="horz" pos="2160"/>
        <p:guide pos="2880"/>
      </p:guideLst>
    </p:cSldViewPr>
  </p:slideViewPr>
  <p:outlineViewPr>
    <p:cViewPr>
      <p:scale>
        <a:sx n="33" d="100"/>
        <a:sy n="33" d="100"/>
      </p:scale>
      <p:origin x="42" y="4134"/>
    </p:cViewPr>
  </p:outlin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7314" name="Rectangle 2"/>
          <p:cNvSpPr>
            <a:spLocks noGrp="1" noChangeArrowheads="1"/>
          </p:cNvSpPr>
          <p:nvPr>
            <p:ph type="hdr" sz="quarter"/>
          </p:nvPr>
        </p:nvSpPr>
        <p:spPr bwMode="auto">
          <a:xfrm>
            <a:off x="0" y="0"/>
            <a:ext cx="3076672" cy="511054"/>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defTabSz="966788">
              <a:defRPr sz="1300">
                <a:solidFill>
                  <a:schemeClr val="tx1"/>
                </a:solidFill>
              </a:defRPr>
            </a:lvl1pPr>
          </a:lstStyle>
          <a:p>
            <a:endParaRPr lang="en-US"/>
          </a:p>
        </p:txBody>
      </p:sp>
      <p:sp>
        <p:nvSpPr>
          <p:cNvPr id="397315" name="Rectangle 3"/>
          <p:cNvSpPr>
            <a:spLocks noGrp="1" noChangeArrowheads="1"/>
          </p:cNvSpPr>
          <p:nvPr>
            <p:ph type="dt" sz="quarter" idx="1"/>
          </p:nvPr>
        </p:nvSpPr>
        <p:spPr bwMode="auto">
          <a:xfrm>
            <a:off x="4021088" y="0"/>
            <a:ext cx="3076672" cy="511054"/>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defTabSz="966788">
              <a:defRPr sz="1300">
                <a:solidFill>
                  <a:schemeClr val="tx1"/>
                </a:solidFill>
              </a:defRPr>
            </a:lvl1pPr>
          </a:lstStyle>
          <a:p>
            <a:endParaRPr lang="en-US"/>
          </a:p>
        </p:txBody>
      </p:sp>
      <p:sp>
        <p:nvSpPr>
          <p:cNvPr id="397316" name="Rectangle 4"/>
          <p:cNvSpPr>
            <a:spLocks noGrp="1" noChangeArrowheads="1"/>
          </p:cNvSpPr>
          <p:nvPr>
            <p:ph type="ftr" sz="quarter" idx="2"/>
          </p:nvPr>
        </p:nvSpPr>
        <p:spPr bwMode="auto">
          <a:xfrm>
            <a:off x="0" y="9721868"/>
            <a:ext cx="3076672" cy="511054"/>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defTabSz="966788">
              <a:defRPr sz="1300">
                <a:solidFill>
                  <a:schemeClr val="tx1"/>
                </a:solidFill>
              </a:defRPr>
            </a:lvl1pPr>
          </a:lstStyle>
          <a:p>
            <a:endParaRPr lang="en-US"/>
          </a:p>
        </p:txBody>
      </p:sp>
      <p:sp>
        <p:nvSpPr>
          <p:cNvPr id="397317" name="Rectangle 5"/>
          <p:cNvSpPr>
            <a:spLocks noGrp="1" noChangeArrowheads="1"/>
          </p:cNvSpPr>
          <p:nvPr>
            <p:ph type="sldNum" sz="quarter" idx="3"/>
          </p:nvPr>
        </p:nvSpPr>
        <p:spPr bwMode="auto">
          <a:xfrm>
            <a:off x="4021088" y="9721868"/>
            <a:ext cx="3076672" cy="511054"/>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defTabSz="966788">
              <a:defRPr sz="1300">
                <a:solidFill>
                  <a:schemeClr val="tx1"/>
                </a:solidFill>
              </a:defRPr>
            </a:lvl1pPr>
          </a:lstStyle>
          <a:p>
            <a:fld id="{7ABA8DE4-35D5-4556-96DA-EDFCBB57E624}" type="slidenum">
              <a:rPr lang="en-US"/>
              <a:pPr/>
              <a:t>‹#›</a:t>
            </a:fld>
            <a:endParaRPr lang="en-US"/>
          </a:p>
        </p:txBody>
      </p:sp>
    </p:spTree>
    <p:extLst>
      <p:ext uri="{BB962C8B-B14F-4D97-AF65-F5344CB8AC3E}">
        <p14:creationId xmlns:p14="http://schemas.microsoft.com/office/powerpoint/2010/main" val="30793558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3076672" cy="511054"/>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defTabSz="966788">
              <a:defRPr sz="1300">
                <a:solidFill>
                  <a:schemeClr val="tx1"/>
                </a:solidFill>
              </a:defRPr>
            </a:lvl1pPr>
          </a:lstStyle>
          <a:p>
            <a:endParaRPr lang="en-US"/>
          </a:p>
        </p:txBody>
      </p:sp>
      <p:sp>
        <p:nvSpPr>
          <p:cNvPr id="7171" name="Rectangle 3"/>
          <p:cNvSpPr>
            <a:spLocks noGrp="1" noChangeArrowheads="1"/>
          </p:cNvSpPr>
          <p:nvPr>
            <p:ph type="dt" idx="1"/>
          </p:nvPr>
        </p:nvSpPr>
        <p:spPr bwMode="auto">
          <a:xfrm>
            <a:off x="4022629" y="0"/>
            <a:ext cx="3076671" cy="511054"/>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defTabSz="966788">
              <a:defRPr sz="1300">
                <a:solidFill>
                  <a:schemeClr val="tx1"/>
                </a:solidFill>
              </a:defRPr>
            </a:lvl1pPr>
          </a:lstStyle>
          <a:p>
            <a:endParaRPr lang="en-US"/>
          </a:p>
        </p:txBody>
      </p:sp>
      <p:sp>
        <p:nvSpPr>
          <p:cNvPr id="7172" name="Rectangle 4"/>
          <p:cNvSpPr>
            <a:spLocks noGrp="1" noRot="1" noChangeAspect="1" noChangeArrowheads="1" noTextEdit="1"/>
          </p:cNvSpPr>
          <p:nvPr>
            <p:ph type="sldImg" idx="2"/>
          </p:nvPr>
        </p:nvSpPr>
        <p:spPr bwMode="auto">
          <a:xfrm>
            <a:off x="990600" y="768350"/>
            <a:ext cx="5118100" cy="3838575"/>
          </a:xfrm>
          <a:prstGeom prst="rect">
            <a:avLst/>
          </a:prstGeom>
          <a:noFill/>
          <a:ln w="9525">
            <a:solidFill>
              <a:srgbClr val="000000"/>
            </a:solidFill>
            <a:miter lim="800000"/>
            <a:headEnd/>
            <a:tailEnd/>
          </a:ln>
          <a:effectLst/>
        </p:spPr>
      </p:sp>
      <p:sp>
        <p:nvSpPr>
          <p:cNvPr id="7173" name="Rectangle 5"/>
          <p:cNvSpPr>
            <a:spLocks noGrp="1" noChangeArrowheads="1"/>
          </p:cNvSpPr>
          <p:nvPr>
            <p:ph type="body" sz="quarter" idx="3"/>
          </p:nvPr>
        </p:nvSpPr>
        <p:spPr bwMode="auto">
          <a:xfrm>
            <a:off x="945957" y="4861781"/>
            <a:ext cx="5207386" cy="4604560"/>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174" name="Rectangle 6"/>
          <p:cNvSpPr>
            <a:spLocks noGrp="1" noChangeArrowheads="1"/>
          </p:cNvSpPr>
          <p:nvPr>
            <p:ph type="ftr" sz="quarter" idx="4"/>
          </p:nvPr>
        </p:nvSpPr>
        <p:spPr bwMode="auto">
          <a:xfrm>
            <a:off x="0" y="9723560"/>
            <a:ext cx="3076672" cy="511054"/>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defTabSz="966788">
              <a:defRPr sz="1300">
                <a:solidFill>
                  <a:schemeClr val="tx1"/>
                </a:solidFill>
              </a:defRPr>
            </a:lvl1pPr>
          </a:lstStyle>
          <a:p>
            <a:endParaRPr lang="en-US"/>
          </a:p>
        </p:txBody>
      </p:sp>
      <p:sp>
        <p:nvSpPr>
          <p:cNvPr id="7175" name="Rectangle 7"/>
          <p:cNvSpPr>
            <a:spLocks noGrp="1" noChangeArrowheads="1"/>
          </p:cNvSpPr>
          <p:nvPr>
            <p:ph type="sldNum" sz="quarter" idx="5"/>
          </p:nvPr>
        </p:nvSpPr>
        <p:spPr bwMode="auto">
          <a:xfrm>
            <a:off x="4022629" y="9723560"/>
            <a:ext cx="3076671" cy="511054"/>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defTabSz="966788">
              <a:defRPr sz="1300">
                <a:solidFill>
                  <a:schemeClr val="tx1"/>
                </a:solidFill>
              </a:defRPr>
            </a:lvl1pPr>
          </a:lstStyle>
          <a:p>
            <a:fld id="{5FD44042-0CD3-4F63-AED0-0E4E6B3A9A50}" type="slidenum">
              <a:rPr lang="en-US"/>
              <a:pPr/>
              <a:t>‹#›</a:t>
            </a:fld>
            <a:endParaRPr lang="en-US"/>
          </a:p>
        </p:txBody>
      </p:sp>
    </p:spTree>
    <p:extLst>
      <p:ext uri="{BB962C8B-B14F-4D97-AF65-F5344CB8AC3E}">
        <p14:creationId xmlns:p14="http://schemas.microsoft.com/office/powerpoint/2010/main" val="240323437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2530" name="Rectangle 2"/>
          <p:cNvSpPr>
            <a:spLocks noGrp="1" noChangeArrowheads="1"/>
          </p:cNvSpPr>
          <p:nvPr>
            <p:ph type="ctrTitle"/>
          </p:nvPr>
        </p:nvSpPr>
        <p:spPr>
          <a:xfrm>
            <a:off x="685800" y="2286000"/>
            <a:ext cx="7772400" cy="1143000"/>
          </a:xfrm>
        </p:spPr>
        <p:txBody>
          <a:bodyPr/>
          <a:lstStyle>
            <a:lvl1pPr>
              <a:defRPr/>
            </a:lvl1pPr>
          </a:lstStyle>
          <a:p>
            <a:r>
              <a:rPr lang="en-US"/>
              <a:t>Kliknij, aby edytować styl wzorca tytułu</a:t>
            </a:r>
          </a:p>
        </p:txBody>
      </p:sp>
      <p:sp>
        <p:nvSpPr>
          <p:cNvPr id="22531"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Kliknij, aby edytować styl wzorca podtytułu</a:t>
            </a:r>
          </a:p>
        </p:txBody>
      </p:sp>
      <p:sp>
        <p:nvSpPr>
          <p:cNvPr id="22532" name="Rectangle 4"/>
          <p:cNvSpPr>
            <a:spLocks noGrp="1" noChangeArrowheads="1"/>
          </p:cNvSpPr>
          <p:nvPr>
            <p:ph type="dt" sz="half" idx="2"/>
          </p:nvPr>
        </p:nvSpPr>
        <p:spPr/>
        <p:txBody>
          <a:bodyPr/>
          <a:lstStyle>
            <a:lvl1pPr>
              <a:defRPr/>
            </a:lvl1pPr>
          </a:lstStyle>
          <a:p>
            <a:endParaRPr lang="en-US"/>
          </a:p>
        </p:txBody>
      </p:sp>
      <p:sp>
        <p:nvSpPr>
          <p:cNvPr id="22533" name="Rectangle 5"/>
          <p:cNvSpPr>
            <a:spLocks noGrp="1" noChangeArrowheads="1"/>
          </p:cNvSpPr>
          <p:nvPr>
            <p:ph type="ftr" sz="quarter" idx="3"/>
          </p:nvPr>
        </p:nvSpPr>
        <p:spPr/>
        <p:txBody>
          <a:bodyPr/>
          <a:lstStyle>
            <a:lvl1pPr>
              <a:defRPr/>
            </a:lvl1pPr>
          </a:lstStyle>
          <a:p>
            <a:endParaRPr lang="en-US"/>
          </a:p>
        </p:txBody>
      </p:sp>
      <p:sp>
        <p:nvSpPr>
          <p:cNvPr id="22534" name="Rectangle 6"/>
          <p:cNvSpPr>
            <a:spLocks noGrp="1" noChangeArrowheads="1"/>
          </p:cNvSpPr>
          <p:nvPr>
            <p:ph type="sldNum" sz="quarter" idx="4"/>
          </p:nvPr>
        </p:nvSpPr>
        <p:spPr/>
        <p:txBody>
          <a:bodyPr/>
          <a:lstStyle>
            <a:lvl1pPr>
              <a:defRPr/>
            </a:lvl1pPr>
          </a:lstStyle>
          <a:p>
            <a:fld id="{D3560BE2-174E-4525-BBD9-7DE1F51F8354}" type="slidenum">
              <a:rPr lang="en-US"/>
              <a:pPr/>
              <a:t>‹#›</a:t>
            </a:fld>
            <a:endParaRPr lang="en-US"/>
          </a:p>
        </p:txBody>
      </p:sp>
    </p:spTree>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lvl1pPr>
              <a:defRPr/>
            </a:lvl1pPr>
          </a:lstStyle>
          <a:p>
            <a:endParaRPr lang="en-US"/>
          </a:p>
        </p:txBody>
      </p:sp>
      <p:sp>
        <p:nvSpPr>
          <p:cNvPr id="5" name="Symbol zastępczy stopki 4"/>
          <p:cNvSpPr>
            <a:spLocks noGrp="1"/>
          </p:cNvSpPr>
          <p:nvPr>
            <p:ph type="ftr" sz="quarter" idx="11"/>
          </p:nvPr>
        </p:nvSpPr>
        <p:spPr/>
        <p:txBody>
          <a:bodyPr/>
          <a:lstStyle>
            <a:lvl1pPr>
              <a:defRPr/>
            </a:lvl1pPr>
          </a:lstStyle>
          <a:p>
            <a:endParaRPr lang="en-US"/>
          </a:p>
        </p:txBody>
      </p:sp>
      <p:sp>
        <p:nvSpPr>
          <p:cNvPr id="6" name="Symbol zastępczy numeru slajdu 5"/>
          <p:cNvSpPr>
            <a:spLocks noGrp="1"/>
          </p:cNvSpPr>
          <p:nvPr>
            <p:ph type="sldNum" sz="quarter" idx="12"/>
          </p:nvPr>
        </p:nvSpPr>
        <p:spPr/>
        <p:txBody>
          <a:bodyPr/>
          <a:lstStyle>
            <a:lvl1pPr>
              <a:defRPr/>
            </a:lvl1pPr>
          </a:lstStyle>
          <a:p>
            <a:fld id="{D2284F6C-51BC-4772-984E-B6433F78BB4D}" type="slidenum">
              <a:rPr lang="en-US"/>
              <a:pPr/>
              <a:t>‹#›</a:t>
            </a:fld>
            <a:endParaRPr lang="en-US"/>
          </a:p>
        </p:txBody>
      </p:sp>
    </p:spTree>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a:t>Kliknij, aby edytować styl</a:t>
            </a:r>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a:t>Kliknij, aby edytować style wzorca tekstu</a:t>
            </a:r>
          </a:p>
        </p:txBody>
      </p:sp>
      <p:sp>
        <p:nvSpPr>
          <p:cNvPr id="4" name="Symbol zastępczy daty 3"/>
          <p:cNvSpPr>
            <a:spLocks noGrp="1"/>
          </p:cNvSpPr>
          <p:nvPr>
            <p:ph type="dt" sz="half" idx="10"/>
          </p:nvPr>
        </p:nvSpPr>
        <p:spPr/>
        <p:txBody>
          <a:bodyPr/>
          <a:lstStyle>
            <a:lvl1pPr>
              <a:defRPr/>
            </a:lvl1pPr>
          </a:lstStyle>
          <a:p>
            <a:endParaRPr lang="en-US"/>
          </a:p>
        </p:txBody>
      </p:sp>
      <p:sp>
        <p:nvSpPr>
          <p:cNvPr id="5" name="Symbol zastępczy stopki 4"/>
          <p:cNvSpPr>
            <a:spLocks noGrp="1"/>
          </p:cNvSpPr>
          <p:nvPr>
            <p:ph type="ftr" sz="quarter" idx="11"/>
          </p:nvPr>
        </p:nvSpPr>
        <p:spPr/>
        <p:txBody>
          <a:bodyPr/>
          <a:lstStyle>
            <a:lvl1pPr>
              <a:defRPr/>
            </a:lvl1pPr>
          </a:lstStyle>
          <a:p>
            <a:endParaRPr lang="en-US"/>
          </a:p>
        </p:txBody>
      </p:sp>
      <p:sp>
        <p:nvSpPr>
          <p:cNvPr id="6" name="Symbol zastępczy numeru slajdu 5"/>
          <p:cNvSpPr>
            <a:spLocks noGrp="1"/>
          </p:cNvSpPr>
          <p:nvPr>
            <p:ph type="sldNum" sz="quarter" idx="12"/>
          </p:nvPr>
        </p:nvSpPr>
        <p:spPr/>
        <p:txBody>
          <a:bodyPr/>
          <a:lstStyle>
            <a:lvl1pPr>
              <a:defRPr/>
            </a:lvl1pPr>
          </a:lstStyle>
          <a:p>
            <a:fld id="{5D985E71-87DC-477B-ACD6-F9F810D138F7}" type="slidenum">
              <a:rPr lang="en-US"/>
              <a:pPr/>
              <a:t>‹#›</a:t>
            </a:fld>
            <a:endParaRPr lang="en-US"/>
          </a:p>
        </p:txBody>
      </p:sp>
    </p:spTree>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p:cNvSpPr>
            <a:spLocks noGrp="1"/>
          </p:cNvSpPr>
          <p:nvPr>
            <p:ph type="dt" sz="half" idx="10"/>
          </p:nvPr>
        </p:nvSpPr>
        <p:spPr/>
        <p:txBody>
          <a:bodyPr/>
          <a:lstStyle>
            <a:lvl1pPr>
              <a:defRPr/>
            </a:lvl1pPr>
          </a:lstStyle>
          <a:p>
            <a:endParaRPr lang="en-US"/>
          </a:p>
        </p:txBody>
      </p:sp>
      <p:sp>
        <p:nvSpPr>
          <p:cNvPr id="6" name="Symbol zastępczy stopki 5"/>
          <p:cNvSpPr>
            <a:spLocks noGrp="1"/>
          </p:cNvSpPr>
          <p:nvPr>
            <p:ph type="ftr" sz="quarter" idx="11"/>
          </p:nvPr>
        </p:nvSpPr>
        <p:spPr/>
        <p:txBody>
          <a:bodyPr/>
          <a:lstStyle>
            <a:lvl1pPr>
              <a:defRPr/>
            </a:lvl1pPr>
          </a:lstStyle>
          <a:p>
            <a:endParaRPr lang="en-US"/>
          </a:p>
        </p:txBody>
      </p:sp>
      <p:sp>
        <p:nvSpPr>
          <p:cNvPr id="7" name="Symbol zastępczy numeru slajdu 6"/>
          <p:cNvSpPr>
            <a:spLocks noGrp="1"/>
          </p:cNvSpPr>
          <p:nvPr>
            <p:ph type="sldNum" sz="quarter" idx="12"/>
          </p:nvPr>
        </p:nvSpPr>
        <p:spPr/>
        <p:txBody>
          <a:bodyPr/>
          <a:lstStyle>
            <a:lvl1pPr>
              <a:defRPr/>
            </a:lvl1pPr>
          </a:lstStyle>
          <a:p>
            <a:fld id="{610C3E98-7360-436D-A4CD-7F8EF8006D75}" type="slidenum">
              <a:rPr lang="en-US"/>
              <a:pPr/>
              <a:t>‹#›</a:t>
            </a:fld>
            <a:endParaRPr lang="en-US"/>
          </a:p>
        </p:txBody>
      </p:sp>
    </p:spTree>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274638"/>
            <a:ext cx="8229600" cy="1143000"/>
          </a:xfrm>
        </p:spPr>
        <p:txBody>
          <a:bodyPr/>
          <a:lstStyle>
            <a:lvl1pPr>
              <a:defRPr/>
            </a:lvl1pPr>
          </a:lstStyle>
          <a:p>
            <a:r>
              <a:rPr lang="pl-PL"/>
              <a:t>Kliknij, aby edytować styl</a:t>
            </a:r>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p:cNvSpPr>
            <a:spLocks noGrp="1"/>
          </p:cNvSpPr>
          <p:nvPr>
            <p:ph type="dt" sz="half" idx="10"/>
          </p:nvPr>
        </p:nvSpPr>
        <p:spPr/>
        <p:txBody>
          <a:bodyPr/>
          <a:lstStyle>
            <a:lvl1pPr>
              <a:defRPr/>
            </a:lvl1pPr>
          </a:lstStyle>
          <a:p>
            <a:endParaRPr lang="en-US"/>
          </a:p>
        </p:txBody>
      </p:sp>
      <p:sp>
        <p:nvSpPr>
          <p:cNvPr id="8" name="Symbol zastępczy stopki 7"/>
          <p:cNvSpPr>
            <a:spLocks noGrp="1"/>
          </p:cNvSpPr>
          <p:nvPr>
            <p:ph type="ftr" sz="quarter" idx="11"/>
          </p:nvPr>
        </p:nvSpPr>
        <p:spPr/>
        <p:txBody>
          <a:bodyPr/>
          <a:lstStyle>
            <a:lvl1pPr>
              <a:defRPr/>
            </a:lvl1pPr>
          </a:lstStyle>
          <a:p>
            <a:endParaRPr lang="en-US"/>
          </a:p>
        </p:txBody>
      </p:sp>
      <p:sp>
        <p:nvSpPr>
          <p:cNvPr id="9" name="Symbol zastępczy numeru slajdu 8"/>
          <p:cNvSpPr>
            <a:spLocks noGrp="1"/>
          </p:cNvSpPr>
          <p:nvPr>
            <p:ph type="sldNum" sz="quarter" idx="12"/>
          </p:nvPr>
        </p:nvSpPr>
        <p:spPr/>
        <p:txBody>
          <a:bodyPr/>
          <a:lstStyle>
            <a:lvl1pPr>
              <a:defRPr/>
            </a:lvl1pPr>
          </a:lstStyle>
          <a:p>
            <a:fld id="{3E7A46AD-0E42-43B9-832F-A8A98398EB9E}" type="slidenum">
              <a:rPr lang="en-US"/>
              <a:pPr/>
              <a:t>‹#›</a:t>
            </a:fld>
            <a:endParaRPr lang="en-US"/>
          </a:p>
        </p:txBody>
      </p:sp>
    </p:spTree>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daty 2"/>
          <p:cNvSpPr>
            <a:spLocks noGrp="1"/>
          </p:cNvSpPr>
          <p:nvPr>
            <p:ph type="dt" sz="half" idx="10"/>
          </p:nvPr>
        </p:nvSpPr>
        <p:spPr/>
        <p:txBody>
          <a:bodyPr/>
          <a:lstStyle>
            <a:lvl1pPr>
              <a:defRPr/>
            </a:lvl1pPr>
          </a:lstStyle>
          <a:p>
            <a:endParaRPr lang="en-US"/>
          </a:p>
        </p:txBody>
      </p:sp>
      <p:sp>
        <p:nvSpPr>
          <p:cNvPr id="4" name="Symbol zastępczy stopki 3"/>
          <p:cNvSpPr>
            <a:spLocks noGrp="1"/>
          </p:cNvSpPr>
          <p:nvPr>
            <p:ph type="ftr" sz="quarter" idx="11"/>
          </p:nvPr>
        </p:nvSpPr>
        <p:spPr/>
        <p:txBody>
          <a:bodyPr/>
          <a:lstStyle>
            <a:lvl1pPr>
              <a:defRPr/>
            </a:lvl1pPr>
          </a:lstStyle>
          <a:p>
            <a:endParaRPr lang="en-US"/>
          </a:p>
        </p:txBody>
      </p:sp>
      <p:sp>
        <p:nvSpPr>
          <p:cNvPr id="5" name="Symbol zastępczy numeru slajdu 4"/>
          <p:cNvSpPr>
            <a:spLocks noGrp="1"/>
          </p:cNvSpPr>
          <p:nvPr>
            <p:ph type="sldNum" sz="quarter" idx="12"/>
          </p:nvPr>
        </p:nvSpPr>
        <p:spPr/>
        <p:txBody>
          <a:bodyPr/>
          <a:lstStyle>
            <a:lvl1pPr>
              <a:defRPr/>
            </a:lvl1pPr>
          </a:lstStyle>
          <a:p>
            <a:fld id="{2B461DBA-0971-459D-8D1A-0E7AE681A44D}" type="slidenum">
              <a:rPr lang="en-US"/>
              <a:pPr/>
              <a:t>‹#›</a:t>
            </a:fld>
            <a:endParaRPr lang="en-US"/>
          </a:p>
        </p:txBody>
      </p:sp>
    </p:spTree>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lvl1pPr>
              <a:defRPr/>
            </a:lvl1pPr>
          </a:lstStyle>
          <a:p>
            <a:endParaRPr lang="en-US"/>
          </a:p>
        </p:txBody>
      </p:sp>
      <p:sp>
        <p:nvSpPr>
          <p:cNvPr id="3" name="Symbol zastępczy stopki 2"/>
          <p:cNvSpPr>
            <a:spLocks noGrp="1"/>
          </p:cNvSpPr>
          <p:nvPr>
            <p:ph type="ftr" sz="quarter" idx="11"/>
          </p:nvPr>
        </p:nvSpPr>
        <p:spPr/>
        <p:txBody>
          <a:bodyPr/>
          <a:lstStyle>
            <a:lvl1pPr>
              <a:defRPr/>
            </a:lvl1pPr>
          </a:lstStyle>
          <a:p>
            <a:endParaRPr lang="en-US"/>
          </a:p>
        </p:txBody>
      </p:sp>
      <p:sp>
        <p:nvSpPr>
          <p:cNvPr id="4" name="Symbol zastępczy numeru slajdu 3"/>
          <p:cNvSpPr>
            <a:spLocks noGrp="1"/>
          </p:cNvSpPr>
          <p:nvPr>
            <p:ph type="sldNum" sz="quarter" idx="12"/>
          </p:nvPr>
        </p:nvSpPr>
        <p:spPr/>
        <p:txBody>
          <a:bodyPr/>
          <a:lstStyle>
            <a:lvl1pPr>
              <a:defRPr/>
            </a:lvl1pPr>
          </a:lstStyle>
          <a:p>
            <a:fld id="{2C171B88-10C6-4137-808F-75AE732A664B}" type="slidenum">
              <a:rPr lang="en-US"/>
              <a:pPr/>
              <a:t>‹#›</a:t>
            </a:fld>
            <a:endParaRPr lang="en-US"/>
          </a:p>
        </p:txBody>
      </p:sp>
    </p:spTree>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a:t>Kliknij, aby edytować styl</a:t>
            </a:r>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lvl1pPr>
              <a:defRPr/>
            </a:lvl1pPr>
          </a:lstStyle>
          <a:p>
            <a:endParaRPr lang="en-US"/>
          </a:p>
        </p:txBody>
      </p:sp>
      <p:sp>
        <p:nvSpPr>
          <p:cNvPr id="6" name="Symbol zastępczy stopki 5"/>
          <p:cNvSpPr>
            <a:spLocks noGrp="1"/>
          </p:cNvSpPr>
          <p:nvPr>
            <p:ph type="ftr" sz="quarter" idx="11"/>
          </p:nvPr>
        </p:nvSpPr>
        <p:spPr/>
        <p:txBody>
          <a:bodyPr/>
          <a:lstStyle>
            <a:lvl1pPr>
              <a:defRPr/>
            </a:lvl1pPr>
          </a:lstStyle>
          <a:p>
            <a:endParaRPr lang="en-US"/>
          </a:p>
        </p:txBody>
      </p:sp>
      <p:sp>
        <p:nvSpPr>
          <p:cNvPr id="7" name="Symbol zastępczy numeru slajdu 6"/>
          <p:cNvSpPr>
            <a:spLocks noGrp="1"/>
          </p:cNvSpPr>
          <p:nvPr>
            <p:ph type="sldNum" sz="quarter" idx="12"/>
          </p:nvPr>
        </p:nvSpPr>
        <p:spPr/>
        <p:txBody>
          <a:bodyPr/>
          <a:lstStyle>
            <a:lvl1pPr>
              <a:defRPr/>
            </a:lvl1pPr>
          </a:lstStyle>
          <a:p>
            <a:fld id="{8EEE6A66-A2FB-400B-9F78-E6B66CA5DB9C}" type="slidenum">
              <a:rPr lang="en-US"/>
              <a:pPr/>
              <a:t>‹#›</a:t>
            </a:fld>
            <a:endParaRPr lang="en-US"/>
          </a:p>
        </p:txBody>
      </p:sp>
    </p:spTree>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a:t>Kliknij, aby edytować styl</a:t>
            </a:r>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lvl1pPr>
              <a:defRPr/>
            </a:lvl1pPr>
          </a:lstStyle>
          <a:p>
            <a:endParaRPr lang="en-US"/>
          </a:p>
        </p:txBody>
      </p:sp>
      <p:sp>
        <p:nvSpPr>
          <p:cNvPr id="6" name="Symbol zastępczy stopki 5"/>
          <p:cNvSpPr>
            <a:spLocks noGrp="1"/>
          </p:cNvSpPr>
          <p:nvPr>
            <p:ph type="ftr" sz="quarter" idx="11"/>
          </p:nvPr>
        </p:nvSpPr>
        <p:spPr/>
        <p:txBody>
          <a:bodyPr/>
          <a:lstStyle>
            <a:lvl1pPr>
              <a:defRPr/>
            </a:lvl1pPr>
          </a:lstStyle>
          <a:p>
            <a:endParaRPr lang="en-US"/>
          </a:p>
        </p:txBody>
      </p:sp>
      <p:sp>
        <p:nvSpPr>
          <p:cNvPr id="7" name="Symbol zastępczy numeru slajdu 6"/>
          <p:cNvSpPr>
            <a:spLocks noGrp="1"/>
          </p:cNvSpPr>
          <p:nvPr>
            <p:ph type="sldNum" sz="quarter" idx="12"/>
          </p:nvPr>
        </p:nvSpPr>
        <p:spPr/>
        <p:txBody>
          <a:bodyPr/>
          <a:lstStyle>
            <a:lvl1pPr>
              <a:defRPr/>
            </a:lvl1pPr>
          </a:lstStyle>
          <a:p>
            <a:fld id="{F5926583-2D16-4EB1-83D9-C12D00A78AD0}" type="slidenum">
              <a:rPr lang="en-US"/>
              <a:pPr/>
              <a:t>‹#›</a:t>
            </a:fld>
            <a:endParaRPr lang="en-US"/>
          </a:p>
        </p:txBody>
      </p:sp>
    </p:spTree>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lvl1pPr>
              <a:defRPr/>
            </a:lvl1pPr>
          </a:lstStyle>
          <a:p>
            <a:endParaRPr lang="en-US"/>
          </a:p>
        </p:txBody>
      </p:sp>
      <p:sp>
        <p:nvSpPr>
          <p:cNvPr id="5" name="Symbol zastępczy stopki 4"/>
          <p:cNvSpPr>
            <a:spLocks noGrp="1"/>
          </p:cNvSpPr>
          <p:nvPr>
            <p:ph type="ftr" sz="quarter" idx="11"/>
          </p:nvPr>
        </p:nvSpPr>
        <p:spPr/>
        <p:txBody>
          <a:bodyPr/>
          <a:lstStyle>
            <a:lvl1pPr>
              <a:defRPr/>
            </a:lvl1pPr>
          </a:lstStyle>
          <a:p>
            <a:endParaRPr lang="en-US"/>
          </a:p>
        </p:txBody>
      </p:sp>
      <p:sp>
        <p:nvSpPr>
          <p:cNvPr id="6" name="Symbol zastępczy numeru slajdu 5"/>
          <p:cNvSpPr>
            <a:spLocks noGrp="1"/>
          </p:cNvSpPr>
          <p:nvPr>
            <p:ph type="sldNum" sz="quarter" idx="12"/>
          </p:nvPr>
        </p:nvSpPr>
        <p:spPr/>
        <p:txBody>
          <a:bodyPr/>
          <a:lstStyle>
            <a:lvl1pPr>
              <a:defRPr/>
            </a:lvl1pPr>
          </a:lstStyle>
          <a:p>
            <a:fld id="{DF0A970B-4AD0-47BD-B848-21B641798A58}" type="slidenum">
              <a:rPr lang="en-US"/>
              <a:pPr/>
              <a:t>‹#›</a:t>
            </a:fld>
            <a:endParaRPr lang="en-US"/>
          </a:p>
        </p:txBody>
      </p:sp>
    </p:spTree>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515100" y="609600"/>
            <a:ext cx="1943100" cy="5486400"/>
          </a:xfrm>
        </p:spPr>
        <p:txBody>
          <a:bodyPr vert="eaVert"/>
          <a:lstStyle/>
          <a:p>
            <a:r>
              <a:rPr lang="pl-PL"/>
              <a:t>Kliknij, aby edytować styl</a:t>
            </a:r>
          </a:p>
        </p:txBody>
      </p:sp>
      <p:sp>
        <p:nvSpPr>
          <p:cNvPr id="3" name="Symbol zastępczy tytułu pionowego 2"/>
          <p:cNvSpPr>
            <a:spLocks noGrp="1"/>
          </p:cNvSpPr>
          <p:nvPr>
            <p:ph type="body" orient="vert" idx="1"/>
          </p:nvPr>
        </p:nvSpPr>
        <p:spPr>
          <a:xfrm>
            <a:off x="685800" y="609600"/>
            <a:ext cx="5676900" cy="5486400"/>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lvl1pPr>
              <a:defRPr/>
            </a:lvl1pPr>
          </a:lstStyle>
          <a:p>
            <a:endParaRPr lang="en-US"/>
          </a:p>
        </p:txBody>
      </p:sp>
      <p:sp>
        <p:nvSpPr>
          <p:cNvPr id="5" name="Symbol zastępczy stopki 4"/>
          <p:cNvSpPr>
            <a:spLocks noGrp="1"/>
          </p:cNvSpPr>
          <p:nvPr>
            <p:ph type="ftr" sz="quarter" idx="11"/>
          </p:nvPr>
        </p:nvSpPr>
        <p:spPr/>
        <p:txBody>
          <a:bodyPr/>
          <a:lstStyle>
            <a:lvl1pPr>
              <a:defRPr/>
            </a:lvl1pPr>
          </a:lstStyle>
          <a:p>
            <a:endParaRPr lang="en-US"/>
          </a:p>
        </p:txBody>
      </p:sp>
      <p:sp>
        <p:nvSpPr>
          <p:cNvPr id="6" name="Symbol zastępczy numeru slajdu 5"/>
          <p:cNvSpPr>
            <a:spLocks noGrp="1"/>
          </p:cNvSpPr>
          <p:nvPr>
            <p:ph type="sldNum" sz="quarter" idx="12"/>
          </p:nvPr>
        </p:nvSpPr>
        <p:spPr/>
        <p:txBody>
          <a:bodyPr/>
          <a:lstStyle>
            <a:lvl1pPr>
              <a:defRPr/>
            </a:lvl1pPr>
          </a:lstStyle>
          <a:p>
            <a:fld id="{076CBC5A-95E2-4E3C-B2DF-19AE5AA7D776}" type="slidenum">
              <a:rPr lang="en-US"/>
              <a:pPr/>
              <a:t>‹#›</a:t>
            </a:fld>
            <a:endParaRPr lang="en-US"/>
          </a:p>
        </p:txBody>
      </p:sp>
    </p:spTree>
  </p:cSld>
  <p:clrMapOvr>
    <a:masterClrMapping/>
  </p:clrMapOvr>
  <p:transition>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pl-PL"/>
              <a:t>Kliknij, aby edytować styl wzorca tytułu</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defRPr>
            </a:lvl1pPr>
          </a:lstStyle>
          <a:p>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chemeClr val="tx1"/>
                </a:solidFill>
              </a:defRPr>
            </a:lvl1pPr>
          </a:lstStyle>
          <a:p>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defRPr>
            </a:lvl1pPr>
          </a:lstStyle>
          <a:p>
            <a:fld id="{AC005249-5F5D-4D72-92C4-365EA282F821}"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split orient="ver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Team%20Zdziarski%20Belloni.mov"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404664"/>
            <a:ext cx="6984776" cy="2592288"/>
          </a:xfrm>
        </p:spPr>
        <p:txBody>
          <a:bodyPr/>
          <a:lstStyle/>
          <a:p>
            <a:r>
              <a:rPr lang="en-GB">
                <a:solidFill>
                  <a:srgbClr val="FF0000"/>
                </a:solidFill>
              </a:rPr>
              <a:t>Geometry of X-ray sources in accreting black-hole binaries</a:t>
            </a:r>
            <a:r>
              <a:rPr lang="pl-PL">
                <a:solidFill>
                  <a:srgbClr val="FF0000"/>
                </a:solidFill>
              </a:rPr>
              <a:t> in t</a:t>
            </a:r>
            <a:r>
              <a:rPr lang="pl-PL" sz="4000">
                <a:solidFill>
                  <a:srgbClr val="FF0000"/>
                </a:solidFill>
              </a:rPr>
              <a:t>he hard spectral state</a:t>
            </a:r>
            <a:endParaRPr lang="en-GB" dirty="0">
              <a:solidFill>
                <a:srgbClr val="FF0000"/>
              </a:solidFill>
            </a:endParaRPr>
          </a:p>
        </p:txBody>
      </p:sp>
      <p:sp>
        <p:nvSpPr>
          <p:cNvPr id="4" name="Text Box 2">
            <a:extLst>
              <a:ext uri="{FF2B5EF4-FFF2-40B4-BE49-F238E27FC236}">
                <a16:creationId xmlns:a16="http://schemas.microsoft.com/office/drawing/2014/main" id="{2B057407-F465-4594-A1A2-22B85C24B1F9}"/>
              </a:ext>
            </a:extLst>
          </p:cNvPr>
          <p:cNvSpPr txBox="1">
            <a:spLocks noChangeArrowheads="1"/>
          </p:cNvSpPr>
          <p:nvPr/>
        </p:nvSpPr>
        <p:spPr bwMode="auto">
          <a:xfrm>
            <a:off x="236413" y="4293096"/>
            <a:ext cx="8728075" cy="1351303"/>
          </a:xfrm>
          <a:prstGeom prst="rect">
            <a:avLst/>
          </a:prstGeom>
          <a:noFill/>
          <a:ln w="12700">
            <a:noFill/>
            <a:miter lim="800000"/>
            <a:headEnd type="none" w="sm" len="sm"/>
            <a:tailEnd type="none" w="sm" len="sm"/>
          </a:ln>
          <a:effectLst/>
        </p:spPr>
        <p:txBody>
          <a:bodyPr lIns="103794" tIns="51897" rIns="103794" bIns="51897">
            <a:spAutoFit/>
          </a:bodyPr>
          <a:lstStyle/>
          <a:p>
            <a:pPr marL="519113" indent="-519113" algn="ctr" defTabSz="1038225" eaLnBrk="0" hangingPunct="0"/>
            <a:r>
              <a:rPr lang="en-US" sz="2700" dirty="0">
                <a:solidFill>
                  <a:srgbClr val="002060"/>
                </a:solidFill>
                <a:latin typeface="Times New Roman CE" charset="-18"/>
              </a:rPr>
              <a:t>Andrzej Zdziarski</a:t>
            </a:r>
          </a:p>
          <a:p>
            <a:pPr marL="519113" indent="-519113" algn="ctr" defTabSz="1038225" eaLnBrk="0" hangingPunct="0"/>
            <a:r>
              <a:rPr lang="en-US" sz="2700" dirty="0">
                <a:solidFill>
                  <a:srgbClr val="002060"/>
                </a:solidFill>
                <a:latin typeface="Times New Roman CE" charset="-18"/>
              </a:rPr>
              <a:t>Centrum </a:t>
            </a:r>
            <a:r>
              <a:rPr lang="en-US" sz="2700" dirty="0" err="1">
                <a:solidFill>
                  <a:srgbClr val="002060"/>
                </a:solidFill>
                <a:latin typeface="Times New Roman CE" charset="-18"/>
              </a:rPr>
              <a:t>Astronomiczne</a:t>
            </a:r>
            <a:r>
              <a:rPr lang="en-US" sz="2700" dirty="0">
                <a:solidFill>
                  <a:srgbClr val="002060"/>
                </a:solidFill>
                <a:latin typeface="Times New Roman CE" charset="-18"/>
              </a:rPr>
              <a:t> </a:t>
            </a:r>
            <a:r>
              <a:rPr lang="en-US" sz="2700" dirty="0" err="1">
                <a:solidFill>
                  <a:srgbClr val="002060"/>
                </a:solidFill>
                <a:latin typeface="Times New Roman CE" charset="-18"/>
              </a:rPr>
              <a:t>im</a:t>
            </a:r>
            <a:r>
              <a:rPr lang="en-US" sz="2700" dirty="0">
                <a:solidFill>
                  <a:srgbClr val="002060"/>
                </a:solidFill>
                <a:latin typeface="Times New Roman CE" charset="-18"/>
              </a:rPr>
              <a:t>. M. </a:t>
            </a:r>
            <a:r>
              <a:rPr lang="en-US" sz="2700" dirty="0" err="1">
                <a:solidFill>
                  <a:srgbClr val="002060"/>
                </a:solidFill>
                <a:latin typeface="Times New Roman CE" charset="-18"/>
              </a:rPr>
              <a:t>Kopernika</a:t>
            </a:r>
            <a:r>
              <a:rPr lang="en-US" sz="2700" dirty="0">
                <a:solidFill>
                  <a:srgbClr val="002060"/>
                </a:solidFill>
                <a:latin typeface="Times New Roman CE" charset="-18"/>
              </a:rPr>
              <a:t> </a:t>
            </a:r>
          </a:p>
          <a:p>
            <a:pPr marL="519113" indent="-519113" algn="ctr" defTabSz="1038225" eaLnBrk="0" hangingPunct="0"/>
            <a:r>
              <a:rPr lang="en-US" sz="2700" dirty="0">
                <a:solidFill>
                  <a:srgbClr val="002060"/>
                </a:solidFill>
                <a:latin typeface="Times New Roman CE" charset="-18"/>
              </a:rPr>
              <a:t>Warszawa, Poland</a:t>
            </a:r>
            <a:endParaRPr lang="pl-PL" sz="2700" dirty="0">
              <a:solidFill>
                <a:srgbClr val="002060"/>
              </a:solidFill>
              <a:latin typeface="Times New Roman CE" charset="-18"/>
            </a:endParaRPr>
          </a:p>
        </p:txBody>
      </p:sp>
    </p:spTree>
    <p:extLst>
      <p:ext uri="{BB962C8B-B14F-4D97-AF65-F5344CB8AC3E}">
        <p14:creationId xmlns:p14="http://schemas.microsoft.com/office/powerpoint/2010/main" val="466772730"/>
      </p:ext>
    </p:extLst>
  </p:cSld>
  <p:clrMapOvr>
    <a:masterClrMapping/>
  </p:clrMapOvr>
  <p:transition>
    <p:split orient="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F2CF99-38B4-436E-B061-222DDED02582}"/>
              </a:ext>
            </a:extLst>
          </p:cNvPr>
          <p:cNvSpPr>
            <a:spLocks noGrp="1"/>
          </p:cNvSpPr>
          <p:nvPr>
            <p:ph type="title"/>
          </p:nvPr>
        </p:nvSpPr>
        <p:spPr>
          <a:xfrm>
            <a:off x="683568" y="1196752"/>
            <a:ext cx="7774632" cy="2099320"/>
          </a:xfrm>
        </p:spPr>
        <p:txBody>
          <a:bodyPr/>
          <a:lstStyle/>
          <a:p>
            <a:r>
              <a:rPr lang="en-GB" sz="4000">
                <a:solidFill>
                  <a:srgbClr val="FF0000"/>
                </a:solidFill>
              </a:rPr>
              <a:t>Sombreros and lampposts: </a:t>
            </a:r>
            <a:br>
              <a:rPr lang="pl-PL" sz="4000">
                <a:solidFill>
                  <a:srgbClr val="FF0000"/>
                </a:solidFill>
              </a:rPr>
            </a:br>
            <a:r>
              <a:rPr lang="en-GB" sz="4000">
                <a:solidFill>
                  <a:srgbClr val="FF0000"/>
                </a:solidFill>
              </a:rPr>
              <a:t>The Geometry of Accretion onto </a:t>
            </a:r>
            <a:br>
              <a:rPr lang="pl-PL" sz="4000">
                <a:solidFill>
                  <a:srgbClr val="FF0000"/>
                </a:solidFill>
              </a:rPr>
            </a:br>
            <a:r>
              <a:rPr lang="en-GB" sz="4000">
                <a:solidFill>
                  <a:srgbClr val="FF0000"/>
                </a:solidFill>
              </a:rPr>
              <a:t>Black Holes</a:t>
            </a:r>
            <a:endParaRPr lang="en-US" sz="4000">
              <a:solidFill>
                <a:srgbClr val="FF0000"/>
              </a:solidFill>
            </a:endParaRPr>
          </a:p>
        </p:txBody>
      </p:sp>
      <p:sp>
        <p:nvSpPr>
          <p:cNvPr id="5" name="Content Placeholder 4">
            <a:extLst>
              <a:ext uri="{FF2B5EF4-FFF2-40B4-BE49-F238E27FC236}">
                <a16:creationId xmlns:a16="http://schemas.microsoft.com/office/drawing/2014/main" id="{478F6F1A-E280-4985-BF1B-75BEADED4035}"/>
              </a:ext>
            </a:extLst>
          </p:cNvPr>
          <p:cNvSpPr>
            <a:spLocks noGrp="1"/>
          </p:cNvSpPr>
          <p:nvPr>
            <p:ph idx="1"/>
          </p:nvPr>
        </p:nvSpPr>
        <p:spPr>
          <a:xfrm>
            <a:off x="1547664" y="3863981"/>
            <a:ext cx="6840760" cy="792088"/>
          </a:xfrm>
        </p:spPr>
        <p:txBody>
          <a:bodyPr/>
          <a:lstStyle/>
          <a:p>
            <a:r>
              <a:rPr lang="en-US">
                <a:hlinkClick r:id="rId2" action="ppaction://hlinkfile"/>
              </a:rPr>
              <a:t>Team Zdziarski Belloni.mov</a:t>
            </a:r>
            <a:endParaRPr lang="en-US"/>
          </a:p>
        </p:txBody>
      </p:sp>
      <p:sp>
        <p:nvSpPr>
          <p:cNvPr id="2" name="TextBox 1">
            <a:extLst>
              <a:ext uri="{FF2B5EF4-FFF2-40B4-BE49-F238E27FC236}">
                <a16:creationId xmlns:a16="http://schemas.microsoft.com/office/drawing/2014/main" id="{3B9F1B85-245C-4D90-97CF-4C2ED60680F9}"/>
              </a:ext>
            </a:extLst>
          </p:cNvPr>
          <p:cNvSpPr txBox="1"/>
          <p:nvPr/>
        </p:nvSpPr>
        <p:spPr>
          <a:xfrm>
            <a:off x="683568" y="476672"/>
            <a:ext cx="7416824" cy="830997"/>
          </a:xfrm>
          <a:prstGeom prst="rect">
            <a:avLst/>
          </a:prstGeom>
          <a:noFill/>
        </p:spPr>
        <p:txBody>
          <a:bodyPr wrap="square" rtlCol="0">
            <a:spAutoFit/>
          </a:bodyPr>
          <a:lstStyle/>
          <a:p>
            <a:pPr algn="ctr"/>
            <a:r>
              <a:rPr lang="pl-PL" sz="2400"/>
              <a:t>A Team in the International  Space  Science  Institute, Bern, with Tomaso and me as co-Leaders:</a:t>
            </a:r>
            <a:endParaRPr lang="en-US" sz="2400"/>
          </a:p>
        </p:txBody>
      </p:sp>
      <p:sp>
        <p:nvSpPr>
          <p:cNvPr id="3" name="TextBox 2">
            <a:extLst>
              <a:ext uri="{FF2B5EF4-FFF2-40B4-BE49-F238E27FC236}">
                <a16:creationId xmlns:a16="http://schemas.microsoft.com/office/drawing/2014/main" id="{D553DC4B-0F86-4439-8AB1-B16A5065FFD6}"/>
              </a:ext>
            </a:extLst>
          </p:cNvPr>
          <p:cNvSpPr txBox="1"/>
          <p:nvPr/>
        </p:nvSpPr>
        <p:spPr>
          <a:xfrm>
            <a:off x="1187522" y="3356992"/>
            <a:ext cx="6766724" cy="400110"/>
          </a:xfrm>
          <a:prstGeom prst="rect">
            <a:avLst/>
          </a:prstGeom>
          <a:noFill/>
        </p:spPr>
        <p:txBody>
          <a:bodyPr wrap="none" rtlCol="0">
            <a:spAutoFit/>
          </a:bodyPr>
          <a:lstStyle/>
          <a:p>
            <a:r>
              <a:rPr lang="pl-PL"/>
              <a:t>Three meetings: 13-17.01.2020, </a:t>
            </a:r>
            <a:r>
              <a:rPr lang="da-DK"/>
              <a:t>29</a:t>
            </a:r>
            <a:r>
              <a:rPr lang="pl-PL"/>
              <a:t>.11</a:t>
            </a:r>
            <a:r>
              <a:rPr lang="da-DK"/>
              <a:t>-3</a:t>
            </a:r>
            <a:r>
              <a:rPr lang="pl-PL"/>
              <a:t>.12.</a:t>
            </a:r>
            <a:r>
              <a:rPr lang="da-DK"/>
              <a:t>2021</a:t>
            </a:r>
            <a:r>
              <a:rPr lang="pl-PL"/>
              <a:t>, 12-16.09.2022</a:t>
            </a:r>
            <a:endParaRPr lang="en-US"/>
          </a:p>
        </p:txBody>
      </p:sp>
      <p:sp>
        <p:nvSpPr>
          <p:cNvPr id="7" name="TextBox 6">
            <a:extLst>
              <a:ext uri="{FF2B5EF4-FFF2-40B4-BE49-F238E27FC236}">
                <a16:creationId xmlns:a16="http://schemas.microsoft.com/office/drawing/2014/main" id="{8F239C35-6D50-4141-BD60-6F5C0572A0A9}"/>
              </a:ext>
            </a:extLst>
          </p:cNvPr>
          <p:cNvSpPr txBox="1"/>
          <p:nvPr/>
        </p:nvSpPr>
        <p:spPr>
          <a:xfrm>
            <a:off x="971600" y="5091050"/>
            <a:ext cx="6982646" cy="954107"/>
          </a:xfrm>
          <a:prstGeom prst="rect">
            <a:avLst/>
          </a:prstGeom>
          <a:noFill/>
        </p:spPr>
        <p:txBody>
          <a:bodyPr wrap="square" rtlCol="0">
            <a:spAutoFit/>
          </a:bodyPr>
          <a:lstStyle/>
          <a:p>
            <a:pPr algn="ctr"/>
            <a:r>
              <a:rPr lang="pl-PL" sz="2800"/>
              <a:t>Since then, we’ve made considerable progress, but we are still far from a definite answer.</a:t>
            </a:r>
            <a:endParaRPr lang="en-US" sz="2800"/>
          </a:p>
        </p:txBody>
      </p:sp>
    </p:spTree>
    <p:extLst>
      <p:ext uri="{BB962C8B-B14F-4D97-AF65-F5344CB8AC3E}">
        <p14:creationId xmlns:p14="http://schemas.microsoft.com/office/powerpoint/2010/main" val="442838611"/>
      </p:ext>
    </p:extLst>
  </p:cSld>
  <p:clrMapOvr>
    <a:masterClrMapping/>
  </p:clrMapOvr>
  <p:transition>
    <p:split orient="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BF1AB-29F8-4641-8594-B771703D5A0E}"/>
              </a:ext>
            </a:extLst>
          </p:cNvPr>
          <p:cNvSpPr>
            <a:spLocks noGrp="1"/>
          </p:cNvSpPr>
          <p:nvPr>
            <p:ph type="title"/>
          </p:nvPr>
        </p:nvSpPr>
        <p:spPr>
          <a:xfrm>
            <a:off x="287524" y="44624"/>
            <a:ext cx="8568952" cy="1438300"/>
          </a:xfrm>
        </p:spPr>
        <p:txBody>
          <a:bodyPr/>
          <a:lstStyle/>
          <a:p>
            <a:r>
              <a:rPr lang="en-US" sz="3600" dirty="0">
                <a:solidFill>
                  <a:srgbClr val="C00000"/>
                </a:solidFill>
              </a:rPr>
              <a:t>The lamppost model ruled out by the X-ray polarization measurement in </a:t>
            </a:r>
            <a:r>
              <a:rPr lang="en-US" sz="3600" dirty="0" err="1">
                <a:solidFill>
                  <a:srgbClr val="C00000"/>
                </a:solidFill>
              </a:rPr>
              <a:t>Cyg</a:t>
            </a:r>
            <a:r>
              <a:rPr lang="en-US" sz="3600" dirty="0">
                <a:solidFill>
                  <a:srgbClr val="C00000"/>
                </a:solidFill>
              </a:rPr>
              <a:t> X-1</a:t>
            </a:r>
          </a:p>
        </p:txBody>
      </p:sp>
      <p:pic>
        <p:nvPicPr>
          <p:cNvPr id="4" name="Content Placeholder 3">
            <a:extLst>
              <a:ext uri="{FF2B5EF4-FFF2-40B4-BE49-F238E27FC236}">
                <a16:creationId xmlns:a16="http://schemas.microsoft.com/office/drawing/2014/main" id="{544B9ABE-2162-4795-B01A-07AADE17CB35}"/>
              </a:ext>
            </a:extLst>
          </p:cNvPr>
          <p:cNvPicPr>
            <a:picLocks noGrp="1" noChangeAspect="1"/>
          </p:cNvPicPr>
          <p:nvPr>
            <p:ph idx="1"/>
          </p:nvPr>
        </p:nvPicPr>
        <p:blipFill>
          <a:blip r:embed="rId2"/>
          <a:stretch>
            <a:fillRect/>
          </a:stretch>
        </p:blipFill>
        <p:spPr>
          <a:xfrm>
            <a:off x="188729" y="1412776"/>
            <a:ext cx="4258944" cy="4581050"/>
          </a:xfrm>
          <a:prstGeom prst="rect">
            <a:avLst/>
          </a:prstGeom>
        </p:spPr>
      </p:pic>
      <p:sp>
        <p:nvSpPr>
          <p:cNvPr id="5" name="TextBox 4">
            <a:extLst>
              <a:ext uri="{FF2B5EF4-FFF2-40B4-BE49-F238E27FC236}">
                <a16:creationId xmlns:a16="http://schemas.microsoft.com/office/drawing/2014/main" id="{4D1A9ABF-5428-49B8-8110-98824196F1E8}"/>
              </a:ext>
            </a:extLst>
          </p:cNvPr>
          <p:cNvSpPr txBox="1"/>
          <p:nvPr/>
        </p:nvSpPr>
        <p:spPr>
          <a:xfrm>
            <a:off x="4571999" y="1844824"/>
            <a:ext cx="4258945" cy="3170099"/>
          </a:xfrm>
          <a:prstGeom prst="rect">
            <a:avLst/>
          </a:prstGeom>
          <a:noFill/>
        </p:spPr>
        <p:txBody>
          <a:bodyPr wrap="square" rtlCol="0">
            <a:spAutoFit/>
          </a:bodyPr>
          <a:lstStyle/>
          <a:p>
            <a:r>
              <a:rPr lang="en-US" dirty="0"/>
              <a:t>The X-ray polarization vector in the hard state is aligned with the radio jet. The polarization is due to scattering. This shows that the scattering medium is extended perpendicularly to the jet, consistent with either an accretion disc corona or a hot inner flow </a:t>
            </a:r>
            <a:r>
              <a:rPr lang="en-US"/>
              <a:t>downstream </a:t>
            </a:r>
            <a:r>
              <a:rPr lang="pl-PL"/>
              <a:t>of </a:t>
            </a:r>
            <a:r>
              <a:rPr lang="en-US"/>
              <a:t>the </a:t>
            </a:r>
            <a:r>
              <a:rPr lang="en-US" dirty="0"/>
              <a:t>disc truncation radius, but inconsistent with either a lamppost or X-ray emission from the jet.</a:t>
            </a:r>
          </a:p>
        </p:txBody>
      </p:sp>
      <p:sp>
        <p:nvSpPr>
          <p:cNvPr id="6" name="TextBox 5">
            <a:extLst>
              <a:ext uri="{FF2B5EF4-FFF2-40B4-BE49-F238E27FC236}">
                <a16:creationId xmlns:a16="http://schemas.microsoft.com/office/drawing/2014/main" id="{D931818E-B8E9-48B6-A2C7-35C9DD4C3777}"/>
              </a:ext>
            </a:extLst>
          </p:cNvPr>
          <p:cNvSpPr txBox="1"/>
          <p:nvPr/>
        </p:nvSpPr>
        <p:spPr>
          <a:xfrm>
            <a:off x="755576" y="6237312"/>
            <a:ext cx="1938351" cy="400110"/>
          </a:xfrm>
          <a:prstGeom prst="rect">
            <a:avLst/>
          </a:prstGeom>
          <a:noFill/>
        </p:spPr>
        <p:txBody>
          <a:bodyPr wrap="none" rtlCol="0">
            <a:spAutoFit/>
          </a:bodyPr>
          <a:lstStyle/>
          <a:p>
            <a:r>
              <a:rPr lang="en-US" dirty="0"/>
              <a:t>Krawczynski+22</a:t>
            </a:r>
          </a:p>
        </p:txBody>
      </p:sp>
      <p:sp>
        <p:nvSpPr>
          <p:cNvPr id="3" name="TextBox 2">
            <a:extLst>
              <a:ext uri="{FF2B5EF4-FFF2-40B4-BE49-F238E27FC236}">
                <a16:creationId xmlns:a16="http://schemas.microsoft.com/office/drawing/2014/main" id="{9F1E9223-3360-49DF-B1AE-516C10389DF2}"/>
              </a:ext>
            </a:extLst>
          </p:cNvPr>
          <p:cNvSpPr txBox="1"/>
          <p:nvPr/>
        </p:nvSpPr>
        <p:spPr>
          <a:xfrm>
            <a:off x="4696329" y="5373216"/>
            <a:ext cx="4160147" cy="1200329"/>
          </a:xfrm>
          <a:prstGeom prst="rect">
            <a:avLst/>
          </a:prstGeom>
          <a:noFill/>
        </p:spPr>
        <p:txBody>
          <a:bodyPr wrap="square" rtlCol="0">
            <a:spAutoFit/>
          </a:bodyPr>
          <a:lstStyle/>
          <a:p>
            <a:r>
              <a:rPr lang="pl-PL" sz="2400">
                <a:solidFill>
                  <a:srgbClr val="220EB2"/>
                </a:solidFill>
              </a:rPr>
              <a:t>Similar results were obtained for several other sources, e.g., </a:t>
            </a:r>
          </a:p>
          <a:p>
            <a:r>
              <a:rPr lang="pl-PL" sz="2400">
                <a:solidFill>
                  <a:srgbClr val="220EB2"/>
                </a:solidFill>
              </a:rPr>
              <a:t>Swift </a:t>
            </a:r>
            <a:r>
              <a:rPr lang="en-US" sz="2400">
                <a:solidFill>
                  <a:srgbClr val="220EB2"/>
                </a:solidFill>
              </a:rPr>
              <a:t>J1727.8−1613</a:t>
            </a:r>
          </a:p>
        </p:txBody>
      </p:sp>
    </p:spTree>
    <p:extLst>
      <p:ext uri="{BB962C8B-B14F-4D97-AF65-F5344CB8AC3E}">
        <p14:creationId xmlns:p14="http://schemas.microsoft.com/office/powerpoint/2010/main" val="2851125427"/>
      </p:ext>
    </p:extLst>
  </p:cSld>
  <p:clrMapOvr>
    <a:masterClrMapping/>
  </p:clrMapOvr>
  <p:transition>
    <p:split orient="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15665-36A6-4D51-B6F0-D0F3ED2BD4E7}"/>
              </a:ext>
            </a:extLst>
          </p:cNvPr>
          <p:cNvSpPr>
            <a:spLocks noGrp="1"/>
          </p:cNvSpPr>
          <p:nvPr>
            <p:ph type="title"/>
          </p:nvPr>
        </p:nvSpPr>
        <p:spPr>
          <a:xfrm>
            <a:off x="323528" y="116632"/>
            <a:ext cx="8424936" cy="1440160"/>
          </a:xfrm>
        </p:spPr>
        <p:txBody>
          <a:bodyPr/>
          <a:lstStyle/>
          <a:p>
            <a:r>
              <a:rPr lang="pl-PL" sz="3200">
                <a:solidFill>
                  <a:srgbClr val="C00000"/>
                </a:solidFill>
              </a:rPr>
              <a:t>T</a:t>
            </a:r>
            <a:r>
              <a:rPr lang="en-US" sz="3200">
                <a:solidFill>
                  <a:srgbClr val="C00000"/>
                </a:solidFill>
              </a:rPr>
              <a:t>he polarization degree</a:t>
            </a:r>
            <a:r>
              <a:rPr lang="pl-PL" sz="3200">
                <a:solidFill>
                  <a:srgbClr val="C00000"/>
                </a:solidFill>
              </a:rPr>
              <a:t> in Cyg X-1</a:t>
            </a:r>
            <a:r>
              <a:rPr lang="en-US" sz="3200">
                <a:solidFill>
                  <a:srgbClr val="C00000"/>
                </a:solidFill>
              </a:rPr>
              <a:t> </a:t>
            </a:r>
            <a:r>
              <a:rPr lang="en-US" sz="3200" dirty="0">
                <a:solidFill>
                  <a:srgbClr val="C00000"/>
                </a:solidFill>
              </a:rPr>
              <a:t>is 4.0%, which </a:t>
            </a:r>
            <a:r>
              <a:rPr lang="en-US" sz="3200">
                <a:solidFill>
                  <a:srgbClr val="C00000"/>
                </a:solidFill>
              </a:rPr>
              <a:t>is </a:t>
            </a:r>
            <a:r>
              <a:rPr lang="pl-PL" sz="3200">
                <a:solidFill>
                  <a:srgbClr val="C00000"/>
                </a:solidFill>
              </a:rPr>
              <a:t>several times </a:t>
            </a:r>
            <a:r>
              <a:rPr lang="en-US" sz="3200">
                <a:solidFill>
                  <a:srgbClr val="C00000"/>
                </a:solidFill>
              </a:rPr>
              <a:t>too </a:t>
            </a:r>
            <a:r>
              <a:rPr lang="en-US" sz="3200" dirty="0">
                <a:solidFill>
                  <a:srgbClr val="C00000"/>
                </a:solidFill>
              </a:rPr>
              <a:t>high at the measured inclination of 27−28º.</a:t>
            </a:r>
          </a:p>
        </p:txBody>
      </p:sp>
      <p:sp>
        <p:nvSpPr>
          <p:cNvPr id="3" name="Content Placeholder 2">
            <a:extLst>
              <a:ext uri="{FF2B5EF4-FFF2-40B4-BE49-F238E27FC236}">
                <a16:creationId xmlns:a16="http://schemas.microsoft.com/office/drawing/2014/main" id="{B29F11F0-F85F-4146-A685-6DDB77DEBCE9}"/>
              </a:ext>
            </a:extLst>
          </p:cNvPr>
          <p:cNvSpPr>
            <a:spLocks noGrp="1"/>
          </p:cNvSpPr>
          <p:nvPr>
            <p:ph idx="1"/>
          </p:nvPr>
        </p:nvSpPr>
        <p:spPr>
          <a:xfrm>
            <a:off x="539552" y="1570644"/>
            <a:ext cx="8208912" cy="4896544"/>
          </a:xfrm>
        </p:spPr>
        <p:txBody>
          <a:bodyPr/>
          <a:lstStyle/>
          <a:p>
            <a:r>
              <a:rPr lang="en-US" sz="2400" dirty="0"/>
              <a:t>This can be solved if the hot corona is outflowing with </a:t>
            </a:r>
            <a:r>
              <a:rPr lang="el-GR" sz="2400" dirty="0"/>
              <a:t>β</a:t>
            </a:r>
            <a:r>
              <a:rPr lang="en-US" sz="2400" dirty="0"/>
              <a:t> ~ 0.5, due to the anisotropy from relativistic aberration </a:t>
            </a:r>
            <a:r>
              <a:rPr lang="en-US" sz="2400"/>
              <a:t>(Poutanen</a:t>
            </a:r>
            <a:r>
              <a:rPr lang="pl-PL" sz="2400"/>
              <a:t>, Veledina, Beloborodov </a:t>
            </a:r>
            <a:r>
              <a:rPr lang="en-US" sz="2400"/>
              <a:t>23</a:t>
            </a:r>
            <a:r>
              <a:rPr lang="en-US" sz="2400" dirty="0"/>
              <a:t>). </a:t>
            </a:r>
          </a:p>
        </p:txBody>
      </p:sp>
      <p:pic>
        <p:nvPicPr>
          <p:cNvPr id="4" name="Picture 3">
            <a:extLst>
              <a:ext uri="{FF2B5EF4-FFF2-40B4-BE49-F238E27FC236}">
                <a16:creationId xmlns:a16="http://schemas.microsoft.com/office/drawing/2014/main" id="{17130F6A-CFA3-42D9-9E53-2FA00A8CDFC1}"/>
              </a:ext>
            </a:extLst>
          </p:cNvPr>
          <p:cNvPicPr>
            <a:picLocks noChangeAspect="1"/>
          </p:cNvPicPr>
          <p:nvPr/>
        </p:nvPicPr>
        <p:blipFill>
          <a:blip r:embed="rId2"/>
          <a:stretch>
            <a:fillRect/>
          </a:stretch>
        </p:blipFill>
        <p:spPr>
          <a:xfrm>
            <a:off x="179512" y="2842156"/>
            <a:ext cx="3005316" cy="3395156"/>
          </a:xfrm>
          <a:prstGeom prst="rect">
            <a:avLst/>
          </a:prstGeom>
        </p:spPr>
      </p:pic>
      <p:sp>
        <p:nvSpPr>
          <p:cNvPr id="5" name="TextBox 4">
            <a:extLst>
              <a:ext uri="{FF2B5EF4-FFF2-40B4-BE49-F238E27FC236}">
                <a16:creationId xmlns:a16="http://schemas.microsoft.com/office/drawing/2014/main" id="{94BA9006-CA16-464F-97A6-247792D25CED}"/>
              </a:ext>
            </a:extLst>
          </p:cNvPr>
          <p:cNvSpPr txBox="1"/>
          <p:nvPr/>
        </p:nvSpPr>
        <p:spPr>
          <a:xfrm>
            <a:off x="539552" y="6248634"/>
            <a:ext cx="2223686" cy="400110"/>
          </a:xfrm>
          <a:prstGeom prst="rect">
            <a:avLst/>
          </a:prstGeom>
          <a:noFill/>
        </p:spPr>
        <p:txBody>
          <a:bodyPr wrap="none" rtlCol="0">
            <a:spAutoFit/>
          </a:bodyPr>
          <a:lstStyle/>
          <a:p>
            <a:r>
              <a:rPr lang="en-US" dirty="0"/>
              <a:t>Possible geometries</a:t>
            </a:r>
          </a:p>
        </p:txBody>
      </p:sp>
      <p:pic>
        <p:nvPicPr>
          <p:cNvPr id="6" name="Picture 5">
            <a:extLst>
              <a:ext uri="{FF2B5EF4-FFF2-40B4-BE49-F238E27FC236}">
                <a16:creationId xmlns:a16="http://schemas.microsoft.com/office/drawing/2014/main" id="{50544992-0220-40EB-8149-82D676179A67}"/>
              </a:ext>
            </a:extLst>
          </p:cNvPr>
          <p:cNvPicPr>
            <a:picLocks noChangeAspect="1"/>
          </p:cNvPicPr>
          <p:nvPr/>
        </p:nvPicPr>
        <p:blipFill>
          <a:blip r:embed="rId3"/>
          <a:stretch>
            <a:fillRect/>
          </a:stretch>
        </p:blipFill>
        <p:spPr>
          <a:xfrm>
            <a:off x="6248653" y="2579899"/>
            <a:ext cx="2643827" cy="3919669"/>
          </a:xfrm>
          <a:prstGeom prst="rect">
            <a:avLst/>
          </a:prstGeom>
        </p:spPr>
      </p:pic>
      <p:sp>
        <p:nvSpPr>
          <p:cNvPr id="7" name="TextBox 6">
            <a:extLst>
              <a:ext uri="{FF2B5EF4-FFF2-40B4-BE49-F238E27FC236}">
                <a16:creationId xmlns:a16="http://schemas.microsoft.com/office/drawing/2014/main" id="{E06D9E82-276B-42D7-BA6F-64D3661F5E59}"/>
              </a:ext>
            </a:extLst>
          </p:cNvPr>
          <p:cNvSpPr txBox="1"/>
          <p:nvPr/>
        </p:nvSpPr>
        <p:spPr>
          <a:xfrm>
            <a:off x="7341176" y="2564904"/>
            <a:ext cx="458780" cy="400110"/>
          </a:xfrm>
          <a:prstGeom prst="rect">
            <a:avLst/>
          </a:prstGeom>
          <a:noFill/>
        </p:spPr>
        <p:txBody>
          <a:bodyPr wrap="none" rtlCol="0">
            <a:spAutoFit/>
          </a:bodyPr>
          <a:lstStyle/>
          <a:p>
            <a:r>
              <a:rPr lang="el-GR" dirty="0"/>
              <a:t>β</a:t>
            </a:r>
            <a:r>
              <a:rPr lang="en-US" dirty="0"/>
              <a:t>=</a:t>
            </a:r>
          </a:p>
        </p:txBody>
      </p:sp>
      <p:sp>
        <p:nvSpPr>
          <p:cNvPr id="8" name="TextBox 7">
            <a:extLst>
              <a:ext uri="{FF2B5EF4-FFF2-40B4-BE49-F238E27FC236}">
                <a16:creationId xmlns:a16="http://schemas.microsoft.com/office/drawing/2014/main" id="{F1FB2B51-F322-4B52-A168-A73EE12CD943}"/>
              </a:ext>
            </a:extLst>
          </p:cNvPr>
          <p:cNvSpPr txBox="1"/>
          <p:nvPr/>
        </p:nvSpPr>
        <p:spPr>
          <a:xfrm>
            <a:off x="7668344" y="3450486"/>
            <a:ext cx="287258" cy="338554"/>
          </a:xfrm>
          <a:prstGeom prst="rect">
            <a:avLst/>
          </a:prstGeom>
          <a:noFill/>
        </p:spPr>
        <p:txBody>
          <a:bodyPr wrap="none" rtlCol="0">
            <a:spAutoFit/>
          </a:bodyPr>
          <a:lstStyle/>
          <a:p>
            <a:r>
              <a:rPr lang="en-US" sz="1600" dirty="0"/>
              <a:t>0</a:t>
            </a:r>
          </a:p>
        </p:txBody>
      </p:sp>
      <p:sp>
        <p:nvSpPr>
          <p:cNvPr id="9" name="TextBox 8">
            <a:extLst>
              <a:ext uri="{FF2B5EF4-FFF2-40B4-BE49-F238E27FC236}">
                <a16:creationId xmlns:a16="http://schemas.microsoft.com/office/drawing/2014/main" id="{6510F836-90CD-4448-B4A6-979DF608AC16}"/>
              </a:ext>
            </a:extLst>
          </p:cNvPr>
          <p:cNvSpPr txBox="1"/>
          <p:nvPr/>
        </p:nvSpPr>
        <p:spPr>
          <a:xfrm>
            <a:off x="8388424" y="3090446"/>
            <a:ext cx="441146" cy="338554"/>
          </a:xfrm>
          <a:prstGeom prst="rect">
            <a:avLst/>
          </a:prstGeom>
          <a:noFill/>
        </p:spPr>
        <p:txBody>
          <a:bodyPr wrap="none" rtlCol="0">
            <a:spAutoFit/>
          </a:bodyPr>
          <a:lstStyle/>
          <a:p>
            <a:r>
              <a:rPr lang="en-US" sz="1600" dirty="0"/>
              <a:t>0.2</a:t>
            </a:r>
          </a:p>
        </p:txBody>
      </p:sp>
      <p:sp>
        <p:nvSpPr>
          <p:cNvPr id="10" name="TextBox 9">
            <a:extLst>
              <a:ext uri="{FF2B5EF4-FFF2-40B4-BE49-F238E27FC236}">
                <a16:creationId xmlns:a16="http://schemas.microsoft.com/office/drawing/2014/main" id="{A8164821-94B5-4F53-9B2F-73668EDF90CD}"/>
              </a:ext>
            </a:extLst>
          </p:cNvPr>
          <p:cNvSpPr txBox="1"/>
          <p:nvPr/>
        </p:nvSpPr>
        <p:spPr>
          <a:xfrm>
            <a:off x="7570566" y="2852936"/>
            <a:ext cx="748923" cy="338554"/>
          </a:xfrm>
          <a:prstGeom prst="rect">
            <a:avLst/>
          </a:prstGeom>
          <a:noFill/>
        </p:spPr>
        <p:txBody>
          <a:bodyPr wrap="none" rtlCol="0">
            <a:spAutoFit/>
          </a:bodyPr>
          <a:lstStyle/>
          <a:p>
            <a:r>
              <a:rPr lang="en-US" sz="1600" dirty="0"/>
              <a:t>0.4,0.6</a:t>
            </a:r>
          </a:p>
        </p:txBody>
      </p:sp>
      <p:cxnSp>
        <p:nvCxnSpPr>
          <p:cNvPr id="12" name="Straight Arrow Connector 11">
            <a:extLst>
              <a:ext uri="{FF2B5EF4-FFF2-40B4-BE49-F238E27FC236}">
                <a16:creationId xmlns:a16="http://schemas.microsoft.com/office/drawing/2014/main" id="{5F0ACD13-28E2-450B-9F0A-E81F7FA1758E}"/>
              </a:ext>
            </a:extLst>
          </p:cNvPr>
          <p:cNvCxnSpPr/>
          <p:nvPr/>
        </p:nvCxnSpPr>
        <p:spPr bwMode="auto">
          <a:xfrm flipH="1">
            <a:off x="3275856" y="4437112"/>
            <a:ext cx="360040" cy="0"/>
          </a:xfrm>
          <a:prstGeom prst="straightConnector1">
            <a:avLst/>
          </a:prstGeom>
          <a:noFill/>
          <a:ln w="3175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971AE896-44B8-47D7-9137-F33B5636C8FA}"/>
              </a:ext>
            </a:extLst>
          </p:cNvPr>
          <p:cNvCxnSpPr/>
          <p:nvPr/>
        </p:nvCxnSpPr>
        <p:spPr bwMode="auto">
          <a:xfrm flipH="1">
            <a:off x="3184828" y="5733256"/>
            <a:ext cx="379060" cy="0"/>
          </a:xfrm>
          <a:prstGeom prst="straightConnector1">
            <a:avLst/>
          </a:prstGeom>
          <a:noFill/>
          <a:ln w="31750" cap="flat" cmpd="sng" algn="ctr">
            <a:solidFill>
              <a:schemeClr val="tx1"/>
            </a:solidFill>
            <a:prstDash val="solid"/>
            <a:round/>
            <a:headEnd type="none" w="med" len="med"/>
            <a:tailEnd type="triangle"/>
          </a:ln>
          <a:effectLst/>
        </p:spPr>
      </p:cxnSp>
      <p:sp>
        <p:nvSpPr>
          <p:cNvPr id="15" name="TextBox 14">
            <a:extLst>
              <a:ext uri="{FF2B5EF4-FFF2-40B4-BE49-F238E27FC236}">
                <a16:creationId xmlns:a16="http://schemas.microsoft.com/office/drawing/2014/main" id="{9A7231B9-5E37-4604-8E95-E1DFEE70CCEA}"/>
              </a:ext>
            </a:extLst>
          </p:cNvPr>
          <p:cNvSpPr txBox="1"/>
          <p:nvPr/>
        </p:nvSpPr>
        <p:spPr>
          <a:xfrm>
            <a:off x="3230117" y="4829091"/>
            <a:ext cx="2744662" cy="400110"/>
          </a:xfrm>
          <a:prstGeom prst="rect">
            <a:avLst/>
          </a:prstGeom>
          <a:noFill/>
        </p:spPr>
        <p:txBody>
          <a:bodyPr wrap="none" rtlCol="0">
            <a:spAutoFit/>
          </a:bodyPr>
          <a:lstStyle/>
          <a:p>
            <a:r>
              <a:rPr lang="en-US" dirty="0"/>
              <a:t>The </a:t>
            </a:r>
            <a:r>
              <a:rPr lang="en-US" dirty="0" err="1"/>
              <a:t>favoured</a:t>
            </a:r>
            <a:r>
              <a:rPr lang="en-US" dirty="0"/>
              <a:t> geometries</a:t>
            </a:r>
          </a:p>
        </p:txBody>
      </p:sp>
    </p:spTree>
    <p:extLst>
      <p:ext uri="{BB962C8B-B14F-4D97-AF65-F5344CB8AC3E}">
        <p14:creationId xmlns:p14="http://schemas.microsoft.com/office/powerpoint/2010/main" val="3470674164"/>
      </p:ext>
    </p:extLst>
  </p:cSld>
  <p:clrMapOvr>
    <a:masterClrMapping/>
  </p:clrMapOvr>
  <p:transition>
    <p:split orient="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930C1-EA77-4E52-A33E-D684C40652AC}"/>
              </a:ext>
            </a:extLst>
          </p:cNvPr>
          <p:cNvSpPr>
            <a:spLocks noGrp="1"/>
          </p:cNvSpPr>
          <p:nvPr>
            <p:ph type="title"/>
          </p:nvPr>
        </p:nvSpPr>
        <p:spPr>
          <a:xfrm>
            <a:off x="647564" y="908720"/>
            <a:ext cx="7956884" cy="1440160"/>
          </a:xfrm>
        </p:spPr>
        <p:txBody>
          <a:bodyPr/>
          <a:lstStyle/>
          <a:p>
            <a:r>
              <a:rPr lang="en-US">
                <a:solidFill>
                  <a:srgbClr val="C00000"/>
                </a:solidFill>
              </a:rPr>
              <a:t>MAXI J1820+070</a:t>
            </a:r>
            <a:r>
              <a:rPr lang="pl-PL">
                <a:solidFill>
                  <a:srgbClr val="C00000"/>
                </a:solidFill>
              </a:rPr>
              <a:t> – the case for disk truncation</a:t>
            </a:r>
            <a:endParaRPr lang="en-US" dirty="0">
              <a:solidFill>
                <a:srgbClr val="C00000"/>
              </a:solidFill>
            </a:endParaRPr>
          </a:p>
        </p:txBody>
      </p:sp>
      <p:sp>
        <p:nvSpPr>
          <p:cNvPr id="3" name="Content Placeholder 2">
            <a:extLst>
              <a:ext uri="{FF2B5EF4-FFF2-40B4-BE49-F238E27FC236}">
                <a16:creationId xmlns:a16="http://schemas.microsoft.com/office/drawing/2014/main" id="{111061C1-92A3-43DC-8D3A-0F2861400FF2}"/>
              </a:ext>
            </a:extLst>
          </p:cNvPr>
          <p:cNvSpPr>
            <a:spLocks noGrp="1"/>
          </p:cNvSpPr>
          <p:nvPr>
            <p:ph idx="1"/>
          </p:nvPr>
        </p:nvSpPr>
        <p:spPr>
          <a:xfrm>
            <a:off x="647564" y="2996952"/>
            <a:ext cx="7848872" cy="1440160"/>
          </a:xfrm>
        </p:spPr>
        <p:txBody>
          <a:bodyPr/>
          <a:lstStyle/>
          <a:p>
            <a:r>
              <a:rPr lang="en-US" sz="2800" dirty="0"/>
              <a:t>A transient low-mass X-ray binary with a black-hole accretor, </a:t>
            </a:r>
            <a:r>
              <a:rPr lang="pl-PL" sz="2800" i="1" dirty="0"/>
              <a:t>P</a:t>
            </a:r>
            <a:r>
              <a:rPr lang="pl-PL" sz="2800" dirty="0"/>
              <a:t> ≈ </a:t>
            </a:r>
            <a:r>
              <a:rPr lang="en-US" sz="2800" dirty="0"/>
              <a:t>0.7</a:t>
            </a:r>
            <a:r>
              <a:rPr lang="pl-PL" sz="2800" dirty="0"/>
              <a:t> d</a:t>
            </a:r>
            <a:r>
              <a:rPr lang="en-US" sz="2800" dirty="0"/>
              <a:t>,</a:t>
            </a:r>
            <a:r>
              <a:rPr lang="pl-PL" sz="2800" dirty="0"/>
              <a:t> </a:t>
            </a:r>
            <a:r>
              <a:rPr lang="en-US" sz="2800" i="1" dirty="0"/>
              <a:t>M</a:t>
            </a:r>
            <a:r>
              <a:rPr lang="en-US" sz="2800" baseline="-25000" dirty="0"/>
              <a:t>BH</a:t>
            </a:r>
            <a:r>
              <a:rPr lang="en-US" sz="2800" dirty="0"/>
              <a:t> ≈ 6−</a:t>
            </a:r>
            <a:r>
              <a:rPr lang="en-US" sz="2800"/>
              <a:t>8 </a:t>
            </a:r>
            <a:r>
              <a:rPr lang="pl-PL" sz="2800">
                <a:cs typeface="Times New Roman" pitchFamily="18" charset="0"/>
              </a:rPr>
              <a:t>M</a:t>
            </a:r>
            <a:r>
              <a:rPr lang="pl-PL" sz="2800" baseline="-25000">
                <a:cs typeface="Times New Roman" pitchFamily="18" charset="0"/>
                <a:sym typeface="Mathematica3" pitchFamily="2" charset="2"/>
              </a:rPr>
              <a:t>sun</a:t>
            </a:r>
            <a:r>
              <a:rPr lang="en-US" sz="2800">
                <a:cs typeface="Times New Roman" pitchFamily="18" charset="0"/>
                <a:sym typeface="Mathematica3" pitchFamily="2" charset="2"/>
              </a:rPr>
              <a:t> </a:t>
            </a:r>
            <a:r>
              <a:rPr lang="en-US" sz="2800" dirty="0">
                <a:cs typeface="Times New Roman" pitchFamily="18" charset="0"/>
                <a:sym typeface="Mathematica3" pitchFamily="2" charset="2"/>
              </a:rPr>
              <a:t>(Torres+20).</a:t>
            </a:r>
            <a:endParaRPr lang="en-US" sz="2800" dirty="0"/>
          </a:p>
          <a:p>
            <a:pPr marL="0" indent="0">
              <a:buNone/>
            </a:pPr>
            <a:endParaRPr lang="en-US" sz="2800" dirty="0"/>
          </a:p>
          <a:p>
            <a:endParaRPr lang="en-US" sz="2800" dirty="0"/>
          </a:p>
        </p:txBody>
      </p:sp>
    </p:spTree>
    <p:extLst>
      <p:ext uri="{BB962C8B-B14F-4D97-AF65-F5344CB8AC3E}">
        <p14:creationId xmlns:p14="http://schemas.microsoft.com/office/powerpoint/2010/main" val="3085583880"/>
      </p:ext>
    </p:extLst>
  </p:cSld>
  <p:clrMapOvr>
    <a:masterClrMapping/>
  </p:clrMapOvr>
  <p:transition>
    <p:split orient="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9D3A4-06DB-413F-8FE2-4A484F42A189}"/>
              </a:ext>
            </a:extLst>
          </p:cNvPr>
          <p:cNvSpPr>
            <a:spLocks noGrp="1"/>
          </p:cNvSpPr>
          <p:nvPr>
            <p:ph type="title"/>
          </p:nvPr>
        </p:nvSpPr>
        <p:spPr>
          <a:xfrm>
            <a:off x="665187" y="116632"/>
            <a:ext cx="8134672" cy="1019200"/>
          </a:xfrm>
        </p:spPr>
        <p:txBody>
          <a:bodyPr/>
          <a:lstStyle/>
          <a:p>
            <a:r>
              <a:rPr lang="en-US" sz="3600" dirty="0">
                <a:solidFill>
                  <a:schemeClr val="tx1"/>
                </a:solidFill>
              </a:rPr>
              <a:t>Two </a:t>
            </a:r>
            <a:r>
              <a:rPr lang="en-US" sz="3600">
                <a:solidFill>
                  <a:schemeClr val="tx1"/>
                </a:solidFill>
              </a:rPr>
              <a:t>solutions in </a:t>
            </a:r>
            <a:r>
              <a:rPr lang="pl-PL" sz="3600">
                <a:solidFill>
                  <a:schemeClr val="tx1"/>
                </a:solidFill>
              </a:rPr>
              <a:t>the</a:t>
            </a:r>
            <a:r>
              <a:rPr lang="en-US" sz="3600">
                <a:solidFill>
                  <a:schemeClr val="tx1"/>
                </a:solidFill>
              </a:rPr>
              <a:t> </a:t>
            </a:r>
            <a:r>
              <a:rPr lang="en-US" sz="3600" dirty="0">
                <a:solidFill>
                  <a:schemeClr val="tx1"/>
                </a:solidFill>
              </a:rPr>
              <a:t>lamppost model</a:t>
            </a:r>
          </a:p>
        </p:txBody>
      </p:sp>
      <p:sp>
        <p:nvSpPr>
          <p:cNvPr id="3" name="Content Placeholder 2">
            <a:extLst>
              <a:ext uri="{FF2B5EF4-FFF2-40B4-BE49-F238E27FC236}">
                <a16:creationId xmlns:a16="http://schemas.microsoft.com/office/drawing/2014/main" id="{1CA68159-99FC-4B44-964C-A2C83FFA2156}"/>
              </a:ext>
            </a:extLst>
          </p:cNvPr>
          <p:cNvSpPr>
            <a:spLocks noGrp="1"/>
          </p:cNvSpPr>
          <p:nvPr>
            <p:ph idx="1"/>
          </p:nvPr>
        </p:nvSpPr>
        <p:spPr>
          <a:xfrm>
            <a:off x="467544" y="1015217"/>
            <a:ext cx="8134672" cy="5402989"/>
          </a:xfrm>
        </p:spPr>
        <p:txBody>
          <a:bodyPr/>
          <a:lstStyle/>
          <a:p>
            <a:r>
              <a:rPr lang="en-US" sz="2400" dirty="0">
                <a:solidFill>
                  <a:srgbClr val="FF0000"/>
                </a:solidFill>
              </a:rPr>
              <a:t>Buisson+19 fit</a:t>
            </a:r>
            <a:r>
              <a:rPr lang="pl-PL" sz="2400" err="1">
                <a:solidFill>
                  <a:srgbClr val="FF0000"/>
                </a:solidFill>
              </a:rPr>
              <a:t>ted</a:t>
            </a:r>
            <a:r>
              <a:rPr lang="en-US" sz="2400">
                <a:solidFill>
                  <a:srgbClr val="FF0000"/>
                </a:solidFill>
              </a:rPr>
              <a:t> </a:t>
            </a:r>
            <a:r>
              <a:rPr lang="pl-PL" sz="2400">
                <a:solidFill>
                  <a:srgbClr val="FF0000"/>
                </a:solidFill>
              </a:rPr>
              <a:t>a</a:t>
            </a:r>
            <a:r>
              <a:rPr lang="en-US" sz="2400">
                <a:solidFill>
                  <a:srgbClr val="FF0000"/>
                </a:solidFill>
              </a:rPr>
              <a:t> lamppost</a:t>
            </a:r>
            <a:r>
              <a:rPr lang="pl-PL" sz="2400">
                <a:solidFill>
                  <a:srgbClr val="FF0000"/>
                </a:solidFill>
              </a:rPr>
              <a:t> model, finding</a:t>
            </a:r>
            <a:r>
              <a:rPr lang="en-US" sz="2400">
                <a:solidFill>
                  <a:srgbClr val="FF0000"/>
                </a:solidFill>
              </a:rPr>
              <a:t> </a:t>
            </a:r>
            <a:r>
              <a:rPr lang="en-US" sz="2400" i="1" dirty="0" err="1">
                <a:solidFill>
                  <a:srgbClr val="FF0000"/>
                </a:solidFill>
              </a:rPr>
              <a:t>R</a:t>
            </a:r>
            <a:r>
              <a:rPr lang="en-US" sz="2400" baseline="-25000" dirty="0" err="1">
                <a:solidFill>
                  <a:srgbClr val="FF0000"/>
                </a:solidFill>
              </a:rPr>
              <a:t>in</a:t>
            </a:r>
            <a:r>
              <a:rPr lang="en-US" sz="2400" err="1">
                <a:solidFill>
                  <a:srgbClr val="FF0000"/>
                </a:solidFill>
                <a:sym typeface="Mathematica1" panose="05000502060100000001" pitchFamily="2" charset="2"/>
              </a:rPr>
              <a:t>~</a:t>
            </a:r>
            <a:r>
              <a:rPr lang="en-US" sz="2400" i="1">
                <a:solidFill>
                  <a:srgbClr val="FF0000"/>
                </a:solidFill>
              </a:rPr>
              <a:t>R</a:t>
            </a:r>
            <a:r>
              <a:rPr lang="en-US" sz="2400" baseline="-25000">
                <a:solidFill>
                  <a:srgbClr val="FF0000"/>
                </a:solidFill>
              </a:rPr>
              <a:t>ISCO</a:t>
            </a:r>
            <a:r>
              <a:rPr lang="en-US" sz="2400">
                <a:solidFill>
                  <a:srgbClr val="FF0000"/>
                </a:solidFill>
              </a:rPr>
              <a:t> </a:t>
            </a:r>
            <a:r>
              <a:rPr lang="pl-PL" sz="2400">
                <a:solidFill>
                  <a:srgbClr val="FF0000"/>
                </a:solidFill>
              </a:rPr>
              <a:t>and </a:t>
            </a:r>
            <a:r>
              <a:rPr lang="en-US" sz="2400">
                <a:solidFill>
                  <a:srgbClr val="FF0000"/>
                </a:solidFill>
              </a:rPr>
              <a:t>the </a:t>
            </a:r>
            <a:r>
              <a:rPr lang="en-US" sz="2400" dirty="0">
                <a:solidFill>
                  <a:srgbClr val="FF0000"/>
                </a:solidFill>
              </a:rPr>
              <a:t>disc inclination of </a:t>
            </a:r>
            <a:r>
              <a:rPr lang="en-US" sz="2400" i="1" dirty="0">
                <a:solidFill>
                  <a:srgbClr val="FF0000"/>
                </a:solidFill>
              </a:rPr>
              <a:t>i</a:t>
            </a:r>
            <a:r>
              <a:rPr lang="en-US" sz="2400">
                <a:solidFill>
                  <a:srgbClr val="FF0000"/>
                </a:solidFill>
              </a:rPr>
              <a:t>~30º.</a:t>
            </a:r>
            <a:endParaRPr lang="en-US" sz="2400" dirty="0">
              <a:solidFill>
                <a:srgbClr val="FF0000"/>
              </a:solidFill>
            </a:endParaRPr>
          </a:p>
          <a:p>
            <a:r>
              <a:rPr lang="pl-PL" sz="2400">
                <a:solidFill>
                  <a:srgbClr val="0000FF"/>
                </a:solidFill>
              </a:rPr>
              <a:t>B</a:t>
            </a:r>
            <a:r>
              <a:rPr lang="en-US" sz="2400">
                <a:solidFill>
                  <a:srgbClr val="0000FF"/>
                </a:solidFill>
              </a:rPr>
              <a:t>oth </a:t>
            </a:r>
            <a:r>
              <a:rPr lang="en-US" sz="2400" dirty="0">
                <a:solidFill>
                  <a:srgbClr val="0000FF"/>
                </a:solidFill>
              </a:rPr>
              <a:t>the binary and </a:t>
            </a:r>
            <a:r>
              <a:rPr lang="pl-PL" sz="2400" dirty="0">
                <a:solidFill>
                  <a:srgbClr val="0000FF"/>
                </a:solidFill>
              </a:rPr>
              <a:t>the </a:t>
            </a:r>
            <a:r>
              <a:rPr lang="en-US" sz="2400" dirty="0">
                <a:solidFill>
                  <a:srgbClr val="0000FF"/>
                </a:solidFill>
              </a:rPr>
              <a:t>jet have </a:t>
            </a:r>
            <a:r>
              <a:rPr lang="en-US" sz="2400" i="1" dirty="0" err="1">
                <a:solidFill>
                  <a:srgbClr val="0000FF"/>
                </a:solidFill>
              </a:rPr>
              <a:t>i</a:t>
            </a:r>
            <a:r>
              <a:rPr lang="en-US" sz="2400" dirty="0">
                <a:solidFill>
                  <a:srgbClr val="0000FF"/>
                </a:solidFill>
              </a:rPr>
              <a:t> ~60−80º (Atri+20, Torres+</a:t>
            </a:r>
            <a:r>
              <a:rPr lang="en-US" sz="2400">
                <a:solidFill>
                  <a:srgbClr val="0000FF"/>
                </a:solidFill>
              </a:rPr>
              <a:t>20).</a:t>
            </a:r>
            <a:endParaRPr lang="en-US" sz="2400" dirty="0">
              <a:solidFill>
                <a:srgbClr val="0000FF"/>
              </a:solidFill>
            </a:endParaRPr>
          </a:p>
          <a:p>
            <a:r>
              <a:rPr lang="en-US" sz="2400" dirty="0">
                <a:solidFill>
                  <a:srgbClr val="0000FF"/>
                </a:solidFill>
              </a:rPr>
              <a:t>AAZ</a:t>
            </a:r>
            <a:r>
              <a:rPr lang="en-US" sz="2400">
                <a:solidFill>
                  <a:srgbClr val="0000FF"/>
                </a:solidFill>
              </a:rPr>
              <a:t>+21 </a:t>
            </a:r>
            <a:r>
              <a:rPr lang="en-US" sz="2400" dirty="0">
                <a:solidFill>
                  <a:srgbClr val="0000FF"/>
                </a:solidFill>
              </a:rPr>
              <a:t>found two solutions separated by a wall in χ</a:t>
            </a:r>
            <a:r>
              <a:rPr lang="en-US" sz="2400" baseline="30000" dirty="0">
                <a:solidFill>
                  <a:srgbClr val="0000FF"/>
                </a:solidFill>
              </a:rPr>
              <a:t>2</a:t>
            </a:r>
            <a:r>
              <a:rPr lang="en-US" sz="2400" dirty="0">
                <a:solidFill>
                  <a:srgbClr val="0000FF"/>
                </a:solidFill>
              </a:rPr>
              <a:t>, the 2</a:t>
            </a:r>
            <a:r>
              <a:rPr lang="en-US" sz="2400" baseline="30000" dirty="0">
                <a:solidFill>
                  <a:srgbClr val="0000FF"/>
                </a:solidFill>
              </a:rPr>
              <a:t>nd</a:t>
            </a:r>
            <a:r>
              <a:rPr lang="en-US" sz="2400" dirty="0">
                <a:solidFill>
                  <a:srgbClr val="0000FF"/>
                </a:solidFill>
              </a:rPr>
              <a:t> one</a:t>
            </a:r>
            <a:r>
              <a:rPr lang="pl-PL" sz="2400" dirty="0">
                <a:solidFill>
                  <a:srgbClr val="0000FF"/>
                </a:solidFill>
              </a:rPr>
              <a:t> for a</a:t>
            </a:r>
            <a:r>
              <a:rPr lang="pl-PL" sz="2400" i="1" dirty="0">
                <a:solidFill>
                  <a:srgbClr val="0000FF"/>
                </a:solidFill>
              </a:rPr>
              <a:t> </a:t>
            </a:r>
            <a:r>
              <a:rPr lang="pl-PL" sz="2400" i="1" dirty="0" err="1">
                <a:solidFill>
                  <a:srgbClr val="0000FF"/>
                </a:solidFill>
              </a:rPr>
              <a:t>truncated</a:t>
            </a:r>
            <a:r>
              <a:rPr lang="pl-PL" sz="2400" i="1" dirty="0">
                <a:solidFill>
                  <a:srgbClr val="0000FF"/>
                </a:solidFill>
              </a:rPr>
              <a:t> </a:t>
            </a:r>
            <a:r>
              <a:rPr lang="pl-PL" sz="2400" dirty="0">
                <a:solidFill>
                  <a:srgbClr val="0000FF"/>
                </a:solidFill>
              </a:rPr>
              <a:t>disc</a:t>
            </a:r>
            <a:r>
              <a:rPr lang="en-US" sz="2400" dirty="0">
                <a:solidFill>
                  <a:srgbClr val="0000FF"/>
                </a:solidFill>
              </a:rPr>
              <a:t> with </a:t>
            </a:r>
            <a:r>
              <a:rPr lang="en-US" sz="2400" i="1" dirty="0">
                <a:solidFill>
                  <a:srgbClr val="0000FF"/>
                </a:solidFill>
              </a:rPr>
              <a:t>R</a:t>
            </a:r>
            <a:r>
              <a:rPr lang="en-US" sz="2400" baseline="-25000" dirty="0">
                <a:solidFill>
                  <a:srgbClr val="0000FF"/>
                </a:solidFill>
              </a:rPr>
              <a:t>in </a:t>
            </a:r>
            <a:r>
              <a:rPr lang="el-GR" sz="2400" dirty="0">
                <a:solidFill>
                  <a:srgbClr val="0000FF"/>
                </a:solidFill>
                <a:ea typeface="Cambria Math"/>
              </a:rPr>
              <a:t>≳</a:t>
            </a:r>
            <a:r>
              <a:rPr lang="en-US" sz="2400" dirty="0">
                <a:solidFill>
                  <a:srgbClr val="0000FF"/>
                </a:solidFill>
                <a:sym typeface="Mathematica1" panose="05000502060100000001" pitchFamily="2" charset="2"/>
              </a:rPr>
              <a:t> 20</a:t>
            </a:r>
            <a:r>
              <a:rPr lang="en-US" sz="2400" i="1" dirty="0">
                <a:solidFill>
                  <a:srgbClr val="0000FF"/>
                </a:solidFill>
              </a:rPr>
              <a:t>R</a:t>
            </a:r>
            <a:r>
              <a:rPr lang="en-US" sz="2400" baseline="-25000" dirty="0">
                <a:solidFill>
                  <a:srgbClr val="0000FF"/>
                </a:solidFill>
              </a:rPr>
              <a:t>g</a:t>
            </a:r>
            <a:r>
              <a:rPr lang="en-US" sz="2400" dirty="0">
                <a:solidFill>
                  <a:srgbClr val="0000FF"/>
                </a:solidFill>
              </a:rPr>
              <a:t>, </a:t>
            </a:r>
            <a:r>
              <a:rPr lang="en-US" sz="2400" i="1" dirty="0">
                <a:solidFill>
                  <a:srgbClr val="0000FF"/>
                </a:solidFill>
              </a:rPr>
              <a:t>i</a:t>
            </a:r>
            <a:r>
              <a:rPr lang="en-US" sz="2400" dirty="0">
                <a:solidFill>
                  <a:srgbClr val="0000FF"/>
                </a:solidFill>
              </a:rPr>
              <a:t>~60</a:t>
            </a:r>
            <a:r>
              <a:rPr lang="en-US" sz="2400">
                <a:solidFill>
                  <a:srgbClr val="0000FF"/>
                </a:solidFill>
              </a:rPr>
              <a:t>−70º</a:t>
            </a:r>
            <a:r>
              <a:rPr lang="pl-PL" sz="2400">
                <a:solidFill>
                  <a:srgbClr val="0000FF"/>
                </a:solidFill>
              </a:rPr>
              <a:t>.</a:t>
            </a:r>
            <a:endParaRPr lang="en-US" sz="2400" dirty="0">
              <a:solidFill>
                <a:srgbClr val="0000FF"/>
              </a:solidFill>
            </a:endParaRPr>
          </a:p>
          <a:p>
            <a:r>
              <a:rPr lang="pl-PL" sz="2400">
                <a:solidFill>
                  <a:srgbClr val="FF0000"/>
                </a:solidFill>
              </a:rPr>
              <a:t> The</a:t>
            </a:r>
            <a:r>
              <a:rPr lang="en-US" sz="2400">
                <a:solidFill>
                  <a:srgbClr val="FF0000"/>
                </a:solidFill>
              </a:rPr>
              <a:t> </a:t>
            </a:r>
            <a:r>
              <a:rPr lang="en-US" sz="2400" dirty="0">
                <a:solidFill>
                  <a:srgbClr val="FF0000"/>
                </a:solidFill>
              </a:rPr>
              <a:t>solution of Buisson+</a:t>
            </a:r>
            <a:r>
              <a:rPr lang="en-US" sz="2400">
                <a:solidFill>
                  <a:srgbClr val="FF0000"/>
                </a:solidFill>
              </a:rPr>
              <a:t>19 </a:t>
            </a:r>
            <a:r>
              <a:rPr lang="pl-PL" sz="2400">
                <a:solidFill>
                  <a:srgbClr val="FF0000"/>
                </a:solidFill>
              </a:rPr>
              <a:t>also </a:t>
            </a:r>
            <a:r>
              <a:rPr lang="en-US" sz="2400">
                <a:solidFill>
                  <a:srgbClr val="FF0000"/>
                </a:solidFill>
              </a:rPr>
              <a:t>disagrees </a:t>
            </a:r>
            <a:r>
              <a:rPr lang="en-US" sz="2400" dirty="0">
                <a:solidFill>
                  <a:srgbClr val="FF0000"/>
                </a:solidFill>
              </a:rPr>
              <a:t>with the INTEGRAL data.</a:t>
            </a:r>
          </a:p>
        </p:txBody>
      </p:sp>
      <p:pic>
        <p:nvPicPr>
          <p:cNvPr id="4" name="Picture 3">
            <a:extLst>
              <a:ext uri="{FF2B5EF4-FFF2-40B4-BE49-F238E27FC236}">
                <a16:creationId xmlns:a16="http://schemas.microsoft.com/office/drawing/2014/main" id="{39047821-5E09-4ADA-90AC-D33B01001C32}"/>
              </a:ext>
            </a:extLst>
          </p:cNvPr>
          <p:cNvPicPr>
            <a:picLocks noChangeAspect="1"/>
          </p:cNvPicPr>
          <p:nvPr/>
        </p:nvPicPr>
        <p:blipFill>
          <a:blip r:embed="rId2"/>
          <a:stretch>
            <a:fillRect/>
          </a:stretch>
        </p:blipFill>
        <p:spPr>
          <a:xfrm>
            <a:off x="84584" y="4221088"/>
            <a:ext cx="3623320" cy="2197119"/>
          </a:xfrm>
          <a:prstGeom prst="rect">
            <a:avLst/>
          </a:prstGeom>
        </p:spPr>
      </p:pic>
      <p:pic>
        <p:nvPicPr>
          <p:cNvPr id="5" name="Picture 4">
            <a:extLst>
              <a:ext uri="{FF2B5EF4-FFF2-40B4-BE49-F238E27FC236}">
                <a16:creationId xmlns:a16="http://schemas.microsoft.com/office/drawing/2014/main" id="{78C2CC15-5C1D-4BCC-8507-A445BAF33B7C}"/>
              </a:ext>
            </a:extLst>
          </p:cNvPr>
          <p:cNvPicPr>
            <a:picLocks noChangeAspect="1"/>
          </p:cNvPicPr>
          <p:nvPr/>
        </p:nvPicPr>
        <p:blipFill>
          <a:blip r:embed="rId3"/>
          <a:stretch>
            <a:fillRect/>
          </a:stretch>
        </p:blipFill>
        <p:spPr>
          <a:xfrm>
            <a:off x="4139952" y="4260582"/>
            <a:ext cx="4536504" cy="2607295"/>
          </a:xfrm>
          <a:prstGeom prst="rect">
            <a:avLst/>
          </a:prstGeom>
        </p:spPr>
      </p:pic>
      <p:sp>
        <p:nvSpPr>
          <p:cNvPr id="6" name="TextBox 5">
            <a:extLst>
              <a:ext uri="{FF2B5EF4-FFF2-40B4-BE49-F238E27FC236}">
                <a16:creationId xmlns:a16="http://schemas.microsoft.com/office/drawing/2014/main" id="{FD27CF42-9912-4419-903E-73BA2F202106}"/>
              </a:ext>
            </a:extLst>
          </p:cNvPr>
          <p:cNvSpPr txBox="1"/>
          <p:nvPr/>
        </p:nvSpPr>
        <p:spPr>
          <a:xfrm>
            <a:off x="5436096" y="5816478"/>
            <a:ext cx="2808312" cy="646331"/>
          </a:xfrm>
          <a:prstGeom prst="rect">
            <a:avLst/>
          </a:prstGeom>
          <a:noFill/>
        </p:spPr>
        <p:txBody>
          <a:bodyPr wrap="square" rtlCol="0">
            <a:spAutoFit/>
          </a:bodyPr>
          <a:lstStyle/>
          <a:p>
            <a:pPr algn="ctr"/>
            <a:r>
              <a:rPr lang="en-US" sz="1800" dirty="0"/>
              <a:t>sim</a:t>
            </a:r>
            <a:r>
              <a:rPr lang="pl-PL" sz="1800" dirty="0" err="1"/>
              <a:t>ultaneous</a:t>
            </a:r>
            <a:r>
              <a:rPr lang="en-US" sz="1800" dirty="0"/>
              <a:t> INTEGRAL data (not fitted)</a:t>
            </a:r>
          </a:p>
        </p:txBody>
      </p:sp>
      <p:cxnSp>
        <p:nvCxnSpPr>
          <p:cNvPr id="10" name="Straight Arrow Connector 9">
            <a:extLst>
              <a:ext uri="{FF2B5EF4-FFF2-40B4-BE49-F238E27FC236}">
                <a16:creationId xmlns:a16="http://schemas.microsoft.com/office/drawing/2014/main" id="{57A9882A-4B78-4D3D-9E2C-C6AF9370A152}"/>
              </a:ext>
            </a:extLst>
          </p:cNvPr>
          <p:cNvCxnSpPr>
            <a:cxnSpLocks/>
          </p:cNvCxnSpPr>
          <p:nvPr/>
        </p:nvCxnSpPr>
        <p:spPr bwMode="auto">
          <a:xfrm flipV="1">
            <a:off x="7560332" y="5130423"/>
            <a:ext cx="252028" cy="746444"/>
          </a:xfrm>
          <a:prstGeom prst="straightConnector1">
            <a:avLst/>
          </a:prstGeom>
          <a:noFill/>
          <a:ln w="31750" cap="flat" cmpd="sng" algn="ctr">
            <a:solidFill>
              <a:schemeClr val="tx1"/>
            </a:solidFill>
            <a:prstDash val="solid"/>
            <a:round/>
            <a:headEnd type="none" w="med" len="med"/>
            <a:tailEnd type="triangle"/>
          </a:ln>
          <a:effectLst/>
        </p:spPr>
      </p:cxnSp>
      <p:sp>
        <p:nvSpPr>
          <p:cNvPr id="12" name="TextBox 11">
            <a:extLst>
              <a:ext uri="{FF2B5EF4-FFF2-40B4-BE49-F238E27FC236}">
                <a16:creationId xmlns:a16="http://schemas.microsoft.com/office/drawing/2014/main" id="{524250F0-1600-40CF-A39B-EAFC2223ABEF}"/>
              </a:ext>
            </a:extLst>
          </p:cNvPr>
          <p:cNvSpPr txBox="1"/>
          <p:nvPr/>
        </p:nvSpPr>
        <p:spPr>
          <a:xfrm>
            <a:off x="6608184" y="4325034"/>
            <a:ext cx="1204176" cy="400110"/>
          </a:xfrm>
          <a:prstGeom prst="rect">
            <a:avLst/>
          </a:prstGeom>
          <a:noFill/>
        </p:spPr>
        <p:txBody>
          <a:bodyPr wrap="none" rtlCol="0">
            <a:spAutoFit/>
          </a:bodyPr>
          <a:lstStyle/>
          <a:p>
            <a:r>
              <a:rPr lang="en-US" i="1" dirty="0" err="1">
                <a:solidFill>
                  <a:srgbClr val="FF0000"/>
                </a:solidFill>
              </a:rPr>
              <a:t>R</a:t>
            </a:r>
            <a:r>
              <a:rPr lang="en-US" baseline="-25000" dirty="0" err="1">
                <a:solidFill>
                  <a:srgbClr val="FF0000"/>
                </a:solidFill>
              </a:rPr>
              <a:t>in</a:t>
            </a:r>
            <a:r>
              <a:rPr lang="en-US" dirty="0" err="1">
                <a:solidFill>
                  <a:srgbClr val="FF0000"/>
                </a:solidFill>
                <a:sym typeface="Mathematica1" panose="05000502060100000001" pitchFamily="2" charset="2"/>
              </a:rPr>
              <a:t>~</a:t>
            </a:r>
            <a:r>
              <a:rPr lang="en-US" i="1" dirty="0" err="1">
                <a:solidFill>
                  <a:srgbClr val="FF0000"/>
                </a:solidFill>
              </a:rPr>
              <a:t>R</a:t>
            </a:r>
            <a:r>
              <a:rPr lang="en-US" baseline="-25000" dirty="0" err="1">
                <a:solidFill>
                  <a:srgbClr val="FF0000"/>
                </a:solidFill>
              </a:rPr>
              <a:t>ISCO</a:t>
            </a:r>
            <a:endParaRPr lang="en-US" dirty="0">
              <a:solidFill>
                <a:srgbClr val="FF0000"/>
              </a:solidFill>
            </a:endParaRPr>
          </a:p>
        </p:txBody>
      </p:sp>
      <p:sp>
        <p:nvSpPr>
          <p:cNvPr id="13" name="TextBox 12">
            <a:extLst>
              <a:ext uri="{FF2B5EF4-FFF2-40B4-BE49-F238E27FC236}">
                <a16:creationId xmlns:a16="http://schemas.microsoft.com/office/drawing/2014/main" id="{BE827187-D9B7-4A63-9CF3-001AE135393B}"/>
              </a:ext>
            </a:extLst>
          </p:cNvPr>
          <p:cNvSpPr txBox="1"/>
          <p:nvPr/>
        </p:nvSpPr>
        <p:spPr>
          <a:xfrm>
            <a:off x="4761364" y="4998652"/>
            <a:ext cx="1277914" cy="400110"/>
          </a:xfrm>
          <a:prstGeom prst="rect">
            <a:avLst/>
          </a:prstGeom>
          <a:noFill/>
        </p:spPr>
        <p:txBody>
          <a:bodyPr wrap="none" rtlCol="0">
            <a:spAutoFit/>
          </a:bodyPr>
          <a:lstStyle/>
          <a:p>
            <a:r>
              <a:rPr lang="en-US" i="1" dirty="0" err="1">
                <a:solidFill>
                  <a:srgbClr val="3333FF"/>
                </a:solidFill>
              </a:rPr>
              <a:t>R</a:t>
            </a:r>
            <a:r>
              <a:rPr lang="en-US" baseline="-25000" dirty="0" err="1">
                <a:solidFill>
                  <a:srgbClr val="3333FF"/>
                </a:solidFill>
              </a:rPr>
              <a:t>in</a:t>
            </a:r>
            <a:r>
              <a:rPr lang="en-US" dirty="0" err="1">
                <a:solidFill>
                  <a:srgbClr val="3333FF"/>
                </a:solidFill>
                <a:sym typeface="Mathematica1" panose="05000502060100000001" pitchFamily="2" charset="2"/>
              </a:rPr>
              <a:t></a:t>
            </a:r>
            <a:r>
              <a:rPr lang="en-US" i="1" dirty="0" err="1">
                <a:solidFill>
                  <a:srgbClr val="3333FF"/>
                </a:solidFill>
              </a:rPr>
              <a:t>R</a:t>
            </a:r>
            <a:r>
              <a:rPr lang="en-US" baseline="-25000" dirty="0" err="1">
                <a:solidFill>
                  <a:srgbClr val="3333FF"/>
                </a:solidFill>
              </a:rPr>
              <a:t>ISCO</a:t>
            </a:r>
            <a:endParaRPr lang="en-US" dirty="0">
              <a:solidFill>
                <a:srgbClr val="3333FF"/>
              </a:solidFill>
            </a:endParaRPr>
          </a:p>
        </p:txBody>
      </p:sp>
      <p:cxnSp>
        <p:nvCxnSpPr>
          <p:cNvPr id="9" name="Straight Connector 8"/>
          <p:cNvCxnSpPr/>
          <p:nvPr/>
        </p:nvCxnSpPr>
        <p:spPr bwMode="auto">
          <a:xfrm flipV="1">
            <a:off x="5796136" y="5503645"/>
            <a:ext cx="0" cy="312832"/>
          </a:xfrm>
          <a:prstGeom prst="line">
            <a:avLst/>
          </a:prstGeom>
          <a:noFill/>
          <a:ln w="31750"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7308304" y="4725144"/>
            <a:ext cx="0" cy="405279"/>
          </a:xfrm>
          <a:prstGeom prst="line">
            <a:avLst/>
          </a:prstGeom>
          <a:noFill/>
          <a:ln w="31750"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120713043"/>
      </p:ext>
    </p:extLst>
  </p:cSld>
  <p:clrMapOvr>
    <a:masterClrMapping/>
  </p:clrMapOvr>
  <p:transition>
    <p:split orient="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1ED9858-8FAD-4AFD-9133-D662A148E6CD}"/>
              </a:ext>
            </a:extLst>
          </p:cNvPr>
          <p:cNvPicPr>
            <a:picLocks noChangeAspect="1"/>
          </p:cNvPicPr>
          <p:nvPr/>
        </p:nvPicPr>
        <p:blipFill>
          <a:blip r:embed="rId2"/>
          <a:stretch>
            <a:fillRect/>
          </a:stretch>
        </p:blipFill>
        <p:spPr>
          <a:xfrm>
            <a:off x="3329159" y="265725"/>
            <a:ext cx="5768704" cy="6059564"/>
          </a:xfrm>
          <a:prstGeom prst="rect">
            <a:avLst/>
          </a:prstGeom>
        </p:spPr>
      </p:pic>
      <p:sp>
        <p:nvSpPr>
          <p:cNvPr id="2" name="Title 1">
            <a:extLst>
              <a:ext uri="{FF2B5EF4-FFF2-40B4-BE49-F238E27FC236}">
                <a16:creationId xmlns:a16="http://schemas.microsoft.com/office/drawing/2014/main" id="{7B63B68F-0835-4267-8ABD-CDC878F41A64}"/>
              </a:ext>
            </a:extLst>
          </p:cNvPr>
          <p:cNvSpPr>
            <a:spLocks noGrp="1"/>
          </p:cNvSpPr>
          <p:nvPr>
            <p:ph type="title"/>
          </p:nvPr>
        </p:nvSpPr>
        <p:spPr>
          <a:xfrm>
            <a:off x="157988" y="204609"/>
            <a:ext cx="3484585" cy="1925143"/>
          </a:xfrm>
        </p:spPr>
        <p:txBody>
          <a:bodyPr/>
          <a:lstStyle/>
          <a:p>
            <a:r>
              <a:rPr lang="en-US" sz="2800" dirty="0"/>
              <a:t>A need for two-component Comptonization and reflection</a:t>
            </a:r>
          </a:p>
        </p:txBody>
      </p:sp>
      <p:sp>
        <p:nvSpPr>
          <p:cNvPr id="7" name="TextBox 6">
            <a:extLst>
              <a:ext uri="{FF2B5EF4-FFF2-40B4-BE49-F238E27FC236}">
                <a16:creationId xmlns:a16="http://schemas.microsoft.com/office/drawing/2014/main" id="{CD53BC7E-CDB6-4D76-A149-5640BDC34A1B}"/>
              </a:ext>
            </a:extLst>
          </p:cNvPr>
          <p:cNvSpPr txBox="1"/>
          <p:nvPr/>
        </p:nvSpPr>
        <p:spPr>
          <a:xfrm>
            <a:off x="4734308" y="6340118"/>
            <a:ext cx="4420824" cy="400110"/>
          </a:xfrm>
          <a:prstGeom prst="rect">
            <a:avLst/>
          </a:prstGeom>
          <a:noFill/>
        </p:spPr>
        <p:txBody>
          <a:bodyPr wrap="square" rtlCol="0">
            <a:spAutoFit/>
          </a:bodyPr>
          <a:lstStyle/>
          <a:p>
            <a:r>
              <a:rPr lang="en-US" err="1"/>
              <a:t>NuSTAR+INTEGRAL</a:t>
            </a:r>
            <a:r>
              <a:rPr lang="en-US"/>
              <a:t> data</a:t>
            </a:r>
            <a:r>
              <a:rPr lang="pl-PL"/>
              <a:t>; </a:t>
            </a:r>
            <a:r>
              <a:rPr lang="en-US"/>
              <a:t>AAZ+21</a:t>
            </a:r>
          </a:p>
        </p:txBody>
      </p:sp>
      <p:sp>
        <p:nvSpPr>
          <p:cNvPr id="8" name="TextBox 7">
            <a:extLst>
              <a:ext uri="{FF2B5EF4-FFF2-40B4-BE49-F238E27FC236}">
                <a16:creationId xmlns:a16="http://schemas.microsoft.com/office/drawing/2014/main" id="{EC0DBB16-2F9A-4323-A13B-C35756F4D590}"/>
              </a:ext>
            </a:extLst>
          </p:cNvPr>
          <p:cNvSpPr txBox="1"/>
          <p:nvPr/>
        </p:nvSpPr>
        <p:spPr>
          <a:xfrm>
            <a:off x="192365" y="2129752"/>
            <a:ext cx="3180743" cy="1323439"/>
          </a:xfrm>
          <a:prstGeom prst="rect">
            <a:avLst/>
          </a:prstGeom>
          <a:noFill/>
        </p:spPr>
        <p:txBody>
          <a:bodyPr wrap="square" rtlCol="0">
            <a:spAutoFit/>
          </a:bodyPr>
          <a:lstStyle/>
          <a:p>
            <a:pPr algn="ctr"/>
            <a:r>
              <a:rPr lang="en-US" i="1" dirty="0">
                <a:solidFill>
                  <a:srgbClr val="FF0000"/>
                </a:solidFill>
              </a:rPr>
              <a:t>R</a:t>
            </a:r>
            <a:r>
              <a:rPr lang="en-US" baseline="-25000" dirty="0">
                <a:solidFill>
                  <a:srgbClr val="FF0000"/>
                </a:solidFill>
              </a:rPr>
              <a:t>in </a:t>
            </a:r>
            <a:r>
              <a:rPr lang="el-GR" dirty="0">
                <a:solidFill>
                  <a:srgbClr val="FF0000"/>
                </a:solidFill>
                <a:ea typeface="Cambria Math"/>
              </a:rPr>
              <a:t>≳</a:t>
            </a:r>
            <a:r>
              <a:rPr lang="en-US" dirty="0">
                <a:solidFill>
                  <a:srgbClr val="FF0000"/>
                </a:solidFill>
                <a:sym typeface="Mathematica1" panose="05000502060100000001" pitchFamily="2" charset="2"/>
              </a:rPr>
              <a:t> 20</a:t>
            </a:r>
            <a:r>
              <a:rPr lang="en-US" i="1" dirty="0">
                <a:solidFill>
                  <a:srgbClr val="FF0000"/>
                </a:solidFill>
              </a:rPr>
              <a:t>R</a:t>
            </a:r>
            <a:r>
              <a:rPr lang="en-US" baseline="-25000" dirty="0">
                <a:solidFill>
                  <a:srgbClr val="FF0000"/>
                </a:solidFill>
              </a:rPr>
              <a:t>g</a:t>
            </a:r>
            <a:r>
              <a:rPr lang="en-US" dirty="0">
                <a:solidFill>
                  <a:srgbClr val="FF0000"/>
                </a:solidFill>
              </a:rPr>
              <a:t>, </a:t>
            </a:r>
            <a:r>
              <a:rPr lang="en-US" i="1" dirty="0" err="1">
                <a:solidFill>
                  <a:srgbClr val="FF0000"/>
                </a:solidFill>
              </a:rPr>
              <a:t>i</a:t>
            </a:r>
            <a:r>
              <a:rPr lang="en-US" dirty="0">
                <a:solidFill>
                  <a:srgbClr val="FF0000"/>
                </a:solidFill>
              </a:rPr>
              <a:t> ~65º, </a:t>
            </a:r>
            <a:r>
              <a:rPr lang="en-US" i="1" dirty="0">
                <a:solidFill>
                  <a:srgbClr val="FF0000"/>
                </a:solidFill>
              </a:rPr>
              <a:t>Z</a:t>
            </a:r>
            <a:r>
              <a:rPr lang="en-US" baseline="-25000" dirty="0">
                <a:solidFill>
                  <a:srgbClr val="FF0000"/>
                </a:solidFill>
              </a:rPr>
              <a:t>Fe</a:t>
            </a:r>
            <a:r>
              <a:rPr lang="en-US" dirty="0">
                <a:solidFill>
                  <a:srgbClr val="FF0000"/>
                </a:solidFill>
              </a:rPr>
              <a:t>~1,</a:t>
            </a:r>
            <a:endParaRPr lang="pl-PL" dirty="0">
              <a:solidFill>
                <a:srgbClr val="FF0000"/>
              </a:solidFill>
            </a:endParaRPr>
          </a:p>
          <a:p>
            <a:pPr algn="ctr"/>
            <a:r>
              <a:rPr lang="pl-PL" i="1" dirty="0">
                <a:solidFill>
                  <a:srgbClr val="FF0000"/>
                </a:solidFill>
              </a:rPr>
              <a:t>kT</a:t>
            </a:r>
            <a:r>
              <a:rPr lang="pl-PL" baseline="-25000" dirty="0">
                <a:solidFill>
                  <a:srgbClr val="FF0000"/>
                </a:solidFill>
              </a:rPr>
              <a:t>e,soft</a:t>
            </a:r>
            <a:r>
              <a:rPr lang="pl-PL" dirty="0">
                <a:solidFill>
                  <a:srgbClr val="FF0000"/>
                </a:solidFill>
              </a:rPr>
              <a:t>~12–20 </a:t>
            </a:r>
            <a:r>
              <a:rPr lang="pl-PL" dirty="0" err="1">
                <a:solidFill>
                  <a:srgbClr val="FF0000"/>
                </a:solidFill>
              </a:rPr>
              <a:t>keV</a:t>
            </a:r>
            <a:r>
              <a:rPr lang="pl-PL" dirty="0">
                <a:solidFill>
                  <a:srgbClr val="FF0000"/>
                </a:solidFill>
              </a:rPr>
              <a:t>, </a:t>
            </a:r>
          </a:p>
          <a:p>
            <a:pPr algn="ctr"/>
            <a:r>
              <a:rPr lang="pl-PL" i="1" dirty="0">
                <a:solidFill>
                  <a:srgbClr val="FF0000"/>
                </a:solidFill>
              </a:rPr>
              <a:t>kT</a:t>
            </a:r>
            <a:r>
              <a:rPr lang="pl-PL" baseline="-25000" dirty="0">
                <a:solidFill>
                  <a:srgbClr val="FF0000"/>
                </a:solidFill>
              </a:rPr>
              <a:t>e,hard</a:t>
            </a:r>
            <a:r>
              <a:rPr lang="pl-PL" dirty="0">
                <a:solidFill>
                  <a:srgbClr val="FF0000"/>
                </a:solidFill>
              </a:rPr>
              <a:t>~20–30 </a:t>
            </a:r>
            <a:r>
              <a:rPr lang="pl-PL" dirty="0" err="1">
                <a:solidFill>
                  <a:srgbClr val="FF0000"/>
                </a:solidFill>
              </a:rPr>
              <a:t>keV</a:t>
            </a:r>
            <a:r>
              <a:rPr lang="pl-PL" dirty="0">
                <a:solidFill>
                  <a:srgbClr val="FF0000"/>
                </a:solidFill>
              </a:rPr>
              <a:t>, </a:t>
            </a:r>
            <a:r>
              <a:rPr lang="en-US" dirty="0">
                <a:solidFill>
                  <a:srgbClr val="FF0000"/>
                </a:solidFill>
              </a:rPr>
              <a:t>very good fit</a:t>
            </a:r>
            <a:r>
              <a:rPr lang="pl-PL" dirty="0">
                <a:solidFill>
                  <a:srgbClr val="FF0000"/>
                </a:solidFill>
              </a:rPr>
              <a:t>s</a:t>
            </a:r>
            <a:r>
              <a:rPr lang="en-US" dirty="0">
                <a:solidFill>
                  <a:srgbClr val="FF0000"/>
                </a:solidFill>
              </a:rPr>
              <a:t> </a:t>
            </a:r>
          </a:p>
        </p:txBody>
      </p:sp>
      <p:sp>
        <p:nvSpPr>
          <p:cNvPr id="9" name="TextBox 8">
            <a:extLst>
              <a:ext uri="{FF2B5EF4-FFF2-40B4-BE49-F238E27FC236}">
                <a16:creationId xmlns:a16="http://schemas.microsoft.com/office/drawing/2014/main" id="{3B919E4E-49B1-40D0-836C-23CBD0D1C459}"/>
              </a:ext>
            </a:extLst>
          </p:cNvPr>
          <p:cNvSpPr txBox="1"/>
          <p:nvPr/>
        </p:nvSpPr>
        <p:spPr>
          <a:xfrm>
            <a:off x="4139952" y="1788785"/>
            <a:ext cx="1649811" cy="400110"/>
          </a:xfrm>
          <a:prstGeom prst="rect">
            <a:avLst/>
          </a:prstGeom>
          <a:noFill/>
        </p:spPr>
        <p:txBody>
          <a:bodyPr wrap="none" rtlCol="0">
            <a:spAutoFit/>
          </a:bodyPr>
          <a:lstStyle/>
          <a:p>
            <a:r>
              <a:rPr lang="en-US" dirty="0">
                <a:solidFill>
                  <a:srgbClr val="FF0000"/>
                </a:solidFill>
              </a:rPr>
              <a:t>soft Compton </a:t>
            </a:r>
          </a:p>
        </p:txBody>
      </p:sp>
      <p:sp>
        <p:nvSpPr>
          <p:cNvPr id="10" name="TextBox 9">
            <a:extLst>
              <a:ext uri="{FF2B5EF4-FFF2-40B4-BE49-F238E27FC236}">
                <a16:creationId xmlns:a16="http://schemas.microsoft.com/office/drawing/2014/main" id="{88D53E66-F35D-448E-9805-F2BB9744240C}"/>
              </a:ext>
            </a:extLst>
          </p:cNvPr>
          <p:cNvSpPr txBox="1"/>
          <p:nvPr/>
        </p:nvSpPr>
        <p:spPr>
          <a:xfrm>
            <a:off x="4844712" y="2564904"/>
            <a:ext cx="1611339" cy="400110"/>
          </a:xfrm>
          <a:prstGeom prst="rect">
            <a:avLst/>
          </a:prstGeom>
          <a:noFill/>
        </p:spPr>
        <p:txBody>
          <a:bodyPr wrap="none" rtlCol="0">
            <a:spAutoFit/>
          </a:bodyPr>
          <a:lstStyle/>
          <a:p>
            <a:r>
              <a:rPr lang="en-US" dirty="0">
                <a:solidFill>
                  <a:srgbClr val="FF33CC"/>
                </a:solidFill>
              </a:rPr>
              <a:t>soft reflection</a:t>
            </a:r>
          </a:p>
        </p:txBody>
      </p:sp>
      <p:sp>
        <p:nvSpPr>
          <p:cNvPr id="11" name="TextBox 10">
            <a:extLst>
              <a:ext uri="{FF2B5EF4-FFF2-40B4-BE49-F238E27FC236}">
                <a16:creationId xmlns:a16="http://schemas.microsoft.com/office/drawing/2014/main" id="{E083DC8D-B86D-44C3-9EE2-12FA3D424A47}"/>
              </a:ext>
            </a:extLst>
          </p:cNvPr>
          <p:cNvSpPr txBox="1"/>
          <p:nvPr/>
        </p:nvSpPr>
        <p:spPr>
          <a:xfrm>
            <a:off x="5271733" y="1015205"/>
            <a:ext cx="1657826" cy="400110"/>
          </a:xfrm>
          <a:prstGeom prst="rect">
            <a:avLst/>
          </a:prstGeom>
          <a:noFill/>
        </p:spPr>
        <p:txBody>
          <a:bodyPr wrap="none" rtlCol="0">
            <a:spAutoFit/>
          </a:bodyPr>
          <a:lstStyle/>
          <a:p>
            <a:r>
              <a:rPr lang="en-US" dirty="0">
                <a:solidFill>
                  <a:srgbClr val="3333FF"/>
                </a:solidFill>
              </a:rPr>
              <a:t>hard Compton</a:t>
            </a:r>
          </a:p>
        </p:txBody>
      </p:sp>
      <p:sp>
        <p:nvSpPr>
          <p:cNvPr id="12" name="TextBox 11">
            <a:extLst>
              <a:ext uri="{FF2B5EF4-FFF2-40B4-BE49-F238E27FC236}">
                <a16:creationId xmlns:a16="http://schemas.microsoft.com/office/drawing/2014/main" id="{C07FB811-8D3B-4DB8-8673-103D642D487A}"/>
              </a:ext>
            </a:extLst>
          </p:cNvPr>
          <p:cNvSpPr txBox="1"/>
          <p:nvPr/>
        </p:nvSpPr>
        <p:spPr>
          <a:xfrm>
            <a:off x="4283968" y="3286905"/>
            <a:ext cx="1683474" cy="400110"/>
          </a:xfrm>
          <a:prstGeom prst="rect">
            <a:avLst/>
          </a:prstGeom>
          <a:noFill/>
        </p:spPr>
        <p:txBody>
          <a:bodyPr wrap="none" rtlCol="0">
            <a:spAutoFit/>
          </a:bodyPr>
          <a:lstStyle/>
          <a:p>
            <a:r>
              <a:rPr lang="en-US" dirty="0">
                <a:solidFill>
                  <a:srgbClr val="0099CC"/>
                </a:solidFill>
              </a:rPr>
              <a:t>hard reflection</a:t>
            </a:r>
          </a:p>
        </p:txBody>
      </p:sp>
      <p:sp>
        <p:nvSpPr>
          <p:cNvPr id="13" name="TextBox 12">
            <a:extLst>
              <a:ext uri="{FF2B5EF4-FFF2-40B4-BE49-F238E27FC236}">
                <a16:creationId xmlns:a16="http://schemas.microsoft.com/office/drawing/2014/main" id="{C1B4963A-A471-4428-9AE2-DD511953E521}"/>
              </a:ext>
            </a:extLst>
          </p:cNvPr>
          <p:cNvSpPr txBox="1"/>
          <p:nvPr/>
        </p:nvSpPr>
        <p:spPr>
          <a:xfrm>
            <a:off x="282684" y="3429000"/>
            <a:ext cx="3046475" cy="1323439"/>
          </a:xfrm>
          <a:prstGeom prst="rect">
            <a:avLst/>
          </a:prstGeom>
          <a:noFill/>
        </p:spPr>
        <p:txBody>
          <a:bodyPr wrap="square" rtlCol="0">
            <a:spAutoFit/>
          </a:bodyPr>
          <a:lstStyle/>
          <a:p>
            <a:pPr algn="ctr"/>
            <a:r>
              <a:rPr lang="en-US" dirty="0">
                <a:solidFill>
                  <a:srgbClr val="C00000"/>
                </a:solidFill>
              </a:rPr>
              <a:t>Comptonization by hybrid electrons: Maxwellian + </a:t>
            </a:r>
          </a:p>
          <a:p>
            <a:pPr algn="ctr"/>
            <a:r>
              <a:rPr lang="en-US" dirty="0">
                <a:solidFill>
                  <a:srgbClr val="C00000"/>
                </a:solidFill>
              </a:rPr>
              <a:t>a high-energy tail implied by the MeV tails</a:t>
            </a:r>
          </a:p>
        </p:txBody>
      </p:sp>
      <p:sp>
        <p:nvSpPr>
          <p:cNvPr id="14" name="TextBox 13">
            <a:extLst>
              <a:ext uri="{FF2B5EF4-FFF2-40B4-BE49-F238E27FC236}">
                <a16:creationId xmlns:a16="http://schemas.microsoft.com/office/drawing/2014/main" id="{D589696B-509C-4D32-A455-4DC990E2CD64}"/>
              </a:ext>
            </a:extLst>
          </p:cNvPr>
          <p:cNvSpPr txBox="1"/>
          <p:nvPr/>
        </p:nvSpPr>
        <p:spPr>
          <a:xfrm>
            <a:off x="5967442" y="6453336"/>
            <a:ext cx="184731" cy="400110"/>
          </a:xfrm>
          <a:prstGeom prst="rect">
            <a:avLst/>
          </a:prstGeom>
          <a:noFill/>
        </p:spPr>
        <p:txBody>
          <a:bodyPr wrap="none" rtlCol="0">
            <a:spAutoFit/>
          </a:bodyPr>
          <a:lstStyle/>
          <a:p>
            <a:endParaRPr lang="en-US" dirty="0"/>
          </a:p>
        </p:txBody>
      </p:sp>
      <p:pic>
        <p:nvPicPr>
          <p:cNvPr id="3" name="Picture 2"/>
          <p:cNvPicPr>
            <a:picLocks noChangeAspect="1"/>
          </p:cNvPicPr>
          <p:nvPr/>
        </p:nvPicPr>
        <p:blipFill>
          <a:blip r:embed="rId3"/>
          <a:stretch>
            <a:fillRect/>
          </a:stretch>
        </p:blipFill>
        <p:spPr>
          <a:xfrm>
            <a:off x="301559" y="4806710"/>
            <a:ext cx="3189978" cy="2006666"/>
          </a:xfrm>
          <a:prstGeom prst="rect">
            <a:avLst/>
          </a:prstGeom>
        </p:spPr>
      </p:pic>
      <p:sp>
        <p:nvSpPr>
          <p:cNvPr id="4" name="TextBox 3"/>
          <p:cNvSpPr txBox="1"/>
          <p:nvPr/>
        </p:nvSpPr>
        <p:spPr>
          <a:xfrm>
            <a:off x="6911404" y="684391"/>
            <a:ext cx="2074607" cy="400110"/>
          </a:xfrm>
          <a:prstGeom prst="rect">
            <a:avLst/>
          </a:prstGeom>
          <a:noFill/>
        </p:spPr>
        <p:txBody>
          <a:bodyPr wrap="none" rtlCol="0">
            <a:spAutoFit/>
          </a:bodyPr>
          <a:lstStyle/>
          <a:p>
            <a:r>
              <a:rPr lang="en-US">
                <a:solidFill>
                  <a:schemeClr val="tx1"/>
                </a:solidFill>
              </a:rPr>
              <a:t>MAXI J1820+070</a:t>
            </a:r>
            <a:endParaRPr lang="en-GB"/>
          </a:p>
        </p:txBody>
      </p:sp>
    </p:spTree>
    <p:extLst>
      <p:ext uri="{BB962C8B-B14F-4D97-AF65-F5344CB8AC3E}">
        <p14:creationId xmlns:p14="http://schemas.microsoft.com/office/powerpoint/2010/main" val="3988125794"/>
      </p:ext>
    </p:extLst>
  </p:cSld>
  <p:clrMapOvr>
    <a:masterClrMapping/>
  </p:clrMapOvr>
  <p:transition>
    <p:split orient="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04664"/>
            <a:ext cx="8420472" cy="1080120"/>
          </a:xfrm>
        </p:spPr>
        <p:txBody>
          <a:bodyPr/>
          <a:lstStyle/>
          <a:p>
            <a:r>
              <a:rPr lang="pl-PL"/>
              <a:t>An accretion flow geometry implied by our fits</a:t>
            </a:r>
            <a:endParaRPr lang="en-GB"/>
          </a:p>
        </p:txBody>
      </p:sp>
      <p:pic>
        <p:nvPicPr>
          <p:cNvPr id="4" name="Content Placeholder 3"/>
          <p:cNvPicPr>
            <a:picLocks noGrp="1" noChangeAspect="1"/>
          </p:cNvPicPr>
          <p:nvPr>
            <p:ph idx="1"/>
          </p:nvPr>
        </p:nvPicPr>
        <p:blipFill>
          <a:blip r:embed="rId2"/>
          <a:stretch>
            <a:fillRect/>
          </a:stretch>
        </p:blipFill>
        <p:spPr>
          <a:xfrm>
            <a:off x="657058" y="1916832"/>
            <a:ext cx="7897427" cy="2622153"/>
          </a:xfrm>
          <a:prstGeom prst="rect">
            <a:avLst/>
          </a:prstGeom>
        </p:spPr>
      </p:pic>
      <p:sp>
        <p:nvSpPr>
          <p:cNvPr id="6" name="TextBox 5"/>
          <p:cNvSpPr txBox="1"/>
          <p:nvPr/>
        </p:nvSpPr>
        <p:spPr>
          <a:xfrm>
            <a:off x="971600" y="4653136"/>
            <a:ext cx="3168352" cy="1015663"/>
          </a:xfrm>
          <a:prstGeom prst="rect">
            <a:avLst/>
          </a:prstGeom>
          <a:noFill/>
        </p:spPr>
        <p:txBody>
          <a:bodyPr wrap="square" rtlCol="0">
            <a:spAutoFit/>
          </a:bodyPr>
          <a:lstStyle/>
          <a:p>
            <a:r>
              <a:rPr lang="pl-PL">
                <a:solidFill>
                  <a:schemeClr val="accent6"/>
                </a:solidFill>
              </a:rPr>
              <a:t>Hard hybrid Comptonization in an inner flow reflecting from remote parts of the disc</a:t>
            </a:r>
            <a:endParaRPr lang="en-GB">
              <a:solidFill>
                <a:schemeClr val="accent6"/>
              </a:solidFill>
            </a:endParaRPr>
          </a:p>
        </p:txBody>
      </p:sp>
      <p:sp>
        <p:nvSpPr>
          <p:cNvPr id="9" name="TextBox 8"/>
          <p:cNvSpPr txBox="1"/>
          <p:nvPr/>
        </p:nvSpPr>
        <p:spPr>
          <a:xfrm>
            <a:off x="4716017" y="4725143"/>
            <a:ext cx="3838468" cy="707886"/>
          </a:xfrm>
          <a:prstGeom prst="rect">
            <a:avLst/>
          </a:prstGeom>
          <a:noFill/>
        </p:spPr>
        <p:txBody>
          <a:bodyPr wrap="square" rtlCol="0">
            <a:spAutoFit/>
          </a:bodyPr>
          <a:lstStyle/>
          <a:p>
            <a:pPr algn="ctr"/>
            <a:r>
              <a:rPr lang="pl-PL">
                <a:solidFill>
                  <a:srgbClr val="FF0000"/>
                </a:solidFill>
              </a:rPr>
              <a:t>Soft Comptonization forming a corona above the disc</a:t>
            </a:r>
            <a:endParaRPr lang="en-GB">
              <a:solidFill>
                <a:srgbClr val="FF0000"/>
              </a:solidFill>
            </a:endParaRPr>
          </a:p>
        </p:txBody>
      </p:sp>
      <p:cxnSp>
        <p:nvCxnSpPr>
          <p:cNvPr id="13" name="Straight Arrow Connector 12"/>
          <p:cNvCxnSpPr/>
          <p:nvPr/>
        </p:nvCxnSpPr>
        <p:spPr bwMode="auto">
          <a:xfrm flipV="1">
            <a:off x="3131840" y="3972048"/>
            <a:ext cx="504056" cy="720080"/>
          </a:xfrm>
          <a:prstGeom prst="straightConnector1">
            <a:avLst/>
          </a:prstGeom>
          <a:noFill/>
          <a:ln w="31750" cap="flat" cmpd="sng" algn="ctr">
            <a:solidFill>
              <a:schemeClr val="accent6"/>
            </a:solidFill>
            <a:prstDash val="solid"/>
            <a:round/>
            <a:headEnd type="none" w="med" len="med"/>
            <a:tailEnd type="triangle"/>
          </a:ln>
          <a:effectLst/>
        </p:spPr>
      </p:cxnSp>
      <p:cxnSp>
        <p:nvCxnSpPr>
          <p:cNvPr id="15" name="Straight Arrow Connector 14"/>
          <p:cNvCxnSpPr/>
          <p:nvPr/>
        </p:nvCxnSpPr>
        <p:spPr bwMode="auto">
          <a:xfrm flipH="1" flipV="1">
            <a:off x="6372200" y="3645024"/>
            <a:ext cx="72008" cy="1008112"/>
          </a:xfrm>
          <a:prstGeom prst="straightConnector1">
            <a:avLst/>
          </a:prstGeom>
          <a:noFill/>
          <a:ln w="31750" cap="flat" cmpd="sng" algn="ctr">
            <a:solidFill>
              <a:srgbClr val="FF0000"/>
            </a:solidFill>
            <a:prstDash val="solid"/>
            <a:round/>
            <a:headEnd type="none" w="med" len="med"/>
            <a:tailEnd type="triangle"/>
          </a:ln>
          <a:effectLst/>
        </p:spPr>
      </p:cxnSp>
      <p:sp>
        <p:nvSpPr>
          <p:cNvPr id="16" name="TextBox 15"/>
          <p:cNvSpPr txBox="1"/>
          <p:nvPr/>
        </p:nvSpPr>
        <p:spPr>
          <a:xfrm>
            <a:off x="251520" y="1628800"/>
            <a:ext cx="2244525" cy="400110"/>
          </a:xfrm>
          <a:prstGeom prst="rect">
            <a:avLst/>
          </a:prstGeom>
          <a:noFill/>
        </p:spPr>
        <p:txBody>
          <a:bodyPr wrap="none" rtlCol="0">
            <a:spAutoFit/>
          </a:bodyPr>
          <a:lstStyle/>
          <a:p>
            <a:r>
              <a:rPr lang="pl-PL">
                <a:solidFill>
                  <a:srgbClr val="00B050"/>
                </a:solidFill>
              </a:rPr>
              <a:t>possible disc flaring</a:t>
            </a:r>
            <a:endParaRPr lang="en-GB">
              <a:solidFill>
                <a:srgbClr val="00B050"/>
              </a:solidFill>
            </a:endParaRPr>
          </a:p>
        </p:txBody>
      </p:sp>
    </p:spTree>
    <p:extLst>
      <p:ext uri="{BB962C8B-B14F-4D97-AF65-F5344CB8AC3E}">
        <p14:creationId xmlns:p14="http://schemas.microsoft.com/office/powerpoint/2010/main" val="969880902"/>
      </p:ext>
    </p:extLst>
  </p:cSld>
  <p:clrMapOvr>
    <a:masterClrMapping/>
  </p:clrMapOvr>
  <p:transition>
    <p:split orient="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67544" y="188640"/>
            <a:ext cx="8136904" cy="1656184"/>
          </a:xfrm>
        </p:spPr>
        <p:txBody>
          <a:bodyPr/>
          <a:lstStyle/>
          <a:p>
            <a:r>
              <a:rPr lang="pl-PL" sz="3600">
                <a:solidFill>
                  <a:srgbClr val="C00000"/>
                </a:solidFill>
              </a:rPr>
              <a:t>MAXI J1820+070: soft </a:t>
            </a:r>
            <a:r>
              <a:rPr lang="pl-PL" sz="3600" dirty="0">
                <a:solidFill>
                  <a:srgbClr val="C00000"/>
                </a:solidFill>
              </a:rPr>
              <a:t>X-</a:t>
            </a:r>
            <a:r>
              <a:rPr lang="pl-PL" sz="3600" dirty="0" err="1">
                <a:solidFill>
                  <a:srgbClr val="C00000"/>
                </a:solidFill>
              </a:rPr>
              <a:t>ray</a:t>
            </a:r>
            <a:r>
              <a:rPr lang="pl-PL" sz="3600" dirty="0">
                <a:solidFill>
                  <a:srgbClr val="C00000"/>
                </a:solidFill>
              </a:rPr>
              <a:t> </a:t>
            </a:r>
            <a:r>
              <a:rPr lang="pl-PL" sz="3600" err="1">
                <a:solidFill>
                  <a:srgbClr val="C00000"/>
                </a:solidFill>
              </a:rPr>
              <a:t>reverberation</a:t>
            </a:r>
            <a:r>
              <a:rPr lang="pl-PL" sz="3600">
                <a:solidFill>
                  <a:srgbClr val="C00000"/>
                </a:solidFill>
              </a:rPr>
              <a:t> lags shorten with the decreasing hardness</a:t>
            </a:r>
            <a:endParaRPr lang="pl-PL" sz="3600" dirty="0">
              <a:solidFill>
                <a:srgbClr val="C00000"/>
              </a:solidFill>
            </a:endParaRPr>
          </a:p>
        </p:txBody>
      </p:sp>
      <p:pic>
        <p:nvPicPr>
          <p:cNvPr id="5" name="Obraz 4"/>
          <p:cNvPicPr>
            <a:picLocks noChangeAspect="1"/>
          </p:cNvPicPr>
          <p:nvPr/>
        </p:nvPicPr>
        <p:blipFill>
          <a:blip r:embed="rId2"/>
          <a:stretch>
            <a:fillRect/>
          </a:stretch>
        </p:blipFill>
        <p:spPr>
          <a:xfrm>
            <a:off x="467544" y="2114412"/>
            <a:ext cx="4135927" cy="3042780"/>
          </a:xfrm>
          <a:prstGeom prst="rect">
            <a:avLst/>
          </a:prstGeom>
        </p:spPr>
      </p:pic>
      <p:pic>
        <p:nvPicPr>
          <p:cNvPr id="6" name="Obraz 5"/>
          <p:cNvPicPr>
            <a:picLocks noChangeAspect="1"/>
          </p:cNvPicPr>
          <p:nvPr/>
        </p:nvPicPr>
        <p:blipFill>
          <a:blip r:embed="rId3"/>
          <a:stretch>
            <a:fillRect/>
          </a:stretch>
        </p:blipFill>
        <p:spPr>
          <a:xfrm>
            <a:off x="4499992" y="2137157"/>
            <a:ext cx="861228" cy="2659995"/>
          </a:xfrm>
          <a:prstGeom prst="rect">
            <a:avLst/>
          </a:prstGeom>
        </p:spPr>
      </p:pic>
      <p:sp>
        <p:nvSpPr>
          <p:cNvPr id="7" name="pole tekstowe 6"/>
          <p:cNvSpPr txBox="1"/>
          <p:nvPr/>
        </p:nvSpPr>
        <p:spPr>
          <a:xfrm>
            <a:off x="5614855" y="2098112"/>
            <a:ext cx="2992866" cy="1631216"/>
          </a:xfrm>
          <a:prstGeom prst="rect">
            <a:avLst/>
          </a:prstGeom>
          <a:noFill/>
        </p:spPr>
        <p:txBody>
          <a:bodyPr wrap="square" rtlCol="0">
            <a:spAutoFit/>
          </a:bodyPr>
          <a:lstStyle/>
          <a:p>
            <a:pPr algn="ctr"/>
            <a:r>
              <a:rPr lang="pl-PL">
                <a:solidFill>
                  <a:srgbClr val="0000FF"/>
                </a:solidFill>
              </a:rPr>
              <a:t>De Marco+21</a:t>
            </a:r>
          </a:p>
          <a:p>
            <a:pPr algn="ctr"/>
            <a:endParaRPr lang="pl-PL" dirty="0"/>
          </a:p>
          <a:p>
            <a:pPr algn="ctr"/>
            <a:r>
              <a:rPr lang="pl-PL" dirty="0">
                <a:sym typeface="Mathematica1" panose="05000502060100000001" pitchFamily="2" charset="2"/>
              </a:rPr>
              <a:t></a:t>
            </a:r>
            <a:r>
              <a:rPr lang="pl-PL" baseline="-25000" dirty="0">
                <a:sym typeface="Mathematica1" panose="05000502060100000001" pitchFamily="2" charset="2"/>
              </a:rPr>
              <a:t>0</a:t>
            </a:r>
            <a:r>
              <a:rPr lang="pl-PL" dirty="0">
                <a:sym typeface="Mathematica1" panose="05000502060100000001" pitchFamily="2" charset="2"/>
              </a:rPr>
              <a:t> </a:t>
            </a:r>
            <a:r>
              <a:rPr lang="en-US" dirty="0">
                <a:sym typeface="Mathematica1" panose="05000502060100000001" pitchFamily="2" charset="2"/>
              </a:rPr>
              <a:t>– </a:t>
            </a:r>
            <a:r>
              <a:rPr lang="pl-PL" dirty="0" err="1">
                <a:sym typeface="Mathematica1" panose="05000502060100000001" pitchFamily="2" charset="2"/>
              </a:rPr>
              <a:t>characteristic</a:t>
            </a:r>
            <a:r>
              <a:rPr lang="pl-PL" dirty="0">
                <a:sym typeface="Mathematica1" panose="05000502060100000001" pitchFamily="2" charset="2"/>
              </a:rPr>
              <a:t> </a:t>
            </a:r>
            <a:r>
              <a:rPr lang="pl-PL" dirty="0" err="1">
                <a:sym typeface="Mathematica1" panose="05000502060100000001" pitchFamily="2" charset="2"/>
              </a:rPr>
              <a:t>frequency</a:t>
            </a:r>
            <a:r>
              <a:rPr lang="pl-PL" dirty="0">
                <a:sym typeface="Mathematica1" panose="05000502060100000001" pitchFamily="2" charset="2"/>
              </a:rPr>
              <a:t> of </a:t>
            </a:r>
            <a:r>
              <a:rPr lang="pl-PL" dirty="0" err="1">
                <a:sym typeface="Mathematica1" panose="05000502060100000001" pitchFamily="2" charset="2"/>
              </a:rPr>
              <a:t>soft</a:t>
            </a:r>
            <a:r>
              <a:rPr lang="pl-PL" dirty="0">
                <a:sym typeface="Mathematica1" panose="05000502060100000001" pitchFamily="2" charset="2"/>
              </a:rPr>
              <a:t> lag Fourier spectrum.</a:t>
            </a:r>
            <a:endParaRPr lang="pl-PL" dirty="0"/>
          </a:p>
        </p:txBody>
      </p:sp>
      <p:sp>
        <p:nvSpPr>
          <p:cNvPr id="3" name="TextBox 2"/>
          <p:cNvSpPr txBox="1"/>
          <p:nvPr/>
        </p:nvSpPr>
        <p:spPr>
          <a:xfrm>
            <a:off x="467545" y="5373216"/>
            <a:ext cx="8424936" cy="1200329"/>
          </a:xfrm>
          <a:prstGeom prst="rect">
            <a:avLst/>
          </a:prstGeom>
          <a:noFill/>
        </p:spPr>
        <p:txBody>
          <a:bodyPr wrap="square" rtlCol="0">
            <a:spAutoFit/>
          </a:bodyPr>
          <a:lstStyle/>
          <a:p>
            <a:r>
              <a:rPr lang="pl-PL" sz="2400">
                <a:solidFill>
                  <a:srgbClr val="002060"/>
                </a:solidFill>
              </a:rPr>
              <a:t>This can be interpreted as </a:t>
            </a:r>
            <a:r>
              <a:rPr lang="pl-PL" sz="2400" i="1">
                <a:solidFill>
                  <a:srgbClr val="002060"/>
                </a:solidFill>
              </a:rPr>
              <a:t>either</a:t>
            </a:r>
            <a:r>
              <a:rPr lang="pl-PL" sz="2400">
                <a:solidFill>
                  <a:srgbClr val="002060"/>
                </a:solidFill>
              </a:rPr>
              <a:t> the disc truncation radius </a:t>
            </a:r>
            <a:r>
              <a:rPr lang="pl-PL" sz="2400" i="1">
                <a:solidFill>
                  <a:srgbClr val="002060"/>
                </a:solidFill>
              </a:rPr>
              <a:t>or</a:t>
            </a:r>
            <a:r>
              <a:rPr lang="pl-PL" sz="2400">
                <a:solidFill>
                  <a:srgbClr val="002060"/>
                </a:solidFill>
              </a:rPr>
              <a:t> the coronal height decreasing. The case of a decreasing coronal height argued for by Kara+19, Wang+21, 22. </a:t>
            </a:r>
            <a:endParaRPr lang="en-GB" sz="2400">
              <a:solidFill>
                <a:srgbClr val="002060"/>
              </a:solidFill>
            </a:endParaRPr>
          </a:p>
        </p:txBody>
      </p:sp>
    </p:spTree>
    <p:extLst>
      <p:ext uri="{BB962C8B-B14F-4D97-AF65-F5344CB8AC3E}">
        <p14:creationId xmlns:p14="http://schemas.microsoft.com/office/powerpoint/2010/main" val="1477809229"/>
      </p:ext>
    </p:extLst>
  </p:cSld>
  <p:clrMapOvr>
    <a:masterClrMapping/>
  </p:clrMapOvr>
  <p:transition>
    <p:split orient="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9512" y="188640"/>
            <a:ext cx="8784976" cy="1296144"/>
          </a:xfrm>
        </p:spPr>
        <p:txBody>
          <a:bodyPr/>
          <a:lstStyle/>
          <a:p>
            <a:r>
              <a:rPr lang="pl-PL" sz="3200">
                <a:solidFill>
                  <a:srgbClr val="C00000"/>
                </a:solidFill>
              </a:rPr>
              <a:t>But a truncated disk with a decreasing </a:t>
            </a:r>
            <a:r>
              <a:rPr lang="en-US" sz="3200" i="1">
                <a:solidFill>
                  <a:srgbClr val="C00000"/>
                </a:solidFill>
              </a:rPr>
              <a:t>R</a:t>
            </a:r>
            <a:r>
              <a:rPr lang="en-US" sz="3200" baseline="-25000">
                <a:solidFill>
                  <a:srgbClr val="C00000"/>
                </a:solidFill>
              </a:rPr>
              <a:t>in</a:t>
            </a:r>
            <a:r>
              <a:rPr lang="pl-PL" sz="3200">
                <a:solidFill>
                  <a:srgbClr val="C00000"/>
                </a:solidFill>
              </a:rPr>
              <a:t> implied by frequency-resolved spectroscopy: </a:t>
            </a:r>
            <a:endParaRPr lang="pl-PL" sz="3200" dirty="0">
              <a:solidFill>
                <a:srgbClr val="C00000"/>
              </a:solidFill>
            </a:endParaRPr>
          </a:p>
        </p:txBody>
      </p:sp>
      <p:sp>
        <p:nvSpPr>
          <p:cNvPr id="9" name="pole tekstowe 8"/>
          <p:cNvSpPr txBox="1"/>
          <p:nvPr/>
        </p:nvSpPr>
        <p:spPr>
          <a:xfrm>
            <a:off x="4355976" y="2276872"/>
            <a:ext cx="3927330" cy="1569660"/>
          </a:xfrm>
          <a:prstGeom prst="rect">
            <a:avLst/>
          </a:prstGeom>
          <a:noFill/>
        </p:spPr>
        <p:txBody>
          <a:bodyPr wrap="square" rtlCol="0">
            <a:spAutoFit/>
          </a:bodyPr>
          <a:lstStyle/>
          <a:p>
            <a:r>
              <a:rPr lang="pl-PL" sz="2400" i="1" dirty="0" err="1"/>
              <a:t>kT</a:t>
            </a:r>
            <a:r>
              <a:rPr lang="pl-PL" sz="2400" baseline="-25000" dirty="0" err="1"/>
              <a:t>in,covar</a:t>
            </a:r>
            <a:r>
              <a:rPr lang="pl-PL" sz="2400" dirty="0"/>
              <a:t> </a:t>
            </a:r>
            <a:r>
              <a:rPr lang="pl-PL" sz="2400" dirty="0" err="1"/>
              <a:t>is</a:t>
            </a:r>
            <a:r>
              <a:rPr lang="pl-PL" sz="2400" dirty="0"/>
              <a:t> the </a:t>
            </a:r>
            <a:r>
              <a:rPr lang="pl-PL" sz="2400" dirty="0" err="1"/>
              <a:t>temperature</a:t>
            </a:r>
            <a:r>
              <a:rPr lang="pl-PL" sz="2400" dirty="0"/>
              <a:t> of </a:t>
            </a:r>
            <a:r>
              <a:rPr lang="pl-PL" sz="2400"/>
              <a:t>the disc-blackbody component</a:t>
            </a:r>
            <a:r>
              <a:rPr lang="en-US" sz="2400"/>
              <a:t> </a:t>
            </a:r>
            <a:r>
              <a:rPr lang="pl-PL" sz="2400"/>
              <a:t>at</a:t>
            </a:r>
            <a:r>
              <a:rPr lang="en-US" sz="2400"/>
              <a:t> </a:t>
            </a:r>
            <a:r>
              <a:rPr lang="en-US" sz="2400" dirty="0"/>
              <a:t>the</a:t>
            </a:r>
            <a:r>
              <a:rPr lang="pl-PL" sz="2400" dirty="0"/>
              <a:t> </a:t>
            </a:r>
            <a:r>
              <a:rPr lang="pl-PL" sz="2400" dirty="0" err="1"/>
              <a:t>soft</a:t>
            </a:r>
            <a:r>
              <a:rPr lang="pl-PL" sz="2400" dirty="0"/>
              <a:t>-lag Fourier </a:t>
            </a:r>
            <a:r>
              <a:rPr lang="pl-PL" sz="2400" dirty="0" err="1"/>
              <a:t>frequencies</a:t>
            </a:r>
            <a:endParaRPr lang="pl-PL" sz="2400" dirty="0"/>
          </a:p>
        </p:txBody>
      </p:sp>
      <p:pic>
        <p:nvPicPr>
          <p:cNvPr id="3" name="Picture 2"/>
          <p:cNvPicPr>
            <a:picLocks noChangeAspect="1"/>
          </p:cNvPicPr>
          <p:nvPr/>
        </p:nvPicPr>
        <p:blipFill>
          <a:blip r:embed="rId2"/>
          <a:stretch>
            <a:fillRect/>
          </a:stretch>
        </p:blipFill>
        <p:spPr>
          <a:xfrm>
            <a:off x="395536" y="1595108"/>
            <a:ext cx="3375876" cy="2553972"/>
          </a:xfrm>
          <a:prstGeom prst="rect">
            <a:avLst/>
          </a:prstGeom>
        </p:spPr>
      </p:pic>
      <p:pic>
        <p:nvPicPr>
          <p:cNvPr id="4" name="Picture 3"/>
          <p:cNvPicPr>
            <a:picLocks noChangeAspect="1"/>
          </p:cNvPicPr>
          <p:nvPr/>
        </p:nvPicPr>
        <p:blipFill>
          <a:blip r:embed="rId3"/>
          <a:stretch>
            <a:fillRect/>
          </a:stretch>
        </p:blipFill>
        <p:spPr>
          <a:xfrm>
            <a:off x="4139952" y="4012187"/>
            <a:ext cx="3359588" cy="2514166"/>
          </a:xfrm>
          <a:prstGeom prst="rect">
            <a:avLst/>
          </a:prstGeom>
        </p:spPr>
      </p:pic>
      <p:sp>
        <p:nvSpPr>
          <p:cNvPr id="10" name="pole tekstowe 9"/>
          <p:cNvSpPr txBox="1"/>
          <p:nvPr/>
        </p:nvSpPr>
        <p:spPr>
          <a:xfrm>
            <a:off x="4716016" y="4653136"/>
            <a:ext cx="1827744" cy="400110"/>
          </a:xfrm>
          <a:prstGeom prst="rect">
            <a:avLst/>
          </a:prstGeom>
          <a:noFill/>
        </p:spPr>
        <p:txBody>
          <a:bodyPr wrap="none" rtlCol="0">
            <a:spAutoFit/>
          </a:bodyPr>
          <a:lstStyle/>
          <a:p>
            <a:r>
              <a:rPr lang="pl-PL" b="1">
                <a:solidFill>
                  <a:srgbClr val="C00000"/>
                </a:solidFill>
              </a:rPr>
              <a:t>disc truncation</a:t>
            </a:r>
          </a:p>
        </p:txBody>
      </p:sp>
      <p:sp>
        <p:nvSpPr>
          <p:cNvPr id="5" name="TextBox 4"/>
          <p:cNvSpPr txBox="1"/>
          <p:nvPr/>
        </p:nvSpPr>
        <p:spPr>
          <a:xfrm>
            <a:off x="859999" y="5030731"/>
            <a:ext cx="2074607" cy="400110"/>
          </a:xfrm>
          <a:prstGeom prst="rect">
            <a:avLst/>
          </a:prstGeom>
          <a:noFill/>
        </p:spPr>
        <p:txBody>
          <a:bodyPr wrap="none" rtlCol="0">
            <a:spAutoFit/>
          </a:bodyPr>
          <a:lstStyle/>
          <a:p>
            <a:r>
              <a:rPr lang="pl-PL">
                <a:solidFill>
                  <a:srgbClr val="C00000"/>
                </a:solidFill>
              </a:rPr>
              <a:t>MAXI J1820+070</a:t>
            </a:r>
            <a:endParaRPr lang="en-US"/>
          </a:p>
        </p:txBody>
      </p:sp>
      <p:sp>
        <p:nvSpPr>
          <p:cNvPr id="6" name="TextBox 5"/>
          <p:cNvSpPr txBox="1"/>
          <p:nvPr/>
        </p:nvSpPr>
        <p:spPr>
          <a:xfrm>
            <a:off x="4215530" y="1772816"/>
            <a:ext cx="1617751" cy="707886"/>
          </a:xfrm>
          <a:prstGeom prst="rect">
            <a:avLst/>
          </a:prstGeom>
          <a:noFill/>
        </p:spPr>
        <p:txBody>
          <a:bodyPr wrap="none" rtlCol="0">
            <a:spAutoFit/>
          </a:bodyPr>
          <a:lstStyle/>
          <a:p>
            <a:r>
              <a:rPr lang="pl-PL">
                <a:solidFill>
                  <a:srgbClr val="0000FF"/>
                </a:solidFill>
              </a:rPr>
              <a:t>De Marco+21</a:t>
            </a:r>
          </a:p>
          <a:p>
            <a:endParaRPr lang="en-US"/>
          </a:p>
        </p:txBody>
      </p:sp>
    </p:spTree>
    <p:extLst>
      <p:ext uri="{BB962C8B-B14F-4D97-AF65-F5344CB8AC3E}">
        <p14:creationId xmlns:p14="http://schemas.microsoft.com/office/powerpoint/2010/main" val="3541133203"/>
      </p:ext>
    </p:extLst>
  </p:cSld>
  <p:clrMapOvr>
    <a:masterClrMapping/>
  </p:clrMapOvr>
  <p:transition>
    <p:split orient="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FCB39-B60B-4191-B2DE-6E34607249C4}"/>
              </a:ext>
            </a:extLst>
          </p:cNvPr>
          <p:cNvSpPr>
            <a:spLocks noGrp="1"/>
          </p:cNvSpPr>
          <p:nvPr>
            <p:ph type="title"/>
          </p:nvPr>
        </p:nvSpPr>
        <p:spPr>
          <a:xfrm>
            <a:off x="655779" y="404664"/>
            <a:ext cx="7772400" cy="1143000"/>
          </a:xfrm>
        </p:spPr>
        <p:txBody>
          <a:bodyPr/>
          <a:lstStyle/>
          <a:p>
            <a:r>
              <a:rPr lang="en-US" sz="3600">
                <a:solidFill>
                  <a:srgbClr val="FF0000"/>
                </a:solidFill>
              </a:rPr>
              <a:t>Simultaneous observations </a:t>
            </a:r>
            <a:r>
              <a:rPr lang="pl-PL" sz="3600">
                <a:solidFill>
                  <a:srgbClr val="FF0000"/>
                </a:solidFill>
              </a:rPr>
              <a:t>of Cyg X-1 </a:t>
            </a:r>
            <a:r>
              <a:rPr lang="en-US" sz="3600">
                <a:solidFill>
                  <a:srgbClr val="FF0000"/>
                </a:solidFill>
              </a:rPr>
              <a:t>with </a:t>
            </a:r>
            <a:r>
              <a:rPr lang="pl-PL" sz="3600">
                <a:solidFill>
                  <a:srgbClr val="FF0000"/>
                </a:solidFill>
              </a:rPr>
              <a:t>XRISM, </a:t>
            </a:r>
            <a:r>
              <a:rPr lang="en-US" sz="3600">
                <a:solidFill>
                  <a:srgbClr val="FF0000"/>
                </a:solidFill>
              </a:rPr>
              <a:t>NICER and NuSTAR</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B0A38F4-B1A6-4544-BFA3-A711C1247129}"/>
                  </a:ext>
                </a:extLst>
              </p:cNvPr>
              <p:cNvSpPr>
                <a:spLocks noGrp="1"/>
              </p:cNvSpPr>
              <p:nvPr>
                <p:ph idx="1"/>
              </p:nvPr>
            </p:nvSpPr>
            <p:spPr/>
            <p:txBody>
              <a:bodyPr/>
              <a:lstStyle/>
              <a:p>
                <a:r>
                  <a:rPr lang="pl-PL" sz="2800"/>
                  <a:t>T</a:t>
                </a:r>
                <a:r>
                  <a:rPr lang="en-US" sz="2800"/>
                  <a:t>he broadband</a:t>
                </a:r>
                <a:r>
                  <a:rPr lang="pl-PL" sz="2800"/>
                  <a:t> 0.5–80 keV</a:t>
                </a:r>
                <a:r>
                  <a:rPr lang="en-US" sz="2800"/>
                  <a:t> spectrum requires two Comptonization</a:t>
                </a:r>
                <a:r>
                  <a:rPr lang="pl-PL" sz="2800"/>
                  <a:t>+reflection</a:t>
                </a:r>
                <a:r>
                  <a:rPr lang="en-US" sz="2800"/>
                  <a:t> components</a:t>
                </a:r>
                <a:r>
                  <a:rPr lang="pl-PL" sz="2800"/>
                  <a:t>.</a:t>
                </a:r>
                <a:endParaRPr lang="en-US" sz="2800"/>
              </a:p>
              <a:p>
                <a:r>
                  <a:rPr lang="pl-PL" sz="2800"/>
                  <a:t>T</a:t>
                </a:r>
                <a:r>
                  <a:rPr lang="en-US" sz="2800"/>
                  <a:t>he spin </a:t>
                </a:r>
                <a:r>
                  <a:rPr lang="pl-PL" sz="2800"/>
                  <a:t>is</a:t>
                </a:r>
                <a:r>
                  <a:rPr lang="en-US" sz="2800"/>
                  <a:t> unconstrained</a:t>
                </a:r>
                <a:r>
                  <a:rPr lang="pl-PL" sz="2800"/>
                  <a:t> (0–1)</a:t>
                </a:r>
                <a:r>
                  <a:rPr lang="en-US" sz="2800"/>
                  <a:t>.</a:t>
                </a:r>
              </a:p>
              <a:p>
                <a:r>
                  <a:rPr lang="pl-PL" sz="2800"/>
                  <a:t>The disk inner radius is </a:t>
                </a:r>
                <a:r>
                  <a:rPr lang="pl-PL" sz="2800" i="1"/>
                  <a:t>R</a:t>
                </a:r>
                <a:r>
                  <a:rPr lang="pl-PL" sz="2800" baseline="-25000"/>
                  <a:t>in</a:t>
                </a:r>
                <a:r>
                  <a:rPr lang="pl-PL" sz="2800"/>
                  <a:t> </a:t>
                </a:r>
                <a14:m>
                  <m:oMath xmlns:m="http://schemas.openxmlformats.org/officeDocument/2006/math">
                    <m:r>
                      <a:rPr lang="pl-PL" sz="2800" i="1">
                        <a:latin typeface="Cambria Math"/>
                        <a:ea typeface="Cambria Math"/>
                      </a:rPr>
                      <m:t>≲</m:t>
                    </m:r>
                    <m:r>
                      <a:rPr lang="pl-PL" sz="2800" b="0" i="0" smtClean="0">
                        <a:latin typeface="Cambria Math" panose="02040503050406030204" pitchFamily="18" charset="0"/>
                        <a:ea typeface="Cambria Math"/>
                      </a:rPr>
                      <m:t>10</m:t>
                    </m:r>
                  </m:oMath>
                </a14:m>
                <a:r>
                  <a:rPr lang="pl-PL" sz="2800" i="1"/>
                  <a:t>R</a:t>
                </a:r>
                <a:r>
                  <a:rPr lang="pl-PL" sz="2800" baseline="-25000"/>
                  <a:t>g</a:t>
                </a:r>
                <a:r>
                  <a:rPr lang="pl-PL" sz="2800"/>
                  <a:t>, i.e., disk truncation is only moderate.</a:t>
                </a:r>
              </a:p>
              <a:p>
                <a:r>
                  <a:rPr lang="pl-PL" sz="2800"/>
                  <a:t>The disk inner radius in Cyg X-1 appears to be lower than that in other BH XRBs, as also found based on timing by Basak+25.</a:t>
                </a:r>
                <a:endParaRPr lang="en-US" sz="2800"/>
              </a:p>
            </p:txBody>
          </p:sp>
        </mc:Choice>
        <mc:Fallback xmlns="">
          <p:sp>
            <p:nvSpPr>
              <p:cNvPr id="3" name="Content Placeholder 2">
                <a:extLst>
                  <a:ext uri="{FF2B5EF4-FFF2-40B4-BE49-F238E27FC236}">
                    <a16:creationId xmlns:a16="http://schemas.microsoft.com/office/drawing/2014/main" id="{5B0A38F4-B1A6-4544-BFA3-A711C1247129}"/>
                  </a:ext>
                </a:extLst>
              </p:cNvPr>
              <p:cNvSpPr>
                <a:spLocks noGrp="1" noRot="1" noChangeAspect="1" noMove="1" noResize="1" noEditPoints="1" noAdjustHandles="1" noChangeArrowheads="1" noChangeShapeType="1" noTextEdit="1"/>
              </p:cNvSpPr>
              <p:nvPr>
                <p:ph idx="1"/>
              </p:nvPr>
            </p:nvSpPr>
            <p:spPr>
              <a:blipFill>
                <a:blip r:embed="rId2"/>
                <a:stretch>
                  <a:fillRect l="-1412" t="-1481" r="-1255"/>
                </a:stretch>
              </a:blipFill>
            </p:spPr>
            <p:txBody>
              <a:bodyPr/>
              <a:lstStyle/>
              <a:p>
                <a:r>
                  <a:rPr lang="en-US">
                    <a:noFill/>
                  </a:rPr>
                  <a:t> </a:t>
                </a:r>
              </a:p>
            </p:txBody>
          </p:sp>
        </mc:Fallback>
      </mc:AlternateContent>
      <p:sp>
        <p:nvSpPr>
          <p:cNvPr id="6" name="TextBox 5">
            <a:extLst>
              <a:ext uri="{FF2B5EF4-FFF2-40B4-BE49-F238E27FC236}">
                <a16:creationId xmlns:a16="http://schemas.microsoft.com/office/drawing/2014/main" id="{E7D86617-0A48-4B67-9F6E-B2B44EDE5423}"/>
              </a:ext>
            </a:extLst>
          </p:cNvPr>
          <p:cNvSpPr txBox="1"/>
          <p:nvPr/>
        </p:nvSpPr>
        <p:spPr>
          <a:xfrm>
            <a:off x="6948264" y="6060069"/>
            <a:ext cx="1114408" cy="400110"/>
          </a:xfrm>
          <a:prstGeom prst="rect">
            <a:avLst/>
          </a:prstGeom>
          <a:noFill/>
        </p:spPr>
        <p:txBody>
          <a:bodyPr wrap="none" rtlCol="0">
            <a:spAutoFit/>
          </a:bodyPr>
          <a:lstStyle/>
          <a:p>
            <a:r>
              <a:rPr lang="pl-PL"/>
              <a:t>AAZ+26</a:t>
            </a:r>
            <a:endParaRPr lang="en-US"/>
          </a:p>
        </p:txBody>
      </p:sp>
    </p:spTree>
    <p:extLst>
      <p:ext uri="{BB962C8B-B14F-4D97-AF65-F5344CB8AC3E}">
        <p14:creationId xmlns:p14="http://schemas.microsoft.com/office/powerpoint/2010/main" val="17875854"/>
      </p:ext>
    </p:extLst>
  </p:cSld>
  <p:clrMapOvr>
    <a:masterClrMapping/>
  </p:clrMapOvr>
  <p:transition>
    <p:split orient="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9102E-F900-47B5-AF2A-FB03F96BD83D}"/>
              </a:ext>
            </a:extLst>
          </p:cNvPr>
          <p:cNvSpPr>
            <a:spLocks noGrp="1"/>
          </p:cNvSpPr>
          <p:nvPr>
            <p:ph type="title"/>
          </p:nvPr>
        </p:nvSpPr>
        <p:spPr>
          <a:xfrm>
            <a:off x="673889" y="260648"/>
            <a:ext cx="7772400" cy="1143000"/>
          </a:xfrm>
        </p:spPr>
        <p:txBody>
          <a:bodyPr/>
          <a:lstStyle/>
          <a:p>
            <a:r>
              <a:rPr lang="pl-PL" sz="4000">
                <a:solidFill>
                  <a:srgbClr val="FF0000"/>
                </a:solidFill>
              </a:rPr>
              <a:t>The importance of broad-band coverage</a:t>
            </a:r>
            <a:endParaRPr lang="en-US" sz="4000">
              <a:solidFill>
                <a:srgbClr val="FF0000"/>
              </a:solidFill>
            </a:endParaRPr>
          </a:p>
        </p:txBody>
      </p:sp>
      <p:pic>
        <p:nvPicPr>
          <p:cNvPr id="5" name="Content Placeholder 4">
            <a:extLst>
              <a:ext uri="{FF2B5EF4-FFF2-40B4-BE49-F238E27FC236}">
                <a16:creationId xmlns:a16="http://schemas.microsoft.com/office/drawing/2014/main" id="{05E1E86B-95BB-4D1B-A7BB-9441302244DE}"/>
              </a:ext>
            </a:extLst>
          </p:cNvPr>
          <p:cNvPicPr>
            <a:picLocks noGrp="1" noChangeAspect="1"/>
          </p:cNvPicPr>
          <p:nvPr>
            <p:ph idx="1"/>
          </p:nvPr>
        </p:nvPicPr>
        <p:blipFill>
          <a:blip r:embed="rId2"/>
          <a:stretch>
            <a:fillRect/>
          </a:stretch>
        </p:blipFill>
        <p:spPr>
          <a:xfrm>
            <a:off x="1619672" y="1556792"/>
            <a:ext cx="5483974" cy="3398710"/>
          </a:xfrm>
          <a:prstGeom prst="rect">
            <a:avLst/>
          </a:prstGeom>
        </p:spPr>
      </p:pic>
      <p:sp>
        <p:nvSpPr>
          <p:cNvPr id="6" name="TextBox 5">
            <a:extLst>
              <a:ext uri="{FF2B5EF4-FFF2-40B4-BE49-F238E27FC236}">
                <a16:creationId xmlns:a16="http://schemas.microsoft.com/office/drawing/2014/main" id="{81A0DE6F-BBEB-422A-9960-7850FA928160}"/>
              </a:ext>
            </a:extLst>
          </p:cNvPr>
          <p:cNvSpPr txBox="1"/>
          <p:nvPr/>
        </p:nvSpPr>
        <p:spPr>
          <a:xfrm>
            <a:off x="1043607" y="5301209"/>
            <a:ext cx="7402681" cy="1200329"/>
          </a:xfrm>
          <a:prstGeom prst="rect">
            <a:avLst/>
          </a:prstGeom>
          <a:noFill/>
        </p:spPr>
        <p:txBody>
          <a:bodyPr wrap="square" rtlCol="0">
            <a:spAutoFit/>
          </a:bodyPr>
          <a:lstStyle/>
          <a:p>
            <a:pPr algn="ctr"/>
            <a:r>
              <a:rPr lang="pl-PL" sz="2400">
                <a:solidFill>
                  <a:srgbClr val="220EB2"/>
                </a:solidFill>
              </a:rPr>
              <a:t>Three different models with </a:t>
            </a:r>
            <a:r>
              <a:rPr lang="en-GB" sz="2400">
                <a:solidFill>
                  <a:srgbClr val="220EB2"/>
                </a:solidFill>
              </a:rPr>
              <a:t>a single continuum+reflection fit the XRISM bandpass equally well, but all </a:t>
            </a:r>
            <a:r>
              <a:rPr lang="pl-PL" sz="2400">
                <a:solidFill>
                  <a:srgbClr val="220EB2"/>
                </a:solidFill>
              </a:rPr>
              <a:t>give incorrect predictions outside it.</a:t>
            </a:r>
            <a:endParaRPr lang="en-US" sz="2400">
              <a:solidFill>
                <a:srgbClr val="220EB2"/>
              </a:solidFill>
            </a:endParaRPr>
          </a:p>
        </p:txBody>
      </p:sp>
      <p:sp>
        <p:nvSpPr>
          <p:cNvPr id="7" name="TextBox 6">
            <a:extLst>
              <a:ext uri="{FF2B5EF4-FFF2-40B4-BE49-F238E27FC236}">
                <a16:creationId xmlns:a16="http://schemas.microsoft.com/office/drawing/2014/main" id="{4DB1EAD4-7EB2-4870-A660-EAB271D0DB89}"/>
              </a:ext>
            </a:extLst>
          </p:cNvPr>
          <p:cNvSpPr txBox="1"/>
          <p:nvPr/>
        </p:nvSpPr>
        <p:spPr>
          <a:xfrm>
            <a:off x="2483768" y="2852936"/>
            <a:ext cx="955711" cy="400110"/>
          </a:xfrm>
          <a:prstGeom prst="rect">
            <a:avLst/>
          </a:prstGeom>
          <a:noFill/>
        </p:spPr>
        <p:txBody>
          <a:bodyPr wrap="none" rtlCol="0">
            <a:spAutoFit/>
          </a:bodyPr>
          <a:lstStyle/>
          <a:p>
            <a:r>
              <a:rPr lang="pl-PL"/>
              <a:t>NICER</a:t>
            </a:r>
            <a:endParaRPr lang="en-US"/>
          </a:p>
        </p:txBody>
      </p:sp>
      <p:sp>
        <p:nvSpPr>
          <p:cNvPr id="8" name="TextBox 7">
            <a:extLst>
              <a:ext uri="{FF2B5EF4-FFF2-40B4-BE49-F238E27FC236}">
                <a16:creationId xmlns:a16="http://schemas.microsoft.com/office/drawing/2014/main" id="{DA462D47-9A75-45DA-938A-4A2F63D96274}"/>
              </a:ext>
            </a:extLst>
          </p:cNvPr>
          <p:cNvSpPr txBox="1"/>
          <p:nvPr/>
        </p:nvSpPr>
        <p:spPr>
          <a:xfrm>
            <a:off x="5796136" y="3429000"/>
            <a:ext cx="1135567" cy="400110"/>
          </a:xfrm>
          <a:prstGeom prst="rect">
            <a:avLst/>
          </a:prstGeom>
          <a:noFill/>
        </p:spPr>
        <p:txBody>
          <a:bodyPr wrap="none" rtlCol="0">
            <a:spAutoFit/>
          </a:bodyPr>
          <a:lstStyle/>
          <a:p>
            <a:r>
              <a:rPr lang="pl-PL"/>
              <a:t>NuSTAR</a:t>
            </a:r>
            <a:endParaRPr lang="en-US"/>
          </a:p>
        </p:txBody>
      </p:sp>
      <p:sp>
        <p:nvSpPr>
          <p:cNvPr id="9" name="TextBox 8">
            <a:extLst>
              <a:ext uri="{FF2B5EF4-FFF2-40B4-BE49-F238E27FC236}">
                <a16:creationId xmlns:a16="http://schemas.microsoft.com/office/drawing/2014/main" id="{A0BA0132-BF2A-496B-AF62-8E8579D243F4}"/>
              </a:ext>
            </a:extLst>
          </p:cNvPr>
          <p:cNvSpPr txBox="1"/>
          <p:nvPr/>
        </p:nvSpPr>
        <p:spPr>
          <a:xfrm>
            <a:off x="4139952" y="2924944"/>
            <a:ext cx="997389" cy="400110"/>
          </a:xfrm>
          <a:prstGeom prst="rect">
            <a:avLst/>
          </a:prstGeom>
          <a:noFill/>
        </p:spPr>
        <p:txBody>
          <a:bodyPr wrap="none" rtlCol="0">
            <a:spAutoFit/>
          </a:bodyPr>
          <a:lstStyle/>
          <a:p>
            <a:r>
              <a:rPr lang="pl-PL"/>
              <a:t>XRISM</a:t>
            </a:r>
            <a:endParaRPr lang="en-US"/>
          </a:p>
        </p:txBody>
      </p:sp>
    </p:spTree>
    <p:extLst>
      <p:ext uri="{BB962C8B-B14F-4D97-AF65-F5344CB8AC3E}">
        <p14:creationId xmlns:p14="http://schemas.microsoft.com/office/powerpoint/2010/main" val="3661919363"/>
      </p:ext>
    </p:extLst>
  </p:cSld>
  <p:clrMapOvr>
    <a:masterClrMapping/>
  </p:clrMapOvr>
  <p:transition>
    <p:split orient="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2EC49-8823-4446-B99A-A83ABBAB91EC}"/>
              </a:ext>
            </a:extLst>
          </p:cNvPr>
          <p:cNvSpPr>
            <a:spLocks noGrp="1"/>
          </p:cNvSpPr>
          <p:nvPr>
            <p:ph type="title"/>
          </p:nvPr>
        </p:nvSpPr>
        <p:spPr>
          <a:xfrm>
            <a:off x="323528" y="247271"/>
            <a:ext cx="8352928" cy="1093497"/>
          </a:xfrm>
        </p:spPr>
        <p:txBody>
          <a:bodyPr/>
          <a:lstStyle/>
          <a:p>
            <a:r>
              <a:rPr lang="pl-PL" sz="3600"/>
              <a:t>The fit to the broadband spectrum with two Comptonization+reflection components</a:t>
            </a:r>
            <a:endParaRPr lang="en-US" sz="3600"/>
          </a:p>
        </p:txBody>
      </p:sp>
      <p:pic>
        <p:nvPicPr>
          <p:cNvPr id="4" name="Content Placeholder 3">
            <a:extLst>
              <a:ext uri="{FF2B5EF4-FFF2-40B4-BE49-F238E27FC236}">
                <a16:creationId xmlns:a16="http://schemas.microsoft.com/office/drawing/2014/main" id="{FBDF2591-D1B9-44AD-A33C-73A2158F1683}"/>
              </a:ext>
            </a:extLst>
          </p:cNvPr>
          <p:cNvPicPr>
            <a:picLocks noGrp="1" noChangeAspect="1"/>
          </p:cNvPicPr>
          <p:nvPr>
            <p:ph idx="1"/>
          </p:nvPr>
        </p:nvPicPr>
        <p:blipFill>
          <a:blip r:embed="rId2"/>
          <a:stretch>
            <a:fillRect/>
          </a:stretch>
        </p:blipFill>
        <p:spPr>
          <a:xfrm>
            <a:off x="1619672" y="1556792"/>
            <a:ext cx="5456854" cy="4977987"/>
          </a:xfrm>
          <a:prstGeom prst="rect">
            <a:avLst/>
          </a:prstGeom>
        </p:spPr>
      </p:pic>
      <p:sp>
        <p:nvSpPr>
          <p:cNvPr id="5" name="TextBox 4">
            <a:extLst>
              <a:ext uri="{FF2B5EF4-FFF2-40B4-BE49-F238E27FC236}">
                <a16:creationId xmlns:a16="http://schemas.microsoft.com/office/drawing/2014/main" id="{9FB62747-D7FC-4086-A176-06D2B4F046A6}"/>
              </a:ext>
            </a:extLst>
          </p:cNvPr>
          <p:cNvSpPr txBox="1"/>
          <p:nvPr/>
        </p:nvSpPr>
        <p:spPr>
          <a:xfrm>
            <a:off x="6012160" y="2348880"/>
            <a:ext cx="364202" cy="523220"/>
          </a:xfrm>
          <a:prstGeom prst="rect">
            <a:avLst/>
          </a:prstGeom>
          <a:noFill/>
        </p:spPr>
        <p:txBody>
          <a:bodyPr wrap="none" rtlCol="0">
            <a:spAutoFit/>
          </a:bodyPr>
          <a:lstStyle/>
          <a:p>
            <a:r>
              <a:rPr lang="pl-PL" sz="2800">
                <a:solidFill>
                  <a:srgbClr val="220EB2"/>
                </a:solidFill>
              </a:rPr>
              <a:t>h</a:t>
            </a:r>
            <a:endParaRPr lang="en-US" sz="2800">
              <a:solidFill>
                <a:srgbClr val="220EB2"/>
              </a:solidFill>
            </a:endParaRPr>
          </a:p>
        </p:txBody>
      </p:sp>
      <p:sp>
        <p:nvSpPr>
          <p:cNvPr id="6" name="TextBox 5">
            <a:extLst>
              <a:ext uri="{FF2B5EF4-FFF2-40B4-BE49-F238E27FC236}">
                <a16:creationId xmlns:a16="http://schemas.microsoft.com/office/drawing/2014/main" id="{AD1B19F0-82F0-4B5B-9D6E-902589CC6D2F}"/>
              </a:ext>
            </a:extLst>
          </p:cNvPr>
          <p:cNvSpPr txBox="1"/>
          <p:nvPr/>
        </p:nvSpPr>
        <p:spPr>
          <a:xfrm>
            <a:off x="3491880" y="3140968"/>
            <a:ext cx="344966" cy="584775"/>
          </a:xfrm>
          <a:prstGeom prst="rect">
            <a:avLst/>
          </a:prstGeom>
          <a:noFill/>
        </p:spPr>
        <p:txBody>
          <a:bodyPr wrap="none" rtlCol="0">
            <a:spAutoFit/>
          </a:bodyPr>
          <a:lstStyle/>
          <a:p>
            <a:r>
              <a:rPr lang="pl-PL" sz="3200">
                <a:solidFill>
                  <a:srgbClr val="00B050"/>
                </a:solidFill>
              </a:rPr>
              <a:t>s</a:t>
            </a:r>
            <a:endParaRPr lang="en-US" sz="3200">
              <a:solidFill>
                <a:srgbClr val="00B050"/>
              </a:solidFill>
            </a:endParaRPr>
          </a:p>
        </p:txBody>
      </p:sp>
      <p:sp>
        <p:nvSpPr>
          <p:cNvPr id="7" name="TextBox 6">
            <a:extLst>
              <a:ext uri="{FF2B5EF4-FFF2-40B4-BE49-F238E27FC236}">
                <a16:creationId xmlns:a16="http://schemas.microsoft.com/office/drawing/2014/main" id="{64946908-9EB7-4BCE-BF6A-843F0D6CE7D9}"/>
              </a:ext>
            </a:extLst>
          </p:cNvPr>
          <p:cNvSpPr txBox="1"/>
          <p:nvPr/>
        </p:nvSpPr>
        <p:spPr>
          <a:xfrm>
            <a:off x="2446750" y="2556193"/>
            <a:ext cx="389850" cy="584775"/>
          </a:xfrm>
          <a:prstGeom prst="rect">
            <a:avLst/>
          </a:prstGeom>
          <a:noFill/>
        </p:spPr>
        <p:txBody>
          <a:bodyPr wrap="none" rtlCol="0">
            <a:spAutoFit/>
          </a:bodyPr>
          <a:lstStyle/>
          <a:p>
            <a:r>
              <a:rPr lang="pl-PL" sz="3200">
                <a:solidFill>
                  <a:srgbClr val="CC0099"/>
                </a:solidFill>
              </a:rPr>
              <a:t>d</a:t>
            </a:r>
            <a:endParaRPr lang="en-US" sz="3200">
              <a:solidFill>
                <a:srgbClr val="CC0099"/>
              </a:solidFill>
            </a:endParaRPr>
          </a:p>
        </p:txBody>
      </p:sp>
    </p:spTree>
    <p:extLst>
      <p:ext uri="{BB962C8B-B14F-4D97-AF65-F5344CB8AC3E}">
        <p14:creationId xmlns:p14="http://schemas.microsoft.com/office/powerpoint/2010/main" val="2003292072"/>
      </p:ext>
    </p:extLst>
  </p:cSld>
  <p:clrMapOvr>
    <a:masterClrMapping/>
  </p:clrMapOvr>
  <p:transition>
    <p:split orient="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74964-D53C-4C8E-A3D6-4FE9E0F681C2}"/>
              </a:ext>
            </a:extLst>
          </p:cNvPr>
          <p:cNvSpPr>
            <a:spLocks noGrp="1"/>
          </p:cNvSpPr>
          <p:nvPr>
            <p:ph type="title"/>
          </p:nvPr>
        </p:nvSpPr>
        <p:spPr>
          <a:xfrm>
            <a:off x="685800" y="260648"/>
            <a:ext cx="7772400" cy="1143000"/>
          </a:xfrm>
        </p:spPr>
        <p:txBody>
          <a:bodyPr/>
          <a:lstStyle/>
          <a:p>
            <a:r>
              <a:rPr lang="pl-PL">
                <a:solidFill>
                  <a:srgbClr val="220EB2"/>
                </a:solidFill>
              </a:rPr>
              <a:t>Conclusions</a:t>
            </a:r>
            <a:endParaRPr lang="en-US">
              <a:solidFill>
                <a:srgbClr val="220EB2"/>
              </a:solidFill>
            </a:endParaRPr>
          </a:p>
        </p:txBody>
      </p:sp>
      <p:sp>
        <p:nvSpPr>
          <p:cNvPr id="3" name="Content Placeholder 2">
            <a:extLst>
              <a:ext uri="{FF2B5EF4-FFF2-40B4-BE49-F238E27FC236}">
                <a16:creationId xmlns:a16="http://schemas.microsoft.com/office/drawing/2014/main" id="{4284BA80-72E6-4524-95E3-C47F4627E51D}"/>
              </a:ext>
            </a:extLst>
          </p:cNvPr>
          <p:cNvSpPr>
            <a:spLocks noGrp="1"/>
          </p:cNvSpPr>
          <p:nvPr>
            <p:ph idx="1"/>
          </p:nvPr>
        </p:nvSpPr>
        <p:spPr/>
        <p:txBody>
          <a:bodyPr/>
          <a:lstStyle/>
          <a:p>
            <a:r>
              <a:rPr lang="pl-PL" sz="2800"/>
              <a:t>X-ray polarimetry rules out the lamppost model.</a:t>
            </a:r>
          </a:p>
          <a:p>
            <a:r>
              <a:rPr lang="pl-PL" sz="2800"/>
              <a:t>The X-ray source in the hard state is horizontally extended and likely outflowing.</a:t>
            </a:r>
          </a:p>
          <a:p>
            <a:r>
              <a:rPr lang="pl-PL" sz="2800"/>
              <a:t>The incident continuum is complex, not a single Comptonization/power law.</a:t>
            </a:r>
          </a:p>
          <a:p>
            <a:r>
              <a:rPr lang="pl-PL" sz="2800"/>
              <a:t>The reflecting disk is truncated at some tens of </a:t>
            </a:r>
            <a:r>
              <a:rPr lang="pl-PL" sz="2800" i="1"/>
              <a:t>R</a:t>
            </a:r>
            <a:r>
              <a:rPr lang="pl-PL" sz="2800" baseline="-25000"/>
              <a:t>g</a:t>
            </a:r>
            <a:r>
              <a:rPr lang="pl-PL" sz="2800"/>
              <a:t> in MAXI J1820+070.</a:t>
            </a:r>
          </a:p>
          <a:p>
            <a:r>
              <a:rPr lang="pl-PL" sz="2800"/>
              <a:t>The disk in Cyg X-1 extends down to </a:t>
            </a:r>
            <a:r>
              <a:rPr lang="pl-PL" sz="2800">
                <a:latin typeface="Times New Roman" panose="02020603050405020304" pitchFamily="18" charset="0"/>
                <a:cs typeface="Times New Roman" panose="02020603050405020304" pitchFamily="18" charset="0"/>
              </a:rPr>
              <a:t>≈10</a:t>
            </a:r>
            <a:r>
              <a:rPr lang="pl-PL" sz="2800" i="1"/>
              <a:t>R</a:t>
            </a:r>
            <a:r>
              <a:rPr lang="pl-PL" sz="2800" baseline="-25000"/>
              <a:t>g</a:t>
            </a:r>
            <a:r>
              <a:rPr lang="pl-PL" sz="2800"/>
              <a:t>.</a:t>
            </a:r>
          </a:p>
          <a:p>
            <a:endParaRPr lang="en-US" sz="2800"/>
          </a:p>
        </p:txBody>
      </p:sp>
    </p:spTree>
    <p:extLst>
      <p:ext uri="{BB962C8B-B14F-4D97-AF65-F5344CB8AC3E}">
        <p14:creationId xmlns:p14="http://schemas.microsoft.com/office/powerpoint/2010/main" val="141962752"/>
      </p:ext>
    </p:extLst>
  </p:cSld>
  <p:clrMapOvr>
    <a:masterClrMapping/>
  </p:clrMapOvr>
  <p:transition>
    <p:split orient="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6CA772F-2DDD-40AC-87B4-404572A682EE}"/>
              </a:ext>
            </a:extLst>
          </p:cNvPr>
          <p:cNvPicPr>
            <a:picLocks noChangeAspect="1"/>
          </p:cNvPicPr>
          <p:nvPr/>
        </p:nvPicPr>
        <p:blipFill>
          <a:blip r:embed="rId2"/>
          <a:stretch>
            <a:fillRect/>
          </a:stretch>
        </p:blipFill>
        <p:spPr>
          <a:xfrm>
            <a:off x="481012" y="1052736"/>
            <a:ext cx="8181975" cy="2219325"/>
          </a:xfrm>
          <a:prstGeom prst="rect">
            <a:avLst/>
          </a:prstGeom>
        </p:spPr>
      </p:pic>
      <p:sp>
        <p:nvSpPr>
          <p:cNvPr id="2" name="Tytuł 1"/>
          <p:cNvSpPr>
            <a:spLocks noGrp="1"/>
          </p:cNvSpPr>
          <p:nvPr>
            <p:ph type="title"/>
          </p:nvPr>
        </p:nvSpPr>
        <p:spPr>
          <a:xfrm>
            <a:off x="323528" y="332656"/>
            <a:ext cx="8470007" cy="864096"/>
          </a:xfrm>
        </p:spPr>
        <p:txBody>
          <a:bodyPr/>
          <a:lstStyle/>
          <a:p>
            <a:r>
              <a:rPr lang="pl-PL" sz="3200" noProof="1">
                <a:solidFill>
                  <a:srgbClr val="FF0000"/>
                </a:solidFill>
              </a:rPr>
              <a:t>The lamppost model for the source of hard X-rays</a:t>
            </a:r>
            <a:endParaRPr lang="en-US" sz="3200" noProof="1">
              <a:solidFill>
                <a:srgbClr val="FF0000"/>
              </a:solidFill>
            </a:endParaRPr>
          </a:p>
        </p:txBody>
      </p:sp>
      <p:sp>
        <p:nvSpPr>
          <p:cNvPr id="4" name="pole tekstowe 3"/>
          <p:cNvSpPr txBox="1"/>
          <p:nvPr/>
        </p:nvSpPr>
        <p:spPr>
          <a:xfrm>
            <a:off x="7236296" y="3365872"/>
            <a:ext cx="1289135" cy="400110"/>
          </a:xfrm>
          <a:prstGeom prst="rect">
            <a:avLst/>
          </a:prstGeom>
          <a:noFill/>
        </p:spPr>
        <p:txBody>
          <a:bodyPr wrap="none" rtlCol="0">
            <a:spAutoFit/>
          </a:bodyPr>
          <a:lstStyle/>
          <a:p>
            <a:r>
              <a:rPr lang="pl-PL" dirty="0" err="1"/>
              <a:t>Uttley</a:t>
            </a:r>
            <a:r>
              <a:rPr lang="pl-PL" dirty="0"/>
              <a:t>+ 14</a:t>
            </a:r>
            <a:endParaRPr lang="en-US" dirty="0"/>
          </a:p>
        </p:txBody>
      </p:sp>
      <p:sp>
        <p:nvSpPr>
          <p:cNvPr id="10" name="TextBox 9">
            <a:extLst>
              <a:ext uri="{FF2B5EF4-FFF2-40B4-BE49-F238E27FC236}">
                <a16:creationId xmlns:a16="http://schemas.microsoft.com/office/drawing/2014/main" id="{89C2F487-D813-4E89-AFDF-9D643BA9A59E}"/>
              </a:ext>
            </a:extLst>
          </p:cNvPr>
          <p:cNvSpPr txBox="1"/>
          <p:nvPr/>
        </p:nvSpPr>
        <p:spPr>
          <a:xfrm>
            <a:off x="532543" y="3901296"/>
            <a:ext cx="7848872" cy="2246769"/>
          </a:xfrm>
          <a:prstGeom prst="rect">
            <a:avLst/>
          </a:prstGeom>
          <a:noFill/>
        </p:spPr>
        <p:txBody>
          <a:bodyPr wrap="square" rtlCol="0">
            <a:spAutoFit/>
          </a:bodyPr>
          <a:lstStyle/>
          <a:p>
            <a:pPr algn="ctr"/>
            <a:r>
              <a:rPr lang="pl-PL" dirty="0" err="1"/>
              <a:t>Originally</a:t>
            </a:r>
            <a:r>
              <a:rPr lang="en-US" dirty="0"/>
              <a:t> </a:t>
            </a:r>
            <a:r>
              <a:rPr lang="pl-PL" dirty="0" err="1"/>
              <a:t>adopted</a:t>
            </a:r>
            <a:r>
              <a:rPr lang="pl-PL" dirty="0"/>
              <a:t> </a:t>
            </a:r>
            <a:r>
              <a:rPr lang="pl-PL" dirty="0" err="1"/>
              <a:t>due</a:t>
            </a:r>
            <a:r>
              <a:rPr lang="pl-PL" dirty="0"/>
              <a:t> to </a:t>
            </a:r>
            <a:r>
              <a:rPr lang="pl-PL" dirty="0" err="1"/>
              <a:t>its</a:t>
            </a:r>
            <a:r>
              <a:rPr lang="pl-PL" dirty="0"/>
              <a:t> </a:t>
            </a:r>
            <a:r>
              <a:rPr lang="pl-PL" dirty="0" err="1"/>
              <a:t>mathematical</a:t>
            </a:r>
            <a:r>
              <a:rPr lang="pl-PL" dirty="0"/>
              <a:t> </a:t>
            </a:r>
            <a:r>
              <a:rPr lang="pl-PL" dirty="0" err="1"/>
              <a:t>simplicity</a:t>
            </a:r>
            <a:r>
              <a:rPr lang="en-US" dirty="0"/>
              <a:t> but then widely used to describe the real source geometry.</a:t>
            </a:r>
          </a:p>
          <a:p>
            <a:pPr algn="ctr"/>
            <a:r>
              <a:rPr lang="pl-PL" dirty="0">
                <a:solidFill>
                  <a:srgbClr val="3333FF"/>
                </a:solidFill>
              </a:rPr>
              <a:t>100% of the </a:t>
            </a:r>
            <a:r>
              <a:rPr lang="pl-PL" dirty="0" err="1">
                <a:solidFill>
                  <a:srgbClr val="3333FF"/>
                </a:solidFill>
              </a:rPr>
              <a:t>Comptonized</a:t>
            </a:r>
            <a:r>
              <a:rPr lang="pl-PL" dirty="0">
                <a:solidFill>
                  <a:srgbClr val="3333FF"/>
                </a:solidFill>
              </a:rPr>
              <a:t> </a:t>
            </a:r>
            <a:r>
              <a:rPr lang="pl-PL" dirty="0" err="1">
                <a:solidFill>
                  <a:srgbClr val="3333FF"/>
                </a:solidFill>
              </a:rPr>
              <a:t>emission</a:t>
            </a:r>
            <a:r>
              <a:rPr lang="pl-PL" dirty="0">
                <a:solidFill>
                  <a:srgbClr val="3333FF"/>
                </a:solidFill>
              </a:rPr>
              <a:t> in the </a:t>
            </a:r>
            <a:r>
              <a:rPr lang="pl-PL" dirty="0" err="1">
                <a:solidFill>
                  <a:srgbClr val="3333FF"/>
                </a:solidFill>
              </a:rPr>
              <a:t>lamppost</a:t>
            </a:r>
            <a:r>
              <a:rPr lang="pl-PL" dirty="0">
                <a:solidFill>
                  <a:srgbClr val="3333FF"/>
                </a:solidFill>
              </a:rPr>
              <a:t>; </a:t>
            </a:r>
            <a:r>
              <a:rPr lang="pl-PL" dirty="0" err="1">
                <a:solidFill>
                  <a:srgbClr val="3333FF"/>
                </a:solidFill>
              </a:rPr>
              <a:t>dissipation</a:t>
            </a:r>
            <a:r>
              <a:rPr lang="pl-PL" dirty="0">
                <a:solidFill>
                  <a:srgbClr val="3333FF"/>
                </a:solidFill>
              </a:rPr>
              <a:t> in the </a:t>
            </a:r>
            <a:r>
              <a:rPr lang="pl-PL" dirty="0" err="1">
                <a:solidFill>
                  <a:srgbClr val="3333FF"/>
                </a:solidFill>
              </a:rPr>
              <a:t>blackbody</a:t>
            </a:r>
            <a:r>
              <a:rPr lang="pl-PL" dirty="0">
                <a:solidFill>
                  <a:srgbClr val="3333FF"/>
                </a:solidFill>
              </a:rPr>
              <a:t> disc </a:t>
            </a:r>
            <a:r>
              <a:rPr lang="pl-PL" dirty="0" err="1">
                <a:solidFill>
                  <a:srgbClr val="3333FF"/>
                </a:solidFill>
              </a:rPr>
              <a:t>at</a:t>
            </a:r>
            <a:r>
              <a:rPr lang="pl-PL" dirty="0">
                <a:solidFill>
                  <a:srgbClr val="3333FF"/>
                </a:solidFill>
              </a:rPr>
              <a:t> a small </a:t>
            </a:r>
            <a:r>
              <a:rPr lang="pl-PL" dirty="0" err="1">
                <a:solidFill>
                  <a:srgbClr val="3333FF"/>
                </a:solidFill>
              </a:rPr>
              <a:t>fraction</a:t>
            </a:r>
            <a:r>
              <a:rPr lang="pl-PL" dirty="0">
                <a:solidFill>
                  <a:srgbClr val="3333FF"/>
                </a:solidFill>
              </a:rPr>
              <a:t> of the </a:t>
            </a:r>
            <a:r>
              <a:rPr lang="pl-PL" dirty="0" err="1">
                <a:solidFill>
                  <a:srgbClr val="3333FF"/>
                </a:solidFill>
              </a:rPr>
              <a:t>actual</a:t>
            </a:r>
            <a:r>
              <a:rPr lang="pl-PL" dirty="0">
                <a:solidFill>
                  <a:srgbClr val="3333FF"/>
                </a:solidFill>
              </a:rPr>
              <a:t> </a:t>
            </a:r>
            <a:r>
              <a:rPr lang="en-US" i="1" dirty="0">
                <a:solidFill>
                  <a:srgbClr val="3333FF"/>
                </a:solidFill>
                <a:cs typeface="Arial"/>
              </a:rPr>
              <a:t>Ṁ</a:t>
            </a:r>
            <a:r>
              <a:rPr lang="pl-PL" dirty="0">
                <a:solidFill>
                  <a:srgbClr val="3333FF"/>
                </a:solidFill>
                <a:cs typeface="Arial"/>
              </a:rPr>
              <a:t>.</a:t>
            </a:r>
          </a:p>
          <a:p>
            <a:pPr algn="ctr"/>
            <a:r>
              <a:rPr lang="en-US" dirty="0">
                <a:solidFill>
                  <a:srgbClr val="C00000"/>
                </a:solidFill>
              </a:rPr>
              <a:t>A small lamppost cannot intercept enough seed photons for Comptonization (</a:t>
            </a:r>
            <a:r>
              <a:rPr lang="en-US" dirty="0" err="1">
                <a:solidFill>
                  <a:srgbClr val="C00000"/>
                </a:solidFill>
              </a:rPr>
              <a:t>Dovčiak</a:t>
            </a:r>
            <a:r>
              <a:rPr lang="en-US" dirty="0">
                <a:solidFill>
                  <a:srgbClr val="C00000"/>
                </a:solidFill>
              </a:rPr>
              <a:t> &amp; Done </a:t>
            </a:r>
            <a:r>
              <a:rPr lang="en-US">
                <a:solidFill>
                  <a:srgbClr val="C00000"/>
                </a:solidFill>
              </a:rPr>
              <a:t>2016).</a:t>
            </a:r>
            <a:endParaRPr lang="pl-PL">
              <a:solidFill>
                <a:srgbClr val="C00000"/>
              </a:solidFill>
            </a:endParaRPr>
          </a:p>
          <a:p>
            <a:pPr algn="ctr"/>
            <a:r>
              <a:rPr lang="pl-PL">
                <a:solidFill>
                  <a:srgbClr val="002060"/>
                </a:solidFill>
              </a:rPr>
              <a:t>Physically inconsistent if close to the horizon (claimed in many papers).</a:t>
            </a:r>
            <a:endParaRPr lang="pl-PL" dirty="0">
              <a:solidFill>
                <a:srgbClr val="002060"/>
              </a:solidFill>
            </a:endParaRPr>
          </a:p>
        </p:txBody>
      </p:sp>
    </p:spTree>
    <p:extLst>
      <p:ext uri="{BB962C8B-B14F-4D97-AF65-F5344CB8AC3E}">
        <p14:creationId xmlns:p14="http://schemas.microsoft.com/office/powerpoint/2010/main" val="184589169"/>
      </p:ext>
    </p:extLst>
  </p:cSld>
  <p:clrMapOvr>
    <a:masterClrMapping/>
  </p:clrMapOvr>
  <p:transition>
    <p:split orient="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712968" cy="1512168"/>
          </a:xfrm>
        </p:spPr>
        <p:txBody>
          <a:bodyPr/>
          <a:lstStyle/>
          <a:p>
            <a:r>
              <a:rPr lang="pl-PL" sz="3600">
                <a:solidFill>
                  <a:srgbClr val="FF0000"/>
                </a:solidFill>
              </a:rPr>
              <a:t>In the two-Comptonization model, the Fe K line remains relatively narrow</a:t>
            </a:r>
            <a:endParaRPr lang="en-GB" sz="3600" dirty="0">
              <a:solidFill>
                <a:srgbClr val="FF0000"/>
              </a:solidFill>
            </a:endParaRPr>
          </a:p>
        </p:txBody>
      </p:sp>
      <p:pic>
        <p:nvPicPr>
          <p:cNvPr id="3" name="Picture 2">
            <a:extLst>
              <a:ext uri="{FF2B5EF4-FFF2-40B4-BE49-F238E27FC236}">
                <a16:creationId xmlns:a16="http://schemas.microsoft.com/office/drawing/2014/main" id="{F4BEAB67-0326-4781-B014-34781E2386DF}"/>
              </a:ext>
            </a:extLst>
          </p:cNvPr>
          <p:cNvPicPr>
            <a:picLocks noChangeAspect="1"/>
          </p:cNvPicPr>
          <p:nvPr/>
        </p:nvPicPr>
        <p:blipFill>
          <a:blip r:embed="rId2"/>
          <a:stretch>
            <a:fillRect/>
          </a:stretch>
        </p:blipFill>
        <p:spPr>
          <a:xfrm>
            <a:off x="3059832" y="1628800"/>
            <a:ext cx="3384376" cy="3550702"/>
          </a:xfrm>
          <a:prstGeom prst="rect">
            <a:avLst/>
          </a:prstGeom>
        </p:spPr>
      </p:pic>
      <p:sp>
        <p:nvSpPr>
          <p:cNvPr id="10" name="TextBox 9">
            <a:extLst>
              <a:ext uri="{FF2B5EF4-FFF2-40B4-BE49-F238E27FC236}">
                <a16:creationId xmlns:a16="http://schemas.microsoft.com/office/drawing/2014/main" id="{3171F0BC-B0F7-4D4C-9D5E-B64F1D32654E}"/>
              </a:ext>
            </a:extLst>
          </p:cNvPr>
          <p:cNvSpPr txBox="1"/>
          <p:nvPr/>
        </p:nvSpPr>
        <p:spPr>
          <a:xfrm>
            <a:off x="323528" y="5301208"/>
            <a:ext cx="8568952" cy="830997"/>
          </a:xfrm>
          <a:prstGeom prst="rect">
            <a:avLst/>
          </a:prstGeom>
          <a:noFill/>
        </p:spPr>
        <p:txBody>
          <a:bodyPr wrap="square" rtlCol="0">
            <a:spAutoFit/>
          </a:bodyPr>
          <a:lstStyle/>
          <a:p>
            <a:pPr algn="ctr"/>
            <a:r>
              <a:rPr lang="en-US" sz="2400">
                <a:solidFill>
                  <a:srgbClr val="0000FF"/>
                </a:solidFill>
              </a:rPr>
              <a:t>The fitted </a:t>
            </a:r>
            <a:r>
              <a:rPr lang="en-US" sz="2400" i="1">
                <a:solidFill>
                  <a:srgbClr val="0000FF"/>
                </a:solidFill>
              </a:rPr>
              <a:t>R</a:t>
            </a:r>
            <a:r>
              <a:rPr lang="en-US" sz="2400" baseline="-25000">
                <a:solidFill>
                  <a:srgbClr val="0000FF"/>
                </a:solidFill>
              </a:rPr>
              <a:t>in</a:t>
            </a:r>
            <a:r>
              <a:rPr lang="en-US" sz="2400">
                <a:solidFill>
                  <a:srgbClr val="0000FF"/>
                </a:solidFill>
              </a:rPr>
              <a:t> chang</a:t>
            </a:r>
            <a:r>
              <a:rPr lang="pl-PL" sz="2400">
                <a:solidFill>
                  <a:srgbClr val="0000FF"/>
                </a:solidFill>
              </a:rPr>
              <a:t>es</a:t>
            </a:r>
            <a:r>
              <a:rPr lang="en-US" sz="2400">
                <a:solidFill>
                  <a:srgbClr val="0000FF"/>
                </a:solidFill>
              </a:rPr>
              <a:t> </a:t>
            </a:r>
            <a:r>
              <a:rPr lang="en-US" sz="2400" dirty="0">
                <a:solidFill>
                  <a:srgbClr val="0000FF"/>
                </a:solidFill>
              </a:rPr>
              <a:t>from ≈10 </a:t>
            </a:r>
            <a:r>
              <a:rPr lang="en-US" sz="2400">
                <a:solidFill>
                  <a:srgbClr val="0000FF"/>
                </a:solidFill>
              </a:rPr>
              <a:t>to </a:t>
            </a:r>
            <a:r>
              <a:rPr lang="el-GR" sz="2400" dirty="0">
                <a:solidFill>
                  <a:srgbClr val="0000FF"/>
                </a:solidFill>
                <a:ea typeface="Cambria Math"/>
              </a:rPr>
              <a:t>≈</a:t>
            </a:r>
            <a:r>
              <a:rPr lang="en-US" sz="2400">
                <a:solidFill>
                  <a:srgbClr val="0000FF"/>
                </a:solidFill>
              </a:rPr>
              <a:t>100</a:t>
            </a:r>
            <a:r>
              <a:rPr lang="en-US" sz="2400" i="1">
                <a:solidFill>
                  <a:srgbClr val="0000FF"/>
                </a:solidFill>
              </a:rPr>
              <a:t> </a:t>
            </a:r>
            <a:r>
              <a:rPr lang="en-US" sz="2400" i="1" dirty="0" err="1">
                <a:solidFill>
                  <a:srgbClr val="0000FF"/>
                </a:solidFill>
              </a:rPr>
              <a:t>R</a:t>
            </a:r>
            <a:r>
              <a:rPr lang="en-US" sz="2400" baseline="-25000" dirty="0" err="1">
                <a:solidFill>
                  <a:srgbClr val="0000FF"/>
                </a:solidFill>
              </a:rPr>
              <a:t>g</a:t>
            </a:r>
            <a:r>
              <a:rPr lang="en-US" sz="2400" dirty="0">
                <a:solidFill>
                  <a:srgbClr val="0000FF"/>
                </a:solidFill>
              </a:rPr>
              <a:t> </a:t>
            </a:r>
            <a:r>
              <a:rPr lang="en-US" sz="2400">
                <a:solidFill>
                  <a:srgbClr val="0000FF"/>
                </a:solidFill>
              </a:rPr>
              <a:t>(AAZ+21).</a:t>
            </a:r>
            <a:endParaRPr lang="en-US" sz="2400" dirty="0">
              <a:solidFill>
                <a:srgbClr val="0000FF"/>
              </a:solidFill>
            </a:endParaRPr>
          </a:p>
          <a:p>
            <a:pPr algn="ctr"/>
            <a:r>
              <a:rPr lang="en-US" sz="2400">
                <a:solidFill>
                  <a:srgbClr val="C00000"/>
                </a:solidFill>
              </a:rPr>
              <a:t>Th</a:t>
            </a:r>
            <a:r>
              <a:rPr lang="pl-PL" sz="2400">
                <a:solidFill>
                  <a:srgbClr val="C00000"/>
                </a:solidFill>
              </a:rPr>
              <a:t>e</a:t>
            </a:r>
            <a:r>
              <a:rPr lang="en-US" sz="2400">
                <a:solidFill>
                  <a:srgbClr val="C00000"/>
                </a:solidFill>
              </a:rPr>
              <a:t> Fe </a:t>
            </a:r>
            <a:r>
              <a:rPr lang="en-US" sz="2400" dirty="0">
                <a:solidFill>
                  <a:srgbClr val="C00000"/>
                </a:solidFill>
              </a:rPr>
              <a:t>K </a:t>
            </a:r>
            <a:r>
              <a:rPr lang="en-US" sz="2400">
                <a:solidFill>
                  <a:srgbClr val="C00000"/>
                </a:solidFill>
              </a:rPr>
              <a:t>data </a:t>
            </a:r>
            <a:r>
              <a:rPr lang="pl-PL" sz="2400">
                <a:solidFill>
                  <a:srgbClr val="C00000"/>
                </a:solidFill>
              </a:rPr>
              <a:t>confirm that</a:t>
            </a:r>
            <a:r>
              <a:rPr lang="en-US" sz="2400">
                <a:solidFill>
                  <a:srgbClr val="C00000"/>
                </a:solidFill>
              </a:rPr>
              <a:t> </a:t>
            </a:r>
            <a:r>
              <a:rPr lang="en-US" sz="2400" dirty="0">
                <a:solidFill>
                  <a:srgbClr val="C00000"/>
                </a:solidFill>
              </a:rPr>
              <a:t>the </a:t>
            </a:r>
            <a:r>
              <a:rPr lang="en-US" sz="2400">
                <a:solidFill>
                  <a:srgbClr val="C00000"/>
                </a:solidFill>
              </a:rPr>
              <a:t>lags </a:t>
            </a:r>
            <a:r>
              <a:rPr lang="pl-PL" sz="2400">
                <a:solidFill>
                  <a:srgbClr val="C00000"/>
                </a:solidFill>
              </a:rPr>
              <a:t>result from</a:t>
            </a:r>
            <a:r>
              <a:rPr lang="en-US" sz="2400">
                <a:solidFill>
                  <a:srgbClr val="C00000"/>
                </a:solidFill>
              </a:rPr>
              <a:t> </a:t>
            </a:r>
            <a:r>
              <a:rPr lang="en-US" sz="2400" dirty="0">
                <a:solidFill>
                  <a:srgbClr val="C00000"/>
                </a:solidFill>
              </a:rPr>
              <a:t>a moving </a:t>
            </a:r>
            <a:r>
              <a:rPr lang="en-US" sz="2400" i="1" dirty="0">
                <a:solidFill>
                  <a:srgbClr val="C00000"/>
                </a:solidFill>
              </a:rPr>
              <a:t>R</a:t>
            </a:r>
            <a:r>
              <a:rPr lang="en-US" sz="2400" baseline="-25000" dirty="0">
                <a:solidFill>
                  <a:srgbClr val="C00000"/>
                </a:solidFill>
              </a:rPr>
              <a:t>in</a:t>
            </a:r>
            <a:r>
              <a:rPr lang="en-US" sz="2400" i="1" dirty="0">
                <a:solidFill>
                  <a:srgbClr val="C00000"/>
                </a:solidFill>
              </a:rPr>
              <a:t> </a:t>
            </a:r>
            <a:r>
              <a:rPr lang="en-US" sz="2400" dirty="0">
                <a:solidFill>
                  <a:srgbClr val="C00000"/>
                </a:solidFill>
              </a:rPr>
              <a:t>(</a:t>
            </a:r>
            <a:r>
              <a:rPr lang="en-US" sz="2400" dirty="0">
                <a:solidFill>
                  <a:srgbClr val="C00000"/>
                </a:solidFill>
                <a:sym typeface="Mathematica1" panose="05000502060100000001" pitchFamily="2" charset="2"/>
              </a:rPr>
              <a:t></a:t>
            </a:r>
            <a:r>
              <a:rPr lang="en-US" sz="2400" i="1" err="1">
                <a:solidFill>
                  <a:srgbClr val="C00000"/>
                </a:solidFill>
              </a:rPr>
              <a:t>R</a:t>
            </a:r>
            <a:r>
              <a:rPr lang="en-US" sz="2400" baseline="-25000" err="1">
                <a:solidFill>
                  <a:srgbClr val="C00000"/>
                </a:solidFill>
              </a:rPr>
              <a:t>g</a:t>
            </a:r>
            <a:r>
              <a:rPr lang="en-US" sz="2400">
                <a:solidFill>
                  <a:srgbClr val="C00000"/>
                </a:solidFill>
              </a:rPr>
              <a:t>).</a:t>
            </a:r>
            <a:r>
              <a:rPr lang="pl-PL" sz="2400">
                <a:solidFill>
                  <a:srgbClr val="C00000"/>
                </a:solidFill>
              </a:rPr>
              <a:t> </a:t>
            </a:r>
            <a:endParaRPr lang="en-US" sz="2400" dirty="0">
              <a:solidFill>
                <a:srgbClr val="C00000"/>
              </a:solidFill>
            </a:endParaRPr>
          </a:p>
        </p:txBody>
      </p:sp>
      <p:sp>
        <p:nvSpPr>
          <p:cNvPr id="5" name="TextBox 4"/>
          <p:cNvSpPr txBox="1"/>
          <p:nvPr/>
        </p:nvSpPr>
        <p:spPr>
          <a:xfrm>
            <a:off x="622180" y="2348880"/>
            <a:ext cx="2293636" cy="1323439"/>
          </a:xfrm>
          <a:prstGeom prst="rect">
            <a:avLst/>
          </a:prstGeom>
          <a:noFill/>
        </p:spPr>
        <p:txBody>
          <a:bodyPr wrap="square" rtlCol="0">
            <a:spAutoFit/>
          </a:bodyPr>
          <a:lstStyle/>
          <a:p>
            <a:r>
              <a:rPr lang="pl-PL"/>
              <a:t>The reflected/Fe K components of the two Comptonization continua</a:t>
            </a:r>
            <a:endParaRPr lang="en-GB"/>
          </a:p>
        </p:txBody>
      </p:sp>
      <p:sp>
        <p:nvSpPr>
          <p:cNvPr id="4" name="TextBox 3"/>
          <p:cNvSpPr txBox="1"/>
          <p:nvPr/>
        </p:nvSpPr>
        <p:spPr>
          <a:xfrm>
            <a:off x="3570700" y="1763688"/>
            <a:ext cx="1696298" cy="338554"/>
          </a:xfrm>
          <a:prstGeom prst="rect">
            <a:avLst/>
          </a:prstGeom>
          <a:noFill/>
        </p:spPr>
        <p:txBody>
          <a:bodyPr wrap="none" rtlCol="0">
            <a:spAutoFit/>
          </a:bodyPr>
          <a:lstStyle/>
          <a:p>
            <a:r>
              <a:rPr lang="pl-PL" sz="1600">
                <a:solidFill>
                  <a:schemeClr val="tx1"/>
                </a:solidFill>
              </a:rPr>
              <a:t>MAXI J1820+070</a:t>
            </a:r>
            <a:endParaRPr lang="en-US" sz="1600">
              <a:solidFill>
                <a:schemeClr val="tx1"/>
              </a:solidFill>
            </a:endParaRPr>
          </a:p>
        </p:txBody>
      </p:sp>
    </p:spTree>
    <p:extLst>
      <p:ext uri="{BB962C8B-B14F-4D97-AF65-F5344CB8AC3E}">
        <p14:creationId xmlns:p14="http://schemas.microsoft.com/office/powerpoint/2010/main" val="1429801872"/>
      </p:ext>
    </p:extLst>
  </p:cSld>
  <p:clrMapOvr>
    <a:masterClrMapping/>
  </p:clrMapOvr>
  <p:transition>
    <p:split orient="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484784"/>
            <a:ext cx="7830653" cy="51448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pole tekstowe 4"/>
          <p:cNvSpPr txBox="1"/>
          <p:nvPr/>
        </p:nvSpPr>
        <p:spPr>
          <a:xfrm>
            <a:off x="3349238" y="1916832"/>
            <a:ext cx="712788" cy="400050"/>
          </a:xfrm>
          <a:prstGeom prst="rect">
            <a:avLst/>
          </a:prstGeom>
          <a:noFill/>
        </p:spPr>
        <p:txBody>
          <a:bodyPr wrap="none">
            <a:spAutoFit/>
          </a:bodyPr>
          <a:lstStyle/>
          <a:p>
            <a:pPr>
              <a:defRPr/>
            </a:pPr>
            <a:r>
              <a:rPr lang="pl-PL" b="1">
                <a:solidFill>
                  <a:srgbClr val="2D2DB9"/>
                </a:solidFill>
              </a:rPr>
              <a:t>hard</a:t>
            </a:r>
          </a:p>
        </p:txBody>
      </p:sp>
      <p:sp>
        <p:nvSpPr>
          <p:cNvPr id="6" name="pole tekstowe 2"/>
          <p:cNvSpPr txBox="1">
            <a:spLocks noChangeArrowheads="1"/>
          </p:cNvSpPr>
          <p:nvPr/>
        </p:nvSpPr>
        <p:spPr bwMode="auto">
          <a:xfrm>
            <a:off x="2411760" y="2005567"/>
            <a:ext cx="582613"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r>
              <a:rPr lang="pl-PL" sz="2000" b="1" err="1">
                <a:solidFill>
                  <a:srgbClr val="FF3300"/>
                </a:solidFill>
              </a:rPr>
              <a:t>soft</a:t>
            </a:r>
            <a:endParaRPr lang="pl-PL" sz="2000" b="1">
              <a:solidFill>
                <a:srgbClr val="FF3300"/>
              </a:solidFill>
            </a:endParaRPr>
          </a:p>
        </p:txBody>
      </p:sp>
      <p:sp>
        <p:nvSpPr>
          <p:cNvPr id="7" name="pole tekstowe 6"/>
          <p:cNvSpPr txBox="1"/>
          <p:nvPr/>
        </p:nvSpPr>
        <p:spPr>
          <a:xfrm>
            <a:off x="6660231" y="1774734"/>
            <a:ext cx="1253869" cy="461665"/>
          </a:xfrm>
          <a:prstGeom prst="rect">
            <a:avLst/>
          </a:prstGeom>
          <a:noFill/>
        </p:spPr>
        <p:txBody>
          <a:bodyPr wrap="none" rtlCol="0">
            <a:spAutoFit/>
          </a:bodyPr>
          <a:lstStyle/>
          <a:p>
            <a:r>
              <a:rPr lang="pl-PL" sz="2400"/>
              <a:t>Cyg X-1</a:t>
            </a:r>
          </a:p>
        </p:txBody>
      </p:sp>
      <p:sp>
        <p:nvSpPr>
          <p:cNvPr id="9" name="pole tekstowe 8"/>
          <p:cNvSpPr txBox="1"/>
          <p:nvPr/>
        </p:nvSpPr>
        <p:spPr>
          <a:xfrm>
            <a:off x="2182224" y="5152836"/>
            <a:ext cx="2338681" cy="584775"/>
          </a:xfrm>
          <a:prstGeom prst="rect">
            <a:avLst/>
          </a:prstGeom>
          <a:noFill/>
        </p:spPr>
        <p:txBody>
          <a:bodyPr wrap="square" rtlCol="0">
            <a:spAutoFit/>
          </a:bodyPr>
          <a:lstStyle/>
          <a:p>
            <a:r>
              <a:rPr lang="pl-PL" sz="1600" dirty="0">
                <a:solidFill>
                  <a:srgbClr val="002060"/>
                </a:solidFill>
              </a:rPr>
              <a:t>AAZ, </a:t>
            </a:r>
            <a:r>
              <a:rPr lang="pl-PL" sz="1600" dirty="0" err="1">
                <a:solidFill>
                  <a:srgbClr val="002060"/>
                </a:solidFill>
              </a:rPr>
              <a:t>Malyshev</a:t>
            </a:r>
            <a:r>
              <a:rPr lang="pl-PL" sz="1600" dirty="0">
                <a:solidFill>
                  <a:srgbClr val="002060"/>
                </a:solidFill>
              </a:rPr>
              <a:t> &amp; </a:t>
            </a:r>
            <a:r>
              <a:rPr lang="pl-PL" sz="1600" dirty="0" err="1">
                <a:solidFill>
                  <a:srgbClr val="002060"/>
                </a:solidFill>
              </a:rPr>
              <a:t>Chernyakova</a:t>
            </a:r>
            <a:r>
              <a:rPr lang="pl-PL" sz="1600" dirty="0">
                <a:solidFill>
                  <a:srgbClr val="002060"/>
                </a:solidFill>
              </a:rPr>
              <a:t> 201</a:t>
            </a:r>
            <a:r>
              <a:rPr lang="en-US" sz="1600" dirty="0">
                <a:solidFill>
                  <a:srgbClr val="002060"/>
                </a:solidFill>
              </a:rPr>
              <a:t>7</a:t>
            </a:r>
            <a:endParaRPr lang="pl-PL" sz="1600" dirty="0">
              <a:solidFill>
                <a:srgbClr val="002060"/>
              </a:solidFill>
            </a:endParaRPr>
          </a:p>
        </p:txBody>
      </p:sp>
      <p:sp>
        <p:nvSpPr>
          <p:cNvPr id="3" name="Prostokąt 2"/>
          <p:cNvSpPr/>
          <p:nvPr/>
        </p:nvSpPr>
        <p:spPr bwMode="auto">
          <a:xfrm>
            <a:off x="1838970" y="5301208"/>
            <a:ext cx="428774" cy="288032"/>
          </a:xfrm>
          <a:prstGeom prst="rect">
            <a:avLst/>
          </a:prstGeom>
          <a:solidFill>
            <a:schemeClr val="bg1"/>
          </a:solidFill>
          <a:ln w="31750" cap="flat" cmpd="sng" algn="ctr">
            <a:noFill/>
            <a:prstDash val="solid"/>
            <a:round/>
            <a:headEnd type="none" w="med" len="med"/>
            <a:tailEnd type="none" w="med" len="med"/>
          </a:ln>
          <a:effectLst/>
        </p:spPr>
        <p:txBody>
          <a:bodyPr vert="horz" wrap="none" lIns="86400" tIns="43200" rIns="86400" bIns="43200" numCol="1" rtlCol="0" anchor="t" anchorCtr="0" compatLnSpc="1">
            <a:prstTxWarp prst="textNoShape">
              <a:avLst/>
            </a:prstTxWarp>
            <a:spAutoFit/>
          </a:bodyPr>
          <a:lstStyle/>
          <a:p>
            <a:pPr marL="0" marR="0" indent="0" algn="l" defTabSz="871538"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a:ln>
                <a:noFill/>
              </a:ln>
              <a:solidFill>
                <a:schemeClr val="tx2"/>
              </a:solidFill>
              <a:effectLst/>
              <a:latin typeface="Times New Roman" pitchFamily="18" charset="0"/>
            </a:endParaRPr>
          </a:p>
        </p:txBody>
      </p:sp>
      <p:sp>
        <p:nvSpPr>
          <p:cNvPr id="10" name="pole tekstowe 9"/>
          <p:cNvSpPr txBox="1"/>
          <p:nvPr/>
        </p:nvSpPr>
        <p:spPr>
          <a:xfrm>
            <a:off x="2051030" y="3486199"/>
            <a:ext cx="2596416" cy="461665"/>
          </a:xfrm>
          <a:prstGeom prst="rect">
            <a:avLst/>
          </a:prstGeom>
          <a:noFill/>
        </p:spPr>
        <p:txBody>
          <a:bodyPr wrap="none" rtlCol="0">
            <a:spAutoFit/>
          </a:bodyPr>
          <a:lstStyle/>
          <a:p>
            <a:r>
              <a:rPr lang="pl-PL" sz="2400" b="1"/>
              <a:t>accretion emission</a:t>
            </a:r>
            <a:endParaRPr lang="en-US" sz="2400" b="1"/>
          </a:p>
        </p:txBody>
      </p:sp>
      <p:sp>
        <p:nvSpPr>
          <p:cNvPr id="11" name="pole tekstowe 10"/>
          <p:cNvSpPr txBox="1"/>
          <p:nvPr/>
        </p:nvSpPr>
        <p:spPr>
          <a:xfrm>
            <a:off x="5944970" y="4453755"/>
            <a:ext cx="2225289" cy="400110"/>
          </a:xfrm>
          <a:prstGeom prst="rect">
            <a:avLst/>
          </a:prstGeom>
          <a:noFill/>
        </p:spPr>
        <p:txBody>
          <a:bodyPr wrap="none" rtlCol="0">
            <a:spAutoFit/>
          </a:bodyPr>
          <a:lstStyle/>
          <a:p>
            <a:r>
              <a:rPr lang="pl-PL" i="1"/>
              <a:t>Fermi</a:t>
            </a:r>
            <a:r>
              <a:rPr lang="pl-PL"/>
              <a:t>, </a:t>
            </a:r>
            <a:r>
              <a:rPr lang="pl-PL" b="1"/>
              <a:t>jet emission</a:t>
            </a:r>
            <a:endParaRPr lang="pl-PL" b="1" i="1"/>
          </a:p>
        </p:txBody>
      </p:sp>
      <p:sp>
        <p:nvSpPr>
          <p:cNvPr id="12" name="pole tekstowe 11"/>
          <p:cNvSpPr txBox="1"/>
          <p:nvPr/>
        </p:nvSpPr>
        <p:spPr>
          <a:xfrm>
            <a:off x="4713875" y="2564904"/>
            <a:ext cx="3456384" cy="707886"/>
          </a:xfrm>
          <a:prstGeom prst="rect">
            <a:avLst/>
          </a:prstGeom>
          <a:noFill/>
        </p:spPr>
        <p:txBody>
          <a:bodyPr wrap="square" rtlCol="0">
            <a:spAutoFit/>
          </a:bodyPr>
          <a:lstStyle/>
          <a:p>
            <a:r>
              <a:rPr lang="pl-PL"/>
              <a:t>Flux peaks at </a:t>
            </a:r>
            <a:r>
              <a:rPr lang="pl-PL" b="1"/>
              <a:t>~</a:t>
            </a:r>
            <a:r>
              <a:rPr lang="pl-PL"/>
              <a:t>1 and </a:t>
            </a:r>
            <a:r>
              <a:rPr lang="pl-PL" b="1"/>
              <a:t>~</a:t>
            </a:r>
            <a:r>
              <a:rPr lang="pl-PL"/>
              <a:t>100 keV in the soft and hard state, resp.</a:t>
            </a:r>
            <a:endParaRPr lang="en-US"/>
          </a:p>
        </p:txBody>
      </p:sp>
      <p:sp>
        <p:nvSpPr>
          <p:cNvPr id="13" name="pole tekstowe 12"/>
          <p:cNvSpPr txBox="1"/>
          <p:nvPr/>
        </p:nvSpPr>
        <p:spPr>
          <a:xfrm>
            <a:off x="4062026" y="4099812"/>
            <a:ext cx="1454369" cy="707886"/>
          </a:xfrm>
          <a:prstGeom prst="rect">
            <a:avLst/>
          </a:prstGeom>
          <a:noFill/>
        </p:spPr>
        <p:txBody>
          <a:bodyPr wrap="square" rtlCol="0">
            <a:spAutoFit/>
          </a:bodyPr>
          <a:lstStyle/>
          <a:p>
            <a:pPr algn="ctr"/>
            <a:r>
              <a:rPr lang="pl-PL"/>
              <a:t>high-energy tails</a:t>
            </a:r>
            <a:endParaRPr lang="en-US"/>
          </a:p>
        </p:txBody>
      </p:sp>
      <p:sp>
        <p:nvSpPr>
          <p:cNvPr id="14" name="pole tekstowe 13"/>
          <p:cNvSpPr txBox="1"/>
          <p:nvPr/>
        </p:nvSpPr>
        <p:spPr>
          <a:xfrm>
            <a:off x="1869574" y="4052362"/>
            <a:ext cx="1438523" cy="1015663"/>
          </a:xfrm>
          <a:prstGeom prst="rect">
            <a:avLst/>
          </a:prstGeom>
          <a:noFill/>
        </p:spPr>
        <p:txBody>
          <a:bodyPr wrap="square" rtlCol="0">
            <a:spAutoFit/>
          </a:bodyPr>
          <a:lstStyle/>
          <a:p>
            <a:r>
              <a:rPr lang="pl-PL"/>
              <a:t>observed, bound-free absorbed</a:t>
            </a:r>
            <a:endParaRPr lang="en-US"/>
          </a:p>
        </p:txBody>
      </p:sp>
      <p:sp>
        <p:nvSpPr>
          <p:cNvPr id="16" name="Tytuł 1"/>
          <p:cNvSpPr txBox="1">
            <a:spLocks/>
          </p:cNvSpPr>
          <p:nvPr/>
        </p:nvSpPr>
        <p:spPr bwMode="auto">
          <a:xfrm>
            <a:off x="198933" y="116632"/>
            <a:ext cx="8784976" cy="126087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r>
              <a:rPr lang="pl-PL" sz="3200" kern="0">
                <a:solidFill>
                  <a:srgbClr val="CC0099"/>
                </a:solidFill>
              </a:rPr>
              <a:t>Both transient and persistent black-hole systems show two main luminous states, </a:t>
            </a:r>
            <a:r>
              <a:rPr lang="pl-PL" sz="3200" b="1" kern="0">
                <a:solidFill>
                  <a:srgbClr val="CC0099"/>
                </a:solidFill>
              </a:rPr>
              <a:t>hard</a:t>
            </a:r>
            <a:r>
              <a:rPr lang="pl-PL" sz="3200" kern="0">
                <a:solidFill>
                  <a:srgbClr val="CC0099"/>
                </a:solidFill>
              </a:rPr>
              <a:t> and soft</a:t>
            </a:r>
          </a:p>
        </p:txBody>
      </p:sp>
      <p:sp>
        <p:nvSpPr>
          <p:cNvPr id="17" name="pole tekstowe 16"/>
          <p:cNvSpPr txBox="1"/>
          <p:nvPr/>
        </p:nvSpPr>
        <p:spPr>
          <a:xfrm>
            <a:off x="2130277" y="1598627"/>
            <a:ext cx="950901" cy="400110"/>
          </a:xfrm>
          <a:prstGeom prst="rect">
            <a:avLst/>
          </a:prstGeom>
          <a:noFill/>
        </p:spPr>
        <p:txBody>
          <a:bodyPr wrap="none" rtlCol="0">
            <a:spAutoFit/>
          </a:bodyPr>
          <a:lstStyle/>
          <a:p>
            <a:r>
              <a:rPr lang="pl-PL"/>
              <a:t>emitted</a:t>
            </a:r>
            <a:endParaRPr lang="en-US"/>
          </a:p>
        </p:txBody>
      </p:sp>
    </p:spTree>
    <p:extLst>
      <p:ext uri="{BB962C8B-B14F-4D97-AF65-F5344CB8AC3E}">
        <p14:creationId xmlns:p14="http://schemas.microsoft.com/office/powerpoint/2010/main" val="790304326"/>
      </p:ext>
    </p:extLst>
  </p:cSld>
  <p:clrMapOvr>
    <a:masterClrMapping/>
  </p:clrMapOvr>
  <p:transition>
    <p:split orient="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725" y="1957346"/>
            <a:ext cx="3535163" cy="46400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ytuł 1"/>
          <p:cNvSpPr>
            <a:spLocks noGrp="1"/>
          </p:cNvSpPr>
          <p:nvPr>
            <p:ph type="title"/>
          </p:nvPr>
        </p:nvSpPr>
        <p:spPr>
          <a:xfrm>
            <a:off x="192156" y="44624"/>
            <a:ext cx="3731772" cy="1912722"/>
          </a:xfrm>
        </p:spPr>
        <p:txBody>
          <a:bodyPr/>
          <a:lstStyle/>
          <a:p>
            <a:r>
              <a:rPr lang="pl-PL" sz="3200">
                <a:solidFill>
                  <a:srgbClr val="C00000"/>
                </a:solidFill>
              </a:rPr>
              <a:t>Different possible disc-corona</a:t>
            </a:r>
            <a:r>
              <a:rPr lang="pl-PL" sz="2800">
                <a:solidFill>
                  <a:srgbClr val="C00000"/>
                </a:solidFill>
              </a:rPr>
              <a:t> </a:t>
            </a:r>
            <a:r>
              <a:rPr lang="pl-PL" sz="3200">
                <a:solidFill>
                  <a:srgbClr val="C00000"/>
                </a:solidFill>
              </a:rPr>
              <a:t>geometries and </a:t>
            </a:r>
            <a:r>
              <a:rPr lang="pl-PL" sz="3200" b="1">
                <a:solidFill>
                  <a:srgbClr val="C00000"/>
                </a:solidFill>
              </a:rPr>
              <a:t>energy balance</a:t>
            </a:r>
            <a:endParaRPr lang="en-US" sz="3200" b="1">
              <a:solidFill>
                <a:srgbClr val="C00000"/>
              </a:solidFill>
            </a:endParaRPr>
          </a:p>
        </p:txBody>
      </p:sp>
      <p:sp>
        <p:nvSpPr>
          <p:cNvPr id="4" name="Symbol zastępczy zawartości 3"/>
          <p:cNvSpPr>
            <a:spLocks noGrp="1"/>
          </p:cNvSpPr>
          <p:nvPr>
            <p:ph idx="1"/>
          </p:nvPr>
        </p:nvSpPr>
        <p:spPr>
          <a:xfrm>
            <a:off x="3851920" y="620688"/>
            <a:ext cx="4968552" cy="4968552"/>
          </a:xfrm>
        </p:spPr>
        <p:txBody>
          <a:bodyPr/>
          <a:lstStyle/>
          <a:p>
            <a:r>
              <a:rPr lang="pl-PL" sz="2000"/>
              <a:t>The cold medium is irradiated by the emission of the hot plasma. It partly back-scatters the irradiating photons (Compton reflection)</a:t>
            </a:r>
            <a:r>
              <a:rPr lang="en-GB" sz="2000"/>
              <a:t> and partly absorbs them and re-emits them</a:t>
            </a:r>
            <a:r>
              <a:rPr lang="pl-PL" sz="2000"/>
              <a:t>.</a:t>
            </a:r>
          </a:p>
          <a:p>
            <a:r>
              <a:rPr lang="pl-PL" sz="2000"/>
              <a:t>The reprocessed radiation cools the plasma.</a:t>
            </a:r>
          </a:p>
          <a:p>
            <a:r>
              <a:rPr lang="pl-PL" sz="2000"/>
              <a:t>We used the reflection/reprocessing code by J. García.</a:t>
            </a:r>
          </a:p>
          <a:p>
            <a:r>
              <a:rPr lang="pl-PL" sz="2000"/>
              <a:t>We calculate the self-consistent X-ray spectra.</a:t>
            </a:r>
          </a:p>
          <a:p>
            <a:r>
              <a:rPr lang="pl-PL" sz="2000" b="1"/>
              <a:t>We find the cases c, d, f, g, and h to be compatible with the observational data.</a:t>
            </a:r>
          </a:p>
        </p:txBody>
      </p:sp>
      <p:sp>
        <p:nvSpPr>
          <p:cNvPr id="3" name="pole tekstowe 2"/>
          <p:cNvSpPr txBox="1"/>
          <p:nvPr/>
        </p:nvSpPr>
        <p:spPr>
          <a:xfrm>
            <a:off x="4211960" y="6021288"/>
            <a:ext cx="3577518" cy="400110"/>
          </a:xfrm>
          <a:prstGeom prst="rect">
            <a:avLst/>
          </a:prstGeom>
          <a:noFill/>
        </p:spPr>
        <p:txBody>
          <a:bodyPr wrap="none" rtlCol="0">
            <a:spAutoFit/>
          </a:bodyPr>
          <a:lstStyle/>
          <a:p>
            <a:r>
              <a:rPr lang="pl-PL">
                <a:solidFill>
                  <a:schemeClr val="accent6">
                    <a:lumMod val="75000"/>
                  </a:schemeClr>
                </a:solidFill>
              </a:rPr>
              <a:t>Poutanen, Veledina &amp; AAZ 2018</a:t>
            </a:r>
            <a:endParaRPr lang="en-US">
              <a:solidFill>
                <a:schemeClr val="accent6">
                  <a:lumMod val="75000"/>
                </a:schemeClr>
              </a:solidFill>
            </a:endParaRPr>
          </a:p>
        </p:txBody>
      </p:sp>
    </p:spTree>
    <p:extLst>
      <p:ext uri="{BB962C8B-B14F-4D97-AF65-F5344CB8AC3E}">
        <p14:creationId xmlns:p14="http://schemas.microsoft.com/office/powerpoint/2010/main" val="2600439724"/>
      </p:ext>
    </p:extLst>
  </p:cSld>
  <p:clrMapOvr>
    <a:masterClrMapping/>
  </p:clrMapOvr>
  <p:transition>
    <p:split orient="vert"/>
  </p:transition>
</p:sld>
</file>

<file path=ppt/theme/theme1.xml><?xml version="1.0" encoding="utf-8"?>
<a:theme xmlns:a="http://schemas.openxmlformats.org/drawingml/2006/main" name="Projekt domyślny">
  <a:themeElements>
    <a:clrScheme name="Projekt domyślny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rojekt domyślny">
      <a:majorFont>
        <a:latin typeface="Times New Roman"/>
        <a:ea typeface=""/>
        <a:cs typeface=""/>
      </a:majorFont>
      <a:minorFont>
        <a:latin typeface="Times New Roman"/>
        <a:ea typeface=""/>
        <a:cs typefac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31750" cap="flat" cmpd="sng" algn="ctr">
          <a:solidFill>
            <a:schemeClr val="tx1"/>
          </a:solidFill>
          <a:prstDash val="solid"/>
          <a:round/>
          <a:headEnd type="none" w="med" len="med"/>
          <a:tailEnd type="none" w="med" len="med"/>
        </a:ln>
        <a:effectLst/>
      </a:spPr>
      <a:bodyPr vert="horz" wrap="none" lIns="86400" tIns="43200" rIns="86400" bIns="43200" numCol="1" anchor="t" anchorCtr="0" compatLnSpc="1">
        <a:prstTxWarp prst="textNoShape">
          <a:avLst/>
        </a:prstTxWarp>
        <a:spAutoFit/>
      </a:bodyPr>
      <a:lstStyle>
        <a:defPPr marL="0" marR="0" indent="0" algn="l" defTabSz="871538" rtl="0" eaLnBrk="1" fontAlgn="base" latinLnBrk="0" hangingPunct="1">
          <a:lnSpc>
            <a:spcPct val="100000"/>
          </a:lnSpc>
          <a:spcBef>
            <a:spcPct val="0"/>
          </a:spcBef>
          <a:spcAft>
            <a:spcPct val="0"/>
          </a:spcAft>
          <a:buClrTx/>
          <a:buSzTx/>
          <a:buFontTx/>
          <a:buNone/>
          <a:tabLst/>
          <a:defRPr kumimoji="0" lang="pl-PL" sz="2000" b="0" i="0" u="none" strike="noStrike" cap="none" normalizeH="0" baseline="0" smtClean="0">
            <a:ln>
              <a:noFill/>
            </a:ln>
            <a:solidFill>
              <a:schemeClr val="tx2"/>
            </a:solidFill>
            <a:effectLst/>
            <a:latin typeface="Times New Roman" pitchFamily="18" charset="0"/>
          </a:defRPr>
        </a:defPPr>
      </a:lstStyle>
    </a:spDef>
    <a:lnDef>
      <a:spPr bwMode="auto">
        <a:xfrm>
          <a:off x="0" y="0"/>
          <a:ext cx="1" cy="1"/>
        </a:xfrm>
        <a:custGeom>
          <a:avLst/>
          <a:gdLst/>
          <a:ahLst/>
          <a:cxnLst/>
          <a:rect l="0" t="0" r="0" b="0"/>
          <a:pathLst/>
        </a:custGeom>
        <a:noFill/>
        <a:ln w="31750" cap="flat" cmpd="sng" algn="ctr">
          <a:solidFill>
            <a:schemeClr val="tx1"/>
          </a:solidFill>
          <a:prstDash val="solid"/>
          <a:round/>
          <a:headEnd type="none" w="med" len="med"/>
          <a:tailEnd type="none" w="med" len="med"/>
        </a:ln>
        <a:effectLst/>
      </a:spPr>
      <a:bodyPr vert="horz" wrap="none" lIns="86400" tIns="43200" rIns="86400" bIns="43200" numCol="1" anchor="t" anchorCtr="0" compatLnSpc="1">
        <a:prstTxWarp prst="textNoShape">
          <a:avLst/>
        </a:prstTxWarp>
        <a:spAutoFit/>
      </a:bodyPr>
      <a:lstStyle>
        <a:defPPr marL="0" marR="0" indent="0" algn="l" defTabSz="871538" rtl="0" eaLnBrk="1" fontAlgn="base" latinLnBrk="0" hangingPunct="1">
          <a:lnSpc>
            <a:spcPct val="100000"/>
          </a:lnSpc>
          <a:spcBef>
            <a:spcPct val="0"/>
          </a:spcBef>
          <a:spcAft>
            <a:spcPct val="0"/>
          </a:spcAft>
          <a:buClrTx/>
          <a:buSzTx/>
          <a:buFontTx/>
          <a:buNone/>
          <a:tabLst/>
          <a:defRPr kumimoji="0" lang="pl-PL" sz="2000" b="0" i="0" u="none" strike="noStrike" cap="none" normalizeH="0" baseline="0" smtClean="0">
            <a:ln>
              <a:noFill/>
            </a:ln>
            <a:solidFill>
              <a:schemeClr val="tx2"/>
            </a:solidFill>
            <a:effectLst/>
            <a:latin typeface="Times New Roman" pitchFamily="18" charset="0"/>
          </a:defRPr>
        </a:defPPr>
      </a:lstStyle>
    </a:lnDef>
  </a:objectDefaults>
  <a:extraClrSchemeLst>
    <a:extraClrScheme>
      <a:clrScheme name="Projekt domyślny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ojekt domyślny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ojekt domyślny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ojekt domyślny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ojekt domyślny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ojekt domyślny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ojekt domyślny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64911</TotalTime>
  <Words>1086</Words>
  <Application>Microsoft Office PowerPoint</Application>
  <PresentationFormat>Overhead</PresentationFormat>
  <Paragraphs>108</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Cambria Math</vt:lpstr>
      <vt:lpstr>Mathematica1</vt:lpstr>
      <vt:lpstr>Mathematica3</vt:lpstr>
      <vt:lpstr>Times New Roman</vt:lpstr>
      <vt:lpstr>Times New Roman CE</vt:lpstr>
      <vt:lpstr>Projekt domyślny</vt:lpstr>
      <vt:lpstr>Geometry of X-ray sources in accreting black-hole binaries in the hard spectral state</vt:lpstr>
      <vt:lpstr>Sombreros and lampposts:  The Geometry of Accretion onto  Black Holes</vt:lpstr>
      <vt:lpstr>The lamppost model ruled out by the X-ray polarization measurement in Cyg X-1</vt:lpstr>
      <vt:lpstr>The polarization degree in Cyg X-1 is 4.0%, which is several times too high at the measured inclination of 27−28º.</vt:lpstr>
      <vt:lpstr>MAXI J1820+070 – the case for disk truncation</vt:lpstr>
      <vt:lpstr>Two solutions in the lamppost model</vt:lpstr>
      <vt:lpstr>A need for two-component Comptonization and reflection</vt:lpstr>
      <vt:lpstr>An accretion flow geometry implied by our fits</vt:lpstr>
      <vt:lpstr>MAXI J1820+070: soft X-ray reverberation lags shorten with the decreasing hardness</vt:lpstr>
      <vt:lpstr>But a truncated disk with a decreasing Rin implied by frequency-resolved spectroscopy: </vt:lpstr>
      <vt:lpstr>Simultaneous observations of Cyg X-1 with XRISM, NICER and NuSTAR</vt:lpstr>
      <vt:lpstr>The importance of broad-band coverage</vt:lpstr>
      <vt:lpstr>The fit to the broadband spectrum with two Comptonization+reflection components</vt:lpstr>
      <vt:lpstr>Conclusions</vt:lpstr>
      <vt:lpstr>The lamppost model for the source of hard X-rays</vt:lpstr>
      <vt:lpstr>In the two-Comptonization model, the Fe K line remains relatively narrow</vt:lpstr>
      <vt:lpstr>PowerPoint Presentation</vt:lpstr>
      <vt:lpstr>Different possible disc-corona geometries and energy balance</vt:lpstr>
    </vt:vector>
  </TitlesOfParts>
  <Company>CAMK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GRS 1915+105: hybrid spectral fits</dc:title>
  <dc:creator>AAZ</dc:creator>
  <cp:lastModifiedBy>AAZ</cp:lastModifiedBy>
  <cp:revision>3027</cp:revision>
  <cp:lastPrinted>2022-09-29T06:23:16Z</cp:lastPrinted>
  <dcterms:created xsi:type="dcterms:W3CDTF">2003-03-04T17:53:07Z</dcterms:created>
  <dcterms:modified xsi:type="dcterms:W3CDTF">2026-09-06T08:58:12Z</dcterms:modified>
</cp:coreProperties>
</file>