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notesMasterIdLst>
    <p:notesMasterId r:id="rId15"/>
  </p:notesMasterIdLst>
  <p:sldIdLst>
    <p:sldId id="282" r:id="rId2"/>
    <p:sldId id="272" r:id="rId3"/>
    <p:sldId id="270" r:id="rId4"/>
    <p:sldId id="277" r:id="rId5"/>
    <p:sldId id="268" r:id="rId6"/>
    <p:sldId id="289" r:id="rId7"/>
    <p:sldId id="283" r:id="rId8"/>
    <p:sldId id="261" r:id="rId9"/>
    <p:sldId id="279" r:id="rId10"/>
    <p:sldId id="280" r:id="rId11"/>
    <p:sldId id="285" r:id="rId12"/>
    <p:sldId id="291" r:id="rId13"/>
    <p:sldId id="290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BF05"/>
    <a:srgbClr val="5EBA26"/>
    <a:srgbClr val="FFA203"/>
    <a:srgbClr val="91918F"/>
    <a:srgbClr val="359AEE"/>
    <a:srgbClr val="F0BB04"/>
    <a:srgbClr val="8DD150"/>
    <a:srgbClr val="0432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47"/>
    <p:restoredTop sz="67930"/>
  </p:normalViewPr>
  <p:slideViewPr>
    <p:cSldViewPr snapToGrid="0">
      <p:cViewPr varScale="1">
        <p:scale>
          <a:sx n="96" d="100"/>
          <a:sy n="96" d="100"/>
        </p:scale>
        <p:origin x="1152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A3B826-1E5E-FF4A-B237-C6CA7355EDD8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9EFCA8-FC46-6244-B79B-0C2889B62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85911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9EFCA8-FC46-6244-B79B-0C2889B62BB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04518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9EFCA8-FC46-6244-B79B-0C2889B62BBC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9336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9EFCA8-FC46-6244-B79B-0C2889B62BBC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9277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9EFCA8-FC46-6244-B79B-0C2889B62BBC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6404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9EFCA8-FC46-6244-B79B-0C2889B62BBC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83920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9EFCA8-FC46-6244-B79B-0C2889B62BBC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12198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9EFCA8-FC46-6244-B79B-0C2889B62BBC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44490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9EFCA8-FC46-6244-B79B-0C2889B62BBC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99632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9EFCA8-FC46-6244-B79B-0C2889B62BBC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6785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9EFCA8-FC46-6244-B79B-0C2889B62BBC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82225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endParaRPr lang="en-GB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9EFCA8-FC46-6244-B79B-0C2889B62BBC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5425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EFA00-70C6-C64D-9C5D-F35E7CC08C72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1E5EB-5AD4-6642-991B-A3E2EF3FCB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89496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EFA00-70C6-C64D-9C5D-F35E7CC08C72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1E5EB-5AD4-6642-991B-A3E2EF3FCB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7742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EFA00-70C6-C64D-9C5D-F35E7CC08C72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1E5EB-5AD4-6642-991B-A3E2EF3FCB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13447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EFA00-70C6-C64D-9C5D-F35E7CC08C72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1E5EB-5AD4-6642-991B-A3E2EF3FCB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41886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EFA00-70C6-C64D-9C5D-F35E7CC08C72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1E5EB-5AD4-6642-991B-A3E2EF3FCB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83732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EFA00-70C6-C64D-9C5D-F35E7CC08C72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1E5EB-5AD4-6642-991B-A3E2EF3FCB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53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EFA00-70C6-C64D-9C5D-F35E7CC08C72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1E5EB-5AD4-6642-991B-A3E2EF3FCB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83768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EFA00-70C6-C64D-9C5D-F35E7CC08C72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1E5EB-5AD4-6642-991B-A3E2EF3FCB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05721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EFA00-70C6-C64D-9C5D-F35E7CC08C72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1E5EB-5AD4-6642-991B-A3E2EF3FCB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958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EFA00-70C6-C64D-9C5D-F35E7CC08C72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1E5EB-5AD4-6642-991B-A3E2EF3FCB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69639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EFA00-70C6-C64D-9C5D-F35E7CC08C72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1E5EB-5AD4-6642-991B-A3E2EF3FCB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60215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AEFA00-70C6-C64D-9C5D-F35E7CC08C72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11E5EB-5AD4-6642-991B-A3E2EF3FCB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929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13" Type="http://schemas.microsoft.com/office/2007/relationships/hdphoto" Target="../media/hdphoto7.wdp"/><Relationship Id="rId18" Type="http://schemas.microsoft.com/office/2007/relationships/hdphoto" Target="../media/hdphoto11.wdp"/><Relationship Id="rId26" Type="http://schemas.microsoft.com/office/2007/relationships/hdphoto" Target="../media/hdphoto17.wdp"/><Relationship Id="rId3" Type="http://schemas.openxmlformats.org/officeDocument/2006/relationships/image" Target="../media/image7.png"/><Relationship Id="rId21" Type="http://schemas.microsoft.com/office/2007/relationships/hdphoto" Target="../media/hdphoto13.wdp"/><Relationship Id="rId7" Type="http://schemas.microsoft.com/office/2007/relationships/hdphoto" Target="../media/hdphoto3.wdp"/><Relationship Id="rId12" Type="http://schemas.openxmlformats.org/officeDocument/2006/relationships/image" Target="../media/image10.png"/><Relationship Id="rId17" Type="http://schemas.microsoft.com/office/2007/relationships/hdphoto" Target="../media/hdphoto10.wdp"/><Relationship Id="rId25" Type="http://schemas.microsoft.com/office/2007/relationships/hdphoto" Target="../media/hdphoto16.wdp"/><Relationship Id="rId2" Type="http://schemas.openxmlformats.org/officeDocument/2006/relationships/notesSlide" Target="../notesSlides/notesSlide2.xml"/><Relationship Id="rId16" Type="http://schemas.microsoft.com/office/2007/relationships/hdphoto" Target="../media/hdphoto9.wdp"/><Relationship Id="rId20" Type="http://schemas.openxmlformats.org/officeDocument/2006/relationships/image" Target="../media/image12.png"/><Relationship Id="rId29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microsoft.com/office/2007/relationships/hdphoto" Target="../media/hdphoto6.wdp"/><Relationship Id="rId24" Type="http://schemas.openxmlformats.org/officeDocument/2006/relationships/image" Target="../media/image13.png"/><Relationship Id="rId32" Type="http://schemas.openxmlformats.org/officeDocument/2006/relationships/image" Target="../media/image18.png"/><Relationship Id="rId5" Type="http://schemas.openxmlformats.org/officeDocument/2006/relationships/image" Target="../media/image8.png"/><Relationship Id="rId15" Type="http://schemas.microsoft.com/office/2007/relationships/hdphoto" Target="../media/hdphoto8.wdp"/><Relationship Id="rId23" Type="http://schemas.microsoft.com/office/2007/relationships/hdphoto" Target="../media/hdphoto15.wdp"/><Relationship Id="rId28" Type="http://schemas.openxmlformats.org/officeDocument/2006/relationships/image" Target="../media/image14.png"/><Relationship Id="rId10" Type="http://schemas.microsoft.com/office/2007/relationships/hdphoto" Target="../media/hdphoto5.wdp"/><Relationship Id="rId19" Type="http://schemas.microsoft.com/office/2007/relationships/hdphoto" Target="../media/hdphoto12.wdp"/><Relationship Id="rId31" Type="http://schemas.openxmlformats.org/officeDocument/2006/relationships/image" Target="../media/image17.png"/><Relationship Id="rId4" Type="http://schemas.microsoft.com/office/2007/relationships/hdphoto" Target="../media/hdphoto1.wdp"/><Relationship Id="rId9" Type="http://schemas.openxmlformats.org/officeDocument/2006/relationships/image" Target="../media/image9.png"/><Relationship Id="rId14" Type="http://schemas.openxmlformats.org/officeDocument/2006/relationships/image" Target="../media/image11.png"/><Relationship Id="rId22" Type="http://schemas.microsoft.com/office/2007/relationships/hdphoto" Target="../media/hdphoto14.wdp"/><Relationship Id="rId27" Type="http://schemas.microsoft.com/office/2007/relationships/hdphoto" Target="../media/hdphoto18.wdp"/><Relationship Id="rId30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19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22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emf"/><Relationship Id="rId5" Type="http://schemas.openxmlformats.org/officeDocument/2006/relationships/image" Target="../media/image25.emf"/><Relationship Id="rId4" Type="http://schemas.openxmlformats.org/officeDocument/2006/relationships/image" Target="../media/image24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3.emf"/><Relationship Id="rId7" Type="http://schemas.openxmlformats.org/officeDocument/2006/relationships/image" Target="../media/image19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5.emf"/><Relationship Id="rId4" Type="http://schemas.openxmlformats.org/officeDocument/2006/relationships/image" Target="../media/image24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22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29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444DC47-6333-4692-BDDF-085F87072B6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7232" t="14172" b="17067"/>
          <a:stretch/>
        </p:blipFill>
        <p:spPr>
          <a:xfrm>
            <a:off x="0" y="10179"/>
            <a:ext cx="9144000" cy="5133321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19F2E9D8-CB2B-D67F-C919-7268D485DC20}"/>
              </a:ext>
            </a:extLst>
          </p:cNvPr>
          <p:cNvGrpSpPr/>
          <p:nvPr/>
        </p:nvGrpSpPr>
        <p:grpSpPr>
          <a:xfrm>
            <a:off x="6260927" y="4354404"/>
            <a:ext cx="2619447" cy="588623"/>
            <a:chOff x="5345459" y="4486967"/>
            <a:chExt cx="2619447" cy="588623"/>
          </a:xfrm>
        </p:grpSpPr>
        <p:sp>
          <p:nvSpPr>
            <p:cNvPr id="2" name="Rounded Rectangle 1">
              <a:extLst>
                <a:ext uri="{FF2B5EF4-FFF2-40B4-BE49-F238E27FC236}">
                  <a16:creationId xmlns:a16="http://schemas.microsoft.com/office/drawing/2014/main" id="{5F8D3C50-17A2-F755-6176-446D1DDDA39E}"/>
                </a:ext>
              </a:extLst>
            </p:cNvPr>
            <p:cNvSpPr/>
            <p:nvPr/>
          </p:nvSpPr>
          <p:spPr>
            <a:xfrm>
              <a:off x="5345459" y="4486967"/>
              <a:ext cx="2619447" cy="588623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softEdge rad="3341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50"/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E6B7918F-D268-B007-C683-C6B06C5BC95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440045" y="4547545"/>
              <a:ext cx="1480645" cy="463046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0E301374-7029-5670-63C7-73055005442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t="2177"/>
            <a:stretch/>
          </p:blipFill>
          <p:spPr>
            <a:xfrm>
              <a:off x="5400195" y="4547827"/>
              <a:ext cx="1050163" cy="469856"/>
            </a:xfrm>
            <a:prstGeom prst="rect">
              <a:avLst/>
            </a:prstGeom>
          </p:spPr>
        </p:pic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F985B316-31C0-11BE-654A-6E8738CA43AB}"/>
              </a:ext>
            </a:extLst>
          </p:cNvPr>
          <p:cNvSpPr txBox="1"/>
          <p:nvPr/>
        </p:nvSpPr>
        <p:spPr>
          <a:xfrm>
            <a:off x="1632394" y="3881374"/>
            <a:ext cx="4454381" cy="1061829"/>
          </a:xfrm>
          <a:prstGeom prst="rect">
            <a:avLst/>
          </a:prstGeom>
          <a:solidFill>
            <a:schemeClr val="tx1">
              <a:alpha val="31493"/>
            </a:schemeClr>
          </a:solidFill>
          <a:ln>
            <a:noFill/>
          </a:ln>
          <a:effectLst>
            <a:softEdge rad="116278"/>
          </a:effectLst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Montserrat </a:t>
            </a:r>
          </a:p>
          <a:p>
            <a:r>
              <a:rPr lang="en-GB" b="1" dirty="0">
                <a:solidFill>
                  <a:schemeClr val="bg1"/>
                </a:solidFill>
              </a:rPr>
              <a:t>ARMAS PADILLA</a:t>
            </a:r>
          </a:p>
          <a:p>
            <a:r>
              <a:rPr lang="en-GB" sz="900" b="1" dirty="0">
                <a:solidFill>
                  <a:schemeClr val="bg1"/>
                </a:solidFill>
              </a:rPr>
              <a:t>T. Muñoz-</a:t>
            </a:r>
            <a:r>
              <a:rPr lang="en-GB" sz="900" b="1" dirty="0" err="1">
                <a:solidFill>
                  <a:schemeClr val="bg1"/>
                </a:solidFill>
              </a:rPr>
              <a:t>Darias</a:t>
            </a:r>
            <a:r>
              <a:rPr lang="en-GB" sz="900" dirty="0">
                <a:solidFill>
                  <a:schemeClr val="bg1"/>
                </a:solidFill>
              </a:rPr>
              <a:t>; A. </a:t>
            </a:r>
            <a:r>
              <a:rPr lang="en-GB" sz="900" dirty="0" err="1">
                <a:solidFill>
                  <a:schemeClr val="bg1"/>
                </a:solidFill>
              </a:rPr>
              <a:t>Ambrifi</a:t>
            </a:r>
            <a:r>
              <a:rPr lang="en-GB" sz="900" b="1" dirty="0">
                <a:solidFill>
                  <a:schemeClr val="bg1"/>
                </a:solidFill>
              </a:rPr>
              <a:t>; C. </a:t>
            </a:r>
            <a:r>
              <a:rPr lang="en-GB" sz="900" b="1" dirty="0" err="1">
                <a:solidFill>
                  <a:schemeClr val="bg1"/>
                </a:solidFill>
              </a:rPr>
              <a:t>Baglio</a:t>
            </a:r>
            <a:r>
              <a:rPr lang="en-GB" sz="900" b="1" dirty="0">
                <a:solidFill>
                  <a:schemeClr val="bg1"/>
                </a:solidFill>
              </a:rPr>
              <a:t>; J. </a:t>
            </a:r>
            <a:r>
              <a:rPr lang="en-GB" sz="900" b="1" dirty="0" err="1">
                <a:solidFill>
                  <a:schemeClr val="bg1"/>
                </a:solidFill>
              </a:rPr>
              <a:t>Casares</a:t>
            </a:r>
            <a:r>
              <a:rPr lang="en-GB" sz="900" b="1" dirty="0">
                <a:solidFill>
                  <a:schemeClr val="bg1"/>
                </a:solidFill>
              </a:rPr>
              <a:t>; </a:t>
            </a:r>
            <a:r>
              <a:rPr lang="en-GB" sz="900" dirty="0">
                <a:solidFill>
                  <a:schemeClr val="bg1"/>
                </a:solidFill>
              </a:rPr>
              <a:t>J. M. Corral-Santana; V. </a:t>
            </a:r>
            <a:r>
              <a:rPr lang="en-GB" sz="900" dirty="0" err="1">
                <a:solidFill>
                  <a:schemeClr val="bg1"/>
                </a:solidFill>
              </a:rPr>
              <a:t>Cúneo</a:t>
            </a:r>
            <a:r>
              <a:rPr lang="en-GB" sz="900" b="1" dirty="0">
                <a:solidFill>
                  <a:schemeClr val="bg1"/>
                </a:solidFill>
              </a:rPr>
              <a:t>; R. Fender</a:t>
            </a:r>
            <a:r>
              <a:rPr lang="en-GB" sz="900" dirty="0">
                <a:solidFill>
                  <a:schemeClr val="bg1"/>
                </a:solidFill>
              </a:rPr>
              <a:t>; J. A. Fernández Ontiveros; </a:t>
            </a:r>
            <a:r>
              <a:rPr lang="en-GB" sz="900" b="1" dirty="0">
                <a:solidFill>
                  <a:schemeClr val="bg1"/>
                </a:solidFill>
              </a:rPr>
              <a:t>D. Mata Sanchez</a:t>
            </a:r>
            <a:r>
              <a:rPr lang="en-GB" sz="900" dirty="0">
                <a:solidFill>
                  <a:schemeClr val="bg1"/>
                </a:solidFill>
              </a:rPr>
              <a:t>; M. A. Pérez Torres; G. Ponti; D. Russell; </a:t>
            </a:r>
            <a:r>
              <a:rPr lang="en-GB" sz="900" b="1" dirty="0">
                <a:solidFill>
                  <a:schemeClr val="bg1"/>
                </a:solidFill>
              </a:rPr>
              <a:t>E. Saavedra</a:t>
            </a:r>
            <a:r>
              <a:rPr lang="en-GB" sz="900" dirty="0">
                <a:solidFill>
                  <a:schemeClr val="bg1"/>
                </a:solidFill>
              </a:rPr>
              <a:t>; J. Sánchez Sierras; M. </a:t>
            </a:r>
            <a:r>
              <a:rPr lang="en-GB" sz="900" dirty="0" err="1">
                <a:solidFill>
                  <a:schemeClr val="bg1"/>
                </a:solidFill>
              </a:rPr>
              <a:t>Shidatsu</a:t>
            </a:r>
            <a:r>
              <a:rPr lang="en-GB" sz="900" dirty="0">
                <a:solidFill>
                  <a:schemeClr val="bg1"/>
                </a:solidFill>
              </a:rPr>
              <a:t>; Y. Ueda; </a:t>
            </a:r>
            <a:r>
              <a:rPr lang="en-GB" sz="900" b="1" dirty="0">
                <a:solidFill>
                  <a:schemeClr val="bg1"/>
                </a:solidFill>
              </a:rPr>
              <a:t>F. </a:t>
            </a:r>
            <a:r>
              <a:rPr lang="en-GB" sz="900" b="1" dirty="0" err="1">
                <a:solidFill>
                  <a:schemeClr val="bg1"/>
                </a:solidFill>
              </a:rPr>
              <a:t>Vincentelli</a:t>
            </a:r>
            <a:r>
              <a:rPr lang="en-GB" sz="900" dirty="0">
                <a:solidFill>
                  <a:schemeClr val="bg1"/>
                </a:solidFill>
              </a:rPr>
              <a:t>; I. V. </a:t>
            </a:r>
            <a:r>
              <a:rPr lang="en-GB" sz="900" dirty="0" err="1">
                <a:solidFill>
                  <a:schemeClr val="bg1"/>
                </a:solidFill>
              </a:rPr>
              <a:t>Yanes</a:t>
            </a:r>
            <a:r>
              <a:rPr lang="en-GB" sz="900" dirty="0">
                <a:solidFill>
                  <a:schemeClr val="bg1"/>
                </a:solidFill>
              </a:rPr>
              <a:t> </a:t>
            </a:r>
            <a:r>
              <a:rPr lang="en-GB" sz="900" dirty="0" err="1">
                <a:solidFill>
                  <a:schemeClr val="bg1"/>
                </a:solidFill>
              </a:rPr>
              <a:t>Rizo</a:t>
            </a:r>
            <a:endParaRPr lang="en-GB" sz="900" dirty="0">
              <a:solidFill>
                <a:schemeClr val="bg1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E0572FB-8D99-4DA7-5045-8E319E6012D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7519" y="3928259"/>
            <a:ext cx="1097237" cy="109723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75CD579-31F5-EB0B-889D-F3E9C753D4DA}"/>
              </a:ext>
            </a:extLst>
          </p:cNvPr>
          <p:cNvSpPr txBox="1"/>
          <p:nvPr/>
        </p:nvSpPr>
        <p:spPr>
          <a:xfrm>
            <a:off x="1198127" y="361796"/>
            <a:ext cx="67477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7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Self-Shadowing Black Hole Accretion Disc</a:t>
            </a:r>
          </a:p>
          <a:p>
            <a:r>
              <a:rPr lang="en-GB" sz="27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during a Soft State Decay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A3B8427-CDA3-F96C-F92E-BC8DF848C2BC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508374" y="1292876"/>
            <a:ext cx="2381250" cy="71437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53C6CD9-ACE4-3DBC-F5B7-913021D79EBA}"/>
              </a:ext>
            </a:extLst>
          </p:cNvPr>
          <p:cNvSpPr txBox="1"/>
          <p:nvPr/>
        </p:nvSpPr>
        <p:spPr>
          <a:xfrm>
            <a:off x="6379836" y="1265315"/>
            <a:ext cx="1553567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50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(to be published in)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8828DAC0-6464-3736-DC4B-63E245D65CC5}"/>
              </a:ext>
            </a:extLst>
          </p:cNvPr>
          <p:cNvGrpSpPr/>
          <p:nvPr/>
        </p:nvGrpSpPr>
        <p:grpSpPr>
          <a:xfrm>
            <a:off x="7003365" y="1884764"/>
            <a:ext cx="729314" cy="734193"/>
            <a:chOff x="4529669" y="1902776"/>
            <a:chExt cx="972419" cy="978923"/>
          </a:xfrm>
        </p:grpSpPr>
        <p:sp>
          <p:nvSpPr>
            <p:cNvPr id="16" name="Extract 15">
              <a:extLst>
                <a:ext uri="{FF2B5EF4-FFF2-40B4-BE49-F238E27FC236}">
                  <a16:creationId xmlns:a16="http://schemas.microsoft.com/office/drawing/2014/main" id="{1FF2B760-4A81-DED5-D178-E4DE69C4FEE3}"/>
                </a:ext>
              </a:extLst>
            </p:cNvPr>
            <p:cNvSpPr/>
            <p:nvPr/>
          </p:nvSpPr>
          <p:spPr>
            <a:xfrm>
              <a:off x="4529669" y="1902776"/>
              <a:ext cx="972419" cy="872174"/>
            </a:xfrm>
            <a:prstGeom prst="flowChartExtract">
              <a:avLst/>
            </a:prstGeom>
            <a:noFill/>
            <a:ln w="69850" cap="rnd">
              <a:solidFill>
                <a:srgbClr val="FFC000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50">
                <a:solidFill>
                  <a:srgbClr val="FFFF00"/>
                </a:solidFill>
              </a:endParaRPr>
            </a:p>
          </p:txBody>
        </p:sp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10E55A8C-F15C-31B2-47C3-E177D1B757C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4598117" y="2316328"/>
              <a:ext cx="687933" cy="458622"/>
            </a:xfrm>
            <a:prstGeom prst="rect">
              <a:avLst/>
            </a:prstGeom>
          </p:spPr>
        </p:pic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A6E3291D-2DA1-A0A1-7004-876BD2813D85}"/>
                </a:ext>
              </a:extLst>
            </p:cNvPr>
            <p:cNvSpPr txBox="1"/>
            <p:nvPr/>
          </p:nvSpPr>
          <p:spPr>
            <a:xfrm>
              <a:off x="5040311" y="2266146"/>
              <a:ext cx="392415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solidFill>
                    <a:srgbClr val="F5BF05"/>
                  </a:solidFill>
                  <a:latin typeface="Stencil" pitchFamily="82" charset="77"/>
                </a:rPr>
                <a:t>!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41394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" name="Picture 86">
            <a:extLst>
              <a:ext uri="{FF2B5EF4-FFF2-40B4-BE49-F238E27FC236}">
                <a16:creationId xmlns:a16="http://schemas.microsoft.com/office/drawing/2014/main" id="{EE600719-92BD-82FC-6322-A277576D8BC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owEdges/>
                    </a14:imgEffect>
                  </a14:imgLayer>
                </a14:imgProps>
              </a:ext>
            </a:extLst>
          </a:blip>
          <a:srcRect l="2299" t="1559" r="3408"/>
          <a:stretch/>
        </p:blipFill>
        <p:spPr>
          <a:xfrm>
            <a:off x="8825444" y="2171322"/>
            <a:ext cx="1814819" cy="2084289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145F2451-653D-64E9-C7C3-44D6471ABF2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GlowEdges/>
                    </a14:imgEffect>
                  </a14:imgLayer>
                </a14:imgProps>
              </a:ext>
            </a:extLst>
          </a:blip>
          <a:srcRect l="2692" t="9421" r="3296" b="1730"/>
          <a:stretch/>
        </p:blipFill>
        <p:spPr>
          <a:xfrm>
            <a:off x="3395278" y="4094103"/>
            <a:ext cx="2375704" cy="1083224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0FB40E91-BF0A-2163-DC4D-3425AB2563A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GlowEdges/>
                    </a14:imgEffect>
                  </a14:imgLayer>
                </a14:imgProps>
              </a:ext>
            </a:extLst>
          </a:blip>
          <a:srcRect l="2692" t="9421" r="3296" b="1730"/>
          <a:stretch/>
        </p:blipFill>
        <p:spPr>
          <a:xfrm>
            <a:off x="5129962" y="1204028"/>
            <a:ext cx="2231848" cy="1244561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D9406C31-35B8-94AD-88FF-2559C060DB7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artisticGlowEdges/>
                    </a14:imgEffect>
                  </a14:imgLayer>
                </a14:imgProps>
              </a:ext>
            </a:extLst>
          </a:blip>
          <a:srcRect l="2299" t="1559" r="3408"/>
          <a:stretch/>
        </p:blipFill>
        <p:spPr>
          <a:xfrm>
            <a:off x="3403243" y="510198"/>
            <a:ext cx="1814819" cy="2084289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B909A72C-104F-FA26-6D6F-2B599342FA44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artisticGlowEdge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976764" y="479064"/>
            <a:ext cx="1296944" cy="899467"/>
          </a:xfrm>
          <a:prstGeom prst="rect">
            <a:avLst/>
          </a:prstGeom>
        </p:spPr>
      </p:pic>
      <p:pic>
        <p:nvPicPr>
          <p:cNvPr id="92" name="Picture 91">
            <a:extLst>
              <a:ext uri="{FF2B5EF4-FFF2-40B4-BE49-F238E27FC236}">
                <a16:creationId xmlns:a16="http://schemas.microsoft.com/office/drawing/2014/main" id="{4D911864-2A84-F479-8F9D-0B4EEF33AB91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artisticGlowEdge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13741" y="2411473"/>
            <a:ext cx="2059226" cy="1428131"/>
          </a:xfrm>
          <a:prstGeom prst="rect">
            <a:avLst/>
          </a:prstGeom>
        </p:spPr>
      </p:pic>
      <p:pic>
        <p:nvPicPr>
          <p:cNvPr id="93" name="Picture 92">
            <a:extLst>
              <a:ext uri="{FF2B5EF4-FFF2-40B4-BE49-F238E27FC236}">
                <a16:creationId xmlns:a16="http://schemas.microsoft.com/office/drawing/2014/main" id="{F6A75783-DD19-4F14-8309-408B7402D7CE}"/>
              </a:ext>
            </a:extLst>
          </p:cNvPr>
          <p:cNvPicPr>
            <a:picLocks noChangeAspect="1"/>
          </p:cNvPicPr>
          <p:nvPr/>
        </p:nvPicPr>
        <p:blipFill>
          <a:blip r:embed="rId12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artisticGlowEdge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382473" y="2587286"/>
            <a:ext cx="2156050" cy="1585661"/>
          </a:xfrm>
          <a:prstGeom prst="rect">
            <a:avLst/>
          </a:prstGeom>
        </p:spPr>
      </p:pic>
      <p:pic>
        <p:nvPicPr>
          <p:cNvPr id="94" name="Picture 2">
            <a:extLst>
              <a:ext uri="{FF2B5EF4-FFF2-40B4-BE49-F238E27FC236}">
                <a16:creationId xmlns:a16="http://schemas.microsoft.com/office/drawing/2014/main" id="{F957EA2E-B495-F36E-84B6-FB03FC78BE2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82" t="23602" r="3540" b="21142"/>
          <a:stretch/>
        </p:blipFill>
        <p:spPr bwMode="auto">
          <a:xfrm>
            <a:off x="7273709" y="544624"/>
            <a:ext cx="3000554" cy="1013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5" name="Picture 94">
            <a:extLst>
              <a:ext uri="{FF2B5EF4-FFF2-40B4-BE49-F238E27FC236}">
                <a16:creationId xmlns:a16="http://schemas.microsoft.com/office/drawing/2014/main" id="{EB08A7AE-EAA8-A03F-C28B-AC4FF778E531}"/>
              </a:ext>
            </a:extLst>
          </p:cNvPr>
          <p:cNvPicPr>
            <a:picLocks noChangeAspect="1"/>
          </p:cNvPicPr>
          <p:nvPr/>
        </p:nvPicPr>
        <p:blipFill>
          <a:blip r:embed="rId12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artisticGlowEdge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198507" y="510198"/>
            <a:ext cx="950524" cy="699060"/>
          </a:xfrm>
          <a:prstGeom prst="rect">
            <a:avLst/>
          </a:prstGeom>
        </p:spPr>
      </p:pic>
      <p:pic>
        <p:nvPicPr>
          <p:cNvPr id="96" name="Picture 95">
            <a:extLst>
              <a:ext uri="{FF2B5EF4-FFF2-40B4-BE49-F238E27FC236}">
                <a16:creationId xmlns:a16="http://schemas.microsoft.com/office/drawing/2014/main" id="{15FD9D5F-4FD3-05EE-1569-A95ADED0A79A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artisticGlowEdge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312580" y="1344916"/>
            <a:ext cx="626382" cy="587939"/>
          </a:xfrm>
          <a:prstGeom prst="rect">
            <a:avLst/>
          </a:prstGeom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84518CE7-77B1-B891-D7E3-AFAA92B82778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artisticGlowEdge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825444" y="1495654"/>
            <a:ext cx="1423044" cy="899467"/>
          </a:xfrm>
          <a:prstGeom prst="rect">
            <a:avLst/>
          </a:prstGeom>
        </p:spPr>
      </p:pic>
      <p:pic>
        <p:nvPicPr>
          <p:cNvPr id="98" name="Picture 97">
            <a:extLst>
              <a:ext uri="{FF2B5EF4-FFF2-40B4-BE49-F238E27FC236}">
                <a16:creationId xmlns:a16="http://schemas.microsoft.com/office/drawing/2014/main" id="{4FFF8F5F-9FE8-D1E3-93C8-4AC79FA354F6}"/>
              </a:ext>
            </a:extLst>
          </p:cNvPr>
          <p:cNvPicPr>
            <a:picLocks noChangeAspect="1"/>
          </p:cNvPicPr>
          <p:nvPr/>
        </p:nvPicPr>
        <p:blipFill>
          <a:blip r:embed="rId12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artisticGlowEdge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225292" y="1542858"/>
            <a:ext cx="1607781" cy="1065092"/>
          </a:xfrm>
          <a:prstGeom prst="rect">
            <a:avLst/>
          </a:prstGeom>
        </p:spPr>
      </p:pic>
      <p:pic>
        <p:nvPicPr>
          <p:cNvPr id="99" name="Picture 98">
            <a:extLst>
              <a:ext uri="{FF2B5EF4-FFF2-40B4-BE49-F238E27FC236}">
                <a16:creationId xmlns:a16="http://schemas.microsoft.com/office/drawing/2014/main" id="{853B2291-B6B3-924D-8D56-2D4AD8BCEDD4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artisticGlowEdge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445384" y="4118720"/>
            <a:ext cx="803848" cy="754513"/>
          </a:xfrm>
          <a:prstGeom prst="rect">
            <a:avLst/>
          </a:prstGeom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id="{27C52216-CE87-3ACD-AB62-DF7E32C8CC44}"/>
              </a:ext>
            </a:extLst>
          </p:cNvPr>
          <p:cNvPicPr>
            <a:picLocks noChangeAspect="1"/>
          </p:cNvPicPr>
          <p:nvPr/>
        </p:nvPicPr>
        <p:blipFill>
          <a:blip r:embed="rId20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artisticGlowEdge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351127" y="3832403"/>
            <a:ext cx="1617459" cy="663573"/>
          </a:xfrm>
          <a:prstGeom prst="rect">
            <a:avLst/>
          </a:prstGeom>
        </p:spPr>
      </p:pic>
      <p:pic>
        <p:nvPicPr>
          <p:cNvPr id="101" name="Picture 2">
            <a:extLst>
              <a:ext uri="{FF2B5EF4-FFF2-40B4-BE49-F238E27FC236}">
                <a16:creationId xmlns:a16="http://schemas.microsoft.com/office/drawing/2014/main" id="{F141EE4F-ACE0-F293-FF1F-14BC3A74ECF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279" t="23602" r="3540" b="21142"/>
          <a:stretch/>
        </p:blipFill>
        <p:spPr bwMode="auto">
          <a:xfrm>
            <a:off x="8070482" y="4255611"/>
            <a:ext cx="1258449" cy="897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" name="Picture 101">
            <a:extLst>
              <a:ext uri="{FF2B5EF4-FFF2-40B4-BE49-F238E27FC236}">
                <a16:creationId xmlns:a16="http://schemas.microsoft.com/office/drawing/2014/main" id="{87A76CFA-CE49-40CE-0A5F-FB3F65B3EB7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artisticGlowEdges/>
                    </a14:imgEffect>
                  </a14:imgLayer>
                </a14:imgProps>
              </a:ext>
            </a:extLst>
          </a:blip>
          <a:srcRect l="2299" t="1559" r="3408"/>
          <a:stretch/>
        </p:blipFill>
        <p:spPr>
          <a:xfrm>
            <a:off x="6899991" y="3773173"/>
            <a:ext cx="1225975" cy="1368683"/>
          </a:xfrm>
          <a:prstGeom prst="rect">
            <a:avLst/>
          </a:prstGeom>
        </p:spPr>
      </p:pic>
      <p:pic>
        <p:nvPicPr>
          <p:cNvPr id="104" name="Picture 103">
            <a:extLst>
              <a:ext uri="{FF2B5EF4-FFF2-40B4-BE49-F238E27FC236}">
                <a16:creationId xmlns:a16="http://schemas.microsoft.com/office/drawing/2014/main" id="{B3AEAF0C-0373-4A2A-943C-FE570A775E02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artisticGlowEdge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240830" y="4196230"/>
            <a:ext cx="1033433" cy="970007"/>
          </a:xfrm>
          <a:prstGeom prst="rect">
            <a:avLst/>
          </a:prstGeom>
        </p:spPr>
      </p:pic>
      <p:pic>
        <p:nvPicPr>
          <p:cNvPr id="105" name="Picture 104">
            <a:extLst>
              <a:ext uri="{FF2B5EF4-FFF2-40B4-BE49-F238E27FC236}">
                <a16:creationId xmlns:a16="http://schemas.microsoft.com/office/drawing/2014/main" id="{0CEA7551-C687-224B-50DE-65EC501884F9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artisticGlowEdges/>
                    </a14:imgEffect>
                  </a14:imgLayer>
                </a14:imgProps>
              </a:ext>
            </a:extLst>
          </a:blip>
          <a:srcRect l="5161"/>
          <a:stretch/>
        </p:blipFill>
        <p:spPr>
          <a:xfrm>
            <a:off x="5769541" y="4467173"/>
            <a:ext cx="1130450" cy="719491"/>
          </a:xfrm>
          <a:prstGeom prst="rect">
            <a:avLst/>
          </a:prstGeom>
        </p:spPr>
      </p:pic>
      <p:pic>
        <p:nvPicPr>
          <p:cNvPr id="106" name="Picture 105">
            <a:extLst>
              <a:ext uri="{FF2B5EF4-FFF2-40B4-BE49-F238E27FC236}">
                <a16:creationId xmlns:a16="http://schemas.microsoft.com/office/drawing/2014/main" id="{0AB9E7AC-7826-7E34-4F1F-CA25E84E4D4E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artisticGlowEdges/>
                    </a14:imgEffect>
                  </a14:imgLayer>
                </a14:imgProps>
              </a:ext>
            </a:extLst>
          </a:blip>
          <a:srcRect l="671"/>
          <a:stretch/>
        </p:blipFill>
        <p:spPr>
          <a:xfrm>
            <a:off x="7237560" y="2569367"/>
            <a:ext cx="1814819" cy="1199476"/>
          </a:xfrm>
          <a:prstGeom prst="rect">
            <a:avLst/>
          </a:prstGeom>
        </p:spPr>
      </p:pic>
      <p:pic>
        <p:nvPicPr>
          <p:cNvPr id="107" name="Picture 106">
            <a:extLst>
              <a:ext uri="{FF2B5EF4-FFF2-40B4-BE49-F238E27FC236}">
                <a16:creationId xmlns:a16="http://schemas.microsoft.com/office/drawing/2014/main" id="{F8F3A2ED-31D1-988F-992E-7DEEAA9E91C9}"/>
              </a:ext>
            </a:extLst>
          </p:cNvPr>
          <p:cNvPicPr>
            <a:picLocks noChangeAspect="1"/>
          </p:cNvPicPr>
          <p:nvPr/>
        </p:nvPicPr>
        <p:blipFill>
          <a:blip r:embed="rId20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artisticGlowEdge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22709" y="3754720"/>
            <a:ext cx="1287960" cy="528394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25817A23-4611-2F92-A47C-2AE7DDA775B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owEdges/>
                    </a14:imgEffect>
                  </a14:imgLayer>
                </a14:imgProps>
              </a:ext>
            </a:extLst>
          </a:blip>
          <a:srcRect l="2299" t="1559" r="3408"/>
          <a:stretch/>
        </p:blipFill>
        <p:spPr>
          <a:xfrm>
            <a:off x="5150944" y="2140650"/>
            <a:ext cx="1814819" cy="2084289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EECB5869-FE2A-CA8A-1809-56DCCB11A4A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GlowEdges/>
                    </a14:imgEffect>
                  </a14:imgLayer>
                </a14:imgProps>
              </a:ext>
            </a:extLst>
          </a:blip>
          <a:srcRect l="2692" t="9421" r="3296" b="1730"/>
          <a:stretch/>
        </p:blipFill>
        <p:spPr>
          <a:xfrm>
            <a:off x="-279222" y="4063431"/>
            <a:ext cx="2375704" cy="1083224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430CC9EE-4AD4-6542-0D7F-59420AA7BCF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GlowEdges/>
                    </a14:imgEffect>
                  </a14:imgLayer>
                </a14:imgProps>
              </a:ext>
            </a:extLst>
          </a:blip>
          <a:srcRect l="2692" t="9421" r="3296" b="1730"/>
          <a:stretch/>
        </p:blipFill>
        <p:spPr>
          <a:xfrm>
            <a:off x="1455462" y="1173356"/>
            <a:ext cx="2231848" cy="1244561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4507FAF6-4407-40A2-C64F-D9843CE4764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artisticGlowEdges/>
                    </a14:imgEffect>
                  </a14:imgLayer>
                </a14:imgProps>
              </a:ext>
            </a:extLst>
          </a:blip>
          <a:srcRect l="2299" t="1559" r="3408"/>
          <a:stretch/>
        </p:blipFill>
        <p:spPr>
          <a:xfrm>
            <a:off x="-271257" y="479526"/>
            <a:ext cx="1814819" cy="2084289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8E62D187-D2B1-E5BB-9C23-970A69A893E4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artisticGlowEdge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302264" y="448392"/>
            <a:ext cx="1296944" cy="899467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E4EBB8FC-47CE-C88C-7AE6-D1490934CEAC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artisticGlowEdge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39241" y="2380801"/>
            <a:ext cx="2059226" cy="1428131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819CA173-7255-54F9-3DC9-F09CCAB2163B}"/>
              </a:ext>
            </a:extLst>
          </p:cNvPr>
          <p:cNvPicPr>
            <a:picLocks noChangeAspect="1"/>
          </p:cNvPicPr>
          <p:nvPr/>
        </p:nvPicPr>
        <p:blipFill>
          <a:blip r:embed="rId12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artisticGlowEdge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292027" y="2556614"/>
            <a:ext cx="2156050" cy="1585661"/>
          </a:xfrm>
          <a:prstGeom prst="rect">
            <a:avLst/>
          </a:prstGeom>
        </p:spPr>
      </p:pic>
      <p:pic>
        <p:nvPicPr>
          <p:cNvPr id="73" name="Picture 2">
            <a:extLst>
              <a:ext uri="{FF2B5EF4-FFF2-40B4-BE49-F238E27FC236}">
                <a16:creationId xmlns:a16="http://schemas.microsoft.com/office/drawing/2014/main" id="{F8E37C0E-1839-8CA4-4536-1E55B2F688C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82" t="23602" r="3540" b="21142"/>
          <a:stretch/>
        </p:blipFill>
        <p:spPr bwMode="auto">
          <a:xfrm>
            <a:off x="3599209" y="513952"/>
            <a:ext cx="3000554" cy="1013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3A8B9DBE-657D-A676-7E3D-1C396D893602}"/>
              </a:ext>
            </a:extLst>
          </p:cNvPr>
          <p:cNvPicPr>
            <a:picLocks noChangeAspect="1"/>
          </p:cNvPicPr>
          <p:nvPr/>
        </p:nvPicPr>
        <p:blipFill>
          <a:blip r:embed="rId12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artisticGlowEdge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24007" y="479526"/>
            <a:ext cx="950524" cy="699060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2B366993-3991-CAC3-39AC-EC08DBF98AEF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artisticGlowEdge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38080" y="1314244"/>
            <a:ext cx="626382" cy="587939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8BD225DC-18EB-E2CB-9422-8BC781CD5F3C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artisticGlowEdge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150944" y="1464982"/>
            <a:ext cx="1423044" cy="899467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D6E36DC3-65C2-E3A6-8409-9D15D97DC18B}"/>
              </a:ext>
            </a:extLst>
          </p:cNvPr>
          <p:cNvPicPr>
            <a:picLocks noChangeAspect="1"/>
          </p:cNvPicPr>
          <p:nvPr/>
        </p:nvPicPr>
        <p:blipFill>
          <a:blip r:embed="rId12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artisticGlowEdge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550792" y="1512186"/>
            <a:ext cx="1607781" cy="1065092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F54C91F9-4206-9FE7-2D54-AD41F7E20C87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artisticGlowEdge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229116" y="4088048"/>
            <a:ext cx="803848" cy="754513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4360C4A6-6869-21D7-052E-C1E135A45035}"/>
              </a:ext>
            </a:extLst>
          </p:cNvPr>
          <p:cNvPicPr>
            <a:picLocks noChangeAspect="1"/>
          </p:cNvPicPr>
          <p:nvPr/>
        </p:nvPicPr>
        <p:blipFill>
          <a:blip r:embed="rId20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artisticGlowEdge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76627" y="3801731"/>
            <a:ext cx="1617459" cy="663573"/>
          </a:xfrm>
          <a:prstGeom prst="rect">
            <a:avLst/>
          </a:prstGeom>
        </p:spPr>
      </p:pic>
      <p:pic>
        <p:nvPicPr>
          <p:cNvPr id="80" name="Picture 2">
            <a:extLst>
              <a:ext uri="{FF2B5EF4-FFF2-40B4-BE49-F238E27FC236}">
                <a16:creationId xmlns:a16="http://schemas.microsoft.com/office/drawing/2014/main" id="{218EF384-4885-110F-D455-91E225C5608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279" t="23602" r="3540" b="21142"/>
          <a:stretch/>
        </p:blipFill>
        <p:spPr bwMode="auto">
          <a:xfrm>
            <a:off x="4395982" y="4224939"/>
            <a:ext cx="1258449" cy="897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CA80C473-C206-2CDD-A8E2-BB77AE67A7A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artisticGlowEdges/>
                    </a14:imgEffect>
                  </a14:imgLayer>
                </a14:imgProps>
              </a:ext>
            </a:extLst>
          </a:blip>
          <a:srcRect l="2299" t="1559" r="3408"/>
          <a:stretch/>
        </p:blipFill>
        <p:spPr>
          <a:xfrm>
            <a:off x="3225491" y="3742501"/>
            <a:ext cx="1225975" cy="1368683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AE033CAE-2A58-C26C-A6AF-DC0BFFD937E6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artisticGlowEdge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566330" y="4165558"/>
            <a:ext cx="1033433" cy="970007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7B331526-9FA4-4024-89A5-142F0E96DEF5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artisticGlowEdges/>
                    </a14:imgEffect>
                  </a14:imgLayer>
                </a14:imgProps>
              </a:ext>
            </a:extLst>
          </a:blip>
          <a:srcRect l="5161"/>
          <a:stretch/>
        </p:blipFill>
        <p:spPr>
          <a:xfrm>
            <a:off x="2095041" y="4436501"/>
            <a:ext cx="1130450" cy="719491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E23438BE-5CF4-0DDE-69F6-E5111C3AA684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artisticGlowEdges/>
                    </a14:imgEffect>
                  </a14:imgLayer>
                </a14:imgProps>
              </a:ext>
            </a:extLst>
          </a:blip>
          <a:srcRect l="671"/>
          <a:stretch/>
        </p:blipFill>
        <p:spPr>
          <a:xfrm>
            <a:off x="3563060" y="2538695"/>
            <a:ext cx="1814819" cy="1199476"/>
          </a:xfrm>
          <a:prstGeom prst="rect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id="{969CACBA-2AF0-7542-1E59-AF7A123703C9}"/>
              </a:ext>
            </a:extLst>
          </p:cNvPr>
          <p:cNvPicPr>
            <a:picLocks noChangeAspect="1"/>
          </p:cNvPicPr>
          <p:nvPr/>
        </p:nvPicPr>
        <p:blipFill>
          <a:blip r:embed="rId20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artisticGlowEdge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448209" y="3724048"/>
            <a:ext cx="1287960" cy="528394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1616F7B2-3A04-2760-07E3-63D11C9629C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owEdges/>
                    </a14:imgEffect>
                  </a14:imgLayer>
                </a14:imgProps>
              </a:ext>
            </a:extLst>
          </a:blip>
          <a:srcRect l="2299" t="1559" r="3408"/>
          <a:stretch/>
        </p:blipFill>
        <p:spPr>
          <a:xfrm>
            <a:off x="6565201" y="2148585"/>
            <a:ext cx="1814819" cy="2084289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E6FED6DD-B758-4B80-A201-6FDB5F36FD1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GlowEdges/>
                    </a14:imgEffect>
                  </a14:imgLayer>
                </a14:imgProps>
              </a:ext>
            </a:extLst>
          </a:blip>
          <a:srcRect l="2692" t="9421" r="3296" b="1730"/>
          <a:stretch/>
        </p:blipFill>
        <p:spPr>
          <a:xfrm>
            <a:off x="1135035" y="4071366"/>
            <a:ext cx="2375704" cy="1083224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68A72B86-8881-4D24-DC9D-066B6FD91A9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GlowEdges/>
                    </a14:imgEffect>
                  </a14:imgLayer>
                </a14:imgProps>
              </a:ext>
            </a:extLst>
          </a:blip>
          <a:srcRect l="2692" t="9421" r="3296" b="1730"/>
          <a:stretch/>
        </p:blipFill>
        <p:spPr>
          <a:xfrm>
            <a:off x="2869719" y="1181291"/>
            <a:ext cx="2231848" cy="124456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85CA5D11-9A71-9315-7786-D1D26B9E194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artisticGlowEdges/>
                    </a14:imgEffect>
                  </a14:imgLayer>
                </a14:imgProps>
              </a:ext>
            </a:extLst>
          </a:blip>
          <a:srcRect l="2299" t="1559" r="3408"/>
          <a:stretch/>
        </p:blipFill>
        <p:spPr>
          <a:xfrm>
            <a:off x="1143000" y="487461"/>
            <a:ext cx="1814819" cy="2084289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32BC604C-81D1-6D5F-7260-05E7A2722404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artisticGlowEdge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716521" y="456327"/>
            <a:ext cx="1296944" cy="89946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EDAE401-5EDC-2077-E712-0D5986BCD68D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artisticGlowEdge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53498" y="2388736"/>
            <a:ext cx="2059226" cy="1428131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F20F87D3-BC57-A378-C3FE-C0C8D0831B8D}"/>
              </a:ext>
            </a:extLst>
          </p:cNvPr>
          <p:cNvPicPr>
            <a:picLocks noChangeAspect="1"/>
          </p:cNvPicPr>
          <p:nvPr/>
        </p:nvPicPr>
        <p:blipFill>
          <a:blip r:embed="rId12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artisticGlowEdge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22230" y="2564549"/>
            <a:ext cx="2156050" cy="1585661"/>
          </a:xfrm>
          <a:prstGeom prst="rect">
            <a:avLst/>
          </a:prstGeom>
        </p:spPr>
      </p:pic>
      <p:pic>
        <p:nvPicPr>
          <p:cNvPr id="36" name="Picture 2">
            <a:extLst>
              <a:ext uri="{FF2B5EF4-FFF2-40B4-BE49-F238E27FC236}">
                <a16:creationId xmlns:a16="http://schemas.microsoft.com/office/drawing/2014/main" id="{815B2F4C-2F4A-3C2E-11CB-F1E0D0EC8B2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82" t="23602" r="3540" b="21142"/>
          <a:stretch/>
        </p:blipFill>
        <p:spPr bwMode="auto">
          <a:xfrm>
            <a:off x="5013466" y="521887"/>
            <a:ext cx="3000554" cy="1013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9DA862E4-8A64-A365-94C3-32B10BB25ED0}"/>
              </a:ext>
            </a:extLst>
          </p:cNvPr>
          <p:cNvPicPr>
            <a:picLocks noChangeAspect="1"/>
          </p:cNvPicPr>
          <p:nvPr/>
        </p:nvPicPr>
        <p:blipFill>
          <a:blip r:embed="rId12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artisticGlowEdge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38264" y="487461"/>
            <a:ext cx="950524" cy="699060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4CC75EE2-0FEF-D7C3-88FB-38EA58EB4DA7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artisticGlowEdge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052337" y="1322179"/>
            <a:ext cx="626382" cy="587939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67B2EE2F-70D2-AED7-508A-073F139004ED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artisticGlowEdge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565201" y="1472917"/>
            <a:ext cx="1423044" cy="899467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7B8F7153-1E90-DC08-AC7B-401C017B519D}"/>
              </a:ext>
            </a:extLst>
          </p:cNvPr>
          <p:cNvPicPr>
            <a:picLocks noChangeAspect="1"/>
          </p:cNvPicPr>
          <p:nvPr/>
        </p:nvPicPr>
        <p:blipFill>
          <a:blip r:embed="rId12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artisticGlowEdge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965049" y="1520121"/>
            <a:ext cx="1607781" cy="1065092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F75A909F-DEB5-7D77-D2AD-AA816F423D22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artisticGlowEdge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85141" y="4095983"/>
            <a:ext cx="803848" cy="754513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38DCBFE9-F369-8BC1-A657-0A78F9101F60}"/>
              </a:ext>
            </a:extLst>
          </p:cNvPr>
          <p:cNvPicPr>
            <a:picLocks noChangeAspect="1"/>
          </p:cNvPicPr>
          <p:nvPr/>
        </p:nvPicPr>
        <p:blipFill>
          <a:blip r:embed="rId20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artisticGlowEdge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090884" y="3809666"/>
            <a:ext cx="1617459" cy="663573"/>
          </a:xfrm>
          <a:prstGeom prst="rect">
            <a:avLst/>
          </a:prstGeom>
        </p:spPr>
      </p:pic>
      <p:pic>
        <p:nvPicPr>
          <p:cNvPr id="52" name="Picture 2">
            <a:extLst>
              <a:ext uri="{FF2B5EF4-FFF2-40B4-BE49-F238E27FC236}">
                <a16:creationId xmlns:a16="http://schemas.microsoft.com/office/drawing/2014/main" id="{CE78D629-D035-1518-C71E-5EBE8603E97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279" t="23602" r="3540" b="21142"/>
          <a:stretch/>
        </p:blipFill>
        <p:spPr bwMode="auto">
          <a:xfrm>
            <a:off x="5810239" y="4232874"/>
            <a:ext cx="1258449" cy="897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E29C1C73-1813-EE54-0613-B462C36862B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artisticGlowEdges/>
                    </a14:imgEffect>
                  </a14:imgLayer>
                </a14:imgProps>
              </a:ext>
            </a:extLst>
          </a:blip>
          <a:srcRect l="2299" t="1559" r="3408"/>
          <a:stretch/>
        </p:blipFill>
        <p:spPr>
          <a:xfrm>
            <a:off x="4639748" y="3750436"/>
            <a:ext cx="1225975" cy="136868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7EE1AE79-3DF9-463D-9439-2A96E2DC109B}"/>
              </a:ext>
            </a:extLst>
          </p:cNvPr>
          <p:cNvSpPr/>
          <p:nvPr/>
        </p:nvSpPr>
        <p:spPr>
          <a:xfrm>
            <a:off x="72000" y="25653"/>
            <a:ext cx="9000000" cy="524600"/>
          </a:xfrm>
          <a:prstGeom prst="rect">
            <a:avLst/>
          </a:prstGeom>
          <a:solidFill>
            <a:srgbClr val="FBC234"/>
          </a:solidFill>
          <a:effectLst>
            <a:softEdge rad="82412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100" b="1" dirty="0">
                <a:solidFill>
                  <a:srgbClr val="2028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Accretion Disc Geometry</a:t>
            </a:r>
          </a:p>
        </p:txBody>
      </p:sp>
      <p:pic>
        <p:nvPicPr>
          <p:cNvPr id="51" name="Picture 50">
            <a:extLst>
              <a:ext uri="{FF2B5EF4-FFF2-40B4-BE49-F238E27FC236}">
                <a16:creationId xmlns:a16="http://schemas.microsoft.com/office/drawing/2014/main" id="{485B7573-7D1A-44FD-C30C-285D2B66D55C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artisticGlowEdge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980587" y="4173493"/>
            <a:ext cx="1033433" cy="970007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42F1408F-180C-2124-9F81-602FD871C30F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artisticGlowEdges/>
                    </a14:imgEffect>
                  </a14:imgLayer>
                </a14:imgProps>
              </a:ext>
            </a:extLst>
          </a:blip>
          <a:srcRect l="5161"/>
          <a:stretch/>
        </p:blipFill>
        <p:spPr>
          <a:xfrm>
            <a:off x="3509298" y="4444436"/>
            <a:ext cx="1130450" cy="719491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49BDD186-EAE4-511C-ED88-4433A49F0D6B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artisticGlowEdges/>
                    </a14:imgEffect>
                  </a14:imgLayer>
                </a14:imgProps>
              </a:ext>
            </a:extLst>
          </a:blip>
          <a:srcRect l="671"/>
          <a:stretch/>
        </p:blipFill>
        <p:spPr>
          <a:xfrm>
            <a:off x="4977317" y="2546630"/>
            <a:ext cx="1814819" cy="1199476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D1F75A4B-C259-8336-111B-DBEE9BC4A7A0}"/>
              </a:ext>
            </a:extLst>
          </p:cNvPr>
          <p:cNvPicPr>
            <a:picLocks noChangeAspect="1"/>
          </p:cNvPicPr>
          <p:nvPr/>
        </p:nvPicPr>
        <p:blipFill>
          <a:blip r:embed="rId20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artisticGlowEdge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862466" y="3731983"/>
            <a:ext cx="1287960" cy="528394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5E57651A-0303-2216-1E0D-08463A14B1DC}"/>
              </a:ext>
            </a:extLst>
          </p:cNvPr>
          <p:cNvGrpSpPr/>
          <p:nvPr/>
        </p:nvGrpSpPr>
        <p:grpSpPr>
          <a:xfrm>
            <a:off x="1247293" y="3432757"/>
            <a:ext cx="1979354" cy="1651037"/>
            <a:chOff x="5676857" y="1543986"/>
            <a:chExt cx="3062492" cy="2764087"/>
          </a:xfrm>
        </p:grpSpPr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2461871F-F584-EAEA-3388-9EEB5DD701BF}"/>
                </a:ext>
              </a:extLst>
            </p:cNvPr>
            <p:cNvPicPr>
              <a:picLocks noChangeAspect="1"/>
            </p:cNvPicPr>
            <p:nvPr/>
          </p:nvPicPr>
          <p:blipFill>
            <a:blip r:embed="rId28"/>
            <a:stretch>
              <a:fillRect/>
            </a:stretch>
          </p:blipFill>
          <p:spPr>
            <a:xfrm>
              <a:off x="5746438" y="1543986"/>
              <a:ext cx="2992911" cy="2356787"/>
            </a:xfrm>
            <a:prstGeom prst="rect">
              <a:avLst/>
            </a:prstGeom>
          </p:spPr>
        </p:pic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7214BAA0-86B8-5596-9D63-7FB434980B2D}"/>
                </a:ext>
              </a:extLst>
            </p:cNvPr>
            <p:cNvSpPr txBox="1"/>
            <p:nvPr/>
          </p:nvSpPr>
          <p:spPr>
            <a:xfrm>
              <a:off x="5676857" y="3921625"/>
              <a:ext cx="1284901" cy="386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900" dirty="0">
                  <a:solidFill>
                    <a:schemeClr val="bg2"/>
                  </a:solidFill>
                </a:rPr>
                <a:t>Kubota+2004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13F633E0-6C69-C7C0-54CF-5BECE138F7FB}"/>
              </a:ext>
            </a:extLst>
          </p:cNvPr>
          <p:cNvGrpSpPr/>
          <p:nvPr/>
        </p:nvGrpSpPr>
        <p:grpSpPr>
          <a:xfrm>
            <a:off x="6112014" y="544624"/>
            <a:ext cx="1836472" cy="2315120"/>
            <a:chOff x="6157940" y="3730326"/>
            <a:chExt cx="2798684" cy="3080306"/>
          </a:xfrm>
        </p:grpSpPr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AD2EBE12-7DDA-BD91-30F4-1105CA72681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9"/>
            <a:srcRect l="2299" t="1559" r="3408"/>
            <a:stretch/>
          </p:blipFill>
          <p:spPr>
            <a:xfrm>
              <a:off x="6157940" y="3730326"/>
              <a:ext cx="2765686" cy="2773180"/>
            </a:xfrm>
            <a:prstGeom prst="rect">
              <a:avLst/>
            </a:prstGeom>
          </p:spPr>
        </p:pic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FEB7801B-CFE5-84D7-32A0-749AD812CBF6}"/>
                </a:ext>
              </a:extLst>
            </p:cNvPr>
            <p:cNvSpPr txBox="1"/>
            <p:nvPr/>
          </p:nvSpPr>
          <p:spPr>
            <a:xfrm>
              <a:off x="7194409" y="6503506"/>
              <a:ext cx="1762215" cy="3071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900" dirty="0">
                  <a:solidFill>
                    <a:schemeClr val="bg2"/>
                  </a:solidFill>
                </a:rPr>
                <a:t>﻿Lancová+2019,2026</a:t>
              </a: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C8C25C4F-47BA-3056-292B-122C8D154D5F}"/>
              </a:ext>
            </a:extLst>
          </p:cNvPr>
          <p:cNvGrpSpPr/>
          <p:nvPr/>
        </p:nvGrpSpPr>
        <p:grpSpPr>
          <a:xfrm>
            <a:off x="3214319" y="2223766"/>
            <a:ext cx="2700581" cy="1220120"/>
            <a:chOff x="322205" y="4545768"/>
            <a:chExt cx="4130934" cy="1844162"/>
          </a:xfrm>
        </p:grpSpPr>
        <p:pic>
          <p:nvPicPr>
            <p:cNvPr id="28" name="Picture 2">
              <a:extLst>
                <a:ext uri="{FF2B5EF4-FFF2-40B4-BE49-F238E27FC236}">
                  <a16:creationId xmlns:a16="http://schemas.microsoft.com/office/drawing/2014/main" id="{A4B0ACD6-3EAC-12F4-DC4C-03A8110F7A0C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82" t="23602" r="3540" b="21142"/>
            <a:stretch/>
          </p:blipFill>
          <p:spPr bwMode="auto">
            <a:xfrm>
              <a:off x="382249" y="4545768"/>
              <a:ext cx="4070890" cy="149526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95E86409-8D83-1DC7-4793-CF8583F4E615}"/>
                </a:ext>
              </a:extLst>
            </p:cNvPr>
            <p:cNvSpPr txBox="1"/>
            <p:nvPr/>
          </p:nvSpPr>
          <p:spPr>
            <a:xfrm>
              <a:off x="322205" y="6041037"/>
              <a:ext cx="1244184" cy="3488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900" dirty="0">
                  <a:solidFill>
                    <a:schemeClr val="bg2"/>
                  </a:solidFill>
                </a:rPr>
                <a:t>﻿Motta+2017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5632AF9B-3F9F-FC13-38C1-C396CF40338B}"/>
              </a:ext>
            </a:extLst>
          </p:cNvPr>
          <p:cNvGrpSpPr/>
          <p:nvPr/>
        </p:nvGrpSpPr>
        <p:grpSpPr>
          <a:xfrm>
            <a:off x="5012724" y="3458799"/>
            <a:ext cx="3065784" cy="1571898"/>
            <a:chOff x="382249" y="2495863"/>
            <a:chExt cx="4121269" cy="2064703"/>
          </a:xfrm>
        </p:grpSpPr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A7758695-BEFA-5E4C-5188-1621F05735D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1"/>
            <a:srcRect l="2692" t="9421" r="3296" b="1730"/>
            <a:stretch/>
          </p:blipFill>
          <p:spPr>
            <a:xfrm>
              <a:off x="382249" y="2495863"/>
              <a:ext cx="3888301" cy="1772906"/>
            </a:xfrm>
            <a:prstGeom prst="rect">
              <a:avLst/>
            </a:prstGeom>
          </p:spPr>
        </p:pic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948571DE-0F7B-04CA-0B60-182A3F80574E}"/>
                </a:ext>
              </a:extLst>
            </p:cNvPr>
            <p:cNvSpPr txBox="1"/>
            <p:nvPr/>
          </p:nvSpPr>
          <p:spPr>
            <a:xfrm>
              <a:off x="2277893" y="4257366"/>
              <a:ext cx="2225625" cy="3032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900" dirty="0">
                  <a:solidFill>
                    <a:schemeClr val="bg2"/>
                  </a:solidFill>
                </a:rPr>
                <a:t>﻿Tomaru+2019 (﻿</a:t>
              </a:r>
              <a:r>
                <a:rPr lang="en-GB" sz="900" dirty="0" err="1">
                  <a:solidFill>
                    <a:schemeClr val="bg2"/>
                  </a:solidFill>
                </a:rPr>
                <a:t>Gierlinski</a:t>
              </a:r>
              <a:r>
                <a:rPr lang="en-GB" sz="900" dirty="0">
                  <a:solidFill>
                    <a:schemeClr val="bg2"/>
                  </a:solidFill>
                </a:rPr>
                <a:t> 1999)</a:t>
              </a: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37D028B6-81AA-49B4-67BE-C2315A09498A}"/>
              </a:ext>
            </a:extLst>
          </p:cNvPr>
          <p:cNvGrpSpPr/>
          <p:nvPr/>
        </p:nvGrpSpPr>
        <p:grpSpPr>
          <a:xfrm>
            <a:off x="1194533" y="622462"/>
            <a:ext cx="2130214" cy="1749772"/>
            <a:chOff x="3306133" y="3089156"/>
            <a:chExt cx="2776583" cy="2239324"/>
          </a:xfrm>
        </p:grpSpPr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2FDE931F-CF00-6A0D-63A9-F255A0D15FEF}"/>
                </a:ext>
              </a:extLst>
            </p:cNvPr>
            <p:cNvPicPr>
              <a:picLocks noChangeAspect="1"/>
            </p:cNvPicPr>
            <p:nvPr/>
          </p:nvPicPr>
          <p:blipFill>
            <a:blip r:embed="rId32"/>
            <a:stretch>
              <a:fillRect/>
            </a:stretch>
          </p:blipFill>
          <p:spPr>
            <a:xfrm>
              <a:off x="3387315" y="3089156"/>
              <a:ext cx="2695401" cy="1972586"/>
            </a:xfrm>
            <a:prstGeom prst="rect">
              <a:avLst/>
            </a:prstGeom>
          </p:spPr>
        </p:pic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8FAC7210-A5DD-A08F-5705-C6754099A6E2}"/>
                </a:ext>
              </a:extLst>
            </p:cNvPr>
            <p:cNvSpPr txBox="1"/>
            <p:nvPr/>
          </p:nvSpPr>
          <p:spPr>
            <a:xfrm>
              <a:off x="3306133" y="5033066"/>
              <a:ext cx="1151213" cy="2954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900" dirty="0">
                  <a:solidFill>
                    <a:schemeClr val="bg2"/>
                  </a:solidFill>
                </a:rPr>
                <a:t>Muller+2004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86291110"/>
      </p:ext>
    </p:extLst>
  </p:cSld>
  <p:clrMapOvr>
    <a:masterClrMapping/>
  </p:clrMapOvr>
  <p:transition spd="slow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C6965FD-CB7F-BE25-FF24-145774C0AD76}"/>
              </a:ext>
            </a:extLst>
          </p:cNvPr>
          <p:cNvSpPr txBox="1"/>
          <p:nvPr/>
        </p:nvSpPr>
        <p:spPr>
          <a:xfrm>
            <a:off x="1404625" y="4862940"/>
            <a:ext cx="632199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solidFill>
                  <a:schemeClr val="bg2">
                    <a:lumMod val="75000"/>
                  </a:schemeClr>
                </a:solidFill>
              </a:rPr>
              <a:t>See also: ﻿Jana+2021; ﻿Baby+2021 ; Tetarenko+2021; Lazar+2021; Soria+2022; ﻿Ma+2022; ﻿Chatterjee+2023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7BE293A-86C6-E5BD-8EC1-5C63CD6AAB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7484" y="1140970"/>
            <a:ext cx="5881816" cy="2427623"/>
          </a:xfrm>
          <a:prstGeom prst="rect">
            <a:avLst/>
          </a:prstGeom>
          <a:ln w="38100" cmpd="thickThin">
            <a:noFill/>
          </a:ln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8E9C50DE-90EE-1A22-498F-FF1C2749837B}"/>
              </a:ext>
            </a:extLst>
          </p:cNvPr>
          <p:cNvSpPr/>
          <p:nvPr/>
        </p:nvSpPr>
        <p:spPr>
          <a:xfrm>
            <a:off x="72000" y="25200"/>
            <a:ext cx="9000000" cy="524600"/>
          </a:xfrm>
          <a:prstGeom prst="rect">
            <a:avLst/>
          </a:prstGeom>
          <a:solidFill>
            <a:srgbClr val="FBC234"/>
          </a:solidFill>
          <a:effectLst>
            <a:softEdge rad="82412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100" b="1" dirty="0">
                <a:solidFill>
                  <a:srgbClr val="2028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MAXI J0637-430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3374B1A-E06E-F4C9-68DF-A1CC87BBE2A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187" t="1919" r="4578" b="2728"/>
          <a:stretch/>
        </p:blipFill>
        <p:spPr>
          <a:xfrm>
            <a:off x="1657483" y="5159468"/>
            <a:ext cx="5881816" cy="2432278"/>
          </a:xfrm>
          <a:prstGeom prst="rect">
            <a:avLst/>
          </a:prstGeom>
        </p:spPr>
      </p:pic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01DF5EED-9E50-5CFD-3E7F-33B4A9117D74}"/>
              </a:ext>
            </a:extLst>
          </p:cNvPr>
          <p:cNvCxnSpPr/>
          <p:nvPr/>
        </p:nvCxnSpPr>
        <p:spPr>
          <a:xfrm>
            <a:off x="72000" y="4752095"/>
            <a:ext cx="9000000" cy="0"/>
          </a:xfrm>
          <a:prstGeom prst="line">
            <a:avLst/>
          </a:prstGeom>
          <a:ln w="12700">
            <a:solidFill>
              <a:srgbClr val="A3A3A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69223794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1.11111E-6 L -0.00382 -0.20671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" y="-10347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85185E-6 L -0.00382 -0.51991 " pathEditMode="relative" rAng="0" ptsTypes="AA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" y="-25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13A6ABB-21BB-157B-23B6-21683ECDF2F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87" t="1919" r="4578" b="2728"/>
          <a:stretch/>
        </p:blipFill>
        <p:spPr>
          <a:xfrm>
            <a:off x="1623986" y="2486169"/>
            <a:ext cx="5881816" cy="243227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B1981D6-F48D-6E30-CCAF-4BFAA3A13C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3987" y="79588"/>
            <a:ext cx="5881816" cy="242762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1739BE5-ECD2-5AA6-DA6A-F21B9CB3F2F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5895" r="8249"/>
          <a:stretch/>
        </p:blipFill>
        <p:spPr>
          <a:xfrm>
            <a:off x="4768851" y="275494"/>
            <a:ext cx="2641599" cy="189812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09C82474-D207-49BA-4064-4E13E5FE9972}"/>
              </a:ext>
            </a:extLst>
          </p:cNvPr>
          <p:cNvSpPr/>
          <p:nvPr/>
        </p:nvSpPr>
        <p:spPr>
          <a:xfrm>
            <a:off x="5609354" y="406813"/>
            <a:ext cx="1198246" cy="10088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b="1" dirty="0" err="1">
                <a:solidFill>
                  <a:schemeClr val="tx1"/>
                </a:solidFill>
              </a:rPr>
              <a:t>Tetarenko</a:t>
            </a:r>
            <a:r>
              <a:rPr lang="en-GB" sz="900" b="1" dirty="0">
                <a:solidFill>
                  <a:schemeClr val="tx1"/>
                </a:solidFill>
              </a:rPr>
              <a:t> et al. 2021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D8FB47BC-9155-0C35-63B5-6FBEBFF9328D}"/>
              </a:ext>
            </a:extLst>
          </p:cNvPr>
          <p:cNvCxnSpPr/>
          <p:nvPr/>
        </p:nvCxnSpPr>
        <p:spPr>
          <a:xfrm flipV="1">
            <a:off x="3827467" y="1503803"/>
            <a:ext cx="863801" cy="330773"/>
          </a:xfrm>
          <a:prstGeom prst="straightConnector1">
            <a:avLst/>
          </a:prstGeom>
          <a:ln w="66675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Frame 1">
            <a:extLst>
              <a:ext uri="{FF2B5EF4-FFF2-40B4-BE49-F238E27FC236}">
                <a16:creationId xmlns:a16="http://schemas.microsoft.com/office/drawing/2014/main" id="{0F8607E5-654C-A2A1-1699-8BA53C1ACDC8}"/>
              </a:ext>
            </a:extLst>
          </p:cNvPr>
          <p:cNvSpPr/>
          <p:nvPr/>
        </p:nvSpPr>
        <p:spPr>
          <a:xfrm>
            <a:off x="3498068" y="1834576"/>
            <a:ext cx="329400" cy="152624"/>
          </a:xfrm>
          <a:prstGeom prst="frame">
            <a:avLst/>
          </a:prstGeom>
          <a:solidFill>
            <a:srgbClr val="FFA203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>
              <a:solidFill>
                <a:srgbClr val="FFA20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9106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>
            <a:extLst>
              <a:ext uri="{FF2B5EF4-FFF2-40B4-BE49-F238E27FC236}">
                <a16:creationId xmlns:a16="http://schemas.microsoft.com/office/drawing/2014/main" id="{47DCADD4-A7F8-0EF3-B419-71A672584C0D}"/>
              </a:ext>
            </a:extLst>
          </p:cNvPr>
          <p:cNvSpPr/>
          <p:nvPr/>
        </p:nvSpPr>
        <p:spPr>
          <a:xfrm>
            <a:off x="72000" y="24833"/>
            <a:ext cx="9000000" cy="524600"/>
          </a:xfrm>
          <a:prstGeom prst="rect">
            <a:avLst/>
          </a:prstGeom>
          <a:solidFill>
            <a:srgbClr val="FBC234"/>
          </a:solidFill>
          <a:effectLst>
            <a:softEdge rad="82412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100" b="1" dirty="0">
                <a:solidFill>
                  <a:srgbClr val="2028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Proposed Scenario</a:t>
            </a:r>
          </a:p>
        </p:txBody>
      </p:sp>
      <p:pic>
        <p:nvPicPr>
          <p:cNvPr id="2" name="bh_evolution_disc_structure_DISCO_PEQUEÑO_CORTO_x1" descr="bh_evolution_disc_structure_DISCO_PEQUEÑO_CORTO_x1">
            <a:hlinkClick r:id="" action="ppaction://media"/>
            <a:extLst>
              <a:ext uri="{FF2B5EF4-FFF2-40B4-BE49-F238E27FC236}">
                <a16:creationId xmlns:a16="http://schemas.microsoft.com/office/drawing/2014/main" id="{F4F1A0BF-466F-AB00-88E6-E4FB13B9870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6000" y="549433"/>
            <a:ext cx="8172000" cy="459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083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0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2000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50F0ADF1-8983-4F9C-A980-83CD48604612}"/>
              </a:ext>
            </a:extLst>
          </p:cNvPr>
          <p:cNvSpPr/>
          <p:nvPr/>
        </p:nvSpPr>
        <p:spPr>
          <a:xfrm>
            <a:off x="72000" y="25727"/>
            <a:ext cx="9000000" cy="524600"/>
          </a:xfrm>
          <a:prstGeom prst="rect">
            <a:avLst/>
          </a:prstGeom>
          <a:solidFill>
            <a:srgbClr val="FBC234"/>
          </a:solidFill>
          <a:effectLst>
            <a:softEdge rad="82412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100" b="1" dirty="0">
                <a:solidFill>
                  <a:srgbClr val="2028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X-ray fitting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E12B3A9-A33D-CEA4-F3AA-325EBC3DD7BC}"/>
              </a:ext>
            </a:extLst>
          </p:cNvPr>
          <p:cNvSpPr txBox="1"/>
          <p:nvPr/>
        </p:nvSpPr>
        <p:spPr>
          <a:xfrm>
            <a:off x="1208809" y="4797251"/>
            <a:ext cx="40209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solidFill>
                  <a:schemeClr val="bg2">
                    <a:lumMod val="90000"/>
                  </a:schemeClr>
                </a:solidFill>
              </a:rPr>
              <a:t> Zhao+2024   See also: Lazar+2021; Ma+2022 ﻿ </a:t>
            </a:r>
          </a:p>
          <a:p>
            <a:r>
              <a:rPr lang="en-GB" sz="900" dirty="0">
                <a:solidFill>
                  <a:schemeClr val="bg2">
                    <a:lumMod val="90000"/>
                  </a:schemeClr>
                </a:solidFill>
              </a:rPr>
              <a:t>(</a:t>
            </a:r>
            <a:r>
              <a:rPr lang="en-GB" sz="788" dirty="0">
                <a:solidFill>
                  <a:schemeClr val="bg2">
                    <a:lumMod val="90000"/>
                  </a:schemeClr>
                </a:solidFill>
              </a:rPr>
              <a:t>Other</a:t>
            </a:r>
            <a:r>
              <a:rPr lang="en-GB" sz="900" dirty="0">
                <a:solidFill>
                  <a:schemeClr val="bg2">
                    <a:lumMod val="90000"/>
                  </a:schemeClr>
                </a:solidFill>
              </a:rPr>
              <a:t> scenarios: Mummery+2024, Plunging region; Ma+2022, ionized outflow)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0A53C36-B5B2-2A00-4268-7569CA462698}"/>
              </a:ext>
            </a:extLst>
          </p:cNvPr>
          <p:cNvGrpSpPr/>
          <p:nvPr/>
        </p:nvGrpSpPr>
        <p:grpSpPr>
          <a:xfrm>
            <a:off x="1264588" y="2454548"/>
            <a:ext cx="6669536" cy="1656978"/>
            <a:chOff x="162118" y="3272731"/>
            <a:chExt cx="8892714" cy="2209304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4732A8D0-C78F-0C86-B7DB-1C7644BD362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62118" y="3272731"/>
              <a:ext cx="2965709" cy="2209304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786AB84E-7130-5A24-A6E5-1A9B09F5A93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125621" y="3272731"/>
              <a:ext cx="2965708" cy="2209303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C273D4E9-B499-77FC-89C6-ABE3575E833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089123" y="3272731"/>
              <a:ext cx="2965709" cy="2209303"/>
            </a:xfrm>
            <a:prstGeom prst="rect">
              <a:avLst/>
            </a:prstGeom>
          </p:spPr>
        </p:pic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2964F570-A949-836B-854B-4FC774E3C601}"/>
                </a:ext>
              </a:extLst>
            </p:cNvPr>
            <p:cNvSpPr txBox="1"/>
            <p:nvPr/>
          </p:nvSpPr>
          <p:spPr>
            <a:xfrm>
              <a:off x="2460067" y="3349414"/>
              <a:ext cx="557091" cy="33855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GB" sz="1050" dirty="0">
                  <a:latin typeface="Stencil" pitchFamily="82" charset="77"/>
                </a:rPr>
                <a:t>X-1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A6A1DFFC-FC3B-E31B-C61E-EFE85AA0CB3B}"/>
                </a:ext>
              </a:extLst>
            </p:cNvPr>
            <p:cNvSpPr txBox="1"/>
            <p:nvPr/>
          </p:nvSpPr>
          <p:spPr>
            <a:xfrm>
              <a:off x="5425778" y="3342643"/>
              <a:ext cx="560112" cy="33855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GB" sz="1050" dirty="0">
                  <a:solidFill>
                    <a:srgbClr val="C00000"/>
                  </a:solidFill>
                  <a:latin typeface="Stencil" pitchFamily="82" charset="77"/>
                </a:rPr>
                <a:t>X-2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B2C35911-45DF-BB2F-2808-1B4258D6687D}"/>
                </a:ext>
              </a:extLst>
            </p:cNvPr>
            <p:cNvSpPr txBox="1"/>
            <p:nvPr/>
          </p:nvSpPr>
          <p:spPr>
            <a:xfrm>
              <a:off x="8389280" y="3349414"/>
              <a:ext cx="554280" cy="33855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GB" sz="1050" dirty="0">
                  <a:solidFill>
                    <a:srgbClr val="0432FF"/>
                  </a:solidFill>
                  <a:latin typeface="Stencil" pitchFamily="82" charset="77"/>
                </a:rPr>
                <a:t>X-3</a:t>
              </a:r>
            </a:p>
          </p:txBody>
        </p:sp>
      </p:grpSp>
      <p:sp>
        <p:nvSpPr>
          <p:cNvPr id="9" name="Freeform 8">
            <a:extLst>
              <a:ext uri="{FF2B5EF4-FFF2-40B4-BE49-F238E27FC236}">
                <a16:creationId xmlns:a16="http://schemas.microsoft.com/office/drawing/2014/main" id="{F731EA62-5FFA-BCD5-250A-F419F819D140}"/>
              </a:ext>
            </a:extLst>
          </p:cNvPr>
          <p:cNvSpPr/>
          <p:nvPr/>
        </p:nvSpPr>
        <p:spPr>
          <a:xfrm>
            <a:off x="1572065" y="2701076"/>
            <a:ext cx="974188" cy="844062"/>
          </a:xfrm>
          <a:custGeom>
            <a:avLst/>
            <a:gdLst>
              <a:gd name="connsiteX0" fmla="*/ 9379 w 1298917"/>
              <a:gd name="connsiteY0" fmla="*/ 173501 h 1134794"/>
              <a:gd name="connsiteX1" fmla="*/ 79717 w 1298917"/>
              <a:gd name="connsiteY1" fmla="*/ 131298 h 1134794"/>
              <a:gd name="connsiteX2" fmla="*/ 215705 w 1298917"/>
              <a:gd name="connsiteY2" fmla="*/ 56270 h 1134794"/>
              <a:gd name="connsiteX3" fmla="*/ 356382 w 1298917"/>
              <a:gd name="connsiteY3" fmla="*/ 9378 h 1134794"/>
              <a:gd name="connsiteX4" fmla="*/ 468923 w 1298917"/>
              <a:gd name="connsiteY4" fmla="*/ 0 h 1134794"/>
              <a:gd name="connsiteX5" fmla="*/ 576776 w 1298917"/>
              <a:gd name="connsiteY5" fmla="*/ 28135 h 1134794"/>
              <a:gd name="connsiteX6" fmla="*/ 647114 w 1298917"/>
              <a:gd name="connsiteY6" fmla="*/ 65649 h 1134794"/>
              <a:gd name="connsiteX7" fmla="*/ 731520 w 1298917"/>
              <a:gd name="connsiteY7" fmla="*/ 121920 h 1134794"/>
              <a:gd name="connsiteX8" fmla="*/ 801859 w 1298917"/>
              <a:gd name="connsiteY8" fmla="*/ 192258 h 1134794"/>
              <a:gd name="connsiteX9" fmla="*/ 853440 w 1298917"/>
              <a:gd name="connsiteY9" fmla="*/ 248529 h 1134794"/>
              <a:gd name="connsiteX10" fmla="*/ 900332 w 1298917"/>
              <a:gd name="connsiteY10" fmla="*/ 309489 h 1134794"/>
              <a:gd name="connsiteX11" fmla="*/ 956603 w 1298917"/>
              <a:gd name="connsiteY11" fmla="*/ 389206 h 1134794"/>
              <a:gd name="connsiteX12" fmla="*/ 1003496 w 1298917"/>
              <a:gd name="connsiteY12" fmla="*/ 464234 h 1134794"/>
              <a:gd name="connsiteX13" fmla="*/ 1050388 w 1298917"/>
              <a:gd name="connsiteY13" fmla="*/ 581464 h 1134794"/>
              <a:gd name="connsiteX14" fmla="*/ 1097280 w 1298917"/>
              <a:gd name="connsiteY14" fmla="*/ 670560 h 1134794"/>
              <a:gd name="connsiteX15" fmla="*/ 1148862 w 1298917"/>
              <a:gd name="connsiteY15" fmla="*/ 759655 h 1134794"/>
              <a:gd name="connsiteX16" fmla="*/ 1186376 w 1298917"/>
              <a:gd name="connsiteY16" fmla="*/ 853440 h 1134794"/>
              <a:gd name="connsiteX17" fmla="*/ 1223889 w 1298917"/>
              <a:gd name="connsiteY17" fmla="*/ 951914 h 1134794"/>
              <a:gd name="connsiteX18" fmla="*/ 1247336 w 1298917"/>
              <a:gd name="connsiteY18" fmla="*/ 1026941 h 1134794"/>
              <a:gd name="connsiteX19" fmla="*/ 1280160 w 1298917"/>
              <a:gd name="connsiteY19" fmla="*/ 1106658 h 1134794"/>
              <a:gd name="connsiteX20" fmla="*/ 1298917 w 1298917"/>
              <a:gd name="connsiteY20" fmla="*/ 1134794 h 1134794"/>
              <a:gd name="connsiteX21" fmla="*/ 0 w 1298917"/>
              <a:gd name="connsiteY21" fmla="*/ 1130104 h 1134794"/>
              <a:gd name="connsiteX22" fmla="*/ 9379 w 1298917"/>
              <a:gd name="connsiteY22" fmla="*/ 173501 h 1134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98917" h="1134794">
                <a:moveTo>
                  <a:pt x="9379" y="173501"/>
                </a:moveTo>
                <a:lnTo>
                  <a:pt x="79717" y="131298"/>
                </a:lnTo>
                <a:lnTo>
                  <a:pt x="215705" y="56270"/>
                </a:lnTo>
                <a:lnTo>
                  <a:pt x="356382" y="9378"/>
                </a:lnTo>
                <a:lnTo>
                  <a:pt x="468923" y="0"/>
                </a:lnTo>
                <a:lnTo>
                  <a:pt x="576776" y="28135"/>
                </a:lnTo>
                <a:lnTo>
                  <a:pt x="647114" y="65649"/>
                </a:lnTo>
                <a:lnTo>
                  <a:pt x="731520" y="121920"/>
                </a:lnTo>
                <a:lnTo>
                  <a:pt x="801859" y="192258"/>
                </a:lnTo>
                <a:lnTo>
                  <a:pt x="853440" y="248529"/>
                </a:lnTo>
                <a:lnTo>
                  <a:pt x="900332" y="309489"/>
                </a:lnTo>
                <a:lnTo>
                  <a:pt x="956603" y="389206"/>
                </a:lnTo>
                <a:lnTo>
                  <a:pt x="1003496" y="464234"/>
                </a:lnTo>
                <a:lnTo>
                  <a:pt x="1050388" y="581464"/>
                </a:lnTo>
                <a:lnTo>
                  <a:pt x="1097280" y="670560"/>
                </a:lnTo>
                <a:lnTo>
                  <a:pt x="1148862" y="759655"/>
                </a:lnTo>
                <a:lnTo>
                  <a:pt x="1186376" y="853440"/>
                </a:lnTo>
                <a:lnTo>
                  <a:pt x="1223889" y="951914"/>
                </a:lnTo>
                <a:lnTo>
                  <a:pt x="1247336" y="1026941"/>
                </a:lnTo>
                <a:lnTo>
                  <a:pt x="1280160" y="1106658"/>
                </a:lnTo>
                <a:lnTo>
                  <a:pt x="1298917" y="1134794"/>
                </a:lnTo>
                <a:lnTo>
                  <a:pt x="0" y="1130104"/>
                </a:lnTo>
                <a:cubicBezTo>
                  <a:pt x="3126" y="811236"/>
                  <a:pt x="6253" y="492369"/>
                  <a:pt x="9379" y="173501"/>
                </a:cubicBezTo>
                <a:close/>
              </a:path>
            </a:pathLst>
          </a:custGeom>
          <a:solidFill>
            <a:schemeClr val="accent6">
              <a:lumMod val="40000"/>
              <a:lumOff val="60000"/>
              <a:alpha val="59755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 dirty="0"/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0E14C47D-9C89-E0DB-52F3-775D0733E556}"/>
              </a:ext>
            </a:extLst>
          </p:cNvPr>
          <p:cNvSpPr/>
          <p:nvPr/>
        </p:nvSpPr>
        <p:spPr>
          <a:xfrm>
            <a:off x="3798277" y="2943744"/>
            <a:ext cx="924951" cy="594360"/>
          </a:xfrm>
          <a:custGeom>
            <a:avLst/>
            <a:gdLst>
              <a:gd name="connsiteX0" fmla="*/ 18757 w 1233268"/>
              <a:gd name="connsiteY0" fmla="*/ 206326 h 792480"/>
              <a:gd name="connsiteX1" fmla="*/ 117231 w 1233268"/>
              <a:gd name="connsiteY1" fmla="*/ 135988 h 792480"/>
              <a:gd name="connsiteX2" fmla="*/ 206326 w 1233268"/>
              <a:gd name="connsiteY2" fmla="*/ 89095 h 792480"/>
              <a:gd name="connsiteX3" fmla="*/ 267286 w 1233268"/>
              <a:gd name="connsiteY3" fmla="*/ 56271 h 792480"/>
              <a:gd name="connsiteX4" fmla="*/ 337625 w 1233268"/>
              <a:gd name="connsiteY4" fmla="*/ 32825 h 792480"/>
              <a:gd name="connsiteX5" fmla="*/ 436099 w 1233268"/>
              <a:gd name="connsiteY5" fmla="*/ 4689 h 792480"/>
              <a:gd name="connsiteX6" fmla="*/ 515816 w 1233268"/>
              <a:gd name="connsiteY6" fmla="*/ 0 h 792480"/>
              <a:gd name="connsiteX7" fmla="*/ 586154 w 1233268"/>
              <a:gd name="connsiteY7" fmla="*/ 14068 h 792480"/>
              <a:gd name="connsiteX8" fmla="*/ 665871 w 1233268"/>
              <a:gd name="connsiteY8" fmla="*/ 37514 h 792480"/>
              <a:gd name="connsiteX9" fmla="*/ 722142 w 1233268"/>
              <a:gd name="connsiteY9" fmla="*/ 75028 h 792480"/>
              <a:gd name="connsiteX10" fmla="*/ 797169 w 1233268"/>
              <a:gd name="connsiteY10" fmla="*/ 126609 h 792480"/>
              <a:gd name="connsiteX11" fmla="*/ 867508 w 1233268"/>
              <a:gd name="connsiteY11" fmla="*/ 196948 h 792480"/>
              <a:gd name="connsiteX12" fmla="*/ 909711 w 1233268"/>
              <a:gd name="connsiteY12" fmla="*/ 229772 h 792480"/>
              <a:gd name="connsiteX13" fmla="*/ 951914 w 1233268"/>
              <a:gd name="connsiteY13" fmla="*/ 290732 h 792480"/>
              <a:gd name="connsiteX14" fmla="*/ 998806 w 1233268"/>
              <a:gd name="connsiteY14" fmla="*/ 361071 h 792480"/>
              <a:gd name="connsiteX15" fmla="*/ 1045699 w 1233268"/>
              <a:gd name="connsiteY15" fmla="*/ 426720 h 792480"/>
              <a:gd name="connsiteX16" fmla="*/ 1083213 w 1233268"/>
              <a:gd name="connsiteY16" fmla="*/ 487680 h 792480"/>
              <a:gd name="connsiteX17" fmla="*/ 1130105 w 1233268"/>
              <a:gd name="connsiteY17" fmla="*/ 567397 h 792480"/>
              <a:gd name="connsiteX18" fmla="*/ 1162929 w 1233268"/>
              <a:gd name="connsiteY18" fmla="*/ 642425 h 792480"/>
              <a:gd name="connsiteX19" fmla="*/ 1195754 w 1233268"/>
              <a:gd name="connsiteY19" fmla="*/ 694006 h 792480"/>
              <a:gd name="connsiteX20" fmla="*/ 1233268 w 1233268"/>
              <a:gd name="connsiteY20" fmla="*/ 792480 h 792480"/>
              <a:gd name="connsiteX21" fmla="*/ 0 w 1233268"/>
              <a:gd name="connsiteY21" fmla="*/ 792480 h 792480"/>
              <a:gd name="connsiteX22" fmla="*/ 18757 w 1233268"/>
              <a:gd name="connsiteY22" fmla="*/ 206326 h 792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33268" h="792480">
                <a:moveTo>
                  <a:pt x="18757" y="206326"/>
                </a:moveTo>
                <a:lnTo>
                  <a:pt x="117231" y="135988"/>
                </a:lnTo>
                <a:lnTo>
                  <a:pt x="206326" y="89095"/>
                </a:lnTo>
                <a:lnTo>
                  <a:pt x="267286" y="56271"/>
                </a:lnTo>
                <a:lnTo>
                  <a:pt x="337625" y="32825"/>
                </a:lnTo>
                <a:lnTo>
                  <a:pt x="436099" y="4689"/>
                </a:lnTo>
                <a:lnTo>
                  <a:pt x="515816" y="0"/>
                </a:lnTo>
                <a:lnTo>
                  <a:pt x="586154" y="14068"/>
                </a:lnTo>
                <a:lnTo>
                  <a:pt x="665871" y="37514"/>
                </a:lnTo>
                <a:lnTo>
                  <a:pt x="722142" y="75028"/>
                </a:lnTo>
                <a:lnTo>
                  <a:pt x="797169" y="126609"/>
                </a:lnTo>
                <a:lnTo>
                  <a:pt x="867508" y="196948"/>
                </a:lnTo>
                <a:lnTo>
                  <a:pt x="909711" y="229772"/>
                </a:lnTo>
                <a:lnTo>
                  <a:pt x="951914" y="290732"/>
                </a:lnTo>
                <a:lnTo>
                  <a:pt x="998806" y="361071"/>
                </a:lnTo>
                <a:lnTo>
                  <a:pt x="1045699" y="426720"/>
                </a:lnTo>
                <a:lnTo>
                  <a:pt x="1083213" y="487680"/>
                </a:lnTo>
                <a:lnTo>
                  <a:pt x="1130105" y="567397"/>
                </a:lnTo>
                <a:lnTo>
                  <a:pt x="1162929" y="642425"/>
                </a:lnTo>
                <a:lnTo>
                  <a:pt x="1195754" y="694006"/>
                </a:lnTo>
                <a:lnTo>
                  <a:pt x="1233268" y="792480"/>
                </a:lnTo>
                <a:lnTo>
                  <a:pt x="0" y="792480"/>
                </a:lnTo>
                <a:lnTo>
                  <a:pt x="18757" y="206326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  <a:alpha val="60483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11" name="Freeform 10">
            <a:extLst>
              <a:ext uri="{FF2B5EF4-FFF2-40B4-BE49-F238E27FC236}">
                <a16:creationId xmlns:a16="http://schemas.microsoft.com/office/drawing/2014/main" id="{EDAAADCD-8A72-82C0-8509-CE44E7962172}"/>
              </a:ext>
            </a:extLst>
          </p:cNvPr>
          <p:cNvSpPr/>
          <p:nvPr/>
        </p:nvSpPr>
        <p:spPr>
          <a:xfrm>
            <a:off x="6026310" y="3241552"/>
            <a:ext cx="837434" cy="299822"/>
          </a:xfrm>
          <a:custGeom>
            <a:avLst/>
            <a:gdLst>
              <a:gd name="connsiteX0" fmla="*/ 4595 w 1116579"/>
              <a:gd name="connsiteY0" fmla="*/ 220558 h 399762"/>
              <a:gd name="connsiteX1" fmla="*/ 50545 w 1116579"/>
              <a:gd name="connsiteY1" fmla="*/ 192989 h 399762"/>
              <a:gd name="connsiteX2" fmla="*/ 110280 w 1116579"/>
              <a:gd name="connsiteY2" fmla="*/ 147039 h 399762"/>
              <a:gd name="connsiteX3" fmla="*/ 206774 w 1116579"/>
              <a:gd name="connsiteY3" fmla="*/ 96494 h 399762"/>
              <a:gd name="connsiteX4" fmla="*/ 321649 w 1116579"/>
              <a:gd name="connsiteY4" fmla="*/ 50544 h 399762"/>
              <a:gd name="connsiteX5" fmla="*/ 413548 w 1116579"/>
              <a:gd name="connsiteY5" fmla="*/ 18379 h 399762"/>
              <a:gd name="connsiteX6" fmla="*/ 496258 w 1116579"/>
              <a:gd name="connsiteY6" fmla="*/ 0 h 399762"/>
              <a:gd name="connsiteX7" fmla="*/ 578967 w 1116579"/>
              <a:gd name="connsiteY7" fmla="*/ 0 h 399762"/>
              <a:gd name="connsiteX8" fmla="*/ 652487 w 1116579"/>
              <a:gd name="connsiteY8" fmla="*/ 13785 h 399762"/>
              <a:gd name="connsiteX9" fmla="*/ 735196 w 1116579"/>
              <a:gd name="connsiteY9" fmla="*/ 32164 h 399762"/>
              <a:gd name="connsiteX10" fmla="*/ 813311 w 1116579"/>
              <a:gd name="connsiteY10" fmla="*/ 73519 h 399762"/>
              <a:gd name="connsiteX11" fmla="*/ 891426 w 1116579"/>
              <a:gd name="connsiteY11" fmla="*/ 124064 h 399762"/>
              <a:gd name="connsiteX12" fmla="*/ 969540 w 1116579"/>
              <a:gd name="connsiteY12" fmla="*/ 192989 h 399762"/>
              <a:gd name="connsiteX13" fmla="*/ 1033870 w 1116579"/>
              <a:gd name="connsiteY13" fmla="*/ 257318 h 399762"/>
              <a:gd name="connsiteX14" fmla="*/ 1084414 w 1116579"/>
              <a:gd name="connsiteY14" fmla="*/ 335433 h 399762"/>
              <a:gd name="connsiteX15" fmla="*/ 1116579 w 1116579"/>
              <a:gd name="connsiteY15" fmla="*/ 399762 h 399762"/>
              <a:gd name="connsiteX16" fmla="*/ 0 w 1116579"/>
              <a:gd name="connsiteY16" fmla="*/ 399762 h 399762"/>
              <a:gd name="connsiteX17" fmla="*/ 4595 w 1116579"/>
              <a:gd name="connsiteY17" fmla="*/ 220558 h 399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116579" h="399762">
                <a:moveTo>
                  <a:pt x="4595" y="220558"/>
                </a:moveTo>
                <a:lnTo>
                  <a:pt x="50545" y="192989"/>
                </a:lnTo>
                <a:lnTo>
                  <a:pt x="110280" y="147039"/>
                </a:lnTo>
                <a:lnTo>
                  <a:pt x="206774" y="96494"/>
                </a:lnTo>
                <a:lnTo>
                  <a:pt x="321649" y="50544"/>
                </a:lnTo>
                <a:lnTo>
                  <a:pt x="413548" y="18379"/>
                </a:lnTo>
                <a:lnTo>
                  <a:pt x="496258" y="0"/>
                </a:lnTo>
                <a:lnTo>
                  <a:pt x="578967" y="0"/>
                </a:lnTo>
                <a:lnTo>
                  <a:pt x="652487" y="13785"/>
                </a:lnTo>
                <a:lnTo>
                  <a:pt x="735196" y="32164"/>
                </a:lnTo>
                <a:lnTo>
                  <a:pt x="813311" y="73519"/>
                </a:lnTo>
                <a:lnTo>
                  <a:pt x="891426" y="124064"/>
                </a:lnTo>
                <a:lnTo>
                  <a:pt x="969540" y="192989"/>
                </a:lnTo>
                <a:lnTo>
                  <a:pt x="1033870" y="257318"/>
                </a:lnTo>
                <a:lnTo>
                  <a:pt x="1084414" y="335433"/>
                </a:lnTo>
                <a:lnTo>
                  <a:pt x="1116579" y="399762"/>
                </a:lnTo>
                <a:lnTo>
                  <a:pt x="0" y="399762"/>
                </a:lnTo>
                <a:lnTo>
                  <a:pt x="4595" y="220558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  <a:alpha val="596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CEF264B-FC23-B831-E888-8549F44EAC3B}"/>
              </a:ext>
            </a:extLst>
          </p:cNvPr>
          <p:cNvSpPr txBox="1"/>
          <p:nvPr/>
        </p:nvSpPr>
        <p:spPr>
          <a:xfrm>
            <a:off x="1572465" y="3268139"/>
            <a:ext cx="928136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50" dirty="0"/>
              <a:t>~30 % </a:t>
            </a:r>
            <a:r>
              <a:rPr lang="en-GB" sz="1350" i="1" dirty="0" err="1"/>
              <a:t>F</a:t>
            </a:r>
            <a:r>
              <a:rPr lang="en-GB" sz="1350" baseline="-25000" dirty="0" err="1"/>
              <a:t>tot</a:t>
            </a:r>
            <a:r>
              <a:rPr lang="en-GB" sz="1350" dirty="0"/>
              <a:t>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B436066-46BD-7EC3-4465-4F3A9AC755A5}"/>
              </a:ext>
            </a:extLst>
          </p:cNvPr>
          <p:cNvSpPr txBox="1"/>
          <p:nvPr/>
        </p:nvSpPr>
        <p:spPr>
          <a:xfrm>
            <a:off x="3794691" y="3287385"/>
            <a:ext cx="932206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50" dirty="0"/>
              <a:t>~18 % </a:t>
            </a:r>
            <a:r>
              <a:rPr lang="en-GB" sz="1350" i="1" dirty="0" err="1"/>
              <a:t>F</a:t>
            </a:r>
            <a:r>
              <a:rPr lang="en-GB" sz="1350" baseline="-25000" dirty="0" err="1"/>
              <a:t>tot</a:t>
            </a:r>
            <a:r>
              <a:rPr lang="en-GB" sz="1350" dirty="0"/>
              <a:t>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F274358-5662-2975-EE16-6CDB5094CDED}"/>
              </a:ext>
            </a:extLst>
          </p:cNvPr>
          <p:cNvSpPr txBox="1"/>
          <p:nvPr/>
        </p:nvSpPr>
        <p:spPr>
          <a:xfrm>
            <a:off x="6022641" y="3291028"/>
            <a:ext cx="844771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50" dirty="0"/>
              <a:t>~ 4 % </a:t>
            </a:r>
            <a:r>
              <a:rPr lang="en-GB" sz="1350" i="1" dirty="0" err="1"/>
              <a:t>F</a:t>
            </a:r>
            <a:r>
              <a:rPr lang="en-GB" sz="1350" baseline="-25000" dirty="0" err="1"/>
              <a:t>tot</a:t>
            </a:r>
            <a:r>
              <a:rPr lang="en-GB" sz="1350" dirty="0"/>
              <a:t> </a:t>
            </a:r>
          </a:p>
        </p:txBody>
      </p:sp>
      <p:grpSp>
        <p:nvGrpSpPr>
          <p:cNvPr id="50" name="Group 49">
            <a:extLst>
              <a:ext uri="{FF2B5EF4-FFF2-40B4-BE49-F238E27FC236}">
                <a16:creationId xmlns:a16="http://schemas.microsoft.com/office/drawing/2014/main" id="{47495962-4723-1938-A04A-2B02005B95C4}"/>
              </a:ext>
            </a:extLst>
          </p:cNvPr>
          <p:cNvGrpSpPr/>
          <p:nvPr/>
        </p:nvGrpSpPr>
        <p:grpSpPr>
          <a:xfrm>
            <a:off x="2417236" y="606109"/>
            <a:ext cx="4502593" cy="1858371"/>
            <a:chOff x="1282943" y="744742"/>
            <a:chExt cx="6003457" cy="2477828"/>
          </a:xfrm>
        </p:grpSpPr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FA5FA39A-7B5F-4DCE-82C3-42B9D78FB3C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282943" y="744742"/>
              <a:ext cx="6003457" cy="2477828"/>
            </a:xfrm>
            <a:prstGeom prst="rect">
              <a:avLst/>
            </a:prstGeom>
            <a:ln w="38100" cmpd="thickThin">
              <a:noFill/>
            </a:ln>
          </p:spPr>
        </p:pic>
        <p:grpSp>
          <p:nvGrpSpPr>
            <p:cNvPr id="52" name="Group 51">
              <a:extLst>
                <a:ext uri="{FF2B5EF4-FFF2-40B4-BE49-F238E27FC236}">
                  <a16:creationId xmlns:a16="http://schemas.microsoft.com/office/drawing/2014/main" id="{3CA3417D-E55C-8F55-8E59-54D90CC84B83}"/>
                </a:ext>
              </a:extLst>
            </p:cNvPr>
            <p:cNvGrpSpPr/>
            <p:nvPr/>
          </p:nvGrpSpPr>
          <p:grpSpPr>
            <a:xfrm>
              <a:off x="1745817" y="810278"/>
              <a:ext cx="4358968" cy="1451115"/>
              <a:chOff x="1828668" y="1050761"/>
              <a:chExt cx="4593167" cy="1582338"/>
            </a:xfrm>
          </p:grpSpPr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50DA6647-A9D4-629E-165C-5608CDD61A78}"/>
                  </a:ext>
                </a:extLst>
              </p:cNvPr>
              <p:cNvSpPr txBox="1"/>
              <p:nvPr/>
            </p:nvSpPr>
            <p:spPr>
              <a:xfrm>
                <a:off x="1828668" y="1050761"/>
                <a:ext cx="516467" cy="3356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900" dirty="0">
                    <a:latin typeface="Stencil" pitchFamily="82" charset="77"/>
                  </a:rPr>
                  <a:t>X-1</a:t>
                </a:r>
              </a:p>
            </p:txBody>
          </p:sp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773CACE4-C596-A77C-B491-FCF60BA9F492}"/>
                  </a:ext>
                </a:extLst>
              </p:cNvPr>
              <p:cNvSpPr txBox="1"/>
              <p:nvPr/>
            </p:nvSpPr>
            <p:spPr>
              <a:xfrm>
                <a:off x="2142900" y="1848019"/>
                <a:ext cx="516467" cy="3188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825" dirty="0">
                    <a:solidFill>
                      <a:srgbClr val="C00000"/>
                    </a:solidFill>
                    <a:latin typeface="Stencil" pitchFamily="82" charset="77"/>
                  </a:rPr>
                  <a:t>X-2</a:t>
                </a:r>
              </a:p>
            </p:txBody>
          </p:sp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76364D3D-6B8D-D405-78B6-125D0B03E086}"/>
                  </a:ext>
                </a:extLst>
              </p:cNvPr>
              <p:cNvSpPr txBox="1"/>
              <p:nvPr/>
            </p:nvSpPr>
            <p:spPr>
              <a:xfrm>
                <a:off x="2510121" y="2290701"/>
                <a:ext cx="516467" cy="3188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825" b="1" dirty="0">
                    <a:solidFill>
                      <a:srgbClr val="0432FF"/>
                    </a:solidFill>
                    <a:latin typeface="Stencil" pitchFamily="82" charset="77"/>
                  </a:rPr>
                  <a:t>X-3</a:t>
                </a:r>
              </a:p>
            </p:txBody>
          </p:sp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C743E070-46D2-2EA6-41D4-2F1696927C3D}"/>
                  </a:ext>
                </a:extLst>
              </p:cNvPr>
              <p:cNvSpPr txBox="1"/>
              <p:nvPr/>
            </p:nvSpPr>
            <p:spPr>
              <a:xfrm>
                <a:off x="5647136" y="1050761"/>
                <a:ext cx="516467" cy="3356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900" dirty="0">
                    <a:latin typeface="Stencil" pitchFamily="82" charset="77"/>
                  </a:rPr>
                  <a:t>X-1</a:t>
                </a:r>
              </a:p>
            </p:txBody>
          </p:sp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3586FD49-97CC-1E71-3F04-1301D7415AA3}"/>
                  </a:ext>
                </a:extLst>
              </p:cNvPr>
              <p:cNvSpPr txBox="1"/>
              <p:nvPr/>
            </p:nvSpPr>
            <p:spPr>
              <a:xfrm>
                <a:off x="5905368" y="1848019"/>
                <a:ext cx="516467" cy="3188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825" dirty="0">
                    <a:solidFill>
                      <a:srgbClr val="C00000"/>
                    </a:solidFill>
                    <a:latin typeface="Stencil" pitchFamily="82" charset="77"/>
                  </a:rPr>
                  <a:t>X-2</a:t>
                </a:r>
              </a:p>
            </p:txBody>
          </p:sp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0102C989-0671-C511-A975-0B5BE372545D}"/>
                  </a:ext>
                </a:extLst>
              </p:cNvPr>
              <p:cNvSpPr txBox="1"/>
              <p:nvPr/>
            </p:nvSpPr>
            <p:spPr>
              <a:xfrm>
                <a:off x="5572657" y="2314271"/>
                <a:ext cx="516467" cy="3188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825" b="1" dirty="0">
                    <a:solidFill>
                      <a:srgbClr val="0432FF"/>
                    </a:solidFill>
                    <a:latin typeface="Stencil" pitchFamily="82" charset="77"/>
                  </a:rPr>
                  <a:t>X-3</a:t>
                </a:r>
              </a:p>
            </p:txBody>
          </p:sp>
        </p:grpSp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6E4E8874-593E-63FA-819A-BE938B9E7924}"/>
              </a:ext>
            </a:extLst>
          </p:cNvPr>
          <p:cNvGrpSpPr/>
          <p:nvPr/>
        </p:nvGrpSpPr>
        <p:grpSpPr>
          <a:xfrm>
            <a:off x="4761956" y="574586"/>
            <a:ext cx="2882644" cy="1881989"/>
            <a:chOff x="4997159" y="3866919"/>
            <a:chExt cx="3198074" cy="1813286"/>
          </a:xfrm>
        </p:grpSpPr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2DC50D44-5F70-7F79-29CE-87811200A8E2}"/>
                </a:ext>
              </a:extLst>
            </p:cNvPr>
            <p:cNvSpPr/>
            <p:nvPr/>
          </p:nvSpPr>
          <p:spPr>
            <a:xfrm>
              <a:off x="5072621" y="3866919"/>
              <a:ext cx="3049829" cy="1813285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50"/>
            </a:p>
          </p:txBody>
        </p:sp>
        <p:grpSp>
          <p:nvGrpSpPr>
            <p:cNvPr id="69" name="Group 68">
              <a:extLst>
                <a:ext uri="{FF2B5EF4-FFF2-40B4-BE49-F238E27FC236}">
                  <a16:creationId xmlns:a16="http://schemas.microsoft.com/office/drawing/2014/main" id="{6E0E3351-E5D9-E662-3B0A-00639075FE6A}"/>
                </a:ext>
              </a:extLst>
            </p:cNvPr>
            <p:cNvGrpSpPr/>
            <p:nvPr/>
          </p:nvGrpSpPr>
          <p:grpSpPr>
            <a:xfrm>
              <a:off x="4997159" y="3951285"/>
              <a:ext cx="3198074" cy="1728920"/>
              <a:chOff x="1906879" y="1878280"/>
              <a:chExt cx="3198074" cy="1728920"/>
            </a:xfrm>
            <a:noFill/>
          </p:grpSpPr>
          <p:pic>
            <p:nvPicPr>
              <p:cNvPr id="70" name="Picture 69">
                <a:extLst>
                  <a:ext uri="{FF2B5EF4-FFF2-40B4-BE49-F238E27FC236}">
                    <a16:creationId xmlns:a16="http://schemas.microsoft.com/office/drawing/2014/main" id="{D3073048-33BB-B6DA-316B-2BF57BA63ED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982342" y="2017817"/>
                <a:ext cx="2846216" cy="1589383"/>
              </a:xfrm>
              <a:prstGeom prst="rect">
                <a:avLst/>
              </a:prstGeom>
              <a:grpFill/>
            </p:spPr>
          </p:pic>
          <p:sp>
            <p:nvSpPr>
              <p:cNvPr id="71" name="TextBox 70">
                <a:extLst>
                  <a:ext uri="{FF2B5EF4-FFF2-40B4-BE49-F238E27FC236}">
                    <a16:creationId xmlns:a16="http://schemas.microsoft.com/office/drawing/2014/main" id="{C500A359-DCF5-58AC-3801-F67493F9DA24}"/>
                  </a:ext>
                </a:extLst>
              </p:cNvPr>
              <p:cNvSpPr txBox="1"/>
              <p:nvPr/>
            </p:nvSpPr>
            <p:spPr>
              <a:xfrm>
                <a:off x="3038936" y="1953966"/>
                <a:ext cx="993600" cy="333609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825" dirty="0">
                    <a:solidFill>
                      <a:srgbClr val="0070C0"/>
                    </a:solidFill>
                  </a:rPr>
                  <a:t>Disc returning radiation</a:t>
                </a:r>
              </a:p>
            </p:txBody>
          </p:sp>
          <p:sp>
            <p:nvSpPr>
              <p:cNvPr id="72" name="TextBox 71">
                <a:extLst>
                  <a:ext uri="{FF2B5EF4-FFF2-40B4-BE49-F238E27FC236}">
                    <a16:creationId xmlns:a16="http://schemas.microsoft.com/office/drawing/2014/main" id="{D09D767E-FEAC-E5BB-7F09-4D9D2C39F21E}"/>
                  </a:ext>
                </a:extLst>
              </p:cNvPr>
              <p:cNvSpPr txBox="1"/>
              <p:nvPr/>
            </p:nvSpPr>
            <p:spPr>
              <a:xfrm>
                <a:off x="1906879" y="1961673"/>
                <a:ext cx="1231200" cy="333609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825" dirty="0">
                    <a:solidFill>
                      <a:srgbClr val="F5BF05"/>
                    </a:solidFill>
                  </a:rPr>
                  <a:t>Disc thermal </a:t>
                </a:r>
              </a:p>
              <a:p>
                <a:pPr algn="ctr"/>
                <a:r>
                  <a:rPr lang="en-GB" sz="825" dirty="0">
                    <a:solidFill>
                      <a:srgbClr val="F5BF05"/>
                    </a:solidFill>
                  </a:rPr>
                  <a:t>emission</a:t>
                </a:r>
              </a:p>
            </p:txBody>
          </p:sp>
          <p:sp>
            <p:nvSpPr>
              <p:cNvPr id="73" name="TextBox 72">
                <a:extLst>
                  <a:ext uri="{FF2B5EF4-FFF2-40B4-BE49-F238E27FC236}">
                    <a16:creationId xmlns:a16="http://schemas.microsoft.com/office/drawing/2014/main" id="{CA4E6C49-A34C-255B-55D4-0EC4768E440A}"/>
                  </a:ext>
                </a:extLst>
              </p:cNvPr>
              <p:cNvSpPr txBox="1"/>
              <p:nvPr/>
            </p:nvSpPr>
            <p:spPr>
              <a:xfrm>
                <a:off x="4111353" y="1878280"/>
                <a:ext cx="993600" cy="578255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825" dirty="0">
                    <a:solidFill>
                      <a:srgbClr val="5EBA26"/>
                    </a:solidFill>
                  </a:rPr>
                  <a:t>Returning radiation reflected off the Disc</a:t>
                </a:r>
              </a:p>
            </p:txBody>
          </p:sp>
        </p:grpSp>
      </p:grp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9E126951-AEB8-D425-2D5F-F2FA54653D5B}"/>
              </a:ext>
            </a:extLst>
          </p:cNvPr>
          <p:cNvCxnSpPr/>
          <p:nvPr/>
        </p:nvCxnSpPr>
        <p:spPr>
          <a:xfrm>
            <a:off x="72000" y="4752095"/>
            <a:ext cx="9000000" cy="0"/>
          </a:xfrm>
          <a:prstGeom prst="line">
            <a:avLst/>
          </a:prstGeom>
          <a:ln w="12700">
            <a:solidFill>
              <a:srgbClr val="A3A3A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9889991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/>
      <p:bldP spid="13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50F0ADF1-8983-4F9C-A980-83CD48604612}"/>
              </a:ext>
            </a:extLst>
          </p:cNvPr>
          <p:cNvSpPr/>
          <p:nvPr/>
        </p:nvSpPr>
        <p:spPr>
          <a:xfrm>
            <a:off x="72000" y="25727"/>
            <a:ext cx="9000000" cy="524600"/>
          </a:xfrm>
          <a:prstGeom prst="rect">
            <a:avLst/>
          </a:prstGeom>
          <a:solidFill>
            <a:srgbClr val="FBC234"/>
          </a:solidFill>
          <a:effectLst>
            <a:softEdge rad="82412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100" b="1" dirty="0">
                <a:solidFill>
                  <a:srgbClr val="2028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X-ray fitting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E12B3A9-A33D-CEA4-F3AA-325EBC3DD7BC}"/>
              </a:ext>
            </a:extLst>
          </p:cNvPr>
          <p:cNvSpPr txBox="1"/>
          <p:nvPr/>
        </p:nvSpPr>
        <p:spPr>
          <a:xfrm>
            <a:off x="1208809" y="4797251"/>
            <a:ext cx="40209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solidFill>
                  <a:schemeClr val="bg2">
                    <a:lumMod val="90000"/>
                  </a:schemeClr>
                </a:solidFill>
              </a:rPr>
              <a:t> Zhao+2024   See also: Lazar+2021; Ma+2022 ﻿ </a:t>
            </a:r>
          </a:p>
          <a:p>
            <a:r>
              <a:rPr lang="en-GB" sz="900" dirty="0">
                <a:solidFill>
                  <a:schemeClr val="bg2">
                    <a:lumMod val="90000"/>
                  </a:schemeClr>
                </a:solidFill>
              </a:rPr>
              <a:t>(</a:t>
            </a:r>
            <a:r>
              <a:rPr lang="en-GB" sz="788" dirty="0">
                <a:solidFill>
                  <a:schemeClr val="bg2">
                    <a:lumMod val="90000"/>
                  </a:schemeClr>
                </a:solidFill>
              </a:rPr>
              <a:t>Other</a:t>
            </a:r>
            <a:r>
              <a:rPr lang="en-GB" sz="900" dirty="0">
                <a:solidFill>
                  <a:schemeClr val="bg2">
                    <a:lumMod val="90000"/>
                  </a:schemeClr>
                </a:solidFill>
              </a:rPr>
              <a:t> scenarios: Mummery+2024, Plunging region; Ma+2022, ionized outflow)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85127C42-070D-172F-C04A-6C2EB0994EDC}"/>
              </a:ext>
            </a:extLst>
          </p:cNvPr>
          <p:cNvGrpSpPr/>
          <p:nvPr/>
        </p:nvGrpSpPr>
        <p:grpSpPr>
          <a:xfrm>
            <a:off x="1264588" y="2454548"/>
            <a:ext cx="6669536" cy="1656978"/>
            <a:chOff x="162118" y="3596182"/>
            <a:chExt cx="8892714" cy="2209304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4732A8D0-C78F-0C86-B7DB-1C7644BD362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62118" y="3596182"/>
              <a:ext cx="2965709" cy="2209304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786AB84E-7130-5A24-A6E5-1A9B09F5A93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125621" y="3596182"/>
              <a:ext cx="2965708" cy="2209303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C273D4E9-B499-77FC-89C6-ABE3575E833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089123" y="3596182"/>
              <a:ext cx="2965709" cy="2209303"/>
            </a:xfrm>
            <a:prstGeom prst="rect">
              <a:avLst/>
            </a:prstGeom>
          </p:spPr>
        </p:pic>
        <p:sp>
          <p:nvSpPr>
            <p:cNvPr id="9" name="Freeform 8">
              <a:extLst>
                <a:ext uri="{FF2B5EF4-FFF2-40B4-BE49-F238E27FC236}">
                  <a16:creationId xmlns:a16="http://schemas.microsoft.com/office/drawing/2014/main" id="{F731EA62-5FFA-BCD5-250A-F419F819D140}"/>
                </a:ext>
              </a:extLst>
            </p:cNvPr>
            <p:cNvSpPr/>
            <p:nvPr/>
          </p:nvSpPr>
          <p:spPr>
            <a:xfrm>
              <a:off x="572086" y="3924886"/>
              <a:ext cx="1298917" cy="1125416"/>
            </a:xfrm>
            <a:custGeom>
              <a:avLst/>
              <a:gdLst>
                <a:gd name="connsiteX0" fmla="*/ 9379 w 1298917"/>
                <a:gd name="connsiteY0" fmla="*/ 173501 h 1134794"/>
                <a:gd name="connsiteX1" fmla="*/ 79717 w 1298917"/>
                <a:gd name="connsiteY1" fmla="*/ 131298 h 1134794"/>
                <a:gd name="connsiteX2" fmla="*/ 215705 w 1298917"/>
                <a:gd name="connsiteY2" fmla="*/ 56270 h 1134794"/>
                <a:gd name="connsiteX3" fmla="*/ 356382 w 1298917"/>
                <a:gd name="connsiteY3" fmla="*/ 9378 h 1134794"/>
                <a:gd name="connsiteX4" fmla="*/ 468923 w 1298917"/>
                <a:gd name="connsiteY4" fmla="*/ 0 h 1134794"/>
                <a:gd name="connsiteX5" fmla="*/ 576776 w 1298917"/>
                <a:gd name="connsiteY5" fmla="*/ 28135 h 1134794"/>
                <a:gd name="connsiteX6" fmla="*/ 647114 w 1298917"/>
                <a:gd name="connsiteY6" fmla="*/ 65649 h 1134794"/>
                <a:gd name="connsiteX7" fmla="*/ 731520 w 1298917"/>
                <a:gd name="connsiteY7" fmla="*/ 121920 h 1134794"/>
                <a:gd name="connsiteX8" fmla="*/ 801859 w 1298917"/>
                <a:gd name="connsiteY8" fmla="*/ 192258 h 1134794"/>
                <a:gd name="connsiteX9" fmla="*/ 853440 w 1298917"/>
                <a:gd name="connsiteY9" fmla="*/ 248529 h 1134794"/>
                <a:gd name="connsiteX10" fmla="*/ 900332 w 1298917"/>
                <a:gd name="connsiteY10" fmla="*/ 309489 h 1134794"/>
                <a:gd name="connsiteX11" fmla="*/ 956603 w 1298917"/>
                <a:gd name="connsiteY11" fmla="*/ 389206 h 1134794"/>
                <a:gd name="connsiteX12" fmla="*/ 1003496 w 1298917"/>
                <a:gd name="connsiteY12" fmla="*/ 464234 h 1134794"/>
                <a:gd name="connsiteX13" fmla="*/ 1050388 w 1298917"/>
                <a:gd name="connsiteY13" fmla="*/ 581464 h 1134794"/>
                <a:gd name="connsiteX14" fmla="*/ 1097280 w 1298917"/>
                <a:gd name="connsiteY14" fmla="*/ 670560 h 1134794"/>
                <a:gd name="connsiteX15" fmla="*/ 1148862 w 1298917"/>
                <a:gd name="connsiteY15" fmla="*/ 759655 h 1134794"/>
                <a:gd name="connsiteX16" fmla="*/ 1186376 w 1298917"/>
                <a:gd name="connsiteY16" fmla="*/ 853440 h 1134794"/>
                <a:gd name="connsiteX17" fmla="*/ 1223889 w 1298917"/>
                <a:gd name="connsiteY17" fmla="*/ 951914 h 1134794"/>
                <a:gd name="connsiteX18" fmla="*/ 1247336 w 1298917"/>
                <a:gd name="connsiteY18" fmla="*/ 1026941 h 1134794"/>
                <a:gd name="connsiteX19" fmla="*/ 1280160 w 1298917"/>
                <a:gd name="connsiteY19" fmla="*/ 1106658 h 1134794"/>
                <a:gd name="connsiteX20" fmla="*/ 1298917 w 1298917"/>
                <a:gd name="connsiteY20" fmla="*/ 1134794 h 1134794"/>
                <a:gd name="connsiteX21" fmla="*/ 0 w 1298917"/>
                <a:gd name="connsiteY21" fmla="*/ 1130104 h 1134794"/>
                <a:gd name="connsiteX22" fmla="*/ 9379 w 1298917"/>
                <a:gd name="connsiteY22" fmla="*/ 173501 h 1134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298917" h="1134794">
                  <a:moveTo>
                    <a:pt x="9379" y="173501"/>
                  </a:moveTo>
                  <a:lnTo>
                    <a:pt x="79717" y="131298"/>
                  </a:lnTo>
                  <a:lnTo>
                    <a:pt x="215705" y="56270"/>
                  </a:lnTo>
                  <a:lnTo>
                    <a:pt x="356382" y="9378"/>
                  </a:lnTo>
                  <a:lnTo>
                    <a:pt x="468923" y="0"/>
                  </a:lnTo>
                  <a:lnTo>
                    <a:pt x="576776" y="28135"/>
                  </a:lnTo>
                  <a:lnTo>
                    <a:pt x="647114" y="65649"/>
                  </a:lnTo>
                  <a:lnTo>
                    <a:pt x="731520" y="121920"/>
                  </a:lnTo>
                  <a:lnTo>
                    <a:pt x="801859" y="192258"/>
                  </a:lnTo>
                  <a:lnTo>
                    <a:pt x="853440" y="248529"/>
                  </a:lnTo>
                  <a:lnTo>
                    <a:pt x="900332" y="309489"/>
                  </a:lnTo>
                  <a:lnTo>
                    <a:pt x="956603" y="389206"/>
                  </a:lnTo>
                  <a:lnTo>
                    <a:pt x="1003496" y="464234"/>
                  </a:lnTo>
                  <a:lnTo>
                    <a:pt x="1050388" y="581464"/>
                  </a:lnTo>
                  <a:lnTo>
                    <a:pt x="1097280" y="670560"/>
                  </a:lnTo>
                  <a:lnTo>
                    <a:pt x="1148862" y="759655"/>
                  </a:lnTo>
                  <a:lnTo>
                    <a:pt x="1186376" y="853440"/>
                  </a:lnTo>
                  <a:lnTo>
                    <a:pt x="1223889" y="951914"/>
                  </a:lnTo>
                  <a:lnTo>
                    <a:pt x="1247336" y="1026941"/>
                  </a:lnTo>
                  <a:lnTo>
                    <a:pt x="1280160" y="1106658"/>
                  </a:lnTo>
                  <a:lnTo>
                    <a:pt x="1298917" y="1134794"/>
                  </a:lnTo>
                  <a:lnTo>
                    <a:pt x="0" y="1130104"/>
                  </a:lnTo>
                  <a:cubicBezTo>
                    <a:pt x="3126" y="811236"/>
                    <a:pt x="6253" y="492369"/>
                    <a:pt x="9379" y="173501"/>
                  </a:cubicBezTo>
                  <a:close/>
                </a:path>
              </a:pathLst>
            </a:custGeom>
            <a:solidFill>
              <a:schemeClr val="accent6">
                <a:lumMod val="40000"/>
                <a:lumOff val="60000"/>
                <a:alpha val="59755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50" dirty="0"/>
            </a:p>
          </p:txBody>
        </p:sp>
        <p:sp>
          <p:nvSpPr>
            <p:cNvPr id="10" name="Freeform 9">
              <a:extLst>
                <a:ext uri="{FF2B5EF4-FFF2-40B4-BE49-F238E27FC236}">
                  <a16:creationId xmlns:a16="http://schemas.microsoft.com/office/drawing/2014/main" id="{0E14C47D-9C89-E0DB-52F3-775D0733E556}"/>
                </a:ext>
              </a:extLst>
            </p:cNvPr>
            <p:cNvSpPr/>
            <p:nvPr/>
          </p:nvSpPr>
          <p:spPr>
            <a:xfrm>
              <a:off x="3540369" y="4248443"/>
              <a:ext cx="1233268" cy="792480"/>
            </a:xfrm>
            <a:custGeom>
              <a:avLst/>
              <a:gdLst>
                <a:gd name="connsiteX0" fmla="*/ 18757 w 1233268"/>
                <a:gd name="connsiteY0" fmla="*/ 206326 h 792480"/>
                <a:gd name="connsiteX1" fmla="*/ 117231 w 1233268"/>
                <a:gd name="connsiteY1" fmla="*/ 135988 h 792480"/>
                <a:gd name="connsiteX2" fmla="*/ 206326 w 1233268"/>
                <a:gd name="connsiteY2" fmla="*/ 89095 h 792480"/>
                <a:gd name="connsiteX3" fmla="*/ 267286 w 1233268"/>
                <a:gd name="connsiteY3" fmla="*/ 56271 h 792480"/>
                <a:gd name="connsiteX4" fmla="*/ 337625 w 1233268"/>
                <a:gd name="connsiteY4" fmla="*/ 32825 h 792480"/>
                <a:gd name="connsiteX5" fmla="*/ 436099 w 1233268"/>
                <a:gd name="connsiteY5" fmla="*/ 4689 h 792480"/>
                <a:gd name="connsiteX6" fmla="*/ 515816 w 1233268"/>
                <a:gd name="connsiteY6" fmla="*/ 0 h 792480"/>
                <a:gd name="connsiteX7" fmla="*/ 586154 w 1233268"/>
                <a:gd name="connsiteY7" fmla="*/ 14068 h 792480"/>
                <a:gd name="connsiteX8" fmla="*/ 665871 w 1233268"/>
                <a:gd name="connsiteY8" fmla="*/ 37514 h 792480"/>
                <a:gd name="connsiteX9" fmla="*/ 722142 w 1233268"/>
                <a:gd name="connsiteY9" fmla="*/ 75028 h 792480"/>
                <a:gd name="connsiteX10" fmla="*/ 797169 w 1233268"/>
                <a:gd name="connsiteY10" fmla="*/ 126609 h 792480"/>
                <a:gd name="connsiteX11" fmla="*/ 867508 w 1233268"/>
                <a:gd name="connsiteY11" fmla="*/ 196948 h 792480"/>
                <a:gd name="connsiteX12" fmla="*/ 909711 w 1233268"/>
                <a:gd name="connsiteY12" fmla="*/ 229772 h 792480"/>
                <a:gd name="connsiteX13" fmla="*/ 951914 w 1233268"/>
                <a:gd name="connsiteY13" fmla="*/ 290732 h 792480"/>
                <a:gd name="connsiteX14" fmla="*/ 998806 w 1233268"/>
                <a:gd name="connsiteY14" fmla="*/ 361071 h 792480"/>
                <a:gd name="connsiteX15" fmla="*/ 1045699 w 1233268"/>
                <a:gd name="connsiteY15" fmla="*/ 426720 h 792480"/>
                <a:gd name="connsiteX16" fmla="*/ 1083213 w 1233268"/>
                <a:gd name="connsiteY16" fmla="*/ 487680 h 792480"/>
                <a:gd name="connsiteX17" fmla="*/ 1130105 w 1233268"/>
                <a:gd name="connsiteY17" fmla="*/ 567397 h 792480"/>
                <a:gd name="connsiteX18" fmla="*/ 1162929 w 1233268"/>
                <a:gd name="connsiteY18" fmla="*/ 642425 h 792480"/>
                <a:gd name="connsiteX19" fmla="*/ 1195754 w 1233268"/>
                <a:gd name="connsiteY19" fmla="*/ 694006 h 792480"/>
                <a:gd name="connsiteX20" fmla="*/ 1233268 w 1233268"/>
                <a:gd name="connsiteY20" fmla="*/ 792480 h 792480"/>
                <a:gd name="connsiteX21" fmla="*/ 0 w 1233268"/>
                <a:gd name="connsiteY21" fmla="*/ 792480 h 792480"/>
                <a:gd name="connsiteX22" fmla="*/ 18757 w 1233268"/>
                <a:gd name="connsiteY22" fmla="*/ 206326 h 79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233268" h="792480">
                  <a:moveTo>
                    <a:pt x="18757" y="206326"/>
                  </a:moveTo>
                  <a:lnTo>
                    <a:pt x="117231" y="135988"/>
                  </a:lnTo>
                  <a:lnTo>
                    <a:pt x="206326" y="89095"/>
                  </a:lnTo>
                  <a:lnTo>
                    <a:pt x="267286" y="56271"/>
                  </a:lnTo>
                  <a:lnTo>
                    <a:pt x="337625" y="32825"/>
                  </a:lnTo>
                  <a:lnTo>
                    <a:pt x="436099" y="4689"/>
                  </a:lnTo>
                  <a:lnTo>
                    <a:pt x="515816" y="0"/>
                  </a:lnTo>
                  <a:lnTo>
                    <a:pt x="586154" y="14068"/>
                  </a:lnTo>
                  <a:lnTo>
                    <a:pt x="665871" y="37514"/>
                  </a:lnTo>
                  <a:lnTo>
                    <a:pt x="722142" y="75028"/>
                  </a:lnTo>
                  <a:lnTo>
                    <a:pt x="797169" y="126609"/>
                  </a:lnTo>
                  <a:lnTo>
                    <a:pt x="867508" y="196948"/>
                  </a:lnTo>
                  <a:lnTo>
                    <a:pt x="909711" y="229772"/>
                  </a:lnTo>
                  <a:lnTo>
                    <a:pt x="951914" y="290732"/>
                  </a:lnTo>
                  <a:lnTo>
                    <a:pt x="998806" y="361071"/>
                  </a:lnTo>
                  <a:lnTo>
                    <a:pt x="1045699" y="426720"/>
                  </a:lnTo>
                  <a:lnTo>
                    <a:pt x="1083213" y="487680"/>
                  </a:lnTo>
                  <a:lnTo>
                    <a:pt x="1130105" y="567397"/>
                  </a:lnTo>
                  <a:lnTo>
                    <a:pt x="1162929" y="642425"/>
                  </a:lnTo>
                  <a:lnTo>
                    <a:pt x="1195754" y="694006"/>
                  </a:lnTo>
                  <a:lnTo>
                    <a:pt x="1233268" y="792480"/>
                  </a:lnTo>
                  <a:lnTo>
                    <a:pt x="0" y="792480"/>
                  </a:lnTo>
                  <a:lnTo>
                    <a:pt x="18757" y="206326"/>
                  </a:lnTo>
                  <a:close/>
                </a:path>
              </a:pathLst>
            </a:custGeom>
            <a:solidFill>
              <a:schemeClr val="accent6">
                <a:lumMod val="40000"/>
                <a:lumOff val="60000"/>
                <a:alpha val="6048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50"/>
            </a:p>
          </p:txBody>
        </p:sp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id="{EDAAADCD-8A72-82C0-8509-CE44E7962172}"/>
                </a:ext>
              </a:extLst>
            </p:cNvPr>
            <p:cNvSpPr/>
            <p:nvPr/>
          </p:nvSpPr>
          <p:spPr>
            <a:xfrm>
              <a:off x="6511079" y="4645520"/>
              <a:ext cx="1116579" cy="399762"/>
            </a:xfrm>
            <a:custGeom>
              <a:avLst/>
              <a:gdLst>
                <a:gd name="connsiteX0" fmla="*/ 4595 w 1116579"/>
                <a:gd name="connsiteY0" fmla="*/ 220558 h 399762"/>
                <a:gd name="connsiteX1" fmla="*/ 50545 w 1116579"/>
                <a:gd name="connsiteY1" fmla="*/ 192989 h 399762"/>
                <a:gd name="connsiteX2" fmla="*/ 110280 w 1116579"/>
                <a:gd name="connsiteY2" fmla="*/ 147039 h 399762"/>
                <a:gd name="connsiteX3" fmla="*/ 206774 w 1116579"/>
                <a:gd name="connsiteY3" fmla="*/ 96494 h 399762"/>
                <a:gd name="connsiteX4" fmla="*/ 321649 w 1116579"/>
                <a:gd name="connsiteY4" fmla="*/ 50544 h 399762"/>
                <a:gd name="connsiteX5" fmla="*/ 413548 w 1116579"/>
                <a:gd name="connsiteY5" fmla="*/ 18379 h 399762"/>
                <a:gd name="connsiteX6" fmla="*/ 496258 w 1116579"/>
                <a:gd name="connsiteY6" fmla="*/ 0 h 399762"/>
                <a:gd name="connsiteX7" fmla="*/ 578967 w 1116579"/>
                <a:gd name="connsiteY7" fmla="*/ 0 h 399762"/>
                <a:gd name="connsiteX8" fmla="*/ 652487 w 1116579"/>
                <a:gd name="connsiteY8" fmla="*/ 13785 h 399762"/>
                <a:gd name="connsiteX9" fmla="*/ 735196 w 1116579"/>
                <a:gd name="connsiteY9" fmla="*/ 32164 h 399762"/>
                <a:gd name="connsiteX10" fmla="*/ 813311 w 1116579"/>
                <a:gd name="connsiteY10" fmla="*/ 73519 h 399762"/>
                <a:gd name="connsiteX11" fmla="*/ 891426 w 1116579"/>
                <a:gd name="connsiteY11" fmla="*/ 124064 h 399762"/>
                <a:gd name="connsiteX12" fmla="*/ 969540 w 1116579"/>
                <a:gd name="connsiteY12" fmla="*/ 192989 h 399762"/>
                <a:gd name="connsiteX13" fmla="*/ 1033870 w 1116579"/>
                <a:gd name="connsiteY13" fmla="*/ 257318 h 399762"/>
                <a:gd name="connsiteX14" fmla="*/ 1084414 w 1116579"/>
                <a:gd name="connsiteY14" fmla="*/ 335433 h 399762"/>
                <a:gd name="connsiteX15" fmla="*/ 1116579 w 1116579"/>
                <a:gd name="connsiteY15" fmla="*/ 399762 h 399762"/>
                <a:gd name="connsiteX16" fmla="*/ 0 w 1116579"/>
                <a:gd name="connsiteY16" fmla="*/ 399762 h 399762"/>
                <a:gd name="connsiteX17" fmla="*/ 4595 w 1116579"/>
                <a:gd name="connsiteY17" fmla="*/ 220558 h 3997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16579" h="399762">
                  <a:moveTo>
                    <a:pt x="4595" y="220558"/>
                  </a:moveTo>
                  <a:lnTo>
                    <a:pt x="50545" y="192989"/>
                  </a:lnTo>
                  <a:lnTo>
                    <a:pt x="110280" y="147039"/>
                  </a:lnTo>
                  <a:lnTo>
                    <a:pt x="206774" y="96494"/>
                  </a:lnTo>
                  <a:lnTo>
                    <a:pt x="321649" y="50544"/>
                  </a:lnTo>
                  <a:lnTo>
                    <a:pt x="413548" y="18379"/>
                  </a:lnTo>
                  <a:lnTo>
                    <a:pt x="496258" y="0"/>
                  </a:lnTo>
                  <a:lnTo>
                    <a:pt x="578967" y="0"/>
                  </a:lnTo>
                  <a:lnTo>
                    <a:pt x="652487" y="13785"/>
                  </a:lnTo>
                  <a:lnTo>
                    <a:pt x="735196" y="32164"/>
                  </a:lnTo>
                  <a:lnTo>
                    <a:pt x="813311" y="73519"/>
                  </a:lnTo>
                  <a:lnTo>
                    <a:pt x="891426" y="124064"/>
                  </a:lnTo>
                  <a:lnTo>
                    <a:pt x="969540" y="192989"/>
                  </a:lnTo>
                  <a:lnTo>
                    <a:pt x="1033870" y="257318"/>
                  </a:lnTo>
                  <a:lnTo>
                    <a:pt x="1084414" y="335433"/>
                  </a:lnTo>
                  <a:lnTo>
                    <a:pt x="1116579" y="399762"/>
                  </a:lnTo>
                  <a:lnTo>
                    <a:pt x="0" y="399762"/>
                  </a:lnTo>
                  <a:lnTo>
                    <a:pt x="4595" y="220558"/>
                  </a:lnTo>
                  <a:close/>
                </a:path>
              </a:pathLst>
            </a:custGeom>
            <a:solidFill>
              <a:schemeClr val="accent6">
                <a:lumMod val="40000"/>
                <a:lumOff val="60000"/>
                <a:alpha val="596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50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CEF264B-FC23-B831-E888-8549F44EAC3B}"/>
                </a:ext>
              </a:extLst>
            </p:cNvPr>
            <p:cNvSpPr txBox="1"/>
            <p:nvPr/>
          </p:nvSpPr>
          <p:spPr>
            <a:xfrm>
              <a:off x="572621" y="4680970"/>
              <a:ext cx="1237513" cy="4001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350" dirty="0"/>
                <a:t>~30 % </a:t>
              </a:r>
              <a:r>
                <a:rPr lang="en-GB" sz="1350" i="1" dirty="0" err="1"/>
                <a:t>F</a:t>
              </a:r>
              <a:r>
                <a:rPr lang="en-GB" sz="1350" baseline="-25000" dirty="0" err="1"/>
                <a:t>tot</a:t>
              </a:r>
              <a:r>
                <a:rPr lang="en-GB" sz="1350" dirty="0"/>
                <a:t> 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B436066-46BD-7EC3-4465-4F3A9AC755A5}"/>
                </a:ext>
              </a:extLst>
            </p:cNvPr>
            <p:cNvSpPr txBox="1"/>
            <p:nvPr/>
          </p:nvSpPr>
          <p:spPr>
            <a:xfrm>
              <a:off x="3535588" y="4706631"/>
              <a:ext cx="1233268" cy="4001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350" dirty="0"/>
                <a:t>~18 % </a:t>
              </a:r>
              <a:r>
                <a:rPr lang="en-GB" sz="1350" i="1" dirty="0" err="1"/>
                <a:t>F</a:t>
              </a:r>
              <a:r>
                <a:rPr lang="en-GB" sz="1350" baseline="-25000" dirty="0" err="1"/>
                <a:t>tot</a:t>
              </a:r>
              <a:r>
                <a:rPr lang="en-GB" sz="1350" dirty="0"/>
                <a:t> 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3F274358-5662-2975-EE16-6CDB5094CDED}"/>
                </a:ext>
              </a:extLst>
            </p:cNvPr>
            <p:cNvSpPr txBox="1"/>
            <p:nvPr/>
          </p:nvSpPr>
          <p:spPr>
            <a:xfrm>
              <a:off x="6506187" y="4711489"/>
              <a:ext cx="1126361" cy="4001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350" dirty="0"/>
                <a:t>~ 4 % </a:t>
              </a:r>
              <a:r>
                <a:rPr lang="en-GB" sz="1350" i="1" dirty="0" err="1"/>
                <a:t>F</a:t>
              </a:r>
              <a:r>
                <a:rPr lang="en-GB" sz="1350" baseline="-25000" dirty="0" err="1"/>
                <a:t>tot</a:t>
              </a:r>
              <a:r>
                <a:rPr lang="en-GB" sz="1350" dirty="0"/>
                <a:t> 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2964F570-A949-836B-854B-4FC774E3C601}"/>
                </a:ext>
              </a:extLst>
            </p:cNvPr>
            <p:cNvSpPr txBox="1"/>
            <p:nvPr/>
          </p:nvSpPr>
          <p:spPr>
            <a:xfrm>
              <a:off x="2460067" y="3672865"/>
              <a:ext cx="557091" cy="33855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GB" sz="1050" dirty="0">
                  <a:latin typeface="Stencil" pitchFamily="82" charset="77"/>
                </a:rPr>
                <a:t>X-1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A6A1DFFC-FC3B-E31B-C61E-EFE85AA0CB3B}"/>
                </a:ext>
              </a:extLst>
            </p:cNvPr>
            <p:cNvSpPr txBox="1"/>
            <p:nvPr/>
          </p:nvSpPr>
          <p:spPr>
            <a:xfrm>
              <a:off x="5448964" y="3666094"/>
              <a:ext cx="536924" cy="33855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GB" sz="1050" dirty="0">
                  <a:solidFill>
                    <a:srgbClr val="C00000"/>
                  </a:solidFill>
                  <a:latin typeface="Stencil" pitchFamily="82" charset="77"/>
                </a:rPr>
                <a:t>X-2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B2C35911-45DF-BB2F-2808-1B4258D6687D}"/>
                </a:ext>
              </a:extLst>
            </p:cNvPr>
            <p:cNvSpPr txBox="1"/>
            <p:nvPr/>
          </p:nvSpPr>
          <p:spPr>
            <a:xfrm>
              <a:off x="8412467" y="3672865"/>
              <a:ext cx="531093" cy="33855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GB" sz="1050" dirty="0">
                  <a:solidFill>
                    <a:srgbClr val="0432FF"/>
                  </a:solidFill>
                  <a:latin typeface="Stencil" pitchFamily="82" charset="77"/>
                </a:rPr>
                <a:t>X-3</a:t>
              </a:r>
            </a:p>
          </p:txBody>
        </p:sp>
      </p:grpSp>
      <p:pic>
        <p:nvPicPr>
          <p:cNvPr id="33" name="Picture 32">
            <a:extLst>
              <a:ext uri="{FF2B5EF4-FFF2-40B4-BE49-F238E27FC236}">
                <a16:creationId xmlns:a16="http://schemas.microsoft.com/office/drawing/2014/main" id="{1E1BD8D8-5B55-56AF-4FD6-B511CF295B87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50449" t="10108" r="32839" b="51280"/>
          <a:stretch/>
        </p:blipFill>
        <p:spPr>
          <a:xfrm>
            <a:off x="1264589" y="3999885"/>
            <a:ext cx="974188" cy="844061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E7BFB072-0548-DFF4-0E7A-4818C2C0397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67809" t="28055" r="16228" b="55712"/>
          <a:stretch/>
        </p:blipFill>
        <p:spPr>
          <a:xfrm>
            <a:off x="6997587" y="4357388"/>
            <a:ext cx="930509" cy="35485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6869A1E-D19F-6014-D865-C5070FF44308}"/>
              </a:ext>
            </a:extLst>
          </p:cNvPr>
          <p:cNvSpPr txBox="1"/>
          <p:nvPr/>
        </p:nvSpPr>
        <p:spPr>
          <a:xfrm>
            <a:off x="5853190" y="4278034"/>
            <a:ext cx="1537298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5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Standard thin disc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B9C0EF0-0E4C-EC61-2F8D-3A7EC092E6BA}"/>
              </a:ext>
            </a:extLst>
          </p:cNvPr>
          <p:cNvSpPr txBox="1"/>
          <p:nvPr/>
        </p:nvSpPr>
        <p:spPr>
          <a:xfrm>
            <a:off x="2013716" y="4288228"/>
            <a:ext cx="1350000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5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Funnel-like disc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5FA086B7-731F-2825-E9CC-285CF3CABF5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4266" t="49559" r="14498" b="40003"/>
          <a:stretch/>
        </p:blipFill>
        <p:spPr>
          <a:xfrm>
            <a:off x="2309830" y="4502047"/>
            <a:ext cx="4687756" cy="288191"/>
          </a:xfrm>
          <a:prstGeom prst="rect">
            <a:avLst/>
          </a:prstGeom>
        </p:spPr>
      </p:pic>
      <p:grpSp>
        <p:nvGrpSpPr>
          <p:cNvPr id="50" name="Group 49">
            <a:extLst>
              <a:ext uri="{FF2B5EF4-FFF2-40B4-BE49-F238E27FC236}">
                <a16:creationId xmlns:a16="http://schemas.microsoft.com/office/drawing/2014/main" id="{47495962-4723-1938-A04A-2B02005B95C4}"/>
              </a:ext>
            </a:extLst>
          </p:cNvPr>
          <p:cNvGrpSpPr/>
          <p:nvPr/>
        </p:nvGrpSpPr>
        <p:grpSpPr>
          <a:xfrm>
            <a:off x="2417236" y="606109"/>
            <a:ext cx="4502593" cy="1858371"/>
            <a:chOff x="1282943" y="744742"/>
            <a:chExt cx="6003457" cy="2477828"/>
          </a:xfrm>
        </p:grpSpPr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FA5FA39A-7B5F-4DCE-82C3-42B9D78FB3C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282943" y="744742"/>
              <a:ext cx="6003457" cy="2477828"/>
            </a:xfrm>
            <a:prstGeom prst="rect">
              <a:avLst/>
            </a:prstGeom>
            <a:ln w="38100" cmpd="thickThin">
              <a:noFill/>
            </a:ln>
          </p:spPr>
        </p:pic>
        <p:grpSp>
          <p:nvGrpSpPr>
            <p:cNvPr id="52" name="Group 51">
              <a:extLst>
                <a:ext uri="{FF2B5EF4-FFF2-40B4-BE49-F238E27FC236}">
                  <a16:creationId xmlns:a16="http://schemas.microsoft.com/office/drawing/2014/main" id="{3CA3417D-E55C-8F55-8E59-54D90CC84B83}"/>
                </a:ext>
              </a:extLst>
            </p:cNvPr>
            <p:cNvGrpSpPr/>
            <p:nvPr/>
          </p:nvGrpSpPr>
          <p:grpSpPr>
            <a:xfrm>
              <a:off x="1745817" y="810278"/>
              <a:ext cx="4358968" cy="1451115"/>
              <a:chOff x="1828668" y="1050761"/>
              <a:chExt cx="4593167" cy="1582338"/>
            </a:xfrm>
          </p:grpSpPr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50DA6647-A9D4-629E-165C-5608CDD61A78}"/>
                  </a:ext>
                </a:extLst>
              </p:cNvPr>
              <p:cNvSpPr txBox="1"/>
              <p:nvPr/>
            </p:nvSpPr>
            <p:spPr>
              <a:xfrm>
                <a:off x="1828668" y="1050761"/>
                <a:ext cx="516467" cy="3356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900" dirty="0">
                    <a:latin typeface="Stencil" pitchFamily="82" charset="77"/>
                  </a:rPr>
                  <a:t>X-1</a:t>
                </a:r>
              </a:p>
            </p:txBody>
          </p:sp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773CACE4-C596-A77C-B491-FCF60BA9F492}"/>
                  </a:ext>
                </a:extLst>
              </p:cNvPr>
              <p:cNvSpPr txBox="1"/>
              <p:nvPr/>
            </p:nvSpPr>
            <p:spPr>
              <a:xfrm>
                <a:off x="2142900" y="1848019"/>
                <a:ext cx="516467" cy="3188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825" dirty="0">
                    <a:solidFill>
                      <a:srgbClr val="C00000"/>
                    </a:solidFill>
                    <a:latin typeface="Stencil" pitchFamily="82" charset="77"/>
                  </a:rPr>
                  <a:t>X-2</a:t>
                </a:r>
              </a:p>
            </p:txBody>
          </p:sp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76364D3D-6B8D-D405-78B6-125D0B03E086}"/>
                  </a:ext>
                </a:extLst>
              </p:cNvPr>
              <p:cNvSpPr txBox="1"/>
              <p:nvPr/>
            </p:nvSpPr>
            <p:spPr>
              <a:xfrm>
                <a:off x="2510121" y="2290701"/>
                <a:ext cx="516467" cy="3188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825" b="1" dirty="0">
                    <a:solidFill>
                      <a:srgbClr val="0432FF"/>
                    </a:solidFill>
                    <a:latin typeface="Stencil" pitchFamily="82" charset="77"/>
                  </a:rPr>
                  <a:t>X-3</a:t>
                </a:r>
              </a:p>
            </p:txBody>
          </p:sp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C743E070-46D2-2EA6-41D4-2F1696927C3D}"/>
                  </a:ext>
                </a:extLst>
              </p:cNvPr>
              <p:cNvSpPr txBox="1"/>
              <p:nvPr/>
            </p:nvSpPr>
            <p:spPr>
              <a:xfrm>
                <a:off x="5647136" y="1050761"/>
                <a:ext cx="516467" cy="3356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900" dirty="0">
                    <a:latin typeface="Stencil" pitchFamily="82" charset="77"/>
                  </a:rPr>
                  <a:t>X-1</a:t>
                </a:r>
              </a:p>
            </p:txBody>
          </p:sp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3586FD49-97CC-1E71-3F04-1301D7415AA3}"/>
                  </a:ext>
                </a:extLst>
              </p:cNvPr>
              <p:cNvSpPr txBox="1"/>
              <p:nvPr/>
            </p:nvSpPr>
            <p:spPr>
              <a:xfrm>
                <a:off x="5905368" y="1848019"/>
                <a:ext cx="516467" cy="3188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825" dirty="0">
                    <a:solidFill>
                      <a:srgbClr val="C00000"/>
                    </a:solidFill>
                    <a:latin typeface="Stencil" pitchFamily="82" charset="77"/>
                  </a:rPr>
                  <a:t>X-2</a:t>
                </a:r>
              </a:p>
            </p:txBody>
          </p:sp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0102C989-0671-C511-A975-0B5BE372545D}"/>
                  </a:ext>
                </a:extLst>
              </p:cNvPr>
              <p:cNvSpPr txBox="1"/>
              <p:nvPr/>
            </p:nvSpPr>
            <p:spPr>
              <a:xfrm>
                <a:off x="5572657" y="2314271"/>
                <a:ext cx="516467" cy="3188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825" b="1" dirty="0">
                    <a:solidFill>
                      <a:srgbClr val="0432FF"/>
                    </a:solidFill>
                    <a:latin typeface="Stencil" pitchFamily="82" charset="77"/>
                  </a:rPr>
                  <a:t>X-3</a:t>
                </a:r>
              </a:p>
            </p:txBody>
          </p:sp>
        </p:grpSp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6E4E8874-593E-63FA-819A-BE938B9E7924}"/>
              </a:ext>
            </a:extLst>
          </p:cNvPr>
          <p:cNvGrpSpPr/>
          <p:nvPr/>
        </p:nvGrpSpPr>
        <p:grpSpPr>
          <a:xfrm>
            <a:off x="4761956" y="574586"/>
            <a:ext cx="2882644" cy="1881989"/>
            <a:chOff x="4997159" y="3866919"/>
            <a:chExt cx="3198074" cy="1813286"/>
          </a:xfrm>
        </p:grpSpPr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2DC50D44-5F70-7F79-29CE-87811200A8E2}"/>
                </a:ext>
              </a:extLst>
            </p:cNvPr>
            <p:cNvSpPr/>
            <p:nvPr/>
          </p:nvSpPr>
          <p:spPr>
            <a:xfrm>
              <a:off x="5072621" y="3866919"/>
              <a:ext cx="3049829" cy="1813285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50"/>
            </a:p>
          </p:txBody>
        </p:sp>
        <p:grpSp>
          <p:nvGrpSpPr>
            <p:cNvPr id="69" name="Group 68">
              <a:extLst>
                <a:ext uri="{FF2B5EF4-FFF2-40B4-BE49-F238E27FC236}">
                  <a16:creationId xmlns:a16="http://schemas.microsoft.com/office/drawing/2014/main" id="{6E0E3351-E5D9-E662-3B0A-00639075FE6A}"/>
                </a:ext>
              </a:extLst>
            </p:cNvPr>
            <p:cNvGrpSpPr/>
            <p:nvPr/>
          </p:nvGrpSpPr>
          <p:grpSpPr>
            <a:xfrm>
              <a:off x="4997159" y="3951285"/>
              <a:ext cx="3198074" cy="1728920"/>
              <a:chOff x="1906879" y="1878280"/>
              <a:chExt cx="3198074" cy="1728920"/>
            </a:xfrm>
            <a:noFill/>
          </p:grpSpPr>
          <p:pic>
            <p:nvPicPr>
              <p:cNvPr id="70" name="Picture 69">
                <a:extLst>
                  <a:ext uri="{FF2B5EF4-FFF2-40B4-BE49-F238E27FC236}">
                    <a16:creationId xmlns:a16="http://schemas.microsoft.com/office/drawing/2014/main" id="{D3073048-33BB-B6DA-316B-2BF57BA63ED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982342" y="2017817"/>
                <a:ext cx="2846216" cy="1589383"/>
              </a:xfrm>
              <a:prstGeom prst="rect">
                <a:avLst/>
              </a:prstGeom>
              <a:grpFill/>
            </p:spPr>
          </p:pic>
          <p:sp>
            <p:nvSpPr>
              <p:cNvPr id="71" name="TextBox 70">
                <a:extLst>
                  <a:ext uri="{FF2B5EF4-FFF2-40B4-BE49-F238E27FC236}">
                    <a16:creationId xmlns:a16="http://schemas.microsoft.com/office/drawing/2014/main" id="{C500A359-DCF5-58AC-3801-F67493F9DA24}"/>
                  </a:ext>
                </a:extLst>
              </p:cNvPr>
              <p:cNvSpPr txBox="1"/>
              <p:nvPr/>
            </p:nvSpPr>
            <p:spPr>
              <a:xfrm>
                <a:off x="3038936" y="1953966"/>
                <a:ext cx="993600" cy="333609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825" dirty="0">
                    <a:solidFill>
                      <a:srgbClr val="0070C0"/>
                    </a:solidFill>
                  </a:rPr>
                  <a:t>Disc returning radiation</a:t>
                </a:r>
              </a:p>
            </p:txBody>
          </p:sp>
          <p:sp>
            <p:nvSpPr>
              <p:cNvPr id="72" name="TextBox 71">
                <a:extLst>
                  <a:ext uri="{FF2B5EF4-FFF2-40B4-BE49-F238E27FC236}">
                    <a16:creationId xmlns:a16="http://schemas.microsoft.com/office/drawing/2014/main" id="{D09D767E-FEAC-E5BB-7F09-4D9D2C39F21E}"/>
                  </a:ext>
                </a:extLst>
              </p:cNvPr>
              <p:cNvSpPr txBox="1"/>
              <p:nvPr/>
            </p:nvSpPr>
            <p:spPr>
              <a:xfrm>
                <a:off x="1906879" y="1961673"/>
                <a:ext cx="1231200" cy="333609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825" dirty="0">
                    <a:solidFill>
                      <a:srgbClr val="F5BF05"/>
                    </a:solidFill>
                  </a:rPr>
                  <a:t>Disc thermal </a:t>
                </a:r>
              </a:p>
              <a:p>
                <a:pPr algn="ctr"/>
                <a:r>
                  <a:rPr lang="en-GB" sz="825" dirty="0">
                    <a:solidFill>
                      <a:srgbClr val="F5BF05"/>
                    </a:solidFill>
                  </a:rPr>
                  <a:t>emission</a:t>
                </a:r>
              </a:p>
            </p:txBody>
          </p:sp>
          <p:sp>
            <p:nvSpPr>
              <p:cNvPr id="73" name="TextBox 72">
                <a:extLst>
                  <a:ext uri="{FF2B5EF4-FFF2-40B4-BE49-F238E27FC236}">
                    <a16:creationId xmlns:a16="http://schemas.microsoft.com/office/drawing/2014/main" id="{CA4E6C49-A34C-255B-55D4-0EC4768E440A}"/>
                  </a:ext>
                </a:extLst>
              </p:cNvPr>
              <p:cNvSpPr txBox="1"/>
              <p:nvPr/>
            </p:nvSpPr>
            <p:spPr>
              <a:xfrm>
                <a:off x="4111353" y="1878280"/>
                <a:ext cx="993600" cy="578255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825" dirty="0">
                    <a:solidFill>
                      <a:srgbClr val="5EBA26"/>
                    </a:solidFill>
                  </a:rPr>
                  <a:t>Returning radiation reflected off the Disc</a:t>
                </a:r>
              </a:p>
            </p:txBody>
          </p:sp>
        </p:grpSp>
      </p:grp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E2FC8B37-4476-61FE-4422-A51CD29C25C7}"/>
              </a:ext>
            </a:extLst>
          </p:cNvPr>
          <p:cNvCxnSpPr/>
          <p:nvPr/>
        </p:nvCxnSpPr>
        <p:spPr>
          <a:xfrm>
            <a:off x="72000" y="4752095"/>
            <a:ext cx="9000000" cy="0"/>
          </a:xfrm>
          <a:prstGeom prst="line">
            <a:avLst/>
          </a:prstGeom>
          <a:ln w="12700">
            <a:solidFill>
              <a:srgbClr val="A3A3A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3792194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2514B13-5BEF-BEE3-CB99-99A5DF498F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9383" y="1256710"/>
            <a:ext cx="6365235" cy="2630080"/>
          </a:xfrm>
          <a:prstGeom prst="rect">
            <a:avLst/>
          </a:prstGeom>
          <a:ln w="38100" cmpd="thickThin">
            <a:solidFill>
              <a:schemeClr val="tx1">
                <a:lumMod val="50000"/>
                <a:lumOff val="50000"/>
              </a:schemeClr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8486980"/>
                      <a:gd name="connsiteY0" fmla="*/ 0 h 3506773"/>
                      <a:gd name="connsiteX1" fmla="*/ 483105 w 8486980"/>
                      <a:gd name="connsiteY1" fmla="*/ 0 h 3506773"/>
                      <a:gd name="connsiteX2" fmla="*/ 1135950 w 8486980"/>
                      <a:gd name="connsiteY2" fmla="*/ 0 h 3506773"/>
                      <a:gd name="connsiteX3" fmla="*/ 1873664 w 8486980"/>
                      <a:gd name="connsiteY3" fmla="*/ 0 h 3506773"/>
                      <a:gd name="connsiteX4" fmla="*/ 2271899 w 8486980"/>
                      <a:gd name="connsiteY4" fmla="*/ 0 h 3506773"/>
                      <a:gd name="connsiteX5" fmla="*/ 2670134 w 8486980"/>
                      <a:gd name="connsiteY5" fmla="*/ 0 h 3506773"/>
                      <a:gd name="connsiteX6" fmla="*/ 3492719 w 8486980"/>
                      <a:gd name="connsiteY6" fmla="*/ 0 h 3506773"/>
                      <a:gd name="connsiteX7" fmla="*/ 4145563 w 8486980"/>
                      <a:gd name="connsiteY7" fmla="*/ 0 h 3506773"/>
                      <a:gd name="connsiteX8" fmla="*/ 4543799 w 8486980"/>
                      <a:gd name="connsiteY8" fmla="*/ 0 h 3506773"/>
                      <a:gd name="connsiteX9" fmla="*/ 5196643 w 8486980"/>
                      <a:gd name="connsiteY9" fmla="*/ 0 h 3506773"/>
                      <a:gd name="connsiteX10" fmla="*/ 6019227 w 8486980"/>
                      <a:gd name="connsiteY10" fmla="*/ 0 h 3506773"/>
                      <a:gd name="connsiteX11" fmla="*/ 6587202 w 8486980"/>
                      <a:gd name="connsiteY11" fmla="*/ 0 h 3506773"/>
                      <a:gd name="connsiteX12" fmla="*/ 7155177 w 8486980"/>
                      <a:gd name="connsiteY12" fmla="*/ 0 h 3506773"/>
                      <a:gd name="connsiteX13" fmla="*/ 7808022 w 8486980"/>
                      <a:gd name="connsiteY13" fmla="*/ 0 h 3506773"/>
                      <a:gd name="connsiteX14" fmla="*/ 8486980 w 8486980"/>
                      <a:gd name="connsiteY14" fmla="*/ 0 h 3506773"/>
                      <a:gd name="connsiteX15" fmla="*/ 8486980 w 8486980"/>
                      <a:gd name="connsiteY15" fmla="*/ 619530 h 3506773"/>
                      <a:gd name="connsiteX16" fmla="*/ 8486980 w 8486980"/>
                      <a:gd name="connsiteY16" fmla="*/ 1274128 h 3506773"/>
                      <a:gd name="connsiteX17" fmla="*/ 8486980 w 8486980"/>
                      <a:gd name="connsiteY17" fmla="*/ 1823522 h 3506773"/>
                      <a:gd name="connsiteX18" fmla="*/ 8486980 w 8486980"/>
                      <a:gd name="connsiteY18" fmla="*/ 2337849 h 3506773"/>
                      <a:gd name="connsiteX19" fmla="*/ 8486980 w 8486980"/>
                      <a:gd name="connsiteY19" fmla="*/ 2922311 h 3506773"/>
                      <a:gd name="connsiteX20" fmla="*/ 8486980 w 8486980"/>
                      <a:gd name="connsiteY20" fmla="*/ 3506773 h 3506773"/>
                      <a:gd name="connsiteX21" fmla="*/ 7664396 w 8486980"/>
                      <a:gd name="connsiteY21" fmla="*/ 3506773 h 3506773"/>
                      <a:gd name="connsiteX22" fmla="*/ 7011551 w 8486980"/>
                      <a:gd name="connsiteY22" fmla="*/ 3506773 h 3506773"/>
                      <a:gd name="connsiteX23" fmla="*/ 6443576 w 8486980"/>
                      <a:gd name="connsiteY23" fmla="*/ 3506773 h 3506773"/>
                      <a:gd name="connsiteX24" fmla="*/ 5875602 w 8486980"/>
                      <a:gd name="connsiteY24" fmla="*/ 3506773 h 3506773"/>
                      <a:gd name="connsiteX25" fmla="*/ 5307627 w 8486980"/>
                      <a:gd name="connsiteY25" fmla="*/ 3506773 h 3506773"/>
                      <a:gd name="connsiteX26" fmla="*/ 4739652 w 8486980"/>
                      <a:gd name="connsiteY26" fmla="*/ 3506773 h 3506773"/>
                      <a:gd name="connsiteX27" fmla="*/ 4001937 w 8486980"/>
                      <a:gd name="connsiteY27" fmla="*/ 3506773 h 3506773"/>
                      <a:gd name="connsiteX28" fmla="*/ 3349093 w 8486980"/>
                      <a:gd name="connsiteY28" fmla="*/ 3506773 h 3506773"/>
                      <a:gd name="connsiteX29" fmla="*/ 2950858 w 8486980"/>
                      <a:gd name="connsiteY29" fmla="*/ 3506773 h 3506773"/>
                      <a:gd name="connsiteX30" fmla="*/ 2382883 w 8486980"/>
                      <a:gd name="connsiteY30" fmla="*/ 3506773 h 3506773"/>
                      <a:gd name="connsiteX31" fmla="*/ 1645168 w 8486980"/>
                      <a:gd name="connsiteY31" fmla="*/ 3506773 h 3506773"/>
                      <a:gd name="connsiteX32" fmla="*/ 1162063 w 8486980"/>
                      <a:gd name="connsiteY32" fmla="*/ 3506773 h 3506773"/>
                      <a:gd name="connsiteX33" fmla="*/ 0 w 8486980"/>
                      <a:gd name="connsiteY33" fmla="*/ 3506773 h 3506773"/>
                      <a:gd name="connsiteX34" fmla="*/ 0 w 8486980"/>
                      <a:gd name="connsiteY34" fmla="*/ 2852175 h 3506773"/>
                      <a:gd name="connsiteX35" fmla="*/ 0 w 8486980"/>
                      <a:gd name="connsiteY35" fmla="*/ 2197578 h 3506773"/>
                      <a:gd name="connsiteX36" fmla="*/ 0 w 8486980"/>
                      <a:gd name="connsiteY36" fmla="*/ 1718319 h 3506773"/>
                      <a:gd name="connsiteX37" fmla="*/ 0 w 8486980"/>
                      <a:gd name="connsiteY37" fmla="*/ 1133857 h 3506773"/>
                      <a:gd name="connsiteX38" fmla="*/ 0 w 8486980"/>
                      <a:gd name="connsiteY38" fmla="*/ 619530 h 3506773"/>
                      <a:gd name="connsiteX39" fmla="*/ 0 w 8486980"/>
                      <a:gd name="connsiteY39" fmla="*/ 0 h 350677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</a:cxnLst>
                    <a:rect l="l" t="t" r="r" b="b"/>
                    <a:pathLst>
                      <a:path w="8486980" h="3506773" fill="none" extrusionOk="0">
                        <a:moveTo>
                          <a:pt x="0" y="0"/>
                        </a:moveTo>
                        <a:cubicBezTo>
                          <a:pt x="98621" y="-16326"/>
                          <a:pt x="280801" y="-2149"/>
                          <a:pt x="483105" y="0"/>
                        </a:cubicBezTo>
                        <a:cubicBezTo>
                          <a:pt x="685409" y="2149"/>
                          <a:pt x="942865" y="-4656"/>
                          <a:pt x="1135950" y="0"/>
                        </a:cubicBezTo>
                        <a:cubicBezTo>
                          <a:pt x="1329036" y="4656"/>
                          <a:pt x="1656209" y="16790"/>
                          <a:pt x="1873664" y="0"/>
                        </a:cubicBezTo>
                        <a:cubicBezTo>
                          <a:pt x="2091119" y="-16790"/>
                          <a:pt x="2169932" y="-13593"/>
                          <a:pt x="2271899" y="0"/>
                        </a:cubicBezTo>
                        <a:cubicBezTo>
                          <a:pt x="2373866" y="13593"/>
                          <a:pt x="2520897" y="8946"/>
                          <a:pt x="2670134" y="0"/>
                        </a:cubicBezTo>
                        <a:cubicBezTo>
                          <a:pt x="2819371" y="-8946"/>
                          <a:pt x="3174480" y="9418"/>
                          <a:pt x="3492719" y="0"/>
                        </a:cubicBezTo>
                        <a:cubicBezTo>
                          <a:pt x="3810958" y="-9418"/>
                          <a:pt x="3835317" y="-24385"/>
                          <a:pt x="4145563" y="0"/>
                        </a:cubicBezTo>
                        <a:cubicBezTo>
                          <a:pt x="4455809" y="24385"/>
                          <a:pt x="4370854" y="-6492"/>
                          <a:pt x="4543799" y="0"/>
                        </a:cubicBezTo>
                        <a:cubicBezTo>
                          <a:pt x="4716744" y="6492"/>
                          <a:pt x="5062262" y="-26818"/>
                          <a:pt x="5196643" y="0"/>
                        </a:cubicBezTo>
                        <a:cubicBezTo>
                          <a:pt x="5331024" y="26818"/>
                          <a:pt x="5630348" y="36888"/>
                          <a:pt x="6019227" y="0"/>
                        </a:cubicBezTo>
                        <a:cubicBezTo>
                          <a:pt x="6408106" y="-36888"/>
                          <a:pt x="6406915" y="-2380"/>
                          <a:pt x="6587202" y="0"/>
                        </a:cubicBezTo>
                        <a:cubicBezTo>
                          <a:pt x="6767490" y="2380"/>
                          <a:pt x="6965888" y="-6364"/>
                          <a:pt x="7155177" y="0"/>
                        </a:cubicBezTo>
                        <a:cubicBezTo>
                          <a:pt x="7344467" y="6364"/>
                          <a:pt x="7609069" y="-20381"/>
                          <a:pt x="7808022" y="0"/>
                        </a:cubicBezTo>
                        <a:cubicBezTo>
                          <a:pt x="8006975" y="20381"/>
                          <a:pt x="8203935" y="-15233"/>
                          <a:pt x="8486980" y="0"/>
                        </a:cubicBezTo>
                        <a:cubicBezTo>
                          <a:pt x="8494812" y="235013"/>
                          <a:pt x="8481815" y="489677"/>
                          <a:pt x="8486980" y="619530"/>
                        </a:cubicBezTo>
                        <a:cubicBezTo>
                          <a:pt x="8492146" y="749383"/>
                          <a:pt x="8464941" y="948192"/>
                          <a:pt x="8486980" y="1274128"/>
                        </a:cubicBezTo>
                        <a:cubicBezTo>
                          <a:pt x="8509019" y="1600064"/>
                          <a:pt x="8510544" y="1649622"/>
                          <a:pt x="8486980" y="1823522"/>
                        </a:cubicBezTo>
                        <a:cubicBezTo>
                          <a:pt x="8463416" y="1997422"/>
                          <a:pt x="8488096" y="2183689"/>
                          <a:pt x="8486980" y="2337849"/>
                        </a:cubicBezTo>
                        <a:cubicBezTo>
                          <a:pt x="8485864" y="2492009"/>
                          <a:pt x="8461427" y="2804453"/>
                          <a:pt x="8486980" y="2922311"/>
                        </a:cubicBezTo>
                        <a:cubicBezTo>
                          <a:pt x="8512533" y="3040169"/>
                          <a:pt x="8464035" y="3238079"/>
                          <a:pt x="8486980" y="3506773"/>
                        </a:cubicBezTo>
                        <a:cubicBezTo>
                          <a:pt x="8201669" y="3489228"/>
                          <a:pt x="7887017" y="3499745"/>
                          <a:pt x="7664396" y="3506773"/>
                        </a:cubicBezTo>
                        <a:cubicBezTo>
                          <a:pt x="7441775" y="3513801"/>
                          <a:pt x="7258897" y="3494885"/>
                          <a:pt x="7011551" y="3506773"/>
                        </a:cubicBezTo>
                        <a:cubicBezTo>
                          <a:pt x="6764205" y="3518661"/>
                          <a:pt x="6709526" y="3515894"/>
                          <a:pt x="6443576" y="3506773"/>
                        </a:cubicBezTo>
                        <a:cubicBezTo>
                          <a:pt x="6177627" y="3497652"/>
                          <a:pt x="6006726" y="3485877"/>
                          <a:pt x="5875602" y="3506773"/>
                        </a:cubicBezTo>
                        <a:cubicBezTo>
                          <a:pt x="5744478" y="3527669"/>
                          <a:pt x="5486458" y="3522930"/>
                          <a:pt x="5307627" y="3506773"/>
                        </a:cubicBezTo>
                        <a:cubicBezTo>
                          <a:pt x="5128796" y="3490616"/>
                          <a:pt x="4924959" y="3520569"/>
                          <a:pt x="4739652" y="3506773"/>
                        </a:cubicBezTo>
                        <a:cubicBezTo>
                          <a:pt x="4554345" y="3492977"/>
                          <a:pt x="4324092" y="3474490"/>
                          <a:pt x="4001937" y="3506773"/>
                        </a:cubicBezTo>
                        <a:cubicBezTo>
                          <a:pt x="3679783" y="3539056"/>
                          <a:pt x="3552814" y="3505019"/>
                          <a:pt x="3349093" y="3506773"/>
                        </a:cubicBezTo>
                        <a:cubicBezTo>
                          <a:pt x="3145372" y="3508527"/>
                          <a:pt x="3084801" y="3494304"/>
                          <a:pt x="2950858" y="3506773"/>
                        </a:cubicBezTo>
                        <a:cubicBezTo>
                          <a:pt x="2816915" y="3519242"/>
                          <a:pt x="2538434" y="3494115"/>
                          <a:pt x="2382883" y="3506773"/>
                        </a:cubicBezTo>
                        <a:cubicBezTo>
                          <a:pt x="2227333" y="3519431"/>
                          <a:pt x="1902083" y="3520027"/>
                          <a:pt x="1645168" y="3506773"/>
                        </a:cubicBezTo>
                        <a:cubicBezTo>
                          <a:pt x="1388254" y="3493519"/>
                          <a:pt x="1392195" y="3498030"/>
                          <a:pt x="1162063" y="3506773"/>
                        </a:cubicBezTo>
                        <a:cubicBezTo>
                          <a:pt x="931932" y="3515516"/>
                          <a:pt x="395870" y="3465278"/>
                          <a:pt x="0" y="3506773"/>
                        </a:cubicBezTo>
                        <a:cubicBezTo>
                          <a:pt x="-32437" y="3327561"/>
                          <a:pt x="6273" y="3003145"/>
                          <a:pt x="0" y="2852175"/>
                        </a:cubicBezTo>
                        <a:cubicBezTo>
                          <a:pt x="-6273" y="2701205"/>
                          <a:pt x="7926" y="2491713"/>
                          <a:pt x="0" y="2197578"/>
                        </a:cubicBezTo>
                        <a:cubicBezTo>
                          <a:pt x="-7926" y="1903443"/>
                          <a:pt x="-3008" y="1948769"/>
                          <a:pt x="0" y="1718319"/>
                        </a:cubicBezTo>
                        <a:cubicBezTo>
                          <a:pt x="3008" y="1487869"/>
                          <a:pt x="-12931" y="1338519"/>
                          <a:pt x="0" y="1133857"/>
                        </a:cubicBezTo>
                        <a:cubicBezTo>
                          <a:pt x="12931" y="929195"/>
                          <a:pt x="-10765" y="845739"/>
                          <a:pt x="0" y="619530"/>
                        </a:cubicBezTo>
                        <a:cubicBezTo>
                          <a:pt x="10765" y="393321"/>
                          <a:pt x="15953" y="193014"/>
                          <a:pt x="0" y="0"/>
                        </a:cubicBezTo>
                        <a:close/>
                      </a:path>
                      <a:path w="8486980" h="3506773" stroke="0" extrusionOk="0">
                        <a:moveTo>
                          <a:pt x="0" y="0"/>
                        </a:moveTo>
                        <a:cubicBezTo>
                          <a:pt x="241033" y="4281"/>
                          <a:pt x="402930" y="-24707"/>
                          <a:pt x="567975" y="0"/>
                        </a:cubicBezTo>
                        <a:cubicBezTo>
                          <a:pt x="733020" y="24707"/>
                          <a:pt x="869679" y="4872"/>
                          <a:pt x="966210" y="0"/>
                        </a:cubicBezTo>
                        <a:cubicBezTo>
                          <a:pt x="1062741" y="-4872"/>
                          <a:pt x="1586910" y="32865"/>
                          <a:pt x="1788794" y="0"/>
                        </a:cubicBezTo>
                        <a:cubicBezTo>
                          <a:pt x="1990678" y="-32865"/>
                          <a:pt x="2190545" y="-16516"/>
                          <a:pt x="2356769" y="0"/>
                        </a:cubicBezTo>
                        <a:cubicBezTo>
                          <a:pt x="2522993" y="16516"/>
                          <a:pt x="2679638" y="17244"/>
                          <a:pt x="2924744" y="0"/>
                        </a:cubicBezTo>
                        <a:cubicBezTo>
                          <a:pt x="3169851" y="-17244"/>
                          <a:pt x="3426625" y="19864"/>
                          <a:pt x="3747328" y="0"/>
                        </a:cubicBezTo>
                        <a:cubicBezTo>
                          <a:pt x="4068031" y="-19864"/>
                          <a:pt x="4046379" y="-2459"/>
                          <a:pt x="4230433" y="0"/>
                        </a:cubicBezTo>
                        <a:cubicBezTo>
                          <a:pt x="4414487" y="2459"/>
                          <a:pt x="4792637" y="-25953"/>
                          <a:pt x="5053017" y="0"/>
                        </a:cubicBezTo>
                        <a:cubicBezTo>
                          <a:pt x="5313397" y="25953"/>
                          <a:pt x="5691110" y="34016"/>
                          <a:pt x="5875602" y="0"/>
                        </a:cubicBezTo>
                        <a:cubicBezTo>
                          <a:pt x="6060095" y="-34016"/>
                          <a:pt x="6328272" y="12633"/>
                          <a:pt x="6528446" y="0"/>
                        </a:cubicBezTo>
                        <a:cubicBezTo>
                          <a:pt x="6728620" y="-12633"/>
                          <a:pt x="7107628" y="24476"/>
                          <a:pt x="7351030" y="0"/>
                        </a:cubicBezTo>
                        <a:cubicBezTo>
                          <a:pt x="7594432" y="-24476"/>
                          <a:pt x="7752996" y="-5835"/>
                          <a:pt x="7919005" y="0"/>
                        </a:cubicBezTo>
                        <a:cubicBezTo>
                          <a:pt x="8085015" y="5835"/>
                          <a:pt x="8303189" y="16462"/>
                          <a:pt x="8486980" y="0"/>
                        </a:cubicBezTo>
                        <a:cubicBezTo>
                          <a:pt x="8483592" y="221243"/>
                          <a:pt x="8500087" y="445229"/>
                          <a:pt x="8486980" y="619530"/>
                        </a:cubicBezTo>
                        <a:cubicBezTo>
                          <a:pt x="8473874" y="793831"/>
                          <a:pt x="8503457" y="1023164"/>
                          <a:pt x="8486980" y="1203992"/>
                        </a:cubicBezTo>
                        <a:cubicBezTo>
                          <a:pt x="8470503" y="1384820"/>
                          <a:pt x="8472553" y="1545506"/>
                          <a:pt x="8486980" y="1788454"/>
                        </a:cubicBezTo>
                        <a:cubicBezTo>
                          <a:pt x="8501407" y="2031402"/>
                          <a:pt x="8498602" y="2270862"/>
                          <a:pt x="8486980" y="2407984"/>
                        </a:cubicBezTo>
                        <a:cubicBezTo>
                          <a:pt x="8475359" y="2545106"/>
                          <a:pt x="8535569" y="3134134"/>
                          <a:pt x="8486980" y="3506773"/>
                        </a:cubicBezTo>
                        <a:cubicBezTo>
                          <a:pt x="8150434" y="3478062"/>
                          <a:pt x="8015160" y="3522992"/>
                          <a:pt x="7749266" y="3506773"/>
                        </a:cubicBezTo>
                        <a:cubicBezTo>
                          <a:pt x="7483372" y="3490554"/>
                          <a:pt x="7435855" y="3510191"/>
                          <a:pt x="7266161" y="3506773"/>
                        </a:cubicBezTo>
                        <a:cubicBezTo>
                          <a:pt x="7096468" y="3503355"/>
                          <a:pt x="6655029" y="3500340"/>
                          <a:pt x="6443576" y="3506773"/>
                        </a:cubicBezTo>
                        <a:cubicBezTo>
                          <a:pt x="6232123" y="3513206"/>
                          <a:pt x="5955030" y="3517088"/>
                          <a:pt x="5790732" y="3506773"/>
                        </a:cubicBezTo>
                        <a:cubicBezTo>
                          <a:pt x="5626434" y="3496458"/>
                          <a:pt x="5508741" y="3512384"/>
                          <a:pt x="5307627" y="3506773"/>
                        </a:cubicBezTo>
                        <a:cubicBezTo>
                          <a:pt x="5106514" y="3501162"/>
                          <a:pt x="4929194" y="3475786"/>
                          <a:pt x="4654782" y="3506773"/>
                        </a:cubicBezTo>
                        <a:cubicBezTo>
                          <a:pt x="4380371" y="3537760"/>
                          <a:pt x="4423459" y="3519075"/>
                          <a:pt x="4256547" y="3506773"/>
                        </a:cubicBezTo>
                        <a:cubicBezTo>
                          <a:pt x="4089636" y="3494471"/>
                          <a:pt x="4002486" y="3501638"/>
                          <a:pt x="3858312" y="3506773"/>
                        </a:cubicBezTo>
                        <a:cubicBezTo>
                          <a:pt x="3714139" y="3511908"/>
                          <a:pt x="3442287" y="3510833"/>
                          <a:pt x="3205467" y="3506773"/>
                        </a:cubicBezTo>
                        <a:cubicBezTo>
                          <a:pt x="2968648" y="3502713"/>
                          <a:pt x="2859406" y="3525406"/>
                          <a:pt x="2722362" y="3506773"/>
                        </a:cubicBezTo>
                        <a:cubicBezTo>
                          <a:pt x="2585319" y="3488140"/>
                          <a:pt x="2342341" y="3522243"/>
                          <a:pt x="1984648" y="3506773"/>
                        </a:cubicBezTo>
                        <a:cubicBezTo>
                          <a:pt x="1626955" y="3491303"/>
                          <a:pt x="1725197" y="3500199"/>
                          <a:pt x="1501543" y="3506773"/>
                        </a:cubicBezTo>
                        <a:cubicBezTo>
                          <a:pt x="1277889" y="3513347"/>
                          <a:pt x="1005477" y="3522974"/>
                          <a:pt x="763828" y="3506773"/>
                        </a:cubicBezTo>
                        <a:cubicBezTo>
                          <a:pt x="522180" y="3490572"/>
                          <a:pt x="209174" y="3484312"/>
                          <a:pt x="0" y="3506773"/>
                        </a:cubicBezTo>
                        <a:cubicBezTo>
                          <a:pt x="12372" y="3357111"/>
                          <a:pt x="24163" y="3084897"/>
                          <a:pt x="0" y="2887243"/>
                        </a:cubicBezTo>
                        <a:cubicBezTo>
                          <a:pt x="-24163" y="2689589"/>
                          <a:pt x="4379" y="2406718"/>
                          <a:pt x="0" y="2267713"/>
                        </a:cubicBezTo>
                        <a:cubicBezTo>
                          <a:pt x="-4379" y="2128708"/>
                          <a:pt x="-30137" y="1919106"/>
                          <a:pt x="0" y="1613116"/>
                        </a:cubicBezTo>
                        <a:cubicBezTo>
                          <a:pt x="30137" y="1307126"/>
                          <a:pt x="-10039" y="1269372"/>
                          <a:pt x="0" y="1063721"/>
                        </a:cubicBezTo>
                        <a:cubicBezTo>
                          <a:pt x="10039" y="858070"/>
                          <a:pt x="-46334" y="417950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71A1AC1-6870-E9F5-D2F1-CF30AE53F6B2}"/>
              </a:ext>
            </a:extLst>
          </p:cNvPr>
          <p:cNvSpPr/>
          <p:nvPr/>
        </p:nvSpPr>
        <p:spPr>
          <a:xfrm>
            <a:off x="72000" y="24833"/>
            <a:ext cx="9000000" cy="524600"/>
          </a:xfrm>
          <a:prstGeom prst="rect">
            <a:avLst/>
          </a:prstGeom>
          <a:solidFill>
            <a:srgbClr val="FBC234"/>
          </a:solidFill>
          <a:effectLst>
            <a:softEdge rad="82412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100" b="1" dirty="0">
                <a:solidFill>
                  <a:srgbClr val="2028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Why MAXI J0637-430? – Other systems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2EE9EA3-E9FF-7E1E-EDD2-E862BD304114}"/>
              </a:ext>
            </a:extLst>
          </p:cNvPr>
          <p:cNvSpPr txBox="1"/>
          <p:nvPr/>
        </p:nvSpPr>
        <p:spPr>
          <a:xfrm>
            <a:off x="1294200" y="4847309"/>
            <a:ext cx="632199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solidFill>
                  <a:schemeClr val="bg2">
                    <a:lumMod val="75000"/>
                  </a:schemeClr>
                </a:solidFill>
              </a:rPr>
              <a:t>Data compilation from: Muñoz-</a:t>
            </a:r>
            <a:r>
              <a:rPr lang="en-GB" sz="900" dirty="0" err="1">
                <a:solidFill>
                  <a:schemeClr val="bg2">
                    <a:lumMod val="75000"/>
                  </a:schemeClr>
                </a:solidFill>
              </a:rPr>
              <a:t>Darias</a:t>
            </a:r>
            <a:r>
              <a:rPr lang="en-GB" sz="900" dirty="0">
                <a:solidFill>
                  <a:schemeClr val="bg2">
                    <a:lumMod val="75000"/>
                  </a:schemeClr>
                </a:solidFill>
              </a:rPr>
              <a:t> et al. 2019; Mata-Sánchez et al. 2022, 2024, and this work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B417393-F01B-B1E8-66B1-1A2572B49647}"/>
              </a:ext>
            </a:extLst>
          </p:cNvPr>
          <p:cNvCxnSpPr/>
          <p:nvPr/>
        </p:nvCxnSpPr>
        <p:spPr>
          <a:xfrm>
            <a:off x="72000" y="4752095"/>
            <a:ext cx="9000000" cy="0"/>
          </a:xfrm>
          <a:prstGeom prst="line">
            <a:avLst/>
          </a:prstGeom>
          <a:ln w="12700">
            <a:solidFill>
              <a:srgbClr val="A3A3A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33788367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h_evolution_disc_structure_DISCO_PEQUEÑO_CORTO_x1" descr="bh_evolution_disc_structure_DISCO_PEQUEÑO_CORTO_x1">
            <a:hlinkClick r:id="" action="ppaction://media"/>
            <a:extLst>
              <a:ext uri="{FF2B5EF4-FFF2-40B4-BE49-F238E27FC236}">
                <a16:creationId xmlns:a16="http://schemas.microsoft.com/office/drawing/2014/main" id="{53CBEF21-3773-8326-CDC8-10D5C3AAA27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6000" y="550800"/>
            <a:ext cx="8172000" cy="459675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989CA77-4467-96AC-0F15-5BB8FBA2B6F4}"/>
              </a:ext>
            </a:extLst>
          </p:cNvPr>
          <p:cNvSpPr/>
          <p:nvPr/>
        </p:nvSpPr>
        <p:spPr>
          <a:xfrm>
            <a:off x="72000" y="25727"/>
            <a:ext cx="9000000" cy="524600"/>
          </a:xfrm>
          <a:prstGeom prst="rect">
            <a:avLst/>
          </a:prstGeom>
          <a:solidFill>
            <a:srgbClr val="FBC234"/>
          </a:solidFill>
          <a:effectLst>
            <a:softEdge rad="82412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100" b="1" dirty="0">
                <a:solidFill>
                  <a:srgbClr val="2028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Short </a:t>
            </a:r>
            <a:r>
              <a:rPr lang="en-GB" sz="2100" b="1" i="1" dirty="0" err="1">
                <a:solidFill>
                  <a:srgbClr val="2028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GB" sz="2100" b="1" baseline="-25000" dirty="0" err="1">
                <a:solidFill>
                  <a:srgbClr val="2028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orb</a:t>
            </a:r>
            <a:r>
              <a:rPr lang="en-GB" sz="2100" b="1" baseline="-25000" dirty="0">
                <a:solidFill>
                  <a:srgbClr val="2028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100" b="1" dirty="0">
                <a:solidFill>
                  <a:srgbClr val="2028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Small disc</a:t>
            </a:r>
          </a:p>
        </p:txBody>
      </p:sp>
    </p:spTree>
    <p:extLst>
      <p:ext uri="{BB962C8B-B14F-4D97-AF65-F5344CB8AC3E}">
        <p14:creationId xmlns:p14="http://schemas.microsoft.com/office/powerpoint/2010/main" val="3071186111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video>
              <p:cMediaNode vol="80000">
                <p:cTn id="2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h_evolution_disc_structure_DISCO_GRANDE_CORTO_x1" descr="bh_evolution_disc_structure_DISCO_GRANDE_CORTO_x1">
            <a:hlinkClick r:id="" action="ppaction://media"/>
            <a:extLst>
              <a:ext uri="{FF2B5EF4-FFF2-40B4-BE49-F238E27FC236}">
                <a16:creationId xmlns:a16="http://schemas.microsoft.com/office/drawing/2014/main" id="{45C6253D-BC4A-CF93-1A61-F15E2F61C70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6000" y="550800"/>
            <a:ext cx="8172000" cy="459675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EDA47CA-9D08-C586-2937-7714152E112F}"/>
              </a:ext>
            </a:extLst>
          </p:cNvPr>
          <p:cNvSpPr/>
          <p:nvPr/>
        </p:nvSpPr>
        <p:spPr>
          <a:xfrm>
            <a:off x="72000" y="26200"/>
            <a:ext cx="9000000" cy="524600"/>
          </a:xfrm>
          <a:prstGeom prst="rect">
            <a:avLst/>
          </a:prstGeom>
          <a:solidFill>
            <a:srgbClr val="FBC234"/>
          </a:solidFill>
          <a:effectLst>
            <a:softEdge rad="82412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100" b="1" dirty="0">
                <a:solidFill>
                  <a:srgbClr val="2028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Long </a:t>
            </a:r>
            <a:r>
              <a:rPr lang="en-GB" sz="2100" b="1" i="1" dirty="0" err="1">
                <a:solidFill>
                  <a:srgbClr val="2028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GB" sz="2100" b="1" baseline="-25000" dirty="0" err="1">
                <a:solidFill>
                  <a:srgbClr val="2028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orb</a:t>
            </a:r>
            <a:r>
              <a:rPr lang="en-GB" sz="2100" b="1" baseline="-25000" dirty="0">
                <a:solidFill>
                  <a:srgbClr val="2028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100" b="1" dirty="0">
                <a:solidFill>
                  <a:srgbClr val="2028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Large disc</a:t>
            </a:r>
          </a:p>
        </p:txBody>
      </p:sp>
    </p:spTree>
    <p:extLst>
      <p:ext uri="{BB962C8B-B14F-4D97-AF65-F5344CB8AC3E}">
        <p14:creationId xmlns:p14="http://schemas.microsoft.com/office/powerpoint/2010/main" val="109915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0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2000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BC1AF86-8977-39C2-AFB6-89E6C4E90D61}"/>
              </a:ext>
            </a:extLst>
          </p:cNvPr>
          <p:cNvSpPr/>
          <p:nvPr/>
        </p:nvSpPr>
        <p:spPr>
          <a:xfrm>
            <a:off x="72000" y="25200"/>
            <a:ext cx="9000000" cy="524600"/>
          </a:xfrm>
          <a:prstGeom prst="rect">
            <a:avLst/>
          </a:prstGeom>
          <a:solidFill>
            <a:srgbClr val="FBC234"/>
          </a:solidFill>
          <a:effectLst>
            <a:softEdge rad="82412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100" b="1" dirty="0">
                <a:solidFill>
                  <a:srgbClr val="2028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Conclusions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AED12A1E-BB56-E6C5-9312-3AE9B12A2B6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656" t="7905" r="14277" b="23051"/>
          <a:stretch/>
        </p:blipFill>
        <p:spPr>
          <a:xfrm>
            <a:off x="2659783" y="492801"/>
            <a:ext cx="3813018" cy="2818000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1FA8D376-8FF6-AEEE-22CE-9C3E85381E4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3924" t="32978" r="11833" b="12022"/>
          <a:stretch/>
        </p:blipFill>
        <p:spPr>
          <a:xfrm>
            <a:off x="2929821" y="930161"/>
            <a:ext cx="626401" cy="174479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4AD97964-387A-31A0-9129-FB2BF72249F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620" t="17168" r="11767" b="11988"/>
          <a:stretch/>
        </p:blipFill>
        <p:spPr>
          <a:xfrm>
            <a:off x="5282883" y="787863"/>
            <a:ext cx="747747" cy="235979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75B559F5-0C3C-AE8B-12E8-5602714B5156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482" t="75144" r="5552" b="11580"/>
          <a:stretch/>
        </p:blipFill>
        <p:spPr>
          <a:xfrm>
            <a:off x="1290150" y="3310801"/>
            <a:ext cx="6650100" cy="761400"/>
          </a:xfrm>
          <a:prstGeom prst="rect">
            <a:avLst/>
          </a:prstGeom>
        </p:spPr>
      </p:pic>
      <p:sp>
        <p:nvSpPr>
          <p:cNvPr id="36" name="Oval 35">
            <a:extLst>
              <a:ext uri="{FF2B5EF4-FFF2-40B4-BE49-F238E27FC236}">
                <a16:creationId xmlns:a16="http://schemas.microsoft.com/office/drawing/2014/main" id="{63C4548A-06A4-29B5-9E22-7B2226CBE647}"/>
              </a:ext>
            </a:extLst>
          </p:cNvPr>
          <p:cNvSpPr/>
          <p:nvPr/>
        </p:nvSpPr>
        <p:spPr>
          <a:xfrm>
            <a:off x="5421025" y="3780346"/>
            <a:ext cx="85175" cy="15720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09947FCA-2C8F-8D92-07D2-AA17DDB51022}"/>
              </a:ext>
            </a:extLst>
          </p:cNvPr>
          <p:cNvSpPr txBox="1"/>
          <p:nvPr/>
        </p:nvSpPr>
        <p:spPr>
          <a:xfrm>
            <a:off x="2817700" y="1107680"/>
            <a:ext cx="1004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solidFill>
                  <a:schemeClr val="bg1"/>
                </a:solidFill>
              </a:rPr>
              <a:t>The </a:t>
            </a:r>
            <a:r>
              <a:rPr lang="en-GB" sz="900" b="1" dirty="0">
                <a:solidFill>
                  <a:srgbClr val="8DD150"/>
                </a:solidFill>
              </a:rPr>
              <a:t>outer</a:t>
            </a:r>
            <a:r>
              <a:rPr lang="en-GB" sz="900" dirty="0">
                <a:solidFill>
                  <a:schemeClr val="bg1"/>
                </a:solidFill>
              </a:rPr>
              <a:t> disc becomes more</a:t>
            </a:r>
            <a:r>
              <a:rPr lang="en-GB" sz="900" dirty="0">
                <a:solidFill>
                  <a:srgbClr val="8DD150"/>
                </a:solidFill>
              </a:rPr>
              <a:t> irradiated </a:t>
            </a:r>
            <a:r>
              <a:rPr lang="en-GB" sz="900" dirty="0">
                <a:solidFill>
                  <a:schemeClr val="bg1"/>
                </a:solidFill>
              </a:rPr>
              <a:t>as the </a:t>
            </a:r>
            <a:r>
              <a:rPr lang="en-GB" sz="900" dirty="0">
                <a:solidFill>
                  <a:srgbClr val="8DD150"/>
                </a:solidFill>
              </a:rPr>
              <a:t>luminosity drops</a:t>
            </a:r>
          </a:p>
        </p:txBody>
      </p:sp>
      <p:sp>
        <p:nvSpPr>
          <p:cNvPr id="39" name="central-conclusion">
            <a:extLst>
              <a:ext uri="{FF2B5EF4-FFF2-40B4-BE49-F238E27FC236}">
                <a16:creationId xmlns:a16="http://schemas.microsoft.com/office/drawing/2014/main" id="{77151696-4FC0-067B-DB20-7DE0AA9A329B}"/>
              </a:ext>
            </a:extLst>
          </p:cNvPr>
          <p:cNvSpPr>
            <a:spLocks noGrp="1"/>
          </p:cNvSpPr>
          <p:nvPr/>
        </p:nvSpPr>
        <p:spPr>
          <a:xfrm>
            <a:off x="3868311" y="1554902"/>
            <a:ext cx="1414573" cy="911677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/>
          <a:p>
            <a:pPr algn="ctr">
              <a:defRPr sz="1500" b="1">
                <a:solidFill>
                  <a:srgbClr val="FFFFFF"/>
                </a:solidFill>
              </a:defRPr>
            </a:pPr>
            <a:r>
              <a:rPr sz="1275" b="1" dirty="0">
                <a:solidFill>
                  <a:srgbClr val="F0BB04"/>
                </a:solidFill>
              </a:rPr>
              <a:t>An evolving inner-disk geometry</a:t>
            </a:r>
          </a:p>
          <a:p>
            <a:pPr algn="ctr">
              <a:defRPr sz="1500" b="1">
                <a:solidFill>
                  <a:srgbClr val="FFFFFF"/>
                </a:solidFill>
              </a:defRPr>
            </a:pPr>
            <a:r>
              <a:rPr sz="1275" b="1" dirty="0">
                <a:solidFill>
                  <a:srgbClr val="F0BB04"/>
                </a:solidFill>
              </a:rPr>
              <a:t>provides a unified explanation</a:t>
            </a:r>
          </a:p>
        </p:txBody>
      </p:sp>
      <p:sp>
        <p:nvSpPr>
          <p:cNvPr id="40" name="xray-body">
            <a:extLst>
              <a:ext uri="{FF2B5EF4-FFF2-40B4-BE49-F238E27FC236}">
                <a16:creationId xmlns:a16="http://schemas.microsoft.com/office/drawing/2014/main" id="{9414DD56-3E77-A9ED-5B0E-BEA5E3917298}"/>
              </a:ext>
            </a:extLst>
          </p:cNvPr>
          <p:cNvSpPr>
            <a:spLocks noGrp="1"/>
          </p:cNvSpPr>
          <p:nvPr/>
        </p:nvSpPr>
        <p:spPr>
          <a:xfrm>
            <a:off x="5213156" y="1113677"/>
            <a:ext cx="1226337" cy="800211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/>
          <a:p>
            <a:pPr algn="ctr">
              <a:defRPr sz="1275" b="0">
                <a:solidFill>
                  <a:srgbClr val="F4F4F0"/>
                </a:solidFill>
              </a:defRPr>
            </a:pPr>
            <a:r>
              <a:rPr sz="956" dirty="0">
                <a:solidFill>
                  <a:srgbClr val="F4F4F0"/>
                </a:solidFill>
              </a:rPr>
              <a:t>The </a:t>
            </a:r>
            <a:r>
              <a:rPr sz="956" dirty="0">
                <a:solidFill>
                  <a:srgbClr val="359AEE"/>
                </a:solidFill>
              </a:rPr>
              <a:t>reflection</a:t>
            </a:r>
            <a:r>
              <a:rPr sz="956" dirty="0">
                <a:solidFill>
                  <a:srgbClr val="F4F4F0"/>
                </a:solidFill>
              </a:rPr>
              <a:t> contribution decreases</a:t>
            </a:r>
          </a:p>
          <a:p>
            <a:pPr algn="ctr">
              <a:defRPr sz="1275" b="0">
                <a:solidFill>
                  <a:srgbClr val="F4F4F0"/>
                </a:solidFill>
              </a:defRPr>
            </a:pPr>
            <a:r>
              <a:rPr sz="956" dirty="0">
                <a:solidFill>
                  <a:srgbClr val="F4F4F0"/>
                </a:solidFill>
              </a:rPr>
              <a:t>from </a:t>
            </a:r>
            <a:r>
              <a:rPr sz="956" dirty="0">
                <a:solidFill>
                  <a:srgbClr val="359AEE"/>
                </a:solidFill>
              </a:rPr>
              <a:t>~30% </a:t>
            </a:r>
            <a:r>
              <a:rPr sz="956" dirty="0">
                <a:solidFill>
                  <a:srgbClr val="F4F4F0"/>
                </a:solidFill>
              </a:rPr>
              <a:t>to </a:t>
            </a:r>
            <a:r>
              <a:rPr sz="956" dirty="0">
                <a:solidFill>
                  <a:srgbClr val="359AEE"/>
                </a:solidFill>
              </a:rPr>
              <a:t>~4%</a:t>
            </a:r>
            <a:r>
              <a:rPr lang="en-US" sz="956" dirty="0">
                <a:solidFill>
                  <a:srgbClr val="F4F4F0"/>
                </a:solidFill>
              </a:rPr>
              <a:t>, and temperature profile evolves from </a:t>
            </a:r>
            <a:r>
              <a:rPr lang="en-US" sz="956" dirty="0">
                <a:solidFill>
                  <a:srgbClr val="359AEE"/>
                </a:solidFill>
              </a:rPr>
              <a:t>p~0.58 </a:t>
            </a:r>
            <a:r>
              <a:rPr lang="en-US" sz="956" dirty="0">
                <a:solidFill>
                  <a:srgbClr val="F4F4F0"/>
                </a:solidFill>
              </a:rPr>
              <a:t>to </a:t>
            </a:r>
            <a:r>
              <a:rPr lang="en-US" sz="956" dirty="0">
                <a:solidFill>
                  <a:srgbClr val="359AEE"/>
                </a:solidFill>
              </a:rPr>
              <a:t>p~0.75</a:t>
            </a:r>
            <a:endParaRPr sz="956" dirty="0">
              <a:solidFill>
                <a:srgbClr val="359AEE"/>
              </a:solidFill>
            </a:endParaRPr>
          </a:p>
        </p:txBody>
      </p:sp>
      <p:sp>
        <p:nvSpPr>
          <p:cNvPr id="41" name="period-body">
            <a:extLst>
              <a:ext uri="{FF2B5EF4-FFF2-40B4-BE49-F238E27FC236}">
                <a16:creationId xmlns:a16="http://schemas.microsoft.com/office/drawing/2014/main" id="{6B78E93E-8445-D47F-EDD7-241DE3A059CA}"/>
              </a:ext>
            </a:extLst>
          </p:cNvPr>
          <p:cNvSpPr>
            <a:spLocks noGrp="1"/>
          </p:cNvSpPr>
          <p:nvPr/>
        </p:nvSpPr>
        <p:spPr>
          <a:xfrm>
            <a:off x="3805962" y="2716791"/>
            <a:ext cx="1520659" cy="414338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/>
          <a:p>
            <a:pPr algn="ctr">
              <a:defRPr sz="1275" b="0">
                <a:solidFill>
                  <a:srgbClr val="F4F4F0"/>
                </a:solidFill>
              </a:defRPr>
            </a:pPr>
            <a:r>
              <a:rPr sz="956" dirty="0">
                <a:solidFill>
                  <a:srgbClr val="F4F4F0"/>
                </a:solidFill>
              </a:rPr>
              <a:t>The </a:t>
            </a:r>
            <a:r>
              <a:rPr lang="en-US" sz="956" dirty="0">
                <a:solidFill>
                  <a:srgbClr val="F4F4F0"/>
                </a:solidFill>
              </a:rPr>
              <a:t>optical </a:t>
            </a:r>
            <a:r>
              <a:rPr sz="956" dirty="0">
                <a:solidFill>
                  <a:srgbClr val="F4F4F0"/>
                </a:solidFill>
              </a:rPr>
              <a:t>spectral evolution depends</a:t>
            </a:r>
          </a:p>
          <a:p>
            <a:pPr algn="ctr">
              <a:defRPr sz="1275" b="0">
                <a:solidFill>
                  <a:srgbClr val="F4F4F0"/>
                </a:solidFill>
              </a:defRPr>
            </a:pPr>
            <a:r>
              <a:rPr sz="956" dirty="0">
                <a:solidFill>
                  <a:srgbClr val="F4F4F0"/>
                </a:solidFill>
              </a:rPr>
              <a:t>on </a:t>
            </a:r>
            <a:r>
              <a:rPr sz="956" b="1" i="1" dirty="0" err="1">
                <a:solidFill>
                  <a:srgbClr val="FFA203"/>
                </a:solidFill>
              </a:rPr>
              <a:t>P</a:t>
            </a:r>
            <a:r>
              <a:rPr sz="956" b="1" baseline="-25000" dirty="0" err="1">
                <a:solidFill>
                  <a:srgbClr val="FFA203"/>
                </a:solidFill>
              </a:rPr>
              <a:t>orb</a:t>
            </a:r>
            <a:r>
              <a:rPr sz="956" b="1" dirty="0">
                <a:solidFill>
                  <a:srgbClr val="FFA203"/>
                </a:solidFill>
              </a:rPr>
              <a:t> / dis</a:t>
            </a:r>
            <a:r>
              <a:rPr lang="en-US" sz="956" b="1" dirty="0">
                <a:solidFill>
                  <a:srgbClr val="FFA203"/>
                </a:solidFill>
              </a:rPr>
              <a:t>c</a:t>
            </a:r>
            <a:r>
              <a:rPr sz="956" b="1" dirty="0">
                <a:solidFill>
                  <a:srgbClr val="FFA203"/>
                </a:solidFill>
              </a:rPr>
              <a:t> size.</a:t>
            </a: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F711675F-27E3-BAA3-5495-0908A245064C}"/>
              </a:ext>
            </a:extLst>
          </p:cNvPr>
          <p:cNvSpPr>
            <a:spLocks noChangeAspect="1"/>
          </p:cNvSpPr>
          <p:nvPr/>
        </p:nvSpPr>
        <p:spPr>
          <a:xfrm>
            <a:off x="4390791" y="1238107"/>
            <a:ext cx="351000" cy="350335"/>
          </a:xfrm>
          <a:prstGeom prst="ellipse">
            <a:avLst/>
          </a:prstGeom>
          <a:noFill/>
          <a:ln w="22225">
            <a:solidFill>
              <a:srgbClr val="F0BB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F277BE53-6220-6AF1-CF8C-C8FA760EED31}"/>
              </a:ext>
            </a:extLst>
          </p:cNvPr>
          <p:cNvSpPr txBox="1"/>
          <p:nvPr/>
        </p:nvSpPr>
        <p:spPr>
          <a:xfrm>
            <a:off x="4423128" y="1174334"/>
            <a:ext cx="189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F0BB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09B032A5-3D41-51DC-DE8B-CC784B50EEEE}"/>
              </a:ext>
            </a:extLst>
          </p:cNvPr>
          <p:cNvGrpSpPr/>
          <p:nvPr/>
        </p:nvGrpSpPr>
        <p:grpSpPr>
          <a:xfrm>
            <a:off x="1246950" y="4185443"/>
            <a:ext cx="6650100" cy="664200"/>
            <a:chOff x="138600" y="5616590"/>
            <a:chExt cx="8866800" cy="885600"/>
          </a:xfrm>
        </p:grpSpPr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FF3AD140-52A3-C4C8-704D-FA09C9F48CD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4482" t="88890" r="5552" b="-471"/>
            <a:stretch/>
          </p:blipFill>
          <p:spPr>
            <a:xfrm>
              <a:off x="138600" y="5616590"/>
              <a:ext cx="8866800" cy="885600"/>
            </a:xfrm>
            <a:prstGeom prst="rect">
              <a:avLst/>
            </a:prstGeom>
          </p:spPr>
        </p:pic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0DBA3DDD-8089-E7CA-1E10-09E043A4F9A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8003" t="3753" r="6346" b="5417"/>
            <a:stretch/>
          </p:blipFill>
          <p:spPr>
            <a:xfrm>
              <a:off x="646258" y="5824799"/>
              <a:ext cx="529577" cy="571637"/>
            </a:xfrm>
            <a:prstGeom prst="ellipse">
              <a:avLst/>
            </a:prstGeom>
          </p:spPr>
        </p:pic>
      </p:grpSp>
      <p:sp>
        <p:nvSpPr>
          <p:cNvPr id="47" name="TextBox 46">
            <a:extLst>
              <a:ext uri="{FF2B5EF4-FFF2-40B4-BE49-F238E27FC236}">
                <a16:creationId xmlns:a16="http://schemas.microsoft.com/office/drawing/2014/main" id="{2B6F071D-EEAB-DDE3-1F02-0140308F2130}"/>
              </a:ext>
            </a:extLst>
          </p:cNvPr>
          <p:cNvSpPr txBox="1"/>
          <p:nvPr/>
        </p:nvSpPr>
        <p:spPr>
          <a:xfrm>
            <a:off x="1560737" y="4827655"/>
            <a:ext cx="173400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" dirty="0" err="1">
                <a:solidFill>
                  <a:srgbClr val="91918F"/>
                </a:solidFill>
                <a:latin typeface="NimbusRomNo9L"/>
              </a:rPr>
              <a:t>Zdziarski</a:t>
            </a:r>
            <a:r>
              <a:rPr lang="en-GB" sz="600" dirty="0">
                <a:solidFill>
                  <a:srgbClr val="91918F"/>
                </a:solidFill>
                <a:latin typeface="NimbusRomNo9L"/>
              </a:rPr>
              <a:t> et al. 2025; </a:t>
            </a:r>
            <a:r>
              <a:rPr lang="en-GB" sz="600" dirty="0" err="1">
                <a:solidFill>
                  <a:srgbClr val="91918F"/>
                </a:solidFill>
                <a:latin typeface="NimbusRomNo9L"/>
              </a:rPr>
              <a:t>Wielgus</a:t>
            </a:r>
            <a:r>
              <a:rPr lang="en-GB" sz="600" dirty="0">
                <a:solidFill>
                  <a:srgbClr val="91918F"/>
                </a:solidFill>
                <a:latin typeface="NimbusRomNo9L"/>
              </a:rPr>
              <a:t>, M. et al. 2022;</a:t>
            </a:r>
          </a:p>
          <a:p>
            <a:r>
              <a:rPr lang="en-GB" sz="600" dirty="0">
                <a:solidFill>
                  <a:srgbClr val="91918F"/>
                </a:solidFill>
                <a:latin typeface="NimbusRomNo9L"/>
              </a:rPr>
              <a:t>Riaz, S. et al. 2020 ; </a:t>
            </a:r>
            <a:r>
              <a:rPr lang="en-GB" sz="600" dirty="0" err="1">
                <a:solidFill>
                  <a:srgbClr val="91918F"/>
                </a:solidFill>
                <a:latin typeface="NimbusRomNo9L"/>
              </a:rPr>
              <a:t>Lancová</a:t>
            </a:r>
            <a:r>
              <a:rPr lang="en-GB" sz="600" dirty="0">
                <a:solidFill>
                  <a:srgbClr val="91918F"/>
                </a:solidFill>
                <a:latin typeface="NimbusRomNo9L"/>
              </a:rPr>
              <a:t>, D. et al.  2023 </a:t>
            </a:r>
            <a:endParaRPr lang="en-GB" sz="600" dirty="0">
              <a:solidFill>
                <a:srgbClr val="91918F"/>
              </a:solidFill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380F755-A583-B174-1C40-30026E36AADD}"/>
              </a:ext>
            </a:extLst>
          </p:cNvPr>
          <p:cNvSpPr txBox="1"/>
          <p:nvPr/>
        </p:nvSpPr>
        <p:spPr>
          <a:xfrm>
            <a:off x="3523791" y="4855301"/>
            <a:ext cx="17340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" dirty="0">
                <a:solidFill>
                  <a:srgbClr val="91918F"/>
                </a:solidFill>
                <a:latin typeface="NimbusRomNo9L"/>
              </a:rPr>
              <a:t>West &amp; </a:t>
            </a:r>
            <a:r>
              <a:rPr lang="en-GB" sz="600" dirty="0" err="1">
                <a:solidFill>
                  <a:srgbClr val="91918F"/>
                </a:solidFill>
                <a:latin typeface="NimbusRomNo9L"/>
              </a:rPr>
              <a:t>Krawczynski</a:t>
            </a:r>
            <a:r>
              <a:rPr lang="en-GB" sz="600" dirty="0">
                <a:solidFill>
                  <a:srgbClr val="91918F"/>
                </a:solidFill>
                <a:latin typeface="NimbusRomNo9L"/>
              </a:rPr>
              <a:t> 2023;  </a:t>
            </a:r>
            <a:r>
              <a:rPr lang="en-GB" sz="600" dirty="0" err="1">
                <a:solidFill>
                  <a:srgbClr val="91918F"/>
                </a:solidFill>
                <a:latin typeface="NimbusRomNo9L"/>
              </a:rPr>
              <a:t>Podgorný</a:t>
            </a:r>
            <a:r>
              <a:rPr lang="en-GB" sz="600" dirty="0">
                <a:solidFill>
                  <a:srgbClr val="91918F"/>
                </a:solidFill>
                <a:latin typeface="NimbusRomNo9L"/>
              </a:rPr>
              <a:t>, J. 2025 </a:t>
            </a:r>
            <a:endParaRPr lang="en-GB" sz="100" dirty="0">
              <a:solidFill>
                <a:srgbClr val="91918F"/>
              </a:solidFill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090BF305-802C-ECEB-B5AC-C246C651C47E}"/>
              </a:ext>
            </a:extLst>
          </p:cNvPr>
          <p:cNvSpPr txBox="1"/>
          <p:nvPr/>
        </p:nvSpPr>
        <p:spPr>
          <a:xfrm>
            <a:off x="5736850" y="4855301"/>
            <a:ext cx="17340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" dirty="0">
                <a:solidFill>
                  <a:srgbClr val="91918F"/>
                </a:solidFill>
                <a:latin typeface="NimbusRomNo9L"/>
              </a:rPr>
              <a:t>Muñoz-</a:t>
            </a:r>
            <a:r>
              <a:rPr lang="en-GB" sz="600" dirty="0" err="1">
                <a:solidFill>
                  <a:srgbClr val="91918F"/>
                </a:solidFill>
                <a:latin typeface="NimbusRomNo9L"/>
              </a:rPr>
              <a:t>Darias</a:t>
            </a:r>
            <a:r>
              <a:rPr lang="en-GB" sz="600" dirty="0">
                <a:solidFill>
                  <a:srgbClr val="91918F"/>
                </a:solidFill>
                <a:latin typeface="NimbusRomNo9L"/>
              </a:rPr>
              <a:t> &amp; Ponti 2022; Motta et al. 2017</a:t>
            </a:r>
            <a:endParaRPr lang="en-GB" sz="100" dirty="0">
              <a:solidFill>
                <a:srgbClr val="91918F"/>
              </a:solidFill>
            </a:endParaRPr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8B5C38E1-EA5C-3F3C-86DB-52A15970CB7A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25745" t="27338" r="26193" b="26526"/>
          <a:stretch/>
        </p:blipFill>
        <p:spPr>
          <a:xfrm>
            <a:off x="4398552" y="2514277"/>
            <a:ext cx="346897" cy="222001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607265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d"/>
      </p:transition>
    </mc:Choice>
    <mc:Fallback xmlns="">
      <p:transition spd="slow">
        <p:wipe dir="d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6874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43ED6096-620E-E839-C5BF-0D95DAFFBE6E}"/>
              </a:ext>
            </a:extLst>
          </p:cNvPr>
          <p:cNvGrpSpPr/>
          <p:nvPr/>
        </p:nvGrpSpPr>
        <p:grpSpPr>
          <a:xfrm>
            <a:off x="2310517" y="791048"/>
            <a:ext cx="4522965" cy="3218212"/>
            <a:chOff x="2382584" y="2110996"/>
            <a:chExt cx="6400800" cy="4559915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2A8143A1-419D-82AD-4C55-EC71E2917294}"/>
                </a:ext>
              </a:extLst>
            </p:cNvPr>
            <p:cNvGrpSpPr/>
            <p:nvPr/>
          </p:nvGrpSpPr>
          <p:grpSpPr>
            <a:xfrm>
              <a:off x="2382584" y="2110996"/>
              <a:ext cx="6400800" cy="4559915"/>
              <a:chOff x="1834898" y="599067"/>
              <a:chExt cx="6400800" cy="4559915"/>
            </a:xfrm>
          </p:grpSpPr>
          <p:grpSp>
            <p:nvGrpSpPr>
              <p:cNvPr id="6" name="Group 5">
                <a:extLst>
                  <a:ext uri="{FF2B5EF4-FFF2-40B4-BE49-F238E27FC236}">
                    <a16:creationId xmlns:a16="http://schemas.microsoft.com/office/drawing/2014/main" id="{9C5D97C6-55D9-47C6-783B-B2DD1310B5E5}"/>
                  </a:ext>
                </a:extLst>
              </p:cNvPr>
              <p:cNvGrpSpPr/>
              <p:nvPr/>
            </p:nvGrpSpPr>
            <p:grpSpPr>
              <a:xfrm>
                <a:off x="1834898" y="3324112"/>
                <a:ext cx="6400800" cy="1834870"/>
                <a:chOff x="2064189" y="2220362"/>
                <a:chExt cx="6400800" cy="1834870"/>
              </a:xfrm>
            </p:grpSpPr>
            <p:pic>
              <p:nvPicPr>
                <p:cNvPr id="8" name="Picture 7">
                  <a:extLst>
                    <a:ext uri="{FF2B5EF4-FFF2-40B4-BE49-F238E27FC236}">
                      <a16:creationId xmlns:a16="http://schemas.microsoft.com/office/drawing/2014/main" id="{54C009BF-5992-108E-657E-DF7254B0A4D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2"/>
                <a:srcRect l="3702" t="74719" r="20249" b="14112"/>
                <a:stretch/>
              </p:blipFill>
              <p:spPr>
                <a:xfrm>
                  <a:off x="2064189" y="2220362"/>
                  <a:ext cx="6400800" cy="1459873"/>
                </a:xfrm>
                <a:prstGeom prst="rect">
                  <a:avLst/>
                </a:prstGeom>
              </p:spPr>
            </p:pic>
            <p:pic>
              <p:nvPicPr>
                <p:cNvPr id="9" name="Picture 8">
                  <a:extLst>
                    <a:ext uri="{FF2B5EF4-FFF2-40B4-BE49-F238E27FC236}">
                      <a16:creationId xmlns:a16="http://schemas.microsoft.com/office/drawing/2014/main" id="{FE965577-E89C-51A4-C2F2-6DA38C6D413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2"/>
                <a:srcRect l="3702" t="94926" r="20249"/>
                <a:stretch/>
              </p:blipFill>
              <p:spPr>
                <a:xfrm>
                  <a:off x="2064189" y="3392066"/>
                  <a:ext cx="6400800" cy="663166"/>
                </a:xfrm>
                <a:prstGeom prst="rect">
                  <a:avLst/>
                </a:prstGeom>
              </p:spPr>
            </p:pic>
          </p:grpSp>
          <p:pic>
            <p:nvPicPr>
              <p:cNvPr id="7" name="Picture 6">
                <a:extLst>
                  <a:ext uri="{FF2B5EF4-FFF2-40B4-BE49-F238E27FC236}">
                    <a16:creationId xmlns:a16="http://schemas.microsoft.com/office/drawing/2014/main" id="{4C64ED5E-E266-94BB-0E70-368173140CD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l="3702" t="1588" r="20249" b="76762"/>
              <a:stretch/>
            </p:blipFill>
            <p:spPr>
              <a:xfrm>
                <a:off x="1834898" y="599067"/>
                <a:ext cx="6400800" cy="2829933"/>
              </a:xfrm>
              <a:prstGeom prst="rect">
                <a:avLst/>
              </a:prstGeom>
            </p:spPr>
          </p:pic>
        </p:grpSp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DA91A712-581C-D9E1-DE73-3080DAE9B60F}"/>
                </a:ext>
              </a:extLst>
            </p:cNvPr>
            <p:cNvSpPr/>
            <p:nvPr/>
          </p:nvSpPr>
          <p:spPr>
            <a:xfrm>
              <a:off x="2933324" y="4834550"/>
              <a:ext cx="172016" cy="1720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50"/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3126AC60-00D9-77A0-A921-156042B6A14C}"/>
              </a:ext>
            </a:extLst>
          </p:cNvPr>
          <p:cNvSpPr txBox="1"/>
          <p:nvPr/>
        </p:nvSpPr>
        <p:spPr>
          <a:xfrm>
            <a:off x="5066464" y="2512318"/>
            <a:ext cx="1631635" cy="26161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100" dirty="0">
                <a:solidFill>
                  <a:schemeClr val="bg1"/>
                </a:solidFill>
              </a:rPr>
              <a:t>Irradiation Coef. (</a:t>
            </a:r>
            <a:r>
              <a:rPr lang="en-GB" sz="1100" i="1" dirty="0">
                <a:solidFill>
                  <a:schemeClr val="bg1"/>
                </a:solidFill>
              </a:rPr>
              <a:t>C</a:t>
            </a:r>
            <a:r>
              <a:rPr lang="en-GB" sz="1100" baseline="-25000" dirty="0">
                <a:solidFill>
                  <a:schemeClr val="bg1"/>
                </a:solidFill>
              </a:rPr>
              <a:t>DISKIRR</a:t>
            </a:r>
            <a:r>
              <a:rPr lang="en-GB" sz="1100" dirty="0">
                <a:solidFill>
                  <a:schemeClr val="bg1"/>
                </a:solidFill>
              </a:rPr>
              <a:t>)    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ED2DF2-69F6-7E87-DE9A-E6BFEAA6DFB8}"/>
              </a:ext>
            </a:extLst>
          </p:cNvPr>
          <p:cNvSpPr txBox="1"/>
          <p:nvPr/>
        </p:nvSpPr>
        <p:spPr>
          <a:xfrm>
            <a:off x="4836726" y="4009260"/>
            <a:ext cx="2091109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050" dirty="0">
                <a:solidFill>
                  <a:schemeClr val="bg2">
                    <a:lumMod val="90000"/>
                  </a:schemeClr>
                </a:solidFill>
              </a:rPr>
              <a:t>Tetarenko+2021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989553D-2792-9E9B-2209-F8135F096D36}"/>
              </a:ext>
            </a:extLst>
          </p:cNvPr>
          <p:cNvSpPr/>
          <p:nvPr/>
        </p:nvSpPr>
        <p:spPr>
          <a:xfrm>
            <a:off x="3153862" y="134119"/>
            <a:ext cx="2836273" cy="524600"/>
          </a:xfrm>
          <a:prstGeom prst="rect">
            <a:avLst/>
          </a:prstGeom>
          <a:solidFill>
            <a:srgbClr val="FBC234"/>
          </a:solidFill>
          <a:effectLst>
            <a:softEdge rad="82412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100" b="1" dirty="0">
                <a:solidFill>
                  <a:srgbClr val="2028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SED fitting</a:t>
            </a:r>
          </a:p>
        </p:txBody>
      </p:sp>
    </p:spTree>
    <p:extLst>
      <p:ext uri="{BB962C8B-B14F-4D97-AF65-F5344CB8AC3E}">
        <p14:creationId xmlns:p14="http://schemas.microsoft.com/office/powerpoint/2010/main" val="51197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5718</TotalTime>
  <Words>478</Words>
  <Application>Microsoft Macintosh PowerPoint</Application>
  <PresentationFormat>On-screen Show (16:9)</PresentationFormat>
  <Paragraphs>93</Paragraphs>
  <Slides>13</Slides>
  <Notes>11</Notes>
  <HiddenSlides>0</HiddenSlides>
  <MMClips>3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Calibri</vt:lpstr>
      <vt:lpstr>Calibri Light</vt:lpstr>
      <vt:lpstr>NimbusRomNo9L</vt:lpstr>
      <vt:lpstr>Stencil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Montserrat Armas Padilla</cp:lastModifiedBy>
  <cp:revision>107</cp:revision>
  <dcterms:created xsi:type="dcterms:W3CDTF">2025-09-08T09:13:04Z</dcterms:created>
  <dcterms:modified xsi:type="dcterms:W3CDTF">2026-09-07T06:58:08Z</dcterms:modified>
</cp:coreProperties>
</file>